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6"/>
  </p:notesMasterIdLst>
  <p:handoutMasterIdLst>
    <p:handoutMasterId r:id="rId37"/>
  </p:handoutMasterIdLst>
  <p:sldIdLst>
    <p:sldId id="256" r:id="rId2"/>
    <p:sldId id="312" r:id="rId3"/>
    <p:sldId id="294" r:id="rId4"/>
    <p:sldId id="261" r:id="rId5"/>
    <p:sldId id="336" r:id="rId6"/>
    <p:sldId id="262" r:id="rId7"/>
    <p:sldId id="295" r:id="rId8"/>
    <p:sldId id="297" r:id="rId9"/>
    <p:sldId id="259" r:id="rId10"/>
    <p:sldId id="298" r:id="rId11"/>
    <p:sldId id="299" r:id="rId12"/>
    <p:sldId id="301" r:id="rId13"/>
    <p:sldId id="302" r:id="rId14"/>
    <p:sldId id="322" r:id="rId15"/>
    <p:sldId id="263" r:id="rId16"/>
    <p:sldId id="314" r:id="rId17"/>
    <p:sldId id="303" r:id="rId18"/>
    <p:sldId id="264" r:id="rId19"/>
    <p:sldId id="304" r:id="rId20"/>
    <p:sldId id="328" r:id="rId21"/>
    <p:sldId id="332" r:id="rId22"/>
    <p:sldId id="334" r:id="rId23"/>
    <p:sldId id="305" r:id="rId24"/>
    <p:sldId id="265" r:id="rId25"/>
    <p:sldId id="323" r:id="rId26"/>
    <p:sldId id="337" r:id="rId27"/>
    <p:sldId id="338" r:id="rId28"/>
    <p:sldId id="316" r:id="rId29"/>
    <p:sldId id="308" r:id="rId30"/>
    <p:sldId id="343" r:id="rId31"/>
    <p:sldId id="340" r:id="rId32"/>
    <p:sldId id="342" r:id="rId33"/>
    <p:sldId id="309" r:id="rId34"/>
    <p:sldId id="327"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4620" autoAdjust="0"/>
  </p:normalViewPr>
  <p:slideViewPr>
    <p:cSldViewPr>
      <p:cViewPr varScale="1">
        <p:scale>
          <a:sx n="110" d="100"/>
          <a:sy n="110" d="100"/>
        </p:scale>
        <p:origin x="1650" y="114"/>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3C4DE55-BDFA-4B9C-8444-4652DBC129E0}" type="datetimeFigureOut">
              <a:rPr lang="en-US" smtClean="0"/>
              <a:t>3/10/2017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E14B9FE-31BC-4313-93D6-971855B9A2ED}" type="slidenum">
              <a:rPr lang="en-US" smtClean="0"/>
              <a:t>‹#›</a:t>
            </a:fld>
            <a:endParaRPr lang="en-US"/>
          </a:p>
        </p:txBody>
      </p:sp>
    </p:spTree>
    <p:extLst>
      <p:ext uri="{BB962C8B-B14F-4D97-AF65-F5344CB8AC3E}">
        <p14:creationId xmlns:p14="http://schemas.microsoft.com/office/powerpoint/2010/main" val="379591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05F7253-F79F-4A4B-995C-B00D761059AB}" type="datetimeFigureOut">
              <a:rPr lang="en-US" smtClean="0"/>
              <a:t>3/10/2017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3CD0876-9502-4224-8748-3DCA3BEF8E61}" type="slidenum">
              <a:rPr lang="en-US" smtClean="0"/>
              <a:t>‹#›</a:t>
            </a:fld>
            <a:endParaRPr lang="en-US"/>
          </a:p>
        </p:txBody>
      </p:sp>
    </p:spTree>
    <p:extLst>
      <p:ext uri="{BB962C8B-B14F-4D97-AF65-F5344CB8AC3E}">
        <p14:creationId xmlns:p14="http://schemas.microsoft.com/office/powerpoint/2010/main" val="2488150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CD0876-9502-4224-8748-3DCA3BEF8E61}" type="slidenum">
              <a:rPr lang="en-US" smtClean="0"/>
              <a:t>1</a:t>
            </a:fld>
            <a:endParaRPr lang="en-US" dirty="0"/>
          </a:p>
        </p:txBody>
      </p:sp>
    </p:spTree>
    <p:extLst>
      <p:ext uri="{BB962C8B-B14F-4D97-AF65-F5344CB8AC3E}">
        <p14:creationId xmlns:p14="http://schemas.microsoft.com/office/powerpoint/2010/main" val="98357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CD0876-9502-4224-8748-3DCA3BEF8E61}" type="slidenum">
              <a:rPr lang="en-US" smtClean="0"/>
              <a:t>10</a:t>
            </a:fld>
            <a:endParaRPr lang="en-US" dirty="0"/>
          </a:p>
        </p:txBody>
      </p:sp>
    </p:spTree>
    <p:extLst>
      <p:ext uri="{BB962C8B-B14F-4D97-AF65-F5344CB8AC3E}">
        <p14:creationId xmlns:p14="http://schemas.microsoft.com/office/powerpoint/2010/main" val="3459251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CD0876-9502-4224-8748-3DCA3BEF8E61}" type="slidenum">
              <a:rPr lang="en-US" smtClean="0"/>
              <a:t>11</a:t>
            </a:fld>
            <a:endParaRPr lang="en-US" dirty="0"/>
          </a:p>
        </p:txBody>
      </p:sp>
    </p:spTree>
    <p:extLst>
      <p:ext uri="{BB962C8B-B14F-4D97-AF65-F5344CB8AC3E}">
        <p14:creationId xmlns:p14="http://schemas.microsoft.com/office/powerpoint/2010/main" val="258272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CD0876-9502-4224-8748-3DCA3BEF8E61}" type="slidenum">
              <a:rPr lang="en-US" smtClean="0"/>
              <a:t>12</a:t>
            </a:fld>
            <a:endParaRPr lang="en-US" dirty="0"/>
          </a:p>
        </p:txBody>
      </p:sp>
    </p:spTree>
    <p:extLst>
      <p:ext uri="{BB962C8B-B14F-4D97-AF65-F5344CB8AC3E}">
        <p14:creationId xmlns:p14="http://schemas.microsoft.com/office/powerpoint/2010/main" val="948992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CD0876-9502-4224-8748-3DCA3BEF8E61}" type="slidenum">
              <a:rPr lang="en-US" smtClean="0"/>
              <a:t>13</a:t>
            </a:fld>
            <a:endParaRPr lang="en-US" dirty="0"/>
          </a:p>
        </p:txBody>
      </p:sp>
    </p:spTree>
    <p:extLst>
      <p:ext uri="{BB962C8B-B14F-4D97-AF65-F5344CB8AC3E}">
        <p14:creationId xmlns:p14="http://schemas.microsoft.com/office/powerpoint/2010/main" val="4065866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CD0876-9502-4224-8748-3DCA3BEF8E61}" type="slidenum">
              <a:rPr lang="en-US" smtClean="0"/>
              <a:t>14</a:t>
            </a:fld>
            <a:endParaRPr lang="en-US" dirty="0"/>
          </a:p>
        </p:txBody>
      </p:sp>
    </p:spTree>
    <p:extLst>
      <p:ext uri="{BB962C8B-B14F-4D97-AF65-F5344CB8AC3E}">
        <p14:creationId xmlns:p14="http://schemas.microsoft.com/office/powerpoint/2010/main" val="2740499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 Government Accountability Office (GAO) published the Generally Accepted  Government Auditing Standards (GAGAS) that guide the independence, transparency, accountability, and quality through the audit process</a:t>
            </a:r>
          </a:p>
          <a:p>
            <a:endParaRPr lang="en-US" dirty="0" smtClean="0"/>
          </a:p>
          <a:p>
            <a:r>
              <a:rPr lang="en-US" dirty="0" smtClean="0"/>
              <a:t>The Generally Accepted Government Auditing Standards, also known as the Yellow Book, provide a framework for conducting high quality audits with competence, integrity, objectivity, and independence. The Yellow Book is for use by auditors of government entities, entities that receive government awards, and other audit organizations performing Yellow Book audits.</a:t>
            </a:r>
            <a:endParaRPr lang="en-US" dirty="0"/>
          </a:p>
        </p:txBody>
      </p:sp>
      <p:sp>
        <p:nvSpPr>
          <p:cNvPr id="4" name="Slide Number Placeholder 3"/>
          <p:cNvSpPr>
            <a:spLocks noGrp="1"/>
          </p:cNvSpPr>
          <p:nvPr>
            <p:ph type="sldNum" sz="quarter" idx="10"/>
          </p:nvPr>
        </p:nvSpPr>
        <p:spPr/>
        <p:txBody>
          <a:bodyPr/>
          <a:lstStyle/>
          <a:p>
            <a:fld id="{B3CD0876-9502-4224-8748-3DCA3BEF8E61}" type="slidenum">
              <a:rPr lang="en-US" smtClean="0"/>
              <a:t>15</a:t>
            </a:fld>
            <a:endParaRPr lang="en-US" dirty="0"/>
          </a:p>
        </p:txBody>
      </p:sp>
    </p:spTree>
    <p:extLst>
      <p:ext uri="{BB962C8B-B14F-4D97-AF65-F5344CB8AC3E}">
        <p14:creationId xmlns:p14="http://schemas.microsoft.com/office/powerpoint/2010/main" val="2159438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CD0876-9502-4224-8748-3DCA3BEF8E61}" type="slidenum">
              <a:rPr lang="en-US" smtClean="0"/>
              <a:t>16</a:t>
            </a:fld>
            <a:endParaRPr lang="en-US" dirty="0"/>
          </a:p>
        </p:txBody>
      </p:sp>
    </p:spTree>
    <p:extLst>
      <p:ext uri="{BB962C8B-B14F-4D97-AF65-F5344CB8AC3E}">
        <p14:creationId xmlns:p14="http://schemas.microsoft.com/office/powerpoint/2010/main" val="116720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CD0876-9502-4224-8748-3DCA3BEF8E61}" type="slidenum">
              <a:rPr lang="en-US" smtClean="0"/>
              <a:t>17</a:t>
            </a:fld>
            <a:endParaRPr lang="en-US" dirty="0"/>
          </a:p>
        </p:txBody>
      </p:sp>
    </p:spTree>
    <p:extLst>
      <p:ext uri="{BB962C8B-B14F-4D97-AF65-F5344CB8AC3E}">
        <p14:creationId xmlns:p14="http://schemas.microsoft.com/office/powerpoint/2010/main" val="2938162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CD0876-9502-4224-8748-3DCA3BEF8E61}" type="slidenum">
              <a:rPr lang="en-US" smtClean="0"/>
              <a:t>18</a:t>
            </a:fld>
            <a:endParaRPr lang="en-US" dirty="0"/>
          </a:p>
        </p:txBody>
      </p:sp>
    </p:spTree>
    <p:extLst>
      <p:ext uri="{BB962C8B-B14F-4D97-AF65-F5344CB8AC3E}">
        <p14:creationId xmlns:p14="http://schemas.microsoft.com/office/powerpoint/2010/main" val="3132325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CD0876-9502-4224-8748-3DCA3BEF8E61}" type="slidenum">
              <a:rPr lang="en-US" smtClean="0"/>
              <a:t>19</a:t>
            </a:fld>
            <a:endParaRPr lang="en-US" dirty="0"/>
          </a:p>
        </p:txBody>
      </p:sp>
    </p:spTree>
    <p:extLst>
      <p:ext uri="{BB962C8B-B14F-4D97-AF65-F5344CB8AC3E}">
        <p14:creationId xmlns:p14="http://schemas.microsoft.com/office/powerpoint/2010/main" val="1916323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CD0876-9502-4224-8748-3DCA3BEF8E61}" type="slidenum">
              <a:rPr lang="en-US" smtClean="0"/>
              <a:t>2</a:t>
            </a:fld>
            <a:endParaRPr lang="en-US" dirty="0"/>
          </a:p>
        </p:txBody>
      </p:sp>
    </p:spTree>
    <p:extLst>
      <p:ext uri="{BB962C8B-B14F-4D97-AF65-F5344CB8AC3E}">
        <p14:creationId xmlns:p14="http://schemas.microsoft.com/office/powerpoint/2010/main" val="3928840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CD0876-9502-4224-8748-3DCA3BEF8E61}" type="slidenum">
              <a:rPr lang="en-US" smtClean="0"/>
              <a:t>20</a:t>
            </a:fld>
            <a:endParaRPr lang="en-US" dirty="0"/>
          </a:p>
        </p:txBody>
      </p:sp>
    </p:spTree>
    <p:extLst>
      <p:ext uri="{BB962C8B-B14F-4D97-AF65-F5344CB8AC3E}">
        <p14:creationId xmlns:p14="http://schemas.microsoft.com/office/powerpoint/2010/main" val="283413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CD0876-9502-4224-8748-3DCA3BEF8E61}" type="slidenum">
              <a:rPr lang="en-US" smtClean="0"/>
              <a:t>21</a:t>
            </a:fld>
            <a:endParaRPr lang="en-US" dirty="0"/>
          </a:p>
        </p:txBody>
      </p:sp>
    </p:spTree>
    <p:extLst>
      <p:ext uri="{BB962C8B-B14F-4D97-AF65-F5344CB8AC3E}">
        <p14:creationId xmlns:p14="http://schemas.microsoft.com/office/powerpoint/2010/main" val="3318814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CD0876-9502-4224-8748-3DCA3BEF8E61}" type="slidenum">
              <a:rPr lang="en-US" smtClean="0"/>
              <a:t>22</a:t>
            </a:fld>
            <a:endParaRPr lang="en-US" dirty="0"/>
          </a:p>
        </p:txBody>
      </p:sp>
    </p:spTree>
    <p:extLst>
      <p:ext uri="{BB962C8B-B14F-4D97-AF65-F5344CB8AC3E}">
        <p14:creationId xmlns:p14="http://schemas.microsoft.com/office/powerpoint/2010/main" val="1845250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CD0876-9502-4224-8748-3DCA3BEF8E61}" type="slidenum">
              <a:rPr lang="en-US" smtClean="0"/>
              <a:t>23</a:t>
            </a:fld>
            <a:endParaRPr lang="en-US" dirty="0"/>
          </a:p>
        </p:txBody>
      </p:sp>
    </p:spTree>
    <p:extLst>
      <p:ext uri="{BB962C8B-B14F-4D97-AF65-F5344CB8AC3E}">
        <p14:creationId xmlns:p14="http://schemas.microsoft.com/office/powerpoint/2010/main" val="1863276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CD0876-9502-4224-8748-3DCA3BEF8E61}" type="slidenum">
              <a:rPr lang="en-US" smtClean="0"/>
              <a:t>24</a:t>
            </a:fld>
            <a:endParaRPr lang="en-US" dirty="0"/>
          </a:p>
        </p:txBody>
      </p:sp>
    </p:spTree>
    <p:extLst>
      <p:ext uri="{BB962C8B-B14F-4D97-AF65-F5344CB8AC3E}">
        <p14:creationId xmlns:p14="http://schemas.microsoft.com/office/powerpoint/2010/main" val="39556552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CD0876-9502-4224-8748-3DCA3BEF8E61}" type="slidenum">
              <a:rPr lang="en-US" smtClean="0"/>
              <a:t>25</a:t>
            </a:fld>
            <a:endParaRPr lang="en-US" dirty="0"/>
          </a:p>
        </p:txBody>
      </p:sp>
    </p:spTree>
    <p:extLst>
      <p:ext uri="{BB962C8B-B14F-4D97-AF65-F5344CB8AC3E}">
        <p14:creationId xmlns:p14="http://schemas.microsoft.com/office/powerpoint/2010/main" val="23377683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CD0876-9502-4224-8748-3DCA3BEF8E61}" type="slidenum">
              <a:rPr lang="en-US" smtClean="0"/>
              <a:t>26</a:t>
            </a:fld>
            <a:endParaRPr lang="en-US" dirty="0"/>
          </a:p>
        </p:txBody>
      </p:sp>
    </p:spTree>
    <p:extLst>
      <p:ext uri="{BB962C8B-B14F-4D97-AF65-F5344CB8AC3E}">
        <p14:creationId xmlns:p14="http://schemas.microsoft.com/office/powerpoint/2010/main" val="3013546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CD0876-9502-4224-8748-3DCA3BEF8E61}" type="slidenum">
              <a:rPr lang="en-US" smtClean="0"/>
              <a:t>27</a:t>
            </a:fld>
            <a:endParaRPr lang="en-US"/>
          </a:p>
        </p:txBody>
      </p:sp>
    </p:spTree>
    <p:extLst>
      <p:ext uri="{BB962C8B-B14F-4D97-AF65-F5344CB8AC3E}">
        <p14:creationId xmlns:p14="http://schemas.microsoft.com/office/powerpoint/2010/main" val="8652373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CD0876-9502-4224-8748-3DCA3BEF8E61}" type="slidenum">
              <a:rPr lang="en-US" smtClean="0"/>
              <a:t>28</a:t>
            </a:fld>
            <a:endParaRPr lang="en-US"/>
          </a:p>
        </p:txBody>
      </p:sp>
    </p:spTree>
    <p:extLst>
      <p:ext uri="{BB962C8B-B14F-4D97-AF65-F5344CB8AC3E}">
        <p14:creationId xmlns:p14="http://schemas.microsoft.com/office/powerpoint/2010/main" val="2916655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CD0876-9502-4224-8748-3DCA3BEF8E61}" type="slidenum">
              <a:rPr lang="en-US" smtClean="0"/>
              <a:t>29</a:t>
            </a:fld>
            <a:endParaRPr lang="en-US"/>
          </a:p>
        </p:txBody>
      </p:sp>
    </p:spTree>
    <p:extLst>
      <p:ext uri="{BB962C8B-B14F-4D97-AF65-F5344CB8AC3E}">
        <p14:creationId xmlns:p14="http://schemas.microsoft.com/office/powerpoint/2010/main" val="1220156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CD0876-9502-4224-8748-3DCA3BEF8E61}" type="slidenum">
              <a:rPr lang="en-US" smtClean="0"/>
              <a:t>3</a:t>
            </a:fld>
            <a:endParaRPr lang="en-US" dirty="0"/>
          </a:p>
        </p:txBody>
      </p:sp>
    </p:spTree>
    <p:extLst>
      <p:ext uri="{BB962C8B-B14F-4D97-AF65-F5344CB8AC3E}">
        <p14:creationId xmlns:p14="http://schemas.microsoft.com/office/powerpoint/2010/main" val="1399951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CD0876-9502-4224-8748-3DCA3BEF8E61}" type="slidenum">
              <a:rPr lang="en-US" smtClean="0"/>
              <a:t>30</a:t>
            </a:fld>
            <a:endParaRPr lang="en-US"/>
          </a:p>
        </p:txBody>
      </p:sp>
    </p:spTree>
    <p:extLst>
      <p:ext uri="{BB962C8B-B14F-4D97-AF65-F5344CB8AC3E}">
        <p14:creationId xmlns:p14="http://schemas.microsoft.com/office/powerpoint/2010/main" val="42503983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04DA207-4536-4819-A724-995F427720F6}" type="slidenum">
              <a:rPr lang="en-US" smtClean="0"/>
              <a:t>31</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3502758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04DA207-4536-4819-A724-995F427720F6}" type="slidenum">
              <a:rPr lang="en-US" smtClean="0"/>
              <a:t>32</a:t>
            </a:fld>
            <a:endParaRPr lang="en-US" dirty="0"/>
          </a:p>
        </p:txBody>
      </p:sp>
    </p:spTree>
    <p:extLst>
      <p:ext uri="{BB962C8B-B14F-4D97-AF65-F5344CB8AC3E}">
        <p14:creationId xmlns:p14="http://schemas.microsoft.com/office/powerpoint/2010/main" val="34015935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CD0876-9502-4224-8748-3DCA3BEF8E61}" type="slidenum">
              <a:rPr lang="en-US" smtClean="0"/>
              <a:t>33</a:t>
            </a:fld>
            <a:endParaRPr lang="en-US"/>
          </a:p>
        </p:txBody>
      </p:sp>
    </p:spTree>
    <p:extLst>
      <p:ext uri="{BB962C8B-B14F-4D97-AF65-F5344CB8AC3E}">
        <p14:creationId xmlns:p14="http://schemas.microsoft.com/office/powerpoint/2010/main" val="6353789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CD0876-9502-4224-8748-3DCA3BEF8E61}" type="slidenum">
              <a:rPr lang="en-US" smtClean="0"/>
              <a:t>34</a:t>
            </a:fld>
            <a:endParaRPr lang="en-US"/>
          </a:p>
        </p:txBody>
      </p:sp>
    </p:spTree>
    <p:extLst>
      <p:ext uri="{BB962C8B-B14F-4D97-AF65-F5344CB8AC3E}">
        <p14:creationId xmlns:p14="http://schemas.microsoft.com/office/powerpoint/2010/main" val="1080976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CD0876-9502-4224-8748-3DCA3BEF8E61}" type="slidenum">
              <a:rPr lang="en-US" smtClean="0"/>
              <a:t>4</a:t>
            </a:fld>
            <a:endParaRPr lang="en-US" dirty="0"/>
          </a:p>
        </p:txBody>
      </p:sp>
    </p:spTree>
    <p:extLst>
      <p:ext uri="{BB962C8B-B14F-4D97-AF65-F5344CB8AC3E}">
        <p14:creationId xmlns:p14="http://schemas.microsoft.com/office/powerpoint/2010/main" val="2428588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strive to be a team of professionals that provides unbiased and objective  information that government officials and New Jersey residents value.</a:t>
            </a:r>
          </a:p>
          <a:p>
            <a:endParaRPr lang="en-US" dirty="0" smtClean="0"/>
          </a:p>
          <a:p>
            <a:r>
              <a:rPr lang="en-US" b="1" dirty="0" smtClean="0"/>
              <a:t>Our Mission </a:t>
            </a:r>
          </a:p>
          <a:p>
            <a:r>
              <a:rPr lang="en-US" dirty="0" smtClean="0"/>
              <a:t>To promote integrity and transparency at all levels of New Jersey government by auditing government finances, examining the efficiency of government programs, investigating misconduct by government officers, scrutinizing the legality of government contracts and recovering improperly expended Medicaid funds.</a:t>
            </a:r>
          </a:p>
          <a:p>
            <a:endParaRPr lang="en-US" dirty="0" smtClean="0"/>
          </a:p>
        </p:txBody>
      </p:sp>
      <p:sp>
        <p:nvSpPr>
          <p:cNvPr id="4" name="Slide Number Placeholder 3"/>
          <p:cNvSpPr>
            <a:spLocks noGrp="1"/>
          </p:cNvSpPr>
          <p:nvPr>
            <p:ph type="sldNum" sz="quarter" idx="10"/>
          </p:nvPr>
        </p:nvSpPr>
        <p:spPr/>
        <p:txBody>
          <a:bodyPr/>
          <a:lstStyle/>
          <a:p>
            <a:fld id="{6D099774-30DE-4B19-BA6C-C7FF5F0146F6}" type="slidenum">
              <a:rPr lang="en-US" altLang="en-US" smtClean="0"/>
              <a:pPr/>
              <a:t>5</a:t>
            </a:fld>
            <a:endParaRPr lang="en-US" altLang="en-US" dirty="0"/>
          </a:p>
        </p:txBody>
      </p:sp>
    </p:spTree>
    <p:extLst>
      <p:ext uri="{BB962C8B-B14F-4D97-AF65-F5344CB8AC3E}">
        <p14:creationId xmlns:p14="http://schemas.microsoft.com/office/powerpoint/2010/main" val="3294073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CD0876-9502-4224-8748-3DCA3BEF8E61}" type="slidenum">
              <a:rPr lang="en-US" smtClean="0"/>
              <a:t>6</a:t>
            </a:fld>
            <a:endParaRPr lang="en-US" dirty="0"/>
          </a:p>
        </p:txBody>
      </p:sp>
    </p:spTree>
    <p:extLst>
      <p:ext uri="{BB962C8B-B14F-4D97-AF65-F5344CB8AC3E}">
        <p14:creationId xmlns:p14="http://schemas.microsoft.com/office/powerpoint/2010/main" val="961292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CD0876-9502-4224-8748-3DCA3BEF8E61}" type="slidenum">
              <a:rPr lang="en-US" smtClean="0"/>
              <a:t>7</a:t>
            </a:fld>
            <a:endParaRPr lang="en-US" dirty="0"/>
          </a:p>
        </p:txBody>
      </p:sp>
    </p:spTree>
    <p:extLst>
      <p:ext uri="{BB962C8B-B14F-4D97-AF65-F5344CB8AC3E}">
        <p14:creationId xmlns:p14="http://schemas.microsoft.com/office/powerpoint/2010/main" val="1135497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CD0876-9502-4224-8748-3DCA3BEF8E61}" type="slidenum">
              <a:rPr lang="en-US" smtClean="0"/>
              <a:t>8</a:t>
            </a:fld>
            <a:endParaRPr lang="en-US" dirty="0"/>
          </a:p>
        </p:txBody>
      </p:sp>
    </p:spTree>
    <p:extLst>
      <p:ext uri="{BB962C8B-B14F-4D97-AF65-F5344CB8AC3E}">
        <p14:creationId xmlns:p14="http://schemas.microsoft.com/office/powerpoint/2010/main" val="74939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CD0876-9502-4224-8748-3DCA3BEF8E61}" type="slidenum">
              <a:rPr lang="en-US" smtClean="0"/>
              <a:t>9</a:t>
            </a:fld>
            <a:endParaRPr lang="en-US" dirty="0"/>
          </a:p>
        </p:txBody>
      </p:sp>
    </p:spTree>
    <p:extLst>
      <p:ext uri="{BB962C8B-B14F-4D97-AF65-F5344CB8AC3E}">
        <p14:creationId xmlns:p14="http://schemas.microsoft.com/office/powerpoint/2010/main" val="1251453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967A0392-2151-4BAB-B001-E4F792EADA17}" type="datetimeFigureOut">
              <a:rPr lang="en-US" smtClean="0"/>
              <a:t>3/10/2017</a:t>
            </a:fld>
            <a:endParaRPr lang="en-US" dirty="0"/>
          </a:p>
        </p:txBody>
      </p:sp>
      <p:sp>
        <p:nvSpPr>
          <p:cNvPr id="20" name="Footer Placeholder 19"/>
          <p:cNvSpPr>
            <a:spLocks noGrp="1"/>
          </p:cNvSpPr>
          <p:nvPr>
            <p:ph type="ftr" sz="quarter" idx="11"/>
          </p:nvPr>
        </p:nvSpPr>
        <p:spPr/>
        <p:txBody>
          <a:bodyPr/>
          <a:lstStyle>
            <a:extLst/>
          </a:lstStyle>
          <a:p>
            <a:endParaRPr lang="en-US" dirty="0"/>
          </a:p>
        </p:txBody>
      </p:sp>
      <p:sp>
        <p:nvSpPr>
          <p:cNvPr id="10" name="Slide Number Placeholder 9"/>
          <p:cNvSpPr>
            <a:spLocks noGrp="1"/>
          </p:cNvSpPr>
          <p:nvPr>
            <p:ph type="sldNum" sz="quarter" idx="12"/>
          </p:nvPr>
        </p:nvSpPr>
        <p:spPr/>
        <p:txBody>
          <a:bodyPr/>
          <a:lstStyle>
            <a:extLst/>
          </a:lstStyle>
          <a:p>
            <a:fld id="{37BF7F37-6E9E-4365-B3E5-323C48DFB0C3}" type="slidenum">
              <a:rPr lang="en-US" smtClean="0"/>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67A0392-2151-4BAB-B001-E4F792EADA17}" type="datetimeFigureOut">
              <a:rPr lang="en-US" smtClean="0"/>
              <a:t>3/10/2017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7BF7F37-6E9E-4365-B3E5-323C48DFB0C3}"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67A0392-2151-4BAB-B001-E4F792EADA17}" type="datetimeFigureOut">
              <a:rPr lang="en-US" smtClean="0"/>
              <a:t>3/10/2017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7BF7F37-6E9E-4365-B3E5-323C48DFB0C3}"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67A0392-2151-4BAB-B001-E4F792EADA17}" type="datetimeFigureOut">
              <a:rPr lang="en-US" smtClean="0"/>
              <a:t>3/10/2017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7BF7F37-6E9E-4365-B3E5-323C48DFB0C3}"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67A0392-2151-4BAB-B001-E4F792EADA17}" type="datetimeFigureOut">
              <a:rPr lang="en-US" smtClean="0"/>
              <a:t>3/10/2017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7BF7F37-6E9E-4365-B3E5-323C48DFB0C3}" type="slidenum">
              <a:rPr lang="en-US" smtClean="0"/>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67A0392-2151-4BAB-B001-E4F792EADA17}" type="datetimeFigureOut">
              <a:rPr lang="en-US" smtClean="0"/>
              <a:t>3/10/2017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7BF7F37-6E9E-4365-B3E5-323C48DFB0C3}"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67A0392-2151-4BAB-B001-E4F792EADA17}" type="datetimeFigureOut">
              <a:rPr lang="en-US" smtClean="0"/>
              <a:t>3/10/2017</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37BF7F37-6E9E-4365-B3E5-323C48DFB0C3}"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67A0392-2151-4BAB-B001-E4F792EADA17}" type="datetimeFigureOut">
              <a:rPr lang="en-US" smtClean="0"/>
              <a:t>3/10/2017</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37BF7F37-6E9E-4365-B3E5-323C48DFB0C3}"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967A0392-2151-4BAB-B001-E4F792EADA17}" type="datetimeFigureOut">
              <a:rPr lang="en-US" smtClean="0"/>
              <a:t>3/10/2017</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37BF7F37-6E9E-4365-B3E5-323C48DFB0C3}" type="slidenum">
              <a:rPr lang="en-US" smtClean="0"/>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67A0392-2151-4BAB-B001-E4F792EADA17}" type="datetimeFigureOut">
              <a:rPr lang="en-US" smtClean="0"/>
              <a:t>3/10/2017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7BF7F37-6E9E-4365-B3E5-323C48DFB0C3}"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967A0392-2151-4BAB-B001-E4F792EADA17}" type="datetimeFigureOut">
              <a:rPr lang="en-US" smtClean="0"/>
              <a:t>3/10/2017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7BF7F37-6E9E-4365-B3E5-323C48DFB0C3}" type="slidenum">
              <a:rPr lang="en-US" smtClean="0"/>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67A0392-2151-4BAB-B001-E4F792EADA17}" type="datetimeFigureOut">
              <a:rPr lang="en-US" smtClean="0"/>
              <a:t>3/10/2017</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7BF7F37-6E9E-4365-B3E5-323C48DFB0C3}" type="slidenum">
              <a:rPr lang="en-US" smtClean="0"/>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normAutofit fontScale="90000"/>
          </a:bodyPr>
          <a:lstStyle/>
          <a:p>
            <a:r>
              <a:rPr lang="en-US" dirty="0" smtClean="0"/>
              <a:t/>
            </a:r>
            <a:br>
              <a:rPr lang="en-US" dirty="0" smtClean="0"/>
            </a:br>
            <a:r>
              <a:rPr lang="en-US" dirty="0"/>
              <a:t/>
            </a:r>
            <a:br>
              <a:rPr lang="en-US" dirty="0"/>
            </a:br>
            <a:r>
              <a:rPr lang="en-US" dirty="0" smtClean="0"/>
              <a:t>Office of the State Comptroller</a:t>
            </a:r>
            <a:endParaRPr lang="en-US" dirty="0"/>
          </a:p>
        </p:txBody>
      </p:sp>
      <p:sp>
        <p:nvSpPr>
          <p:cNvPr id="3" name="Subtitle 2"/>
          <p:cNvSpPr>
            <a:spLocks noGrp="1"/>
          </p:cNvSpPr>
          <p:nvPr>
            <p:ph type="subTitle" idx="1"/>
          </p:nvPr>
        </p:nvSpPr>
        <p:spPr>
          <a:xfrm>
            <a:off x="1432560" y="1219200"/>
            <a:ext cx="7406640" cy="5181600"/>
          </a:xfrm>
        </p:spPr>
        <p:txBody>
          <a:bodyPr>
            <a:normAutofit fontScale="92500" lnSpcReduction="10000"/>
          </a:bodyPr>
          <a:lstStyle/>
          <a:p>
            <a:endParaRPr lang="en-US" b="1" dirty="0" smtClean="0"/>
          </a:p>
          <a:p>
            <a:endParaRPr lang="en-US" b="1" dirty="0"/>
          </a:p>
          <a:p>
            <a:r>
              <a:rPr lang="en-US" dirty="0"/>
              <a:t/>
            </a:r>
            <a:br>
              <a:rPr lang="en-US" dirty="0"/>
            </a:br>
            <a:endParaRPr lang="en-US" sz="1800" b="1" dirty="0" smtClean="0"/>
          </a:p>
          <a:p>
            <a:endParaRPr lang="en-US" dirty="0" smtClean="0"/>
          </a:p>
          <a:p>
            <a:pPr algn="ctr"/>
            <a:endParaRPr lang="en-US" dirty="0"/>
          </a:p>
          <a:p>
            <a:endParaRPr lang="en-US" dirty="0" smtClean="0"/>
          </a:p>
          <a:p>
            <a:endParaRPr lang="en-US" sz="2800" b="1" dirty="0" smtClean="0"/>
          </a:p>
          <a:p>
            <a:endParaRPr lang="en-US" sz="2800" b="1" dirty="0" smtClean="0"/>
          </a:p>
          <a:p>
            <a:endParaRPr lang="en-US" sz="2000" b="1" dirty="0" smtClean="0"/>
          </a:p>
          <a:p>
            <a:r>
              <a:rPr lang="en-US" sz="2000" b="1" dirty="0"/>
              <a:t/>
            </a:r>
            <a:br>
              <a:rPr lang="en-US" sz="2000" b="1" dirty="0"/>
            </a:br>
            <a:r>
              <a:rPr lang="en-US" sz="2000" b="1" dirty="0" smtClean="0"/>
              <a:t>Audit Division Update</a:t>
            </a:r>
          </a:p>
          <a:p>
            <a:r>
              <a:rPr lang="en-US" sz="2000" b="1" dirty="0" smtClean="0"/>
              <a:t> </a:t>
            </a:r>
          </a:p>
          <a:p>
            <a:r>
              <a:rPr lang="en-US" sz="1700" b="1" dirty="0" smtClean="0"/>
              <a:t>December 1, 2016</a:t>
            </a:r>
            <a:endParaRPr lang="en-US" sz="1700" dirty="0"/>
          </a:p>
          <a:p>
            <a:endParaRPr lang="en-US" dirty="0"/>
          </a:p>
        </p:txBody>
      </p:sp>
      <p:pic>
        <p:nvPicPr>
          <p:cNvPr id="4" name="Picture 3" descr="http://upload.wikimedia.org/wikipedia/commons/c/c4/New_Jersey_state_seal.png"/>
          <p:cNvPicPr>
            <a:picLocks noChangeAspect="1" noChangeArrowheads="1"/>
          </p:cNvPicPr>
          <p:nvPr/>
        </p:nvPicPr>
        <p:blipFill>
          <a:blip r:embed="rId3" cstate="print"/>
          <a:srcRect/>
          <a:stretch>
            <a:fillRect/>
          </a:stretch>
        </p:blipFill>
        <p:spPr bwMode="auto">
          <a:xfrm>
            <a:off x="3510280" y="1600200"/>
            <a:ext cx="3251200" cy="3048000"/>
          </a:xfrm>
          <a:prstGeom prst="rect">
            <a:avLst/>
          </a:prstGeom>
          <a:effectLst>
            <a:outerShdw blurRad="50800" dir="5400000" algn="ctr" rotWithShape="0">
              <a:srgbClr val="000000"/>
            </a:outerShdw>
          </a:effectLst>
        </p:spPr>
      </p:pic>
    </p:spTree>
    <p:extLst>
      <p:ext uri="{BB962C8B-B14F-4D97-AF65-F5344CB8AC3E}">
        <p14:creationId xmlns:p14="http://schemas.microsoft.com/office/powerpoint/2010/main" val="3219265285"/>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89304" y="0"/>
            <a:ext cx="7498080" cy="1143000"/>
          </a:xfrm>
        </p:spPr>
        <p:txBody>
          <a:bodyPr>
            <a:normAutofit/>
          </a:bodyPr>
          <a:lstStyle/>
          <a:p>
            <a:r>
              <a:rPr lang="en-US" dirty="0"/>
              <a:t>Office of the State Comptroller</a:t>
            </a:r>
          </a:p>
        </p:txBody>
      </p:sp>
      <p:sp>
        <p:nvSpPr>
          <p:cNvPr id="6" name="Content Placeholder 5"/>
          <p:cNvSpPr>
            <a:spLocks noGrp="1"/>
          </p:cNvSpPr>
          <p:nvPr>
            <p:ph idx="1"/>
          </p:nvPr>
        </p:nvSpPr>
        <p:spPr>
          <a:xfrm>
            <a:off x="1143000" y="1143000"/>
            <a:ext cx="7790688" cy="5715000"/>
          </a:xfrm>
        </p:spPr>
        <p:txBody>
          <a:bodyPr>
            <a:normAutofit fontScale="85000" lnSpcReduction="20000"/>
          </a:bodyPr>
          <a:lstStyle/>
          <a:p>
            <a:pPr marL="82296" indent="0">
              <a:buNone/>
            </a:pPr>
            <a:r>
              <a:rPr lang="en-US" sz="3800" u="sng" dirty="0" smtClean="0"/>
              <a:t>Audit Division</a:t>
            </a:r>
          </a:p>
          <a:p>
            <a:pPr marL="82296" indent="0">
              <a:buNone/>
            </a:pPr>
            <a:endParaRPr lang="en-US" sz="1900" u="sng" dirty="0"/>
          </a:p>
          <a:p>
            <a:r>
              <a:rPr lang="en-US" sz="3300" dirty="0" smtClean="0"/>
              <a:t>Conduct performance audits</a:t>
            </a:r>
          </a:p>
          <a:p>
            <a:pPr marL="82296" indent="0">
              <a:buNone/>
            </a:pPr>
            <a:endParaRPr lang="en-US" sz="1900" dirty="0"/>
          </a:p>
          <a:p>
            <a:r>
              <a:rPr lang="en-US" sz="3300" dirty="0" smtClean="0"/>
              <a:t>Assist management in their responsibility of oversight</a:t>
            </a:r>
          </a:p>
          <a:p>
            <a:pPr marL="82296" indent="0">
              <a:buNone/>
            </a:pPr>
            <a:endParaRPr lang="en-US" sz="1900" dirty="0" smtClean="0"/>
          </a:p>
          <a:p>
            <a:r>
              <a:rPr lang="en-US" sz="3300" dirty="0" smtClean="0"/>
              <a:t>Assess adequacy of internal controls over financial management, contracting, financial reporting and the delivery of government programs and activities </a:t>
            </a:r>
          </a:p>
          <a:p>
            <a:pPr marL="82296" indent="0">
              <a:buNone/>
            </a:pPr>
            <a:endParaRPr lang="en-US" sz="1900" dirty="0"/>
          </a:p>
          <a:p>
            <a:r>
              <a:rPr lang="en-US" sz="3300" dirty="0" smtClean="0"/>
              <a:t>Regard for efficiency, effectiveness and economy</a:t>
            </a:r>
          </a:p>
          <a:p>
            <a:pPr marL="82296" indent="0">
              <a:buNone/>
            </a:pPr>
            <a:endParaRPr lang="en-US" sz="1700" dirty="0" smtClean="0"/>
          </a:p>
          <a:p>
            <a:r>
              <a:rPr lang="en-US" sz="3300" dirty="0" smtClean="0"/>
              <a:t>Provide increased accountability, integrity and oversight</a:t>
            </a:r>
            <a:endParaRPr lang="en-US" sz="3300" dirty="0"/>
          </a:p>
          <a:p>
            <a:pPr marL="82296" indent="0">
              <a:buNone/>
            </a:pPr>
            <a:endParaRPr lang="en-US" sz="2300" dirty="0" smtClean="0"/>
          </a:p>
          <a:p>
            <a:pPr marL="82296" indent="0">
              <a:buNone/>
            </a:pPr>
            <a:endParaRPr lang="en-US" sz="2300" dirty="0"/>
          </a:p>
          <a:p>
            <a:pPr marL="82296" indent="0">
              <a:buNone/>
            </a:pPr>
            <a:endParaRPr lang="en-US" sz="2300" dirty="0" smtClean="0"/>
          </a:p>
          <a:p>
            <a:pPr marL="82296" indent="0">
              <a:buNone/>
            </a:pPr>
            <a:endParaRPr lang="en-US" sz="2300" dirty="0"/>
          </a:p>
          <a:p>
            <a:pPr marL="82296" indent="0">
              <a:buNone/>
            </a:pPr>
            <a:endParaRPr lang="en-US" sz="2300" dirty="0" smtClean="0"/>
          </a:p>
        </p:txBody>
      </p:sp>
    </p:spTree>
    <p:extLst>
      <p:ext uri="{BB962C8B-B14F-4D97-AF65-F5344CB8AC3E}">
        <p14:creationId xmlns:p14="http://schemas.microsoft.com/office/powerpoint/2010/main" val="281184812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35608" y="0"/>
            <a:ext cx="7498080" cy="1143000"/>
          </a:xfrm>
        </p:spPr>
        <p:txBody>
          <a:bodyPr>
            <a:normAutofit/>
          </a:bodyPr>
          <a:lstStyle/>
          <a:p>
            <a:r>
              <a:rPr lang="en-US" dirty="0"/>
              <a:t>Office of the State Comptroller</a:t>
            </a:r>
          </a:p>
        </p:txBody>
      </p:sp>
      <p:sp>
        <p:nvSpPr>
          <p:cNvPr id="6" name="Content Placeholder 5"/>
          <p:cNvSpPr>
            <a:spLocks noGrp="1"/>
          </p:cNvSpPr>
          <p:nvPr>
            <p:ph idx="1"/>
          </p:nvPr>
        </p:nvSpPr>
        <p:spPr>
          <a:xfrm>
            <a:off x="1219200" y="914400"/>
            <a:ext cx="7714488" cy="5943600"/>
          </a:xfrm>
        </p:spPr>
        <p:txBody>
          <a:bodyPr>
            <a:normAutofit fontScale="85000" lnSpcReduction="20000"/>
          </a:bodyPr>
          <a:lstStyle/>
          <a:p>
            <a:pPr marL="82296" indent="0">
              <a:buNone/>
            </a:pPr>
            <a:r>
              <a:rPr lang="en-US" sz="3800" u="sng" dirty="0" smtClean="0"/>
              <a:t>Procurement Division</a:t>
            </a:r>
            <a:endParaRPr lang="en-US" sz="3800" dirty="0" smtClean="0"/>
          </a:p>
          <a:p>
            <a:pPr marL="82296" indent="0">
              <a:buNone/>
            </a:pPr>
            <a:endParaRPr lang="en-US" sz="1400" dirty="0"/>
          </a:p>
          <a:p>
            <a:r>
              <a:rPr lang="en-US" sz="2600" dirty="0" smtClean="0"/>
              <a:t>Reviews </a:t>
            </a:r>
            <a:r>
              <a:rPr lang="en-US" sz="2600" dirty="0"/>
              <a:t>the legality of public </a:t>
            </a:r>
            <a:r>
              <a:rPr lang="en-US" sz="2600" dirty="0" smtClean="0"/>
              <a:t>contracts</a:t>
            </a:r>
          </a:p>
          <a:p>
            <a:pPr marL="82296" indent="0">
              <a:buNone/>
            </a:pPr>
            <a:endParaRPr lang="en-US" sz="1300" dirty="0" smtClean="0"/>
          </a:p>
          <a:p>
            <a:r>
              <a:rPr lang="en-US" sz="2600" dirty="0" smtClean="0"/>
              <a:t>Broad </a:t>
            </a:r>
            <a:r>
              <a:rPr lang="en-US" sz="2600" dirty="0"/>
              <a:t>jurisdiction to review and monitor the process of soliciting proposals for and awarding contracts valued at $2 million or </a:t>
            </a:r>
            <a:r>
              <a:rPr lang="en-US" sz="2600" dirty="0" smtClean="0"/>
              <a:t>more</a:t>
            </a:r>
          </a:p>
          <a:p>
            <a:endParaRPr lang="en-US" sz="1400" dirty="0" smtClean="0"/>
          </a:p>
          <a:p>
            <a:r>
              <a:rPr lang="en-US" sz="2600" dirty="0"/>
              <a:t>OSC reviews Invitations to Bid, Requests for Proposals, Requests for Qualifications, leases, land sales and concession agreements</a:t>
            </a:r>
          </a:p>
          <a:p>
            <a:endParaRPr lang="en-US" sz="1400" dirty="0"/>
          </a:p>
          <a:p>
            <a:r>
              <a:rPr lang="en-US" sz="2600" dirty="0" smtClean="0"/>
              <a:t>Excludes negotiated </a:t>
            </a:r>
            <a:r>
              <a:rPr lang="en-US" sz="2600" dirty="0"/>
              <a:t>bargaining agreements and certain redevelopment agreements </a:t>
            </a:r>
          </a:p>
          <a:p>
            <a:endParaRPr lang="en-US" sz="1300" dirty="0" smtClean="0"/>
          </a:p>
          <a:p>
            <a:r>
              <a:rPr lang="en-US" sz="2600" dirty="0" smtClean="0"/>
              <a:t>Requires </a:t>
            </a:r>
            <a:r>
              <a:rPr lang="en-US" sz="2600" dirty="0"/>
              <a:t>notice from </a:t>
            </a:r>
            <a:r>
              <a:rPr lang="en-US" sz="2600" dirty="0" smtClean="0"/>
              <a:t>public entities:</a:t>
            </a:r>
          </a:p>
          <a:p>
            <a:pPr lvl="1">
              <a:buFont typeface="Arial" panose="020B0604020202020204" pitchFamily="34" charset="0"/>
              <a:buChar char="•"/>
            </a:pPr>
            <a:r>
              <a:rPr lang="en-US" sz="2600" dirty="0" smtClean="0"/>
              <a:t>Before </a:t>
            </a:r>
            <a:r>
              <a:rPr lang="en-US" sz="2600" dirty="0"/>
              <a:t>advertising for a contract greater than  $10 </a:t>
            </a:r>
            <a:r>
              <a:rPr lang="en-US" sz="2600" dirty="0" smtClean="0"/>
              <a:t>million</a:t>
            </a:r>
          </a:p>
          <a:p>
            <a:pPr lvl="1">
              <a:buFont typeface="Arial" panose="020B0604020202020204" pitchFamily="34" charset="0"/>
              <a:buChar char="•"/>
            </a:pPr>
            <a:r>
              <a:rPr lang="en-US" sz="2600" dirty="0" smtClean="0"/>
              <a:t>After </a:t>
            </a:r>
            <a:r>
              <a:rPr lang="en-US" sz="2600" dirty="0"/>
              <a:t>a contract between $2 million and $10 million is awarded </a:t>
            </a:r>
          </a:p>
        </p:txBody>
      </p:sp>
    </p:spTree>
    <p:extLst>
      <p:ext uri="{BB962C8B-B14F-4D97-AF65-F5344CB8AC3E}">
        <p14:creationId xmlns:p14="http://schemas.microsoft.com/office/powerpoint/2010/main" val="244045798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Office of the State Comptroller</a:t>
            </a:r>
          </a:p>
        </p:txBody>
      </p:sp>
      <p:sp>
        <p:nvSpPr>
          <p:cNvPr id="6" name="Content Placeholder 5"/>
          <p:cNvSpPr>
            <a:spLocks noGrp="1"/>
          </p:cNvSpPr>
          <p:nvPr>
            <p:ph idx="1"/>
          </p:nvPr>
        </p:nvSpPr>
        <p:spPr/>
        <p:txBody>
          <a:bodyPr>
            <a:normAutofit/>
          </a:bodyPr>
          <a:lstStyle/>
          <a:p>
            <a:pPr marL="82296" lvl="2" indent="0">
              <a:spcBef>
                <a:spcPts val="600"/>
              </a:spcBef>
              <a:buClr>
                <a:schemeClr val="accent1"/>
              </a:buClr>
              <a:buSzPct val="80000"/>
              <a:buNone/>
            </a:pPr>
            <a:r>
              <a:rPr lang="en-US" sz="2800" u="sng" dirty="0"/>
              <a:t>Investigations </a:t>
            </a:r>
            <a:r>
              <a:rPr lang="en-US" sz="2800" u="sng" dirty="0" smtClean="0"/>
              <a:t>Division</a:t>
            </a:r>
          </a:p>
          <a:p>
            <a:pPr marL="82296" lvl="2" indent="0">
              <a:spcBef>
                <a:spcPts val="600"/>
              </a:spcBef>
              <a:buClr>
                <a:schemeClr val="accent1"/>
              </a:buClr>
              <a:buSzPct val="80000"/>
              <a:buNone/>
            </a:pPr>
            <a:endParaRPr lang="en-US" sz="2800" dirty="0" smtClean="0"/>
          </a:p>
          <a:p>
            <a:r>
              <a:rPr lang="en-US" sz="2800" dirty="0" smtClean="0"/>
              <a:t>Receives and investigates complaints regarding fraud, waste, abuse or misconduct</a:t>
            </a:r>
          </a:p>
          <a:p>
            <a:pPr marL="82296" indent="0">
              <a:buNone/>
            </a:pPr>
            <a:endParaRPr lang="en-US" sz="2800" dirty="0" smtClean="0"/>
          </a:p>
          <a:p>
            <a:r>
              <a:rPr lang="en-US" sz="2800" dirty="0" smtClean="0"/>
              <a:t>Investigates </a:t>
            </a:r>
            <a:r>
              <a:rPr lang="en-US" sz="2800" dirty="0"/>
              <a:t>the </a:t>
            </a:r>
            <a:r>
              <a:rPr lang="en-US" sz="2800" dirty="0" smtClean="0"/>
              <a:t>performance </a:t>
            </a:r>
            <a:r>
              <a:rPr lang="en-US" sz="2800" dirty="0"/>
              <a:t>of government officers, employees and </a:t>
            </a:r>
            <a:r>
              <a:rPr lang="en-US" sz="2800" dirty="0" smtClean="0"/>
              <a:t>programs</a:t>
            </a:r>
            <a:endParaRPr lang="en-US" sz="2800" dirty="0"/>
          </a:p>
          <a:p>
            <a:pPr marL="82296" indent="0">
              <a:buNone/>
            </a:pPr>
            <a:endParaRPr lang="en-US" sz="1000" dirty="0" smtClean="0"/>
          </a:p>
        </p:txBody>
      </p:sp>
    </p:spTree>
    <p:extLst>
      <p:ext uri="{BB962C8B-B14F-4D97-AF65-F5344CB8AC3E}">
        <p14:creationId xmlns:p14="http://schemas.microsoft.com/office/powerpoint/2010/main" val="418427676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35608" y="152400"/>
            <a:ext cx="7498080" cy="838200"/>
          </a:xfrm>
        </p:spPr>
        <p:txBody>
          <a:bodyPr>
            <a:normAutofit/>
          </a:bodyPr>
          <a:lstStyle/>
          <a:p>
            <a:r>
              <a:rPr lang="en-US" dirty="0"/>
              <a:t>Office of the State Comptroller</a:t>
            </a:r>
          </a:p>
        </p:txBody>
      </p:sp>
      <p:sp>
        <p:nvSpPr>
          <p:cNvPr id="6" name="Content Placeholder 5"/>
          <p:cNvSpPr>
            <a:spLocks noGrp="1"/>
          </p:cNvSpPr>
          <p:nvPr>
            <p:ph idx="1"/>
          </p:nvPr>
        </p:nvSpPr>
        <p:spPr>
          <a:xfrm>
            <a:off x="1435608" y="990600"/>
            <a:ext cx="7498080" cy="5638800"/>
          </a:xfrm>
        </p:spPr>
        <p:txBody>
          <a:bodyPr>
            <a:normAutofit/>
          </a:bodyPr>
          <a:lstStyle/>
          <a:p>
            <a:pPr marL="82296" lvl="2" indent="0">
              <a:spcBef>
                <a:spcPts val="600"/>
              </a:spcBef>
              <a:buClr>
                <a:schemeClr val="accent1"/>
              </a:buClr>
              <a:buSzPct val="80000"/>
              <a:buNone/>
            </a:pPr>
            <a:r>
              <a:rPr lang="en-US" sz="2800" u="sng" dirty="0" smtClean="0"/>
              <a:t>Medicaid Fraud Division</a:t>
            </a:r>
          </a:p>
          <a:p>
            <a:pPr marL="82296" lvl="2" indent="0">
              <a:spcBef>
                <a:spcPts val="600"/>
              </a:spcBef>
              <a:buClr>
                <a:schemeClr val="accent1"/>
              </a:buClr>
              <a:buSzPct val="80000"/>
              <a:buNone/>
            </a:pPr>
            <a:endParaRPr lang="en-US" sz="1600" dirty="0" smtClean="0"/>
          </a:p>
          <a:p>
            <a:r>
              <a:rPr lang="en-US" sz="2600" dirty="0" smtClean="0"/>
              <a:t>Detects</a:t>
            </a:r>
            <a:r>
              <a:rPr lang="en-US" sz="2600" dirty="0"/>
              <a:t>, prevents and investigates </a:t>
            </a:r>
            <a:r>
              <a:rPr lang="en-US" sz="2600" dirty="0" smtClean="0"/>
              <a:t>fraud, waste and </a:t>
            </a:r>
            <a:r>
              <a:rPr lang="en-US" sz="2600" dirty="0"/>
              <a:t>abuse in the Medicaid, New Jersey Family Care and Charity Care </a:t>
            </a:r>
            <a:r>
              <a:rPr lang="en-US" sz="2600" dirty="0" smtClean="0"/>
              <a:t>programs</a:t>
            </a:r>
          </a:p>
          <a:p>
            <a:pPr marL="82296" indent="0">
              <a:buNone/>
            </a:pPr>
            <a:endParaRPr lang="en-US" sz="1200" dirty="0" smtClean="0"/>
          </a:p>
          <a:p>
            <a:r>
              <a:rPr lang="en-US" sz="2600" dirty="0" smtClean="0"/>
              <a:t>Recovers </a:t>
            </a:r>
            <a:r>
              <a:rPr lang="en-US" sz="2600" dirty="0"/>
              <a:t>improperly expended Medicaid </a:t>
            </a:r>
            <a:r>
              <a:rPr lang="en-US" sz="2600" dirty="0" smtClean="0"/>
              <a:t>funds</a:t>
            </a:r>
          </a:p>
          <a:p>
            <a:pPr marL="82296" indent="0">
              <a:buNone/>
            </a:pPr>
            <a:endParaRPr lang="en-US" sz="1200" dirty="0" smtClean="0"/>
          </a:p>
          <a:p>
            <a:r>
              <a:rPr lang="en-US" sz="2600" dirty="0" smtClean="0"/>
              <a:t>Reviews </a:t>
            </a:r>
            <a:r>
              <a:rPr lang="en-US" sz="2600" dirty="0"/>
              <a:t>the quality of care </a:t>
            </a:r>
            <a:r>
              <a:rPr lang="en-US" sz="2600" dirty="0" smtClean="0"/>
              <a:t>provided </a:t>
            </a:r>
            <a:r>
              <a:rPr lang="en-US" sz="2600" dirty="0"/>
              <a:t>to Medicaid recipients </a:t>
            </a:r>
            <a:endParaRPr lang="en-US" sz="2600" dirty="0" smtClean="0"/>
          </a:p>
          <a:p>
            <a:pPr marL="82296" indent="0">
              <a:buNone/>
            </a:pPr>
            <a:endParaRPr lang="en-US" sz="1200" dirty="0" smtClean="0"/>
          </a:p>
          <a:p>
            <a:r>
              <a:rPr lang="en-US" sz="2600" dirty="0" smtClean="0"/>
              <a:t>Excludes </a:t>
            </a:r>
            <a:r>
              <a:rPr lang="en-US" sz="2600" dirty="0"/>
              <a:t>or terminates providers from the Medicaid program when </a:t>
            </a:r>
            <a:r>
              <a:rPr lang="en-US" sz="2600" dirty="0" smtClean="0"/>
              <a:t>necessary</a:t>
            </a:r>
            <a:endParaRPr lang="en-US" sz="2600" dirty="0"/>
          </a:p>
          <a:p>
            <a:pPr marL="82296" indent="0">
              <a:buNone/>
            </a:pPr>
            <a:endParaRPr lang="en-US" sz="1000" dirty="0" smtClean="0"/>
          </a:p>
        </p:txBody>
      </p:sp>
    </p:spTree>
    <p:extLst>
      <p:ext uri="{BB962C8B-B14F-4D97-AF65-F5344CB8AC3E}">
        <p14:creationId xmlns:p14="http://schemas.microsoft.com/office/powerpoint/2010/main" val="203209841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 DIVISION</a:t>
            </a:r>
            <a:endParaRPr lang="en-US" dirty="0"/>
          </a:p>
        </p:txBody>
      </p:sp>
      <p:sp>
        <p:nvSpPr>
          <p:cNvPr id="3" name="Text Placeholder 2"/>
          <p:cNvSpPr>
            <a:spLocks noGrp="1"/>
          </p:cNvSpPr>
          <p:nvPr>
            <p:ph type="body" idx="1"/>
          </p:nvPr>
        </p:nvSpPr>
        <p:spPr/>
        <p:txBody>
          <a:bodyPr/>
          <a:lstStyle/>
          <a:p>
            <a:r>
              <a:rPr lang="en-US" sz="6000" dirty="0" smtClean="0"/>
              <a:t>OSC</a:t>
            </a:r>
          </a:p>
          <a:p>
            <a:endParaRPr lang="en-US" dirty="0"/>
          </a:p>
        </p:txBody>
      </p:sp>
    </p:spTree>
    <p:extLst>
      <p:ext uri="{BB962C8B-B14F-4D97-AF65-F5344CB8AC3E}">
        <p14:creationId xmlns:p14="http://schemas.microsoft.com/office/powerpoint/2010/main" val="146294425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 Standards</a:t>
            </a:r>
            <a:endParaRPr lang="en-US" dirty="0"/>
          </a:p>
        </p:txBody>
      </p:sp>
      <p:sp>
        <p:nvSpPr>
          <p:cNvPr id="3" name="Content Placeholder 2"/>
          <p:cNvSpPr>
            <a:spLocks noGrp="1"/>
          </p:cNvSpPr>
          <p:nvPr>
            <p:ph idx="1"/>
          </p:nvPr>
        </p:nvSpPr>
        <p:spPr/>
        <p:txBody>
          <a:bodyPr/>
          <a:lstStyle/>
          <a:p>
            <a:pPr marL="82296" indent="0">
              <a:buNone/>
            </a:pPr>
            <a:endParaRPr lang="en-US" dirty="0" smtClean="0"/>
          </a:p>
          <a:p>
            <a:pPr marL="82296" indent="0">
              <a:buNone/>
            </a:pPr>
            <a:r>
              <a:rPr lang="en-US" dirty="0" smtClean="0"/>
              <a:t>Audits are conducted in accordance with prevailing </a:t>
            </a:r>
            <a:r>
              <a:rPr lang="en-US" dirty="0"/>
              <a:t>national and professional standards, rules and practices</a:t>
            </a:r>
          </a:p>
          <a:p>
            <a:pPr marL="82296" indent="0">
              <a:buNone/>
            </a:pPr>
            <a:endParaRPr lang="en-US" dirty="0"/>
          </a:p>
          <a:p>
            <a:pPr marL="82296" indent="0">
              <a:buNone/>
            </a:pPr>
            <a:r>
              <a:rPr lang="en-US" dirty="0" smtClean="0"/>
              <a:t>GAGAS - Yellow Book</a:t>
            </a:r>
            <a:endParaRPr lang="en-US" dirty="0"/>
          </a:p>
        </p:txBody>
      </p:sp>
    </p:spTree>
    <p:extLst>
      <p:ext uri="{BB962C8B-B14F-4D97-AF65-F5344CB8AC3E}">
        <p14:creationId xmlns:p14="http://schemas.microsoft.com/office/powerpoint/2010/main" val="38111400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Quality Control System</a:t>
            </a:r>
            <a:endParaRPr lang="en-US" dirty="0"/>
          </a:p>
        </p:txBody>
      </p:sp>
      <p:sp>
        <p:nvSpPr>
          <p:cNvPr id="3" name="Content Placeholder 2"/>
          <p:cNvSpPr>
            <a:spLocks noGrp="1"/>
          </p:cNvSpPr>
          <p:nvPr>
            <p:ph idx="1"/>
          </p:nvPr>
        </p:nvSpPr>
        <p:spPr>
          <a:xfrm>
            <a:off x="1435608" y="1447800"/>
            <a:ext cx="7498080" cy="4800600"/>
          </a:xfrm>
        </p:spPr>
        <p:txBody>
          <a:bodyPr/>
          <a:lstStyle/>
          <a:p>
            <a:pPr marL="228600" lvl="2" indent="0">
              <a:buNone/>
            </a:pPr>
            <a:r>
              <a:rPr lang="en-US" sz="3200" dirty="0" smtClean="0"/>
              <a:t>Provides </a:t>
            </a:r>
            <a:r>
              <a:rPr lang="en-US" sz="3200" dirty="0"/>
              <a:t>reasonable assurance that</a:t>
            </a:r>
            <a:r>
              <a:rPr lang="en-US" sz="3200" dirty="0" smtClean="0"/>
              <a:t>:</a:t>
            </a:r>
          </a:p>
          <a:p>
            <a:pPr marL="228600" lvl="2" indent="0">
              <a:buNone/>
            </a:pPr>
            <a:endParaRPr lang="en-US" sz="1800" dirty="0"/>
          </a:p>
          <a:p>
            <a:pPr marL="781812" lvl="3" indent="-342900">
              <a:buClr>
                <a:schemeClr val="accent1">
                  <a:lumMod val="75000"/>
                </a:schemeClr>
              </a:buClr>
              <a:buFont typeface="Arial" panose="020B0604020202020204" pitchFamily="34" charset="0"/>
              <a:buChar char="•"/>
            </a:pPr>
            <a:r>
              <a:rPr lang="en-US" sz="2800" dirty="0" smtClean="0"/>
              <a:t>Work </a:t>
            </a:r>
            <a:r>
              <a:rPr lang="en-US" sz="2800" dirty="0"/>
              <a:t>is in compliance with </a:t>
            </a:r>
            <a:r>
              <a:rPr lang="en-US" sz="2800" dirty="0" smtClean="0"/>
              <a:t>standards  </a:t>
            </a:r>
          </a:p>
          <a:p>
            <a:pPr marL="781812" lvl="3" indent="-342900">
              <a:buClr>
                <a:schemeClr val="accent1">
                  <a:lumMod val="75000"/>
                </a:schemeClr>
              </a:buClr>
              <a:buFont typeface="Arial" panose="020B0604020202020204" pitchFamily="34" charset="0"/>
              <a:buChar char="•"/>
            </a:pPr>
            <a:r>
              <a:rPr lang="en-US" sz="2800" dirty="0" smtClean="0"/>
              <a:t>Evidence </a:t>
            </a:r>
            <a:r>
              <a:rPr lang="en-US" sz="2800" dirty="0"/>
              <a:t>is complete and </a:t>
            </a:r>
            <a:r>
              <a:rPr lang="en-US" sz="2800" dirty="0" smtClean="0"/>
              <a:t>reliable</a:t>
            </a:r>
          </a:p>
          <a:p>
            <a:pPr marL="781812" lvl="3" indent="-342900">
              <a:buClr>
                <a:schemeClr val="accent1">
                  <a:lumMod val="75000"/>
                </a:schemeClr>
              </a:buClr>
              <a:buFont typeface="Arial" panose="020B0604020202020204" pitchFamily="34" charset="0"/>
              <a:buChar char="•"/>
            </a:pPr>
            <a:r>
              <a:rPr lang="en-US" sz="2800" dirty="0" smtClean="0"/>
              <a:t>Conclusions </a:t>
            </a:r>
            <a:r>
              <a:rPr lang="en-US" sz="2800" dirty="0"/>
              <a:t>are fair and </a:t>
            </a:r>
            <a:r>
              <a:rPr lang="en-US" sz="2800" dirty="0" smtClean="0"/>
              <a:t>balanced</a:t>
            </a:r>
          </a:p>
          <a:p>
            <a:pPr marL="781812" lvl="3" indent="-342900">
              <a:buClr>
                <a:schemeClr val="accent1">
                  <a:lumMod val="75000"/>
                </a:schemeClr>
              </a:buClr>
              <a:buFont typeface="Arial" panose="020B0604020202020204" pitchFamily="34" charset="0"/>
              <a:buChar char="•"/>
            </a:pPr>
            <a:r>
              <a:rPr lang="en-US" sz="2800" dirty="0" smtClean="0"/>
              <a:t>Recommendations </a:t>
            </a:r>
            <a:r>
              <a:rPr lang="en-US" sz="2800" dirty="0"/>
              <a:t>are </a:t>
            </a:r>
            <a:r>
              <a:rPr lang="en-US" sz="2800" dirty="0" smtClean="0"/>
              <a:t>appropriate</a:t>
            </a:r>
            <a:endParaRPr lang="en-US" sz="2800" dirty="0"/>
          </a:p>
          <a:p>
            <a:pPr marL="228600" lvl="2" indent="0">
              <a:buNone/>
            </a:pPr>
            <a:endParaRPr lang="en-US" sz="2600" dirty="0"/>
          </a:p>
          <a:p>
            <a:pPr marL="228600" lvl="2" indent="0">
              <a:buNone/>
            </a:pPr>
            <a:r>
              <a:rPr lang="en-US" sz="3200" dirty="0"/>
              <a:t>Subject to Peer Review </a:t>
            </a:r>
            <a:r>
              <a:rPr lang="en-US" sz="3200" dirty="0" smtClean="0"/>
              <a:t>by the </a:t>
            </a:r>
            <a:r>
              <a:rPr lang="en-US" sz="3200" dirty="0"/>
              <a:t>National State Auditors </a:t>
            </a:r>
            <a:r>
              <a:rPr lang="en-US" sz="3200" dirty="0" smtClean="0"/>
              <a:t>Association (NSAA)</a:t>
            </a:r>
            <a:endParaRPr lang="en-US" sz="3200" dirty="0"/>
          </a:p>
          <a:p>
            <a:pPr marL="228600" lvl="2" indent="0">
              <a:buNone/>
            </a:pPr>
            <a:endParaRPr lang="en-US" dirty="0"/>
          </a:p>
        </p:txBody>
      </p:sp>
    </p:spTree>
    <p:extLst>
      <p:ext uri="{BB962C8B-B14F-4D97-AF65-F5344CB8AC3E}">
        <p14:creationId xmlns:p14="http://schemas.microsoft.com/office/powerpoint/2010/main" val="269727961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 Coordination</a:t>
            </a:r>
            <a:endParaRPr lang="en-US" dirty="0"/>
          </a:p>
        </p:txBody>
      </p:sp>
      <p:sp>
        <p:nvSpPr>
          <p:cNvPr id="3" name="Content Placeholder 2"/>
          <p:cNvSpPr>
            <a:spLocks noGrp="1"/>
          </p:cNvSpPr>
          <p:nvPr>
            <p:ph idx="1"/>
          </p:nvPr>
        </p:nvSpPr>
        <p:spPr>
          <a:xfrm>
            <a:off x="1435608" y="1447800"/>
            <a:ext cx="7498080" cy="4800600"/>
          </a:xfrm>
        </p:spPr>
        <p:txBody>
          <a:bodyPr>
            <a:normAutofit/>
          </a:bodyPr>
          <a:lstStyle/>
          <a:p>
            <a:pPr marL="82296" indent="0">
              <a:buNone/>
            </a:pPr>
            <a:r>
              <a:rPr lang="en-US" dirty="0" smtClean="0"/>
              <a:t>Coordination </a:t>
            </a:r>
            <a:r>
              <a:rPr lang="en-US" dirty="0"/>
              <a:t>with other state </a:t>
            </a:r>
            <a:r>
              <a:rPr lang="en-US" dirty="0" smtClean="0"/>
              <a:t>audit entities</a:t>
            </a:r>
          </a:p>
          <a:p>
            <a:pPr marL="82296" indent="0">
              <a:buNone/>
            </a:pPr>
            <a:endParaRPr lang="en-US" sz="2800" dirty="0" smtClean="0"/>
          </a:p>
          <a:p>
            <a:r>
              <a:rPr lang="en-US" sz="2800" dirty="0" smtClean="0"/>
              <a:t>Avoid </a:t>
            </a:r>
            <a:r>
              <a:rPr lang="en-US" sz="2800" dirty="0"/>
              <a:t>duplication and fragmentation </a:t>
            </a:r>
            <a:r>
              <a:rPr lang="en-US" sz="2800" dirty="0" smtClean="0"/>
              <a:t>of efforts </a:t>
            </a:r>
          </a:p>
          <a:p>
            <a:r>
              <a:rPr lang="en-US" sz="2800" dirty="0" smtClean="0"/>
              <a:t>Optimize </a:t>
            </a:r>
            <a:r>
              <a:rPr lang="en-US" sz="2800" dirty="0"/>
              <a:t>the use of </a:t>
            </a:r>
            <a:r>
              <a:rPr lang="en-US" sz="2800" dirty="0" smtClean="0"/>
              <a:t>resources</a:t>
            </a:r>
          </a:p>
          <a:p>
            <a:r>
              <a:rPr lang="en-US" sz="2800" dirty="0" smtClean="0"/>
              <a:t>Promote </a:t>
            </a:r>
            <a:r>
              <a:rPr lang="en-US" sz="2800" dirty="0"/>
              <a:t>effective working </a:t>
            </a:r>
            <a:r>
              <a:rPr lang="en-US" sz="2800" dirty="0" smtClean="0"/>
              <a:t>relationships</a:t>
            </a:r>
          </a:p>
          <a:p>
            <a:r>
              <a:rPr lang="en-US" sz="2800" dirty="0"/>
              <a:t>A</a:t>
            </a:r>
            <a:r>
              <a:rPr lang="en-US" sz="2800" dirty="0" smtClean="0"/>
              <a:t>void unnecessary expenditures of public funds</a:t>
            </a:r>
          </a:p>
          <a:p>
            <a:pPr marL="82296" indent="0">
              <a:buNone/>
            </a:pPr>
            <a:r>
              <a:rPr lang="en-US" sz="2800" dirty="0"/>
              <a:t>	</a:t>
            </a:r>
          </a:p>
        </p:txBody>
      </p:sp>
    </p:spTree>
    <p:extLst>
      <p:ext uri="{BB962C8B-B14F-4D97-AF65-F5344CB8AC3E}">
        <p14:creationId xmlns:p14="http://schemas.microsoft.com/office/powerpoint/2010/main" val="108405597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Audits</a:t>
            </a:r>
            <a:endParaRPr lang="en-US" dirty="0"/>
          </a:p>
        </p:txBody>
      </p:sp>
      <p:sp>
        <p:nvSpPr>
          <p:cNvPr id="3" name="Content Placeholder 2"/>
          <p:cNvSpPr>
            <a:spLocks noGrp="1"/>
          </p:cNvSpPr>
          <p:nvPr>
            <p:ph idx="1"/>
          </p:nvPr>
        </p:nvSpPr>
        <p:spPr/>
        <p:txBody>
          <a:bodyPr>
            <a:normAutofit/>
          </a:bodyPr>
          <a:lstStyle/>
          <a:p>
            <a:pPr marL="82296" indent="0">
              <a:buNone/>
            </a:pPr>
            <a:r>
              <a:rPr lang="en-US" dirty="0" smtClean="0"/>
              <a:t>Make Government Better  </a:t>
            </a:r>
          </a:p>
          <a:p>
            <a:pPr marL="82296" indent="0">
              <a:buNone/>
            </a:pPr>
            <a:endParaRPr lang="en-US" dirty="0"/>
          </a:p>
          <a:p>
            <a:pPr>
              <a:buFont typeface="Arial" panose="020B0604020202020204" pitchFamily="34" charset="0"/>
              <a:buChar char="•"/>
            </a:pPr>
            <a:r>
              <a:rPr lang="en-US" dirty="0" smtClean="0"/>
              <a:t>Improve </a:t>
            </a:r>
            <a:r>
              <a:rPr lang="en-US" dirty="0"/>
              <a:t>program </a:t>
            </a:r>
            <a:r>
              <a:rPr lang="en-US" dirty="0" smtClean="0"/>
              <a:t>performance</a:t>
            </a:r>
          </a:p>
          <a:p>
            <a:pPr>
              <a:buFont typeface="Arial" panose="020B0604020202020204" pitchFamily="34" charset="0"/>
              <a:buChar char="•"/>
            </a:pPr>
            <a:r>
              <a:rPr lang="en-US" dirty="0" smtClean="0"/>
              <a:t>Strengthen operations</a:t>
            </a:r>
          </a:p>
          <a:p>
            <a:pPr>
              <a:buFont typeface="Arial" panose="020B0604020202020204" pitchFamily="34" charset="0"/>
              <a:buChar char="•"/>
            </a:pPr>
            <a:r>
              <a:rPr lang="en-US" dirty="0" smtClean="0"/>
              <a:t>Reduce costs</a:t>
            </a:r>
          </a:p>
          <a:p>
            <a:pPr>
              <a:buFont typeface="Arial" panose="020B0604020202020204" pitchFamily="34" charset="0"/>
              <a:buChar char="•"/>
            </a:pPr>
            <a:r>
              <a:rPr lang="en-US" dirty="0" smtClean="0"/>
              <a:t>Facilitate </a:t>
            </a:r>
            <a:r>
              <a:rPr lang="en-US" dirty="0"/>
              <a:t>decision </a:t>
            </a:r>
            <a:r>
              <a:rPr lang="en-US" dirty="0" smtClean="0"/>
              <a:t>making</a:t>
            </a:r>
          </a:p>
          <a:p>
            <a:pPr>
              <a:buFont typeface="Arial" panose="020B0604020202020204" pitchFamily="34" charset="0"/>
              <a:buChar char="•"/>
            </a:pPr>
            <a:r>
              <a:rPr lang="en-US" dirty="0" smtClean="0"/>
              <a:t>Contribute </a:t>
            </a:r>
            <a:r>
              <a:rPr lang="en-US" dirty="0"/>
              <a:t>to public </a:t>
            </a:r>
            <a:r>
              <a:rPr lang="en-US" dirty="0" smtClean="0"/>
              <a:t>accountability</a:t>
            </a:r>
            <a:endParaRPr lang="en-US" dirty="0"/>
          </a:p>
        </p:txBody>
      </p:sp>
    </p:spTree>
    <p:extLst>
      <p:ext uri="{BB962C8B-B14F-4D97-AF65-F5344CB8AC3E}">
        <p14:creationId xmlns:p14="http://schemas.microsoft.com/office/powerpoint/2010/main" val="2652514935"/>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 Selection Process</a:t>
            </a:r>
            <a:endParaRPr lang="en-US" dirty="0"/>
          </a:p>
        </p:txBody>
      </p:sp>
      <p:sp>
        <p:nvSpPr>
          <p:cNvPr id="3" name="Content Placeholder 2"/>
          <p:cNvSpPr>
            <a:spLocks noGrp="1"/>
          </p:cNvSpPr>
          <p:nvPr>
            <p:ph idx="1"/>
          </p:nvPr>
        </p:nvSpPr>
        <p:spPr/>
        <p:txBody>
          <a:bodyPr>
            <a:normAutofit/>
          </a:bodyPr>
          <a:lstStyle/>
          <a:p>
            <a:pPr lvl="1" indent="-514350">
              <a:lnSpc>
                <a:spcPct val="115000"/>
              </a:lnSpc>
              <a:spcBef>
                <a:spcPct val="0"/>
              </a:spcBef>
            </a:pPr>
            <a:endParaRPr lang="en-US" sz="2100" dirty="0">
              <a:ea typeface="Calibri" pitchFamily="34" charset="0"/>
              <a:cs typeface="Times New Roman" pitchFamily="18" charset="0"/>
            </a:endParaRPr>
          </a:p>
          <a:p>
            <a:pPr marL="582930" lvl="1" indent="-457200">
              <a:lnSpc>
                <a:spcPct val="115000"/>
              </a:lnSpc>
              <a:spcBef>
                <a:spcPct val="0"/>
              </a:spcBef>
              <a:buFont typeface="Arial" panose="020B0604020202020204" pitchFamily="34" charset="0"/>
              <a:buChar char="•"/>
            </a:pPr>
            <a:r>
              <a:rPr lang="en-US" sz="3200" dirty="0" smtClean="0">
                <a:ea typeface="Calibri" pitchFamily="34" charset="0"/>
                <a:cs typeface="Times New Roman" pitchFamily="18" charset="0"/>
              </a:rPr>
              <a:t>Risk-based analysis</a:t>
            </a:r>
          </a:p>
          <a:p>
            <a:pPr marL="582930" lvl="1" indent="-457200">
              <a:lnSpc>
                <a:spcPct val="115000"/>
              </a:lnSpc>
              <a:spcBef>
                <a:spcPct val="0"/>
              </a:spcBef>
              <a:buFont typeface="Arial" panose="020B0604020202020204" pitchFamily="34" charset="0"/>
              <a:buChar char="•"/>
            </a:pPr>
            <a:endParaRPr lang="en-US" sz="1600" dirty="0" smtClean="0">
              <a:ea typeface="Calibri" pitchFamily="34" charset="0"/>
              <a:cs typeface="Times New Roman" pitchFamily="18" charset="0"/>
            </a:endParaRPr>
          </a:p>
          <a:p>
            <a:pPr marL="582930" lvl="1" indent="-457200">
              <a:lnSpc>
                <a:spcPct val="115000"/>
              </a:lnSpc>
              <a:spcBef>
                <a:spcPct val="0"/>
              </a:spcBef>
              <a:buFont typeface="Arial" panose="020B0604020202020204" pitchFamily="34" charset="0"/>
              <a:buChar char="•"/>
            </a:pPr>
            <a:r>
              <a:rPr lang="en-US" sz="3200" dirty="0" smtClean="0">
                <a:ea typeface="Calibri" pitchFamily="34" charset="0"/>
                <a:cs typeface="Times New Roman" pitchFamily="18" charset="0"/>
              </a:rPr>
              <a:t>Complaints </a:t>
            </a:r>
            <a:r>
              <a:rPr lang="en-US" sz="3200" dirty="0">
                <a:ea typeface="Calibri" pitchFamily="34" charset="0"/>
                <a:cs typeface="Times New Roman" pitchFamily="18" charset="0"/>
              </a:rPr>
              <a:t>received from </a:t>
            </a:r>
            <a:r>
              <a:rPr lang="en-US" sz="3200" dirty="0" smtClean="0">
                <a:ea typeface="Calibri" pitchFamily="34" charset="0"/>
                <a:cs typeface="Times New Roman" pitchFamily="18" charset="0"/>
              </a:rPr>
              <a:t>public </a:t>
            </a:r>
            <a:r>
              <a:rPr lang="en-US" sz="3200" dirty="0">
                <a:ea typeface="Calibri" pitchFamily="34" charset="0"/>
                <a:cs typeface="Times New Roman" pitchFamily="18" charset="0"/>
              </a:rPr>
              <a:t>and/or local </a:t>
            </a:r>
            <a:r>
              <a:rPr lang="en-US" sz="3200" dirty="0" smtClean="0">
                <a:ea typeface="Calibri" pitchFamily="34" charset="0"/>
                <a:cs typeface="Times New Roman" pitchFamily="18" charset="0"/>
              </a:rPr>
              <a:t>officials</a:t>
            </a:r>
          </a:p>
          <a:p>
            <a:pPr marL="582930" lvl="1" indent="-457200">
              <a:lnSpc>
                <a:spcPct val="115000"/>
              </a:lnSpc>
              <a:spcBef>
                <a:spcPct val="0"/>
              </a:spcBef>
              <a:buFont typeface="Arial" panose="020B0604020202020204" pitchFamily="34" charset="0"/>
              <a:buChar char="•"/>
            </a:pPr>
            <a:endParaRPr lang="en-US" sz="1600" dirty="0" smtClean="0">
              <a:ea typeface="Calibri" pitchFamily="34" charset="0"/>
              <a:cs typeface="Times New Roman" pitchFamily="18" charset="0"/>
            </a:endParaRPr>
          </a:p>
          <a:p>
            <a:pPr marL="582930" lvl="1" indent="-457200">
              <a:lnSpc>
                <a:spcPct val="115000"/>
              </a:lnSpc>
              <a:spcBef>
                <a:spcPct val="0"/>
              </a:spcBef>
              <a:buFont typeface="Arial" panose="020B0604020202020204" pitchFamily="34" charset="0"/>
              <a:buChar char="•"/>
            </a:pPr>
            <a:r>
              <a:rPr lang="en-US" sz="3200" dirty="0" smtClean="0">
                <a:ea typeface="Calibri" pitchFamily="34" charset="0"/>
                <a:cs typeface="Times New Roman" pitchFamily="18" charset="0"/>
              </a:rPr>
              <a:t>OSC Hotline</a:t>
            </a:r>
          </a:p>
          <a:p>
            <a:pPr marL="125730" lvl="1" indent="0">
              <a:lnSpc>
                <a:spcPct val="115000"/>
              </a:lnSpc>
              <a:spcBef>
                <a:spcPct val="0"/>
              </a:spcBef>
              <a:buNone/>
            </a:pPr>
            <a:endParaRPr lang="en-US" sz="1200" dirty="0" smtClean="0">
              <a:ea typeface="Calibri" pitchFamily="34" charset="0"/>
              <a:cs typeface="Times New Roman" pitchFamily="18" charset="0"/>
            </a:endParaRPr>
          </a:p>
          <a:p>
            <a:pPr marL="582930" lvl="1" indent="-457200">
              <a:lnSpc>
                <a:spcPct val="115000"/>
              </a:lnSpc>
              <a:spcBef>
                <a:spcPct val="0"/>
              </a:spcBef>
              <a:buFont typeface="Arial" panose="020B0604020202020204" pitchFamily="34" charset="0"/>
              <a:buChar char="•"/>
            </a:pPr>
            <a:r>
              <a:rPr lang="en-US" sz="3200" dirty="0" smtClean="0">
                <a:ea typeface="Calibri" pitchFamily="34" charset="0"/>
                <a:cs typeface="Times New Roman" pitchFamily="18" charset="0"/>
              </a:rPr>
              <a:t>Referrals </a:t>
            </a:r>
            <a:r>
              <a:rPr lang="en-US" sz="3200" dirty="0">
                <a:ea typeface="Calibri" pitchFamily="34" charset="0"/>
                <a:cs typeface="Times New Roman" pitchFamily="18" charset="0"/>
              </a:rPr>
              <a:t>from other State </a:t>
            </a:r>
            <a:r>
              <a:rPr lang="en-US" sz="3200" dirty="0" smtClean="0">
                <a:ea typeface="Calibri" pitchFamily="34" charset="0"/>
                <a:cs typeface="Times New Roman" pitchFamily="18" charset="0"/>
              </a:rPr>
              <a:t>Agencies</a:t>
            </a:r>
          </a:p>
          <a:p>
            <a:pPr marL="125730" lvl="1" indent="0">
              <a:lnSpc>
                <a:spcPct val="115000"/>
              </a:lnSpc>
              <a:spcBef>
                <a:spcPct val="0"/>
              </a:spcBef>
              <a:buNone/>
            </a:pPr>
            <a:endParaRPr lang="en-US" dirty="0" smtClean="0">
              <a:ea typeface="Calibri" pitchFamily="34" charset="0"/>
              <a:cs typeface="Times New Roman" pitchFamily="18" charset="0"/>
            </a:endParaRPr>
          </a:p>
          <a:p>
            <a:pPr marL="125730" lvl="1" indent="0">
              <a:lnSpc>
                <a:spcPct val="115000"/>
              </a:lnSpc>
              <a:spcBef>
                <a:spcPct val="0"/>
              </a:spcBef>
              <a:buNone/>
            </a:pPr>
            <a:endParaRPr lang="en-US" sz="1200" dirty="0" smtClean="0">
              <a:ea typeface="Calibri" pitchFamily="34" charset="0"/>
              <a:cs typeface="Times New Roman" pitchFamily="18" charset="0"/>
            </a:endParaRPr>
          </a:p>
          <a:p>
            <a:pPr marL="82296" indent="0">
              <a:buNone/>
            </a:pPr>
            <a:endParaRPr lang="en-US" dirty="0"/>
          </a:p>
        </p:txBody>
      </p:sp>
    </p:spTree>
    <p:extLst>
      <p:ext uri="{BB962C8B-B14F-4D97-AF65-F5344CB8AC3E}">
        <p14:creationId xmlns:p14="http://schemas.microsoft.com/office/powerpoint/2010/main" val="373125896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OSC History</a:t>
            </a:r>
          </a:p>
          <a:p>
            <a:endParaRPr lang="en-US" dirty="0" smtClean="0"/>
          </a:p>
          <a:p>
            <a:r>
              <a:rPr lang="en-US" dirty="0" smtClean="0"/>
              <a:t>How Audits are Selected</a:t>
            </a:r>
          </a:p>
          <a:p>
            <a:endParaRPr lang="en-US" dirty="0" smtClean="0"/>
          </a:p>
          <a:p>
            <a:r>
              <a:rPr lang="en-US" dirty="0" smtClean="0"/>
              <a:t>Recent Audit Findings</a:t>
            </a:r>
          </a:p>
          <a:p>
            <a:endParaRPr lang="en-US" dirty="0" smtClean="0"/>
          </a:p>
          <a:p>
            <a:r>
              <a:rPr lang="en-US" dirty="0" smtClean="0"/>
              <a:t>Impact of OSC Audits</a:t>
            </a:r>
            <a:endParaRPr lang="en-US" dirty="0"/>
          </a:p>
        </p:txBody>
      </p:sp>
    </p:spTree>
    <p:extLst>
      <p:ext uri="{BB962C8B-B14F-4D97-AF65-F5344CB8AC3E}">
        <p14:creationId xmlns:p14="http://schemas.microsoft.com/office/powerpoint/2010/main" val="401413098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risk assessment phot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99209"/>
            <a:ext cx="7315200" cy="591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26492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96112"/>
          </a:xfrm>
        </p:spPr>
        <p:txBody>
          <a:bodyPr/>
          <a:lstStyle/>
          <a:p>
            <a:pPr algn="ctr"/>
            <a:r>
              <a:rPr lang="en-US" dirty="0" smtClean="0"/>
              <a:t>What is Risk Assessment?</a:t>
            </a:r>
            <a:endParaRPr lang="en-US" dirty="0"/>
          </a:p>
        </p:txBody>
      </p:sp>
      <p:sp>
        <p:nvSpPr>
          <p:cNvPr id="3" name="Content Placeholder 2"/>
          <p:cNvSpPr>
            <a:spLocks noGrp="1"/>
          </p:cNvSpPr>
          <p:nvPr>
            <p:ph idx="1"/>
          </p:nvPr>
        </p:nvSpPr>
        <p:spPr>
          <a:xfrm>
            <a:off x="1143000" y="1524000"/>
            <a:ext cx="7543800" cy="4800600"/>
          </a:xfrm>
        </p:spPr>
        <p:txBody>
          <a:bodyPr>
            <a:normAutofit/>
          </a:bodyPr>
          <a:lstStyle/>
          <a:p>
            <a:pPr marL="402336" lvl="1" indent="0">
              <a:buNone/>
            </a:pPr>
            <a:r>
              <a:rPr lang="en-US" dirty="0" smtClean="0"/>
              <a:t>Systematic process of evaluating the potential risks that may impact a projected activity </a:t>
            </a:r>
          </a:p>
          <a:p>
            <a:pPr marL="402336" lvl="1" indent="0">
              <a:buNone/>
            </a:pPr>
            <a:endParaRPr lang="en-US" dirty="0" smtClean="0"/>
          </a:p>
          <a:p>
            <a:pPr marL="402336" lvl="1" indent="0">
              <a:buNone/>
            </a:pPr>
            <a:r>
              <a:rPr lang="en-US" dirty="0" smtClean="0"/>
              <a:t>Includes identification </a:t>
            </a:r>
            <a:r>
              <a:rPr lang="en-US" dirty="0"/>
              <a:t>and analysis of relevant </a:t>
            </a:r>
            <a:r>
              <a:rPr lang="en-US" dirty="0" smtClean="0"/>
              <a:t>factors and their impact on the achievement </a:t>
            </a:r>
            <a:r>
              <a:rPr lang="en-US" dirty="0"/>
              <a:t>of </a:t>
            </a:r>
            <a:r>
              <a:rPr lang="en-US" dirty="0" smtClean="0"/>
              <a:t>an entity’s objectives</a:t>
            </a:r>
          </a:p>
          <a:p>
            <a:pPr marL="402336" lvl="1" indent="0">
              <a:buNone/>
            </a:pPr>
            <a:endParaRPr lang="en-US" sz="3200" dirty="0"/>
          </a:p>
          <a:p>
            <a:pPr marL="402336" lvl="1" indent="0">
              <a:buNone/>
            </a:pPr>
            <a:r>
              <a:rPr lang="en-US" sz="3200" dirty="0" smtClean="0"/>
              <a:t>Focus on the 3 E’s</a:t>
            </a:r>
          </a:p>
          <a:p>
            <a:pPr lvl="2">
              <a:buFont typeface="Arial" panose="020B0604020202020204" pitchFamily="34" charset="0"/>
              <a:buChar char="•"/>
            </a:pPr>
            <a:endParaRPr lang="en-US" dirty="0" smtClean="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97925587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Do the Results Tell Us?</a:t>
            </a:r>
            <a:endParaRPr lang="en-US" dirty="0"/>
          </a:p>
        </p:txBody>
      </p:sp>
      <p:sp>
        <p:nvSpPr>
          <p:cNvPr id="3" name="Content Placeholder 2"/>
          <p:cNvSpPr>
            <a:spLocks noGrp="1"/>
          </p:cNvSpPr>
          <p:nvPr>
            <p:ph idx="1"/>
          </p:nvPr>
        </p:nvSpPr>
        <p:spPr/>
        <p:txBody>
          <a:bodyPr/>
          <a:lstStyle/>
          <a:p>
            <a:r>
              <a:rPr lang="en-US" dirty="0" smtClean="0"/>
              <a:t>Allows </a:t>
            </a:r>
            <a:r>
              <a:rPr lang="en-US" dirty="0"/>
              <a:t>us to </a:t>
            </a:r>
            <a:r>
              <a:rPr lang="en-US" dirty="0" smtClean="0"/>
              <a:t>assess </a:t>
            </a:r>
            <a:r>
              <a:rPr lang="en-US" dirty="0"/>
              <a:t>what programs/entities pose a high level of </a:t>
            </a:r>
            <a:r>
              <a:rPr lang="en-US" dirty="0" smtClean="0"/>
              <a:t>risk</a:t>
            </a:r>
          </a:p>
          <a:p>
            <a:endParaRPr lang="en-US" dirty="0"/>
          </a:p>
          <a:p>
            <a:r>
              <a:rPr lang="en-US" dirty="0" smtClean="0"/>
              <a:t>Sets </a:t>
            </a:r>
            <a:r>
              <a:rPr lang="en-US" dirty="0"/>
              <a:t>the </a:t>
            </a:r>
            <a:r>
              <a:rPr lang="en-US" dirty="0" smtClean="0"/>
              <a:t>foundation</a:t>
            </a:r>
            <a:br>
              <a:rPr lang="en-US" dirty="0" smtClean="0"/>
            </a:br>
            <a:r>
              <a:rPr lang="en-US" dirty="0" smtClean="0"/>
              <a:t>for </a:t>
            </a:r>
            <a:r>
              <a:rPr lang="en-US" dirty="0"/>
              <a:t>the development of the </a:t>
            </a:r>
            <a:r>
              <a:rPr lang="en-US" dirty="0" smtClean="0"/>
              <a:t>audit</a:t>
            </a:r>
            <a:br>
              <a:rPr lang="en-US" dirty="0" smtClean="0"/>
            </a:br>
            <a:r>
              <a:rPr lang="en-US" dirty="0" smtClean="0"/>
              <a:t>objective and scope</a:t>
            </a:r>
            <a:endParaRPr lang="en-US" dirty="0"/>
          </a:p>
        </p:txBody>
      </p:sp>
      <p:pic>
        <p:nvPicPr>
          <p:cNvPr id="1028" name="Picture 4" descr="Image result for risk assess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6570" y="4267200"/>
            <a:ext cx="2362200" cy="2362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2567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Risk</a:t>
            </a:r>
            <a:endParaRPr lang="en-US" dirty="0"/>
          </a:p>
        </p:txBody>
      </p:sp>
      <p:sp>
        <p:nvSpPr>
          <p:cNvPr id="3" name="Content Placeholder 2"/>
          <p:cNvSpPr>
            <a:spLocks noGrp="1"/>
          </p:cNvSpPr>
          <p:nvPr>
            <p:ph idx="1"/>
          </p:nvPr>
        </p:nvSpPr>
        <p:spPr>
          <a:xfrm>
            <a:off x="1435608" y="1447800"/>
            <a:ext cx="7498080" cy="4800600"/>
          </a:xfrm>
        </p:spPr>
        <p:txBody>
          <a:bodyPr>
            <a:normAutofit/>
          </a:bodyPr>
          <a:lstStyle/>
          <a:p>
            <a:pPr marL="468630" lvl="1" indent="-342900">
              <a:lnSpc>
                <a:spcPct val="115000"/>
              </a:lnSpc>
              <a:spcBef>
                <a:spcPct val="0"/>
              </a:spcBef>
              <a:buFont typeface="Arial" panose="020B0604020202020204" pitchFamily="34" charset="0"/>
              <a:buChar char="•"/>
            </a:pPr>
            <a:r>
              <a:rPr lang="en-US" dirty="0" smtClean="0"/>
              <a:t>Objective </a:t>
            </a:r>
            <a:r>
              <a:rPr lang="en-US" dirty="0"/>
              <a:t>criteria for undertaking performance and other </a:t>
            </a:r>
            <a:r>
              <a:rPr lang="en-US" dirty="0" smtClean="0"/>
              <a:t>reviews consider such factors as:</a:t>
            </a:r>
          </a:p>
          <a:p>
            <a:pPr marL="468630" lvl="1" indent="-342900">
              <a:lnSpc>
                <a:spcPct val="115000"/>
              </a:lnSpc>
              <a:spcBef>
                <a:spcPct val="0"/>
              </a:spcBef>
              <a:buFont typeface="Arial" panose="020B0604020202020204" pitchFamily="34" charset="0"/>
              <a:buChar char="•"/>
            </a:pPr>
            <a:endParaRPr lang="en-US" sz="2400" dirty="0" smtClean="0"/>
          </a:p>
          <a:p>
            <a:pPr marL="1040130" lvl="3" indent="-457200">
              <a:lnSpc>
                <a:spcPct val="115000"/>
              </a:lnSpc>
              <a:spcBef>
                <a:spcPct val="0"/>
              </a:spcBef>
              <a:buClr>
                <a:schemeClr val="accent1">
                  <a:lumMod val="75000"/>
                </a:schemeClr>
              </a:buClr>
              <a:buFont typeface="Arial" panose="020B0604020202020204" pitchFamily="34" charset="0"/>
              <a:buChar char="•"/>
            </a:pPr>
            <a:r>
              <a:rPr lang="en-US" sz="2800" dirty="0" smtClean="0"/>
              <a:t>Budget</a:t>
            </a:r>
          </a:p>
          <a:p>
            <a:pPr marL="1040130" lvl="3" indent="-457200">
              <a:lnSpc>
                <a:spcPct val="115000"/>
              </a:lnSpc>
              <a:spcBef>
                <a:spcPct val="0"/>
              </a:spcBef>
              <a:buClr>
                <a:schemeClr val="accent1">
                  <a:lumMod val="75000"/>
                </a:schemeClr>
              </a:buClr>
              <a:buFont typeface="Arial" panose="020B0604020202020204" pitchFamily="34" charset="0"/>
              <a:buChar char="•"/>
            </a:pPr>
            <a:r>
              <a:rPr lang="en-US" sz="2800" dirty="0" smtClean="0"/>
              <a:t>Past performance</a:t>
            </a:r>
          </a:p>
          <a:p>
            <a:pPr marL="1040130" lvl="3" indent="-457200">
              <a:lnSpc>
                <a:spcPct val="115000"/>
              </a:lnSpc>
              <a:spcBef>
                <a:spcPct val="0"/>
              </a:spcBef>
              <a:buClr>
                <a:schemeClr val="accent1">
                  <a:lumMod val="75000"/>
                </a:schemeClr>
              </a:buClr>
              <a:buFont typeface="Arial" panose="020B0604020202020204" pitchFamily="34" charset="0"/>
              <a:buChar char="•"/>
            </a:pPr>
            <a:r>
              <a:rPr lang="en-US" sz="2800" dirty="0" smtClean="0"/>
              <a:t>Audits</a:t>
            </a:r>
          </a:p>
          <a:p>
            <a:pPr marL="1040130" lvl="3" indent="-457200">
              <a:lnSpc>
                <a:spcPct val="115000"/>
              </a:lnSpc>
              <a:spcBef>
                <a:spcPct val="0"/>
              </a:spcBef>
              <a:buClr>
                <a:schemeClr val="accent1">
                  <a:lumMod val="75000"/>
                </a:schemeClr>
              </a:buClr>
              <a:buFont typeface="Arial" panose="020B0604020202020204" pitchFamily="34" charset="0"/>
              <a:buChar char="•"/>
            </a:pPr>
            <a:r>
              <a:rPr lang="en-US" sz="2800" dirty="0" smtClean="0"/>
              <a:t>Assessment</a:t>
            </a:r>
          </a:p>
          <a:p>
            <a:pPr marL="1040130" lvl="3" indent="-457200">
              <a:lnSpc>
                <a:spcPct val="115000"/>
              </a:lnSpc>
              <a:spcBef>
                <a:spcPct val="0"/>
              </a:spcBef>
              <a:buClr>
                <a:schemeClr val="accent1">
                  <a:lumMod val="75000"/>
                </a:schemeClr>
              </a:buClr>
              <a:buFont typeface="Arial" panose="020B0604020202020204" pitchFamily="34" charset="0"/>
              <a:buChar char="•"/>
            </a:pPr>
            <a:r>
              <a:rPr lang="en-US" sz="2800" dirty="0" smtClean="0"/>
              <a:t>Other credible information</a:t>
            </a:r>
          </a:p>
          <a:p>
            <a:pPr marL="925830" lvl="3" indent="-342900">
              <a:lnSpc>
                <a:spcPct val="115000"/>
              </a:lnSpc>
              <a:spcBef>
                <a:spcPct val="0"/>
              </a:spcBef>
              <a:buFont typeface="Arial" panose="020B0604020202020204" pitchFamily="34" charset="0"/>
              <a:buChar char="•"/>
            </a:pPr>
            <a:endParaRPr lang="en-US" sz="1600" dirty="0" smtClean="0"/>
          </a:p>
          <a:p>
            <a:pPr marL="925830" lvl="3" indent="-342900">
              <a:lnSpc>
                <a:spcPct val="115000"/>
              </a:lnSpc>
              <a:spcBef>
                <a:spcPct val="0"/>
              </a:spcBef>
              <a:buFont typeface="Arial" panose="020B0604020202020204" pitchFamily="34" charset="0"/>
              <a:buChar char="•"/>
            </a:pPr>
            <a:endParaRPr lang="en-US" sz="1600" dirty="0" smtClean="0"/>
          </a:p>
          <a:p>
            <a:pPr marL="925830" lvl="3" indent="-342900">
              <a:lnSpc>
                <a:spcPct val="115000"/>
              </a:lnSpc>
              <a:spcBef>
                <a:spcPct val="0"/>
              </a:spcBef>
              <a:buFont typeface="Arial" panose="020B0604020202020204" pitchFamily="34" charset="0"/>
              <a:buChar char="•"/>
            </a:pPr>
            <a:endParaRPr lang="en-US" sz="1600" dirty="0" smtClean="0"/>
          </a:p>
          <a:p>
            <a:pPr marL="925830" lvl="3" indent="-342900">
              <a:lnSpc>
                <a:spcPct val="115000"/>
              </a:lnSpc>
              <a:spcBef>
                <a:spcPct val="0"/>
              </a:spcBef>
              <a:buFont typeface="Arial" panose="020B0604020202020204" pitchFamily="34" charset="0"/>
              <a:buChar char="•"/>
            </a:pPr>
            <a:endParaRPr lang="en-US" sz="1600" dirty="0" smtClean="0"/>
          </a:p>
          <a:p>
            <a:pPr marL="925830" lvl="3" indent="-342900">
              <a:lnSpc>
                <a:spcPct val="115000"/>
              </a:lnSpc>
              <a:spcBef>
                <a:spcPct val="0"/>
              </a:spcBef>
              <a:buFont typeface="Arial" panose="020B0604020202020204" pitchFamily="34" charset="0"/>
              <a:buChar char="•"/>
            </a:pPr>
            <a:endParaRPr lang="en-US" sz="1600" dirty="0" smtClean="0"/>
          </a:p>
          <a:p>
            <a:pPr marL="468630" lvl="1" indent="-342900">
              <a:lnSpc>
                <a:spcPct val="115000"/>
              </a:lnSpc>
              <a:spcBef>
                <a:spcPct val="0"/>
              </a:spcBef>
              <a:buFont typeface="Arial" panose="020B0604020202020204" pitchFamily="34" charset="0"/>
              <a:buChar char="•"/>
            </a:pPr>
            <a:endParaRPr lang="en-US" sz="2400" dirty="0"/>
          </a:p>
          <a:p>
            <a:pPr marL="125730" lvl="1" indent="0">
              <a:lnSpc>
                <a:spcPct val="115000"/>
              </a:lnSpc>
              <a:spcBef>
                <a:spcPct val="0"/>
              </a:spcBef>
              <a:buNone/>
            </a:pPr>
            <a:endParaRPr lang="en-US" sz="2100" dirty="0">
              <a:ea typeface="Calibri" pitchFamily="34" charset="0"/>
              <a:cs typeface="Times New Roman" pitchFamily="18" charset="0"/>
            </a:endParaRPr>
          </a:p>
          <a:p>
            <a:pPr marL="82296" indent="0">
              <a:buNone/>
            </a:pPr>
            <a:endParaRPr lang="en-US" dirty="0"/>
          </a:p>
        </p:txBody>
      </p:sp>
    </p:spTree>
    <p:extLst>
      <p:ext uri="{BB962C8B-B14F-4D97-AF65-F5344CB8AC3E}">
        <p14:creationId xmlns:p14="http://schemas.microsoft.com/office/powerpoint/2010/main" val="9089351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 Process</a:t>
            </a:r>
            <a:endParaRPr lang="en-US" dirty="0"/>
          </a:p>
        </p:txBody>
      </p:sp>
      <p:sp>
        <p:nvSpPr>
          <p:cNvPr id="3" name="Content Placeholder 2"/>
          <p:cNvSpPr>
            <a:spLocks noGrp="1"/>
          </p:cNvSpPr>
          <p:nvPr>
            <p:ph idx="1"/>
          </p:nvPr>
        </p:nvSpPr>
        <p:spPr>
          <a:xfrm>
            <a:off x="1435608" y="1219200"/>
            <a:ext cx="7498080" cy="5410200"/>
          </a:xfrm>
        </p:spPr>
        <p:txBody>
          <a:bodyPr>
            <a:normAutofit/>
          </a:bodyPr>
          <a:lstStyle/>
          <a:p>
            <a:pPr marL="82296" lvl="0" indent="0">
              <a:buNone/>
            </a:pPr>
            <a:r>
              <a:rPr lang="en-US" sz="2800" dirty="0"/>
              <a:t>A typical audit has several interrelated stages </a:t>
            </a:r>
            <a:r>
              <a:rPr lang="en-US" sz="2800" dirty="0" smtClean="0"/>
              <a:t>that </a:t>
            </a:r>
            <a:r>
              <a:rPr lang="en-US" sz="2800" dirty="0"/>
              <a:t>include: </a:t>
            </a:r>
            <a:endParaRPr lang="en-US" sz="2800" dirty="0" smtClean="0"/>
          </a:p>
          <a:p>
            <a:pPr marL="82296" lvl="0" indent="0">
              <a:buNone/>
            </a:pPr>
            <a:endParaRPr lang="en-US" sz="2000" dirty="0" smtClean="0"/>
          </a:p>
          <a:p>
            <a:pPr lvl="0"/>
            <a:r>
              <a:rPr lang="en-US" sz="2800" dirty="0" smtClean="0"/>
              <a:t>Opening Conference</a:t>
            </a:r>
          </a:p>
          <a:p>
            <a:pPr lvl="0"/>
            <a:r>
              <a:rPr lang="en-US" sz="2800" dirty="0" smtClean="0"/>
              <a:t>Audit Survey</a:t>
            </a:r>
          </a:p>
          <a:p>
            <a:pPr lvl="0"/>
            <a:r>
              <a:rPr lang="en-US" sz="2800" dirty="0" smtClean="0"/>
              <a:t>Field Work</a:t>
            </a:r>
          </a:p>
          <a:p>
            <a:r>
              <a:rPr lang="en-US" sz="2800" dirty="0"/>
              <a:t>Preliminary Audit Findings</a:t>
            </a:r>
          </a:p>
          <a:p>
            <a:r>
              <a:rPr lang="en-US" sz="2800" dirty="0" smtClean="0"/>
              <a:t>Draft Report</a:t>
            </a:r>
          </a:p>
          <a:p>
            <a:r>
              <a:rPr lang="en-US" sz="2800" dirty="0" smtClean="0"/>
              <a:t>Exit </a:t>
            </a:r>
            <a:r>
              <a:rPr lang="en-US" sz="2800" dirty="0"/>
              <a:t>Conference</a:t>
            </a:r>
          </a:p>
          <a:p>
            <a:r>
              <a:rPr lang="en-US" sz="2800" dirty="0" smtClean="0"/>
              <a:t>Final </a:t>
            </a:r>
            <a:r>
              <a:rPr lang="en-US" sz="2800" dirty="0"/>
              <a:t>Audit </a:t>
            </a:r>
            <a:r>
              <a:rPr lang="en-US" sz="2800" dirty="0" smtClean="0"/>
              <a:t>Report</a:t>
            </a:r>
            <a:endParaRPr lang="en-US" sz="2800" dirty="0"/>
          </a:p>
          <a:p>
            <a:r>
              <a:rPr lang="en-US" sz="2800" dirty="0" smtClean="0"/>
              <a:t>Follow Up</a:t>
            </a:r>
            <a:endParaRPr lang="en-US" sz="2800" dirty="0"/>
          </a:p>
          <a:p>
            <a:endParaRPr lang="en-US" sz="43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Tree>
    <p:extLst>
      <p:ext uri="{BB962C8B-B14F-4D97-AF65-F5344CB8AC3E}">
        <p14:creationId xmlns:p14="http://schemas.microsoft.com/office/powerpoint/2010/main" val="3688457435"/>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OSC audit RESULTs</a:t>
            </a:r>
            <a:endParaRPr lang="en-US" dirty="0"/>
          </a:p>
        </p:txBody>
      </p:sp>
    </p:spTree>
    <p:extLst>
      <p:ext uri="{BB962C8B-B14F-4D97-AF65-F5344CB8AC3E}">
        <p14:creationId xmlns:p14="http://schemas.microsoft.com/office/powerpoint/2010/main" val="367136945"/>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Audit Findings</a:t>
            </a:r>
            <a:endParaRPr lang="en-US" dirty="0"/>
          </a:p>
        </p:txBody>
      </p:sp>
      <p:sp>
        <p:nvSpPr>
          <p:cNvPr id="3" name="Content Placeholder 2"/>
          <p:cNvSpPr>
            <a:spLocks noGrp="1"/>
          </p:cNvSpPr>
          <p:nvPr>
            <p:ph idx="1"/>
          </p:nvPr>
        </p:nvSpPr>
        <p:spPr/>
        <p:txBody>
          <a:bodyPr/>
          <a:lstStyle/>
          <a:p>
            <a:pPr marL="82296" indent="0">
              <a:buNone/>
            </a:pPr>
            <a:r>
              <a:rPr lang="en-US" dirty="0" smtClean="0"/>
              <a:t>Top 5 Issues:</a:t>
            </a:r>
          </a:p>
          <a:p>
            <a:pPr marL="82296" indent="0">
              <a:buNone/>
            </a:pPr>
            <a:endParaRPr lang="en-US" dirty="0"/>
          </a:p>
          <a:p>
            <a:pPr marL="82296" indent="0">
              <a:buNone/>
            </a:pPr>
            <a:r>
              <a:rPr lang="en-US" dirty="0" smtClean="0"/>
              <a:t>1. Policies and Procedures</a:t>
            </a:r>
          </a:p>
          <a:p>
            <a:pPr marL="82296" indent="0">
              <a:buNone/>
            </a:pPr>
            <a:r>
              <a:rPr lang="en-US" dirty="0" smtClean="0"/>
              <a:t>2. Program Monitoring and Oversight</a:t>
            </a:r>
          </a:p>
          <a:p>
            <a:pPr marL="82296" indent="0">
              <a:buNone/>
            </a:pPr>
            <a:r>
              <a:rPr lang="en-US" dirty="0" smtClean="0"/>
              <a:t>3. Training</a:t>
            </a:r>
          </a:p>
          <a:p>
            <a:pPr marL="82296" indent="0">
              <a:buNone/>
            </a:pPr>
            <a:r>
              <a:rPr lang="en-US" dirty="0" smtClean="0"/>
              <a:t>4. Regulatory and State Compliance</a:t>
            </a:r>
          </a:p>
          <a:p>
            <a:pPr marL="82296" indent="0">
              <a:buNone/>
            </a:pPr>
            <a:r>
              <a:rPr lang="en-US" dirty="0" smtClean="0"/>
              <a:t>5. Internal Control Monitoring</a:t>
            </a:r>
          </a:p>
          <a:p>
            <a:pPr marL="82296" indent="0">
              <a:buNone/>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6859913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dirty="0" smtClean="0"/>
              <a:t>Auditor-</a:t>
            </a:r>
            <a:r>
              <a:rPr lang="en-US" dirty="0" err="1" smtClean="0"/>
              <a:t>Auditee</a:t>
            </a:r>
            <a:r>
              <a:rPr lang="en-US" dirty="0" smtClean="0"/>
              <a:t> Relationship</a:t>
            </a:r>
            <a:endParaRPr lang="en-US" dirty="0"/>
          </a:p>
        </p:txBody>
      </p:sp>
      <p:sp>
        <p:nvSpPr>
          <p:cNvPr id="3" name="Subtitle 2"/>
          <p:cNvSpPr>
            <a:spLocks noGrp="1"/>
          </p:cNvSpPr>
          <p:nvPr>
            <p:ph type="subTitle" idx="1"/>
          </p:nvPr>
        </p:nvSpPr>
        <p:spPr/>
        <p:txBody>
          <a:bodyPr>
            <a:noAutofit/>
          </a:bodyPr>
          <a:lstStyle/>
          <a:p>
            <a:r>
              <a:rPr lang="en-US" sz="3600" dirty="0" smtClean="0"/>
              <a:t>Top 5 Suggestions</a:t>
            </a:r>
          </a:p>
          <a:p>
            <a:endParaRPr lang="en-US" sz="3200" dirty="0"/>
          </a:p>
          <a:p>
            <a:pPr marL="541782" indent="-514350">
              <a:buAutoNum type="arabicPeriod"/>
            </a:pPr>
            <a:r>
              <a:rPr lang="en-US" sz="3600" dirty="0" smtClean="0"/>
              <a:t>Communicate</a:t>
            </a:r>
          </a:p>
          <a:p>
            <a:pPr marL="541782" indent="-514350">
              <a:buAutoNum type="arabicPeriod"/>
            </a:pPr>
            <a:r>
              <a:rPr lang="en-US" sz="3600" dirty="0" smtClean="0"/>
              <a:t>Listen</a:t>
            </a:r>
          </a:p>
          <a:p>
            <a:pPr marL="541782" indent="-514350">
              <a:buAutoNum type="arabicPeriod"/>
            </a:pPr>
            <a:r>
              <a:rPr lang="en-US" sz="3600" dirty="0" smtClean="0"/>
              <a:t>Professionalism - Respect</a:t>
            </a:r>
          </a:p>
          <a:p>
            <a:pPr marL="541782" indent="-514350">
              <a:buAutoNum type="arabicPeriod"/>
            </a:pPr>
            <a:r>
              <a:rPr lang="en-US" sz="3600" dirty="0" smtClean="0"/>
              <a:t>Responsive</a:t>
            </a:r>
          </a:p>
          <a:p>
            <a:pPr marL="541782" indent="-514350">
              <a:buAutoNum type="arabicPeriod"/>
            </a:pPr>
            <a:r>
              <a:rPr lang="en-US" sz="3600" dirty="0" smtClean="0"/>
              <a:t>Be Open to Constructive Criticism</a:t>
            </a:r>
          </a:p>
          <a:p>
            <a:pPr marL="541782" indent="-514350">
              <a:buAutoNum type="arabicPeriod"/>
            </a:pPr>
            <a:endParaRPr lang="en-US" sz="3200" dirty="0" smtClean="0"/>
          </a:p>
          <a:p>
            <a:pPr marL="541782" indent="-514350">
              <a:buAutoNum type="arabicPeriod"/>
            </a:pPr>
            <a:endParaRPr lang="en-US" sz="3200" dirty="0"/>
          </a:p>
        </p:txBody>
      </p:sp>
    </p:spTree>
    <p:extLst>
      <p:ext uri="{BB962C8B-B14F-4D97-AF65-F5344CB8AC3E}">
        <p14:creationId xmlns:p14="http://schemas.microsoft.com/office/powerpoint/2010/main" val="2538272015"/>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 Up Reviews</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3600" dirty="0" smtClean="0"/>
              <a:t>Statutorily Required</a:t>
            </a:r>
          </a:p>
          <a:p>
            <a:pPr>
              <a:buFont typeface="Arial" panose="020B0604020202020204" pitchFamily="34" charset="0"/>
              <a:buChar char="•"/>
            </a:pPr>
            <a:endParaRPr lang="en-US" dirty="0" smtClean="0"/>
          </a:p>
          <a:p>
            <a:pPr>
              <a:buFont typeface="Arial" panose="020B0604020202020204" pitchFamily="34" charset="0"/>
              <a:buChar char="•"/>
            </a:pPr>
            <a:r>
              <a:rPr lang="en-US" sz="3600" dirty="0" smtClean="0"/>
              <a:t>Monitor </a:t>
            </a:r>
            <a:r>
              <a:rPr lang="en-US" sz="3600" dirty="0"/>
              <a:t>the implementation of our </a:t>
            </a:r>
            <a:r>
              <a:rPr lang="en-US" sz="3600" dirty="0" smtClean="0"/>
              <a:t>recommendations</a:t>
            </a:r>
          </a:p>
          <a:p>
            <a:pPr>
              <a:buFont typeface="Arial" panose="020B0604020202020204" pitchFamily="34" charset="0"/>
              <a:buChar char="•"/>
            </a:pPr>
            <a:endParaRPr lang="en-US" dirty="0" smtClean="0"/>
          </a:p>
          <a:p>
            <a:pPr>
              <a:buFont typeface="Arial" panose="020B0604020202020204" pitchFamily="34" charset="0"/>
              <a:buChar char="•"/>
            </a:pPr>
            <a:r>
              <a:rPr lang="en-US" sz="3600" dirty="0" smtClean="0"/>
              <a:t>Require Management Response</a:t>
            </a:r>
            <a:endParaRPr lang="en-US" sz="3600" dirty="0"/>
          </a:p>
          <a:p>
            <a:endParaRPr lang="en-US" dirty="0"/>
          </a:p>
          <a:p>
            <a:endParaRPr lang="en-US" dirty="0"/>
          </a:p>
        </p:txBody>
      </p:sp>
    </p:spTree>
    <p:extLst>
      <p:ext uri="{BB962C8B-B14F-4D97-AF65-F5344CB8AC3E}">
        <p14:creationId xmlns:p14="http://schemas.microsoft.com/office/powerpoint/2010/main" val="419506356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15962"/>
          </a:xfrm>
        </p:spPr>
        <p:txBody>
          <a:bodyPr>
            <a:normAutofit fontScale="90000"/>
          </a:bodyPr>
          <a:lstStyle/>
          <a:p>
            <a:r>
              <a:rPr lang="en-US" dirty="0" smtClean="0"/>
              <a:t>Are We Making A Difference?</a:t>
            </a:r>
            <a:endParaRPr lang="en-US" dirty="0"/>
          </a:p>
        </p:txBody>
      </p:sp>
      <p:sp>
        <p:nvSpPr>
          <p:cNvPr id="3" name="Content Placeholder 2"/>
          <p:cNvSpPr>
            <a:spLocks noGrp="1"/>
          </p:cNvSpPr>
          <p:nvPr>
            <p:ph idx="1"/>
          </p:nvPr>
        </p:nvSpPr>
        <p:spPr>
          <a:xfrm>
            <a:off x="1447800" y="1066800"/>
            <a:ext cx="7485888" cy="5181600"/>
          </a:xfrm>
        </p:spPr>
        <p:txBody>
          <a:bodyPr>
            <a:normAutofit lnSpcReduction="10000"/>
          </a:bodyPr>
          <a:lstStyle/>
          <a:p>
            <a:pPr marL="603504" lvl="2" indent="0">
              <a:buNone/>
            </a:pPr>
            <a:endParaRPr lang="en-US" sz="1200" b="1" dirty="0" smtClean="0"/>
          </a:p>
          <a:p>
            <a:pPr marL="692150" indent="-234950"/>
            <a:endParaRPr lang="en-US" sz="2000" dirty="0" smtClean="0"/>
          </a:p>
          <a:p>
            <a:pPr marL="692150" indent="-234950"/>
            <a:r>
              <a:rPr lang="en-US" dirty="0" smtClean="0"/>
              <a:t>FY15 Annual Report -  93 </a:t>
            </a:r>
            <a:r>
              <a:rPr lang="en-US" dirty="0"/>
              <a:t>percent compliance rate with </a:t>
            </a:r>
            <a:r>
              <a:rPr lang="en-US" dirty="0" smtClean="0"/>
              <a:t>recommendations</a:t>
            </a:r>
          </a:p>
          <a:p>
            <a:pPr marL="692150" indent="-234950"/>
            <a:endParaRPr lang="en-US" dirty="0" smtClean="0"/>
          </a:p>
          <a:p>
            <a:pPr marL="692150" indent="-234950"/>
            <a:r>
              <a:rPr lang="en-US" dirty="0" smtClean="0"/>
              <a:t>Significant improvement in internal controls resulting in more efficient operations</a:t>
            </a:r>
          </a:p>
          <a:p>
            <a:pPr marL="692150" indent="-234950"/>
            <a:endParaRPr lang="en-US" dirty="0"/>
          </a:p>
          <a:p>
            <a:pPr marL="692150" indent="-234950"/>
            <a:r>
              <a:rPr lang="en-US" dirty="0" smtClean="0"/>
              <a:t>Significant cost recovery and cost avoidance</a:t>
            </a:r>
          </a:p>
          <a:p>
            <a:pPr marL="692150" indent="-234950"/>
            <a:endParaRPr lang="en-US" sz="2000" dirty="0"/>
          </a:p>
          <a:p>
            <a:pPr marL="692150" indent="-234950"/>
            <a:endParaRPr lang="en-US" sz="2000" dirty="0"/>
          </a:p>
          <a:p>
            <a:pPr marL="692150" indent="-234950"/>
            <a:endParaRPr lang="en-US" sz="1050" dirty="0"/>
          </a:p>
          <a:p>
            <a:pPr marL="82296" indent="0" algn="just">
              <a:buNone/>
            </a:pPr>
            <a:endParaRPr lang="en-US" sz="2000" dirty="0"/>
          </a:p>
        </p:txBody>
      </p:sp>
    </p:spTree>
    <p:extLst>
      <p:ext uri="{BB962C8B-B14F-4D97-AF65-F5344CB8AC3E}">
        <p14:creationId xmlns:p14="http://schemas.microsoft.com/office/powerpoint/2010/main" val="78048775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020762"/>
          </a:xfrm>
        </p:spPr>
        <p:txBody>
          <a:bodyPr/>
          <a:lstStyle/>
          <a:p>
            <a:r>
              <a:rPr lang="en-US" dirty="0"/>
              <a:t>Office of the State Comptroller</a:t>
            </a:r>
          </a:p>
        </p:txBody>
      </p:sp>
      <p:sp>
        <p:nvSpPr>
          <p:cNvPr id="3" name="Content Placeholder 2"/>
          <p:cNvSpPr>
            <a:spLocks noGrp="1"/>
          </p:cNvSpPr>
          <p:nvPr>
            <p:ph idx="1"/>
          </p:nvPr>
        </p:nvSpPr>
        <p:spPr>
          <a:xfrm>
            <a:off x="1219200" y="1447800"/>
            <a:ext cx="7498080" cy="4800600"/>
          </a:xfrm>
        </p:spPr>
        <p:txBody>
          <a:bodyPr/>
          <a:lstStyle/>
          <a:p>
            <a:endParaRPr lang="en-US" dirty="0" smtClean="0"/>
          </a:p>
          <a:p>
            <a:r>
              <a:rPr lang="en-US" dirty="0" smtClean="0"/>
              <a:t>Independent office established in 2008</a:t>
            </a:r>
          </a:p>
          <a:p>
            <a:endParaRPr lang="en-US" dirty="0" smtClean="0"/>
          </a:p>
          <a:p>
            <a:r>
              <a:rPr lang="en-US" dirty="0" smtClean="0"/>
              <a:t>Comptroller - appointed by the Governor</a:t>
            </a:r>
            <a:endParaRPr lang="en-US" dirty="0"/>
          </a:p>
          <a:p>
            <a:endParaRPr lang="en-US" dirty="0" smtClean="0"/>
          </a:p>
          <a:p>
            <a:r>
              <a:rPr lang="en-US" dirty="0" smtClean="0"/>
              <a:t>Philip James Degnan, State Comptroller</a:t>
            </a:r>
            <a:endParaRPr lang="en-US" dirty="0"/>
          </a:p>
        </p:txBody>
      </p:sp>
    </p:spTree>
    <p:extLst>
      <p:ext uri="{BB962C8B-B14F-4D97-AF65-F5344CB8AC3E}">
        <p14:creationId xmlns:p14="http://schemas.microsoft.com/office/powerpoint/2010/main" val="346733757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dirty="0" smtClean="0"/>
              <a:t>How can you help?</a:t>
            </a:r>
            <a:endParaRPr lang="en-US" dirty="0"/>
          </a:p>
        </p:txBody>
      </p:sp>
      <p:sp>
        <p:nvSpPr>
          <p:cNvPr id="3" name="Subtitle 2"/>
          <p:cNvSpPr>
            <a:spLocks noGrp="1"/>
          </p:cNvSpPr>
          <p:nvPr>
            <p:ph type="subTitle" idx="1"/>
          </p:nvPr>
        </p:nvSpPr>
        <p:spPr>
          <a:xfrm>
            <a:off x="1432560" y="1850064"/>
            <a:ext cx="7406640" cy="4322136"/>
          </a:xfrm>
        </p:spPr>
        <p:txBody>
          <a:bodyPr>
            <a:normAutofit fontScale="47500" lnSpcReduction="20000"/>
          </a:bodyPr>
          <a:lstStyle/>
          <a:p>
            <a:pPr marL="541782" indent="-514350">
              <a:buAutoNum type="arabicPeriod"/>
            </a:pPr>
            <a:endParaRPr lang="en-US" sz="2800" dirty="0" smtClean="0"/>
          </a:p>
          <a:p>
            <a:pPr marL="541782" indent="-514350">
              <a:buAutoNum type="arabicPeriod"/>
            </a:pPr>
            <a:endParaRPr lang="en-US" sz="2800" dirty="0"/>
          </a:p>
          <a:p>
            <a:pPr marL="541782" indent="-514350">
              <a:buAutoNum type="arabicPeriod"/>
            </a:pPr>
            <a:r>
              <a:rPr lang="en-US" sz="7500" dirty="0" smtClean="0"/>
              <a:t>Consider the current process and suggest improvements</a:t>
            </a:r>
          </a:p>
          <a:p>
            <a:pPr marL="541782" indent="-514350">
              <a:buAutoNum type="arabicPeriod"/>
            </a:pPr>
            <a:endParaRPr lang="en-US" sz="7500" dirty="0" smtClean="0"/>
          </a:p>
          <a:p>
            <a:pPr marL="541782" indent="-514350">
              <a:buAutoNum type="arabicPeriod"/>
            </a:pPr>
            <a:r>
              <a:rPr lang="en-US" sz="7500" dirty="0" smtClean="0"/>
              <a:t>Be open to change</a:t>
            </a:r>
          </a:p>
          <a:p>
            <a:pPr marL="541782" indent="-514350">
              <a:buAutoNum type="arabicPeriod"/>
            </a:pPr>
            <a:endParaRPr lang="en-US" sz="7500" dirty="0"/>
          </a:p>
          <a:p>
            <a:pPr marL="541782" indent="-514350">
              <a:buAutoNum type="arabicPeriod"/>
            </a:pPr>
            <a:r>
              <a:rPr lang="en-US" sz="7500" dirty="0" smtClean="0"/>
              <a:t>Report fraud, waste, abuse and mismanagement</a:t>
            </a:r>
          </a:p>
          <a:p>
            <a:pPr marL="541782" indent="-514350">
              <a:buAutoNum type="arabicPeriod"/>
            </a:pPr>
            <a:endParaRPr lang="en-US" sz="7500" dirty="0"/>
          </a:p>
        </p:txBody>
      </p:sp>
    </p:spTree>
    <p:extLst>
      <p:ext uri="{BB962C8B-B14F-4D97-AF65-F5344CB8AC3E}">
        <p14:creationId xmlns:p14="http://schemas.microsoft.com/office/powerpoint/2010/main" val="352831444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382000" cy="1143000"/>
          </a:xfrm>
        </p:spPr>
        <p:txBody>
          <a:bodyPr>
            <a:noAutofit/>
          </a:bodyPr>
          <a:lstStyle/>
          <a:p>
            <a:pPr algn="ctr"/>
            <a:r>
              <a:rPr lang="en-US" sz="4500" dirty="0" smtClean="0"/>
              <a:t>Combating Waste, Fraud &amp; Abuse</a:t>
            </a:r>
            <a:endParaRPr lang="en-US" sz="4500" dirty="0"/>
          </a:p>
        </p:txBody>
      </p:sp>
      <p:sp>
        <p:nvSpPr>
          <p:cNvPr id="3" name="Content Placeholder 2"/>
          <p:cNvSpPr>
            <a:spLocks noGrp="1"/>
          </p:cNvSpPr>
          <p:nvPr>
            <p:ph idx="1"/>
          </p:nvPr>
        </p:nvSpPr>
        <p:spPr>
          <a:xfrm>
            <a:off x="457200" y="1524000"/>
            <a:ext cx="8229600" cy="4800600"/>
          </a:xfrm>
        </p:spPr>
        <p:txBody>
          <a:bodyPr>
            <a:normAutofit/>
          </a:bodyPr>
          <a:lstStyle/>
          <a:p>
            <a:pPr marL="402336" lvl="1" indent="0">
              <a:buNone/>
            </a:pPr>
            <a:r>
              <a:rPr lang="en-US" sz="2400" b="1" dirty="0" smtClean="0"/>
              <a:t>	</a:t>
            </a:r>
            <a:r>
              <a:rPr lang="en-US" b="1" dirty="0" smtClean="0"/>
              <a:t>Purchasing agents are in a unique position 	to spot:						</a:t>
            </a:r>
          </a:p>
          <a:p>
            <a:pPr lvl="3"/>
            <a:r>
              <a:rPr lang="en-US" sz="2800" dirty="0" smtClean="0"/>
              <a:t>Bid-rigging schemes, such as rotating bids</a:t>
            </a:r>
          </a:p>
          <a:p>
            <a:pPr lvl="3"/>
            <a:r>
              <a:rPr lang="en-US" sz="2800" dirty="0" smtClean="0"/>
              <a:t>Price-fixing</a:t>
            </a:r>
          </a:p>
          <a:p>
            <a:pPr lvl="3"/>
            <a:r>
              <a:rPr lang="en-US" sz="2800" dirty="0" smtClean="0"/>
              <a:t>Vendor agreements regarding territories or market allocation</a:t>
            </a:r>
            <a:r>
              <a:rPr lang="en-US" sz="1600" dirty="0" smtClean="0"/>
              <a:t/>
            </a:r>
            <a:br>
              <a:rPr lang="en-US" sz="1600" dirty="0" smtClean="0"/>
            </a:br>
            <a:endParaRPr lang="en-US" sz="1600" dirty="0" smtClean="0"/>
          </a:p>
          <a:p>
            <a:pPr marL="393192" lvl="1" indent="0">
              <a:buNone/>
            </a:pPr>
            <a:r>
              <a:rPr lang="en-US" sz="2400" b="1" dirty="0" smtClean="0"/>
              <a:t>	If you see something, say something: </a:t>
            </a:r>
          </a:p>
          <a:p>
            <a:pPr marL="393192" lvl="1" indent="0">
              <a:buNone/>
            </a:pPr>
            <a:r>
              <a:rPr lang="en-US" sz="2400" b="1" dirty="0"/>
              <a:t>	</a:t>
            </a:r>
            <a:r>
              <a:rPr lang="en-US" sz="2400" b="1" dirty="0" smtClean="0"/>
              <a:t>1(855) OSC-TIPS</a:t>
            </a:r>
            <a:endParaRPr lang="en-US" sz="24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5105400"/>
            <a:ext cx="1524000" cy="1439671"/>
          </a:xfrm>
          <a:prstGeom prst="rect">
            <a:avLst/>
          </a:prstGeom>
        </p:spPr>
      </p:pic>
    </p:spTree>
    <p:extLst>
      <p:ext uri="{BB962C8B-B14F-4D97-AF65-F5344CB8AC3E}">
        <p14:creationId xmlns:p14="http://schemas.microsoft.com/office/powerpoint/2010/main" val="181789734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734300" cy="1200912"/>
          </a:xfrm>
        </p:spPr>
        <p:txBody>
          <a:bodyPr>
            <a:normAutofit fontScale="90000"/>
          </a:bodyPr>
          <a:lstStyle/>
          <a:p>
            <a:pPr algn="ctr"/>
            <a:r>
              <a:rPr lang="en-US" sz="4500" dirty="0"/>
              <a:t>Combating Waste, Fraud </a:t>
            </a:r>
            <a:r>
              <a:rPr lang="en-US" sz="4500" dirty="0" smtClean="0"/>
              <a:t>&amp; Abuse</a:t>
            </a:r>
            <a:endParaRPr lang="en-US" sz="4500" dirty="0"/>
          </a:p>
        </p:txBody>
      </p:sp>
      <p:sp>
        <p:nvSpPr>
          <p:cNvPr id="3" name="Content Placeholder 2"/>
          <p:cNvSpPr>
            <a:spLocks noGrp="1"/>
          </p:cNvSpPr>
          <p:nvPr>
            <p:ph idx="1"/>
          </p:nvPr>
        </p:nvSpPr>
        <p:spPr>
          <a:xfrm>
            <a:off x="762000" y="1340775"/>
            <a:ext cx="7924800" cy="4572000"/>
          </a:xfrm>
        </p:spPr>
        <p:txBody>
          <a:bodyPr>
            <a:normAutofit/>
          </a:bodyPr>
          <a:lstStyle/>
          <a:p>
            <a:pPr marL="402336" lvl="1" indent="0">
              <a:buNone/>
            </a:pPr>
            <a:r>
              <a:rPr lang="en-US" dirty="0" smtClean="0"/>
              <a:t>Assist your departments in planning for procurements</a:t>
            </a:r>
          </a:p>
          <a:p>
            <a:pPr lvl="1">
              <a:buFont typeface="Arial" panose="020B0604020202020204" pitchFamily="34" charset="0"/>
              <a:buChar char="•"/>
            </a:pPr>
            <a:r>
              <a:rPr lang="en-US" dirty="0" smtClean="0"/>
              <a:t>Hurried bids often lead to waste</a:t>
            </a:r>
          </a:p>
          <a:p>
            <a:pPr lvl="1">
              <a:buFont typeface="Arial" panose="020B0604020202020204" pitchFamily="34" charset="0"/>
              <a:buChar char="•"/>
            </a:pPr>
            <a:r>
              <a:rPr lang="en-US" dirty="0" smtClean="0"/>
              <a:t>Emergency contracts must meet exception requirements</a:t>
            </a:r>
          </a:p>
          <a:p>
            <a:pPr lvl="1">
              <a:buFont typeface="Arial" panose="020B0604020202020204" pitchFamily="34" charset="0"/>
              <a:buChar char="•"/>
            </a:pPr>
            <a:r>
              <a:rPr lang="en-US" dirty="0" smtClean="0"/>
              <a:t>Encourage and assist in market research</a:t>
            </a:r>
          </a:p>
          <a:p>
            <a:pPr lvl="1">
              <a:buFont typeface="Arial" panose="020B0604020202020204" pitchFamily="34" charset="0"/>
              <a:buChar char="•"/>
            </a:pPr>
            <a:r>
              <a:rPr lang="en-US" dirty="0" smtClean="0"/>
              <a:t>Consult with legal counsel</a:t>
            </a:r>
          </a:p>
          <a:p>
            <a:pPr lvl="1">
              <a:buFont typeface="Arial" panose="020B0604020202020204" pitchFamily="34" charset="0"/>
              <a:buChar char="•"/>
            </a:pPr>
            <a:r>
              <a:rPr lang="en-US" dirty="0" smtClean="0"/>
              <a:t>Regularly update bid templates</a:t>
            </a:r>
          </a:p>
          <a:p>
            <a:pPr lvl="1"/>
            <a:endParaRPr lang="en-US" dirty="0" smtClean="0"/>
          </a:p>
          <a:p>
            <a:pPr marL="393192" lvl="1" indent="0">
              <a:buNone/>
            </a:pPr>
            <a:endParaRPr lang="en-US" dirty="0"/>
          </a:p>
          <a:p>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5404104"/>
            <a:ext cx="1104900" cy="11201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5410200"/>
            <a:ext cx="1104900" cy="112014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5410200"/>
            <a:ext cx="1104900" cy="112014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5410200"/>
            <a:ext cx="1104900" cy="112014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5404104"/>
            <a:ext cx="1104900" cy="112014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5404104"/>
            <a:ext cx="1104900" cy="1120140"/>
          </a:xfrm>
          <a:prstGeom prst="rect">
            <a:avLst/>
          </a:prstGeom>
        </p:spPr>
      </p:pic>
    </p:spTree>
    <p:extLst>
      <p:ext uri="{BB962C8B-B14F-4D97-AF65-F5344CB8AC3E}">
        <p14:creationId xmlns:p14="http://schemas.microsoft.com/office/powerpoint/2010/main" val="116642968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OSC</a:t>
            </a:r>
            <a:endParaRPr lang="en-US" dirty="0"/>
          </a:p>
        </p:txBody>
      </p:sp>
      <p:sp>
        <p:nvSpPr>
          <p:cNvPr id="3" name="Content Placeholder 2"/>
          <p:cNvSpPr>
            <a:spLocks noGrp="1"/>
          </p:cNvSpPr>
          <p:nvPr>
            <p:ph idx="1"/>
          </p:nvPr>
        </p:nvSpPr>
        <p:spPr/>
        <p:txBody>
          <a:bodyPr/>
          <a:lstStyle/>
          <a:p>
            <a:r>
              <a:rPr lang="en-US" u="sng" dirty="0"/>
              <a:t>OSC Hotline</a:t>
            </a:r>
            <a:r>
              <a:rPr lang="en-US" dirty="0"/>
              <a:t>: </a:t>
            </a:r>
            <a:r>
              <a:rPr lang="en-US" sz="2500" dirty="0"/>
              <a:t>(855) OSC-TIPS or </a:t>
            </a:r>
            <a:r>
              <a:rPr lang="en-US" sz="2500" dirty="0" smtClean="0"/>
              <a:t>(</a:t>
            </a:r>
            <a:r>
              <a:rPr lang="en-US" sz="2500" dirty="0"/>
              <a:t>855) 672-8477</a:t>
            </a:r>
          </a:p>
          <a:p>
            <a:r>
              <a:rPr lang="en-US" u="sng" dirty="0"/>
              <a:t>Email</a:t>
            </a:r>
            <a:r>
              <a:rPr lang="en-US" dirty="0"/>
              <a:t>: </a:t>
            </a:r>
            <a:r>
              <a:rPr lang="en-US" sz="2400" dirty="0"/>
              <a:t>comptrollertips@osc.nj.gov</a:t>
            </a:r>
          </a:p>
          <a:p>
            <a:r>
              <a:rPr lang="en-US" u="sng" dirty="0"/>
              <a:t>Website</a:t>
            </a:r>
            <a:r>
              <a:rPr lang="en-US" dirty="0"/>
              <a:t>: </a:t>
            </a:r>
            <a:r>
              <a:rPr lang="en-US" sz="2400" dirty="0"/>
              <a:t>http://www.nj.gov/comptroller</a:t>
            </a:r>
          </a:p>
          <a:p>
            <a:r>
              <a:rPr lang="en-US" u="sng" dirty="0"/>
              <a:t>Telephone</a:t>
            </a:r>
            <a:r>
              <a:rPr lang="en-US" dirty="0"/>
              <a:t>: </a:t>
            </a:r>
            <a:r>
              <a:rPr lang="en-US" sz="2400" dirty="0"/>
              <a:t>(609) </a:t>
            </a:r>
            <a:r>
              <a:rPr lang="en-US" sz="2400" dirty="0" smtClean="0"/>
              <a:t>984-2888</a:t>
            </a:r>
            <a:endParaRPr lang="en-US" sz="2400" dirty="0"/>
          </a:p>
          <a:p>
            <a:r>
              <a:rPr lang="en-US" u="sng" dirty="0"/>
              <a:t>Location</a:t>
            </a:r>
            <a:r>
              <a:rPr lang="en-US" dirty="0"/>
              <a:t>: </a:t>
            </a:r>
            <a:r>
              <a:rPr lang="en-US" dirty="0" smtClean="0"/>
              <a:t> </a:t>
            </a:r>
            <a:r>
              <a:rPr lang="en-US" sz="2400" dirty="0" smtClean="0"/>
              <a:t>20 </a:t>
            </a:r>
            <a:r>
              <a:rPr lang="en-US" sz="2400" dirty="0"/>
              <a:t>W. State </a:t>
            </a:r>
            <a:r>
              <a:rPr lang="en-US" sz="2400" dirty="0" smtClean="0"/>
              <a:t>St.</a:t>
            </a:r>
          </a:p>
          <a:p>
            <a:pPr marL="82296" indent="0">
              <a:buNone/>
            </a:pPr>
            <a:r>
              <a:rPr lang="en-US" sz="2400" dirty="0"/>
              <a:t>	</a:t>
            </a:r>
            <a:r>
              <a:rPr lang="en-US" sz="2400" dirty="0" smtClean="0"/>
              <a:t>	   P.O</a:t>
            </a:r>
            <a:r>
              <a:rPr lang="en-US" sz="2400" dirty="0"/>
              <a:t>. Box 024 </a:t>
            </a:r>
            <a:endParaRPr lang="en-US" sz="2400" dirty="0" smtClean="0"/>
          </a:p>
          <a:p>
            <a:pPr marL="1737360" lvl="7" indent="0">
              <a:buNone/>
            </a:pPr>
            <a:r>
              <a:rPr lang="en-US" sz="2400" dirty="0"/>
              <a:t> </a:t>
            </a:r>
            <a:r>
              <a:rPr lang="en-US" sz="2400" dirty="0" smtClean="0"/>
              <a:t>   Trenton</a:t>
            </a:r>
            <a:r>
              <a:rPr lang="en-US" sz="2400" dirty="0"/>
              <a:t>, NJ </a:t>
            </a:r>
            <a:r>
              <a:rPr lang="en-US" sz="2400" dirty="0" smtClean="0"/>
              <a:t>08628</a:t>
            </a:r>
          </a:p>
          <a:p>
            <a:pPr marL="1737360" lvl="7" indent="0">
              <a:buNone/>
            </a:pPr>
            <a:endParaRPr lang="en-US" sz="2400"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5181600"/>
            <a:ext cx="4140200" cy="1371600"/>
          </a:xfrm>
          <a:prstGeom prst="rect">
            <a:avLst/>
          </a:prstGeom>
        </p:spPr>
      </p:pic>
    </p:spTree>
    <p:extLst>
      <p:ext uri="{BB962C8B-B14F-4D97-AF65-F5344CB8AC3E}">
        <p14:creationId xmlns:p14="http://schemas.microsoft.com/office/powerpoint/2010/main" val="300505114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Questions/Comments</a:t>
            </a:r>
            <a:endParaRPr lang="en-US" dirty="0"/>
          </a:p>
        </p:txBody>
      </p:sp>
      <p:pic>
        <p:nvPicPr>
          <p:cNvPr id="3" name="Picture 2"/>
          <p:cNvPicPr>
            <a:picLocks noChangeAspect="1"/>
          </p:cNvPicPr>
          <p:nvPr/>
        </p:nvPicPr>
        <p:blipFill>
          <a:blip r:embed="rId3"/>
          <a:stretch>
            <a:fillRect/>
          </a:stretch>
        </p:blipFill>
        <p:spPr>
          <a:xfrm>
            <a:off x="2593848" y="1417320"/>
            <a:ext cx="5181600" cy="4972050"/>
          </a:xfrm>
          <a:prstGeom prst="rect">
            <a:avLst/>
          </a:prstGeom>
        </p:spPr>
      </p:pic>
    </p:spTree>
    <p:extLst>
      <p:ext uri="{BB962C8B-B14F-4D97-AF65-F5344CB8AC3E}">
        <p14:creationId xmlns:p14="http://schemas.microsoft.com/office/powerpoint/2010/main" val="219638611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52400"/>
            <a:ext cx="7498080" cy="1143000"/>
          </a:xfrm>
        </p:spPr>
        <p:txBody>
          <a:bodyPr>
            <a:normAutofit/>
          </a:bodyPr>
          <a:lstStyle/>
          <a:p>
            <a:r>
              <a:rPr lang="en-US" dirty="0" smtClean="0"/>
              <a:t>Statute</a:t>
            </a:r>
            <a:endParaRPr lang="en-US" dirty="0"/>
          </a:p>
        </p:txBody>
      </p:sp>
      <p:sp>
        <p:nvSpPr>
          <p:cNvPr id="3" name="Content Placeholder 2"/>
          <p:cNvSpPr>
            <a:spLocks noGrp="1"/>
          </p:cNvSpPr>
          <p:nvPr>
            <p:ph idx="1"/>
          </p:nvPr>
        </p:nvSpPr>
        <p:spPr>
          <a:xfrm>
            <a:off x="1435608" y="1143000"/>
            <a:ext cx="7498080" cy="5334000"/>
          </a:xfrm>
        </p:spPr>
        <p:txBody>
          <a:bodyPr>
            <a:normAutofit fontScale="25000" lnSpcReduction="20000"/>
          </a:bodyPr>
          <a:lstStyle/>
          <a:p>
            <a:pPr marL="82296" indent="0">
              <a:buNone/>
            </a:pPr>
            <a:r>
              <a:rPr lang="en-US" sz="9600" dirty="0" smtClean="0"/>
              <a:t>N.J.S.A. 52:15C-1 et seq.</a:t>
            </a:r>
          </a:p>
          <a:p>
            <a:pPr marL="82296" indent="0">
              <a:buNone/>
            </a:pPr>
            <a:endParaRPr lang="en-US" sz="7400" dirty="0" smtClean="0"/>
          </a:p>
          <a:p>
            <a:r>
              <a:rPr lang="en-US" sz="12800" dirty="0" smtClean="0"/>
              <a:t>Responsibilities:</a:t>
            </a:r>
          </a:p>
          <a:p>
            <a:pPr marL="82296" indent="0">
              <a:buNone/>
            </a:pPr>
            <a:endParaRPr lang="en-US" sz="7200" dirty="0" smtClean="0"/>
          </a:p>
          <a:p>
            <a:pPr lvl="1"/>
            <a:r>
              <a:rPr lang="en-US" sz="10400" dirty="0" smtClean="0"/>
              <a:t>Conduct routine, periodic and random audits</a:t>
            </a:r>
          </a:p>
          <a:p>
            <a:pPr marL="82296" indent="0">
              <a:buNone/>
            </a:pPr>
            <a:endParaRPr lang="en-US" sz="7200" dirty="0"/>
          </a:p>
          <a:p>
            <a:pPr lvl="1"/>
            <a:r>
              <a:rPr lang="en-US" sz="10400" dirty="0" smtClean="0"/>
              <a:t>Assess the performance and management of programs (extent to which they are achieving their goals and objectives)</a:t>
            </a:r>
          </a:p>
          <a:p>
            <a:pPr marL="82296" indent="0">
              <a:buNone/>
            </a:pPr>
            <a:endParaRPr lang="en-US" sz="7200" dirty="0"/>
          </a:p>
          <a:p>
            <a:pPr lvl="1"/>
            <a:r>
              <a:rPr lang="en-US" sz="10400" dirty="0" smtClean="0"/>
              <a:t>Receive and investigate complaints concerning fraud, waste, abuse or mismanagement of State funds</a:t>
            </a:r>
          </a:p>
          <a:p>
            <a:pPr marL="82296" indent="0">
              <a:buNone/>
            </a:pPr>
            <a:endParaRPr lang="en-US" sz="7200" dirty="0"/>
          </a:p>
          <a:p>
            <a:pPr lvl="1"/>
            <a:r>
              <a:rPr lang="en-US" sz="10400" dirty="0" smtClean="0"/>
              <a:t>Monitor award of certain contracts</a:t>
            </a:r>
            <a:endParaRPr lang="en-US" sz="10400" dirty="0"/>
          </a:p>
          <a:p>
            <a:pPr marL="82296" indent="0">
              <a:buNone/>
            </a:pPr>
            <a:endParaRPr lang="en-US" sz="3000" dirty="0"/>
          </a:p>
          <a:p>
            <a:pPr marL="82296" indent="0">
              <a:buNone/>
            </a:pPr>
            <a:r>
              <a:rPr lang="en-US" sz="3000" dirty="0" smtClean="0"/>
              <a:t> </a:t>
            </a:r>
          </a:p>
          <a:p>
            <a:pPr marL="82296" indent="0">
              <a:buNone/>
            </a:pPr>
            <a:endParaRPr lang="en-US" dirty="0" smtClean="0"/>
          </a:p>
        </p:txBody>
      </p:sp>
    </p:spTree>
    <p:extLst>
      <p:ext uri="{BB962C8B-B14F-4D97-AF65-F5344CB8AC3E}">
        <p14:creationId xmlns:p14="http://schemas.microsoft.com/office/powerpoint/2010/main" val="134862660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1066800" y="457200"/>
            <a:ext cx="7467600" cy="1157288"/>
          </a:xfrm>
        </p:spPr>
        <p:txBody>
          <a:bodyPr>
            <a:normAutofit/>
          </a:bodyPr>
          <a:lstStyle/>
          <a:p>
            <a:r>
              <a:rPr lang="en-US" altLang="en-US" b="1" dirty="0" smtClean="0">
                <a:effectLst>
                  <a:outerShdw blurRad="38100" dist="38100" dir="2700000" algn="tl">
                    <a:srgbClr val="000000">
                      <a:alpha val="43137"/>
                    </a:srgbClr>
                  </a:outerShdw>
                </a:effectLst>
                <a:latin typeface="Cambria" panose="02040503050406030204" pitchFamily="18" charset="0"/>
              </a:rPr>
              <a:t>Our Mission</a:t>
            </a:r>
            <a:endParaRPr lang="en-US" altLang="en-US" b="1" dirty="0">
              <a:effectLst>
                <a:outerShdw blurRad="38100" dist="38100" dir="2700000" algn="tl">
                  <a:srgbClr val="000000">
                    <a:alpha val="43137"/>
                  </a:srgbClr>
                </a:outerShdw>
              </a:effectLst>
              <a:latin typeface="Cambria" panose="02040503050406030204" pitchFamily="18" charset="0"/>
            </a:endParaRPr>
          </a:p>
        </p:txBody>
      </p:sp>
      <p:sp>
        <p:nvSpPr>
          <p:cNvPr id="129027" name="Rectangle 3"/>
          <p:cNvSpPr>
            <a:spLocks noGrp="1" noChangeArrowheads="1"/>
          </p:cNvSpPr>
          <p:nvPr>
            <p:ph idx="1"/>
          </p:nvPr>
        </p:nvSpPr>
        <p:spPr>
          <a:xfrm>
            <a:off x="1019973" y="1752600"/>
            <a:ext cx="7848600" cy="838200"/>
          </a:xfrm>
        </p:spPr>
        <p:txBody>
          <a:bodyPr>
            <a:noAutofit/>
          </a:bodyPr>
          <a:lstStyle/>
          <a:p>
            <a:pPr marL="402336" lvl="1" indent="0">
              <a:buNone/>
            </a:pPr>
            <a:r>
              <a:rPr lang="en-US" altLang="en-US" sz="3200" dirty="0" smtClean="0"/>
              <a:t>To promote integrity and transparency at all levels of New Jersey government</a:t>
            </a:r>
            <a:endParaRPr lang="en-US" altLang="en-US" sz="3200" dirty="0"/>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682766" y="3124200"/>
            <a:ext cx="4523014" cy="3358338"/>
          </a:xfrm>
          <a:prstGeom prst="rect">
            <a:avLst/>
          </a:prstGeom>
        </p:spPr>
      </p:pic>
    </p:spTree>
    <p:extLst>
      <p:ext uri="{BB962C8B-B14F-4D97-AF65-F5344CB8AC3E}">
        <p14:creationId xmlns:p14="http://schemas.microsoft.com/office/powerpoint/2010/main" val="303786989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Mission</a:t>
            </a:r>
            <a:endParaRPr lang="en-US" dirty="0"/>
          </a:p>
        </p:txBody>
      </p:sp>
      <p:sp>
        <p:nvSpPr>
          <p:cNvPr id="3" name="Content Placeholder 2"/>
          <p:cNvSpPr>
            <a:spLocks noGrp="1"/>
          </p:cNvSpPr>
          <p:nvPr>
            <p:ph idx="1"/>
          </p:nvPr>
        </p:nvSpPr>
        <p:spPr>
          <a:xfrm>
            <a:off x="1435608" y="1447800"/>
            <a:ext cx="7498080" cy="5257800"/>
          </a:xfrm>
        </p:spPr>
        <p:txBody>
          <a:bodyPr>
            <a:normAutofit/>
          </a:bodyPr>
          <a:lstStyle/>
          <a:p>
            <a:pPr>
              <a:buFont typeface="Arial" panose="020B0604020202020204" pitchFamily="34" charset="0"/>
              <a:buChar char="•"/>
            </a:pPr>
            <a:r>
              <a:rPr lang="en-US" dirty="0" smtClean="0"/>
              <a:t>Audit </a:t>
            </a:r>
            <a:r>
              <a:rPr lang="en-US" dirty="0"/>
              <a:t>government </a:t>
            </a:r>
            <a:r>
              <a:rPr lang="en-US" dirty="0" smtClean="0"/>
              <a:t>finance</a:t>
            </a:r>
          </a:p>
          <a:p>
            <a:pPr>
              <a:buFont typeface="Arial" panose="020B0604020202020204" pitchFamily="34" charset="0"/>
              <a:buChar char="•"/>
            </a:pPr>
            <a:r>
              <a:rPr lang="en-US" dirty="0"/>
              <a:t>E</a:t>
            </a:r>
            <a:r>
              <a:rPr lang="en-US" dirty="0" smtClean="0"/>
              <a:t>xamine </a:t>
            </a:r>
            <a:r>
              <a:rPr lang="en-US" dirty="0"/>
              <a:t>the efficiency of government </a:t>
            </a:r>
            <a:r>
              <a:rPr lang="en-US" dirty="0" smtClean="0"/>
              <a:t>programs</a:t>
            </a:r>
          </a:p>
          <a:p>
            <a:pPr>
              <a:buFont typeface="Arial" panose="020B0604020202020204" pitchFamily="34" charset="0"/>
              <a:buChar char="•"/>
            </a:pPr>
            <a:r>
              <a:rPr lang="en-US" dirty="0"/>
              <a:t>I</a:t>
            </a:r>
            <a:r>
              <a:rPr lang="en-US" dirty="0" smtClean="0"/>
              <a:t>nvestigate </a:t>
            </a:r>
            <a:r>
              <a:rPr lang="en-US" dirty="0"/>
              <a:t>misconduct by government </a:t>
            </a:r>
            <a:r>
              <a:rPr lang="en-US" dirty="0" smtClean="0"/>
              <a:t>officers</a:t>
            </a:r>
          </a:p>
          <a:p>
            <a:pPr>
              <a:buFont typeface="Arial" panose="020B0604020202020204" pitchFamily="34" charset="0"/>
              <a:buChar char="•"/>
            </a:pPr>
            <a:r>
              <a:rPr lang="en-US" dirty="0"/>
              <a:t>S</a:t>
            </a:r>
            <a:r>
              <a:rPr lang="en-US" dirty="0" smtClean="0"/>
              <a:t>crutinize </a:t>
            </a:r>
            <a:r>
              <a:rPr lang="en-US" dirty="0"/>
              <a:t>the legality of government </a:t>
            </a:r>
            <a:r>
              <a:rPr lang="en-US" dirty="0" smtClean="0"/>
              <a:t>contracts</a:t>
            </a:r>
          </a:p>
          <a:p>
            <a:pPr>
              <a:buFont typeface="Arial" panose="020B0604020202020204" pitchFamily="34" charset="0"/>
              <a:buChar char="•"/>
            </a:pPr>
            <a:r>
              <a:rPr lang="en-US" dirty="0"/>
              <a:t>R</a:t>
            </a:r>
            <a:r>
              <a:rPr lang="en-US" dirty="0" smtClean="0"/>
              <a:t>ecover </a:t>
            </a:r>
            <a:r>
              <a:rPr lang="en-US" dirty="0"/>
              <a:t>improperly expended Medicaid </a:t>
            </a:r>
            <a:r>
              <a:rPr lang="en-US" dirty="0" smtClean="0"/>
              <a:t>funds</a:t>
            </a:r>
            <a:endParaRPr lang="en-US" dirty="0"/>
          </a:p>
        </p:txBody>
      </p:sp>
    </p:spTree>
    <p:extLst>
      <p:ext uri="{BB962C8B-B14F-4D97-AF65-F5344CB8AC3E}">
        <p14:creationId xmlns:p14="http://schemas.microsoft.com/office/powerpoint/2010/main" val="191867968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Values</a:t>
            </a:r>
            <a:endParaRPr lang="en-US" dirty="0"/>
          </a:p>
        </p:txBody>
      </p:sp>
      <p:sp>
        <p:nvSpPr>
          <p:cNvPr id="3" name="Content Placeholder 2"/>
          <p:cNvSpPr>
            <a:spLocks noGrp="1"/>
          </p:cNvSpPr>
          <p:nvPr>
            <p:ph idx="1"/>
          </p:nvPr>
        </p:nvSpPr>
        <p:spPr/>
        <p:txBody>
          <a:bodyPr>
            <a:normAutofit/>
          </a:bodyPr>
          <a:lstStyle/>
          <a:p>
            <a:pPr>
              <a:defRPr/>
            </a:pPr>
            <a:r>
              <a:rPr lang="en-US" sz="3600" dirty="0">
                <a:latin typeface="Gill Sans MT" panose="020B0502020104020203" pitchFamily="34" charset="0"/>
              </a:rPr>
              <a:t>Focus on </a:t>
            </a:r>
            <a:r>
              <a:rPr lang="en-US" sz="3600" dirty="0" smtClean="0">
                <a:latin typeface="Gill Sans MT" panose="020B0502020104020203" pitchFamily="34" charset="0"/>
              </a:rPr>
              <a:t>Excellence</a:t>
            </a:r>
            <a:endParaRPr lang="en-US" sz="3600" dirty="0">
              <a:latin typeface="Gill Sans MT" panose="020B0502020104020203" pitchFamily="34" charset="0"/>
            </a:endParaRPr>
          </a:p>
          <a:p>
            <a:pPr>
              <a:defRPr/>
            </a:pPr>
            <a:r>
              <a:rPr lang="en-US" sz="3600" dirty="0" smtClean="0">
                <a:latin typeface="Gill Sans MT" panose="020B0502020104020203" pitchFamily="34" charset="0"/>
              </a:rPr>
              <a:t>Innovation</a:t>
            </a:r>
            <a:endParaRPr lang="en-US" sz="3600" b="1" dirty="0">
              <a:latin typeface="Gill Sans MT" panose="020B0502020104020203" pitchFamily="34" charset="0"/>
            </a:endParaRPr>
          </a:p>
          <a:p>
            <a:pPr>
              <a:defRPr/>
            </a:pPr>
            <a:r>
              <a:rPr lang="en-US" sz="3600" dirty="0" smtClean="0">
                <a:latin typeface="Gill Sans MT" panose="020B0502020104020203" pitchFamily="34" charset="0"/>
              </a:rPr>
              <a:t>Foster </a:t>
            </a:r>
            <a:r>
              <a:rPr lang="en-US" sz="3600" dirty="0">
                <a:latin typeface="Gill Sans MT" panose="020B0502020104020203" pitchFamily="34" charset="0"/>
              </a:rPr>
              <a:t>a Healthy Work </a:t>
            </a:r>
            <a:r>
              <a:rPr lang="en-US" sz="3600" dirty="0" smtClean="0">
                <a:latin typeface="Gill Sans MT" panose="020B0502020104020203" pitchFamily="34" charset="0"/>
              </a:rPr>
              <a:t>Environment</a:t>
            </a:r>
            <a:endParaRPr lang="en-US" sz="3600" b="1" dirty="0">
              <a:latin typeface="Gill Sans MT" panose="020B0502020104020203" pitchFamily="34" charset="0"/>
            </a:endParaRPr>
          </a:p>
          <a:p>
            <a:pPr>
              <a:defRPr/>
            </a:pPr>
            <a:r>
              <a:rPr lang="en-US" sz="3600" dirty="0" smtClean="0">
                <a:latin typeface="Gill Sans MT" panose="020B0502020104020203" pitchFamily="34" charset="0"/>
              </a:rPr>
              <a:t>Develop Staff</a:t>
            </a:r>
            <a:r>
              <a:rPr lang="en-US" b="1" dirty="0" smtClean="0"/>
              <a:t/>
            </a:r>
            <a:br>
              <a:rPr lang="en-US" b="1" dirty="0" smtClean="0"/>
            </a:br>
            <a:endParaRPr lang="en-US" dirty="0"/>
          </a:p>
          <a:p>
            <a:pPr marL="82296" indent="0">
              <a:buNone/>
            </a:pPr>
            <a:endParaRPr lang="en-US" dirty="0"/>
          </a:p>
        </p:txBody>
      </p:sp>
    </p:spTree>
    <p:extLst>
      <p:ext uri="{BB962C8B-B14F-4D97-AF65-F5344CB8AC3E}">
        <p14:creationId xmlns:p14="http://schemas.microsoft.com/office/powerpoint/2010/main" val="1494846085"/>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Responsibilities Extend to</a:t>
            </a:r>
            <a:r>
              <a:rPr lang="en-US" dirty="0"/>
              <a:t>:</a:t>
            </a:r>
          </a:p>
        </p:txBody>
      </p:sp>
      <p:pic>
        <p:nvPicPr>
          <p:cNvPr id="4" name="Picture 6" descr="http://www.new-jersey-map.org/new-jersey-road-map.gif"/>
          <p:cNvPicPr>
            <a:picLocks noGrp="1" noChangeAspect="1" noChangeArrowheads="1"/>
          </p:cNvPicPr>
          <p:nvPr>
            <p:ph idx="1"/>
          </p:nvPr>
        </p:nvPicPr>
        <p:blipFill>
          <a:blip r:embed="rId3" cstate="print"/>
          <a:srcRect/>
          <a:stretch>
            <a:fillRect/>
          </a:stretch>
        </p:blipFill>
        <p:spPr bwMode="auto">
          <a:xfrm>
            <a:off x="6019800" y="1244271"/>
            <a:ext cx="2785437" cy="4800600"/>
          </a:xfrm>
          <a:prstGeom prst="rect">
            <a:avLst/>
          </a:prstGeom>
          <a:noFill/>
        </p:spPr>
      </p:pic>
      <p:sp>
        <p:nvSpPr>
          <p:cNvPr id="5" name="Rectangle 4"/>
          <p:cNvSpPr/>
          <p:nvPr/>
        </p:nvSpPr>
        <p:spPr>
          <a:xfrm>
            <a:off x="1219200" y="1513367"/>
            <a:ext cx="5867400" cy="4524315"/>
          </a:xfrm>
          <a:prstGeom prst="rect">
            <a:avLst/>
          </a:prstGeom>
        </p:spPr>
        <p:txBody>
          <a:bodyPr wrap="square">
            <a:spAutoFit/>
          </a:bodyPr>
          <a:lstStyle/>
          <a:p>
            <a:pPr>
              <a:buNone/>
            </a:pPr>
            <a:r>
              <a:rPr lang="en-US" sz="2400" dirty="0" smtClean="0"/>
              <a:t>More than 2,500 </a:t>
            </a:r>
            <a:r>
              <a:rPr lang="en-US" sz="2400" dirty="0"/>
              <a:t>units of government including:</a:t>
            </a:r>
          </a:p>
          <a:p>
            <a:pPr>
              <a:buNone/>
            </a:pPr>
            <a:endParaRPr lang="en-US" sz="2400" dirty="0"/>
          </a:p>
          <a:p>
            <a:pPr marL="800100" lvl="1" indent="-342900">
              <a:buFont typeface="Arial" panose="020B0604020202020204" pitchFamily="34" charset="0"/>
              <a:buChar char="•"/>
            </a:pPr>
            <a:r>
              <a:rPr lang="en-US" sz="2400" dirty="0"/>
              <a:t>All Executive </a:t>
            </a:r>
            <a:r>
              <a:rPr lang="en-US" sz="2400" dirty="0" smtClean="0"/>
              <a:t>Branch entities</a:t>
            </a:r>
          </a:p>
          <a:p>
            <a:pPr marL="342900"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a:t>Public </a:t>
            </a:r>
            <a:r>
              <a:rPr lang="en-US" sz="2400" dirty="0" smtClean="0"/>
              <a:t>Institutions </a:t>
            </a:r>
            <a:r>
              <a:rPr lang="en-US" sz="2400" dirty="0"/>
              <a:t>of </a:t>
            </a:r>
            <a:r>
              <a:rPr lang="en-US" sz="2400" dirty="0" smtClean="0"/>
              <a:t>Higher Education</a:t>
            </a:r>
          </a:p>
          <a:p>
            <a:pPr marL="342900"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a:t>Independent State </a:t>
            </a:r>
            <a:r>
              <a:rPr lang="en-US" sz="2400" dirty="0" smtClean="0"/>
              <a:t>Authorities</a:t>
            </a:r>
          </a:p>
          <a:p>
            <a:pPr marL="342900"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a:t>Units of </a:t>
            </a:r>
            <a:r>
              <a:rPr lang="en-US" sz="2400" dirty="0" smtClean="0"/>
              <a:t>Local Government</a:t>
            </a:r>
          </a:p>
          <a:p>
            <a:pPr marL="342900"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a:t>Boards of Education</a:t>
            </a:r>
          </a:p>
        </p:txBody>
      </p:sp>
    </p:spTree>
    <p:extLst>
      <p:ext uri="{BB962C8B-B14F-4D97-AF65-F5344CB8AC3E}">
        <p14:creationId xmlns:p14="http://schemas.microsoft.com/office/powerpoint/2010/main" val="378712863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Office of the State Comptroller</a:t>
            </a:r>
          </a:p>
        </p:txBody>
      </p:sp>
      <p:sp>
        <p:nvSpPr>
          <p:cNvPr id="6" name="Content Placeholder 5"/>
          <p:cNvSpPr>
            <a:spLocks noGrp="1"/>
          </p:cNvSpPr>
          <p:nvPr>
            <p:ph idx="1"/>
          </p:nvPr>
        </p:nvSpPr>
        <p:spPr/>
        <p:txBody>
          <a:bodyPr/>
          <a:lstStyle/>
          <a:p>
            <a:pPr marL="82296" indent="0">
              <a:buNone/>
            </a:pPr>
            <a:r>
              <a:rPr lang="en-US" b="1" dirty="0" smtClean="0"/>
              <a:t>Comprised of Four Divisions</a:t>
            </a:r>
            <a:endParaRPr lang="en-US" dirty="0" smtClean="0"/>
          </a:p>
          <a:p>
            <a:pPr marL="82296" indent="0">
              <a:buNone/>
            </a:pPr>
            <a:endParaRPr lang="en-US" sz="1200" b="1" dirty="0" smtClean="0"/>
          </a:p>
          <a:p>
            <a:r>
              <a:rPr lang="en-US" dirty="0" smtClean="0"/>
              <a:t>	Audit </a:t>
            </a:r>
          </a:p>
          <a:p>
            <a:r>
              <a:rPr lang="en-US" dirty="0" smtClean="0"/>
              <a:t>	Procurement</a:t>
            </a:r>
          </a:p>
          <a:p>
            <a:r>
              <a:rPr lang="en-US" dirty="0" smtClean="0"/>
              <a:t>	Investigations</a:t>
            </a:r>
          </a:p>
          <a:p>
            <a:r>
              <a:rPr lang="en-US" dirty="0" smtClean="0"/>
              <a:t>	Medicaid Fraud</a:t>
            </a:r>
            <a:endParaRPr lang="en-US" dirty="0"/>
          </a:p>
        </p:txBody>
      </p:sp>
    </p:spTree>
    <p:extLst>
      <p:ext uri="{BB962C8B-B14F-4D97-AF65-F5344CB8AC3E}">
        <p14:creationId xmlns:p14="http://schemas.microsoft.com/office/powerpoint/2010/main" val="355649600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3459</TotalTime>
  <Words>1058</Words>
  <Application>Microsoft Office PowerPoint</Application>
  <PresentationFormat>On-screen Show (4:3)</PresentationFormat>
  <Paragraphs>307</Paragraphs>
  <Slides>34</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Cambria</vt:lpstr>
      <vt:lpstr>Gill Sans MT</vt:lpstr>
      <vt:lpstr>Times New Roman</vt:lpstr>
      <vt:lpstr>Verdana</vt:lpstr>
      <vt:lpstr>Wingdings 2</vt:lpstr>
      <vt:lpstr>Solstice</vt:lpstr>
      <vt:lpstr>  Office of the State Comptroller</vt:lpstr>
      <vt:lpstr>Agenda</vt:lpstr>
      <vt:lpstr>Office of the State Comptroller</vt:lpstr>
      <vt:lpstr>Statute</vt:lpstr>
      <vt:lpstr>Our Mission</vt:lpstr>
      <vt:lpstr>Our Mission</vt:lpstr>
      <vt:lpstr>Our Values</vt:lpstr>
      <vt:lpstr>Responsibilities Extend to:</vt:lpstr>
      <vt:lpstr>Office of the State Comptroller</vt:lpstr>
      <vt:lpstr>Office of the State Comptroller</vt:lpstr>
      <vt:lpstr>Office of the State Comptroller</vt:lpstr>
      <vt:lpstr>Office of the State Comptroller</vt:lpstr>
      <vt:lpstr>Office of the State Comptroller</vt:lpstr>
      <vt:lpstr>AUDIT DIVISION</vt:lpstr>
      <vt:lpstr>Audit Standards</vt:lpstr>
      <vt:lpstr>Our Quality Control System</vt:lpstr>
      <vt:lpstr>Audit Coordination</vt:lpstr>
      <vt:lpstr>Performance Audits</vt:lpstr>
      <vt:lpstr>Audit Selection Process</vt:lpstr>
      <vt:lpstr>PowerPoint Presentation</vt:lpstr>
      <vt:lpstr>What is Risk Assessment?</vt:lpstr>
      <vt:lpstr>What Do the Results Tell Us?</vt:lpstr>
      <vt:lpstr>Assessing Risk</vt:lpstr>
      <vt:lpstr>Audit Process</vt:lpstr>
      <vt:lpstr>OSC audit RESULTs</vt:lpstr>
      <vt:lpstr>Common Audit Findings</vt:lpstr>
      <vt:lpstr>Auditor-Auditee Relationship</vt:lpstr>
      <vt:lpstr>Follow Up Reviews</vt:lpstr>
      <vt:lpstr>Are We Making A Difference?</vt:lpstr>
      <vt:lpstr>How can you help?</vt:lpstr>
      <vt:lpstr>Combating Waste, Fraud &amp; Abuse</vt:lpstr>
      <vt:lpstr>Combating Waste, Fraud &amp; Abuse</vt:lpstr>
      <vt:lpstr>Contact OSC</vt:lpstr>
      <vt:lpstr>Questions/Comments</vt:lpstr>
    </vt:vector>
  </TitlesOfParts>
  <Company>Office of Treasury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the State Comptroller</dc:title>
  <dc:creator>Thomas Carango</dc:creator>
  <cp:lastModifiedBy>Lamm, Jeffrey</cp:lastModifiedBy>
  <cp:revision>144</cp:revision>
  <cp:lastPrinted>2016-11-30T19:49:16Z</cp:lastPrinted>
  <dcterms:created xsi:type="dcterms:W3CDTF">2016-03-02T17:13:24Z</dcterms:created>
  <dcterms:modified xsi:type="dcterms:W3CDTF">2017-03-10T14:24:12Z</dcterms:modified>
</cp:coreProperties>
</file>