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4"/>
  </p:notesMasterIdLst>
  <p:handoutMasterIdLst>
    <p:handoutMasterId r:id="rId15"/>
  </p:handoutMasterIdLst>
  <p:sldIdLst>
    <p:sldId id="287" r:id="rId3"/>
    <p:sldId id="260" r:id="rId4"/>
    <p:sldId id="283" r:id="rId5"/>
    <p:sldId id="264" r:id="rId6"/>
    <p:sldId id="259" r:id="rId7"/>
    <p:sldId id="263" r:id="rId8"/>
    <p:sldId id="267" r:id="rId9"/>
    <p:sldId id="266" r:id="rId10"/>
    <p:sldId id="282" r:id="rId11"/>
    <p:sldId id="285" r:id="rId12"/>
    <p:sldId id="286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loria Post" initials="GP" lastIdx="6" clrIdx="0"/>
  <p:cmAuthor id="1" name="Keith R. Cooper" initials="KR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46" autoAdjust="0"/>
  </p:normalViewPr>
  <p:slideViewPr>
    <p:cSldViewPr>
      <p:cViewPr varScale="1">
        <p:scale>
          <a:sx n="69" d="100"/>
          <a:sy n="69" d="100"/>
        </p:scale>
        <p:origin x="5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6723-76AD-4BA5-AB3A-746D0BDD585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8CE5-D0B8-4F75-9377-7A54E3010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0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A3C7D-E05F-451D-8993-15B70EC41447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31C06-D4B2-42BA-970F-ACB14F42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6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FEEA-08B7-4851-85F8-EEDD816CEE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NJDEP guidance was developed in response to a request from a public water supply where PFOA had been detected.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6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Black Line 50</a:t>
            </a:r>
            <a:r>
              <a:rPr lang="en-US" baseline="30000" dirty="0"/>
              <a:t>th</a:t>
            </a:r>
            <a:r>
              <a:rPr lang="en-US" dirty="0"/>
              <a:t> percentile, Red is 95%, Blue is 5%, Dotted lines Maximum and Minimum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06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1C06-D4B2-42BA-970F-ACB14F426BB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0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FEEA-08B7-4851-85F8-EEDD816CEE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5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55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17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8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03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84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93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6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43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82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1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0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8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1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9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BA26-C9F3-4B47-A86B-14AFF6CBF6FD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88F4-B3B8-4D9F-8128-22FBF08F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7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BA26-C9F3-4B47-A86B-14AFF6CBF6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88F4-B3B8-4D9F-8128-22FBF08F2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8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03200"/>
            <a:ext cx="6105525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5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Next Steps for the DWQI for 1,2,3-Trichloropropane &amp; PFASs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PFOS is likely to be the next compound to be evaluated based on Commissioner Martin’s March 2014 letter request.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 DWQI will convene into a closed session where each of the Chairs of the committees will present their individual committee conclusions concerning PFOA to the full DWQI members and a discussion on the committee findings as they relate to the final recommendations and posting of the Public Review Draft.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0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87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5814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1,2,3-TCP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124200" y="5943600"/>
            <a:ext cx="3200400" cy="77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PFOS</a:t>
            </a:r>
          </a:p>
        </p:txBody>
      </p:sp>
      <p:sp>
        <p:nvSpPr>
          <p:cNvPr id="10" name="Right Arrow 9"/>
          <p:cNvSpPr/>
          <p:nvPr/>
        </p:nvSpPr>
        <p:spPr>
          <a:xfrm flipV="1">
            <a:off x="1828800" y="6225851"/>
            <a:ext cx="3276600" cy="49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33450" y="6509266"/>
            <a:ext cx="43815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3450" y="4191000"/>
            <a:ext cx="5924550" cy="3693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SCIENCE DRIVEN EVALUATION BY DWQI ADVISORY TO NJDEP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6200" y="9906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15400" y="914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94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 Short Update on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Perfluorinated Alkyl Substances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(PFAS)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62400"/>
            <a:ext cx="7239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Keith R. Cooper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New Jersey Drinking Water Quality Institute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June 30, 2016</a:t>
            </a:r>
          </a:p>
        </p:txBody>
      </p:sp>
    </p:spTree>
    <p:extLst>
      <p:ext uri="{BB962C8B-B14F-4D97-AF65-F5344CB8AC3E}">
        <p14:creationId xmlns:p14="http://schemas.microsoft.com/office/powerpoint/2010/main" val="169511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87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5814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1,2,3-TCP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124200" y="5943600"/>
            <a:ext cx="3200400" cy="77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PFOS</a:t>
            </a:r>
          </a:p>
        </p:txBody>
      </p:sp>
      <p:sp>
        <p:nvSpPr>
          <p:cNvPr id="10" name="Right Arrow 9"/>
          <p:cNvSpPr/>
          <p:nvPr/>
        </p:nvSpPr>
        <p:spPr>
          <a:xfrm flipV="1">
            <a:off x="1828800" y="6225851"/>
            <a:ext cx="3276600" cy="49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33450" y="6509266"/>
            <a:ext cx="43815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3450" y="4191000"/>
            <a:ext cx="5924550" cy="3693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SCIENCE DRIVEN EVALUATION BY DWQI ADVISORY TO NJDEP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6200" y="9906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15400" y="914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2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Overview of DWQI PFOA Health Effects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Health-based goals from 1983 A-280 Amendments to NJ Safe Drinking Water Act </a:t>
            </a:r>
          </a:p>
          <a:p>
            <a:pPr lvl="1"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Non-cancer:  No adverse physiological effects from ingestion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Cancer:   One in one million risk from lifetime exposure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Risk assessment approach – based on USEPA guidance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Extensive literature search – more than 2,000 publications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Focused on key human and animal effects 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Epidemiological data </a:t>
            </a:r>
          </a:p>
          <a:p>
            <a:pPr lvl="1"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Limitations preclude use as primary basis for Health-based MCL</a:t>
            </a:r>
          </a:p>
          <a:p>
            <a:pPr lvl="1"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Justify concern about substantial ↑ in blood levels from drinking water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Support public health protective approach based on animal data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Toxicological data - evaluated  non-cancer and cancer effects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dirty="0">
                <a:solidFill>
                  <a:schemeClr val="bg1"/>
                </a:solidFill>
              </a:rPr>
              <a:t>Mode of action and human relevance – thorough evaluation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Dose-response modeling</a:t>
            </a:r>
          </a:p>
          <a:p>
            <a:pPr lvl="1"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Benchmark dose modeling of non-cancer and cancer effects</a:t>
            </a:r>
          </a:p>
          <a:p>
            <a:pPr lvl="1">
              <a:spcBef>
                <a:spcPts val="0"/>
              </a:spcBef>
            </a:pPr>
            <a:r>
              <a:rPr lang="en-US" sz="2100" dirty="0">
                <a:solidFill>
                  <a:schemeClr val="bg1"/>
                </a:solidFill>
              </a:rPr>
              <a:t>Considers greater persistence in humans than animals</a:t>
            </a: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5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Overview of Process and Current Status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2007:</a:t>
            </a:r>
            <a:r>
              <a:rPr lang="en-US" sz="2100" i="1" dirty="0">
                <a:solidFill>
                  <a:schemeClr val="bg1"/>
                </a:solidFill>
              </a:rPr>
              <a:t> </a:t>
            </a:r>
            <a:r>
              <a:rPr lang="en-US" sz="2100" dirty="0">
                <a:solidFill>
                  <a:schemeClr val="bg1"/>
                </a:solidFill>
              </a:rPr>
              <a:t>    NJDEP </a:t>
            </a:r>
            <a:r>
              <a:rPr lang="en-US" sz="2100" b="1" u="sng" dirty="0">
                <a:solidFill>
                  <a:schemeClr val="bg1"/>
                </a:solidFill>
              </a:rPr>
              <a:t>chronic</a:t>
            </a:r>
            <a:r>
              <a:rPr lang="en-US" sz="2100" dirty="0">
                <a:solidFill>
                  <a:schemeClr val="bg1"/>
                </a:solidFill>
              </a:rPr>
              <a:t> PFOA drinking water guidance of 40 ng/L.                  	Basis was published (Post et al., 2009).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2009:</a:t>
            </a:r>
            <a:r>
              <a:rPr lang="en-US" sz="2100" i="1" dirty="0">
                <a:solidFill>
                  <a:schemeClr val="bg1"/>
                </a:solidFill>
              </a:rPr>
              <a:t>     </a:t>
            </a:r>
            <a:r>
              <a:rPr lang="en-US" sz="2100" dirty="0">
                <a:solidFill>
                  <a:schemeClr val="bg1"/>
                </a:solidFill>
              </a:rPr>
              <a:t>USEPA </a:t>
            </a:r>
            <a:r>
              <a:rPr lang="en-US" sz="2100" b="1" u="sng" dirty="0">
                <a:solidFill>
                  <a:schemeClr val="bg1"/>
                </a:solidFill>
              </a:rPr>
              <a:t>short term </a:t>
            </a:r>
            <a:r>
              <a:rPr lang="en-US" sz="2100" dirty="0">
                <a:solidFill>
                  <a:schemeClr val="bg1"/>
                </a:solidFill>
              </a:rPr>
              <a:t>Provisional Health Advisories for PFOA (400 	ng/L) and 	PFOA (200 ng/L).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2009-10:</a:t>
            </a:r>
            <a:r>
              <a:rPr lang="en-US" sz="2100" i="1" dirty="0">
                <a:solidFill>
                  <a:schemeClr val="bg1"/>
                </a:solidFill>
              </a:rPr>
              <a:t>  </a:t>
            </a:r>
            <a:r>
              <a:rPr lang="en-US" sz="2100" dirty="0">
                <a:solidFill>
                  <a:schemeClr val="bg1"/>
                </a:solidFill>
              </a:rPr>
              <a:t>DWQI voted to develop MCL for PFOA.  Detailed evaluation  	   	subsequently performed by Health Effects (HE) Subcommittee.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2012: </a:t>
            </a:r>
            <a:r>
              <a:rPr lang="en-US" sz="2100" i="1" dirty="0">
                <a:solidFill>
                  <a:schemeClr val="bg1"/>
                </a:solidFill>
              </a:rPr>
              <a:t>    </a:t>
            </a:r>
            <a:r>
              <a:rPr lang="en-US" sz="2100" dirty="0">
                <a:solidFill>
                  <a:schemeClr val="bg1"/>
                </a:solidFill>
              </a:rPr>
              <a:t>Review of PFOA as an emerging drinking water contaminant by 	current 	and former HE Subcommittee members (Post et al., 2012).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2014</a:t>
            </a:r>
            <a:r>
              <a:rPr lang="en-US" sz="2100" b="1" dirty="0">
                <a:solidFill>
                  <a:schemeClr val="bg1"/>
                </a:solidFill>
              </a:rPr>
              <a:t>:     </a:t>
            </a:r>
            <a:r>
              <a:rPr lang="en-US" sz="2100" dirty="0">
                <a:solidFill>
                  <a:schemeClr val="bg1"/>
                </a:solidFill>
              </a:rPr>
              <a:t>NJDEP Commissioner Martin asked DWQI to recommend MCLs 	for PFNA, 	PFOA, and PFOS.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2015</a:t>
            </a:r>
            <a:r>
              <a:rPr lang="en-US" sz="2100" b="1" dirty="0">
                <a:solidFill>
                  <a:schemeClr val="bg1"/>
                </a:solidFill>
              </a:rPr>
              <a:t>:</a:t>
            </a:r>
            <a:r>
              <a:rPr lang="en-US" sz="2100" dirty="0">
                <a:solidFill>
                  <a:schemeClr val="bg1"/>
                </a:solidFill>
              </a:rPr>
              <a:t>     DWQI recommended PFNA MCL of 13 ng/L.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May/2016</a:t>
            </a:r>
            <a:r>
              <a:rPr lang="en-US" sz="2100" b="1" dirty="0">
                <a:solidFill>
                  <a:schemeClr val="bg1"/>
                </a:solidFill>
              </a:rPr>
              <a:t>:  </a:t>
            </a:r>
            <a:r>
              <a:rPr lang="en-US" sz="2100" dirty="0">
                <a:solidFill>
                  <a:schemeClr val="bg1"/>
                </a:solidFill>
              </a:rPr>
              <a:t>USEPA finalized  Lifetime Health Advisories for PFOA, PFOS, and 	  	       total of PFOA + PFOS of 70 ng/L.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100" b="1" i="1" dirty="0">
                <a:solidFill>
                  <a:schemeClr val="bg1"/>
                </a:solidFill>
              </a:rPr>
              <a:t>June-July/2016</a:t>
            </a:r>
            <a:r>
              <a:rPr lang="en-US" sz="2100" b="1" dirty="0">
                <a:solidFill>
                  <a:schemeClr val="bg1"/>
                </a:solidFill>
              </a:rPr>
              <a:t>:  </a:t>
            </a:r>
            <a:r>
              <a:rPr lang="en-US" sz="2100" dirty="0">
                <a:solidFill>
                  <a:schemeClr val="bg1"/>
                </a:solidFill>
              </a:rPr>
              <a:t>HE Subcommittee finalizes Public Review Draft of Health-based 	 	       MCL Support Document for PFOA  and the Treatment and  Analytical .  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FFFF00"/>
                </a:solidFill>
              </a:rPr>
              <a:t>PFOA is a Persistent Bioaccumulative and Toxic (PBT) Drinking Water Contaminant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Different from most other PBT compounds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Water soluble - important as drinking water contaminant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Persists in environment and human body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Remains in the body for many years after exposure ends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Bioaccumulates from drinking water to humans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Ratio greater than 100:1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Low concentrations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2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several-fold ↑ in blood levels (</a:t>
            </a:r>
            <a:r>
              <a:rPr lang="en-US" sz="2400" dirty="0">
                <a:solidFill>
                  <a:srgbClr val="FFFF00"/>
                </a:solidFill>
              </a:rPr>
              <a:t>Central Compartment  actual internal dose)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Infants’ blood levels much higher from same exposures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Transferred to breast milk in mother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In formula prepared with contaminated water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Fluid consumption much higher on body weight basis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bg1"/>
                </a:solidFill>
              </a:rPr>
              <a:t>Sensitive subpopulation for developmental effects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4" y="76200"/>
            <a:ext cx="8839200" cy="10207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Relatively Low Concentrations of PFOA in Drinking Water Substantially Increase PFOA in Blood Serum</a:t>
            </a:r>
          </a:p>
        </p:txBody>
      </p:sp>
      <p:pic>
        <p:nvPicPr>
          <p:cNvPr id="4" name="Content Placeholder 3" descr="C:\Users\gpost\AppData\Local\Microsoft\Windows\Temporary Internet Files\Content.Outlook\BWCA97MT\bar-chart-5-25-16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7" b="4944"/>
          <a:stretch/>
        </p:blipFill>
        <p:spPr bwMode="auto">
          <a:xfrm>
            <a:off x="609600" y="12192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48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-32657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Increases in Blood Serum PFOA are Greater in Infants 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 Considered as a Sensitive Stage of Human Development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5"/>
          <a:stretch/>
        </p:blipFill>
        <p:spPr bwMode="auto">
          <a:xfrm>
            <a:off x="1600200" y="1181100"/>
            <a:ext cx="6487236" cy="4800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6227802"/>
            <a:ext cx="214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Verner et al., 2016</a:t>
            </a:r>
          </a:p>
        </p:txBody>
      </p:sp>
    </p:spTree>
    <p:extLst>
      <p:ext uri="{BB962C8B-B14F-4D97-AF65-F5344CB8AC3E}">
        <p14:creationId xmlns:p14="http://schemas.microsoft.com/office/powerpoint/2010/main" val="398439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Next Steps for the DWQI for 1,2,3-Trichloropropane &amp; PFASs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1,2,3-Trichloropropane </a:t>
            </a:r>
            <a:r>
              <a:rPr lang="en-US" sz="2400" dirty="0">
                <a:solidFill>
                  <a:srgbClr val="FFFF00"/>
                </a:solidFill>
              </a:rPr>
              <a:t>Public Review Draft will be posted for comment in the next few weeks </a:t>
            </a:r>
            <a:r>
              <a:rPr lang="en-US" sz="2400" dirty="0">
                <a:solidFill>
                  <a:schemeClr val="bg1"/>
                </a:solidFill>
              </a:rPr>
              <a:t>based on the reports from each of the committees and public comment along with any presentations.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At the next meeting the DWQI will discuss all of the comments and submit a revised document based on consideration of the submitted comments to Commissioner Martin for further policy and cost review for  promulgating an MCL.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6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519</Words>
  <Application>Microsoft Office PowerPoint</Application>
  <PresentationFormat>On-screen Show (4:3)</PresentationFormat>
  <Paragraphs>91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1_Office Theme</vt:lpstr>
      <vt:lpstr>PowerPoint Presentation</vt:lpstr>
      <vt:lpstr>A Short Update on  Perfluorinated Alkyl Substances (PFAS)</vt:lpstr>
      <vt:lpstr>PowerPoint Presentation</vt:lpstr>
      <vt:lpstr>Overview of DWQI PFOA Health Effects Approach</vt:lpstr>
      <vt:lpstr>Overview of Process and Current Status</vt:lpstr>
      <vt:lpstr>PFOA is a Persistent Bioaccumulative and Toxic (PBT) Drinking Water Contaminant</vt:lpstr>
      <vt:lpstr>Relatively Low Concentrations of PFOA in Drinking Water Substantially Increase PFOA in Blood Serum</vt:lpstr>
      <vt:lpstr>Increases in Blood Serum PFOA are Greater in Infants   Considered as a Sensitive Stage of Human Development</vt:lpstr>
      <vt:lpstr>Next Steps for the DWQI for 1,2,3-Trichloropropane &amp; PFASs </vt:lpstr>
      <vt:lpstr>Next Steps for the DWQI for 1,2,3-Trichloropropane &amp; PFASs </vt:lpstr>
      <vt:lpstr>PowerPoint Presentation</vt:lpstr>
    </vt:vector>
  </TitlesOfParts>
  <Company>NJDEP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Gloria Post</dc:creator>
  <cp:lastModifiedBy>Angarone, Katrina</cp:lastModifiedBy>
  <cp:revision>75</cp:revision>
  <cp:lastPrinted>2016-06-28T19:59:50Z</cp:lastPrinted>
  <dcterms:created xsi:type="dcterms:W3CDTF">2016-06-23T15:15:54Z</dcterms:created>
  <dcterms:modified xsi:type="dcterms:W3CDTF">2016-07-05T14:55:36Z</dcterms:modified>
</cp:coreProperties>
</file>