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3"/>
  </p:notesMasterIdLst>
  <p:sldIdLst>
    <p:sldId id="256" r:id="rId2"/>
    <p:sldId id="257" r:id="rId3"/>
    <p:sldId id="272" r:id="rId4"/>
    <p:sldId id="261" r:id="rId5"/>
    <p:sldId id="259" r:id="rId6"/>
    <p:sldId id="273" r:id="rId7"/>
    <p:sldId id="262" r:id="rId8"/>
    <p:sldId id="266" r:id="rId9"/>
    <p:sldId id="269" r:id="rId10"/>
    <p:sldId id="275"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746" autoAdjust="0"/>
    <p:restoredTop sz="96115" autoAdjust="0"/>
  </p:normalViewPr>
  <p:slideViewPr>
    <p:cSldViewPr>
      <p:cViewPr varScale="1">
        <p:scale>
          <a:sx n="28" d="100"/>
          <a:sy n="28" d="100"/>
        </p:scale>
        <p:origin x="854" y="3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B760EB-8E34-49EE-A66F-7FBD227A9844}" type="datetimeFigureOut">
              <a:rPr lang="en-US" smtClean="0"/>
              <a:t>9/28/2016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727493-D37E-4775-9CC9-AE31E103B500}" type="slidenum">
              <a:rPr lang="en-US" smtClean="0"/>
              <a:t>‹#›</a:t>
            </a:fld>
            <a:endParaRPr lang="en-US"/>
          </a:p>
        </p:txBody>
      </p:sp>
    </p:spTree>
    <p:extLst>
      <p:ext uri="{BB962C8B-B14F-4D97-AF65-F5344CB8AC3E}">
        <p14:creationId xmlns:p14="http://schemas.microsoft.com/office/powerpoint/2010/main" val="877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27493-D37E-4775-9CC9-AE31E103B500}" type="slidenum">
              <a:rPr lang="en-US" smtClean="0"/>
              <a:t>7</a:t>
            </a:fld>
            <a:endParaRPr lang="en-US"/>
          </a:p>
        </p:txBody>
      </p:sp>
    </p:spTree>
    <p:extLst>
      <p:ext uri="{BB962C8B-B14F-4D97-AF65-F5344CB8AC3E}">
        <p14:creationId xmlns:p14="http://schemas.microsoft.com/office/powerpoint/2010/main" val="254083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20167C-99BC-47B2-94F4-ACD82A72956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936343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20167C-99BC-47B2-94F4-ACD82A72956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289604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20167C-99BC-47B2-94F4-ACD82A72956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361284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20167C-99BC-47B2-94F4-ACD82A72956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2850944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20167C-99BC-47B2-94F4-ACD82A72956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41765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20167C-99BC-47B2-94F4-ACD82A72956E}"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4008425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20167C-99BC-47B2-94F4-ACD82A72956E}"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3883835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20167C-99BC-47B2-94F4-ACD82A72956E}"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72775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0167C-99BC-47B2-94F4-ACD82A72956E}"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200476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20167C-99BC-47B2-94F4-ACD82A72956E}"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327543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20167C-99BC-47B2-94F4-ACD82A72956E}"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CAFC5-2E6E-47A6-A714-DD633F1C341B}" type="slidenum">
              <a:rPr lang="en-US" smtClean="0"/>
              <a:t>‹#›</a:t>
            </a:fld>
            <a:endParaRPr lang="en-US"/>
          </a:p>
        </p:txBody>
      </p:sp>
    </p:spTree>
    <p:extLst>
      <p:ext uri="{BB962C8B-B14F-4D97-AF65-F5344CB8AC3E}">
        <p14:creationId xmlns:p14="http://schemas.microsoft.com/office/powerpoint/2010/main" val="122227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0167C-99BC-47B2-94F4-ACD82A72956E}" type="datetimeFigureOut">
              <a:rPr lang="en-US" smtClean="0"/>
              <a:t>9/28/2016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CAFC5-2E6E-47A6-A714-DD633F1C341B}" type="slidenum">
              <a:rPr lang="en-US" smtClean="0"/>
              <a:t>‹#›</a:t>
            </a:fld>
            <a:endParaRPr lang="en-US"/>
          </a:p>
        </p:txBody>
      </p:sp>
    </p:spTree>
    <p:extLst>
      <p:ext uri="{BB962C8B-B14F-4D97-AF65-F5344CB8AC3E}">
        <p14:creationId xmlns:p14="http://schemas.microsoft.com/office/powerpoint/2010/main" val="2209749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70C0"/>
                </a:solidFill>
                <a:latin typeface="Cambria" panose="02040503050406030204" pitchFamily="18" charset="0"/>
              </a:rPr>
              <a:t>NJ DWQI Testing  Subcommittee</a:t>
            </a:r>
          </a:p>
        </p:txBody>
      </p:sp>
      <p:sp>
        <p:nvSpPr>
          <p:cNvPr id="3" name="Subtitle 2"/>
          <p:cNvSpPr>
            <a:spLocks noGrp="1"/>
          </p:cNvSpPr>
          <p:nvPr>
            <p:ph type="subTitle" idx="1"/>
          </p:nvPr>
        </p:nvSpPr>
        <p:spPr/>
        <p:txBody>
          <a:bodyPr>
            <a:normAutofit fontScale="92500" lnSpcReduction="10000"/>
          </a:bodyPr>
          <a:lstStyle/>
          <a:p>
            <a:r>
              <a:rPr lang="en-US" b="1" dirty="0">
                <a:solidFill>
                  <a:srgbClr val="0070C0"/>
                </a:solidFill>
                <a:latin typeface="Cambria" panose="02040503050406030204" pitchFamily="18" charset="0"/>
              </a:rPr>
              <a:t>Report on the Development of a Practical Quantitation Level (PQL) for Perfluorooctanoic acid (PFOA) in Drinking Water</a:t>
            </a:r>
          </a:p>
        </p:txBody>
      </p:sp>
    </p:spTree>
    <p:extLst>
      <p:ext uri="{BB962C8B-B14F-4D97-AF65-F5344CB8AC3E}">
        <p14:creationId xmlns:p14="http://schemas.microsoft.com/office/powerpoint/2010/main" val="3339053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pPr>
              <a:lnSpc>
                <a:spcPct val="115000"/>
              </a:lnSpc>
              <a:spcBef>
                <a:spcPts val="0"/>
              </a:spcBef>
            </a:pPr>
            <a:br>
              <a:rPr lang="en-US" sz="3200" b="1" dirty="0">
                <a:solidFill>
                  <a:srgbClr val="0070C0"/>
                </a:solidFill>
                <a:latin typeface="Cambria"/>
                <a:ea typeface="Calibri"/>
                <a:cs typeface="Times New Roman"/>
              </a:rPr>
            </a:br>
            <a:r>
              <a:rPr lang="en-US" sz="3200" b="1" dirty="0">
                <a:solidFill>
                  <a:srgbClr val="0070C0"/>
                </a:solidFill>
                <a:latin typeface="Cambria"/>
                <a:ea typeface="Calibri"/>
                <a:cs typeface="Times New Roman"/>
              </a:rPr>
              <a:t>Calculating a PQL for PFOA Using Only the RLs or Lowest Calibration Standards Data</a:t>
            </a:r>
            <a:br>
              <a:rPr lang="en-US" sz="3200" dirty="0">
                <a:ea typeface="Calibri"/>
                <a:cs typeface="Times New Roman"/>
              </a:rPr>
            </a:b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1887596992"/>
              </p:ext>
            </p:extLst>
          </p:nvPr>
        </p:nvGraphicFramePr>
        <p:xfrm>
          <a:off x="952500" y="1722926"/>
          <a:ext cx="7239000" cy="3338931"/>
        </p:xfrm>
        <a:graphic>
          <a:graphicData uri="http://schemas.openxmlformats.org/drawingml/2006/table">
            <a:tbl>
              <a:tblPr firstRow="1" firstCol="1" bandRow="1">
                <a:tableStyleId>{5C22544A-7EE6-4342-B048-85BDC9FD1C3A}</a:tableStyleId>
              </a:tblPr>
              <a:tblGrid>
                <a:gridCol w="4666826">
                  <a:extLst>
                    <a:ext uri="{9D8B030D-6E8A-4147-A177-3AD203B41FA5}">
                      <a16:colId xmlns:a16="http://schemas.microsoft.com/office/drawing/2014/main" val="20000"/>
                    </a:ext>
                  </a:extLst>
                </a:gridCol>
                <a:gridCol w="2572174">
                  <a:extLst>
                    <a:ext uri="{9D8B030D-6E8A-4147-A177-3AD203B41FA5}">
                      <a16:colId xmlns:a16="http://schemas.microsoft.com/office/drawing/2014/main" val="20001"/>
                    </a:ext>
                  </a:extLst>
                </a:gridCol>
              </a:tblGrid>
              <a:tr h="738820">
                <a:tc>
                  <a:txBody>
                    <a:bodyPr/>
                    <a:lstStyle/>
                    <a:p>
                      <a:pPr marL="0" marR="0" algn="ctr">
                        <a:lnSpc>
                          <a:spcPct val="115000"/>
                        </a:lnSpc>
                        <a:spcBef>
                          <a:spcPts val="0"/>
                        </a:spcBef>
                        <a:spcAft>
                          <a:spcPts val="0"/>
                        </a:spcAft>
                      </a:pPr>
                      <a:r>
                        <a:rPr lang="en-US" sz="2400" dirty="0">
                          <a:solidFill>
                            <a:srgbClr val="FFFF00"/>
                          </a:solidFill>
                          <a:effectLst/>
                          <a:latin typeface="Cambria" panose="02040503050406030204" pitchFamily="18" charset="0"/>
                        </a:rPr>
                        <a:t>Approach</a:t>
                      </a:r>
                      <a:endParaRPr lang="en-US" sz="2400" dirty="0">
                        <a:solidFill>
                          <a:srgbClr val="FFFF0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FFFF00"/>
                          </a:solidFill>
                          <a:effectLst/>
                          <a:latin typeface="Cambria" panose="02040503050406030204" pitchFamily="18" charset="0"/>
                        </a:rPr>
                        <a:t>Value (ng/L)</a:t>
                      </a:r>
                      <a:endParaRPr lang="en-US" sz="2400" dirty="0">
                        <a:solidFill>
                          <a:srgbClr val="FFFF0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0"/>
                  </a:ext>
                </a:extLst>
              </a:tr>
              <a:tr h="564401">
                <a:tc>
                  <a:txBody>
                    <a:bodyPr/>
                    <a:lstStyle/>
                    <a:p>
                      <a:pPr marL="0" marR="0">
                        <a:lnSpc>
                          <a:spcPct val="115000"/>
                        </a:lnSpc>
                        <a:spcBef>
                          <a:spcPts val="0"/>
                        </a:spcBef>
                        <a:spcAft>
                          <a:spcPts val="0"/>
                        </a:spcAft>
                      </a:pPr>
                      <a:r>
                        <a:rPr lang="en-US" sz="2400" dirty="0">
                          <a:effectLst/>
                          <a:latin typeface="Cambria" panose="02040503050406030204" pitchFamily="18" charset="0"/>
                        </a:rPr>
                        <a:t>Mean of RLs/Lowest Calibration Standards</a:t>
                      </a:r>
                      <a:endParaRPr lang="en-US" sz="2400" dirty="0">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0070C0"/>
                          </a:solidFill>
                          <a:effectLst/>
                          <a:latin typeface="Cambria" panose="02040503050406030204" pitchFamily="18" charset="0"/>
                        </a:rPr>
                        <a:t>7.2</a:t>
                      </a:r>
                      <a:endParaRPr lang="en-US" sz="2400" dirty="0">
                        <a:solidFill>
                          <a:srgbClr val="0070C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2"/>
                  </a:ext>
                </a:extLst>
              </a:tr>
              <a:tr h="564401">
                <a:tc>
                  <a:txBody>
                    <a:bodyPr/>
                    <a:lstStyle/>
                    <a:p>
                      <a:pPr marL="0" marR="0">
                        <a:lnSpc>
                          <a:spcPct val="115000"/>
                        </a:lnSpc>
                        <a:spcBef>
                          <a:spcPts val="0"/>
                        </a:spcBef>
                        <a:spcAft>
                          <a:spcPts val="0"/>
                        </a:spcAft>
                      </a:pPr>
                      <a:r>
                        <a:rPr lang="en-US" sz="2400" dirty="0">
                          <a:effectLst/>
                          <a:latin typeface="Cambria" panose="02040503050406030204" pitchFamily="18" charset="0"/>
                          <a:ea typeface="Calibri"/>
                          <a:cs typeface="Times New Roman"/>
                        </a:rPr>
                        <a:t>Median of RLs/Lowest Calibration</a:t>
                      </a:r>
                      <a:r>
                        <a:rPr lang="en-US" sz="2400" baseline="0" dirty="0">
                          <a:effectLst/>
                          <a:latin typeface="Cambria" panose="02040503050406030204" pitchFamily="18" charset="0"/>
                          <a:ea typeface="Calibri"/>
                          <a:cs typeface="Times New Roman"/>
                        </a:rPr>
                        <a:t> Standards</a:t>
                      </a:r>
                      <a:endParaRPr lang="en-US" sz="2400" dirty="0">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0070C0"/>
                          </a:solidFill>
                          <a:effectLst/>
                          <a:latin typeface="Cambria" panose="02040503050406030204" pitchFamily="18" charset="0"/>
                          <a:ea typeface="Calibri"/>
                          <a:cs typeface="Times New Roman"/>
                        </a:rPr>
                        <a:t>5.0</a:t>
                      </a:r>
                    </a:p>
                  </a:txBody>
                  <a:tcPr marL="68580" marR="68580" marT="0" marB="0"/>
                </a:tc>
                <a:extLst>
                  <a:ext uri="{0D108BD9-81ED-4DB2-BD59-A6C34878D82A}">
                    <a16:rowId xmlns:a16="http://schemas.microsoft.com/office/drawing/2014/main" val="3934868059"/>
                  </a:ext>
                </a:extLst>
              </a:tr>
              <a:tr h="917615">
                <a:tc>
                  <a:txBody>
                    <a:bodyPr/>
                    <a:lstStyle/>
                    <a:p>
                      <a:pPr marL="0" marR="0">
                        <a:lnSpc>
                          <a:spcPct val="115000"/>
                        </a:lnSpc>
                        <a:spcBef>
                          <a:spcPts val="0"/>
                        </a:spcBef>
                        <a:spcAft>
                          <a:spcPts val="0"/>
                        </a:spcAft>
                      </a:pPr>
                      <a:r>
                        <a:rPr lang="en-US" sz="2400" dirty="0">
                          <a:effectLst/>
                          <a:latin typeface="Cambria" panose="02040503050406030204" pitchFamily="18" charset="0"/>
                        </a:rPr>
                        <a:t>Bootstrap RL Upper Confidence Limit</a:t>
                      </a:r>
                      <a:endParaRPr lang="en-US" sz="2400" dirty="0">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0070C0"/>
                          </a:solidFill>
                          <a:effectLst/>
                          <a:latin typeface="Cambria" panose="02040503050406030204" pitchFamily="18" charset="0"/>
                        </a:rPr>
                        <a:t>6.0</a:t>
                      </a:r>
                      <a:endParaRPr lang="en-US" sz="2400" dirty="0">
                        <a:solidFill>
                          <a:srgbClr val="0070C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4" name="TextBox 3"/>
          <p:cNvSpPr txBox="1"/>
          <p:nvPr/>
        </p:nvSpPr>
        <p:spPr>
          <a:xfrm>
            <a:off x="1219200" y="5105400"/>
            <a:ext cx="5638800" cy="461665"/>
          </a:xfrm>
          <a:prstGeom prst="rect">
            <a:avLst/>
          </a:prstGeom>
          <a:noFill/>
        </p:spPr>
        <p:txBody>
          <a:bodyPr wrap="square" rtlCol="0">
            <a:spAutoFit/>
          </a:bodyPr>
          <a:lstStyle/>
          <a:p>
            <a:r>
              <a:rPr lang="en-US" sz="2400" dirty="0">
                <a:solidFill>
                  <a:srgbClr val="0070C0"/>
                </a:solidFill>
              </a:rPr>
              <a:t>The mean of the above values is </a:t>
            </a:r>
            <a:r>
              <a:rPr lang="en-US" sz="2400" b="1" dirty="0">
                <a:solidFill>
                  <a:srgbClr val="0070C0"/>
                </a:solidFill>
              </a:rPr>
              <a:t>6.1 ng/L</a:t>
            </a:r>
            <a:r>
              <a:rPr lang="en-US" sz="2400" dirty="0">
                <a:solidFill>
                  <a:srgbClr val="0070C0"/>
                </a:solidFill>
              </a:rPr>
              <a:t>.</a:t>
            </a:r>
          </a:p>
        </p:txBody>
      </p:sp>
    </p:spTree>
    <p:extLst>
      <p:ext uri="{BB962C8B-B14F-4D97-AF65-F5344CB8AC3E}">
        <p14:creationId xmlns:p14="http://schemas.microsoft.com/office/powerpoint/2010/main" val="3532288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66800"/>
            <a:ext cx="7467600" cy="5015604"/>
          </a:xfrm>
          <a:prstGeom prst="rect">
            <a:avLst/>
          </a:prstGeom>
        </p:spPr>
        <p:txBody>
          <a:bodyPr wrap="square">
            <a:spAutoFit/>
          </a:bodyPr>
          <a:lstStyle/>
          <a:p>
            <a:pPr>
              <a:lnSpc>
                <a:spcPct val="115000"/>
              </a:lnSpc>
              <a:spcAft>
                <a:spcPts val="1000"/>
              </a:spcAft>
            </a:pPr>
            <a:r>
              <a:rPr lang="en-US" sz="2800" dirty="0">
                <a:solidFill>
                  <a:srgbClr val="0070C0"/>
                </a:solidFill>
                <a:latin typeface="Cambria"/>
                <a:ea typeface="Calibri"/>
                <a:cs typeface="Times New Roman"/>
              </a:rPr>
              <a:t>The Testing Subcommittee decided to use the method for deriving the PFOA PQL that takes into consideration both the precision and accuracy of the analytical method. Therefore the Testing Subcommittee relied on the actual reporting limits from laboratories currently performing PFOA analyses for determining its recommendation.  Therefore, the Testing Subcommittee recommends a </a:t>
            </a:r>
            <a:r>
              <a:rPr lang="en-US" sz="2800" b="1" dirty="0">
                <a:solidFill>
                  <a:srgbClr val="FF0000"/>
                </a:solidFill>
                <a:latin typeface="Cambria"/>
                <a:ea typeface="Calibri"/>
                <a:cs typeface="Times New Roman"/>
              </a:rPr>
              <a:t>PQL of 6 ng/L </a:t>
            </a:r>
            <a:r>
              <a:rPr lang="en-US" sz="2800" dirty="0">
                <a:solidFill>
                  <a:srgbClr val="0070C0"/>
                </a:solidFill>
                <a:latin typeface="Cambria"/>
                <a:ea typeface="Calibri"/>
                <a:cs typeface="Times New Roman"/>
              </a:rPr>
              <a:t>for PFOA to the DWQI.  </a:t>
            </a:r>
            <a:endParaRPr lang="en-US" sz="2800" dirty="0">
              <a:solidFill>
                <a:srgbClr val="0070C0"/>
              </a:solidFill>
              <a:ea typeface="Calibri"/>
              <a:cs typeface="Times New Roman"/>
            </a:endParaRPr>
          </a:p>
        </p:txBody>
      </p:sp>
    </p:spTree>
    <p:extLst>
      <p:ext uri="{BB962C8B-B14F-4D97-AF65-F5344CB8AC3E}">
        <p14:creationId xmlns:p14="http://schemas.microsoft.com/office/powerpoint/2010/main" val="246476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Autofit/>
          </a:bodyPr>
          <a:lstStyle/>
          <a:p>
            <a:br>
              <a:rPr lang="en-US" sz="3600" b="1" dirty="0">
                <a:solidFill>
                  <a:srgbClr val="0070C0"/>
                </a:solidFill>
                <a:latin typeface="Cambria" panose="02040503050406030204" pitchFamily="18" charset="0"/>
              </a:rPr>
            </a:br>
            <a:r>
              <a:rPr lang="en-US" sz="3600" b="1" dirty="0">
                <a:solidFill>
                  <a:srgbClr val="0070C0"/>
                </a:solidFill>
                <a:latin typeface="Cambria" panose="02040503050406030204" pitchFamily="18" charset="0"/>
              </a:rPr>
              <a:t>PQL Report on Perfluorooctanoic acid (PFOA)</a:t>
            </a:r>
            <a:br>
              <a:rPr lang="en-US" sz="3600" b="1" dirty="0">
                <a:solidFill>
                  <a:srgbClr val="0070C0"/>
                </a:solidFill>
                <a:latin typeface="Cambria" panose="02040503050406030204" pitchFamily="18" charset="0"/>
              </a:rPr>
            </a:br>
            <a:endParaRPr lang="en-US" sz="3600" dirty="0">
              <a:solidFill>
                <a:srgbClr val="0070C0"/>
              </a:solidFill>
            </a:endParaRPr>
          </a:p>
        </p:txBody>
      </p:sp>
      <p:sp>
        <p:nvSpPr>
          <p:cNvPr id="3" name="Rectangle 2"/>
          <p:cNvSpPr/>
          <p:nvPr/>
        </p:nvSpPr>
        <p:spPr>
          <a:xfrm>
            <a:off x="762000" y="1524000"/>
            <a:ext cx="7315200" cy="4832092"/>
          </a:xfrm>
          <a:prstGeom prst="rect">
            <a:avLst/>
          </a:prstGeom>
        </p:spPr>
        <p:txBody>
          <a:bodyPr wrap="square">
            <a:spAutoFit/>
          </a:bodyPr>
          <a:lstStyle/>
          <a:p>
            <a:pPr algn="ctr"/>
            <a:r>
              <a:rPr lang="en-US" sz="2800" b="1" u="sng" dirty="0">
                <a:solidFill>
                  <a:srgbClr val="0070C0"/>
                </a:solidFill>
                <a:latin typeface="Cambria" panose="02040503050406030204" pitchFamily="18" charset="0"/>
              </a:rPr>
              <a:t>Testing Subcommittee Members</a:t>
            </a:r>
            <a:endParaRPr lang="en-US" sz="2800" b="1" dirty="0">
              <a:solidFill>
                <a:srgbClr val="0070C0"/>
              </a:solidFill>
              <a:latin typeface="Cambria" panose="02040503050406030204" pitchFamily="18" charset="0"/>
            </a:endParaRPr>
          </a:p>
          <a:p>
            <a:pPr algn="ctr"/>
            <a:r>
              <a:rPr lang="en-US" sz="2800" dirty="0">
                <a:solidFill>
                  <a:srgbClr val="0070C0"/>
                </a:solidFill>
                <a:latin typeface="Cambria" panose="02040503050406030204" pitchFamily="18" charset="0"/>
              </a:rPr>
              <a:t>Bahman </a:t>
            </a:r>
            <a:r>
              <a:rPr lang="en-US" sz="2800" dirty="0" err="1">
                <a:solidFill>
                  <a:srgbClr val="0070C0"/>
                </a:solidFill>
                <a:latin typeface="Cambria" panose="02040503050406030204" pitchFamily="18" charset="0"/>
              </a:rPr>
              <a:t>Parsa</a:t>
            </a:r>
            <a:r>
              <a:rPr lang="en-US" sz="2800" dirty="0">
                <a:solidFill>
                  <a:srgbClr val="0070C0"/>
                </a:solidFill>
                <a:latin typeface="Cambria" panose="02040503050406030204" pitchFamily="18" charset="0"/>
              </a:rPr>
              <a:t>, Ph.D., Chair</a:t>
            </a:r>
          </a:p>
          <a:p>
            <a:pPr algn="ctr"/>
            <a:r>
              <a:rPr lang="en-US" sz="2800" dirty="0">
                <a:solidFill>
                  <a:srgbClr val="0070C0"/>
                </a:solidFill>
                <a:latin typeface="Cambria" panose="02040503050406030204" pitchFamily="18" charset="0"/>
              </a:rPr>
              <a:t>Sandra Krietzman</a:t>
            </a:r>
          </a:p>
          <a:p>
            <a:pPr algn="ctr"/>
            <a:r>
              <a:rPr lang="en-US" sz="2800" dirty="0">
                <a:solidFill>
                  <a:srgbClr val="0070C0"/>
                </a:solidFill>
                <a:latin typeface="Cambria" panose="02040503050406030204" pitchFamily="18" charset="0"/>
              </a:rPr>
              <a:t>Sheng-Lu Soong, Ph.D.</a:t>
            </a:r>
          </a:p>
          <a:p>
            <a:pPr algn="ctr"/>
            <a:r>
              <a:rPr lang="en-US" sz="2800" dirty="0">
                <a:solidFill>
                  <a:srgbClr val="0070C0"/>
                </a:solidFill>
                <a:latin typeface="Cambria" panose="02040503050406030204" pitchFamily="18" charset="0"/>
              </a:rPr>
              <a:t>Daniel Salvito, Ph.D.</a:t>
            </a:r>
          </a:p>
          <a:p>
            <a:pPr algn="ctr"/>
            <a:r>
              <a:rPr lang="en-US" sz="2800" dirty="0">
                <a:solidFill>
                  <a:srgbClr val="0070C0"/>
                </a:solidFill>
                <a:latin typeface="Cambria" panose="02040503050406030204" pitchFamily="18" charset="0"/>
              </a:rPr>
              <a:t>  </a:t>
            </a:r>
          </a:p>
          <a:p>
            <a:pPr algn="ctr"/>
            <a:r>
              <a:rPr lang="en-US" sz="2800" b="1" u="sng" dirty="0">
                <a:solidFill>
                  <a:srgbClr val="0070C0"/>
                </a:solidFill>
                <a:latin typeface="Cambria" panose="02040503050406030204" pitchFamily="18" charset="0"/>
              </a:rPr>
              <a:t>Technical Support</a:t>
            </a:r>
            <a:endParaRPr lang="en-US" sz="2800" b="1" dirty="0">
              <a:solidFill>
                <a:srgbClr val="0070C0"/>
              </a:solidFill>
              <a:latin typeface="Cambria" panose="02040503050406030204" pitchFamily="18" charset="0"/>
            </a:endParaRPr>
          </a:p>
          <a:p>
            <a:pPr algn="ctr"/>
            <a:r>
              <a:rPr lang="en-US" sz="2800" dirty="0">
                <a:solidFill>
                  <a:srgbClr val="0070C0"/>
                </a:solidFill>
                <a:latin typeface="Cambria" panose="02040503050406030204" pitchFamily="18" charset="0"/>
              </a:rPr>
              <a:t>Linda Bonnette</a:t>
            </a:r>
          </a:p>
          <a:p>
            <a:pPr algn="ctr"/>
            <a:r>
              <a:rPr lang="en-US" sz="2800" dirty="0">
                <a:solidFill>
                  <a:srgbClr val="0070C0"/>
                </a:solidFill>
                <a:latin typeface="Cambria" panose="02040503050406030204" pitchFamily="18" charset="0"/>
              </a:rPr>
              <a:t>Tina Fan, Ph.D.</a:t>
            </a:r>
          </a:p>
          <a:p>
            <a:pPr algn="ctr"/>
            <a:r>
              <a:rPr lang="en-US" sz="2800" dirty="0">
                <a:solidFill>
                  <a:srgbClr val="0070C0"/>
                </a:solidFill>
                <a:latin typeface="Cambria" panose="02040503050406030204" pitchFamily="18" charset="0"/>
              </a:rPr>
              <a:t>Robert Lee Lippincott, Ph.D.</a:t>
            </a:r>
          </a:p>
          <a:p>
            <a:pPr algn="ctr"/>
            <a:r>
              <a:rPr lang="en-US" sz="2800" dirty="0">
                <a:solidFill>
                  <a:srgbClr val="0070C0"/>
                </a:solidFill>
                <a:latin typeface="Cambria" panose="02040503050406030204" pitchFamily="18" charset="0"/>
              </a:rPr>
              <a:t>Collin D. Riker</a:t>
            </a:r>
          </a:p>
        </p:txBody>
      </p:sp>
    </p:spTree>
    <p:extLst>
      <p:ext uri="{BB962C8B-B14F-4D97-AF65-F5344CB8AC3E}">
        <p14:creationId xmlns:p14="http://schemas.microsoft.com/office/powerpoint/2010/main" val="1294293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rgbClr val="0070C0"/>
                </a:solidFill>
                <a:latin typeface="Times New Roman" panose="02020603050405020304" pitchFamily="18" charset="0"/>
                <a:cs typeface="Times New Roman" panose="02020603050405020304" pitchFamily="18" charset="0"/>
              </a:rPr>
              <a:t>Definitions</a:t>
            </a:r>
          </a:p>
        </p:txBody>
      </p:sp>
      <p:sp>
        <p:nvSpPr>
          <p:cNvPr id="3" name="Content Placeholder 2"/>
          <p:cNvSpPr>
            <a:spLocks noGrp="1"/>
          </p:cNvSpPr>
          <p:nvPr>
            <p:ph idx="1"/>
          </p:nvPr>
        </p:nvSpPr>
        <p:spPr>
          <a:xfrm>
            <a:off x="457200" y="1143000"/>
            <a:ext cx="8229600" cy="5334000"/>
          </a:xfrm>
        </p:spPr>
        <p:txBody>
          <a:bodyPr>
            <a:normAutofit fontScale="25000" lnSpcReduction="20000"/>
          </a:bodyPr>
          <a:lstStyle/>
          <a:p>
            <a:pPr marL="0" marR="0">
              <a:lnSpc>
                <a:spcPct val="115000"/>
              </a:lnSpc>
              <a:spcBef>
                <a:spcPts val="0"/>
              </a:spcBef>
              <a:spcAft>
                <a:spcPts val="1000"/>
              </a:spcAft>
            </a:pPr>
            <a:r>
              <a:rPr lang="en-US" sz="7600" b="1" dirty="0">
                <a:solidFill>
                  <a:srgbClr val="0070C0"/>
                </a:solidFill>
                <a:latin typeface="Times New Roman" panose="02020603050405020304" pitchFamily="18" charset="0"/>
                <a:ea typeface="Calibri"/>
                <a:cs typeface="Times New Roman" panose="02020603050405020304" pitchFamily="18" charset="0"/>
              </a:rPr>
              <a:t>Practical Quantitation Limit</a:t>
            </a:r>
            <a:r>
              <a:rPr lang="en-US" sz="7600" dirty="0">
                <a:solidFill>
                  <a:srgbClr val="0070C0"/>
                </a:solidFill>
                <a:latin typeface="Times New Roman" panose="02020603050405020304" pitchFamily="18" charset="0"/>
                <a:ea typeface="Calibri"/>
                <a:cs typeface="Times New Roman" panose="02020603050405020304" pitchFamily="18" charset="0"/>
              </a:rPr>
              <a:t> (PQL) is the minimum concentration for which an </a:t>
            </a:r>
            <a:r>
              <a:rPr lang="en-US" sz="7600" dirty="0" err="1">
                <a:solidFill>
                  <a:srgbClr val="0070C0"/>
                </a:solidFill>
                <a:latin typeface="Times New Roman" panose="02020603050405020304" pitchFamily="18" charset="0"/>
                <a:ea typeface="Calibri"/>
                <a:cs typeface="Times New Roman" panose="02020603050405020304" pitchFamily="18" charset="0"/>
              </a:rPr>
              <a:t>analyte</a:t>
            </a:r>
            <a:r>
              <a:rPr lang="en-US" sz="7600" dirty="0">
                <a:solidFill>
                  <a:srgbClr val="0070C0"/>
                </a:solidFill>
                <a:latin typeface="Times New Roman" panose="02020603050405020304" pitchFamily="18" charset="0"/>
                <a:ea typeface="Calibri"/>
                <a:cs typeface="Times New Roman" panose="02020603050405020304" pitchFamily="18" charset="0"/>
              </a:rPr>
              <a:t> can be reliably quantitated within an acceptable limit of uncertainty.</a:t>
            </a:r>
          </a:p>
          <a:p>
            <a:pPr marL="0" marR="0">
              <a:lnSpc>
                <a:spcPct val="115000"/>
              </a:lnSpc>
              <a:spcBef>
                <a:spcPts val="0"/>
              </a:spcBef>
              <a:spcAft>
                <a:spcPts val="1000"/>
              </a:spcAft>
            </a:pPr>
            <a:r>
              <a:rPr lang="en-US" sz="7600" b="1" dirty="0">
                <a:solidFill>
                  <a:srgbClr val="0070C0"/>
                </a:solidFill>
                <a:latin typeface="Times New Roman" panose="02020603050405020304" pitchFamily="18" charset="0"/>
                <a:ea typeface="Calibri"/>
                <a:cs typeface="Times New Roman" panose="02020603050405020304" pitchFamily="18" charset="0"/>
              </a:rPr>
              <a:t>Reporting Limit </a:t>
            </a:r>
            <a:r>
              <a:rPr lang="en-US" sz="7600" dirty="0">
                <a:solidFill>
                  <a:srgbClr val="0070C0"/>
                </a:solidFill>
                <a:latin typeface="Times New Roman" panose="02020603050405020304" pitchFamily="18" charset="0"/>
                <a:ea typeface="Calibri"/>
                <a:cs typeface="Times New Roman" panose="02020603050405020304" pitchFamily="18" charset="0"/>
              </a:rPr>
              <a:t>(RL) is the minimum concentration by which an </a:t>
            </a:r>
            <a:r>
              <a:rPr lang="en-US" sz="7600" dirty="0" err="1">
                <a:solidFill>
                  <a:srgbClr val="0070C0"/>
                </a:solidFill>
                <a:latin typeface="Times New Roman" panose="02020603050405020304" pitchFamily="18" charset="0"/>
                <a:ea typeface="Calibri"/>
                <a:cs typeface="Times New Roman" panose="02020603050405020304" pitchFamily="18" charset="0"/>
              </a:rPr>
              <a:t>analyte</a:t>
            </a:r>
            <a:r>
              <a:rPr lang="en-US" sz="7600" dirty="0">
                <a:solidFill>
                  <a:srgbClr val="0070C0"/>
                </a:solidFill>
                <a:latin typeface="Times New Roman" panose="02020603050405020304" pitchFamily="18" charset="0"/>
                <a:ea typeface="Calibri"/>
                <a:cs typeface="Times New Roman" panose="02020603050405020304" pitchFamily="18" charset="0"/>
              </a:rPr>
              <a:t> is reliably quantitated by an individual laboratory.</a:t>
            </a:r>
          </a:p>
          <a:p>
            <a:pPr marL="0" marR="0">
              <a:lnSpc>
                <a:spcPct val="115000"/>
              </a:lnSpc>
              <a:spcBef>
                <a:spcPts val="0"/>
              </a:spcBef>
              <a:spcAft>
                <a:spcPts val="1000"/>
              </a:spcAft>
            </a:pPr>
            <a:r>
              <a:rPr lang="en-US" sz="7600" b="1" dirty="0">
                <a:solidFill>
                  <a:srgbClr val="0070C0"/>
                </a:solidFill>
                <a:latin typeface="Times New Roman" panose="02020603050405020304" pitchFamily="18" charset="0"/>
                <a:ea typeface="Calibri"/>
                <a:cs typeface="Times New Roman" panose="02020603050405020304" pitchFamily="18" charset="0"/>
              </a:rPr>
              <a:t>Method Detection Limit</a:t>
            </a:r>
            <a:r>
              <a:rPr lang="en-US" sz="7600" dirty="0">
                <a:solidFill>
                  <a:srgbClr val="0070C0"/>
                </a:solidFill>
                <a:latin typeface="Times New Roman" panose="02020603050405020304" pitchFamily="18" charset="0"/>
                <a:ea typeface="Calibri"/>
                <a:cs typeface="Times New Roman" panose="02020603050405020304" pitchFamily="18" charset="0"/>
              </a:rPr>
              <a:t> (MDL) is a measurement used by a laboratory to determine specific minimum detection capabilities for a particular method.  </a:t>
            </a:r>
          </a:p>
          <a:p>
            <a:pPr marL="0" marR="0">
              <a:lnSpc>
                <a:spcPct val="115000"/>
              </a:lnSpc>
              <a:spcBef>
                <a:spcPts val="0"/>
              </a:spcBef>
              <a:spcAft>
                <a:spcPts val="1000"/>
              </a:spcAft>
            </a:pPr>
            <a:r>
              <a:rPr lang="en-US" sz="7600" b="1" dirty="0">
                <a:solidFill>
                  <a:srgbClr val="0070C0"/>
                </a:solidFill>
                <a:latin typeface="Times New Roman" panose="02020603050405020304" pitchFamily="18" charset="0"/>
                <a:ea typeface="Calibri"/>
                <a:cs typeface="Times New Roman" panose="02020603050405020304" pitchFamily="18" charset="0"/>
              </a:rPr>
              <a:t>Minimum Reporting Level</a:t>
            </a:r>
            <a:r>
              <a:rPr lang="en-US" sz="7600" dirty="0">
                <a:solidFill>
                  <a:srgbClr val="0070C0"/>
                </a:solidFill>
                <a:latin typeface="Times New Roman" panose="02020603050405020304" pitchFamily="18" charset="0"/>
                <a:ea typeface="Calibri"/>
                <a:cs typeface="Times New Roman" panose="02020603050405020304" pitchFamily="18" charset="0"/>
              </a:rPr>
              <a:t> (MRL) is the minimum concentration that can be reported as a quantitated value for a method </a:t>
            </a:r>
            <a:r>
              <a:rPr lang="en-US" sz="7600" dirty="0" err="1">
                <a:solidFill>
                  <a:srgbClr val="0070C0"/>
                </a:solidFill>
                <a:latin typeface="Times New Roman" panose="02020603050405020304" pitchFamily="18" charset="0"/>
                <a:ea typeface="Calibri"/>
                <a:cs typeface="Times New Roman" panose="02020603050405020304" pitchFamily="18" charset="0"/>
              </a:rPr>
              <a:t>analyte</a:t>
            </a:r>
            <a:r>
              <a:rPr lang="en-US" sz="7600" dirty="0">
                <a:solidFill>
                  <a:srgbClr val="0070C0"/>
                </a:solidFill>
                <a:latin typeface="Times New Roman" panose="02020603050405020304" pitchFamily="18" charset="0"/>
                <a:ea typeface="Calibri"/>
                <a:cs typeface="Times New Roman" panose="02020603050405020304" pitchFamily="18" charset="0"/>
              </a:rPr>
              <a:t> in a sample following analysis.</a:t>
            </a:r>
          </a:p>
          <a:p>
            <a:pPr marL="0" marR="0">
              <a:lnSpc>
                <a:spcPct val="115000"/>
              </a:lnSpc>
              <a:spcBef>
                <a:spcPts val="0"/>
              </a:spcBef>
              <a:spcAft>
                <a:spcPts val="1000"/>
              </a:spcAft>
            </a:pPr>
            <a:r>
              <a:rPr lang="en-US" sz="7600" b="1" dirty="0">
                <a:solidFill>
                  <a:srgbClr val="0070C0"/>
                </a:solidFill>
                <a:latin typeface="Times New Roman" panose="02020603050405020304" pitchFamily="18" charset="0"/>
                <a:ea typeface="Calibri"/>
                <a:cs typeface="Times New Roman" panose="02020603050405020304" pitchFamily="18" charset="0"/>
              </a:rPr>
              <a:t>Lowest Concentration MRL</a:t>
            </a:r>
            <a:r>
              <a:rPr lang="en-US" sz="7600" dirty="0">
                <a:solidFill>
                  <a:srgbClr val="0070C0"/>
                </a:solidFill>
                <a:latin typeface="Times New Roman" panose="02020603050405020304" pitchFamily="18" charset="0"/>
                <a:ea typeface="Calibri"/>
                <a:cs typeface="Times New Roman" panose="02020603050405020304" pitchFamily="18" charset="0"/>
              </a:rPr>
              <a:t> (LCMRL) is the lowest spiking concentration at which recovery of between 50 and 150% is expected 99% of the time by a single analyst.</a:t>
            </a:r>
          </a:p>
          <a:p>
            <a:pPr marL="0" marR="0">
              <a:lnSpc>
                <a:spcPct val="115000"/>
              </a:lnSpc>
              <a:spcBef>
                <a:spcPts val="0"/>
              </a:spcBef>
              <a:spcAft>
                <a:spcPts val="1000"/>
              </a:spcAft>
            </a:pPr>
            <a:r>
              <a:rPr lang="en-US" sz="7600" b="1" dirty="0">
                <a:solidFill>
                  <a:srgbClr val="0070C0"/>
                </a:solidFill>
                <a:latin typeface="Times New Roman" panose="02020603050405020304" pitchFamily="18" charset="0"/>
                <a:ea typeface="Calibri"/>
                <a:cs typeface="Times New Roman" panose="02020603050405020304" pitchFamily="18" charset="0"/>
              </a:rPr>
              <a:t>Bootstrap Estimate of a Confidence Interval of the Mean</a:t>
            </a:r>
            <a:r>
              <a:rPr lang="en-US" sz="7600" dirty="0">
                <a:solidFill>
                  <a:srgbClr val="0070C0"/>
                </a:solidFill>
                <a:latin typeface="Times New Roman" panose="02020603050405020304" pitchFamily="18" charset="0"/>
                <a:ea typeface="Calibri"/>
                <a:cs typeface="Times New Roman" panose="02020603050405020304" pitchFamily="18" charset="0"/>
              </a:rPr>
              <a:t> is an statistical technique that has been used most recently by the USEPA and is applied to generate a normal distribution and associated 95 % upper and lower confidence intervals from the skewed mean (not median) values for the inter-laboratory MDLs and RLs.  </a:t>
            </a:r>
          </a:p>
        </p:txBody>
      </p:sp>
    </p:spTree>
    <p:extLst>
      <p:ext uri="{BB962C8B-B14F-4D97-AF65-F5344CB8AC3E}">
        <p14:creationId xmlns:p14="http://schemas.microsoft.com/office/powerpoint/2010/main" val="71257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90600"/>
            <a:ext cx="7543800" cy="5209118"/>
          </a:xfrm>
          <a:prstGeom prst="rect">
            <a:avLst/>
          </a:prstGeom>
        </p:spPr>
        <p:txBody>
          <a:bodyPr wrap="square">
            <a:spAutoFit/>
          </a:bodyPr>
          <a:lstStyle/>
          <a:p>
            <a:r>
              <a:rPr lang="en-US" sz="1900" dirty="0">
                <a:solidFill>
                  <a:srgbClr val="0070C0"/>
                </a:solidFill>
                <a:latin typeface="Cambria" panose="02040503050406030204" pitchFamily="18" charset="0"/>
              </a:rPr>
              <a:t>Due to the limited number of laboratories performing analyses for PFOA  in the NJDEP PFC database, the Testing Subcommittee reviewed analytical information from  other laboratories performing PFC analyses. In considering other sources of PFOA data, the following criteria were established by the Testing Subcommittee: </a:t>
            </a:r>
          </a:p>
          <a:p>
            <a:endParaRPr lang="en-US" sz="1900" dirty="0">
              <a:solidFill>
                <a:srgbClr val="0070C0"/>
              </a:solidFill>
            </a:endParaRPr>
          </a:p>
          <a:p>
            <a:pPr marL="342900" marR="0" lvl="0" indent="-342900">
              <a:lnSpc>
                <a:spcPct val="115000"/>
              </a:lnSpc>
              <a:spcBef>
                <a:spcPts val="0"/>
              </a:spcBef>
              <a:spcAft>
                <a:spcPts val="0"/>
              </a:spcAft>
              <a:buFont typeface="+mj-lt"/>
              <a:buAutoNum type="arabicParenR"/>
            </a:pPr>
            <a:r>
              <a:rPr lang="en-US" sz="1900" dirty="0">
                <a:solidFill>
                  <a:srgbClr val="0070C0"/>
                </a:solidFill>
                <a:latin typeface="Cambria" panose="02040503050406030204" pitchFamily="18" charset="0"/>
                <a:ea typeface="Calibri" panose="020F0502020204030204" pitchFamily="34" charset="0"/>
                <a:cs typeface="Times New Roman" panose="02020603050405020304" pitchFamily="18" charset="0"/>
              </a:rPr>
              <a:t>Laboratories that analyzed water samples for PFOA for NJDEP PFC studies (2006 and 2009) and as requested by water systems;  </a:t>
            </a:r>
          </a:p>
          <a:p>
            <a:pPr marL="342900" marR="0" lvl="0" indent="-342900">
              <a:lnSpc>
                <a:spcPct val="115000"/>
              </a:lnSpc>
              <a:spcBef>
                <a:spcPts val="0"/>
              </a:spcBef>
              <a:spcAft>
                <a:spcPts val="0"/>
              </a:spcAft>
              <a:buFont typeface="+mj-lt"/>
              <a:buAutoNum type="arabicParenR"/>
            </a:pPr>
            <a:r>
              <a:rPr lang="en-US" sz="1900" dirty="0">
                <a:solidFill>
                  <a:srgbClr val="0070C0"/>
                </a:solidFill>
                <a:latin typeface="Cambria" panose="02040503050406030204" pitchFamily="18" charset="0"/>
                <a:ea typeface="Calibri" panose="020F0502020204030204" pitchFamily="34" charset="0"/>
                <a:cs typeface="Times New Roman" panose="02020603050405020304" pitchFamily="18" charset="0"/>
              </a:rPr>
              <a:t>Laboratories that are certified for the analysis of PFOA in drinking water by the NJDEP Office of Quality Assurance (OQA); and</a:t>
            </a:r>
          </a:p>
          <a:p>
            <a:pPr marL="342900" marR="0" lvl="0" indent="-342900">
              <a:lnSpc>
                <a:spcPct val="115000"/>
              </a:lnSpc>
              <a:spcBef>
                <a:spcPts val="0"/>
              </a:spcBef>
              <a:spcAft>
                <a:spcPts val="1000"/>
              </a:spcAft>
              <a:buFont typeface="+mj-lt"/>
              <a:buAutoNum type="arabicParenR"/>
            </a:pPr>
            <a:r>
              <a:rPr lang="en-US" sz="1900" dirty="0">
                <a:solidFill>
                  <a:srgbClr val="0070C0"/>
                </a:solidFill>
                <a:latin typeface="Cambria" panose="02040503050406030204" pitchFamily="18" charset="0"/>
                <a:ea typeface="Calibri" panose="020F0502020204030204" pitchFamily="34" charset="0"/>
                <a:cs typeface="Times New Roman" panose="02020603050405020304" pitchFamily="18" charset="0"/>
              </a:rPr>
              <a:t>National laboratories that have obtained US Environmental Protection Agency (EPA) approval to analyze six PFCs under the Unregulated Contaminant Monitoring Rule 3 (UCMR3) program using EPA Method 537 and that have demonstrated that they are capable of reporting PFOA lower than the required UCMR3 minimum reporting level (MRL) of 20 ng/L. </a:t>
            </a:r>
            <a:endParaRPr lang="en-US" sz="190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219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153400" cy="457200"/>
          </a:xfrm>
        </p:spPr>
        <p:txBody>
          <a:bodyPr>
            <a:normAutofit fontScale="90000"/>
          </a:bodyPr>
          <a:lstStyle/>
          <a:p>
            <a:r>
              <a:rPr lang="en-US" sz="2000" b="1" dirty="0">
                <a:solidFill>
                  <a:srgbClr val="0070C0"/>
                </a:solidFill>
                <a:latin typeface="Cambria" panose="02040503050406030204" pitchFamily="18" charset="0"/>
                <a:ea typeface="Calibri" panose="020F0502020204030204" pitchFamily="34" charset="0"/>
                <a:cs typeface="Times New Roman" panose="02020603050405020304" pitchFamily="18" charset="0"/>
              </a:rPr>
              <a:t>Laboratories Used for PQL Calculation in order of Increasing MDL Values</a:t>
            </a:r>
            <a:endParaRPr lang="en-US" sz="2000" dirty="0">
              <a:solidFill>
                <a:srgbClr val="0070C0"/>
              </a:solidFill>
              <a:latin typeface="Cambria" panose="020405030504060302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01378013"/>
              </p:ext>
            </p:extLst>
          </p:nvPr>
        </p:nvGraphicFramePr>
        <p:xfrm>
          <a:off x="457200" y="533400"/>
          <a:ext cx="8382000" cy="6250002"/>
        </p:xfrm>
        <a:graphic>
          <a:graphicData uri="http://schemas.openxmlformats.org/drawingml/2006/table">
            <a:tbl>
              <a:tblPr firstRow="1" firstCol="1" bandRow="1">
                <a:tableStyleId>{5C22544A-7EE6-4342-B048-85BDC9FD1C3A}</a:tableStyleId>
              </a:tblPr>
              <a:tblGrid>
                <a:gridCol w="46482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413728">
                <a:tc>
                  <a:txBody>
                    <a:bodyPr/>
                    <a:lstStyle/>
                    <a:p>
                      <a:pPr marL="0" marR="0" algn="ctr">
                        <a:lnSpc>
                          <a:spcPct val="115000"/>
                        </a:lnSpc>
                        <a:spcBef>
                          <a:spcPts val="0"/>
                        </a:spcBef>
                        <a:spcAft>
                          <a:spcPts val="1000"/>
                        </a:spcAft>
                      </a:pPr>
                      <a:r>
                        <a:rPr lang="en-US" sz="1800" b="1" dirty="0">
                          <a:effectLst/>
                          <a:latin typeface="Cambria" panose="02040503050406030204" pitchFamily="18" charset="0"/>
                          <a:ea typeface="Calibri" panose="020F0502020204030204" pitchFamily="34" charset="0"/>
                          <a:cs typeface="Times New Roman" panose="02020603050405020304" pitchFamily="18" charset="0"/>
                        </a:rPr>
                        <a:t>Laboratory</a:t>
                      </a:r>
                      <a:endParaRPr lang="en-US" sz="18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b="1" dirty="0">
                          <a:effectLst/>
                          <a:latin typeface="Cambria" panose="02040503050406030204" pitchFamily="18" charset="0"/>
                          <a:ea typeface="Calibri" panose="020F0502020204030204" pitchFamily="34" charset="0"/>
                          <a:cs typeface="Times New Roman" panose="02020603050405020304" pitchFamily="18" charset="0"/>
                        </a:rPr>
                        <a:t>Analytical Method</a:t>
                      </a:r>
                      <a:endParaRPr lang="en-US" sz="16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b="1" dirty="0">
                          <a:effectLst/>
                          <a:latin typeface="Cambria" panose="02040503050406030204" pitchFamily="18" charset="0"/>
                          <a:ea typeface="Calibri" panose="020F0502020204030204" pitchFamily="34" charset="0"/>
                          <a:cs typeface="Times New Roman" panose="02020603050405020304" pitchFamily="18" charset="0"/>
                        </a:rPr>
                        <a:t>MDL (ng/L)</a:t>
                      </a:r>
                      <a:endParaRPr lang="en-US" sz="14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84883">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Eurofins Eaton Analytical CA</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0.23</a:t>
                      </a:r>
                    </a:p>
                  </a:txBody>
                  <a:tcPr marL="68580" marR="68580" marT="0" marB="0"/>
                </a:tc>
                <a:extLst>
                  <a:ext uri="{0D108BD9-81ED-4DB2-BD59-A6C34878D82A}">
                    <a16:rowId xmlns:a16="http://schemas.microsoft.com/office/drawing/2014/main" val="284322425"/>
                  </a:ext>
                </a:extLst>
              </a:tr>
              <a:tr h="384883">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Columbia Analytical Services</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Modified EPA 537</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0.27</a:t>
                      </a:r>
                    </a:p>
                  </a:txBody>
                  <a:tcPr marL="68580" marR="68580" marT="0" marB="0"/>
                </a:tc>
                <a:extLst>
                  <a:ext uri="{0D108BD9-81ED-4DB2-BD59-A6C34878D82A}">
                    <a16:rowId xmlns:a16="http://schemas.microsoft.com/office/drawing/2014/main" val="1566661401"/>
                  </a:ext>
                </a:extLst>
              </a:tr>
              <a:tr h="384883">
                <a:tc>
                  <a:txBody>
                    <a:bodyPr/>
                    <a:lstStyle/>
                    <a:p>
                      <a:pPr marL="0" marR="0">
                        <a:lnSpc>
                          <a:spcPct val="115000"/>
                        </a:lnSpc>
                        <a:spcBef>
                          <a:spcPts val="0"/>
                        </a:spcBef>
                        <a:spcAft>
                          <a:spcPts val="1000"/>
                        </a:spcAft>
                      </a:pPr>
                      <a:r>
                        <a:rPr lang="en-US" sz="1400" dirty="0">
                          <a:effectLst/>
                          <a:latin typeface="Cambria" panose="02040503050406030204" pitchFamily="18" charset="0"/>
                          <a:ea typeface="Calibri" panose="020F0502020204030204" pitchFamily="34" charset="0"/>
                          <a:cs typeface="Times New Roman" panose="02020603050405020304" pitchFamily="18" charset="0"/>
                        </a:rPr>
                        <a:t>American Water Central Laboratory</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0.382</a:t>
                      </a:r>
                    </a:p>
                  </a:txBody>
                  <a:tcPr marL="68580" marR="68580" marT="0" marB="0"/>
                </a:tc>
                <a:extLst>
                  <a:ext uri="{0D108BD9-81ED-4DB2-BD59-A6C34878D82A}">
                    <a16:rowId xmlns:a16="http://schemas.microsoft.com/office/drawing/2014/main" val="1274503473"/>
                  </a:ext>
                </a:extLst>
              </a:tr>
              <a:tr h="413728">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Eurofins Eaton Analytical CA</a:t>
                      </a:r>
                    </a:p>
                  </a:txBody>
                  <a:tcPr marL="68580" marR="68580" marT="0" marB="0"/>
                </a:tc>
                <a:tc>
                  <a:txBody>
                    <a:bodyPr/>
                    <a:lstStyle/>
                    <a:p>
                      <a:pPr marL="0" marR="0" algn="ctr">
                        <a:lnSpc>
                          <a:spcPct val="115000"/>
                        </a:lnSpc>
                        <a:spcBef>
                          <a:spcPts val="0"/>
                        </a:spcBef>
                        <a:spcAft>
                          <a:spcPts val="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Proprietary</a:t>
                      </a:r>
                    </a:p>
                    <a:p>
                      <a:pPr marL="0" marR="0" algn="ctr">
                        <a:lnSpc>
                          <a:spcPct val="115000"/>
                        </a:lnSpc>
                        <a:spcBef>
                          <a:spcPts val="0"/>
                        </a:spcBef>
                        <a:spcAft>
                          <a:spcPts val="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MWH PFC EXTRA</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0.550</a:t>
                      </a:r>
                    </a:p>
                  </a:txBody>
                  <a:tcPr marL="68580" marR="68580" marT="0" marB="0"/>
                </a:tc>
                <a:extLst>
                  <a:ext uri="{0D108BD9-81ED-4DB2-BD59-A6C34878D82A}">
                    <a16:rowId xmlns:a16="http://schemas.microsoft.com/office/drawing/2014/main" val="2981486567"/>
                  </a:ext>
                </a:extLst>
              </a:tr>
              <a:tr h="384883">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Pace Analytical Services, Inc.</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S-FL-O-045 Rev.00</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0.67</a:t>
                      </a:r>
                    </a:p>
                  </a:txBody>
                  <a:tcPr marL="68580" marR="68580" marT="0" marB="0"/>
                </a:tc>
                <a:extLst>
                  <a:ext uri="{0D108BD9-81ED-4DB2-BD59-A6C34878D82A}">
                    <a16:rowId xmlns:a16="http://schemas.microsoft.com/office/drawing/2014/main" val="979185710"/>
                  </a:ext>
                </a:extLst>
              </a:tr>
              <a:tr h="384883">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Test America-Sacramento</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Proprietary WS-LC-0025 Rev 1.2</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0.748</a:t>
                      </a:r>
                    </a:p>
                  </a:txBody>
                  <a:tcPr marL="68580" marR="68580" marT="0" marB="0"/>
                </a:tc>
                <a:extLst>
                  <a:ext uri="{0D108BD9-81ED-4DB2-BD59-A6C34878D82A}">
                    <a16:rowId xmlns:a16="http://schemas.microsoft.com/office/drawing/2014/main" val="277340858"/>
                  </a:ext>
                </a:extLst>
              </a:tr>
              <a:tr h="389509">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Eurofins Lancaster Laboratories Environmental</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1</a:t>
                      </a:r>
                    </a:p>
                  </a:txBody>
                  <a:tcPr marL="68580" marR="68580" marT="0" marB="0"/>
                </a:tc>
                <a:extLst>
                  <a:ext uri="{0D108BD9-81ED-4DB2-BD59-A6C34878D82A}">
                    <a16:rowId xmlns:a16="http://schemas.microsoft.com/office/drawing/2014/main" val="10001"/>
                  </a:ext>
                </a:extLst>
              </a:tr>
              <a:tr h="385461">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Test America-Denver</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DV-LC-0012 Rev 8</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1.1</a:t>
                      </a:r>
                    </a:p>
                  </a:txBody>
                  <a:tcPr marL="68580" marR="68580" marT="0" marB="0"/>
                </a:tc>
                <a:extLst>
                  <a:ext uri="{0D108BD9-81ED-4DB2-BD59-A6C34878D82A}">
                    <a16:rowId xmlns:a16="http://schemas.microsoft.com/office/drawing/2014/main" val="10002"/>
                  </a:ext>
                </a:extLst>
              </a:tr>
              <a:tr h="321217">
                <a:tc>
                  <a:txBody>
                    <a:bodyPr/>
                    <a:lstStyle/>
                    <a:p>
                      <a:pPr marL="0" marR="0">
                        <a:lnSpc>
                          <a:spcPct val="115000"/>
                        </a:lnSpc>
                        <a:spcBef>
                          <a:spcPts val="0"/>
                        </a:spcBef>
                        <a:spcAft>
                          <a:spcPts val="1000"/>
                        </a:spcAft>
                      </a:pPr>
                      <a:r>
                        <a:rPr lang="en-US" sz="1600" dirty="0" err="1">
                          <a:effectLst/>
                          <a:latin typeface="Cambria" panose="02040503050406030204" pitchFamily="18" charset="0"/>
                          <a:ea typeface="Calibri" panose="020F0502020204030204" pitchFamily="34" charset="0"/>
                          <a:cs typeface="Times New Roman" panose="02020603050405020304" pitchFamily="18" charset="0"/>
                        </a:rPr>
                        <a:t>Weck</a:t>
                      </a:r>
                      <a:r>
                        <a:rPr lang="en-US" sz="1600" dirty="0">
                          <a:effectLst/>
                          <a:latin typeface="Cambria" panose="02040503050406030204" pitchFamily="18" charset="0"/>
                          <a:ea typeface="Calibri" panose="020F0502020204030204" pitchFamily="34" charset="0"/>
                          <a:cs typeface="Times New Roman" panose="02020603050405020304" pitchFamily="18" charset="0"/>
                        </a:rPr>
                        <a:t> Laboratories</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Modified EPA 537</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1.81</a:t>
                      </a:r>
                    </a:p>
                  </a:txBody>
                  <a:tcPr marL="68580" marR="68580" marT="0" marB="0"/>
                </a:tc>
                <a:extLst>
                  <a:ext uri="{0D108BD9-81ED-4DB2-BD59-A6C34878D82A}">
                    <a16:rowId xmlns:a16="http://schemas.microsoft.com/office/drawing/2014/main" val="10003"/>
                  </a:ext>
                </a:extLst>
              </a:tr>
              <a:tr h="321217">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Test America-Denver</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DV-LC-0012 Rev 4</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2</a:t>
                      </a:r>
                    </a:p>
                  </a:txBody>
                  <a:tcPr marL="68580" marR="68580" marT="0" marB="0"/>
                </a:tc>
                <a:extLst>
                  <a:ext uri="{0D108BD9-81ED-4DB2-BD59-A6C34878D82A}">
                    <a16:rowId xmlns:a16="http://schemas.microsoft.com/office/drawing/2014/main" val="10004"/>
                  </a:ext>
                </a:extLst>
              </a:tr>
              <a:tr h="321217">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Underwriters Laboratory</a:t>
                      </a:r>
                    </a:p>
                  </a:txBody>
                  <a:tcPr marL="68580" marR="68580" marT="0" marB="0"/>
                </a:tc>
                <a:tc>
                  <a:txBody>
                    <a:bodyPr/>
                    <a:lstStyle/>
                    <a:p>
                      <a:pPr marL="0" marR="0" algn="ctr">
                        <a:lnSpc>
                          <a:spcPct val="115000"/>
                        </a:lnSpc>
                        <a:spcBef>
                          <a:spcPts val="0"/>
                        </a:spcBef>
                        <a:spcAft>
                          <a:spcPts val="1000"/>
                        </a:spcAft>
                      </a:pPr>
                      <a:r>
                        <a:rPr lang="en-US" sz="140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L400</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2.9</a:t>
                      </a:r>
                    </a:p>
                  </a:txBody>
                  <a:tcPr marL="68580" marR="68580" marT="0" marB="0"/>
                </a:tc>
                <a:extLst>
                  <a:ext uri="{0D108BD9-81ED-4DB2-BD59-A6C34878D82A}">
                    <a16:rowId xmlns:a16="http://schemas.microsoft.com/office/drawing/2014/main" val="10005"/>
                  </a:ext>
                </a:extLst>
              </a:tr>
              <a:tr h="404371">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SGS </a:t>
                      </a:r>
                      <a:r>
                        <a:rPr lang="en-US" sz="1600" dirty="0" err="1">
                          <a:effectLst/>
                          <a:latin typeface="Cambria" panose="02040503050406030204" pitchFamily="18" charset="0"/>
                          <a:ea typeface="Calibri" panose="020F0502020204030204" pitchFamily="34" charset="0"/>
                          <a:cs typeface="Times New Roman" panose="02020603050405020304" pitchFamily="18" charset="0"/>
                        </a:rPr>
                        <a:t>Accutest</a:t>
                      </a:r>
                      <a:r>
                        <a:rPr lang="en-US" sz="1600" dirty="0">
                          <a:effectLst/>
                          <a:latin typeface="Cambria" panose="02040503050406030204" pitchFamily="18" charset="0"/>
                          <a:ea typeface="Calibri" panose="020F0502020204030204" pitchFamily="34" charset="0"/>
                          <a:cs typeface="Times New Roman" panose="02020603050405020304" pitchFamily="18" charset="0"/>
                        </a:rPr>
                        <a:t> – Orlando</a:t>
                      </a:r>
                    </a:p>
                  </a:txBody>
                  <a:tcPr marL="68580" marR="68580" marT="0" marB="0"/>
                </a:tc>
                <a:tc>
                  <a:txBody>
                    <a:bodyPr/>
                    <a:lstStyle/>
                    <a:p>
                      <a:pPr marL="0" marR="0" algn="ctr">
                        <a:lnSpc>
                          <a:spcPct val="115000"/>
                        </a:lnSpc>
                        <a:spcBef>
                          <a:spcPts val="0"/>
                        </a:spcBef>
                        <a:spcAft>
                          <a:spcPts val="1000"/>
                        </a:spcAft>
                      </a:pPr>
                      <a:r>
                        <a:rPr lang="en-US" sz="140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8</a:t>
                      </a:r>
                    </a:p>
                  </a:txBody>
                  <a:tcPr marL="68580" marR="68580" marT="0" marB="0"/>
                </a:tc>
                <a:extLst>
                  <a:ext uri="{0D108BD9-81ED-4DB2-BD59-A6C34878D82A}">
                    <a16:rowId xmlns:a16="http://schemas.microsoft.com/office/drawing/2014/main" val="10006"/>
                  </a:ext>
                </a:extLst>
              </a:tr>
              <a:tr h="404371">
                <a:tc>
                  <a:txBody>
                    <a:bodyPr/>
                    <a:lstStyle/>
                    <a:p>
                      <a:pPr marL="0" marR="0">
                        <a:lnSpc>
                          <a:spcPct val="115000"/>
                        </a:lnSpc>
                        <a:spcBef>
                          <a:spcPts val="0"/>
                        </a:spcBef>
                        <a:spcAft>
                          <a:spcPts val="10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Test America-Denver</a:t>
                      </a:r>
                    </a:p>
                  </a:txBody>
                  <a:tcPr marL="68580" marR="68580" marT="0" marB="0"/>
                </a:tc>
                <a:tc>
                  <a:txBody>
                    <a:bodyPr/>
                    <a:lstStyle/>
                    <a:p>
                      <a:pPr marL="0" marR="0" algn="ctr">
                        <a:lnSpc>
                          <a:spcPct val="115000"/>
                        </a:lnSpc>
                        <a:spcBef>
                          <a:spcPts val="0"/>
                        </a:spcBef>
                        <a:spcAft>
                          <a:spcPts val="1000"/>
                        </a:spcAft>
                      </a:pPr>
                      <a:r>
                        <a:rPr lang="en-US" sz="140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DV-LC-0012 Rev 12</a:t>
                      </a:r>
                    </a:p>
                  </a:txBody>
                  <a:tcPr marL="68580" marR="68580" marT="0" marB="0"/>
                </a:tc>
                <a:tc>
                  <a:txBody>
                    <a:bodyPr/>
                    <a:lstStyle/>
                    <a:p>
                      <a:pPr marL="0" marR="0" algn="ctr">
                        <a:lnSpc>
                          <a:spcPct val="115000"/>
                        </a:lnSpc>
                        <a:spcBef>
                          <a:spcPts val="0"/>
                        </a:spcBef>
                        <a:spcAft>
                          <a:spcPts val="1000"/>
                        </a:spcAft>
                      </a:pPr>
                      <a:r>
                        <a:rPr lang="en-US" sz="14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9.79</a:t>
                      </a:r>
                    </a:p>
                  </a:txBody>
                  <a:tcPr marL="68580" marR="68580" marT="0" marB="0"/>
                </a:tc>
                <a:extLst>
                  <a:ext uri="{0D108BD9-81ED-4DB2-BD59-A6C34878D82A}">
                    <a16:rowId xmlns:a16="http://schemas.microsoft.com/office/drawing/2014/main" val="10007"/>
                  </a:ext>
                </a:extLst>
              </a:tr>
              <a:tr h="411885">
                <a:tc>
                  <a:txBody>
                    <a:bodyPr/>
                    <a:lstStyle/>
                    <a:p>
                      <a:pPr marL="0" marR="0">
                        <a:lnSpc>
                          <a:spcPct val="115000"/>
                        </a:lnSpc>
                        <a:spcBef>
                          <a:spcPts val="0"/>
                        </a:spcBef>
                        <a:spcAft>
                          <a:spcPts val="1000"/>
                        </a:spcAft>
                      </a:pPr>
                      <a:r>
                        <a:rPr lang="en-US" sz="1600" b="1" baseline="0"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Median of the MDLs</a:t>
                      </a:r>
                      <a:endParaRPr lang="en-US" sz="1600" baseline="0"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400" b="1">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 </a:t>
                      </a:r>
                      <a:endParaRPr lang="en-US" sz="140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400" b="1" dirty="0">
                          <a:solidFill>
                            <a:srgbClr val="7030A0"/>
                          </a:solidFill>
                          <a:effectLst/>
                          <a:latin typeface="Cambria" panose="02040503050406030204" pitchFamily="18" charset="0"/>
                          <a:ea typeface="Calibri" panose="020F0502020204030204" pitchFamily="34" charset="0"/>
                          <a:cs typeface="Times New Roman" panose="02020603050405020304" pitchFamily="18" charset="0"/>
                        </a:rPr>
                        <a:t>1</a:t>
                      </a:r>
                      <a:endParaRPr lang="en-US" sz="1400" dirty="0">
                        <a:solidFill>
                          <a:srgbClr val="7030A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84883">
                <a:tc>
                  <a:txBody>
                    <a:bodyPr/>
                    <a:lstStyle/>
                    <a:p>
                      <a:pPr marL="0" marR="0">
                        <a:lnSpc>
                          <a:spcPct val="115000"/>
                        </a:lnSpc>
                        <a:spcBef>
                          <a:spcPts val="0"/>
                        </a:spcBef>
                        <a:spcAft>
                          <a:spcPts val="1000"/>
                        </a:spcAft>
                      </a:pPr>
                      <a:r>
                        <a:rPr lang="en-US" sz="1600" b="1" baseline="0"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PQL = Median of MDLs x 5</a:t>
                      </a:r>
                      <a:endParaRPr lang="en-US" sz="1600" baseline="0"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400" b="1">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rPr>
                        <a:t> </a:t>
                      </a:r>
                      <a:endParaRPr lang="en-US" sz="140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400" b="1" dirty="0">
                          <a:solidFill>
                            <a:srgbClr val="7030A0"/>
                          </a:solidFill>
                          <a:effectLst/>
                          <a:latin typeface="Cambria" panose="02040503050406030204" pitchFamily="18" charset="0"/>
                          <a:ea typeface="Calibri" panose="020F0502020204030204" pitchFamily="34" charset="0"/>
                          <a:cs typeface="Times New Roman" panose="02020603050405020304" pitchFamily="18" charset="0"/>
                        </a:rPr>
                        <a:t>5</a:t>
                      </a:r>
                      <a:endParaRPr lang="en-US" sz="1400" dirty="0">
                        <a:solidFill>
                          <a:srgbClr val="7030A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bl>
          </a:graphicData>
        </a:graphic>
      </p:graphicFrame>
      <p:sp>
        <p:nvSpPr>
          <p:cNvPr id="4" name="Rectangle 1"/>
          <p:cNvSpPr>
            <a:spLocks noChangeArrowheads="1"/>
          </p:cNvSpPr>
          <p:nvPr/>
        </p:nvSpPr>
        <p:spPr bwMode="auto">
          <a:xfrm>
            <a:off x="2016125"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189575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94" y="0"/>
            <a:ext cx="8603637" cy="990034"/>
          </a:xfrm>
        </p:spPr>
        <p:txBody>
          <a:bodyPr>
            <a:normAutofit/>
          </a:bodyPr>
          <a:lstStyle/>
          <a:p>
            <a:r>
              <a:rPr lang="en-US" sz="2400" b="1" dirty="0">
                <a:solidFill>
                  <a:srgbClr val="0070C0"/>
                </a:solidFill>
                <a:latin typeface="Cambria" panose="02040503050406030204" pitchFamily="18" charset="0"/>
              </a:rPr>
              <a:t>PQL for PFOA Developed by Using Mean of Reporting Limits</a:t>
            </a:r>
          </a:p>
        </p:txBody>
      </p:sp>
      <p:sp>
        <p:nvSpPr>
          <p:cNvPr id="4" name="Rectangle 1"/>
          <p:cNvSpPr>
            <a:spLocks noChangeArrowheads="1"/>
          </p:cNvSpPr>
          <p:nvPr/>
        </p:nvSpPr>
        <p:spPr bwMode="auto">
          <a:xfrm>
            <a:off x="2647950" y="1184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itchFamily="34" charset="0"/>
                <a:cs typeface="Arial" pitchFamily="34" charset="0"/>
              </a:rPr>
            </a:b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1676400" y="1361517"/>
            <a:ext cx="3048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291100290"/>
              </p:ext>
            </p:extLst>
          </p:nvPr>
        </p:nvGraphicFramePr>
        <p:xfrm>
          <a:off x="597409" y="812336"/>
          <a:ext cx="8001001" cy="5629170"/>
        </p:xfrm>
        <a:graphic>
          <a:graphicData uri="http://schemas.openxmlformats.org/drawingml/2006/table">
            <a:tbl>
              <a:tblPr firstRow="1" firstCol="1" bandRow="1"/>
              <a:tblGrid>
                <a:gridCol w="4356755">
                  <a:extLst>
                    <a:ext uri="{9D8B030D-6E8A-4147-A177-3AD203B41FA5}">
                      <a16:colId xmlns:a16="http://schemas.microsoft.com/office/drawing/2014/main" val="2064592242"/>
                    </a:ext>
                  </a:extLst>
                </a:gridCol>
                <a:gridCol w="502703">
                  <a:extLst>
                    <a:ext uri="{9D8B030D-6E8A-4147-A177-3AD203B41FA5}">
                      <a16:colId xmlns:a16="http://schemas.microsoft.com/office/drawing/2014/main" val="2862687851"/>
                    </a:ext>
                  </a:extLst>
                </a:gridCol>
                <a:gridCol w="1340540">
                  <a:extLst>
                    <a:ext uri="{9D8B030D-6E8A-4147-A177-3AD203B41FA5}">
                      <a16:colId xmlns:a16="http://schemas.microsoft.com/office/drawing/2014/main" val="2998436407"/>
                    </a:ext>
                  </a:extLst>
                </a:gridCol>
                <a:gridCol w="837838">
                  <a:extLst>
                    <a:ext uri="{9D8B030D-6E8A-4147-A177-3AD203B41FA5}">
                      <a16:colId xmlns:a16="http://schemas.microsoft.com/office/drawing/2014/main" val="2600216030"/>
                    </a:ext>
                  </a:extLst>
                </a:gridCol>
                <a:gridCol w="963165">
                  <a:extLst>
                    <a:ext uri="{9D8B030D-6E8A-4147-A177-3AD203B41FA5}">
                      <a16:colId xmlns:a16="http://schemas.microsoft.com/office/drawing/2014/main" val="2365067220"/>
                    </a:ext>
                  </a:extLst>
                </a:gridCol>
              </a:tblGrid>
              <a:tr h="590558">
                <a:tc>
                  <a:txBody>
                    <a:bodyPr/>
                    <a:lstStyle/>
                    <a:p>
                      <a:pPr marL="0" marR="0" algn="ctr">
                        <a:lnSpc>
                          <a:spcPct val="115000"/>
                        </a:lnSpc>
                        <a:spcBef>
                          <a:spcPts val="0"/>
                        </a:spcBef>
                        <a:spcAft>
                          <a:spcPts val="0"/>
                        </a:spcAft>
                      </a:pPr>
                      <a:r>
                        <a:rPr lang="en-US" sz="103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Laboratory</a:t>
                      </a:r>
                    </a:p>
                  </a:txBody>
                  <a:tcPr marL="57800" marR="57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0"/>
                        </a:spcAft>
                      </a:pPr>
                      <a:r>
                        <a:rPr lang="en-US" sz="10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State </a:t>
                      </a:r>
                    </a:p>
                  </a:txBody>
                  <a:tcPr marL="57800" marR="57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0"/>
                        </a:spcAft>
                      </a:pPr>
                      <a:r>
                        <a:rPr lang="en-US" sz="10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Method</a:t>
                      </a:r>
                    </a:p>
                  </a:txBody>
                  <a:tcPr marL="57800" marR="57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0"/>
                        </a:spcAft>
                      </a:pPr>
                      <a:r>
                        <a:rPr lang="en-US" sz="10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Reporting Limit (ng/L)</a:t>
                      </a:r>
                    </a:p>
                  </a:txBody>
                  <a:tcPr marL="57800" marR="57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0"/>
                        </a:spcAft>
                      </a:pPr>
                      <a:r>
                        <a:rPr lang="en-US" sz="900" b="1"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Lowest Calibration Standard (ng/L)</a:t>
                      </a:r>
                    </a:p>
                  </a:txBody>
                  <a:tcPr marL="57800" marR="57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extLst>
                  <a:ext uri="{0D108BD9-81ED-4DB2-BD59-A6C34878D82A}">
                    <a16:rowId xmlns:a16="http://schemas.microsoft.com/office/drawing/2014/main" val="2888125910"/>
                  </a:ext>
                </a:extLst>
              </a:tr>
              <a:tr h="228600">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Eurofins Eaton Analytical </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IN</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20</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20</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913364745"/>
                  </a:ext>
                </a:extLst>
              </a:tr>
              <a:tr h="180200">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SGS </a:t>
                      </a:r>
                      <a:r>
                        <a:rPr lang="en-US" sz="1200" b="1" baseline="0" dirty="0" err="1">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Accutest</a:t>
                      </a: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 Orlando</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FL</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20</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20</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05868091"/>
                  </a:ext>
                </a:extLst>
              </a:tr>
              <a:tr h="267174">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Test America-Sacramento</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CA</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20</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20</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19846142"/>
                  </a:ext>
                </a:extLst>
              </a:tr>
              <a:tr h="286359">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American Water Central Laboratory</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IL</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10</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NA</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37085278"/>
                  </a:ext>
                </a:extLst>
              </a:tr>
              <a:tr h="310636">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Orange County Water District Advanced Water Quality Assurance Lab</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CA</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20</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10</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51236756"/>
                  </a:ext>
                </a:extLst>
              </a:tr>
              <a:tr h="236276">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State Hygienic Laboratory Coralville</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IO</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15</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6</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90541928"/>
                  </a:ext>
                </a:extLst>
              </a:tr>
              <a:tr h="180200">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Eurofins Eaton Analytical</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CA</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MWH-PFC</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5</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5</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421224643"/>
                  </a:ext>
                </a:extLst>
              </a:tr>
              <a:tr h="216013">
                <a:tc>
                  <a:txBody>
                    <a:bodyPr/>
                    <a:lstStyle/>
                    <a:p>
                      <a:pPr marL="0" marR="0" algn="l">
                        <a:lnSpc>
                          <a:spcPct val="115000"/>
                        </a:lnSpc>
                        <a:spcBef>
                          <a:spcPts val="0"/>
                        </a:spcBef>
                        <a:spcAft>
                          <a:spcPts val="0"/>
                        </a:spcAft>
                      </a:pPr>
                      <a:r>
                        <a:rPr lang="en-US" sz="1200" b="1" baseline="0" dirty="0" err="1">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Weck</a:t>
                      </a: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 Laboratories</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CA</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Modified 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5</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5</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07900636"/>
                  </a:ext>
                </a:extLst>
              </a:tr>
              <a:tr h="200664">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Underwriters Laboratory</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IN</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L400</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10</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5</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87933300"/>
                  </a:ext>
                </a:extLst>
              </a:tr>
              <a:tr h="230463">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Test America-Denver</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CO</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DV-LC-0012 REV 12</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20</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4</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42331062"/>
                  </a:ext>
                </a:extLst>
              </a:tr>
              <a:tr h="216013">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Test America-Denver</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CO</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DV-LC-0012 REV 8</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15</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4</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844058334"/>
                  </a:ext>
                </a:extLst>
              </a:tr>
              <a:tr h="213346">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Test America-Denver</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CO</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DV-LC-0012 REV 4</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10</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4</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63936970"/>
                  </a:ext>
                </a:extLst>
              </a:tr>
              <a:tr h="180200">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Eurofins Eaton Analytical </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CA</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2.5</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2.5</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81699047"/>
                  </a:ext>
                </a:extLst>
              </a:tr>
              <a:tr h="345364">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Columbia Analytical Services</a:t>
                      </a:r>
                    </a:p>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 </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WA</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789115424"/>
                  </a:ext>
                </a:extLst>
              </a:tr>
              <a:tr h="345364">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Eurofins Lancaster Laboratories Environmental</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PA</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EPA 537</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20562561"/>
                  </a:ext>
                </a:extLst>
              </a:tr>
              <a:tr h="175083">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Pace Analytical Services</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FL</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S-FL-O-045 Rev.00 </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75229795"/>
                  </a:ext>
                </a:extLst>
              </a:tr>
              <a:tr h="345364">
                <a:tc>
                  <a:txBody>
                    <a:bodyPr/>
                    <a:lstStyle/>
                    <a:p>
                      <a:pPr marL="0" marR="0" algn="l">
                        <a:lnSpc>
                          <a:spcPct val="115000"/>
                        </a:lnSpc>
                        <a:spcBef>
                          <a:spcPts val="0"/>
                        </a:spcBef>
                        <a:spcAft>
                          <a:spcPts val="0"/>
                        </a:spcAft>
                      </a:pPr>
                      <a:r>
                        <a:rPr lang="en-US" sz="1200" b="1" baseline="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Test America-Sacramento </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a:txBody>
                    <a:bodyPr/>
                    <a:lstStyle/>
                    <a:p>
                      <a:pPr marL="0" marR="0" algn="ctr">
                        <a:lnSpc>
                          <a:spcPct val="115000"/>
                        </a:lnSpc>
                        <a:spcBef>
                          <a:spcPts val="0"/>
                        </a:spcBef>
                        <a:spcAft>
                          <a:spcPts val="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CA</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WS-LC-0025 Rev 1.2</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2</a:t>
                      </a: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000" u="sng"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rPr>
                        <a:t>1</a:t>
                      </a:r>
                      <a:endParaRPr lang="en-US" sz="1000" baseline="0" dirty="0">
                        <a:solidFill>
                          <a:srgbClr val="0070C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255416218"/>
                  </a:ext>
                </a:extLst>
              </a:tr>
              <a:tr h="245003">
                <a:tc>
                  <a:txBody>
                    <a:bodyPr/>
                    <a:lstStyle/>
                    <a:p>
                      <a:pPr marL="0" marR="0" algn="ctr">
                        <a:lnSpc>
                          <a:spcPct val="115000"/>
                        </a:lnSpc>
                        <a:spcBef>
                          <a:spcPts val="0"/>
                        </a:spcBef>
                        <a:spcAft>
                          <a:spcPts val="0"/>
                        </a:spcAft>
                      </a:pPr>
                      <a:r>
                        <a:rPr lang="en-US" sz="1600" b="1" baseline="0"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Mean of underlined values</a:t>
                      </a:r>
                    </a:p>
                  </a:txBody>
                  <a:tcPr marL="57800" marR="57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gridSpan="4">
                  <a:txBody>
                    <a:bodyPr/>
                    <a:lstStyle/>
                    <a:p>
                      <a:pPr marL="0" marR="0" algn="ctr">
                        <a:lnSpc>
                          <a:spcPct val="115000"/>
                        </a:lnSpc>
                        <a:spcBef>
                          <a:spcPts val="0"/>
                        </a:spcBef>
                        <a:spcAft>
                          <a:spcPts val="0"/>
                        </a:spcAft>
                      </a:pPr>
                      <a:r>
                        <a:rPr lang="en-US" sz="1000" b="1" baseline="0" dirty="0">
                          <a:solidFill>
                            <a:srgbClr val="7030A0"/>
                          </a:solidFill>
                          <a:effectLst/>
                          <a:latin typeface="Cambria" panose="02040503050406030204" pitchFamily="18" charset="0"/>
                          <a:ea typeface="Calibri" panose="020F0502020204030204" pitchFamily="34" charset="0"/>
                          <a:cs typeface="Times New Roman" panose="02020603050405020304" pitchFamily="18" charset="0"/>
                        </a:rPr>
                        <a:t>7.2</a:t>
                      </a:r>
                      <a:endParaRPr lang="en-US" sz="1000" baseline="0" dirty="0">
                        <a:solidFill>
                          <a:srgbClr val="7030A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90469711"/>
                  </a:ext>
                </a:extLst>
              </a:tr>
              <a:tr h="250120">
                <a:tc>
                  <a:txBody>
                    <a:bodyPr/>
                    <a:lstStyle/>
                    <a:p>
                      <a:pPr marL="0" marR="0" algn="ctr">
                        <a:lnSpc>
                          <a:spcPct val="115000"/>
                        </a:lnSpc>
                        <a:spcBef>
                          <a:spcPts val="0"/>
                        </a:spcBef>
                        <a:spcAft>
                          <a:spcPts val="0"/>
                        </a:spcAft>
                      </a:pPr>
                      <a:r>
                        <a:rPr lang="en-US" sz="1600" b="1" baseline="0"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Median of underlined values</a:t>
                      </a:r>
                    </a:p>
                  </a:txBody>
                  <a:tcPr marL="57800" marR="57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6BA4"/>
                    </a:solidFill>
                  </a:tcPr>
                </a:tc>
                <a:tc gridSpan="4">
                  <a:txBody>
                    <a:bodyPr/>
                    <a:lstStyle/>
                    <a:p>
                      <a:pPr marL="0" marR="0" algn="ctr">
                        <a:lnSpc>
                          <a:spcPct val="115000"/>
                        </a:lnSpc>
                        <a:spcBef>
                          <a:spcPts val="0"/>
                        </a:spcBef>
                        <a:spcAft>
                          <a:spcPts val="0"/>
                        </a:spcAft>
                      </a:pPr>
                      <a:r>
                        <a:rPr lang="en-US" sz="1000" b="1" baseline="0" dirty="0">
                          <a:solidFill>
                            <a:srgbClr val="7030A0"/>
                          </a:solidFill>
                          <a:effectLst/>
                          <a:latin typeface="Cambria" panose="02040503050406030204" pitchFamily="18" charset="0"/>
                          <a:ea typeface="Calibri" panose="020F0502020204030204" pitchFamily="34" charset="0"/>
                          <a:cs typeface="Times New Roman" panose="02020603050405020304" pitchFamily="18" charset="0"/>
                        </a:rPr>
                        <a:t>5</a:t>
                      </a:r>
                      <a:endParaRPr lang="en-US" sz="1000" baseline="0" dirty="0">
                        <a:solidFill>
                          <a:srgbClr val="7030A0"/>
                        </a:solidFill>
                        <a:effectLst/>
                        <a:latin typeface="Cambria" panose="02040503050406030204" pitchFamily="18" charset="0"/>
                        <a:ea typeface="Calibri" panose="020F0502020204030204" pitchFamily="34" charset="0"/>
                        <a:cs typeface="Times New Roman" panose="02020603050405020304" pitchFamily="18" charset="0"/>
                      </a:endParaRPr>
                    </a:p>
                  </a:txBody>
                  <a:tcPr marL="57800" marR="57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08304206"/>
                  </a:ext>
                </a:extLst>
              </a:tr>
            </a:tbl>
          </a:graphicData>
        </a:graphic>
      </p:graphicFrame>
      <p:sp>
        <p:nvSpPr>
          <p:cNvPr id="11" name="Rectangle 4"/>
          <p:cNvSpPr>
            <a:spLocks noChangeArrowheads="1"/>
          </p:cNvSpPr>
          <p:nvPr/>
        </p:nvSpPr>
        <p:spPr bwMode="auto">
          <a:xfrm>
            <a:off x="1846263" y="150563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6"/>
          <p:cNvSpPr>
            <a:spLocks noChangeArrowheads="1"/>
          </p:cNvSpPr>
          <p:nvPr/>
        </p:nvSpPr>
        <p:spPr bwMode="auto">
          <a:xfrm>
            <a:off x="222794" y="6457890"/>
            <a:ext cx="86036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1000" b="0" i="0" u="none" strike="noStrike" cap="none" normalizeH="0" baseline="3000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hlinkClick r:id="rId2"/>
              </a:rPr>
              <a:t>[</a:t>
            </a:r>
            <a:r>
              <a:rPr kumimoji="0" lang="en-US" altLang="en-US" sz="1000" b="0" i="0" u="none" strike="noStrike" cap="none" normalizeH="0" baseline="30000" dirty="0" bmk="">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hlinkClick r:id="rId2"/>
              </a:rPr>
              <a:t>1]</a:t>
            </a:r>
            <a:r>
              <a:rPr kumimoji="0" lang="en-US" altLang="en-US" sz="10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a:t>
            </a:r>
            <a:r>
              <a:rPr lang="en-US" altLang="en-US" sz="1000" dirty="0">
                <a:latin typeface="Cambria" panose="02040503050406030204" pitchFamily="18" charset="0"/>
                <a:ea typeface="Calibri" panose="020F0502020204030204" pitchFamily="34" charset="0"/>
                <a:cs typeface="Times New Roman" panose="02020603050405020304" pitchFamily="18" charset="0"/>
              </a:rPr>
              <a:t>he </a:t>
            </a:r>
            <a:r>
              <a:rPr kumimoji="0" lang="en-US" altLang="en-US" sz="10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underlined values are the lower of the reporting limit or MRL and the lowest calibration standard that was used in the 17 lab-method combinations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to determine the mean and the median.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2636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73162"/>
          </a:xfrm>
        </p:spPr>
        <p:txBody>
          <a:bodyPr>
            <a:normAutofit fontScale="90000"/>
          </a:bodyPr>
          <a:lstStyle/>
          <a:p>
            <a:pPr marL="0" marR="0">
              <a:spcBef>
                <a:spcPts val="0"/>
              </a:spcBef>
            </a:pPr>
            <a:r>
              <a:rPr lang="en-US" sz="3200" b="1" dirty="0">
                <a:solidFill>
                  <a:srgbClr val="0070C0"/>
                </a:solidFill>
                <a:latin typeface="Cambria"/>
                <a:ea typeface="Calibri"/>
                <a:cs typeface="Times New Roman"/>
              </a:rPr>
              <a:t>Bootstrap Estimate of a </a:t>
            </a:r>
            <a:br>
              <a:rPr lang="en-US" sz="3200" b="1" dirty="0">
                <a:solidFill>
                  <a:srgbClr val="0070C0"/>
                </a:solidFill>
                <a:latin typeface="Cambria"/>
                <a:ea typeface="Calibri"/>
                <a:cs typeface="Times New Roman"/>
              </a:rPr>
            </a:br>
            <a:r>
              <a:rPr lang="en-US" sz="3200" b="1" dirty="0">
                <a:solidFill>
                  <a:srgbClr val="0070C0"/>
                </a:solidFill>
                <a:latin typeface="Cambria"/>
                <a:ea typeface="Calibri"/>
                <a:cs typeface="Times New Roman"/>
              </a:rPr>
              <a:t>Confidence Interval of a Mean</a:t>
            </a:r>
            <a:br>
              <a:rPr lang="en-US" sz="2400" dirty="0">
                <a:ea typeface="Calibri"/>
                <a:cs typeface="Times New Roman"/>
              </a:rPr>
            </a:br>
            <a:endParaRPr lang="en-US" sz="2400" dirty="0"/>
          </a:p>
        </p:txBody>
      </p:sp>
      <p:sp>
        <p:nvSpPr>
          <p:cNvPr id="3" name="TextBox 2"/>
          <p:cNvSpPr txBox="1"/>
          <p:nvPr/>
        </p:nvSpPr>
        <p:spPr>
          <a:xfrm>
            <a:off x="990599" y="1524000"/>
            <a:ext cx="6932411" cy="523220"/>
          </a:xfrm>
          <a:prstGeom prst="rect">
            <a:avLst/>
          </a:prstGeom>
          <a:noFill/>
        </p:spPr>
        <p:txBody>
          <a:bodyPr wrap="none" rtlCol="0">
            <a:spAutoFit/>
          </a:bodyPr>
          <a:lstStyle/>
          <a:p>
            <a:r>
              <a:rPr lang="en-US" sz="2800" dirty="0">
                <a:solidFill>
                  <a:srgbClr val="0070C0"/>
                </a:solidFill>
                <a:latin typeface="Cambria" panose="02040503050406030204" pitchFamily="18" charset="0"/>
              </a:rPr>
              <a:t>generated using the inter-laboratory MDLs :</a:t>
            </a:r>
          </a:p>
        </p:txBody>
      </p:sp>
      <p:graphicFrame>
        <p:nvGraphicFramePr>
          <p:cNvPr id="4" name="Table 3"/>
          <p:cNvGraphicFramePr>
            <a:graphicFrameLocks noGrp="1"/>
          </p:cNvGraphicFramePr>
          <p:nvPr>
            <p:extLst>
              <p:ext uri="{D42A27DB-BD31-4B8C-83A1-F6EECF244321}">
                <p14:modId xmlns:p14="http://schemas.microsoft.com/office/powerpoint/2010/main" val="2327659629"/>
              </p:ext>
            </p:extLst>
          </p:nvPr>
        </p:nvGraphicFramePr>
        <p:xfrm>
          <a:off x="685800" y="2590800"/>
          <a:ext cx="7772402" cy="1577340"/>
        </p:xfrm>
        <a:graphic>
          <a:graphicData uri="http://schemas.openxmlformats.org/drawingml/2006/table">
            <a:tbl>
              <a:tblPr firstRow="1" firstCol="1" bandRow="1">
                <a:tableStyleId>{BC89EF96-8CEA-46FF-86C4-4CE0E7609802}</a:tableStyleId>
              </a:tblPr>
              <a:tblGrid>
                <a:gridCol w="1500505">
                  <a:extLst>
                    <a:ext uri="{9D8B030D-6E8A-4147-A177-3AD203B41FA5}">
                      <a16:colId xmlns:a16="http://schemas.microsoft.com/office/drawing/2014/main" val="20000"/>
                    </a:ext>
                  </a:extLst>
                </a:gridCol>
                <a:gridCol w="1166496">
                  <a:extLst>
                    <a:ext uri="{9D8B030D-6E8A-4147-A177-3AD203B41FA5}">
                      <a16:colId xmlns:a16="http://schemas.microsoft.com/office/drawing/2014/main" val="20001"/>
                    </a:ext>
                  </a:extLst>
                </a:gridCol>
                <a:gridCol w="2013878">
                  <a:extLst>
                    <a:ext uri="{9D8B030D-6E8A-4147-A177-3AD203B41FA5}">
                      <a16:colId xmlns:a16="http://schemas.microsoft.com/office/drawing/2014/main" val="20002"/>
                    </a:ext>
                  </a:extLst>
                </a:gridCol>
                <a:gridCol w="1590187">
                  <a:extLst>
                    <a:ext uri="{9D8B030D-6E8A-4147-A177-3AD203B41FA5}">
                      <a16:colId xmlns:a16="http://schemas.microsoft.com/office/drawing/2014/main" val="20003"/>
                    </a:ext>
                  </a:extLst>
                </a:gridCol>
                <a:gridCol w="1501336">
                  <a:extLst>
                    <a:ext uri="{9D8B030D-6E8A-4147-A177-3AD203B41FA5}">
                      <a16:colId xmlns:a16="http://schemas.microsoft.com/office/drawing/2014/main" val="20004"/>
                    </a:ext>
                  </a:extLst>
                </a:gridCol>
              </a:tblGrid>
              <a:tr h="0">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Lower Confidence Limit</a:t>
                      </a:r>
                    </a:p>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ea typeface="Calibri"/>
                          <a:cs typeface="Times New Roman"/>
                        </a:rPr>
                        <a:t>(ng/L)</a:t>
                      </a:r>
                    </a:p>
                  </a:txBody>
                  <a:tcPr marL="68580" marR="68580" marT="0" marB="0" anchor="ctr"/>
                </a:tc>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Mean</a:t>
                      </a:r>
                    </a:p>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ea typeface="Calibri"/>
                          <a:cs typeface="Times New Roman"/>
                        </a:rPr>
                        <a:t>(ng/L)</a:t>
                      </a:r>
                    </a:p>
                  </a:txBody>
                  <a:tcPr marL="68580" marR="68580" marT="0" marB="0" anchor="ctr"/>
                </a:tc>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Upper Confidence Limit</a:t>
                      </a:r>
                    </a:p>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ea typeface="Calibri"/>
                          <a:cs typeface="Times New Roman"/>
                        </a:rPr>
                        <a:t>(ng/L)</a:t>
                      </a:r>
                    </a:p>
                  </a:txBody>
                  <a:tcPr marL="68580" marR="68580" marT="0" marB="0" anchor="ctr"/>
                </a:tc>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Confidence Level Range</a:t>
                      </a:r>
                      <a:endParaRPr lang="en-US" sz="1800" dirty="0">
                        <a:solidFill>
                          <a:srgbClr val="0070C0"/>
                        </a:solidFill>
                        <a:effectLst/>
                        <a:latin typeface="Cambria" panose="02040503050406030204" pitchFamily="18"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Number of Randomly Selected Values</a:t>
                      </a:r>
                      <a:endParaRPr lang="en-US" sz="1800" dirty="0">
                        <a:solidFill>
                          <a:srgbClr val="0070C0"/>
                        </a:solidFill>
                        <a:effectLst/>
                        <a:latin typeface="Cambria" panose="02040503050406030204" pitchFamily="18" charset="0"/>
                        <a:ea typeface="Calibri"/>
                        <a:cs typeface="Times New Roman"/>
                      </a:endParaRPr>
                    </a:p>
                  </a:txBody>
                  <a:tcPr marL="68580" marR="68580" marT="0" marB="0" anchor="ctr"/>
                </a:tc>
                <a:extLst>
                  <a:ext uri="{0D108BD9-81ED-4DB2-BD59-A6C34878D82A}">
                    <a16:rowId xmlns:a16="http://schemas.microsoft.com/office/drawing/2014/main" val="10000"/>
                  </a:ext>
                </a:extLst>
              </a:tr>
              <a:tr h="0">
                <a:tc>
                  <a:txBody>
                    <a:bodyPr/>
                    <a:lstStyle/>
                    <a:p>
                      <a:pPr marL="0" marR="0" algn="ctr">
                        <a:lnSpc>
                          <a:spcPct val="115000"/>
                        </a:lnSpc>
                        <a:spcBef>
                          <a:spcPts val="0"/>
                        </a:spcBef>
                        <a:spcAft>
                          <a:spcPts val="1000"/>
                        </a:spcAft>
                      </a:pPr>
                      <a:r>
                        <a:rPr lang="en-US" sz="1800" b="0" dirty="0">
                          <a:solidFill>
                            <a:srgbClr val="0070C0"/>
                          </a:solidFill>
                          <a:effectLst/>
                          <a:latin typeface="Cambria" panose="02040503050406030204" pitchFamily="18" charset="0"/>
                        </a:rPr>
                        <a:t>0.5</a:t>
                      </a:r>
                      <a:endParaRPr lang="en-US" sz="1800" b="0" dirty="0">
                        <a:solidFill>
                          <a:srgbClr val="0070C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800" dirty="0">
                          <a:solidFill>
                            <a:srgbClr val="0070C0"/>
                          </a:solidFill>
                          <a:effectLst/>
                          <a:latin typeface="Cambria" panose="02040503050406030204" pitchFamily="18" charset="0"/>
                        </a:rPr>
                        <a:t>0.9</a:t>
                      </a:r>
                      <a:endParaRPr lang="en-US" sz="1800" dirty="0">
                        <a:solidFill>
                          <a:srgbClr val="0070C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800" dirty="0">
                          <a:solidFill>
                            <a:srgbClr val="0070C0"/>
                          </a:solidFill>
                          <a:effectLst/>
                          <a:latin typeface="Cambria" panose="02040503050406030204" pitchFamily="18" charset="0"/>
                        </a:rPr>
                        <a:t>1.3</a:t>
                      </a:r>
                      <a:endParaRPr lang="en-US" sz="1800" dirty="0">
                        <a:solidFill>
                          <a:srgbClr val="0070C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800" dirty="0">
                          <a:solidFill>
                            <a:srgbClr val="0070C0"/>
                          </a:solidFill>
                          <a:effectLst/>
                          <a:latin typeface="Cambria" panose="02040503050406030204" pitchFamily="18" charset="0"/>
                        </a:rPr>
                        <a:t>95%</a:t>
                      </a:r>
                      <a:endParaRPr lang="en-US" sz="1800" dirty="0">
                        <a:solidFill>
                          <a:srgbClr val="0070C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800" dirty="0">
                          <a:solidFill>
                            <a:srgbClr val="0070C0"/>
                          </a:solidFill>
                          <a:effectLst/>
                          <a:latin typeface="Cambria" panose="02040503050406030204" pitchFamily="18" charset="0"/>
                        </a:rPr>
                        <a:t>2000</a:t>
                      </a:r>
                      <a:endParaRPr lang="en-US" sz="1800" dirty="0">
                        <a:solidFill>
                          <a:srgbClr val="0070C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5" name="TextBox 4"/>
          <p:cNvSpPr txBox="1"/>
          <p:nvPr/>
        </p:nvSpPr>
        <p:spPr>
          <a:xfrm>
            <a:off x="609600" y="5105400"/>
            <a:ext cx="7924800" cy="830997"/>
          </a:xfrm>
          <a:prstGeom prst="rect">
            <a:avLst/>
          </a:prstGeom>
          <a:noFill/>
        </p:spPr>
        <p:txBody>
          <a:bodyPr wrap="square" rtlCol="0">
            <a:spAutoFit/>
          </a:bodyPr>
          <a:lstStyle/>
          <a:p>
            <a:r>
              <a:rPr lang="en-US" sz="2400" dirty="0">
                <a:solidFill>
                  <a:srgbClr val="0070C0"/>
                </a:solidFill>
                <a:latin typeface="Cambria" panose="02040503050406030204" pitchFamily="18" charset="0"/>
              </a:rPr>
              <a:t>The upper confidence limit of the mean MDL x 5 = </a:t>
            </a:r>
          </a:p>
          <a:p>
            <a:r>
              <a:rPr lang="en-US" sz="2400" dirty="0">
                <a:solidFill>
                  <a:srgbClr val="0070C0"/>
                </a:solidFill>
                <a:latin typeface="Cambria" panose="02040503050406030204" pitchFamily="18" charset="0"/>
              </a:rPr>
              <a:t>1.3 ng/L x 5 = 6.5 ng/L </a:t>
            </a:r>
          </a:p>
        </p:txBody>
      </p:sp>
    </p:spTree>
    <p:extLst>
      <p:ext uri="{BB962C8B-B14F-4D97-AF65-F5344CB8AC3E}">
        <p14:creationId xmlns:p14="http://schemas.microsoft.com/office/powerpoint/2010/main" val="355029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73162"/>
          </a:xfrm>
        </p:spPr>
        <p:txBody>
          <a:bodyPr>
            <a:normAutofit fontScale="90000"/>
          </a:bodyPr>
          <a:lstStyle/>
          <a:p>
            <a:pPr marL="0" marR="0">
              <a:spcBef>
                <a:spcPts val="0"/>
              </a:spcBef>
            </a:pPr>
            <a:r>
              <a:rPr lang="en-US" sz="3200" b="1" dirty="0">
                <a:solidFill>
                  <a:srgbClr val="0070C0"/>
                </a:solidFill>
                <a:latin typeface="Cambria"/>
                <a:ea typeface="Calibri"/>
                <a:cs typeface="Times New Roman"/>
              </a:rPr>
              <a:t>Bootstrap Estimate of a </a:t>
            </a:r>
            <a:br>
              <a:rPr lang="en-US" sz="3200" b="1" dirty="0">
                <a:solidFill>
                  <a:srgbClr val="0070C0"/>
                </a:solidFill>
                <a:latin typeface="Cambria"/>
                <a:ea typeface="Calibri"/>
                <a:cs typeface="Times New Roman"/>
              </a:rPr>
            </a:br>
            <a:r>
              <a:rPr lang="en-US" sz="3200" b="1" dirty="0">
                <a:solidFill>
                  <a:srgbClr val="0070C0"/>
                </a:solidFill>
                <a:latin typeface="Cambria"/>
                <a:ea typeface="Calibri"/>
                <a:cs typeface="Times New Roman"/>
              </a:rPr>
              <a:t>Confidence Interval of a Mean</a:t>
            </a:r>
            <a:br>
              <a:rPr lang="en-US" sz="2400" dirty="0">
                <a:ea typeface="Calibri"/>
                <a:cs typeface="Times New Roman"/>
              </a:rPr>
            </a:br>
            <a:endParaRPr lang="en-US" sz="2400" dirty="0"/>
          </a:p>
        </p:txBody>
      </p:sp>
      <p:sp>
        <p:nvSpPr>
          <p:cNvPr id="3" name="TextBox 2"/>
          <p:cNvSpPr txBox="1"/>
          <p:nvPr/>
        </p:nvSpPr>
        <p:spPr>
          <a:xfrm>
            <a:off x="381000" y="2306595"/>
            <a:ext cx="8588248" cy="523220"/>
          </a:xfrm>
          <a:prstGeom prst="rect">
            <a:avLst/>
          </a:prstGeom>
          <a:noFill/>
        </p:spPr>
        <p:txBody>
          <a:bodyPr wrap="none" rtlCol="0">
            <a:spAutoFit/>
          </a:bodyPr>
          <a:lstStyle/>
          <a:p>
            <a:r>
              <a:rPr lang="en-US" sz="2800" dirty="0">
                <a:solidFill>
                  <a:srgbClr val="0070C0"/>
                </a:solidFill>
                <a:latin typeface="Cambria" panose="02040503050406030204" pitchFamily="18" charset="0"/>
              </a:rPr>
              <a:t>generated using the inter-laboratory Reporting Limits :</a:t>
            </a:r>
          </a:p>
        </p:txBody>
      </p:sp>
      <p:graphicFrame>
        <p:nvGraphicFramePr>
          <p:cNvPr id="4" name="Table 3"/>
          <p:cNvGraphicFramePr>
            <a:graphicFrameLocks noGrp="1"/>
          </p:cNvGraphicFramePr>
          <p:nvPr>
            <p:extLst>
              <p:ext uri="{D42A27DB-BD31-4B8C-83A1-F6EECF244321}">
                <p14:modId xmlns:p14="http://schemas.microsoft.com/office/powerpoint/2010/main" val="2900697892"/>
              </p:ext>
            </p:extLst>
          </p:nvPr>
        </p:nvGraphicFramePr>
        <p:xfrm>
          <a:off x="685799" y="3477609"/>
          <a:ext cx="7772402" cy="1577340"/>
        </p:xfrm>
        <a:graphic>
          <a:graphicData uri="http://schemas.openxmlformats.org/drawingml/2006/table">
            <a:tbl>
              <a:tblPr firstRow="1" firstCol="1" bandRow="1">
                <a:tableStyleId>{BC89EF96-8CEA-46FF-86C4-4CE0E7609802}</a:tableStyleId>
              </a:tblPr>
              <a:tblGrid>
                <a:gridCol w="1500505">
                  <a:extLst>
                    <a:ext uri="{9D8B030D-6E8A-4147-A177-3AD203B41FA5}">
                      <a16:colId xmlns:a16="http://schemas.microsoft.com/office/drawing/2014/main" val="20000"/>
                    </a:ext>
                  </a:extLst>
                </a:gridCol>
                <a:gridCol w="1166496">
                  <a:extLst>
                    <a:ext uri="{9D8B030D-6E8A-4147-A177-3AD203B41FA5}">
                      <a16:colId xmlns:a16="http://schemas.microsoft.com/office/drawing/2014/main" val="20001"/>
                    </a:ext>
                  </a:extLst>
                </a:gridCol>
                <a:gridCol w="2013878">
                  <a:extLst>
                    <a:ext uri="{9D8B030D-6E8A-4147-A177-3AD203B41FA5}">
                      <a16:colId xmlns:a16="http://schemas.microsoft.com/office/drawing/2014/main" val="20002"/>
                    </a:ext>
                  </a:extLst>
                </a:gridCol>
                <a:gridCol w="1590187">
                  <a:extLst>
                    <a:ext uri="{9D8B030D-6E8A-4147-A177-3AD203B41FA5}">
                      <a16:colId xmlns:a16="http://schemas.microsoft.com/office/drawing/2014/main" val="20003"/>
                    </a:ext>
                  </a:extLst>
                </a:gridCol>
                <a:gridCol w="1501336">
                  <a:extLst>
                    <a:ext uri="{9D8B030D-6E8A-4147-A177-3AD203B41FA5}">
                      <a16:colId xmlns:a16="http://schemas.microsoft.com/office/drawing/2014/main" val="20004"/>
                    </a:ext>
                  </a:extLst>
                </a:gridCol>
              </a:tblGrid>
              <a:tr h="0">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Lower Confidence Limit</a:t>
                      </a:r>
                    </a:p>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ea typeface="Calibri"/>
                          <a:cs typeface="Times New Roman"/>
                        </a:rPr>
                        <a:t>(ng/L)</a:t>
                      </a:r>
                    </a:p>
                  </a:txBody>
                  <a:tcPr marL="68580" marR="68580" marT="0" marB="0" anchor="ctr"/>
                </a:tc>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Mean</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a:solidFill>
                            <a:srgbClr val="0070C0"/>
                          </a:solidFill>
                          <a:effectLst/>
                          <a:latin typeface="Cambria" panose="02040503050406030204" pitchFamily="18" charset="0"/>
                          <a:ea typeface="Calibri"/>
                          <a:cs typeface="Times New Roman"/>
                        </a:rPr>
                        <a:t>(ng/L)</a:t>
                      </a:r>
                    </a:p>
                    <a:p>
                      <a:pPr marL="0" marR="0" algn="ctr">
                        <a:lnSpc>
                          <a:spcPct val="115000"/>
                        </a:lnSpc>
                        <a:spcBef>
                          <a:spcPts val="0"/>
                        </a:spcBef>
                        <a:spcAft>
                          <a:spcPts val="0"/>
                        </a:spcAft>
                      </a:pPr>
                      <a:endParaRPr lang="en-US" sz="1800" dirty="0">
                        <a:solidFill>
                          <a:srgbClr val="0070C0"/>
                        </a:solidFill>
                        <a:effectLst/>
                        <a:latin typeface="Cambria" panose="02040503050406030204" pitchFamily="18"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Upper Confidence Limit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a:solidFill>
                            <a:srgbClr val="0070C0"/>
                          </a:solidFill>
                          <a:effectLst/>
                          <a:latin typeface="Cambria" panose="02040503050406030204" pitchFamily="18" charset="0"/>
                          <a:ea typeface="Calibri"/>
                          <a:cs typeface="Times New Roman"/>
                        </a:rPr>
                        <a:t>(ng/L)</a:t>
                      </a:r>
                    </a:p>
                    <a:p>
                      <a:pPr marL="0" marR="0" algn="ctr">
                        <a:lnSpc>
                          <a:spcPct val="115000"/>
                        </a:lnSpc>
                        <a:spcBef>
                          <a:spcPts val="0"/>
                        </a:spcBef>
                        <a:spcAft>
                          <a:spcPts val="0"/>
                        </a:spcAft>
                      </a:pPr>
                      <a:endParaRPr lang="en-US" sz="1800" dirty="0">
                        <a:solidFill>
                          <a:srgbClr val="0070C0"/>
                        </a:solidFill>
                        <a:effectLst/>
                        <a:latin typeface="Cambria" panose="02040503050406030204" pitchFamily="18"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Confidence Level Range</a:t>
                      </a:r>
                      <a:endParaRPr lang="en-US" sz="1800" dirty="0">
                        <a:solidFill>
                          <a:srgbClr val="0070C0"/>
                        </a:solidFill>
                        <a:effectLst/>
                        <a:latin typeface="Cambria" panose="02040503050406030204" pitchFamily="18"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70C0"/>
                          </a:solidFill>
                          <a:effectLst/>
                          <a:latin typeface="Cambria" panose="02040503050406030204" pitchFamily="18" charset="0"/>
                        </a:rPr>
                        <a:t>Number of Randomly Selected Values</a:t>
                      </a:r>
                      <a:endParaRPr lang="en-US" sz="1800" dirty="0">
                        <a:solidFill>
                          <a:srgbClr val="0070C0"/>
                        </a:solidFill>
                        <a:effectLst/>
                        <a:latin typeface="Cambria" panose="02040503050406030204" pitchFamily="18" charset="0"/>
                        <a:ea typeface="Calibri"/>
                        <a:cs typeface="Times New Roman"/>
                      </a:endParaRPr>
                    </a:p>
                  </a:txBody>
                  <a:tcPr marL="68580" marR="68580" marT="0" marB="0" anchor="ctr"/>
                </a:tc>
                <a:extLst>
                  <a:ext uri="{0D108BD9-81ED-4DB2-BD59-A6C34878D82A}">
                    <a16:rowId xmlns:a16="http://schemas.microsoft.com/office/drawing/2014/main" val="10000"/>
                  </a:ext>
                </a:extLst>
              </a:tr>
              <a:tr h="0">
                <a:tc>
                  <a:txBody>
                    <a:bodyPr/>
                    <a:lstStyle/>
                    <a:p>
                      <a:pPr marL="0" marR="0" algn="ctr">
                        <a:lnSpc>
                          <a:spcPct val="115000"/>
                        </a:lnSpc>
                        <a:spcBef>
                          <a:spcPts val="0"/>
                        </a:spcBef>
                        <a:spcAft>
                          <a:spcPts val="1000"/>
                        </a:spcAft>
                      </a:pPr>
                      <a:r>
                        <a:rPr lang="en-US" sz="1800" b="0" dirty="0">
                          <a:solidFill>
                            <a:srgbClr val="0070C0"/>
                          </a:solidFill>
                          <a:effectLst/>
                          <a:latin typeface="Cambria" panose="02040503050406030204" pitchFamily="18" charset="0"/>
                        </a:rPr>
                        <a:t>3.4</a:t>
                      </a:r>
                      <a:endParaRPr lang="en-US" sz="1800" b="0" dirty="0">
                        <a:solidFill>
                          <a:srgbClr val="0070C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800" dirty="0">
                          <a:solidFill>
                            <a:srgbClr val="0070C0"/>
                          </a:solidFill>
                          <a:effectLst/>
                          <a:latin typeface="Cambria" panose="02040503050406030204" pitchFamily="18" charset="0"/>
                        </a:rPr>
                        <a:t>4.6</a:t>
                      </a:r>
                      <a:endParaRPr lang="en-US" sz="1800" dirty="0">
                        <a:solidFill>
                          <a:srgbClr val="0070C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800" dirty="0">
                          <a:solidFill>
                            <a:srgbClr val="0070C0"/>
                          </a:solidFill>
                          <a:effectLst/>
                          <a:latin typeface="Cambria" panose="02040503050406030204" pitchFamily="18" charset="0"/>
                        </a:rPr>
                        <a:t>6.0</a:t>
                      </a:r>
                      <a:endParaRPr lang="en-US" sz="1800" dirty="0">
                        <a:solidFill>
                          <a:srgbClr val="0070C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800" dirty="0">
                          <a:solidFill>
                            <a:srgbClr val="0070C0"/>
                          </a:solidFill>
                          <a:effectLst/>
                          <a:latin typeface="Cambria" panose="02040503050406030204" pitchFamily="18" charset="0"/>
                        </a:rPr>
                        <a:t>95%</a:t>
                      </a:r>
                      <a:endParaRPr lang="en-US" sz="1800" dirty="0">
                        <a:solidFill>
                          <a:srgbClr val="0070C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800" dirty="0">
                          <a:solidFill>
                            <a:srgbClr val="0070C0"/>
                          </a:solidFill>
                          <a:effectLst/>
                          <a:latin typeface="Cambria" panose="02040503050406030204" pitchFamily="18" charset="0"/>
                        </a:rPr>
                        <a:t>2000</a:t>
                      </a:r>
                      <a:endParaRPr lang="en-US" sz="1800" dirty="0">
                        <a:solidFill>
                          <a:srgbClr val="0070C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9947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274638"/>
            <a:ext cx="7315200" cy="1249362"/>
          </a:xfrm>
        </p:spPr>
        <p:txBody>
          <a:bodyPr>
            <a:noAutofit/>
          </a:bodyPr>
          <a:lstStyle/>
          <a:p>
            <a:pPr>
              <a:lnSpc>
                <a:spcPct val="115000"/>
              </a:lnSpc>
              <a:spcBef>
                <a:spcPts val="0"/>
              </a:spcBef>
            </a:pPr>
            <a:br>
              <a:rPr lang="en-US" sz="3200" b="1" dirty="0">
                <a:latin typeface="Cambria"/>
                <a:ea typeface="Calibri"/>
                <a:cs typeface="Times New Roman"/>
              </a:rPr>
            </a:br>
            <a:r>
              <a:rPr lang="en-US" sz="3200" b="1" dirty="0">
                <a:solidFill>
                  <a:srgbClr val="0070C0"/>
                </a:solidFill>
                <a:latin typeface="Cambria"/>
                <a:ea typeface="Calibri"/>
                <a:cs typeface="Times New Roman"/>
              </a:rPr>
              <a:t>Summary of approaches for </a:t>
            </a:r>
            <a:br>
              <a:rPr lang="en-US" sz="3200" b="1" dirty="0">
                <a:solidFill>
                  <a:srgbClr val="0070C0"/>
                </a:solidFill>
                <a:latin typeface="Cambria"/>
                <a:ea typeface="Calibri"/>
                <a:cs typeface="Times New Roman"/>
              </a:rPr>
            </a:br>
            <a:r>
              <a:rPr lang="en-US" sz="3200" b="1" dirty="0">
                <a:solidFill>
                  <a:srgbClr val="0070C0"/>
                </a:solidFill>
                <a:latin typeface="Cambria"/>
                <a:ea typeface="Calibri"/>
                <a:cs typeface="Times New Roman"/>
              </a:rPr>
              <a:t>Calculating a PQL for PFOA</a:t>
            </a:r>
            <a:br>
              <a:rPr lang="en-US" sz="3200" dirty="0">
                <a:ea typeface="Calibri"/>
                <a:cs typeface="Times New Roman"/>
              </a:rPr>
            </a:b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3646579714"/>
              </p:ext>
            </p:extLst>
          </p:nvPr>
        </p:nvGraphicFramePr>
        <p:xfrm>
          <a:off x="990600" y="1524000"/>
          <a:ext cx="7239000" cy="4641602"/>
        </p:xfrm>
        <a:graphic>
          <a:graphicData uri="http://schemas.openxmlformats.org/drawingml/2006/table">
            <a:tbl>
              <a:tblPr firstRow="1" firstCol="1" bandRow="1">
                <a:tableStyleId>{5C22544A-7EE6-4342-B048-85BDC9FD1C3A}</a:tableStyleId>
              </a:tblPr>
              <a:tblGrid>
                <a:gridCol w="4666826">
                  <a:extLst>
                    <a:ext uri="{9D8B030D-6E8A-4147-A177-3AD203B41FA5}">
                      <a16:colId xmlns:a16="http://schemas.microsoft.com/office/drawing/2014/main" val="20000"/>
                    </a:ext>
                  </a:extLst>
                </a:gridCol>
                <a:gridCol w="2572174">
                  <a:extLst>
                    <a:ext uri="{9D8B030D-6E8A-4147-A177-3AD203B41FA5}">
                      <a16:colId xmlns:a16="http://schemas.microsoft.com/office/drawing/2014/main" val="20001"/>
                    </a:ext>
                  </a:extLst>
                </a:gridCol>
              </a:tblGrid>
              <a:tr h="738820">
                <a:tc>
                  <a:txBody>
                    <a:bodyPr/>
                    <a:lstStyle/>
                    <a:p>
                      <a:pPr marL="0" marR="0" algn="ctr">
                        <a:lnSpc>
                          <a:spcPct val="115000"/>
                        </a:lnSpc>
                        <a:spcBef>
                          <a:spcPts val="0"/>
                        </a:spcBef>
                        <a:spcAft>
                          <a:spcPts val="0"/>
                        </a:spcAft>
                      </a:pPr>
                      <a:r>
                        <a:rPr lang="en-US" sz="2400" dirty="0">
                          <a:solidFill>
                            <a:srgbClr val="FFFF00"/>
                          </a:solidFill>
                          <a:effectLst/>
                          <a:latin typeface="Cambria" panose="02040503050406030204" pitchFamily="18" charset="0"/>
                        </a:rPr>
                        <a:t>Approach</a:t>
                      </a:r>
                      <a:endParaRPr lang="en-US" sz="2400" dirty="0">
                        <a:solidFill>
                          <a:srgbClr val="FFFF00"/>
                        </a:solidFill>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FFFF00"/>
                          </a:solidFill>
                          <a:effectLst/>
                          <a:latin typeface="Cambria" panose="02040503050406030204" pitchFamily="18" charset="0"/>
                        </a:rPr>
                        <a:t>Value (ng/L)</a:t>
                      </a:r>
                      <a:endParaRPr lang="en-US" sz="2400" dirty="0">
                        <a:solidFill>
                          <a:srgbClr val="FFFF0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0"/>
                  </a:ext>
                </a:extLst>
              </a:tr>
              <a:tr h="601631">
                <a:tc>
                  <a:txBody>
                    <a:bodyPr/>
                    <a:lstStyle/>
                    <a:p>
                      <a:pPr marL="0" marR="0">
                        <a:lnSpc>
                          <a:spcPct val="115000"/>
                        </a:lnSpc>
                        <a:spcBef>
                          <a:spcPts val="0"/>
                        </a:spcBef>
                        <a:spcAft>
                          <a:spcPts val="0"/>
                        </a:spcAft>
                      </a:pPr>
                      <a:r>
                        <a:rPr lang="en-US" sz="2400" dirty="0">
                          <a:effectLst/>
                          <a:latin typeface="Cambria" panose="02040503050406030204" pitchFamily="18" charset="0"/>
                        </a:rPr>
                        <a:t>Median MDL x 5</a:t>
                      </a:r>
                      <a:endParaRPr lang="en-US" sz="2400" dirty="0">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0070C0"/>
                          </a:solidFill>
                          <a:effectLst/>
                          <a:latin typeface="Cambria" panose="02040503050406030204" pitchFamily="18" charset="0"/>
                        </a:rPr>
                        <a:t>5</a:t>
                      </a:r>
                      <a:endParaRPr lang="en-US" sz="2400" dirty="0">
                        <a:solidFill>
                          <a:srgbClr val="0070C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1"/>
                  </a:ext>
                </a:extLst>
              </a:tr>
              <a:tr h="564401">
                <a:tc>
                  <a:txBody>
                    <a:bodyPr/>
                    <a:lstStyle/>
                    <a:p>
                      <a:pPr marL="0" marR="0">
                        <a:lnSpc>
                          <a:spcPct val="115000"/>
                        </a:lnSpc>
                        <a:spcBef>
                          <a:spcPts val="0"/>
                        </a:spcBef>
                        <a:spcAft>
                          <a:spcPts val="0"/>
                        </a:spcAft>
                      </a:pPr>
                      <a:r>
                        <a:rPr lang="en-US" sz="2400" dirty="0">
                          <a:effectLst/>
                          <a:latin typeface="Cambria" panose="02040503050406030204" pitchFamily="18" charset="0"/>
                        </a:rPr>
                        <a:t>Mean of </a:t>
                      </a:r>
                      <a:r>
                        <a:rPr lang="en-US" sz="2000" dirty="0">
                          <a:effectLst/>
                          <a:latin typeface="Cambria" panose="02040503050406030204" pitchFamily="18" charset="0"/>
                        </a:rPr>
                        <a:t>RLs/Lowest Calibration Standards</a:t>
                      </a:r>
                      <a:endParaRPr lang="en-US" sz="2000" dirty="0">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0070C0"/>
                          </a:solidFill>
                          <a:effectLst/>
                          <a:latin typeface="Cambria" panose="02040503050406030204" pitchFamily="18" charset="0"/>
                        </a:rPr>
                        <a:t>7.2</a:t>
                      </a:r>
                      <a:endParaRPr lang="en-US" sz="2400" dirty="0">
                        <a:solidFill>
                          <a:srgbClr val="0070C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2"/>
                  </a:ext>
                </a:extLst>
              </a:tr>
              <a:tr h="564401">
                <a:tc>
                  <a:txBody>
                    <a:bodyPr/>
                    <a:lstStyle/>
                    <a:p>
                      <a:pPr marL="0" marR="0">
                        <a:lnSpc>
                          <a:spcPct val="115000"/>
                        </a:lnSpc>
                        <a:spcBef>
                          <a:spcPts val="0"/>
                        </a:spcBef>
                        <a:spcAft>
                          <a:spcPts val="0"/>
                        </a:spcAft>
                      </a:pPr>
                      <a:r>
                        <a:rPr lang="en-US" sz="2400" dirty="0">
                          <a:effectLst/>
                          <a:latin typeface="Cambria" panose="02040503050406030204" pitchFamily="18" charset="0"/>
                          <a:ea typeface="Calibri"/>
                          <a:cs typeface="Times New Roman"/>
                        </a:rPr>
                        <a:t>Median of </a:t>
                      </a:r>
                      <a:r>
                        <a:rPr lang="en-US" sz="2000" dirty="0">
                          <a:effectLst/>
                          <a:latin typeface="Cambria" panose="02040503050406030204" pitchFamily="18" charset="0"/>
                          <a:ea typeface="Calibri"/>
                          <a:cs typeface="Times New Roman"/>
                        </a:rPr>
                        <a:t>RLs/Lowest Calibration</a:t>
                      </a:r>
                      <a:r>
                        <a:rPr lang="en-US" sz="2000" baseline="0" dirty="0">
                          <a:effectLst/>
                          <a:latin typeface="Cambria" panose="02040503050406030204" pitchFamily="18" charset="0"/>
                          <a:ea typeface="Calibri"/>
                          <a:cs typeface="Times New Roman"/>
                        </a:rPr>
                        <a:t> Standards</a:t>
                      </a:r>
                      <a:endParaRPr lang="en-US" sz="2000" dirty="0">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0070C0"/>
                          </a:solidFill>
                          <a:effectLst/>
                          <a:latin typeface="Cambria" panose="02040503050406030204" pitchFamily="18" charset="0"/>
                          <a:ea typeface="Calibri"/>
                          <a:cs typeface="Times New Roman"/>
                        </a:rPr>
                        <a:t>5.0</a:t>
                      </a:r>
                    </a:p>
                  </a:txBody>
                  <a:tcPr marL="68580" marR="68580" marT="0" marB="0"/>
                </a:tc>
                <a:extLst>
                  <a:ext uri="{0D108BD9-81ED-4DB2-BD59-A6C34878D82A}">
                    <a16:rowId xmlns:a16="http://schemas.microsoft.com/office/drawing/2014/main" val="3934868059"/>
                  </a:ext>
                </a:extLst>
              </a:tr>
              <a:tr h="841248">
                <a:tc>
                  <a:txBody>
                    <a:bodyPr/>
                    <a:lstStyle/>
                    <a:p>
                      <a:pPr marL="0" marR="0">
                        <a:lnSpc>
                          <a:spcPct val="115000"/>
                        </a:lnSpc>
                        <a:spcBef>
                          <a:spcPts val="0"/>
                        </a:spcBef>
                        <a:spcAft>
                          <a:spcPts val="0"/>
                        </a:spcAft>
                      </a:pPr>
                      <a:r>
                        <a:rPr lang="en-US" sz="2400" dirty="0">
                          <a:effectLst/>
                          <a:latin typeface="Cambria" panose="02040503050406030204" pitchFamily="18" charset="0"/>
                        </a:rPr>
                        <a:t>Bootstrap Upper Confidence Limit MDL x 5</a:t>
                      </a:r>
                      <a:endParaRPr lang="en-US" sz="2400" dirty="0">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0070C0"/>
                          </a:solidFill>
                          <a:effectLst/>
                          <a:latin typeface="Cambria" panose="02040503050406030204" pitchFamily="18" charset="0"/>
                        </a:rPr>
                        <a:t>6.5</a:t>
                      </a:r>
                      <a:endParaRPr lang="en-US" sz="2400" dirty="0">
                        <a:solidFill>
                          <a:srgbClr val="0070C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3"/>
                  </a:ext>
                </a:extLst>
              </a:tr>
              <a:tr h="917615">
                <a:tc>
                  <a:txBody>
                    <a:bodyPr/>
                    <a:lstStyle/>
                    <a:p>
                      <a:pPr marL="0" marR="0">
                        <a:lnSpc>
                          <a:spcPct val="115000"/>
                        </a:lnSpc>
                        <a:spcBef>
                          <a:spcPts val="0"/>
                        </a:spcBef>
                        <a:spcAft>
                          <a:spcPts val="0"/>
                        </a:spcAft>
                      </a:pPr>
                      <a:r>
                        <a:rPr lang="en-US" sz="2400" dirty="0">
                          <a:effectLst/>
                          <a:latin typeface="Cambria" panose="02040503050406030204" pitchFamily="18" charset="0"/>
                        </a:rPr>
                        <a:t>Bootstrap RL Upper Confidence Limit</a:t>
                      </a:r>
                      <a:endParaRPr lang="en-US" sz="2400" dirty="0">
                        <a:effectLst/>
                        <a:latin typeface="Cambria" panose="02040503050406030204"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rgbClr val="0070C0"/>
                          </a:solidFill>
                          <a:effectLst/>
                          <a:latin typeface="Cambria" panose="02040503050406030204" pitchFamily="18" charset="0"/>
                        </a:rPr>
                        <a:t>6.0</a:t>
                      </a:r>
                      <a:endParaRPr lang="en-US" sz="2400" dirty="0">
                        <a:solidFill>
                          <a:srgbClr val="0070C0"/>
                        </a:solidFill>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4" name="TextBox 3"/>
          <p:cNvSpPr txBox="1"/>
          <p:nvPr/>
        </p:nvSpPr>
        <p:spPr>
          <a:xfrm>
            <a:off x="990600" y="6248400"/>
            <a:ext cx="6629399" cy="461665"/>
          </a:xfrm>
          <a:prstGeom prst="rect">
            <a:avLst/>
          </a:prstGeom>
          <a:noFill/>
        </p:spPr>
        <p:txBody>
          <a:bodyPr wrap="square" rtlCol="0">
            <a:spAutoFit/>
          </a:bodyPr>
          <a:lstStyle/>
          <a:p>
            <a:r>
              <a:rPr lang="en-US" sz="2400" dirty="0">
                <a:solidFill>
                  <a:srgbClr val="0070C0"/>
                </a:solidFill>
              </a:rPr>
              <a:t>The mean of the above values is </a:t>
            </a:r>
            <a:r>
              <a:rPr lang="en-US" sz="2400" b="1" dirty="0">
                <a:solidFill>
                  <a:srgbClr val="0070C0"/>
                </a:solidFill>
              </a:rPr>
              <a:t>5.9 ng/L</a:t>
            </a:r>
            <a:r>
              <a:rPr lang="en-US" sz="2400" dirty="0">
                <a:solidFill>
                  <a:srgbClr val="0070C0"/>
                </a:solidFill>
              </a:rPr>
              <a:t>.</a:t>
            </a:r>
            <a:endParaRPr lang="en-US" sz="2400" b="1" dirty="0">
              <a:solidFill>
                <a:srgbClr val="0070C0"/>
              </a:solidFill>
            </a:endParaRPr>
          </a:p>
        </p:txBody>
      </p:sp>
    </p:spTree>
    <p:extLst>
      <p:ext uri="{BB962C8B-B14F-4D97-AF65-F5344CB8AC3E}">
        <p14:creationId xmlns:p14="http://schemas.microsoft.com/office/powerpoint/2010/main" val="391082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961</Words>
  <Application>Microsoft Office PowerPoint</Application>
  <PresentationFormat>On-screen Show (4:3)</PresentationFormat>
  <Paragraphs>236</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vt:lpstr>
      <vt:lpstr>Times New Roman</vt:lpstr>
      <vt:lpstr>Office Theme</vt:lpstr>
      <vt:lpstr>NJ DWQI Testing  Subcommittee</vt:lpstr>
      <vt:lpstr> PQL Report on Perfluorooctanoic acid (PFOA) </vt:lpstr>
      <vt:lpstr>Definitions</vt:lpstr>
      <vt:lpstr>PowerPoint Presentation</vt:lpstr>
      <vt:lpstr>Laboratories Used for PQL Calculation in order of Increasing MDL Values</vt:lpstr>
      <vt:lpstr>PQL for PFOA Developed by Using Mean of Reporting Limits</vt:lpstr>
      <vt:lpstr>Bootstrap Estimate of a  Confidence Interval of a Mean </vt:lpstr>
      <vt:lpstr>Bootstrap Estimate of a  Confidence Interval of a Mean </vt:lpstr>
      <vt:lpstr> Summary of approaches for  Calculating a PQL for PFOA </vt:lpstr>
      <vt:lpstr> Calculating a PQL for PFOA Using Only the RLs or Lowest Calibration Standards Data </vt:lpstr>
      <vt:lpstr>PowerPoint Presentation</vt:lpstr>
    </vt:vector>
  </TitlesOfParts>
  <Company>NJDEP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 DWQI Testing  Subcommittee</dc:title>
  <dc:creator>Linda Bonnette</dc:creator>
  <cp:lastModifiedBy>Angarone, Katrina</cp:lastModifiedBy>
  <cp:revision>78</cp:revision>
  <dcterms:created xsi:type="dcterms:W3CDTF">2015-04-06T16:26:25Z</dcterms:created>
  <dcterms:modified xsi:type="dcterms:W3CDTF">2016-09-28T14:45:42Z</dcterms:modified>
</cp:coreProperties>
</file>