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20"/>
  </p:notesMasterIdLst>
  <p:sldIdLst>
    <p:sldId id="292" r:id="rId6"/>
    <p:sldId id="341" r:id="rId7"/>
    <p:sldId id="294" r:id="rId8"/>
    <p:sldId id="296" r:id="rId9"/>
    <p:sldId id="352" r:id="rId10"/>
    <p:sldId id="353" r:id="rId11"/>
    <p:sldId id="357" r:id="rId12"/>
    <p:sldId id="358" r:id="rId13"/>
    <p:sldId id="354" r:id="rId14"/>
    <p:sldId id="359" r:id="rId15"/>
    <p:sldId id="355" r:id="rId16"/>
    <p:sldId id="356" r:id="rId17"/>
    <p:sldId id="347" r:id="rId18"/>
    <p:sldId id="351" r:id="rId19"/>
  </p:sldIdLst>
  <p:sldSz cx="12192000" cy="6858000"/>
  <p:notesSz cx="6858000" cy="8912225"/>
  <p:embeddedFontLst>
    <p:embeddedFont>
      <p:font typeface="Microsoft JhengHei" panose="020B0604030504040204" pitchFamily="34" charset="-120"/>
      <p:regular r:id="rId21"/>
      <p:bold r:id="rId22"/>
    </p:embeddedFont>
    <p:embeddedFont>
      <p:font typeface="Calibri Light" panose="020F0302020204030204" pitchFamily="34" charset="0"/>
      <p:regular r:id="rId23"/>
      <p:italic r:id="rId24"/>
    </p:embeddedFont>
    <p:embeddedFont>
      <p:font typeface="Franklin Gothic Demi Cond" panose="020B0706030402020204" pitchFamily="34" charset="0"/>
      <p:regular r:id="rId25"/>
    </p:embeddedFont>
    <p:embeddedFont>
      <p:font typeface="Karla"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Montserrat" panose="020B060402020202020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 id="5" name="Patel, Hema [OSHE]" initials="PH[" lastIdx="3" clrIdx="5">
    <p:extLst>
      <p:ext uri="{19B8F6BF-5375-455C-9EA6-DF929625EA0E}">
        <p15:presenceInfo xmlns:p15="http://schemas.microsoft.com/office/powerpoint/2012/main" userId="S-1-5-21-3342024681-333314647-251681998-267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F45"/>
    <a:srgbClr val="0B3954"/>
    <a:srgbClr val="093953"/>
    <a:srgbClr val="808A22"/>
    <a:srgbClr val="549E39"/>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AF327-5510-489C-838B-09C2B19D6E3F}" v="986" dt="2023-08-03T16:00:59.342"/>
    <p1510:client id="{027A714F-6708-4255-8170-C8A4A862C925}" v="21" dt="2023-08-03T14:46:30.706"/>
    <p1510:client id="{1BF09AE5-D0B6-4603-B03B-C8E4E78C3DEA}" v="22" dt="2023-07-12T14:52:19.972"/>
    <p1510:client id="{28F37AB3-4DDC-4100-B20C-64D58D6CBB37}" v="31" dt="2023-07-12T15:06:57.370"/>
    <p1510:client id="{299BCAAF-D695-491F-A913-3B4567F8750C}" v="1" dt="2023-08-10T15:40:34.550"/>
    <p1510:client id="{6341A66D-7C5C-41B9-AD02-424FAA5980BA}" v="43" dt="2023-08-03T14:30:01.368"/>
    <p1510:client id="{6895C478-17E7-4F78-B475-AB0B812541AC}" v="240" dt="2023-07-19T20:38:09.667"/>
    <p1510:client id="{7F4CA23B-2BD5-6EB5-77D3-76725D78DAC9}" v="6" dt="2023-08-17T20:09:26.253"/>
    <p1510:client id="{86DF2E5D-1F91-49E6-A864-595D43B7BE10}" v="257" dt="2023-08-03T14:38:44.577"/>
    <p1510:client id="{8DC5FFD8-FA82-40BC-885A-9BC63F920563}" v="12" dt="2023-08-04T12:12:07.963"/>
    <p1510:client id="{D67793C0-9DC0-4512-8C28-397D773B028C}" v="7" dt="2023-08-03T14:21:57.033"/>
    <p1510:client id="{D6905974-0D79-42E2-8D27-C1DB5AF420B6}" v="3" dt="2023-08-10T15:39:52.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dirty="0"/>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8/17/2023</a:t>
            </a:fld>
            <a:endParaRPr lang="en-US" dirty="0"/>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dirty="0"/>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dirty="0"/>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4864E8-E54F-47BC-871B-CC59A5D2D243}"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5455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BE81F-3C3A-42DF-A4AA-2ED54A27E2C2}" type="slidenum">
              <a:rPr lang="en-US" smtClean="0"/>
              <a:t>14</a:t>
            </a:fld>
            <a:endParaRPr lang="en-US" dirty="0"/>
          </a:p>
        </p:txBody>
      </p:sp>
    </p:spTree>
    <p:extLst>
      <p:ext uri="{BB962C8B-B14F-4D97-AF65-F5344CB8AC3E}">
        <p14:creationId xmlns:p14="http://schemas.microsoft.com/office/powerpoint/2010/main" val="113480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C6EEA81F-B7EF-46B4-8436-C82C09B89805}"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EOF OSHE</a:t>
            </a:r>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67D31-5AB3-4C89-8BF3-55A8C72F9DA4}" type="datetime1">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9186-1302-4EAC-9D8F-39A57077B09C}" type="datetime1">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spid="_x0000_s1433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3"/>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dirty="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8"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dirty="0">
                  <a:solidFill>
                    <a:srgbClr val="FF0000"/>
                  </a:solidFill>
                  <a:latin typeface="+mn-lt"/>
                  <a:ea typeface="+mn-ea"/>
                </a:rPr>
                <a:t>PRELIMINARY DRAFT </a:t>
              </a:r>
              <a:r>
                <a:rPr lang="en-US" sz="1050" baseline="0" dirty="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5363"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6387"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dirty="0">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7411"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dirty="0"/>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dirty="0"/>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8435"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dirty="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9F1DE-D877-4E6E-B8AA-572F7FCAE7DC}" type="datetime1">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7E60C-7DFE-4EE6-B145-D4004A9DBBF8}" type="datetime1">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454878-A5AC-4C3C-BD28-AAE8A6D179D6}" type="datetime1">
              <a:rPr lang="en-US" smtClean="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083" y="520544"/>
            <a:ext cx="10058400" cy="818148"/>
          </a:xfrm>
        </p:spPr>
        <p:txBody>
          <a:bodyPr/>
          <a:lstStyle>
            <a:lvl1pPr algn="ctr">
              <a:lnSpc>
                <a:spcPct val="100000"/>
              </a:lnSpc>
              <a:defRPr b="1"/>
            </a:lvl1pPr>
          </a:lstStyle>
          <a:p>
            <a:r>
              <a:rPr lang="en-US"/>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8/17/2023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8/17/2023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1">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3" Type="http://schemas.openxmlformats.org/officeDocument/2006/relationships/slideLayout" Target="../slideLayouts/slideLayout14.xml"/><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6.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8/17/2023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3315"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dirty="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dirty="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dirty="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dirty="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dirty="0">
                  <a:solidFill>
                    <a:srgbClr val="000000"/>
                  </a:solidFill>
                  <a:latin typeface="+mn-lt"/>
                  <a:ea typeface="+mn-ea"/>
                </a:rPr>
                <a:t>Title</a:t>
              </a:r>
            </a:p>
            <a:p>
              <a:r>
                <a:rPr lang="en-US" sz="1600" baseline="0" dirty="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dirty="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5"/>
              </p:custDataLst>
            </p:nvPr>
          </p:nvSpPr>
          <p:spPr bwMode="gray">
            <a:xfrm>
              <a:off x="8169259" y="2794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6"/>
              </p:custDataLst>
            </p:nvPr>
          </p:nvSpPr>
          <p:spPr bwMode="gray">
            <a:xfrm>
              <a:off x="8169259" y="5461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7"/>
              </p:custDataLst>
            </p:nvPr>
          </p:nvSpPr>
          <p:spPr bwMode="gray">
            <a:xfrm>
              <a:off x="8169259" y="825501"/>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1"/>
              </p:custDataLst>
            </p:nvPr>
          </p:nvSpPr>
          <p:spPr bwMode="gray">
            <a:xfrm>
              <a:off x="6148005" y="91982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2"/>
              </p:custDataLst>
            </p:nvPr>
          </p:nvSpPr>
          <p:spPr bwMode="gray">
            <a:xfrm>
              <a:off x="6148005" y="1189703"/>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3"/>
              </p:custDataLst>
            </p:nvPr>
          </p:nvSpPr>
          <p:spPr bwMode="gray">
            <a:xfrm>
              <a:off x="6148005" y="146116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4"/>
              </p:custDataLst>
            </p:nvPr>
          </p:nvSpPr>
          <p:spPr bwMode="gray">
            <a:xfrm>
              <a:off x="6148005" y="1732629"/>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1"/>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2"/>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3"/>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4"/>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5"/>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6"/>
              </p:custDataLst>
            </p:nvPr>
          </p:nvSpPr>
          <p:spPr bwMode="gray">
            <a:xfrm>
              <a:off x="6214680" y="269654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7"/>
              </p:custDataLst>
            </p:nvPr>
          </p:nvSpPr>
          <p:spPr bwMode="gray">
            <a:xfrm>
              <a:off x="6214680" y="297415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8"/>
              </p:custDataLst>
            </p:nvPr>
          </p:nvSpPr>
          <p:spPr bwMode="gray">
            <a:xfrm>
              <a:off x="6214680" y="324859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9"/>
              </p:custDataLst>
            </p:nvPr>
          </p:nvSpPr>
          <p:spPr bwMode="gray">
            <a:xfrm>
              <a:off x="6214680" y="352144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20"/>
              </p:custDataLst>
            </p:nvPr>
          </p:nvSpPr>
          <p:spPr bwMode="gray">
            <a:xfrm>
              <a:off x="6214680" y="379668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dirty="0">
                  <a:ln>
                    <a:noFill/>
                  </a:ln>
                  <a:solidFill>
                    <a:srgbClr val="FF0000"/>
                  </a:solidFill>
                  <a:effectLst/>
                  <a:uLnTx/>
                  <a:uFillTx/>
                  <a:latin typeface="Arial"/>
                </a:rPr>
                <a:t>PRELIMINARY DRAFT </a:t>
              </a:r>
              <a:r>
                <a:rPr kumimoji="0" lang="en-US" sz="800" b="0" i="0" u="none" strike="noStrike" kern="0" cap="none" spc="0" normalizeH="0" baseline="0" noProof="0" dirty="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dirty="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mailto:Kevin.Kobylowski@oshe.nj.gov" TargetMode="External"/><Relationship Id="rId3" Type="http://schemas.openxmlformats.org/officeDocument/2006/relationships/hyperlink" Target="mailto:Peter.Collazo@oshe.nj.gov" TargetMode="External"/><Relationship Id="rId7" Type="http://schemas.openxmlformats.org/officeDocument/2006/relationships/hyperlink" Target="mailto:Angela.Bethea@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7.xml"/><Relationship Id="rId6" Type="http://schemas.openxmlformats.org/officeDocument/2006/relationships/hyperlink" Target="mailto:Stephanie.Shanklin@oshe.nj.gov" TargetMode="External"/><Relationship Id="rId5" Type="http://schemas.openxmlformats.org/officeDocument/2006/relationships/hyperlink" Target="mailto:Catherine.Sackey@oshe.nj.gov&#8203;&#8203;" TargetMode="External"/><Relationship Id="rId4" Type="http://schemas.openxmlformats.org/officeDocument/2006/relationships/hyperlink" Target="mailto:Hema.Patel@oshe.nj.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mailto:EOF@oshe.nj.gov"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957" y="629332"/>
            <a:ext cx="10986986" cy="3566160"/>
          </a:xfrm>
        </p:spPr>
        <p:txBody>
          <a:bodyPr>
            <a:normAutofit/>
          </a:bodyPr>
          <a:lstStyle/>
          <a:p>
            <a:r>
              <a:rPr lang="en-US" sz="3600" b="1" dirty="0">
                <a:solidFill>
                  <a:schemeClr val="bg2">
                    <a:lumMod val="25000"/>
                  </a:schemeClr>
                </a:solidFill>
                <a:latin typeface="Montserrat" panose="00000500000000000000" pitchFamily="2" charset="0"/>
                <a:ea typeface="Microsoft JhengHei" panose="020B0604030504040204" pitchFamily="34" charset="-120"/>
              </a:rPr>
              <a:t> </a:t>
            </a:r>
            <a:endParaRPr lang="en-US" sz="3600" dirty="0">
              <a:solidFill>
                <a:srgbClr val="529F45"/>
              </a:solidFill>
              <a:latin typeface="Montserrat" panose="020B0604020202020204" charset="0"/>
              <a:ea typeface="Microsoft JhengHei" panose="020B0604030504040204" pitchFamily="34" charset="-120"/>
            </a:endParaRPr>
          </a:p>
        </p:txBody>
      </p:sp>
      <p:sp>
        <p:nvSpPr>
          <p:cNvPr id="3" name="Subtitle 2"/>
          <p:cNvSpPr>
            <a:spLocks noGrp="1"/>
          </p:cNvSpPr>
          <p:nvPr>
            <p:ph type="subTitle" idx="1"/>
          </p:nvPr>
        </p:nvSpPr>
        <p:spPr>
          <a:xfrm>
            <a:off x="1256768" y="4573465"/>
            <a:ext cx="10557279" cy="1378808"/>
          </a:xfrm>
        </p:spPr>
        <p:txBody>
          <a:bodyPr>
            <a:noAutofit/>
          </a:bodyPr>
          <a:lstStyle/>
          <a:p>
            <a:r>
              <a:rPr lang="en-US" sz="2000" dirty="0"/>
              <a:t>New Jersey Office of the Secretary of Higher Education (OSHE)</a:t>
            </a:r>
          </a:p>
          <a:p>
            <a:r>
              <a:rPr lang="en-US" sz="2000" dirty="0"/>
              <a:t>Educational Opportunity Fund (EOF) Program</a:t>
            </a:r>
          </a:p>
          <a:p>
            <a:endParaRPr lang="en-US" sz="2000" b="1" dirty="0">
              <a:latin typeface="Karla"/>
              <a:ea typeface="Microsoft JhengHei" panose="020B0604030504040204" pitchFamily="34" charset="-12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339" y="527805"/>
            <a:ext cx="1725118" cy="1725118"/>
          </a:xfrm>
          <a:prstGeom prst="rect">
            <a:avLst/>
          </a:prstGeom>
        </p:spPr>
      </p:pic>
      <p:sp>
        <p:nvSpPr>
          <p:cNvPr id="5" name="Rectangle 4"/>
          <p:cNvSpPr/>
          <p:nvPr/>
        </p:nvSpPr>
        <p:spPr>
          <a:xfrm>
            <a:off x="748768" y="1610169"/>
            <a:ext cx="10557279" cy="1754326"/>
          </a:xfrm>
          <a:prstGeom prst="rect">
            <a:avLst/>
          </a:prstGeom>
        </p:spPr>
        <p:txBody>
          <a:bodyPr wrap="square">
            <a:spAutoFit/>
          </a:bodyPr>
          <a:lstStyle/>
          <a:p>
            <a:r>
              <a:rPr lang="en-US" sz="5400" b="1" dirty="0">
                <a:latin typeface="Montserrat" panose="020B0604020202020204" charset="0"/>
              </a:rPr>
              <a:t>OSHE/EOF Supplemental </a:t>
            </a:r>
          </a:p>
          <a:p>
            <a:r>
              <a:rPr lang="en-US" sz="5400" b="1" dirty="0">
                <a:latin typeface="Montserrat" panose="020B0604020202020204" charset="0"/>
              </a:rPr>
              <a:t>FY 2024 Special Project </a:t>
            </a:r>
            <a:endParaRPr lang="en-US" sz="5400" dirty="0">
              <a:latin typeface="Montserrat" panose="020B0604020202020204" charset="0"/>
            </a:endParaRPr>
          </a:p>
        </p:txBody>
      </p:sp>
    </p:spTree>
    <p:extLst>
      <p:ext uri="{BB962C8B-B14F-4D97-AF65-F5344CB8AC3E}">
        <p14:creationId xmlns:p14="http://schemas.microsoft.com/office/powerpoint/2010/main" val="202757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902F-928F-BAFD-64B9-CCCA87FD6BDA}"/>
              </a:ext>
            </a:extLst>
          </p:cNvPr>
          <p:cNvSpPr>
            <a:spLocks noGrp="1"/>
          </p:cNvSpPr>
          <p:nvPr>
            <p:ph type="title"/>
          </p:nvPr>
        </p:nvSpPr>
        <p:spPr/>
        <p:txBody>
          <a:bodyPr/>
          <a:lstStyle/>
          <a:p>
            <a:r>
              <a:rPr lang="en-US" sz="4800" b="1" kern="1200" spc="-50" baseline="0" dirty="0">
                <a:solidFill>
                  <a:schemeClr val="tx1"/>
                </a:solidFill>
                <a:latin typeface="Montserrat"/>
                <a:ea typeface="Calibri Light"/>
                <a:cs typeface="Calibri Light"/>
              </a:rPr>
              <a:t>Budget Modifications</a:t>
            </a:r>
            <a:endParaRPr lang="en-US" dirty="0"/>
          </a:p>
        </p:txBody>
      </p:sp>
      <p:sp>
        <p:nvSpPr>
          <p:cNvPr id="3" name="Content Placeholder 2">
            <a:extLst>
              <a:ext uri="{FF2B5EF4-FFF2-40B4-BE49-F238E27FC236}">
                <a16:creationId xmlns:a16="http://schemas.microsoft.com/office/drawing/2014/main" id="{3946CD47-B32A-EC48-D58A-2F383A4AB6B9}"/>
              </a:ext>
            </a:extLst>
          </p:cNvPr>
          <p:cNvSpPr>
            <a:spLocks noGrp="1"/>
          </p:cNvSpPr>
          <p:nvPr>
            <p:ph idx="1"/>
          </p:nvPr>
        </p:nvSpPr>
        <p:spPr>
          <a:xfrm>
            <a:off x="1097280" y="1845734"/>
            <a:ext cx="10058400" cy="4389120"/>
          </a:xfrm>
        </p:spPr>
        <p:txBody>
          <a:bodyPr vert="horz" lIns="0" tIns="45720" rIns="0" bIns="45720" rtlCol="0" anchor="t">
            <a:noAutofit/>
          </a:bodyPr>
          <a:lstStyle/>
          <a:p>
            <a:pPr>
              <a:buFont typeface="Wingdings" panose="020F0502020204030204" pitchFamily="34" charset="0"/>
              <a:buChar char="v"/>
            </a:pPr>
            <a:r>
              <a:rPr lang="en-US" sz="1800" dirty="0">
                <a:solidFill>
                  <a:srgbClr val="549E39"/>
                </a:solidFill>
                <a:latin typeface="Karla"/>
                <a:cs typeface="Calibri"/>
              </a:rPr>
              <a:t> Changes to your original, approved budget require prior written approval from OSHE/EOF Central Office Staff.</a:t>
            </a:r>
            <a:endParaRPr lang="en-US" sz="1800" dirty="0">
              <a:latin typeface="Karla"/>
            </a:endParaRPr>
          </a:p>
          <a:p>
            <a:pPr marL="383540" lvl="1"/>
            <a:r>
              <a:rPr lang="en-US" dirty="0">
                <a:latin typeface="Karla"/>
                <a:cs typeface="Calibri"/>
              </a:rPr>
              <a:t>This includes modifications between categories (i.e. moving money from the budgeted line for staff salaries to the line for Educational Materials and Supplies) as well as new items that were not part of the original fiscal year contract.</a:t>
            </a:r>
          </a:p>
          <a:p>
            <a:pPr marL="383540" lvl="1"/>
            <a:r>
              <a:rPr lang="en-US" b="1" i="1" dirty="0">
                <a:solidFill>
                  <a:srgbClr val="549E39"/>
                </a:solidFill>
                <a:latin typeface="Karla"/>
                <a:cs typeface="Calibri"/>
              </a:rPr>
              <a:t>Budget Modifications within the same category without requesting approval is allowed</a:t>
            </a:r>
            <a:r>
              <a:rPr lang="en-US" dirty="0">
                <a:solidFill>
                  <a:srgbClr val="549E39"/>
                </a:solidFill>
                <a:latin typeface="Karla"/>
                <a:cs typeface="Calibri"/>
              </a:rPr>
              <a:t>.</a:t>
            </a:r>
            <a:r>
              <a:rPr lang="en-US" dirty="0">
                <a:latin typeface="Karla"/>
                <a:cs typeface="Calibri"/>
              </a:rPr>
              <a:t> (More on this later)</a:t>
            </a:r>
          </a:p>
          <a:p>
            <a:pPr marL="383540" lvl="1"/>
            <a:endParaRPr lang="en-US" dirty="0">
              <a:solidFill>
                <a:srgbClr val="404040"/>
              </a:solidFill>
              <a:latin typeface="Karla"/>
              <a:cs typeface="Calibri"/>
            </a:endParaRPr>
          </a:p>
          <a:p>
            <a:pPr>
              <a:buFont typeface="Wingdings" panose="020F0502020204030204" pitchFamily="34" charset="0"/>
              <a:buChar char="v"/>
            </a:pPr>
            <a:r>
              <a:rPr lang="en-US" sz="1800" dirty="0">
                <a:solidFill>
                  <a:srgbClr val="404040"/>
                </a:solidFill>
                <a:latin typeface="Karla"/>
                <a:cs typeface="Calibri"/>
              </a:rPr>
              <a:t>Budget</a:t>
            </a:r>
            <a:r>
              <a:rPr lang="en-US" sz="1800" dirty="0">
                <a:latin typeface="Karla"/>
                <a:cs typeface="Calibri"/>
              </a:rPr>
              <a:t> modifications must be submitted via email to your program liaison with the following information:</a:t>
            </a:r>
            <a:endParaRPr lang="en-US" sz="1800" dirty="0">
              <a:latin typeface="Karla"/>
            </a:endParaRPr>
          </a:p>
          <a:p>
            <a:pPr marL="383540" lvl="1"/>
            <a:r>
              <a:rPr lang="en-US" dirty="0">
                <a:latin typeface="Karla"/>
                <a:cs typeface="Calibri"/>
              </a:rPr>
              <a:t>Moving Funds from (identify category, row #, item) </a:t>
            </a:r>
          </a:p>
          <a:p>
            <a:pPr marL="383540" lvl="1"/>
            <a:r>
              <a:rPr lang="en-US" dirty="0">
                <a:latin typeface="Karla"/>
                <a:cs typeface="Calibri"/>
              </a:rPr>
              <a:t>Moving Funds to (identify category, row #, item) </a:t>
            </a:r>
          </a:p>
          <a:p>
            <a:pPr marL="383540" lvl="1"/>
            <a:r>
              <a:rPr lang="en-US" dirty="0">
                <a:latin typeface="Karla"/>
                <a:cs typeface="Calibri"/>
              </a:rPr>
              <a:t>Amount/Change </a:t>
            </a:r>
          </a:p>
          <a:p>
            <a:pPr marL="383540" lvl="1"/>
            <a:r>
              <a:rPr lang="en-US" dirty="0">
                <a:latin typeface="Karla"/>
                <a:cs typeface="Calibri"/>
              </a:rPr>
              <a:t>Rationale </a:t>
            </a:r>
          </a:p>
          <a:p>
            <a:endParaRPr lang="en-US" dirty="0">
              <a:cs typeface="Calibri"/>
            </a:endParaRPr>
          </a:p>
        </p:txBody>
      </p:sp>
      <p:sp>
        <p:nvSpPr>
          <p:cNvPr id="4" name="Slide Number Placeholder 3">
            <a:extLst>
              <a:ext uri="{FF2B5EF4-FFF2-40B4-BE49-F238E27FC236}">
                <a16:creationId xmlns:a16="http://schemas.microsoft.com/office/drawing/2014/main" id="{03B3D849-8394-F5C6-21B3-427B1EC2E71A}"/>
              </a:ext>
            </a:extLst>
          </p:cNvPr>
          <p:cNvSpPr>
            <a:spLocks noGrp="1"/>
          </p:cNvSpPr>
          <p:nvPr>
            <p:ph type="sldNum" sz="quarter" idx="12"/>
          </p:nvPr>
        </p:nvSpPr>
        <p:spPr/>
        <p:txBody>
          <a:bodyPr/>
          <a:lstStyle/>
          <a:p>
            <a:fld id="{82E0CA47-81CF-4842-A6CE-0A6037062406}" type="slidenum">
              <a:rPr lang="en-US" smtClean="0"/>
              <a:pPr/>
              <a:t>10</a:t>
            </a:fld>
            <a:endParaRPr lang="en-US" dirty="0"/>
          </a:p>
        </p:txBody>
      </p:sp>
    </p:spTree>
    <p:extLst>
      <p:ext uri="{BB962C8B-B14F-4D97-AF65-F5344CB8AC3E}">
        <p14:creationId xmlns:p14="http://schemas.microsoft.com/office/powerpoint/2010/main" val="487618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ontserrat" panose="020B0604020202020204" charset="0"/>
              </a:rPr>
              <a:t>Reporting Requirements</a:t>
            </a:r>
          </a:p>
        </p:txBody>
      </p:sp>
      <p:sp>
        <p:nvSpPr>
          <p:cNvPr id="3" name="Content Placeholder 2"/>
          <p:cNvSpPr>
            <a:spLocks noGrp="1"/>
          </p:cNvSpPr>
          <p:nvPr>
            <p:ph idx="1"/>
          </p:nvPr>
        </p:nvSpPr>
        <p:spPr/>
        <p:txBody>
          <a:bodyPr vert="horz" lIns="0" tIns="45720" rIns="0" bIns="45720" rtlCol="0" anchor="t">
            <a:normAutofit fontScale="92500" lnSpcReduction="20000"/>
          </a:bodyPr>
          <a:lstStyle/>
          <a:p>
            <a:pPr>
              <a:buFont typeface="Wingdings" panose="05000000000000000000" pitchFamily="2" charset="2"/>
              <a:buChar char="v"/>
            </a:pPr>
            <a:r>
              <a:rPr lang="en-US" dirty="0">
                <a:latin typeface="Karla"/>
              </a:rPr>
              <a:t>Funding for this initiative is being provided to support the approved special project.	</a:t>
            </a:r>
          </a:p>
          <a:p>
            <a:pPr marL="0" indent="0">
              <a:buNone/>
            </a:pPr>
            <a:endParaRPr lang="en-US" dirty="0">
              <a:latin typeface="Karla"/>
            </a:endParaRPr>
          </a:p>
          <a:p>
            <a:pPr>
              <a:buFont typeface="Wingdings" panose="05000000000000000000" pitchFamily="2" charset="2"/>
              <a:buChar char="v"/>
            </a:pPr>
            <a:r>
              <a:rPr lang="en-US" dirty="0">
                <a:latin typeface="Karla" panose="020B0604020202020204" charset="0"/>
              </a:rPr>
              <a:t>The final expenditure report (C5 contract attachment) is included as an excel tab within the approved B4 special project budget. </a:t>
            </a:r>
          </a:p>
          <a:p>
            <a:endParaRPr lang="en-US" dirty="0">
              <a:latin typeface="Karla" panose="020B0604020202020204" charset="0"/>
            </a:endParaRPr>
          </a:p>
          <a:p>
            <a:pPr>
              <a:buFont typeface="Wingdings" panose="05000000000000000000" pitchFamily="2" charset="2"/>
              <a:buChar char="v"/>
            </a:pPr>
            <a:r>
              <a:rPr lang="en-US" dirty="0">
                <a:latin typeface="Karla"/>
              </a:rPr>
              <a:t>When submitting the final expenditure report, please provide the results of the special projects </a:t>
            </a:r>
            <a:r>
              <a:rPr lang="en-US" b="1" dirty="0">
                <a:latin typeface="Karla"/>
              </a:rPr>
              <a:t>via a separate PowerPoint presentation</a:t>
            </a:r>
            <a:r>
              <a:rPr lang="en-US" dirty="0">
                <a:latin typeface="Karla"/>
              </a:rPr>
              <a:t>. It is our intent to share this information on our website for the benefit of our other EOF campus programs. </a:t>
            </a:r>
          </a:p>
          <a:p>
            <a:pPr>
              <a:buFont typeface="Wingdings" panose="05000000000000000000" pitchFamily="2" charset="2"/>
              <a:buChar char="v"/>
            </a:pPr>
            <a:r>
              <a:rPr lang="en-US" dirty="0">
                <a:latin typeface="Karla"/>
              </a:rPr>
              <a:t>Programs may be asked to present their respective presentation at a future EOF professional conference or EOF Board meeting. </a:t>
            </a:r>
            <a:endParaRPr lang="en-US" dirty="0"/>
          </a:p>
          <a:p>
            <a:endParaRPr lang="en-US" dirty="0">
              <a:latin typeface="Karla" panose="020B0604020202020204" charset="0"/>
            </a:endParaRPr>
          </a:p>
          <a:p>
            <a:r>
              <a:rPr lang="en-US" b="1" i="1" dirty="0">
                <a:latin typeface="Karla" panose="020B0604020202020204" charset="0"/>
              </a:rPr>
              <a:t>FINAL EXPENDITURE REPORT DEADLINE: </a:t>
            </a:r>
            <a:r>
              <a:rPr lang="en-US" b="1" dirty="0">
                <a:latin typeface="Karla" panose="020B0604020202020204" charset="0"/>
              </a:rPr>
              <a:t> </a:t>
            </a:r>
            <a:r>
              <a:rPr lang="en-US" b="1" i="1" dirty="0">
                <a:solidFill>
                  <a:srgbClr val="FF0000"/>
                </a:solidFill>
                <a:latin typeface="Karla" panose="020B0604020202020204" charset="0"/>
              </a:rPr>
              <a:t>August 16, 2024</a:t>
            </a:r>
            <a:endParaRPr lang="en-US" b="1" dirty="0">
              <a:solidFill>
                <a:srgbClr val="FF0000"/>
              </a:solidFill>
              <a:latin typeface="Karla" panose="020B0604020202020204" charset="0"/>
            </a:endParaRPr>
          </a:p>
        </p:txBody>
      </p:sp>
      <p:sp>
        <p:nvSpPr>
          <p:cNvPr id="4" name="Slide Number Placeholder 3"/>
          <p:cNvSpPr>
            <a:spLocks noGrp="1"/>
          </p:cNvSpPr>
          <p:nvPr>
            <p:ph type="sldNum" sz="quarter" idx="12"/>
          </p:nvPr>
        </p:nvSpPr>
        <p:spPr/>
        <p:txBody>
          <a:bodyPr/>
          <a:lstStyle/>
          <a:p>
            <a:fld id="{82E0CA47-81CF-4842-A6CE-0A6037062406}" type="slidenum">
              <a:rPr lang="en-US" smtClean="0"/>
              <a:pPr/>
              <a:t>11</a:t>
            </a:fld>
            <a:endParaRPr lang="en-US" dirty="0"/>
          </a:p>
        </p:txBody>
      </p:sp>
    </p:spTree>
    <p:extLst>
      <p:ext uri="{BB962C8B-B14F-4D97-AF65-F5344CB8AC3E}">
        <p14:creationId xmlns:p14="http://schemas.microsoft.com/office/powerpoint/2010/main" val="3555075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Karla" panose="020B0604020202020204" charset="0"/>
              </a:rPr>
              <a:t/>
            </a:r>
            <a:br>
              <a:rPr lang="en-US" dirty="0">
                <a:latin typeface="Karla" panose="020B0604020202020204" charset="0"/>
              </a:rPr>
            </a:br>
            <a:r>
              <a:rPr lang="en-US" dirty="0">
                <a:latin typeface="Karla" panose="020B0604020202020204" charset="0"/>
              </a:rPr>
              <a:t/>
            </a:r>
            <a:br>
              <a:rPr lang="en-US" dirty="0">
                <a:latin typeface="Karla" panose="020B0604020202020204" charset="0"/>
              </a:rPr>
            </a:br>
            <a:r>
              <a:rPr lang="en-US" dirty="0">
                <a:latin typeface="Karla" panose="020B0604020202020204" charset="0"/>
              </a:rPr>
              <a:t/>
            </a:r>
            <a:br>
              <a:rPr lang="en-US" dirty="0">
                <a:latin typeface="Karla" panose="020B0604020202020204" charset="0"/>
              </a:rPr>
            </a:br>
            <a:r>
              <a:rPr lang="en-US" dirty="0">
                <a:latin typeface="Karla" panose="020B0604020202020204" charset="0"/>
              </a:rPr>
              <a:t/>
            </a:r>
            <a:br>
              <a:rPr lang="en-US" dirty="0">
                <a:latin typeface="Karla" panose="020B0604020202020204" charset="0"/>
              </a:rPr>
            </a:br>
            <a:r>
              <a:rPr lang="en-US" dirty="0">
                <a:latin typeface="Karla" panose="020B0604020202020204" charset="0"/>
              </a:rPr>
              <a:t/>
            </a:r>
            <a:br>
              <a:rPr lang="en-US" dirty="0">
                <a:latin typeface="Karla" panose="020B0604020202020204" charset="0"/>
              </a:rPr>
            </a:br>
            <a:r>
              <a:rPr lang="en-US" dirty="0">
                <a:latin typeface="Karla"/>
              </a:rPr>
              <a:t>FY24 EOF Special Project </a:t>
            </a:r>
            <a:r>
              <a:rPr lang="en-US" sz="4000" dirty="0">
                <a:latin typeface="Montserrat"/>
              </a:rPr>
              <a:t>Deadlines and Submission Requirements:</a:t>
            </a:r>
          </a:p>
        </p:txBody>
      </p:sp>
      <p:sp>
        <p:nvSpPr>
          <p:cNvPr id="3" name="Content Placeholder 2"/>
          <p:cNvSpPr>
            <a:spLocks noGrp="1"/>
          </p:cNvSpPr>
          <p:nvPr>
            <p:ph sz="half" idx="1"/>
          </p:nvPr>
        </p:nvSpPr>
        <p:spPr>
          <a:xfrm>
            <a:off x="1097280" y="1928861"/>
            <a:ext cx="4937760" cy="4023359"/>
          </a:xfrm>
        </p:spPr>
        <p:txBody>
          <a:bodyPr vert="horz" lIns="0" tIns="45720" rIns="0" bIns="45720" rtlCol="0" anchor="t">
            <a:normAutofit/>
          </a:bodyPr>
          <a:lstStyle/>
          <a:p>
            <a:pPr>
              <a:buFont typeface="Wingdings" panose="05000000000000000000" pitchFamily="2" charset="2"/>
              <a:buChar char="q"/>
            </a:pPr>
            <a:r>
              <a:rPr lang="en-US" b="1" dirty="0">
                <a:latin typeface="Karla" panose="020B0604020202020204" charset="0"/>
              </a:rPr>
              <a:t>Application due date:</a:t>
            </a:r>
          </a:p>
          <a:p>
            <a:r>
              <a:rPr lang="en-US" b="1" dirty="0">
                <a:latin typeface="Karla" panose="020B0604020202020204" charset="0"/>
              </a:rPr>
              <a:t>September 1, 2023</a:t>
            </a:r>
          </a:p>
          <a:p>
            <a:endParaRPr lang="en-US" dirty="0">
              <a:latin typeface="Karla" panose="020B0604020202020204" charset="0"/>
            </a:endParaRPr>
          </a:p>
          <a:p>
            <a:pPr>
              <a:buFont typeface="Wingdings" panose="05000000000000000000" pitchFamily="2" charset="2"/>
              <a:buChar char="q"/>
            </a:pPr>
            <a:r>
              <a:rPr lang="en-US" b="1" dirty="0">
                <a:latin typeface="Karla" panose="020B0604020202020204" charset="0"/>
              </a:rPr>
              <a:t>EOF Special Projects Application Review:</a:t>
            </a:r>
          </a:p>
          <a:p>
            <a:pPr marL="0" indent="0">
              <a:buNone/>
            </a:pPr>
            <a:r>
              <a:rPr lang="en-US" b="1" dirty="0">
                <a:latin typeface="Karla"/>
              </a:rPr>
              <a:t>September 5</a:t>
            </a:r>
            <a:r>
              <a:rPr lang="en-US" b="1" baseline="30000" dirty="0">
                <a:latin typeface="Karla"/>
              </a:rPr>
              <a:t>th</a:t>
            </a:r>
            <a:r>
              <a:rPr lang="en-US" b="1" dirty="0">
                <a:latin typeface="Karla"/>
              </a:rPr>
              <a:t> – September 15</a:t>
            </a:r>
            <a:r>
              <a:rPr lang="en-US" b="1" baseline="30000" dirty="0">
                <a:latin typeface="Karla"/>
              </a:rPr>
              <a:t>th</a:t>
            </a:r>
            <a:r>
              <a:rPr lang="en-US" b="1" dirty="0">
                <a:latin typeface="Karla"/>
              </a:rPr>
              <a:t>  </a:t>
            </a:r>
            <a:endParaRPr lang="en-US" b="1" dirty="0">
              <a:latin typeface="Karla" panose="020B0604020202020204" charset="0"/>
            </a:endParaRPr>
          </a:p>
          <a:p>
            <a:pPr marL="0" indent="0">
              <a:buNone/>
            </a:pPr>
            <a:endParaRPr lang="en-US" dirty="0">
              <a:latin typeface="Karla" panose="020B0604020202020204" charset="0"/>
            </a:endParaRPr>
          </a:p>
          <a:p>
            <a:pPr>
              <a:buFont typeface="Wingdings" panose="05000000000000000000" pitchFamily="2" charset="2"/>
              <a:buChar char="q"/>
            </a:pPr>
            <a:r>
              <a:rPr lang="en-US" b="1" dirty="0">
                <a:latin typeface="Karla" panose="020B0604020202020204" charset="0"/>
              </a:rPr>
              <a:t>Email notification to the programs:</a:t>
            </a:r>
          </a:p>
          <a:p>
            <a:r>
              <a:rPr lang="en-US" b="1" dirty="0">
                <a:latin typeface="Karla"/>
              </a:rPr>
              <a:t>September 22, 2023 </a:t>
            </a:r>
            <a:endParaRPr lang="en-US" b="1" dirty="0">
              <a:latin typeface="Karla" panose="020B0604020202020204" charset="0"/>
            </a:endParaRPr>
          </a:p>
          <a:p>
            <a:endParaRPr lang="en-US" dirty="0">
              <a:latin typeface="Karla" panose="020B0604020202020204" charset="0"/>
            </a:endParaRPr>
          </a:p>
        </p:txBody>
      </p:sp>
      <p:sp>
        <p:nvSpPr>
          <p:cNvPr id="5" name="Content Placeholder 4"/>
          <p:cNvSpPr>
            <a:spLocks noGrp="1"/>
          </p:cNvSpPr>
          <p:nvPr>
            <p:ph sz="half" idx="2"/>
          </p:nvPr>
        </p:nvSpPr>
        <p:spPr/>
        <p:txBody>
          <a:bodyPr>
            <a:normAutofit/>
          </a:bodyPr>
          <a:lstStyle/>
          <a:p>
            <a:pPr>
              <a:buFont typeface="Wingdings" panose="05000000000000000000" pitchFamily="2" charset="2"/>
              <a:buChar char="q"/>
            </a:pPr>
            <a:r>
              <a:rPr lang="en-US" b="1" dirty="0">
                <a:latin typeface="Karla" panose="020B0604020202020204" charset="0"/>
              </a:rPr>
              <a:t>Funds must be encumbered:</a:t>
            </a:r>
          </a:p>
          <a:p>
            <a:pPr marL="0" indent="0">
              <a:buNone/>
            </a:pPr>
            <a:r>
              <a:rPr lang="en-US" b="1" dirty="0">
                <a:latin typeface="Karla" panose="020B0604020202020204" charset="0"/>
              </a:rPr>
              <a:t>June 30, 2024</a:t>
            </a:r>
          </a:p>
          <a:p>
            <a:pPr marL="0" indent="0">
              <a:buNone/>
            </a:pPr>
            <a:endParaRPr lang="en-US" b="1" dirty="0">
              <a:latin typeface="Karla" panose="020B0604020202020204" charset="0"/>
            </a:endParaRPr>
          </a:p>
          <a:p>
            <a:pPr>
              <a:buFont typeface="Wingdings" panose="05000000000000000000" pitchFamily="2" charset="2"/>
              <a:buChar char="q"/>
            </a:pPr>
            <a:r>
              <a:rPr lang="en-US" b="1" dirty="0">
                <a:latin typeface="Karla" panose="020B0604020202020204" charset="0"/>
              </a:rPr>
              <a:t>FINAL EXPENDITURE REPORT DEADLINE: </a:t>
            </a:r>
          </a:p>
          <a:p>
            <a:r>
              <a:rPr lang="en-US" b="1" dirty="0">
                <a:latin typeface="Karla" panose="020B0604020202020204" charset="0"/>
              </a:rPr>
              <a:t>August 16, 2024</a:t>
            </a:r>
          </a:p>
          <a:p>
            <a:endParaRPr lang="en-US" dirty="0"/>
          </a:p>
        </p:txBody>
      </p:sp>
      <p:sp>
        <p:nvSpPr>
          <p:cNvPr id="4" name="Slide Number Placeholder 3"/>
          <p:cNvSpPr>
            <a:spLocks noGrp="1"/>
          </p:cNvSpPr>
          <p:nvPr>
            <p:ph type="sldNum" sz="quarter" idx="12"/>
          </p:nvPr>
        </p:nvSpPr>
        <p:spPr/>
        <p:txBody>
          <a:bodyPr/>
          <a:lstStyle/>
          <a:p>
            <a:fld id="{82E0CA47-81CF-4842-A6CE-0A6037062406}" type="slidenum">
              <a:rPr lang="en-US" smtClean="0"/>
              <a:pPr/>
              <a:t>12</a:t>
            </a:fld>
            <a:endParaRPr lang="en-US" dirty="0"/>
          </a:p>
        </p:txBody>
      </p:sp>
    </p:spTree>
    <p:extLst>
      <p:ext uri="{BB962C8B-B14F-4D97-AF65-F5344CB8AC3E}">
        <p14:creationId xmlns:p14="http://schemas.microsoft.com/office/powerpoint/2010/main" val="1523652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2E0CA47-81CF-4842-A6CE-0A6037062406}" type="slidenum">
              <a:rPr lang="en-US" smtClean="0"/>
              <a:pPr/>
              <a:t>13</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146" y="518985"/>
            <a:ext cx="9032249" cy="5367526"/>
          </a:xfrm>
          <a:prstGeom prst="rect">
            <a:avLst/>
          </a:prstGeom>
        </p:spPr>
      </p:pic>
    </p:spTree>
    <p:extLst>
      <p:ext uri="{BB962C8B-B14F-4D97-AF65-F5344CB8AC3E}">
        <p14:creationId xmlns:p14="http://schemas.microsoft.com/office/powerpoint/2010/main" val="470187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42" y="554079"/>
            <a:ext cx="10581873" cy="203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11357" y="2950772"/>
            <a:ext cx="9660834" cy="1631216"/>
          </a:xfrm>
          <a:prstGeom prst="rect">
            <a:avLst/>
          </a:prstGeom>
        </p:spPr>
        <p:txBody>
          <a:bodyPr wrap="square">
            <a:spAutoFit/>
          </a:bodyPr>
          <a:lstStyle/>
          <a:p>
            <a:pPr algn="ctr"/>
            <a:r>
              <a:rPr lang="en-US" sz="7200" b="1" dirty="0">
                <a:latin typeface="Montserrat" panose="020B0604020202020204" charset="0"/>
                <a:ea typeface="Microsoft JhengHei" panose="020B0604030504040204" pitchFamily="34" charset="-120"/>
              </a:rPr>
              <a:t>Thank You!</a:t>
            </a:r>
            <a:r>
              <a:rPr lang="en-US" sz="2800" dirty="0">
                <a:latin typeface="Montserrat" panose="020B0604020202020204" charset="0"/>
              </a:rPr>
              <a:t/>
            </a:r>
            <a:br>
              <a:rPr lang="en-US" sz="2800" dirty="0">
                <a:latin typeface="Montserrat" panose="020B0604020202020204" charset="0"/>
              </a:rPr>
            </a:br>
            <a:r>
              <a:rPr lang="en-US" sz="2800" dirty="0">
                <a:latin typeface="Montserrat" panose="020B0604020202020204" charset="0"/>
              </a:rPr>
              <a:t>We look forward to working with you</a:t>
            </a:r>
            <a:endParaRPr lang="en-US" sz="2800" b="1" dirty="0">
              <a:latin typeface="Montserrat" panose="020B0604020202020204" charset="0"/>
              <a:ea typeface="Microsoft JhengHei" panose="020B0604030504040204" pitchFamily="34" charset="-12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635" t="91167" r="7620" b="635"/>
          <a:stretch/>
        </p:blipFill>
        <p:spPr>
          <a:xfrm>
            <a:off x="4770603" y="5531780"/>
            <a:ext cx="2514600" cy="649391"/>
          </a:xfrm>
          <a:prstGeom prst="rect">
            <a:avLst/>
          </a:prstGeom>
        </p:spPr>
      </p:pic>
      <p:sp>
        <p:nvSpPr>
          <p:cNvPr id="3" name="Slide Number Placeholder 2"/>
          <p:cNvSpPr>
            <a:spLocks noGrp="1"/>
          </p:cNvSpPr>
          <p:nvPr>
            <p:ph type="sldNum" sz="quarter" idx="12"/>
          </p:nvPr>
        </p:nvSpPr>
        <p:spPr/>
        <p:txBody>
          <a:bodyPr/>
          <a:lstStyle/>
          <a:p>
            <a:fld id="{82E0CA47-81CF-4842-A6CE-0A6037062406}" type="slidenum">
              <a:rPr lang="en-US" smtClean="0"/>
              <a:pPr/>
              <a:t>14</a:t>
            </a:fld>
            <a:endParaRPr lang="en-US" dirty="0"/>
          </a:p>
        </p:txBody>
      </p:sp>
    </p:spTree>
    <p:extLst>
      <p:ext uri="{BB962C8B-B14F-4D97-AF65-F5344CB8AC3E}">
        <p14:creationId xmlns:p14="http://schemas.microsoft.com/office/powerpoint/2010/main" val="271883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00" dirty="0">
                <a:latin typeface="Montserrat" panose="020B0604020202020204" charset="0"/>
              </a:rPr>
              <a:t>Welcome &amp; Introductions</a:t>
            </a:r>
          </a:p>
        </p:txBody>
      </p:sp>
    </p:spTree>
    <p:extLst>
      <p:ext uri="{BB962C8B-B14F-4D97-AF65-F5344CB8AC3E}">
        <p14:creationId xmlns:p14="http://schemas.microsoft.com/office/powerpoint/2010/main" val="185455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35209" y="414155"/>
            <a:ext cx="7067536" cy="584775"/>
          </a:xfrm>
          <a:prstGeom prst="rect">
            <a:avLst/>
          </a:prstGeom>
          <a:noFill/>
        </p:spPr>
        <p:txBody>
          <a:bodyPr wrap="square" rtlCol="0">
            <a:spAutoFit/>
          </a:bodyPr>
          <a:lstStyle/>
          <a:p>
            <a:pPr algn="ctr"/>
            <a:r>
              <a:rPr lang="en-US" sz="3200" b="1" dirty="0">
                <a:latin typeface="Montserrat" panose="020B0604020202020204" charset="0"/>
              </a:rPr>
              <a:t>OSHE/EOF Team</a:t>
            </a:r>
          </a:p>
        </p:txBody>
      </p:sp>
      <p:sp>
        <p:nvSpPr>
          <p:cNvPr id="8" name="TextBox 7"/>
          <p:cNvSpPr txBox="1"/>
          <p:nvPr/>
        </p:nvSpPr>
        <p:spPr>
          <a:xfrm>
            <a:off x="1993979" y="1499386"/>
            <a:ext cx="3871495" cy="5016758"/>
          </a:xfrm>
          <a:prstGeom prst="rect">
            <a:avLst/>
          </a:prstGeom>
          <a:noFill/>
          <a:ln>
            <a:noFill/>
          </a:ln>
        </p:spPr>
        <p:txBody>
          <a:bodyPr wrap="square" lIns="91440" tIns="45720" rIns="91440" bIns="45720" rtlCol="0" anchor="t">
            <a:spAutoFit/>
          </a:bodyPr>
          <a:lstStyle/>
          <a:p>
            <a:pPr fontAlgn="base"/>
            <a:r>
              <a:rPr lang="en-US" sz="1600" b="1" dirty="0">
                <a:latin typeface="Karla" panose="020B0604020202020204" charset="0"/>
              </a:rPr>
              <a:t>Dr. Hasani Carter      </a:t>
            </a:r>
            <a:r>
              <a:rPr lang="en-US" sz="1600" dirty="0">
                <a:latin typeface="Karla" panose="020B0604020202020204" charset="0"/>
              </a:rPr>
              <a:t>​​</a:t>
            </a:r>
          </a:p>
          <a:p>
            <a:pPr fontAlgn="base"/>
            <a:r>
              <a:rPr lang="en-US" sz="1600" u="sng" dirty="0">
                <a:latin typeface="Karla"/>
                <a:hlinkClick r:id="rId2"/>
              </a:rPr>
              <a:t>Hasani.Carter@oshe.nj.gov</a:t>
            </a:r>
            <a:r>
              <a:rPr lang="en-US" sz="1600" dirty="0">
                <a:latin typeface="Karla"/>
              </a:rPr>
              <a:t>   ​​</a:t>
            </a:r>
          </a:p>
          <a:p>
            <a:pPr fontAlgn="base"/>
            <a:r>
              <a:rPr lang="en-US" sz="1600" dirty="0">
                <a:latin typeface="Karla" panose="020B0604020202020204" charset="0"/>
              </a:rPr>
              <a:t>(609) 341-3808​​</a:t>
            </a:r>
          </a:p>
          <a:p>
            <a:pPr fontAlgn="base"/>
            <a:r>
              <a:rPr lang="en-US" sz="1600" dirty="0">
                <a:latin typeface="Karla" panose="020B0604020202020204" charset="0"/>
              </a:rPr>
              <a:t>​​</a:t>
            </a:r>
          </a:p>
          <a:p>
            <a:pPr fontAlgn="base"/>
            <a:r>
              <a:rPr lang="en-US" sz="1600" b="1" dirty="0">
                <a:latin typeface="Karla" panose="020B0604020202020204" charset="0"/>
              </a:rPr>
              <a:t>Peter Collazo    </a:t>
            </a:r>
            <a:r>
              <a:rPr lang="en-US" sz="1600" dirty="0">
                <a:latin typeface="Karla" panose="020B0604020202020204" charset="0"/>
              </a:rPr>
              <a:t>​​</a:t>
            </a:r>
          </a:p>
          <a:p>
            <a:pPr fontAlgn="base"/>
            <a:r>
              <a:rPr lang="en-US" sz="1600" u="sng" dirty="0">
                <a:latin typeface="Karla"/>
                <a:hlinkClick r:id="rId3"/>
              </a:rPr>
              <a:t>Peter.Collazo@oshe.nj.gov</a:t>
            </a:r>
            <a:r>
              <a:rPr lang="en-US" sz="1600" dirty="0">
                <a:latin typeface="Karla"/>
              </a:rPr>
              <a:t> ​​</a:t>
            </a:r>
          </a:p>
          <a:p>
            <a:pPr fontAlgn="base"/>
            <a:r>
              <a:rPr lang="en-US" sz="1600" dirty="0">
                <a:latin typeface="Karla"/>
              </a:rPr>
              <a:t>(609) 273-9090</a:t>
            </a:r>
            <a:endParaRPr lang="en-US" sz="1600" dirty="0">
              <a:latin typeface="Karla" panose="020B0604020202020204" charset="0"/>
            </a:endParaRPr>
          </a:p>
          <a:p>
            <a:pPr fontAlgn="base"/>
            <a:r>
              <a:rPr lang="en-US" sz="1600" dirty="0">
                <a:latin typeface="Karla" panose="020B0604020202020204" charset="0"/>
              </a:rPr>
              <a:t>​​</a:t>
            </a:r>
          </a:p>
          <a:p>
            <a:pPr fontAlgn="base"/>
            <a:r>
              <a:rPr lang="en-US" sz="1600" b="1" dirty="0">
                <a:latin typeface="Karla" panose="020B0604020202020204" charset="0"/>
              </a:rPr>
              <a:t>Hema Patel</a:t>
            </a:r>
            <a:r>
              <a:rPr lang="en-US" sz="1600" dirty="0">
                <a:latin typeface="Karla" panose="020B0604020202020204" charset="0"/>
              </a:rPr>
              <a:t>​​</a:t>
            </a:r>
          </a:p>
          <a:p>
            <a:pPr fontAlgn="base"/>
            <a:r>
              <a:rPr lang="en-US" sz="1600" u="sng" dirty="0">
                <a:latin typeface="Karla"/>
                <a:hlinkClick r:id="rId4"/>
              </a:rPr>
              <a:t>Hema.Patel@oshe.nj.gov</a:t>
            </a:r>
            <a:r>
              <a:rPr lang="en-US" sz="1600" dirty="0">
                <a:latin typeface="Karla"/>
              </a:rPr>
              <a:t>​​</a:t>
            </a:r>
          </a:p>
          <a:p>
            <a:pPr fontAlgn="base"/>
            <a:r>
              <a:rPr lang="en-US" sz="1600" dirty="0">
                <a:latin typeface="Karla" panose="020B0604020202020204" charset="0"/>
              </a:rPr>
              <a:t>(609) 984-3751​​</a:t>
            </a:r>
          </a:p>
          <a:p>
            <a:pPr fontAlgn="base"/>
            <a:r>
              <a:rPr lang="en-US" sz="1600" dirty="0">
                <a:latin typeface="Karla" panose="020B0604020202020204" charset="0"/>
              </a:rPr>
              <a:t>​​</a:t>
            </a:r>
          </a:p>
          <a:p>
            <a:pPr fontAlgn="base"/>
            <a:r>
              <a:rPr lang="en-US" sz="1600" b="1" dirty="0">
                <a:latin typeface="Karla" panose="020B0604020202020204" charset="0"/>
              </a:rPr>
              <a:t>Catherine Sackey</a:t>
            </a:r>
            <a:r>
              <a:rPr lang="en-US" sz="1600" dirty="0">
                <a:latin typeface="Karla" panose="020B0604020202020204" charset="0"/>
              </a:rPr>
              <a:t>​​</a:t>
            </a:r>
          </a:p>
          <a:p>
            <a:pPr fontAlgn="base"/>
            <a:r>
              <a:rPr lang="en-US" sz="1600" u="sng" dirty="0">
                <a:latin typeface="Karla"/>
                <a:hlinkClick r:id="rId5"/>
              </a:rPr>
              <a:t>Catherine.Sackey@oshe.nj.gov</a:t>
            </a:r>
            <a:r>
              <a:rPr lang="en-US" sz="1600" dirty="0">
                <a:latin typeface="Karla"/>
                <a:hlinkClick r:id="rId5"/>
              </a:rPr>
              <a:t>​​</a:t>
            </a:r>
            <a:endParaRPr lang="en-US" sz="1600" dirty="0">
              <a:latin typeface="Karla" panose="020B0604020202020204" charset="0"/>
              <a:hlinkClick r:id="rId5"/>
            </a:endParaRPr>
          </a:p>
          <a:p>
            <a:r>
              <a:rPr lang="en-US" sz="1600" dirty="0">
                <a:latin typeface="Karla"/>
              </a:rPr>
              <a:t>(609) 633-6909</a:t>
            </a:r>
          </a:p>
          <a:p>
            <a:pPr fontAlgn="base"/>
            <a:r>
              <a:rPr lang="en-US" sz="1600" dirty="0">
                <a:latin typeface="Karla" panose="020B0604020202020204" charset="0"/>
              </a:rPr>
              <a:t>​​</a:t>
            </a:r>
          </a:p>
          <a:p>
            <a:pPr fontAlgn="base"/>
            <a:r>
              <a:rPr lang="en-US" sz="1600" b="1" dirty="0">
                <a:latin typeface="Karla" panose="020B0604020202020204" charset="0"/>
              </a:rPr>
              <a:t>Dr. Stephanie Shanklin</a:t>
            </a:r>
            <a:r>
              <a:rPr lang="en-US" sz="1600" dirty="0">
                <a:latin typeface="Karla" panose="020B0604020202020204" charset="0"/>
              </a:rPr>
              <a:t>​​</a:t>
            </a:r>
          </a:p>
          <a:p>
            <a:pPr fontAlgn="base"/>
            <a:r>
              <a:rPr lang="en-US" sz="1600" u="sng" dirty="0">
                <a:latin typeface="Karla"/>
                <a:hlinkClick r:id="rId6"/>
              </a:rPr>
              <a:t>Stephanie.Shanklin@oshe.nj.gov</a:t>
            </a:r>
            <a:r>
              <a:rPr lang="en-US" sz="1600" dirty="0">
                <a:latin typeface="Karla"/>
              </a:rPr>
              <a:t>​​</a:t>
            </a:r>
          </a:p>
          <a:p>
            <a:pPr fontAlgn="base"/>
            <a:r>
              <a:rPr lang="en-US" sz="1600" dirty="0">
                <a:latin typeface="Karla" panose="020B0604020202020204" charset="0"/>
              </a:rPr>
              <a:t>(609) 984-3751​​</a:t>
            </a:r>
          </a:p>
          <a:p>
            <a:pPr algn="ctr"/>
            <a:endParaRPr lang="en-US" sz="1600" b="1" dirty="0"/>
          </a:p>
        </p:txBody>
      </p:sp>
      <p:sp>
        <p:nvSpPr>
          <p:cNvPr id="9" name="TextBox 8"/>
          <p:cNvSpPr txBox="1"/>
          <p:nvPr/>
        </p:nvSpPr>
        <p:spPr>
          <a:xfrm flipH="1">
            <a:off x="2335208" y="906598"/>
            <a:ext cx="7241060" cy="307777"/>
          </a:xfrm>
          <a:prstGeom prst="rect">
            <a:avLst/>
          </a:prstGeom>
          <a:noFill/>
        </p:spPr>
        <p:txBody>
          <a:bodyPr wrap="square" rtlCol="0">
            <a:spAutoFit/>
          </a:bodyPr>
          <a:lstStyle/>
          <a:p>
            <a:pPr lvl="1"/>
            <a:r>
              <a:rPr lang="en-US" sz="1400" b="1" dirty="0"/>
              <a:t>Website: </a:t>
            </a:r>
            <a:r>
              <a:rPr lang="en-US" sz="1400" dirty="0">
                <a:solidFill>
                  <a:srgbClr val="0070C0"/>
                </a:solidFill>
              </a:rPr>
              <a:t>http://www.state.nj.us/highereducation/EOF/EOF_Program_Resources.shtml</a:t>
            </a:r>
          </a:p>
        </p:txBody>
      </p:sp>
      <p:sp>
        <p:nvSpPr>
          <p:cNvPr id="6" name="TextBox 5"/>
          <p:cNvSpPr txBox="1"/>
          <p:nvPr/>
        </p:nvSpPr>
        <p:spPr>
          <a:xfrm>
            <a:off x="6206703" y="1491373"/>
            <a:ext cx="3196042" cy="646331"/>
          </a:xfrm>
          <a:prstGeom prst="rect">
            <a:avLst/>
          </a:prstGeom>
          <a:noFill/>
          <a:ln>
            <a:noFill/>
          </a:ln>
        </p:spPr>
        <p:txBody>
          <a:bodyPr wrap="square" rtlCol="0">
            <a:spAutoFit/>
          </a:bodyPr>
          <a:lstStyle/>
          <a:p>
            <a:pPr algn="ctr"/>
            <a:r>
              <a:rPr lang="en-US" b="1" u="sng" dirty="0"/>
              <a:t>EOF receives assistance from OSHE Department of Finance: </a:t>
            </a:r>
          </a:p>
        </p:txBody>
      </p:sp>
      <p:sp>
        <p:nvSpPr>
          <p:cNvPr id="7" name="TextBox 6"/>
          <p:cNvSpPr txBox="1"/>
          <p:nvPr/>
        </p:nvSpPr>
        <p:spPr>
          <a:xfrm>
            <a:off x="6206705" y="2137704"/>
            <a:ext cx="3131260" cy="2431435"/>
          </a:xfrm>
          <a:prstGeom prst="rect">
            <a:avLst/>
          </a:prstGeom>
          <a:noFill/>
          <a:ln>
            <a:noFill/>
          </a:ln>
        </p:spPr>
        <p:txBody>
          <a:bodyPr wrap="square" rtlCol="0">
            <a:spAutoFit/>
          </a:bodyPr>
          <a:lstStyle/>
          <a:p>
            <a:pPr algn="ctr"/>
            <a:endParaRPr lang="en-US" sz="1600" dirty="0"/>
          </a:p>
          <a:p>
            <a:pPr algn="ctr"/>
            <a:r>
              <a:rPr lang="en-US" b="1" dirty="0"/>
              <a:t>Angela Bethea</a:t>
            </a:r>
          </a:p>
          <a:p>
            <a:pPr algn="ctr"/>
            <a:r>
              <a:rPr lang="en-US" dirty="0">
                <a:hlinkClick r:id="rId7"/>
              </a:rPr>
              <a:t>Angela.Bethea@oshe.nj.gov</a:t>
            </a:r>
            <a:endParaRPr lang="en-US" dirty="0"/>
          </a:p>
          <a:p>
            <a:pPr algn="ctr"/>
            <a:endParaRPr lang="en-US" dirty="0"/>
          </a:p>
          <a:p>
            <a:pPr algn="ctr"/>
            <a:r>
              <a:rPr lang="en-US" b="1" dirty="0"/>
              <a:t>Kevin Kobylowski</a:t>
            </a:r>
          </a:p>
          <a:p>
            <a:pPr algn="ctr"/>
            <a:r>
              <a:rPr lang="en-US" dirty="0">
                <a:hlinkClick r:id="rId8"/>
              </a:rPr>
              <a:t>Kevin.Kobylowski@oshe.nj.gov</a:t>
            </a:r>
            <a:endParaRPr lang="en-US" dirty="0"/>
          </a:p>
          <a:p>
            <a:pPr algn="ctr"/>
            <a:endParaRPr lang="en-US" sz="1600" dirty="0"/>
          </a:p>
          <a:p>
            <a:pPr algn="ctr"/>
            <a:endParaRPr lang="en-US" sz="1600" dirty="0"/>
          </a:p>
          <a:p>
            <a:pPr algn="ctr"/>
            <a:endParaRPr lang="en-US" sz="1400" dirty="0"/>
          </a:p>
        </p:txBody>
      </p:sp>
    </p:spTree>
    <p:extLst>
      <p:ext uri="{BB962C8B-B14F-4D97-AF65-F5344CB8AC3E}">
        <p14:creationId xmlns:p14="http://schemas.microsoft.com/office/powerpoint/2010/main" val="2022836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69483"/>
            <a:ext cx="10698479" cy="1019683"/>
          </a:xfrm>
        </p:spPr>
        <p:txBody>
          <a:bodyPr>
            <a:normAutofit/>
          </a:bodyPr>
          <a:lstStyle/>
          <a:p>
            <a:r>
              <a:rPr lang="en-US" b="1" dirty="0">
                <a:latin typeface="Montserrat" panose="020B0604020202020204" charset="0"/>
              </a:rPr>
              <a:t>Purpose and Focus</a:t>
            </a:r>
            <a:endParaRPr lang="en-US" dirty="0">
              <a:latin typeface="Montserrat" panose="020B0604020202020204" charset="0"/>
            </a:endParaRPr>
          </a:p>
        </p:txBody>
      </p:sp>
      <p:sp>
        <p:nvSpPr>
          <p:cNvPr id="3" name="Content Placeholder 2"/>
          <p:cNvSpPr>
            <a:spLocks noGrp="1"/>
          </p:cNvSpPr>
          <p:nvPr>
            <p:ph idx="1"/>
          </p:nvPr>
        </p:nvSpPr>
        <p:spPr>
          <a:xfrm>
            <a:off x="1097279" y="2065961"/>
            <a:ext cx="10058400" cy="4135460"/>
          </a:xfrm>
        </p:spPr>
        <p:txBody>
          <a:bodyPr vert="horz" lIns="0" tIns="45720" rIns="0" bIns="45720" rtlCol="0" anchor="t">
            <a:normAutofit/>
          </a:bodyPr>
          <a:lstStyle/>
          <a:p>
            <a:pPr marL="457200" indent="-457200">
              <a:buFont typeface="+mj-lt"/>
              <a:buAutoNum type="arabicPeriod"/>
            </a:pPr>
            <a:r>
              <a:rPr lang="en-US" dirty="0">
                <a:latin typeface="Karla"/>
              </a:rPr>
              <a:t>Provide a general overview and answer any questions.</a:t>
            </a:r>
          </a:p>
          <a:p>
            <a:pPr marL="457200" indent="-457200">
              <a:buFont typeface="+mj-lt"/>
              <a:buAutoNum type="arabicPeriod"/>
            </a:pPr>
            <a:r>
              <a:rPr lang="en-US" dirty="0">
                <a:latin typeface="Karla"/>
              </a:rPr>
              <a:t>Provide a brief review on how to properly complete the application.</a:t>
            </a:r>
            <a:r>
              <a:rPr lang="en-US" u="sng" dirty="0">
                <a:solidFill>
                  <a:srgbClr val="FF0000"/>
                </a:solidFill>
                <a:effectLst>
                  <a:outerShdw blurRad="38100" dist="38100" dir="2700000" algn="tl">
                    <a:srgbClr val="000000">
                      <a:alpha val="43137"/>
                    </a:srgbClr>
                  </a:outerShdw>
                </a:effectLst>
                <a:latin typeface="Karla"/>
              </a:rPr>
              <a:t> </a:t>
            </a:r>
            <a:endParaRPr lang="en-US" u="sng" dirty="0">
              <a:solidFill>
                <a:srgbClr val="FF0000"/>
              </a:solidFill>
              <a:effectLst>
                <a:outerShdw blurRad="38100" dist="38100" dir="2700000" algn="tl">
                  <a:srgbClr val="000000">
                    <a:alpha val="43137"/>
                  </a:srgbClr>
                </a:outerShdw>
              </a:effectLst>
              <a:latin typeface="Karla" panose="020B0604020202020204" charset="0"/>
            </a:endParaRPr>
          </a:p>
          <a:p>
            <a:pPr marL="457200" indent="-457200">
              <a:buFont typeface="+mj-lt"/>
              <a:buAutoNum type="arabicPeriod" startAt="3"/>
            </a:pPr>
            <a:r>
              <a:rPr lang="en-US" dirty="0">
                <a:latin typeface="Karla"/>
              </a:rPr>
              <a:t>Review of Deadlines and Submission Requirements.</a:t>
            </a:r>
            <a:endParaRPr lang="en-US" dirty="0">
              <a:latin typeface="Karla" panose="020B0604020202020204" charset="0"/>
            </a:endParaRPr>
          </a:p>
          <a:p>
            <a:pPr marL="0" indent="0">
              <a:buNone/>
            </a:pPr>
            <a:endParaRPr lang="en-US" dirty="0">
              <a:latin typeface="Karla" panose="020B0604020202020204" charset="0"/>
            </a:endParaRPr>
          </a:p>
        </p:txBody>
      </p:sp>
    </p:spTree>
    <p:extLst>
      <p:ext uri="{BB962C8B-B14F-4D97-AF65-F5344CB8AC3E}">
        <p14:creationId xmlns:p14="http://schemas.microsoft.com/office/powerpoint/2010/main" val="520196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latin typeface="Montserrat" panose="020B0604020202020204" charset="0"/>
              </a:rPr>
              <a:t>EOF Special Project Allocation</a:t>
            </a:r>
          </a:p>
        </p:txBody>
      </p:sp>
      <p:sp>
        <p:nvSpPr>
          <p:cNvPr id="4" name="Slide Number Placeholder 3"/>
          <p:cNvSpPr>
            <a:spLocks noGrp="1"/>
          </p:cNvSpPr>
          <p:nvPr>
            <p:ph type="sldNum" sz="quarter" idx="12"/>
          </p:nvPr>
        </p:nvSpPr>
        <p:spPr/>
        <p:txBody>
          <a:bodyPr/>
          <a:lstStyle/>
          <a:p>
            <a:fld id="{82E0CA47-81CF-4842-A6CE-0A6037062406}" type="slidenum">
              <a:rPr lang="en-US" smtClean="0"/>
              <a:pPr/>
              <a:t>5</a:t>
            </a:fld>
            <a:endParaRPr lang="en-US" dirty="0"/>
          </a:p>
        </p:txBody>
      </p:sp>
      <p:sp>
        <p:nvSpPr>
          <p:cNvPr id="6" name="Rectangle 5"/>
          <p:cNvSpPr/>
          <p:nvPr/>
        </p:nvSpPr>
        <p:spPr>
          <a:xfrm>
            <a:off x="905163" y="2136339"/>
            <a:ext cx="10446327" cy="3139321"/>
          </a:xfrm>
          <a:prstGeom prst="rect">
            <a:avLst/>
          </a:prstGeom>
        </p:spPr>
        <p:txBody>
          <a:bodyPr wrap="square" lIns="91440" tIns="45720" rIns="91440" bIns="45720" anchor="t">
            <a:spAutoFit/>
          </a:bodyPr>
          <a:lstStyle/>
          <a:p>
            <a:r>
              <a:rPr lang="en-US" b="1" dirty="0">
                <a:solidFill>
                  <a:srgbClr val="000000"/>
                </a:solidFill>
                <a:latin typeface="Karla"/>
                <a:ea typeface="Calibri" panose="020F0502020204030204" pitchFamily="34" charset="0"/>
              </a:rPr>
              <a:t>EOF Special Projects – 2,000,000</a:t>
            </a:r>
            <a:endParaRPr lang="en-US" dirty="0">
              <a:solidFill>
                <a:srgbClr val="000000"/>
              </a:solidFill>
              <a:latin typeface="Karla"/>
              <a:ea typeface="Calibri" panose="020F0502020204030204" pitchFamily="34" charset="0"/>
            </a:endParaRPr>
          </a:p>
          <a:p>
            <a:endParaRPr lang="en-US" dirty="0">
              <a:latin typeface="Karla" panose="020B0604020202020204" charset="0"/>
              <a:ea typeface="Calibri" panose="020F0502020204030204" pitchFamily="34" charset="0"/>
              <a:cs typeface="Calibri" panose="020F0502020204030204" pitchFamily="34" charset="0"/>
            </a:endParaRPr>
          </a:p>
          <a:p>
            <a:r>
              <a:rPr lang="en-US" dirty="0">
                <a:latin typeface="Karla" panose="020B0604020202020204" charset="0"/>
                <a:ea typeface="Calibri" panose="020F0502020204030204" pitchFamily="34" charset="0"/>
                <a:cs typeface="Calibri" panose="020F0502020204030204" pitchFamily="34" charset="0"/>
              </a:rPr>
              <a:t>For Fiscal Year 2024, OSHE/EOF will provide EOF campus programs with the opportunity to submit a special project application that will allow them to receive 1-time allocation of additional resources to help enhance their student support efforts on campus. </a:t>
            </a:r>
          </a:p>
          <a:p>
            <a:endParaRPr lang="en-US" dirty="0">
              <a:latin typeface="Karla" panose="020B0604020202020204" charset="0"/>
              <a:ea typeface="Calibri" panose="020F0502020204030204" pitchFamily="34" charset="0"/>
              <a:cs typeface="Calibri" panose="020F0502020204030204" pitchFamily="34" charset="0"/>
            </a:endParaRPr>
          </a:p>
          <a:p>
            <a:r>
              <a:rPr lang="en-US" dirty="0">
                <a:latin typeface="Karla" panose="020B0604020202020204" charset="0"/>
                <a:ea typeface="Calibri" panose="020F0502020204030204" pitchFamily="34" charset="0"/>
                <a:cs typeface="Calibri" panose="020F0502020204030204" pitchFamily="34" charset="0"/>
              </a:rPr>
              <a:t>This special opportunity would allow for programs to offer creative programming or enhanced support of their students as institutions continue to transition back to in-person operations.</a:t>
            </a:r>
          </a:p>
          <a:p>
            <a:endParaRPr lang="en-US" dirty="0">
              <a:highlight>
                <a:srgbClr val="FFFF00"/>
              </a:highlight>
              <a:latin typeface="Karla" panose="020B0604020202020204" charset="0"/>
              <a:ea typeface="Calibri" panose="020F0502020204030204" pitchFamily="34" charset="0"/>
              <a:cs typeface="Calibri" panose="020F0502020204030204" pitchFamily="34" charset="0"/>
            </a:endParaRPr>
          </a:p>
          <a:p>
            <a:r>
              <a:rPr lang="en-US" dirty="0">
                <a:latin typeface="Karla"/>
                <a:ea typeface="Calibri" panose="020F0502020204030204" pitchFamily="34" charset="0"/>
                <a:cs typeface="Calibri"/>
              </a:rPr>
              <a:t>Programs may apply for more than one project. However, a separate application must be submitted for each special project.</a:t>
            </a:r>
            <a:endParaRPr lang="en-US" dirty="0">
              <a:latin typeface="Karla" panose="020B060402020202020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1177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E0CA47-81CF-4842-A6CE-0A6037062406}" type="slidenum">
              <a:rPr lang="en-US" smtClean="0"/>
              <a:pPr/>
              <a:t>6</a:t>
            </a:fld>
            <a:endParaRPr lang="en-US" dirty="0"/>
          </a:p>
        </p:txBody>
      </p:sp>
      <p:sp>
        <p:nvSpPr>
          <p:cNvPr id="2" name="Title 1"/>
          <p:cNvSpPr>
            <a:spLocks noGrp="1"/>
          </p:cNvSpPr>
          <p:nvPr>
            <p:ph type="title" idx="4294967295"/>
          </p:nvPr>
        </p:nvSpPr>
        <p:spPr>
          <a:xfrm>
            <a:off x="1034473" y="287338"/>
            <a:ext cx="11157527" cy="987425"/>
          </a:xfrm>
        </p:spPr>
        <p:txBody>
          <a:bodyPr>
            <a:noAutofit/>
          </a:bodyPr>
          <a:lstStyle/>
          <a:p>
            <a:pPr lvl="0"/>
            <a:r>
              <a:rPr lang="en-US" sz="4000" dirty="0">
                <a:latin typeface="Montserrat" panose="020B0604020202020204" charset="0"/>
              </a:rPr>
              <a:t>Purpose of the EOF Special Project</a:t>
            </a:r>
          </a:p>
        </p:txBody>
      </p:sp>
      <p:sp>
        <p:nvSpPr>
          <p:cNvPr id="3" name="Content Placeholder 2"/>
          <p:cNvSpPr>
            <a:spLocks noGrp="1"/>
          </p:cNvSpPr>
          <p:nvPr>
            <p:ph idx="4294967295"/>
          </p:nvPr>
        </p:nvSpPr>
        <p:spPr>
          <a:xfrm>
            <a:off x="431420" y="1385455"/>
            <a:ext cx="11326530" cy="4640033"/>
          </a:xfrm>
        </p:spPr>
        <p:txBody>
          <a:bodyPr vert="horz" lIns="0" tIns="45720" rIns="0" bIns="45720" rtlCol="0" anchor="t">
            <a:noAutofit/>
          </a:bodyPr>
          <a:lstStyle/>
          <a:p>
            <a:r>
              <a:rPr lang="en-US" sz="1600" b="1" dirty="0">
                <a:solidFill>
                  <a:schemeClr val="tx1"/>
                </a:solidFill>
                <a:latin typeface="Karla"/>
              </a:rPr>
              <a:t>Special Projects (No Institutional Match Required)</a:t>
            </a:r>
            <a:endParaRPr lang="en-US" sz="1600" dirty="0">
              <a:solidFill>
                <a:schemeClr val="tx1"/>
              </a:solidFill>
              <a:latin typeface="Karla"/>
            </a:endParaRPr>
          </a:p>
          <a:p>
            <a:r>
              <a:rPr lang="en-US" sz="1600" dirty="0">
                <a:solidFill>
                  <a:schemeClr val="tx1"/>
                </a:solidFill>
                <a:latin typeface="Karla"/>
                <a:ea typeface="+mn-lt"/>
                <a:cs typeface="+mn-lt"/>
              </a:rPr>
              <a:t>EOF funds provided for Special Projects is a separate allocation to help create, enhance, and/or promote student leadership and academic support. Special Project areas may include projects that would:</a:t>
            </a:r>
          </a:p>
          <a:p>
            <a:pPr marL="342900" indent="-342900">
              <a:lnSpc>
                <a:spcPct val="100000"/>
              </a:lnSpc>
              <a:buAutoNum type="arabicPeriod"/>
            </a:pPr>
            <a:r>
              <a:rPr lang="en-US" sz="1500" dirty="0">
                <a:solidFill>
                  <a:schemeClr val="tx1"/>
                </a:solidFill>
                <a:latin typeface="Karla"/>
                <a:ea typeface="+mn-lt"/>
                <a:cs typeface="+mn-lt"/>
              </a:rPr>
              <a:t>Increase student preparation for and/or placement in careers.  </a:t>
            </a:r>
          </a:p>
          <a:p>
            <a:pPr marL="342900" indent="-342900">
              <a:lnSpc>
                <a:spcPct val="100000"/>
              </a:lnSpc>
              <a:buAutoNum type="arabicPeriod"/>
            </a:pPr>
            <a:r>
              <a:rPr lang="en-US" sz="1500" dirty="0">
                <a:solidFill>
                  <a:schemeClr val="tx1"/>
                </a:solidFill>
                <a:latin typeface="Karla"/>
                <a:ea typeface="+mn-lt"/>
                <a:cs typeface="+mn-lt"/>
              </a:rPr>
              <a:t>Increase student placement in graduate and professional schools (ex: medicine, law, science, and technology, etc.).</a:t>
            </a:r>
          </a:p>
          <a:p>
            <a:pPr marL="342900" indent="-342900">
              <a:lnSpc>
                <a:spcPct val="100000"/>
              </a:lnSpc>
              <a:buAutoNum type="arabicPeriod"/>
            </a:pPr>
            <a:r>
              <a:rPr lang="en-US" sz="1500" dirty="0">
                <a:solidFill>
                  <a:schemeClr val="tx1"/>
                </a:solidFill>
                <a:latin typeface="Karla"/>
                <a:ea typeface="+mn-lt"/>
                <a:cs typeface="+mn-lt"/>
              </a:rPr>
              <a:t>Foster development of exemplary programs that have potential for expansion and/or replication at other institutions. </a:t>
            </a:r>
          </a:p>
          <a:p>
            <a:pPr marL="342900" indent="-342900">
              <a:lnSpc>
                <a:spcPct val="100000"/>
              </a:lnSpc>
              <a:buAutoNum type="arabicPeriod"/>
            </a:pPr>
            <a:r>
              <a:rPr lang="en-US" sz="1500" dirty="0">
                <a:solidFill>
                  <a:schemeClr val="tx1"/>
                </a:solidFill>
                <a:latin typeface="Karla"/>
                <a:ea typeface="+mn-lt"/>
                <a:cs typeface="+mn-lt"/>
              </a:rPr>
              <a:t>Improve the efficiency and effectiveness of administrative processes and/or enhance student support initiatives (i.e. provide training for staff to learn how to use new technologies, hiring of additional tutors, counselors, etc.). </a:t>
            </a:r>
          </a:p>
          <a:p>
            <a:pPr marL="342900" indent="-342900">
              <a:lnSpc>
                <a:spcPct val="100000"/>
              </a:lnSpc>
              <a:buAutoNum type="arabicPeriod"/>
            </a:pPr>
            <a:r>
              <a:rPr lang="en-US" sz="1500" dirty="0">
                <a:solidFill>
                  <a:schemeClr val="tx1"/>
                </a:solidFill>
                <a:latin typeface="Karla"/>
                <a:ea typeface="+mn-lt"/>
                <a:cs typeface="+mn-lt"/>
              </a:rPr>
              <a:t>Assist students with material hardship by providing support for the cost of textbooks, notebooks, laptops, and other educational supplies.</a:t>
            </a:r>
            <a:endParaRPr lang="en-US" dirty="0">
              <a:solidFill>
                <a:schemeClr val="tx1"/>
              </a:solidFill>
            </a:endParaRPr>
          </a:p>
          <a:p>
            <a:pPr marL="342900" indent="-342900">
              <a:lnSpc>
                <a:spcPct val="100000"/>
              </a:lnSpc>
              <a:buAutoNum type="arabicPeriod"/>
            </a:pPr>
            <a:r>
              <a:rPr lang="en-US" sz="1500" dirty="0">
                <a:solidFill>
                  <a:schemeClr val="tx1"/>
                </a:solidFill>
                <a:latin typeface="Karla"/>
                <a:ea typeface="+mn-lt"/>
                <a:cs typeface="+mn-lt"/>
              </a:rPr>
              <a:t>Programs may seek to provide programming to help address mental health concerns by hiring a part-time counselor. </a:t>
            </a:r>
          </a:p>
          <a:p>
            <a:pPr marL="342900" indent="-342900">
              <a:lnSpc>
                <a:spcPct val="100000"/>
              </a:lnSpc>
              <a:buAutoNum type="arabicPeriod"/>
            </a:pPr>
            <a:r>
              <a:rPr lang="en-US" sz="1500" dirty="0">
                <a:solidFill>
                  <a:schemeClr val="tx1"/>
                </a:solidFill>
                <a:latin typeface="Karla"/>
                <a:ea typeface="+mn-lt"/>
                <a:cs typeface="+mn-lt"/>
              </a:rPr>
              <a:t>Provide additional student programming (i.e., guest speakers; workshops; student conference attendance, etc.).</a:t>
            </a:r>
          </a:p>
          <a:p>
            <a:endParaRPr lang="en-US" sz="1500" dirty="0">
              <a:latin typeface="Karla"/>
              <a:ea typeface="+mn-lt"/>
              <a:cs typeface="+mn-lt"/>
            </a:endParaRPr>
          </a:p>
          <a:p>
            <a:endParaRPr lang="en-US" sz="1500" dirty="0">
              <a:latin typeface="Karla"/>
            </a:endParaRPr>
          </a:p>
        </p:txBody>
      </p:sp>
    </p:spTree>
    <p:extLst>
      <p:ext uri="{BB962C8B-B14F-4D97-AF65-F5344CB8AC3E}">
        <p14:creationId xmlns:p14="http://schemas.microsoft.com/office/powerpoint/2010/main" val="1763538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Montserrat" panose="020B0604020202020204" charset="0"/>
              </a:rPr>
              <a:t>Narrative Requirements </a:t>
            </a:r>
          </a:p>
        </p:txBody>
      </p:sp>
      <p:sp>
        <p:nvSpPr>
          <p:cNvPr id="3" name="Content Placeholder 2"/>
          <p:cNvSpPr>
            <a:spLocks noGrp="1"/>
          </p:cNvSpPr>
          <p:nvPr>
            <p:ph idx="1"/>
          </p:nvPr>
        </p:nvSpPr>
        <p:spPr>
          <a:xfrm>
            <a:off x="1023389" y="1873443"/>
            <a:ext cx="10058400" cy="4023360"/>
          </a:xfrm>
        </p:spPr>
        <p:txBody>
          <a:bodyPr vert="horz" lIns="0" tIns="45720" rIns="0" bIns="45720" rtlCol="0" anchor="t">
            <a:normAutofit/>
          </a:bodyPr>
          <a:lstStyle/>
          <a:p>
            <a:r>
              <a:rPr lang="en-US" dirty="0">
                <a:latin typeface="Karla"/>
                <a:ea typeface="Calibri" panose="020F0502020204030204" pitchFamily="34" charset="0"/>
                <a:cs typeface="Times New Roman"/>
              </a:rPr>
              <a:t>All proposals must include a coversheet and should be emailed to </a:t>
            </a:r>
            <a:r>
              <a:rPr lang="en-US" u="sng" dirty="0">
                <a:hlinkClick r:id="rId2"/>
              </a:rPr>
              <a:t>EOF@oshe.nj.gov</a:t>
            </a:r>
            <a:r>
              <a:rPr lang="en-US" dirty="0"/>
              <a:t> </a:t>
            </a:r>
            <a:r>
              <a:rPr lang="en-US" dirty="0">
                <a:latin typeface="Karla"/>
                <a:ea typeface="Calibri" panose="020F0502020204030204" pitchFamily="34" charset="0"/>
                <a:cs typeface="Times New Roman"/>
              </a:rPr>
              <a:t>with a copy to your liaison.</a:t>
            </a:r>
            <a:endParaRPr lang="en-US" dirty="0">
              <a:latin typeface="Karla" panose="020B0604020202020204" charset="0"/>
              <a:ea typeface="Calibri" panose="020F0502020204030204" pitchFamily="34" charset="0"/>
              <a:cs typeface="Times New Roman" panose="02020603050405020304" pitchFamily="18" charset="0"/>
            </a:endParaRPr>
          </a:p>
          <a:p>
            <a:r>
              <a:rPr lang="en-US" dirty="0">
                <a:latin typeface="Karla"/>
              </a:rPr>
              <a:t>Narrative Description of Project (No more than 3 pages).</a:t>
            </a:r>
            <a:endParaRPr lang="en-US" dirty="0">
              <a:latin typeface="Karla" panose="020B0604020202020204" charset="0"/>
            </a:endParaRPr>
          </a:p>
          <a:p>
            <a:r>
              <a:rPr lang="en-US" dirty="0">
                <a:latin typeface="Karla"/>
              </a:rPr>
              <a:t>Describe the proposed special project that you are planning.  </a:t>
            </a:r>
          </a:p>
          <a:p>
            <a:r>
              <a:rPr lang="en-US" dirty="0">
                <a:latin typeface="Karla"/>
              </a:rPr>
              <a:t>Include the following information in your description:</a:t>
            </a:r>
            <a:endParaRPr lang="en-US" dirty="0"/>
          </a:p>
          <a:p>
            <a:pPr lvl="0">
              <a:buFont typeface="Wingdings" panose="05000000000000000000" pitchFamily="2" charset="2"/>
              <a:buChar char="v"/>
            </a:pPr>
            <a:r>
              <a:rPr lang="en-US" dirty="0">
                <a:latin typeface="Karla" panose="020B0604020202020204" charset="0"/>
              </a:rPr>
              <a:t>Target audience</a:t>
            </a:r>
          </a:p>
          <a:p>
            <a:pPr lvl="0">
              <a:buFont typeface="Wingdings" panose="05000000000000000000" pitchFamily="2" charset="2"/>
              <a:buChar char="v"/>
            </a:pPr>
            <a:r>
              <a:rPr lang="en-US" dirty="0">
                <a:latin typeface="Karla" panose="020B0604020202020204" charset="0"/>
              </a:rPr>
              <a:t>Project goal and objectives </a:t>
            </a:r>
          </a:p>
          <a:p>
            <a:pPr lvl="0">
              <a:buFont typeface="Wingdings" panose="05000000000000000000" pitchFamily="2" charset="2"/>
              <a:buChar char="v"/>
            </a:pPr>
            <a:r>
              <a:rPr lang="en-US" dirty="0">
                <a:latin typeface="Karla" panose="020B0604020202020204" charset="0"/>
              </a:rPr>
              <a:t>Assessment measurements </a:t>
            </a:r>
          </a:p>
          <a:p>
            <a:pPr lvl="0">
              <a:buFont typeface="Wingdings" panose="05000000000000000000" pitchFamily="2" charset="2"/>
              <a:buChar char="v"/>
            </a:pPr>
            <a:r>
              <a:rPr lang="en-US" dirty="0">
                <a:latin typeface="Karla" panose="020B0604020202020204" charset="0"/>
              </a:rPr>
              <a:t>Intended impact of your proposal</a:t>
            </a:r>
          </a:p>
        </p:txBody>
      </p:sp>
      <p:sp>
        <p:nvSpPr>
          <p:cNvPr id="4" name="Slide Number Placeholder 3"/>
          <p:cNvSpPr>
            <a:spLocks noGrp="1"/>
          </p:cNvSpPr>
          <p:nvPr>
            <p:ph type="sldNum" sz="quarter" idx="12"/>
          </p:nvPr>
        </p:nvSpPr>
        <p:spPr/>
        <p:txBody>
          <a:bodyPr/>
          <a:lstStyle/>
          <a:p>
            <a:fld id="{82E0CA47-81CF-4842-A6CE-0A6037062406}" type="slidenum">
              <a:rPr lang="en-US" smtClean="0"/>
              <a:pPr/>
              <a:t>7</a:t>
            </a:fld>
            <a:endParaRPr lang="en-US" dirty="0"/>
          </a:p>
        </p:txBody>
      </p:sp>
    </p:spTree>
    <p:extLst>
      <p:ext uri="{BB962C8B-B14F-4D97-AF65-F5344CB8AC3E}">
        <p14:creationId xmlns:p14="http://schemas.microsoft.com/office/powerpoint/2010/main" val="1384278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8791-28AC-4AD9-6552-0C5828D2F93D}"/>
              </a:ext>
            </a:extLst>
          </p:cNvPr>
          <p:cNvSpPr>
            <a:spLocks noGrp="1"/>
          </p:cNvSpPr>
          <p:nvPr>
            <p:ph type="title"/>
          </p:nvPr>
        </p:nvSpPr>
        <p:spPr/>
        <p:txBody>
          <a:bodyPr/>
          <a:lstStyle/>
          <a:p>
            <a:r>
              <a:rPr lang="en-US" dirty="0">
                <a:cs typeface="Calibri Light"/>
              </a:rPr>
              <a:t>Partnerships &amp; Collaborations </a:t>
            </a:r>
            <a:endParaRPr lang="en-US" dirty="0"/>
          </a:p>
        </p:txBody>
      </p:sp>
      <p:sp>
        <p:nvSpPr>
          <p:cNvPr id="3" name="Content Placeholder 2">
            <a:extLst>
              <a:ext uri="{FF2B5EF4-FFF2-40B4-BE49-F238E27FC236}">
                <a16:creationId xmlns:a16="http://schemas.microsoft.com/office/drawing/2014/main" id="{A6E9AE1B-81BB-DC1B-AD37-1A1B99DAFD3C}"/>
              </a:ext>
            </a:extLst>
          </p:cNvPr>
          <p:cNvSpPr>
            <a:spLocks noGrp="1"/>
          </p:cNvSpPr>
          <p:nvPr>
            <p:ph idx="1"/>
          </p:nvPr>
        </p:nvSpPr>
        <p:spPr/>
        <p:txBody>
          <a:bodyPr vert="horz" lIns="0" tIns="45720" rIns="0" bIns="45720" rtlCol="0" anchor="t">
            <a:normAutofit/>
          </a:bodyPr>
          <a:lstStyle/>
          <a:p>
            <a:pPr>
              <a:buFont typeface="Wingdings" panose="05000000000000000000" pitchFamily="2" charset="2"/>
              <a:buChar char="v"/>
            </a:pPr>
            <a:r>
              <a:rPr lang="en-US" dirty="0">
                <a:cs typeface="Calibri"/>
              </a:rPr>
              <a:t>Narrative should include the host director &amp; </a:t>
            </a:r>
            <a:r>
              <a:rPr lang="en-US" dirty="0" smtClean="0">
                <a:cs typeface="Calibri"/>
              </a:rPr>
              <a:t>institution.</a:t>
            </a:r>
          </a:p>
          <a:p>
            <a:pPr marL="0" indent="0">
              <a:buNone/>
            </a:pPr>
            <a:endParaRPr lang="en-US" dirty="0"/>
          </a:p>
          <a:p>
            <a:pPr>
              <a:buFont typeface="Wingdings" panose="05000000000000000000" pitchFamily="2" charset="2"/>
              <a:buChar char="v"/>
            </a:pPr>
            <a:r>
              <a:rPr lang="en-US" dirty="0" smtClean="0">
                <a:ea typeface="+mn-lt"/>
                <a:cs typeface="+mn-lt"/>
              </a:rPr>
              <a:t>Special </a:t>
            </a:r>
            <a:r>
              <a:rPr lang="en-US" dirty="0">
                <a:ea typeface="+mn-lt"/>
                <a:cs typeface="+mn-lt"/>
              </a:rPr>
              <a:t>Project funding will be sent to the host </a:t>
            </a:r>
            <a:r>
              <a:rPr lang="en-US" dirty="0" smtClean="0">
                <a:ea typeface="+mn-lt"/>
                <a:cs typeface="+mn-lt"/>
              </a:rPr>
              <a:t>institution.</a:t>
            </a:r>
          </a:p>
          <a:p>
            <a:pPr marL="0" indent="0">
              <a:buNone/>
            </a:pPr>
            <a:endParaRPr lang="en-US" dirty="0" smtClean="0">
              <a:ea typeface="+mn-lt"/>
              <a:cs typeface="+mn-lt"/>
            </a:endParaRPr>
          </a:p>
          <a:p>
            <a:pPr>
              <a:buFont typeface="Wingdings" panose="05000000000000000000" pitchFamily="2" charset="2"/>
              <a:buChar char="v"/>
            </a:pPr>
            <a:r>
              <a:rPr lang="en-US" dirty="0" smtClean="0">
                <a:cs typeface="Calibri"/>
              </a:rPr>
              <a:t>The </a:t>
            </a:r>
            <a:r>
              <a:rPr lang="en-US" dirty="0">
                <a:cs typeface="Calibri"/>
              </a:rPr>
              <a:t>host director is responsible for completing the submitting the application, budget, modifications and expenditure report. </a:t>
            </a:r>
          </a:p>
        </p:txBody>
      </p:sp>
      <p:sp>
        <p:nvSpPr>
          <p:cNvPr id="4" name="Slide Number Placeholder 3">
            <a:extLst>
              <a:ext uri="{FF2B5EF4-FFF2-40B4-BE49-F238E27FC236}">
                <a16:creationId xmlns:a16="http://schemas.microsoft.com/office/drawing/2014/main" id="{FCC0452B-5016-A6FF-830A-C041212EF828}"/>
              </a:ext>
            </a:extLst>
          </p:cNvPr>
          <p:cNvSpPr>
            <a:spLocks noGrp="1"/>
          </p:cNvSpPr>
          <p:nvPr>
            <p:ph type="sldNum" sz="quarter" idx="12"/>
          </p:nvPr>
        </p:nvSpPr>
        <p:spPr/>
        <p:txBody>
          <a:bodyPr/>
          <a:lstStyle/>
          <a:p>
            <a:fld id="{82E0CA47-81CF-4842-A6CE-0A6037062406}" type="slidenum">
              <a:rPr lang="en-US" smtClean="0"/>
              <a:pPr/>
              <a:t>8</a:t>
            </a:fld>
            <a:endParaRPr lang="en-US" dirty="0"/>
          </a:p>
        </p:txBody>
      </p:sp>
    </p:spTree>
    <p:extLst>
      <p:ext uri="{BB962C8B-B14F-4D97-AF65-F5344CB8AC3E}">
        <p14:creationId xmlns:p14="http://schemas.microsoft.com/office/powerpoint/2010/main" val="1776995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4000" dirty="0">
                <a:latin typeface="Montserrat" panose="020B0604020202020204" charset="0"/>
              </a:rPr>
              <a:t>Budget, Activities, and Expenditures</a:t>
            </a:r>
          </a:p>
        </p:txBody>
      </p:sp>
      <p:sp>
        <p:nvSpPr>
          <p:cNvPr id="3" name="Content Placeholder 2"/>
          <p:cNvSpPr>
            <a:spLocks noGrp="1"/>
          </p:cNvSpPr>
          <p:nvPr>
            <p:ph idx="1"/>
          </p:nvPr>
        </p:nvSpPr>
        <p:spPr>
          <a:xfrm>
            <a:off x="770709" y="1736877"/>
            <a:ext cx="11004618" cy="4944457"/>
          </a:xfrm>
        </p:spPr>
        <p:txBody>
          <a:bodyPr vert="horz" lIns="0" tIns="45720" rIns="0" bIns="45720" rtlCol="0" anchor="t">
            <a:normAutofit/>
          </a:bodyPr>
          <a:lstStyle/>
          <a:p>
            <a:pPr>
              <a:buFont typeface="Wingdings" panose="05000000000000000000" pitchFamily="2" charset="2"/>
              <a:buChar char="v"/>
            </a:pPr>
            <a:r>
              <a:rPr lang="en-US" dirty="0">
                <a:latin typeface="Karla"/>
              </a:rPr>
              <a:t>EOF special project budget includes items to be purchased and/or services to be contracted for and calculations used.</a:t>
            </a:r>
          </a:p>
          <a:p>
            <a:pPr>
              <a:buFont typeface="Wingdings" panose="05000000000000000000" pitchFamily="2" charset="2"/>
              <a:buChar char="v"/>
            </a:pPr>
            <a:r>
              <a:rPr lang="en-US" dirty="0">
                <a:latin typeface="Karla"/>
              </a:rPr>
              <a:t>Programs that are selected must ensure that all activities are completed and funds are encumbered by June 30th, 2024. </a:t>
            </a:r>
            <a:endParaRPr lang="en-US" dirty="0">
              <a:latin typeface="Karla"/>
              <a:cs typeface="Calibri"/>
            </a:endParaRPr>
          </a:p>
          <a:p>
            <a:pPr marL="0" indent="0">
              <a:buNone/>
            </a:pPr>
            <a:r>
              <a:rPr lang="en-US" b="1" dirty="0">
                <a:latin typeface="Karla"/>
              </a:rPr>
              <a:t>Encumbered fund usage examples</a:t>
            </a:r>
            <a:r>
              <a:rPr lang="en-US" dirty="0">
                <a:latin typeface="Karla"/>
              </a:rPr>
              <a:t>: </a:t>
            </a:r>
            <a:endParaRPr lang="en-US" dirty="0">
              <a:latin typeface="Karla"/>
              <a:cs typeface="Calibri"/>
            </a:endParaRPr>
          </a:p>
          <a:p>
            <a:pPr marL="457200" indent="-457200">
              <a:buAutoNum type="arabicParenR"/>
            </a:pPr>
            <a:r>
              <a:rPr lang="en-US" sz="1000" dirty="0">
                <a:latin typeface="Karla"/>
              </a:rPr>
              <a:t>A consultant is hired to come and facilitate a workshop for EOF students on June 29, 2024. The program has a signed contract/invoice showing that the consultant will be paid for their work after the completion of the workshop. Funds must be encumbered for this purpose, especially if payment is issued after June 30, 2024. </a:t>
            </a:r>
            <a:endParaRPr lang="en-US" sz="1000" dirty="0">
              <a:latin typeface="Karla"/>
              <a:cs typeface="Calibri"/>
            </a:endParaRPr>
          </a:p>
          <a:p>
            <a:pPr marL="457200" indent="-457200">
              <a:buAutoNum type="arabicParenR"/>
            </a:pPr>
            <a:r>
              <a:rPr lang="en-US" sz="1000" dirty="0">
                <a:latin typeface="Karla"/>
              </a:rPr>
              <a:t>A program orders a special book for students that provides guidance on how to be more effective with time management. The book is currently on back-order. The program orders the book during the allowable time period and expects to receive it before June 30, 2024. The books arrive on July 2, 2024. Since the funds were encumbered for this purpose and the reason for the delay in receiving the books is due to issues with the availability and shipping challenges, OSHE/EOF would permit the program to remit payment for this purpose with the encumbered funds.</a:t>
            </a:r>
            <a:endParaRPr lang="en-US" sz="1000" dirty="0">
              <a:latin typeface="Karla"/>
              <a:cs typeface="Calibri"/>
            </a:endParaRPr>
          </a:p>
          <a:p>
            <a:pPr marL="457200" indent="-457200">
              <a:buAutoNum type="arabicParenR"/>
            </a:pPr>
            <a:r>
              <a:rPr lang="en-US" sz="1000" dirty="0">
                <a:solidFill>
                  <a:srgbClr val="404040"/>
                </a:solidFill>
                <a:ea typeface="+mn-lt"/>
                <a:cs typeface="+mn-lt"/>
              </a:rPr>
              <a:t>A program orders a special book for students that provides guidance on how to be more effective with time management. The book is currently on back-order. The program orders the book during the allowable time period and expects to receive it before June 30, 2024. The supplier informs the program that the books are no longer available. While funds were encumbered for this purpose the program may not create a new order as this order will be made in a new fiscal year. So the encumbered funds will need to be returned to the program.</a:t>
            </a:r>
            <a:endParaRPr lang="en-US" sz="1000" dirty="0">
              <a:solidFill>
                <a:srgbClr val="404040"/>
              </a:solidFill>
              <a:latin typeface="Calibri"/>
              <a:ea typeface="+mn-lt"/>
              <a:cs typeface="+mn-lt"/>
            </a:endParaRPr>
          </a:p>
          <a:p>
            <a:pPr>
              <a:buFont typeface="Wingdings" panose="05000000000000000000" pitchFamily="2" charset="2"/>
              <a:buChar char="v"/>
            </a:pPr>
            <a:r>
              <a:rPr lang="en-US" dirty="0">
                <a:latin typeface="Karla"/>
              </a:rPr>
              <a:t>All regulations pertaining to the restrictions of the usage of EOF funds will continue to apply. </a:t>
            </a:r>
          </a:p>
          <a:p>
            <a:pPr>
              <a:buFont typeface="Wingdings" panose="05000000000000000000" pitchFamily="2" charset="2"/>
              <a:buChar char="v"/>
            </a:pPr>
            <a:r>
              <a:rPr lang="en-US" dirty="0">
                <a:latin typeface="Karla"/>
              </a:rPr>
              <a:t>EOF special project funds should only be used for initiatives that impact current or prospective EOF students.</a:t>
            </a:r>
            <a:endParaRPr lang="en-US" dirty="0">
              <a:latin typeface="Karla" panose="020B0604020202020204" charset="0"/>
            </a:endParaRPr>
          </a:p>
          <a:p>
            <a:pPr>
              <a:buFont typeface="Wingdings" panose="05000000000000000000" pitchFamily="2" charset="2"/>
              <a:buChar char="v"/>
            </a:pPr>
            <a:endParaRPr lang="en-US" dirty="0">
              <a:latin typeface="Karla" panose="020B0604020202020204" charset="0"/>
            </a:endParaRPr>
          </a:p>
          <a:p>
            <a:pPr marL="0" indent="0">
              <a:buNone/>
            </a:pPr>
            <a:endParaRPr lang="en-US" dirty="0">
              <a:latin typeface="Karla" panose="020B0604020202020204" charset="0"/>
            </a:endParaRPr>
          </a:p>
        </p:txBody>
      </p:sp>
      <p:sp>
        <p:nvSpPr>
          <p:cNvPr id="4" name="Slide Number Placeholder 3"/>
          <p:cNvSpPr>
            <a:spLocks noGrp="1"/>
          </p:cNvSpPr>
          <p:nvPr>
            <p:ph type="sldNum" sz="quarter" idx="12"/>
          </p:nvPr>
        </p:nvSpPr>
        <p:spPr/>
        <p:txBody>
          <a:bodyPr/>
          <a:lstStyle/>
          <a:p>
            <a:fld id="{82E0CA47-81CF-4842-A6CE-0A6037062406}" type="slidenum">
              <a:rPr lang="en-US" smtClean="0"/>
              <a:pPr/>
              <a:t>9</a:t>
            </a:fld>
            <a:endParaRPr lang="en-US" dirty="0"/>
          </a:p>
        </p:txBody>
      </p:sp>
    </p:spTree>
    <p:extLst>
      <p:ext uri="{BB962C8B-B14F-4D97-AF65-F5344CB8AC3E}">
        <p14:creationId xmlns:p14="http://schemas.microsoft.com/office/powerpoint/2010/main" val="41318735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5" ma:contentTypeDescription="Create a new document." ma:contentTypeScope="" ma:versionID="36c609c4c71eeee245b10172db6040fa">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ed994e01133e7ac69e79fcceae22d5f4"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38E3C1-65BE-4E9F-8693-DF19891D7825}">
  <ds:schemaRefs>
    <ds:schemaRef ds:uri="http://schemas.microsoft.com/sharepoint/v3/contenttype/forms"/>
  </ds:schemaRefs>
</ds:datastoreItem>
</file>

<file path=customXml/itemProps2.xml><?xml version="1.0" encoding="utf-8"?>
<ds:datastoreItem xmlns:ds="http://schemas.openxmlformats.org/officeDocument/2006/customXml" ds:itemID="{1CF816C2-E55A-45EE-967E-A80565018053}">
  <ds:schemaRefs>
    <ds:schemaRef ds:uri="354e67de-d1e7-4ce6-ab2b-a614e3931bdc"/>
    <ds:schemaRef ds:uri="a603f884-b540-452c-82c4-860d23876c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E47FBF-4129-477F-AB33-EC99792680E3}">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a603f884-b540-452c-82c4-860d23876c00"/>
    <ds:schemaRef ds:uri="http://schemas.openxmlformats.org/package/2006/metadata/core-properties"/>
    <ds:schemaRef ds:uri="http://purl.org/dc/elements/1.1/"/>
    <ds:schemaRef ds:uri="354e67de-d1e7-4ce6-ab2b-a614e3931bd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TotalTime>
  <Words>1254</Words>
  <Application>Microsoft Office PowerPoint</Application>
  <PresentationFormat>Widescreen</PresentationFormat>
  <Paragraphs>127</Paragraphs>
  <Slides>14</Slides>
  <Notes>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6" baseType="lpstr">
      <vt:lpstr>Times New Roman</vt:lpstr>
      <vt:lpstr>Microsoft JhengHei</vt:lpstr>
      <vt:lpstr>Calibri Light</vt:lpstr>
      <vt:lpstr>Franklin Gothic Demi Cond</vt:lpstr>
      <vt:lpstr>Arial</vt:lpstr>
      <vt:lpstr>Karla</vt:lpstr>
      <vt:lpstr>Calibri</vt:lpstr>
      <vt:lpstr>Montserrat</vt:lpstr>
      <vt:lpstr>Wingdings</vt:lpstr>
      <vt:lpstr>Retrospect</vt:lpstr>
      <vt:lpstr>1_Template_US0168</vt:lpstr>
      <vt:lpstr>think-cell Slide</vt:lpstr>
      <vt:lpstr> </vt:lpstr>
      <vt:lpstr>Welcome &amp; Introductions</vt:lpstr>
      <vt:lpstr>PowerPoint Presentation</vt:lpstr>
      <vt:lpstr>Purpose and Focus</vt:lpstr>
      <vt:lpstr>EOF Special Project Allocation</vt:lpstr>
      <vt:lpstr>Purpose of the EOF Special Project</vt:lpstr>
      <vt:lpstr>Narrative Requirements </vt:lpstr>
      <vt:lpstr>Partnerships &amp; Collaborations </vt:lpstr>
      <vt:lpstr>Budget, Activities, and Expenditures</vt:lpstr>
      <vt:lpstr>Budget Modifications</vt:lpstr>
      <vt:lpstr>Reporting Requirements</vt:lpstr>
      <vt:lpstr>     FY24 EOF Special Project Deadlines and Submission Requirements:</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OSHE</dc:creator>
  <cp:lastModifiedBy>Shanklin, Stephanie</cp:lastModifiedBy>
  <cp:revision>16</cp:revision>
  <cp:lastPrinted>2020-02-26T23:39:47Z</cp:lastPrinted>
  <dcterms:created xsi:type="dcterms:W3CDTF">2018-07-03T13:04:48Z</dcterms:created>
  <dcterms:modified xsi:type="dcterms:W3CDTF">2023-08-17T20:11:59Z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ies>
</file>