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7"/>
  </p:notes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7" r:id="rId25"/>
    <p:sldId id="276"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0000"/>
    <a:srgbClr val="2D427F"/>
    <a:srgbClr val="2D2983"/>
    <a:srgbClr val="1E238E"/>
    <a:srgbClr val="030C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803" autoAdjust="0"/>
  </p:normalViewPr>
  <p:slideViewPr>
    <p:cSldViewPr>
      <p:cViewPr varScale="1">
        <p:scale>
          <a:sx n="71" d="100"/>
          <a:sy n="71" d="100"/>
        </p:scale>
        <p:origin x="2754" y="54"/>
      </p:cViewPr>
      <p:guideLst>
        <p:guide orient="horz" pos="2160"/>
        <p:guide pos="2880"/>
      </p:guideLst>
    </p:cSldViewPr>
  </p:slideViewPr>
  <p:notesTextViewPr>
    <p:cViewPr>
      <p:scale>
        <a:sx n="1" d="1"/>
        <a:sy n="1" d="1"/>
      </p:scale>
      <p:origin x="0" y="0"/>
    </p:cViewPr>
  </p:notesTextViewPr>
  <p:sorterViewPr>
    <p:cViewPr varScale="1">
      <p:scale>
        <a:sx n="1" d="1"/>
        <a:sy n="1" d="1"/>
      </p:scale>
      <p:origin x="0" y="33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emf"/></Relationships>
</file>

<file path=ppt/diagrams/_rels/data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iagrams/_rels/drawing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emf"/></Relationships>
</file>

<file path=ppt/diagrams/_rels/drawing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2F9A8-6823-4C18-B71F-F8496497FE6B}" type="doc">
      <dgm:prSet loTypeId="urn:microsoft.com/office/officeart/2005/8/layout/radial2" loCatId="relationship" qsTypeId="urn:microsoft.com/office/officeart/2005/8/quickstyle/simple1" qsCatId="simple" csTypeId="urn:microsoft.com/office/officeart/2005/8/colors/accent0_3" csCatId="mainScheme" phldr="1"/>
      <dgm:spPr/>
      <dgm:t>
        <a:bodyPr/>
        <a:lstStyle/>
        <a:p>
          <a:endParaRPr lang="en-US"/>
        </a:p>
      </dgm:t>
    </dgm:pt>
    <dgm:pt modelId="{2C58F00B-BDF1-4CFF-8BC7-EFE33EEE4758}">
      <dgm:prSet phldrT="[Text]"/>
      <dgm:spPr>
        <a:solidFill>
          <a:srgbClr val="931609"/>
        </a:solidFill>
        <a:ln>
          <a:solidFill>
            <a:schemeClr val="tx2"/>
          </a:solidFill>
        </a:ln>
      </dgm:spPr>
      <dgm:t>
        <a:bodyPr/>
        <a:lstStyle/>
        <a:p>
          <a:r>
            <a:rPr lang="en-US" b="1" dirty="0" smtClean="0"/>
            <a:t>What You THINK You Know</a:t>
          </a:r>
          <a:endParaRPr lang="en-US" b="1" dirty="0"/>
        </a:p>
      </dgm:t>
    </dgm:pt>
    <dgm:pt modelId="{FF6498DA-0448-4C17-B4CE-D647910A43AF}" type="parTrans" cxnId="{886A340F-3171-4556-85D2-8A562DC3AB8F}">
      <dgm:prSet/>
      <dgm:spPr/>
      <dgm:t>
        <a:bodyPr/>
        <a:lstStyle/>
        <a:p>
          <a:endParaRPr lang="en-US"/>
        </a:p>
      </dgm:t>
    </dgm:pt>
    <dgm:pt modelId="{EA1B1788-CA53-48A3-B952-CCBBEB2A624D}" type="sibTrans" cxnId="{886A340F-3171-4556-85D2-8A562DC3AB8F}">
      <dgm:prSet/>
      <dgm:spPr/>
      <dgm:t>
        <a:bodyPr/>
        <a:lstStyle/>
        <a:p>
          <a:endParaRPr lang="en-US"/>
        </a:p>
      </dgm:t>
    </dgm:pt>
    <dgm:pt modelId="{A55BB97B-2EA6-44E7-9037-0E7021CCC090}">
      <dgm:prSet phldrT="[Text]"/>
      <dgm:spPr>
        <a:solidFill>
          <a:srgbClr val="931609"/>
        </a:solidFill>
        <a:ln>
          <a:solidFill>
            <a:schemeClr val="tx2"/>
          </a:solidFill>
        </a:ln>
      </dgm:spPr>
      <dgm:t>
        <a:bodyPr/>
        <a:lstStyle/>
        <a:p>
          <a:r>
            <a:rPr lang="en-US" b="1" dirty="0" smtClean="0"/>
            <a:t>What You KNOW You Know</a:t>
          </a:r>
          <a:endParaRPr lang="en-US" b="1" dirty="0"/>
        </a:p>
      </dgm:t>
    </dgm:pt>
    <dgm:pt modelId="{D9C8BF15-6B3A-4187-B00F-AEEA7862B72F}" type="parTrans" cxnId="{E79D38EF-DE37-4F82-A670-6FE8D33FD28F}">
      <dgm:prSet/>
      <dgm:spPr/>
      <dgm:t>
        <a:bodyPr/>
        <a:lstStyle/>
        <a:p>
          <a:endParaRPr lang="en-US"/>
        </a:p>
      </dgm:t>
    </dgm:pt>
    <dgm:pt modelId="{838884B5-3271-49FA-BB82-73C226A52EDD}" type="sibTrans" cxnId="{E79D38EF-DE37-4F82-A670-6FE8D33FD28F}">
      <dgm:prSet/>
      <dgm:spPr/>
      <dgm:t>
        <a:bodyPr/>
        <a:lstStyle/>
        <a:p>
          <a:endParaRPr lang="en-US"/>
        </a:p>
      </dgm:t>
    </dgm:pt>
    <dgm:pt modelId="{6B06F5AE-44B6-4414-82B1-3BFF8A72699D}">
      <dgm:prSet phldrT="[Text]"/>
      <dgm:spPr>
        <a:solidFill>
          <a:srgbClr val="931609"/>
        </a:solidFill>
        <a:ln>
          <a:solidFill>
            <a:schemeClr val="tx2"/>
          </a:solidFill>
        </a:ln>
      </dgm:spPr>
      <dgm:t>
        <a:bodyPr/>
        <a:lstStyle/>
        <a:p>
          <a:r>
            <a:rPr lang="en-US" b="1" dirty="0" smtClean="0"/>
            <a:t>What You ACTUALLY Know</a:t>
          </a:r>
          <a:endParaRPr lang="en-US" b="1" dirty="0"/>
        </a:p>
      </dgm:t>
    </dgm:pt>
    <dgm:pt modelId="{7B4F986A-1AAA-4216-92B8-1FFCA7F5B7E9}" type="parTrans" cxnId="{90FE0297-DCBF-46F2-A6D4-B762D7B54A7C}">
      <dgm:prSet/>
      <dgm:spPr/>
      <dgm:t>
        <a:bodyPr/>
        <a:lstStyle/>
        <a:p>
          <a:endParaRPr lang="en-US"/>
        </a:p>
      </dgm:t>
    </dgm:pt>
    <dgm:pt modelId="{0C12BB1C-0900-49F6-B857-E8E0AA5EC26D}" type="sibTrans" cxnId="{90FE0297-DCBF-46F2-A6D4-B762D7B54A7C}">
      <dgm:prSet/>
      <dgm:spPr/>
      <dgm:t>
        <a:bodyPr/>
        <a:lstStyle/>
        <a:p>
          <a:endParaRPr lang="en-US"/>
        </a:p>
      </dgm:t>
    </dgm:pt>
    <dgm:pt modelId="{205A6575-FEDD-4F25-95AB-A4065AC6B478}" type="pres">
      <dgm:prSet presAssocID="{5D82F9A8-6823-4C18-B71F-F8496497FE6B}" presName="composite" presStyleCnt="0">
        <dgm:presLayoutVars>
          <dgm:chMax val="5"/>
          <dgm:dir/>
          <dgm:animLvl val="ctr"/>
          <dgm:resizeHandles val="exact"/>
        </dgm:presLayoutVars>
      </dgm:prSet>
      <dgm:spPr/>
      <dgm:t>
        <a:bodyPr/>
        <a:lstStyle/>
        <a:p>
          <a:endParaRPr lang="en-US"/>
        </a:p>
      </dgm:t>
    </dgm:pt>
    <dgm:pt modelId="{B47F6526-152E-46AC-B7E2-EC49BBD5DC5F}" type="pres">
      <dgm:prSet presAssocID="{5D82F9A8-6823-4C18-B71F-F8496497FE6B}" presName="cycle" presStyleCnt="0"/>
      <dgm:spPr/>
      <dgm:t>
        <a:bodyPr/>
        <a:lstStyle/>
        <a:p>
          <a:endParaRPr lang="en-US"/>
        </a:p>
      </dgm:t>
    </dgm:pt>
    <dgm:pt modelId="{ED32573F-BCC8-497C-A147-060A538E9B3E}" type="pres">
      <dgm:prSet presAssocID="{5D82F9A8-6823-4C18-B71F-F8496497FE6B}" presName="centerShape" presStyleCnt="0"/>
      <dgm:spPr/>
      <dgm:t>
        <a:bodyPr/>
        <a:lstStyle/>
        <a:p>
          <a:endParaRPr lang="en-US"/>
        </a:p>
      </dgm:t>
    </dgm:pt>
    <dgm:pt modelId="{593F674F-7B0A-44C7-BE57-F91E7D5F4149}" type="pres">
      <dgm:prSet presAssocID="{5D82F9A8-6823-4C18-B71F-F8496497FE6B}" presName="connSite" presStyleLbl="node1" presStyleIdx="0" presStyleCnt="4"/>
      <dgm:spPr/>
      <dgm:t>
        <a:bodyPr/>
        <a:lstStyle/>
        <a:p>
          <a:endParaRPr lang="en-US"/>
        </a:p>
      </dgm:t>
    </dgm:pt>
    <dgm:pt modelId="{1C3778F0-37EC-4B9C-B738-21059DB5B457}" type="pres">
      <dgm:prSet presAssocID="{5D82F9A8-6823-4C18-B71F-F8496497FE6B}" presName="visible" presStyleLbl="node1" presStyleIdx="0" presStyleCnt="4" custScaleX="149105" custScaleY="148016" custLinFactNeighborX="2476" custLinFactNeighborY="-2779"/>
      <dgm:spPr>
        <a:solidFill>
          <a:srgbClr val="002060"/>
        </a:solidFill>
      </dgm:spPr>
      <dgm:t>
        <a:bodyPr/>
        <a:lstStyle/>
        <a:p>
          <a:endParaRPr lang="en-US"/>
        </a:p>
      </dgm:t>
    </dgm:pt>
    <dgm:pt modelId="{FAAEE2E8-68D2-4B39-93A4-924D9CE7F9C2}" type="pres">
      <dgm:prSet presAssocID="{FF6498DA-0448-4C17-B4CE-D647910A43AF}" presName="Name25" presStyleLbl="parChTrans1D1" presStyleIdx="0" presStyleCnt="3"/>
      <dgm:spPr/>
      <dgm:t>
        <a:bodyPr/>
        <a:lstStyle/>
        <a:p>
          <a:endParaRPr lang="en-US"/>
        </a:p>
      </dgm:t>
    </dgm:pt>
    <dgm:pt modelId="{E1BB4D2B-1D60-4D73-9639-C222214BE2A5}" type="pres">
      <dgm:prSet presAssocID="{2C58F00B-BDF1-4CFF-8BC7-EFE33EEE4758}" presName="node" presStyleCnt="0"/>
      <dgm:spPr/>
      <dgm:t>
        <a:bodyPr/>
        <a:lstStyle/>
        <a:p>
          <a:endParaRPr lang="en-US"/>
        </a:p>
      </dgm:t>
    </dgm:pt>
    <dgm:pt modelId="{B714F8FB-7B0D-4801-802A-0A0E6FFFC0DF}" type="pres">
      <dgm:prSet presAssocID="{2C58F00B-BDF1-4CFF-8BC7-EFE33EEE4758}" presName="parentNode" presStyleLbl="node1" presStyleIdx="1" presStyleCnt="4" custLinFactNeighborX="16670" custLinFactNeighborY="-70">
        <dgm:presLayoutVars>
          <dgm:chMax val="1"/>
          <dgm:bulletEnabled val="1"/>
        </dgm:presLayoutVars>
      </dgm:prSet>
      <dgm:spPr/>
      <dgm:t>
        <a:bodyPr/>
        <a:lstStyle/>
        <a:p>
          <a:endParaRPr lang="en-US"/>
        </a:p>
      </dgm:t>
    </dgm:pt>
    <dgm:pt modelId="{1B8689A3-16BB-4EA5-97EF-274B75BA96C8}" type="pres">
      <dgm:prSet presAssocID="{2C58F00B-BDF1-4CFF-8BC7-EFE33EEE4758}" presName="childNode" presStyleLbl="revTx" presStyleIdx="0" presStyleCnt="0">
        <dgm:presLayoutVars>
          <dgm:bulletEnabled val="1"/>
        </dgm:presLayoutVars>
      </dgm:prSet>
      <dgm:spPr/>
      <dgm:t>
        <a:bodyPr/>
        <a:lstStyle/>
        <a:p>
          <a:endParaRPr lang="en-US"/>
        </a:p>
      </dgm:t>
    </dgm:pt>
    <dgm:pt modelId="{1D662858-D32C-498B-B842-64D350575528}" type="pres">
      <dgm:prSet presAssocID="{D9C8BF15-6B3A-4187-B00F-AEEA7862B72F}" presName="Name25" presStyleLbl="parChTrans1D1" presStyleIdx="1" presStyleCnt="3"/>
      <dgm:spPr/>
      <dgm:t>
        <a:bodyPr/>
        <a:lstStyle/>
        <a:p>
          <a:endParaRPr lang="en-US"/>
        </a:p>
      </dgm:t>
    </dgm:pt>
    <dgm:pt modelId="{00FF979C-D8C1-4AAF-9336-FF25B6A7F022}" type="pres">
      <dgm:prSet presAssocID="{A55BB97B-2EA6-44E7-9037-0E7021CCC090}" presName="node" presStyleCnt="0"/>
      <dgm:spPr/>
      <dgm:t>
        <a:bodyPr/>
        <a:lstStyle/>
        <a:p>
          <a:endParaRPr lang="en-US"/>
        </a:p>
      </dgm:t>
    </dgm:pt>
    <dgm:pt modelId="{6972AF7B-C07D-4A37-BE4B-8D4116DDA022}" type="pres">
      <dgm:prSet presAssocID="{A55BB97B-2EA6-44E7-9037-0E7021CCC090}" presName="parentNode" presStyleLbl="node1" presStyleIdx="2" presStyleCnt="4" custLinFactNeighborX="41312" custLinFactNeighborY="-2174">
        <dgm:presLayoutVars>
          <dgm:chMax val="1"/>
          <dgm:bulletEnabled val="1"/>
        </dgm:presLayoutVars>
      </dgm:prSet>
      <dgm:spPr/>
      <dgm:t>
        <a:bodyPr/>
        <a:lstStyle/>
        <a:p>
          <a:endParaRPr lang="en-US"/>
        </a:p>
      </dgm:t>
    </dgm:pt>
    <dgm:pt modelId="{4FBA77FE-63D8-4E1A-A57A-FD0B05E3EB5D}" type="pres">
      <dgm:prSet presAssocID="{A55BB97B-2EA6-44E7-9037-0E7021CCC090}" presName="childNode" presStyleLbl="revTx" presStyleIdx="0" presStyleCnt="0">
        <dgm:presLayoutVars>
          <dgm:bulletEnabled val="1"/>
        </dgm:presLayoutVars>
      </dgm:prSet>
      <dgm:spPr/>
      <dgm:t>
        <a:bodyPr/>
        <a:lstStyle/>
        <a:p>
          <a:endParaRPr lang="en-US"/>
        </a:p>
      </dgm:t>
    </dgm:pt>
    <dgm:pt modelId="{C8A96C0B-41E1-4587-B2BE-B1C8D902DDDE}" type="pres">
      <dgm:prSet presAssocID="{7B4F986A-1AAA-4216-92B8-1FFCA7F5B7E9}" presName="Name25" presStyleLbl="parChTrans1D1" presStyleIdx="2" presStyleCnt="3"/>
      <dgm:spPr/>
      <dgm:t>
        <a:bodyPr/>
        <a:lstStyle/>
        <a:p>
          <a:endParaRPr lang="en-US"/>
        </a:p>
      </dgm:t>
    </dgm:pt>
    <dgm:pt modelId="{3C56162F-24ED-4171-932D-DAF97F84CB9B}" type="pres">
      <dgm:prSet presAssocID="{6B06F5AE-44B6-4414-82B1-3BFF8A72699D}" presName="node" presStyleCnt="0"/>
      <dgm:spPr/>
      <dgm:t>
        <a:bodyPr/>
        <a:lstStyle/>
        <a:p>
          <a:endParaRPr lang="en-US"/>
        </a:p>
      </dgm:t>
    </dgm:pt>
    <dgm:pt modelId="{700D52D6-820B-45E9-B05E-632732044DE8}" type="pres">
      <dgm:prSet presAssocID="{6B06F5AE-44B6-4414-82B1-3BFF8A72699D}" presName="parentNode" presStyleLbl="node1" presStyleIdx="3" presStyleCnt="4" custLinFactNeighborX="20293" custLinFactNeighborY="-8697">
        <dgm:presLayoutVars>
          <dgm:chMax val="1"/>
          <dgm:bulletEnabled val="1"/>
        </dgm:presLayoutVars>
      </dgm:prSet>
      <dgm:spPr/>
      <dgm:t>
        <a:bodyPr/>
        <a:lstStyle/>
        <a:p>
          <a:endParaRPr lang="en-US"/>
        </a:p>
      </dgm:t>
    </dgm:pt>
    <dgm:pt modelId="{3CEC0F80-6B52-4E12-8714-39797A1BCFE1}" type="pres">
      <dgm:prSet presAssocID="{6B06F5AE-44B6-4414-82B1-3BFF8A72699D}" presName="childNode" presStyleLbl="revTx" presStyleIdx="0" presStyleCnt="0">
        <dgm:presLayoutVars>
          <dgm:bulletEnabled val="1"/>
        </dgm:presLayoutVars>
      </dgm:prSet>
      <dgm:spPr/>
      <dgm:t>
        <a:bodyPr/>
        <a:lstStyle/>
        <a:p>
          <a:endParaRPr lang="en-US"/>
        </a:p>
      </dgm:t>
    </dgm:pt>
  </dgm:ptLst>
  <dgm:cxnLst>
    <dgm:cxn modelId="{90FE0297-DCBF-46F2-A6D4-B762D7B54A7C}" srcId="{5D82F9A8-6823-4C18-B71F-F8496497FE6B}" destId="{6B06F5AE-44B6-4414-82B1-3BFF8A72699D}" srcOrd="2" destOrd="0" parTransId="{7B4F986A-1AAA-4216-92B8-1FFCA7F5B7E9}" sibTransId="{0C12BB1C-0900-49F6-B857-E8E0AA5EC26D}"/>
    <dgm:cxn modelId="{887EE4EB-B342-4795-AC8B-CAD6CDA20727}" type="presOf" srcId="{5D82F9A8-6823-4C18-B71F-F8496497FE6B}" destId="{205A6575-FEDD-4F25-95AB-A4065AC6B478}" srcOrd="0" destOrd="0" presId="urn:microsoft.com/office/officeart/2005/8/layout/radial2"/>
    <dgm:cxn modelId="{BF3B716F-7C4C-4877-8604-DF9A7BB843DC}" type="presOf" srcId="{D9C8BF15-6B3A-4187-B00F-AEEA7862B72F}" destId="{1D662858-D32C-498B-B842-64D350575528}" srcOrd="0" destOrd="0" presId="urn:microsoft.com/office/officeart/2005/8/layout/radial2"/>
    <dgm:cxn modelId="{23BCF623-4D4C-4C0F-8057-2F002553FD41}" type="presOf" srcId="{6B06F5AE-44B6-4414-82B1-3BFF8A72699D}" destId="{700D52D6-820B-45E9-B05E-632732044DE8}" srcOrd="0" destOrd="0" presId="urn:microsoft.com/office/officeart/2005/8/layout/radial2"/>
    <dgm:cxn modelId="{886A340F-3171-4556-85D2-8A562DC3AB8F}" srcId="{5D82F9A8-6823-4C18-B71F-F8496497FE6B}" destId="{2C58F00B-BDF1-4CFF-8BC7-EFE33EEE4758}" srcOrd="0" destOrd="0" parTransId="{FF6498DA-0448-4C17-B4CE-D647910A43AF}" sibTransId="{EA1B1788-CA53-48A3-B952-CCBBEB2A624D}"/>
    <dgm:cxn modelId="{27643B0B-B41F-4EC8-9BE9-0E01BCDD2E42}" type="presOf" srcId="{2C58F00B-BDF1-4CFF-8BC7-EFE33EEE4758}" destId="{B714F8FB-7B0D-4801-802A-0A0E6FFFC0DF}" srcOrd="0" destOrd="0" presId="urn:microsoft.com/office/officeart/2005/8/layout/radial2"/>
    <dgm:cxn modelId="{E79D38EF-DE37-4F82-A670-6FE8D33FD28F}" srcId="{5D82F9A8-6823-4C18-B71F-F8496497FE6B}" destId="{A55BB97B-2EA6-44E7-9037-0E7021CCC090}" srcOrd="1" destOrd="0" parTransId="{D9C8BF15-6B3A-4187-B00F-AEEA7862B72F}" sibTransId="{838884B5-3271-49FA-BB82-73C226A52EDD}"/>
    <dgm:cxn modelId="{10C95EBD-5AB4-4DAC-BA05-EB430CBEE187}" type="presOf" srcId="{A55BB97B-2EA6-44E7-9037-0E7021CCC090}" destId="{6972AF7B-C07D-4A37-BE4B-8D4116DDA022}" srcOrd="0" destOrd="0" presId="urn:microsoft.com/office/officeart/2005/8/layout/radial2"/>
    <dgm:cxn modelId="{FBAF9862-058C-496C-9371-104600506799}" type="presOf" srcId="{FF6498DA-0448-4C17-B4CE-D647910A43AF}" destId="{FAAEE2E8-68D2-4B39-93A4-924D9CE7F9C2}" srcOrd="0" destOrd="0" presId="urn:microsoft.com/office/officeart/2005/8/layout/radial2"/>
    <dgm:cxn modelId="{D8A9A6B2-6190-4392-A0EC-C8E8789EFC40}" type="presOf" srcId="{7B4F986A-1AAA-4216-92B8-1FFCA7F5B7E9}" destId="{C8A96C0B-41E1-4587-B2BE-B1C8D902DDDE}" srcOrd="0" destOrd="0" presId="urn:microsoft.com/office/officeart/2005/8/layout/radial2"/>
    <dgm:cxn modelId="{0E17B97C-D10D-453B-A546-8885F9004A2B}" type="presParOf" srcId="{205A6575-FEDD-4F25-95AB-A4065AC6B478}" destId="{B47F6526-152E-46AC-B7E2-EC49BBD5DC5F}" srcOrd="0" destOrd="0" presId="urn:microsoft.com/office/officeart/2005/8/layout/radial2"/>
    <dgm:cxn modelId="{881DF297-796C-4057-81E7-32C47FCB1803}" type="presParOf" srcId="{B47F6526-152E-46AC-B7E2-EC49BBD5DC5F}" destId="{ED32573F-BCC8-497C-A147-060A538E9B3E}" srcOrd="0" destOrd="0" presId="urn:microsoft.com/office/officeart/2005/8/layout/radial2"/>
    <dgm:cxn modelId="{BA9D4569-4F7F-4806-BA23-33E3660FA8AF}" type="presParOf" srcId="{ED32573F-BCC8-497C-A147-060A538E9B3E}" destId="{593F674F-7B0A-44C7-BE57-F91E7D5F4149}" srcOrd="0" destOrd="0" presId="urn:microsoft.com/office/officeart/2005/8/layout/radial2"/>
    <dgm:cxn modelId="{8F44ECF4-F230-4322-ACC6-A885D1F8F08B}" type="presParOf" srcId="{ED32573F-BCC8-497C-A147-060A538E9B3E}" destId="{1C3778F0-37EC-4B9C-B738-21059DB5B457}" srcOrd="1" destOrd="0" presId="urn:microsoft.com/office/officeart/2005/8/layout/radial2"/>
    <dgm:cxn modelId="{518E660B-1945-4F00-BDE7-D82D33C7A9DF}" type="presParOf" srcId="{B47F6526-152E-46AC-B7E2-EC49BBD5DC5F}" destId="{FAAEE2E8-68D2-4B39-93A4-924D9CE7F9C2}" srcOrd="1" destOrd="0" presId="urn:microsoft.com/office/officeart/2005/8/layout/radial2"/>
    <dgm:cxn modelId="{AD3B33D5-ED64-4D87-A41C-1B82F8B629DC}" type="presParOf" srcId="{B47F6526-152E-46AC-B7E2-EC49BBD5DC5F}" destId="{E1BB4D2B-1D60-4D73-9639-C222214BE2A5}" srcOrd="2" destOrd="0" presId="urn:microsoft.com/office/officeart/2005/8/layout/radial2"/>
    <dgm:cxn modelId="{AFFFE6D8-5106-483B-A64E-82B2A73FA27B}" type="presParOf" srcId="{E1BB4D2B-1D60-4D73-9639-C222214BE2A5}" destId="{B714F8FB-7B0D-4801-802A-0A0E6FFFC0DF}" srcOrd="0" destOrd="0" presId="urn:microsoft.com/office/officeart/2005/8/layout/radial2"/>
    <dgm:cxn modelId="{E17AD255-FDB6-4C09-B0C5-1414C398BD75}" type="presParOf" srcId="{E1BB4D2B-1D60-4D73-9639-C222214BE2A5}" destId="{1B8689A3-16BB-4EA5-97EF-274B75BA96C8}" srcOrd="1" destOrd="0" presId="urn:microsoft.com/office/officeart/2005/8/layout/radial2"/>
    <dgm:cxn modelId="{DF4C70FA-E481-48E8-AEE7-DF625560EF5C}" type="presParOf" srcId="{B47F6526-152E-46AC-B7E2-EC49BBD5DC5F}" destId="{1D662858-D32C-498B-B842-64D350575528}" srcOrd="3" destOrd="0" presId="urn:microsoft.com/office/officeart/2005/8/layout/radial2"/>
    <dgm:cxn modelId="{17972725-F86C-45C1-BE4B-46B33FC0AD76}" type="presParOf" srcId="{B47F6526-152E-46AC-B7E2-EC49BBD5DC5F}" destId="{00FF979C-D8C1-4AAF-9336-FF25B6A7F022}" srcOrd="4" destOrd="0" presId="urn:microsoft.com/office/officeart/2005/8/layout/radial2"/>
    <dgm:cxn modelId="{5F2E17B6-99DC-47C6-A692-21052958B1C3}" type="presParOf" srcId="{00FF979C-D8C1-4AAF-9336-FF25B6A7F022}" destId="{6972AF7B-C07D-4A37-BE4B-8D4116DDA022}" srcOrd="0" destOrd="0" presId="urn:microsoft.com/office/officeart/2005/8/layout/radial2"/>
    <dgm:cxn modelId="{E7CE1374-B859-4B4E-A940-9BC2BB56CD9D}" type="presParOf" srcId="{00FF979C-D8C1-4AAF-9336-FF25B6A7F022}" destId="{4FBA77FE-63D8-4E1A-A57A-FD0B05E3EB5D}" srcOrd="1" destOrd="0" presId="urn:microsoft.com/office/officeart/2005/8/layout/radial2"/>
    <dgm:cxn modelId="{E1B121AF-65A7-4E59-9834-88D65DEEA234}" type="presParOf" srcId="{B47F6526-152E-46AC-B7E2-EC49BBD5DC5F}" destId="{C8A96C0B-41E1-4587-B2BE-B1C8D902DDDE}" srcOrd="5" destOrd="0" presId="urn:microsoft.com/office/officeart/2005/8/layout/radial2"/>
    <dgm:cxn modelId="{55C150BF-FBB3-4533-BEA5-1D315674BD9B}" type="presParOf" srcId="{B47F6526-152E-46AC-B7E2-EC49BBD5DC5F}" destId="{3C56162F-24ED-4171-932D-DAF97F84CB9B}" srcOrd="6" destOrd="0" presId="urn:microsoft.com/office/officeart/2005/8/layout/radial2"/>
    <dgm:cxn modelId="{4C325CF8-E8F2-4FC4-87CE-246A0E44BB3B}" type="presParOf" srcId="{3C56162F-24ED-4171-932D-DAF97F84CB9B}" destId="{700D52D6-820B-45E9-B05E-632732044DE8}" srcOrd="0" destOrd="0" presId="urn:microsoft.com/office/officeart/2005/8/layout/radial2"/>
    <dgm:cxn modelId="{2E86800E-0A2C-4332-A26C-1135D3896764}" type="presParOf" srcId="{3C56162F-24ED-4171-932D-DAF97F84CB9B}" destId="{3CEC0F80-6B52-4E12-8714-39797A1BCFE1}"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AE4099-E553-41DE-9D44-5E5D769BB243}" type="doc">
      <dgm:prSet loTypeId="urn:microsoft.com/office/officeart/2009/3/layout/DescendingProcess" loCatId="process" qsTypeId="urn:microsoft.com/office/officeart/2005/8/quickstyle/3d2" qsCatId="3D" csTypeId="urn:microsoft.com/office/officeart/2005/8/colors/accent1_2" csCatId="accent1" phldr="1"/>
      <dgm:spPr/>
      <dgm:t>
        <a:bodyPr/>
        <a:lstStyle/>
        <a:p>
          <a:endParaRPr lang="en-US"/>
        </a:p>
      </dgm:t>
    </dgm:pt>
    <dgm:pt modelId="{6BB12498-C0D4-470F-9A81-EB91B90A2812}">
      <dgm:prSet phldrT="[Text]" custT="1"/>
      <dgm:spPr/>
      <dgm:t>
        <a:bodyPr/>
        <a:lstStyle/>
        <a:p>
          <a:r>
            <a:rPr lang="en-US" sz="2800" b="1" dirty="0" smtClean="0"/>
            <a:t>DoD Strategic Mission/Goals </a:t>
          </a:r>
          <a:endParaRPr lang="en-US" sz="2800" b="1" dirty="0"/>
        </a:p>
      </dgm:t>
    </dgm:pt>
    <dgm:pt modelId="{AB4B0D29-2AB9-460A-922E-AFB919A0AAF8}" type="parTrans" cxnId="{53F74EA1-F79C-43A0-B583-49DFF46AE47D}">
      <dgm:prSet/>
      <dgm:spPr/>
      <dgm:t>
        <a:bodyPr/>
        <a:lstStyle/>
        <a:p>
          <a:endParaRPr lang="en-US"/>
        </a:p>
      </dgm:t>
    </dgm:pt>
    <dgm:pt modelId="{9C069F33-25D3-441B-BF91-C7B9C014A774}" type="sibTrans" cxnId="{53F74EA1-F79C-43A0-B583-49DFF46AE47D}">
      <dgm:prSet/>
      <dgm:spPr/>
      <dgm:t>
        <a:bodyPr/>
        <a:lstStyle/>
        <a:p>
          <a:endParaRPr lang="en-US"/>
        </a:p>
      </dgm:t>
    </dgm:pt>
    <dgm:pt modelId="{D6BEF74A-2A5E-47CE-909B-A54748B08313}">
      <dgm:prSet phldrT="[Text]" custT="1"/>
      <dgm:spPr/>
      <dgm:t>
        <a:bodyPr/>
        <a:lstStyle/>
        <a:p>
          <a:pPr algn="ctr"/>
          <a:r>
            <a:rPr lang="en-US" sz="2000" b="1" dirty="0" smtClean="0"/>
            <a:t>Component/Command/Activity Goals</a:t>
          </a:r>
          <a:endParaRPr lang="en-US" sz="2000" b="1" dirty="0"/>
        </a:p>
      </dgm:t>
    </dgm:pt>
    <dgm:pt modelId="{0D277DF8-D361-4E09-A215-5FC06C84D294}" type="parTrans" cxnId="{444B0546-1A90-46B9-A410-F5A0440617DD}">
      <dgm:prSet/>
      <dgm:spPr/>
      <dgm:t>
        <a:bodyPr/>
        <a:lstStyle/>
        <a:p>
          <a:endParaRPr lang="en-US"/>
        </a:p>
      </dgm:t>
    </dgm:pt>
    <dgm:pt modelId="{8E4F1F4D-611A-47A2-8568-174F2DF9406F}" type="sibTrans" cxnId="{444B0546-1A90-46B9-A410-F5A0440617DD}">
      <dgm:prSet/>
      <dgm:spPr/>
      <dgm:t>
        <a:bodyPr/>
        <a:lstStyle/>
        <a:p>
          <a:endParaRPr lang="en-US"/>
        </a:p>
      </dgm:t>
    </dgm:pt>
    <dgm:pt modelId="{1E0DD312-3963-4F04-AF14-900163437710}">
      <dgm:prSet phldrT="[Text]" custT="1"/>
      <dgm:spPr/>
      <dgm:t>
        <a:bodyPr/>
        <a:lstStyle/>
        <a:p>
          <a:pPr algn="ctr"/>
          <a:r>
            <a:rPr lang="en-US" sz="2000" b="1" dirty="0" smtClean="0"/>
            <a:t>Organizational  Goals  </a:t>
          </a:r>
          <a:endParaRPr lang="en-US" sz="2000" b="1" dirty="0"/>
        </a:p>
      </dgm:t>
    </dgm:pt>
    <dgm:pt modelId="{A5EB1C9F-5CD9-44C2-B640-A72578DC0F43}" type="parTrans" cxnId="{C4917377-665F-412F-A400-A7F6B53B2CE7}">
      <dgm:prSet/>
      <dgm:spPr/>
      <dgm:t>
        <a:bodyPr/>
        <a:lstStyle/>
        <a:p>
          <a:endParaRPr lang="en-US"/>
        </a:p>
      </dgm:t>
    </dgm:pt>
    <dgm:pt modelId="{85D3A2AA-0FEE-4837-B9A2-924F21DE6AED}" type="sibTrans" cxnId="{C4917377-665F-412F-A400-A7F6B53B2CE7}">
      <dgm:prSet/>
      <dgm:spPr/>
      <dgm:t>
        <a:bodyPr/>
        <a:lstStyle/>
        <a:p>
          <a:endParaRPr lang="en-US"/>
        </a:p>
      </dgm:t>
    </dgm:pt>
    <dgm:pt modelId="{D77F5D17-6975-4067-ADCF-BEBB39BA7A12}">
      <dgm:prSet phldrT="[Text]" custT="1"/>
      <dgm:spPr/>
      <dgm:t>
        <a:bodyPr/>
        <a:lstStyle/>
        <a:p>
          <a:pPr algn="ctr"/>
          <a:r>
            <a:rPr lang="en-US" sz="2000" b="1" dirty="0" smtClean="0"/>
            <a:t>Team/Individual </a:t>
          </a:r>
          <a:endParaRPr lang="en-US" sz="2000" b="1" dirty="0"/>
        </a:p>
      </dgm:t>
    </dgm:pt>
    <dgm:pt modelId="{F24C75EB-F745-4269-90BD-14D1BBA3BBA0}" type="parTrans" cxnId="{A46B182E-AAE8-49E9-BC20-E28A6C2D3D3E}">
      <dgm:prSet/>
      <dgm:spPr/>
      <dgm:t>
        <a:bodyPr/>
        <a:lstStyle/>
        <a:p>
          <a:endParaRPr lang="en-US"/>
        </a:p>
      </dgm:t>
    </dgm:pt>
    <dgm:pt modelId="{F3B181F5-334E-4B2F-827E-3A3F94F1B208}" type="sibTrans" cxnId="{A46B182E-AAE8-49E9-BC20-E28A6C2D3D3E}">
      <dgm:prSet/>
      <dgm:spPr/>
      <dgm:t>
        <a:bodyPr/>
        <a:lstStyle/>
        <a:p>
          <a:endParaRPr lang="en-US"/>
        </a:p>
      </dgm:t>
    </dgm:pt>
    <dgm:pt modelId="{9980765F-4543-4E7F-BD8F-F1FA81A4A944}">
      <dgm:prSet/>
      <dgm:spPr/>
      <dgm:t>
        <a:bodyPr/>
        <a:lstStyle/>
        <a:p>
          <a:endParaRPr lang="en-US"/>
        </a:p>
      </dgm:t>
    </dgm:pt>
    <dgm:pt modelId="{B20AEAD6-FDED-47F2-9178-E1A3F6EECE84}" type="parTrans" cxnId="{EB3CB667-750D-4713-A92E-BF4ED34A825C}">
      <dgm:prSet/>
      <dgm:spPr/>
      <dgm:t>
        <a:bodyPr/>
        <a:lstStyle/>
        <a:p>
          <a:endParaRPr lang="en-US"/>
        </a:p>
      </dgm:t>
    </dgm:pt>
    <dgm:pt modelId="{76B41A14-1543-45B6-8A74-E499A4D2537C}" type="sibTrans" cxnId="{EB3CB667-750D-4713-A92E-BF4ED34A825C}">
      <dgm:prSet custLinFactX="-115013" custLinFactNeighborX="-200000" custLinFactNeighborY="-70003"/>
      <dgm:spPr/>
      <dgm:t>
        <a:bodyPr/>
        <a:lstStyle/>
        <a:p>
          <a:endParaRPr lang="en-US"/>
        </a:p>
      </dgm:t>
    </dgm:pt>
    <dgm:pt modelId="{94FD8A76-44E9-4706-84EB-B1E8195E6549}" type="pres">
      <dgm:prSet presAssocID="{F3AE4099-E553-41DE-9D44-5E5D769BB243}" presName="Name0" presStyleCnt="0">
        <dgm:presLayoutVars>
          <dgm:chMax val="7"/>
          <dgm:chPref val="5"/>
        </dgm:presLayoutVars>
      </dgm:prSet>
      <dgm:spPr/>
      <dgm:t>
        <a:bodyPr/>
        <a:lstStyle/>
        <a:p>
          <a:endParaRPr lang="en-US"/>
        </a:p>
      </dgm:t>
    </dgm:pt>
    <dgm:pt modelId="{40697098-8800-4320-B179-A810D977B088}" type="pres">
      <dgm:prSet presAssocID="{F3AE4099-E553-41DE-9D44-5E5D769BB243}" presName="arrowNode" presStyleLbl="node1" presStyleIdx="0" presStyleCnt="1" custAng="9975864" custLinFactNeighborX="2369" custLinFactNeighborY="1335"/>
      <dgm:spPr>
        <a:gradFill rotWithShape="0">
          <a:gsLst>
            <a:gs pos="100000">
              <a:srgbClr val="002060"/>
            </a:gs>
            <a:gs pos="10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endParaRPr lang="en-US"/>
        </a:p>
      </dgm:t>
    </dgm:pt>
    <dgm:pt modelId="{423201D1-BBFC-45D5-9F5A-C852A6AFC17E}" type="pres">
      <dgm:prSet presAssocID="{6BB12498-C0D4-470F-9A81-EB91B90A2812}" presName="txNode1" presStyleLbl="revTx" presStyleIdx="0" presStyleCnt="5" custScaleX="249699" custLinFactNeighborX="-9426" custLinFactNeighborY="0">
        <dgm:presLayoutVars>
          <dgm:bulletEnabled val="1"/>
        </dgm:presLayoutVars>
      </dgm:prSet>
      <dgm:spPr/>
      <dgm:t>
        <a:bodyPr/>
        <a:lstStyle/>
        <a:p>
          <a:endParaRPr lang="en-US"/>
        </a:p>
      </dgm:t>
    </dgm:pt>
    <dgm:pt modelId="{D45C6601-74FE-4FAB-9028-89B1F42657DA}" type="pres">
      <dgm:prSet presAssocID="{D6BEF74A-2A5E-47CE-909B-A54748B08313}" presName="txNode2" presStyleLbl="revTx" presStyleIdx="1" presStyleCnt="5" custScaleX="156483" custLinFactY="135741" custLinFactNeighborX="6169" custLinFactNeighborY="200000">
        <dgm:presLayoutVars>
          <dgm:bulletEnabled val="1"/>
        </dgm:presLayoutVars>
      </dgm:prSet>
      <dgm:spPr/>
      <dgm:t>
        <a:bodyPr/>
        <a:lstStyle/>
        <a:p>
          <a:endParaRPr lang="en-US"/>
        </a:p>
      </dgm:t>
    </dgm:pt>
    <dgm:pt modelId="{9DD826CE-F765-4B67-A0AA-2F286E43460A}" type="pres">
      <dgm:prSet presAssocID="{8E4F1F4D-611A-47A2-8568-174F2DF9406F}" presName="dotNode2" presStyleCnt="0"/>
      <dgm:spPr/>
      <dgm:t>
        <a:bodyPr/>
        <a:lstStyle/>
        <a:p>
          <a:endParaRPr lang="en-US"/>
        </a:p>
      </dgm:t>
    </dgm:pt>
    <dgm:pt modelId="{CF236DD3-22C4-4F6C-9BBC-C731BF88D91F}" type="pres">
      <dgm:prSet presAssocID="{8E4F1F4D-611A-47A2-8568-174F2DF9406F}" presName="dotRepeatNode" presStyleLbl="fgShp" presStyleIdx="0" presStyleCnt="3" custLinFactX="-300000" custLinFactY="213357" custLinFactNeighborX="-365029" custLinFactNeighborY="300000"/>
      <dgm:spPr/>
      <dgm:t>
        <a:bodyPr/>
        <a:lstStyle/>
        <a:p>
          <a:endParaRPr lang="en-US"/>
        </a:p>
      </dgm:t>
    </dgm:pt>
    <dgm:pt modelId="{1FB9332B-219F-4A62-B4CD-D96A714D18E6}" type="pres">
      <dgm:prSet presAssocID="{1E0DD312-3963-4F04-AF14-900163437710}" presName="txNode3" presStyleLbl="revTx" presStyleIdx="2" presStyleCnt="5" custScaleX="135797" custLinFactY="47372" custLinFactNeighborX="-22688" custLinFactNeighborY="100000">
        <dgm:presLayoutVars>
          <dgm:bulletEnabled val="1"/>
        </dgm:presLayoutVars>
      </dgm:prSet>
      <dgm:spPr/>
      <dgm:t>
        <a:bodyPr/>
        <a:lstStyle/>
        <a:p>
          <a:endParaRPr lang="en-US"/>
        </a:p>
      </dgm:t>
    </dgm:pt>
    <dgm:pt modelId="{917DDEA7-3C17-4580-9E78-BE70D72F65BC}" type="pres">
      <dgm:prSet presAssocID="{85D3A2AA-0FEE-4837-B9A2-924F21DE6AED}" presName="dotNode3" presStyleCnt="0"/>
      <dgm:spPr/>
      <dgm:t>
        <a:bodyPr/>
        <a:lstStyle/>
        <a:p>
          <a:endParaRPr lang="en-US"/>
        </a:p>
      </dgm:t>
    </dgm:pt>
    <dgm:pt modelId="{A4FAD054-8AE6-4BE7-A6CE-F92E765D9FA6}" type="pres">
      <dgm:prSet presAssocID="{85D3A2AA-0FEE-4837-B9A2-924F21DE6AED}" presName="dotRepeatNode" presStyleLbl="fgShp" presStyleIdx="1" presStyleCnt="3" custLinFactX="-200000" custLinFactY="400000" custLinFactNeighborX="-290016" custLinFactNeighborY="416702"/>
      <dgm:spPr/>
      <dgm:t>
        <a:bodyPr/>
        <a:lstStyle/>
        <a:p>
          <a:endParaRPr lang="en-US"/>
        </a:p>
      </dgm:t>
    </dgm:pt>
    <dgm:pt modelId="{154B330F-B415-41B0-A990-767AA3B50ADF}" type="pres">
      <dgm:prSet presAssocID="{D77F5D17-6975-4067-ADCF-BEBB39BA7A12}" presName="txNode4" presStyleLbl="revTx" presStyleIdx="3" presStyleCnt="5" custScaleX="162145" custLinFactX="-16770" custLinFactY="-2810" custLinFactNeighborX="-100000" custLinFactNeighborY="-100000">
        <dgm:presLayoutVars>
          <dgm:bulletEnabled val="1"/>
        </dgm:presLayoutVars>
      </dgm:prSet>
      <dgm:spPr/>
      <dgm:t>
        <a:bodyPr/>
        <a:lstStyle/>
        <a:p>
          <a:endParaRPr lang="en-US"/>
        </a:p>
      </dgm:t>
    </dgm:pt>
    <dgm:pt modelId="{4213485B-4631-4009-AAFA-45182DD93561}" type="pres">
      <dgm:prSet presAssocID="{F3B181F5-334E-4B2F-827E-3A3F94F1B208}" presName="dotNode4" presStyleCnt="0"/>
      <dgm:spPr/>
    </dgm:pt>
    <dgm:pt modelId="{F019638C-4065-47C1-81EA-7DFF7A1B3517}" type="pres">
      <dgm:prSet presAssocID="{F3B181F5-334E-4B2F-827E-3A3F94F1B208}" presName="dotRepeatNode" presStyleLbl="fgShp" presStyleIdx="2" presStyleCnt="3" custLinFactX="5863" custLinFactY="300028" custLinFactNeighborX="100000" custLinFactNeighborY="400000"/>
      <dgm:spPr/>
      <dgm:t>
        <a:bodyPr/>
        <a:lstStyle/>
        <a:p>
          <a:endParaRPr lang="en-US"/>
        </a:p>
      </dgm:t>
    </dgm:pt>
    <dgm:pt modelId="{EF8227BE-BC5A-4F49-9183-B496E61DEC91}" type="pres">
      <dgm:prSet presAssocID="{9980765F-4543-4E7F-BD8F-F1FA81A4A944}" presName="txNode5" presStyleLbl="revTx" presStyleIdx="4" presStyleCnt="5" custScaleX="156483" custLinFactY="135741" custLinFactNeighborX="1887" custLinFactNeighborY="200000">
        <dgm:presLayoutVars>
          <dgm:bulletEnabled val="1"/>
        </dgm:presLayoutVars>
      </dgm:prSet>
      <dgm:spPr/>
      <dgm:t>
        <a:bodyPr/>
        <a:lstStyle/>
        <a:p>
          <a:endParaRPr lang="en-US"/>
        </a:p>
      </dgm:t>
    </dgm:pt>
  </dgm:ptLst>
  <dgm:cxnLst>
    <dgm:cxn modelId="{021B3511-8203-4EF6-AA98-55ADE4C014DB}" type="presOf" srcId="{6BB12498-C0D4-470F-9A81-EB91B90A2812}" destId="{423201D1-BBFC-45D5-9F5A-C852A6AFC17E}" srcOrd="0" destOrd="0" presId="urn:microsoft.com/office/officeart/2009/3/layout/DescendingProcess"/>
    <dgm:cxn modelId="{5EED7D12-3D63-4A04-ACAA-C5DB2EE3AFF5}" type="presOf" srcId="{D6BEF74A-2A5E-47CE-909B-A54748B08313}" destId="{D45C6601-74FE-4FAB-9028-89B1F42657DA}" srcOrd="0" destOrd="0" presId="urn:microsoft.com/office/officeart/2009/3/layout/DescendingProcess"/>
    <dgm:cxn modelId="{F76C277D-793B-42B8-909C-4DF251591AB8}" type="presOf" srcId="{F3B181F5-334E-4B2F-827E-3A3F94F1B208}" destId="{F019638C-4065-47C1-81EA-7DFF7A1B3517}" srcOrd="0" destOrd="0" presId="urn:microsoft.com/office/officeart/2009/3/layout/DescendingProcess"/>
    <dgm:cxn modelId="{1F105263-C0D5-4917-9B9C-29EDBBA6B2A2}" type="presOf" srcId="{F3AE4099-E553-41DE-9D44-5E5D769BB243}" destId="{94FD8A76-44E9-4706-84EB-B1E8195E6549}" srcOrd="0" destOrd="0" presId="urn:microsoft.com/office/officeart/2009/3/layout/DescendingProcess"/>
    <dgm:cxn modelId="{C570508C-4908-4346-80A5-6EB9C6503A4C}" type="presOf" srcId="{85D3A2AA-0FEE-4837-B9A2-924F21DE6AED}" destId="{A4FAD054-8AE6-4BE7-A6CE-F92E765D9FA6}" srcOrd="0" destOrd="0" presId="urn:microsoft.com/office/officeart/2009/3/layout/DescendingProcess"/>
    <dgm:cxn modelId="{8DC3E80A-40DD-4452-A5A8-9E94FCA9B10A}" type="presOf" srcId="{9980765F-4543-4E7F-BD8F-F1FA81A4A944}" destId="{EF8227BE-BC5A-4F49-9183-B496E61DEC91}" srcOrd="0" destOrd="0" presId="urn:microsoft.com/office/officeart/2009/3/layout/DescendingProcess"/>
    <dgm:cxn modelId="{A46B182E-AAE8-49E9-BC20-E28A6C2D3D3E}" srcId="{F3AE4099-E553-41DE-9D44-5E5D769BB243}" destId="{D77F5D17-6975-4067-ADCF-BEBB39BA7A12}" srcOrd="3" destOrd="0" parTransId="{F24C75EB-F745-4269-90BD-14D1BBA3BBA0}" sibTransId="{F3B181F5-334E-4B2F-827E-3A3F94F1B208}"/>
    <dgm:cxn modelId="{C4917377-665F-412F-A400-A7F6B53B2CE7}" srcId="{F3AE4099-E553-41DE-9D44-5E5D769BB243}" destId="{1E0DD312-3963-4F04-AF14-900163437710}" srcOrd="2" destOrd="0" parTransId="{A5EB1C9F-5CD9-44C2-B640-A72578DC0F43}" sibTransId="{85D3A2AA-0FEE-4837-B9A2-924F21DE6AED}"/>
    <dgm:cxn modelId="{53F74EA1-F79C-43A0-B583-49DFF46AE47D}" srcId="{F3AE4099-E553-41DE-9D44-5E5D769BB243}" destId="{6BB12498-C0D4-470F-9A81-EB91B90A2812}" srcOrd="0" destOrd="0" parTransId="{AB4B0D29-2AB9-460A-922E-AFB919A0AAF8}" sibTransId="{9C069F33-25D3-441B-BF91-C7B9C014A774}"/>
    <dgm:cxn modelId="{07E5D0E5-838E-4791-8B4D-FC8917779757}" type="presOf" srcId="{D77F5D17-6975-4067-ADCF-BEBB39BA7A12}" destId="{154B330F-B415-41B0-A990-767AA3B50ADF}" srcOrd="0" destOrd="0" presId="urn:microsoft.com/office/officeart/2009/3/layout/DescendingProcess"/>
    <dgm:cxn modelId="{02416FB4-E306-49E1-B43A-2AB0427BD51C}" type="presOf" srcId="{1E0DD312-3963-4F04-AF14-900163437710}" destId="{1FB9332B-219F-4A62-B4CD-D96A714D18E6}" srcOrd="0" destOrd="0" presId="urn:microsoft.com/office/officeart/2009/3/layout/DescendingProcess"/>
    <dgm:cxn modelId="{444B0546-1A90-46B9-A410-F5A0440617DD}" srcId="{F3AE4099-E553-41DE-9D44-5E5D769BB243}" destId="{D6BEF74A-2A5E-47CE-909B-A54748B08313}" srcOrd="1" destOrd="0" parTransId="{0D277DF8-D361-4E09-A215-5FC06C84D294}" sibTransId="{8E4F1F4D-611A-47A2-8568-174F2DF9406F}"/>
    <dgm:cxn modelId="{EB3CB667-750D-4713-A92E-BF4ED34A825C}" srcId="{F3AE4099-E553-41DE-9D44-5E5D769BB243}" destId="{9980765F-4543-4E7F-BD8F-F1FA81A4A944}" srcOrd="4" destOrd="0" parTransId="{B20AEAD6-FDED-47F2-9178-E1A3F6EECE84}" sibTransId="{76B41A14-1543-45B6-8A74-E499A4D2537C}"/>
    <dgm:cxn modelId="{5051784C-214D-408E-9C5C-ABC2F8F1F50E}" type="presOf" srcId="{8E4F1F4D-611A-47A2-8568-174F2DF9406F}" destId="{CF236DD3-22C4-4F6C-9BBC-C731BF88D91F}" srcOrd="0" destOrd="0" presId="urn:microsoft.com/office/officeart/2009/3/layout/DescendingProcess"/>
    <dgm:cxn modelId="{3805F1C2-224F-4EF4-A7D1-25494A42C472}" type="presParOf" srcId="{94FD8A76-44E9-4706-84EB-B1E8195E6549}" destId="{40697098-8800-4320-B179-A810D977B088}" srcOrd="0" destOrd="0" presId="urn:microsoft.com/office/officeart/2009/3/layout/DescendingProcess"/>
    <dgm:cxn modelId="{610DC557-9DCB-471C-9810-7A1EE4F64B41}" type="presParOf" srcId="{94FD8A76-44E9-4706-84EB-B1E8195E6549}" destId="{423201D1-BBFC-45D5-9F5A-C852A6AFC17E}" srcOrd="1" destOrd="0" presId="urn:microsoft.com/office/officeart/2009/3/layout/DescendingProcess"/>
    <dgm:cxn modelId="{66B57129-E420-4A20-A2A8-B9FF71F166D1}" type="presParOf" srcId="{94FD8A76-44E9-4706-84EB-B1E8195E6549}" destId="{D45C6601-74FE-4FAB-9028-89B1F42657DA}" srcOrd="2" destOrd="0" presId="urn:microsoft.com/office/officeart/2009/3/layout/DescendingProcess"/>
    <dgm:cxn modelId="{FD394B74-7EE0-492F-9A11-4EDE6758A543}" type="presParOf" srcId="{94FD8A76-44E9-4706-84EB-B1E8195E6549}" destId="{9DD826CE-F765-4B67-A0AA-2F286E43460A}" srcOrd="3" destOrd="0" presId="urn:microsoft.com/office/officeart/2009/3/layout/DescendingProcess"/>
    <dgm:cxn modelId="{9F004948-0653-4D22-83C4-EEBBB12B873B}" type="presParOf" srcId="{9DD826CE-F765-4B67-A0AA-2F286E43460A}" destId="{CF236DD3-22C4-4F6C-9BBC-C731BF88D91F}" srcOrd="0" destOrd="0" presId="urn:microsoft.com/office/officeart/2009/3/layout/DescendingProcess"/>
    <dgm:cxn modelId="{394E52CE-C4F1-4F4C-88B8-35F5F1C13158}" type="presParOf" srcId="{94FD8A76-44E9-4706-84EB-B1E8195E6549}" destId="{1FB9332B-219F-4A62-B4CD-D96A714D18E6}" srcOrd="4" destOrd="0" presId="urn:microsoft.com/office/officeart/2009/3/layout/DescendingProcess"/>
    <dgm:cxn modelId="{3D8F9802-D4EA-49C2-925B-419DAECDC0EE}" type="presParOf" srcId="{94FD8A76-44E9-4706-84EB-B1E8195E6549}" destId="{917DDEA7-3C17-4580-9E78-BE70D72F65BC}" srcOrd="5" destOrd="0" presId="urn:microsoft.com/office/officeart/2009/3/layout/DescendingProcess"/>
    <dgm:cxn modelId="{A041EF6E-5400-41F1-B8F6-04FAE1AC3D67}" type="presParOf" srcId="{917DDEA7-3C17-4580-9E78-BE70D72F65BC}" destId="{A4FAD054-8AE6-4BE7-A6CE-F92E765D9FA6}" srcOrd="0" destOrd="0" presId="urn:microsoft.com/office/officeart/2009/3/layout/DescendingProcess"/>
    <dgm:cxn modelId="{269484F3-EEC2-4F4F-8DFD-EB15EBFC5462}" type="presParOf" srcId="{94FD8A76-44E9-4706-84EB-B1E8195E6549}" destId="{154B330F-B415-41B0-A990-767AA3B50ADF}" srcOrd="6" destOrd="0" presId="urn:microsoft.com/office/officeart/2009/3/layout/DescendingProcess"/>
    <dgm:cxn modelId="{63753148-5150-4E1C-A7A4-8057CF4BDC99}" type="presParOf" srcId="{94FD8A76-44E9-4706-84EB-B1E8195E6549}" destId="{4213485B-4631-4009-AAFA-45182DD93561}" srcOrd="7" destOrd="0" presId="urn:microsoft.com/office/officeart/2009/3/layout/DescendingProcess"/>
    <dgm:cxn modelId="{ACF9DA71-3C7B-462B-A92F-A336A66EE52E}" type="presParOf" srcId="{4213485B-4631-4009-AAFA-45182DD93561}" destId="{F019638C-4065-47C1-81EA-7DFF7A1B3517}" srcOrd="0" destOrd="0" presId="urn:microsoft.com/office/officeart/2009/3/layout/DescendingProcess"/>
    <dgm:cxn modelId="{7852BD61-3CBB-45D1-BBEF-D9CAAFD6072A}" type="presParOf" srcId="{94FD8A76-44E9-4706-84EB-B1E8195E6549}" destId="{EF8227BE-BC5A-4F49-9183-B496E61DEC91}" srcOrd="8"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F9CDE4-A9DB-4831-8ED8-BE16815C3F0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E8257B7-6840-4A62-8B30-F75D869C24C8}">
      <dgm:prSet phldrT="[Text]" custT="1"/>
      <dgm:spPr>
        <a:solidFill>
          <a:srgbClr val="002060">
            <a:alpha val="79000"/>
          </a:srgbClr>
        </a:solidFill>
      </dgm:spPr>
      <dgm:t>
        <a:bodyPr/>
        <a:lstStyle/>
        <a:p>
          <a:r>
            <a:rPr lang="en-US" sz="1200" b="1" dirty="0" smtClean="0"/>
            <a:t>Duty</a:t>
          </a:r>
          <a:endParaRPr lang="en-US" sz="1200" b="1" dirty="0"/>
        </a:p>
      </dgm:t>
    </dgm:pt>
    <dgm:pt modelId="{8DE8477A-1C66-4466-9320-F8735C2A9BCA}" type="parTrans" cxnId="{F43B56D9-4F36-4BF4-B170-22D98D01522A}">
      <dgm:prSet/>
      <dgm:spPr/>
      <dgm:t>
        <a:bodyPr/>
        <a:lstStyle/>
        <a:p>
          <a:endParaRPr lang="en-US"/>
        </a:p>
      </dgm:t>
    </dgm:pt>
    <dgm:pt modelId="{AD12BB3C-AB89-4A20-B144-E76A878264C3}" type="sibTrans" cxnId="{F43B56D9-4F36-4BF4-B170-22D98D01522A}">
      <dgm:prSet/>
      <dgm:spPr/>
      <dgm:t>
        <a:bodyPr/>
        <a:lstStyle/>
        <a:p>
          <a:endParaRPr lang="en-US"/>
        </a:p>
      </dgm:t>
    </dgm:pt>
    <dgm:pt modelId="{9D0DA03D-780B-40AB-9D42-C9FB55723A5C}">
      <dgm:prSet phldrT="[Text]" custT="1"/>
      <dgm:spPr>
        <a:solidFill>
          <a:srgbClr val="002060">
            <a:alpha val="79000"/>
          </a:srgbClr>
        </a:solidFill>
      </dgm:spPr>
      <dgm:t>
        <a:bodyPr/>
        <a:lstStyle/>
        <a:p>
          <a:r>
            <a:rPr lang="en-US" sz="1200" b="1" dirty="0" smtClean="0"/>
            <a:t>Courage</a:t>
          </a:r>
          <a:endParaRPr lang="en-US" sz="1200" b="1" dirty="0"/>
        </a:p>
      </dgm:t>
    </dgm:pt>
    <dgm:pt modelId="{56435DBA-0D50-4EC4-9A92-5A35EF0A3204}" type="parTrans" cxnId="{67B65E45-DE89-4284-BCA3-434F9C646785}">
      <dgm:prSet/>
      <dgm:spPr/>
      <dgm:t>
        <a:bodyPr/>
        <a:lstStyle/>
        <a:p>
          <a:endParaRPr lang="en-US"/>
        </a:p>
      </dgm:t>
    </dgm:pt>
    <dgm:pt modelId="{DF8292EB-FEE1-4810-9002-13907BE3C1F6}" type="sibTrans" cxnId="{67B65E45-DE89-4284-BCA3-434F9C646785}">
      <dgm:prSet/>
      <dgm:spPr/>
      <dgm:t>
        <a:bodyPr/>
        <a:lstStyle/>
        <a:p>
          <a:endParaRPr lang="en-US"/>
        </a:p>
      </dgm:t>
    </dgm:pt>
    <dgm:pt modelId="{C6302D41-B26E-4797-88D1-11AC118BDC4A}">
      <dgm:prSet phldrT="[Text]" custT="1"/>
      <dgm:spPr>
        <a:solidFill>
          <a:srgbClr val="002060">
            <a:alpha val="79000"/>
          </a:srgbClr>
        </a:solidFill>
      </dgm:spPr>
      <dgm:t>
        <a:bodyPr/>
        <a:lstStyle/>
        <a:p>
          <a:r>
            <a:rPr lang="en-US" sz="1200" b="1" dirty="0" smtClean="0"/>
            <a:t>Honor</a:t>
          </a:r>
          <a:endParaRPr lang="en-US" sz="1200" b="1" dirty="0"/>
        </a:p>
      </dgm:t>
    </dgm:pt>
    <dgm:pt modelId="{CDAAD5A8-1E8E-4B40-A6E1-F325D88049F6}" type="parTrans" cxnId="{ABAE721D-8ABF-4E2F-8FE7-C1205FC65007}">
      <dgm:prSet/>
      <dgm:spPr/>
      <dgm:t>
        <a:bodyPr/>
        <a:lstStyle/>
        <a:p>
          <a:endParaRPr lang="en-US"/>
        </a:p>
      </dgm:t>
    </dgm:pt>
    <dgm:pt modelId="{8F12C1B3-8308-4197-976C-68CCAC4F7D12}" type="sibTrans" cxnId="{ABAE721D-8ABF-4E2F-8FE7-C1205FC65007}">
      <dgm:prSet/>
      <dgm:spPr/>
      <dgm:t>
        <a:bodyPr/>
        <a:lstStyle/>
        <a:p>
          <a:endParaRPr lang="en-US"/>
        </a:p>
      </dgm:t>
    </dgm:pt>
    <dgm:pt modelId="{46A1E7FE-9621-483B-806C-782C5D9E410A}">
      <dgm:prSet phldrT="[Text]" custT="1"/>
      <dgm:spPr>
        <a:solidFill>
          <a:srgbClr val="002060">
            <a:alpha val="77000"/>
          </a:srgbClr>
        </a:solidFill>
      </dgm:spPr>
      <dgm:t>
        <a:bodyPr/>
        <a:lstStyle/>
        <a:p>
          <a:r>
            <a:rPr lang="en-US" sz="1200" b="1" dirty="0" smtClean="0"/>
            <a:t>Ethics</a:t>
          </a:r>
          <a:endParaRPr lang="en-US" sz="1200" b="1" dirty="0"/>
        </a:p>
      </dgm:t>
    </dgm:pt>
    <dgm:pt modelId="{AFA66B1C-53B8-49C0-B577-4AB08B90983F}" type="parTrans" cxnId="{8E72CD4D-99C1-49C7-8795-8E6AD15B1A53}">
      <dgm:prSet/>
      <dgm:spPr/>
      <dgm:t>
        <a:bodyPr/>
        <a:lstStyle/>
        <a:p>
          <a:endParaRPr lang="en-US"/>
        </a:p>
      </dgm:t>
    </dgm:pt>
    <dgm:pt modelId="{27F69912-CA6D-42D8-8D07-AA312552F2BE}" type="sibTrans" cxnId="{8E72CD4D-99C1-49C7-8795-8E6AD15B1A53}">
      <dgm:prSet/>
      <dgm:spPr/>
      <dgm:t>
        <a:bodyPr/>
        <a:lstStyle/>
        <a:p>
          <a:endParaRPr lang="en-US"/>
        </a:p>
      </dgm:t>
    </dgm:pt>
    <dgm:pt modelId="{46F7024E-524E-4708-8BD2-72DAD6BA7FBF}">
      <dgm:prSet phldrT="[Text]" custT="1"/>
      <dgm:spPr>
        <a:solidFill>
          <a:srgbClr val="002060">
            <a:alpha val="80000"/>
          </a:srgbClr>
        </a:solidFill>
      </dgm:spPr>
      <dgm:t>
        <a:bodyPr/>
        <a:lstStyle/>
        <a:p>
          <a:r>
            <a:rPr lang="en-US" sz="1200" b="1" dirty="0" smtClean="0"/>
            <a:t>Integrity</a:t>
          </a:r>
          <a:endParaRPr lang="en-US" sz="1200" b="1" dirty="0"/>
        </a:p>
      </dgm:t>
    </dgm:pt>
    <dgm:pt modelId="{E68246F6-11CC-437D-8CEB-C9C22DD687B5}" type="parTrans" cxnId="{0118BC4B-A1CE-4A4F-B005-40414902D09A}">
      <dgm:prSet/>
      <dgm:spPr/>
      <dgm:t>
        <a:bodyPr/>
        <a:lstStyle/>
        <a:p>
          <a:endParaRPr lang="en-US"/>
        </a:p>
      </dgm:t>
    </dgm:pt>
    <dgm:pt modelId="{A5EC302F-6B7B-463E-BF08-83F0D9668088}" type="sibTrans" cxnId="{0118BC4B-A1CE-4A4F-B005-40414902D09A}">
      <dgm:prSet/>
      <dgm:spPr/>
      <dgm:t>
        <a:bodyPr/>
        <a:lstStyle/>
        <a:p>
          <a:endParaRPr lang="en-US"/>
        </a:p>
      </dgm:t>
    </dgm:pt>
    <dgm:pt modelId="{5D03AC5F-10F2-47F2-8DCE-11D2C0505FE0}">
      <dgm:prSet phldrT="[Text]" custT="1"/>
      <dgm:spPr>
        <a:solidFill>
          <a:srgbClr val="002060">
            <a:alpha val="79000"/>
          </a:srgbClr>
        </a:solidFill>
      </dgm:spPr>
      <dgm:t>
        <a:bodyPr/>
        <a:lstStyle/>
        <a:p>
          <a:r>
            <a:rPr lang="en-US" sz="1200" b="1" dirty="0" smtClean="0"/>
            <a:t>Loyalty</a:t>
          </a:r>
          <a:endParaRPr lang="en-US" sz="1200" b="1" dirty="0"/>
        </a:p>
      </dgm:t>
    </dgm:pt>
    <dgm:pt modelId="{4E448298-046D-4B95-B281-68D1032F883A}" type="parTrans" cxnId="{0DA26D55-DEBD-4A49-A3FD-9D3E607984BD}">
      <dgm:prSet/>
      <dgm:spPr/>
      <dgm:t>
        <a:bodyPr/>
        <a:lstStyle/>
        <a:p>
          <a:endParaRPr lang="en-US"/>
        </a:p>
      </dgm:t>
    </dgm:pt>
    <dgm:pt modelId="{7FC06617-1E80-4585-B328-461FAD3E26C6}" type="sibTrans" cxnId="{0DA26D55-DEBD-4A49-A3FD-9D3E607984BD}">
      <dgm:prSet/>
      <dgm:spPr/>
      <dgm:t>
        <a:bodyPr/>
        <a:lstStyle/>
        <a:p>
          <a:endParaRPr lang="en-US"/>
        </a:p>
      </dgm:t>
    </dgm:pt>
    <dgm:pt modelId="{E6DAC864-05EA-4B89-82FC-646937954F12}" type="pres">
      <dgm:prSet presAssocID="{12F9CDE4-A9DB-4831-8ED8-BE16815C3F0D}" presName="cycle" presStyleCnt="0">
        <dgm:presLayoutVars>
          <dgm:dir/>
          <dgm:resizeHandles val="exact"/>
        </dgm:presLayoutVars>
      </dgm:prSet>
      <dgm:spPr/>
      <dgm:t>
        <a:bodyPr/>
        <a:lstStyle/>
        <a:p>
          <a:endParaRPr lang="en-US"/>
        </a:p>
      </dgm:t>
    </dgm:pt>
    <dgm:pt modelId="{317BB35E-4651-413B-8360-747619F3AEF2}" type="pres">
      <dgm:prSet presAssocID="{3E8257B7-6840-4A62-8B30-F75D869C24C8}" presName="node" presStyleLbl="node1" presStyleIdx="0" presStyleCnt="6">
        <dgm:presLayoutVars>
          <dgm:bulletEnabled val="1"/>
        </dgm:presLayoutVars>
      </dgm:prSet>
      <dgm:spPr/>
      <dgm:t>
        <a:bodyPr/>
        <a:lstStyle/>
        <a:p>
          <a:endParaRPr lang="en-US"/>
        </a:p>
      </dgm:t>
    </dgm:pt>
    <dgm:pt modelId="{13915DCB-2167-4571-A966-4F514E08A982}" type="pres">
      <dgm:prSet presAssocID="{AD12BB3C-AB89-4A20-B144-E76A878264C3}" presName="sibTrans" presStyleLbl="sibTrans2D1" presStyleIdx="0" presStyleCnt="6"/>
      <dgm:spPr/>
      <dgm:t>
        <a:bodyPr/>
        <a:lstStyle/>
        <a:p>
          <a:endParaRPr lang="en-US"/>
        </a:p>
      </dgm:t>
    </dgm:pt>
    <dgm:pt modelId="{3800BD24-0784-45C2-87C8-C97446B073AF}" type="pres">
      <dgm:prSet presAssocID="{AD12BB3C-AB89-4A20-B144-E76A878264C3}" presName="connectorText" presStyleLbl="sibTrans2D1" presStyleIdx="0" presStyleCnt="6"/>
      <dgm:spPr/>
      <dgm:t>
        <a:bodyPr/>
        <a:lstStyle/>
        <a:p>
          <a:endParaRPr lang="en-US"/>
        </a:p>
      </dgm:t>
    </dgm:pt>
    <dgm:pt modelId="{CF0A972C-30CA-43FC-87A9-4BB4FA44B2E7}" type="pres">
      <dgm:prSet presAssocID="{9D0DA03D-780B-40AB-9D42-C9FB55723A5C}" presName="node" presStyleLbl="node1" presStyleIdx="1" presStyleCnt="6">
        <dgm:presLayoutVars>
          <dgm:bulletEnabled val="1"/>
        </dgm:presLayoutVars>
      </dgm:prSet>
      <dgm:spPr/>
      <dgm:t>
        <a:bodyPr/>
        <a:lstStyle/>
        <a:p>
          <a:endParaRPr lang="en-US"/>
        </a:p>
      </dgm:t>
    </dgm:pt>
    <dgm:pt modelId="{90273E01-00F0-4914-8E78-C6459D16B979}" type="pres">
      <dgm:prSet presAssocID="{DF8292EB-FEE1-4810-9002-13907BE3C1F6}" presName="sibTrans" presStyleLbl="sibTrans2D1" presStyleIdx="1" presStyleCnt="6"/>
      <dgm:spPr/>
      <dgm:t>
        <a:bodyPr/>
        <a:lstStyle/>
        <a:p>
          <a:endParaRPr lang="en-US"/>
        </a:p>
      </dgm:t>
    </dgm:pt>
    <dgm:pt modelId="{FC254812-925D-48F4-A7B4-FF5E44D8B484}" type="pres">
      <dgm:prSet presAssocID="{DF8292EB-FEE1-4810-9002-13907BE3C1F6}" presName="connectorText" presStyleLbl="sibTrans2D1" presStyleIdx="1" presStyleCnt="6"/>
      <dgm:spPr/>
      <dgm:t>
        <a:bodyPr/>
        <a:lstStyle/>
        <a:p>
          <a:endParaRPr lang="en-US"/>
        </a:p>
      </dgm:t>
    </dgm:pt>
    <dgm:pt modelId="{9CD5FCAB-B79D-457C-9D66-F836C9A2195E}" type="pres">
      <dgm:prSet presAssocID="{C6302D41-B26E-4797-88D1-11AC118BDC4A}" presName="node" presStyleLbl="node1" presStyleIdx="2" presStyleCnt="6">
        <dgm:presLayoutVars>
          <dgm:bulletEnabled val="1"/>
        </dgm:presLayoutVars>
      </dgm:prSet>
      <dgm:spPr/>
      <dgm:t>
        <a:bodyPr/>
        <a:lstStyle/>
        <a:p>
          <a:endParaRPr lang="en-US"/>
        </a:p>
      </dgm:t>
    </dgm:pt>
    <dgm:pt modelId="{49CF3446-B9B7-4010-B1E9-12FB17CB53FA}" type="pres">
      <dgm:prSet presAssocID="{8F12C1B3-8308-4197-976C-68CCAC4F7D12}" presName="sibTrans" presStyleLbl="sibTrans2D1" presStyleIdx="2" presStyleCnt="6"/>
      <dgm:spPr/>
      <dgm:t>
        <a:bodyPr/>
        <a:lstStyle/>
        <a:p>
          <a:endParaRPr lang="en-US"/>
        </a:p>
      </dgm:t>
    </dgm:pt>
    <dgm:pt modelId="{03F6893F-BC6D-4408-851E-34DB33FB09CD}" type="pres">
      <dgm:prSet presAssocID="{8F12C1B3-8308-4197-976C-68CCAC4F7D12}" presName="connectorText" presStyleLbl="sibTrans2D1" presStyleIdx="2" presStyleCnt="6"/>
      <dgm:spPr/>
      <dgm:t>
        <a:bodyPr/>
        <a:lstStyle/>
        <a:p>
          <a:endParaRPr lang="en-US"/>
        </a:p>
      </dgm:t>
    </dgm:pt>
    <dgm:pt modelId="{FCCB2D00-9FD4-40DC-959F-5ED5CE08B283}" type="pres">
      <dgm:prSet presAssocID="{46A1E7FE-9621-483B-806C-782C5D9E410A}" presName="node" presStyleLbl="node1" presStyleIdx="3" presStyleCnt="6">
        <dgm:presLayoutVars>
          <dgm:bulletEnabled val="1"/>
        </dgm:presLayoutVars>
      </dgm:prSet>
      <dgm:spPr/>
      <dgm:t>
        <a:bodyPr/>
        <a:lstStyle/>
        <a:p>
          <a:endParaRPr lang="en-US"/>
        </a:p>
      </dgm:t>
    </dgm:pt>
    <dgm:pt modelId="{8B1D819C-E69F-4263-99BD-8D914B58D05F}" type="pres">
      <dgm:prSet presAssocID="{27F69912-CA6D-42D8-8D07-AA312552F2BE}" presName="sibTrans" presStyleLbl="sibTrans2D1" presStyleIdx="3" presStyleCnt="6"/>
      <dgm:spPr/>
      <dgm:t>
        <a:bodyPr/>
        <a:lstStyle/>
        <a:p>
          <a:endParaRPr lang="en-US"/>
        </a:p>
      </dgm:t>
    </dgm:pt>
    <dgm:pt modelId="{66267EBB-F28D-4B60-92D4-8FB306C1587A}" type="pres">
      <dgm:prSet presAssocID="{27F69912-CA6D-42D8-8D07-AA312552F2BE}" presName="connectorText" presStyleLbl="sibTrans2D1" presStyleIdx="3" presStyleCnt="6"/>
      <dgm:spPr/>
      <dgm:t>
        <a:bodyPr/>
        <a:lstStyle/>
        <a:p>
          <a:endParaRPr lang="en-US"/>
        </a:p>
      </dgm:t>
    </dgm:pt>
    <dgm:pt modelId="{E40CDE40-CB4F-42F2-BDDF-B6E97BB9A803}" type="pres">
      <dgm:prSet presAssocID="{46F7024E-524E-4708-8BD2-72DAD6BA7FBF}" presName="node" presStyleLbl="node1" presStyleIdx="4" presStyleCnt="6">
        <dgm:presLayoutVars>
          <dgm:bulletEnabled val="1"/>
        </dgm:presLayoutVars>
      </dgm:prSet>
      <dgm:spPr/>
      <dgm:t>
        <a:bodyPr/>
        <a:lstStyle/>
        <a:p>
          <a:endParaRPr lang="en-US"/>
        </a:p>
      </dgm:t>
    </dgm:pt>
    <dgm:pt modelId="{E0F64F38-BEDD-41DE-B8FF-2B60E7ADCA04}" type="pres">
      <dgm:prSet presAssocID="{A5EC302F-6B7B-463E-BF08-83F0D9668088}" presName="sibTrans" presStyleLbl="sibTrans2D1" presStyleIdx="4" presStyleCnt="6"/>
      <dgm:spPr/>
      <dgm:t>
        <a:bodyPr/>
        <a:lstStyle/>
        <a:p>
          <a:endParaRPr lang="en-US"/>
        </a:p>
      </dgm:t>
    </dgm:pt>
    <dgm:pt modelId="{E0B92579-B3BE-4484-8A01-A8A43BE625F7}" type="pres">
      <dgm:prSet presAssocID="{A5EC302F-6B7B-463E-BF08-83F0D9668088}" presName="connectorText" presStyleLbl="sibTrans2D1" presStyleIdx="4" presStyleCnt="6"/>
      <dgm:spPr/>
      <dgm:t>
        <a:bodyPr/>
        <a:lstStyle/>
        <a:p>
          <a:endParaRPr lang="en-US"/>
        </a:p>
      </dgm:t>
    </dgm:pt>
    <dgm:pt modelId="{2F52F69A-A380-4405-80E2-29C96F52D237}" type="pres">
      <dgm:prSet presAssocID="{5D03AC5F-10F2-47F2-8DCE-11D2C0505FE0}" presName="node" presStyleLbl="node1" presStyleIdx="5" presStyleCnt="6" custRadScaleRad="101152" custRadScaleInc="-4601">
        <dgm:presLayoutVars>
          <dgm:bulletEnabled val="1"/>
        </dgm:presLayoutVars>
      </dgm:prSet>
      <dgm:spPr/>
      <dgm:t>
        <a:bodyPr/>
        <a:lstStyle/>
        <a:p>
          <a:endParaRPr lang="en-US"/>
        </a:p>
      </dgm:t>
    </dgm:pt>
    <dgm:pt modelId="{7BC8AEDA-56B9-4F40-9C6A-194FF534DD3F}" type="pres">
      <dgm:prSet presAssocID="{7FC06617-1E80-4585-B328-461FAD3E26C6}" presName="sibTrans" presStyleLbl="sibTrans2D1" presStyleIdx="5" presStyleCnt="6"/>
      <dgm:spPr/>
      <dgm:t>
        <a:bodyPr/>
        <a:lstStyle/>
        <a:p>
          <a:endParaRPr lang="en-US"/>
        </a:p>
      </dgm:t>
    </dgm:pt>
    <dgm:pt modelId="{21A847FA-0186-45B3-8159-E7BE4849783F}" type="pres">
      <dgm:prSet presAssocID="{7FC06617-1E80-4585-B328-461FAD3E26C6}" presName="connectorText" presStyleLbl="sibTrans2D1" presStyleIdx="5" presStyleCnt="6"/>
      <dgm:spPr/>
      <dgm:t>
        <a:bodyPr/>
        <a:lstStyle/>
        <a:p>
          <a:endParaRPr lang="en-US"/>
        </a:p>
      </dgm:t>
    </dgm:pt>
  </dgm:ptLst>
  <dgm:cxnLst>
    <dgm:cxn modelId="{67B65E45-DE89-4284-BCA3-434F9C646785}" srcId="{12F9CDE4-A9DB-4831-8ED8-BE16815C3F0D}" destId="{9D0DA03D-780B-40AB-9D42-C9FB55723A5C}" srcOrd="1" destOrd="0" parTransId="{56435DBA-0D50-4EC4-9A92-5A35EF0A3204}" sibTransId="{DF8292EB-FEE1-4810-9002-13907BE3C1F6}"/>
    <dgm:cxn modelId="{E98C4ED5-D6C2-458D-B7A3-7F020DCDD086}" type="presOf" srcId="{9D0DA03D-780B-40AB-9D42-C9FB55723A5C}" destId="{CF0A972C-30CA-43FC-87A9-4BB4FA44B2E7}" srcOrd="0" destOrd="0" presId="urn:microsoft.com/office/officeart/2005/8/layout/cycle2"/>
    <dgm:cxn modelId="{ABFDE37A-4D6B-4F57-977C-53B140DBBD0E}" type="presOf" srcId="{8F12C1B3-8308-4197-976C-68CCAC4F7D12}" destId="{03F6893F-BC6D-4408-851E-34DB33FB09CD}" srcOrd="1" destOrd="0" presId="urn:microsoft.com/office/officeart/2005/8/layout/cycle2"/>
    <dgm:cxn modelId="{0118BC4B-A1CE-4A4F-B005-40414902D09A}" srcId="{12F9CDE4-A9DB-4831-8ED8-BE16815C3F0D}" destId="{46F7024E-524E-4708-8BD2-72DAD6BA7FBF}" srcOrd="4" destOrd="0" parTransId="{E68246F6-11CC-437D-8CEB-C9C22DD687B5}" sibTransId="{A5EC302F-6B7B-463E-BF08-83F0D9668088}"/>
    <dgm:cxn modelId="{EFE73773-92D2-4253-8104-07EA784FEF44}" type="presOf" srcId="{8F12C1B3-8308-4197-976C-68CCAC4F7D12}" destId="{49CF3446-B9B7-4010-B1E9-12FB17CB53FA}" srcOrd="0" destOrd="0" presId="urn:microsoft.com/office/officeart/2005/8/layout/cycle2"/>
    <dgm:cxn modelId="{F43B56D9-4F36-4BF4-B170-22D98D01522A}" srcId="{12F9CDE4-A9DB-4831-8ED8-BE16815C3F0D}" destId="{3E8257B7-6840-4A62-8B30-F75D869C24C8}" srcOrd="0" destOrd="0" parTransId="{8DE8477A-1C66-4466-9320-F8735C2A9BCA}" sibTransId="{AD12BB3C-AB89-4A20-B144-E76A878264C3}"/>
    <dgm:cxn modelId="{64153A97-23F6-45F4-8105-7DEF4AB3DB9E}" type="presOf" srcId="{27F69912-CA6D-42D8-8D07-AA312552F2BE}" destId="{8B1D819C-E69F-4263-99BD-8D914B58D05F}" srcOrd="0" destOrd="0" presId="urn:microsoft.com/office/officeart/2005/8/layout/cycle2"/>
    <dgm:cxn modelId="{1BB2DF58-15BA-4751-97B4-B5817F6525EC}" type="presOf" srcId="{A5EC302F-6B7B-463E-BF08-83F0D9668088}" destId="{E0F64F38-BEDD-41DE-B8FF-2B60E7ADCA04}" srcOrd="0" destOrd="0" presId="urn:microsoft.com/office/officeart/2005/8/layout/cycle2"/>
    <dgm:cxn modelId="{D43D3A4C-6419-46E5-B8EC-935CB984B3AF}" type="presOf" srcId="{A5EC302F-6B7B-463E-BF08-83F0D9668088}" destId="{E0B92579-B3BE-4484-8A01-A8A43BE625F7}" srcOrd="1" destOrd="0" presId="urn:microsoft.com/office/officeart/2005/8/layout/cycle2"/>
    <dgm:cxn modelId="{AD5656EE-C138-4FE5-B96B-AFAD3A0227F9}" type="presOf" srcId="{C6302D41-B26E-4797-88D1-11AC118BDC4A}" destId="{9CD5FCAB-B79D-457C-9D66-F836C9A2195E}" srcOrd="0" destOrd="0" presId="urn:microsoft.com/office/officeart/2005/8/layout/cycle2"/>
    <dgm:cxn modelId="{7CDE8C0D-BF76-4D63-8474-D47A80D187D1}" type="presOf" srcId="{12F9CDE4-A9DB-4831-8ED8-BE16815C3F0D}" destId="{E6DAC864-05EA-4B89-82FC-646937954F12}" srcOrd="0" destOrd="0" presId="urn:microsoft.com/office/officeart/2005/8/layout/cycle2"/>
    <dgm:cxn modelId="{18FB6F72-C310-41D1-B086-F0123AD64815}" type="presOf" srcId="{7FC06617-1E80-4585-B328-461FAD3E26C6}" destId="{21A847FA-0186-45B3-8159-E7BE4849783F}" srcOrd="1" destOrd="0" presId="urn:microsoft.com/office/officeart/2005/8/layout/cycle2"/>
    <dgm:cxn modelId="{2DB0D83E-95B6-4056-BC8C-191AEFACDE28}" type="presOf" srcId="{DF8292EB-FEE1-4810-9002-13907BE3C1F6}" destId="{90273E01-00F0-4914-8E78-C6459D16B979}" srcOrd="0" destOrd="0" presId="urn:microsoft.com/office/officeart/2005/8/layout/cycle2"/>
    <dgm:cxn modelId="{8E72CD4D-99C1-49C7-8795-8E6AD15B1A53}" srcId="{12F9CDE4-A9DB-4831-8ED8-BE16815C3F0D}" destId="{46A1E7FE-9621-483B-806C-782C5D9E410A}" srcOrd="3" destOrd="0" parTransId="{AFA66B1C-53B8-49C0-B577-4AB08B90983F}" sibTransId="{27F69912-CA6D-42D8-8D07-AA312552F2BE}"/>
    <dgm:cxn modelId="{6926D743-78DD-4E29-A267-A9F4BA0EC6FC}" type="presOf" srcId="{AD12BB3C-AB89-4A20-B144-E76A878264C3}" destId="{13915DCB-2167-4571-A966-4F514E08A982}" srcOrd="0" destOrd="0" presId="urn:microsoft.com/office/officeart/2005/8/layout/cycle2"/>
    <dgm:cxn modelId="{0DA26D55-DEBD-4A49-A3FD-9D3E607984BD}" srcId="{12F9CDE4-A9DB-4831-8ED8-BE16815C3F0D}" destId="{5D03AC5F-10F2-47F2-8DCE-11D2C0505FE0}" srcOrd="5" destOrd="0" parTransId="{4E448298-046D-4B95-B281-68D1032F883A}" sibTransId="{7FC06617-1E80-4585-B328-461FAD3E26C6}"/>
    <dgm:cxn modelId="{715DB237-E1F5-4D92-9C3A-7DD39E8EDE60}" type="presOf" srcId="{DF8292EB-FEE1-4810-9002-13907BE3C1F6}" destId="{FC254812-925D-48F4-A7B4-FF5E44D8B484}" srcOrd="1" destOrd="0" presId="urn:microsoft.com/office/officeart/2005/8/layout/cycle2"/>
    <dgm:cxn modelId="{DFF061E4-793C-40F1-8CDA-342B737382FB}" type="presOf" srcId="{46A1E7FE-9621-483B-806C-782C5D9E410A}" destId="{FCCB2D00-9FD4-40DC-959F-5ED5CE08B283}" srcOrd="0" destOrd="0" presId="urn:microsoft.com/office/officeart/2005/8/layout/cycle2"/>
    <dgm:cxn modelId="{6A38C4BA-7444-400A-BB17-1EF1A2C796E6}" type="presOf" srcId="{AD12BB3C-AB89-4A20-B144-E76A878264C3}" destId="{3800BD24-0784-45C2-87C8-C97446B073AF}" srcOrd="1" destOrd="0" presId="urn:microsoft.com/office/officeart/2005/8/layout/cycle2"/>
    <dgm:cxn modelId="{00515154-4E0F-4ED4-88D8-CCE9FCDC099D}" type="presOf" srcId="{27F69912-CA6D-42D8-8D07-AA312552F2BE}" destId="{66267EBB-F28D-4B60-92D4-8FB306C1587A}" srcOrd="1" destOrd="0" presId="urn:microsoft.com/office/officeart/2005/8/layout/cycle2"/>
    <dgm:cxn modelId="{ABAE721D-8ABF-4E2F-8FE7-C1205FC65007}" srcId="{12F9CDE4-A9DB-4831-8ED8-BE16815C3F0D}" destId="{C6302D41-B26E-4797-88D1-11AC118BDC4A}" srcOrd="2" destOrd="0" parTransId="{CDAAD5A8-1E8E-4B40-A6E1-F325D88049F6}" sibTransId="{8F12C1B3-8308-4197-976C-68CCAC4F7D12}"/>
    <dgm:cxn modelId="{BD765A09-B868-433E-9C40-222A518B6289}" type="presOf" srcId="{7FC06617-1E80-4585-B328-461FAD3E26C6}" destId="{7BC8AEDA-56B9-4F40-9C6A-194FF534DD3F}" srcOrd="0" destOrd="0" presId="urn:microsoft.com/office/officeart/2005/8/layout/cycle2"/>
    <dgm:cxn modelId="{52EDEF09-4561-4364-B5C6-E9C5C16CACD9}" type="presOf" srcId="{5D03AC5F-10F2-47F2-8DCE-11D2C0505FE0}" destId="{2F52F69A-A380-4405-80E2-29C96F52D237}" srcOrd="0" destOrd="0" presId="urn:microsoft.com/office/officeart/2005/8/layout/cycle2"/>
    <dgm:cxn modelId="{F893D4E2-DB10-45E7-8ED9-1AE67C3B7869}" type="presOf" srcId="{46F7024E-524E-4708-8BD2-72DAD6BA7FBF}" destId="{E40CDE40-CB4F-42F2-BDDF-B6E97BB9A803}" srcOrd="0" destOrd="0" presId="urn:microsoft.com/office/officeart/2005/8/layout/cycle2"/>
    <dgm:cxn modelId="{22712311-5FE3-49C0-8E21-A4F6C5E84375}" type="presOf" srcId="{3E8257B7-6840-4A62-8B30-F75D869C24C8}" destId="{317BB35E-4651-413B-8360-747619F3AEF2}" srcOrd="0" destOrd="0" presId="urn:microsoft.com/office/officeart/2005/8/layout/cycle2"/>
    <dgm:cxn modelId="{1DE31D86-1E36-4165-93B5-2D80928462B8}" type="presParOf" srcId="{E6DAC864-05EA-4B89-82FC-646937954F12}" destId="{317BB35E-4651-413B-8360-747619F3AEF2}" srcOrd="0" destOrd="0" presId="urn:microsoft.com/office/officeart/2005/8/layout/cycle2"/>
    <dgm:cxn modelId="{79EFAC21-471E-426F-ACA4-BC139BAAA364}" type="presParOf" srcId="{E6DAC864-05EA-4B89-82FC-646937954F12}" destId="{13915DCB-2167-4571-A966-4F514E08A982}" srcOrd="1" destOrd="0" presId="urn:microsoft.com/office/officeart/2005/8/layout/cycle2"/>
    <dgm:cxn modelId="{E46F1B25-E6E2-46C2-8D3C-EE9B429A02D0}" type="presParOf" srcId="{13915DCB-2167-4571-A966-4F514E08A982}" destId="{3800BD24-0784-45C2-87C8-C97446B073AF}" srcOrd="0" destOrd="0" presId="urn:microsoft.com/office/officeart/2005/8/layout/cycle2"/>
    <dgm:cxn modelId="{0DCB95E6-E5D4-4F09-949F-4FA53BECE78A}" type="presParOf" srcId="{E6DAC864-05EA-4B89-82FC-646937954F12}" destId="{CF0A972C-30CA-43FC-87A9-4BB4FA44B2E7}" srcOrd="2" destOrd="0" presId="urn:microsoft.com/office/officeart/2005/8/layout/cycle2"/>
    <dgm:cxn modelId="{80B65BD6-A401-47D3-93B4-FAF4FCBFF675}" type="presParOf" srcId="{E6DAC864-05EA-4B89-82FC-646937954F12}" destId="{90273E01-00F0-4914-8E78-C6459D16B979}" srcOrd="3" destOrd="0" presId="urn:microsoft.com/office/officeart/2005/8/layout/cycle2"/>
    <dgm:cxn modelId="{EF772B50-D5BA-4F8F-85CA-E27A2966F7F5}" type="presParOf" srcId="{90273E01-00F0-4914-8E78-C6459D16B979}" destId="{FC254812-925D-48F4-A7B4-FF5E44D8B484}" srcOrd="0" destOrd="0" presId="urn:microsoft.com/office/officeart/2005/8/layout/cycle2"/>
    <dgm:cxn modelId="{0ADAB5BC-9CF2-4B07-A233-270F554D682C}" type="presParOf" srcId="{E6DAC864-05EA-4B89-82FC-646937954F12}" destId="{9CD5FCAB-B79D-457C-9D66-F836C9A2195E}" srcOrd="4" destOrd="0" presId="urn:microsoft.com/office/officeart/2005/8/layout/cycle2"/>
    <dgm:cxn modelId="{ABB736AA-16FD-45F4-A67F-A9D3C5A64466}" type="presParOf" srcId="{E6DAC864-05EA-4B89-82FC-646937954F12}" destId="{49CF3446-B9B7-4010-B1E9-12FB17CB53FA}" srcOrd="5" destOrd="0" presId="urn:microsoft.com/office/officeart/2005/8/layout/cycle2"/>
    <dgm:cxn modelId="{9568FC11-CD35-42CF-A65F-D11E0115965A}" type="presParOf" srcId="{49CF3446-B9B7-4010-B1E9-12FB17CB53FA}" destId="{03F6893F-BC6D-4408-851E-34DB33FB09CD}" srcOrd="0" destOrd="0" presId="urn:microsoft.com/office/officeart/2005/8/layout/cycle2"/>
    <dgm:cxn modelId="{71701B9E-43B5-413E-95D3-1DC4AA9CC9DD}" type="presParOf" srcId="{E6DAC864-05EA-4B89-82FC-646937954F12}" destId="{FCCB2D00-9FD4-40DC-959F-5ED5CE08B283}" srcOrd="6" destOrd="0" presId="urn:microsoft.com/office/officeart/2005/8/layout/cycle2"/>
    <dgm:cxn modelId="{7B79FB6E-3781-4BD0-8EE0-764F132643A0}" type="presParOf" srcId="{E6DAC864-05EA-4B89-82FC-646937954F12}" destId="{8B1D819C-E69F-4263-99BD-8D914B58D05F}" srcOrd="7" destOrd="0" presId="urn:microsoft.com/office/officeart/2005/8/layout/cycle2"/>
    <dgm:cxn modelId="{2D8D4DFA-2702-415A-A46B-80245D382AED}" type="presParOf" srcId="{8B1D819C-E69F-4263-99BD-8D914B58D05F}" destId="{66267EBB-F28D-4B60-92D4-8FB306C1587A}" srcOrd="0" destOrd="0" presId="urn:microsoft.com/office/officeart/2005/8/layout/cycle2"/>
    <dgm:cxn modelId="{17470484-6EDE-4BF1-A404-576DC8E1244F}" type="presParOf" srcId="{E6DAC864-05EA-4B89-82FC-646937954F12}" destId="{E40CDE40-CB4F-42F2-BDDF-B6E97BB9A803}" srcOrd="8" destOrd="0" presId="urn:microsoft.com/office/officeart/2005/8/layout/cycle2"/>
    <dgm:cxn modelId="{5510528F-923F-4899-B37D-A198A56F58E1}" type="presParOf" srcId="{E6DAC864-05EA-4B89-82FC-646937954F12}" destId="{E0F64F38-BEDD-41DE-B8FF-2B60E7ADCA04}" srcOrd="9" destOrd="0" presId="urn:microsoft.com/office/officeart/2005/8/layout/cycle2"/>
    <dgm:cxn modelId="{7CF5DCB4-6AAA-428E-8B87-33351A8CFAC1}" type="presParOf" srcId="{E0F64F38-BEDD-41DE-B8FF-2B60E7ADCA04}" destId="{E0B92579-B3BE-4484-8A01-A8A43BE625F7}" srcOrd="0" destOrd="0" presId="urn:microsoft.com/office/officeart/2005/8/layout/cycle2"/>
    <dgm:cxn modelId="{A74DAD94-03F5-43B4-9A91-314762EF139B}" type="presParOf" srcId="{E6DAC864-05EA-4B89-82FC-646937954F12}" destId="{2F52F69A-A380-4405-80E2-29C96F52D237}" srcOrd="10" destOrd="0" presId="urn:microsoft.com/office/officeart/2005/8/layout/cycle2"/>
    <dgm:cxn modelId="{FBD8963F-EEFD-463E-AF35-0D45004EDB0F}" type="presParOf" srcId="{E6DAC864-05EA-4B89-82FC-646937954F12}" destId="{7BC8AEDA-56B9-4F40-9C6A-194FF534DD3F}" srcOrd="11" destOrd="0" presId="urn:microsoft.com/office/officeart/2005/8/layout/cycle2"/>
    <dgm:cxn modelId="{07B68B4B-DF80-459C-A11B-11A7B0EFF24A}" type="presParOf" srcId="{7BC8AEDA-56B9-4F40-9C6A-194FF534DD3F}" destId="{21A847FA-0186-45B3-8159-E7BE4849783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8D0D54-7BE3-4095-A6A7-EFD09EADB21B}" type="doc">
      <dgm:prSet loTypeId="urn:microsoft.com/office/officeart/2005/8/layout/radial4" loCatId="relationship" qsTypeId="urn:microsoft.com/office/officeart/2005/8/quickstyle/simple1" qsCatId="simple" csTypeId="urn:microsoft.com/office/officeart/2005/8/colors/accent0_3" csCatId="mainScheme" phldr="1"/>
      <dgm:spPr/>
      <dgm:t>
        <a:bodyPr/>
        <a:lstStyle/>
        <a:p>
          <a:endParaRPr lang="en-US"/>
        </a:p>
      </dgm:t>
    </dgm:pt>
    <dgm:pt modelId="{86738032-660B-40E3-8C6C-1EFDA161F2F2}">
      <dgm:prSet phldrT="[Text]" custT="1"/>
      <dgm:spPr/>
      <dgm:t>
        <a:bodyPr tIns="182880" anchor="t" anchorCtr="0"/>
        <a:lstStyle/>
        <a:p>
          <a:r>
            <a:rPr lang="en-US" sz="2400" b="1" smtClean="0"/>
            <a:t>High-Performing Organization</a:t>
          </a:r>
          <a:endParaRPr lang="en-US" sz="2400" b="1" dirty="0"/>
        </a:p>
      </dgm:t>
    </dgm:pt>
    <dgm:pt modelId="{CB23D015-7D19-46CB-828C-F6847F4DA81A}" type="parTrans" cxnId="{46B467BD-AB08-4739-8C54-FF008F426067}">
      <dgm:prSet/>
      <dgm:spPr/>
      <dgm:t>
        <a:bodyPr/>
        <a:lstStyle/>
        <a:p>
          <a:endParaRPr lang="en-US"/>
        </a:p>
      </dgm:t>
    </dgm:pt>
    <dgm:pt modelId="{9CFED677-456C-44D8-BC83-6802991F53A1}" type="sibTrans" cxnId="{46B467BD-AB08-4739-8C54-FF008F426067}">
      <dgm:prSet/>
      <dgm:spPr/>
      <dgm:t>
        <a:bodyPr/>
        <a:lstStyle/>
        <a:p>
          <a:endParaRPr lang="en-US"/>
        </a:p>
      </dgm:t>
    </dgm:pt>
    <dgm:pt modelId="{83061287-D83A-4285-9F6D-661A4BA95198}">
      <dgm:prSet phldrT="[Text]" custT="1"/>
      <dgm:spPr>
        <a:solidFill>
          <a:schemeClr val="tx2">
            <a:lumMod val="40000"/>
            <a:lumOff val="60000"/>
          </a:schemeClr>
        </a:solidFill>
        <a:ln>
          <a:solidFill>
            <a:schemeClr val="tx2"/>
          </a:solidFill>
        </a:ln>
      </dgm:spPr>
      <dgm:t>
        <a:bodyPr/>
        <a:lstStyle/>
        <a:p>
          <a:r>
            <a:rPr lang="en-US" sz="1800" b="1" dirty="0" smtClean="0">
              <a:solidFill>
                <a:schemeClr val="tx1"/>
              </a:solidFill>
            </a:rPr>
            <a:t>Integrity</a:t>
          </a:r>
          <a:endParaRPr lang="en-US" sz="1800" b="1" dirty="0">
            <a:solidFill>
              <a:schemeClr val="tx1"/>
            </a:solidFill>
          </a:endParaRPr>
        </a:p>
      </dgm:t>
    </dgm:pt>
    <dgm:pt modelId="{F1A1CB86-AF94-47DB-90DE-096309487349}" type="parTrans" cxnId="{3E35B855-6CA4-4DF7-AD43-6212963A9719}">
      <dgm:prSet/>
      <dgm:spPr/>
      <dgm:t>
        <a:bodyPr/>
        <a:lstStyle/>
        <a:p>
          <a:endParaRPr lang="en-US"/>
        </a:p>
      </dgm:t>
    </dgm:pt>
    <dgm:pt modelId="{AD46AFD6-120D-4FEC-B46D-839DB7E39E77}" type="sibTrans" cxnId="{3E35B855-6CA4-4DF7-AD43-6212963A9719}">
      <dgm:prSet/>
      <dgm:spPr/>
      <dgm:t>
        <a:bodyPr/>
        <a:lstStyle/>
        <a:p>
          <a:endParaRPr lang="en-US"/>
        </a:p>
      </dgm:t>
    </dgm:pt>
    <dgm:pt modelId="{77738B92-5CFA-442E-A824-72D7AE74DB9D}">
      <dgm:prSet phldrT="[Text]" custT="1"/>
      <dgm:spPr>
        <a:solidFill>
          <a:schemeClr val="tx2">
            <a:lumMod val="40000"/>
            <a:lumOff val="60000"/>
          </a:schemeClr>
        </a:solidFill>
        <a:ln>
          <a:solidFill>
            <a:schemeClr val="tx2"/>
          </a:solidFill>
        </a:ln>
      </dgm:spPr>
      <dgm:t>
        <a:bodyPr/>
        <a:lstStyle/>
        <a:p>
          <a:r>
            <a:rPr lang="en-US" sz="1800" b="1" dirty="0" smtClean="0">
              <a:solidFill>
                <a:schemeClr val="tx1"/>
              </a:solidFill>
            </a:rPr>
            <a:t>Continuous Learning and Improvement</a:t>
          </a:r>
          <a:endParaRPr lang="en-US" sz="1800" b="1" dirty="0">
            <a:solidFill>
              <a:schemeClr val="tx1"/>
            </a:solidFill>
          </a:endParaRPr>
        </a:p>
      </dgm:t>
    </dgm:pt>
    <dgm:pt modelId="{369A0E86-5283-4678-BB85-C8D5D990C3BC}" type="parTrans" cxnId="{486644A1-858D-4EC3-AEF8-325951C23A17}">
      <dgm:prSet/>
      <dgm:spPr/>
      <dgm:t>
        <a:bodyPr/>
        <a:lstStyle/>
        <a:p>
          <a:endParaRPr lang="en-US"/>
        </a:p>
      </dgm:t>
    </dgm:pt>
    <dgm:pt modelId="{64F0A850-7BFB-4033-85D2-4EB8BD621483}" type="sibTrans" cxnId="{486644A1-858D-4EC3-AEF8-325951C23A17}">
      <dgm:prSet/>
      <dgm:spPr/>
      <dgm:t>
        <a:bodyPr/>
        <a:lstStyle/>
        <a:p>
          <a:endParaRPr lang="en-US"/>
        </a:p>
      </dgm:t>
    </dgm:pt>
    <dgm:pt modelId="{B0443759-33DA-459C-936A-4A5ADF906489}">
      <dgm:prSet phldrT="[Text]" custT="1"/>
      <dgm:spPr>
        <a:solidFill>
          <a:schemeClr val="tx2">
            <a:lumMod val="40000"/>
            <a:lumOff val="60000"/>
          </a:schemeClr>
        </a:solidFill>
        <a:ln>
          <a:solidFill>
            <a:schemeClr val="tx2"/>
          </a:solidFill>
        </a:ln>
      </dgm:spPr>
      <dgm:t>
        <a:bodyPr/>
        <a:lstStyle/>
        <a:p>
          <a:r>
            <a:rPr lang="en-US" sz="1800" b="1" dirty="0" smtClean="0">
              <a:solidFill>
                <a:schemeClr val="tx1"/>
              </a:solidFill>
            </a:rPr>
            <a:t>Diversity</a:t>
          </a:r>
          <a:endParaRPr lang="en-US" sz="1800" b="1" dirty="0">
            <a:solidFill>
              <a:schemeClr val="tx1"/>
            </a:solidFill>
          </a:endParaRPr>
        </a:p>
      </dgm:t>
    </dgm:pt>
    <dgm:pt modelId="{0CFA37E8-DA41-4FDC-99FE-F021533388CD}" type="parTrans" cxnId="{4CBEAB70-4F19-43F4-A156-0109EC51312C}">
      <dgm:prSet/>
      <dgm:spPr/>
      <dgm:t>
        <a:bodyPr/>
        <a:lstStyle/>
        <a:p>
          <a:endParaRPr lang="en-US"/>
        </a:p>
      </dgm:t>
    </dgm:pt>
    <dgm:pt modelId="{92B5DA0F-589F-4C38-9869-9E095CDD151D}" type="sibTrans" cxnId="{4CBEAB70-4F19-43F4-A156-0109EC51312C}">
      <dgm:prSet/>
      <dgm:spPr/>
      <dgm:t>
        <a:bodyPr/>
        <a:lstStyle/>
        <a:p>
          <a:endParaRPr lang="en-US"/>
        </a:p>
      </dgm:t>
    </dgm:pt>
    <dgm:pt modelId="{3FAE413A-6A7F-4CCA-867A-135920FDBFAE}">
      <dgm:prSet phldrT="[Text]" custT="1"/>
      <dgm:spPr>
        <a:solidFill>
          <a:schemeClr val="tx2">
            <a:lumMod val="40000"/>
            <a:lumOff val="60000"/>
          </a:schemeClr>
        </a:solidFill>
        <a:ln>
          <a:solidFill>
            <a:schemeClr val="tx2"/>
          </a:solidFill>
        </a:ln>
      </dgm:spPr>
      <dgm:t>
        <a:bodyPr/>
        <a:lstStyle/>
        <a:p>
          <a:r>
            <a:rPr lang="en-US" sz="1800" b="1" dirty="0" smtClean="0">
              <a:solidFill>
                <a:schemeClr val="tx1"/>
              </a:solidFill>
            </a:rPr>
            <a:t>Communication</a:t>
          </a:r>
          <a:endParaRPr lang="en-US" sz="1800" b="1" dirty="0">
            <a:solidFill>
              <a:schemeClr val="tx1"/>
            </a:solidFill>
          </a:endParaRPr>
        </a:p>
      </dgm:t>
    </dgm:pt>
    <dgm:pt modelId="{4D6EEAEF-F427-4419-85B8-E492379F0CE7}" type="parTrans" cxnId="{21A50358-49A0-4F28-BDDC-0E07A57ECE92}">
      <dgm:prSet/>
      <dgm:spPr/>
      <dgm:t>
        <a:bodyPr/>
        <a:lstStyle/>
        <a:p>
          <a:endParaRPr lang="en-US"/>
        </a:p>
      </dgm:t>
    </dgm:pt>
    <dgm:pt modelId="{563CAA63-7312-46A1-B364-1239A3CF1119}" type="sibTrans" cxnId="{21A50358-49A0-4F28-BDDC-0E07A57ECE92}">
      <dgm:prSet/>
      <dgm:spPr/>
      <dgm:t>
        <a:bodyPr/>
        <a:lstStyle/>
        <a:p>
          <a:endParaRPr lang="en-US"/>
        </a:p>
      </dgm:t>
    </dgm:pt>
    <dgm:pt modelId="{01595105-CAD8-4E6C-B59B-4E84D5D7831A}">
      <dgm:prSet phldrT="[Text]" custT="1"/>
      <dgm:spPr>
        <a:solidFill>
          <a:schemeClr val="tx2">
            <a:lumMod val="40000"/>
            <a:lumOff val="60000"/>
          </a:schemeClr>
        </a:solidFill>
        <a:ln>
          <a:solidFill>
            <a:schemeClr val="tx2"/>
          </a:solidFill>
        </a:ln>
      </dgm:spPr>
      <dgm:t>
        <a:bodyPr/>
        <a:lstStyle/>
        <a:p>
          <a:r>
            <a:rPr lang="en-US" sz="1800" b="1" dirty="0" smtClean="0">
              <a:solidFill>
                <a:schemeClr val="tx1"/>
              </a:solidFill>
            </a:rPr>
            <a:t>Respect</a:t>
          </a:r>
          <a:endParaRPr lang="en-US" sz="1800" b="1" dirty="0">
            <a:solidFill>
              <a:schemeClr val="tx1"/>
            </a:solidFill>
          </a:endParaRPr>
        </a:p>
      </dgm:t>
    </dgm:pt>
    <dgm:pt modelId="{D2E33885-6AF2-46C1-88A7-96CB5986F937}" type="parTrans" cxnId="{07DD8463-B8B3-44DC-9183-B49F1EB23719}">
      <dgm:prSet/>
      <dgm:spPr/>
      <dgm:t>
        <a:bodyPr/>
        <a:lstStyle/>
        <a:p>
          <a:endParaRPr lang="en-US"/>
        </a:p>
      </dgm:t>
    </dgm:pt>
    <dgm:pt modelId="{0B37F3AA-DF98-4CCC-8F60-8BE0D1369989}" type="sibTrans" cxnId="{07DD8463-B8B3-44DC-9183-B49F1EB23719}">
      <dgm:prSet/>
      <dgm:spPr/>
      <dgm:t>
        <a:bodyPr/>
        <a:lstStyle/>
        <a:p>
          <a:endParaRPr lang="en-US"/>
        </a:p>
      </dgm:t>
    </dgm:pt>
    <dgm:pt modelId="{5E0340E7-0A00-4C0A-9FCC-A1066A650095}">
      <dgm:prSet phldrT="[Text]" custT="1"/>
      <dgm:spPr>
        <a:solidFill>
          <a:schemeClr val="tx2">
            <a:lumMod val="40000"/>
            <a:lumOff val="60000"/>
          </a:schemeClr>
        </a:solidFill>
        <a:ln>
          <a:solidFill>
            <a:schemeClr val="tx2"/>
          </a:solidFill>
        </a:ln>
      </dgm:spPr>
      <dgm:t>
        <a:bodyPr/>
        <a:lstStyle/>
        <a:p>
          <a:r>
            <a:rPr lang="en-US" sz="1800" b="1" dirty="0" smtClean="0">
              <a:solidFill>
                <a:schemeClr val="tx1"/>
              </a:solidFill>
            </a:rPr>
            <a:t>Accountability</a:t>
          </a:r>
          <a:endParaRPr lang="en-US" sz="1800" b="1" dirty="0">
            <a:solidFill>
              <a:schemeClr val="tx1"/>
            </a:solidFill>
          </a:endParaRPr>
        </a:p>
      </dgm:t>
    </dgm:pt>
    <dgm:pt modelId="{68379EA6-8A03-49F4-8907-95EBCBFEB7F8}" type="parTrans" cxnId="{371F258D-F86B-4222-811F-55A47AB47E85}">
      <dgm:prSet/>
      <dgm:spPr/>
      <dgm:t>
        <a:bodyPr/>
        <a:lstStyle/>
        <a:p>
          <a:endParaRPr lang="en-US"/>
        </a:p>
      </dgm:t>
    </dgm:pt>
    <dgm:pt modelId="{66185B54-C14D-492D-8961-99F6AED7D379}" type="sibTrans" cxnId="{371F258D-F86B-4222-811F-55A47AB47E85}">
      <dgm:prSet/>
      <dgm:spPr/>
      <dgm:t>
        <a:bodyPr/>
        <a:lstStyle/>
        <a:p>
          <a:endParaRPr lang="en-US"/>
        </a:p>
      </dgm:t>
    </dgm:pt>
    <dgm:pt modelId="{E47F5C80-CF19-46F7-9613-6D98B55926D1}" type="pres">
      <dgm:prSet presAssocID="{168D0D54-7BE3-4095-A6A7-EFD09EADB21B}" presName="cycle" presStyleCnt="0">
        <dgm:presLayoutVars>
          <dgm:chMax val="1"/>
          <dgm:dir/>
          <dgm:animLvl val="ctr"/>
          <dgm:resizeHandles val="exact"/>
        </dgm:presLayoutVars>
      </dgm:prSet>
      <dgm:spPr/>
      <dgm:t>
        <a:bodyPr/>
        <a:lstStyle/>
        <a:p>
          <a:endParaRPr lang="en-US"/>
        </a:p>
      </dgm:t>
    </dgm:pt>
    <dgm:pt modelId="{9E081035-D734-4D44-BF31-4250765E957B}" type="pres">
      <dgm:prSet presAssocID="{86738032-660B-40E3-8C6C-1EFDA161F2F2}" presName="centerShape" presStyleLbl="node0" presStyleIdx="0" presStyleCnt="1" custScaleX="121000" custScaleY="121000" custLinFactNeighborX="-1773" custLinFactNeighborY="-9626"/>
      <dgm:spPr>
        <a:prstGeom prst="pentagon">
          <a:avLst/>
        </a:prstGeom>
      </dgm:spPr>
      <dgm:t>
        <a:bodyPr/>
        <a:lstStyle/>
        <a:p>
          <a:endParaRPr lang="en-US"/>
        </a:p>
      </dgm:t>
    </dgm:pt>
    <dgm:pt modelId="{CC434F8C-0C00-4A7E-B278-4F4DE451204E}" type="pres">
      <dgm:prSet presAssocID="{68379EA6-8A03-49F4-8907-95EBCBFEB7F8}" presName="parTrans" presStyleLbl="bgSibTrans2D1" presStyleIdx="0" presStyleCnt="6" custLinFactNeighborX="9005" custLinFactNeighborY="17010"/>
      <dgm:spPr/>
      <dgm:t>
        <a:bodyPr/>
        <a:lstStyle/>
        <a:p>
          <a:endParaRPr lang="en-US"/>
        </a:p>
      </dgm:t>
    </dgm:pt>
    <dgm:pt modelId="{262CDD00-5343-4382-9F78-01A887CB7556}" type="pres">
      <dgm:prSet presAssocID="{5E0340E7-0A00-4C0A-9FCC-A1066A650095}" presName="node" presStyleLbl="node1" presStyleIdx="0" presStyleCnt="6" custScaleX="126073" custRadScaleRad="101719">
        <dgm:presLayoutVars>
          <dgm:bulletEnabled val="1"/>
        </dgm:presLayoutVars>
      </dgm:prSet>
      <dgm:spPr/>
      <dgm:t>
        <a:bodyPr/>
        <a:lstStyle/>
        <a:p>
          <a:endParaRPr lang="en-US"/>
        </a:p>
      </dgm:t>
    </dgm:pt>
    <dgm:pt modelId="{DDE9339A-0FB8-4D00-B62A-CDE3A2853A75}" type="pres">
      <dgm:prSet presAssocID="{F1A1CB86-AF94-47DB-90DE-096309487349}" presName="parTrans" presStyleLbl="bgSibTrans2D1" presStyleIdx="1" presStyleCnt="6" custAng="297099" custLinFactNeighborX="4144" custLinFactNeighborY="-5670"/>
      <dgm:spPr/>
      <dgm:t>
        <a:bodyPr/>
        <a:lstStyle/>
        <a:p>
          <a:endParaRPr lang="en-US"/>
        </a:p>
      </dgm:t>
    </dgm:pt>
    <dgm:pt modelId="{B230A1C2-4215-4A09-9A1A-F17D9FF55B61}" type="pres">
      <dgm:prSet presAssocID="{83061287-D83A-4285-9F6D-661A4BA95198}" presName="node" presStyleLbl="node1" presStyleIdx="1" presStyleCnt="6" custScaleX="118504" custRadScaleRad="103964" custRadScaleInc="-10912">
        <dgm:presLayoutVars>
          <dgm:bulletEnabled val="1"/>
        </dgm:presLayoutVars>
      </dgm:prSet>
      <dgm:spPr/>
      <dgm:t>
        <a:bodyPr/>
        <a:lstStyle/>
        <a:p>
          <a:endParaRPr lang="en-US"/>
        </a:p>
      </dgm:t>
    </dgm:pt>
    <dgm:pt modelId="{33B56CAA-B4D0-41AD-9488-7182B5D1D530}" type="pres">
      <dgm:prSet presAssocID="{369A0E86-5283-4678-BB85-C8D5D990C3BC}" presName="parTrans" presStyleLbl="bgSibTrans2D1" presStyleIdx="2" presStyleCnt="6" custLinFactNeighborX="-4615" custLinFactNeighborY="3780"/>
      <dgm:spPr/>
      <dgm:t>
        <a:bodyPr/>
        <a:lstStyle/>
        <a:p>
          <a:endParaRPr lang="en-US"/>
        </a:p>
      </dgm:t>
    </dgm:pt>
    <dgm:pt modelId="{711EBC5C-0592-43A8-9E8E-D57530C129C2}" type="pres">
      <dgm:prSet presAssocID="{77738B92-5CFA-442E-A824-72D7AE74DB9D}" presName="node" presStyleLbl="node1" presStyleIdx="2" presStyleCnt="6" custScaleX="118504">
        <dgm:presLayoutVars>
          <dgm:bulletEnabled val="1"/>
        </dgm:presLayoutVars>
      </dgm:prSet>
      <dgm:spPr/>
      <dgm:t>
        <a:bodyPr/>
        <a:lstStyle/>
        <a:p>
          <a:endParaRPr lang="en-US"/>
        </a:p>
      </dgm:t>
    </dgm:pt>
    <dgm:pt modelId="{B006B047-9F58-4A2D-B526-9C17F1219F54}" type="pres">
      <dgm:prSet presAssocID="{0CFA37E8-DA41-4FDC-99FE-F021533388CD}" presName="parTrans" presStyleLbl="bgSibTrans2D1" presStyleIdx="3" presStyleCnt="6" custLinFactNeighborX="9529" custLinFactNeighborY="7560"/>
      <dgm:spPr/>
      <dgm:t>
        <a:bodyPr/>
        <a:lstStyle/>
        <a:p>
          <a:endParaRPr lang="en-US"/>
        </a:p>
      </dgm:t>
    </dgm:pt>
    <dgm:pt modelId="{0129D068-1685-4446-87D5-2794B6C219DE}" type="pres">
      <dgm:prSet presAssocID="{B0443759-33DA-459C-936A-4A5ADF906489}" presName="node" presStyleLbl="node1" presStyleIdx="3" presStyleCnt="6" custScaleX="118504">
        <dgm:presLayoutVars>
          <dgm:bulletEnabled val="1"/>
        </dgm:presLayoutVars>
      </dgm:prSet>
      <dgm:spPr/>
      <dgm:t>
        <a:bodyPr/>
        <a:lstStyle/>
        <a:p>
          <a:endParaRPr lang="en-US"/>
        </a:p>
      </dgm:t>
    </dgm:pt>
    <dgm:pt modelId="{1C6DF0AF-4129-4355-8FE4-BBDCA0CE55A3}" type="pres">
      <dgm:prSet presAssocID="{4D6EEAEF-F427-4419-85B8-E492379F0CE7}" presName="parTrans" presStyleLbl="bgSibTrans2D1" presStyleIdx="4" presStyleCnt="6"/>
      <dgm:spPr/>
      <dgm:t>
        <a:bodyPr/>
        <a:lstStyle/>
        <a:p>
          <a:endParaRPr lang="en-US"/>
        </a:p>
      </dgm:t>
    </dgm:pt>
    <dgm:pt modelId="{60FC827B-2494-4DBE-AB88-2406ABE6F644}" type="pres">
      <dgm:prSet presAssocID="{3FAE413A-6A7F-4CCA-867A-135920FDBFAE}" presName="node" presStyleLbl="node1" presStyleIdx="4" presStyleCnt="6" custScaleX="118504" custRadScaleRad="103301" custRadScaleInc="10123">
        <dgm:presLayoutVars>
          <dgm:bulletEnabled val="1"/>
        </dgm:presLayoutVars>
      </dgm:prSet>
      <dgm:spPr/>
      <dgm:t>
        <a:bodyPr/>
        <a:lstStyle/>
        <a:p>
          <a:endParaRPr lang="en-US"/>
        </a:p>
      </dgm:t>
    </dgm:pt>
    <dgm:pt modelId="{5893194E-31DE-4C78-BFE2-E5A743B3E062}" type="pres">
      <dgm:prSet presAssocID="{D2E33885-6AF2-46C1-88A7-96CB5986F937}" presName="parTrans" presStyleLbl="bgSibTrans2D1" presStyleIdx="5" presStyleCnt="6"/>
      <dgm:spPr/>
      <dgm:t>
        <a:bodyPr/>
        <a:lstStyle/>
        <a:p>
          <a:endParaRPr lang="en-US"/>
        </a:p>
      </dgm:t>
    </dgm:pt>
    <dgm:pt modelId="{F1E7AA8A-28B1-4967-A301-4BAAB05D4FF5}" type="pres">
      <dgm:prSet presAssocID="{01595105-CAD8-4E6C-B59B-4E84D5D7831A}" presName="node" presStyleLbl="node1" presStyleIdx="5" presStyleCnt="6" custScaleX="118504">
        <dgm:presLayoutVars>
          <dgm:bulletEnabled val="1"/>
        </dgm:presLayoutVars>
      </dgm:prSet>
      <dgm:spPr/>
      <dgm:t>
        <a:bodyPr/>
        <a:lstStyle/>
        <a:p>
          <a:endParaRPr lang="en-US"/>
        </a:p>
      </dgm:t>
    </dgm:pt>
  </dgm:ptLst>
  <dgm:cxnLst>
    <dgm:cxn modelId="{21A50358-49A0-4F28-BDDC-0E07A57ECE92}" srcId="{86738032-660B-40E3-8C6C-1EFDA161F2F2}" destId="{3FAE413A-6A7F-4CCA-867A-135920FDBFAE}" srcOrd="4" destOrd="0" parTransId="{4D6EEAEF-F427-4419-85B8-E492379F0CE7}" sibTransId="{563CAA63-7312-46A1-B364-1239A3CF1119}"/>
    <dgm:cxn modelId="{CDFCA81C-3352-4007-93EC-117C7C1E6B0F}" type="presOf" srcId="{86738032-660B-40E3-8C6C-1EFDA161F2F2}" destId="{9E081035-D734-4D44-BF31-4250765E957B}" srcOrd="0" destOrd="0" presId="urn:microsoft.com/office/officeart/2005/8/layout/radial4"/>
    <dgm:cxn modelId="{4CBEAB70-4F19-43F4-A156-0109EC51312C}" srcId="{86738032-660B-40E3-8C6C-1EFDA161F2F2}" destId="{B0443759-33DA-459C-936A-4A5ADF906489}" srcOrd="3" destOrd="0" parTransId="{0CFA37E8-DA41-4FDC-99FE-F021533388CD}" sibTransId="{92B5DA0F-589F-4C38-9869-9E095CDD151D}"/>
    <dgm:cxn modelId="{371F258D-F86B-4222-811F-55A47AB47E85}" srcId="{86738032-660B-40E3-8C6C-1EFDA161F2F2}" destId="{5E0340E7-0A00-4C0A-9FCC-A1066A650095}" srcOrd="0" destOrd="0" parTransId="{68379EA6-8A03-49F4-8907-95EBCBFEB7F8}" sibTransId="{66185B54-C14D-492D-8961-99F6AED7D379}"/>
    <dgm:cxn modelId="{32320DEC-E58F-465F-B742-D77971D002B9}" type="presOf" srcId="{0CFA37E8-DA41-4FDC-99FE-F021533388CD}" destId="{B006B047-9F58-4A2D-B526-9C17F1219F54}" srcOrd="0" destOrd="0" presId="urn:microsoft.com/office/officeart/2005/8/layout/radial4"/>
    <dgm:cxn modelId="{D8519551-5C8F-45D2-8BEF-3B3DE6ED6B8B}" type="presOf" srcId="{168D0D54-7BE3-4095-A6A7-EFD09EADB21B}" destId="{E47F5C80-CF19-46F7-9613-6D98B55926D1}" srcOrd="0" destOrd="0" presId="urn:microsoft.com/office/officeart/2005/8/layout/radial4"/>
    <dgm:cxn modelId="{46B467BD-AB08-4739-8C54-FF008F426067}" srcId="{168D0D54-7BE3-4095-A6A7-EFD09EADB21B}" destId="{86738032-660B-40E3-8C6C-1EFDA161F2F2}" srcOrd="0" destOrd="0" parTransId="{CB23D015-7D19-46CB-828C-F6847F4DA81A}" sibTransId="{9CFED677-456C-44D8-BC83-6802991F53A1}"/>
    <dgm:cxn modelId="{07DD8463-B8B3-44DC-9183-B49F1EB23719}" srcId="{86738032-660B-40E3-8C6C-1EFDA161F2F2}" destId="{01595105-CAD8-4E6C-B59B-4E84D5D7831A}" srcOrd="5" destOrd="0" parTransId="{D2E33885-6AF2-46C1-88A7-96CB5986F937}" sibTransId="{0B37F3AA-DF98-4CCC-8F60-8BE0D1369989}"/>
    <dgm:cxn modelId="{C8D9F8AD-B9F7-488E-BB80-043FE7ED7382}" type="presOf" srcId="{4D6EEAEF-F427-4419-85B8-E492379F0CE7}" destId="{1C6DF0AF-4129-4355-8FE4-BBDCA0CE55A3}" srcOrd="0" destOrd="0" presId="urn:microsoft.com/office/officeart/2005/8/layout/radial4"/>
    <dgm:cxn modelId="{BA0E74B3-E385-4B50-BB6A-D1291D274B51}" type="presOf" srcId="{B0443759-33DA-459C-936A-4A5ADF906489}" destId="{0129D068-1685-4446-87D5-2794B6C219DE}" srcOrd="0" destOrd="0" presId="urn:microsoft.com/office/officeart/2005/8/layout/radial4"/>
    <dgm:cxn modelId="{761632CB-D4D5-4477-BE6F-4D00CA62E60C}" type="presOf" srcId="{D2E33885-6AF2-46C1-88A7-96CB5986F937}" destId="{5893194E-31DE-4C78-BFE2-E5A743B3E062}" srcOrd="0" destOrd="0" presId="urn:microsoft.com/office/officeart/2005/8/layout/radial4"/>
    <dgm:cxn modelId="{A8A01EB7-35EF-41DA-BB90-60D2995A6EA2}" type="presOf" srcId="{369A0E86-5283-4678-BB85-C8D5D990C3BC}" destId="{33B56CAA-B4D0-41AD-9488-7182B5D1D530}" srcOrd="0" destOrd="0" presId="urn:microsoft.com/office/officeart/2005/8/layout/radial4"/>
    <dgm:cxn modelId="{14DA6244-66AD-4247-AB05-5EAEC33DED09}" type="presOf" srcId="{68379EA6-8A03-49F4-8907-95EBCBFEB7F8}" destId="{CC434F8C-0C00-4A7E-B278-4F4DE451204E}" srcOrd="0" destOrd="0" presId="urn:microsoft.com/office/officeart/2005/8/layout/radial4"/>
    <dgm:cxn modelId="{A6B16C01-A877-4506-BD0B-0DC757AF9F55}" type="presOf" srcId="{83061287-D83A-4285-9F6D-661A4BA95198}" destId="{B230A1C2-4215-4A09-9A1A-F17D9FF55B61}" srcOrd="0" destOrd="0" presId="urn:microsoft.com/office/officeart/2005/8/layout/radial4"/>
    <dgm:cxn modelId="{486644A1-858D-4EC3-AEF8-325951C23A17}" srcId="{86738032-660B-40E3-8C6C-1EFDA161F2F2}" destId="{77738B92-5CFA-442E-A824-72D7AE74DB9D}" srcOrd="2" destOrd="0" parTransId="{369A0E86-5283-4678-BB85-C8D5D990C3BC}" sibTransId="{64F0A850-7BFB-4033-85D2-4EB8BD621483}"/>
    <dgm:cxn modelId="{A2D2846B-5143-40DE-AB8E-4DAAA55C323F}" type="presOf" srcId="{01595105-CAD8-4E6C-B59B-4E84D5D7831A}" destId="{F1E7AA8A-28B1-4967-A301-4BAAB05D4FF5}" srcOrd="0" destOrd="0" presId="urn:microsoft.com/office/officeart/2005/8/layout/radial4"/>
    <dgm:cxn modelId="{10A208B0-25C9-4278-AEB5-98E0C6E1AE4D}" type="presOf" srcId="{5E0340E7-0A00-4C0A-9FCC-A1066A650095}" destId="{262CDD00-5343-4382-9F78-01A887CB7556}" srcOrd="0" destOrd="0" presId="urn:microsoft.com/office/officeart/2005/8/layout/radial4"/>
    <dgm:cxn modelId="{3E35B855-6CA4-4DF7-AD43-6212963A9719}" srcId="{86738032-660B-40E3-8C6C-1EFDA161F2F2}" destId="{83061287-D83A-4285-9F6D-661A4BA95198}" srcOrd="1" destOrd="0" parTransId="{F1A1CB86-AF94-47DB-90DE-096309487349}" sibTransId="{AD46AFD6-120D-4FEC-B46D-839DB7E39E77}"/>
    <dgm:cxn modelId="{7D7B79BA-DF21-4A49-A960-4E9376B2185C}" type="presOf" srcId="{3FAE413A-6A7F-4CCA-867A-135920FDBFAE}" destId="{60FC827B-2494-4DBE-AB88-2406ABE6F644}" srcOrd="0" destOrd="0" presId="urn:microsoft.com/office/officeart/2005/8/layout/radial4"/>
    <dgm:cxn modelId="{14D9CEDB-F8C9-4B52-99ED-34A3F175D8CA}" type="presOf" srcId="{F1A1CB86-AF94-47DB-90DE-096309487349}" destId="{DDE9339A-0FB8-4D00-B62A-CDE3A2853A75}" srcOrd="0" destOrd="0" presId="urn:microsoft.com/office/officeart/2005/8/layout/radial4"/>
    <dgm:cxn modelId="{4A5CAFBA-8910-4425-86AE-AEFD2DF0E92D}" type="presOf" srcId="{77738B92-5CFA-442E-A824-72D7AE74DB9D}" destId="{711EBC5C-0592-43A8-9E8E-D57530C129C2}" srcOrd="0" destOrd="0" presId="urn:microsoft.com/office/officeart/2005/8/layout/radial4"/>
    <dgm:cxn modelId="{580D7847-E80E-41EB-9CF7-B0171FB874EF}" type="presParOf" srcId="{E47F5C80-CF19-46F7-9613-6D98B55926D1}" destId="{9E081035-D734-4D44-BF31-4250765E957B}" srcOrd="0" destOrd="0" presId="urn:microsoft.com/office/officeart/2005/8/layout/radial4"/>
    <dgm:cxn modelId="{B87F9869-240B-49EC-AA04-A7EFD57D972F}" type="presParOf" srcId="{E47F5C80-CF19-46F7-9613-6D98B55926D1}" destId="{CC434F8C-0C00-4A7E-B278-4F4DE451204E}" srcOrd="1" destOrd="0" presId="urn:microsoft.com/office/officeart/2005/8/layout/radial4"/>
    <dgm:cxn modelId="{59466DF7-C754-47BB-924C-28471B4EC544}" type="presParOf" srcId="{E47F5C80-CF19-46F7-9613-6D98B55926D1}" destId="{262CDD00-5343-4382-9F78-01A887CB7556}" srcOrd="2" destOrd="0" presId="urn:microsoft.com/office/officeart/2005/8/layout/radial4"/>
    <dgm:cxn modelId="{4DDC2ACB-C773-4015-AB0C-7E78C7154EE6}" type="presParOf" srcId="{E47F5C80-CF19-46F7-9613-6D98B55926D1}" destId="{DDE9339A-0FB8-4D00-B62A-CDE3A2853A75}" srcOrd="3" destOrd="0" presId="urn:microsoft.com/office/officeart/2005/8/layout/radial4"/>
    <dgm:cxn modelId="{757B2E75-4898-419C-A0E3-262C7EC00239}" type="presParOf" srcId="{E47F5C80-CF19-46F7-9613-6D98B55926D1}" destId="{B230A1C2-4215-4A09-9A1A-F17D9FF55B61}" srcOrd="4" destOrd="0" presId="urn:microsoft.com/office/officeart/2005/8/layout/radial4"/>
    <dgm:cxn modelId="{2C4C4AEA-DEB3-4D67-B7E7-4F5C861415AD}" type="presParOf" srcId="{E47F5C80-CF19-46F7-9613-6D98B55926D1}" destId="{33B56CAA-B4D0-41AD-9488-7182B5D1D530}" srcOrd="5" destOrd="0" presId="urn:microsoft.com/office/officeart/2005/8/layout/radial4"/>
    <dgm:cxn modelId="{3DD6D174-11FC-48EF-92B4-2EB57A0AD5EB}" type="presParOf" srcId="{E47F5C80-CF19-46F7-9613-6D98B55926D1}" destId="{711EBC5C-0592-43A8-9E8E-D57530C129C2}" srcOrd="6" destOrd="0" presId="urn:microsoft.com/office/officeart/2005/8/layout/radial4"/>
    <dgm:cxn modelId="{A5D1FC5C-B242-4D59-9D1E-C772F4F99732}" type="presParOf" srcId="{E47F5C80-CF19-46F7-9613-6D98B55926D1}" destId="{B006B047-9F58-4A2D-B526-9C17F1219F54}" srcOrd="7" destOrd="0" presId="urn:microsoft.com/office/officeart/2005/8/layout/radial4"/>
    <dgm:cxn modelId="{90DBB24A-9EE9-4942-A2D3-6DB9E54425B8}" type="presParOf" srcId="{E47F5C80-CF19-46F7-9613-6D98B55926D1}" destId="{0129D068-1685-4446-87D5-2794B6C219DE}" srcOrd="8" destOrd="0" presId="urn:microsoft.com/office/officeart/2005/8/layout/radial4"/>
    <dgm:cxn modelId="{67B8C5BF-E31E-486B-9740-2F88D6027CEF}" type="presParOf" srcId="{E47F5C80-CF19-46F7-9613-6D98B55926D1}" destId="{1C6DF0AF-4129-4355-8FE4-BBDCA0CE55A3}" srcOrd="9" destOrd="0" presId="urn:microsoft.com/office/officeart/2005/8/layout/radial4"/>
    <dgm:cxn modelId="{2A368007-BE74-4CE6-9810-D2B22BECDC62}" type="presParOf" srcId="{E47F5C80-CF19-46F7-9613-6D98B55926D1}" destId="{60FC827B-2494-4DBE-AB88-2406ABE6F644}" srcOrd="10" destOrd="0" presId="urn:microsoft.com/office/officeart/2005/8/layout/radial4"/>
    <dgm:cxn modelId="{9885F731-38F6-49C4-BF24-ADECAB74CAC8}" type="presParOf" srcId="{E47F5C80-CF19-46F7-9613-6D98B55926D1}" destId="{5893194E-31DE-4C78-BFE2-E5A743B3E062}" srcOrd="11" destOrd="0" presId="urn:microsoft.com/office/officeart/2005/8/layout/radial4"/>
    <dgm:cxn modelId="{58724AF8-268D-4D2F-9E1F-AD67DAB9E6F5}" type="presParOf" srcId="{E47F5C80-CF19-46F7-9613-6D98B55926D1}" destId="{F1E7AA8A-28B1-4967-A301-4BAAB05D4FF5}" srcOrd="12" destOrd="0" presId="urn:microsoft.com/office/officeart/2005/8/layout/radial4"/>
  </dgm:cxnLst>
  <dgm:bg>
    <a:solidFill>
      <a:schemeClr val="bg1"/>
    </a:solidFill>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AE4099-E553-41DE-9D44-5E5D769BB243}" type="doc">
      <dgm:prSet loTypeId="urn:microsoft.com/office/officeart/2009/3/layout/DescendingProcess" loCatId="process" qsTypeId="urn:microsoft.com/office/officeart/2005/8/quickstyle/3d2" qsCatId="3D" csTypeId="urn:microsoft.com/office/officeart/2005/8/colors/accent1_2" csCatId="accent1" phldr="1"/>
      <dgm:spPr/>
      <dgm:t>
        <a:bodyPr/>
        <a:lstStyle/>
        <a:p>
          <a:endParaRPr lang="en-US"/>
        </a:p>
      </dgm:t>
    </dgm:pt>
    <dgm:pt modelId="{6BB12498-C0D4-470F-9A81-EB91B90A2812}">
      <dgm:prSet phldrT="[Text]" custT="1"/>
      <dgm:spPr/>
      <dgm:t>
        <a:bodyPr/>
        <a:lstStyle/>
        <a:p>
          <a:r>
            <a:rPr lang="en-US" sz="3200" b="1" dirty="0" smtClean="0"/>
            <a:t>DoD Mission</a:t>
          </a:r>
          <a:endParaRPr lang="en-US" sz="3200" b="1" dirty="0"/>
        </a:p>
      </dgm:t>
    </dgm:pt>
    <dgm:pt modelId="{AB4B0D29-2AB9-460A-922E-AFB919A0AAF8}" type="parTrans" cxnId="{53F74EA1-F79C-43A0-B583-49DFF46AE47D}">
      <dgm:prSet/>
      <dgm:spPr/>
      <dgm:t>
        <a:bodyPr/>
        <a:lstStyle/>
        <a:p>
          <a:endParaRPr lang="en-US"/>
        </a:p>
      </dgm:t>
    </dgm:pt>
    <dgm:pt modelId="{9C069F33-25D3-441B-BF91-C7B9C014A774}" type="sibTrans" cxnId="{53F74EA1-F79C-43A0-B583-49DFF46AE47D}">
      <dgm:prSet/>
      <dgm:spPr/>
      <dgm:t>
        <a:bodyPr/>
        <a:lstStyle/>
        <a:p>
          <a:endParaRPr lang="en-US"/>
        </a:p>
      </dgm:t>
    </dgm:pt>
    <dgm:pt modelId="{D6BEF74A-2A5E-47CE-909B-A54748B08313}">
      <dgm:prSet phldrT="[Text]" custT="1"/>
      <dgm:spPr/>
      <dgm:t>
        <a:bodyPr/>
        <a:lstStyle/>
        <a:p>
          <a:pPr algn="ctr"/>
          <a:r>
            <a:rPr lang="en-US" sz="2000" b="1" dirty="0" smtClean="0"/>
            <a:t>Component/Command/Activity </a:t>
          </a:r>
          <a:endParaRPr lang="en-US" sz="2000" b="1" dirty="0"/>
        </a:p>
      </dgm:t>
    </dgm:pt>
    <dgm:pt modelId="{0D277DF8-D361-4E09-A215-5FC06C84D294}" type="parTrans" cxnId="{444B0546-1A90-46B9-A410-F5A0440617DD}">
      <dgm:prSet/>
      <dgm:spPr/>
      <dgm:t>
        <a:bodyPr/>
        <a:lstStyle/>
        <a:p>
          <a:endParaRPr lang="en-US"/>
        </a:p>
      </dgm:t>
    </dgm:pt>
    <dgm:pt modelId="{8E4F1F4D-611A-47A2-8568-174F2DF9406F}" type="sibTrans" cxnId="{444B0546-1A90-46B9-A410-F5A0440617DD}">
      <dgm:prSet/>
      <dgm:spPr/>
      <dgm:t>
        <a:bodyPr/>
        <a:lstStyle/>
        <a:p>
          <a:endParaRPr lang="en-US"/>
        </a:p>
      </dgm:t>
    </dgm:pt>
    <dgm:pt modelId="{1E0DD312-3963-4F04-AF14-900163437710}">
      <dgm:prSet phldrT="[Text]" custT="1"/>
      <dgm:spPr/>
      <dgm:t>
        <a:bodyPr/>
        <a:lstStyle/>
        <a:p>
          <a:pPr algn="ctr"/>
          <a:r>
            <a:rPr lang="en-US" sz="2000" b="1" dirty="0" smtClean="0"/>
            <a:t>Organization  </a:t>
          </a:r>
          <a:endParaRPr lang="en-US" sz="2000" b="1" dirty="0"/>
        </a:p>
      </dgm:t>
    </dgm:pt>
    <dgm:pt modelId="{A5EB1C9F-5CD9-44C2-B640-A72578DC0F43}" type="parTrans" cxnId="{C4917377-665F-412F-A400-A7F6B53B2CE7}">
      <dgm:prSet/>
      <dgm:spPr/>
      <dgm:t>
        <a:bodyPr/>
        <a:lstStyle/>
        <a:p>
          <a:endParaRPr lang="en-US"/>
        </a:p>
      </dgm:t>
    </dgm:pt>
    <dgm:pt modelId="{85D3A2AA-0FEE-4837-B9A2-924F21DE6AED}" type="sibTrans" cxnId="{C4917377-665F-412F-A400-A7F6B53B2CE7}">
      <dgm:prSet/>
      <dgm:spPr/>
      <dgm:t>
        <a:bodyPr/>
        <a:lstStyle/>
        <a:p>
          <a:endParaRPr lang="en-US"/>
        </a:p>
      </dgm:t>
    </dgm:pt>
    <dgm:pt modelId="{D77F5D17-6975-4067-ADCF-BEBB39BA7A12}">
      <dgm:prSet phldrT="[Text]" custT="1"/>
      <dgm:spPr/>
      <dgm:t>
        <a:bodyPr/>
        <a:lstStyle/>
        <a:p>
          <a:pPr algn="ctr"/>
          <a:r>
            <a:rPr lang="en-US" sz="2400" b="1" dirty="0" smtClean="0"/>
            <a:t>Supervisors and Employees </a:t>
          </a:r>
          <a:endParaRPr lang="en-US" sz="2400" b="1" dirty="0"/>
        </a:p>
      </dgm:t>
    </dgm:pt>
    <dgm:pt modelId="{F24C75EB-F745-4269-90BD-14D1BBA3BBA0}" type="parTrans" cxnId="{A46B182E-AAE8-49E9-BC20-E28A6C2D3D3E}">
      <dgm:prSet/>
      <dgm:spPr/>
      <dgm:t>
        <a:bodyPr/>
        <a:lstStyle/>
        <a:p>
          <a:endParaRPr lang="en-US"/>
        </a:p>
      </dgm:t>
    </dgm:pt>
    <dgm:pt modelId="{F3B181F5-334E-4B2F-827E-3A3F94F1B208}" type="sibTrans" cxnId="{A46B182E-AAE8-49E9-BC20-E28A6C2D3D3E}">
      <dgm:prSet/>
      <dgm:spPr/>
      <dgm:t>
        <a:bodyPr/>
        <a:lstStyle/>
        <a:p>
          <a:endParaRPr lang="en-US"/>
        </a:p>
      </dgm:t>
    </dgm:pt>
    <dgm:pt modelId="{9980765F-4543-4E7F-BD8F-F1FA81A4A944}">
      <dgm:prSet/>
      <dgm:spPr/>
      <dgm:t>
        <a:bodyPr/>
        <a:lstStyle/>
        <a:p>
          <a:endParaRPr lang="en-US"/>
        </a:p>
      </dgm:t>
    </dgm:pt>
    <dgm:pt modelId="{B20AEAD6-FDED-47F2-9178-E1A3F6EECE84}" type="parTrans" cxnId="{EB3CB667-750D-4713-A92E-BF4ED34A825C}">
      <dgm:prSet/>
      <dgm:spPr/>
      <dgm:t>
        <a:bodyPr/>
        <a:lstStyle/>
        <a:p>
          <a:endParaRPr lang="en-US"/>
        </a:p>
      </dgm:t>
    </dgm:pt>
    <dgm:pt modelId="{76B41A14-1543-45B6-8A74-E499A4D2537C}" type="sibTrans" cxnId="{EB3CB667-750D-4713-A92E-BF4ED34A825C}">
      <dgm:prSet custLinFactX="-115013" custLinFactNeighborX="-200000" custLinFactNeighborY="-70003"/>
      <dgm:spPr/>
      <dgm:t>
        <a:bodyPr/>
        <a:lstStyle/>
        <a:p>
          <a:endParaRPr lang="en-US"/>
        </a:p>
      </dgm:t>
    </dgm:pt>
    <dgm:pt modelId="{94FD8A76-44E9-4706-84EB-B1E8195E6549}" type="pres">
      <dgm:prSet presAssocID="{F3AE4099-E553-41DE-9D44-5E5D769BB243}" presName="Name0" presStyleCnt="0">
        <dgm:presLayoutVars>
          <dgm:chMax val="7"/>
          <dgm:chPref val="5"/>
        </dgm:presLayoutVars>
      </dgm:prSet>
      <dgm:spPr/>
      <dgm:t>
        <a:bodyPr/>
        <a:lstStyle/>
        <a:p>
          <a:endParaRPr lang="en-US"/>
        </a:p>
      </dgm:t>
    </dgm:pt>
    <dgm:pt modelId="{40697098-8800-4320-B179-A810D977B088}" type="pres">
      <dgm:prSet presAssocID="{F3AE4099-E553-41DE-9D44-5E5D769BB243}" presName="arrowNode" presStyleLbl="node1" presStyleIdx="0" presStyleCnt="1" custAng="9975864" custLinFactNeighborX="2033" custLinFactNeighborY="1978"/>
      <dgm:spPr>
        <a:gradFill rotWithShape="0">
          <a:gsLst>
            <a:gs pos="100000">
              <a:srgbClr val="002060"/>
            </a:gs>
            <a:gs pos="10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endParaRPr lang="en-US"/>
        </a:p>
      </dgm:t>
    </dgm:pt>
    <dgm:pt modelId="{423201D1-BBFC-45D5-9F5A-C852A6AFC17E}" type="pres">
      <dgm:prSet presAssocID="{6BB12498-C0D4-470F-9A81-EB91B90A2812}" presName="txNode1" presStyleLbl="revTx" presStyleIdx="0" presStyleCnt="5" custScaleX="75472" custScaleY="67002" custLinFactNeighborX="-28173" custLinFactNeighborY="47688">
        <dgm:presLayoutVars>
          <dgm:bulletEnabled val="1"/>
        </dgm:presLayoutVars>
      </dgm:prSet>
      <dgm:spPr/>
      <dgm:t>
        <a:bodyPr/>
        <a:lstStyle/>
        <a:p>
          <a:endParaRPr lang="en-US"/>
        </a:p>
      </dgm:t>
    </dgm:pt>
    <dgm:pt modelId="{D45C6601-74FE-4FAB-9028-89B1F42657DA}" type="pres">
      <dgm:prSet presAssocID="{D6BEF74A-2A5E-47CE-909B-A54748B08313}" presName="txNode2" presStyleLbl="revTx" presStyleIdx="1" presStyleCnt="5" custScaleX="156483" custLinFactY="135741" custLinFactNeighborX="6169" custLinFactNeighborY="200000">
        <dgm:presLayoutVars>
          <dgm:bulletEnabled val="1"/>
        </dgm:presLayoutVars>
      </dgm:prSet>
      <dgm:spPr/>
      <dgm:t>
        <a:bodyPr/>
        <a:lstStyle/>
        <a:p>
          <a:endParaRPr lang="en-US"/>
        </a:p>
      </dgm:t>
    </dgm:pt>
    <dgm:pt modelId="{9DD826CE-F765-4B67-A0AA-2F286E43460A}" type="pres">
      <dgm:prSet presAssocID="{8E4F1F4D-611A-47A2-8568-174F2DF9406F}" presName="dotNode2" presStyleCnt="0"/>
      <dgm:spPr/>
      <dgm:t>
        <a:bodyPr/>
        <a:lstStyle/>
        <a:p>
          <a:endParaRPr lang="en-US"/>
        </a:p>
      </dgm:t>
    </dgm:pt>
    <dgm:pt modelId="{CF236DD3-22C4-4F6C-9BBC-C731BF88D91F}" type="pres">
      <dgm:prSet presAssocID="{8E4F1F4D-611A-47A2-8568-174F2DF9406F}" presName="dotRepeatNode" presStyleLbl="fgShp" presStyleIdx="0" presStyleCnt="3" custLinFactX="-300000" custLinFactY="213357" custLinFactNeighborX="-365029" custLinFactNeighborY="300000"/>
      <dgm:spPr/>
      <dgm:t>
        <a:bodyPr/>
        <a:lstStyle/>
        <a:p>
          <a:endParaRPr lang="en-US"/>
        </a:p>
      </dgm:t>
    </dgm:pt>
    <dgm:pt modelId="{1FB9332B-219F-4A62-B4CD-D96A714D18E6}" type="pres">
      <dgm:prSet presAssocID="{1E0DD312-3963-4F04-AF14-900163437710}" presName="txNode3" presStyleLbl="revTx" presStyleIdx="2" presStyleCnt="5" custScaleX="135797" custLinFactY="47372" custLinFactNeighborX="-1180" custLinFactNeighborY="100000">
        <dgm:presLayoutVars>
          <dgm:bulletEnabled val="1"/>
        </dgm:presLayoutVars>
      </dgm:prSet>
      <dgm:spPr/>
      <dgm:t>
        <a:bodyPr/>
        <a:lstStyle/>
        <a:p>
          <a:endParaRPr lang="en-US"/>
        </a:p>
      </dgm:t>
    </dgm:pt>
    <dgm:pt modelId="{917DDEA7-3C17-4580-9E78-BE70D72F65BC}" type="pres">
      <dgm:prSet presAssocID="{85D3A2AA-0FEE-4837-B9A2-924F21DE6AED}" presName="dotNode3" presStyleCnt="0"/>
      <dgm:spPr/>
      <dgm:t>
        <a:bodyPr/>
        <a:lstStyle/>
        <a:p>
          <a:endParaRPr lang="en-US"/>
        </a:p>
      </dgm:t>
    </dgm:pt>
    <dgm:pt modelId="{A4FAD054-8AE6-4BE7-A6CE-F92E765D9FA6}" type="pres">
      <dgm:prSet presAssocID="{85D3A2AA-0FEE-4837-B9A2-924F21DE6AED}" presName="dotRepeatNode" presStyleLbl="fgShp" presStyleIdx="1" presStyleCnt="3" custLinFactX="-200000" custLinFactY="400000" custLinFactNeighborX="-290016" custLinFactNeighborY="416702"/>
      <dgm:spPr/>
      <dgm:t>
        <a:bodyPr/>
        <a:lstStyle/>
        <a:p>
          <a:endParaRPr lang="en-US"/>
        </a:p>
      </dgm:t>
    </dgm:pt>
    <dgm:pt modelId="{154B330F-B415-41B0-A990-767AA3B50ADF}" type="pres">
      <dgm:prSet presAssocID="{D77F5D17-6975-4067-ADCF-BEBB39BA7A12}" presName="txNode4" presStyleLbl="revTx" presStyleIdx="3" presStyleCnt="5" custScaleX="162145" custLinFactY="-2810" custLinFactNeighborX="-81735" custLinFactNeighborY="-100000">
        <dgm:presLayoutVars>
          <dgm:bulletEnabled val="1"/>
        </dgm:presLayoutVars>
      </dgm:prSet>
      <dgm:spPr/>
      <dgm:t>
        <a:bodyPr/>
        <a:lstStyle/>
        <a:p>
          <a:endParaRPr lang="en-US"/>
        </a:p>
      </dgm:t>
    </dgm:pt>
    <dgm:pt modelId="{4213485B-4631-4009-AAFA-45182DD93561}" type="pres">
      <dgm:prSet presAssocID="{F3B181F5-334E-4B2F-827E-3A3F94F1B208}" presName="dotNode4" presStyleCnt="0"/>
      <dgm:spPr/>
    </dgm:pt>
    <dgm:pt modelId="{F019638C-4065-47C1-81EA-7DFF7A1B3517}" type="pres">
      <dgm:prSet presAssocID="{F3B181F5-334E-4B2F-827E-3A3F94F1B208}" presName="dotRepeatNode" presStyleLbl="fgShp" presStyleIdx="2" presStyleCnt="3" custLinFactX="5863" custLinFactY="300028" custLinFactNeighborX="100000" custLinFactNeighborY="400000"/>
      <dgm:spPr/>
      <dgm:t>
        <a:bodyPr/>
        <a:lstStyle/>
        <a:p>
          <a:endParaRPr lang="en-US"/>
        </a:p>
      </dgm:t>
    </dgm:pt>
    <dgm:pt modelId="{EF8227BE-BC5A-4F49-9183-B496E61DEC91}" type="pres">
      <dgm:prSet presAssocID="{9980765F-4543-4E7F-BD8F-F1FA81A4A944}" presName="txNode5" presStyleLbl="revTx" presStyleIdx="4" presStyleCnt="5" custScaleX="156483" custLinFactY="135741" custLinFactNeighborX="1887" custLinFactNeighborY="200000">
        <dgm:presLayoutVars>
          <dgm:bulletEnabled val="1"/>
        </dgm:presLayoutVars>
      </dgm:prSet>
      <dgm:spPr/>
      <dgm:t>
        <a:bodyPr/>
        <a:lstStyle/>
        <a:p>
          <a:endParaRPr lang="en-US"/>
        </a:p>
      </dgm:t>
    </dgm:pt>
  </dgm:ptLst>
  <dgm:cxnLst>
    <dgm:cxn modelId="{D533FB18-C116-474C-AEE7-041C5A240683}" type="presOf" srcId="{F3B181F5-334E-4B2F-827E-3A3F94F1B208}" destId="{F019638C-4065-47C1-81EA-7DFF7A1B3517}" srcOrd="0" destOrd="0" presId="urn:microsoft.com/office/officeart/2009/3/layout/DescendingProcess"/>
    <dgm:cxn modelId="{208637D9-D75F-4DF5-B1FC-79DBA40BE124}" type="presOf" srcId="{8E4F1F4D-611A-47A2-8568-174F2DF9406F}" destId="{CF236DD3-22C4-4F6C-9BBC-C731BF88D91F}" srcOrd="0" destOrd="0" presId="urn:microsoft.com/office/officeart/2009/3/layout/DescendingProcess"/>
    <dgm:cxn modelId="{E737F7EC-E49B-4298-A2F2-02DCA92C6D05}" type="presOf" srcId="{D77F5D17-6975-4067-ADCF-BEBB39BA7A12}" destId="{154B330F-B415-41B0-A990-767AA3B50ADF}" srcOrd="0" destOrd="0" presId="urn:microsoft.com/office/officeart/2009/3/layout/DescendingProcess"/>
    <dgm:cxn modelId="{79FD6A2D-2040-4AF3-A38E-03B586764BFD}" type="presOf" srcId="{F3AE4099-E553-41DE-9D44-5E5D769BB243}" destId="{94FD8A76-44E9-4706-84EB-B1E8195E6549}" srcOrd="0" destOrd="0" presId="urn:microsoft.com/office/officeart/2009/3/layout/DescendingProcess"/>
    <dgm:cxn modelId="{A46B182E-AAE8-49E9-BC20-E28A6C2D3D3E}" srcId="{F3AE4099-E553-41DE-9D44-5E5D769BB243}" destId="{D77F5D17-6975-4067-ADCF-BEBB39BA7A12}" srcOrd="3" destOrd="0" parTransId="{F24C75EB-F745-4269-90BD-14D1BBA3BBA0}" sibTransId="{F3B181F5-334E-4B2F-827E-3A3F94F1B208}"/>
    <dgm:cxn modelId="{C4917377-665F-412F-A400-A7F6B53B2CE7}" srcId="{F3AE4099-E553-41DE-9D44-5E5D769BB243}" destId="{1E0DD312-3963-4F04-AF14-900163437710}" srcOrd="2" destOrd="0" parTransId="{A5EB1C9F-5CD9-44C2-B640-A72578DC0F43}" sibTransId="{85D3A2AA-0FEE-4837-B9A2-924F21DE6AED}"/>
    <dgm:cxn modelId="{1A979736-6B74-4350-A382-BEF7F2BC735C}" type="presOf" srcId="{9980765F-4543-4E7F-BD8F-F1FA81A4A944}" destId="{EF8227BE-BC5A-4F49-9183-B496E61DEC91}" srcOrd="0" destOrd="0" presId="urn:microsoft.com/office/officeart/2009/3/layout/DescendingProcess"/>
    <dgm:cxn modelId="{4CCB348D-A024-4C17-AF11-68270A058014}" type="presOf" srcId="{D6BEF74A-2A5E-47CE-909B-A54748B08313}" destId="{D45C6601-74FE-4FAB-9028-89B1F42657DA}" srcOrd="0" destOrd="0" presId="urn:microsoft.com/office/officeart/2009/3/layout/DescendingProcess"/>
    <dgm:cxn modelId="{53F74EA1-F79C-43A0-B583-49DFF46AE47D}" srcId="{F3AE4099-E553-41DE-9D44-5E5D769BB243}" destId="{6BB12498-C0D4-470F-9A81-EB91B90A2812}" srcOrd="0" destOrd="0" parTransId="{AB4B0D29-2AB9-460A-922E-AFB919A0AAF8}" sibTransId="{9C069F33-25D3-441B-BF91-C7B9C014A774}"/>
    <dgm:cxn modelId="{07BD8167-8F0B-409C-AFCE-FA3FFF5DAD5B}" type="presOf" srcId="{85D3A2AA-0FEE-4837-B9A2-924F21DE6AED}" destId="{A4FAD054-8AE6-4BE7-A6CE-F92E765D9FA6}" srcOrd="0" destOrd="0" presId="urn:microsoft.com/office/officeart/2009/3/layout/DescendingProcess"/>
    <dgm:cxn modelId="{6B17A6B4-3B64-406D-AEBA-331ED1AA419C}" type="presOf" srcId="{1E0DD312-3963-4F04-AF14-900163437710}" destId="{1FB9332B-219F-4A62-B4CD-D96A714D18E6}" srcOrd="0" destOrd="0" presId="urn:microsoft.com/office/officeart/2009/3/layout/DescendingProcess"/>
    <dgm:cxn modelId="{444B0546-1A90-46B9-A410-F5A0440617DD}" srcId="{F3AE4099-E553-41DE-9D44-5E5D769BB243}" destId="{D6BEF74A-2A5E-47CE-909B-A54748B08313}" srcOrd="1" destOrd="0" parTransId="{0D277DF8-D361-4E09-A215-5FC06C84D294}" sibTransId="{8E4F1F4D-611A-47A2-8568-174F2DF9406F}"/>
    <dgm:cxn modelId="{EB3CB667-750D-4713-A92E-BF4ED34A825C}" srcId="{F3AE4099-E553-41DE-9D44-5E5D769BB243}" destId="{9980765F-4543-4E7F-BD8F-F1FA81A4A944}" srcOrd="4" destOrd="0" parTransId="{B20AEAD6-FDED-47F2-9178-E1A3F6EECE84}" sibTransId="{76B41A14-1543-45B6-8A74-E499A4D2537C}"/>
    <dgm:cxn modelId="{0C3E9DF6-7D17-4D7C-8EB8-5E9A481F8010}" type="presOf" srcId="{6BB12498-C0D4-470F-9A81-EB91B90A2812}" destId="{423201D1-BBFC-45D5-9F5A-C852A6AFC17E}" srcOrd="0" destOrd="0" presId="urn:microsoft.com/office/officeart/2009/3/layout/DescendingProcess"/>
    <dgm:cxn modelId="{453A1079-23CC-4EC1-9DB3-CBDDB6C91242}" type="presParOf" srcId="{94FD8A76-44E9-4706-84EB-B1E8195E6549}" destId="{40697098-8800-4320-B179-A810D977B088}" srcOrd="0" destOrd="0" presId="urn:microsoft.com/office/officeart/2009/3/layout/DescendingProcess"/>
    <dgm:cxn modelId="{BEC3D778-AC9E-4698-A737-315E27677CF1}" type="presParOf" srcId="{94FD8A76-44E9-4706-84EB-B1E8195E6549}" destId="{423201D1-BBFC-45D5-9F5A-C852A6AFC17E}" srcOrd="1" destOrd="0" presId="urn:microsoft.com/office/officeart/2009/3/layout/DescendingProcess"/>
    <dgm:cxn modelId="{685DFF9E-44A1-4811-8B76-5CC9DCF53628}" type="presParOf" srcId="{94FD8A76-44E9-4706-84EB-B1E8195E6549}" destId="{D45C6601-74FE-4FAB-9028-89B1F42657DA}" srcOrd="2" destOrd="0" presId="urn:microsoft.com/office/officeart/2009/3/layout/DescendingProcess"/>
    <dgm:cxn modelId="{E3239C5A-F9F2-4E17-971B-60759045039D}" type="presParOf" srcId="{94FD8A76-44E9-4706-84EB-B1E8195E6549}" destId="{9DD826CE-F765-4B67-A0AA-2F286E43460A}" srcOrd="3" destOrd="0" presId="urn:microsoft.com/office/officeart/2009/3/layout/DescendingProcess"/>
    <dgm:cxn modelId="{49CC65FD-F51B-44F8-BF89-601229E0E69F}" type="presParOf" srcId="{9DD826CE-F765-4B67-A0AA-2F286E43460A}" destId="{CF236DD3-22C4-4F6C-9BBC-C731BF88D91F}" srcOrd="0" destOrd="0" presId="urn:microsoft.com/office/officeart/2009/3/layout/DescendingProcess"/>
    <dgm:cxn modelId="{6511F4FD-5F9B-449D-AEE3-8174652BF162}" type="presParOf" srcId="{94FD8A76-44E9-4706-84EB-B1E8195E6549}" destId="{1FB9332B-219F-4A62-B4CD-D96A714D18E6}" srcOrd="4" destOrd="0" presId="urn:microsoft.com/office/officeart/2009/3/layout/DescendingProcess"/>
    <dgm:cxn modelId="{2CF9AD88-AEC8-4EB2-84A5-8CA4F4FEA3A6}" type="presParOf" srcId="{94FD8A76-44E9-4706-84EB-B1E8195E6549}" destId="{917DDEA7-3C17-4580-9E78-BE70D72F65BC}" srcOrd="5" destOrd="0" presId="urn:microsoft.com/office/officeart/2009/3/layout/DescendingProcess"/>
    <dgm:cxn modelId="{B957F192-0DA2-4625-AF38-9E69317B8CDA}" type="presParOf" srcId="{917DDEA7-3C17-4580-9E78-BE70D72F65BC}" destId="{A4FAD054-8AE6-4BE7-A6CE-F92E765D9FA6}" srcOrd="0" destOrd="0" presId="urn:microsoft.com/office/officeart/2009/3/layout/DescendingProcess"/>
    <dgm:cxn modelId="{A5DC2272-8097-47AF-9C4F-372DD14F3064}" type="presParOf" srcId="{94FD8A76-44E9-4706-84EB-B1E8195E6549}" destId="{154B330F-B415-41B0-A990-767AA3B50ADF}" srcOrd="6" destOrd="0" presId="urn:microsoft.com/office/officeart/2009/3/layout/DescendingProcess"/>
    <dgm:cxn modelId="{7F492FF6-F63A-4EDB-8063-24C657873E6B}" type="presParOf" srcId="{94FD8A76-44E9-4706-84EB-B1E8195E6549}" destId="{4213485B-4631-4009-AAFA-45182DD93561}" srcOrd="7" destOrd="0" presId="urn:microsoft.com/office/officeart/2009/3/layout/DescendingProcess"/>
    <dgm:cxn modelId="{F0D46E58-94F1-4056-B7B9-81ABCD9DC67C}" type="presParOf" srcId="{4213485B-4631-4009-AAFA-45182DD93561}" destId="{F019638C-4065-47C1-81EA-7DFF7A1B3517}" srcOrd="0" destOrd="0" presId="urn:microsoft.com/office/officeart/2009/3/layout/DescendingProcess"/>
    <dgm:cxn modelId="{E729EA78-5AC3-4249-8A67-979C0EEE7A01}" type="presParOf" srcId="{94FD8A76-44E9-4706-84EB-B1E8195E6549}" destId="{EF8227BE-BC5A-4F49-9183-B496E61DEC91}" srcOrd="8"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73871C-92D0-46B1-B8EC-F030BC3B0A27}" type="doc">
      <dgm:prSet loTypeId="urn:microsoft.com/office/officeart/2005/8/layout/pList2" loCatId="picture" qsTypeId="urn:microsoft.com/office/officeart/2005/8/quickstyle/simple1" qsCatId="simple" csTypeId="urn:microsoft.com/office/officeart/2005/8/colors/accent1_2" csCatId="accent1" phldr="1"/>
      <dgm:spPr/>
      <dgm:t>
        <a:bodyPr/>
        <a:lstStyle/>
        <a:p>
          <a:endParaRPr lang="en-US"/>
        </a:p>
      </dgm:t>
    </dgm:pt>
    <dgm:pt modelId="{07BFB044-3098-4D7A-AA98-7C2B4B4356DA}">
      <dgm:prSet phldrT="[Text]" custT="1"/>
      <dgm:spPr>
        <a:solidFill>
          <a:srgbClr val="FFC000"/>
        </a:solidFill>
        <a:ln w="76200">
          <a:solidFill>
            <a:schemeClr val="accent1"/>
          </a:solidFill>
        </a:ln>
      </dgm:spPr>
      <dgm:t>
        <a:bodyPr tIns="365760"/>
        <a:lstStyle/>
        <a:p>
          <a:r>
            <a:rPr lang="en-US" sz="2400" b="1" dirty="0" smtClean="0">
              <a:solidFill>
                <a:sysClr val="windowText" lastClr="000000"/>
              </a:solidFill>
            </a:rPr>
            <a:t>Performance Appraisal Cycle </a:t>
          </a:r>
        </a:p>
        <a:p>
          <a:r>
            <a:rPr lang="en-US" sz="2400" b="1" dirty="0" smtClean="0">
              <a:solidFill>
                <a:sysClr val="windowText" lastClr="000000"/>
              </a:solidFill>
            </a:rPr>
            <a:t/>
          </a:r>
          <a:br>
            <a:rPr lang="en-US" sz="2400" b="1" dirty="0" smtClean="0">
              <a:solidFill>
                <a:sysClr val="windowText" lastClr="000000"/>
              </a:solidFill>
            </a:rPr>
          </a:br>
          <a:r>
            <a:rPr lang="en-US" sz="2400" b="1" dirty="0" smtClean="0">
              <a:solidFill>
                <a:sysClr val="windowText" lastClr="000000"/>
              </a:solidFill>
            </a:rPr>
            <a:t>April 01 </a:t>
          </a:r>
        </a:p>
        <a:p>
          <a:r>
            <a:rPr lang="en-US" sz="2400" b="1" dirty="0" smtClean="0">
              <a:solidFill>
                <a:sysClr val="windowText" lastClr="000000"/>
              </a:solidFill>
            </a:rPr>
            <a:t>through </a:t>
          </a:r>
        </a:p>
        <a:p>
          <a:r>
            <a:rPr lang="en-US" sz="2400" b="1" dirty="0" smtClean="0">
              <a:solidFill>
                <a:sysClr val="windowText" lastClr="000000"/>
              </a:solidFill>
            </a:rPr>
            <a:t>March 31</a:t>
          </a:r>
          <a:endParaRPr lang="en-US" sz="2400" b="1" dirty="0">
            <a:solidFill>
              <a:sysClr val="windowText" lastClr="000000"/>
            </a:solidFill>
          </a:endParaRPr>
        </a:p>
      </dgm:t>
    </dgm:pt>
    <dgm:pt modelId="{15C1878F-1FB3-40A2-A8B6-AA73CD9D77FF}" type="parTrans" cxnId="{6EBD689D-9D59-4B40-B731-7AA454FCE225}">
      <dgm:prSet/>
      <dgm:spPr/>
      <dgm:t>
        <a:bodyPr/>
        <a:lstStyle/>
        <a:p>
          <a:endParaRPr lang="en-US"/>
        </a:p>
      </dgm:t>
    </dgm:pt>
    <dgm:pt modelId="{A7CC86F2-7D21-434F-B58D-26E803F7797F}" type="sibTrans" cxnId="{6EBD689D-9D59-4B40-B731-7AA454FCE225}">
      <dgm:prSet/>
      <dgm:spPr/>
      <dgm:t>
        <a:bodyPr/>
        <a:lstStyle/>
        <a:p>
          <a:endParaRPr lang="en-US"/>
        </a:p>
      </dgm:t>
    </dgm:pt>
    <dgm:pt modelId="{6E3DCB72-0F0E-4A5D-B695-5B6DB614DC76}">
      <dgm:prSet phldrT="[Text]" custT="1"/>
      <dgm:spPr>
        <a:solidFill>
          <a:srgbClr val="FFC000"/>
        </a:solidFill>
        <a:ln w="76200">
          <a:solidFill>
            <a:schemeClr val="accent1"/>
          </a:solidFill>
        </a:ln>
      </dgm:spPr>
      <dgm:t>
        <a:bodyPr tIns="365760"/>
        <a:lstStyle/>
        <a:p>
          <a:r>
            <a:rPr lang="en-US" sz="2000" b="1" dirty="0" smtClean="0">
              <a:solidFill>
                <a:sysClr val="windowText" lastClr="000000"/>
              </a:solidFill>
            </a:rPr>
            <a:t>Minimum of </a:t>
          </a:r>
        </a:p>
        <a:p>
          <a:r>
            <a:rPr lang="en-US" sz="2000" b="1" dirty="0" smtClean="0">
              <a:solidFill>
                <a:sysClr val="windowText" lastClr="000000"/>
              </a:solidFill>
            </a:rPr>
            <a:t>THREE</a:t>
          </a:r>
        </a:p>
        <a:p>
          <a:r>
            <a:rPr lang="en-US" sz="2000" b="1" dirty="0" smtClean="0">
              <a:solidFill>
                <a:sysClr val="windowText" lastClr="000000"/>
              </a:solidFill>
            </a:rPr>
            <a:t> Performance Discussions are</a:t>
          </a:r>
        </a:p>
        <a:p>
          <a:r>
            <a:rPr lang="en-US" sz="2000" b="1" dirty="0" smtClean="0">
              <a:solidFill>
                <a:sysClr val="windowText" lastClr="000000"/>
              </a:solidFill>
            </a:rPr>
            <a:t> </a:t>
          </a:r>
          <a:r>
            <a:rPr lang="en-US" sz="2000" b="1" i="1" dirty="0" smtClean="0">
              <a:solidFill>
                <a:sysClr val="windowText" lastClr="000000"/>
              </a:solidFill>
            </a:rPr>
            <a:t>Required </a:t>
          </a:r>
        </a:p>
        <a:p>
          <a:r>
            <a:rPr lang="en-US" sz="2000" b="1" dirty="0" smtClean="0">
              <a:solidFill>
                <a:sysClr val="windowText" lastClr="000000"/>
              </a:solidFill>
            </a:rPr>
            <a:t>BUT MORE RECOMMENDED</a:t>
          </a:r>
          <a:endParaRPr lang="en-US" sz="2000" b="1" dirty="0">
            <a:solidFill>
              <a:sysClr val="windowText" lastClr="000000"/>
            </a:solidFill>
          </a:endParaRPr>
        </a:p>
      </dgm:t>
    </dgm:pt>
    <dgm:pt modelId="{B097B6BD-A366-4319-86CA-A7233161808F}" type="parTrans" cxnId="{3535038A-D859-4306-B665-D70379365E8B}">
      <dgm:prSet/>
      <dgm:spPr/>
      <dgm:t>
        <a:bodyPr/>
        <a:lstStyle/>
        <a:p>
          <a:endParaRPr lang="en-US"/>
        </a:p>
      </dgm:t>
    </dgm:pt>
    <dgm:pt modelId="{6CE4943A-E4C6-4AA6-9ABA-8654E66F8446}" type="sibTrans" cxnId="{3535038A-D859-4306-B665-D70379365E8B}">
      <dgm:prSet/>
      <dgm:spPr/>
      <dgm:t>
        <a:bodyPr/>
        <a:lstStyle/>
        <a:p>
          <a:endParaRPr lang="en-US"/>
        </a:p>
      </dgm:t>
    </dgm:pt>
    <dgm:pt modelId="{19331519-7896-4451-9AFF-A77E64381509}">
      <dgm:prSet phldrT="[Text]" custT="1"/>
      <dgm:spPr>
        <a:solidFill>
          <a:srgbClr val="FFC000"/>
        </a:solidFill>
        <a:ln w="76200">
          <a:solidFill>
            <a:schemeClr val="accent1"/>
          </a:solidFill>
        </a:ln>
      </dgm:spPr>
      <dgm:t>
        <a:bodyPr tIns="365760"/>
        <a:lstStyle/>
        <a:p>
          <a:r>
            <a:rPr lang="en-US" sz="2400" b="1" dirty="0" smtClean="0">
              <a:solidFill>
                <a:sysClr val="windowText" lastClr="000000"/>
              </a:solidFill>
            </a:rPr>
            <a:t>Three-Level Rating Pattern</a:t>
          </a:r>
          <a:endParaRPr lang="en-US" sz="2400" b="1" dirty="0">
            <a:solidFill>
              <a:sysClr val="windowText" lastClr="000000"/>
            </a:solidFill>
          </a:endParaRPr>
        </a:p>
      </dgm:t>
    </dgm:pt>
    <dgm:pt modelId="{EBC35A99-69EA-4196-9D8A-93D90F31FED9}" type="sibTrans" cxnId="{AB7D127E-95B8-4DC5-AAEB-880A5F34B4DA}">
      <dgm:prSet/>
      <dgm:spPr/>
      <dgm:t>
        <a:bodyPr/>
        <a:lstStyle/>
        <a:p>
          <a:endParaRPr lang="en-US"/>
        </a:p>
      </dgm:t>
    </dgm:pt>
    <dgm:pt modelId="{BDE53A36-06FB-4E84-8151-8AAD7089B400}" type="parTrans" cxnId="{AB7D127E-95B8-4DC5-AAEB-880A5F34B4DA}">
      <dgm:prSet/>
      <dgm:spPr/>
      <dgm:t>
        <a:bodyPr/>
        <a:lstStyle/>
        <a:p>
          <a:endParaRPr lang="en-US"/>
        </a:p>
      </dgm:t>
    </dgm:pt>
    <dgm:pt modelId="{475DB308-419F-467A-84E9-BEC849F5F6E2}" type="pres">
      <dgm:prSet presAssocID="{4A73871C-92D0-46B1-B8EC-F030BC3B0A27}" presName="Name0" presStyleCnt="0">
        <dgm:presLayoutVars>
          <dgm:dir/>
          <dgm:resizeHandles val="exact"/>
        </dgm:presLayoutVars>
      </dgm:prSet>
      <dgm:spPr/>
      <dgm:t>
        <a:bodyPr/>
        <a:lstStyle/>
        <a:p>
          <a:endParaRPr lang="en-US"/>
        </a:p>
      </dgm:t>
    </dgm:pt>
    <dgm:pt modelId="{257A89AC-3CBD-4673-958F-1E7A45A2BAA7}" type="pres">
      <dgm:prSet presAssocID="{4A73871C-92D0-46B1-B8EC-F030BC3B0A27}" presName="bkgdShp" presStyleLbl="alignAccFollowNode1" presStyleIdx="0" presStyleCnt="1" custScaleY="88552" custLinFactNeighborY="-6539"/>
      <dgm:spPr>
        <a:solidFill>
          <a:schemeClr val="bg1">
            <a:alpha val="90000"/>
          </a:schemeClr>
        </a:solidFill>
      </dgm:spPr>
      <dgm:t>
        <a:bodyPr/>
        <a:lstStyle/>
        <a:p>
          <a:endParaRPr lang="en-US"/>
        </a:p>
      </dgm:t>
    </dgm:pt>
    <dgm:pt modelId="{44730DF6-3637-4F7C-A8BF-027A40351226}" type="pres">
      <dgm:prSet presAssocID="{4A73871C-92D0-46B1-B8EC-F030BC3B0A27}" presName="linComp" presStyleCnt="0"/>
      <dgm:spPr/>
      <dgm:t>
        <a:bodyPr/>
        <a:lstStyle/>
        <a:p>
          <a:endParaRPr lang="en-US"/>
        </a:p>
      </dgm:t>
    </dgm:pt>
    <dgm:pt modelId="{070552FA-93C8-40C0-986C-D1A78A5A0D4B}" type="pres">
      <dgm:prSet presAssocID="{07BFB044-3098-4D7A-AA98-7C2B4B4356DA}" presName="compNode" presStyleCnt="0"/>
      <dgm:spPr/>
      <dgm:t>
        <a:bodyPr/>
        <a:lstStyle/>
        <a:p>
          <a:endParaRPr lang="en-US"/>
        </a:p>
      </dgm:t>
    </dgm:pt>
    <dgm:pt modelId="{31B13068-0E93-4D16-B6BD-FC6A30FD53CF}" type="pres">
      <dgm:prSet presAssocID="{07BFB044-3098-4D7A-AA98-7C2B4B4356DA}" presName="node" presStyleLbl="node1" presStyleIdx="0" presStyleCnt="3" custScaleY="100816">
        <dgm:presLayoutVars>
          <dgm:bulletEnabled val="1"/>
        </dgm:presLayoutVars>
      </dgm:prSet>
      <dgm:spPr/>
      <dgm:t>
        <a:bodyPr/>
        <a:lstStyle/>
        <a:p>
          <a:endParaRPr lang="en-US"/>
        </a:p>
      </dgm:t>
    </dgm:pt>
    <dgm:pt modelId="{2E501134-A648-4BDC-A0A7-F47CFD034B13}" type="pres">
      <dgm:prSet presAssocID="{07BFB044-3098-4D7A-AA98-7C2B4B4356DA}" presName="invisiNode" presStyleLbl="node1" presStyleIdx="0" presStyleCnt="3"/>
      <dgm:spPr/>
      <dgm:t>
        <a:bodyPr/>
        <a:lstStyle/>
        <a:p>
          <a:endParaRPr lang="en-US"/>
        </a:p>
      </dgm:t>
    </dgm:pt>
    <dgm:pt modelId="{3713BFE6-E1B5-41F8-A7F8-FCA427B4B1A1}" type="pres">
      <dgm:prSet presAssocID="{07BFB044-3098-4D7A-AA98-7C2B4B4356DA}" presName="imagNode" presStyleLbl="fgImgPlace1" presStyleIdx="0" presStyleCnt="3"/>
      <dgm:spPr>
        <a:blipFill dpi="0" rotWithShape="1">
          <a:blip xmlns:r="http://schemas.openxmlformats.org/officeDocument/2006/relationships" r:embed="rId1"/>
          <a:srcRect/>
          <a:stretch>
            <a:fillRect l="9527" t="25" r="9527" b="25"/>
          </a:stretch>
        </a:blipFill>
      </dgm:spPr>
      <dgm:t>
        <a:bodyPr/>
        <a:lstStyle/>
        <a:p>
          <a:endParaRPr lang="en-US"/>
        </a:p>
      </dgm:t>
    </dgm:pt>
    <dgm:pt modelId="{DE911C0B-67A9-4AD6-922C-4D6D209D881E}" type="pres">
      <dgm:prSet presAssocID="{A7CC86F2-7D21-434F-B58D-26E803F7797F}" presName="sibTrans" presStyleLbl="sibTrans2D1" presStyleIdx="0" presStyleCnt="0"/>
      <dgm:spPr/>
      <dgm:t>
        <a:bodyPr/>
        <a:lstStyle/>
        <a:p>
          <a:endParaRPr lang="en-US"/>
        </a:p>
      </dgm:t>
    </dgm:pt>
    <dgm:pt modelId="{6047A5A9-7E41-4774-B30F-8422761D7311}" type="pres">
      <dgm:prSet presAssocID="{6E3DCB72-0F0E-4A5D-B695-5B6DB614DC76}" presName="compNode" presStyleCnt="0"/>
      <dgm:spPr/>
      <dgm:t>
        <a:bodyPr/>
        <a:lstStyle/>
        <a:p>
          <a:endParaRPr lang="en-US"/>
        </a:p>
      </dgm:t>
    </dgm:pt>
    <dgm:pt modelId="{C47C6B6D-3D92-47A7-AE4C-FCEE6E139BE4}" type="pres">
      <dgm:prSet presAssocID="{6E3DCB72-0F0E-4A5D-B695-5B6DB614DC76}" presName="node" presStyleLbl="node1" presStyleIdx="1" presStyleCnt="3" custScaleY="98876" custLinFactNeighborX="-483" custLinFactNeighborY="-810">
        <dgm:presLayoutVars>
          <dgm:bulletEnabled val="1"/>
        </dgm:presLayoutVars>
      </dgm:prSet>
      <dgm:spPr/>
      <dgm:t>
        <a:bodyPr/>
        <a:lstStyle/>
        <a:p>
          <a:endParaRPr lang="en-US"/>
        </a:p>
      </dgm:t>
    </dgm:pt>
    <dgm:pt modelId="{AA37CFBB-57E0-4624-BD5E-C3A6AA0F8571}" type="pres">
      <dgm:prSet presAssocID="{6E3DCB72-0F0E-4A5D-B695-5B6DB614DC76}" presName="invisiNode" presStyleLbl="node1" presStyleIdx="1" presStyleCnt="3"/>
      <dgm:spPr/>
      <dgm:t>
        <a:bodyPr/>
        <a:lstStyle/>
        <a:p>
          <a:endParaRPr lang="en-US"/>
        </a:p>
      </dgm:t>
    </dgm:pt>
    <dgm:pt modelId="{346CC3C2-A19A-481F-AB7E-13EBC5E35AA6}" type="pres">
      <dgm:prSet presAssocID="{6E3DCB72-0F0E-4A5D-B695-5B6DB614DC76}" presName="imagNode" presStyleLbl="fgImgPlace1" presStyleIdx="1" presStyleCnt="3" custScaleX="94563" custScaleY="118232"/>
      <dgm:spPr>
        <a:blipFill rotWithShape="1">
          <a:blip xmlns:r="http://schemas.openxmlformats.org/officeDocument/2006/relationships" r:embed="rId2"/>
          <a:stretch>
            <a:fillRect/>
          </a:stretch>
        </a:blipFill>
      </dgm:spPr>
      <dgm:t>
        <a:bodyPr/>
        <a:lstStyle/>
        <a:p>
          <a:endParaRPr lang="en-US"/>
        </a:p>
      </dgm:t>
    </dgm:pt>
    <dgm:pt modelId="{F02D5BCD-4FAC-449A-9C7F-B2760300189E}" type="pres">
      <dgm:prSet presAssocID="{6CE4943A-E4C6-4AA6-9ABA-8654E66F8446}" presName="sibTrans" presStyleLbl="sibTrans2D1" presStyleIdx="0" presStyleCnt="0"/>
      <dgm:spPr/>
      <dgm:t>
        <a:bodyPr/>
        <a:lstStyle/>
        <a:p>
          <a:endParaRPr lang="en-US"/>
        </a:p>
      </dgm:t>
    </dgm:pt>
    <dgm:pt modelId="{2AB5B0B2-B5CF-4682-AA20-A3FFCF19D12C}" type="pres">
      <dgm:prSet presAssocID="{19331519-7896-4451-9AFF-A77E64381509}" presName="compNode" presStyleCnt="0"/>
      <dgm:spPr/>
      <dgm:t>
        <a:bodyPr/>
        <a:lstStyle/>
        <a:p>
          <a:endParaRPr lang="en-US"/>
        </a:p>
      </dgm:t>
    </dgm:pt>
    <dgm:pt modelId="{A87C1C64-D7D5-420B-AC85-5132E9ACFD37}" type="pres">
      <dgm:prSet presAssocID="{19331519-7896-4451-9AFF-A77E64381509}" presName="node" presStyleLbl="node1" presStyleIdx="2" presStyleCnt="3" custScaleY="99293" custLinFactNeighborX="209" custLinFactNeighborY="-168">
        <dgm:presLayoutVars>
          <dgm:bulletEnabled val="1"/>
        </dgm:presLayoutVars>
      </dgm:prSet>
      <dgm:spPr/>
      <dgm:t>
        <a:bodyPr/>
        <a:lstStyle/>
        <a:p>
          <a:endParaRPr lang="en-US"/>
        </a:p>
      </dgm:t>
    </dgm:pt>
    <dgm:pt modelId="{BF7CF578-0CCA-4486-9CAF-3DA35289C9A8}" type="pres">
      <dgm:prSet presAssocID="{19331519-7896-4451-9AFF-A77E64381509}" presName="invisiNode" presStyleLbl="node1" presStyleIdx="2" presStyleCnt="3"/>
      <dgm:spPr/>
      <dgm:t>
        <a:bodyPr/>
        <a:lstStyle/>
        <a:p>
          <a:endParaRPr lang="en-US"/>
        </a:p>
      </dgm:t>
    </dgm:pt>
    <dgm:pt modelId="{E0395240-7C24-40E3-8B77-BBA39F082F85}" type="pres">
      <dgm:prSet presAssocID="{19331519-7896-4451-9AFF-A77E64381509}" presName="imagNode" presStyleLbl="fgImgPlace1" presStyleIdx="2" presStyleCnt="3" custAng="0" custScaleY="113528" custLinFactNeighborX="71" custLinFactNeighborY="-2926"/>
      <dgm:spPr>
        <a:blipFill rotWithShape="1">
          <a:blip xmlns:r="http://schemas.openxmlformats.org/officeDocument/2006/relationships" r:embed="rId3"/>
          <a:stretch>
            <a:fillRect/>
          </a:stretch>
        </a:blipFill>
      </dgm:spPr>
      <dgm:t>
        <a:bodyPr/>
        <a:lstStyle/>
        <a:p>
          <a:endParaRPr lang="en-US"/>
        </a:p>
      </dgm:t>
    </dgm:pt>
  </dgm:ptLst>
  <dgm:cxnLst>
    <dgm:cxn modelId="{97998079-F88B-4F95-80D0-8A40A3B1D638}" type="presOf" srcId="{A7CC86F2-7D21-434F-B58D-26E803F7797F}" destId="{DE911C0B-67A9-4AD6-922C-4D6D209D881E}" srcOrd="0" destOrd="0" presId="urn:microsoft.com/office/officeart/2005/8/layout/pList2"/>
    <dgm:cxn modelId="{3535038A-D859-4306-B665-D70379365E8B}" srcId="{4A73871C-92D0-46B1-B8EC-F030BC3B0A27}" destId="{6E3DCB72-0F0E-4A5D-B695-5B6DB614DC76}" srcOrd="1" destOrd="0" parTransId="{B097B6BD-A366-4319-86CA-A7233161808F}" sibTransId="{6CE4943A-E4C6-4AA6-9ABA-8654E66F8446}"/>
    <dgm:cxn modelId="{34085583-FD86-4BA8-B9E8-7282932593FD}" type="presOf" srcId="{4A73871C-92D0-46B1-B8EC-F030BC3B0A27}" destId="{475DB308-419F-467A-84E9-BEC849F5F6E2}" srcOrd="0" destOrd="0" presId="urn:microsoft.com/office/officeart/2005/8/layout/pList2"/>
    <dgm:cxn modelId="{92C5E52A-6BDE-49D7-84FA-182B18BA447E}" type="presOf" srcId="{6E3DCB72-0F0E-4A5D-B695-5B6DB614DC76}" destId="{C47C6B6D-3D92-47A7-AE4C-FCEE6E139BE4}" srcOrd="0" destOrd="0" presId="urn:microsoft.com/office/officeart/2005/8/layout/pList2"/>
    <dgm:cxn modelId="{3EE6B6B8-CE51-4A98-A70B-1DBE91DEC682}" type="presOf" srcId="{07BFB044-3098-4D7A-AA98-7C2B4B4356DA}" destId="{31B13068-0E93-4D16-B6BD-FC6A30FD53CF}" srcOrd="0" destOrd="0" presId="urn:microsoft.com/office/officeart/2005/8/layout/pList2"/>
    <dgm:cxn modelId="{58AAC817-CBA4-4EC1-AE72-BD0FFEED9CEF}" type="presOf" srcId="{6CE4943A-E4C6-4AA6-9ABA-8654E66F8446}" destId="{F02D5BCD-4FAC-449A-9C7F-B2760300189E}" srcOrd="0" destOrd="0" presId="urn:microsoft.com/office/officeart/2005/8/layout/pList2"/>
    <dgm:cxn modelId="{10B89C7E-28D9-4502-B121-1E40C423B724}" type="presOf" srcId="{19331519-7896-4451-9AFF-A77E64381509}" destId="{A87C1C64-D7D5-420B-AC85-5132E9ACFD37}" srcOrd="0" destOrd="0" presId="urn:microsoft.com/office/officeart/2005/8/layout/pList2"/>
    <dgm:cxn modelId="{AB7D127E-95B8-4DC5-AAEB-880A5F34B4DA}" srcId="{4A73871C-92D0-46B1-B8EC-F030BC3B0A27}" destId="{19331519-7896-4451-9AFF-A77E64381509}" srcOrd="2" destOrd="0" parTransId="{BDE53A36-06FB-4E84-8151-8AAD7089B400}" sibTransId="{EBC35A99-69EA-4196-9D8A-93D90F31FED9}"/>
    <dgm:cxn modelId="{6EBD689D-9D59-4B40-B731-7AA454FCE225}" srcId="{4A73871C-92D0-46B1-B8EC-F030BC3B0A27}" destId="{07BFB044-3098-4D7A-AA98-7C2B4B4356DA}" srcOrd="0" destOrd="0" parTransId="{15C1878F-1FB3-40A2-A8B6-AA73CD9D77FF}" sibTransId="{A7CC86F2-7D21-434F-B58D-26E803F7797F}"/>
    <dgm:cxn modelId="{195B4224-9415-40CB-84DD-0B5446F9317B}" type="presParOf" srcId="{475DB308-419F-467A-84E9-BEC849F5F6E2}" destId="{257A89AC-3CBD-4673-958F-1E7A45A2BAA7}" srcOrd="0" destOrd="0" presId="urn:microsoft.com/office/officeart/2005/8/layout/pList2"/>
    <dgm:cxn modelId="{6E884361-E04D-4204-B03F-CFB47857686D}" type="presParOf" srcId="{475DB308-419F-467A-84E9-BEC849F5F6E2}" destId="{44730DF6-3637-4F7C-A8BF-027A40351226}" srcOrd="1" destOrd="0" presId="urn:microsoft.com/office/officeart/2005/8/layout/pList2"/>
    <dgm:cxn modelId="{D7E2D837-5A88-40DC-968A-43E7F8B64AE9}" type="presParOf" srcId="{44730DF6-3637-4F7C-A8BF-027A40351226}" destId="{070552FA-93C8-40C0-986C-D1A78A5A0D4B}" srcOrd="0" destOrd="0" presId="urn:microsoft.com/office/officeart/2005/8/layout/pList2"/>
    <dgm:cxn modelId="{8D790C5D-0166-4900-849B-C1F4C22A3488}" type="presParOf" srcId="{070552FA-93C8-40C0-986C-D1A78A5A0D4B}" destId="{31B13068-0E93-4D16-B6BD-FC6A30FD53CF}" srcOrd="0" destOrd="0" presId="urn:microsoft.com/office/officeart/2005/8/layout/pList2"/>
    <dgm:cxn modelId="{FE3C10A9-28AE-4FE3-B853-FB03461B5208}" type="presParOf" srcId="{070552FA-93C8-40C0-986C-D1A78A5A0D4B}" destId="{2E501134-A648-4BDC-A0A7-F47CFD034B13}" srcOrd="1" destOrd="0" presId="urn:microsoft.com/office/officeart/2005/8/layout/pList2"/>
    <dgm:cxn modelId="{98BA5045-228D-4A11-91DC-DDB9F7031C10}" type="presParOf" srcId="{070552FA-93C8-40C0-986C-D1A78A5A0D4B}" destId="{3713BFE6-E1B5-41F8-A7F8-FCA427B4B1A1}" srcOrd="2" destOrd="0" presId="urn:microsoft.com/office/officeart/2005/8/layout/pList2"/>
    <dgm:cxn modelId="{F8174730-1019-465C-A14C-EF4FA0B3B2B6}" type="presParOf" srcId="{44730DF6-3637-4F7C-A8BF-027A40351226}" destId="{DE911C0B-67A9-4AD6-922C-4D6D209D881E}" srcOrd="1" destOrd="0" presId="urn:microsoft.com/office/officeart/2005/8/layout/pList2"/>
    <dgm:cxn modelId="{15EC9711-652B-4275-9461-ED1968F39931}" type="presParOf" srcId="{44730DF6-3637-4F7C-A8BF-027A40351226}" destId="{6047A5A9-7E41-4774-B30F-8422761D7311}" srcOrd="2" destOrd="0" presId="urn:microsoft.com/office/officeart/2005/8/layout/pList2"/>
    <dgm:cxn modelId="{02168B99-03C4-44ED-BA39-98655D73BA2D}" type="presParOf" srcId="{6047A5A9-7E41-4774-B30F-8422761D7311}" destId="{C47C6B6D-3D92-47A7-AE4C-FCEE6E139BE4}" srcOrd="0" destOrd="0" presId="urn:microsoft.com/office/officeart/2005/8/layout/pList2"/>
    <dgm:cxn modelId="{1C1CC6AC-1E2D-464E-B9B6-3C7FF5A21236}" type="presParOf" srcId="{6047A5A9-7E41-4774-B30F-8422761D7311}" destId="{AA37CFBB-57E0-4624-BD5E-C3A6AA0F8571}" srcOrd="1" destOrd="0" presId="urn:microsoft.com/office/officeart/2005/8/layout/pList2"/>
    <dgm:cxn modelId="{871D064A-C186-48AF-AF7A-08DD89978E0E}" type="presParOf" srcId="{6047A5A9-7E41-4774-B30F-8422761D7311}" destId="{346CC3C2-A19A-481F-AB7E-13EBC5E35AA6}" srcOrd="2" destOrd="0" presId="urn:microsoft.com/office/officeart/2005/8/layout/pList2"/>
    <dgm:cxn modelId="{35DF1ADE-092A-4185-A35D-C7D5AB738E90}" type="presParOf" srcId="{44730DF6-3637-4F7C-A8BF-027A40351226}" destId="{F02D5BCD-4FAC-449A-9C7F-B2760300189E}" srcOrd="3" destOrd="0" presId="urn:microsoft.com/office/officeart/2005/8/layout/pList2"/>
    <dgm:cxn modelId="{A6D9BED0-088C-4549-AB0B-0DDF96C4D740}" type="presParOf" srcId="{44730DF6-3637-4F7C-A8BF-027A40351226}" destId="{2AB5B0B2-B5CF-4682-AA20-A3FFCF19D12C}" srcOrd="4" destOrd="0" presId="urn:microsoft.com/office/officeart/2005/8/layout/pList2"/>
    <dgm:cxn modelId="{3486816E-4E21-4151-B3E2-647CB4025621}" type="presParOf" srcId="{2AB5B0B2-B5CF-4682-AA20-A3FFCF19D12C}" destId="{A87C1C64-D7D5-420B-AC85-5132E9ACFD37}" srcOrd="0" destOrd="0" presId="urn:microsoft.com/office/officeart/2005/8/layout/pList2"/>
    <dgm:cxn modelId="{F3BE9B89-6354-4071-85B0-CD61FC883AA2}" type="presParOf" srcId="{2AB5B0B2-B5CF-4682-AA20-A3FFCF19D12C}" destId="{BF7CF578-0CCA-4486-9CAF-3DA35289C9A8}" srcOrd="1" destOrd="0" presId="urn:microsoft.com/office/officeart/2005/8/layout/pList2"/>
    <dgm:cxn modelId="{E27D2DCA-9D8F-4783-8E11-3709DFEFA665}" type="presParOf" srcId="{2AB5B0B2-B5CF-4682-AA20-A3FFCF19D12C}" destId="{E0395240-7C24-40E3-8B77-BBA39F082F85}"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F48F03-2E94-40C5-8C3D-F5BE19C0531E}" type="doc">
      <dgm:prSet loTypeId="urn:microsoft.com/office/officeart/2005/8/layout/pList2" loCatId="picture" qsTypeId="urn:microsoft.com/office/officeart/2005/8/quickstyle/simple1" qsCatId="simple" csTypeId="urn:microsoft.com/office/officeart/2005/8/colors/accent1_2" csCatId="accent1" phldr="1"/>
      <dgm:spPr/>
    </dgm:pt>
    <dgm:pt modelId="{68812E05-DD83-455A-BFA1-17F53961505A}">
      <dgm:prSet phldrT="[Text]" custT="1"/>
      <dgm:spPr>
        <a:solidFill>
          <a:srgbClr val="FFC000"/>
        </a:solidFill>
        <a:ln w="76200">
          <a:solidFill>
            <a:schemeClr val="accent1"/>
          </a:solidFill>
        </a:ln>
      </dgm:spPr>
      <dgm:t>
        <a:bodyPr tIns="365760"/>
        <a:lstStyle/>
        <a:p>
          <a:r>
            <a:rPr lang="en-US" sz="2400" dirty="0" smtClean="0">
              <a:solidFill>
                <a:sysClr val="windowText" lastClr="000000"/>
              </a:solidFill>
            </a:rPr>
            <a:t>Continuous Recognition and Rewards</a:t>
          </a:r>
          <a:endParaRPr lang="en-US" sz="2400" dirty="0">
            <a:solidFill>
              <a:sysClr val="windowText" lastClr="000000"/>
            </a:solidFill>
          </a:endParaRPr>
        </a:p>
      </dgm:t>
    </dgm:pt>
    <dgm:pt modelId="{42DB117E-979E-4F47-9ADB-7FFF1D2F0B13}" type="parTrans" cxnId="{615BF54E-732D-407B-9CC7-3A1252AE3D94}">
      <dgm:prSet/>
      <dgm:spPr/>
      <dgm:t>
        <a:bodyPr/>
        <a:lstStyle/>
        <a:p>
          <a:endParaRPr lang="en-US"/>
        </a:p>
      </dgm:t>
    </dgm:pt>
    <dgm:pt modelId="{040500E0-2B81-4DCE-9BC4-F0640E69D4F4}" type="sibTrans" cxnId="{615BF54E-732D-407B-9CC7-3A1252AE3D94}">
      <dgm:prSet/>
      <dgm:spPr/>
      <dgm:t>
        <a:bodyPr/>
        <a:lstStyle/>
        <a:p>
          <a:endParaRPr lang="en-US"/>
        </a:p>
      </dgm:t>
    </dgm:pt>
    <dgm:pt modelId="{19A0F57B-CC1A-43F2-AB4B-1840B76DC3F6}">
      <dgm:prSet phldrT="[Text]" custT="1"/>
      <dgm:spPr>
        <a:solidFill>
          <a:srgbClr val="FFC000"/>
        </a:solidFill>
        <a:ln w="76200">
          <a:solidFill>
            <a:schemeClr val="accent1"/>
          </a:solidFill>
        </a:ln>
      </dgm:spPr>
      <dgm:t>
        <a:bodyPr tIns="365760"/>
        <a:lstStyle/>
        <a:p>
          <a:r>
            <a:rPr lang="en-US" sz="2400" dirty="0" smtClean="0">
              <a:solidFill>
                <a:sysClr val="windowText" lastClr="000000"/>
              </a:solidFill>
            </a:rPr>
            <a:t>Fosters Cultural and Attitudinal Change</a:t>
          </a:r>
          <a:endParaRPr lang="en-US" sz="2400" dirty="0">
            <a:solidFill>
              <a:sysClr val="windowText" lastClr="000000"/>
            </a:solidFill>
          </a:endParaRPr>
        </a:p>
      </dgm:t>
    </dgm:pt>
    <dgm:pt modelId="{D6404C60-3F46-4765-9299-020B23E0E961}" type="parTrans" cxnId="{05261E50-5725-4F93-BB70-BB1D5FDE0DEB}">
      <dgm:prSet/>
      <dgm:spPr/>
      <dgm:t>
        <a:bodyPr/>
        <a:lstStyle/>
        <a:p>
          <a:endParaRPr lang="en-US"/>
        </a:p>
      </dgm:t>
    </dgm:pt>
    <dgm:pt modelId="{E72EBAE3-220D-405B-83E7-0473D41716F2}" type="sibTrans" cxnId="{05261E50-5725-4F93-BB70-BB1D5FDE0DEB}">
      <dgm:prSet/>
      <dgm:spPr/>
      <dgm:t>
        <a:bodyPr/>
        <a:lstStyle/>
        <a:p>
          <a:endParaRPr lang="en-US"/>
        </a:p>
      </dgm:t>
    </dgm:pt>
    <dgm:pt modelId="{739A690A-A49C-4479-8B84-A3512EE080EC}">
      <dgm:prSet phldrT="[Text]" custT="1"/>
      <dgm:spPr>
        <a:solidFill>
          <a:srgbClr val="FFC000"/>
        </a:solidFill>
        <a:ln w="76200">
          <a:solidFill>
            <a:schemeClr val="accent1"/>
          </a:solidFill>
        </a:ln>
      </dgm:spPr>
      <dgm:t>
        <a:bodyPr tIns="365760"/>
        <a:lstStyle/>
        <a:p>
          <a:r>
            <a:rPr lang="en-US" sz="2400" smtClean="0">
              <a:solidFill>
                <a:sysClr val="windowText" lastClr="000000"/>
              </a:solidFill>
            </a:rPr>
            <a:t>Automated Performance Appraisal Tool</a:t>
          </a:r>
          <a:endParaRPr lang="en-US" sz="2400" dirty="0">
            <a:solidFill>
              <a:sysClr val="windowText" lastClr="000000"/>
            </a:solidFill>
          </a:endParaRPr>
        </a:p>
      </dgm:t>
    </dgm:pt>
    <dgm:pt modelId="{2124F2D6-E2C1-459C-BFA0-77F13F40EC4A}" type="parTrans" cxnId="{D0C323B0-5F8A-49EB-A8BF-E9EF167230EA}">
      <dgm:prSet/>
      <dgm:spPr/>
      <dgm:t>
        <a:bodyPr/>
        <a:lstStyle/>
        <a:p>
          <a:endParaRPr lang="en-US"/>
        </a:p>
      </dgm:t>
    </dgm:pt>
    <dgm:pt modelId="{A71CAED7-BA2E-4E6B-AF16-4A951EA3FBE0}" type="sibTrans" cxnId="{D0C323B0-5F8A-49EB-A8BF-E9EF167230EA}">
      <dgm:prSet/>
      <dgm:spPr/>
      <dgm:t>
        <a:bodyPr/>
        <a:lstStyle/>
        <a:p>
          <a:endParaRPr lang="en-US"/>
        </a:p>
      </dgm:t>
    </dgm:pt>
    <dgm:pt modelId="{E830DF13-F873-4523-B4E5-3B41220A5383}" type="pres">
      <dgm:prSet presAssocID="{07F48F03-2E94-40C5-8C3D-F5BE19C0531E}" presName="Name0" presStyleCnt="0">
        <dgm:presLayoutVars>
          <dgm:dir/>
          <dgm:resizeHandles val="exact"/>
        </dgm:presLayoutVars>
      </dgm:prSet>
      <dgm:spPr/>
    </dgm:pt>
    <dgm:pt modelId="{D46F1CA9-33C5-4DCC-9515-670D31087694}" type="pres">
      <dgm:prSet presAssocID="{07F48F03-2E94-40C5-8C3D-F5BE19C0531E}" presName="bkgdShp" presStyleLbl="alignAccFollowNode1" presStyleIdx="0" presStyleCnt="1"/>
      <dgm:spPr>
        <a:solidFill>
          <a:schemeClr val="bg1">
            <a:alpha val="90000"/>
          </a:schemeClr>
        </a:solidFill>
      </dgm:spPr>
    </dgm:pt>
    <dgm:pt modelId="{E0345196-1E6A-4F43-B4AC-8EB821AC7695}" type="pres">
      <dgm:prSet presAssocID="{07F48F03-2E94-40C5-8C3D-F5BE19C0531E}" presName="linComp" presStyleCnt="0"/>
      <dgm:spPr/>
    </dgm:pt>
    <dgm:pt modelId="{C090F787-A15A-441D-8E50-DAEFAE1A75CC}" type="pres">
      <dgm:prSet presAssocID="{68812E05-DD83-455A-BFA1-17F53961505A}" presName="compNode" presStyleCnt="0"/>
      <dgm:spPr/>
    </dgm:pt>
    <dgm:pt modelId="{E2FDF405-6CC0-439A-BE60-9A2EAD737EA7}" type="pres">
      <dgm:prSet presAssocID="{68812E05-DD83-455A-BFA1-17F53961505A}" presName="node" presStyleLbl="node1" presStyleIdx="0" presStyleCnt="3">
        <dgm:presLayoutVars>
          <dgm:bulletEnabled val="1"/>
        </dgm:presLayoutVars>
      </dgm:prSet>
      <dgm:spPr/>
      <dgm:t>
        <a:bodyPr/>
        <a:lstStyle/>
        <a:p>
          <a:endParaRPr lang="en-US"/>
        </a:p>
      </dgm:t>
    </dgm:pt>
    <dgm:pt modelId="{D85B5E9B-93CA-4430-A1FA-7D3EFC74111C}" type="pres">
      <dgm:prSet presAssocID="{68812E05-DD83-455A-BFA1-17F53961505A}" presName="invisiNode" presStyleLbl="node1" presStyleIdx="0" presStyleCnt="3"/>
      <dgm:spPr/>
    </dgm:pt>
    <dgm:pt modelId="{09020F18-03D9-46E8-B319-F1FE9565123C}" type="pres">
      <dgm:prSet presAssocID="{68812E05-DD83-455A-BFA1-17F53961505A}" presName="imagNode" presStyleLbl="fgImgPlace1" presStyleIdx="0" presStyleCnt="3" custScaleX="99858" custScaleY="99950" custLinFactNeighborY="-112"/>
      <dgm:spPr>
        <a:blipFill dpi="0" rotWithShape="1">
          <a:blip xmlns:r="http://schemas.openxmlformats.org/officeDocument/2006/relationships" r:embed="rId1"/>
          <a:srcRect/>
          <a:stretch>
            <a:fillRect l="18940" r="18940"/>
          </a:stretch>
        </a:blipFill>
      </dgm:spPr>
    </dgm:pt>
    <dgm:pt modelId="{83758C48-B8DD-4750-9E64-15233493CD44}" type="pres">
      <dgm:prSet presAssocID="{040500E0-2B81-4DCE-9BC4-F0640E69D4F4}" presName="sibTrans" presStyleLbl="sibTrans2D1" presStyleIdx="0" presStyleCnt="0"/>
      <dgm:spPr/>
      <dgm:t>
        <a:bodyPr/>
        <a:lstStyle/>
        <a:p>
          <a:endParaRPr lang="en-US"/>
        </a:p>
      </dgm:t>
    </dgm:pt>
    <dgm:pt modelId="{4F1D5845-45A1-4CD3-98E8-2B467D52F0DF}" type="pres">
      <dgm:prSet presAssocID="{19A0F57B-CC1A-43F2-AB4B-1840B76DC3F6}" presName="compNode" presStyleCnt="0"/>
      <dgm:spPr/>
    </dgm:pt>
    <dgm:pt modelId="{74A4A42B-7223-4803-B103-73505950AB05}" type="pres">
      <dgm:prSet presAssocID="{19A0F57B-CC1A-43F2-AB4B-1840B76DC3F6}" presName="node" presStyleLbl="node1" presStyleIdx="1" presStyleCnt="3">
        <dgm:presLayoutVars>
          <dgm:bulletEnabled val="1"/>
        </dgm:presLayoutVars>
      </dgm:prSet>
      <dgm:spPr/>
      <dgm:t>
        <a:bodyPr/>
        <a:lstStyle/>
        <a:p>
          <a:endParaRPr lang="en-US"/>
        </a:p>
      </dgm:t>
    </dgm:pt>
    <dgm:pt modelId="{54864B49-556A-4545-B6A5-C7DBC58F973B}" type="pres">
      <dgm:prSet presAssocID="{19A0F57B-CC1A-43F2-AB4B-1840B76DC3F6}" presName="invisiNode" presStyleLbl="node1" presStyleIdx="1" presStyleCnt="3"/>
      <dgm:spPr/>
    </dgm:pt>
    <dgm:pt modelId="{575D8A5F-AD0D-40DC-A394-BC46DAE3212B}" type="pres">
      <dgm:prSet presAssocID="{19A0F57B-CC1A-43F2-AB4B-1840B76DC3F6}" presName="imagNode" presStyleLbl="fgImgPlace1" presStyleIdx="1" presStyleCnt="3"/>
      <dgm:spPr>
        <a:blipFill dpi="0" rotWithShape="1">
          <a:blip xmlns:r="http://schemas.openxmlformats.org/officeDocument/2006/relationships" r:embed="rId2"/>
          <a:srcRect/>
          <a:stretch>
            <a:fillRect l="16903" t="25" r="16903" b="25"/>
          </a:stretch>
        </a:blipFill>
      </dgm:spPr>
    </dgm:pt>
    <dgm:pt modelId="{09AA2B44-38BD-4535-A183-2C1883E5747F}" type="pres">
      <dgm:prSet presAssocID="{E72EBAE3-220D-405B-83E7-0473D41716F2}" presName="sibTrans" presStyleLbl="sibTrans2D1" presStyleIdx="0" presStyleCnt="0"/>
      <dgm:spPr/>
      <dgm:t>
        <a:bodyPr/>
        <a:lstStyle/>
        <a:p>
          <a:endParaRPr lang="en-US"/>
        </a:p>
      </dgm:t>
    </dgm:pt>
    <dgm:pt modelId="{51843589-8B2C-444F-89CF-5E381AE57E23}" type="pres">
      <dgm:prSet presAssocID="{739A690A-A49C-4479-8B84-A3512EE080EC}" presName="compNode" presStyleCnt="0"/>
      <dgm:spPr/>
    </dgm:pt>
    <dgm:pt modelId="{013850CC-ECDB-4056-9287-DBC66AC58EF3}" type="pres">
      <dgm:prSet presAssocID="{739A690A-A49C-4479-8B84-A3512EE080EC}" presName="node" presStyleLbl="node1" presStyleIdx="2" presStyleCnt="3">
        <dgm:presLayoutVars>
          <dgm:bulletEnabled val="1"/>
        </dgm:presLayoutVars>
      </dgm:prSet>
      <dgm:spPr/>
      <dgm:t>
        <a:bodyPr/>
        <a:lstStyle/>
        <a:p>
          <a:endParaRPr lang="en-US"/>
        </a:p>
      </dgm:t>
    </dgm:pt>
    <dgm:pt modelId="{FF9C0551-D7E8-4D22-A4AC-210419C77E02}" type="pres">
      <dgm:prSet presAssocID="{739A690A-A49C-4479-8B84-A3512EE080EC}" presName="invisiNode" presStyleLbl="node1" presStyleIdx="2" presStyleCnt="3"/>
      <dgm:spPr/>
    </dgm:pt>
    <dgm:pt modelId="{58BAD667-AA1F-4372-9193-817FBC1BA1A3}" type="pres">
      <dgm:prSet presAssocID="{739A690A-A49C-4479-8B84-A3512EE080EC}" presName="imagNode" presStyleLbl="fgImgPlace1" presStyleIdx="2" presStyleCnt="3"/>
      <dgm:spPr>
        <a:blipFill dpi="0" rotWithShape="1">
          <a:blip xmlns:r="http://schemas.openxmlformats.org/officeDocument/2006/relationships" r:embed="rId3"/>
          <a:srcRect/>
          <a:stretch>
            <a:fillRect l="12175" t="11883" r="12175" b="11883"/>
          </a:stretch>
        </a:blipFill>
      </dgm:spPr>
    </dgm:pt>
  </dgm:ptLst>
  <dgm:cxnLst>
    <dgm:cxn modelId="{05261E50-5725-4F93-BB70-BB1D5FDE0DEB}" srcId="{07F48F03-2E94-40C5-8C3D-F5BE19C0531E}" destId="{19A0F57B-CC1A-43F2-AB4B-1840B76DC3F6}" srcOrd="1" destOrd="0" parTransId="{D6404C60-3F46-4765-9299-020B23E0E961}" sibTransId="{E72EBAE3-220D-405B-83E7-0473D41716F2}"/>
    <dgm:cxn modelId="{4F4582BE-BF91-41AB-8782-1E75EC8CA6B3}" type="presOf" srcId="{07F48F03-2E94-40C5-8C3D-F5BE19C0531E}" destId="{E830DF13-F873-4523-B4E5-3B41220A5383}" srcOrd="0" destOrd="0" presId="urn:microsoft.com/office/officeart/2005/8/layout/pList2"/>
    <dgm:cxn modelId="{9F73E3EF-3FFD-4877-BFF1-9124BB59E67F}" type="presOf" srcId="{19A0F57B-CC1A-43F2-AB4B-1840B76DC3F6}" destId="{74A4A42B-7223-4803-B103-73505950AB05}" srcOrd="0" destOrd="0" presId="urn:microsoft.com/office/officeart/2005/8/layout/pList2"/>
    <dgm:cxn modelId="{AF9FC0FD-F9ED-48D0-A3C9-D1D1BCCB13C1}" type="presOf" srcId="{040500E0-2B81-4DCE-9BC4-F0640E69D4F4}" destId="{83758C48-B8DD-4750-9E64-15233493CD44}" srcOrd="0" destOrd="0" presId="urn:microsoft.com/office/officeart/2005/8/layout/pList2"/>
    <dgm:cxn modelId="{2DCD4F61-CF81-4AD1-8CF3-98D69DDBF533}" type="presOf" srcId="{E72EBAE3-220D-405B-83E7-0473D41716F2}" destId="{09AA2B44-38BD-4535-A183-2C1883E5747F}" srcOrd="0" destOrd="0" presId="urn:microsoft.com/office/officeart/2005/8/layout/pList2"/>
    <dgm:cxn modelId="{AB90D525-7C1A-42B5-9D6E-4FBBE908973C}" type="presOf" srcId="{739A690A-A49C-4479-8B84-A3512EE080EC}" destId="{013850CC-ECDB-4056-9287-DBC66AC58EF3}" srcOrd="0" destOrd="0" presId="urn:microsoft.com/office/officeart/2005/8/layout/pList2"/>
    <dgm:cxn modelId="{615BF54E-732D-407B-9CC7-3A1252AE3D94}" srcId="{07F48F03-2E94-40C5-8C3D-F5BE19C0531E}" destId="{68812E05-DD83-455A-BFA1-17F53961505A}" srcOrd="0" destOrd="0" parTransId="{42DB117E-979E-4F47-9ADB-7FFF1D2F0B13}" sibTransId="{040500E0-2B81-4DCE-9BC4-F0640E69D4F4}"/>
    <dgm:cxn modelId="{D0C323B0-5F8A-49EB-A8BF-E9EF167230EA}" srcId="{07F48F03-2E94-40C5-8C3D-F5BE19C0531E}" destId="{739A690A-A49C-4479-8B84-A3512EE080EC}" srcOrd="2" destOrd="0" parTransId="{2124F2D6-E2C1-459C-BFA0-77F13F40EC4A}" sibTransId="{A71CAED7-BA2E-4E6B-AF16-4A951EA3FBE0}"/>
    <dgm:cxn modelId="{C0B19C40-AAC6-4E56-BFCB-60AB9ED2543A}" type="presOf" srcId="{68812E05-DD83-455A-BFA1-17F53961505A}" destId="{E2FDF405-6CC0-439A-BE60-9A2EAD737EA7}" srcOrd="0" destOrd="0" presId="urn:microsoft.com/office/officeart/2005/8/layout/pList2"/>
    <dgm:cxn modelId="{BC973395-5B21-4684-BC74-FE3D94EF5CD7}" type="presParOf" srcId="{E830DF13-F873-4523-B4E5-3B41220A5383}" destId="{D46F1CA9-33C5-4DCC-9515-670D31087694}" srcOrd="0" destOrd="0" presId="urn:microsoft.com/office/officeart/2005/8/layout/pList2"/>
    <dgm:cxn modelId="{C5B46293-9D69-41ED-AC70-FAC11B9E4AC1}" type="presParOf" srcId="{E830DF13-F873-4523-B4E5-3B41220A5383}" destId="{E0345196-1E6A-4F43-B4AC-8EB821AC7695}" srcOrd="1" destOrd="0" presId="urn:microsoft.com/office/officeart/2005/8/layout/pList2"/>
    <dgm:cxn modelId="{9579ECE7-3E99-4E14-8819-23F3802CB4E2}" type="presParOf" srcId="{E0345196-1E6A-4F43-B4AC-8EB821AC7695}" destId="{C090F787-A15A-441D-8E50-DAEFAE1A75CC}" srcOrd="0" destOrd="0" presId="urn:microsoft.com/office/officeart/2005/8/layout/pList2"/>
    <dgm:cxn modelId="{E522A942-7287-4D2D-B91B-2CC78F0E0EFB}" type="presParOf" srcId="{C090F787-A15A-441D-8E50-DAEFAE1A75CC}" destId="{E2FDF405-6CC0-439A-BE60-9A2EAD737EA7}" srcOrd="0" destOrd="0" presId="urn:microsoft.com/office/officeart/2005/8/layout/pList2"/>
    <dgm:cxn modelId="{7E485507-85C4-4393-A3FB-2C1F7F1E216A}" type="presParOf" srcId="{C090F787-A15A-441D-8E50-DAEFAE1A75CC}" destId="{D85B5E9B-93CA-4430-A1FA-7D3EFC74111C}" srcOrd="1" destOrd="0" presId="urn:microsoft.com/office/officeart/2005/8/layout/pList2"/>
    <dgm:cxn modelId="{35F436A1-2072-4807-865F-17828B201252}" type="presParOf" srcId="{C090F787-A15A-441D-8E50-DAEFAE1A75CC}" destId="{09020F18-03D9-46E8-B319-F1FE9565123C}" srcOrd="2" destOrd="0" presId="urn:microsoft.com/office/officeart/2005/8/layout/pList2"/>
    <dgm:cxn modelId="{2415DDB7-ED1E-449A-914F-FE390304C7A9}" type="presParOf" srcId="{E0345196-1E6A-4F43-B4AC-8EB821AC7695}" destId="{83758C48-B8DD-4750-9E64-15233493CD44}" srcOrd="1" destOrd="0" presId="urn:microsoft.com/office/officeart/2005/8/layout/pList2"/>
    <dgm:cxn modelId="{1E6E3804-2D59-4732-939B-2EC318E78B5F}" type="presParOf" srcId="{E0345196-1E6A-4F43-B4AC-8EB821AC7695}" destId="{4F1D5845-45A1-4CD3-98E8-2B467D52F0DF}" srcOrd="2" destOrd="0" presId="urn:microsoft.com/office/officeart/2005/8/layout/pList2"/>
    <dgm:cxn modelId="{9F4CD1A8-966E-4B15-A64E-28C1EA6E0D1B}" type="presParOf" srcId="{4F1D5845-45A1-4CD3-98E8-2B467D52F0DF}" destId="{74A4A42B-7223-4803-B103-73505950AB05}" srcOrd="0" destOrd="0" presId="urn:microsoft.com/office/officeart/2005/8/layout/pList2"/>
    <dgm:cxn modelId="{A09B26E8-85C6-4BB9-A2C7-4CBFFB31E096}" type="presParOf" srcId="{4F1D5845-45A1-4CD3-98E8-2B467D52F0DF}" destId="{54864B49-556A-4545-B6A5-C7DBC58F973B}" srcOrd="1" destOrd="0" presId="urn:microsoft.com/office/officeart/2005/8/layout/pList2"/>
    <dgm:cxn modelId="{44D7E12F-2C33-4630-8E12-749067DF4447}" type="presParOf" srcId="{4F1D5845-45A1-4CD3-98E8-2B467D52F0DF}" destId="{575D8A5F-AD0D-40DC-A394-BC46DAE3212B}" srcOrd="2" destOrd="0" presId="urn:microsoft.com/office/officeart/2005/8/layout/pList2"/>
    <dgm:cxn modelId="{EDF2B22A-74B9-4B42-8327-01C26D7E50FF}" type="presParOf" srcId="{E0345196-1E6A-4F43-B4AC-8EB821AC7695}" destId="{09AA2B44-38BD-4535-A183-2C1883E5747F}" srcOrd="3" destOrd="0" presId="urn:microsoft.com/office/officeart/2005/8/layout/pList2"/>
    <dgm:cxn modelId="{00181836-0BAA-4E30-B391-B4967E400A15}" type="presParOf" srcId="{E0345196-1E6A-4F43-B4AC-8EB821AC7695}" destId="{51843589-8B2C-444F-89CF-5E381AE57E23}" srcOrd="4" destOrd="0" presId="urn:microsoft.com/office/officeart/2005/8/layout/pList2"/>
    <dgm:cxn modelId="{286E3424-54A8-4B59-A42F-CE9BE7FE8270}" type="presParOf" srcId="{51843589-8B2C-444F-89CF-5E381AE57E23}" destId="{013850CC-ECDB-4056-9287-DBC66AC58EF3}" srcOrd="0" destOrd="0" presId="urn:microsoft.com/office/officeart/2005/8/layout/pList2"/>
    <dgm:cxn modelId="{410797E0-098F-4283-9F37-20FB60CBBB65}" type="presParOf" srcId="{51843589-8B2C-444F-89CF-5E381AE57E23}" destId="{FF9C0551-D7E8-4D22-A4AC-210419C77E02}" srcOrd="1" destOrd="0" presId="urn:microsoft.com/office/officeart/2005/8/layout/pList2"/>
    <dgm:cxn modelId="{A11EDCF9-3ACD-4BEB-85BB-5CB7C08941AC}" type="presParOf" srcId="{51843589-8B2C-444F-89CF-5E381AE57E23}" destId="{58BAD667-AA1F-4372-9193-817FBC1BA1A3}" srcOrd="2" destOrd="0" presId="urn:microsoft.com/office/officeart/2005/8/layout/p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CA223B-0370-44E7-BF4E-8570FB8AAA3C}" type="doc">
      <dgm:prSet loTypeId="urn:microsoft.com/office/officeart/2005/8/layout/cycle8" loCatId="cycle" qsTypeId="urn:microsoft.com/office/officeart/2005/8/quickstyle/simple1" qsCatId="simple" csTypeId="urn:microsoft.com/office/officeart/2005/8/colors/accent1_2" csCatId="accent1" phldr="1"/>
      <dgm:spPr/>
    </dgm:pt>
    <dgm:pt modelId="{4A9A9F6F-D3F5-4A38-8FD3-CF7162C58107}">
      <dgm:prSet phldrT="[Text]"/>
      <dgm:spPr>
        <a:solidFill>
          <a:srgbClr val="002060"/>
        </a:solidFill>
      </dgm:spPr>
      <dgm:t>
        <a:bodyPr/>
        <a:lstStyle/>
        <a:p>
          <a:r>
            <a:rPr lang="en-US" b="1" smtClean="0">
              <a:solidFill>
                <a:schemeClr val="bg1"/>
              </a:solidFill>
            </a:rPr>
            <a:t>MONITORING</a:t>
          </a:r>
          <a:endParaRPr lang="en-US" b="1" dirty="0">
            <a:solidFill>
              <a:schemeClr val="bg1"/>
            </a:solidFill>
          </a:endParaRPr>
        </a:p>
      </dgm:t>
    </dgm:pt>
    <dgm:pt modelId="{2D7CBB21-3D0A-4470-B980-B470CFDE615A}" type="parTrans" cxnId="{0A4ADFF5-80BB-4EC9-AE0F-458DB321BA1A}">
      <dgm:prSet/>
      <dgm:spPr/>
      <dgm:t>
        <a:bodyPr/>
        <a:lstStyle/>
        <a:p>
          <a:endParaRPr lang="en-US"/>
        </a:p>
      </dgm:t>
    </dgm:pt>
    <dgm:pt modelId="{5713B93F-5C01-4976-9650-D56628B652AF}" type="sibTrans" cxnId="{0A4ADFF5-80BB-4EC9-AE0F-458DB321BA1A}">
      <dgm:prSet/>
      <dgm:spPr/>
      <dgm:t>
        <a:bodyPr/>
        <a:lstStyle/>
        <a:p>
          <a:endParaRPr lang="en-US"/>
        </a:p>
      </dgm:t>
    </dgm:pt>
    <dgm:pt modelId="{8CEB35E2-8247-48FF-83B3-649BC6078D82}">
      <dgm:prSet phldrT="[Text]"/>
      <dgm:spPr>
        <a:solidFill>
          <a:srgbClr val="002060"/>
        </a:solidFill>
      </dgm:spPr>
      <dgm:t>
        <a:bodyPr/>
        <a:lstStyle/>
        <a:p>
          <a:r>
            <a:rPr lang="en-US" b="1" smtClean="0">
              <a:solidFill>
                <a:schemeClr val="bg1"/>
              </a:solidFill>
            </a:rPr>
            <a:t>EVALUATING</a:t>
          </a:r>
          <a:endParaRPr lang="en-US" b="1" dirty="0">
            <a:solidFill>
              <a:schemeClr val="bg1"/>
            </a:solidFill>
          </a:endParaRPr>
        </a:p>
      </dgm:t>
    </dgm:pt>
    <dgm:pt modelId="{3A94A699-E81B-4505-903B-F55A35BF7778}" type="parTrans" cxnId="{7E21D3AE-4282-4212-B525-76C4083CBF1F}">
      <dgm:prSet/>
      <dgm:spPr/>
      <dgm:t>
        <a:bodyPr/>
        <a:lstStyle/>
        <a:p>
          <a:endParaRPr lang="en-US"/>
        </a:p>
      </dgm:t>
    </dgm:pt>
    <dgm:pt modelId="{DB583203-7F01-4F31-B1D0-5C5541BF10D1}" type="sibTrans" cxnId="{7E21D3AE-4282-4212-B525-76C4083CBF1F}">
      <dgm:prSet/>
      <dgm:spPr/>
      <dgm:t>
        <a:bodyPr/>
        <a:lstStyle/>
        <a:p>
          <a:endParaRPr lang="en-US"/>
        </a:p>
      </dgm:t>
    </dgm:pt>
    <dgm:pt modelId="{CBF2A60C-7FBF-486D-BB17-E33E2BF4B987}">
      <dgm:prSet phldrT="[Text]"/>
      <dgm:spPr>
        <a:solidFill>
          <a:srgbClr val="002060"/>
        </a:solidFill>
      </dgm:spPr>
      <dgm:t>
        <a:bodyPr/>
        <a:lstStyle/>
        <a:p>
          <a:r>
            <a:rPr lang="en-US" b="1" smtClean="0">
              <a:solidFill>
                <a:schemeClr val="bg1"/>
              </a:solidFill>
            </a:rPr>
            <a:t>PLANNING</a:t>
          </a:r>
          <a:endParaRPr lang="en-US" b="1" dirty="0">
            <a:solidFill>
              <a:schemeClr val="bg1"/>
            </a:solidFill>
          </a:endParaRPr>
        </a:p>
      </dgm:t>
    </dgm:pt>
    <dgm:pt modelId="{7574CF23-291C-443D-9560-776FF837F297}" type="parTrans" cxnId="{FBABE385-2400-4C03-A143-F4807DB35926}">
      <dgm:prSet/>
      <dgm:spPr/>
      <dgm:t>
        <a:bodyPr/>
        <a:lstStyle/>
        <a:p>
          <a:endParaRPr lang="en-US"/>
        </a:p>
      </dgm:t>
    </dgm:pt>
    <dgm:pt modelId="{29B0BDE0-A7D7-4588-96B5-65B7CA983A20}" type="sibTrans" cxnId="{FBABE385-2400-4C03-A143-F4807DB35926}">
      <dgm:prSet/>
      <dgm:spPr/>
      <dgm:t>
        <a:bodyPr/>
        <a:lstStyle/>
        <a:p>
          <a:endParaRPr lang="en-US"/>
        </a:p>
      </dgm:t>
    </dgm:pt>
    <dgm:pt modelId="{F818CA1C-1FCD-4230-821E-DE5FF48F1D23}" type="pres">
      <dgm:prSet presAssocID="{93CA223B-0370-44E7-BF4E-8570FB8AAA3C}" presName="compositeShape" presStyleCnt="0">
        <dgm:presLayoutVars>
          <dgm:chMax val="7"/>
          <dgm:dir/>
          <dgm:resizeHandles val="exact"/>
        </dgm:presLayoutVars>
      </dgm:prSet>
      <dgm:spPr/>
    </dgm:pt>
    <dgm:pt modelId="{A498E43F-65E1-43A6-B58A-784305CBD1CF}" type="pres">
      <dgm:prSet presAssocID="{93CA223B-0370-44E7-BF4E-8570FB8AAA3C}" presName="wedge1" presStyleLbl="node1" presStyleIdx="0" presStyleCnt="3"/>
      <dgm:spPr/>
      <dgm:t>
        <a:bodyPr/>
        <a:lstStyle/>
        <a:p>
          <a:endParaRPr lang="en-US"/>
        </a:p>
      </dgm:t>
    </dgm:pt>
    <dgm:pt modelId="{FDDAA9E7-A0C2-4385-86DA-2FACB0EF24B2}" type="pres">
      <dgm:prSet presAssocID="{93CA223B-0370-44E7-BF4E-8570FB8AAA3C}" presName="dummy1a" presStyleCnt="0"/>
      <dgm:spPr/>
    </dgm:pt>
    <dgm:pt modelId="{88AE41B9-01C9-4203-9D6D-0909B7FE4BA2}" type="pres">
      <dgm:prSet presAssocID="{93CA223B-0370-44E7-BF4E-8570FB8AAA3C}" presName="dummy1b" presStyleCnt="0"/>
      <dgm:spPr/>
    </dgm:pt>
    <dgm:pt modelId="{FB984B51-2DD5-4B68-BC41-A8BE4C715D3E}" type="pres">
      <dgm:prSet presAssocID="{93CA223B-0370-44E7-BF4E-8570FB8AAA3C}" presName="wedge1Tx" presStyleLbl="node1" presStyleIdx="0" presStyleCnt="3">
        <dgm:presLayoutVars>
          <dgm:chMax val="0"/>
          <dgm:chPref val="0"/>
          <dgm:bulletEnabled val="1"/>
        </dgm:presLayoutVars>
      </dgm:prSet>
      <dgm:spPr/>
      <dgm:t>
        <a:bodyPr/>
        <a:lstStyle/>
        <a:p>
          <a:endParaRPr lang="en-US"/>
        </a:p>
      </dgm:t>
    </dgm:pt>
    <dgm:pt modelId="{94162AA0-3ABC-4CED-BE28-6E2EBDB3D885}" type="pres">
      <dgm:prSet presAssocID="{93CA223B-0370-44E7-BF4E-8570FB8AAA3C}" presName="wedge2" presStyleLbl="node1" presStyleIdx="1" presStyleCnt="3"/>
      <dgm:spPr/>
      <dgm:t>
        <a:bodyPr/>
        <a:lstStyle/>
        <a:p>
          <a:endParaRPr lang="en-US"/>
        </a:p>
      </dgm:t>
    </dgm:pt>
    <dgm:pt modelId="{AE0B0121-B778-45C1-A780-E6D0C38F206F}" type="pres">
      <dgm:prSet presAssocID="{93CA223B-0370-44E7-BF4E-8570FB8AAA3C}" presName="dummy2a" presStyleCnt="0"/>
      <dgm:spPr/>
    </dgm:pt>
    <dgm:pt modelId="{F0F577A1-04D1-4707-8401-5283690493D0}" type="pres">
      <dgm:prSet presAssocID="{93CA223B-0370-44E7-BF4E-8570FB8AAA3C}" presName="dummy2b" presStyleCnt="0"/>
      <dgm:spPr/>
    </dgm:pt>
    <dgm:pt modelId="{470451FC-8689-466A-AF45-3558AE1671CD}" type="pres">
      <dgm:prSet presAssocID="{93CA223B-0370-44E7-BF4E-8570FB8AAA3C}" presName="wedge2Tx" presStyleLbl="node1" presStyleIdx="1" presStyleCnt="3">
        <dgm:presLayoutVars>
          <dgm:chMax val="0"/>
          <dgm:chPref val="0"/>
          <dgm:bulletEnabled val="1"/>
        </dgm:presLayoutVars>
      </dgm:prSet>
      <dgm:spPr/>
      <dgm:t>
        <a:bodyPr/>
        <a:lstStyle/>
        <a:p>
          <a:endParaRPr lang="en-US"/>
        </a:p>
      </dgm:t>
    </dgm:pt>
    <dgm:pt modelId="{493101D3-5D11-4918-8AF5-DB922D5CEF21}" type="pres">
      <dgm:prSet presAssocID="{93CA223B-0370-44E7-BF4E-8570FB8AAA3C}" presName="wedge3" presStyleLbl="node1" presStyleIdx="2" presStyleCnt="3"/>
      <dgm:spPr/>
      <dgm:t>
        <a:bodyPr/>
        <a:lstStyle/>
        <a:p>
          <a:endParaRPr lang="en-US"/>
        </a:p>
      </dgm:t>
    </dgm:pt>
    <dgm:pt modelId="{AC7A4D48-C2D8-4067-A1B1-3ADCF335E50A}" type="pres">
      <dgm:prSet presAssocID="{93CA223B-0370-44E7-BF4E-8570FB8AAA3C}" presName="dummy3a" presStyleCnt="0"/>
      <dgm:spPr/>
    </dgm:pt>
    <dgm:pt modelId="{5FBF4A80-8383-4FEF-8828-D48301B184C0}" type="pres">
      <dgm:prSet presAssocID="{93CA223B-0370-44E7-BF4E-8570FB8AAA3C}" presName="dummy3b" presStyleCnt="0"/>
      <dgm:spPr/>
    </dgm:pt>
    <dgm:pt modelId="{AC29D582-ECC2-47E6-BBFC-9B6FCB2B39AC}" type="pres">
      <dgm:prSet presAssocID="{93CA223B-0370-44E7-BF4E-8570FB8AAA3C}" presName="wedge3Tx" presStyleLbl="node1" presStyleIdx="2" presStyleCnt="3">
        <dgm:presLayoutVars>
          <dgm:chMax val="0"/>
          <dgm:chPref val="0"/>
          <dgm:bulletEnabled val="1"/>
        </dgm:presLayoutVars>
      </dgm:prSet>
      <dgm:spPr/>
      <dgm:t>
        <a:bodyPr/>
        <a:lstStyle/>
        <a:p>
          <a:endParaRPr lang="en-US"/>
        </a:p>
      </dgm:t>
    </dgm:pt>
    <dgm:pt modelId="{3C6D31C8-6135-4ABB-AFEA-56428883C18E}" type="pres">
      <dgm:prSet presAssocID="{5713B93F-5C01-4976-9650-D56628B652AF}" presName="arrowWedge1" presStyleLbl="fgSibTrans2D1" presStyleIdx="0" presStyleCnt="3"/>
      <dgm:spPr/>
    </dgm:pt>
    <dgm:pt modelId="{9D266649-FC42-4151-B0BF-98AEFB3B66B6}" type="pres">
      <dgm:prSet presAssocID="{DB583203-7F01-4F31-B1D0-5C5541BF10D1}" presName="arrowWedge2" presStyleLbl="fgSibTrans2D1" presStyleIdx="1" presStyleCnt="3"/>
      <dgm:spPr/>
    </dgm:pt>
    <dgm:pt modelId="{5B78E929-FCF9-4787-A387-BF6B3F87E944}" type="pres">
      <dgm:prSet presAssocID="{29B0BDE0-A7D7-4588-96B5-65B7CA983A20}" presName="arrowWedge3" presStyleLbl="fgSibTrans2D1" presStyleIdx="2" presStyleCnt="3"/>
      <dgm:spPr/>
    </dgm:pt>
  </dgm:ptLst>
  <dgm:cxnLst>
    <dgm:cxn modelId="{0A4ADFF5-80BB-4EC9-AE0F-458DB321BA1A}" srcId="{93CA223B-0370-44E7-BF4E-8570FB8AAA3C}" destId="{4A9A9F6F-D3F5-4A38-8FD3-CF7162C58107}" srcOrd="0" destOrd="0" parTransId="{2D7CBB21-3D0A-4470-B980-B470CFDE615A}" sibTransId="{5713B93F-5C01-4976-9650-D56628B652AF}"/>
    <dgm:cxn modelId="{15994FF6-9C6B-455E-A24B-888B03FEC7AA}" type="presOf" srcId="{4A9A9F6F-D3F5-4A38-8FD3-CF7162C58107}" destId="{FB984B51-2DD5-4B68-BC41-A8BE4C715D3E}" srcOrd="1" destOrd="0" presId="urn:microsoft.com/office/officeart/2005/8/layout/cycle8"/>
    <dgm:cxn modelId="{C9A032C0-5026-43A3-B0D6-C0B4C635A8CA}" type="presOf" srcId="{93CA223B-0370-44E7-BF4E-8570FB8AAA3C}" destId="{F818CA1C-1FCD-4230-821E-DE5FF48F1D23}" srcOrd="0" destOrd="0" presId="urn:microsoft.com/office/officeart/2005/8/layout/cycle8"/>
    <dgm:cxn modelId="{9705FB58-9E64-498E-BC68-9DCBE2F83401}" type="presOf" srcId="{CBF2A60C-7FBF-486D-BB17-E33E2BF4B987}" destId="{AC29D582-ECC2-47E6-BBFC-9B6FCB2B39AC}" srcOrd="1" destOrd="0" presId="urn:microsoft.com/office/officeart/2005/8/layout/cycle8"/>
    <dgm:cxn modelId="{FBABE385-2400-4C03-A143-F4807DB35926}" srcId="{93CA223B-0370-44E7-BF4E-8570FB8AAA3C}" destId="{CBF2A60C-7FBF-486D-BB17-E33E2BF4B987}" srcOrd="2" destOrd="0" parTransId="{7574CF23-291C-443D-9560-776FF837F297}" sibTransId="{29B0BDE0-A7D7-4588-96B5-65B7CA983A20}"/>
    <dgm:cxn modelId="{7E21D3AE-4282-4212-B525-76C4083CBF1F}" srcId="{93CA223B-0370-44E7-BF4E-8570FB8AAA3C}" destId="{8CEB35E2-8247-48FF-83B3-649BC6078D82}" srcOrd="1" destOrd="0" parTransId="{3A94A699-E81B-4505-903B-F55A35BF7778}" sibTransId="{DB583203-7F01-4F31-B1D0-5C5541BF10D1}"/>
    <dgm:cxn modelId="{B85BD8F5-9A2D-4BF5-ACF7-F7745A2F9968}" type="presOf" srcId="{CBF2A60C-7FBF-486D-BB17-E33E2BF4B987}" destId="{493101D3-5D11-4918-8AF5-DB922D5CEF21}" srcOrd="0" destOrd="0" presId="urn:microsoft.com/office/officeart/2005/8/layout/cycle8"/>
    <dgm:cxn modelId="{6570C7C2-EB4F-4217-8BFA-24DCF4F44CE2}" type="presOf" srcId="{8CEB35E2-8247-48FF-83B3-649BC6078D82}" destId="{470451FC-8689-466A-AF45-3558AE1671CD}" srcOrd="1" destOrd="0" presId="urn:microsoft.com/office/officeart/2005/8/layout/cycle8"/>
    <dgm:cxn modelId="{D86A0C23-DC19-4A71-AF67-AB9E08A49D49}" type="presOf" srcId="{8CEB35E2-8247-48FF-83B3-649BC6078D82}" destId="{94162AA0-3ABC-4CED-BE28-6E2EBDB3D885}" srcOrd="0" destOrd="0" presId="urn:microsoft.com/office/officeart/2005/8/layout/cycle8"/>
    <dgm:cxn modelId="{731DB9B8-DB7A-479E-AAC8-43F8E31C68B3}" type="presOf" srcId="{4A9A9F6F-D3F5-4A38-8FD3-CF7162C58107}" destId="{A498E43F-65E1-43A6-B58A-784305CBD1CF}" srcOrd="0" destOrd="0" presId="urn:microsoft.com/office/officeart/2005/8/layout/cycle8"/>
    <dgm:cxn modelId="{78B982EB-816E-44B5-A721-E3C132CEE50D}" type="presParOf" srcId="{F818CA1C-1FCD-4230-821E-DE5FF48F1D23}" destId="{A498E43F-65E1-43A6-B58A-784305CBD1CF}" srcOrd="0" destOrd="0" presId="urn:microsoft.com/office/officeart/2005/8/layout/cycle8"/>
    <dgm:cxn modelId="{41E37318-F486-4990-A0F5-7A90E176E7C4}" type="presParOf" srcId="{F818CA1C-1FCD-4230-821E-DE5FF48F1D23}" destId="{FDDAA9E7-A0C2-4385-86DA-2FACB0EF24B2}" srcOrd="1" destOrd="0" presId="urn:microsoft.com/office/officeart/2005/8/layout/cycle8"/>
    <dgm:cxn modelId="{4A8E9190-19E9-4FC1-96CC-88A2D6703A73}" type="presParOf" srcId="{F818CA1C-1FCD-4230-821E-DE5FF48F1D23}" destId="{88AE41B9-01C9-4203-9D6D-0909B7FE4BA2}" srcOrd="2" destOrd="0" presId="urn:microsoft.com/office/officeart/2005/8/layout/cycle8"/>
    <dgm:cxn modelId="{FCDB886B-B00B-4DC2-9BEB-2AEA46A40A63}" type="presParOf" srcId="{F818CA1C-1FCD-4230-821E-DE5FF48F1D23}" destId="{FB984B51-2DD5-4B68-BC41-A8BE4C715D3E}" srcOrd="3" destOrd="0" presId="urn:microsoft.com/office/officeart/2005/8/layout/cycle8"/>
    <dgm:cxn modelId="{5313B622-AD68-45E1-9398-4747154BF14A}" type="presParOf" srcId="{F818CA1C-1FCD-4230-821E-DE5FF48F1D23}" destId="{94162AA0-3ABC-4CED-BE28-6E2EBDB3D885}" srcOrd="4" destOrd="0" presId="urn:microsoft.com/office/officeart/2005/8/layout/cycle8"/>
    <dgm:cxn modelId="{94FA6E24-51BE-4E79-953B-DEFF2DC35B61}" type="presParOf" srcId="{F818CA1C-1FCD-4230-821E-DE5FF48F1D23}" destId="{AE0B0121-B778-45C1-A780-E6D0C38F206F}" srcOrd="5" destOrd="0" presId="urn:microsoft.com/office/officeart/2005/8/layout/cycle8"/>
    <dgm:cxn modelId="{ADE32237-5182-4347-9A60-1A8F234DD057}" type="presParOf" srcId="{F818CA1C-1FCD-4230-821E-DE5FF48F1D23}" destId="{F0F577A1-04D1-4707-8401-5283690493D0}" srcOrd="6" destOrd="0" presId="urn:microsoft.com/office/officeart/2005/8/layout/cycle8"/>
    <dgm:cxn modelId="{F329A962-6701-43B1-967B-F8F0F4A0BE7C}" type="presParOf" srcId="{F818CA1C-1FCD-4230-821E-DE5FF48F1D23}" destId="{470451FC-8689-466A-AF45-3558AE1671CD}" srcOrd="7" destOrd="0" presId="urn:microsoft.com/office/officeart/2005/8/layout/cycle8"/>
    <dgm:cxn modelId="{8CF2EEFF-EB13-4A8F-8103-A025CA5C7E01}" type="presParOf" srcId="{F818CA1C-1FCD-4230-821E-DE5FF48F1D23}" destId="{493101D3-5D11-4918-8AF5-DB922D5CEF21}" srcOrd="8" destOrd="0" presId="urn:microsoft.com/office/officeart/2005/8/layout/cycle8"/>
    <dgm:cxn modelId="{2F3A065F-6329-4ED4-B4ED-529DDDE5BE16}" type="presParOf" srcId="{F818CA1C-1FCD-4230-821E-DE5FF48F1D23}" destId="{AC7A4D48-C2D8-4067-A1B1-3ADCF335E50A}" srcOrd="9" destOrd="0" presId="urn:microsoft.com/office/officeart/2005/8/layout/cycle8"/>
    <dgm:cxn modelId="{FD84AC6D-A74D-4881-82D3-889EFC3E9E9C}" type="presParOf" srcId="{F818CA1C-1FCD-4230-821E-DE5FF48F1D23}" destId="{5FBF4A80-8383-4FEF-8828-D48301B184C0}" srcOrd="10" destOrd="0" presId="urn:microsoft.com/office/officeart/2005/8/layout/cycle8"/>
    <dgm:cxn modelId="{C85EAC85-6CC3-4E3E-8E60-A73D6587BBD1}" type="presParOf" srcId="{F818CA1C-1FCD-4230-821E-DE5FF48F1D23}" destId="{AC29D582-ECC2-47E6-BBFC-9B6FCB2B39AC}" srcOrd="11" destOrd="0" presId="urn:microsoft.com/office/officeart/2005/8/layout/cycle8"/>
    <dgm:cxn modelId="{D7CBD98A-AC36-4A44-AE40-8D3744EF7952}" type="presParOf" srcId="{F818CA1C-1FCD-4230-821E-DE5FF48F1D23}" destId="{3C6D31C8-6135-4ABB-AFEA-56428883C18E}" srcOrd="12" destOrd="0" presId="urn:microsoft.com/office/officeart/2005/8/layout/cycle8"/>
    <dgm:cxn modelId="{BF88BE3B-8B59-46C1-A40A-635F525651C4}" type="presParOf" srcId="{F818CA1C-1FCD-4230-821E-DE5FF48F1D23}" destId="{9D266649-FC42-4151-B0BF-98AEFB3B66B6}" srcOrd="13" destOrd="0" presId="urn:microsoft.com/office/officeart/2005/8/layout/cycle8"/>
    <dgm:cxn modelId="{49435F0B-B31D-4679-A073-9F61BF36D236}" type="presParOf" srcId="{F818CA1C-1FCD-4230-821E-DE5FF48F1D23}" destId="{5B78E929-FCF9-4787-A387-BF6B3F87E944}"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96C0B-41E1-4587-B2BE-B1C8D902DDDE}">
      <dsp:nvSpPr>
        <dsp:cNvPr id="0" name=""/>
        <dsp:cNvSpPr/>
      </dsp:nvSpPr>
      <dsp:spPr>
        <a:xfrm rot="2201083">
          <a:off x="2746919" y="3405011"/>
          <a:ext cx="997960" cy="56689"/>
        </a:xfrm>
        <a:custGeom>
          <a:avLst/>
          <a:gdLst/>
          <a:ahLst/>
          <a:cxnLst/>
          <a:rect l="0" t="0" r="0" b="0"/>
          <a:pathLst>
            <a:path>
              <a:moveTo>
                <a:pt x="0" y="28344"/>
              </a:moveTo>
              <a:lnTo>
                <a:pt x="997960" y="2834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662858-D32C-498B-B842-64D350575528}">
      <dsp:nvSpPr>
        <dsp:cNvPr id="0" name=""/>
        <dsp:cNvSpPr/>
      </dsp:nvSpPr>
      <dsp:spPr>
        <a:xfrm rot="21564039">
          <a:off x="2845711" y="2462201"/>
          <a:ext cx="1438697" cy="56689"/>
        </a:xfrm>
        <a:custGeom>
          <a:avLst/>
          <a:gdLst/>
          <a:ahLst/>
          <a:cxnLst/>
          <a:rect l="0" t="0" r="0" b="0"/>
          <a:pathLst>
            <a:path>
              <a:moveTo>
                <a:pt x="0" y="28344"/>
              </a:moveTo>
              <a:lnTo>
                <a:pt x="1438697" y="2834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AEE2E8-68D2-4B39-93A4-924D9CE7F9C2}">
      <dsp:nvSpPr>
        <dsp:cNvPr id="0" name=""/>
        <dsp:cNvSpPr/>
      </dsp:nvSpPr>
      <dsp:spPr>
        <a:xfrm rot="19236175">
          <a:off x="2732686" y="1469975"/>
          <a:ext cx="995127" cy="56689"/>
        </a:xfrm>
        <a:custGeom>
          <a:avLst/>
          <a:gdLst/>
          <a:ahLst/>
          <a:cxnLst/>
          <a:rect l="0" t="0" r="0" b="0"/>
          <a:pathLst>
            <a:path>
              <a:moveTo>
                <a:pt x="0" y="28344"/>
              </a:moveTo>
              <a:lnTo>
                <a:pt x="995127" y="2834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3778F0-37EC-4B9C-B738-21059DB5B457}">
      <dsp:nvSpPr>
        <dsp:cNvPr id="0" name=""/>
        <dsp:cNvSpPr/>
      </dsp:nvSpPr>
      <dsp:spPr>
        <a:xfrm>
          <a:off x="265251" y="656359"/>
          <a:ext cx="3593368" cy="3567123"/>
        </a:xfrm>
        <a:prstGeom prst="ellipse">
          <a:avLst/>
        </a:prstGeom>
        <a:solidFill>
          <a:srgbClr val="00206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14F8FB-7B0D-4801-802A-0A0E6FFFC0DF}">
      <dsp:nvSpPr>
        <dsp:cNvPr id="0" name=""/>
        <dsp:cNvSpPr/>
      </dsp:nvSpPr>
      <dsp:spPr>
        <a:xfrm>
          <a:off x="3450463" y="659"/>
          <a:ext cx="1445974" cy="1445974"/>
        </a:xfrm>
        <a:prstGeom prst="ellipse">
          <a:avLst/>
        </a:prstGeom>
        <a:solidFill>
          <a:srgbClr val="931609"/>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t>What You THINK You Know</a:t>
          </a:r>
          <a:endParaRPr lang="en-US" sz="1900" b="1" kern="1200" dirty="0"/>
        </a:p>
      </dsp:txBody>
      <dsp:txXfrm>
        <a:off x="3662221" y="212417"/>
        <a:ext cx="1022458" cy="1022458"/>
      </dsp:txXfrm>
    </dsp:sp>
    <dsp:sp modelId="{6972AF7B-C07D-4A37-BE4B-8D4116DDA022}">
      <dsp:nvSpPr>
        <dsp:cNvPr id="0" name=""/>
        <dsp:cNvSpPr/>
      </dsp:nvSpPr>
      <dsp:spPr>
        <a:xfrm>
          <a:off x="4284329" y="1752471"/>
          <a:ext cx="1445974" cy="1445974"/>
        </a:xfrm>
        <a:prstGeom prst="ellipse">
          <a:avLst/>
        </a:prstGeom>
        <a:solidFill>
          <a:srgbClr val="931609"/>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t>What You KNOW You Know</a:t>
          </a:r>
          <a:endParaRPr lang="en-US" sz="1900" b="1" kern="1200" dirty="0"/>
        </a:p>
      </dsp:txBody>
      <dsp:txXfrm>
        <a:off x="4496087" y="1964229"/>
        <a:ext cx="1022458" cy="1022458"/>
      </dsp:txXfrm>
    </dsp:sp>
    <dsp:sp modelId="{700D52D6-820B-45E9-B05E-632732044DE8}">
      <dsp:nvSpPr>
        <dsp:cNvPr id="0" name=""/>
        <dsp:cNvSpPr/>
      </dsp:nvSpPr>
      <dsp:spPr>
        <a:xfrm>
          <a:off x="3502851" y="3440385"/>
          <a:ext cx="1445974" cy="1445974"/>
        </a:xfrm>
        <a:prstGeom prst="ellipse">
          <a:avLst/>
        </a:prstGeom>
        <a:solidFill>
          <a:srgbClr val="931609"/>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t>What You ACTUALLY Know</a:t>
          </a:r>
          <a:endParaRPr lang="en-US" sz="1900" b="1" kern="1200" dirty="0"/>
        </a:p>
      </dsp:txBody>
      <dsp:txXfrm>
        <a:off x="3714609" y="3652143"/>
        <a:ext cx="1022458" cy="10224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97098-8800-4320-B179-A810D977B088}">
      <dsp:nvSpPr>
        <dsp:cNvPr id="0" name=""/>
        <dsp:cNvSpPr/>
      </dsp:nvSpPr>
      <dsp:spPr>
        <a:xfrm rot="14372238">
          <a:off x="2107086" y="1060275"/>
          <a:ext cx="4310460" cy="3006008"/>
        </a:xfrm>
        <a:prstGeom prst="swooshArrow">
          <a:avLst>
            <a:gd name="adj1" fmla="val 16310"/>
            <a:gd name="adj2" fmla="val 31370"/>
          </a:avLst>
        </a:prstGeom>
        <a:gradFill rotWithShape="0">
          <a:gsLst>
            <a:gs pos="100000">
              <a:srgbClr val="002060"/>
            </a:gs>
            <a:gs pos="10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F236DD3-22C4-4F6C-9BBC-C731BF88D91F}">
      <dsp:nvSpPr>
        <dsp:cNvPr id="0" name=""/>
        <dsp:cNvSpPr/>
      </dsp:nvSpPr>
      <dsp:spPr>
        <a:xfrm>
          <a:off x="2900307" y="1944926"/>
          <a:ext cx="108852" cy="108852"/>
        </a:xfrm>
        <a:prstGeom prst="ellipse">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4FAD054-8AE6-4BE7-A6CE-F92E765D9FA6}">
      <dsp:nvSpPr>
        <dsp:cNvPr id="0" name=""/>
        <dsp:cNvSpPr/>
      </dsp:nvSpPr>
      <dsp:spPr>
        <a:xfrm>
          <a:off x="3836155" y="2876311"/>
          <a:ext cx="108852" cy="108852"/>
        </a:xfrm>
        <a:prstGeom prst="ellipse">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019638C-4065-47C1-81EA-7DFF7A1B3517}">
      <dsp:nvSpPr>
        <dsp:cNvPr id="0" name=""/>
        <dsp:cNvSpPr/>
      </dsp:nvSpPr>
      <dsp:spPr>
        <a:xfrm>
          <a:off x="5043378" y="3452356"/>
          <a:ext cx="108852" cy="108852"/>
        </a:xfrm>
        <a:prstGeom prst="ellipse">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23201D1-BBFC-45D5-9F5A-C852A6AFC17E}">
      <dsp:nvSpPr>
        <dsp:cNvPr id="0" name=""/>
        <dsp:cNvSpPr/>
      </dsp:nvSpPr>
      <dsp:spPr>
        <a:xfrm>
          <a:off x="7848" y="0"/>
          <a:ext cx="5074504" cy="79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lvl="0" algn="ctr" defTabSz="1244600">
            <a:lnSpc>
              <a:spcPct val="90000"/>
            </a:lnSpc>
            <a:spcBef>
              <a:spcPct val="0"/>
            </a:spcBef>
            <a:spcAft>
              <a:spcPct val="35000"/>
            </a:spcAft>
          </a:pPr>
          <a:r>
            <a:rPr lang="en-US" sz="2800" b="1" kern="1200" dirty="0" smtClean="0"/>
            <a:t>DoD Strategic Mission/Goals </a:t>
          </a:r>
          <a:endParaRPr lang="en-US" sz="2800" b="1" kern="1200" dirty="0"/>
        </a:p>
      </dsp:txBody>
      <dsp:txXfrm>
        <a:off x="7848" y="0"/>
        <a:ext cx="5074504" cy="798918"/>
      </dsp:txXfrm>
    </dsp:sp>
    <dsp:sp modelId="{D45C6601-74FE-4FAB-9028-89B1F42657DA}">
      <dsp:nvSpPr>
        <dsp:cNvPr id="0" name=""/>
        <dsp:cNvSpPr/>
      </dsp:nvSpPr>
      <dsp:spPr>
        <a:xfrm>
          <a:off x="3592449" y="3723387"/>
          <a:ext cx="4641261" cy="79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Component/Command/Activity Goals</a:t>
          </a:r>
          <a:endParaRPr lang="en-US" sz="2000" b="1" kern="1200" dirty="0"/>
        </a:p>
      </dsp:txBody>
      <dsp:txXfrm>
        <a:off x="3592449" y="3723387"/>
        <a:ext cx="4641261" cy="798918"/>
      </dsp:txXfrm>
    </dsp:sp>
    <dsp:sp modelId="{1FB9332B-219F-4A62-B4CD-D96A714D18E6}">
      <dsp:nvSpPr>
        <dsp:cNvPr id="0" name=""/>
        <dsp:cNvSpPr/>
      </dsp:nvSpPr>
      <dsp:spPr>
        <a:xfrm>
          <a:off x="761963" y="2819658"/>
          <a:ext cx="3207256" cy="79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Organizational  Goals  </a:t>
          </a:r>
          <a:endParaRPr lang="en-US" sz="2000" b="1" kern="1200" dirty="0"/>
        </a:p>
      </dsp:txBody>
      <dsp:txXfrm>
        <a:off x="761963" y="2819658"/>
        <a:ext cx="3207256" cy="798918"/>
      </dsp:txXfrm>
    </dsp:sp>
    <dsp:sp modelId="{154B330F-B415-41B0-A990-767AA3B50ADF}">
      <dsp:nvSpPr>
        <dsp:cNvPr id="0" name=""/>
        <dsp:cNvSpPr/>
      </dsp:nvSpPr>
      <dsp:spPr>
        <a:xfrm>
          <a:off x="2720841" y="1523956"/>
          <a:ext cx="2938952" cy="79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Team/Individual </a:t>
          </a:r>
          <a:endParaRPr lang="en-US" sz="2000" b="1" kern="1200" dirty="0"/>
        </a:p>
      </dsp:txBody>
      <dsp:txXfrm>
        <a:off x="2720841" y="1523956"/>
        <a:ext cx="2938952" cy="798918"/>
      </dsp:txXfrm>
    </dsp:sp>
    <dsp:sp modelId="{EF8227BE-BC5A-4F49-9183-B496E61DEC91}">
      <dsp:nvSpPr>
        <dsp:cNvPr id="0" name=""/>
        <dsp:cNvSpPr/>
      </dsp:nvSpPr>
      <dsp:spPr>
        <a:xfrm>
          <a:off x="3743049" y="4194321"/>
          <a:ext cx="4297464" cy="79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2133600">
            <a:lnSpc>
              <a:spcPct val="90000"/>
            </a:lnSpc>
            <a:spcBef>
              <a:spcPct val="0"/>
            </a:spcBef>
            <a:spcAft>
              <a:spcPct val="35000"/>
            </a:spcAft>
          </a:pPr>
          <a:endParaRPr lang="en-US" sz="4800" kern="1200"/>
        </a:p>
      </dsp:txBody>
      <dsp:txXfrm>
        <a:off x="3743049" y="4194321"/>
        <a:ext cx="4297464" cy="7989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BB35E-4651-413B-8360-747619F3AEF2}">
      <dsp:nvSpPr>
        <dsp:cNvPr id="0" name=""/>
        <dsp:cNvSpPr/>
      </dsp:nvSpPr>
      <dsp:spPr>
        <a:xfrm>
          <a:off x="3790752" y="338"/>
          <a:ext cx="1291022" cy="1291022"/>
        </a:xfrm>
        <a:prstGeom prst="ellipse">
          <a:avLst/>
        </a:prstGeom>
        <a:solidFill>
          <a:srgbClr val="002060">
            <a:alpha val="79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Duty</a:t>
          </a:r>
          <a:endParaRPr lang="en-US" sz="1200" b="1" kern="1200" dirty="0"/>
        </a:p>
      </dsp:txBody>
      <dsp:txXfrm>
        <a:off x="3979818" y="189404"/>
        <a:ext cx="912890" cy="912890"/>
      </dsp:txXfrm>
    </dsp:sp>
    <dsp:sp modelId="{13915DCB-2167-4571-A966-4F514E08A982}">
      <dsp:nvSpPr>
        <dsp:cNvPr id="0" name=""/>
        <dsp:cNvSpPr/>
      </dsp:nvSpPr>
      <dsp:spPr>
        <a:xfrm rot="1800000">
          <a:off x="5095818" y="907997"/>
          <a:ext cx="343683" cy="4357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102725" y="969365"/>
        <a:ext cx="240578" cy="261431"/>
      </dsp:txXfrm>
    </dsp:sp>
    <dsp:sp modelId="{CF0A972C-30CA-43FC-87A9-4BB4FA44B2E7}">
      <dsp:nvSpPr>
        <dsp:cNvPr id="0" name=""/>
        <dsp:cNvSpPr/>
      </dsp:nvSpPr>
      <dsp:spPr>
        <a:xfrm>
          <a:off x="5470394" y="970080"/>
          <a:ext cx="1291022" cy="1291022"/>
        </a:xfrm>
        <a:prstGeom prst="ellipse">
          <a:avLst/>
        </a:prstGeom>
        <a:solidFill>
          <a:srgbClr val="002060">
            <a:alpha val="79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Courage</a:t>
          </a:r>
          <a:endParaRPr lang="en-US" sz="1200" b="1" kern="1200" dirty="0"/>
        </a:p>
      </dsp:txBody>
      <dsp:txXfrm>
        <a:off x="5659460" y="1159146"/>
        <a:ext cx="912890" cy="912890"/>
      </dsp:txXfrm>
    </dsp:sp>
    <dsp:sp modelId="{90273E01-00F0-4914-8E78-C6459D16B979}">
      <dsp:nvSpPr>
        <dsp:cNvPr id="0" name=""/>
        <dsp:cNvSpPr/>
      </dsp:nvSpPr>
      <dsp:spPr>
        <a:xfrm rot="5400000">
          <a:off x="5944063" y="2357745"/>
          <a:ext cx="343683" cy="4357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995616" y="2393337"/>
        <a:ext cx="240578" cy="261431"/>
      </dsp:txXfrm>
    </dsp:sp>
    <dsp:sp modelId="{9CD5FCAB-B79D-457C-9D66-F836C9A2195E}">
      <dsp:nvSpPr>
        <dsp:cNvPr id="0" name=""/>
        <dsp:cNvSpPr/>
      </dsp:nvSpPr>
      <dsp:spPr>
        <a:xfrm>
          <a:off x="5470394" y="2909562"/>
          <a:ext cx="1291022" cy="1291022"/>
        </a:xfrm>
        <a:prstGeom prst="ellipse">
          <a:avLst/>
        </a:prstGeom>
        <a:solidFill>
          <a:srgbClr val="002060">
            <a:alpha val="79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Honor</a:t>
          </a:r>
          <a:endParaRPr lang="en-US" sz="1200" b="1" kern="1200" dirty="0"/>
        </a:p>
      </dsp:txBody>
      <dsp:txXfrm>
        <a:off x="5659460" y="3098628"/>
        <a:ext cx="912890" cy="912890"/>
      </dsp:txXfrm>
    </dsp:sp>
    <dsp:sp modelId="{49CF3446-B9B7-4010-B1E9-12FB17CB53FA}">
      <dsp:nvSpPr>
        <dsp:cNvPr id="0" name=""/>
        <dsp:cNvSpPr/>
      </dsp:nvSpPr>
      <dsp:spPr>
        <a:xfrm rot="9000000">
          <a:off x="5112666" y="3817220"/>
          <a:ext cx="343683" cy="4357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5208864" y="3878588"/>
        <a:ext cx="240578" cy="261431"/>
      </dsp:txXfrm>
    </dsp:sp>
    <dsp:sp modelId="{FCCB2D00-9FD4-40DC-959F-5ED5CE08B283}">
      <dsp:nvSpPr>
        <dsp:cNvPr id="0" name=""/>
        <dsp:cNvSpPr/>
      </dsp:nvSpPr>
      <dsp:spPr>
        <a:xfrm>
          <a:off x="3790752" y="3879303"/>
          <a:ext cx="1291022" cy="1291022"/>
        </a:xfrm>
        <a:prstGeom prst="ellipse">
          <a:avLst/>
        </a:prstGeom>
        <a:solidFill>
          <a:srgbClr val="002060">
            <a:alpha val="77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Ethics</a:t>
          </a:r>
          <a:endParaRPr lang="en-US" sz="1200" b="1" kern="1200" dirty="0"/>
        </a:p>
      </dsp:txBody>
      <dsp:txXfrm>
        <a:off x="3979818" y="4068369"/>
        <a:ext cx="912890" cy="912890"/>
      </dsp:txXfrm>
    </dsp:sp>
    <dsp:sp modelId="{8B1D819C-E69F-4263-99BD-8D914B58D05F}">
      <dsp:nvSpPr>
        <dsp:cNvPr id="0" name=""/>
        <dsp:cNvSpPr/>
      </dsp:nvSpPr>
      <dsp:spPr>
        <a:xfrm rot="12600000">
          <a:off x="3433025" y="3826947"/>
          <a:ext cx="343683" cy="4357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3529223" y="3939867"/>
        <a:ext cx="240578" cy="261431"/>
      </dsp:txXfrm>
    </dsp:sp>
    <dsp:sp modelId="{E40CDE40-CB4F-42F2-BDDF-B6E97BB9A803}">
      <dsp:nvSpPr>
        <dsp:cNvPr id="0" name=""/>
        <dsp:cNvSpPr/>
      </dsp:nvSpPr>
      <dsp:spPr>
        <a:xfrm>
          <a:off x="2111111" y="2909562"/>
          <a:ext cx="1291022" cy="1291022"/>
        </a:xfrm>
        <a:prstGeom prst="ellipse">
          <a:avLst/>
        </a:prstGeom>
        <a:solidFill>
          <a:srgbClr val="002060">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Integrity</a:t>
          </a:r>
          <a:endParaRPr lang="en-US" sz="1200" b="1" kern="1200" dirty="0"/>
        </a:p>
      </dsp:txBody>
      <dsp:txXfrm>
        <a:off x="2300177" y="3098628"/>
        <a:ext cx="912890" cy="912890"/>
      </dsp:txXfrm>
    </dsp:sp>
    <dsp:sp modelId="{E0F64F38-BEDD-41DE-B8FF-2B60E7ADCA04}">
      <dsp:nvSpPr>
        <dsp:cNvPr id="0" name=""/>
        <dsp:cNvSpPr/>
      </dsp:nvSpPr>
      <dsp:spPr>
        <a:xfrm rot="16123523">
          <a:off x="2571580" y="2391773"/>
          <a:ext cx="328013" cy="4357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2621876" y="2528107"/>
        <a:ext cx="229609" cy="261431"/>
      </dsp:txXfrm>
    </dsp:sp>
    <dsp:sp modelId="{2F52F69A-A380-4405-80E2-29C96F52D237}">
      <dsp:nvSpPr>
        <dsp:cNvPr id="0" name=""/>
        <dsp:cNvSpPr/>
      </dsp:nvSpPr>
      <dsp:spPr>
        <a:xfrm>
          <a:off x="2068626" y="1000119"/>
          <a:ext cx="1291022" cy="1291022"/>
        </a:xfrm>
        <a:prstGeom prst="ellipse">
          <a:avLst/>
        </a:prstGeom>
        <a:solidFill>
          <a:srgbClr val="002060">
            <a:alpha val="79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Loyalty</a:t>
          </a:r>
          <a:endParaRPr lang="en-US" sz="1200" b="1" kern="1200" dirty="0"/>
        </a:p>
      </dsp:txBody>
      <dsp:txXfrm>
        <a:off x="2257692" y="1189185"/>
        <a:ext cx="912890" cy="912890"/>
      </dsp:txXfrm>
    </dsp:sp>
    <dsp:sp modelId="{7BC8AEDA-56B9-4F40-9C6A-194FF534DD3F}">
      <dsp:nvSpPr>
        <dsp:cNvPr id="0" name=""/>
        <dsp:cNvSpPr/>
      </dsp:nvSpPr>
      <dsp:spPr>
        <a:xfrm rot="19791761">
          <a:off x="3380542" y="933154"/>
          <a:ext cx="371147" cy="4357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388067" y="1048249"/>
        <a:ext cx="259803" cy="2614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81035-D734-4D44-BF31-4250765E957B}">
      <dsp:nvSpPr>
        <dsp:cNvPr id="0" name=""/>
        <dsp:cNvSpPr/>
      </dsp:nvSpPr>
      <dsp:spPr>
        <a:xfrm>
          <a:off x="2689976" y="1738925"/>
          <a:ext cx="2665917" cy="2665917"/>
        </a:xfrm>
        <a:prstGeom prst="pentag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82880" rIns="15240" bIns="15240" numCol="1" spcCol="1270" anchor="t" anchorCtr="0">
          <a:noAutofit/>
        </a:bodyPr>
        <a:lstStyle/>
        <a:p>
          <a:pPr lvl="0" algn="ctr" defTabSz="1066800">
            <a:lnSpc>
              <a:spcPct val="90000"/>
            </a:lnSpc>
            <a:spcBef>
              <a:spcPct val="0"/>
            </a:spcBef>
            <a:spcAft>
              <a:spcPct val="35000"/>
            </a:spcAft>
          </a:pPr>
          <a:r>
            <a:rPr lang="en-US" sz="2400" b="1" kern="1200" smtClean="0"/>
            <a:t>High-Performing Organization</a:t>
          </a:r>
          <a:endParaRPr lang="en-US" sz="2400" b="1" kern="1200" dirty="0"/>
        </a:p>
      </dsp:txBody>
      <dsp:txXfrm>
        <a:off x="3199123" y="2368261"/>
        <a:ext cx="1647623" cy="2036574"/>
      </dsp:txXfrm>
    </dsp:sp>
    <dsp:sp modelId="{CC434F8C-0C00-4A7E-B278-4F4DE451204E}">
      <dsp:nvSpPr>
        <dsp:cNvPr id="0" name=""/>
        <dsp:cNvSpPr/>
      </dsp:nvSpPr>
      <dsp:spPr>
        <a:xfrm rot="10122734">
          <a:off x="949445" y="3327227"/>
          <a:ext cx="1844998" cy="627922"/>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2CDD00-5343-4382-9F78-01A887CB7556}">
      <dsp:nvSpPr>
        <dsp:cNvPr id="0" name=""/>
        <dsp:cNvSpPr/>
      </dsp:nvSpPr>
      <dsp:spPr>
        <a:xfrm>
          <a:off x="-171043" y="3098039"/>
          <a:ext cx="1944381" cy="1233813"/>
        </a:xfrm>
        <a:prstGeom prst="roundRect">
          <a:avLst>
            <a:gd name="adj" fmla="val 10000"/>
          </a:avLst>
        </a:prstGeom>
        <a:solidFill>
          <a:schemeClr val="tx2">
            <a:lumMod val="40000"/>
            <a:lumOff val="6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Accountability</a:t>
          </a:r>
          <a:endParaRPr lang="en-US" sz="1800" b="1" kern="1200" dirty="0">
            <a:solidFill>
              <a:schemeClr val="tx1"/>
            </a:solidFill>
          </a:endParaRPr>
        </a:p>
      </dsp:txBody>
      <dsp:txXfrm>
        <a:off x="-134906" y="3134176"/>
        <a:ext cx="1872107" cy="1161539"/>
      </dsp:txXfrm>
    </dsp:sp>
    <dsp:sp modelId="{DDE9339A-0FB8-4D00-B62A-CDE3A2853A75}">
      <dsp:nvSpPr>
        <dsp:cNvPr id="0" name=""/>
        <dsp:cNvSpPr/>
      </dsp:nvSpPr>
      <dsp:spPr>
        <a:xfrm rot="12523142">
          <a:off x="1218403" y="1817369"/>
          <a:ext cx="1634609" cy="627922"/>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30A1C2-4215-4A09-9A1A-F17D9FF55B61}">
      <dsp:nvSpPr>
        <dsp:cNvPr id="0" name=""/>
        <dsp:cNvSpPr/>
      </dsp:nvSpPr>
      <dsp:spPr>
        <a:xfrm>
          <a:off x="306157" y="1220633"/>
          <a:ext cx="1827647" cy="1233813"/>
        </a:xfrm>
        <a:prstGeom prst="roundRect">
          <a:avLst>
            <a:gd name="adj" fmla="val 10000"/>
          </a:avLst>
        </a:prstGeom>
        <a:solidFill>
          <a:schemeClr val="tx2">
            <a:lumMod val="40000"/>
            <a:lumOff val="6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Integrity</a:t>
          </a:r>
          <a:endParaRPr lang="en-US" sz="1800" b="1" kern="1200" dirty="0">
            <a:solidFill>
              <a:schemeClr val="tx1"/>
            </a:solidFill>
          </a:endParaRPr>
        </a:p>
      </dsp:txBody>
      <dsp:txXfrm>
        <a:off x="342294" y="1256770"/>
        <a:ext cx="1755373" cy="1161539"/>
      </dsp:txXfrm>
    </dsp:sp>
    <dsp:sp modelId="{33B56CAA-B4D0-41AD-9488-7182B5D1D530}">
      <dsp:nvSpPr>
        <dsp:cNvPr id="0" name=""/>
        <dsp:cNvSpPr/>
      </dsp:nvSpPr>
      <dsp:spPr>
        <a:xfrm rot="15010127">
          <a:off x="2625118" y="852666"/>
          <a:ext cx="1285634" cy="627922"/>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1EBC5C-0592-43A8-9E8E-D57530C129C2}">
      <dsp:nvSpPr>
        <dsp:cNvPr id="0" name=""/>
        <dsp:cNvSpPr/>
      </dsp:nvSpPr>
      <dsp:spPr>
        <a:xfrm>
          <a:off x="2195367" y="-78710"/>
          <a:ext cx="1827647" cy="1233813"/>
        </a:xfrm>
        <a:prstGeom prst="roundRect">
          <a:avLst>
            <a:gd name="adj" fmla="val 10000"/>
          </a:avLst>
        </a:prstGeom>
        <a:solidFill>
          <a:schemeClr val="tx2">
            <a:lumMod val="40000"/>
            <a:lumOff val="6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Continuous Learning and Improvement</a:t>
          </a:r>
          <a:endParaRPr lang="en-US" sz="1800" b="1" kern="1200" dirty="0">
            <a:solidFill>
              <a:schemeClr val="tx1"/>
            </a:solidFill>
          </a:endParaRPr>
        </a:p>
      </dsp:txBody>
      <dsp:txXfrm>
        <a:off x="2231504" y="-42573"/>
        <a:ext cx="1755373" cy="1161539"/>
      </dsp:txXfrm>
    </dsp:sp>
    <dsp:sp modelId="{B006B047-9F58-4A2D-B526-9C17F1219F54}">
      <dsp:nvSpPr>
        <dsp:cNvPr id="0" name=""/>
        <dsp:cNvSpPr/>
      </dsp:nvSpPr>
      <dsp:spPr>
        <a:xfrm rot="17665464">
          <a:off x="4335858" y="895415"/>
          <a:ext cx="1370024" cy="627922"/>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29D068-1685-4446-87D5-2794B6C219DE}">
      <dsp:nvSpPr>
        <dsp:cNvPr id="0" name=""/>
        <dsp:cNvSpPr/>
      </dsp:nvSpPr>
      <dsp:spPr>
        <a:xfrm>
          <a:off x="4259744" y="-78710"/>
          <a:ext cx="1827647" cy="1233813"/>
        </a:xfrm>
        <a:prstGeom prst="roundRect">
          <a:avLst>
            <a:gd name="adj" fmla="val 10000"/>
          </a:avLst>
        </a:prstGeom>
        <a:solidFill>
          <a:schemeClr val="tx2">
            <a:lumMod val="40000"/>
            <a:lumOff val="6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Diversity</a:t>
          </a:r>
          <a:endParaRPr lang="en-US" sz="1800" b="1" kern="1200" dirty="0">
            <a:solidFill>
              <a:schemeClr val="tx1"/>
            </a:solidFill>
          </a:endParaRPr>
        </a:p>
      </dsp:txBody>
      <dsp:txXfrm>
        <a:off x="4295881" y="-42573"/>
        <a:ext cx="1755373" cy="1161539"/>
      </dsp:txXfrm>
    </dsp:sp>
    <dsp:sp modelId="{1C6DF0AF-4129-4355-8FE4-BBDCA0CE55A3}">
      <dsp:nvSpPr>
        <dsp:cNvPr id="0" name=""/>
        <dsp:cNvSpPr/>
      </dsp:nvSpPr>
      <dsp:spPr>
        <a:xfrm rot="20263535">
          <a:off x="5286506" y="1868074"/>
          <a:ext cx="1817731" cy="627922"/>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FC827B-2494-4DBE-AB88-2406ABE6F644}">
      <dsp:nvSpPr>
        <dsp:cNvPr id="0" name=""/>
        <dsp:cNvSpPr/>
      </dsp:nvSpPr>
      <dsp:spPr>
        <a:xfrm>
          <a:off x="6122593" y="1220630"/>
          <a:ext cx="1827647" cy="1233813"/>
        </a:xfrm>
        <a:prstGeom prst="roundRect">
          <a:avLst>
            <a:gd name="adj" fmla="val 10000"/>
          </a:avLst>
        </a:prstGeom>
        <a:solidFill>
          <a:schemeClr val="tx2">
            <a:lumMod val="40000"/>
            <a:lumOff val="6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Communication</a:t>
          </a:r>
          <a:endParaRPr lang="en-US" sz="1800" b="1" kern="1200" dirty="0">
            <a:solidFill>
              <a:schemeClr val="tx1"/>
            </a:solidFill>
          </a:endParaRPr>
        </a:p>
      </dsp:txBody>
      <dsp:txXfrm>
        <a:off x="6158730" y="1256767"/>
        <a:ext cx="1755373" cy="1161539"/>
      </dsp:txXfrm>
    </dsp:sp>
    <dsp:sp modelId="{5893194E-31DE-4C78-BFE2-E5A743B3E062}">
      <dsp:nvSpPr>
        <dsp:cNvPr id="0" name=""/>
        <dsp:cNvSpPr/>
      </dsp:nvSpPr>
      <dsp:spPr>
        <a:xfrm rot="631954">
          <a:off x="5434190" y="3212266"/>
          <a:ext cx="2064817" cy="627922"/>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E7AA8A-28B1-4967-A301-4BAAB05D4FF5}">
      <dsp:nvSpPr>
        <dsp:cNvPr id="0" name=""/>
        <dsp:cNvSpPr/>
      </dsp:nvSpPr>
      <dsp:spPr>
        <a:xfrm>
          <a:off x="6567788" y="3098039"/>
          <a:ext cx="1827647" cy="1233813"/>
        </a:xfrm>
        <a:prstGeom prst="roundRect">
          <a:avLst>
            <a:gd name="adj" fmla="val 10000"/>
          </a:avLst>
        </a:prstGeom>
        <a:solidFill>
          <a:schemeClr val="tx2">
            <a:lumMod val="40000"/>
            <a:lumOff val="6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Respect</a:t>
          </a:r>
          <a:endParaRPr lang="en-US" sz="1800" b="1" kern="1200" dirty="0">
            <a:solidFill>
              <a:schemeClr val="tx1"/>
            </a:solidFill>
          </a:endParaRPr>
        </a:p>
      </dsp:txBody>
      <dsp:txXfrm>
        <a:off x="6603925" y="3134176"/>
        <a:ext cx="1755373" cy="11615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97098-8800-4320-B179-A810D977B088}">
      <dsp:nvSpPr>
        <dsp:cNvPr id="0" name=""/>
        <dsp:cNvSpPr/>
      </dsp:nvSpPr>
      <dsp:spPr>
        <a:xfrm rot="14372238">
          <a:off x="1544044" y="1092381"/>
          <a:ext cx="4310460" cy="3006008"/>
        </a:xfrm>
        <a:prstGeom prst="swooshArrow">
          <a:avLst>
            <a:gd name="adj1" fmla="val 16310"/>
            <a:gd name="adj2" fmla="val 31370"/>
          </a:avLst>
        </a:prstGeom>
        <a:gradFill rotWithShape="0">
          <a:gsLst>
            <a:gs pos="100000">
              <a:srgbClr val="002060"/>
            </a:gs>
            <a:gs pos="10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F236DD3-22C4-4F6C-9BBC-C731BF88D91F}">
      <dsp:nvSpPr>
        <dsp:cNvPr id="0" name=""/>
        <dsp:cNvSpPr/>
      </dsp:nvSpPr>
      <dsp:spPr>
        <a:xfrm>
          <a:off x="2351107" y="1944926"/>
          <a:ext cx="108852" cy="108852"/>
        </a:xfrm>
        <a:prstGeom prst="ellipse">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4FAD054-8AE6-4BE7-A6CE-F92E765D9FA6}">
      <dsp:nvSpPr>
        <dsp:cNvPr id="0" name=""/>
        <dsp:cNvSpPr/>
      </dsp:nvSpPr>
      <dsp:spPr>
        <a:xfrm>
          <a:off x="3286954" y="2876311"/>
          <a:ext cx="108852" cy="108852"/>
        </a:xfrm>
        <a:prstGeom prst="ellipse">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019638C-4065-47C1-81EA-7DFF7A1B3517}">
      <dsp:nvSpPr>
        <dsp:cNvPr id="0" name=""/>
        <dsp:cNvSpPr/>
      </dsp:nvSpPr>
      <dsp:spPr>
        <a:xfrm>
          <a:off x="4494178" y="3452356"/>
          <a:ext cx="108852" cy="108852"/>
        </a:xfrm>
        <a:prstGeom prst="ellipse">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23201D1-BBFC-45D5-9F5A-C852A6AFC17E}">
      <dsp:nvSpPr>
        <dsp:cNvPr id="0" name=""/>
        <dsp:cNvSpPr/>
      </dsp:nvSpPr>
      <dsp:spPr>
        <a:xfrm>
          <a:off x="848025" y="512801"/>
          <a:ext cx="1533778" cy="53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ctr" defTabSz="1422400">
            <a:lnSpc>
              <a:spcPct val="90000"/>
            </a:lnSpc>
            <a:spcBef>
              <a:spcPct val="0"/>
            </a:spcBef>
            <a:spcAft>
              <a:spcPct val="35000"/>
            </a:spcAft>
          </a:pPr>
          <a:r>
            <a:rPr lang="en-US" sz="3200" b="1" kern="1200" dirty="0" smtClean="0"/>
            <a:t>DoD Mission</a:t>
          </a:r>
          <a:endParaRPr lang="en-US" sz="3200" b="1" kern="1200" dirty="0"/>
        </a:p>
      </dsp:txBody>
      <dsp:txXfrm>
        <a:off x="848025" y="512801"/>
        <a:ext cx="1533778" cy="535291"/>
      </dsp:txXfrm>
    </dsp:sp>
    <dsp:sp modelId="{D45C6601-74FE-4FAB-9028-89B1F42657DA}">
      <dsp:nvSpPr>
        <dsp:cNvPr id="0" name=""/>
        <dsp:cNvSpPr/>
      </dsp:nvSpPr>
      <dsp:spPr>
        <a:xfrm>
          <a:off x="3043248" y="3723387"/>
          <a:ext cx="4641261" cy="79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Component/Command/Activity </a:t>
          </a:r>
          <a:endParaRPr lang="en-US" sz="2000" b="1" kern="1200" dirty="0"/>
        </a:p>
      </dsp:txBody>
      <dsp:txXfrm>
        <a:off x="3043248" y="3723387"/>
        <a:ext cx="4641261" cy="798918"/>
      </dsp:txXfrm>
    </dsp:sp>
    <dsp:sp modelId="{1FB9332B-219F-4A62-B4CD-D96A714D18E6}">
      <dsp:nvSpPr>
        <dsp:cNvPr id="0" name=""/>
        <dsp:cNvSpPr/>
      </dsp:nvSpPr>
      <dsp:spPr>
        <a:xfrm>
          <a:off x="720739" y="2819658"/>
          <a:ext cx="3207256" cy="79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Organization  </a:t>
          </a:r>
          <a:endParaRPr lang="en-US" sz="2000" b="1" kern="1200" dirty="0"/>
        </a:p>
      </dsp:txBody>
      <dsp:txXfrm>
        <a:off x="720739" y="2819658"/>
        <a:ext cx="3207256" cy="798918"/>
      </dsp:txXfrm>
    </dsp:sp>
    <dsp:sp modelId="{154B330F-B415-41B0-A990-767AA3B50ADF}">
      <dsp:nvSpPr>
        <dsp:cNvPr id="0" name=""/>
        <dsp:cNvSpPr/>
      </dsp:nvSpPr>
      <dsp:spPr>
        <a:xfrm>
          <a:off x="2806666" y="1523956"/>
          <a:ext cx="2938952" cy="79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Supervisors and Employees </a:t>
          </a:r>
          <a:endParaRPr lang="en-US" sz="2400" b="1" kern="1200" dirty="0"/>
        </a:p>
      </dsp:txBody>
      <dsp:txXfrm>
        <a:off x="2806666" y="1523956"/>
        <a:ext cx="2938952" cy="798918"/>
      </dsp:txXfrm>
    </dsp:sp>
    <dsp:sp modelId="{EF8227BE-BC5A-4F49-9183-B496E61DEC91}">
      <dsp:nvSpPr>
        <dsp:cNvPr id="0" name=""/>
        <dsp:cNvSpPr/>
      </dsp:nvSpPr>
      <dsp:spPr>
        <a:xfrm>
          <a:off x="3193849" y="4194321"/>
          <a:ext cx="4297464" cy="79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2133600">
            <a:lnSpc>
              <a:spcPct val="90000"/>
            </a:lnSpc>
            <a:spcBef>
              <a:spcPct val="0"/>
            </a:spcBef>
            <a:spcAft>
              <a:spcPct val="35000"/>
            </a:spcAft>
          </a:pPr>
          <a:endParaRPr lang="en-US" sz="4800" kern="1200"/>
        </a:p>
      </dsp:txBody>
      <dsp:txXfrm>
        <a:off x="3193849" y="4194321"/>
        <a:ext cx="4297464" cy="7989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A89AC-3CBD-4673-958F-1E7A45A2BAA7}">
      <dsp:nvSpPr>
        <dsp:cNvPr id="0" name=""/>
        <dsp:cNvSpPr/>
      </dsp:nvSpPr>
      <dsp:spPr>
        <a:xfrm>
          <a:off x="0" y="0"/>
          <a:ext cx="8229600" cy="2046694"/>
        </a:xfrm>
        <a:prstGeom prst="roundRect">
          <a:avLst>
            <a:gd name="adj" fmla="val 10000"/>
          </a:avLst>
        </a:prstGeom>
        <a:solidFill>
          <a:schemeClr val="bg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13BFE6-E1B5-41F8-A7F8-FCA427B4B1A1}">
      <dsp:nvSpPr>
        <dsp:cNvPr id="0" name=""/>
        <dsp:cNvSpPr/>
      </dsp:nvSpPr>
      <dsp:spPr>
        <a:xfrm>
          <a:off x="250665" y="302409"/>
          <a:ext cx="2415084" cy="1694946"/>
        </a:xfrm>
        <a:prstGeom prst="roundRect">
          <a:avLst>
            <a:gd name="adj" fmla="val 10000"/>
          </a:avLst>
        </a:prstGeom>
        <a:blipFill dpi="0" rotWithShape="1">
          <a:blip xmlns:r="http://schemas.openxmlformats.org/officeDocument/2006/relationships" r:embed="rId1"/>
          <a:srcRect/>
          <a:stretch>
            <a:fillRect l="9527" t="25" r="9527" b="25"/>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B13068-0E93-4D16-B6BD-FC6A30FD53CF}">
      <dsp:nvSpPr>
        <dsp:cNvPr id="0" name=""/>
        <dsp:cNvSpPr/>
      </dsp:nvSpPr>
      <dsp:spPr>
        <a:xfrm rot="10800000">
          <a:off x="250665" y="2294002"/>
          <a:ext cx="2415084" cy="2847962"/>
        </a:xfrm>
        <a:prstGeom prst="round2SameRect">
          <a:avLst>
            <a:gd name="adj1" fmla="val 10500"/>
            <a:gd name="adj2" fmla="val 0"/>
          </a:avLst>
        </a:prstGeom>
        <a:solidFill>
          <a:srgbClr val="FFC000"/>
        </a:solidFill>
        <a:ln w="762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365760" rIns="170688" bIns="170688" numCol="1" spcCol="1270" anchor="t" anchorCtr="0">
          <a:noAutofit/>
        </a:bodyPr>
        <a:lstStyle/>
        <a:p>
          <a:pPr lvl="0" algn="ctr" defTabSz="1066800">
            <a:lnSpc>
              <a:spcPct val="90000"/>
            </a:lnSpc>
            <a:spcBef>
              <a:spcPct val="0"/>
            </a:spcBef>
            <a:spcAft>
              <a:spcPct val="35000"/>
            </a:spcAft>
          </a:pPr>
          <a:r>
            <a:rPr lang="en-US" sz="2400" b="1" kern="1200" dirty="0" smtClean="0">
              <a:solidFill>
                <a:sysClr val="windowText" lastClr="000000"/>
              </a:solidFill>
            </a:rPr>
            <a:t>Performance Appraisal Cycle </a:t>
          </a:r>
        </a:p>
        <a:p>
          <a:pPr lvl="0" algn="ctr" defTabSz="1066800">
            <a:lnSpc>
              <a:spcPct val="90000"/>
            </a:lnSpc>
            <a:spcBef>
              <a:spcPct val="0"/>
            </a:spcBef>
            <a:spcAft>
              <a:spcPct val="35000"/>
            </a:spcAft>
          </a:pPr>
          <a:r>
            <a:rPr lang="en-US" sz="2400" b="1" kern="1200" dirty="0" smtClean="0">
              <a:solidFill>
                <a:sysClr val="windowText" lastClr="000000"/>
              </a:solidFill>
            </a:rPr>
            <a:t/>
          </a:r>
          <a:br>
            <a:rPr lang="en-US" sz="2400" b="1" kern="1200" dirty="0" smtClean="0">
              <a:solidFill>
                <a:sysClr val="windowText" lastClr="000000"/>
              </a:solidFill>
            </a:rPr>
          </a:br>
          <a:r>
            <a:rPr lang="en-US" sz="2400" b="1" kern="1200" dirty="0" smtClean="0">
              <a:solidFill>
                <a:sysClr val="windowText" lastClr="000000"/>
              </a:solidFill>
            </a:rPr>
            <a:t>April 01 </a:t>
          </a:r>
        </a:p>
        <a:p>
          <a:pPr lvl="0" algn="ctr" defTabSz="1066800">
            <a:lnSpc>
              <a:spcPct val="90000"/>
            </a:lnSpc>
            <a:spcBef>
              <a:spcPct val="0"/>
            </a:spcBef>
            <a:spcAft>
              <a:spcPct val="35000"/>
            </a:spcAft>
          </a:pPr>
          <a:r>
            <a:rPr lang="en-US" sz="2400" b="1" kern="1200" dirty="0" smtClean="0">
              <a:solidFill>
                <a:sysClr val="windowText" lastClr="000000"/>
              </a:solidFill>
            </a:rPr>
            <a:t>through </a:t>
          </a:r>
        </a:p>
        <a:p>
          <a:pPr lvl="0" algn="ctr" defTabSz="1066800">
            <a:lnSpc>
              <a:spcPct val="90000"/>
            </a:lnSpc>
            <a:spcBef>
              <a:spcPct val="0"/>
            </a:spcBef>
            <a:spcAft>
              <a:spcPct val="35000"/>
            </a:spcAft>
          </a:pPr>
          <a:r>
            <a:rPr lang="en-US" sz="2400" b="1" kern="1200" dirty="0" smtClean="0">
              <a:solidFill>
                <a:sysClr val="windowText" lastClr="000000"/>
              </a:solidFill>
            </a:rPr>
            <a:t>March 31</a:t>
          </a:r>
          <a:endParaRPr lang="en-US" sz="2400" b="1" kern="1200" dirty="0">
            <a:solidFill>
              <a:sysClr val="windowText" lastClr="000000"/>
            </a:solidFill>
          </a:endParaRPr>
        </a:p>
      </dsp:txBody>
      <dsp:txXfrm rot="10800000">
        <a:off x="324937" y="2294002"/>
        <a:ext cx="2266540" cy="2773690"/>
      </dsp:txXfrm>
    </dsp:sp>
    <dsp:sp modelId="{346CC3C2-A19A-481F-AB7E-13EBC5E35AA6}">
      <dsp:nvSpPr>
        <dsp:cNvPr id="0" name=""/>
        <dsp:cNvSpPr/>
      </dsp:nvSpPr>
      <dsp:spPr>
        <a:xfrm>
          <a:off x="2972911" y="161598"/>
          <a:ext cx="2283776" cy="200396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7C6B6D-3D92-47A7-AE4C-FCEE6E139BE4}">
      <dsp:nvSpPr>
        <dsp:cNvPr id="0" name=""/>
        <dsp:cNvSpPr/>
      </dsp:nvSpPr>
      <dsp:spPr>
        <a:xfrm rot="10800000">
          <a:off x="2895593" y="2312223"/>
          <a:ext cx="2415084" cy="2793159"/>
        </a:xfrm>
        <a:prstGeom prst="round2SameRect">
          <a:avLst>
            <a:gd name="adj1" fmla="val 10500"/>
            <a:gd name="adj2" fmla="val 0"/>
          </a:avLst>
        </a:prstGeom>
        <a:solidFill>
          <a:srgbClr val="FFC000"/>
        </a:solidFill>
        <a:ln w="762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365760" rIns="142240" bIns="142240" numCol="1" spcCol="1270" anchor="t" anchorCtr="0">
          <a:noAutofit/>
        </a:bodyPr>
        <a:lstStyle/>
        <a:p>
          <a:pPr lvl="0" algn="ctr" defTabSz="889000">
            <a:lnSpc>
              <a:spcPct val="90000"/>
            </a:lnSpc>
            <a:spcBef>
              <a:spcPct val="0"/>
            </a:spcBef>
            <a:spcAft>
              <a:spcPct val="35000"/>
            </a:spcAft>
          </a:pPr>
          <a:r>
            <a:rPr lang="en-US" sz="2000" b="1" kern="1200" dirty="0" smtClean="0">
              <a:solidFill>
                <a:sysClr val="windowText" lastClr="000000"/>
              </a:solidFill>
            </a:rPr>
            <a:t>Minimum of </a:t>
          </a:r>
        </a:p>
        <a:p>
          <a:pPr lvl="0" algn="ctr" defTabSz="889000">
            <a:lnSpc>
              <a:spcPct val="90000"/>
            </a:lnSpc>
            <a:spcBef>
              <a:spcPct val="0"/>
            </a:spcBef>
            <a:spcAft>
              <a:spcPct val="35000"/>
            </a:spcAft>
          </a:pPr>
          <a:r>
            <a:rPr lang="en-US" sz="2000" b="1" kern="1200" dirty="0" smtClean="0">
              <a:solidFill>
                <a:sysClr val="windowText" lastClr="000000"/>
              </a:solidFill>
            </a:rPr>
            <a:t>THREE</a:t>
          </a:r>
        </a:p>
        <a:p>
          <a:pPr lvl="0" algn="ctr" defTabSz="889000">
            <a:lnSpc>
              <a:spcPct val="90000"/>
            </a:lnSpc>
            <a:spcBef>
              <a:spcPct val="0"/>
            </a:spcBef>
            <a:spcAft>
              <a:spcPct val="35000"/>
            </a:spcAft>
          </a:pPr>
          <a:r>
            <a:rPr lang="en-US" sz="2000" b="1" kern="1200" dirty="0" smtClean="0">
              <a:solidFill>
                <a:sysClr val="windowText" lastClr="000000"/>
              </a:solidFill>
            </a:rPr>
            <a:t> Performance Discussions are</a:t>
          </a:r>
        </a:p>
        <a:p>
          <a:pPr lvl="0" algn="ctr" defTabSz="889000">
            <a:lnSpc>
              <a:spcPct val="90000"/>
            </a:lnSpc>
            <a:spcBef>
              <a:spcPct val="0"/>
            </a:spcBef>
            <a:spcAft>
              <a:spcPct val="35000"/>
            </a:spcAft>
          </a:pPr>
          <a:r>
            <a:rPr lang="en-US" sz="2000" b="1" kern="1200" dirty="0" smtClean="0">
              <a:solidFill>
                <a:sysClr val="windowText" lastClr="000000"/>
              </a:solidFill>
            </a:rPr>
            <a:t> </a:t>
          </a:r>
          <a:r>
            <a:rPr lang="en-US" sz="2000" b="1" i="1" kern="1200" dirty="0" smtClean="0">
              <a:solidFill>
                <a:sysClr val="windowText" lastClr="000000"/>
              </a:solidFill>
            </a:rPr>
            <a:t>Required </a:t>
          </a:r>
        </a:p>
        <a:p>
          <a:pPr lvl="0" algn="ctr" defTabSz="889000">
            <a:lnSpc>
              <a:spcPct val="90000"/>
            </a:lnSpc>
            <a:spcBef>
              <a:spcPct val="0"/>
            </a:spcBef>
            <a:spcAft>
              <a:spcPct val="35000"/>
            </a:spcAft>
          </a:pPr>
          <a:r>
            <a:rPr lang="en-US" sz="2000" b="1" kern="1200" dirty="0" smtClean="0">
              <a:solidFill>
                <a:sysClr val="windowText" lastClr="000000"/>
              </a:solidFill>
            </a:rPr>
            <a:t>BUT MORE RECOMMENDED</a:t>
          </a:r>
          <a:endParaRPr lang="en-US" sz="2000" b="1" kern="1200" dirty="0">
            <a:solidFill>
              <a:sysClr val="windowText" lastClr="000000"/>
            </a:solidFill>
          </a:endParaRPr>
        </a:p>
      </dsp:txBody>
      <dsp:txXfrm rot="10800000">
        <a:off x="2969865" y="2312223"/>
        <a:ext cx="2266540" cy="2718887"/>
      </dsp:txXfrm>
    </dsp:sp>
    <dsp:sp modelId="{E0395240-7C24-40E3-8B77-BBA39F082F85}">
      <dsp:nvSpPr>
        <dsp:cNvPr id="0" name=""/>
        <dsp:cNvSpPr/>
      </dsp:nvSpPr>
      <dsp:spPr>
        <a:xfrm>
          <a:off x="5565565" y="148924"/>
          <a:ext cx="2415084" cy="192423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7C1C64-D7D5-420B-AC85-5132E9ACFD37}">
      <dsp:nvSpPr>
        <dsp:cNvPr id="0" name=""/>
        <dsp:cNvSpPr/>
      </dsp:nvSpPr>
      <dsp:spPr>
        <a:xfrm rot="10800000">
          <a:off x="5568898" y="2321524"/>
          <a:ext cx="2415084" cy="2804938"/>
        </a:xfrm>
        <a:prstGeom prst="round2SameRect">
          <a:avLst>
            <a:gd name="adj1" fmla="val 10500"/>
            <a:gd name="adj2" fmla="val 0"/>
          </a:avLst>
        </a:prstGeom>
        <a:solidFill>
          <a:srgbClr val="FFC000"/>
        </a:solidFill>
        <a:ln w="762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365760" rIns="170688" bIns="170688" numCol="1" spcCol="1270" anchor="t" anchorCtr="0">
          <a:noAutofit/>
        </a:bodyPr>
        <a:lstStyle/>
        <a:p>
          <a:pPr lvl="0" algn="ctr" defTabSz="1066800">
            <a:lnSpc>
              <a:spcPct val="90000"/>
            </a:lnSpc>
            <a:spcBef>
              <a:spcPct val="0"/>
            </a:spcBef>
            <a:spcAft>
              <a:spcPct val="35000"/>
            </a:spcAft>
          </a:pPr>
          <a:r>
            <a:rPr lang="en-US" sz="2400" b="1" kern="1200" dirty="0" smtClean="0">
              <a:solidFill>
                <a:sysClr val="windowText" lastClr="000000"/>
              </a:solidFill>
            </a:rPr>
            <a:t>Three-Level Rating Pattern</a:t>
          </a:r>
          <a:endParaRPr lang="en-US" sz="2400" b="1" kern="1200" dirty="0">
            <a:solidFill>
              <a:sysClr val="windowText" lastClr="000000"/>
            </a:solidFill>
          </a:endParaRPr>
        </a:p>
      </dsp:txBody>
      <dsp:txXfrm rot="10800000">
        <a:off x="5643170" y="2321524"/>
        <a:ext cx="2266540" cy="27306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F1CA9-33C5-4DCC-9515-670D31087694}">
      <dsp:nvSpPr>
        <dsp:cNvPr id="0" name=""/>
        <dsp:cNvSpPr/>
      </dsp:nvSpPr>
      <dsp:spPr>
        <a:xfrm>
          <a:off x="0" y="0"/>
          <a:ext cx="8229600" cy="2208133"/>
        </a:xfrm>
        <a:prstGeom prst="roundRect">
          <a:avLst>
            <a:gd name="adj" fmla="val 10000"/>
          </a:avLst>
        </a:prstGeom>
        <a:solidFill>
          <a:schemeClr val="bg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020F18-03D9-46E8-B319-F1FE9565123C}">
      <dsp:nvSpPr>
        <dsp:cNvPr id="0" name=""/>
        <dsp:cNvSpPr/>
      </dsp:nvSpPr>
      <dsp:spPr>
        <a:xfrm>
          <a:off x="248604" y="293008"/>
          <a:ext cx="2414012" cy="1618488"/>
        </a:xfrm>
        <a:prstGeom prst="roundRect">
          <a:avLst>
            <a:gd name="adj" fmla="val 10000"/>
          </a:avLst>
        </a:prstGeom>
        <a:blipFill dpi="0" rotWithShape="1">
          <a:blip xmlns:r="http://schemas.openxmlformats.org/officeDocument/2006/relationships" r:embed="rId1"/>
          <a:srcRect/>
          <a:stretch>
            <a:fillRect l="18940" r="1894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FDF405-6CC0-439A-BE60-9A2EAD737EA7}">
      <dsp:nvSpPr>
        <dsp:cNvPr id="0" name=""/>
        <dsp:cNvSpPr/>
      </dsp:nvSpPr>
      <dsp:spPr>
        <a:xfrm rot="10800000">
          <a:off x="246887" y="2208133"/>
          <a:ext cx="2417445" cy="2698829"/>
        </a:xfrm>
        <a:prstGeom prst="round2SameRect">
          <a:avLst>
            <a:gd name="adj1" fmla="val 10500"/>
            <a:gd name="adj2" fmla="val 0"/>
          </a:avLst>
        </a:prstGeom>
        <a:solidFill>
          <a:srgbClr val="FFC000"/>
        </a:solidFill>
        <a:ln w="762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365760" rIns="170688" bIns="170688" numCol="1" spcCol="1270" anchor="t" anchorCtr="0">
          <a:noAutofit/>
        </a:bodyPr>
        <a:lstStyle/>
        <a:p>
          <a:pPr lvl="0" algn="ctr" defTabSz="1066800">
            <a:lnSpc>
              <a:spcPct val="90000"/>
            </a:lnSpc>
            <a:spcBef>
              <a:spcPct val="0"/>
            </a:spcBef>
            <a:spcAft>
              <a:spcPct val="35000"/>
            </a:spcAft>
          </a:pPr>
          <a:r>
            <a:rPr lang="en-US" sz="2400" kern="1200" dirty="0" smtClean="0">
              <a:solidFill>
                <a:sysClr val="windowText" lastClr="000000"/>
              </a:solidFill>
            </a:rPr>
            <a:t>Continuous Recognition and Rewards</a:t>
          </a:r>
          <a:endParaRPr lang="en-US" sz="2400" kern="1200" dirty="0">
            <a:solidFill>
              <a:sysClr val="windowText" lastClr="000000"/>
            </a:solidFill>
          </a:endParaRPr>
        </a:p>
      </dsp:txBody>
      <dsp:txXfrm rot="10800000">
        <a:off x="321232" y="2208133"/>
        <a:ext cx="2268755" cy="2624484"/>
      </dsp:txXfrm>
    </dsp:sp>
    <dsp:sp modelId="{575D8A5F-AD0D-40DC-A394-BC46DAE3212B}">
      <dsp:nvSpPr>
        <dsp:cNvPr id="0" name=""/>
        <dsp:cNvSpPr/>
      </dsp:nvSpPr>
      <dsp:spPr>
        <a:xfrm>
          <a:off x="2906077" y="294417"/>
          <a:ext cx="2417445" cy="1619297"/>
        </a:xfrm>
        <a:prstGeom prst="roundRect">
          <a:avLst>
            <a:gd name="adj" fmla="val 10000"/>
          </a:avLst>
        </a:prstGeom>
        <a:blipFill dpi="0" rotWithShape="1">
          <a:blip xmlns:r="http://schemas.openxmlformats.org/officeDocument/2006/relationships" r:embed="rId2"/>
          <a:srcRect/>
          <a:stretch>
            <a:fillRect l="16903" t="25" r="16903" b="25"/>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A4A42B-7223-4803-B103-73505950AB05}">
      <dsp:nvSpPr>
        <dsp:cNvPr id="0" name=""/>
        <dsp:cNvSpPr/>
      </dsp:nvSpPr>
      <dsp:spPr>
        <a:xfrm rot="10800000">
          <a:off x="2906077" y="2208133"/>
          <a:ext cx="2417445" cy="2698829"/>
        </a:xfrm>
        <a:prstGeom prst="round2SameRect">
          <a:avLst>
            <a:gd name="adj1" fmla="val 10500"/>
            <a:gd name="adj2" fmla="val 0"/>
          </a:avLst>
        </a:prstGeom>
        <a:solidFill>
          <a:srgbClr val="FFC000"/>
        </a:solidFill>
        <a:ln w="762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365760" rIns="170688" bIns="170688" numCol="1" spcCol="1270" anchor="t" anchorCtr="0">
          <a:noAutofit/>
        </a:bodyPr>
        <a:lstStyle/>
        <a:p>
          <a:pPr lvl="0" algn="ctr" defTabSz="1066800">
            <a:lnSpc>
              <a:spcPct val="90000"/>
            </a:lnSpc>
            <a:spcBef>
              <a:spcPct val="0"/>
            </a:spcBef>
            <a:spcAft>
              <a:spcPct val="35000"/>
            </a:spcAft>
          </a:pPr>
          <a:r>
            <a:rPr lang="en-US" sz="2400" kern="1200" dirty="0" smtClean="0">
              <a:solidFill>
                <a:sysClr val="windowText" lastClr="000000"/>
              </a:solidFill>
            </a:rPr>
            <a:t>Fosters Cultural and Attitudinal Change</a:t>
          </a:r>
          <a:endParaRPr lang="en-US" sz="2400" kern="1200" dirty="0">
            <a:solidFill>
              <a:sysClr val="windowText" lastClr="000000"/>
            </a:solidFill>
          </a:endParaRPr>
        </a:p>
      </dsp:txBody>
      <dsp:txXfrm rot="10800000">
        <a:off x="2980422" y="2208133"/>
        <a:ext cx="2268755" cy="2624484"/>
      </dsp:txXfrm>
    </dsp:sp>
    <dsp:sp modelId="{58BAD667-AA1F-4372-9193-817FBC1BA1A3}">
      <dsp:nvSpPr>
        <dsp:cNvPr id="0" name=""/>
        <dsp:cNvSpPr/>
      </dsp:nvSpPr>
      <dsp:spPr>
        <a:xfrm>
          <a:off x="5565267" y="294417"/>
          <a:ext cx="2417445" cy="1619297"/>
        </a:xfrm>
        <a:prstGeom prst="roundRect">
          <a:avLst>
            <a:gd name="adj" fmla="val 10000"/>
          </a:avLst>
        </a:prstGeom>
        <a:blipFill dpi="0" rotWithShape="1">
          <a:blip xmlns:r="http://schemas.openxmlformats.org/officeDocument/2006/relationships" r:embed="rId3"/>
          <a:srcRect/>
          <a:stretch>
            <a:fillRect l="12175" t="11883" r="12175" b="11883"/>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3850CC-ECDB-4056-9287-DBC66AC58EF3}">
      <dsp:nvSpPr>
        <dsp:cNvPr id="0" name=""/>
        <dsp:cNvSpPr/>
      </dsp:nvSpPr>
      <dsp:spPr>
        <a:xfrm rot="10800000">
          <a:off x="5565267" y="2208133"/>
          <a:ext cx="2417445" cy="2698829"/>
        </a:xfrm>
        <a:prstGeom prst="round2SameRect">
          <a:avLst>
            <a:gd name="adj1" fmla="val 10500"/>
            <a:gd name="adj2" fmla="val 0"/>
          </a:avLst>
        </a:prstGeom>
        <a:solidFill>
          <a:srgbClr val="FFC000"/>
        </a:solidFill>
        <a:ln w="762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365760" rIns="170688" bIns="170688" numCol="1" spcCol="1270" anchor="t" anchorCtr="0">
          <a:noAutofit/>
        </a:bodyPr>
        <a:lstStyle/>
        <a:p>
          <a:pPr lvl="0" algn="ctr" defTabSz="1066800">
            <a:lnSpc>
              <a:spcPct val="90000"/>
            </a:lnSpc>
            <a:spcBef>
              <a:spcPct val="0"/>
            </a:spcBef>
            <a:spcAft>
              <a:spcPct val="35000"/>
            </a:spcAft>
          </a:pPr>
          <a:r>
            <a:rPr lang="en-US" sz="2400" kern="1200" smtClean="0">
              <a:solidFill>
                <a:sysClr val="windowText" lastClr="000000"/>
              </a:solidFill>
            </a:rPr>
            <a:t>Automated Performance Appraisal Tool</a:t>
          </a:r>
          <a:endParaRPr lang="en-US" sz="2400" kern="1200" dirty="0">
            <a:solidFill>
              <a:sysClr val="windowText" lastClr="000000"/>
            </a:solidFill>
          </a:endParaRPr>
        </a:p>
      </dsp:txBody>
      <dsp:txXfrm rot="10800000">
        <a:off x="5639612" y="2208133"/>
        <a:ext cx="2268755" cy="26244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8E43F-65E1-43A6-B58A-784305CBD1CF}">
      <dsp:nvSpPr>
        <dsp:cNvPr id="0" name=""/>
        <dsp:cNvSpPr/>
      </dsp:nvSpPr>
      <dsp:spPr>
        <a:xfrm>
          <a:off x="2142469" y="336803"/>
          <a:ext cx="4352544" cy="4352544"/>
        </a:xfrm>
        <a:prstGeom prst="pie">
          <a:avLst>
            <a:gd name="adj1" fmla="val 16200000"/>
            <a:gd name="adj2" fmla="val 180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smtClean="0">
              <a:solidFill>
                <a:schemeClr val="bg1"/>
              </a:solidFill>
            </a:rPr>
            <a:t>MONITORING</a:t>
          </a:r>
          <a:endParaRPr lang="en-US" sz="2000" b="1" kern="1200" dirty="0">
            <a:solidFill>
              <a:schemeClr val="bg1"/>
            </a:solidFill>
          </a:endParaRPr>
        </a:p>
      </dsp:txBody>
      <dsp:txXfrm>
        <a:off x="4436364" y="1259128"/>
        <a:ext cx="1554480" cy="1295400"/>
      </dsp:txXfrm>
    </dsp:sp>
    <dsp:sp modelId="{94162AA0-3ABC-4CED-BE28-6E2EBDB3D885}">
      <dsp:nvSpPr>
        <dsp:cNvPr id="0" name=""/>
        <dsp:cNvSpPr/>
      </dsp:nvSpPr>
      <dsp:spPr>
        <a:xfrm>
          <a:off x="2052828" y="492251"/>
          <a:ext cx="4352544" cy="4352544"/>
        </a:xfrm>
        <a:prstGeom prst="pie">
          <a:avLst>
            <a:gd name="adj1" fmla="val 1800000"/>
            <a:gd name="adj2" fmla="val 900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smtClean="0">
              <a:solidFill>
                <a:schemeClr val="bg1"/>
              </a:solidFill>
            </a:rPr>
            <a:t>EVALUATING</a:t>
          </a:r>
          <a:endParaRPr lang="en-US" sz="2000" b="1" kern="1200" dirty="0">
            <a:solidFill>
              <a:schemeClr val="bg1"/>
            </a:solidFill>
          </a:endParaRPr>
        </a:p>
      </dsp:txBody>
      <dsp:txXfrm>
        <a:off x="3089147" y="3316224"/>
        <a:ext cx="2331720" cy="1139952"/>
      </dsp:txXfrm>
    </dsp:sp>
    <dsp:sp modelId="{493101D3-5D11-4918-8AF5-DB922D5CEF21}">
      <dsp:nvSpPr>
        <dsp:cNvPr id="0" name=""/>
        <dsp:cNvSpPr/>
      </dsp:nvSpPr>
      <dsp:spPr>
        <a:xfrm>
          <a:off x="1963186" y="336803"/>
          <a:ext cx="4352544" cy="4352544"/>
        </a:xfrm>
        <a:prstGeom prst="pie">
          <a:avLst>
            <a:gd name="adj1" fmla="val 9000000"/>
            <a:gd name="adj2" fmla="val 1620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smtClean="0">
              <a:solidFill>
                <a:schemeClr val="bg1"/>
              </a:solidFill>
            </a:rPr>
            <a:t>PLANNING</a:t>
          </a:r>
          <a:endParaRPr lang="en-US" sz="2000" b="1" kern="1200" dirty="0">
            <a:solidFill>
              <a:schemeClr val="bg1"/>
            </a:solidFill>
          </a:endParaRPr>
        </a:p>
      </dsp:txBody>
      <dsp:txXfrm>
        <a:off x="2467355" y="1259128"/>
        <a:ext cx="1554480" cy="1295400"/>
      </dsp:txXfrm>
    </dsp:sp>
    <dsp:sp modelId="{3C6D31C8-6135-4ABB-AFEA-56428883C18E}">
      <dsp:nvSpPr>
        <dsp:cNvPr id="0" name=""/>
        <dsp:cNvSpPr/>
      </dsp:nvSpPr>
      <dsp:spPr>
        <a:xfrm>
          <a:off x="1873385" y="67360"/>
          <a:ext cx="4891430" cy="4891430"/>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266649-FC42-4151-B0BF-98AEFB3B66B6}">
      <dsp:nvSpPr>
        <dsp:cNvPr id="0" name=""/>
        <dsp:cNvSpPr/>
      </dsp:nvSpPr>
      <dsp:spPr>
        <a:xfrm>
          <a:off x="1783384" y="222533"/>
          <a:ext cx="4891430" cy="4891430"/>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78E929-FCF9-4787-A387-BF6B3F87E944}">
      <dsp:nvSpPr>
        <dsp:cNvPr id="0" name=""/>
        <dsp:cNvSpPr/>
      </dsp:nvSpPr>
      <dsp:spPr>
        <a:xfrm>
          <a:off x="1693383" y="67360"/>
          <a:ext cx="4891430" cy="4891430"/>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EA6683C-91E8-4377-8669-ED829053CD9E}" type="datetimeFigureOut">
              <a:rPr lang="en-US" smtClean="0"/>
              <a:t>3/20/2017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04A7B88-9E72-4C74-9F8D-5C4E282CAAF8}" type="slidenum">
              <a:rPr lang="en-US" smtClean="0"/>
              <a:t>‹#›</a:t>
            </a:fld>
            <a:endParaRPr lang="en-US"/>
          </a:p>
        </p:txBody>
      </p:sp>
    </p:spTree>
    <p:extLst>
      <p:ext uri="{BB962C8B-B14F-4D97-AF65-F5344CB8AC3E}">
        <p14:creationId xmlns:p14="http://schemas.microsoft.com/office/powerpoint/2010/main" val="3304509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b="1" dirty="0" smtClean="0"/>
              <a:t>Instruction: </a:t>
            </a:r>
            <a:r>
              <a:rPr lang="en-US" b="0" dirty="0" smtClean="0"/>
              <a:t>Welcome to the introduction to the DoD Performance</a:t>
            </a:r>
            <a:r>
              <a:rPr lang="en-US" b="0" baseline="0" dirty="0" smtClean="0"/>
              <a:t> Management and Appraisal Program or DPMAP. </a:t>
            </a:r>
          </a:p>
          <a:p>
            <a:endParaRPr lang="en-US" b="0" baseline="0" dirty="0" smtClean="0"/>
          </a:p>
          <a:p>
            <a:pPr defTabSz="966510">
              <a:defRPr/>
            </a:pPr>
            <a:r>
              <a:rPr lang="en-US" b="1" baseline="0" dirty="0" smtClean="0"/>
              <a:t>Instructor Notes: </a:t>
            </a:r>
            <a:r>
              <a:rPr lang="en-US" dirty="0"/>
              <a:t>Display the course title slide as participants arrive for training each morning. </a:t>
            </a:r>
          </a:p>
          <a:p>
            <a:endParaRPr lang="en-US" dirty="0"/>
          </a:p>
          <a:p>
            <a:pPr marL="238197" indent="-238197">
              <a:buFont typeface="+mj-lt"/>
              <a:buAutoNum type="arabicPeriod"/>
            </a:pPr>
            <a:r>
              <a:rPr lang="en-US" dirty="0" smtClean="0"/>
              <a:t>Welcome </a:t>
            </a:r>
            <a:r>
              <a:rPr lang="en-US" dirty="0"/>
              <a:t>participants as they arrive for the class. </a:t>
            </a:r>
          </a:p>
          <a:p>
            <a:pPr marL="238197" indent="-238197">
              <a:buFont typeface="+mj-lt"/>
              <a:buAutoNum type="arabicPeriod"/>
            </a:pPr>
            <a:r>
              <a:rPr lang="en-US" dirty="0" smtClean="0"/>
              <a:t>Give </a:t>
            </a:r>
            <a:r>
              <a:rPr lang="en-US" dirty="0"/>
              <a:t>them their name tents and name tags. </a:t>
            </a:r>
          </a:p>
          <a:p>
            <a:pPr marL="238197" indent="-238197">
              <a:buFont typeface="+mj-lt"/>
              <a:buAutoNum type="arabicPeriod"/>
            </a:pPr>
            <a:r>
              <a:rPr lang="en-US" dirty="0" smtClean="0"/>
              <a:t>Thank </a:t>
            </a:r>
            <a:r>
              <a:rPr lang="en-US" dirty="0"/>
              <a:t>them for coming. </a:t>
            </a:r>
          </a:p>
          <a:p>
            <a:pPr marL="238197" indent="-238197">
              <a:buFont typeface="+mj-lt"/>
              <a:buAutoNum type="arabicPeriod"/>
            </a:pPr>
            <a:r>
              <a:rPr lang="en-US" dirty="0" smtClean="0"/>
              <a:t>Check </a:t>
            </a:r>
            <a:r>
              <a:rPr lang="en-US" dirty="0"/>
              <a:t>their names on the class roster and ensure that all of their data on the roster is correct. </a:t>
            </a:r>
          </a:p>
          <a:p>
            <a:endParaRPr lang="en-US" b="0" baseline="0" dirty="0" smtClean="0"/>
          </a:p>
          <a:p>
            <a:endParaRPr lang="en-US" dirty="0" smtClean="0"/>
          </a:p>
          <a:p>
            <a:r>
              <a:rPr lang="en-US" dirty="0"/>
              <a:t>	</a:t>
            </a:r>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136625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fontScale="92500" lnSpcReduction="20000"/>
          </a:bodyPr>
          <a:lstStyle/>
          <a:p>
            <a:pPr marL="0" marR="0" indent="0" algn="l" defTabSz="966510" rtl="0" eaLnBrk="1" fontAlgn="auto" latinLnBrk="0" hangingPunct="1">
              <a:lnSpc>
                <a:spcPct val="100000"/>
              </a:lnSpc>
              <a:spcBef>
                <a:spcPts val="0"/>
              </a:spcBef>
              <a:spcAft>
                <a:spcPts val="0"/>
              </a:spcAft>
              <a:buClrTx/>
              <a:buSzTx/>
              <a:buFontTx/>
              <a:buNone/>
              <a:tabLst/>
              <a:defRPr/>
            </a:pPr>
            <a:r>
              <a:rPr lang="en-US" b="1" dirty="0" smtClean="0"/>
              <a:t>Transition Message: </a:t>
            </a:r>
            <a:r>
              <a:rPr lang="en-US" sz="1200" kern="1200" dirty="0" smtClean="0">
                <a:solidFill>
                  <a:schemeClr val="tx1"/>
                </a:solidFill>
                <a:effectLst/>
                <a:latin typeface="+mn-lt"/>
                <a:ea typeface="+mn-ea"/>
                <a:cs typeface="+mn-cs"/>
              </a:rPr>
              <a:t>Okay, before we go any further in DPMAP, let</a:t>
            </a:r>
            <a:r>
              <a:rPr lang="en-US" sz="1200" kern="1200" baseline="0" dirty="0" smtClean="0">
                <a:solidFill>
                  <a:schemeClr val="tx1"/>
                </a:solidFill>
                <a:effectLst/>
                <a:latin typeface="+mn-lt"/>
                <a:ea typeface="+mn-ea"/>
                <a:cs typeface="+mn-cs"/>
              </a:rPr>
              <a:t> set the</a:t>
            </a:r>
            <a:r>
              <a:rPr lang="en-US" sz="1200" kern="1200" dirty="0" smtClean="0">
                <a:solidFill>
                  <a:schemeClr val="tx1"/>
                </a:solidFill>
                <a:effectLst/>
                <a:latin typeface="+mn-lt"/>
                <a:ea typeface="+mn-ea"/>
                <a:cs typeface="+mn-cs"/>
              </a:rPr>
              <a:t> performance</a:t>
            </a:r>
            <a:r>
              <a:rPr lang="en-US" sz="1200" kern="1200" baseline="0" dirty="0" smtClean="0">
                <a:solidFill>
                  <a:schemeClr val="tx1"/>
                </a:solidFill>
                <a:effectLst/>
                <a:latin typeface="+mn-lt"/>
                <a:ea typeface="+mn-ea"/>
                <a:cs typeface="+mn-cs"/>
              </a:rPr>
              <a:t> management </a:t>
            </a:r>
            <a:r>
              <a:rPr lang="en-US" sz="1200" kern="1200" dirty="0" smtClean="0">
                <a:solidFill>
                  <a:schemeClr val="tx1"/>
                </a:solidFill>
                <a:effectLst/>
                <a:latin typeface="+mn-lt"/>
                <a:ea typeface="+mn-ea"/>
                <a:cs typeface="+mn-cs"/>
              </a:rPr>
              <a:t> stage by stating mission of the DoD.</a:t>
            </a:r>
          </a:p>
          <a:p>
            <a:pPr marL="0" marR="0" indent="0" algn="l" defTabSz="966510" rtl="0" eaLnBrk="1" fontAlgn="auto" latinLnBrk="0" hangingPunct="1">
              <a:lnSpc>
                <a:spcPct val="100000"/>
              </a:lnSpc>
              <a:spcBef>
                <a:spcPts val="0"/>
              </a:spcBef>
              <a:spcAft>
                <a:spcPts val="0"/>
              </a:spcAft>
              <a:buClrTx/>
              <a:buSzTx/>
              <a:buFontTx/>
              <a:buNone/>
              <a:tabLst/>
              <a:defRPr/>
            </a:pPr>
            <a:endParaRPr lang="en-US" b="0" dirty="0" smtClean="0"/>
          </a:p>
          <a:p>
            <a:r>
              <a:rPr lang="en-US" b="1" dirty="0" smtClean="0"/>
              <a:t>Instruction: </a:t>
            </a:r>
            <a:r>
              <a:rPr lang="en-US" sz="1200" kern="1200" dirty="0" smtClean="0">
                <a:solidFill>
                  <a:schemeClr val="tx1"/>
                </a:solidFill>
                <a:effectLst/>
                <a:latin typeface="+mn-lt"/>
                <a:ea typeface="+mn-ea"/>
                <a:cs typeface="+mn-cs"/>
              </a:rPr>
              <a:t>The mission of the DoD is to provide the military forces needed to deter war and to protect the security of our country.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the DoD mission in the back of your minds, do you know your organization’s mission and strategic goals? </a:t>
            </a:r>
            <a:r>
              <a:rPr lang="en-US" dirty="0" smtClean="0"/>
              <a:t>Do you know your organization’s</a:t>
            </a:r>
            <a:r>
              <a:rPr lang="en-US" baseline="0" dirty="0" smtClean="0"/>
              <a:t> mission and strategic goals? Do you know how your work directly contributes to those goals? It is important that you </a:t>
            </a:r>
            <a:r>
              <a:rPr lang="en-US" dirty="0"/>
              <a:t>understand how your work aligns with your organization’s goals and priorities. </a:t>
            </a:r>
          </a:p>
          <a:p>
            <a:pPr defTabSz="966510">
              <a:defRPr/>
            </a:pPr>
            <a:endParaRPr lang="en-US" dirty="0"/>
          </a:p>
          <a:p>
            <a:pPr defTabSz="966510">
              <a:defRPr/>
            </a:pPr>
            <a:r>
              <a:rPr lang="en-US" dirty="0"/>
              <a:t>Understanding this alignment can make it easier for you to develop your </a:t>
            </a:r>
            <a:r>
              <a:rPr lang="en-US" dirty="0" smtClean="0"/>
              <a:t>performance elements and standards  </a:t>
            </a:r>
            <a:r>
              <a:rPr lang="en-US" dirty="0"/>
              <a:t>I</a:t>
            </a:r>
            <a:r>
              <a:rPr lang="en-US" baseline="0" dirty="0" smtClean="0"/>
              <a:t>t’s important that everyone understands h</a:t>
            </a:r>
            <a:r>
              <a:rPr lang="en-US" dirty="0"/>
              <a:t>ow their work fits into the organization’s goals and priorities. I say “their work” because even supervisors are employees in </a:t>
            </a:r>
            <a:r>
              <a:rPr lang="en-US" dirty="0" smtClean="0"/>
              <a:t>DPMAP. </a:t>
            </a:r>
            <a:r>
              <a:rPr lang="en-US" dirty="0"/>
              <a:t>Alignment happens when you understand how you are contributing and how your work helps your organization accomplish </a:t>
            </a:r>
            <a:r>
              <a:rPr lang="en-US" dirty="0" smtClean="0"/>
              <a:t>its mission</a:t>
            </a:r>
            <a:r>
              <a:rPr lang="en-US" dirty="0"/>
              <a:t>. Your organization’s mission, function statement, and other strategic and project planning documents provide the basis and context for the work and its relationship to the greater DoD mission. Establishing the “line of sight” is important because it underscores the importance of duties and how they support the organization. </a:t>
            </a:r>
          </a:p>
          <a:p>
            <a:pPr defTabSz="966510">
              <a:defRPr/>
            </a:pPr>
            <a:endParaRPr lang="en-US" dirty="0"/>
          </a:p>
          <a:p>
            <a:r>
              <a:rPr lang="en-US" sz="1200" kern="1200" dirty="0" smtClean="0">
                <a:solidFill>
                  <a:schemeClr val="tx1"/>
                </a:solidFill>
                <a:effectLst/>
                <a:latin typeface="+mn-lt"/>
                <a:ea typeface="+mn-ea"/>
                <a:cs typeface="+mn-cs"/>
              </a:rPr>
              <a:t>An effective performance management program links the organization mission to specific goals, links the goals to specific employee tasks, and then aligns the tasks at the employee’s position and salary level. The linking process starts at the bottom and moves up the organizational structure to the individual. In this model, everyone’s efforts are harnessed and directed toward the DoD Strategic Mission and Goals.  Individuals know the importance of their efforts and how their work fits in with the work of others and the larger organization. </a:t>
            </a:r>
          </a:p>
          <a:p>
            <a:pPr defTabSz="966510">
              <a:defRPr/>
            </a:pPr>
            <a:endParaRPr lang="en-US" baseline="0" dirty="0" smtClean="0"/>
          </a:p>
          <a:p>
            <a:r>
              <a:rPr lang="en-US" b="1" baseline="0" dirty="0" smtClean="0"/>
              <a:t>Instructor Notes:</a:t>
            </a:r>
            <a:r>
              <a:rPr lang="en-US" b="0" baseline="0" dirty="0" smtClean="0"/>
              <a:t>  Provide Component, Command  and Activity mission and goals in training, when possible and as applicable.  There is an entire handbook from OPM on aligning employee performance plans with organizational goals: </a:t>
            </a:r>
            <a:r>
              <a:rPr lang="en-US" i="1" dirty="0" smtClean="0"/>
              <a:t>A </a:t>
            </a:r>
            <a:r>
              <a:rPr lang="en-US" i="1" dirty="0"/>
              <a:t>Handbook for Measuring Employee Performance: Aligning Employee Performance Plans with Organizational Goals</a:t>
            </a:r>
            <a:r>
              <a:rPr lang="en-US" dirty="0" smtClean="0"/>
              <a:t>. </a:t>
            </a:r>
          </a:p>
          <a:p>
            <a:endParaRPr lang="en-US" dirty="0" smtClean="0"/>
          </a:p>
          <a:p>
            <a:r>
              <a:rPr lang="en-US" dirty="0" smtClean="0"/>
              <a:t>The </a:t>
            </a:r>
            <a:r>
              <a:rPr lang="en-US" dirty="0"/>
              <a:t>full report is available </a:t>
            </a:r>
            <a:r>
              <a:rPr lang="en-US" dirty="0" smtClean="0"/>
              <a:t>at:</a:t>
            </a:r>
          </a:p>
          <a:p>
            <a:endParaRPr lang="en-US" dirty="0" smtClean="0"/>
          </a:p>
          <a:p>
            <a:r>
              <a:rPr lang="en-US" dirty="0" smtClean="0"/>
              <a:t>https</a:t>
            </a:r>
            <a:r>
              <a:rPr lang="en-US" dirty="0"/>
              <a:t>://</a:t>
            </a:r>
            <a:r>
              <a:rPr lang="en-US" dirty="0" smtClean="0"/>
              <a:t>www.opm.gov/policy-data-oversight/performance-management/measuring/employee_performance_handbook.pdf</a:t>
            </a:r>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923772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b="1" dirty="0" smtClean="0"/>
              <a:t>Transition Message: </a:t>
            </a:r>
            <a:r>
              <a:rPr lang="en-US" b="0" dirty="0" smtClean="0"/>
              <a:t>Before we take a look at the p</a:t>
            </a:r>
            <a:r>
              <a:rPr lang="en-US" b="0" baseline="0" dirty="0" smtClean="0"/>
              <a:t>erformance management process, a quick word about local labor relations obligations.</a:t>
            </a:r>
            <a:endParaRPr lang="en-US" b="0" dirty="0" smtClean="0"/>
          </a:p>
          <a:p>
            <a:endParaRPr lang="en-US" b="0" dirty="0" smtClean="0"/>
          </a:p>
          <a:p>
            <a:pPr defTabSz="966510">
              <a:defRPr/>
            </a:pPr>
            <a:r>
              <a:rPr lang="en-US" b="1" dirty="0" smtClean="0"/>
              <a:t>Instruction: </a:t>
            </a:r>
            <a:r>
              <a:rPr lang="en-US" b="0" dirty="0" smtClean="0"/>
              <a:t>Union</a:t>
            </a:r>
            <a:r>
              <a:rPr lang="en-US" b="0" baseline="0" dirty="0" smtClean="0"/>
              <a:t> representatives were directly involved in every step of designing this program. </a:t>
            </a:r>
            <a:r>
              <a:rPr lang="en-US" b="0" dirty="0" smtClean="0"/>
              <a:t>The most important message about labor relations is that there is </a:t>
            </a:r>
            <a:r>
              <a:rPr lang="en-US" b="1" dirty="0"/>
              <a:t>nothing </a:t>
            </a:r>
            <a:r>
              <a:rPr lang="en-US" b="1" dirty="0" smtClean="0"/>
              <a:t>in DPMAP that changes </a:t>
            </a:r>
            <a:r>
              <a:rPr lang="en-US" b="1" dirty="0"/>
              <a:t>the rights of employees, unions, or management.</a:t>
            </a:r>
            <a:r>
              <a:rPr lang="en-US" dirty="0"/>
              <a:t> </a:t>
            </a:r>
            <a:endParaRPr lang="en-US" b="0" dirty="0" smtClean="0"/>
          </a:p>
          <a:p>
            <a:endParaRPr lang="en-US" b="0" dirty="0" smtClean="0"/>
          </a:p>
          <a:p>
            <a:r>
              <a:rPr lang="en-US" b="1" baseline="0" dirty="0" smtClean="0"/>
              <a:t>Instructor Notes: </a:t>
            </a:r>
            <a:r>
              <a:rPr lang="en-US" b="0" baseline="0" dirty="0" smtClean="0"/>
              <a:t>The key message for participants is that unions believe the revised program will ultimately allow employees to be a bigger part of the program.  </a:t>
            </a:r>
            <a:r>
              <a:rPr lang="en-US" dirty="0" smtClean="0"/>
              <a:t>The program </a:t>
            </a:r>
            <a:r>
              <a:rPr lang="en-US" dirty="0"/>
              <a:t>optimizes the ability </a:t>
            </a:r>
            <a:r>
              <a:rPr lang="en-US" dirty="0" smtClean="0"/>
              <a:t>of </a:t>
            </a:r>
            <a:r>
              <a:rPr lang="en-US" dirty="0"/>
              <a:t>employees to take greater control of their career and to give their supervisor feedback about their career goals, </a:t>
            </a:r>
            <a:r>
              <a:rPr lang="en-US" dirty="0" smtClean="0"/>
              <a:t>ideas, </a:t>
            </a:r>
            <a:r>
              <a:rPr lang="en-US" dirty="0"/>
              <a:t>and training needs.</a:t>
            </a:r>
            <a:endParaRPr lang="en-US" b="0" baseline="0" dirty="0" smtClean="0"/>
          </a:p>
          <a:p>
            <a:endParaRPr lang="en-US" dirty="0" smtClean="0"/>
          </a:p>
          <a:p>
            <a:r>
              <a:rPr lang="en-US" dirty="0" smtClean="0"/>
              <a:t>The DoD Roundtable is a group</a:t>
            </a:r>
            <a:r>
              <a:rPr lang="en-US" baseline="0" dirty="0" smtClean="0"/>
              <a:t> of senior Department representatives from across the Components and union representatives from the 10 largest unions in the DoD.  This group meets to discuss issues and policy changes that impact employees across the Department.</a:t>
            </a:r>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592347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fontScale="47500" lnSpcReduction="20000"/>
          </a:bodyPr>
          <a:lstStyle/>
          <a:p>
            <a:r>
              <a:rPr lang="en-US" b="1" dirty="0" smtClean="0"/>
              <a:t>Transition Message: </a:t>
            </a:r>
            <a:r>
              <a:rPr lang="en-US" b="0" dirty="0" smtClean="0"/>
              <a:t>Let’s talk now</a:t>
            </a:r>
            <a:r>
              <a:rPr lang="en-US" b="0" baseline="0" dirty="0" smtClean="0"/>
              <a:t> about the performance management process.</a:t>
            </a:r>
            <a:endParaRPr lang="en-US" b="0" dirty="0" smtClean="0"/>
          </a:p>
          <a:p>
            <a:endParaRPr lang="en-US" b="0" dirty="0" smtClean="0"/>
          </a:p>
          <a:p>
            <a:r>
              <a:rPr lang="en-US" b="1" dirty="0" smtClean="0"/>
              <a:t>Instruction: </a:t>
            </a:r>
            <a:r>
              <a:rPr lang="en-US" dirty="0"/>
              <a:t>Performance </a:t>
            </a:r>
            <a:r>
              <a:rPr lang="en-US" dirty="0" smtClean="0"/>
              <a:t>management </a:t>
            </a:r>
            <a:r>
              <a:rPr lang="en-US" dirty="0"/>
              <a:t>is a strategic tool to increase individual success and accountability, achieve </a:t>
            </a:r>
            <a:r>
              <a:rPr lang="en-US" dirty="0" smtClean="0"/>
              <a:t>organizational </a:t>
            </a:r>
            <a:r>
              <a:rPr lang="en-US" dirty="0"/>
              <a:t>goals, and improve operational efficiency. The official definition for our purposes comes from 5 CFR 430.102: “Performance Management is the systematic process by which an </a:t>
            </a:r>
            <a:r>
              <a:rPr lang="en-US" dirty="0" smtClean="0"/>
              <a:t>Agency involves </a:t>
            </a:r>
            <a:r>
              <a:rPr lang="en-US" dirty="0"/>
              <a:t>its employees, as individuals and members of a group, in improving organizational effectiveness in the accomplishment of </a:t>
            </a:r>
            <a:r>
              <a:rPr lang="en-US" dirty="0" smtClean="0"/>
              <a:t>Agency mission </a:t>
            </a:r>
            <a:r>
              <a:rPr lang="en-US" dirty="0"/>
              <a:t>and goals.”</a:t>
            </a:r>
          </a:p>
          <a:p>
            <a:endParaRPr lang="en-US" dirty="0"/>
          </a:p>
          <a:p>
            <a:r>
              <a:rPr lang="en-US" dirty="0"/>
              <a:t>An effective </a:t>
            </a:r>
            <a:r>
              <a:rPr lang="en-US" dirty="0" smtClean="0"/>
              <a:t>performance management </a:t>
            </a:r>
            <a:r>
              <a:rPr lang="en-US" dirty="0"/>
              <a:t>program helps supervisors recognize their employees’ full performance potential by differentiating between high achievers and those requiring </a:t>
            </a:r>
            <a:r>
              <a:rPr lang="en-US" dirty="0" smtClean="0"/>
              <a:t>improvement, </a:t>
            </a:r>
            <a:r>
              <a:rPr lang="en-US" dirty="0"/>
              <a:t>thereby assisting DoD in meeting its mission and goals. Performance </a:t>
            </a:r>
            <a:r>
              <a:rPr lang="en-US" dirty="0" smtClean="0"/>
              <a:t>management </a:t>
            </a:r>
            <a:r>
              <a:rPr lang="en-US" dirty="0"/>
              <a:t>should be a continuous </a:t>
            </a:r>
            <a:r>
              <a:rPr lang="en-US" dirty="0" smtClean="0"/>
              <a:t>process </a:t>
            </a:r>
            <a:r>
              <a:rPr lang="en-US" dirty="0"/>
              <a:t>of communication, development, and </a:t>
            </a:r>
            <a:r>
              <a:rPr lang="en-US" dirty="0" smtClean="0"/>
              <a:t>results. DPMAP is </a:t>
            </a:r>
            <a:r>
              <a:rPr lang="en-US" dirty="0"/>
              <a:t>designed to actively encourage two-way communication between the supervisor and the employee throughout the performance appraisal </a:t>
            </a:r>
            <a:r>
              <a:rPr lang="en-US" dirty="0" smtClean="0"/>
              <a:t>cycle.</a:t>
            </a:r>
            <a:endParaRPr lang="en-US" dirty="0"/>
          </a:p>
          <a:p>
            <a:endParaRPr lang="en-US" b="1" dirty="0"/>
          </a:p>
          <a:p>
            <a:r>
              <a:rPr lang="en-US" dirty="0"/>
              <a:t>Each </a:t>
            </a:r>
            <a:r>
              <a:rPr lang="en-US" dirty="0" smtClean="0"/>
              <a:t>of the three phases in</a:t>
            </a:r>
            <a:r>
              <a:rPr lang="en-US" baseline="0" dirty="0" smtClean="0"/>
              <a:t> the </a:t>
            </a:r>
            <a:r>
              <a:rPr lang="en-US" dirty="0" smtClean="0"/>
              <a:t>process </a:t>
            </a:r>
            <a:r>
              <a:rPr lang="en-US" dirty="0"/>
              <a:t>represents a continuum with events that must occur at certain points but may also occur throughout the </a:t>
            </a:r>
            <a:r>
              <a:rPr lang="en-US" dirty="0" smtClean="0"/>
              <a:t>performance</a:t>
            </a:r>
            <a:r>
              <a:rPr lang="en-US" baseline="0" dirty="0" smtClean="0"/>
              <a:t> appraisal </a:t>
            </a:r>
            <a:r>
              <a:rPr lang="en-US" dirty="0" smtClean="0"/>
              <a:t>cycle. </a:t>
            </a:r>
            <a:r>
              <a:rPr lang="en-US" dirty="0"/>
              <a:t>For example, performance plans are always developed at the beginning of the performance </a:t>
            </a:r>
            <a:r>
              <a:rPr lang="en-US" dirty="0" smtClean="0"/>
              <a:t>appraisal</a:t>
            </a:r>
            <a:r>
              <a:rPr lang="en-US" baseline="0" dirty="0" smtClean="0"/>
              <a:t> </a:t>
            </a:r>
            <a:r>
              <a:rPr lang="en-US" dirty="0" smtClean="0"/>
              <a:t>cycle but </a:t>
            </a:r>
            <a:r>
              <a:rPr lang="en-US" dirty="0"/>
              <a:t>may be updated at any point to reflect changes in the organizational mission, team priorities, or employee duties. Let’s talk about each </a:t>
            </a:r>
            <a:r>
              <a:rPr lang="en-US" dirty="0" smtClean="0"/>
              <a:t>phase </a:t>
            </a:r>
            <a:r>
              <a:rPr lang="en-US" dirty="0"/>
              <a:t>in the process.</a:t>
            </a:r>
          </a:p>
          <a:p>
            <a:endParaRPr lang="en-US" b="1" dirty="0"/>
          </a:p>
          <a:p>
            <a:pPr defTabSz="966510">
              <a:defRPr/>
            </a:pPr>
            <a:r>
              <a:rPr lang="en-US" b="1" dirty="0" smtClean="0"/>
              <a:t>Planning </a:t>
            </a:r>
            <a:r>
              <a:rPr lang="en-US" dirty="0"/>
              <a:t>performance is the critical first </a:t>
            </a:r>
            <a:r>
              <a:rPr lang="en-US" dirty="0" smtClean="0"/>
              <a:t>phase </a:t>
            </a:r>
            <a:r>
              <a:rPr lang="en-US" dirty="0"/>
              <a:t>to a successful </a:t>
            </a:r>
            <a:r>
              <a:rPr lang="en-US" dirty="0" smtClean="0"/>
              <a:t>performance management </a:t>
            </a:r>
            <a:r>
              <a:rPr lang="en-US" dirty="0"/>
              <a:t>process and is</a:t>
            </a:r>
            <a:r>
              <a:rPr lang="en-US" b="1" dirty="0"/>
              <a:t> </a:t>
            </a:r>
            <a:r>
              <a:rPr lang="en-US" dirty="0"/>
              <a:t>essential to achieving and sustaining a high-performance culture. During planning, the supervisor establishes and clearly communicates performance expectations </a:t>
            </a:r>
            <a:r>
              <a:rPr lang="en-US" dirty="0" smtClean="0"/>
              <a:t>geared toward achieving </a:t>
            </a:r>
            <a:r>
              <a:rPr lang="en-US" dirty="0"/>
              <a:t>organizational </a:t>
            </a:r>
            <a:r>
              <a:rPr lang="en-US" dirty="0" smtClean="0"/>
              <a:t>goals.  </a:t>
            </a:r>
            <a:r>
              <a:rPr lang="en-US" dirty="0"/>
              <a:t>Each performance plan </a:t>
            </a:r>
            <a:r>
              <a:rPr lang="en-US" dirty="0" smtClean="0"/>
              <a:t>identifies </a:t>
            </a:r>
            <a:r>
              <a:rPr lang="en-US" dirty="0"/>
              <a:t>specific performance </a:t>
            </a:r>
            <a:r>
              <a:rPr lang="en-US" dirty="0" smtClean="0"/>
              <a:t>elements that </a:t>
            </a:r>
            <a:r>
              <a:rPr lang="en-US" dirty="0"/>
              <a:t>have been established for the employee and for which the employee will be held accountable. Supervisors and employees share responsibility for planning performance. We’ll talk more about shared responsibility later.</a:t>
            </a:r>
          </a:p>
          <a:p>
            <a:pPr defTabSz="966510">
              <a:defRPr/>
            </a:pPr>
            <a:endParaRPr lang="en-US" dirty="0"/>
          </a:p>
          <a:p>
            <a:pPr defTabSz="966510">
              <a:defRPr/>
            </a:pPr>
            <a:r>
              <a:rPr lang="en-US" sz="1300" dirty="0"/>
              <a:t>In the second phase, </a:t>
            </a:r>
            <a:r>
              <a:rPr lang="en-US" sz="1300" b="1" dirty="0"/>
              <a:t>Monitoring</a:t>
            </a:r>
            <a:r>
              <a:rPr lang="en-US" sz="1300" dirty="0"/>
              <a:t> performance, supervisors are continually and consistently monitoring </a:t>
            </a:r>
            <a:r>
              <a:rPr lang="en-US" dirty="0" smtClean="0"/>
              <a:t>assignments </a:t>
            </a:r>
            <a:r>
              <a:rPr lang="en-US" dirty="0"/>
              <a:t>and projects to measure performance and provide ongoing feedback to </a:t>
            </a:r>
            <a:r>
              <a:rPr lang="en-US" dirty="0" smtClean="0"/>
              <a:t>employees on </a:t>
            </a:r>
            <a:r>
              <a:rPr lang="en-US" dirty="0"/>
              <a:t>progress toward reaching their goals. In addition to providing feedback whenever exceptional or ineffective performance is observed, supervisors should provide periodic feedback about day-to-day accomplishments and contributions. During the monitoring </a:t>
            </a:r>
            <a:r>
              <a:rPr lang="en-US" dirty="0" smtClean="0"/>
              <a:t>phase, </a:t>
            </a:r>
            <a:r>
              <a:rPr lang="en-US" dirty="0"/>
              <a:t>communication is </a:t>
            </a:r>
            <a:r>
              <a:rPr lang="en-US" dirty="0" smtClean="0"/>
              <a:t>critical</a:t>
            </a:r>
            <a:r>
              <a:rPr lang="en-US" baseline="0" dirty="0" smtClean="0"/>
              <a:t> and an </a:t>
            </a:r>
            <a:r>
              <a:rPr lang="en-US" dirty="0" smtClean="0"/>
              <a:t>important </a:t>
            </a:r>
            <a:r>
              <a:rPr lang="en-US" dirty="0"/>
              <a:t>determinant of success of the employee and supervisor. For </a:t>
            </a:r>
            <a:r>
              <a:rPr lang="en-US" dirty="0" smtClean="0"/>
              <a:t>feedback to be effective,  communication </a:t>
            </a:r>
            <a:r>
              <a:rPr lang="en-US" dirty="0"/>
              <a:t>must be </a:t>
            </a:r>
            <a:r>
              <a:rPr lang="en-US" dirty="0" smtClean="0"/>
              <a:t>meaningful,</a:t>
            </a:r>
            <a:r>
              <a:rPr lang="en-US" baseline="0" dirty="0" smtClean="0"/>
              <a:t> </a:t>
            </a:r>
            <a:r>
              <a:rPr lang="en-US" dirty="0" smtClean="0"/>
              <a:t>two-way  </a:t>
            </a:r>
            <a:r>
              <a:rPr lang="en-US" dirty="0"/>
              <a:t>and </a:t>
            </a:r>
            <a:r>
              <a:rPr lang="en-US" dirty="0" smtClean="0"/>
              <a:t>be a </a:t>
            </a:r>
            <a:r>
              <a:rPr lang="en-US" dirty="0"/>
              <a:t>joint responsibility of both supervisors and employees. </a:t>
            </a:r>
          </a:p>
          <a:p>
            <a:pPr defTabSz="966510">
              <a:defRPr/>
            </a:pPr>
            <a:endParaRPr lang="en-US" dirty="0"/>
          </a:p>
          <a:p>
            <a:pPr defTabSz="966510">
              <a:defRPr/>
            </a:pPr>
            <a:r>
              <a:rPr lang="en-US" sz="1300" dirty="0"/>
              <a:t>The third phase, </a:t>
            </a:r>
            <a:r>
              <a:rPr lang="en-US" sz="1300" b="1" dirty="0"/>
              <a:t>Evaluating</a:t>
            </a:r>
            <a:r>
              <a:rPr lang="en-US" sz="1300" dirty="0"/>
              <a:t> performance </a:t>
            </a:r>
            <a:r>
              <a:rPr lang="en-US" dirty="0" smtClean="0"/>
              <a:t>means </a:t>
            </a:r>
            <a:r>
              <a:rPr lang="en-US" dirty="0"/>
              <a:t>rating employee performance against the </a:t>
            </a:r>
            <a:r>
              <a:rPr lang="en-US" dirty="0" smtClean="0"/>
              <a:t>performance</a:t>
            </a:r>
            <a:r>
              <a:rPr lang="en-US" baseline="0" dirty="0" smtClean="0"/>
              <a:t> </a:t>
            </a:r>
            <a:r>
              <a:rPr lang="en-US" dirty="0" smtClean="0"/>
              <a:t>elements </a:t>
            </a:r>
            <a:r>
              <a:rPr lang="en-US" dirty="0"/>
              <a:t>and standards in an employee’s performance plan and assigning a rating of record. Supervisors are required to rate each performance element based on an approved plan and provide a rating of record for each employee who has been under an approved performance plan for at least 90 calendar days during the </a:t>
            </a:r>
            <a:r>
              <a:rPr lang="en-US" dirty="0" smtClean="0"/>
              <a:t>performance appraisal cycle. </a:t>
            </a:r>
            <a:r>
              <a:rPr lang="en-US" dirty="0"/>
              <a:t>A written rating of record must be given to each employee after the end of the </a:t>
            </a:r>
            <a:r>
              <a:rPr lang="en-US" dirty="0" smtClean="0"/>
              <a:t>performance appraisal cycle </a:t>
            </a:r>
            <a:r>
              <a:rPr lang="en-US" dirty="0"/>
              <a:t>and is based on work performed during the </a:t>
            </a:r>
            <a:r>
              <a:rPr lang="en-US" dirty="0" smtClean="0"/>
              <a:t>performance appraisal cycle. DPMAP utilizes </a:t>
            </a:r>
            <a:r>
              <a:rPr lang="en-US" dirty="0"/>
              <a:t>three performance </a:t>
            </a:r>
            <a:r>
              <a:rPr lang="en-US" dirty="0" smtClean="0"/>
              <a:t>rating levels</a:t>
            </a:r>
            <a:r>
              <a:rPr lang="en-US" dirty="0"/>
              <a:t>: a 5 is </a:t>
            </a:r>
            <a:r>
              <a:rPr lang="en-US" dirty="0" smtClean="0"/>
              <a:t>“Outstanding,” </a:t>
            </a:r>
            <a:r>
              <a:rPr lang="en-US" dirty="0"/>
              <a:t>a 3 is </a:t>
            </a:r>
            <a:r>
              <a:rPr lang="en-US" dirty="0" smtClean="0"/>
              <a:t>“Fully Successful</a:t>
            </a:r>
            <a:r>
              <a:rPr lang="en-US" dirty="0"/>
              <a:t>, and a 1 is </a:t>
            </a:r>
            <a:r>
              <a:rPr lang="en-US" dirty="0" smtClean="0"/>
              <a:t>“Unacceptable.”</a:t>
            </a:r>
            <a:endParaRPr lang="en-US" dirty="0"/>
          </a:p>
          <a:p>
            <a:pPr defTabSz="966510">
              <a:defRPr/>
            </a:pPr>
            <a:endParaRPr lang="en-US" dirty="0"/>
          </a:p>
          <a:p>
            <a:pPr defTabSz="966510">
              <a:defRPr/>
            </a:pPr>
            <a:r>
              <a:rPr lang="en-US" dirty="0" smtClean="0"/>
              <a:t>It’s important to remember that this is not linear, performance management is an ongoing process. Supervisors are required to hold 3 documented performance discussions (the</a:t>
            </a:r>
            <a:r>
              <a:rPr lang="en-US" baseline="0" dirty="0" smtClean="0"/>
              <a:t> initial performance planning meeting, </a:t>
            </a:r>
            <a:r>
              <a:rPr lang="en-US" dirty="0" smtClean="0"/>
              <a:t>progress review, and the final performance appraisal discussion) during the performance appraisal cycle.</a:t>
            </a:r>
          </a:p>
          <a:p>
            <a:pPr defTabSz="966510">
              <a:defRPr/>
            </a:pPr>
            <a:endParaRPr lang="en-US" dirty="0" smtClean="0"/>
          </a:p>
          <a:p>
            <a:pPr defTabSz="966510">
              <a:defRPr/>
            </a:pPr>
            <a:r>
              <a:rPr lang="en-US" dirty="0" smtClean="0"/>
              <a:t>But </a:t>
            </a:r>
            <a:r>
              <a:rPr lang="en-US" dirty="0"/>
              <a:t>the emphasis of this </a:t>
            </a:r>
            <a:r>
              <a:rPr lang="en-US" dirty="0" smtClean="0"/>
              <a:t>program </a:t>
            </a:r>
            <a:r>
              <a:rPr lang="en-US" dirty="0"/>
              <a:t>is on continuous and timely planning, monitoring, and evaluating </a:t>
            </a:r>
            <a:r>
              <a:rPr lang="en-US" i="1" dirty="0"/>
              <a:t>throughout </a:t>
            </a:r>
            <a:r>
              <a:rPr lang="en-US" dirty="0"/>
              <a:t>the performance </a:t>
            </a:r>
            <a:r>
              <a:rPr lang="en-US" dirty="0" smtClean="0"/>
              <a:t>appraisal cycle. </a:t>
            </a:r>
            <a:r>
              <a:rPr lang="en-US" dirty="0"/>
              <a:t>The goal for both supervisors and employees should be “no surprises” at the end of the </a:t>
            </a:r>
            <a:r>
              <a:rPr lang="en-US" dirty="0" smtClean="0"/>
              <a:t>performance appraisal cycle. </a:t>
            </a:r>
            <a:r>
              <a:rPr lang="en-US" dirty="0"/>
              <a:t>The </a:t>
            </a:r>
            <a:r>
              <a:rPr lang="en-US" dirty="0" smtClean="0"/>
              <a:t>final performance </a:t>
            </a:r>
            <a:r>
              <a:rPr lang="en-US" dirty="0"/>
              <a:t>appraisal discussion session should be a culmination of discussions which have occurred throughout the </a:t>
            </a:r>
            <a:r>
              <a:rPr lang="en-US" dirty="0" smtClean="0"/>
              <a:t>performance appraisal cycle. </a:t>
            </a:r>
            <a:r>
              <a:rPr lang="en-US" dirty="0"/>
              <a:t>We are trying to de-emphasize the traditional </a:t>
            </a:r>
            <a:r>
              <a:rPr lang="en-US" dirty="0" smtClean="0"/>
              <a:t>final performance appraisal discussion as </a:t>
            </a:r>
            <a:r>
              <a:rPr lang="en-US" dirty="0"/>
              <a:t>a capstone event, and instead emphasize a new culture of continuous communication.</a:t>
            </a:r>
          </a:p>
          <a:p>
            <a:pPr defTabSz="966510">
              <a:defRPr/>
            </a:pPr>
            <a:endParaRPr lang="en-US" dirty="0"/>
          </a:p>
          <a:p>
            <a:pPr defTabSz="966510">
              <a:defRPr/>
            </a:pPr>
            <a:r>
              <a:rPr lang="en-US" dirty="0" smtClean="0"/>
              <a:t>Awards, both monetary and non-monetary,</a:t>
            </a:r>
            <a:r>
              <a:rPr lang="en-US" baseline="0" dirty="0" smtClean="0"/>
              <a:t> </a:t>
            </a:r>
            <a:r>
              <a:rPr lang="en-US" dirty="0" smtClean="0"/>
              <a:t>acknowledge</a:t>
            </a:r>
            <a:r>
              <a:rPr lang="en-US" dirty="0"/>
              <a:t>, motivate, </a:t>
            </a:r>
            <a:r>
              <a:rPr lang="en-US" b="1" dirty="0"/>
              <a:t>recognize and reward </a:t>
            </a:r>
            <a:r>
              <a:rPr lang="en-US" dirty="0"/>
              <a:t>achievements or </a:t>
            </a:r>
            <a:r>
              <a:rPr lang="en-US" dirty="0" smtClean="0"/>
              <a:t>contributions </a:t>
            </a:r>
            <a:r>
              <a:rPr lang="en-US" dirty="0"/>
              <a:t>and are an integral part of </a:t>
            </a:r>
            <a:r>
              <a:rPr lang="en-US" dirty="0" smtClean="0"/>
              <a:t>performance management</a:t>
            </a:r>
            <a:r>
              <a:rPr lang="en-US" dirty="0"/>
              <a:t>. </a:t>
            </a:r>
            <a:r>
              <a:rPr lang="en-US" sz="1200" kern="1200" dirty="0" smtClean="0">
                <a:solidFill>
                  <a:schemeClr val="tx1"/>
                </a:solidFill>
                <a:effectLst/>
                <a:latin typeface="+mn-lt"/>
                <a:ea typeface="+mn-ea"/>
                <a:cs typeface="+mn-cs"/>
              </a:rPr>
              <a:t>It happens throughout the performance appraisal cycle, so we don’t consider it a phase.</a:t>
            </a:r>
            <a:endParaRPr lang="en-US" dirty="0" smtClean="0"/>
          </a:p>
          <a:p>
            <a:pPr defTabSz="966510">
              <a:defRPr/>
            </a:pPr>
            <a:r>
              <a:rPr lang="en-US" dirty="0" smtClean="0"/>
              <a:t>It </a:t>
            </a:r>
            <a:r>
              <a:rPr lang="en-US" dirty="0"/>
              <a:t>is important to recognize good performance and achievements throughout the </a:t>
            </a:r>
            <a:r>
              <a:rPr lang="en-US" dirty="0" smtClean="0"/>
              <a:t>performance appraisal cycle </a:t>
            </a:r>
            <a:r>
              <a:rPr lang="en-US" dirty="0"/>
              <a:t>as they occur. It is important that recognition and rewards be granted in a timely manner—ideally, immediately after the recognizable action. Otherwise, the reward can lose its relevance and employees will not have a clear sense of what behavior or accomplishment is rewarded. </a:t>
            </a:r>
            <a:r>
              <a:rPr lang="en-US" dirty="0" smtClean="0"/>
              <a:t>Supervisors </a:t>
            </a:r>
            <a:r>
              <a:rPr lang="en-US" dirty="0"/>
              <a:t>are encouraged to use non-monetary awards, especially when funds for monetary awards are limited and restricted. </a:t>
            </a:r>
          </a:p>
          <a:p>
            <a:endParaRPr lang="en-US" b="1" dirty="0" smtClean="0"/>
          </a:p>
          <a:p>
            <a:r>
              <a:rPr lang="en-US" b="1" baseline="0" dirty="0" smtClean="0"/>
              <a:t>Interactivity:</a:t>
            </a:r>
            <a:r>
              <a:rPr lang="en-US" b="0" baseline="0" dirty="0" smtClean="0"/>
              <a:t> Information comes up on different clicks throughout this slide. </a:t>
            </a:r>
            <a:endParaRPr lang="en-US" dirty="0" smtClean="0"/>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942248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b="1" dirty="0" smtClean="0"/>
              <a:t>Transition Message: </a:t>
            </a:r>
            <a:r>
              <a:rPr lang="en-US" b="0" dirty="0" smtClean="0"/>
              <a:t>Let’s talk now</a:t>
            </a:r>
            <a:r>
              <a:rPr lang="en-US" b="0" baseline="0" dirty="0" smtClean="0"/>
              <a:t> about DoD core values.</a:t>
            </a:r>
            <a:endParaRPr lang="en-US" b="0" dirty="0" smtClean="0"/>
          </a:p>
          <a:p>
            <a:endParaRPr lang="en-US" b="0" dirty="0" smtClean="0"/>
          </a:p>
          <a:p>
            <a:r>
              <a:rPr lang="en-US" b="1" dirty="0" smtClean="0"/>
              <a:t>Instruction:  </a:t>
            </a:r>
            <a:r>
              <a:rPr lang="en-US" b="0" dirty="0" smtClean="0"/>
              <a:t>The</a:t>
            </a:r>
            <a:r>
              <a:rPr lang="en-US" b="0" baseline="0" dirty="0" smtClean="0"/>
              <a:t> DoD Core Values are Technical Knowledge, Professionalism and Leadership and are an integral part of DPMAP.  </a:t>
            </a:r>
          </a:p>
          <a:p>
            <a:endParaRPr lang="en-US" b="0" baseline="0" dirty="0" smtClean="0"/>
          </a:p>
          <a:p>
            <a:r>
              <a:rPr lang="en-US" b="1" baseline="0" dirty="0" smtClean="0"/>
              <a:t>Instructor Notes:</a:t>
            </a:r>
            <a:r>
              <a:rPr lang="en-US" b="0" baseline="0" dirty="0" smtClean="0"/>
              <a:t>  There are no official concrete definitions for the three core values, however being commonly used words, you should be able to drive discussion.  Await response from participants on how DoD core values fit into their workplace environment.</a:t>
            </a:r>
            <a:endParaRPr lang="en-US" b="0"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942248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fontScale="47500" lnSpcReduction="20000"/>
          </a:bodyPr>
          <a:lstStyle/>
          <a:p>
            <a:r>
              <a:rPr lang="en-US" b="1" dirty="0" smtClean="0"/>
              <a:t>Transition Message: </a:t>
            </a:r>
            <a:r>
              <a:rPr lang="en-US" b="0" dirty="0" smtClean="0"/>
              <a:t>The foundation of DPMAP</a:t>
            </a:r>
            <a:r>
              <a:rPr lang="en-US" b="0" baseline="0" dirty="0" smtClean="0"/>
              <a:t>, and one of the main factors for our success, is the values that create a culture of high performance.</a:t>
            </a:r>
            <a:endParaRPr lang="en-US" b="0" dirty="0" smtClean="0"/>
          </a:p>
          <a:p>
            <a:endParaRPr lang="en-US" b="1" dirty="0" smtClean="0"/>
          </a:p>
          <a:p>
            <a:pPr defTabSz="966510">
              <a:defRPr/>
            </a:pPr>
            <a:r>
              <a:rPr lang="en-US" b="1" dirty="0" smtClean="0"/>
              <a:t>Instruction: </a:t>
            </a:r>
            <a:r>
              <a:rPr lang="en-US" dirty="0"/>
              <a:t>You can think of culture as “the way things get done around here.” It is the workplace’s basic attitude and is deeply rooted in every aspect of everyday operations. Culture is an often overlooked aspect of </a:t>
            </a:r>
            <a:r>
              <a:rPr lang="en-US" dirty="0" smtClean="0"/>
              <a:t>performance management</a:t>
            </a:r>
            <a:r>
              <a:rPr lang="en-US" dirty="0"/>
              <a:t>. Research indicates that high-performing companies have a culture that makes success and achievement a priority. In turn, this idea creates an environment and a workforce that embraces a shared commitment to high performance. </a:t>
            </a:r>
          </a:p>
          <a:p>
            <a:pPr defTabSz="966510">
              <a:defRPr/>
            </a:pPr>
            <a:endParaRPr lang="en-US" dirty="0"/>
          </a:p>
          <a:p>
            <a:pPr defTabSz="966510">
              <a:defRPr/>
            </a:pPr>
            <a:r>
              <a:rPr lang="en-US" b="0" dirty="0" smtClean="0"/>
              <a:t>H</a:t>
            </a:r>
            <a:r>
              <a:rPr lang="en-US" dirty="0"/>
              <a:t>igh-performing organizations have a culture that embraces values such as the importance of accountability and integrity at all levels, a focus on continuous learning and improving, an appreciation for the value of diversity and respect for the individuals that make up the organization, and knowledge of how to effectively communicate. It is important to note that these attributes and values cannot be mandated and instilled in an organization’s culture overnight; rather, they must evolve and are reinforced by policies and practices over time.</a:t>
            </a:r>
          </a:p>
          <a:p>
            <a:r>
              <a:rPr lang="en-US" dirty="0"/>
              <a:t> </a:t>
            </a:r>
          </a:p>
          <a:p>
            <a:r>
              <a:rPr lang="en-US" dirty="0"/>
              <a:t>Let’s discuss the following foundational values that are essential to the success of our daily work.</a:t>
            </a:r>
          </a:p>
          <a:p>
            <a:endParaRPr lang="en-US" b="1" dirty="0"/>
          </a:p>
          <a:p>
            <a:r>
              <a:rPr lang="en-US" b="1" dirty="0"/>
              <a:t>Accountability</a:t>
            </a:r>
          </a:p>
          <a:p>
            <a:r>
              <a:rPr lang="en-US" b="0" i="1" dirty="0"/>
              <a:t>Ask:</a:t>
            </a:r>
            <a:r>
              <a:rPr lang="en-US" b="1" dirty="0"/>
              <a:t> </a:t>
            </a:r>
            <a:r>
              <a:rPr lang="en-US" dirty="0"/>
              <a:t>Who can describe accountability in terms of </a:t>
            </a:r>
            <a:r>
              <a:rPr lang="en-US" dirty="0" smtClean="0"/>
              <a:t>performance management</a:t>
            </a:r>
            <a:r>
              <a:rPr lang="en-US" dirty="0"/>
              <a:t>?</a:t>
            </a:r>
          </a:p>
          <a:p>
            <a:endParaRPr lang="en-US" dirty="0"/>
          </a:p>
          <a:p>
            <a:r>
              <a:rPr lang="en-US" i="1" dirty="0"/>
              <a:t>Answer: </a:t>
            </a:r>
            <a:r>
              <a:rPr lang="en-US" dirty="0"/>
              <a:t>We accept ownership of our actions and for our personal and professional behaviors. We honor our commitments to </a:t>
            </a:r>
            <a:r>
              <a:rPr lang="en-US" dirty="0" smtClean="0"/>
              <a:t>DoD mission </a:t>
            </a:r>
            <a:r>
              <a:rPr lang="en-US" dirty="0"/>
              <a:t>and to each other. We practice good stewardship through the efficient and effective use of the resources entrusted to us by the American </a:t>
            </a:r>
            <a:r>
              <a:rPr lang="en-US" dirty="0" smtClean="0"/>
              <a:t>taxpayer.</a:t>
            </a:r>
            <a:endParaRPr lang="en-US" dirty="0"/>
          </a:p>
          <a:p>
            <a:endParaRPr lang="en-US" b="1" dirty="0"/>
          </a:p>
          <a:p>
            <a:r>
              <a:rPr lang="en-US" b="1" dirty="0"/>
              <a:t>Integrity</a:t>
            </a:r>
          </a:p>
          <a:p>
            <a:r>
              <a:rPr lang="en-US" b="0" i="1" dirty="0"/>
              <a:t>Ask:</a:t>
            </a:r>
            <a:r>
              <a:rPr lang="en-US" b="1" dirty="0"/>
              <a:t> </a:t>
            </a:r>
            <a:r>
              <a:rPr lang="en-US" dirty="0"/>
              <a:t>Who can describe integrity in terms of </a:t>
            </a:r>
            <a:r>
              <a:rPr lang="en-US" dirty="0" smtClean="0"/>
              <a:t>performance management</a:t>
            </a:r>
            <a:r>
              <a:rPr lang="en-US" dirty="0"/>
              <a:t>?</a:t>
            </a:r>
          </a:p>
          <a:p>
            <a:endParaRPr lang="en-US" dirty="0"/>
          </a:p>
          <a:p>
            <a:r>
              <a:rPr lang="en-US" i="1" dirty="0"/>
              <a:t>Answer: </a:t>
            </a:r>
            <a:r>
              <a:rPr lang="en-US" dirty="0"/>
              <a:t>We have the courage to do what is right both legally and morally. We hold ourselves to high ethical standards of behavior and conduct ourselves professionally.</a:t>
            </a:r>
          </a:p>
          <a:p>
            <a:endParaRPr lang="en-US" b="1" dirty="0"/>
          </a:p>
          <a:p>
            <a:r>
              <a:rPr lang="en-US" b="1" dirty="0"/>
              <a:t>Continuous Learning and Improvement</a:t>
            </a:r>
          </a:p>
          <a:p>
            <a:r>
              <a:rPr lang="en-US" b="0" i="1" dirty="0"/>
              <a:t>Ask: </a:t>
            </a:r>
            <a:r>
              <a:rPr lang="en-US" dirty="0"/>
              <a:t>Who can describe continuous learning and improvement in terms of </a:t>
            </a:r>
            <a:r>
              <a:rPr lang="en-US" dirty="0" smtClean="0"/>
              <a:t>performance management</a:t>
            </a:r>
            <a:r>
              <a:rPr lang="en-US" dirty="0"/>
              <a:t>?</a:t>
            </a:r>
          </a:p>
          <a:p>
            <a:endParaRPr lang="en-US" dirty="0"/>
          </a:p>
          <a:p>
            <a:r>
              <a:rPr lang="en-US" i="1" dirty="0"/>
              <a:t>Answer: </a:t>
            </a:r>
            <a:r>
              <a:rPr lang="en-US" dirty="0"/>
              <a:t>We strive to deepen our </a:t>
            </a:r>
            <a:r>
              <a:rPr lang="en-US" dirty="0" smtClean="0"/>
              <a:t>understanding of our contributions, </a:t>
            </a:r>
            <a:r>
              <a:rPr lang="en-US" dirty="0"/>
              <a:t>improve our skills, and develop our personal and professional competences in order to enhance our individual contributions.</a:t>
            </a:r>
          </a:p>
          <a:p>
            <a:endParaRPr lang="en-US" b="1" dirty="0"/>
          </a:p>
          <a:p>
            <a:r>
              <a:rPr lang="en-US" b="1" dirty="0"/>
              <a:t>Diversity</a:t>
            </a:r>
          </a:p>
          <a:p>
            <a:r>
              <a:rPr lang="en-US" b="0" i="1" dirty="0"/>
              <a:t>Ask:</a:t>
            </a:r>
            <a:r>
              <a:rPr lang="en-US" b="1" dirty="0"/>
              <a:t> </a:t>
            </a:r>
            <a:r>
              <a:rPr lang="en-US" dirty="0"/>
              <a:t>Who can describe diversity in terms of </a:t>
            </a:r>
            <a:r>
              <a:rPr lang="en-US" dirty="0" smtClean="0"/>
              <a:t>performance management</a:t>
            </a:r>
            <a:r>
              <a:rPr lang="en-US" dirty="0"/>
              <a:t>?</a:t>
            </a:r>
          </a:p>
          <a:p>
            <a:endParaRPr lang="en-US" dirty="0"/>
          </a:p>
          <a:p>
            <a:r>
              <a:rPr lang="en-US" i="1" dirty="0"/>
              <a:t>Answer: </a:t>
            </a:r>
            <a:r>
              <a:rPr lang="en-US" dirty="0"/>
              <a:t>We encourage the expression of individuality. We depend on each other’s strengths, capabilities, and perspectives</a:t>
            </a:r>
            <a:r>
              <a:rPr lang="en-US" dirty="0" smtClean="0"/>
              <a:t>. We recognize that each member of a team or organization</a:t>
            </a:r>
            <a:r>
              <a:rPr lang="en-US" baseline="0" dirty="0" smtClean="0"/>
              <a:t> brings value to our work.</a:t>
            </a:r>
            <a:endParaRPr lang="en-US" dirty="0"/>
          </a:p>
          <a:p>
            <a:endParaRPr lang="en-US" b="1" dirty="0"/>
          </a:p>
          <a:p>
            <a:r>
              <a:rPr lang="en-US" b="1" dirty="0"/>
              <a:t>Communication </a:t>
            </a:r>
          </a:p>
          <a:p>
            <a:r>
              <a:rPr lang="en-US" b="0" i="1" dirty="0"/>
              <a:t>Ask: </a:t>
            </a:r>
            <a:r>
              <a:rPr lang="en-US" dirty="0"/>
              <a:t>Who can describe communication in terms of </a:t>
            </a:r>
            <a:r>
              <a:rPr lang="en-US" dirty="0" smtClean="0"/>
              <a:t>performance management</a:t>
            </a:r>
            <a:r>
              <a:rPr lang="en-US" dirty="0"/>
              <a:t>?</a:t>
            </a:r>
          </a:p>
          <a:p>
            <a:endParaRPr lang="en-US" dirty="0"/>
          </a:p>
          <a:p>
            <a:r>
              <a:rPr lang="en-US" i="1" dirty="0"/>
              <a:t>Answer: </a:t>
            </a:r>
            <a:r>
              <a:rPr lang="en-US" dirty="0"/>
              <a:t>We strive for ongoing engagement and </a:t>
            </a:r>
            <a:r>
              <a:rPr lang="en-US" dirty="0" smtClean="0"/>
              <a:t>understanding to </a:t>
            </a:r>
            <a:r>
              <a:rPr lang="en-US" dirty="0"/>
              <a:t>foster trusting </a:t>
            </a:r>
            <a:r>
              <a:rPr lang="en-US" dirty="0" smtClean="0"/>
              <a:t>relationships, </a:t>
            </a:r>
            <a:r>
              <a:rPr lang="en-US" dirty="0"/>
              <a:t>and ensure </a:t>
            </a:r>
            <a:r>
              <a:rPr lang="en-US" dirty="0" smtClean="0"/>
              <a:t>awareness of </a:t>
            </a:r>
            <a:r>
              <a:rPr lang="en-US" dirty="0"/>
              <a:t>roles and responsibilities. We honestly express concerns, share ideas, and provide </a:t>
            </a:r>
            <a:r>
              <a:rPr lang="en-US" dirty="0" smtClean="0"/>
              <a:t>meaningful feedback </a:t>
            </a:r>
            <a:r>
              <a:rPr lang="en-US" dirty="0"/>
              <a:t>at all levels in </a:t>
            </a:r>
            <a:r>
              <a:rPr lang="en-US" dirty="0" smtClean="0"/>
              <a:t>our organization</a:t>
            </a:r>
            <a:r>
              <a:rPr lang="en-US" dirty="0"/>
              <a:t>. We clearly </a:t>
            </a:r>
            <a:r>
              <a:rPr lang="en-US" dirty="0" smtClean="0"/>
              <a:t>communicate our </a:t>
            </a:r>
            <a:r>
              <a:rPr lang="en-US" dirty="0"/>
              <a:t>vision and mission to internal and external </a:t>
            </a:r>
            <a:r>
              <a:rPr lang="en-US" dirty="0" smtClean="0"/>
              <a:t>customers.</a:t>
            </a:r>
            <a:endParaRPr lang="en-US" dirty="0"/>
          </a:p>
          <a:p>
            <a:endParaRPr lang="en-US" b="1" dirty="0"/>
          </a:p>
          <a:p>
            <a:r>
              <a:rPr lang="en-US" b="1" dirty="0"/>
              <a:t>Respect</a:t>
            </a:r>
          </a:p>
          <a:p>
            <a:r>
              <a:rPr lang="en-US" b="0" i="1" dirty="0"/>
              <a:t>Ask: </a:t>
            </a:r>
            <a:r>
              <a:rPr lang="en-US" dirty="0"/>
              <a:t>Who can describe respect in terms of </a:t>
            </a:r>
            <a:r>
              <a:rPr lang="en-US" dirty="0" smtClean="0"/>
              <a:t>performance management</a:t>
            </a:r>
            <a:r>
              <a:rPr lang="en-US" dirty="0"/>
              <a:t>?</a:t>
            </a:r>
          </a:p>
          <a:p>
            <a:endParaRPr lang="en-US" dirty="0"/>
          </a:p>
          <a:p>
            <a:r>
              <a:rPr lang="en-US" i="1" dirty="0"/>
              <a:t>Answer: </a:t>
            </a:r>
            <a:r>
              <a:rPr lang="en-US" dirty="0" smtClean="0"/>
              <a:t>We have</a:t>
            </a:r>
            <a:r>
              <a:rPr lang="en-US" baseline="0" dirty="0" smtClean="0"/>
              <a:t> a shared interest in doing the best work we can.  W</a:t>
            </a:r>
            <a:r>
              <a:rPr lang="en-US" dirty="0" smtClean="0"/>
              <a:t>e </a:t>
            </a:r>
            <a:r>
              <a:rPr lang="en-US" dirty="0"/>
              <a:t>act honorably, fairly, and treat each other with dignity</a:t>
            </a:r>
            <a:r>
              <a:rPr lang="en-US" dirty="0" smtClean="0"/>
              <a:t>.  We encourage open communication between employees and supervisors.  We</a:t>
            </a:r>
            <a:r>
              <a:rPr lang="en-US" baseline="0" dirty="0" smtClean="0"/>
              <a:t> value continuous feedback and recognition of a job well done.</a:t>
            </a:r>
            <a:endParaRPr lang="en-US" dirty="0"/>
          </a:p>
          <a:p>
            <a:endParaRPr lang="en-US" b="1"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32585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fontScale="47500" lnSpcReduction="20000"/>
          </a:bodyPr>
          <a:lstStyle/>
          <a:p>
            <a:r>
              <a:rPr lang="en-US" b="1" dirty="0" smtClean="0"/>
              <a:t>Transition Message: </a:t>
            </a:r>
            <a:r>
              <a:rPr lang="en-US" dirty="0" smtClean="0"/>
              <a:t>Strong, purpose-driven leadership is the key to success. But it is through the collaborative efforts of first-level supervisors and employees that mission accomplishment happens. </a:t>
            </a:r>
          </a:p>
          <a:p>
            <a:endParaRPr lang="en-US" b="0" dirty="0" smtClean="0"/>
          </a:p>
          <a:p>
            <a:pPr defTabSz="966510">
              <a:defRPr/>
            </a:pPr>
            <a:r>
              <a:rPr lang="en-US" b="1" dirty="0" smtClean="0"/>
              <a:t>Instruction: </a:t>
            </a:r>
            <a:r>
              <a:rPr lang="en-US" b="0" dirty="0" smtClean="0"/>
              <a:t>As</a:t>
            </a:r>
            <a:r>
              <a:rPr lang="en-US" b="0" baseline="0" dirty="0" smtClean="0"/>
              <a:t> a reminder, DoD’s mission is to provide the military forces needed to deter war and to protect the security of our country.  In DPMAP, t</a:t>
            </a:r>
            <a:r>
              <a:rPr lang="en-US" b="0" dirty="0" smtClean="0"/>
              <a:t>here is a</a:t>
            </a:r>
            <a:r>
              <a:rPr lang="en-US" b="0" baseline="0" dirty="0" smtClean="0"/>
              <a:t> link between each employee and the overall DoD mission success that starts at the </a:t>
            </a:r>
            <a:r>
              <a:rPr lang="en-US" b="0" dirty="0" smtClean="0"/>
              <a:t>Components</a:t>
            </a:r>
            <a:r>
              <a:rPr lang="en-US" dirty="0" smtClean="0"/>
              <a:t>, commands, and activities, and flows up through the organization</a:t>
            </a:r>
            <a:r>
              <a:rPr lang="en-US" baseline="0" dirty="0" smtClean="0"/>
              <a:t> and  supervisors </a:t>
            </a:r>
            <a:r>
              <a:rPr lang="en-US" dirty="0" smtClean="0"/>
              <a:t>and employees. Each of these levels of leadership ensures that performance planning and monitoring are focused on one thing: supporting the DoD mission. </a:t>
            </a:r>
          </a:p>
          <a:p>
            <a:pPr defTabSz="966510">
              <a:defRPr/>
            </a:pPr>
            <a:endParaRPr lang="en-US" dirty="0" smtClean="0"/>
          </a:p>
          <a:p>
            <a:r>
              <a:rPr lang="en-US" dirty="0" smtClean="0"/>
              <a:t>DoD is responsible for providing a fair, credible, and transparent performance management program. In executing this program, it is the Component, command, or activity that is ultimately responsible for creating a culture of high performance in support of its</a:t>
            </a:r>
            <a:r>
              <a:rPr lang="en-US" baseline="0" dirty="0" smtClean="0"/>
              <a:t> mission</a:t>
            </a:r>
            <a:r>
              <a:rPr lang="en-US" dirty="0" smtClean="0"/>
              <a:t>. This includes encouraging effective communication between employees and supervisors, and ensuring that supervisors have the skills and time needed to carry out performance management responsibilities</a:t>
            </a:r>
            <a:r>
              <a:rPr lang="en-US" baseline="0" dirty="0" smtClean="0"/>
              <a:t> </a:t>
            </a:r>
            <a:r>
              <a:rPr lang="en-US" dirty="0" smtClean="0"/>
              <a:t>successfully. Senior leaders drive performance by communicating the mission and goals of the organization and setting the tone for the organization’s mission and values. Second-level supervisors provide guidance and coaching and ultimately hold first-level supervisors accountable.</a:t>
            </a:r>
          </a:p>
          <a:p>
            <a:pPr defTabSz="966510">
              <a:defRPr/>
            </a:pPr>
            <a:endParaRPr lang="en-US" dirty="0" smtClean="0"/>
          </a:p>
          <a:p>
            <a:pPr defTabSz="966510">
              <a:defRPr/>
            </a:pPr>
            <a:r>
              <a:rPr lang="en-US" dirty="0" smtClean="0"/>
              <a:t>Supervisors are responsible for developing performance expectations with the participation and mutual</a:t>
            </a:r>
            <a:r>
              <a:rPr lang="en-US" baseline="0" dirty="0" smtClean="0"/>
              <a:t> understanding </a:t>
            </a:r>
            <a:r>
              <a:rPr lang="en-US" dirty="0" smtClean="0"/>
              <a:t>of employees; communicating throughout the performance management process about employees' goals, performance, and development; recognizing successful performance and coaching for improved performance; and ensuring that employees have the tools, training and development, and resources needed to carry out their duties successfully. </a:t>
            </a:r>
          </a:p>
          <a:p>
            <a:pPr defTabSz="966510">
              <a:defRPr/>
            </a:pPr>
            <a:endParaRPr lang="en-US" dirty="0" smtClean="0"/>
          </a:p>
          <a:p>
            <a:r>
              <a:rPr lang="en-US" dirty="0" smtClean="0"/>
              <a:t>Supervisors, in their day-to-day interactions with employees, can significantly</a:t>
            </a:r>
            <a:r>
              <a:rPr lang="en-US" baseline="0" dirty="0" smtClean="0"/>
              <a:t> </a:t>
            </a:r>
            <a:r>
              <a:rPr lang="en-US" dirty="0" smtClean="0"/>
              <a:t>impact the individual performance of all of their employees. Performance management is one of the most important aspects of supervisory and managerial responsibilities. We will talk more later about specific actions and key activities for supervisors related to the three phases of performance management. </a:t>
            </a:r>
          </a:p>
          <a:p>
            <a:pPr lvl="0" rtl="0"/>
            <a:endParaRPr lang="en-US" dirty="0" smtClean="0"/>
          </a:p>
          <a:p>
            <a:r>
              <a:rPr lang="en-US" b="0" i="1" dirty="0" smtClean="0"/>
              <a:t>Ask: </a:t>
            </a:r>
            <a:r>
              <a:rPr lang="en-US" dirty="0" smtClean="0"/>
              <a:t>What is the one supervisory behavior that can substantially boost the amount of effort employees put into their jobs and in their commitment to the organization?</a:t>
            </a:r>
          </a:p>
          <a:p>
            <a:endParaRPr lang="en-US" b="1" i="1" dirty="0" smtClean="0"/>
          </a:p>
          <a:p>
            <a:r>
              <a:rPr lang="en-US" i="1" dirty="0" smtClean="0"/>
              <a:t>Answer: </a:t>
            </a:r>
            <a:r>
              <a:rPr lang="en-US" dirty="0" smtClean="0"/>
              <a:t>Supervisors who communicate often with employees and share fair, accurate, helpful, and specific feedback have the most positive impact on organizational effectiveness. This supervisory behavior is simple yet powerful.</a:t>
            </a:r>
          </a:p>
          <a:p>
            <a:pPr defTabSz="966510">
              <a:defRPr/>
            </a:pPr>
            <a:endParaRPr lang="en-US" dirty="0" smtClean="0"/>
          </a:p>
          <a:p>
            <a:pPr defTabSz="966510">
              <a:defRPr/>
            </a:pPr>
            <a:r>
              <a:rPr lang="en-US" dirty="0" smtClean="0"/>
              <a:t>Employees at all levels are responsible for actively communicating with their supervisors about their performance, taking an active role in planning their development, being accountable for their actions, and continually striving for excellence in their performance in support of </a:t>
            </a:r>
            <a:r>
              <a:rPr lang="en-US" dirty="0" err="1" smtClean="0"/>
              <a:t>DoD’s</a:t>
            </a:r>
            <a:r>
              <a:rPr lang="en-US" dirty="0" smtClean="0"/>
              <a:t> mission. </a:t>
            </a:r>
          </a:p>
          <a:p>
            <a:pPr defTabSz="966510">
              <a:defRPr/>
            </a:pPr>
            <a:endParaRPr lang="en-US" dirty="0" smtClean="0"/>
          </a:p>
          <a:p>
            <a:r>
              <a:rPr lang="en-US" b="0" dirty="0" smtClean="0"/>
              <a:t>I</a:t>
            </a:r>
            <a:r>
              <a:rPr lang="en-US" dirty="0" smtClean="0"/>
              <a:t>nteractions between supervisor and employee, while often initiated by the supervisor, need to be viewed as a two-way communication; both supervisor and employee have responsibilities for exhibiting behaviors that lead to positive outcomes within the work unit. The employee is expected to take an active role in their own performance management. In a performance-based culture where employee engagement and the critical role of supervisors are emphasized, both supervisors and employees should not underestimate the value engaged</a:t>
            </a:r>
            <a:r>
              <a:rPr lang="en-US" baseline="0" dirty="0" smtClean="0"/>
              <a:t> employees have </a:t>
            </a:r>
            <a:r>
              <a:rPr lang="en-US" dirty="0" smtClean="0"/>
              <a:t>in the performance management process. Getting employees involved helps them to understand how their work affects the organization’s mission accomplishment and gives them a sense of ownership in their performance plan. </a:t>
            </a:r>
          </a:p>
          <a:p>
            <a:endParaRPr lang="en-US" dirty="0" smtClean="0"/>
          </a:p>
          <a:p>
            <a:r>
              <a:rPr lang="en-US" b="0" i="1" dirty="0" smtClean="0"/>
              <a:t>Ask:</a:t>
            </a:r>
            <a:r>
              <a:rPr lang="en-US" b="1" dirty="0" smtClean="0"/>
              <a:t> </a:t>
            </a:r>
            <a:r>
              <a:rPr lang="en-US" dirty="0" smtClean="0"/>
              <a:t>What are some things employees can do to actively engage in DPMAP?</a:t>
            </a:r>
          </a:p>
          <a:p>
            <a:endParaRPr lang="en-US" b="1" i="1" dirty="0" smtClean="0"/>
          </a:p>
          <a:p>
            <a:r>
              <a:rPr lang="en-US" i="1" dirty="0" smtClean="0"/>
              <a:t>Answer: </a:t>
            </a:r>
            <a:r>
              <a:rPr lang="en-US" dirty="0" smtClean="0"/>
              <a:t>Answers could include, but aren’t limited to: </a:t>
            </a:r>
          </a:p>
          <a:p>
            <a:endParaRPr lang="en-US" dirty="0" smtClean="0"/>
          </a:p>
          <a:p>
            <a:pPr marL="178648" indent="-178648">
              <a:buFont typeface="Arial" panose="020B0604020202020204" pitchFamily="34" charset="0"/>
              <a:buChar char="•"/>
            </a:pPr>
            <a:r>
              <a:rPr lang="en-US" dirty="0" smtClean="0"/>
              <a:t>Providing information and feedback to supervisors whenever possible</a:t>
            </a:r>
          </a:p>
          <a:p>
            <a:pPr marL="178648" indent="-178648">
              <a:buFont typeface="Arial" panose="020B0604020202020204" pitchFamily="34" charset="0"/>
              <a:buChar char="•"/>
            </a:pPr>
            <a:r>
              <a:rPr lang="en-US" dirty="0" smtClean="0"/>
              <a:t>Providing input into how the work gets done</a:t>
            </a:r>
          </a:p>
          <a:p>
            <a:pPr marL="178648" indent="-178648">
              <a:buFont typeface="Arial" panose="020B0604020202020204" pitchFamily="34" charset="0"/>
              <a:buChar char="•"/>
            </a:pPr>
            <a:r>
              <a:rPr lang="en-US" dirty="0" smtClean="0"/>
              <a:t>Teaching new skills, concepts, processes, or procedures to others</a:t>
            </a:r>
          </a:p>
          <a:p>
            <a:pPr marL="178648" indent="-178648">
              <a:buFont typeface="Arial" panose="020B0604020202020204" pitchFamily="34" charset="0"/>
              <a:buChar char="•"/>
            </a:pPr>
            <a:r>
              <a:rPr lang="en-US" dirty="0" smtClean="0"/>
              <a:t>Assisting with difficult team challenges and problem resolution</a:t>
            </a:r>
          </a:p>
          <a:p>
            <a:pPr marL="178648" indent="-178648">
              <a:buFont typeface="Arial" panose="020B0604020202020204" pitchFamily="34" charset="0"/>
              <a:buChar char="•"/>
            </a:pPr>
            <a:r>
              <a:rPr lang="en-US" dirty="0" smtClean="0"/>
              <a:t>Communicating resources needed, or roadblocks</a:t>
            </a:r>
            <a:r>
              <a:rPr lang="en-US" baseline="0" dirty="0" smtClean="0"/>
              <a:t> to success</a:t>
            </a:r>
            <a:endParaRPr lang="en-US" dirty="0" smtClean="0"/>
          </a:p>
          <a:p>
            <a:endParaRPr lang="en-US" dirty="0" smtClean="0"/>
          </a:p>
          <a:p>
            <a:r>
              <a:rPr lang="en-US" b="1" baseline="0" dirty="0" smtClean="0"/>
              <a:t>Interactivity: </a:t>
            </a:r>
            <a:r>
              <a:rPr lang="en-US" b="0" baseline="0" dirty="0" smtClean="0"/>
              <a:t>“Shout it out” questions.</a:t>
            </a:r>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516537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lnSpcReduction="10000"/>
          </a:bodyPr>
          <a:lstStyle/>
          <a:p>
            <a:r>
              <a:rPr lang="en-US" b="1" dirty="0" smtClean="0"/>
              <a:t>Transition Message: </a:t>
            </a:r>
            <a:r>
              <a:rPr lang="en-US" b="0" dirty="0" smtClean="0"/>
              <a:t>Now that we have introduced the key levels</a:t>
            </a:r>
            <a:r>
              <a:rPr lang="en-US" b="0" baseline="0" dirty="0" smtClean="0"/>
              <a:t> </a:t>
            </a:r>
            <a:r>
              <a:rPr lang="en-US" b="0" dirty="0" smtClean="0"/>
              <a:t>,</a:t>
            </a:r>
            <a:r>
              <a:rPr lang="en-US" b="0" baseline="0" dirty="0" smtClean="0"/>
              <a:t> let’s review key performance managements features requirements of DPMAP</a:t>
            </a:r>
            <a:r>
              <a:rPr lang="en-US" b="0" dirty="0" smtClean="0"/>
              <a:t>.</a:t>
            </a:r>
          </a:p>
          <a:p>
            <a:endParaRPr lang="en-US" b="0" dirty="0" smtClean="0"/>
          </a:p>
          <a:p>
            <a:pPr lvl="0"/>
            <a:r>
              <a:rPr lang="en-US" b="1" dirty="0" smtClean="0"/>
              <a:t>Instruction:</a:t>
            </a:r>
            <a:r>
              <a:rPr lang="en-US" b="0" dirty="0" smtClean="0"/>
              <a:t> The performance appraisal cycle runs from April 1 through March 31 of the following calendar year, and the rating of record is effective June 1.</a:t>
            </a:r>
          </a:p>
          <a:p>
            <a:pPr lvl="0"/>
            <a:endParaRPr lang="en-US" b="0" dirty="0" smtClean="0"/>
          </a:p>
          <a:p>
            <a:pPr lvl="0"/>
            <a:r>
              <a:rPr lang="en-US" b="0" dirty="0" smtClean="0"/>
              <a:t>A minimum of three formal </a:t>
            </a:r>
            <a:r>
              <a:rPr lang="en-US" b="1" dirty="0" smtClean="0"/>
              <a:t>documented</a:t>
            </a:r>
            <a:r>
              <a:rPr lang="en-US" b="0" dirty="0" smtClean="0"/>
              <a:t> performance discussions is required during the performance</a:t>
            </a:r>
            <a:r>
              <a:rPr lang="en-US" b="0" baseline="0" dirty="0" smtClean="0"/>
              <a:t> </a:t>
            </a:r>
            <a:r>
              <a:rPr lang="en-US" b="0" dirty="0" smtClean="0"/>
              <a:t>appraisal cycle, but more are strongly</a:t>
            </a:r>
            <a:r>
              <a:rPr lang="en-US" b="0" baseline="0" dirty="0" smtClean="0"/>
              <a:t> encouraged.  T</a:t>
            </a:r>
            <a:r>
              <a:rPr lang="en-US" b="0" dirty="0" smtClean="0"/>
              <a:t>here is a strong emphasis in DPMAP on continual feedback throughout the</a:t>
            </a:r>
            <a:r>
              <a:rPr lang="en-US" b="0" baseline="0" dirty="0" smtClean="0"/>
              <a:t> performance appraisal cycle</a:t>
            </a:r>
            <a:r>
              <a:rPr lang="en-US" b="0" dirty="0" smtClean="0"/>
              <a:t>.</a:t>
            </a:r>
          </a:p>
          <a:p>
            <a:pPr lvl="0"/>
            <a:endParaRPr lang="en-US" b="0" dirty="0" smtClean="0"/>
          </a:p>
          <a:p>
            <a:pPr lvl="0"/>
            <a:r>
              <a:rPr lang="en-US" b="0" dirty="0" smtClean="0"/>
              <a:t>DPMAP is characterized by a three-level rating pattern, (5) Outstanding, (3) Fully</a:t>
            </a:r>
            <a:r>
              <a:rPr lang="en-US" b="0" baseline="0" dirty="0" smtClean="0"/>
              <a:t> Successful</a:t>
            </a:r>
            <a:r>
              <a:rPr lang="en-US" b="0" dirty="0" smtClean="0"/>
              <a:t>,</a:t>
            </a:r>
            <a:r>
              <a:rPr lang="en-US" b="0" baseline="0" dirty="0" smtClean="0"/>
              <a:t> and (</a:t>
            </a:r>
            <a:r>
              <a:rPr lang="en-US" b="0" dirty="0" smtClean="0"/>
              <a:t>1) Unacceptable</a:t>
            </a:r>
            <a:r>
              <a:rPr lang="en-US" b="0" baseline="0" dirty="0" smtClean="0"/>
              <a:t> </a:t>
            </a:r>
            <a:r>
              <a:rPr lang="en-US" b="0" dirty="0" smtClean="0"/>
              <a:t>that includes:</a:t>
            </a:r>
          </a:p>
          <a:p>
            <a:endParaRPr lang="en-US" b="0" dirty="0" smtClean="0"/>
          </a:p>
          <a:p>
            <a:pPr marL="178648" indent="-178648">
              <a:buFont typeface="Arial" panose="020B0604020202020204" pitchFamily="34" charset="0"/>
              <a:buChar char="•"/>
            </a:pPr>
            <a:r>
              <a:rPr lang="en-US" b="0" dirty="0" smtClean="0"/>
              <a:t>Clearly developed performance elements and standards linked to organizational goals</a:t>
            </a:r>
          </a:p>
          <a:p>
            <a:pPr marL="178648" indent="-178648">
              <a:buFont typeface="Arial" panose="020B0604020202020204" pitchFamily="34" charset="0"/>
              <a:buChar char="•"/>
            </a:pPr>
            <a:r>
              <a:rPr lang="en-US" b="0" dirty="0" smtClean="0"/>
              <a:t>Descriptive narratives that show distinctions in</a:t>
            </a:r>
            <a:r>
              <a:rPr lang="en-US" b="0" baseline="0" dirty="0" smtClean="0"/>
              <a:t> </a:t>
            </a:r>
            <a:r>
              <a:rPr lang="en-US" b="0" dirty="0" smtClean="0"/>
              <a:t>performance</a:t>
            </a:r>
          </a:p>
          <a:p>
            <a:pPr marL="178648" indent="-178648">
              <a:buFont typeface="Arial" panose="020B0604020202020204" pitchFamily="34" charset="0"/>
              <a:buChar char="•"/>
            </a:pPr>
            <a:r>
              <a:rPr lang="en-US" b="0" dirty="0" smtClean="0"/>
              <a:t>Documented performance that informs other personnel decisions</a:t>
            </a:r>
          </a:p>
          <a:p>
            <a:endParaRPr lang="en-US" b="0" dirty="0" smtClean="0"/>
          </a:p>
          <a:p>
            <a:r>
              <a:rPr lang="en-US" b="0" dirty="0" smtClean="0"/>
              <a:t>The three levels are:</a:t>
            </a:r>
            <a:r>
              <a:rPr lang="en-US" b="0" baseline="0" dirty="0" smtClean="0"/>
              <a:t> (5) Outstanding, (3) Fully Successful, and (1) Unacceptable.</a:t>
            </a:r>
          </a:p>
          <a:p>
            <a:r>
              <a:rPr lang="en-US" b="0" baseline="0" dirty="0" smtClean="0"/>
              <a:t>(state that more information on the rating levels will be provided later in the course, if questions)</a:t>
            </a:r>
          </a:p>
          <a:p>
            <a:endParaRPr lang="en-US" b="0" dirty="0" smtClean="0"/>
          </a:p>
          <a:p>
            <a:pPr defTabSz="952790">
              <a:defRPr/>
            </a:pPr>
            <a:r>
              <a:rPr lang="en-US" b="1" dirty="0" smtClean="0"/>
              <a:t>Instructor Notes</a:t>
            </a:r>
            <a:r>
              <a:rPr lang="en-US" b="1" baseline="0" dirty="0" smtClean="0"/>
              <a:t>: </a:t>
            </a:r>
            <a:r>
              <a:rPr lang="en-US" b="0" baseline="0" dirty="0" smtClean="0"/>
              <a:t>Please refer to your local HR SME for information on additional discussions that may be required by the CBA.</a:t>
            </a:r>
            <a:endParaRPr lang="en-US" b="0" dirty="0" smtClean="0"/>
          </a:p>
          <a:p>
            <a:endParaRPr lang="en-US" b="1" dirty="0" smtClean="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372377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fontScale="92500" lnSpcReduction="20000"/>
          </a:bodyPr>
          <a:lstStyle/>
          <a:p>
            <a:r>
              <a:rPr lang="en-US" b="1" dirty="0" smtClean="0"/>
              <a:t>Transition Message:</a:t>
            </a:r>
            <a:r>
              <a:rPr lang="en-US" b="0" dirty="0" smtClean="0"/>
              <a:t> Other features </a:t>
            </a:r>
            <a:r>
              <a:rPr lang="en-US" b="0" baseline="0" dirty="0" smtClean="0"/>
              <a:t>of the program are: </a:t>
            </a:r>
          </a:p>
          <a:p>
            <a:endParaRPr lang="en-US" b="0" baseline="0" dirty="0" smtClean="0"/>
          </a:p>
          <a:p>
            <a:pPr marL="178648" indent="-178648">
              <a:buFont typeface="Arial" panose="020B0604020202020204" pitchFamily="34" charset="0"/>
              <a:buChar char="•"/>
            </a:pPr>
            <a:r>
              <a:rPr lang="en-US" dirty="0" smtClean="0"/>
              <a:t>Continuous </a:t>
            </a:r>
            <a:r>
              <a:rPr lang="en-US" dirty="0"/>
              <a:t>recognition and rewards; </a:t>
            </a:r>
          </a:p>
          <a:p>
            <a:pPr marL="178648" indent="-178648">
              <a:buFont typeface="Arial" panose="020B0604020202020204" pitchFamily="34" charset="0"/>
              <a:buChar char="•"/>
            </a:pPr>
            <a:r>
              <a:rPr lang="en-US" dirty="0" smtClean="0"/>
              <a:t>Fostering of cultural </a:t>
            </a:r>
            <a:r>
              <a:rPr lang="en-US" dirty="0"/>
              <a:t>and attitudinal change; and</a:t>
            </a:r>
          </a:p>
          <a:p>
            <a:pPr marL="178648" indent="-178648">
              <a:buFont typeface="Arial" panose="020B0604020202020204" pitchFamily="34" charset="0"/>
              <a:buChar char="•"/>
            </a:pPr>
            <a:r>
              <a:rPr lang="en-US" dirty="0" smtClean="0"/>
              <a:t>Automated </a:t>
            </a:r>
            <a:r>
              <a:rPr lang="en-US" dirty="0"/>
              <a:t>performance appraisal </a:t>
            </a:r>
            <a:r>
              <a:rPr lang="en-US" dirty="0" smtClean="0"/>
              <a:t>tool (My Performance Tool). </a:t>
            </a:r>
            <a:endParaRPr lang="en-US" b="0" dirty="0" smtClean="0"/>
          </a:p>
          <a:p>
            <a:endParaRPr lang="en-US" b="0" dirty="0" smtClean="0"/>
          </a:p>
          <a:p>
            <a:r>
              <a:rPr lang="en-US" b="1" dirty="0" smtClean="0"/>
              <a:t>Instruction: </a:t>
            </a:r>
            <a:r>
              <a:rPr lang="en-US" dirty="0"/>
              <a:t>Continuous recognition and rewards are highly recommended, and </a:t>
            </a:r>
            <a:r>
              <a:rPr lang="en-US" dirty="0" smtClean="0"/>
              <a:t>include monetary and non-monetary awards</a:t>
            </a:r>
            <a:r>
              <a:rPr lang="en-US" dirty="0"/>
              <a:t>. </a:t>
            </a:r>
            <a:r>
              <a:rPr lang="en-US" dirty="0" smtClean="0"/>
              <a:t>The key theme here is that recognizing and rewarding employees does not only happen at the end of the performance appraisal cycle; it should happen throughout the performance appraisal</a:t>
            </a:r>
            <a:r>
              <a:rPr lang="en-US" baseline="0" dirty="0" smtClean="0"/>
              <a:t> </a:t>
            </a:r>
            <a:r>
              <a:rPr lang="en-US" dirty="0" smtClean="0"/>
              <a:t>cycle.  We’ll </a:t>
            </a:r>
            <a:r>
              <a:rPr lang="en-US" dirty="0"/>
              <a:t>talk more about incentives later today.</a:t>
            </a:r>
          </a:p>
          <a:p>
            <a:endParaRPr lang="en-US" sz="150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dirty="0" smtClean="0"/>
              <a:t>program </a:t>
            </a:r>
            <a:r>
              <a:rPr lang="en-US" dirty="0"/>
              <a:t>focuses on fostering cultural and attitudinal changes regarding </a:t>
            </a:r>
            <a:r>
              <a:rPr lang="en-US" dirty="0" smtClean="0"/>
              <a:t>performance management</a:t>
            </a:r>
            <a:r>
              <a:rPr lang="en-US" dirty="0"/>
              <a:t>. This effort will require a positive message that change is important</a:t>
            </a:r>
            <a:r>
              <a:rPr lang="en-US" dirty="0">
                <a:latin typeface="Myriad Pro" panose="020B0503030403020204" pitchFamily="34" charset="0"/>
              </a:rPr>
              <a:t>—</a:t>
            </a:r>
            <a:r>
              <a:rPr lang="en-US" dirty="0"/>
              <a:t>and that all levels of the organization support this need for change. Ensuring DoD has a culture that facilitates employee engagement and high performance requires senior DoD leadership to wholeheartedly embrace, communicate, and model the attributes necessary for a high-performance culture to develop and succeed. Because culture and employee engagement are vital in the creation and sustainment of a high-performing workforce, DoD must begin the change to any proposed </a:t>
            </a:r>
            <a:r>
              <a:rPr lang="en-US" dirty="0" smtClean="0"/>
              <a:t>performance management </a:t>
            </a:r>
            <a:r>
              <a:rPr lang="en-US" dirty="0"/>
              <a:t>program by examining these cultural attributes and engagement themes to determine DoD’s performance strengths and weaknesses</a:t>
            </a:r>
            <a:r>
              <a:rPr lang="en-US" dirty="0" smtClean="0"/>
              <a:t>.</a:t>
            </a:r>
            <a:r>
              <a:rPr lang="en-US" sz="1200" kern="1200" dirty="0" smtClean="0">
                <a:solidFill>
                  <a:schemeClr val="tx1"/>
                </a:solidFill>
                <a:effectLst/>
                <a:latin typeface="+mn-lt"/>
                <a:ea typeface="+mn-ea"/>
                <a:cs typeface="+mn-cs"/>
              </a:rPr>
              <a:t> Cultural change will take a lot of time and work, and we will begin that journey today in Lesson 2: Engaged Employees and Lesson 4: Continuous Feedback today.</a:t>
            </a:r>
          </a:p>
          <a:p>
            <a:r>
              <a:rPr lang="en-US" dirty="0" smtClean="0"/>
              <a:t> </a:t>
            </a:r>
            <a:endParaRPr lang="en-US" sz="1500" dirty="0"/>
          </a:p>
          <a:p>
            <a:pPr defTabSz="966510">
              <a:defRPr/>
            </a:pPr>
            <a:r>
              <a:rPr lang="en-US" dirty="0"/>
              <a:t>Finally, </a:t>
            </a:r>
            <a:r>
              <a:rPr lang="en-US" dirty="0" smtClean="0"/>
              <a:t>DPMAP </a:t>
            </a:r>
            <a:r>
              <a:rPr lang="en-US" dirty="0"/>
              <a:t>implements </a:t>
            </a:r>
            <a:r>
              <a:rPr lang="en-US" dirty="0" smtClean="0"/>
              <a:t>DoD’s </a:t>
            </a:r>
            <a:r>
              <a:rPr lang="en-US" dirty="0"/>
              <a:t>automated performance appraisal </a:t>
            </a:r>
            <a:r>
              <a:rPr lang="en-US" dirty="0" smtClean="0"/>
              <a:t>tool, MyPerformance (DCPAS). </a:t>
            </a:r>
          </a:p>
          <a:p>
            <a:pPr defTabSz="966510">
              <a:defRPr/>
            </a:pPr>
            <a:endParaRPr lang="en-US" b="0" baseline="0" dirty="0" smtClean="0"/>
          </a:p>
          <a:p>
            <a:pPr defTabSz="966510">
              <a:defRPr/>
            </a:pPr>
            <a:r>
              <a:rPr lang="en-US" b="1" baseline="0" dirty="0" smtClean="0"/>
              <a:t>Interactivity:</a:t>
            </a:r>
            <a:r>
              <a:rPr lang="en-US" b="0" baseline="0" dirty="0" smtClean="0"/>
              <a:t> </a:t>
            </a:r>
            <a:r>
              <a:rPr lang="en-US" b="0" i="1" baseline="0" dirty="0" smtClean="0"/>
              <a:t>Ask:</a:t>
            </a:r>
            <a:r>
              <a:rPr lang="en-US" b="0" baseline="0" dirty="0" smtClean="0"/>
              <a:t> Are there any questions about these program requirements?</a:t>
            </a:r>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771963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b="1" dirty="0" smtClean="0"/>
              <a:t>Transition Message:</a:t>
            </a:r>
            <a:r>
              <a:rPr lang="en-US" b="1" baseline="0" dirty="0" smtClean="0"/>
              <a:t> </a:t>
            </a:r>
            <a:r>
              <a:rPr lang="en-US" b="0" baseline="0" dirty="0" smtClean="0"/>
              <a:t>So let’s now take a look at the DoD Performance Management Model</a:t>
            </a:r>
            <a:r>
              <a:rPr lang="en-US" b="0" dirty="0" smtClean="0"/>
              <a:t>.</a:t>
            </a:r>
          </a:p>
          <a:p>
            <a:endParaRPr lang="en-US" b="0" dirty="0" smtClean="0"/>
          </a:p>
          <a:p>
            <a:pPr defTabSz="966510">
              <a:defRPr/>
            </a:pPr>
            <a:r>
              <a:rPr lang="en-US" b="1" dirty="0" smtClean="0"/>
              <a:t>Instruction:</a:t>
            </a:r>
            <a:r>
              <a:rPr lang="en-US" b="0" dirty="0" smtClean="0"/>
              <a:t> The DoD</a:t>
            </a:r>
            <a:r>
              <a:rPr lang="en-US" b="0" baseline="0" dirty="0" smtClean="0"/>
              <a:t> Performance Management Model is comprised of three phases: 1) Planning, 2) Monitoring, and 3) Evaluating.  Each phase is addressed briefly in this overview, but will be explained in detail, later in the course. </a:t>
            </a:r>
          </a:p>
          <a:p>
            <a:pPr defTabSz="966510">
              <a:defRPr/>
            </a:pPr>
            <a:endParaRPr lang="en-US" b="0" baseline="0" dirty="0" smtClean="0"/>
          </a:p>
          <a:p>
            <a:pPr defTabSz="966510">
              <a:defRPr/>
            </a:pPr>
            <a:r>
              <a:rPr lang="en-US" b="1" dirty="0" smtClean="0"/>
              <a:t>Planning </a:t>
            </a:r>
            <a:r>
              <a:rPr lang="en-US" b="1" dirty="0"/>
              <a:t>Phase </a:t>
            </a:r>
            <a:r>
              <a:rPr lang="en-US" dirty="0"/>
              <a:t>- During the </a:t>
            </a:r>
            <a:r>
              <a:rPr lang="en-US" dirty="0" smtClean="0"/>
              <a:t>Planning Phase</a:t>
            </a:r>
            <a:r>
              <a:rPr lang="en-US" dirty="0"/>
              <a:t>, supervisors </a:t>
            </a:r>
            <a:r>
              <a:rPr lang="en-US" dirty="0" smtClean="0"/>
              <a:t>set performance </a:t>
            </a:r>
            <a:r>
              <a:rPr lang="en-US" dirty="0"/>
              <a:t>expectations for the </a:t>
            </a:r>
            <a:r>
              <a:rPr lang="en-US" dirty="0" smtClean="0"/>
              <a:t>performance appraisal cycle </a:t>
            </a:r>
            <a:r>
              <a:rPr lang="en-US" dirty="0"/>
              <a:t>and </a:t>
            </a:r>
            <a:r>
              <a:rPr lang="en-US" dirty="0" smtClean="0"/>
              <a:t>meet with their employees to ensure mutual understanding</a:t>
            </a:r>
            <a:r>
              <a:rPr lang="en-US" baseline="0" dirty="0" smtClean="0"/>
              <a:t> of the</a:t>
            </a:r>
            <a:r>
              <a:rPr lang="en-US" dirty="0" smtClean="0"/>
              <a:t> </a:t>
            </a:r>
            <a:r>
              <a:rPr lang="en-US" dirty="0"/>
              <a:t>performance </a:t>
            </a:r>
            <a:r>
              <a:rPr lang="en-US" dirty="0" smtClean="0"/>
              <a:t>plan</a:t>
            </a:r>
            <a:r>
              <a:rPr lang="en-US" baseline="0" dirty="0" smtClean="0"/>
              <a:t>.</a:t>
            </a:r>
            <a:endParaRPr lang="en-US" dirty="0"/>
          </a:p>
          <a:p>
            <a:pPr defTabSz="966510">
              <a:defRPr/>
            </a:pPr>
            <a:endParaRPr lang="en-US" dirty="0"/>
          </a:p>
          <a:p>
            <a:pPr defTabSz="966510">
              <a:defRPr/>
            </a:pPr>
            <a:r>
              <a:rPr lang="en-US" b="1" dirty="0"/>
              <a:t>Monitoring Phase</a:t>
            </a:r>
            <a:r>
              <a:rPr lang="en-US" dirty="0"/>
              <a:t> - The </a:t>
            </a:r>
            <a:r>
              <a:rPr lang="en-US" dirty="0" smtClean="0"/>
              <a:t>Monitoring Phase </a:t>
            </a:r>
            <a:r>
              <a:rPr lang="en-US" dirty="0"/>
              <a:t>is all about </a:t>
            </a:r>
            <a:r>
              <a:rPr lang="en-US" dirty="0" smtClean="0"/>
              <a:t>providing </a:t>
            </a:r>
            <a:r>
              <a:rPr lang="en-US" dirty="0"/>
              <a:t>ongoing, timely, and constructive feedback to </a:t>
            </a:r>
            <a:r>
              <a:rPr lang="en-US" dirty="0" smtClean="0"/>
              <a:t>employees related to the performance elements in their plan.</a:t>
            </a:r>
            <a:r>
              <a:rPr lang="en-US" baseline="0" dirty="0" smtClean="0"/>
              <a:t> </a:t>
            </a:r>
          </a:p>
          <a:p>
            <a:pPr defTabSz="966510">
              <a:defRPr/>
            </a:pPr>
            <a:endParaRPr lang="en-US" dirty="0"/>
          </a:p>
          <a:p>
            <a:pPr defTabSz="966510">
              <a:defRPr/>
            </a:pPr>
            <a:r>
              <a:rPr lang="en-US" b="1" dirty="0"/>
              <a:t>Evaluating Phase </a:t>
            </a:r>
            <a:r>
              <a:rPr lang="en-US" dirty="0"/>
              <a:t>– The </a:t>
            </a:r>
            <a:r>
              <a:rPr lang="en-US" dirty="0" smtClean="0"/>
              <a:t>Evaluating Phase </a:t>
            </a:r>
            <a:r>
              <a:rPr lang="en-US" dirty="0"/>
              <a:t>is </a:t>
            </a:r>
            <a:r>
              <a:rPr lang="en-US" dirty="0" smtClean="0"/>
              <a:t>the end of the performance appraisal cycle, and requires supervisors</a:t>
            </a:r>
            <a:r>
              <a:rPr lang="en-US" baseline="0" dirty="0" smtClean="0"/>
              <a:t> to</a:t>
            </a:r>
            <a:r>
              <a:rPr lang="en-US" dirty="0" smtClean="0"/>
              <a:t> rate </a:t>
            </a:r>
            <a:r>
              <a:rPr lang="en-US" dirty="0"/>
              <a:t>employee performance against the </a:t>
            </a:r>
            <a:r>
              <a:rPr lang="en-US" dirty="0" smtClean="0"/>
              <a:t>performance elements </a:t>
            </a:r>
            <a:r>
              <a:rPr lang="en-US" dirty="0"/>
              <a:t>and standards in an employee’s performance </a:t>
            </a:r>
            <a:r>
              <a:rPr lang="en-US" dirty="0" smtClean="0"/>
              <a:t>plan </a:t>
            </a:r>
            <a:r>
              <a:rPr lang="en-US" dirty="0"/>
              <a:t>and </a:t>
            </a:r>
            <a:r>
              <a:rPr lang="en-US" dirty="0" smtClean="0"/>
              <a:t>assign </a:t>
            </a:r>
            <a:r>
              <a:rPr lang="en-US" dirty="0"/>
              <a:t>a rating of record. </a:t>
            </a:r>
            <a:endParaRPr lang="en-US" dirty="0" smtClean="0"/>
          </a:p>
          <a:p>
            <a:pPr defTabSz="966510">
              <a:defRPr/>
            </a:pPr>
            <a:endParaRPr lang="en-US" dirty="0"/>
          </a:p>
          <a:p>
            <a:pPr defTabSz="966510">
              <a:defRPr/>
            </a:pPr>
            <a:r>
              <a:rPr lang="en-US" dirty="0"/>
              <a:t>Again, each phase will be addressed individually later in the course.</a:t>
            </a:r>
          </a:p>
          <a:p>
            <a:pPr defTabSz="966510">
              <a:defRPr/>
            </a:pPr>
            <a:endParaRPr lang="en-US" dirty="0"/>
          </a:p>
          <a:p>
            <a:pPr defTabSz="966510">
              <a:defRPr/>
            </a:pPr>
            <a:endParaRPr lang="en-US" dirty="0"/>
          </a:p>
          <a:p>
            <a:pPr defTabSz="966510">
              <a:defRPr/>
            </a:pPr>
            <a:endParaRPr lang="en-US" dirty="0"/>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464427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fontScale="47500" lnSpcReduction="20000"/>
          </a:bodyPr>
          <a:lstStyle/>
          <a:p>
            <a:r>
              <a:rPr lang="en-US" b="1" dirty="0" smtClean="0"/>
              <a:t>Transition Message:</a:t>
            </a:r>
            <a:r>
              <a:rPr lang="en-US" b="1" baseline="0" dirty="0" smtClean="0"/>
              <a:t> </a:t>
            </a:r>
            <a:r>
              <a:rPr lang="en-US" b="0" baseline="0" dirty="0" smtClean="0"/>
              <a:t>Before we take a short break, let’s sum up what we just covered</a:t>
            </a:r>
            <a:r>
              <a:rPr lang="en-US" b="0" dirty="0" smtClean="0"/>
              <a:t>.  </a:t>
            </a:r>
          </a:p>
          <a:p>
            <a:endParaRPr lang="en-US" b="0" dirty="0" smtClean="0"/>
          </a:p>
          <a:p>
            <a:r>
              <a:rPr lang="en-US" b="1" dirty="0" smtClean="0"/>
              <a:t>Instruction:</a:t>
            </a:r>
            <a:r>
              <a:rPr lang="en-US" b="0" dirty="0" smtClean="0"/>
              <a:t> </a:t>
            </a:r>
            <a:endParaRPr lang="en-US" b="1" baseline="0" dirty="0" smtClean="0"/>
          </a:p>
          <a:p>
            <a:endParaRPr lang="en-US" b="1" i="0" baseline="0" dirty="0" smtClean="0"/>
          </a:p>
          <a:p>
            <a:r>
              <a:rPr lang="en-US" sz="1200" i="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How does performance management link to DoD mission and goals?</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Answer: </a:t>
            </a:r>
            <a:r>
              <a:rPr lang="en-US" sz="1200" kern="1200" dirty="0" smtClean="0">
                <a:solidFill>
                  <a:schemeClr val="tx1"/>
                </a:solidFill>
                <a:effectLst/>
                <a:latin typeface="+mn-lt"/>
                <a:ea typeface="+mn-ea"/>
                <a:cs typeface="+mn-cs"/>
              </a:rPr>
              <a:t>A successful performance management program aligns the work with the DoD’s and organization’s mission and goals. Alignment happens when you understand how you are contributing and how your work helps your organization accomplish its mission, which contributes to the overall success of the DoD. Your organization’s mission, function statement, and other strategic and project planning documents provide the basis and context for the work and its relationship to the greater DoD mission. Establishing the “line of sight” between your work and DoD’s mission and goals is important because it underscores the importance of your duties and how you support the organization. </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are the three phases of the performance management process?</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Answer: </a:t>
            </a:r>
            <a:r>
              <a:rPr lang="en-US" sz="1200" kern="1200" dirty="0" smtClean="0">
                <a:solidFill>
                  <a:schemeClr val="tx1"/>
                </a:solidFill>
                <a:effectLst/>
                <a:latin typeface="+mn-lt"/>
                <a:ea typeface="+mn-ea"/>
                <a:cs typeface="+mn-cs"/>
              </a:rPr>
              <a:t>DPMAP consists of three phases: Planning, Monitoring, and Evaluating, with rewarding and recognizing as an activity consistently applied throughout the performance appraisal cycle.</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are the DoD core values? </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Answer: </a:t>
            </a:r>
            <a:r>
              <a:rPr lang="en-US" sz="1200" kern="1200" dirty="0" smtClean="0">
                <a:solidFill>
                  <a:schemeClr val="tx1"/>
                </a:solidFill>
                <a:effectLst/>
                <a:latin typeface="+mn-lt"/>
                <a:ea typeface="+mn-ea"/>
                <a:cs typeface="+mn-cs"/>
              </a:rPr>
              <a:t>Leadership, professionalism, and technical knowledge through dedication to duty, integrity, ethics, honor, courage, and loyalty.</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Ask:</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are the two key performance management roles?</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Answer: </a:t>
            </a:r>
            <a:r>
              <a:rPr lang="en-US" sz="1200" kern="1200" dirty="0" smtClean="0">
                <a:solidFill>
                  <a:schemeClr val="tx1"/>
                </a:solidFill>
                <a:effectLst/>
                <a:latin typeface="+mn-lt"/>
                <a:ea typeface="+mn-ea"/>
                <a:cs typeface="+mn-cs"/>
              </a:rPr>
              <a:t>Employees and supervisors.</a:t>
            </a:r>
          </a:p>
          <a:p>
            <a:endParaRPr lang="en-US" b="0" i="1" baseline="0" dirty="0" smtClean="0"/>
          </a:p>
          <a:p>
            <a:r>
              <a:rPr lang="en-US" b="0" dirty="0" smtClean="0"/>
              <a:t>You should now</a:t>
            </a:r>
            <a:r>
              <a:rPr lang="en-US" b="0" baseline="0" dirty="0" smtClean="0"/>
              <a:t> be able to:</a:t>
            </a:r>
          </a:p>
          <a:p>
            <a:endParaRPr lang="en-US" b="0" baseline="0" dirty="0" smtClean="0"/>
          </a:p>
          <a:p>
            <a:pPr marL="181240" indent="-181240">
              <a:buFont typeface="Wingdings" panose="05000000000000000000" pitchFamily="2" charset="2"/>
              <a:buChar char="§"/>
            </a:pPr>
            <a:r>
              <a:rPr lang="en-US" sz="1300" dirty="0"/>
              <a:t>Describe the relationship between performance management and the Department of Defense (DoD) mission and core values</a:t>
            </a:r>
          </a:p>
          <a:p>
            <a:pPr marL="181240" indent="-181240">
              <a:buFont typeface="Wingdings" panose="05000000000000000000" pitchFamily="2" charset="2"/>
              <a:buChar char="§"/>
            </a:pPr>
            <a:r>
              <a:rPr lang="en-US" sz="1300" dirty="0"/>
              <a:t>Identify key performance management roles and responsibilities</a:t>
            </a:r>
          </a:p>
          <a:p>
            <a:pPr marL="181240" indent="-181240">
              <a:buFont typeface="Wingdings" panose="05000000000000000000" pitchFamily="2" charset="2"/>
              <a:buChar char="§"/>
            </a:pPr>
            <a:r>
              <a:rPr lang="en-US" sz="1300" dirty="0"/>
              <a:t>Recognize significant performance management features </a:t>
            </a:r>
          </a:p>
          <a:p>
            <a:pPr marL="181240" indent="-181240">
              <a:buFont typeface="Wingdings" panose="05000000000000000000" pitchFamily="2" charset="2"/>
              <a:buChar char="§"/>
            </a:pPr>
            <a:r>
              <a:rPr lang="en-US" sz="1300" dirty="0"/>
              <a:t>Characterize the DoD performance management model</a:t>
            </a:r>
          </a:p>
          <a:p>
            <a:endParaRPr lang="en-US" b="0" i="1" baseline="0" dirty="0" smtClean="0"/>
          </a:p>
          <a:p>
            <a:endParaRPr lang="en-US" b="0" dirty="0" smtClean="0"/>
          </a:p>
          <a:p>
            <a:r>
              <a:rPr lang="en-US" b="1" baseline="0" dirty="0" smtClean="0"/>
              <a:t>Interactivity: </a:t>
            </a:r>
            <a:r>
              <a:rPr lang="en-US" b="0" baseline="0" dirty="0" smtClean="0"/>
              <a:t>“Shout it out” discussion questions.</a:t>
            </a:r>
          </a:p>
          <a:p>
            <a:endParaRPr lang="en-US" b="0" baseline="0" dirty="0" smtClean="0"/>
          </a:p>
          <a:p>
            <a:pPr defTabSz="966612">
              <a:defRPr/>
            </a:pPr>
            <a:r>
              <a:rPr lang="en-US" b="0" dirty="0" smtClean="0"/>
              <a:t>We’re going to take a very short break before we jump into the next lesson. </a:t>
            </a:r>
          </a:p>
          <a:p>
            <a:endParaRPr lang="en-US" b="0" baseline="0" dirty="0" smtClean="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464427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66510">
              <a:defRPr/>
            </a:pPr>
            <a:r>
              <a:rPr lang="en-US" b="1" baseline="0" dirty="0" smtClean="0"/>
              <a:t>Instructor Notes: </a:t>
            </a:r>
            <a:r>
              <a:rPr lang="en-US" dirty="0"/>
              <a:t>These words represent the key messages that embody what is most important about New Beginnings - Performance, Mission, Communication, Excellence, etc. </a:t>
            </a:r>
          </a:p>
          <a:p>
            <a:pPr defTabSz="966510">
              <a:defRPr/>
            </a:pPr>
            <a:endParaRPr lang="en-US" dirty="0"/>
          </a:p>
          <a:p>
            <a:r>
              <a:rPr lang="en-US" dirty="0"/>
              <a:t>Display the New Beginnings slide at the beginning of each instructional day and during breaks.</a:t>
            </a:r>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755615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b="1" dirty="0" smtClean="0"/>
              <a:t>Transition Message: </a:t>
            </a:r>
            <a:r>
              <a:rPr lang="en-US" b="0" dirty="0" smtClean="0"/>
              <a:t>Before</a:t>
            </a:r>
            <a:r>
              <a:rPr lang="en-US" b="0" baseline="0" dirty="0" smtClean="0"/>
              <a:t> we break, are there any last questions?</a:t>
            </a:r>
            <a:endParaRPr lang="en-US" b="0" dirty="0" smtClean="0"/>
          </a:p>
          <a:p>
            <a:endParaRPr lang="en-US" b="0" baseline="0" dirty="0" smtClean="0"/>
          </a:p>
          <a:p>
            <a:pPr defTabSz="966510">
              <a:defRPr/>
            </a:pPr>
            <a:r>
              <a:rPr lang="en-US" b="1" baseline="0" dirty="0" smtClean="0"/>
              <a:t>Instructor Notes: </a:t>
            </a:r>
            <a:r>
              <a:rPr lang="en-US" b="0" baseline="0" dirty="0" smtClean="0"/>
              <a:t>Collect any Parking Lot questions. If there is time, do a quick review of any burning questions captured during introductions. If you captured a list of burning questions, you should reference the list periodically to see when the questions were addressed. The goal would be to have all burning questions addressed by the end of your training event. Any that remain unaddressed can be referred to an appropriate authority and answered individually.</a:t>
            </a:r>
          </a:p>
          <a:p>
            <a:pPr defTabSz="966510">
              <a:defRPr/>
            </a:pPr>
            <a:endParaRPr lang="en-US" dirty="0"/>
          </a:p>
          <a:p>
            <a:pPr defTabSz="966510">
              <a:defRPr/>
            </a:pPr>
            <a:r>
              <a:rPr lang="en-US" dirty="0"/>
              <a:t>	</a:t>
            </a:r>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390419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66510">
              <a:defRPr/>
            </a:pPr>
            <a:r>
              <a:rPr lang="en-US" b="1" dirty="0" smtClean="0"/>
              <a:t>Transition Message: </a:t>
            </a:r>
            <a:r>
              <a:rPr lang="en-US" b="0" dirty="0" smtClean="0"/>
              <a:t>Here</a:t>
            </a:r>
            <a:r>
              <a:rPr lang="en-US" b="0" baseline="0" dirty="0" smtClean="0"/>
              <a:t> are some a</a:t>
            </a:r>
            <a:r>
              <a:rPr lang="en-US" dirty="0"/>
              <a:t>dditional resources and learning tools.</a:t>
            </a:r>
            <a:endParaRPr lang="en-US" b="1" dirty="0" smtClean="0"/>
          </a:p>
          <a:p>
            <a:endParaRPr lang="en-US" b="0" dirty="0" smtClean="0"/>
          </a:p>
          <a:p>
            <a:pPr defTabSz="952790">
              <a:defRPr/>
            </a:pPr>
            <a:r>
              <a:rPr lang="en-US" b="1" dirty="0" smtClean="0"/>
              <a:t>Instructor</a:t>
            </a:r>
            <a:r>
              <a:rPr lang="en-US" b="1" baseline="0" dirty="0" smtClean="0"/>
              <a:t> Notes</a:t>
            </a:r>
            <a:r>
              <a:rPr lang="en-US" b="1" dirty="0" smtClean="0"/>
              <a:t>: </a:t>
            </a:r>
            <a:r>
              <a:rPr lang="en-US" b="0" baseline="0" dirty="0" smtClean="0"/>
              <a:t>Give participants a chance to look over the list of resources.</a:t>
            </a:r>
          </a:p>
          <a:p>
            <a:pPr defTabSz="952790">
              <a:defRPr/>
            </a:pPr>
            <a:endParaRPr lang="en-US" b="0" baseline="0" dirty="0" smtClean="0"/>
          </a:p>
          <a:p>
            <a:pPr defTabSz="952790">
              <a:defRPr/>
            </a:pPr>
            <a:r>
              <a:rPr lang="en-US" dirty="0" smtClean="0"/>
              <a:t>You are now ready for Lesson 2: Engaged Employees. </a:t>
            </a:r>
            <a:endParaRPr lang="en-US" dirty="0"/>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465133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66510">
              <a:defRPr/>
            </a:pPr>
            <a:r>
              <a:rPr lang="en-US" b="1" baseline="0" dirty="0" smtClean="0"/>
              <a:t>Instructor Notes: </a:t>
            </a:r>
            <a:r>
              <a:rPr lang="en-US" dirty="0"/>
              <a:t>This is the start of Lesson 1: Performance Management Overview. It is important to start the course with a positive, energetic tone and to establish your expertise and authority in the classroom. 	</a:t>
            </a:r>
          </a:p>
          <a:p>
            <a:endParaRPr lang="en-US" b="0" baseline="0"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065496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fontScale="70000" lnSpcReduction="20000"/>
          </a:bodyPr>
          <a:lstStyle/>
          <a:p>
            <a:r>
              <a:rPr lang="en-US" b="1" dirty="0" smtClean="0"/>
              <a:t>Transition Message: </a:t>
            </a:r>
            <a:r>
              <a:rPr lang="en-US" b="0" dirty="0" smtClean="0"/>
              <a:t>Let’s start</a:t>
            </a:r>
            <a:r>
              <a:rPr lang="en-US" b="0" baseline="0" dirty="0" smtClean="0"/>
              <a:t> with some introductions.</a:t>
            </a:r>
            <a:endParaRPr lang="en-US" b="0" dirty="0" smtClean="0"/>
          </a:p>
          <a:p>
            <a:endParaRPr lang="en-US" b="0" dirty="0" smtClean="0"/>
          </a:p>
          <a:p>
            <a:r>
              <a:rPr lang="en-US" b="1" dirty="0" smtClean="0"/>
              <a:t>Instruction: </a:t>
            </a:r>
            <a:r>
              <a:rPr lang="en-US" b="0" dirty="0" smtClean="0"/>
              <a:t>Please</a:t>
            </a:r>
            <a:r>
              <a:rPr lang="en-US" b="0" baseline="0" dirty="0" smtClean="0"/>
              <a:t> tell us the information on the slide. First, a quick word about the last bullet: Burning questions. For that, tell us what is it that you want this course to answer about DPMAP.  I will capture these responses on this chart paper, and we’ll revisit this list of questions at the end of the course. </a:t>
            </a:r>
          </a:p>
          <a:p>
            <a:endParaRPr lang="en-US" b="0" baseline="0" dirty="0" smtClean="0"/>
          </a:p>
          <a:p>
            <a:r>
              <a:rPr lang="en-US" b="1" baseline="0" dirty="0" smtClean="0"/>
              <a:t>Interactivity: </a:t>
            </a:r>
            <a:r>
              <a:rPr lang="en-US" b="0" baseline="0" dirty="0" smtClean="0"/>
              <a:t>Use chart paper to capture the burning questions.</a:t>
            </a:r>
          </a:p>
          <a:p>
            <a:endParaRPr lang="en-US" b="0" baseline="0" dirty="0" smtClean="0"/>
          </a:p>
          <a:p>
            <a:r>
              <a:rPr lang="en-US" b="1" baseline="0" dirty="0" smtClean="0"/>
              <a:t>Additional Resources:</a:t>
            </a:r>
          </a:p>
          <a:p>
            <a:endParaRPr lang="en-US" b="1" baseline="0" dirty="0" smtClean="0"/>
          </a:p>
          <a:p>
            <a:pPr marL="178648" indent="-178648">
              <a:buFont typeface="Arial" panose="020B0604020202020204" pitchFamily="34" charset="0"/>
              <a:buChar char="•"/>
            </a:pPr>
            <a:r>
              <a:rPr lang="en-US" b="0" baseline="0" dirty="0" smtClean="0"/>
              <a:t>L1 Supervisory Role Focus on Performance</a:t>
            </a:r>
          </a:p>
          <a:p>
            <a:pPr marL="178648" indent="-178648">
              <a:buFont typeface="Arial" panose="020B0604020202020204" pitchFamily="34" charset="0"/>
              <a:buChar char="•"/>
            </a:pPr>
            <a:r>
              <a:rPr lang="en-US" b="0" baseline="0" dirty="0" smtClean="0"/>
              <a:t>L1 Performance Overview for Employees</a:t>
            </a:r>
          </a:p>
          <a:p>
            <a:pPr marL="178648" indent="-178648">
              <a:buFont typeface="Arial" panose="020B0604020202020204" pitchFamily="34" charset="0"/>
              <a:buChar char="•"/>
            </a:pPr>
            <a:r>
              <a:rPr lang="en-US" b="0" baseline="0" dirty="0" smtClean="0"/>
              <a:t>L1 Communicating With Employees</a:t>
            </a:r>
          </a:p>
          <a:p>
            <a:endParaRPr lang="en-US" b="0" baseline="0" dirty="0" smtClean="0"/>
          </a:p>
          <a:p>
            <a:pPr defTabSz="966510">
              <a:defRPr/>
            </a:pPr>
            <a:r>
              <a:rPr lang="en-US" b="1" baseline="0" dirty="0" smtClean="0"/>
              <a:t>Instructor Notes: </a:t>
            </a:r>
            <a:r>
              <a:rPr lang="en-US" dirty="0"/>
              <a:t>Introduce yourself (and co-instructor, if applicable). Provide the following information: </a:t>
            </a:r>
          </a:p>
          <a:p>
            <a:endParaRPr lang="en-US" dirty="0"/>
          </a:p>
          <a:p>
            <a:pPr marL="178648" indent="-178648">
              <a:buFont typeface="Arial" panose="020B0604020202020204" pitchFamily="34" charset="0"/>
              <a:buChar char="•"/>
            </a:pPr>
            <a:r>
              <a:rPr lang="en-US" dirty="0" smtClean="0"/>
              <a:t>Your </a:t>
            </a:r>
            <a:r>
              <a:rPr lang="en-US" dirty="0"/>
              <a:t>name;</a:t>
            </a:r>
          </a:p>
          <a:p>
            <a:pPr marL="178648" indent="-178648">
              <a:buFont typeface="Arial" panose="020B0604020202020204" pitchFamily="34" charset="0"/>
              <a:buChar char="•"/>
            </a:pPr>
            <a:r>
              <a:rPr lang="en-US" dirty="0" smtClean="0"/>
              <a:t>Your </a:t>
            </a:r>
            <a:r>
              <a:rPr lang="en-US" dirty="0"/>
              <a:t>organization and position; and</a:t>
            </a:r>
          </a:p>
          <a:p>
            <a:pPr marL="178648" indent="-178648">
              <a:buFont typeface="Arial" panose="020B0604020202020204" pitchFamily="34" charset="0"/>
              <a:buChar char="•"/>
            </a:pPr>
            <a:r>
              <a:rPr lang="en-US" dirty="0" smtClean="0"/>
              <a:t>Work </a:t>
            </a:r>
            <a:r>
              <a:rPr lang="en-US" dirty="0"/>
              <a:t>experience (qualify yourself as an instructor). </a:t>
            </a:r>
          </a:p>
          <a:p>
            <a:endParaRPr lang="en-US" dirty="0"/>
          </a:p>
          <a:p>
            <a:r>
              <a:rPr lang="en-US" dirty="0"/>
              <a:t>Next, ask participants to introduce themselves. Select a person to begin the introductions and continue around the room until everyone has been introduced. Ask them to provide the following information: </a:t>
            </a:r>
          </a:p>
          <a:p>
            <a:endParaRPr lang="en-US" dirty="0"/>
          </a:p>
          <a:p>
            <a:pPr marL="178648" indent="-178648">
              <a:buFont typeface="Arial" panose="020B0604020202020204" pitchFamily="34" charset="0"/>
              <a:buChar char="•"/>
            </a:pPr>
            <a:r>
              <a:rPr lang="en-US" dirty="0" smtClean="0"/>
              <a:t>Name</a:t>
            </a:r>
            <a:endParaRPr lang="en-US" dirty="0"/>
          </a:p>
          <a:p>
            <a:pPr marL="178648" indent="-178648">
              <a:buFont typeface="Arial" panose="020B0604020202020204" pitchFamily="34" charset="0"/>
              <a:buChar char="•"/>
            </a:pPr>
            <a:r>
              <a:rPr lang="en-US" dirty="0" smtClean="0"/>
              <a:t>Current position</a:t>
            </a:r>
            <a:endParaRPr lang="en-US" dirty="0"/>
          </a:p>
          <a:p>
            <a:pPr marL="178648" indent="-178648">
              <a:buFont typeface="Arial" panose="020B0604020202020204" pitchFamily="34" charset="0"/>
              <a:buChar char="•"/>
            </a:pPr>
            <a:r>
              <a:rPr lang="en-US" dirty="0" smtClean="0"/>
              <a:t>Location</a:t>
            </a:r>
            <a:endParaRPr lang="en-US" dirty="0"/>
          </a:p>
          <a:p>
            <a:pPr marL="178648" indent="-178648">
              <a:buFont typeface="Arial" panose="020B0604020202020204" pitchFamily="34" charset="0"/>
              <a:buChar char="•"/>
            </a:pPr>
            <a:r>
              <a:rPr lang="en-US" dirty="0" smtClean="0"/>
              <a:t>Experience </a:t>
            </a:r>
            <a:r>
              <a:rPr lang="en-US" dirty="0"/>
              <a:t>in </a:t>
            </a:r>
            <a:r>
              <a:rPr lang="en-US" dirty="0" smtClean="0"/>
              <a:t>performance management</a:t>
            </a:r>
            <a:endParaRPr lang="en-US" dirty="0"/>
          </a:p>
          <a:p>
            <a:pPr marL="178648" indent="-178648">
              <a:buFont typeface="Arial" panose="020B0604020202020204" pitchFamily="34" charset="0"/>
              <a:buChar char="•"/>
            </a:pPr>
            <a:r>
              <a:rPr lang="en-US" dirty="0" smtClean="0"/>
              <a:t>Burning questions</a:t>
            </a:r>
          </a:p>
          <a:p>
            <a:pPr marL="178648" indent="-178648">
              <a:buFont typeface="Arial" panose="020B0604020202020204" pitchFamily="34" charset="0"/>
              <a:buChar char="•"/>
            </a:pPr>
            <a:r>
              <a:rPr lang="en-US" dirty="0" smtClean="0"/>
              <a:t>Consider</a:t>
            </a:r>
            <a:r>
              <a:rPr lang="en-US" baseline="0" dirty="0" smtClean="0"/>
              <a:t> an ice-breaker activity (e.g., tell us something about yourself that may be true or false; record results on butcher paper, stick to wall and then at later time, re-visit and get the group to impromptu vote on each persons factoid, if true or false.  No need to record)</a:t>
            </a:r>
            <a:endParaRPr lang="en-US" dirty="0"/>
          </a:p>
          <a:p>
            <a:endParaRPr lang="en-US" dirty="0"/>
          </a:p>
          <a:p>
            <a:r>
              <a:rPr lang="en-US" dirty="0"/>
              <a:t>As each participant identifies a course expectation, list it on an easel pad page. </a:t>
            </a:r>
          </a:p>
          <a:p>
            <a:endParaRPr lang="en-US" dirty="0"/>
          </a:p>
          <a:p>
            <a:r>
              <a:rPr lang="en-US" b="1" dirty="0"/>
              <a:t>Note: </a:t>
            </a:r>
            <a:r>
              <a:rPr lang="en-US" dirty="0"/>
              <a:t>If there are two instructors, the co-instructor should write the burning questions. After introductions have been completed, post the expectations page on a wall in the classroom. Tell participants that you will revisit the burning questions at the end of the course to verify </a:t>
            </a:r>
            <a:r>
              <a:rPr lang="en-US" dirty="0" smtClean="0"/>
              <a:t>that they </a:t>
            </a:r>
            <a:r>
              <a:rPr lang="en-US" dirty="0"/>
              <a:t>have been </a:t>
            </a:r>
            <a:r>
              <a:rPr lang="en-US" dirty="0" smtClean="0"/>
              <a:t>answered. </a:t>
            </a:r>
            <a:r>
              <a:rPr lang="en-US" dirty="0"/>
              <a:t>	</a:t>
            </a:r>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140779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fontScale="92500"/>
          </a:bodyPr>
          <a:lstStyle/>
          <a:p>
            <a:r>
              <a:rPr lang="en-US" b="1" dirty="0" smtClean="0"/>
              <a:t>Transition Message: </a:t>
            </a:r>
            <a:r>
              <a:rPr lang="en-US" b="0" dirty="0" smtClean="0"/>
              <a:t>Thank</a:t>
            </a:r>
            <a:r>
              <a:rPr lang="en-US" b="0" baseline="0" dirty="0" smtClean="0"/>
              <a:t> you for the introductions. Let’s do a quick bit of housekeeping.</a:t>
            </a:r>
            <a:endParaRPr lang="en-US" b="0" dirty="0" smtClean="0"/>
          </a:p>
          <a:p>
            <a:endParaRPr lang="en-US" b="0" baseline="0" dirty="0" smtClean="0"/>
          </a:p>
          <a:p>
            <a:pPr defTabSz="966510">
              <a:defRPr/>
            </a:pPr>
            <a:r>
              <a:rPr lang="en-US" b="1" baseline="0" dirty="0" smtClean="0"/>
              <a:t>Instructor Notes: </a:t>
            </a:r>
            <a:r>
              <a:rPr lang="en-US" dirty="0"/>
              <a:t>Review the housekeeping items with participants. Discuss the points listed on the slide as well as any others that are unique to the facility or class. </a:t>
            </a:r>
          </a:p>
          <a:p>
            <a:endParaRPr lang="en-US" dirty="0"/>
          </a:p>
          <a:p>
            <a:r>
              <a:rPr lang="en-US" dirty="0"/>
              <a:t>For breaks and lunch, make the point that you will take frequent breaks but will determine when they are most logical, depending on timing in the course content. If possible, it is a good practice to identify a specific time period for lunch and adhere to it. </a:t>
            </a:r>
          </a:p>
          <a:p>
            <a:endParaRPr lang="en-US" dirty="0"/>
          </a:p>
          <a:p>
            <a:r>
              <a:rPr lang="en-US" dirty="0"/>
              <a:t>As a final piece of information, declare the clock in the room to be the official “classroom standard time” upon which all start, end, and break periods will be based. If there is no clock, use your cell phone as the official time source. Cell networks rely on atomic clocks, so there should be little difference among the various carriers. 	</a:t>
            </a:r>
          </a:p>
          <a:p>
            <a:endParaRPr lang="en-US" dirty="0"/>
          </a:p>
          <a:p>
            <a:r>
              <a:rPr lang="en-US" b="1" dirty="0" smtClean="0"/>
              <a:t>Transition Message: </a:t>
            </a:r>
            <a:r>
              <a:rPr lang="en-US" b="0" dirty="0" smtClean="0"/>
              <a:t>Let’s briefly discuss our Parking Lot. </a:t>
            </a:r>
          </a:p>
          <a:p>
            <a:endParaRPr lang="en-US" b="0" baseline="0" dirty="0" smtClean="0"/>
          </a:p>
          <a:p>
            <a:pPr defTabSz="966510">
              <a:defRPr/>
            </a:pPr>
            <a:r>
              <a:rPr lang="en-US" b="1" baseline="0" dirty="0" smtClean="0"/>
              <a:t>Instructor Notes: </a:t>
            </a:r>
            <a:r>
              <a:rPr lang="en-US" dirty="0"/>
              <a:t>Tell the class that there might be times during the two-day course when you cannot provide an immediate </a:t>
            </a:r>
            <a:r>
              <a:rPr lang="en-US" dirty="0" smtClean="0"/>
              <a:t>answer </a:t>
            </a:r>
            <a:r>
              <a:rPr lang="en-US" dirty="0"/>
              <a:t>to someone’s question. There may also be instances </a:t>
            </a:r>
            <a:r>
              <a:rPr lang="en-US" dirty="0" smtClean="0"/>
              <a:t>when </a:t>
            </a:r>
            <a:r>
              <a:rPr lang="en-US" dirty="0"/>
              <a:t>a question might be answered later in the course. In those cases, you will put the issue in </a:t>
            </a:r>
            <a:r>
              <a:rPr lang="en-US" dirty="0" smtClean="0"/>
              <a:t>the Parking Lot so </a:t>
            </a:r>
            <a:r>
              <a:rPr lang="en-US" dirty="0"/>
              <a:t>it is not forgotten. Revisit the issues in the </a:t>
            </a:r>
            <a:r>
              <a:rPr lang="en-US" dirty="0" smtClean="0"/>
              <a:t>Parking Lot </a:t>
            </a:r>
            <a:r>
              <a:rPr lang="en-US" dirty="0"/>
              <a:t>as needed and return an answer for each as soon as possible. </a:t>
            </a:r>
          </a:p>
          <a:p>
            <a:endParaRPr lang="en-US" dirty="0"/>
          </a:p>
          <a:p>
            <a:r>
              <a:rPr lang="en-US" dirty="0"/>
              <a:t>Point out the location of the </a:t>
            </a:r>
            <a:r>
              <a:rPr lang="en-US" dirty="0" smtClean="0"/>
              <a:t>Parking Lot </a:t>
            </a:r>
            <a:r>
              <a:rPr lang="en-US" dirty="0"/>
              <a:t>in the classroom. </a:t>
            </a:r>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103716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fontScale="92500" lnSpcReduction="20000"/>
          </a:bodyPr>
          <a:lstStyle/>
          <a:p>
            <a:r>
              <a:rPr lang="en-US" b="1" dirty="0" smtClean="0"/>
              <a:t>Transition Message: </a:t>
            </a:r>
            <a:r>
              <a:rPr lang="en-US" b="0" dirty="0" smtClean="0"/>
              <a:t>One more</a:t>
            </a:r>
            <a:r>
              <a:rPr lang="en-US" b="0" baseline="0" dirty="0" smtClean="0"/>
              <a:t> slide on our ground rules. </a:t>
            </a:r>
            <a:endParaRPr lang="en-US" b="0" dirty="0" smtClean="0"/>
          </a:p>
          <a:p>
            <a:endParaRPr lang="en-US" b="0" dirty="0" smtClean="0"/>
          </a:p>
          <a:p>
            <a:r>
              <a:rPr lang="en-US" b="1" dirty="0" smtClean="0"/>
              <a:t>Instruction: </a:t>
            </a:r>
            <a:r>
              <a:rPr lang="en-US" dirty="0"/>
              <a:t>Ground rules allow me/us (the instructors) to get through all of the lessons on schedule, and they create a successful learning environment. </a:t>
            </a:r>
          </a:p>
          <a:p>
            <a:endParaRPr lang="en-US" dirty="0"/>
          </a:p>
          <a:p>
            <a:pPr marL="178648" indent="-178648">
              <a:buFont typeface="Arial" panose="020B0604020202020204" pitchFamily="34" charset="0"/>
              <a:buChar char="•"/>
            </a:pPr>
            <a:r>
              <a:rPr lang="en-US" dirty="0" smtClean="0"/>
              <a:t>Participate</a:t>
            </a:r>
            <a:r>
              <a:rPr lang="en-US" dirty="0"/>
              <a:t>: To get the most out of this class, active participation is required. Active participation helps everyone learn more through the many exercises that require group activity and input. </a:t>
            </a:r>
          </a:p>
          <a:p>
            <a:pPr marL="178648" indent="-178648">
              <a:buFont typeface="Arial" panose="020B0604020202020204" pitchFamily="34" charset="0"/>
              <a:buChar char="•"/>
            </a:pPr>
            <a:r>
              <a:rPr lang="en-US" dirty="0" smtClean="0"/>
              <a:t>Share </a:t>
            </a:r>
            <a:r>
              <a:rPr lang="en-US" dirty="0"/>
              <a:t>experiences: Sharing individual </a:t>
            </a:r>
            <a:r>
              <a:rPr lang="en-US" dirty="0" smtClean="0"/>
              <a:t>experiences </a:t>
            </a:r>
            <a:r>
              <a:rPr lang="en-US" dirty="0"/>
              <a:t>helps others. Please share successes and some learning experiences that are relevant to the discussions. </a:t>
            </a:r>
          </a:p>
          <a:p>
            <a:pPr marL="178648" indent="-178648">
              <a:buFont typeface="Arial" panose="020B0604020202020204" pitchFamily="34" charset="0"/>
              <a:buChar char="•"/>
            </a:pPr>
            <a:r>
              <a:rPr lang="en-US" dirty="0" smtClean="0"/>
              <a:t>Respect </a:t>
            </a:r>
            <a:r>
              <a:rPr lang="en-US" dirty="0"/>
              <a:t>divergent opinions: One of the exciting, and sometimes frustrating, aspects of employee relations is </a:t>
            </a:r>
            <a:r>
              <a:rPr lang="en-US" dirty="0" smtClean="0"/>
              <a:t>that few </a:t>
            </a:r>
            <a:r>
              <a:rPr lang="en-US" dirty="0"/>
              <a:t>answers apply to every situation. If </a:t>
            </a:r>
            <a:r>
              <a:rPr lang="en-US" dirty="0" smtClean="0"/>
              <a:t>you disagree with </a:t>
            </a:r>
            <a:r>
              <a:rPr lang="en-US" dirty="0"/>
              <a:t>a statement, do it respectfully. </a:t>
            </a:r>
          </a:p>
          <a:p>
            <a:pPr marL="178648" indent="-178648">
              <a:buFont typeface="Arial" panose="020B0604020202020204" pitchFamily="34" charset="0"/>
              <a:buChar char="•"/>
            </a:pPr>
            <a:r>
              <a:rPr lang="en-US" dirty="0" smtClean="0"/>
              <a:t>Ask </a:t>
            </a:r>
            <a:r>
              <a:rPr lang="en-US" dirty="0"/>
              <a:t>questions: Questions are strongly encouraged. Remember, there are no dumb questions. One person’s question may well be on the minds of others, too. </a:t>
            </a:r>
          </a:p>
          <a:p>
            <a:pPr marL="178648" indent="-178648">
              <a:buFont typeface="Arial" panose="020B0604020202020204" pitchFamily="34" charset="0"/>
              <a:buChar char="•"/>
            </a:pPr>
            <a:r>
              <a:rPr lang="en-US" dirty="0" smtClean="0"/>
              <a:t>Avoid </a:t>
            </a:r>
            <a:r>
              <a:rPr lang="en-US" dirty="0"/>
              <a:t>private side conversations: Some topics are going to stimulate your thinking, and it might be tempting to begin discussions with others; however, it is important that everyone hear what is being said in a group discussion. </a:t>
            </a:r>
          </a:p>
          <a:p>
            <a:pPr marL="178648" indent="-178648">
              <a:buFont typeface="Arial" panose="020B0604020202020204" pitchFamily="34" charset="0"/>
              <a:buChar char="•"/>
            </a:pPr>
            <a:r>
              <a:rPr lang="en-US" dirty="0" smtClean="0"/>
              <a:t>Honor </a:t>
            </a:r>
            <a:r>
              <a:rPr lang="en-US" dirty="0"/>
              <a:t>time commitments: Prompt attendance on everyone’s part is needed to keep things moving efficiently. Please commit to arriving on time and returning on time from lunch and breaks. </a:t>
            </a:r>
          </a:p>
          <a:p>
            <a:endParaRPr lang="en-US" b="0" baseline="0" dirty="0" smtClean="0"/>
          </a:p>
          <a:p>
            <a:pPr defTabSz="966510">
              <a:defRPr/>
            </a:pPr>
            <a:r>
              <a:rPr lang="en-US" b="1" baseline="0" dirty="0" smtClean="0"/>
              <a:t>Interactivity: </a:t>
            </a:r>
            <a:r>
              <a:rPr lang="en-US" b="0" baseline="0" dirty="0" smtClean="0"/>
              <a:t>“Shout it out” question. Ask participants: Does anyone have a ground rule they’d like to add to this list?</a:t>
            </a:r>
          </a:p>
          <a:p>
            <a:endParaRPr lang="en-US" b="0" baseline="0" dirty="0" smtClean="0"/>
          </a:p>
          <a:p>
            <a:pPr defTabSz="966510">
              <a:defRPr/>
            </a:pPr>
            <a:r>
              <a:rPr lang="en-US" b="1" baseline="0" dirty="0" smtClean="0"/>
              <a:t>Instructor Notes: </a:t>
            </a:r>
            <a:r>
              <a:rPr lang="en-US" dirty="0"/>
              <a:t>Review the expectations for the class on the slide. Use your cell phone as a prop and have participants perform a cell phone check to ensure theirs are turned to silent, vibrate, or off.</a:t>
            </a:r>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82803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66510">
              <a:defRPr/>
            </a:pPr>
            <a:r>
              <a:rPr lang="en-US" b="1" dirty="0" smtClean="0"/>
              <a:t>Transition Message: </a:t>
            </a:r>
            <a:r>
              <a:rPr lang="en-US" b="0" dirty="0" smtClean="0"/>
              <a:t>This </a:t>
            </a:r>
            <a:r>
              <a:rPr lang="en-US" dirty="0"/>
              <a:t>course will take place over two days. </a:t>
            </a:r>
            <a:r>
              <a:rPr lang="en-US" dirty="0" smtClean="0"/>
              <a:t>The </a:t>
            </a:r>
            <a:r>
              <a:rPr lang="en-US" dirty="0"/>
              <a:t>course may be taught in a </a:t>
            </a:r>
            <a:r>
              <a:rPr lang="en-US" dirty="0" smtClean="0"/>
              <a:t>modular format </a:t>
            </a:r>
            <a:r>
              <a:rPr lang="en-US" dirty="0"/>
              <a:t>by splitting the lessons into smaller training classes over a longer period of time, or may be provided as </a:t>
            </a:r>
            <a:r>
              <a:rPr lang="en-US" dirty="0" smtClean="0"/>
              <a:t>just-in-time </a:t>
            </a:r>
            <a:r>
              <a:rPr lang="en-US" dirty="0"/>
              <a:t>training as individuals </a:t>
            </a:r>
            <a:r>
              <a:rPr lang="en-US" dirty="0" smtClean="0"/>
              <a:t>transition </a:t>
            </a:r>
            <a:r>
              <a:rPr lang="en-US" dirty="0"/>
              <a:t>into </a:t>
            </a:r>
            <a:r>
              <a:rPr lang="en-US" dirty="0" smtClean="0"/>
              <a:t>DPMAP.</a:t>
            </a:r>
            <a:endParaRPr lang="en-US" dirty="0"/>
          </a:p>
          <a:p>
            <a:endParaRPr lang="en-US" b="0" dirty="0" smtClean="0"/>
          </a:p>
          <a:p>
            <a:endParaRPr lang="en-US" b="0" baseline="0" dirty="0" smtClean="0"/>
          </a:p>
          <a:p>
            <a:pPr defTabSz="966510">
              <a:defRPr/>
            </a:pPr>
            <a:r>
              <a:rPr lang="en-US" b="1" baseline="0" dirty="0" smtClean="0"/>
              <a:t>Instructor Notes: </a:t>
            </a:r>
            <a:r>
              <a:rPr lang="en-US" dirty="0"/>
              <a:t>Briefly list and describe the lessons in the course. 	</a:t>
            </a:r>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191469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b="1" dirty="0" smtClean="0"/>
              <a:t>Transition Message: </a:t>
            </a:r>
            <a:r>
              <a:rPr lang="en-US" b="0" baseline="0" dirty="0" smtClean="0"/>
              <a:t>Let’s review what you’ll learn in this lesson. </a:t>
            </a:r>
          </a:p>
          <a:p>
            <a:endParaRPr lang="en-US" b="0" dirty="0" smtClean="0"/>
          </a:p>
          <a:p>
            <a:r>
              <a:rPr lang="en-US" b="1" dirty="0" smtClean="0"/>
              <a:t>Instruction: </a:t>
            </a:r>
            <a:r>
              <a:rPr lang="en-US" b="0" dirty="0" smtClean="0"/>
              <a:t>Upon completion of this lesson, you will be able to:</a:t>
            </a:r>
          </a:p>
          <a:p>
            <a:endParaRPr lang="en-US" b="0" dirty="0" smtClean="0"/>
          </a:p>
          <a:p>
            <a:pPr marL="181240" indent="-181240">
              <a:buFont typeface="Arial" panose="020B0604020202020204" pitchFamily="34" charset="0"/>
              <a:buChar char="•"/>
            </a:pPr>
            <a:r>
              <a:rPr lang="en-US" dirty="0" smtClean="0"/>
              <a:t>Describe the relationship between performance management and the Department of Defense (DoD) mission and core values</a:t>
            </a:r>
          </a:p>
          <a:p>
            <a:pPr marL="181240" indent="-181240">
              <a:buFont typeface="Arial" panose="020B0604020202020204" pitchFamily="34" charset="0"/>
              <a:buChar char="•"/>
            </a:pPr>
            <a:endParaRPr lang="en-US" dirty="0" smtClean="0"/>
          </a:p>
          <a:p>
            <a:pPr marL="181240" indent="-181240">
              <a:buFont typeface="Arial" panose="020B0604020202020204" pitchFamily="34" charset="0"/>
              <a:buChar char="•"/>
            </a:pPr>
            <a:r>
              <a:rPr lang="en-US" dirty="0" smtClean="0"/>
              <a:t>Identify key performance management roles and responsibilities</a:t>
            </a:r>
          </a:p>
          <a:p>
            <a:pPr marL="181240" indent="-181240">
              <a:buFont typeface="Arial" panose="020B0604020202020204" pitchFamily="34" charset="0"/>
              <a:buChar char="•"/>
            </a:pPr>
            <a:endParaRPr lang="en-US" dirty="0" smtClean="0"/>
          </a:p>
          <a:p>
            <a:pPr marL="181240" indent="-181240">
              <a:buFont typeface="Arial" panose="020B0604020202020204" pitchFamily="34" charset="0"/>
              <a:buChar char="•"/>
            </a:pPr>
            <a:r>
              <a:rPr lang="en-US" dirty="0" smtClean="0"/>
              <a:t>Recognize significant performance management features </a:t>
            </a:r>
          </a:p>
          <a:p>
            <a:pPr marL="181240" indent="-181240">
              <a:buFont typeface="Arial" panose="020B0604020202020204" pitchFamily="34" charset="0"/>
              <a:buChar char="•"/>
            </a:pPr>
            <a:endParaRPr lang="en-US" dirty="0" smtClean="0"/>
          </a:p>
          <a:p>
            <a:pPr marL="181240" indent="-181240">
              <a:buFont typeface="Arial" panose="020B0604020202020204" pitchFamily="34" charset="0"/>
              <a:buChar char="•"/>
            </a:pPr>
            <a:r>
              <a:rPr lang="en-US" dirty="0" smtClean="0"/>
              <a:t>Characterize the DoD performance management model</a:t>
            </a:r>
          </a:p>
          <a:p>
            <a:pPr marL="181240" indent="-181240">
              <a:buFont typeface="Arial" panose="020B0604020202020204" pitchFamily="34" charset="0"/>
              <a:buChar char="•"/>
            </a:pP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TOPICAL OUTLINE</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Performance Management (PM) Concept</a:t>
            </a:r>
          </a:p>
          <a:p>
            <a:pPr lvl="0"/>
            <a:r>
              <a:rPr lang="en-US" sz="1200" kern="1200" dirty="0" smtClean="0">
                <a:solidFill>
                  <a:schemeClr val="tx1"/>
                </a:solidFill>
                <a:effectLst/>
                <a:latin typeface="+mn-lt"/>
                <a:ea typeface="+mn-ea"/>
                <a:cs typeface="+mn-cs"/>
              </a:rPr>
              <a:t>Relationship to DoD Strategic Mission/Goals </a:t>
            </a:r>
          </a:p>
          <a:p>
            <a:pPr lvl="0"/>
            <a:r>
              <a:rPr lang="en-US" sz="1200" kern="1200" dirty="0" smtClean="0">
                <a:solidFill>
                  <a:schemeClr val="tx1"/>
                </a:solidFill>
                <a:effectLst/>
                <a:latin typeface="+mn-lt"/>
                <a:ea typeface="+mn-ea"/>
                <a:cs typeface="+mn-cs"/>
              </a:rPr>
              <a:t>Labor representatives’ involvement</a:t>
            </a:r>
          </a:p>
          <a:p>
            <a:pPr lvl="0"/>
            <a:r>
              <a:rPr lang="en-US" sz="1200" kern="1200" dirty="0" smtClean="0">
                <a:solidFill>
                  <a:schemeClr val="tx1"/>
                </a:solidFill>
                <a:effectLst/>
                <a:latin typeface="+mn-lt"/>
                <a:ea typeface="+mn-ea"/>
                <a:cs typeface="+mn-cs"/>
              </a:rPr>
              <a:t>Rights of employees, unions, and management</a:t>
            </a:r>
          </a:p>
          <a:p>
            <a:pPr lvl="0"/>
            <a:r>
              <a:rPr lang="en-US" sz="1200" kern="1200" dirty="0" smtClean="0">
                <a:solidFill>
                  <a:schemeClr val="tx1"/>
                </a:solidFill>
                <a:effectLst/>
                <a:latin typeface="+mn-lt"/>
                <a:ea typeface="+mn-ea"/>
                <a:cs typeface="+mn-cs"/>
              </a:rPr>
              <a:t>DoD Performance Management Process</a:t>
            </a:r>
          </a:p>
          <a:p>
            <a:pPr lvl="0"/>
            <a:r>
              <a:rPr lang="en-US" sz="1200" kern="1200" dirty="0" smtClean="0">
                <a:solidFill>
                  <a:schemeClr val="tx1"/>
                </a:solidFill>
                <a:effectLst/>
                <a:latin typeface="+mn-lt"/>
                <a:ea typeface="+mn-ea"/>
                <a:cs typeface="+mn-cs"/>
              </a:rPr>
              <a:t>Planning work and setting expectations</a:t>
            </a:r>
          </a:p>
          <a:p>
            <a:pPr lvl="0"/>
            <a:r>
              <a:rPr lang="en-US" sz="1200" kern="1200" dirty="0" smtClean="0">
                <a:solidFill>
                  <a:schemeClr val="tx1"/>
                </a:solidFill>
                <a:effectLst/>
                <a:latin typeface="+mn-lt"/>
                <a:ea typeface="+mn-ea"/>
                <a:cs typeface="+mn-cs"/>
              </a:rPr>
              <a:t>Continually monitoring performance</a:t>
            </a:r>
          </a:p>
          <a:p>
            <a:pPr lvl="0"/>
            <a:r>
              <a:rPr lang="en-US" sz="1200" kern="1200" dirty="0" smtClean="0">
                <a:solidFill>
                  <a:schemeClr val="tx1"/>
                </a:solidFill>
                <a:effectLst/>
                <a:latin typeface="+mn-lt"/>
                <a:ea typeface="+mn-ea"/>
                <a:cs typeface="+mn-cs"/>
              </a:rPr>
              <a:t>Evaluating performance in a summary fashion</a:t>
            </a:r>
          </a:p>
          <a:p>
            <a:pPr lvl="0"/>
            <a:r>
              <a:rPr lang="en-US" sz="1200" kern="1200" dirty="0" smtClean="0">
                <a:solidFill>
                  <a:schemeClr val="tx1"/>
                </a:solidFill>
                <a:effectLst/>
                <a:latin typeface="+mn-lt"/>
                <a:ea typeface="+mn-ea"/>
                <a:cs typeface="+mn-cs"/>
              </a:rPr>
              <a:t>Recognizing and rewarding good performance</a:t>
            </a:r>
          </a:p>
          <a:p>
            <a:pPr lvl="0"/>
            <a:r>
              <a:rPr lang="en-US" sz="1200" kern="1200" dirty="0" smtClean="0">
                <a:solidFill>
                  <a:schemeClr val="tx1"/>
                </a:solidFill>
                <a:effectLst/>
                <a:latin typeface="+mn-lt"/>
                <a:ea typeface="+mn-ea"/>
                <a:cs typeface="+mn-cs"/>
              </a:rPr>
              <a:t>DoD Core Values</a:t>
            </a:r>
          </a:p>
          <a:p>
            <a:pPr lvl="0"/>
            <a:r>
              <a:rPr lang="en-US" sz="1200" kern="1200" dirty="0" smtClean="0">
                <a:solidFill>
                  <a:schemeClr val="tx1"/>
                </a:solidFill>
                <a:effectLst/>
                <a:latin typeface="+mn-lt"/>
                <a:ea typeface="+mn-ea"/>
                <a:cs typeface="+mn-cs"/>
              </a:rPr>
              <a:t>Key performance management levels and features</a:t>
            </a:r>
          </a:p>
          <a:p>
            <a:pPr lvl="0"/>
            <a:r>
              <a:rPr lang="en-US" sz="1200" kern="1200" dirty="0" smtClean="0">
                <a:solidFill>
                  <a:schemeClr val="tx1"/>
                </a:solidFill>
                <a:effectLst/>
                <a:latin typeface="+mn-lt"/>
                <a:ea typeface="+mn-ea"/>
                <a:cs typeface="+mn-cs"/>
              </a:rPr>
              <a:t>DoD performance management model</a:t>
            </a:r>
          </a:p>
          <a:p>
            <a:pPr lvl="1"/>
            <a:r>
              <a:rPr lang="en-US" sz="1200" kern="1200" dirty="0" smtClean="0">
                <a:solidFill>
                  <a:schemeClr val="tx1"/>
                </a:solidFill>
                <a:effectLst/>
                <a:latin typeface="+mn-lt"/>
                <a:ea typeface="+mn-ea"/>
                <a:cs typeface="+mn-cs"/>
              </a:rPr>
              <a:t>Planning</a:t>
            </a:r>
          </a:p>
          <a:p>
            <a:pPr lvl="1"/>
            <a:r>
              <a:rPr lang="en-US" sz="1200" kern="1200" dirty="0" smtClean="0">
                <a:solidFill>
                  <a:schemeClr val="tx1"/>
                </a:solidFill>
                <a:effectLst/>
                <a:latin typeface="+mn-lt"/>
                <a:ea typeface="+mn-ea"/>
                <a:cs typeface="+mn-cs"/>
              </a:rPr>
              <a:t>Monitoring</a:t>
            </a:r>
          </a:p>
          <a:p>
            <a:pPr lvl="1"/>
            <a:r>
              <a:rPr lang="en-US" sz="1200" kern="1200" dirty="0" smtClean="0">
                <a:solidFill>
                  <a:schemeClr val="tx1"/>
                </a:solidFill>
                <a:effectLst/>
                <a:latin typeface="+mn-lt"/>
                <a:ea typeface="+mn-ea"/>
                <a:cs typeface="+mn-cs"/>
              </a:rPr>
              <a:t>Evaluating</a:t>
            </a:r>
          </a:p>
          <a:p>
            <a:pPr marL="0" indent="0">
              <a:buFont typeface="Arial" panose="020B0604020202020204" pitchFamily="34" charset="0"/>
              <a:buNone/>
            </a:pPr>
            <a:endParaRPr lang="en-US" dirty="0" smtClean="0"/>
          </a:p>
          <a:p>
            <a:pPr marL="181240" indent="-181240">
              <a:buFont typeface="Arial" panose="020B0604020202020204" pitchFamily="34" charset="0"/>
              <a:buChar char="•"/>
            </a:pPr>
            <a:endParaRPr lang="en-US" dirty="0" smtClean="0"/>
          </a:p>
          <a:p>
            <a:pPr defTabSz="966510">
              <a:defRPr/>
            </a:pPr>
            <a:r>
              <a:rPr lang="en-US" b="1" baseline="0" dirty="0" smtClean="0"/>
              <a:t>Instructor Notes: </a:t>
            </a:r>
            <a:r>
              <a:rPr lang="en-US" dirty="0"/>
              <a:t>Review the lesson objectives on this slide. These are the learning objectives that participants should expect to be able to meet following the completion of this lesson</a:t>
            </a:r>
            <a:r>
              <a:rPr lang="en-US" b="0" baseline="0" dirty="0" smtClean="0"/>
              <a:t>. </a:t>
            </a:r>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698893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lnSpcReduction="10000"/>
          </a:bodyPr>
          <a:lstStyle/>
          <a:p>
            <a:r>
              <a:rPr lang="en-US" b="1" dirty="0" smtClean="0"/>
              <a:t>Transition Message: </a:t>
            </a:r>
            <a:r>
              <a:rPr lang="en-US" b="0" dirty="0" smtClean="0"/>
              <a:t>Before we get</a:t>
            </a:r>
            <a:r>
              <a:rPr lang="en-US" b="0" baseline="0" dirty="0" smtClean="0"/>
              <a:t> into DPMAP l</a:t>
            </a:r>
            <a:r>
              <a:rPr lang="en-US" b="0" dirty="0" smtClean="0"/>
              <a:t>et’s check our assumptions about performance management. </a:t>
            </a:r>
          </a:p>
          <a:p>
            <a:endParaRPr lang="en-US" b="0" dirty="0" smtClean="0"/>
          </a:p>
          <a:p>
            <a:r>
              <a:rPr lang="en-US" b="1" dirty="0" smtClean="0"/>
              <a:t>Instruction: </a:t>
            </a:r>
            <a:r>
              <a:rPr lang="en-US" b="0" dirty="0" smtClean="0"/>
              <a:t>You may be a little nervous about a</a:t>
            </a:r>
            <a:r>
              <a:rPr lang="en-US" b="0" baseline="0" dirty="0" smtClean="0"/>
              <a:t> performance management program. It’s not what you’re used to. But t</a:t>
            </a:r>
            <a:r>
              <a:rPr lang="en-US" b="0" dirty="0" smtClean="0"/>
              <a:t>he</a:t>
            </a:r>
            <a:r>
              <a:rPr lang="en-US" b="0" baseline="0" dirty="0" smtClean="0"/>
              <a:t> fact is you already know a lot about performance management. You already have performance goals in your every day work, you know your job, and you've talked with your supervisor about his or her expectations. This is not a new concept.  What is new is that this program was built to apply to the majority of employees across DoD and is focused, from its inception, on including employees in the process. </a:t>
            </a:r>
          </a:p>
          <a:p>
            <a:endParaRPr lang="en-US" b="0" baseline="0" dirty="0" smtClean="0"/>
          </a:p>
          <a:p>
            <a:r>
              <a:rPr lang="en-US" b="0" baseline="0" dirty="0" smtClean="0"/>
              <a:t>And it’s not trying to pull the rug out from under you with a program that doesn’t make sense. Instead, the program empowers employees. It helps both the supervisor and the employee be more successful and effective, which ultimately makes DoD more effective. The hope is it will make your work more engaging and make performance management a more meaningful process for you as an employee. </a:t>
            </a:r>
          </a:p>
          <a:p>
            <a:endParaRPr lang="en-US" b="0" baseline="0" dirty="0" smtClean="0"/>
          </a:p>
          <a:p>
            <a:r>
              <a:rPr lang="en-US" b="1" baseline="0" dirty="0" smtClean="0"/>
              <a:t>Instructor Notes:</a:t>
            </a:r>
            <a:r>
              <a:rPr lang="en-US" b="0" baseline="0" dirty="0" smtClean="0"/>
              <a:t> The goal of this discussion is to address the misconception that the program is a “Big Change,” or that it represents a vastly new way of doing business. Instead, you should make sure your participants understand this isn’t really new – performance management has been at DoD for a long time. What this program does is standardize the approach across DoD and emphasize the importance of supervisor-employee communication and engagement.</a:t>
            </a:r>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711547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01 Title Slide">
    <p:spTree>
      <p:nvGrpSpPr>
        <p:cNvPr id="1" name=""/>
        <p:cNvGrpSpPr/>
        <p:nvPr/>
      </p:nvGrpSpPr>
      <p:grpSpPr>
        <a:xfrm>
          <a:off x="0" y="0"/>
          <a:ext cx="0" cy="0"/>
          <a:chOff x="0" y="0"/>
          <a:chExt cx="0" cy="0"/>
        </a:xfrm>
      </p:grpSpPr>
      <p:sp>
        <p:nvSpPr>
          <p:cNvPr id="8" name="Flowchart: Data 7"/>
          <p:cNvSpPr/>
          <p:nvPr userDrawn="1"/>
        </p:nvSpPr>
        <p:spPr>
          <a:xfrm flipH="1">
            <a:off x="381000" y="0"/>
            <a:ext cx="1828800" cy="6858000"/>
          </a:xfrm>
          <a:prstGeom prst="flowChartInputOutput">
            <a:avLst/>
          </a:prstGeom>
          <a:blipFill dpi="0" rotWithShape="0">
            <a:blip r:embed="rId2" cstate="print"/>
            <a:srcRect/>
            <a:stretch>
              <a:fillRect/>
            </a:stretch>
          </a:blipFill>
          <a:ln>
            <a:noFill/>
          </a:ln>
          <a:effectLst>
            <a:outerShdw blurRad="50800" dist="254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9" name="Straight Connector 8"/>
          <p:cNvCxnSpPr/>
          <p:nvPr userDrawn="1"/>
        </p:nvCxnSpPr>
        <p:spPr>
          <a:xfrm rot="16200000" flipH="1">
            <a:off x="-1335089" y="3236912"/>
            <a:ext cx="6870706" cy="371475"/>
          </a:xfrm>
          <a:prstGeom prst="line">
            <a:avLst/>
          </a:prstGeom>
          <a:ln w="57150">
            <a:solidFill>
              <a:schemeClr val="accent1"/>
            </a:solidFill>
          </a:ln>
          <a:effectLst>
            <a:outerShdw blurRad="50800" dist="25400" sx="101000" sy="1010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16200000" flipH="1">
            <a:off x="-2959102" y="3232152"/>
            <a:ext cx="6870702" cy="380999"/>
          </a:xfrm>
          <a:prstGeom prst="line">
            <a:avLst/>
          </a:prstGeom>
          <a:ln w="57150">
            <a:solidFill>
              <a:schemeClr val="bg2"/>
            </a:solidFill>
          </a:ln>
          <a:effectLst>
            <a:outerShdw blurRad="50800" dist="25400" sx="101000" sy="1010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3369734" y="3441897"/>
            <a:ext cx="4842935" cy="772060"/>
          </a:xfrm>
        </p:spPr>
        <p:txBody>
          <a:bodyPr wrap="square" lIns="0" tIns="0" rIns="0" bIns="0" anchor="t">
            <a:noAutofit/>
          </a:bodyPr>
          <a:lstStyle>
            <a:lvl1pPr>
              <a:defRPr sz="2800" b="1"/>
            </a:lvl1pPr>
          </a:lstStyle>
          <a:p>
            <a:r>
              <a:rPr lang="en-US" noProof="0" dirty="0" smtClean="0"/>
              <a:t>Presentation Title</a:t>
            </a:r>
            <a:br>
              <a:rPr lang="en-US" noProof="0" dirty="0" smtClean="0"/>
            </a:br>
            <a:r>
              <a:rPr lang="en-US" noProof="0" dirty="0" smtClean="0"/>
              <a:t>(Calibri Bold, Font Size 20-36)</a:t>
            </a:r>
            <a:endParaRPr lang="en-US" noProof="0" dirty="0"/>
          </a:p>
        </p:txBody>
      </p:sp>
      <p:sp>
        <p:nvSpPr>
          <p:cNvPr id="3" name="Subtitle 2"/>
          <p:cNvSpPr>
            <a:spLocks noGrp="1"/>
          </p:cNvSpPr>
          <p:nvPr>
            <p:ph type="subTitle" idx="1" hasCustomPrompt="1"/>
          </p:nvPr>
        </p:nvSpPr>
        <p:spPr>
          <a:xfrm>
            <a:off x="3369734" y="4679165"/>
            <a:ext cx="5476655" cy="747204"/>
          </a:xfrm>
        </p:spPr>
        <p:txBody>
          <a:bodyPr wrap="square" lIns="0" tIns="0" rIns="0" bIns="0" anchor="t" anchorCtr="0">
            <a:noAutofit/>
          </a:bodyPr>
          <a:lstStyle>
            <a:lvl1pPr marL="0" indent="0" algn="l">
              <a:spcBef>
                <a:spcPts val="0"/>
              </a:spcBef>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Presenter’s Name (Calibri Bold, Font Size 18-32)</a:t>
            </a:r>
          </a:p>
        </p:txBody>
      </p:sp>
      <p:sp>
        <p:nvSpPr>
          <p:cNvPr id="13"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 2 July 2016</a:t>
            </a:r>
            <a:endParaRPr lang="en-US" dirty="0">
              <a:solidFill>
                <a:srgbClr val="BFBFBF"/>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95651" y="944452"/>
            <a:ext cx="4381500" cy="2141220"/>
          </a:xfrm>
          <a:prstGeom prst="rect">
            <a:avLst/>
          </a:prstGeom>
        </p:spPr>
      </p:pic>
    </p:spTree>
    <p:extLst>
      <p:ext uri="{BB962C8B-B14F-4D97-AF65-F5344CB8AC3E}">
        <p14:creationId xmlns:p14="http://schemas.microsoft.com/office/powerpoint/2010/main" val="4246049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02 Bottom Line Up Front">
    <p:spTree>
      <p:nvGrpSpPr>
        <p:cNvPr id="1" name=""/>
        <p:cNvGrpSpPr/>
        <p:nvPr/>
      </p:nvGrpSpPr>
      <p:grpSpPr>
        <a:xfrm>
          <a:off x="0" y="0"/>
          <a:ext cx="0" cy="0"/>
          <a:chOff x="0" y="0"/>
          <a:chExt cx="0" cy="0"/>
        </a:xfrm>
      </p:grpSpPr>
      <p:pic>
        <p:nvPicPr>
          <p:cNvPr id="13" name="Picture 12" descr="footer-CPP-DCPAS.jpg"/>
          <p:cNvPicPr>
            <a:picLocks/>
          </p:cNvPicPr>
          <p:nvPr userDrawn="1"/>
        </p:nvPicPr>
        <p:blipFill>
          <a:blip r:embed="rId2" cstate="print"/>
          <a:stretch>
            <a:fillRect/>
          </a:stretch>
        </p:blipFill>
        <p:spPr>
          <a:xfrm>
            <a:off x="0" y="6191822"/>
            <a:ext cx="9144000" cy="666179"/>
          </a:xfrm>
          <a:prstGeom prst="rect">
            <a:avLst/>
          </a:prstGeom>
        </p:spPr>
      </p:pic>
      <p:sp>
        <p:nvSpPr>
          <p:cNvPr id="9" name="Text Placeholder 8"/>
          <p:cNvSpPr>
            <a:spLocks noGrp="1"/>
          </p:cNvSpPr>
          <p:nvPr>
            <p:ph type="body" sz="quarter" idx="13" hasCustomPrompt="1"/>
          </p:nvPr>
        </p:nvSpPr>
        <p:spPr>
          <a:xfrm>
            <a:off x="457200" y="1219200"/>
            <a:ext cx="8229600" cy="4876800"/>
          </a:xfrm>
        </p:spPr>
        <p:txBody>
          <a:bodyPr/>
          <a:lstStyle>
            <a:lvl1pPr>
              <a:defRPr/>
            </a:lvl1pPr>
          </a:lstStyle>
          <a:p>
            <a:pPr lvl="0"/>
            <a:r>
              <a:rPr lang="en-US" noProof="0" dirty="0" smtClean="0"/>
              <a:t>Bottom Line Up Front (Calibri, Font Size 24)</a:t>
            </a:r>
          </a:p>
          <a:p>
            <a:pPr lvl="1"/>
            <a:r>
              <a:rPr lang="en-US" noProof="0" dirty="0" smtClean="0"/>
              <a:t>(Calibri, Font Size 20)</a:t>
            </a:r>
          </a:p>
          <a:p>
            <a:pPr lvl="1"/>
            <a:r>
              <a:rPr lang="en-US" noProof="0" dirty="0" smtClean="0"/>
              <a:t>(Calibri, Font Size 20)</a:t>
            </a:r>
          </a:p>
          <a:p>
            <a:pPr lvl="1"/>
            <a:r>
              <a:rPr lang="en-US" noProof="0" dirty="0" smtClean="0"/>
              <a:t>(Calibri, Font Size 20)</a:t>
            </a:r>
          </a:p>
        </p:txBody>
      </p:sp>
      <p:sp>
        <p:nvSpPr>
          <p:cNvPr id="6" name="Slide Number Placeholder 5"/>
          <p:cNvSpPr>
            <a:spLocks noGrp="1"/>
          </p:cNvSpPr>
          <p:nvPr>
            <p:ph type="sldNum" sz="quarter" idx="12"/>
          </p:nvPr>
        </p:nvSpPr>
        <p:spPr>
          <a:xfrm>
            <a:off x="8446459" y="6471104"/>
            <a:ext cx="640080" cy="365125"/>
          </a:xfrm>
          <a:prstGeom prst="rect">
            <a:avLst/>
          </a:prstGeom>
        </p:spPr>
        <p:txBody>
          <a:bodyPr/>
          <a:lstStyle>
            <a:lvl1pPr>
              <a:defRPr>
                <a:solidFill>
                  <a:schemeClr val="bg2"/>
                </a:solidFill>
              </a:defRPr>
            </a:lvl1pPr>
          </a:lstStyle>
          <a:p>
            <a:r>
              <a:rPr lang="en-US" smtClean="0">
                <a:solidFill>
                  <a:srgbClr val="BFBFBF"/>
                </a:solidFill>
              </a:rPr>
              <a:t>(</a:t>
            </a:r>
            <a:fld id="{07BB5704-CA4F-4330-932E-E70E78F78858}" type="slidenum">
              <a:rPr lang="en-US" smtClean="0">
                <a:solidFill>
                  <a:srgbClr val="BFBFBF"/>
                </a:solidFill>
              </a:rPr>
              <a:pPr/>
              <a:t>‹#›</a:t>
            </a:fld>
            <a:r>
              <a:rPr lang="en-US" smtClean="0">
                <a:solidFill>
                  <a:srgbClr val="BFBFBF"/>
                </a:solidFill>
              </a:rPr>
              <a:t>)</a:t>
            </a:r>
            <a:endParaRPr lang="en-US" dirty="0">
              <a:solidFill>
                <a:srgbClr val="BFBFBF"/>
              </a:solidFill>
            </a:endParaRPr>
          </a:p>
        </p:txBody>
      </p:sp>
      <p:sp>
        <p:nvSpPr>
          <p:cNvPr id="11"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 2 July 2016</a:t>
            </a:r>
            <a:endParaRPr lang="en-US" dirty="0">
              <a:solidFill>
                <a:srgbClr val="BFBFBF"/>
              </a:solidFill>
            </a:endParaRP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1" y="148590"/>
            <a:ext cx="1584375" cy="774277"/>
          </a:xfrm>
          <a:prstGeom prst="rect">
            <a:avLst/>
          </a:prstGeom>
        </p:spPr>
      </p:pic>
      <p:sp>
        <p:nvSpPr>
          <p:cNvPr id="19" name="Title Placeholder 1"/>
          <p:cNvSpPr>
            <a:spLocks noGrp="1"/>
          </p:cNvSpPr>
          <p:nvPr>
            <p:ph type="title"/>
          </p:nvPr>
        </p:nvSpPr>
        <p:spPr>
          <a:xfrm>
            <a:off x="1910721" y="228600"/>
            <a:ext cx="7010400" cy="609600"/>
          </a:xfrm>
          <a:prstGeom prst="rect">
            <a:avLst/>
          </a:prstGeom>
        </p:spPr>
        <p:txBody>
          <a:bodyPr vert="horz" lIns="91440" tIns="45720" rIns="91440" bIns="45720" rtlCol="0" anchor="ctr">
            <a:normAutofit/>
          </a:bodyPr>
          <a:lstStyle/>
          <a:p>
            <a:r>
              <a:rPr lang="en-US" noProof="0" smtClean="0"/>
              <a:t>Click to edit Master title style</a:t>
            </a:r>
            <a:endParaRPr lang="en-US" noProof="0" dirty="0"/>
          </a:p>
        </p:txBody>
      </p:sp>
      <p:cxnSp>
        <p:nvCxnSpPr>
          <p:cNvPr id="20" name="Straight Connector 19"/>
          <p:cNvCxnSpPr/>
          <p:nvPr userDrawn="1"/>
        </p:nvCxnSpPr>
        <p:spPr>
          <a:xfrm>
            <a:off x="2025650" y="838200"/>
            <a:ext cx="6649929" cy="0"/>
          </a:xfrm>
          <a:prstGeom prst="line">
            <a:avLst/>
          </a:prstGeom>
          <a:ln w="38100">
            <a:solidFill>
              <a:srgbClr val="722A28"/>
            </a:solidFill>
          </a:ln>
          <a:effectLst>
            <a:outerShdw blurRad="50800" dist="25400" dir="54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473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03 Title and 3 Bullets or Le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Slide Title (One Line, Calibri Bold, Font Size 20-36)</a:t>
            </a:r>
            <a:endParaRPr lang="en-US" noProof="0" dirty="0"/>
          </a:p>
        </p:txBody>
      </p:sp>
      <p:sp>
        <p:nvSpPr>
          <p:cNvPr id="3" name="Content Placeholder 2"/>
          <p:cNvSpPr>
            <a:spLocks noGrp="1"/>
          </p:cNvSpPr>
          <p:nvPr>
            <p:ph idx="1" hasCustomPrompt="1"/>
          </p:nvPr>
        </p:nvSpPr>
        <p:spPr/>
        <p:txBody>
          <a:bodyPr/>
          <a:lstStyle>
            <a:lvl1pPr>
              <a:defRPr/>
            </a:lvl1pPr>
            <a:lvl2pPr>
              <a:defRPr/>
            </a:lvl2pPr>
            <a:lvl5pPr>
              <a:defRPr/>
            </a:lvl5pPr>
          </a:lstStyle>
          <a:p>
            <a:pPr lvl="0"/>
            <a:r>
              <a:rPr lang="en-US" noProof="0" dirty="0" smtClean="0"/>
              <a:t>Content (Calibri, Font Size 24 if 3 bullets or less)</a:t>
            </a:r>
          </a:p>
          <a:p>
            <a:pPr lvl="1"/>
            <a:r>
              <a:rPr lang="en-US" noProof="0" dirty="0" smtClean="0"/>
              <a:t>(Calibri, Font Size 20)</a:t>
            </a:r>
          </a:p>
          <a:p>
            <a:pPr lvl="1"/>
            <a:r>
              <a:rPr lang="en-US" noProof="0" dirty="0" smtClean="0"/>
              <a:t>(Calibri, Font Size 20)</a:t>
            </a:r>
          </a:p>
          <a:p>
            <a:pPr lvl="2"/>
            <a:r>
              <a:rPr lang="en-US" noProof="0" dirty="0" smtClean="0"/>
              <a:t>(Calibri, Font Size 20)</a:t>
            </a:r>
          </a:p>
          <a:p>
            <a:pPr lvl="3"/>
            <a:r>
              <a:rPr lang="en-US" noProof="0" dirty="0" smtClean="0"/>
              <a:t>(Calibri, Font Size 20)</a:t>
            </a:r>
          </a:p>
          <a:p>
            <a:pPr lvl="4"/>
            <a:r>
              <a:rPr lang="en-US" noProof="0" dirty="0" smtClean="0"/>
              <a:t>(Calibri, Font Size 20)</a:t>
            </a:r>
          </a:p>
        </p:txBody>
      </p:sp>
      <p:sp>
        <p:nvSpPr>
          <p:cNvPr id="6" name="Slide Number Placeholder 5"/>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smtClean="0">
                <a:solidFill>
                  <a:srgbClr val="BFBFBF"/>
                </a:solidFill>
              </a:rPr>
              <a:t>(</a:t>
            </a:r>
            <a:fld id="{07BB5704-CA4F-4330-932E-E70E78F78858}" type="slidenum">
              <a:rPr lang="en-US" smtClean="0">
                <a:solidFill>
                  <a:srgbClr val="BFBFBF"/>
                </a:solidFill>
              </a:rPr>
              <a:pPr/>
              <a:t>‹#›</a:t>
            </a:fld>
            <a:r>
              <a:rPr lang="en-US" smtClean="0">
                <a:solidFill>
                  <a:srgbClr val="BFBFBF"/>
                </a:solidFill>
              </a:rPr>
              <a:t>)</a:t>
            </a:r>
            <a:endParaRPr lang="en-US" dirty="0">
              <a:solidFill>
                <a:srgbClr val="BFBFBF"/>
              </a:solidFill>
            </a:endParaRPr>
          </a:p>
        </p:txBody>
      </p:sp>
      <p:sp>
        <p:nvSpPr>
          <p:cNvPr id="9"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 2 July 2016</a:t>
            </a:r>
            <a:endParaRPr lang="en-US" dirty="0">
              <a:solidFill>
                <a:srgbClr val="BFBFBF"/>
              </a:solidFill>
            </a:endParaRPr>
          </a:p>
        </p:txBody>
      </p:sp>
      <p:sp>
        <p:nvSpPr>
          <p:cNvPr id="8"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45542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04 Title and Over 3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smtClean="0"/>
              <a:t>Slide Title (One Line, Calibri Bold, Font Size 20-36)</a:t>
            </a:r>
            <a:endParaRPr lang="en-US" noProof="0"/>
          </a:p>
        </p:txBody>
      </p:sp>
      <p:sp>
        <p:nvSpPr>
          <p:cNvPr id="3" name="Content Placeholder 2"/>
          <p:cNvSpPr>
            <a:spLocks noGrp="1"/>
          </p:cNvSpPr>
          <p:nvPr>
            <p:ph idx="1" hasCustomPrompt="1"/>
          </p:nvPr>
        </p:nvSpPr>
        <p:spPr/>
        <p:txBody>
          <a:bodyPr/>
          <a:lstStyle>
            <a:lvl1pPr>
              <a:defRPr sz="1600"/>
            </a:lvl1pPr>
            <a:lvl2pPr>
              <a:defRPr sz="1400"/>
            </a:lvl2pPr>
            <a:lvl3pPr>
              <a:defRPr sz="1400"/>
            </a:lvl3pPr>
            <a:lvl4pPr>
              <a:defRPr sz="1400"/>
            </a:lvl4pPr>
            <a:lvl5pPr>
              <a:defRPr sz="1400"/>
            </a:lvl5pPr>
          </a:lstStyle>
          <a:p>
            <a:pPr lvl="0"/>
            <a:r>
              <a:rPr lang="en-US" noProof="0" dirty="0" smtClean="0"/>
              <a:t>Content (Calibri, Font Size 16 if more than 3 bullets)</a:t>
            </a:r>
          </a:p>
          <a:p>
            <a:pPr lvl="1"/>
            <a:r>
              <a:rPr lang="en-US" noProof="0" dirty="0" smtClean="0"/>
              <a:t>(Calibri, Font Size 14)</a:t>
            </a:r>
          </a:p>
          <a:p>
            <a:pPr lvl="1"/>
            <a:r>
              <a:rPr lang="en-US" noProof="0" dirty="0" smtClean="0"/>
              <a:t>(Calibri, Font Size 14)</a:t>
            </a:r>
          </a:p>
          <a:p>
            <a:pPr lvl="2"/>
            <a:r>
              <a:rPr lang="en-US" noProof="0" dirty="0" smtClean="0"/>
              <a:t>(Calibri, Font Size 14)</a:t>
            </a:r>
          </a:p>
          <a:p>
            <a:pPr lvl="3"/>
            <a:r>
              <a:rPr lang="en-US" noProof="0" dirty="0" smtClean="0"/>
              <a:t>(Calibri, Font Size 14)</a:t>
            </a:r>
          </a:p>
          <a:p>
            <a:pPr lvl="4"/>
            <a:r>
              <a:rPr lang="en-US" noProof="0" dirty="0" smtClean="0"/>
              <a:t>(Calibri, Font Size 14)</a:t>
            </a:r>
          </a:p>
        </p:txBody>
      </p:sp>
      <p:sp>
        <p:nvSpPr>
          <p:cNvPr id="6" name="Slide Number Placeholder 5"/>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smtClean="0">
                <a:solidFill>
                  <a:srgbClr val="BFBFBF"/>
                </a:solidFill>
              </a:rPr>
              <a:t>(</a:t>
            </a:r>
            <a:fld id="{07BB5704-CA4F-4330-932E-E70E78F78858}" type="slidenum">
              <a:rPr lang="en-US" smtClean="0">
                <a:solidFill>
                  <a:srgbClr val="BFBFBF"/>
                </a:solidFill>
              </a:rPr>
              <a:pPr/>
              <a:t>‹#›</a:t>
            </a:fld>
            <a:r>
              <a:rPr lang="en-US" smtClean="0">
                <a:solidFill>
                  <a:srgbClr val="BFBFBF"/>
                </a:solidFill>
              </a:rPr>
              <a:t>)</a:t>
            </a:r>
            <a:endParaRPr lang="en-US" dirty="0">
              <a:solidFill>
                <a:srgbClr val="BFBFBF"/>
              </a:solidFill>
            </a:endParaRPr>
          </a:p>
        </p:txBody>
      </p:sp>
      <p:sp>
        <p:nvSpPr>
          <p:cNvPr id="9"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 2 July 2016</a:t>
            </a:r>
            <a:endParaRPr lang="en-US" dirty="0">
              <a:solidFill>
                <a:srgbClr val="BFBFBF"/>
              </a:solidFill>
            </a:endParaRPr>
          </a:p>
        </p:txBody>
      </p:sp>
      <p:sp>
        <p:nvSpPr>
          <p:cNvPr id="8"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1983610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 Title and Two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smtClean="0"/>
              <a:t>Slide Title (One Line, Calibri Bold, Font Size 20-36)</a:t>
            </a:r>
            <a:endParaRPr lang="en-US" noProof="0"/>
          </a:p>
        </p:txBody>
      </p:sp>
      <p:sp>
        <p:nvSpPr>
          <p:cNvPr id="3" name="Content Placeholder 2"/>
          <p:cNvSpPr>
            <a:spLocks noGrp="1"/>
          </p:cNvSpPr>
          <p:nvPr>
            <p:ph sz="half" idx="1" hasCustomPrompt="1"/>
          </p:nvPr>
        </p:nvSpPr>
        <p:spPr>
          <a:xfrm>
            <a:off x="457200" y="1219201"/>
            <a:ext cx="4038600" cy="4906963"/>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smtClean="0"/>
              <a:t>Content (Calibri, Font Size 16)</a:t>
            </a:r>
          </a:p>
          <a:p>
            <a:pPr lvl="1"/>
            <a:r>
              <a:rPr lang="en-US" noProof="0" dirty="0" smtClean="0"/>
              <a:t>(Calibri, Font Size 14)</a:t>
            </a:r>
          </a:p>
          <a:p>
            <a:pPr lvl="1"/>
            <a:r>
              <a:rPr lang="en-US" noProof="0" dirty="0" smtClean="0"/>
              <a:t>(Calibri, Font Size 14)</a:t>
            </a:r>
          </a:p>
          <a:p>
            <a:pPr lvl="2"/>
            <a:r>
              <a:rPr lang="en-US" noProof="0" dirty="0" smtClean="0"/>
              <a:t>(Calibri, Font Size 14)</a:t>
            </a:r>
          </a:p>
          <a:p>
            <a:pPr lvl="3"/>
            <a:r>
              <a:rPr lang="en-US" noProof="0" dirty="0" smtClean="0"/>
              <a:t>(Calibri, Font Size 14)</a:t>
            </a:r>
          </a:p>
          <a:p>
            <a:pPr lvl="4"/>
            <a:r>
              <a:rPr lang="en-US" noProof="0" dirty="0" smtClean="0"/>
              <a:t>(Calibri, Font Size 14)</a:t>
            </a:r>
          </a:p>
        </p:txBody>
      </p:sp>
      <p:sp>
        <p:nvSpPr>
          <p:cNvPr id="4" name="Content Placeholder 3"/>
          <p:cNvSpPr>
            <a:spLocks noGrp="1"/>
          </p:cNvSpPr>
          <p:nvPr>
            <p:ph sz="half" idx="2" hasCustomPrompt="1"/>
          </p:nvPr>
        </p:nvSpPr>
        <p:spPr>
          <a:xfrm>
            <a:off x="4648200" y="1219201"/>
            <a:ext cx="4038600" cy="4906963"/>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smtClean="0"/>
              <a:t>Content (Calibri, Font Size 16)</a:t>
            </a:r>
          </a:p>
          <a:p>
            <a:pPr lvl="1"/>
            <a:r>
              <a:rPr lang="en-US" noProof="0" dirty="0" smtClean="0"/>
              <a:t>(Calibri, Font Size 14)</a:t>
            </a:r>
          </a:p>
          <a:p>
            <a:pPr lvl="1"/>
            <a:r>
              <a:rPr lang="en-US" noProof="0" dirty="0" smtClean="0"/>
              <a:t>(Calibri, Font Size 14)</a:t>
            </a:r>
          </a:p>
          <a:p>
            <a:pPr lvl="2"/>
            <a:r>
              <a:rPr lang="en-US" noProof="0" dirty="0" smtClean="0"/>
              <a:t>(Calibri, Font Size 14)</a:t>
            </a:r>
          </a:p>
          <a:p>
            <a:pPr lvl="3"/>
            <a:r>
              <a:rPr lang="en-US" noProof="0" dirty="0" smtClean="0"/>
              <a:t>(Calibri, Font Size 14)</a:t>
            </a:r>
          </a:p>
          <a:p>
            <a:pPr lvl="4"/>
            <a:r>
              <a:rPr lang="en-US" noProof="0" dirty="0" smtClean="0"/>
              <a:t>(Calibri, Font Size 14)</a:t>
            </a:r>
          </a:p>
        </p:txBody>
      </p:sp>
      <p:sp>
        <p:nvSpPr>
          <p:cNvPr id="7" name="Slide Number Placeholder 6"/>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smtClean="0">
                <a:solidFill>
                  <a:srgbClr val="BFBFBF"/>
                </a:solidFill>
              </a:rPr>
              <a:t>(</a:t>
            </a:r>
            <a:fld id="{07BB5704-CA4F-4330-932E-E70E78F78858}" type="slidenum">
              <a:rPr lang="en-US" smtClean="0">
                <a:solidFill>
                  <a:srgbClr val="BFBFBF"/>
                </a:solidFill>
              </a:rPr>
              <a:pPr/>
              <a:t>‹#›</a:t>
            </a:fld>
            <a:r>
              <a:rPr lang="en-US" smtClean="0">
                <a:solidFill>
                  <a:srgbClr val="BFBFBF"/>
                </a:solidFill>
              </a:rPr>
              <a:t>)</a:t>
            </a:r>
            <a:endParaRPr lang="en-US" dirty="0">
              <a:solidFill>
                <a:srgbClr val="BFBFBF"/>
              </a:solidFill>
            </a:endParaRPr>
          </a:p>
        </p:txBody>
      </p:sp>
      <p:sp>
        <p:nvSpPr>
          <p:cNvPr id="10" name="Date Placeholder 24"/>
          <p:cNvSpPr>
            <a:spLocks noGrp="1"/>
          </p:cNvSpPr>
          <p:nvPr>
            <p:ph type="dt" sz="half" idx="13"/>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 2 July 2016</a:t>
            </a:r>
            <a:endParaRPr lang="en-US" dirty="0">
              <a:solidFill>
                <a:srgbClr val="BFBFBF"/>
              </a:solidFill>
            </a:endParaRPr>
          </a:p>
        </p:txBody>
      </p:sp>
      <p:sp>
        <p:nvSpPr>
          <p:cNvPr id="9"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1571633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06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smtClean="0"/>
              <a:t>Slide Title (One Line, Calibri Bold, Font Size 20-36)</a:t>
            </a:r>
            <a:endParaRPr lang="en-US" noProof="0"/>
          </a:p>
        </p:txBody>
      </p:sp>
      <p:sp>
        <p:nvSpPr>
          <p:cNvPr id="5" name="Slide Number Placeholder 4"/>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smtClean="0">
                <a:solidFill>
                  <a:srgbClr val="BFBFBF"/>
                </a:solidFill>
              </a:rPr>
              <a:t>(</a:t>
            </a:r>
            <a:fld id="{07BB5704-CA4F-4330-932E-E70E78F78858}" type="slidenum">
              <a:rPr lang="en-US" smtClean="0">
                <a:solidFill>
                  <a:srgbClr val="BFBFBF"/>
                </a:solidFill>
              </a:rPr>
              <a:pPr/>
              <a:t>‹#›</a:t>
            </a:fld>
            <a:r>
              <a:rPr lang="en-US" smtClean="0">
                <a:solidFill>
                  <a:srgbClr val="BFBFBF"/>
                </a:solidFill>
              </a:rPr>
              <a:t>)</a:t>
            </a:r>
            <a:endParaRPr lang="en-US" dirty="0">
              <a:solidFill>
                <a:srgbClr val="BFBFBF"/>
              </a:solidFill>
            </a:endParaRPr>
          </a:p>
        </p:txBody>
      </p:sp>
      <p:sp>
        <p:nvSpPr>
          <p:cNvPr id="8"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 2 July 2016</a:t>
            </a:r>
            <a:endParaRPr lang="en-US" dirty="0">
              <a:solidFill>
                <a:srgbClr val="BFBFBF"/>
              </a:solidFill>
            </a:endParaRPr>
          </a:p>
        </p:txBody>
      </p:sp>
      <p:sp>
        <p:nvSpPr>
          <p:cNvPr id="7"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4194438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07 Blank">
    <p:spTree>
      <p:nvGrpSpPr>
        <p:cNvPr id="1" name=""/>
        <p:cNvGrpSpPr/>
        <p:nvPr/>
      </p:nvGrpSpPr>
      <p:grpSpPr>
        <a:xfrm>
          <a:off x="0" y="0"/>
          <a:ext cx="0" cy="0"/>
          <a:chOff x="0" y="0"/>
          <a:chExt cx="0" cy="0"/>
        </a:xfrm>
      </p:grpSpPr>
      <p:pic>
        <p:nvPicPr>
          <p:cNvPr id="6" name="Picture 5" descr="footer-CPP-DCPAS.jpg"/>
          <p:cNvPicPr>
            <a:picLocks/>
          </p:cNvPicPr>
          <p:nvPr userDrawn="1"/>
        </p:nvPicPr>
        <p:blipFill>
          <a:blip r:embed="rId2" cstate="print"/>
          <a:stretch>
            <a:fillRect/>
          </a:stretch>
        </p:blipFill>
        <p:spPr>
          <a:xfrm>
            <a:off x="0" y="6191822"/>
            <a:ext cx="9144000" cy="666179"/>
          </a:xfrm>
          <a:prstGeom prst="rect">
            <a:avLst/>
          </a:prstGeom>
        </p:spPr>
      </p:pic>
      <p:sp>
        <p:nvSpPr>
          <p:cNvPr id="4" name="Slide Number Placeholder 3"/>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smtClean="0">
                <a:solidFill>
                  <a:srgbClr val="BFBFBF"/>
                </a:solidFill>
              </a:rPr>
              <a:t>(</a:t>
            </a:r>
            <a:fld id="{07BB5704-CA4F-4330-932E-E70E78F78858}" type="slidenum">
              <a:rPr lang="en-US" smtClean="0">
                <a:solidFill>
                  <a:srgbClr val="BFBFBF"/>
                </a:solidFill>
              </a:rPr>
              <a:pPr/>
              <a:t>‹#›</a:t>
            </a:fld>
            <a:r>
              <a:rPr lang="en-US" smtClean="0">
                <a:solidFill>
                  <a:srgbClr val="BFBFBF"/>
                </a:solidFill>
              </a:rPr>
              <a:t>)</a:t>
            </a:r>
            <a:endParaRPr lang="en-US" dirty="0">
              <a:solidFill>
                <a:srgbClr val="BFBFBF"/>
              </a:solidFill>
            </a:endParaRPr>
          </a:p>
        </p:txBody>
      </p:sp>
      <p:sp>
        <p:nvSpPr>
          <p:cNvPr id="9"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 2 July 2016</a:t>
            </a:r>
            <a:endParaRPr lang="en-US" dirty="0">
              <a:solidFill>
                <a:srgbClr val="BFBFBF"/>
              </a:solidFill>
            </a:endParaRPr>
          </a:p>
        </p:txBody>
      </p:sp>
      <p:sp>
        <p:nvSpPr>
          <p:cNvPr id="8"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3962814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Bottom Line Up Front">
    <p:spTree>
      <p:nvGrpSpPr>
        <p:cNvPr id="1" name=""/>
        <p:cNvGrpSpPr/>
        <p:nvPr/>
      </p:nvGrpSpPr>
      <p:grpSpPr>
        <a:xfrm>
          <a:off x="0" y="0"/>
          <a:ext cx="0" cy="0"/>
          <a:chOff x="0" y="0"/>
          <a:chExt cx="0" cy="0"/>
        </a:xfrm>
      </p:grpSpPr>
      <p:pic>
        <p:nvPicPr>
          <p:cNvPr id="13" name="Picture 12" descr="footer-CPP-DCPAS.jpg"/>
          <p:cNvPicPr>
            <a:picLocks/>
          </p:cNvPicPr>
          <p:nvPr userDrawn="1"/>
        </p:nvPicPr>
        <p:blipFill>
          <a:blip r:embed="rId2" cstate="print"/>
          <a:stretch>
            <a:fillRect/>
          </a:stretch>
        </p:blipFill>
        <p:spPr>
          <a:xfrm>
            <a:off x="0" y="6191822"/>
            <a:ext cx="9144000" cy="666179"/>
          </a:xfrm>
          <a:prstGeom prst="rect">
            <a:avLst/>
          </a:prstGeom>
        </p:spPr>
      </p:pic>
      <p:sp>
        <p:nvSpPr>
          <p:cNvPr id="9" name="Text Placeholder 8"/>
          <p:cNvSpPr>
            <a:spLocks noGrp="1"/>
          </p:cNvSpPr>
          <p:nvPr>
            <p:ph type="body" sz="quarter" idx="13" hasCustomPrompt="1"/>
          </p:nvPr>
        </p:nvSpPr>
        <p:spPr>
          <a:xfrm>
            <a:off x="457200" y="1219200"/>
            <a:ext cx="8229600" cy="4876800"/>
          </a:xfrm>
        </p:spPr>
        <p:txBody>
          <a:bodyPr/>
          <a:lstStyle>
            <a:lvl1pPr>
              <a:defRPr/>
            </a:lvl1pPr>
          </a:lstStyle>
          <a:p>
            <a:pPr lvl="0"/>
            <a:r>
              <a:rPr lang="en-US" noProof="0" dirty="0" smtClean="0"/>
              <a:t>Bottom Line Up Front (Calibri, Font Size 24)</a:t>
            </a:r>
          </a:p>
          <a:p>
            <a:pPr lvl="1"/>
            <a:r>
              <a:rPr lang="en-US" noProof="0" dirty="0" smtClean="0"/>
              <a:t>(Calibri, Font Size 20)</a:t>
            </a:r>
          </a:p>
          <a:p>
            <a:pPr lvl="1"/>
            <a:r>
              <a:rPr lang="en-US" noProof="0" dirty="0" smtClean="0"/>
              <a:t>(Calibri, Font Size 20)</a:t>
            </a:r>
          </a:p>
          <a:p>
            <a:pPr lvl="1"/>
            <a:r>
              <a:rPr lang="en-US" noProof="0" dirty="0" smtClean="0"/>
              <a:t>(Calibri, Font Size 20)</a:t>
            </a:r>
          </a:p>
        </p:txBody>
      </p:sp>
      <p:sp>
        <p:nvSpPr>
          <p:cNvPr id="6" name="Slide Number Placeholder 5"/>
          <p:cNvSpPr>
            <a:spLocks noGrp="1"/>
          </p:cNvSpPr>
          <p:nvPr>
            <p:ph type="sldNum" sz="quarter" idx="12"/>
          </p:nvPr>
        </p:nvSpPr>
        <p:spPr>
          <a:xfrm>
            <a:off x="8444955" y="6471104"/>
            <a:ext cx="640080" cy="365125"/>
          </a:xfrm>
          <a:prstGeom prst="rect">
            <a:avLst/>
          </a:prstGeom>
        </p:spPr>
        <p:txBody>
          <a:bodyPr/>
          <a:lstStyle>
            <a:lvl1pPr>
              <a:defRPr>
                <a:solidFill>
                  <a:schemeClr val="bg2"/>
                </a:solidFill>
              </a:defRPr>
            </a:lvl1pPr>
          </a:lstStyle>
          <a:p>
            <a:r>
              <a:rPr lang="en-US" smtClean="0">
                <a:solidFill>
                  <a:srgbClr val="BFBFBF"/>
                </a:solidFill>
              </a:rPr>
              <a:t>(</a:t>
            </a:r>
            <a:fld id="{07BB5704-CA4F-4330-932E-E70E78F78858}" type="slidenum">
              <a:rPr lang="en-US" smtClean="0">
                <a:solidFill>
                  <a:srgbClr val="BFBFBF"/>
                </a:solidFill>
              </a:rPr>
              <a:pPr/>
              <a:t>‹#›</a:t>
            </a:fld>
            <a:r>
              <a:rPr lang="en-US" smtClean="0">
                <a:solidFill>
                  <a:srgbClr val="BFBFBF"/>
                </a:solidFill>
              </a:rPr>
              <a:t>)</a:t>
            </a:r>
            <a:endParaRPr lang="en-US" dirty="0">
              <a:solidFill>
                <a:srgbClr val="BFBFBF"/>
              </a:solidFill>
            </a:endParaRPr>
          </a:p>
        </p:txBody>
      </p:sp>
      <p:sp>
        <p:nvSpPr>
          <p:cNvPr id="11"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 2 July 2016</a:t>
            </a:r>
            <a:endParaRPr lang="en-US" dirty="0">
              <a:solidFill>
                <a:srgbClr val="BFBFBF"/>
              </a:solidFill>
            </a:endParaRP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1" y="148590"/>
            <a:ext cx="1584375" cy="774277"/>
          </a:xfrm>
          <a:prstGeom prst="rect">
            <a:avLst/>
          </a:prstGeom>
        </p:spPr>
      </p:pic>
      <p:sp>
        <p:nvSpPr>
          <p:cNvPr id="19" name="Title Placeholder 1"/>
          <p:cNvSpPr>
            <a:spLocks noGrp="1"/>
          </p:cNvSpPr>
          <p:nvPr>
            <p:ph type="title"/>
          </p:nvPr>
        </p:nvSpPr>
        <p:spPr>
          <a:xfrm>
            <a:off x="1910721" y="228600"/>
            <a:ext cx="7010400" cy="609600"/>
          </a:xfrm>
          <a:prstGeom prst="rect">
            <a:avLst/>
          </a:prstGeom>
        </p:spPr>
        <p:txBody>
          <a:bodyPr vert="horz" lIns="91440" tIns="45720" rIns="91440" bIns="45720" rtlCol="0" anchor="ctr">
            <a:normAutofit/>
          </a:bodyPr>
          <a:lstStyle/>
          <a:p>
            <a:r>
              <a:rPr lang="en-US" noProof="0" smtClean="0"/>
              <a:t>Click to edit Master title style</a:t>
            </a:r>
            <a:endParaRPr lang="en-US" noProof="0" dirty="0"/>
          </a:p>
        </p:txBody>
      </p:sp>
      <p:cxnSp>
        <p:nvCxnSpPr>
          <p:cNvPr id="20" name="Straight Connector 19"/>
          <p:cNvCxnSpPr/>
          <p:nvPr userDrawn="1"/>
        </p:nvCxnSpPr>
        <p:spPr>
          <a:xfrm>
            <a:off x="2025650" y="838200"/>
            <a:ext cx="6649929" cy="0"/>
          </a:xfrm>
          <a:prstGeom prst="line">
            <a:avLst/>
          </a:prstGeom>
          <a:ln w="38100">
            <a:solidFill>
              <a:srgbClr val="722A28"/>
            </a:solidFill>
          </a:ln>
          <a:effectLst>
            <a:outerShdw blurRad="50800" dist="25400" dir="54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16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footer-CPP-DCPAS.jpg"/>
          <p:cNvPicPr>
            <a:picLocks/>
          </p:cNvPicPr>
          <p:nvPr userDrawn="1"/>
        </p:nvPicPr>
        <p:blipFill>
          <a:blip r:embed="rId10" cstate="print"/>
          <a:stretch>
            <a:fillRect/>
          </a:stretch>
        </p:blipFill>
        <p:spPr>
          <a:xfrm>
            <a:off x="0" y="6191822"/>
            <a:ext cx="9144000" cy="666179"/>
          </a:xfrm>
          <a:prstGeom prst="rect">
            <a:avLst/>
          </a:prstGeom>
        </p:spPr>
      </p:pic>
      <p:sp>
        <p:nvSpPr>
          <p:cNvPr id="2" name="Title Placeholder 1"/>
          <p:cNvSpPr>
            <a:spLocks noGrp="1"/>
          </p:cNvSpPr>
          <p:nvPr>
            <p:ph type="title"/>
          </p:nvPr>
        </p:nvSpPr>
        <p:spPr>
          <a:xfrm>
            <a:off x="1910721" y="228600"/>
            <a:ext cx="7010400" cy="609600"/>
          </a:xfrm>
          <a:prstGeom prst="rect">
            <a:avLst/>
          </a:prstGeom>
        </p:spPr>
        <p:txBody>
          <a:bodyPr vert="horz" lIns="91440" tIns="45720" rIns="91440" bIns="45720" rtlCol="0" anchor="ctr">
            <a:normAutofit/>
          </a:bodyPr>
          <a:lstStyle/>
          <a:p>
            <a:r>
              <a:rPr lang="en-US" noProof="0" dirty="0" smtClean="0"/>
              <a:t>Slide Title (One Line, Calibri Bold, Font Size 20-36)</a:t>
            </a:r>
            <a:endParaRPr lang="en-US" noProof="0" dirty="0"/>
          </a:p>
        </p:txBody>
      </p:sp>
      <p:sp>
        <p:nvSpPr>
          <p:cNvPr id="3" name="Text Placeholder 2"/>
          <p:cNvSpPr>
            <a:spLocks noGrp="1"/>
          </p:cNvSpPr>
          <p:nvPr>
            <p:ph type="body" idx="1"/>
          </p:nvPr>
        </p:nvSpPr>
        <p:spPr>
          <a:xfrm>
            <a:off x="457200" y="1219201"/>
            <a:ext cx="8229600" cy="4906963"/>
          </a:xfrm>
          <a:prstGeom prst="rect">
            <a:avLst/>
          </a:prstGeom>
        </p:spPr>
        <p:txBody>
          <a:bodyPr vert="horz" lIns="91440" tIns="45720" rIns="91440" bIns="45720" rtlCol="0">
            <a:normAutofit/>
          </a:bodyPr>
          <a:lstStyle/>
          <a:p>
            <a:pPr lvl="0"/>
            <a:r>
              <a:rPr lang="en-US" noProof="0" dirty="0" smtClean="0"/>
              <a:t>Content (One Line, Calibri, Font Size 24 if less than 3 bullets).</a:t>
            </a:r>
          </a:p>
          <a:p>
            <a:pPr lvl="1"/>
            <a:r>
              <a:rPr lang="en-US" noProof="0" dirty="0" smtClean="0"/>
              <a:t>One line long (Calibri, Font Size 20).</a:t>
            </a:r>
          </a:p>
          <a:p>
            <a:pPr lvl="1"/>
            <a:r>
              <a:rPr lang="en-US" noProof="0" dirty="0" smtClean="0"/>
              <a:t>No more than two sub bullets.</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cxnSp>
        <p:nvCxnSpPr>
          <p:cNvPr id="9" name="Straight Connector 8"/>
          <p:cNvCxnSpPr/>
          <p:nvPr/>
        </p:nvCxnSpPr>
        <p:spPr>
          <a:xfrm>
            <a:off x="2025650" y="838200"/>
            <a:ext cx="6649929" cy="0"/>
          </a:xfrm>
          <a:prstGeom prst="line">
            <a:avLst/>
          </a:prstGeom>
          <a:ln w="38100">
            <a:solidFill>
              <a:srgbClr val="722A28"/>
            </a:solidFill>
          </a:ln>
          <a:effectLst>
            <a:outerShdw blurRad="50800" dist="25400" dir="54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
        <p:nvSpPr>
          <p:cNvPr id="25"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 2 July 2016</a:t>
            </a:r>
            <a:endParaRPr lang="en-US" dirty="0">
              <a:solidFill>
                <a:srgbClr val="BFBFBF"/>
              </a:solidFill>
            </a:endParaRPr>
          </a:p>
        </p:txBody>
      </p:sp>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0501" y="148590"/>
            <a:ext cx="1584375" cy="774277"/>
          </a:xfrm>
          <a:prstGeom prst="rect">
            <a:avLst/>
          </a:prstGeom>
        </p:spPr>
      </p:pic>
    </p:spTree>
    <p:extLst>
      <p:ext uri="{BB962C8B-B14F-4D97-AF65-F5344CB8AC3E}">
        <p14:creationId xmlns:p14="http://schemas.microsoft.com/office/powerpoint/2010/main" val="843719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p:txStyles>
    <p:titleStyle>
      <a:lvl1pPr algn="l" defTabSz="914400" rtl="0" eaLnBrk="1" latinLnBrk="0" hangingPunct="1">
        <a:spcBef>
          <a:spcPct val="0"/>
        </a:spcBef>
        <a:buNone/>
        <a:defRPr sz="2400" b="1"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5.wdp"/></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pms.osd.mil/Subpage/NewBeginnings/ResourcesReferences/"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hyperlink" Target="https://dodhrinfo.cpms.osd.mil/Directorates/HROPS/Labor-and-Employee-Relations/Pages/Home1.aspx" TargetMode="External"/><Relationship Id="rId4" Type="http://schemas.openxmlformats.org/officeDocument/2006/relationships/hyperlink" Target="https://dodhrinfo.cpms.osd.mil/Directorates/HROPS/Labor-and-Employee-%20Relations/Performance-Management/Pages/PM-Guides-TipSheets-Checklists.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362940" y="3198209"/>
            <a:ext cx="5105400" cy="1358703"/>
          </a:xfrm>
        </p:spPr>
        <p:txBody>
          <a:bodyPr/>
          <a:lstStyle/>
          <a:p>
            <a:r>
              <a:rPr lang="en-US" dirty="0" smtClean="0"/>
              <a:t>Introduction to the DoD Performance Management and Appraisal Program (DPMAP)</a:t>
            </a:r>
            <a:endParaRPr lang="en-US" dirty="0"/>
          </a:p>
        </p:txBody>
      </p:sp>
      <p:sp>
        <p:nvSpPr>
          <p:cNvPr id="2" name="Date Placeholder 1"/>
          <p:cNvSpPr>
            <a:spLocks noGrp="1"/>
          </p:cNvSpPr>
          <p:nvPr>
            <p:ph type="dt" sz="half" idx="2"/>
          </p:nvPr>
        </p:nvSpPr>
        <p:spPr/>
        <p:txBody>
          <a:bodyPr/>
          <a:lstStyle/>
          <a:p>
            <a:r>
              <a:rPr lang="en-US" smtClean="0">
                <a:solidFill>
                  <a:srgbClr val="BFBFBF"/>
                </a:solidFill>
              </a:rPr>
              <a:t>DPMAP Rev. 2 July 2016</a:t>
            </a:r>
            <a:endParaRPr lang="en-US" dirty="0">
              <a:solidFill>
                <a:srgbClr val="BFBFBF"/>
              </a:solidFill>
            </a:endParaRPr>
          </a:p>
        </p:txBody>
      </p:sp>
      <p:grpSp>
        <p:nvGrpSpPr>
          <p:cNvPr id="9" name="Group 8"/>
          <p:cNvGrpSpPr/>
          <p:nvPr/>
        </p:nvGrpSpPr>
        <p:grpSpPr>
          <a:xfrm>
            <a:off x="3362940" y="2980439"/>
            <a:ext cx="2418120" cy="897122"/>
            <a:chOff x="504160" y="4188973"/>
            <a:chExt cx="2418120" cy="897122"/>
          </a:xfrm>
        </p:grpSpPr>
        <p:sp>
          <p:nvSpPr>
            <p:cNvPr id="10" name="Rectangle 9"/>
            <p:cNvSpPr/>
            <p:nvPr/>
          </p:nvSpPr>
          <p:spPr>
            <a:xfrm>
              <a:off x="504160" y="4188973"/>
              <a:ext cx="2418120" cy="897122"/>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11" name="Rectangle 10"/>
            <p:cNvSpPr/>
            <p:nvPr/>
          </p:nvSpPr>
          <p:spPr>
            <a:xfrm>
              <a:off x="504160" y="4188973"/>
              <a:ext cx="2418120" cy="8971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8704" tIns="298704" rIns="298704" bIns="0" numCol="1" spcCol="1270" anchor="t" anchorCtr="0">
              <a:noAutofit/>
            </a:bodyPr>
            <a:lstStyle/>
            <a:p>
              <a:pPr lvl="0" algn="ctr" defTabSz="1866900">
                <a:lnSpc>
                  <a:spcPct val="90000"/>
                </a:lnSpc>
                <a:spcBef>
                  <a:spcPct val="0"/>
                </a:spcBef>
                <a:spcAft>
                  <a:spcPct val="35000"/>
                </a:spcAft>
              </a:pPr>
              <a:endParaRPr lang="en-US" sz="4200" kern="1200">
                <a:solidFill>
                  <a:sysClr val="windowText" lastClr="000000">
                    <a:hueOff val="0"/>
                    <a:satOff val="0"/>
                    <a:lumOff val="0"/>
                    <a:alphaOff val="0"/>
                  </a:sysClr>
                </a:solidFill>
                <a:latin typeface="Calibri"/>
                <a:ea typeface="+mn-ea"/>
                <a:cs typeface="+mn-cs"/>
              </a:endParaRPr>
            </a:p>
          </p:txBody>
        </p:sp>
      </p:grpSp>
      <p:grpSp>
        <p:nvGrpSpPr>
          <p:cNvPr id="18" name="Group 17"/>
          <p:cNvGrpSpPr/>
          <p:nvPr/>
        </p:nvGrpSpPr>
        <p:grpSpPr>
          <a:xfrm>
            <a:off x="2362200" y="4733245"/>
            <a:ext cx="6629400" cy="1386136"/>
            <a:chOff x="2662052" y="4798072"/>
            <a:chExt cx="6040671" cy="1386136"/>
          </a:xfrm>
        </p:grpSpPr>
        <p:sp>
          <p:nvSpPr>
            <p:cNvPr id="3" name="Rounded Rectangle 2"/>
            <p:cNvSpPr/>
            <p:nvPr/>
          </p:nvSpPr>
          <p:spPr>
            <a:xfrm>
              <a:off x="2662052" y="4798072"/>
              <a:ext cx="6034983" cy="1386136"/>
            </a:xfrm>
            <a:prstGeom prst="roundRect">
              <a:avLst/>
            </a:prstGeom>
            <a:gradFill>
              <a:gsLst>
                <a:gs pos="0">
                  <a:schemeClr val="accent1">
                    <a:lumMod val="75000"/>
                  </a:schemeClr>
                </a:gs>
                <a:gs pos="50000">
                  <a:schemeClr val="accent1">
                    <a:tint val="44500"/>
                    <a:satMod val="160000"/>
                  </a:schemeClr>
                </a:gs>
                <a:gs pos="100000">
                  <a:schemeClr val="accent1">
                    <a:tint val="23500"/>
                    <a:satMod val="160000"/>
                  </a:schemeClr>
                </a:gs>
              </a:gsLst>
              <a:lin ang="5400000" scaled="0"/>
            </a:gra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333449" y="4827755"/>
              <a:ext cx="1369274" cy="1324608"/>
            </a:xfrm>
            <a:prstGeom prst="roundRect">
              <a:avLst/>
            </a:prstGeom>
            <a:blipFill rotWithShape="1">
              <a:blip r:embed="rId3">
                <a:extLst>
                  <a:ext uri="{BEBA8EAE-BF5A-486C-A8C5-ECC9F3942E4B}">
                    <a14:imgProps xmlns:a14="http://schemas.microsoft.com/office/drawing/2010/main">
                      <a14:imgLayer r:embed="rId4">
                        <a14:imgEffect>
                          <a14:artisticBlur radius="5"/>
                        </a14:imgEffect>
                      </a14:imgLayer>
                    </a14:imgProps>
                  </a:ext>
                </a:extLst>
              </a:blip>
              <a:stretch>
                <a:fillRect/>
              </a:stretch>
            </a:blipFill>
            <a:ln w="25400" cap="flat" cmpd="sng" algn="ctr">
              <a:solidFill>
                <a:sysClr val="window" lastClr="FFFFFF">
                  <a:hueOff val="0"/>
                  <a:satOff val="0"/>
                  <a:lumOff val="0"/>
                  <a:alphaOff val="0"/>
                </a:sysClr>
              </a:solidFill>
              <a:prstDash val="solid"/>
            </a:ln>
            <a:effectLst>
              <a:softEdge rad="127000"/>
            </a:effectLst>
          </p:spPr>
          <p:style>
            <a:lnRef idx="2">
              <a:scrgbClr r="0" g="0" b="0"/>
            </a:lnRef>
            <a:fillRef idx="1">
              <a:scrgbClr r="0" g="0" b="0"/>
            </a:fillRef>
            <a:effectRef idx="0">
              <a:scrgbClr r="0" g="0" b="0"/>
            </a:effectRef>
            <a:fontRef idx="minor">
              <a:schemeClr val="lt1"/>
            </a:fontRef>
          </p:style>
        </p:sp>
        <p:sp>
          <p:nvSpPr>
            <p:cNvPr id="8" name="Rounded Rectangle 7"/>
            <p:cNvSpPr/>
            <p:nvPr/>
          </p:nvSpPr>
          <p:spPr>
            <a:xfrm>
              <a:off x="2662053" y="4827756"/>
              <a:ext cx="1624503" cy="1324608"/>
            </a:xfrm>
            <a:prstGeom prst="roundRect">
              <a:avLst/>
            </a:prstGeom>
            <a:blipFill rotWithShape="1">
              <a:blip r:embed="rId5">
                <a:extLst>
                  <a:ext uri="{BEBA8EAE-BF5A-486C-A8C5-ECC9F3942E4B}">
                    <a14:imgProps xmlns:a14="http://schemas.microsoft.com/office/drawing/2010/main">
                      <a14:imgLayer r:embed="rId6">
                        <a14:imgEffect>
                          <a14:artisticBlur radius="18"/>
                        </a14:imgEffect>
                      </a14:imgLayer>
                    </a14:imgProps>
                  </a:ext>
                </a:extLst>
              </a:blip>
              <a:stretch>
                <a:fillRect/>
              </a:stretch>
            </a:blipFill>
            <a:effectLst>
              <a:softEdge rad="127000"/>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5" name="Rounded Rectangle 14"/>
            <p:cNvSpPr/>
            <p:nvPr/>
          </p:nvSpPr>
          <p:spPr>
            <a:xfrm>
              <a:off x="5781060" y="4804846"/>
              <a:ext cx="1602113" cy="1379361"/>
            </a:xfrm>
            <a:prstGeom prst="roundRect">
              <a:avLst/>
            </a:prstGeom>
            <a:blipFill rotWithShape="1">
              <a:blip r:embed="rId7">
                <a:extLst>
                  <a:ext uri="{BEBA8EAE-BF5A-486C-A8C5-ECC9F3942E4B}">
                    <a14:imgProps xmlns:a14="http://schemas.microsoft.com/office/drawing/2010/main">
                      <a14:imgLayer r:embed="rId8">
                        <a14:imgEffect>
                          <a14:artisticBlur/>
                        </a14:imgEffect>
                      </a14:imgLayer>
                    </a14:imgProps>
                  </a:ext>
                </a:extLst>
              </a:blip>
              <a:stretch>
                <a:fillRect/>
              </a:stretch>
            </a:blipFill>
            <a:ln w="25400" cap="flat" cmpd="sng" algn="ctr">
              <a:solidFill>
                <a:sysClr val="window" lastClr="FFFFFF">
                  <a:hueOff val="0"/>
                  <a:satOff val="0"/>
                  <a:lumOff val="0"/>
                  <a:alphaOff val="0"/>
                </a:sysClr>
              </a:solidFill>
              <a:prstDash val="solid"/>
            </a:ln>
            <a:effectLst>
              <a:softEdge rad="127000"/>
            </a:effectLst>
          </p:spPr>
          <p:style>
            <a:lnRef idx="2">
              <a:scrgbClr r="0" g="0" b="0"/>
            </a:lnRef>
            <a:fillRef idx="1">
              <a:scrgbClr r="0" g="0" b="0"/>
            </a:fillRef>
            <a:effectRef idx="0">
              <a:scrgbClr r="0" g="0" b="0"/>
            </a:effectRef>
            <a:fontRef idx="minor">
              <a:schemeClr val="lt1"/>
            </a:fontRef>
          </p:style>
        </p:sp>
        <p:sp>
          <p:nvSpPr>
            <p:cNvPr id="16" name="Rounded Rectangle 15"/>
            <p:cNvSpPr/>
            <p:nvPr/>
          </p:nvSpPr>
          <p:spPr>
            <a:xfrm>
              <a:off x="4286556" y="4827756"/>
              <a:ext cx="1494504" cy="1324608"/>
            </a:xfrm>
            <a:prstGeom prst="roundRect">
              <a:avLst/>
            </a:prstGeom>
            <a:blipFill rotWithShape="1">
              <a:blip r:embed="rId9">
                <a:extLst>
                  <a:ext uri="{BEBA8EAE-BF5A-486C-A8C5-ECC9F3942E4B}">
                    <a14:imgProps xmlns:a14="http://schemas.microsoft.com/office/drawing/2010/main">
                      <a14:imgLayer r:embed="rId10">
                        <a14:imgEffect>
                          <a14:artisticBlur radius="51"/>
                        </a14:imgEffect>
                      </a14:imgLayer>
                    </a14:imgProps>
                  </a:ext>
                </a:extLst>
              </a:blip>
              <a:stretch>
                <a:fillRect/>
              </a:stretch>
            </a:blipFill>
            <a:effectLst>
              <a:softEdge rad="127000"/>
            </a:effectLst>
          </p:spPr>
          <p:style>
            <a:lnRef idx="2">
              <a:schemeClr val="lt1">
                <a:hueOff val="0"/>
                <a:satOff val="0"/>
                <a:lumOff val="0"/>
                <a:alphaOff val="0"/>
              </a:schemeClr>
            </a:lnRef>
            <a:fillRef idx="1">
              <a:scrgbClr r="0" g="0" b="0"/>
            </a:fillRef>
            <a:effectRef idx="0">
              <a:scrgbClr r="0" g="0" b="0"/>
            </a:effectRef>
            <a:fontRef idx="minor">
              <a:schemeClr val="lt1"/>
            </a:fontRef>
          </p:style>
        </p:sp>
      </p:grpSp>
    </p:spTree>
    <p:extLst>
      <p:ext uri="{BB962C8B-B14F-4D97-AF65-F5344CB8AC3E}">
        <p14:creationId xmlns:p14="http://schemas.microsoft.com/office/powerpoint/2010/main" val="1030220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674" y="228600"/>
            <a:ext cx="7304359" cy="609600"/>
          </a:xfrm>
        </p:spPr>
        <p:txBody>
          <a:bodyPr>
            <a:noAutofit/>
          </a:bodyPr>
          <a:lstStyle/>
          <a:p>
            <a:r>
              <a:rPr lang="en-US" sz="2100" dirty="0" smtClean="0"/>
              <a:t>Performance Management and DoD Strategic Mission/Goals</a:t>
            </a:r>
            <a:endParaRPr lang="en-US" sz="2100" dirty="0"/>
          </a:p>
        </p:txBody>
      </p:sp>
      <p:graphicFrame>
        <p:nvGraphicFramePr>
          <p:cNvPr id="26" name="Diagram 25"/>
          <p:cNvGraphicFramePr/>
          <p:nvPr>
            <p:extLst>
              <p:ext uri="{D42A27DB-BD31-4B8C-83A1-F6EECF244321}">
                <p14:modId xmlns:p14="http://schemas.microsoft.com/office/powerpoint/2010/main" val="1321860285"/>
              </p:ext>
            </p:extLst>
          </p:nvPr>
        </p:nvGraphicFramePr>
        <p:xfrm>
          <a:off x="472613" y="1123595"/>
          <a:ext cx="8250148" cy="4993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664143" y="6211669"/>
            <a:ext cx="4458978" cy="523220"/>
          </a:xfrm>
          <a:prstGeom prst="rect">
            <a:avLst/>
          </a:prstGeom>
          <a:noFill/>
        </p:spPr>
        <p:txBody>
          <a:bodyPr wrap="none" rtlCol="0">
            <a:spAutoFit/>
          </a:bodyPr>
          <a:lstStyle/>
          <a:p>
            <a:pPr algn="ctr"/>
            <a:r>
              <a:rPr lang="en-US" sz="2800" b="1" i="1" dirty="0">
                <a:solidFill>
                  <a:prstClr val="white"/>
                </a:solidFill>
              </a:rPr>
              <a:t>Fair – Credible – Transparent</a:t>
            </a:r>
          </a:p>
        </p:txBody>
      </p:sp>
      <p:sp>
        <p:nvSpPr>
          <p:cNvPr id="3" name="Slide Number Placeholder 2"/>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10</a:t>
            </a:fld>
            <a:r>
              <a:rPr lang="en-US" smtClean="0">
                <a:solidFill>
                  <a:srgbClr val="BFBFBF"/>
                </a:solidFill>
              </a:rPr>
              <a:t>)</a:t>
            </a:r>
            <a:endParaRPr lang="en-US" dirty="0">
              <a:solidFill>
                <a:srgbClr val="BFBFBF"/>
              </a:solidFill>
            </a:endParaRPr>
          </a:p>
        </p:txBody>
      </p:sp>
      <p:sp>
        <p:nvSpPr>
          <p:cNvPr id="7" name="Date Placeholder 6"/>
          <p:cNvSpPr>
            <a:spLocks noGrp="1"/>
          </p:cNvSpPr>
          <p:nvPr>
            <p:ph type="dt" sz="half" idx="2"/>
          </p:nvPr>
        </p:nvSpPr>
        <p:spPr/>
        <p:txBody>
          <a:bodyPr/>
          <a:lstStyle/>
          <a:p>
            <a:r>
              <a:rPr lang="en-US" smtClean="0">
                <a:solidFill>
                  <a:srgbClr val="BFBFBF"/>
                </a:solidFill>
              </a:rPr>
              <a:t>DPMAP Rev. 2 July 2016</a:t>
            </a:r>
            <a:endParaRPr lang="en-US" dirty="0">
              <a:solidFill>
                <a:srgbClr val="BFBFBF"/>
              </a:solidFill>
            </a:endParaRPr>
          </a:p>
        </p:txBody>
      </p:sp>
    </p:spTree>
    <p:extLst>
      <p:ext uri="{BB962C8B-B14F-4D97-AF65-F5344CB8AC3E}">
        <p14:creationId xmlns:p14="http://schemas.microsoft.com/office/powerpoint/2010/main" val="455652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5509" y="261991"/>
            <a:ext cx="7438491" cy="609600"/>
          </a:xfrm>
        </p:spPr>
        <p:txBody>
          <a:bodyPr>
            <a:noAutofit/>
          </a:bodyPr>
          <a:lstStyle/>
          <a:p>
            <a:pPr lvl="0"/>
            <a:r>
              <a:rPr lang="en-US" sz="1600" dirty="0" smtClean="0"/>
              <a:t>Pre-Decisional Involvement </a:t>
            </a:r>
            <a:r>
              <a:rPr lang="en-US" sz="1600" dirty="0"/>
              <a:t>(PDI) of Labor Representatives and Program Development</a:t>
            </a:r>
            <a:br>
              <a:rPr lang="en-US" sz="1600" dirty="0"/>
            </a:br>
            <a:endParaRPr lang="en-US" sz="1600" dirty="0">
              <a:solidFill>
                <a:srgbClr val="FF0000"/>
              </a:solidFill>
            </a:endParaRPr>
          </a:p>
        </p:txBody>
      </p:sp>
      <p:sp>
        <p:nvSpPr>
          <p:cNvPr id="3" name="Content Placeholder 2"/>
          <p:cNvSpPr>
            <a:spLocks noGrp="1"/>
          </p:cNvSpPr>
          <p:nvPr>
            <p:ph idx="1"/>
          </p:nvPr>
        </p:nvSpPr>
        <p:spPr>
          <a:xfrm>
            <a:off x="228600" y="990600"/>
            <a:ext cx="8568647" cy="5054885"/>
          </a:xfrm>
        </p:spPr>
        <p:txBody>
          <a:bodyPr>
            <a:noAutofit/>
          </a:bodyPr>
          <a:lstStyle/>
          <a:p>
            <a:r>
              <a:rPr lang="en-US" sz="2000" dirty="0" smtClean="0"/>
              <a:t>DoD engaged with</a:t>
            </a:r>
            <a:r>
              <a:rPr lang="en-US" sz="2000" baseline="0" dirty="0" smtClean="0"/>
              <a:t> labor representatives through the DoD Roundtable</a:t>
            </a:r>
          </a:p>
          <a:p>
            <a:pPr lvl="1"/>
            <a:r>
              <a:rPr lang="en-US" dirty="0" smtClean="0"/>
              <a:t>Unions holding National</a:t>
            </a:r>
            <a:r>
              <a:rPr lang="en-US" baseline="0" dirty="0" smtClean="0"/>
              <a:t> Consultation Rights (NCR) under the Labor Relations Statute participated in the development of the DoD Performance Management and Appraisal Program with senior DoD leadership</a:t>
            </a:r>
          </a:p>
          <a:p>
            <a:r>
              <a:rPr lang="en-US" sz="2000" dirty="0" smtClean="0"/>
              <a:t>Nothing in DPMAP</a:t>
            </a:r>
            <a:r>
              <a:rPr lang="en-US" sz="2000" baseline="0" dirty="0" smtClean="0"/>
              <a:t> changes  the rights of employees, unions, or management</a:t>
            </a:r>
          </a:p>
          <a:p>
            <a:r>
              <a:rPr lang="en-US" sz="2000" baseline="0" dirty="0" smtClean="0"/>
              <a:t>How the p</a:t>
            </a:r>
            <a:r>
              <a:rPr lang="en-US" sz="2000" dirty="0" smtClean="0"/>
              <a:t>rogram </a:t>
            </a:r>
            <a:r>
              <a:rPr lang="en-US" sz="2000" dirty="0"/>
              <a:t>is </a:t>
            </a:r>
            <a:r>
              <a:rPr lang="en-US" sz="2000" baseline="0" dirty="0" smtClean="0"/>
              <a:t>implemented may be guided by the collective bargaining agreement (CBA)</a:t>
            </a:r>
          </a:p>
          <a:p>
            <a:pPr lvl="1"/>
            <a:r>
              <a:rPr lang="en-US" dirty="0" smtClean="0"/>
              <a:t>Depending </a:t>
            </a:r>
            <a:r>
              <a:rPr lang="en-US" dirty="0"/>
              <a:t>on the procedures contained in the </a:t>
            </a:r>
            <a:r>
              <a:rPr lang="en-US" dirty="0" smtClean="0"/>
              <a:t>CBA</a:t>
            </a:r>
            <a:r>
              <a:rPr lang="en-US" dirty="0"/>
              <a:t>, </a:t>
            </a:r>
            <a:r>
              <a:rPr lang="en-US" dirty="0" smtClean="0"/>
              <a:t>bargaining </a:t>
            </a:r>
            <a:r>
              <a:rPr lang="en-US" dirty="0"/>
              <a:t>may </a:t>
            </a:r>
            <a:r>
              <a:rPr lang="en-US" dirty="0" smtClean="0"/>
              <a:t>be required prior to local </a:t>
            </a:r>
            <a:r>
              <a:rPr lang="en-US" dirty="0"/>
              <a:t>implementation of the </a:t>
            </a:r>
            <a:r>
              <a:rPr lang="en-US" dirty="0" smtClean="0"/>
              <a:t>program</a:t>
            </a:r>
          </a:p>
          <a:p>
            <a:r>
              <a:rPr lang="en-US" sz="2000" dirty="0" smtClean="0"/>
              <a:t>Consult your local Human Resources (HR) Labor &amp; Employee Relations office for collective bargaining guidance</a:t>
            </a:r>
          </a:p>
          <a:p>
            <a:pPr lvl="1"/>
            <a:endParaRPr lang="en-US" sz="1600" dirty="0"/>
          </a:p>
          <a:p>
            <a:pPr lvl="1"/>
            <a:endParaRPr lang="en-US" sz="1400" baseline="0" dirty="0" smtClean="0"/>
          </a:p>
        </p:txBody>
      </p:sp>
      <p:sp>
        <p:nvSpPr>
          <p:cNvPr id="5" name="TextBox 4"/>
          <p:cNvSpPr txBox="1"/>
          <p:nvPr/>
        </p:nvSpPr>
        <p:spPr>
          <a:xfrm>
            <a:off x="2664143" y="6211669"/>
            <a:ext cx="4458978" cy="523220"/>
          </a:xfrm>
          <a:prstGeom prst="rect">
            <a:avLst/>
          </a:prstGeom>
          <a:noFill/>
        </p:spPr>
        <p:txBody>
          <a:bodyPr wrap="none" rtlCol="0">
            <a:spAutoFit/>
          </a:bodyPr>
          <a:lstStyle/>
          <a:p>
            <a:pPr algn="ctr"/>
            <a:r>
              <a:rPr lang="en-US" sz="2800" b="1" i="1" dirty="0">
                <a:solidFill>
                  <a:prstClr val="white"/>
                </a:solidFill>
              </a:rPr>
              <a:t>Fair – Credible – Transparent</a:t>
            </a:r>
          </a:p>
        </p:txBody>
      </p:sp>
      <p:sp>
        <p:nvSpPr>
          <p:cNvPr id="4" name="Slide Number Placeholder 3"/>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11</a:t>
            </a:fld>
            <a:r>
              <a:rPr lang="en-US" smtClean="0">
                <a:solidFill>
                  <a:srgbClr val="BFBFBF"/>
                </a:solidFill>
              </a:rPr>
              <a:t>)</a:t>
            </a:r>
            <a:endParaRPr lang="en-US" dirty="0">
              <a:solidFill>
                <a:srgbClr val="BFBFBF"/>
              </a:solidFill>
            </a:endParaRPr>
          </a:p>
        </p:txBody>
      </p:sp>
      <p:sp>
        <p:nvSpPr>
          <p:cNvPr id="8" name="Date Placeholder 7"/>
          <p:cNvSpPr>
            <a:spLocks noGrp="1"/>
          </p:cNvSpPr>
          <p:nvPr>
            <p:ph type="dt" sz="half" idx="2"/>
          </p:nvPr>
        </p:nvSpPr>
        <p:spPr/>
        <p:txBody>
          <a:bodyPr/>
          <a:lstStyle/>
          <a:p>
            <a:r>
              <a:rPr lang="en-US" smtClean="0">
                <a:solidFill>
                  <a:srgbClr val="BFBFBF"/>
                </a:solidFill>
              </a:rPr>
              <a:t>DPMAP Rev. 2 July 2016</a:t>
            </a:r>
            <a:endParaRPr lang="en-US" dirty="0">
              <a:solidFill>
                <a:srgbClr val="BFBFBF"/>
              </a:solidFill>
            </a:endParaRPr>
          </a:p>
        </p:txBody>
      </p:sp>
    </p:spTree>
    <p:extLst>
      <p:ext uri="{BB962C8B-B14F-4D97-AF65-F5344CB8AC3E}">
        <p14:creationId xmlns:p14="http://schemas.microsoft.com/office/powerpoint/2010/main" val="2635378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DoD Performance Management Process</a:t>
            </a:r>
            <a:endParaRPr lang="en-US" dirty="0"/>
          </a:p>
        </p:txBody>
      </p:sp>
      <p:sp>
        <p:nvSpPr>
          <p:cNvPr id="7" name="Content Placeholder 6"/>
          <p:cNvSpPr>
            <a:spLocks noGrp="1"/>
          </p:cNvSpPr>
          <p:nvPr>
            <p:ph idx="1"/>
          </p:nvPr>
        </p:nvSpPr>
        <p:spPr/>
        <p:txBody>
          <a:bodyPr>
            <a:normAutofit/>
          </a:bodyPr>
          <a:lstStyle/>
          <a:p>
            <a:r>
              <a:rPr lang="en-US" sz="2700" dirty="0" smtClean="0"/>
              <a:t>Performance Management </a:t>
            </a:r>
            <a:r>
              <a:rPr lang="en-US" sz="2700" dirty="0"/>
              <a:t>is the </a:t>
            </a:r>
            <a:r>
              <a:rPr lang="en-US" sz="2700" dirty="0" smtClean="0"/>
              <a:t>systematic process </a:t>
            </a:r>
            <a:r>
              <a:rPr lang="en-US" sz="2800" dirty="0" smtClean="0"/>
              <a:t>by </a:t>
            </a:r>
            <a:r>
              <a:rPr lang="en-US" sz="2800" dirty="0"/>
              <a:t>which an </a:t>
            </a:r>
            <a:r>
              <a:rPr lang="en-US" sz="2800" dirty="0" smtClean="0"/>
              <a:t>Agency involves </a:t>
            </a:r>
            <a:r>
              <a:rPr lang="en-US" sz="2800" dirty="0"/>
              <a:t>its employees, as individuals and members of a group, in improving organizational effectiveness in the accomplishment of </a:t>
            </a:r>
            <a:r>
              <a:rPr lang="en-US" sz="2800" dirty="0" smtClean="0"/>
              <a:t>Agency mission </a:t>
            </a:r>
            <a:r>
              <a:rPr lang="en-US" sz="2800" dirty="0"/>
              <a:t>and goals</a:t>
            </a:r>
            <a:r>
              <a:rPr lang="en-US" sz="2800" dirty="0" smtClean="0"/>
              <a:t>. (5 </a:t>
            </a:r>
            <a:r>
              <a:rPr lang="en-US" sz="2800" dirty="0"/>
              <a:t>CFR §</a:t>
            </a:r>
            <a:r>
              <a:rPr lang="en-US" sz="2800" dirty="0" smtClean="0"/>
              <a:t>430.102)</a:t>
            </a:r>
          </a:p>
          <a:p>
            <a:endParaRPr lang="en-US" sz="1100" dirty="0"/>
          </a:p>
          <a:p>
            <a:r>
              <a:rPr lang="en-US" sz="2800" dirty="0" smtClean="0"/>
              <a:t>Performance management is: </a:t>
            </a:r>
            <a:endParaRPr lang="en-US" sz="2800" dirty="0"/>
          </a:p>
          <a:p>
            <a:pPr lvl="1"/>
            <a:r>
              <a:rPr lang="en-US" sz="2400" b="1" dirty="0" smtClean="0"/>
              <a:t>Planning</a:t>
            </a:r>
            <a:r>
              <a:rPr lang="en-US" sz="2400" dirty="0" smtClean="0"/>
              <a:t> </a:t>
            </a:r>
            <a:r>
              <a:rPr lang="en-US" sz="2400" dirty="0"/>
              <a:t>work and setting </a:t>
            </a:r>
            <a:r>
              <a:rPr lang="en-US" sz="2400" dirty="0" smtClean="0"/>
              <a:t>expectations</a:t>
            </a:r>
            <a:endParaRPr lang="en-US" sz="2400" dirty="0"/>
          </a:p>
          <a:p>
            <a:pPr lvl="1"/>
            <a:r>
              <a:rPr lang="en-US" sz="2400" b="1" dirty="0" smtClean="0"/>
              <a:t>Monitoring</a:t>
            </a:r>
            <a:r>
              <a:rPr lang="en-US" sz="2400" dirty="0" smtClean="0"/>
              <a:t> performance continually </a:t>
            </a:r>
            <a:endParaRPr lang="en-US" sz="2400" dirty="0"/>
          </a:p>
          <a:p>
            <a:pPr lvl="1"/>
            <a:r>
              <a:rPr lang="en-US" sz="2400" b="1" dirty="0" smtClean="0"/>
              <a:t>Evaluating </a:t>
            </a:r>
            <a:r>
              <a:rPr lang="en-US" sz="2400" dirty="0"/>
              <a:t>performance</a:t>
            </a:r>
            <a:r>
              <a:rPr lang="en-US" sz="2400" b="1" dirty="0"/>
              <a:t> </a:t>
            </a:r>
            <a:r>
              <a:rPr lang="en-US" sz="2400" dirty="0"/>
              <a:t>in a summary </a:t>
            </a:r>
            <a:r>
              <a:rPr lang="en-US" sz="2400" dirty="0" smtClean="0"/>
              <a:t>fashion</a:t>
            </a:r>
            <a:endParaRPr lang="en-US" sz="2400" dirty="0"/>
          </a:p>
          <a:p>
            <a:pPr lvl="1"/>
            <a:r>
              <a:rPr lang="en-US" sz="2400" b="1" dirty="0" smtClean="0"/>
              <a:t>Recognizing </a:t>
            </a:r>
            <a:r>
              <a:rPr lang="en-US" sz="2400" b="1" dirty="0"/>
              <a:t>and rewarding </a:t>
            </a:r>
            <a:r>
              <a:rPr lang="en-US" sz="2400" dirty="0"/>
              <a:t>good </a:t>
            </a:r>
            <a:r>
              <a:rPr lang="en-US" sz="2400" dirty="0" smtClean="0"/>
              <a:t>performance</a:t>
            </a:r>
          </a:p>
          <a:p>
            <a:endParaRPr lang="en-US" sz="2800" dirty="0"/>
          </a:p>
        </p:txBody>
      </p:sp>
      <p:sp>
        <p:nvSpPr>
          <p:cNvPr id="6" name="TextBox 5"/>
          <p:cNvSpPr txBox="1"/>
          <p:nvPr/>
        </p:nvSpPr>
        <p:spPr>
          <a:xfrm>
            <a:off x="2664143" y="6211669"/>
            <a:ext cx="4458978" cy="523220"/>
          </a:xfrm>
          <a:prstGeom prst="rect">
            <a:avLst/>
          </a:prstGeom>
          <a:noFill/>
        </p:spPr>
        <p:txBody>
          <a:bodyPr wrap="none" rtlCol="0">
            <a:spAutoFit/>
          </a:bodyPr>
          <a:lstStyle/>
          <a:p>
            <a:pPr algn="ctr"/>
            <a:r>
              <a:rPr lang="en-US" sz="2800" b="1" i="1" dirty="0">
                <a:solidFill>
                  <a:prstClr val="white"/>
                </a:solidFill>
              </a:rPr>
              <a:t>Fair – Credible – Transparent</a:t>
            </a:r>
          </a:p>
        </p:txBody>
      </p:sp>
      <p:sp>
        <p:nvSpPr>
          <p:cNvPr id="3" name="Slide Number Placeholder 2"/>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12</a:t>
            </a:fld>
            <a:r>
              <a:rPr lang="en-US" smtClean="0">
                <a:solidFill>
                  <a:srgbClr val="BFBFBF"/>
                </a:solidFill>
              </a:rPr>
              <a:t>)</a:t>
            </a:r>
            <a:endParaRPr lang="en-US" dirty="0">
              <a:solidFill>
                <a:srgbClr val="BFBFBF"/>
              </a:solidFill>
            </a:endParaRPr>
          </a:p>
        </p:txBody>
      </p:sp>
      <p:sp>
        <p:nvSpPr>
          <p:cNvPr id="8" name="Date Placeholder 7"/>
          <p:cNvSpPr>
            <a:spLocks noGrp="1"/>
          </p:cNvSpPr>
          <p:nvPr>
            <p:ph type="dt" sz="half" idx="2"/>
          </p:nvPr>
        </p:nvSpPr>
        <p:spPr/>
        <p:txBody>
          <a:bodyPr/>
          <a:lstStyle/>
          <a:p>
            <a:r>
              <a:rPr lang="en-US" smtClean="0">
                <a:solidFill>
                  <a:srgbClr val="BFBFBF"/>
                </a:solidFill>
              </a:rPr>
              <a:t>DPMAP Rev. 2 July 2016</a:t>
            </a:r>
            <a:endParaRPr lang="en-US" dirty="0">
              <a:solidFill>
                <a:srgbClr val="BFBFBF"/>
              </a:solidFill>
            </a:endParaRPr>
          </a:p>
        </p:txBody>
      </p:sp>
    </p:spTree>
    <p:extLst>
      <p:ext uri="{BB962C8B-B14F-4D97-AF65-F5344CB8AC3E}">
        <p14:creationId xmlns:p14="http://schemas.microsoft.com/office/powerpoint/2010/main" val="429144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ipe(left)">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wipe(left)">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wipe(left)">
                                      <p:cBhvr>
                                        <p:cTn id="17" dur="5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wipe(left)">
                                      <p:cBhvr>
                                        <p:cTn id="2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DoD Core Values</a:t>
            </a:r>
            <a:endParaRPr lang="en-US" dirty="0"/>
          </a:p>
        </p:txBody>
      </p:sp>
      <p:sp>
        <p:nvSpPr>
          <p:cNvPr id="7" name="Content Placeholder 6"/>
          <p:cNvSpPr>
            <a:spLocks noGrp="1"/>
          </p:cNvSpPr>
          <p:nvPr>
            <p:ph idx="1"/>
          </p:nvPr>
        </p:nvSpPr>
        <p:spPr>
          <a:xfrm>
            <a:off x="616450" y="838201"/>
            <a:ext cx="7808359" cy="5287963"/>
          </a:xfrm>
        </p:spPr>
        <p:txBody>
          <a:bodyPr>
            <a:normAutofit/>
          </a:bodyPr>
          <a:lstStyle/>
          <a:p>
            <a:endParaRPr lang="en-US" sz="2400" dirty="0"/>
          </a:p>
          <a:p>
            <a:endParaRPr lang="en-US" sz="2800" dirty="0"/>
          </a:p>
        </p:txBody>
      </p:sp>
      <p:sp>
        <p:nvSpPr>
          <p:cNvPr id="6" name="TextBox 5"/>
          <p:cNvSpPr txBox="1"/>
          <p:nvPr/>
        </p:nvSpPr>
        <p:spPr>
          <a:xfrm>
            <a:off x="2664143" y="6211669"/>
            <a:ext cx="4458978" cy="523220"/>
          </a:xfrm>
          <a:prstGeom prst="rect">
            <a:avLst/>
          </a:prstGeom>
          <a:noFill/>
        </p:spPr>
        <p:txBody>
          <a:bodyPr wrap="none" rtlCol="0">
            <a:spAutoFit/>
          </a:bodyPr>
          <a:lstStyle/>
          <a:p>
            <a:pPr algn="ctr"/>
            <a:r>
              <a:rPr lang="en-US" sz="2800" b="1" i="1" dirty="0">
                <a:solidFill>
                  <a:prstClr val="white"/>
                </a:solidFill>
              </a:rPr>
              <a:t>Fair – Credible – Transparent</a:t>
            </a:r>
          </a:p>
        </p:txBody>
      </p:sp>
      <p:graphicFrame>
        <p:nvGraphicFramePr>
          <p:cNvPr id="3" name="Diagram 2"/>
          <p:cNvGraphicFramePr/>
          <p:nvPr>
            <p:extLst>
              <p:ext uri="{D42A27DB-BD31-4B8C-83A1-F6EECF244321}">
                <p14:modId xmlns:p14="http://schemas.microsoft.com/office/powerpoint/2010/main" val="4122470991"/>
              </p:ext>
            </p:extLst>
          </p:nvPr>
        </p:nvGraphicFramePr>
        <p:xfrm>
          <a:off x="205484" y="955498"/>
          <a:ext cx="8872528" cy="5170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p:cNvCxnSpPr/>
          <p:nvPr/>
        </p:nvCxnSpPr>
        <p:spPr>
          <a:xfrm>
            <a:off x="4623371" y="2250041"/>
            <a:ext cx="30823" cy="2630185"/>
          </a:xfrm>
          <a:prstGeom prst="line">
            <a:avLst/>
          </a:prstGeom>
          <a:ln w="50800">
            <a:solidFill>
              <a:schemeClr val="accent1">
                <a:shade val="95000"/>
                <a:satMod val="105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565132" y="2897313"/>
            <a:ext cx="2219219" cy="1345915"/>
          </a:xfrm>
          <a:prstGeom prst="line">
            <a:avLst/>
          </a:prstGeom>
          <a:ln w="50800">
            <a:solidFill>
              <a:schemeClr val="accent1">
                <a:shade val="95000"/>
                <a:satMod val="105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65134" y="2897313"/>
            <a:ext cx="2126751" cy="1345915"/>
          </a:xfrm>
          <a:prstGeom prst="line">
            <a:avLst/>
          </a:prstGeom>
          <a:ln w="50800">
            <a:solidFill>
              <a:schemeClr val="accent1">
                <a:shade val="95000"/>
                <a:satMod val="105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534313" y="2250041"/>
            <a:ext cx="1089059" cy="1900719"/>
          </a:xfrm>
          <a:prstGeom prst="line">
            <a:avLst/>
          </a:prstGeom>
          <a:ln w="50800">
            <a:solidFill>
              <a:schemeClr val="accent1">
                <a:shade val="95000"/>
                <a:satMod val="105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633645" y="2250041"/>
            <a:ext cx="1085931" cy="1993187"/>
          </a:xfrm>
          <a:prstGeom prst="line">
            <a:avLst/>
          </a:prstGeom>
          <a:ln w="50800">
            <a:solidFill>
              <a:schemeClr val="accent1">
                <a:shade val="95000"/>
                <a:satMod val="105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718969" y="2897312"/>
            <a:ext cx="1027416" cy="1982913"/>
          </a:xfrm>
          <a:prstGeom prst="line">
            <a:avLst/>
          </a:prstGeom>
          <a:ln w="50800">
            <a:solidFill>
              <a:schemeClr val="accent1">
                <a:shade val="95000"/>
                <a:satMod val="105000"/>
                <a:alpha val="9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565134" y="4243228"/>
            <a:ext cx="1058239" cy="636998"/>
          </a:xfrm>
          <a:prstGeom prst="line">
            <a:avLst/>
          </a:prstGeom>
          <a:ln w="50800">
            <a:solidFill>
              <a:schemeClr val="accent1">
                <a:shade val="95000"/>
                <a:satMod val="105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534312" y="2907587"/>
            <a:ext cx="0" cy="1335641"/>
          </a:xfrm>
          <a:prstGeom prst="line">
            <a:avLst/>
          </a:prstGeom>
          <a:ln w="50800">
            <a:solidFill>
              <a:schemeClr val="accent1">
                <a:shade val="95000"/>
                <a:satMod val="105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534312" y="2219217"/>
            <a:ext cx="1099333" cy="688370"/>
          </a:xfrm>
          <a:prstGeom prst="line">
            <a:avLst/>
          </a:prstGeom>
          <a:ln w="50800">
            <a:solidFill>
              <a:schemeClr val="accent1">
                <a:shade val="95000"/>
                <a:satMod val="105000"/>
                <a:alpha val="12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654194" y="2250040"/>
            <a:ext cx="1065383" cy="647272"/>
          </a:xfrm>
          <a:prstGeom prst="line">
            <a:avLst/>
          </a:prstGeom>
          <a:ln w="50800">
            <a:solidFill>
              <a:schemeClr val="accent1">
                <a:shade val="95000"/>
                <a:satMod val="105000"/>
                <a:alpha val="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741249" y="2907587"/>
            <a:ext cx="5136" cy="1381873"/>
          </a:xfrm>
          <a:prstGeom prst="line">
            <a:avLst/>
          </a:prstGeom>
          <a:ln w="50800">
            <a:solidFill>
              <a:schemeClr val="accent1">
                <a:shade val="95000"/>
                <a:satMod val="105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4670729" y="4294597"/>
            <a:ext cx="972915" cy="544530"/>
          </a:xfrm>
          <a:prstGeom prst="line">
            <a:avLst/>
          </a:prstGeom>
          <a:ln w="50800">
            <a:solidFill>
              <a:schemeClr val="accent1">
                <a:shade val="95000"/>
                <a:satMod val="105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534313" y="2907586"/>
            <a:ext cx="1104471" cy="1972638"/>
          </a:xfrm>
          <a:prstGeom prst="line">
            <a:avLst/>
          </a:prstGeom>
          <a:ln w="50800">
            <a:solidFill>
              <a:schemeClr val="accent1">
                <a:shade val="95000"/>
                <a:satMod val="105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492933" y="2907586"/>
            <a:ext cx="2260879" cy="0"/>
          </a:xfrm>
          <a:prstGeom prst="line">
            <a:avLst/>
          </a:prstGeom>
          <a:ln w="50800">
            <a:solidFill>
              <a:schemeClr val="accent1">
                <a:shade val="95000"/>
                <a:satMod val="105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482939" y="4268911"/>
            <a:ext cx="2263447" cy="20549"/>
          </a:xfrm>
          <a:prstGeom prst="line">
            <a:avLst/>
          </a:prstGeom>
          <a:ln w="50800">
            <a:solidFill>
              <a:schemeClr val="accent1">
                <a:shade val="95000"/>
                <a:satMod val="105000"/>
                <a:alpha val="11000"/>
              </a:schemeClr>
            </a:solidFill>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2013736" y="955497"/>
            <a:ext cx="5219272" cy="5170666"/>
          </a:xfrm>
          <a:prstGeom prst="ellipse">
            <a:avLst/>
          </a:prstGeom>
          <a:solidFill>
            <a:schemeClr val="accent6">
              <a:lumMod val="40000"/>
              <a:lumOff val="60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rPr>
              <a:t>TECHNICAL</a:t>
            </a:r>
          </a:p>
          <a:p>
            <a:pPr algn="ctr"/>
            <a:r>
              <a:rPr lang="en-US" sz="2000" b="1" dirty="0">
                <a:solidFill>
                  <a:srgbClr val="000000"/>
                </a:solidFill>
              </a:rPr>
              <a:t>KNOWLEDGE</a:t>
            </a:r>
          </a:p>
          <a:p>
            <a:pPr algn="ctr"/>
            <a:endParaRPr lang="en-US" sz="2000" b="1" dirty="0">
              <a:solidFill>
                <a:srgbClr val="000000"/>
              </a:solidFill>
            </a:endParaRPr>
          </a:p>
          <a:p>
            <a:pPr algn="ctr"/>
            <a:r>
              <a:rPr lang="en-US" sz="2000" b="1" dirty="0">
                <a:solidFill>
                  <a:srgbClr val="000000"/>
                </a:solidFill>
              </a:rPr>
              <a:t>PROFESSIONALISM</a:t>
            </a:r>
          </a:p>
          <a:p>
            <a:pPr algn="ctr"/>
            <a:endParaRPr lang="en-US" sz="2000" b="1" dirty="0">
              <a:solidFill>
                <a:srgbClr val="000000"/>
              </a:solidFill>
            </a:endParaRPr>
          </a:p>
          <a:p>
            <a:pPr algn="ctr"/>
            <a:r>
              <a:rPr lang="en-US" sz="2000" b="1" dirty="0">
                <a:solidFill>
                  <a:srgbClr val="000000"/>
                </a:solidFill>
              </a:rPr>
              <a:t>LEADERSHIP</a:t>
            </a:r>
          </a:p>
        </p:txBody>
      </p:sp>
      <p:sp>
        <p:nvSpPr>
          <p:cNvPr id="4" name="Slide Number Placeholder 3"/>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13</a:t>
            </a:fld>
            <a:r>
              <a:rPr lang="en-US" smtClean="0">
                <a:solidFill>
                  <a:srgbClr val="BFBFBF"/>
                </a:solidFill>
              </a:rPr>
              <a:t>)</a:t>
            </a:r>
            <a:endParaRPr lang="en-US" dirty="0">
              <a:solidFill>
                <a:srgbClr val="BFBFBF"/>
              </a:solidFill>
            </a:endParaRPr>
          </a:p>
        </p:txBody>
      </p:sp>
      <p:sp>
        <p:nvSpPr>
          <p:cNvPr id="10" name="Date Placeholder 9"/>
          <p:cNvSpPr>
            <a:spLocks noGrp="1"/>
          </p:cNvSpPr>
          <p:nvPr>
            <p:ph type="dt" sz="half" idx="2"/>
          </p:nvPr>
        </p:nvSpPr>
        <p:spPr/>
        <p:txBody>
          <a:bodyPr/>
          <a:lstStyle/>
          <a:p>
            <a:r>
              <a:rPr lang="en-US" smtClean="0">
                <a:solidFill>
                  <a:srgbClr val="BFBFBF"/>
                </a:solidFill>
              </a:rPr>
              <a:t>DPMAP Rev. 2 July 2016</a:t>
            </a:r>
            <a:endParaRPr lang="en-US" dirty="0">
              <a:solidFill>
                <a:srgbClr val="BFBFBF"/>
              </a:solidFill>
            </a:endParaRPr>
          </a:p>
        </p:txBody>
      </p:sp>
    </p:spTree>
    <p:extLst>
      <p:ext uri="{BB962C8B-B14F-4D97-AF65-F5344CB8AC3E}">
        <p14:creationId xmlns:p14="http://schemas.microsoft.com/office/powerpoint/2010/main" val="337451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High-Performing Organizations</a:t>
            </a:r>
            <a:endParaRPr lang="en-US" dirty="0"/>
          </a:p>
        </p:txBody>
      </p:sp>
      <p:sp>
        <p:nvSpPr>
          <p:cNvPr id="8" name="Rectangle 7"/>
          <p:cNvSpPr/>
          <p:nvPr/>
        </p:nvSpPr>
        <p:spPr>
          <a:xfrm>
            <a:off x="274320" y="1100446"/>
            <a:ext cx="8595360" cy="4937760"/>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aphicFrame>
        <p:nvGraphicFramePr>
          <p:cNvPr id="9" name="Content Placeholder 9"/>
          <p:cNvGraphicFramePr>
            <a:graphicFrameLocks/>
          </p:cNvGraphicFramePr>
          <p:nvPr>
            <p:extLst/>
          </p:nvPr>
        </p:nvGraphicFramePr>
        <p:xfrm>
          <a:off x="459805" y="1151818"/>
          <a:ext cx="8224393" cy="4969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664143" y="6211669"/>
            <a:ext cx="4458978" cy="523220"/>
          </a:xfrm>
          <a:prstGeom prst="rect">
            <a:avLst/>
          </a:prstGeom>
          <a:noFill/>
        </p:spPr>
        <p:txBody>
          <a:bodyPr wrap="none" rtlCol="0">
            <a:spAutoFit/>
          </a:bodyPr>
          <a:lstStyle/>
          <a:p>
            <a:pPr algn="ctr"/>
            <a:r>
              <a:rPr lang="en-US" sz="2800" b="1" i="1" dirty="0">
                <a:solidFill>
                  <a:prstClr val="white"/>
                </a:solidFill>
              </a:rPr>
              <a:t>Fair – Credible – Transparent</a:t>
            </a:r>
          </a:p>
        </p:txBody>
      </p:sp>
      <p:sp>
        <p:nvSpPr>
          <p:cNvPr id="3" name="Slide Number Placeholder 2"/>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14</a:t>
            </a:fld>
            <a:r>
              <a:rPr lang="en-US" smtClean="0">
                <a:solidFill>
                  <a:srgbClr val="BFBFBF"/>
                </a:solidFill>
              </a:rPr>
              <a:t>)</a:t>
            </a:r>
            <a:endParaRPr lang="en-US" dirty="0">
              <a:solidFill>
                <a:srgbClr val="BFBFBF"/>
              </a:solidFill>
            </a:endParaRPr>
          </a:p>
        </p:txBody>
      </p:sp>
      <p:sp>
        <p:nvSpPr>
          <p:cNvPr id="7" name="Date Placeholder 6"/>
          <p:cNvSpPr>
            <a:spLocks noGrp="1"/>
          </p:cNvSpPr>
          <p:nvPr>
            <p:ph type="dt" sz="half" idx="2"/>
          </p:nvPr>
        </p:nvSpPr>
        <p:spPr/>
        <p:txBody>
          <a:bodyPr/>
          <a:lstStyle/>
          <a:p>
            <a:r>
              <a:rPr lang="en-US" smtClean="0">
                <a:solidFill>
                  <a:srgbClr val="BFBFBF"/>
                </a:solidFill>
              </a:rPr>
              <a:t>DPMAP Rev. 2 July 2016</a:t>
            </a:r>
            <a:endParaRPr lang="en-US" dirty="0">
              <a:solidFill>
                <a:srgbClr val="BFBFBF"/>
              </a:solidFill>
            </a:endParaRPr>
          </a:p>
        </p:txBody>
      </p:sp>
    </p:spTree>
    <p:extLst>
      <p:ext uri="{BB962C8B-B14F-4D97-AF65-F5344CB8AC3E}">
        <p14:creationId xmlns:p14="http://schemas.microsoft.com/office/powerpoint/2010/main" val="3145348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a:t>
            </a:r>
            <a:r>
              <a:rPr lang="en-US" dirty="0" smtClean="0"/>
              <a:t>Performance Management Levels</a:t>
            </a:r>
            <a:endParaRPr lang="en-US" dirty="0"/>
          </a:p>
        </p:txBody>
      </p:sp>
      <p:graphicFrame>
        <p:nvGraphicFramePr>
          <p:cNvPr id="26" name="Diagram 25"/>
          <p:cNvGraphicFramePr/>
          <p:nvPr>
            <p:extLst>
              <p:ext uri="{D42A27DB-BD31-4B8C-83A1-F6EECF244321}">
                <p14:modId xmlns:p14="http://schemas.microsoft.com/office/powerpoint/2010/main" val="2648932214"/>
              </p:ext>
            </p:extLst>
          </p:nvPr>
        </p:nvGraphicFramePr>
        <p:xfrm>
          <a:off x="599613" y="1250595"/>
          <a:ext cx="8250148" cy="4993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664143" y="6211669"/>
            <a:ext cx="4458978" cy="523220"/>
          </a:xfrm>
          <a:prstGeom prst="rect">
            <a:avLst/>
          </a:prstGeom>
          <a:noFill/>
        </p:spPr>
        <p:txBody>
          <a:bodyPr wrap="none" rtlCol="0">
            <a:spAutoFit/>
          </a:bodyPr>
          <a:lstStyle/>
          <a:p>
            <a:pPr algn="ctr"/>
            <a:r>
              <a:rPr lang="en-US" sz="2800" b="1" i="1" dirty="0">
                <a:solidFill>
                  <a:prstClr val="white"/>
                </a:solidFill>
              </a:rPr>
              <a:t>Fair – Credible – Transparent</a:t>
            </a:r>
          </a:p>
        </p:txBody>
      </p:sp>
      <p:sp>
        <p:nvSpPr>
          <p:cNvPr id="3" name="Slide Number Placeholder 2"/>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15</a:t>
            </a:fld>
            <a:r>
              <a:rPr lang="en-US" smtClean="0">
                <a:solidFill>
                  <a:srgbClr val="BFBFBF"/>
                </a:solidFill>
              </a:rPr>
              <a:t>)</a:t>
            </a:r>
            <a:endParaRPr lang="en-US" dirty="0">
              <a:solidFill>
                <a:srgbClr val="BFBFBF"/>
              </a:solidFill>
            </a:endParaRPr>
          </a:p>
        </p:txBody>
      </p:sp>
      <p:sp>
        <p:nvSpPr>
          <p:cNvPr id="7" name="Date Placeholder 6"/>
          <p:cNvSpPr>
            <a:spLocks noGrp="1"/>
          </p:cNvSpPr>
          <p:nvPr>
            <p:ph type="dt" sz="half" idx="2"/>
          </p:nvPr>
        </p:nvSpPr>
        <p:spPr/>
        <p:txBody>
          <a:bodyPr/>
          <a:lstStyle/>
          <a:p>
            <a:r>
              <a:rPr lang="en-US" smtClean="0">
                <a:solidFill>
                  <a:srgbClr val="BFBFBF"/>
                </a:solidFill>
              </a:rPr>
              <a:t>DPMAP Rev. 2 July 2016</a:t>
            </a:r>
            <a:endParaRPr lang="en-US" dirty="0">
              <a:solidFill>
                <a:srgbClr val="BFBFBF"/>
              </a:solidFill>
            </a:endParaRPr>
          </a:p>
        </p:txBody>
      </p:sp>
    </p:spTree>
    <p:extLst>
      <p:ext uri="{BB962C8B-B14F-4D97-AF65-F5344CB8AC3E}">
        <p14:creationId xmlns:p14="http://schemas.microsoft.com/office/powerpoint/2010/main" val="3842459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Performance Management Features</a:t>
            </a:r>
            <a:endParaRPr lang="en-US" dirty="0"/>
          </a:p>
        </p:txBody>
      </p:sp>
      <p:graphicFrame>
        <p:nvGraphicFramePr>
          <p:cNvPr id="8" name="Content Placeholder 6"/>
          <p:cNvGraphicFramePr>
            <a:graphicFrameLocks/>
          </p:cNvGraphicFramePr>
          <p:nvPr>
            <p:extLst>
              <p:ext uri="{D42A27DB-BD31-4B8C-83A1-F6EECF244321}">
                <p14:modId xmlns:p14="http://schemas.microsoft.com/office/powerpoint/2010/main" val="1228192193"/>
              </p:ext>
            </p:extLst>
          </p:nvPr>
        </p:nvGraphicFramePr>
        <p:xfrm>
          <a:off x="457200" y="914400"/>
          <a:ext cx="8229600" cy="5136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2187630" y="6203002"/>
            <a:ext cx="5600183" cy="523220"/>
          </a:xfrm>
          <a:prstGeom prst="rect">
            <a:avLst/>
          </a:prstGeom>
          <a:noFill/>
        </p:spPr>
        <p:txBody>
          <a:bodyPr wrap="square" rtlCol="0">
            <a:spAutoFit/>
          </a:bodyPr>
          <a:lstStyle/>
          <a:p>
            <a:pPr algn="ctr"/>
            <a:r>
              <a:rPr lang="en-US" sz="2800" b="1" i="1" dirty="0">
                <a:solidFill>
                  <a:prstClr val="white"/>
                </a:solidFill>
              </a:rPr>
              <a:t>Fair – Credible – Transparent</a:t>
            </a:r>
          </a:p>
        </p:txBody>
      </p:sp>
      <p:sp>
        <p:nvSpPr>
          <p:cNvPr id="3" name="Slide Number Placeholder 2"/>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16</a:t>
            </a:fld>
            <a:r>
              <a:rPr lang="en-US" smtClean="0">
                <a:solidFill>
                  <a:srgbClr val="BFBFBF"/>
                </a:solidFill>
              </a:rPr>
              <a:t>)</a:t>
            </a:r>
            <a:endParaRPr lang="en-US" dirty="0">
              <a:solidFill>
                <a:srgbClr val="BFBFBF"/>
              </a:solidFill>
            </a:endParaRPr>
          </a:p>
        </p:txBody>
      </p:sp>
      <p:sp>
        <p:nvSpPr>
          <p:cNvPr id="6" name="Date Placeholder 5"/>
          <p:cNvSpPr>
            <a:spLocks noGrp="1"/>
          </p:cNvSpPr>
          <p:nvPr>
            <p:ph type="dt" sz="half" idx="2"/>
          </p:nvPr>
        </p:nvSpPr>
        <p:spPr/>
        <p:txBody>
          <a:bodyPr/>
          <a:lstStyle/>
          <a:p>
            <a:r>
              <a:rPr lang="en-US" smtClean="0">
                <a:solidFill>
                  <a:srgbClr val="BFBFBF"/>
                </a:solidFill>
              </a:rPr>
              <a:t>DPMAP Rev. 2 July 2016</a:t>
            </a:r>
            <a:endParaRPr lang="en-US" dirty="0">
              <a:solidFill>
                <a:srgbClr val="BFBFBF"/>
              </a:solidFill>
            </a:endParaRPr>
          </a:p>
        </p:txBody>
      </p:sp>
      <p:sp>
        <p:nvSpPr>
          <p:cNvPr id="4" name="TextBox 3"/>
          <p:cNvSpPr txBox="1"/>
          <p:nvPr/>
        </p:nvSpPr>
        <p:spPr>
          <a:xfrm>
            <a:off x="6140918" y="4493500"/>
            <a:ext cx="2223436" cy="1754326"/>
          </a:xfrm>
          <a:prstGeom prst="rect">
            <a:avLst/>
          </a:prstGeom>
          <a:noFill/>
        </p:spPr>
        <p:txBody>
          <a:bodyPr wrap="square" rtlCol="0">
            <a:spAutoFit/>
          </a:bodyPr>
          <a:lstStyle/>
          <a:p>
            <a:pPr algn="ctr"/>
            <a:r>
              <a:rPr lang="en-US" b="1" dirty="0">
                <a:solidFill>
                  <a:srgbClr val="000000"/>
                </a:solidFill>
              </a:rPr>
              <a:t>Outstanding  (5)</a:t>
            </a:r>
          </a:p>
          <a:p>
            <a:pPr algn="ctr"/>
            <a:endParaRPr lang="en-US" b="1" dirty="0">
              <a:solidFill>
                <a:srgbClr val="000000"/>
              </a:solidFill>
            </a:endParaRPr>
          </a:p>
          <a:p>
            <a:pPr algn="ctr"/>
            <a:r>
              <a:rPr lang="en-US" b="1" dirty="0">
                <a:solidFill>
                  <a:srgbClr val="000000"/>
                </a:solidFill>
              </a:rPr>
              <a:t>Fully Successful (3)</a:t>
            </a:r>
          </a:p>
          <a:p>
            <a:pPr algn="ctr"/>
            <a:endParaRPr lang="en-US" b="1" dirty="0">
              <a:solidFill>
                <a:srgbClr val="000000"/>
              </a:solidFill>
            </a:endParaRPr>
          </a:p>
          <a:p>
            <a:pPr algn="ctr"/>
            <a:r>
              <a:rPr lang="en-US" b="1" dirty="0">
                <a:solidFill>
                  <a:srgbClr val="000000"/>
                </a:solidFill>
              </a:rPr>
              <a:t>Unacceptable (1)</a:t>
            </a:r>
          </a:p>
          <a:p>
            <a:pPr algn="ctr"/>
            <a:endParaRPr lang="en-US" b="1" dirty="0">
              <a:solidFill>
                <a:srgbClr val="000000"/>
              </a:solidFill>
            </a:endParaRPr>
          </a:p>
        </p:txBody>
      </p:sp>
    </p:spTree>
    <p:extLst>
      <p:ext uri="{BB962C8B-B14F-4D97-AF65-F5344CB8AC3E}">
        <p14:creationId xmlns:p14="http://schemas.microsoft.com/office/powerpoint/2010/main" val="3913279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Performance Management Features</a:t>
            </a:r>
            <a:endParaRPr lang="en-US" dirty="0"/>
          </a:p>
        </p:txBody>
      </p:sp>
      <p:graphicFrame>
        <p:nvGraphicFramePr>
          <p:cNvPr id="8" name="Content Placeholder 6"/>
          <p:cNvGraphicFramePr>
            <a:graphicFrameLocks/>
          </p:cNvGraphicFramePr>
          <p:nvPr>
            <p:extLst>
              <p:ext uri="{D42A27DB-BD31-4B8C-83A1-F6EECF244321}">
                <p14:modId xmlns:p14="http://schemas.microsoft.com/office/powerpoint/2010/main" val="3833537217"/>
              </p:ext>
            </p:extLst>
          </p:nvPr>
        </p:nvGraphicFramePr>
        <p:xfrm>
          <a:off x="457200" y="1219201"/>
          <a:ext cx="8229600"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187630" y="6203002"/>
            <a:ext cx="5600183" cy="523220"/>
          </a:xfrm>
          <a:prstGeom prst="rect">
            <a:avLst/>
          </a:prstGeom>
          <a:noFill/>
        </p:spPr>
        <p:txBody>
          <a:bodyPr wrap="square" rtlCol="0">
            <a:spAutoFit/>
          </a:bodyPr>
          <a:lstStyle/>
          <a:p>
            <a:pPr algn="ctr"/>
            <a:r>
              <a:rPr lang="en-US" sz="2800" b="1" i="1" dirty="0">
                <a:solidFill>
                  <a:prstClr val="white"/>
                </a:solidFill>
              </a:rPr>
              <a:t>Fair – Credible – Transparent</a:t>
            </a:r>
          </a:p>
        </p:txBody>
      </p:sp>
      <p:sp>
        <p:nvSpPr>
          <p:cNvPr id="3" name="Slide Number Placeholder 2"/>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17</a:t>
            </a:fld>
            <a:r>
              <a:rPr lang="en-US" smtClean="0">
                <a:solidFill>
                  <a:srgbClr val="BFBFBF"/>
                </a:solidFill>
              </a:rPr>
              <a:t>)</a:t>
            </a:r>
            <a:endParaRPr lang="en-US" dirty="0">
              <a:solidFill>
                <a:srgbClr val="BFBFBF"/>
              </a:solidFill>
            </a:endParaRPr>
          </a:p>
        </p:txBody>
      </p:sp>
      <p:sp>
        <p:nvSpPr>
          <p:cNvPr id="7" name="Date Placeholder 6"/>
          <p:cNvSpPr>
            <a:spLocks noGrp="1"/>
          </p:cNvSpPr>
          <p:nvPr>
            <p:ph type="dt" sz="half" idx="2"/>
          </p:nvPr>
        </p:nvSpPr>
        <p:spPr/>
        <p:txBody>
          <a:bodyPr/>
          <a:lstStyle/>
          <a:p>
            <a:r>
              <a:rPr lang="en-US" smtClean="0">
                <a:solidFill>
                  <a:srgbClr val="BFBFBF"/>
                </a:solidFill>
              </a:rPr>
              <a:t>DPMAP Rev. 2 July 2016</a:t>
            </a:r>
            <a:endParaRPr lang="en-US" dirty="0">
              <a:solidFill>
                <a:srgbClr val="BFBFBF"/>
              </a:solidFill>
            </a:endParaRPr>
          </a:p>
        </p:txBody>
      </p:sp>
    </p:spTree>
    <p:extLst>
      <p:ext uri="{BB962C8B-B14F-4D97-AF65-F5344CB8AC3E}">
        <p14:creationId xmlns:p14="http://schemas.microsoft.com/office/powerpoint/2010/main" val="863291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DoD Performance Management Model</a:t>
            </a:r>
            <a:endParaRPr lang="en-US" dirty="0"/>
          </a:p>
        </p:txBody>
      </p:sp>
      <p:graphicFrame>
        <p:nvGraphicFramePr>
          <p:cNvPr id="9" name="Diagram 8"/>
          <p:cNvGraphicFramePr/>
          <p:nvPr>
            <p:extLst>
              <p:ext uri="{D42A27DB-BD31-4B8C-83A1-F6EECF244321}">
                <p14:modId xmlns:p14="http://schemas.microsoft.com/office/powerpoint/2010/main" val="2618596827"/>
              </p:ext>
            </p:extLst>
          </p:nvPr>
        </p:nvGraphicFramePr>
        <p:xfrm>
          <a:off x="457200" y="9144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664143" y="6211669"/>
            <a:ext cx="4458978" cy="523220"/>
          </a:xfrm>
          <a:prstGeom prst="rect">
            <a:avLst/>
          </a:prstGeom>
          <a:noFill/>
        </p:spPr>
        <p:txBody>
          <a:bodyPr wrap="none" rtlCol="0">
            <a:spAutoFit/>
          </a:bodyPr>
          <a:lstStyle/>
          <a:p>
            <a:pPr algn="ctr"/>
            <a:r>
              <a:rPr lang="en-US" sz="2800" b="1" i="1" dirty="0">
                <a:solidFill>
                  <a:prstClr val="white"/>
                </a:solidFill>
              </a:rPr>
              <a:t>Fair – Credible – Transparent</a:t>
            </a:r>
          </a:p>
        </p:txBody>
      </p:sp>
      <p:sp>
        <p:nvSpPr>
          <p:cNvPr id="3" name="Slide Number Placeholder 2"/>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18</a:t>
            </a:fld>
            <a:r>
              <a:rPr lang="en-US" smtClean="0">
                <a:solidFill>
                  <a:srgbClr val="BFBFBF"/>
                </a:solidFill>
              </a:rPr>
              <a:t>)</a:t>
            </a:r>
            <a:endParaRPr lang="en-US" dirty="0">
              <a:solidFill>
                <a:srgbClr val="BFBFBF"/>
              </a:solidFill>
            </a:endParaRPr>
          </a:p>
        </p:txBody>
      </p:sp>
      <p:sp>
        <p:nvSpPr>
          <p:cNvPr id="7" name="Date Placeholder 6"/>
          <p:cNvSpPr>
            <a:spLocks noGrp="1"/>
          </p:cNvSpPr>
          <p:nvPr>
            <p:ph type="dt" sz="half" idx="2"/>
          </p:nvPr>
        </p:nvSpPr>
        <p:spPr/>
        <p:txBody>
          <a:bodyPr/>
          <a:lstStyle/>
          <a:p>
            <a:r>
              <a:rPr lang="en-US" smtClean="0">
                <a:solidFill>
                  <a:srgbClr val="BFBFBF"/>
                </a:solidFill>
              </a:rPr>
              <a:t>DPMAP Rev. 2 July 2016</a:t>
            </a:r>
            <a:endParaRPr lang="en-US" dirty="0">
              <a:solidFill>
                <a:srgbClr val="BFBFBF"/>
              </a:solidFill>
            </a:endParaRPr>
          </a:p>
        </p:txBody>
      </p:sp>
    </p:spTree>
    <p:extLst>
      <p:ext uri="{BB962C8B-B14F-4D97-AF65-F5344CB8AC3E}">
        <p14:creationId xmlns:p14="http://schemas.microsoft.com/office/powerpoint/2010/main" val="3958271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Review</a:t>
            </a:r>
            <a:endParaRPr lang="en-US" dirty="0"/>
          </a:p>
        </p:txBody>
      </p:sp>
      <p:sp>
        <p:nvSpPr>
          <p:cNvPr id="3" name="Content Placeholder 2"/>
          <p:cNvSpPr>
            <a:spLocks noGrp="1"/>
          </p:cNvSpPr>
          <p:nvPr>
            <p:ph idx="1"/>
          </p:nvPr>
        </p:nvSpPr>
        <p:spPr>
          <a:xfrm>
            <a:off x="457199" y="1219201"/>
            <a:ext cx="8463921" cy="4906963"/>
          </a:xfrm>
        </p:spPr>
        <p:txBody>
          <a:bodyPr/>
          <a:lstStyle/>
          <a:p>
            <a:pPr marL="0" lvl="0" indent="0">
              <a:buNone/>
            </a:pPr>
            <a:r>
              <a:rPr lang="en-US" dirty="0" smtClean="0"/>
              <a:t>You should now be able to:</a:t>
            </a:r>
          </a:p>
          <a:p>
            <a:pPr marL="0" lvl="0" indent="0">
              <a:buNone/>
            </a:pPr>
            <a:r>
              <a:rPr lang="en-US" dirty="0" smtClean="0"/>
              <a:t> </a:t>
            </a:r>
          </a:p>
          <a:p>
            <a:r>
              <a:rPr lang="en-US" dirty="0"/>
              <a:t>Describe the relationship between performance management and the Department of Defense (DoD) mission and core values</a:t>
            </a:r>
          </a:p>
          <a:p>
            <a:r>
              <a:rPr lang="en-US" dirty="0"/>
              <a:t>Identify key performance management roles and responsibilities</a:t>
            </a:r>
          </a:p>
          <a:p>
            <a:r>
              <a:rPr lang="en-US" dirty="0"/>
              <a:t>Recognize significant performance management features </a:t>
            </a:r>
          </a:p>
          <a:p>
            <a:pPr marL="342900" lvl="2" indent="-342900">
              <a:buFont typeface="Wingdings" pitchFamily="2" charset="2"/>
              <a:buChar char="Ø"/>
            </a:pPr>
            <a:r>
              <a:rPr lang="en-US" sz="2400" dirty="0"/>
              <a:t>Characterize the DoD performance management model</a:t>
            </a:r>
          </a:p>
          <a:p>
            <a:pPr marL="457200" lvl="1" indent="0">
              <a:buNone/>
            </a:pPr>
            <a:endParaRPr lang="en-US" dirty="0"/>
          </a:p>
          <a:p>
            <a:pPr marL="0" indent="0">
              <a:buNone/>
            </a:pPr>
            <a:endParaRPr lang="en-US" dirty="0"/>
          </a:p>
        </p:txBody>
      </p:sp>
      <p:sp>
        <p:nvSpPr>
          <p:cNvPr id="6" name="TextBox 5"/>
          <p:cNvSpPr txBox="1"/>
          <p:nvPr/>
        </p:nvSpPr>
        <p:spPr>
          <a:xfrm>
            <a:off x="2664143" y="6211669"/>
            <a:ext cx="4458978" cy="523220"/>
          </a:xfrm>
          <a:prstGeom prst="rect">
            <a:avLst/>
          </a:prstGeom>
          <a:noFill/>
        </p:spPr>
        <p:txBody>
          <a:bodyPr wrap="none" rtlCol="0">
            <a:spAutoFit/>
          </a:bodyPr>
          <a:lstStyle/>
          <a:p>
            <a:pPr algn="ctr"/>
            <a:r>
              <a:rPr lang="en-US" sz="2800" b="1" i="1" dirty="0">
                <a:solidFill>
                  <a:prstClr val="white"/>
                </a:solidFill>
              </a:rPr>
              <a:t>Fair – Credible – Transparent</a:t>
            </a:r>
          </a:p>
        </p:txBody>
      </p:sp>
      <p:sp>
        <p:nvSpPr>
          <p:cNvPr id="4" name="Slide Number Placeholder 3"/>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19</a:t>
            </a:fld>
            <a:r>
              <a:rPr lang="en-US" smtClean="0">
                <a:solidFill>
                  <a:srgbClr val="BFBFBF"/>
                </a:solidFill>
              </a:rPr>
              <a:t>)</a:t>
            </a:r>
            <a:endParaRPr lang="en-US" dirty="0">
              <a:solidFill>
                <a:srgbClr val="BFBFBF"/>
              </a:solidFill>
            </a:endParaRPr>
          </a:p>
        </p:txBody>
      </p:sp>
      <p:sp>
        <p:nvSpPr>
          <p:cNvPr id="8" name="Date Placeholder 7"/>
          <p:cNvSpPr>
            <a:spLocks noGrp="1"/>
          </p:cNvSpPr>
          <p:nvPr>
            <p:ph type="dt" sz="half" idx="2"/>
          </p:nvPr>
        </p:nvSpPr>
        <p:spPr/>
        <p:txBody>
          <a:bodyPr/>
          <a:lstStyle/>
          <a:p>
            <a:r>
              <a:rPr lang="en-US" smtClean="0">
                <a:solidFill>
                  <a:srgbClr val="BFBFBF"/>
                </a:solidFill>
              </a:rPr>
              <a:t>DPMAP Rev. 2 July 2016</a:t>
            </a:r>
            <a:endParaRPr lang="en-US" dirty="0">
              <a:solidFill>
                <a:srgbClr val="BFBFBF"/>
              </a:solidFill>
            </a:endParaRPr>
          </a:p>
        </p:txBody>
      </p:sp>
    </p:spTree>
    <p:extLst>
      <p:ext uri="{BB962C8B-B14F-4D97-AF65-F5344CB8AC3E}">
        <p14:creationId xmlns:p14="http://schemas.microsoft.com/office/powerpoint/2010/main" val="3151240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following words appear running horizontally and vertically in a decorative arrangement:&#10;Leadership, Excellence, Service, Hiring, New Beginnings, Pride, Readiness, Workforce Planning, Ownership, Tools, Mission, Accountablity, Teamwork, Performance, Rewards, Supervisory Performance, Communication, Guides, Focus, Mentoring, Commitment, Training" title="New Beginnigs Word Cloud"/>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3400"/>
          <a:stretch/>
        </p:blipFill>
        <p:spPr>
          <a:xfrm>
            <a:off x="653001" y="1005840"/>
            <a:ext cx="7828241" cy="5016162"/>
          </a:xfrm>
          <a:prstGeom prst="rect">
            <a:avLst/>
          </a:prstGeom>
        </p:spPr>
      </p:pic>
      <p:sp>
        <p:nvSpPr>
          <p:cNvPr id="5" name="TextBox 4"/>
          <p:cNvSpPr txBox="1"/>
          <p:nvPr/>
        </p:nvSpPr>
        <p:spPr>
          <a:xfrm>
            <a:off x="2664143" y="6211669"/>
            <a:ext cx="4458978" cy="523220"/>
          </a:xfrm>
          <a:prstGeom prst="rect">
            <a:avLst/>
          </a:prstGeom>
          <a:noFill/>
        </p:spPr>
        <p:txBody>
          <a:bodyPr wrap="none" rtlCol="0">
            <a:spAutoFit/>
          </a:bodyPr>
          <a:lstStyle/>
          <a:p>
            <a:pPr algn="ctr"/>
            <a:r>
              <a:rPr lang="en-US" sz="2800" b="1" i="1" dirty="0">
                <a:solidFill>
                  <a:prstClr val="white"/>
                </a:solidFill>
              </a:rPr>
              <a:t>Fair – Credible – Transparent</a:t>
            </a:r>
          </a:p>
        </p:txBody>
      </p:sp>
      <p:sp>
        <p:nvSpPr>
          <p:cNvPr id="2" name="Slide Number Placeholder 1"/>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2</a:t>
            </a:fld>
            <a:r>
              <a:rPr lang="en-US" smtClean="0">
                <a:solidFill>
                  <a:srgbClr val="BFBFBF"/>
                </a:solidFill>
              </a:rPr>
              <a:t>)</a:t>
            </a:r>
            <a:endParaRPr lang="en-US" dirty="0">
              <a:solidFill>
                <a:srgbClr val="BFBFBF"/>
              </a:solidFill>
            </a:endParaRPr>
          </a:p>
        </p:txBody>
      </p:sp>
      <p:sp>
        <p:nvSpPr>
          <p:cNvPr id="3" name="Date Placeholder 2"/>
          <p:cNvSpPr>
            <a:spLocks noGrp="1"/>
          </p:cNvSpPr>
          <p:nvPr>
            <p:ph type="dt" sz="half" idx="2"/>
          </p:nvPr>
        </p:nvSpPr>
        <p:spPr/>
        <p:txBody>
          <a:bodyPr/>
          <a:lstStyle/>
          <a:p>
            <a:r>
              <a:rPr lang="en-US" smtClean="0">
                <a:solidFill>
                  <a:srgbClr val="BFBFBF"/>
                </a:solidFill>
              </a:rPr>
              <a:t>DPMAP Rev. 2 July 2016</a:t>
            </a:r>
            <a:endParaRPr lang="en-US" dirty="0">
              <a:solidFill>
                <a:srgbClr val="BFBFBF"/>
              </a:solidFill>
            </a:endParaRPr>
          </a:p>
        </p:txBody>
      </p:sp>
    </p:spTree>
    <p:extLst>
      <p:ext uri="{BB962C8B-B14F-4D97-AF65-F5344CB8AC3E}">
        <p14:creationId xmlns:p14="http://schemas.microsoft.com/office/powerpoint/2010/main" val="1800581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duotone>
              <a:schemeClr val="bg2">
                <a:shade val="45000"/>
                <a:satMod val="135000"/>
              </a:schemeClr>
              <a:prstClr val="white"/>
            </a:duotone>
          </a:blip>
          <a:stretch>
            <a:fillRect/>
          </a:stretch>
        </p:blipFill>
        <p:spPr>
          <a:xfrm>
            <a:off x="1662476" y="2857911"/>
            <a:ext cx="5819048" cy="3314286"/>
          </a:xfrm>
          <a:prstGeom prst="rect">
            <a:avLst/>
          </a:prstGeom>
        </p:spPr>
      </p:pic>
      <p:sp>
        <p:nvSpPr>
          <p:cNvPr id="6" name="Text Placeholder 5"/>
          <p:cNvSpPr>
            <a:spLocks noGrp="1"/>
          </p:cNvSpPr>
          <p:nvPr>
            <p:ph type="body" sz="quarter" idx="13"/>
          </p:nvPr>
        </p:nvSpPr>
        <p:spPr/>
        <p:txBody>
          <a:bodyPr/>
          <a:lstStyle/>
          <a:p>
            <a:r>
              <a:rPr lang="en-US" dirty="0" smtClean="0"/>
              <a:t>Are there any questions?</a:t>
            </a:r>
            <a:endParaRPr lang="en-US" dirty="0"/>
          </a:p>
        </p:txBody>
      </p:sp>
      <p:sp>
        <p:nvSpPr>
          <p:cNvPr id="2" name="Title 1"/>
          <p:cNvSpPr>
            <a:spLocks noGrp="1"/>
          </p:cNvSpPr>
          <p:nvPr>
            <p:ph type="title"/>
          </p:nvPr>
        </p:nvSpPr>
        <p:spPr/>
        <p:txBody>
          <a:bodyPr/>
          <a:lstStyle/>
          <a:p>
            <a:r>
              <a:rPr lang="en-US" dirty="0" smtClean="0"/>
              <a:t>Questions</a:t>
            </a:r>
            <a:endParaRPr lang="en-US" dirty="0"/>
          </a:p>
        </p:txBody>
      </p:sp>
      <p:sp>
        <p:nvSpPr>
          <p:cNvPr id="8" name="TextBox 7"/>
          <p:cNvSpPr txBox="1"/>
          <p:nvPr/>
        </p:nvSpPr>
        <p:spPr>
          <a:xfrm>
            <a:off x="2664143" y="6211669"/>
            <a:ext cx="4458978" cy="523220"/>
          </a:xfrm>
          <a:prstGeom prst="rect">
            <a:avLst/>
          </a:prstGeom>
          <a:noFill/>
        </p:spPr>
        <p:txBody>
          <a:bodyPr wrap="none" rtlCol="0">
            <a:spAutoFit/>
          </a:bodyPr>
          <a:lstStyle/>
          <a:p>
            <a:pPr algn="ctr"/>
            <a:r>
              <a:rPr lang="en-US" sz="2800" b="1" i="1" dirty="0">
                <a:solidFill>
                  <a:prstClr val="white"/>
                </a:solidFill>
              </a:rPr>
              <a:t>Fair – Credible – Transparent</a:t>
            </a:r>
          </a:p>
        </p:txBody>
      </p:sp>
      <p:sp>
        <p:nvSpPr>
          <p:cNvPr id="3" name="Slide Number Placeholder 2"/>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20</a:t>
            </a:fld>
            <a:r>
              <a:rPr lang="en-US" smtClean="0">
                <a:solidFill>
                  <a:srgbClr val="BFBFBF"/>
                </a:solidFill>
              </a:rPr>
              <a:t>)</a:t>
            </a:r>
            <a:endParaRPr lang="en-US" dirty="0">
              <a:solidFill>
                <a:srgbClr val="BFBFBF"/>
              </a:solidFill>
            </a:endParaRPr>
          </a:p>
        </p:txBody>
      </p:sp>
      <p:sp>
        <p:nvSpPr>
          <p:cNvPr id="4" name="Date Placeholder 3"/>
          <p:cNvSpPr>
            <a:spLocks noGrp="1"/>
          </p:cNvSpPr>
          <p:nvPr>
            <p:ph type="dt" sz="half" idx="2"/>
          </p:nvPr>
        </p:nvSpPr>
        <p:spPr/>
        <p:txBody>
          <a:bodyPr/>
          <a:lstStyle/>
          <a:p>
            <a:r>
              <a:rPr lang="en-US" smtClean="0">
                <a:solidFill>
                  <a:srgbClr val="BFBFBF"/>
                </a:solidFill>
              </a:rPr>
              <a:t>DPMAP Rev. 2 July 2016</a:t>
            </a:r>
            <a:endParaRPr lang="en-US" dirty="0">
              <a:solidFill>
                <a:srgbClr val="BFBFBF"/>
              </a:solidFill>
            </a:endParaRPr>
          </a:p>
        </p:txBody>
      </p:sp>
    </p:spTree>
    <p:extLst>
      <p:ext uri="{BB962C8B-B14F-4D97-AF65-F5344CB8AC3E}">
        <p14:creationId xmlns:p14="http://schemas.microsoft.com/office/powerpoint/2010/main" val="783445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52400" y="1219200"/>
            <a:ext cx="8763000" cy="4648200"/>
          </a:xfrm>
        </p:spPr>
        <p:txBody>
          <a:bodyPr>
            <a:normAutofit fontScale="62500" lnSpcReduction="20000"/>
          </a:bodyPr>
          <a:lstStyle/>
          <a:p>
            <a:r>
              <a:rPr lang="en-US" sz="2600" dirty="0" smtClean="0"/>
              <a:t>National </a:t>
            </a:r>
            <a:r>
              <a:rPr lang="en-US" sz="2600" dirty="0"/>
              <a:t>Defense Authorization </a:t>
            </a:r>
            <a:r>
              <a:rPr lang="en-US" sz="2600" dirty="0" smtClean="0"/>
              <a:t>Act for </a:t>
            </a:r>
            <a:r>
              <a:rPr lang="en-US" sz="2600" dirty="0"/>
              <a:t>Fiscal Year 2010</a:t>
            </a:r>
            <a:r>
              <a:rPr lang="en-US" sz="2600" i="1" dirty="0"/>
              <a:t>, Section 1113(d) </a:t>
            </a:r>
            <a:r>
              <a:rPr lang="en-US" sz="2600" dirty="0" smtClean="0"/>
              <a:t>DODI 1400.25</a:t>
            </a:r>
            <a:r>
              <a:rPr lang="en-US" sz="2600" dirty="0"/>
              <a:t>, Volume 410, </a:t>
            </a:r>
            <a:r>
              <a:rPr lang="en-US" sz="2600" i="1" dirty="0"/>
              <a:t>DoD Civilian Personnel Management System: Training, Education, and Professional Development</a:t>
            </a:r>
            <a:r>
              <a:rPr lang="en-US" sz="2600" dirty="0"/>
              <a:t>. </a:t>
            </a:r>
          </a:p>
          <a:p>
            <a:pPr lvl="0"/>
            <a:r>
              <a:rPr lang="en-US" sz="2600" dirty="0"/>
              <a:t>DODI 1400.25, Volume 431, </a:t>
            </a:r>
            <a:r>
              <a:rPr lang="en-US" sz="2600" i="1" dirty="0"/>
              <a:t>DoD Civilian Personnel Management System: Performance Management and Appraisal Program.</a:t>
            </a:r>
          </a:p>
          <a:p>
            <a:r>
              <a:rPr lang="en-US" sz="2600" dirty="0"/>
              <a:t>DODI 1400.25, Volume 451, </a:t>
            </a:r>
            <a:r>
              <a:rPr lang="en-US" sz="2600" i="1" dirty="0"/>
              <a:t>DoD Civilian Personnel Management System: Awards. </a:t>
            </a:r>
            <a:endParaRPr lang="en-US" sz="2600" i="1" dirty="0" smtClean="0"/>
          </a:p>
          <a:p>
            <a:pPr marL="0" indent="0">
              <a:buNone/>
            </a:pPr>
            <a:endParaRPr lang="en-US" sz="2600" i="1" dirty="0" smtClean="0"/>
          </a:p>
          <a:p>
            <a:r>
              <a:rPr lang="en-US" sz="2600" dirty="0" smtClean="0"/>
              <a:t>DCPAS Resources and References web site:</a:t>
            </a:r>
          </a:p>
          <a:p>
            <a:pPr marL="0" indent="0">
              <a:buNone/>
            </a:pPr>
            <a:r>
              <a:rPr lang="en-US" sz="2600" dirty="0" smtClean="0">
                <a:hlinkClick r:id="rId3"/>
              </a:rPr>
              <a:t>https</a:t>
            </a:r>
            <a:r>
              <a:rPr lang="en-US" sz="2600" dirty="0">
                <a:hlinkClick r:id="rId3"/>
              </a:rPr>
              <a:t>://www.cpms.osd.mil/Subpage/NewBeginnings/ResourcesReferences</a:t>
            </a:r>
            <a:r>
              <a:rPr lang="en-US" sz="2600" dirty="0" smtClean="0">
                <a:hlinkClick r:id="rId3"/>
              </a:rPr>
              <a:t>/</a:t>
            </a:r>
            <a:endParaRPr lang="en-US" sz="2600" dirty="0" smtClean="0"/>
          </a:p>
          <a:p>
            <a:r>
              <a:rPr lang="en-US" sz="2600" dirty="0" smtClean="0"/>
              <a:t>DCPAS HR Toolkit:</a:t>
            </a:r>
          </a:p>
          <a:p>
            <a:pPr marL="0" indent="0">
              <a:buNone/>
            </a:pPr>
            <a:r>
              <a:rPr lang="en-US" sz="2600" dirty="0" smtClean="0">
                <a:hlinkClick r:id="rId4"/>
              </a:rPr>
              <a:t>https</a:t>
            </a:r>
            <a:r>
              <a:rPr lang="en-US" sz="2600" dirty="0">
                <a:hlinkClick r:id="rId4"/>
              </a:rPr>
              <a:t>://</a:t>
            </a:r>
            <a:r>
              <a:rPr lang="en-US" sz="2600" dirty="0" smtClean="0">
                <a:hlinkClick r:id="rId4"/>
              </a:rPr>
              <a:t>dodhrinfo.cpms.osd.mil/Directorates/HROPS/Labor-and-Employee- Relations/Performance-Management/Pages/PM-Guides-TipSheets-Checklists.aspx</a:t>
            </a:r>
            <a:endParaRPr lang="en-US" sz="2600" dirty="0" smtClean="0"/>
          </a:p>
          <a:p>
            <a:pPr marL="342900" lvl="1" indent="-342900">
              <a:buFont typeface="Wingdings" pitchFamily="2" charset="2"/>
              <a:buChar char="Ø"/>
            </a:pPr>
            <a:r>
              <a:rPr lang="en-US" sz="2600" dirty="0" smtClean="0"/>
              <a:t>DCPAS </a:t>
            </a:r>
            <a:r>
              <a:rPr lang="en-US" sz="2600" dirty="0"/>
              <a:t>LERD web </a:t>
            </a:r>
            <a:r>
              <a:rPr lang="en-US" sz="2600" dirty="0" smtClean="0"/>
              <a:t>site</a:t>
            </a:r>
          </a:p>
          <a:p>
            <a:pPr marL="0" lvl="1" indent="0">
              <a:buNone/>
            </a:pPr>
            <a:r>
              <a:rPr lang="en-US" sz="2600" dirty="0" smtClean="0">
                <a:hlinkClick r:id="rId5"/>
              </a:rPr>
              <a:t>https</a:t>
            </a:r>
            <a:r>
              <a:rPr lang="en-US" sz="2600" dirty="0">
                <a:hlinkClick r:id="rId5"/>
              </a:rPr>
              <a:t>://</a:t>
            </a:r>
            <a:r>
              <a:rPr lang="en-US" sz="2600" dirty="0" smtClean="0">
                <a:hlinkClick r:id="rId5"/>
              </a:rPr>
              <a:t>dodhrinfo.cpms.osd.mil/Directorates/HROPS/Labor-and-Employee-Relations/Pages/Home1.aspx</a:t>
            </a:r>
            <a:endParaRPr lang="en-US" sz="2600" dirty="0" smtClean="0"/>
          </a:p>
          <a:p>
            <a:pPr marL="0" lvl="1" indent="0">
              <a:buNone/>
            </a:pPr>
            <a:endParaRPr lang="en-US" sz="2600" dirty="0" smtClean="0"/>
          </a:p>
          <a:p>
            <a:pPr marL="342900" lvl="1" indent="-342900">
              <a:buFont typeface="Wingdings" pitchFamily="2" charset="2"/>
              <a:buChar char="Ø"/>
            </a:pPr>
            <a:r>
              <a:rPr lang="en-US" sz="2600" dirty="0"/>
              <a:t>Corporate Leadership Council. </a:t>
            </a:r>
            <a:r>
              <a:rPr lang="en-US" sz="2600" i="1" dirty="0"/>
              <a:t>Building the High-Performance Workforce: A Quantitative Analysis of the Effectiveness of Performance Management Strategies </a:t>
            </a:r>
            <a:r>
              <a:rPr lang="en-US" sz="2600" dirty="0"/>
              <a:t>(Washington D.C.: Corporate Executive Board, </a:t>
            </a:r>
            <a:r>
              <a:rPr lang="en-US" sz="2600" dirty="0" smtClean="0"/>
              <a:t>2002)</a:t>
            </a:r>
            <a:r>
              <a:rPr lang="en-US" b="1" i="1" dirty="0" smtClean="0">
                <a:solidFill>
                  <a:prstClr val="white"/>
                </a:solidFill>
              </a:rPr>
              <a:t>air </a:t>
            </a:r>
            <a:r>
              <a:rPr lang="en-US" b="1" i="1" dirty="0">
                <a:solidFill>
                  <a:prstClr val="white"/>
                </a:solidFill>
              </a:rPr>
              <a:t>– Credible – Transparent</a:t>
            </a:r>
          </a:p>
          <a:p>
            <a:endParaRPr lang="en-US" dirty="0" smtClean="0"/>
          </a:p>
        </p:txBody>
      </p:sp>
      <p:sp>
        <p:nvSpPr>
          <p:cNvPr id="5" name="Title 4"/>
          <p:cNvSpPr>
            <a:spLocks noGrp="1"/>
          </p:cNvSpPr>
          <p:nvPr>
            <p:ph type="title"/>
          </p:nvPr>
        </p:nvSpPr>
        <p:spPr/>
        <p:txBody>
          <a:bodyPr/>
          <a:lstStyle/>
          <a:p>
            <a:r>
              <a:rPr lang="en-US" dirty="0" smtClean="0"/>
              <a:t>Additional Resources</a:t>
            </a:r>
            <a:endParaRPr lang="en-US" dirty="0"/>
          </a:p>
        </p:txBody>
      </p:sp>
      <p:sp>
        <p:nvSpPr>
          <p:cNvPr id="3" name="Slide Number Placeholder 2"/>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21</a:t>
            </a:fld>
            <a:r>
              <a:rPr lang="en-US" smtClean="0">
                <a:solidFill>
                  <a:srgbClr val="BFBFBF"/>
                </a:solidFill>
              </a:rPr>
              <a:t>)</a:t>
            </a:r>
            <a:endParaRPr lang="en-US" dirty="0">
              <a:solidFill>
                <a:srgbClr val="BFBFBF"/>
              </a:solidFill>
            </a:endParaRPr>
          </a:p>
        </p:txBody>
      </p:sp>
      <p:sp>
        <p:nvSpPr>
          <p:cNvPr id="6" name="Date Placeholder 5"/>
          <p:cNvSpPr>
            <a:spLocks noGrp="1"/>
          </p:cNvSpPr>
          <p:nvPr>
            <p:ph type="dt" sz="half" idx="2"/>
          </p:nvPr>
        </p:nvSpPr>
        <p:spPr/>
        <p:txBody>
          <a:bodyPr/>
          <a:lstStyle/>
          <a:p>
            <a:r>
              <a:rPr lang="en-US" smtClean="0">
                <a:solidFill>
                  <a:srgbClr val="BFBFBF"/>
                </a:solidFill>
              </a:rPr>
              <a:t>DPMAP Rev. 2 July 2016</a:t>
            </a:r>
            <a:endParaRPr lang="en-US" dirty="0">
              <a:solidFill>
                <a:srgbClr val="BFBFBF"/>
              </a:solidFill>
            </a:endParaRPr>
          </a:p>
        </p:txBody>
      </p:sp>
      <p:sp>
        <p:nvSpPr>
          <p:cNvPr id="4" name="Rectangle 3"/>
          <p:cNvSpPr/>
          <p:nvPr/>
        </p:nvSpPr>
        <p:spPr>
          <a:xfrm>
            <a:off x="2591758" y="6334780"/>
            <a:ext cx="4458978" cy="523220"/>
          </a:xfrm>
          <a:prstGeom prst="rect">
            <a:avLst/>
          </a:prstGeom>
        </p:spPr>
        <p:txBody>
          <a:bodyPr wrap="none">
            <a:spAutoFit/>
          </a:bodyPr>
          <a:lstStyle/>
          <a:p>
            <a:pPr algn="ctr"/>
            <a:r>
              <a:rPr lang="en-US" sz="2800" b="1" i="1" dirty="0">
                <a:solidFill>
                  <a:prstClr val="white"/>
                </a:solidFill>
              </a:rPr>
              <a:t>Fair – Credible – Transparent</a:t>
            </a:r>
          </a:p>
        </p:txBody>
      </p:sp>
    </p:spTree>
    <p:extLst>
      <p:ext uri="{BB962C8B-B14F-4D97-AF65-F5344CB8AC3E}">
        <p14:creationId xmlns:p14="http://schemas.microsoft.com/office/powerpoint/2010/main" val="3496024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chor="ctr">
            <a:normAutofit/>
          </a:bodyPr>
          <a:lstStyle/>
          <a:p>
            <a:pPr marL="0" indent="0" algn="ctr">
              <a:buNone/>
            </a:pPr>
            <a:r>
              <a:rPr lang="en-US" sz="3200" b="1" dirty="0" smtClean="0"/>
              <a:t>Lesson 1: Performance Management Overview</a:t>
            </a:r>
            <a:endParaRPr lang="en-US" sz="3200" b="1" dirty="0"/>
          </a:p>
        </p:txBody>
      </p:sp>
      <p:sp>
        <p:nvSpPr>
          <p:cNvPr id="5" name="Title 4"/>
          <p:cNvSpPr>
            <a:spLocks noGrp="1"/>
          </p:cNvSpPr>
          <p:nvPr>
            <p:ph type="title"/>
          </p:nvPr>
        </p:nvSpPr>
        <p:spPr/>
        <p:txBody>
          <a:bodyPr/>
          <a:lstStyle/>
          <a:p>
            <a:r>
              <a:rPr lang="en-US" dirty="0"/>
              <a:t>Course Information</a:t>
            </a:r>
          </a:p>
        </p:txBody>
      </p:sp>
      <p:sp>
        <p:nvSpPr>
          <p:cNvPr id="7" name="TextBox 6"/>
          <p:cNvSpPr txBox="1"/>
          <p:nvPr/>
        </p:nvSpPr>
        <p:spPr>
          <a:xfrm>
            <a:off x="2664143" y="6211669"/>
            <a:ext cx="4458978" cy="523220"/>
          </a:xfrm>
          <a:prstGeom prst="rect">
            <a:avLst/>
          </a:prstGeom>
          <a:noFill/>
        </p:spPr>
        <p:txBody>
          <a:bodyPr wrap="none" rtlCol="0">
            <a:spAutoFit/>
          </a:bodyPr>
          <a:lstStyle/>
          <a:p>
            <a:pPr algn="ctr"/>
            <a:r>
              <a:rPr lang="en-US" sz="2800" b="1" i="1" dirty="0">
                <a:solidFill>
                  <a:prstClr val="white"/>
                </a:solidFill>
              </a:rPr>
              <a:t>Fair – Credible – Transparent</a:t>
            </a:r>
          </a:p>
        </p:txBody>
      </p:sp>
      <p:sp>
        <p:nvSpPr>
          <p:cNvPr id="3" name="Slide Number Placeholder 2"/>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3</a:t>
            </a:fld>
            <a:r>
              <a:rPr lang="en-US" smtClean="0">
                <a:solidFill>
                  <a:srgbClr val="BFBFBF"/>
                </a:solidFill>
              </a:rPr>
              <a:t>)</a:t>
            </a:r>
            <a:endParaRPr lang="en-US" dirty="0">
              <a:solidFill>
                <a:srgbClr val="BFBFBF"/>
              </a:solidFill>
            </a:endParaRPr>
          </a:p>
        </p:txBody>
      </p:sp>
      <p:sp>
        <p:nvSpPr>
          <p:cNvPr id="6" name="Date Placeholder 5"/>
          <p:cNvSpPr>
            <a:spLocks noGrp="1"/>
          </p:cNvSpPr>
          <p:nvPr>
            <p:ph type="dt" sz="half" idx="2"/>
          </p:nvPr>
        </p:nvSpPr>
        <p:spPr/>
        <p:txBody>
          <a:bodyPr/>
          <a:lstStyle/>
          <a:p>
            <a:r>
              <a:rPr lang="en-US" smtClean="0">
                <a:solidFill>
                  <a:srgbClr val="BFBFBF"/>
                </a:solidFill>
              </a:rPr>
              <a:t>DPMAP Rev. 2 July 2016</a:t>
            </a:r>
            <a:endParaRPr lang="en-US" dirty="0">
              <a:solidFill>
                <a:srgbClr val="BFBFBF"/>
              </a:solidFill>
            </a:endParaRPr>
          </a:p>
        </p:txBody>
      </p:sp>
    </p:spTree>
    <p:extLst>
      <p:ext uri="{BB962C8B-B14F-4D97-AF65-F5344CB8AC3E}">
        <p14:creationId xmlns:p14="http://schemas.microsoft.com/office/powerpoint/2010/main" val="62259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Please share your:</a:t>
            </a:r>
          </a:p>
          <a:p>
            <a:pPr lvl="1"/>
            <a:r>
              <a:rPr lang="en-US" dirty="0" smtClean="0"/>
              <a:t>Name</a:t>
            </a:r>
          </a:p>
          <a:p>
            <a:pPr lvl="1"/>
            <a:r>
              <a:rPr lang="en-US" dirty="0" smtClean="0"/>
              <a:t>Current position</a:t>
            </a:r>
          </a:p>
          <a:p>
            <a:pPr lvl="1"/>
            <a:r>
              <a:rPr lang="en-US" dirty="0" smtClean="0"/>
              <a:t>Location</a:t>
            </a:r>
          </a:p>
          <a:p>
            <a:pPr lvl="1"/>
            <a:r>
              <a:rPr lang="en-US" dirty="0" smtClean="0"/>
              <a:t>Experience in performance management</a:t>
            </a:r>
          </a:p>
          <a:p>
            <a:pPr lvl="1"/>
            <a:r>
              <a:rPr lang="en-US" dirty="0" smtClean="0"/>
              <a:t>Burning questions</a:t>
            </a:r>
            <a:endParaRPr lang="en-US" dirty="0"/>
          </a:p>
        </p:txBody>
      </p:sp>
      <p:sp>
        <p:nvSpPr>
          <p:cNvPr id="5" name="Title 4"/>
          <p:cNvSpPr>
            <a:spLocks noGrp="1"/>
          </p:cNvSpPr>
          <p:nvPr>
            <p:ph type="title"/>
          </p:nvPr>
        </p:nvSpPr>
        <p:spPr/>
        <p:txBody>
          <a:bodyPr/>
          <a:lstStyle/>
          <a:p>
            <a:r>
              <a:rPr lang="en-US" dirty="0" smtClean="0"/>
              <a:t>Introductions</a:t>
            </a:r>
            <a:endParaRPr lang="en-US" dirty="0"/>
          </a:p>
        </p:txBody>
      </p:sp>
      <p:sp>
        <p:nvSpPr>
          <p:cNvPr id="7" name="TextBox 6"/>
          <p:cNvSpPr txBox="1"/>
          <p:nvPr/>
        </p:nvSpPr>
        <p:spPr>
          <a:xfrm>
            <a:off x="2664143" y="6211669"/>
            <a:ext cx="4458978" cy="523220"/>
          </a:xfrm>
          <a:prstGeom prst="rect">
            <a:avLst/>
          </a:prstGeom>
          <a:noFill/>
        </p:spPr>
        <p:txBody>
          <a:bodyPr wrap="none" rtlCol="0">
            <a:spAutoFit/>
          </a:bodyPr>
          <a:lstStyle/>
          <a:p>
            <a:pPr algn="ctr"/>
            <a:r>
              <a:rPr lang="en-US" sz="2800" b="1" i="1" dirty="0">
                <a:solidFill>
                  <a:prstClr val="white"/>
                </a:solidFill>
              </a:rPr>
              <a:t>Fair – Credible – Transparent</a:t>
            </a:r>
          </a:p>
        </p:txBody>
      </p:sp>
      <p:sp>
        <p:nvSpPr>
          <p:cNvPr id="3" name="Slide Number Placeholder 2"/>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4</a:t>
            </a:fld>
            <a:r>
              <a:rPr lang="en-US" smtClean="0">
                <a:solidFill>
                  <a:srgbClr val="BFBFBF"/>
                </a:solidFill>
              </a:rPr>
              <a:t>)</a:t>
            </a:r>
            <a:endParaRPr lang="en-US" dirty="0">
              <a:solidFill>
                <a:srgbClr val="BFBFBF"/>
              </a:solidFill>
            </a:endParaRPr>
          </a:p>
        </p:txBody>
      </p:sp>
      <p:sp>
        <p:nvSpPr>
          <p:cNvPr id="6" name="Date Placeholder 5"/>
          <p:cNvSpPr>
            <a:spLocks noGrp="1"/>
          </p:cNvSpPr>
          <p:nvPr>
            <p:ph type="dt" sz="half" idx="2"/>
          </p:nvPr>
        </p:nvSpPr>
        <p:spPr/>
        <p:txBody>
          <a:bodyPr/>
          <a:lstStyle/>
          <a:p>
            <a:r>
              <a:rPr lang="en-US" smtClean="0">
                <a:solidFill>
                  <a:srgbClr val="BFBFBF"/>
                </a:solidFill>
              </a:rPr>
              <a:t>DPMAP Rev. 2 July 2016</a:t>
            </a:r>
            <a:endParaRPr lang="en-US" dirty="0">
              <a:solidFill>
                <a:srgbClr val="BFBFBF"/>
              </a:solidFill>
            </a:endParaRPr>
          </a:p>
        </p:txBody>
      </p:sp>
    </p:spTree>
    <p:extLst>
      <p:ext uri="{BB962C8B-B14F-4D97-AF65-F5344CB8AC3E}">
        <p14:creationId xmlns:p14="http://schemas.microsoft.com/office/powerpoint/2010/main" val="3768891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Information</a:t>
            </a:r>
            <a:endParaRPr lang="en-US" dirty="0"/>
          </a:p>
        </p:txBody>
      </p:sp>
      <p:sp>
        <p:nvSpPr>
          <p:cNvPr id="3" name="Content Placeholder 2"/>
          <p:cNvSpPr>
            <a:spLocks noGrp="1"/>
          </p:cNvSpPr>
          <p:nvPr>
            <p:ph idx="1"/>
          </p:nvPr>
        </p:nvSpPr>
        <p:spPr/>
        <p:txBody>
          <a:bodyPr>
            <a:normAutofit/>
          </a:bodyPr>
          <a:lstStyle/>
          <a:p>
            <a:r>
              <a:rPr lang="en-US" sz="2400" dirty="0" smtClean="0"/>
              <a:t>Start and end times for the class</a:t>
            </a:r>
          </a:p>
          <a:p>
            <a:r>
              <a:rPr lang="en-US" sz="2400" dirty="0" smtClean="0"/>
              <a:t>Timing of breaks </a:t>
            </a:r>
          </a:p>
          <a:p>
            <a:r>
              <a:rPr lang="en-US" sz="2400" dirty="0" smtClean="0"/>
              <a:t>Timing of lunch </a:t>
            </a:r>
            <a:endParaRPr lang="en-US" sz="2400" dirty="0"/>
          </a:p>
          <a:p>
            <a:r>
              <a:rPr lang="en-US" sz="2400" dirty="0" smtClean="0"/>
              <a:t>Smoking area</a:t>
            </a:r>
          </a:p>
          <a:p>
            <a:r>
              <a:rPr lang="en-US" sz="2400" dirty="0" smtClean="0"/>
              <a:t>Location of bathrooms</a:t>
            </a:r>
          </a:p>
          <a:p>
            <a:r>
              <a:rPr lang="en-US" sz="2400" dirty="0" smtClean="0"/>
              <a:t>Location of emergency exits</a:t>
            </a:r>
          </a:p>
          <a:p>
            <a:r>
              <a:rPr lang="en-US" sz="2400" dirty="0" smtClean="0"/>
              <a:t>Mobile devices</a:t>
            </a:r>
          </a:p>
          <a:p>
            <a:r>
              <a:rPr lang="en-US" sz="2400" dirty="0" smtClean="0"/>
              <a:t>Parking Lot</a:t>
            </a:r>
            <a:endParaRPr lang="en-US" sz="24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2312" y="1319358"/>
            <a:ext cx="4022715" cy="4412562"/>
          </a:xfrm>
          <a:prstGeom prst="rect">
            <a:avLst/>
          </a:prstGeom>
        </p:spPr>
      </p:pic>
      <p:sp>
        <p:nvSpPr>
          <p:cNvPr id="7" name="TextBox 6"/>
          <p:cNvSpPr txBox="1"/>
          <p:nvPr/>
        </p:nvSpPr>
        <p:spPr>
          <a:xfrm>
            <a:off x="2664143" y="6211669"/>
            <a:ext cx="4458978" cy="523220"/>
          </a:xfrm>
          <a:prstGeom prst="rect">
            <a:avLst/>
          </a:prstGeom>
          <a:noFill/>
        </p:spPr>
        <p:txBody>
          <a:bodyPr wrap="none" rtlCol="0">
            <a:spAutoFit/>
          </a:bodyPr>
          <a:lstStyle/>
          <a:p>
            <a:pPr algn="ctr"/>
            <a:r>
              <a:rPr lang="en-US" sz="2800" b="1" i="1" dirty="0">
                <a:solidFill>
                  <a:prstClr val="white"/>
                </a:solidFill>
              </a:rPr>
              <a:t>Fair – Credible – Transparent</a:t>
            </a:r>
          </a:p>
        </p:txBody>
      </p:sp>
      <p:sp>
        <p:nvSpPr>
          <p:cNvPr id="4" name="Slide Number Placeholder 3"/>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5</a:t>
            </a:fld>
            <a:r>
              <a:rPr lang="en-US" smtClean="0">
                <a:solidFill>
                  <a:srgbClr val="BFBFBF"/>
                </a:solidFill>
              </a:rPr>
              <a:t>)</a:t>
            </a:r>
            <a:endParaRPr lang="en-US" dirty="0">
              <a:solidFill>
                <a:srgbClr val="BFBFBF"/>
              </a:solidFill>
            </a:endParaRPr>
          </a:p>
        </p:txBody>
      </p:sp>
      <p:sp>
        <p:nvSpPr>
          <p:cNvPr id="8" name="Date Placeholder 7"/>
          <p:cNvSpPr>
            <a:spLocks noGrp="1"/>
          </p:cNvSpPr>
          <p:nvPr>
            <p:ph type="dt" sz="half" idx="2"/>
          </p:nvPr>
        </p:nvSpPr>
        <p:spPr/>
        <p:txBody>
          <a:bodyPr/>
          <a:lstStyle/>
          <a:p>
            <a:r>
              <a:rPr lang="en-US" smtClean="0">
                <a:solidFill>
                  <a:srgbClr val="BFBFBF"/>
                </a:solidFill>
              </a:rPr>
              <a:t>DPMAP Rev. 2 July 2016</a:t>
            </a:r>
            <a:endParaRPr lang="en-US" dirty="0">
              <a:solidFill>
                <a:srgbClr val="BFBFBF"/>
              </a:solidFill>
            </a:endParaRPr>
          </a:p>
        </p:txBody>
      </p:sp>
    </p:spTree>
    <p:extLst>
      <p:ext uri="{BB962C8B-B14F-4D97-AF65-F5344CB8AC3E}">
        <p14:creationId xmlns:p14="http://schemas.microsoft.com/office/powerpoint/2010/main" val="3548674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Rules</a:t>
            </a:r>
            <a:endParaRPr lang="en-US" dirty="0"/>
          </a:p>
        </p:txBody>
      </p:sp>
      <p:sp>
        <p:nvSpPr>
          <p:cNvPr id="7" name="Content Placeholder 6"/>
          <p:cNvSpPr>
            <a:spLocks noGrp="1"/>
          </p:cNvSpPr>
          <p:nvPr>
            <p:ph idx="1"/>
          </p:nvPr>
        </p:nvSpPr>
        <p:spPr/>
        <p:txBody>
          <a:bodyPr>
            <a:normAutofit/>
          </a:bodyPr>
          <a:lstStyle/>
          <a:p>
            <a:r>
              <a:rPr lang="en-US" sz="2400" dirty="0" smtClean="0"/>
              <a:t>Participate</a:t>
            </a:r>
          </a:p>
          <a:p>
            <a:r>
              <a:rPr lang="en-US" sz="2400" dirty="0" smtClean="0"/>
              <a:t>Share experiences</a:t>
            </a:r>
          </a:p>
          <a:p>
            <a:r>
              <a:rPr lang="en-US" sz="2400" dirty="0" smtClean="0"/>
              <a:t>Respect divergent opinions</a:t>
            </a:r>
          </a:p>
          <a:p>
            <a:r>
              <a:rPr lang="en-US" sz="2400" dirty="0" smtClean="0"/>
              <a:t>Ask questions</a:t>
            </a:r>
          </a:p>
          <a:p>
            <a:r>
              <a:rPr lang="en-US" sz="2400" dirty="0" smtClean="0"/>
              <a:t>Avoid private side conversations</a:t>
            </a:r>
          </a:p>
          <a:p>
            <a:r>
              <a:rPr lang="en-US" sz="2400" dirty="0" smtClean="0"/>
              <a:t>Honor time commitments</a:t>
            </a:r>
            <a:endParaRPr lang="en-US" sz="2400" dirty="0"/>
          </a:p>
        </p:txBody>
      </p:sp>
      <p:sp>
        <p:nvSpPr>
          <p:cNvPr id="6" name="TextBox 5"/>
          <p:cNvSpPr txBox="1"/>
          <p:nvPr/>
        </p:nvSpPr>
        <p:spPr>
          <a:xfrm>
            <a:off x="2664143" y="6211669"/>
            <a:ext cx="4458978" cy="523220"/>
          </a:xfrm>
          <a:prstGeom prst="rect">
            <a:avLst/>
          </a:prstGeom>
          <a:noFill/>
        </p:spPr>
        <p:txBody>
          <a:bodyPr wrap="none" rtlCol="0">
            <a:spAutoFit/>
          </a:bodyPr>
          <a:lstStyle/>
          <a:p>
            <a:pPr algn="ctr"/>
            <a:r>
              <a:rPr lang="en-US" sz="2800" b="1" i="1" dirty="0">
                <a:solidFill>
                  <a:prstClr val="white"/>
                </a:solidFill>
              </a:rPr>
              <a:t>Fair – Credible – Transparent</a:t>
            </a:r>
          </a:p>
        </p:txBody>
      </p:sp>
      <p:sp>
        <p:nvSpPr>
          <p:cNvPr id="3" name="Slide Number Placeholder 2"/>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6</a:t>
            </a:fld>
            <a:r>
              <a:rPr lang="en-US" smtClean="0">
                <a:solidFill>
                  <a:srgbClr val="BFBFBF"/>
                </a:solidFill>
              </a:rPr>
              <a:t>)</a:t>
            </a:r>
            <a:endParaRPr lang="en-US" dirty="0">
              <a:solidFill>
                <a:srgbClr val="BFBFBF"/>
              </a:solidFill>
            </a:endParaRPr>
          </a:p>
        </p:txBody>
      </p:sp>
      <p:sp>
        <p:nvSpPr>
          <p:cNvPr id="8" name="Date Placeholder 7"/>
          <p:cNvSpPr>
            <a:spLocks noGrp="1"/>
          </p:cNvSpPr>
          <p:nvPr>
            <p:ph type="dt" sz="half" idx="2"/>
          </p:nvPr>
        </p:nvSpPr>
        <p:spPr/>
        <p:txBody>
          <a:bodyPr/>
          <a:lstStyle/>
          <a:p>
            <a:r>
              <a:rPr lang="en-US" dirty="0" smtClean="0">
                <a:solidFill>
                  <a:srgbClr val="BFBFBF"/>
                </a:solidFill>
              </a:rPr>
              <a:t>DPMAP Rev. 2 July 2016</a:t>
            </a:r>
            <a:endParaRPr lang="en-US" dirty="0">
              <a:solidFill>
                <a:srgbClr val="BFBFBF"/>
              </a:solidFill>
            </a:endParaRPr>
          </a:p>
        </p:txBody>
      </p:sp>
      <p:pic>
        <p:nvPicPr>
          <p:cNvPr id="1030" name="Picture 6" descr="http://www.sandyplainssoftball.com/portals/1436/Images/rule_book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3495" y="2743200"/>
            <a:ext cx="4088105" cy="3360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20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DPMAP Training Agenda</a:t>
            </a:r>
            <a:endParaRPr lang="en-US" dirty="0"/>
          </a:p>
        </p:txBody>
      </p:sp>
      <p:sp>
        <p:nvSpPr>
          <p:cNvPr id="3" name="Content Placeholder 2"/>
          <p:cNvSpPr>
            <a:spLocks noGrp="1"/>
          </p:cNvSpPr>
          <p:nvPr>
            <p:ph idx="1"/>
          </p:nvPr>
        </p:nvSpPr>
        <p:spPr/>
        <p:txBody>
          <a:bodyPr/>
          <a:lstStyle/>
          <a:p>
            <a:r>
              <a:rPr lang="en-US" dirty="0" smtClean="0"/>
              <a:t>2 - day course</a:t>
            </a:r>
          </a:p>
          <a:p>
            <a:pPr marL="0" indent="0">
              <a:buNone/>
            </a:pPr>
            <a:endParaRPr lang="en-US" dirty="0" smtClean="0"/>
          </a:p>
          <a:p>
            <a:r>
              <a:rPr lang="en-US" dirty="0" smtClean="0"/>
              <a:t>7 Lessons</a:t>
            </a:r>
          </a:p>
          <a:p>
            <a:pPr lvl="1">
              <a:buFont typeface="Wingdings" panose="05000000000000000000" pitchFamily="2" charset="2"/>
              <a:buChar char="q"/>
            </a:pPr>
            <a:r>
              <a:rPr lang="en-US" sz="2400" dirty="0" smtClean="0"/>
              <a:t>Lesson 1  Performance Management Overview</a:t>
            </a:r>
          </a:p>
          <a:p>
            <a:pPr lvl="1">
              <a:buFont typeface="Wingdings" panose="05000000000000000000" pitchFamily="2" charset="2"/>
              <a:buChar char="q"/>
            </a:pPr>
            <a:r>
              <a:rPr lang="en-US" sz="2400" dirty="0" smtClean="0"/>
              <a:t>Lesson 2  Engaged Employees</a:t>
            </a:r>
          </a:p>
          <a:p>
            <a:pPr lvl="1">
              <a:buFont typeface="Wingdings" panose="05000000000000000000" pitchFamily="2" charset="2"/>
              <a:buChar char="q"/>
            </a:pPr>
            <a:r>
              <a:rPr lang="en-US" sz="2400" dirty="0"/>
              <a:t>Lesson </a:t>
            </a:r>
            <a:r>
              <a:rPr lang="en-US" sz="2400" dirty="0" smtClean="0"/>
              <a:t>3  </a:t>
            </a:r>
            <a:r>
              <a:rPr lang="en-US" sz="2400" dirty="0"/>
              <a:t>Planning Performance </a:t>
            </a:r>
          </a:p>
          <a:p>
            <a:pPr lvl="1">
              <a:buFont typeface="Wingdings" panose="05000000000000000000" pitchFamily="2" charset="2"/>
              <a:buChar char="q"/>
            </a:pPr>
            <a:r>
              <a:rPr lang="en-US" sz="2400" dirty="0" smtClean="0"/>
              <a:t>Lesson 4  Continuous Feedback</a:t>
            </a:r>
          </a:p>
          <a:p>
            <a:pPr lvl="1">
              <a:buFont typeface="Wingdings" panose="05000000000000000000" pitchFamily="2" charset="2"/>
              <a:buChar char="q"/>
            </a:pPr>
            <a:r>
              <a:rPr lang="en-US" sz="2400" dirty="0" smtClean="0"/>
              <a:t>Lesson 5  Monitoring Performance</a:t>
            </a:r>
          </a:p>
          <a:p>
            <a:pPr lvl="1">
              <a:buFont typeface="Wingdings" panose="05000000000000000000" pitchFamily="2" charset="2"/>
              <a:buChar char="q"/>
            </a:pPr>
            <a:r>
              <a:rPr lang="en-US" sz="2400" dirty="0" smtClean="0"/>
              <a:t>Lesson 6  Evaluating Performance</a:t>
            </a:r>
          </a:p>
          <a:p>
            <a:pPr lvl="1">
              <a:buFont typeface="Wingdings" panose="05000000000000000000" pitchFamily="2" charset="2"/>
              <a:buChar char="q"/>
            </a:pPr>
            <a:r>
              <a:rPr lang="en-US" sz="2400" dirty="0" smtClean="0"/>
              <a:t>Lesson 7  Recognizing and Rewarding Performance</a:t>
            </a:r>
          </a:p>
          <a:p>
            <a:endParaRPr lang="en-US" dirty="0"/>
          </a:p>
        </p:txBody>
      </p:sp>
      <p:sp>
        <p:nvSpPr>
          <p:cNvPr id="6" name="TextBox 5"/>
          <p:cNvSpPr txBox="1"/>
          <p:nvPr/>
        </p:nvSpPr>
        <p:spPr>
          <a:xfrm>
            <a:off x="2664143" y="6211669"/>
            <a:ext cx="4458978" cy="523220"/>
          </a:xfrm>
          <a:prstGeom prst="rect">
            <a:avLst/>
          </a:prstGeom>
          <a:noFill/>
        </p:spPr>
        <p:txBody>
          <a:bodyPr wrap="none" rtlCol="0">
            <a:spAutoFit/>
          </a:bodyPr>
          <a:lstStyle/>
          <a:p>
            <a:pPr algn="ctr"/>
            <a:r>
              <a:rPr lang="en-US" sz="2800" b="1" i="1" dirty="0">
                <a:solidFill>
                  <a:prstClr val="white"/>
                </a:solidFill>
              </a:rPr>
              <a:t>Fair – Credible – Transparent</a:t>
            </a:r>
          </a:p>
        </p:txBody>
      </p:sp>
      <p:sp>
        <p:nvSpPr>
          <p:cNvPr id="4" name="Slide Number Placeholder 3"/>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7</a:t>
            </a:fld>
            <a:r>
              <a:rPr lang="en-US" smtClean="0">
                <a:solidFill>
                  <a:srgbClr val="BFBFBF"/>
                </a:solidFill>
              </a:rPr>
              <a:t>)</a:t>
            </a:r>
            <a:endParaRPr lang="en-US" dirty="0">
              <a:solidFill>
                <a:srgbClr val="BFBFBF"/>
              </a:solidFill>
            </a:endParaRPr>
          </a:p>
        </p:txBody>
      </p:sp>
      <p:sp>
        <p:nvSpPr>
          <p:cNvPr id="8" name="Date Placeholder 7"/>
          <p:cNvSpPr>
            <a:spLocks noGrp="1"/>
          </p:cNvSpPr>
          <p:nvPr>
            <p:ph type="dt" sz="half" idx="2"/>
          </p:nvPr>
        </p:nvSpPr>
        <p:spPr/>
        <p:txBody>
          <a:bodyPr/>
          <a:lstStyle/>
          <a:p>
            <a:r>
              <a:rPr lang="en-US" smtClean="0">
                <a:solidFill>
                  <a:srgbClr val="BFBFBF"/>
                </a:solidFill>
              </a:rPr>
              <a:t>DPMAP Rev. 2 July 2016</a:t>
            </a:r>
            <a:endParaRPr lang="en-US" dirty="0">
              <a:solidFill>
                <a:srgbClr val="BFBFBF"/>
              </a:solidFill>
            </a:endParaRPr>
          </a:p>
        </p:txBody>
      </p:sp>
    </p:spTree>
    <p:extLst>
      <p:ext uri="{BB962C8B-B14F-4D97-AF65-F5344CB8AC3E}">
        <p14:creationId xmlns:p14="http://schemas.microsoft.com/office/powerpoint/2010/main" val="687090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200347" y="1219201"/>
            <a:ext cx="8720774" cy="4906963"/>
          </a:xfrm>
        </p:spPr>
        <p:txBody>
          <a:bodyPr/>
          <a:lstStyle/>
          <a:p>
            <a:pPr marL="0" lvl="0" indent="0">
              <a:buNone/>
            </a:pPr>
            <a:r>
              <a:rPr lang="en-US" dirty="0" smtClean="0"/>
              <a:t>Upon completion of this lesson, you will be able to:</a:t>
            </a:r>
          </a:p>
          <a:p>
            <a:pPr marL="0" lvl="0" indent="0">
              <a:buNone/>
            </a:pPr>
            <a:endParaRPr lang="en-US" dirty="0" smtClean="0"/>
          </a:p>
          <a:p>
            <a:r>
              <a:rPr lang="en-US" dirty="0" smtClean="0"/>
              <a:t>Describe </a:t>
            </a:r>
            <a:r>
              <a:rPr lang="en-US" dirty="0"/>
              <a:t>the relationship between performance management and the Department of Defense (DoD) mission and core values</a:t>
            </a:r>
            <a:endParaRPr lang="en-US" dirty="0" smtClean="0"/>
          </a:p>
          <a:p>
            <a:r>
              <a:rPr lang="en-US" dirty="0" smtClean="0"/>
              <a:t>Identify </a:t>
            </a:r>
            <a:r>
              <a:rPr lang="en-US" dirty="0"/>
              <a:t>key performance management roles and responsibilities</a:t>
            </a:r>
            <a:endParaRPr lang="en-US" dirty="0" smtClean="0"/>
          </a:p>
          <a:p>
            <a:r>
              <a:rPr lang="en-US" dirty="0"/>
              <a:t>Recognize significant performance management features </a:t>
            </a:r>
            <a:endParaRPr lang="en-US" dirty="0" smtClean="0"/>
          </a:p>
          <a:p>
            <a:pPr marL="342900" lvl="2" indent="-342900">
              <a:buFont typeface="Wingdings" pitchFamily="2" charset="2"/>
              <a:buChar char="Ø"/>
            </a:pPr>
            <a:r>
              <a:rPr lang="en-US" sz="2400" dirty="0"/>
              <a:t>Characterize the DoD performance management model</a:t>
            </a:r>
          </a:p>
          <a:p>
            <a:endParaRPr lang="en-US" dirty="0" smtClean="0"/>
          </a:p>
        </p:txBody>
      </p:sp>
      <p:sp>
        <p:nvSpPr>
          <p:cNvPr id="5" name="TextBox 4"/>
          <p:cNvSpPr txBox="1"/>
          <p:nvPr/>
        </p:nvSpPr>
        <p:spPr>
          <a:xfrm>
            <a:off x="2664143" y="6211669"/>
            <a:ext cx="4458978" cy="523220"/>
          </a:xfrm>
          <a:prstGeom prst="rect">
            <a:avLst/>
          </a:prstGeom>
          <a:noFill/>
        </p:spPr>
        <p:txBody>
          <a:bodyPr wrap="none" rtlCol="0">
            <a:spAutoFit/>
          </a:bodyPr>
          <a:lstStyle/>
          <a:p>
            <a:pPr algn="ctr"/>
            <a:r>
              <a:rPr lang="en-US" sz="2800" b="1" i="1" dirty="0">
                <a:solidFill>
                  <a:prstClr val="white"/>
                </a:solidFill>
              </a:rPr>
              <a:t>Fair – Credible – Transparent</a:t>
            </a:r>
          </a:p>
        </p:txBody>
      </p:sp>
      <p:sp>
        <p:nvSpPr>
          <p:cNvPr id="4" name="Slide Number Placeholder 3"/>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8</a:t>
            </a:fld>
            <a:r>
              <a:rPr lang="en-US" smtClean="0">
                <a:solidFill>
                  <a:srgbClr val="BFBFBF"/>
                </a:solidFill>
              </a:rPr>
              <a:t>)</a:t>
            </a:r>
            <a:endParaRPr lang="en-US" dirty="0">
              <a:solidFill>
                <a:srgbClr val="BFBFBF"/>
              </a:solidFill>
            </a:endParaRPr>
          </a:p>
        </p:txBody>
      </p:sp>
      <p:sp>
        <p:nvSpPr>
          <p:cNvPr id="8" name="Date Placeholder 7"/>
          <p:cNvSpPr>
            <a:spLocks noGrp="1"/>
          </p:cNvSpPr>
          <p:nvPr>
            <p:ph type="dt" sz="half" idx="2"/>
          </p:nvPr>
        </p:nvSpPr>
        <p:spPr/>
        <p:txBody>
          <a:bodyPr/>
          <a:lstStyle/>
          <a:p>
            <a:r>
              <a:rPr lang="en-US" smtClean="0">
                <a:solidFill>
                  <a:srgbClr val="BFBFBF"/>
                </a:solidFill>
              </a:rPr>
              <a:t>DPMAP Rev. 2 July 2016</a:t>
            </a:r>
            <a:endParaRPr lang="en-US" dirty="0">
              <a:solidFill>
                <a:srgbClr val="BFBFBF"/>
              </a:solidFill>
            </a:endParaRPr>
          </a:p>
        </p:txBody>
      </p:sp>
    </p:spTree>
    <p:extLst>
      <p:ext uri="{BB962C8B-B14F-4D97-AF65-F5344CB8AC3E}">
        <p14:creationId xmlns:p14="http://schemas.microsoft.com/office/powerpoint/2010/main" val="591527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You Know About Performance Management?</a:t>
            </a:r>
            <a:endParaRPr lang="en-US" dirty="0"/>
          </a:p>
        </p:txBody>
      </p:sp>
      <p:graphicFrame>
        <p:nvGraphicFramePr>
          <p:cNvPr id="4" name="Diagram 3"/>
          <p:cNvGraphicFramePr/>
          <p:nvPr>
            <p:extLst>
              <p:ext uri="{D42A27DB-BD31-4B8C-83A1-F6EECF244321}">
                <p14:modId xmlns:p14="http://schemas.microsoft.com/office/powerpoint/2010/main" val="881928859"/>
              </p:ext>
            </p:extLst>
          </p:nvPr>
        </p:nvGraphicFramePr>
        <p:xfrm>
          <a:off x="1126156" y="1037690"/>
          <a:ext cx="7652084" cy="5013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824094" y="3029291"/>
            <a:ext cx="2640459" cy="830997"/>
          </a:xfrm>
          <a:prstGeom prst="rect">
            <a:avLst/>
          </a:prstGeom>
          <a:noFill/>
          <a:effectLst>
            <a:softEdge rad="114300"/>
          </a:effectLst>
        </p:spPr>
        <p:txBody>
          <a:bodyPr wrap="square" rtlCol="0">
            <a:spAutoFit/>
          </a:bodyPr>
          <a:lstStyle/>
          <a:p>
            <a:pPr algn="ctr"/>
            <a:r>
              <a:rPr lang="en-US" sz="2400" b="1" dirty="0">
                <a:solidFill>
                  <a:prstClr val="white"/>
                </a:solidFill>
              </a:rPr>
              <a:t>PERFORMANCE</a:t>
            </a:r>
          </a:p>
          <a:p>
            <a:pPr algn="ctr"/>
            <a:r>
              <a:rPr lang="en-US" sz="2400" b="1" dirty="0">
                <a:solidFill>
                  <a:prstClr val="white"/>
                </a:solidFill>
              </a:rPr>
              <a:t>MANAGEMENT</a:t>
            </a:r>
          </a:p>
        </p:txBody>
      </p:sp>
      <p:sp>
        <p:nvSpPr>
          <p:cNvPr id="7" name="TextBox 6"/>
          <p:cNvSpPr txBox="1"/>
          <p:nvPr/>
        </p:nvSpPr>
        <p:spPr>
          <a:xfrm>
            <a:off x="2664143" y="6211669"/>
            <a:ext cx="4458978" cy="523220"/>
          </a:xfrm>
          <a:prstGeom prst="rect">
            <a:avLst/>
          </a:prstGeom>
          <a:noFill/>
        </p:spPr>
        <p:txBody>
          <a:bodyPr wrap="none" rtlCol="0">
            <a:spAutoFit/>
          </a:bodyPr>
          <a:lstStyle/>
          <a:p>
            <a:pPr algn="ctr"/>
            <a:r>
              <a:rPr lang="en-US" sz="2800" b="1" i="1" dirty="0">
                <a:solidFill>
                  <a:prstClr val="white"/>
                </a:solidFill>
              </a:rPr>
              <a:t>Fair – Credible – Transparent</a:t>
            </a:r>
          </a:p>
        </p:txBody>
      </p:sp>
      <p:sp>
        <p:nvSpPr>
          <p:cNvPr id="5" name="Slide Number Placeholder 4"/>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9</a:t>
            </a:fld>
            <a:r>
              <a:rPr lang="en-US" smtClean="0">
                <a:solidFill>
                  <a:srgbClr val="BFBFBF"/>
                </a:solidFill>
              </a:rPr>
              <a:t>)</a:t>
            </a:r>
            <a:endParaRPr lang="en-US" dirty="0">
              <a:solidFill>
                <a:srgbClr val="BFBFBF"/>
              </a:solidFill>
            </a:endParaRPr>
          </a:p>
        </p:txBody>
      </p:sp>
      <p:sp>
        <p:nvSpPr>
          <p:cNvPr id="9" name="Date Placeholder 8"/>
          <p:cNvSpPr>
            <a:spLocks noGrp="1"/>
          </p:cNvSpPr>
          <p:nvPr>
            <p:ph type="dt" sz="half" idx="2"/>
          </p:nvPr>
        </p:nvSpPr>
        <p:spPr/>
        <p:txBody>
          <a:bodyPr/>
          <a:lstStyle/>
          <a:p>
            <a:r>
              <a:rPr lang="en-US" smtClean="0">
                <a:solidFill>
                  <a:srgbClr val="BFBFBF"/>
                </a:solidFill>
              </a:rPr>
              <a:t>DPMAP Rev. 2 July 2016</a:t>
            </a:r>
            <a:endParaRPr lang="en-US" dirty="0">
              <a:solidFill>
                <a:srgbClr val="BFBFBF"/>
              </a:solidFill>
            </a:endParaRPr>
          </a:p>
        </p:txBody>
      </p:sp>
    </p:spTree>
    <p:extLst>
      <p:ext uri="{BB962C8B-B14F-4D97-AF65-F5344CB8AC3E}">
        <p14:creationId xmlns:p14="http://schemas.microsoft.com/office/powerpoint/2010/main" val="1006285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01 New Beginnings powerpoint template">
  <a:themeElements>
    <a:clrScheme name="CPP">
      <a:dk1>
        <a:srgbClr val="000000"/>
      </a:dk1>
      <a:lt1>
        <a:sysClr val="window" lastClr="FFFFFF"/>
      </a:lt1>
      <a:dk2>
        <a:srgbClr val="212E60"/>
      </a:dk2>
      <a:lt2>
        <a:srgbClr val="BFBFBF"/>
      </a:lt2>
      <a:accent1>
        <a:srgbClr val="772432"/>
      </a:accent1>
      <a:accent2>
        <a:srgbClr val="4D70B8"/>
      </a:accent2>
      <a:accent3>
        <a:srgbClr val="EFCE48"/>
      </a:accent3>
      <a:accent4>
        <a:srgbClr val="79BD71"/>
      </a:accent4>
      <a:accent5>
        <a:srgbClr val="97D8E4"/>
      </a:accent5>
      <a:accent6>
        <a:srgbClr val="9257A1"/>
      </a:accent6>
      <a:hlink>
        <a:srgbClr val="0000FF"/>
      </a:hlink>
      <a:folHlink>
        <a:srgbClr val="800080"/>
      </a:folHlink>
    </a:clrScheme>
    <a:fontScheme name="CP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7C13CBBEFB0146AD14CEA81FE13149" ma:contentTypeVersion="0" ma:contentTypeDescription="Create a new document." ma:contentTypeScope="" ma:versionID="27f1922c75d1c302a253746ca9a71c13">
  <xsd:schema xmlns:xsd="http://www.w3.org/2001/XMLSchema" xmlns:xs="http://www.w3.org/2001/XMLSchema" xmlns:p="http://schemas.microsoft.com/office/2006/metadata/properties" xmlns:ns2="d5ee69a2-6bcb-49ec-b139-5222d8aed92f" targetNamespace="http://schemas.microsoft.com/office/2006/metadata/properties" ma:root="true" ma:fieldsID="fb871fe0fbae01a0c0c7165c3403a709" ns2:_="">
    <xsd:import namespace="d5ee69a2-6bcb-49ec-b139-5222d8aed92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ee69a2-6bcb-49ec-b139-5222d8aed92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d5ee69a2-6bcb-49ec-b139-5222d8aed92f">2MN72PSFYF3N-392999290-18</_dlc_DocId>
    <_dlc_DocIdUrl xmlns="d5ee69a2-6bcb-49ec-b139-5222d8aed92f">
      <Url>https://gkoportal.ng.mil/joint/J1/D06/_layouts/DocIdRedir.aspx?ID=2MN72PSFYF3N-392999290-18</Url>
      <Description>2MN72PSFYF3N-392999290-18</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1AD5F8-B60F-47A8-B5CA-3AD65BF0B9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ee69a2-6bcb-49ec-b139-5222d8aed9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09B6A0-6558-4AFB-9DA5-5E417151E7CB}">
  <ds:schemaRefs>
    <ds:schemaRef ds:uri="http://schemas.microsoft.com/sharepoint/events"/>
  </ds:schemaRefs>
</ds:datastoreItem>
</file>

<file path=customXml/itemProps3.xml><?xml version="1.0" encoding="utf-8"?>
<ds:datastoreItem xmlns:ds="http://schemas.openxmlformats.org/officeDocument/2006/customXml" ds:itemID="{9C7D0EC6-1C85-4107-A6C2-631A08F3B77C}">
  <ds:schemaRefs>
    <ds:schemaRef ds:uri="http://schemas.microsoft.com/office/2006/documentManagement/types"/>
    <ds:schemaRef ds:uri="http://purl.org/dc/dcmitype/"/>
    <ds:schemaRef ds:uri="http://www.w3.org/XML/1998/namespace"/>
    <ds:schemaRef ds:uri="d5ee69a2-6bcb-49ec-b139-5222d8aed92f"/>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4.xml><?xml version="1.0" encoding="utf-8"?>
<ds:datastoreItem xmlns:ds="http://schemas.openxmlformats.org/officeDocument/2006/customXml" ds:itemID="{AEA24C61-B354-4F16-BEAA-EE420841F5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836</TotalTime>
  <Words>5790</Words>
  <Application>Microsoft Office PowerPoint</Application>
  <PresentationFormat>On-screen Show (4:3)</PresentationFormat>
  <Paragraphs>543</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Myriad Pro</vt:lpstr>
      <vt:lpstr>Wingdings</vt:lpstr>
      <vt:lpstr>01 New Beginnings powerpoint template</vt:lpstr>
      <vt:lpstr>Introduction to the DoD Performance Management and Appraisal Program (DPMAP)</vt:lpstr>
      <vt:lpstr>PowerPoint Presentation</vt:lpstr>
      <vt:lpstr>Course Information</vt:lpstr>
      <vt:lpstr>Introductions</vt:lpstr>
      <vt:lpstr>Administrative Information</vt:lpstr>
      <vt:lpstr>Ground Rules</vt:lpstr>
      <vt:lpstr>DPMAP Training Agenda</vt:lpstr>
      <vt:lpstr>Learning Objectives</vt:lpstr>
      <vt:lpstr>What Do You Know About Performance Management?</vt:lpstr>
      <vt:lpstr>Performance Management and DoD Strategic Mission/Goals</vt:lpstr>
      <vt:lpstr>Pre-Decisional Involvement (PDI) of Labor Representatives and Program Development </vt:lpstr>
      <vt:lpstr>DoD Performance Management Process</vt:lpstr>
      <vt:lpstr>DoD Core Values</vt:lpstr>
      <vt:lpstr>High-Performing Organizations</vt:lpstr>
      <vt:lpstr>Key Performance Management Levels</vt:lpstr>
      <vt:lpstr>Key Performance Management Features</vt:lpstr>
      <vt:lpstr>Key Performance Management Features</vt:lpstr>
      <vt:lpstr>DoD Performance Management Model</vt:lpstr>
      <vt:lpstr>Learning Objectives Review</vt:lpstr>
      <vt:lpstr>Questions</vt:lpstr>
      <vt:lpstr>Additional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Defense Performance Management and Appraisal Program</dc:title>
  <dc:creator>GBidwell</dc:creator>
  <cp:lastModifiedBy>Manka, Dharam SFC MIL NG NJARNG</cp:lastModifiedBy>
  <cp:revision>61</cp:revision>
  <cp:lastPrinted>2016-07-21T12:59:07Z</cp:lastPrinted>
  <dcterms:created xsi:type="dcterms:W3CDTF">2016-07-01T19:07:54Z</dcterms:created>
  <dcterms:modified xsi:type="dcterms:W3CDTF">2017-03-20T12:41:36Z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0x0101009C7C13CBBEFB0146AD14CEA81FE13149</vt:lpwstr>
  </property>
  <property fmtid="{D5CDD505-2E9C-101B-9397-08002B2CF9AE}" pid="3" name="_dlc_DocIdItemGuid">
    <vt:lpwstr>6210dba0-64e5-469b-90ed-2c2a1a1c2350</vt:lpwstr>
  </property>
</Properties>
</file>