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6"/>
  </p:notesMasterIdLst>
  <p:handoutMasterIdLst>
    <p:handoutMasterId r:id="rId17"/>
  </p:handoutMasterIdLst>
  <p:sldIdLst>
    <p:sldId id="400" r:id="rId2"/>
    <p:sldId id="405" r:id="rId3"/>
    <p:sldId id="322" r:id="rId4"/>
    <p:sldId id="401" r:id="rId5"/>
    <p:sldId id="402" r:id="rId6"/>
    <p:sldId id="403" r:id="rId7"/>
    <p:sldId id="408" r:id="rId8"/>
    <p:sldId id="362" r:id="rId9"/>
    <p:sldId id="404" r:id="rId10"/>
    <p:sldId id="398" r:id="rId11"/>
    <p:sldId id="399" r:id="rId12"/>
    <p:sldId id="406" r:id="rId13"/>
    <p:sldId id="409" r:id="rId14"/>
    <p:sldId id="407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92450" autoAdjust="0"/>
  </p:normalViewPr>
  <p:slideViewPr>
    <p:cSldViewPr>
      <p:cViewPr varScale="1">
        <p:scale>
          <a:sx n="70" d="100"/>
          <a:sy n="70" d="100"/>
        </p:scale>
        <p:origin x="113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795" y="0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r">
              <a:defRPr sz="1200"/>
            </a:lvl1pPr>
          </a:lstStyle>
          <a:p>
            <a:fld id="{7445A00B-F869-44DC-9AC2-B995090A7EFD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795" y="8818563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r">
              <a:defRPr sz="1200"/>
            </a:lvl1pPr>
          </a:lstStyle>
          <a:p>
            <a:fld id="{72D04871-727E-4673-AE2E-130E19F24A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795" y="0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/>
          <a:lstStyle>
            <a:lvl1pPr algn="r">
              <a:defRPr sz="1200"/>
            </a:lvl1pPr>
          </a:lstStyle>
          <a:p>
            <a:fld id="{CC062DF3-53B5-46DA-9F35-470DC72A0C43}" type="datetimeFigureOut">
              <a:rPr lang="en-US" smtClean="0"/>
              <a:pPr/>
              <a:t>4/4/2017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9" rIns="91357" bIns="456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818" y="4410076"/>
            <a:ext cx="5587366" cy="4176713"/>
          </a:xfrm>
          <a:prstGeom prst="rect">
            <a:avLst/>
          </a:prstGeom>
        </p:spPr>
        <p:txBody>
          <a:bodyPr vert="horz" lIns="91357" tIns="45679" rIns="91357" bIns="456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795" y="8818563"/>
            <a:ext cx="3026622" cy="463550"/>
          </a:xfrm>
          <a:prstGeom prst="rect">
            <a:avLst/>
          </a:prstGeom>
        </p:spPr>
        <p:txBody>
          <a:bodyPr vert="horz" lIns="91357" tIns="45679" rIns="91357" bIns="45679" rtlCol="0" anchor="b"/>
          <a:lstStyle>
            <a:lvl1pPr algn="r">
              <a:defRPr sz="1200"/>
            </a:lvl1pPr>
          </a:lstStyle>
          <a:p>
            <a:fld id="{7594F51D-78C1-4677-8E6F-0AFC27A797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2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66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41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86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51D-78C1-4677-8E6F-0AFC27A797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92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FA6CC5-3B32-42D7-9F8B-54EA6F34D9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4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229074-0374-437C-AD38-8AFC05554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E73B12-4B28-4A2B-9BDE-70BBF60AA9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F7976F-5BD3-4ACB-B97B-034D9BCD4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05ED2F-876A-404A-83B5-282FF7E203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0BCE10-420C-4C6B-8E2E-ADDA4254D6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3140DD-4D61-4F43-9A95-FD453ACAF6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47ED27-BA8B-4770-82B3-F04E07858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5ECAC9-D4D5-49BF-BB38-CD99D83740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5EE493-FBBC-47DC-8510-919B3AA45A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B4C845-72A0-4750-BCDA-A878B1800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BD9643-58D9-483E-BB5E-AA1572EC8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998A2A9-9B7E-4A8A-A60D-1C2C105F3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ait.rutgers.edu/cait/training" TargetMode="External"/><Relationship Id="rId2" Type="http://schemas.openxmlformats.org/officeDocument/2006/relationships/hyperlink" Target="http://www.state.nj.us/transportation/business/locala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hwa.dot.gov/federal-aidessential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seaman@dot.nj.gov" TargetMode="External"/><Relationship Id="rId2" Type="http://schemas.openxmlformats.org/officeDocument/2006/relationships/hyperlink" Target="mailto:mike.russo@dot.nj.go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e.nj.us/transportation/business/localaid/srts.s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Transportation Enhancements/Alternatives</a:t>
            </a:r>
            <a:br>
              <a:rPr lang="en-US" sz="3200" dirty="0" smtClean="0"/>
            </a:br>
            <a:r>
              <a:rPr lang="en-US" sz="3200" dirty="0" smtClean="0"/>
              <a:t>Design Assistance Program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Local Aid and Economic Development</a:t>
            </a:r>
          </a:p>
          <a:p>
            <a:pPr algn="ctr"/>
            <a:r>
              <a:rPr lang="en-US" dirty="0" smtClean="0"/>
              <a:t>April 2017</a:t>
            </a:r>
            <a:endParaRPr lang="en-US" dirty="0"/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609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464646"/>
                </a:solidFill>
                <a:latin typeface="Times New Roman" pitchFamily="18" charset="0"/>
              </a:rPr>
              <a:t>New Jersey Department of Transportation</a:t>
            </a:r>
            <a:endParaRPr lang="en-US" sz="2800" b="1" dirty="0">
              <a:solidFill>
                <a:srgbClr val="464646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791200"/>
            <a:ext cx="5198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Presented By: Julie Seaman</a:t>
            </a:r>
          </a:p>
          <a:p>
            <a:r>
              <a:rPr lang="en-US" dirty="0" smtClean="0"/>
              <a:t>Division of Local Aid and Economic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dirty="0" smtClean="0"/>
              <a:t>Simplified procurement process </a:t>
            </a:r>
          </a:p>
          <a:p>
            <a:endParaRPr lang="en-US" sz="9600" dirty="0" smtClean="0"/>
          </a:p>
          <a:p>
            <a:r>
              <a:rPr lang="en-US" sz="9600" dirty="0" smtClean="0"/>
              <a:t>Shortened time and reduced costs  </a:t>
            </a:r>
          </a:p>
          <a:p>
            <a:endParaRPr lang="en-US" sz="9600" dirty="0"/>
          </a:p>
          <a:p>
            <a:r>
              <a:rPr lang="en-US" sz="9600" dirty="0" smtClean="0"/>
              <a:t>Improved quality and performance</a:t>
            </a:r>
          </a:p>
          <a:p>
            <a:pPr>
              <a:buNone/>
            </a:pPr>
            <a:endParaRPr lang="en-US" sz="9600" dirty="0" smtClean="0"/>
          </a:p>
          <a:p>
            <a:r>
              <a:rPr lang="en-US" sz="9600" dirty="0" smtClean="0"/>
              <a:t>Quicker review times</a:t>
            </a:r>
          </a:p>
          <a:p>
            <a:endParaRPr lang="en-US" sz="9600" dirty="0" smtClean="0"/>
          </a:p>
          <a:p>
            <a:r>
              <a:rPr lang="en-US" sz="9600" dirty="0" smtClean="0"/>
              <a:t>Improved compliance with federal and state procurement requirements</a:t>
            </a:r>
          </a:p>
          <a:p>
            <a:pPr>
              <a:buNone/>
            </a:pPr>
            <a:endParaRPr lang="en-US" sz="8600" dirty="0" smtClean="0"/>
          </a:p>
          <a:p>
            <a:endParaRPr lang="en-US" sz="8600" dirty="0" smtClean="0"/>
          </a:p>
          <a:p>
            <a:pPr>
              <a:buNone/>
            </a:pPr>
            <a:endParaRPr lang="en-US" sz="22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Program Benefits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613781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41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2200" dirty="0" smtClean="0"/>
          </a:p>
          <a:p>
            <a:endParaRPr lang="en-US" sz="2200" dirty="0"/>
          </a:p>
          <a:p>
            <a:pPr marL="109728" indent="0">
              <a:buNone/>
            </a:pPr>
            <a:endParaRPr lang="en-US" sz="4100" dirty="0" smtClean="0"/>
          </a:p>
          <a:p>
            <a:endParaRPr lang="en-US" sz="4100" dirty="0"/>
          </a:p>
          <a:p>
            <a:r>
              <a:rPr lang="en-US" sz="5800" dirty="0"/>
              <a:t>SRTS Design Assistance Program </a:t>
            </a:r>
            <a:r>
              <a:rPr lang="en-US" sz="5800" dirty="0" smtClean="0"/>
              <a:t>2016</a:t>
            </a:r>
          </a:p>
          <a:p>
            <a:endParaRPr lang="en-US" sz="5800" dirty="0"/>
          </a:p>
          <a:p>
            <a:r>
              <a:rPr lang="en-US" sz="5800" dirty="0"/>
              <a:t>Transportation Alternatives 2016</a:t>
            </a:r>
          </a:p>
          <a:p>
            <a:endParaRPr lang="en-US" sz="5800" dirty="0" smtClean="0"/>
          </a:p>
          <a:p>
            <a:pPr marL="109728" indent="0">
              <a:buNone/>
            </a:pPr>
            <a:r>
              <a:rPr lang="en-US" sz="4100" dirty="0" smtClean="0"/>
              <a:t> </a:t>
            </a:r>
            <a:endParaRPr lang="en-US" sz="4100" dirty="0"/>
          </a:p>
          <a:p>
            <a:endParaRPr lang="en-US" sz="4100" dirty="0" smtClean="0"/>
          </a:p>
          <a:p>
            <a:endParaRPr lang="en-US" sz="3500" dirty="0" smtClean="0"/>
          </a:p>
          <a:p>
            <a:pPr>
              <a:buNone/>
            </a:pPr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Future Local Aid Assistance Programs</a:t>
            </a:r>
            <a:br>
              <a:rPr lang="en-US" sz="3200" dirty="0" smtClean="0"/>
            </a:br>
            <a:r>
              <a:rPr lang="en-US" sz="3200" dirty="0" smtClean="0"/>
              <a:t>2017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613780"/>
            <a:ext cx="1219200" cy="101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4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/>
              <a:t>NJDOT Local Aid and Economic Development</a:t>
            </a:r>
          </a:p>
          <a:p>
            <a:pPr lvl="1"/>
            <a:r>
              <a:rPr lang="en-US" sz="1900" dirty="0" smtClean="0">
                <a:hlinkClick r:id="rId2"/>
              </a:rPr>
              <a:t>http://www.state.nj.us/transportation/business/localaid/</a:t>
            </a:r>
            <a:endParaRPr lang="en-US" sz="1900" dirty="0" smtClean="0"/>
          </a:p>
          <a:p>
            <a:r>
              <a:rPr lang="en-US" sz="2300" dirty="0" smtClean="0"/>
              <a:t>LPA Training-Rutgers Center for Advanced Infrastructure and Transportation (CAIT)</a:t>
            </a:r>
          </a:p>
          <a:p>
            <a:pPr lvl="1"/>
            <a:r>
              <a:rPr lang="en-US" sz="1900" dirty="0" smtClean="0">
                <a:hlinkClick r:id="rId3"/>
              </a:rPr>
              <a:t>http://cait.rutgers.edu/cait/training</a:t>
            </a:r>
            <a:endParaRPr lang="en-US" sz="1900" dirty="0" smtClean="0"/>
          </a:p>
          <a:p>
            <a:r>
              <a:rPr lang="en-US" sz="2300" dirty="0" smtClean="0"/>
              <a:t>FHWA Federal-aid Essentials for Local Public Agencies</a:t>
            </a:r>
          </a:p>
          <a:p>
            <a:pPr lvl="1"/>
            <a:r>
              <a:rPr lang="en-US" sz="1900" dirty="0" smtClean="0">
                <a:hlinkClick r:id="rId4"/>
              </a:rPr>
              <a:t>http://www.fhwa.dot.gov/federal-aidessentials/</a:t>
            </a:r>
            <a:endParaRPr lang="en-US" sz="1900" dirty="0" smtClean="0"/>
          </a:p>
          <a:p>
            <a:pPr lvl="1"/>
            <a:endParaRPr lang="en-US" sz="1900" dirty="0"/>
          </a:p>
          <a:p>
            <a:pPr lvl="1"/>
            <a:endParaRPr lang="en-US" sz="1900" dirty="0" smtClean="0"/>
          </a:p>
          <a:p>
            <a:pPr lvl="1"/>
            <a:endParaRPr lang="en-US" sz="1900" dirty="0"/>
          </a:p>
          <a:p>
            <a:pPr lvl="1"/>
            <a:endParaRPr lang="en-US" sz="1900" dirty="0" smtClean="0"/>
          </a:p>
          <a:p>
            <a:pPr marL="109728" indent="0">
              <a:buNone/>
            </a:pPr>
            <a:endParaRPr lang="en-US" sz="2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Resources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201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2400" dirty="0" smtClean="0"/>
              <a:t>Michael Russo</a:t>
            </a:r>
          </a:p>
          <a:p>
            <a:pPr marL="109728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Director, Local Aid &amp; Economic Development</a:t>
            </a:r>
          </a:p>
          <a:p>
            <a:pPr marL="109728" indent="0">
              <a:buNone/>
            </a:pPr>
            <a:r>
              <a:rPr lang="en-US" sz="2400" dirty="0" smtClean="0"/>
              <a:t>	609-530-3640</a:t>
            </a:r>
          </a:p>
          <a:p>
            <a:pPr marL="109728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2060"/>
                </a:solidFill>
                <a:hlinkClick r:id="rId2"/>
              </a:rPr>
              <a:t>mike.russo@dot.nj.gov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 smtClean="0"/>
              <a:t>	Julie Seaman</a:t>
            </a:r>
          </a:p>
          <a:p>
            <a:pPr marL="109728" indent="0">
              <a:buNone/>
            </a:pPr>
            <a:r>
              <a:rPr lang="en-US" sz="2400" dirty="0" smtClean="0"/>
              <a:t>	Program Manager, Design Assistance Program</a:t>
            </a:r>
          </a:p>
          <a:p>
            <a:pPr marL="109728" indent="0">
              <a:buNone/>
            </a:pPr>
            <a:r>
              <a:rPr lang="en-US" sz="2400" dirty="0" smtClean="0"/>
              <a:t>	609-530-3640</a:t>
            </a:r>
          </a:p>
          <a:p>
            <a:pPr marL="109728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2060"/>
                </a:solidFill>
                <a:hlinkClick r:id="rId3"/>
              </a:rPr>
              <a:t>Julie.seaman@dot.nj.gov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109728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41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8683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b="1" dirty="0" smtClean="0"/>
              <a:t>New Jersey Department of Transportation</a:t>
            </a:r>
            <a:br>
              <a:rPr lang="en-US" sz="2700" b="1" dirty="0" smtClean="0"/>
            </a:br>
            <a:r>
              <a:rPr lang="en-US" sz="2700" b="1" dirty="0" smtClean="0"/>
              <a:t>Local Aid and Economic Development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6324600" y="3657600"/>
            <a:ext cx="1905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cs typeface="Times New Roman" pitchFamily="18" charset="0"/>
              </a:rPr>
              <a:t>District 3</a:t>
            </a:r>
            <a:endParaRPr lang="en-US" sz="1600" dirty="0"/>
          </a:p>
          <a:p>
            <a:pPr eaLnBrk="0" hangingPunct="0"/>
            <a:r>
              <a:rPr lang="en-US" sz="1200" dirty="0">
                <a:cs typeface="Times New Roman" pitchFamily="18" charset="0"/>
              </a:rPr>
              <a:t>1035 Parkway Ave</a:t>
            </a:r>
            <a:endParaRPr lang="en-US" sz="1200" dirty="0"/>
          </a:p>
          <a:p>
            <a:pPr eaLnBrk="0" hangingPunct="0"/>
            <a:r>
              <a:rPr lang="en-US" sz="1200" dirty="0">
                <a:cs typeface="Times New Roman" pitchFamily="18" charset="0"/>
              </a:rPr>
              <a:t>Trenton, NJ 08625</a:t>
            </a:r>
            <a:endParaRPr lang="en-US" sz="1200" dirty="0"/>
          </a:p>
          <a:p>
            <a:pPr eaLnBrk="0" hangingPunct="0"/>
            <a:r>
              <a:rPr lang="en-US" sz="1200" dirty="0" smtClean="0">
                <a:cs typeface="Times New Roman" pitchFamily="18" charset="0"/>
              </a:rPr>
              <a:t>609.530.5271</a:t>
            </a:r>
            <a:endParaRPr lang="en-US" sz="1200" dirty="0"/>
          </a:p>
          <a:p>
            <a:pPr eaLnBrk="0" hangingPunct="0"/>
            <a:r>
              <a:rPr lang="en-US" sz="1200" dirty="0">
                <a:cs typeface="Times New Roman" pitchFamily="18" charset="0"/>
              </a:rPr>
              <a:t>FAX: </a:t>
            </a:r>
            <a:r>
              <a:rPr lang="en-US" sz="1200" dirty="0" smtClean="0">
                <a:cs typeface="Times New Roman" pitchFamily="18" charset="0"/>
              </a:rPr>
              <a:t>609.530.8044</a:t>
            </a:r>
            <a:endParaRPr lang="en-US" sz="1200" dirty="0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6096000" y="1600200"/>
            <a:ext cx="2133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Times New Roman" pitchFamily="18" charset="0"/>
              </a:rPr>
              <a:t>District 2</a:t>
            </a:r>
            <a:endParaRPr lang="en-US" sz="1600"/>
          </a:p>
          <a:p>
            <a:pPr eaLnBrk="0" hangingPunct="0"/>
            <a:r>
              <a:rPr lang="en-US" sz="1200">
                <a:cs typeface="Times New Roman" pitchFamily="18" charset="0"/>
              </a:rPr>
              <a:t>153 Halsey Street, 5th Floor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Newark, NJ 07102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973.877.1500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FAX: 973.648-4547</a:t>
            </a:r>
            <a:endParaRPr lang="en-US" sz="1200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676400" y="1371600"/>
            <a:ext cx="2057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Times New Roman" pitchFamily="18" charset="0"/>
              </a:rPr>
              <a:t>District 1</a:t>
            </a:r>
            <a:endParaRPr lang="en-US" sz="1600"/>
          </a:p>
          <a:p>
            <a:pPr eaLnBrk="0" hangingPunct="0"/>
            <a:r>
              <a:rPr lang="en-US" sz="1200">
                <a:cs typeface="Times New Roman" pitchFamily="18" charset="0"/>
              </a:rPr>
              <a:t>Roxbury Corporate Center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200 Stierli Court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Mount Arlington, NJ 07856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973.601.6700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FAX: 973.601.6709</a:t>
            </a:r>
            <a:endParaRPr lang="en-US" sz="1200"/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371600" y="4191000"/>
            <a:ext cx="1752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cs typeface="Times New Roman" pitchFamily="18" charset="0"/>
              </a:rPr>
              <a:t>District 4</a:t>
            </a:r>
            <a:endParaRPr lang="en-US" sz="1600"/>
          </a:p>
          <a:p>
            <a:pPr eaLnBrk="0" hangingPunct="0"/>
            <a:r>
              <a:rPr lang="en-US" sz="1200">
                <a:cs typeface="Times New Roman" pitchFamily="18" charset="0"/>
              </a:rPr>
              <a:t>1 Executive Campus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Route 70 West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Cherry Hill, NJ 08002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856.486.6618</a:t>
            </a:r>
            <a:endParaRPr lang="en-US" sz="1200"/>
          </a:p>
          <a:p>
            <a:pPr eaLnBrk="0" hangingPunct="0"/>
            <a:r>
              <a:rPr lang="en-US" sz="1200">
                <a:cs typeface="Times New Roman" pitchFamily="18" charset="0"/>
              </a:rPr>
              <a:t>FAX: 856.486.6771</a:t>
            </a:r>
            <a:endParaRPr lang="en-US" sz="1200">
              <a:latin typeface="Franklin Gothic Book" pitchFamily="34" charset="0"/>
            </a:endParaRPr>
          </a:p>
        </p:txBody>
      </p:sp>
      <p:pic>
        <p:nvPicPr>
          <p:cNvPr id="2056" name="Picture 8" descr="Local Aid District Map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7262" y="766762"/>
            <a:ext cx="4706938" cy="60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15"/>
          <p:cNvGraphicFramePr>
            <a:graphicFrameLocks noChangeAspect="1"/>
          </p:cNvGraphicFramePr>
          <p:nvPr/>
        </p:nvGraphicFramePr>
        <p:xfrm>
          <a:off x="7848600" y="457200"/>
          <a:ext cx="685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5" imgW="2467489" imgH="2401723" progId="">
                  <p:embed/>
                </p:oleObj>
              </mc:Choice>
              <mc:Fallback>
                <p:oleObj name="Visio" r:id="rId5" imgW="2467489" imgH="240172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57200"/>
                        <a:ext cx="685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0390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FHWA initiative launched in 2009</a:t>
            </a:r>
          </a:p>
          <a:p>
            <a:r>
              <a:rPr lang="en-US" sz="2200" dirty="0" smtClean="0"/>
              <a:t>An effort to bring a better, faster, and smarter approach to highway and bridge construction</a:t>
            </a:r>
          </a:p>
          <a:p>
            <a:r>
              <a:rPr lang="en-US" sz="2200" dirty="0" smtClean="0"/>
              <a:t>Currently in 3</a:t>
            </a:r>
            <a:r>
              <a:rPr lang="en-US" sz="2200" baseline="30000" dirty="0" smtClean="0"/>
              <a:t>rd</a:t>
            </a:r>
            <a:r>
              <a:rPr lang="en-US" sz="2200" dirty="0" smtClean="0"/>
              <a:t> round of EDC</a:t>
            </a:r>
          </a:p>
          <a:p>
            <a:pPr lvl="1"/>
            <a:r>
              <a:rPr lang="en-US" sz="2200" dirty="0" smtClean="0"/>
              <a:t>EDC–4 </a:t>
            </a:r>
            <a:r>
              <a:rPr lang="en-US" sz="2200" dirty="0"/>
              <a:t>(</a:t>
            </a:r>
            <a:r>
              <a:rPr lang="en-US" sz="2200" dirty="0" smtClean="0"/>
              <a:t>2016-2017)</a:t>
            </a:r>
            <a:endParaRPr lang="en-US" sz="2200" dirty="0"/>
          </a:p>
          <a:p>
            <a:pPr lvl="1"/>
            <a:r>
              <a:rPr lang="en-US" sz="2200" dirty="0" smtClean="0"/>
              <a:t>EDC–3 (2015-2016)</a:t>
            </a:r>
          </a:p>
          <a:p>
            <a:pPr lvl="1"/>
            <a:r>
              <a:rPr lang="en-US" sz="2200" dirty="0" smtClean="0"/>
              <a:t>EDC–2 (2013-2014)</a:t>
            </a:r>
          </a:p>
          <a:p>
            <a:pPr lvl="1"/>
            <a:r>
              <a:rPr lang="en-US" sz="2200" dirty="0" smtClean="0"/>
              <a:t>EDC- (2011- 2012)</a:t>
            </a:r>
          </a:p>
          <a:p>
            <a:pPr lvl="0">
              <a:buClr>
                <a:srgbClr val="2DA2BF"/>
              </a:buClr>
            </a:pPr>
            <a:r>
              <a:rPr lang="en-US" sz="2200" dirty="0">
                <a:solidFill>
                  <a:prstClr val="black"/>
                </a:solidFill>
              </a:rPr>
              <a:t>EDC-2 promoted a three prong strategy to help local public </a:t>
            </a:r>
            <a:r>
              <a:rPr lang="en-US" sz="2200" dirty="0" smtClean="0">
                <a:solidFill>
                  <a:prstClr val="black"/>
                </a:solidFill>
              </a:rPr>
              <a:t>agencies</a:t>
            </a:r>
            <a:endParaRPr lang="en-US" sz="2600" dirty="0" smtClean="0"/>
          </a:p>
          <a:p>
            <a:r>
              <a:rPr lang="en-US" sz="2200" dirty="0" smtClean="0"/>
              <a:t>https</a:t>
            </a:r>
            <a:r>
              <a:rPr lang="en-US" sz="2200" dirty="0"/>
              <a:t>://www.fhwa.dot.gov/innovation/everydaycounts/</a:t>
            </a:r>
            <a:endParaRPr lang="en-US" sz="2200" dirty="0" smtClean="0"/>
          </a:p>
          <a:p>
            <a:pPr marL="109728" indent="0">
              <a:buNone/>
            </a:pPr>
            <a:endParaRPr lang="en-US" sz="3200" dirty="0"/>
          </a:p>
          <a:p>
            <a:pPr lvl="1"/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Background Information-</a:t>
            </a:r>
            <a:br>
              <a:rPr lang="en-US" sz="3200" dirty="0" smtClean="0"/>
            </a:br>
            <a:r>
              <a:rPr lang="en-US" sz="3200" dirty="0" smtClean="0"/>
              <a:t>FHWA’s Every Day Counts  </a:t>
            </a:r>
            <a:endParaRPr lang="en-US" sz="3200" dirty="0"/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613781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41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LPA Certification/Qualification Programs</a:t>
            </a:r>
          </a:p>
          <a:p>
            <a:r>
              <a:rPr lang="en-US" sz="3200" dirty="0" smtClean="0">
                <a:solidFill>
                  <a:srgbClr val="0070C0"/>
                </a:solidFill>
              </a:rPr>
              <a:t>Flexibility in </a:t>
            </a:r>
            <a:r>
              <a:rPr lang="en-US" sz="3200" dirty="0">
                <a:solidFill>
                  <a:srgbClr val="0070C0"/>
                </a:solidFill>
              </a:rPr>
              <a:t>C</a:t>
            </a:r>
            <a:r>
              <a:rPr lang="en-US" sz="3200" dirty="0" smtClean="0">
                <a:solidFill>
                  <a:srgbClr val="0070C0"/>
                </a:solidFill>
              </a:rPr>
              <a:t>onsultant Services</a:t>
            </a:r>
          </a:p>
          <a:p>
            <a:r>
              <a:rPr lang="en-US" sz="3200" dirty="0" smtClean="0"/>
              <a:t>Stakeholder Partnering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EDC 2-Locally </a:t>
            </a:r>
            <a:r>
              <a:rPr lang="en-US" sz="3200" dirty="0"/>
              <a:t>A</a:t>
            </a:r>
            <a:r>
              <a:rPr lang="en-US" sz="3200" dirty="0" smtClean="0"/>
              <a:t>dministered Projects</a:t>
            </a:r>
            <a:br>
              <a:rPr lang="en-US" sz="3200" dirty="0" smtClean="0"/>
            </a:br>
            <a:r>
              <a:rPr lang="en-US" sz="3200" dirty="0" smtClean="0"/>
              <a:t>Three Pronged Strategy</a:t>
            </a:r>
            <a:endParaRPr lang="en-US" sz="3200" dirty="0"/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3058" y="5410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Brooks Act - Qualifications Based Selection (QBS) process. Based on qualifications and experience, not cost.</a:t>
            </a:r>
          </a:p>
          <a:p>
            <a:pPr lvl="1"/>
            <a:r>
              <a:rPr lang="en-US" dirty="0" smtClean="0"/>
              <a:t>Approved written procurement policies and procedures</a:t>
            </a:r>
          </a:p>
          <a:p>
            <a:pPr lvl="1"/>
            <a:r>
              <a:rPr lang="en-US" dirty="0" smtClean="0"/>
              <a:t>Solicitation, evaluation, ranking, and selection</a:t>
            </a:r>
          </a:p>
          <a:p>
            <a:pPr lvl="1"/>
            <a:r>
              <a:rPr lang="en-US" dirty="0" smtClean="0"/>
              <a:t>Negotiation of fee proposal and contract terms</a:t>
            </a:r>
          </a:p>
          <a:p>
            <a:pPr lvl="1"/>
            <a:r>
              <a:rPr lang="en-US" dirty="0" smtClean="0"/>
              <a:t>Monitoring of consultant’s work</a:t>
            </a:r>
          </a:p>
          <a:p>
            <a:pPr lvl="1"/>
            <a:r>
              <a:rPr lang="en-US" dirty="0" smtClean="0"/>
              <a:t>Evaluation of consultant’s performance at contract completion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Procurement of Professional Services for Federal Aid Projects</a:t>
            </a:r>
            <a:endParaRPr lang="en-US" dirty="0"/>
          </a:p>
        </p:txBody>
      </p:sp>
      <p:pic>
        <p:nvPicPr>
          <p:cNvPr id="4" name="Picture 6" descr="dot-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3340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NJDOT issues RFP using NJDOT procurement process and prequalified consultants </a:t>
            </a:r>
          </a:p>
          <a:p>
            <a:r>
              <a:rPr lang="en-US" sz="2600" dirty="0" smtClean="0"/>
              <a:t>NJDOT evaluates, ranks, and selects a pool of  qualified design consultants. Current pool includes:</a:t>
            </a:r>
          </a:p>
          <a:p>
            <a:pPr lvl="1"/>
            <a:r>
              <a:rPr lang="en-US" dirty="0" smtClean="0"/>
              <a:t>CME Associates</a:t>
            </a:r>
          </a:p>
          <a:p>
            <a:pPr lvl="1"/>
            <a:r>
              <a:rPr lang="en-US" dirty="0" err="1" smtClean="0"/>
              <a:t>Greenman</a:t>
            </a:r>
            <a:r>
              <a:rPr lang="en-US" dirty="0" smtClean="0"/>
              <a:t>-Pederson</a:t>
            </a:r>
          </a:p>
          <a:p>
            <a:pPr lvl="1"/>
            <a:r>
              <a:rPr lang="en-US" dirty="0" smtClean="0"/>
              <a:t>NV5</a:t>
            </a:r>
          </a:p>
          <a:p>
            <a:pPr lvl="1"/>
            <a:r>
              <a:rPr lang="en-US" dirty="0" smtClean="0"/>
              <a:t>McCormick Taylor, Inc. </a:t>
            </a:r>
          </a:p>
          <a:p>
            <a:pPr lvl="1"/>
            <a:r>
              <a:rPr lang="en-US" dirty="0" smtClean="0"/>
              <a:t>Michael Baker</a:t>
            </a:r>
          </a:p>
          <a:p>
            <a:pPr lvl="1"/>
            <a:r>
              <a:rPr lang="en-US" dirty="0" smtClean="0"/>
              <a:t>Taylor Wiseman </a:t>
            </a:r>
            <a:r>
              <a:rPr lang="en-US" dirty="0"/>
              <a:t>T</a:t>
            </a:r>
            <a:r>
              <a:rPr lang="en-US" dirty="0" smtClean="0"/>
              <a:t>aylor</a:t>
            </a:r>
          </a:p>
          <a:p>
            <a:pPr lvl="1"/>
            <a:endParaRPr lang="en-US" sz="2400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TE/TAP Design Assistance Program-</a:t>
            </a:r>
            <a:br>
              <a:rPr lang="en-US" sz="3200" dirty="0" smtClean="0"/>
            </a:br>
            <a:r>
              <a:rPr lang="en-US" sz="3200" dirty="0" smtClean="0"/>
              <a:t>Establish Consultant Pool</a:t>
            </a:r>
            <a:endParaRPr lang="en-US" sz="3200" dirty="0"/>
          </a:p>
        </p:txBody>
      </p:sp>
      <p:pic>
        <p:nvPicPr>
          <p:cNvPr id="4" name="Picture 6" descr="dot-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550091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040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endParaRPr lang="en-US" sz="2200" dirty="0" smtClean="0"/>
          </a:p>
          <a:p>
            <a:r>
              <a:rPr lang="en-US" sz="2600" dirty="0" smtClean="0"/>
              <a:t>LPA selects a design consultant from the pool</a:t>
            </a:r>
          </a:p>
          <a:p>
            <a:r>
              <a:rPr lang="en-US" sz="2600" dirty="0" smtClean="0"/>
              <a:t>LPA contacts NJDOT to schedule initial meeting</a:t>
            </a:r>
          </a:p>
          <a:p>
            <a:r>
              <a:rPr lang="en-US" sz="2600" dirty="0" smtClean="0"/>
              <a:t>NJDOT, LPA and consultant develop SOW based on </a:t>
            </a:r>
            <a:r>
              <a:rPr lang="en-US" sz="2600" dirty="0" smtClean="0"/>
              <a:t>TAP</a:t>
            </a:r>
            <a:r>
              <a:rPr lang="en-US" sz="2600" dirty="0" smtClean="0"/>
              <a:t> </a:t>
            </a:r>
            <a:r>
              <a:rPr lang="en-US" sz="2600" dirty="0" smtClean="0"/>
              <a:t>grant application</a:t>
            </a:r>
          </a:p>
          <a:p>
            <a:pPr lvl="0">
              <a:buClr>
                <a:srgbClr val="2DA2BF"/>
              </a:buClr>
            </a:pPr>
            <a:r>
              <a:rPr lang="en-US" sz="2600" dirty="0">
                <a:solidFill>
                  <a:prstClr val="black"/>
                </a:solidFill>
              </a:rPr>
              <a:t>NJDOT prepares independent cost </a:t>
            </a:r>
            <a:r>
              <a:rPr lang="en-US" sz="2600" dirty="0" smtClean="0">
                <a:solidFill>
                  <a:prstClr val="black"/>
                </a:solidFill>
              </a:rPr>
              <a:t>estimate</a:t>
            </a:r>
            <a:endParaRPr lang="en-US" sz="2600" dirty="0" smtClean="0"/>
          </a:p>
          <a:p>
            <a:r>
              <a:rPr lang="en-US" sz="2600" dirty="0" smtClean="0"/>
              <a:t>Consultant prepares and submits fee proposal and certified payroll roster to the NJDOT and LPA</a:t>
            </a:r>
          </a:p>
          <a:p>
            <a:r>
              <a:rPr lang="en-US" sz="2600" dirty="0" smtClean="0"/>
              <a:t>LPA and NJDOT negotiates final proposal with consultant</a:t>
            </a:r>
          </a:p>
          <a:p>
            <a:r>
              <a:rPr lang="en-US" sz="2600" dirty="0" smtClean="0"/>
              <a:t>NJDOT authorizes federal-aid funds for design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TE/TAP Design Assistance Program-</a:t>
            </a:r>
            <a:br>
              <a:rPr lang="en-US" sz="3200" dirty="0" smtClean="0"/>
            </a:br>
            <a:r>
              <a:rPr lang="en-US" sz="3200" dirty="0" smtClean="0"/>
              <a:t>Consultant Selection &amp; Negotiation</a:t>
            </a:r>
            <a:endParaRPr lang="en-US" sz="3200" dirty="0"/>
          </a:p>
        </p:txBody>
      </p:sp>
      <p:pic>
        <p:nvPicPr>
          <p:cNvPr id="4" name="Picture 6" descr="dot-se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777" y="5791200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752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LPA executes agreement with consultant for work to be performed</a:t>
            </a:r>
          </a:p>
          <a:p>
            <a:r>
              <a:rPr lang="en-US" sz="2400" dirty="0"/>
              <a:t>NJDOT executes Federal-aid agreement with LPA for reimbursement of funds</a:t>
            </a:r>
          </a:p>
          <a:p>
            <a:r>
              <a:rPr lang="en-US" sz="2400" dirty="0"/>
              <a:t>LPA submits payment vouchers. NJDOT provides funds on a reimbursement basis</a:t>
            </a:r>
          </a:p>
          <a:p>
            <a:r>
              <a:rPr lang="en-US" sz="2400" dirty="0"/>
              <a:t>LPA monitors consultant’s work, and evaluates performance at contract completion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464646"/>
                </a:solidFill>
              </a:rPr>
              <a:t>TE/TAP Design </a:t>
            </a:r>
            <a:r>
              <a:rPr lang="en-US" sz="3200" dirty="0">
                <a:solidFill>
                  <a:srgbClr val="464646"/>
                </a:solidFill>
              </a:rPr>
              <a:t>Assistance </a:t>
            </a:r>
            <a:r>
              <a:rPr lang="en-US" sz="3200" dirty="0" smtClean="0">
                <a:solidFill>
                  <a:srgbClr val="464646"/>
                </a:solidFill>
              </a:rPr>
              <a:t>Program</a:t>
            </a:r>
            <a:br>
              <a:rPr lang="en-US" sz="3200" dirty="0" smtClean="0">
                <a:solidFill>
                  <a:srgbClr val="464646"/>
                </a:solidFill>
              </a:rPr>
            </a:br>
            <a:r>
              <a:rPr lang="en-US" sz="3200" dirty="0" smtClean="0">
                <a:solidFill>
                  <a:srgbClr val="464646"/>
                </a:solidFill>
              </a:rPr>
              <a:t>Consultant Contract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5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9322" y="1176103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1 year pilot program with an option to extend to two years</a:t>
            </a:r>
          </a:p>
          <a:p>
            <a:endParaRPr lang="en-US" sz="2000" dirty="0"/>
          </a:p>
          <a:p>
            <a:r>
              <a:rPr lang="en-US" sz="2000" dirty="0" smtClean="0"/>
              <a:t>2012/2014 TE/TAP recipients are eligible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Pool consultant information is posted on the NJDOT website: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365760" lvl="1" indent="0">
              <a:buNone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www.state.nj.us/transportation/business/localaid/TA.shtm</a:t>
            </a:r>
            <a:endParaRPr lang="en-US" sz="2000" dirty="0" smtClean="0"/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 smtClean="0"/>
              <a:t>Disciplines limited to Highway and Traffic Engineering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$200,000 cap on fee proposals </a:t>
            </a:r>
          </a:p>
          <a:p>
            <a:pPr marL="109728" indent="0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Program Highlights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613781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endParaRPr lang="en-US" sz="4400" dirty="0" smtClean="0"/>
          </a:p>
          <a:p>
            <a:r>
              <a:rPr lang="en-US" sz="4400" dirty="0" smtClean="0"/>
              <a:t>Use of pool consultant is not mandatory</a:t>
            </a:r>
          </a:p>
          <a:p>
            <a:pPr marL="109728" indent="0">
              <a:buNone/>
            </a:pPr>
            <a:endParaRPr lang="en-US" sz="4400" dirty="0" smtClean="0"/>
          </a:p>
          <a:p>
            <a:pPr lvl="0">
              <a:buClr>
                <a:srgbClr val="2DA2BF"/>
              </a:buClr>
            </a:pPr>
            <a:r>
              <a:rPr lang="en-US" sz="4500" dirty="0">
                <a:solidFill>
                  <a:prstClr val="black"/>
                </a:solidFill>
              </a:rPr>
              <a:t>LPA enters into agreement directly with consultant </a:t>
            </a:r>
            <a:endParaRPr lang="en-US" sz="4400" dirty="0"/>
          </a:p>
          <a:p>
            <a:pPr>
              <a:buNone/>
            </a:pPr>
            <a:endParaRPr lang="en-US" sz="4400" dirty="0" smtClean="0"/>
          </a:p>
          <a:p>
            <a:r>
              <a:rPr lang="en-US" sz="4400" dirty="0" smtClean="0"/>
              <a:t>LPA must evaluate consultant’s performance at contract completion </a:t>
            </a:r>
          </a:p>
          <a:p>
            <a:pPr marL="109728" indent="0">
              <a:buNone/>
            </a:pPr>
            <a:endParaRPr lang="en-US" sz="4400" dirty="0" smtClean="0"/>
          </a:p>
          <a:p>
            <a:r>
              <a:rPr lang="en-US" sz="4400" dirty="0" smtClean="0"/>
              <a:t>LPA must follow quality based selection process to be eligible for federal-aid design funds if a pool consultant is not used</a:t>
            </a:r>
          </a:p>
          <a:p>
            <a:pPr>
              <a:buNone/>
            </a:pPr>
            <a:endParaRPr lang="en-US" sz="22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Program Highlights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6" descr="dot-se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5613781"/>
            <a:ext cx="99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4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4313</TotalTime>
  <Words>559</Words>
  <Application>Microsoft Office PowerPoint</Application>
  <PresentationFormat>On-screen Show (4:3)</PresentationFormat>
  <Paragraphs>162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Franklin Gothic Book</vt:lpstr>
      <vt:lpstr>Lucida Sans Unicode</vt:lpstr>
      <vt:lpstr>Times New Roman</vt:lpstr>
      <vt:lpstr>Verdana</vt:lpstr>
      <vt:lpstr>Wingdings 2</vt:lpstr>
      <vt:lpstr>Wingdings 3</vt:lpstr>
      <vt:lpstr>Concourse</vt:lpstr>
      <vt:lpstr>Visio</vt:lpstr>
      <vt:lpstr>Transportation Enhancements/Alternatives Design Assistance Program </vt:lpstr>
      <vt:lpstr> Background Information- FHWA’s Every Day Counts  </vt:lpstr>
      <vt:lpstr> EDC 2-Locally Administered Projects Three Pronged Strategy</vt:lpstr>
      <vt:lpstr>Procurement of Professional Services for Federal Aid Projects</vt:lpstr>
      <vt:lpstr>TE/TAP Design Assistance Program- Establish Consultant Pool</vt:lpstr>
      <vt:lpstr>TE/TAP Design Assistance Program- Consultant Selection &amp; Negotiation</vt:lpstr>
      <vt:lpstr>TE/TAP Design Assistance Program Consultant Contract Administration</vt:lpstr>
      <vt:lpstr>Program Highlights</vt:lpstr>
      <vt:lpstr>Program Highlights </vt:lpstr>
      <vt:lpstr>Program Benefits</vt:lpstr>
      <vt:lpstr>Future Local Aid Assistance Programs 2017</vt:lpstr>
      <vt:lpstr>Resources</vt:lpstr>
      <vt:lpstr>Contact Information</vt:lpstr>
      <vt:lpstr>New Jersey Department of Transportation Local Aid and Economic Development </vt:lpstr>
    </vt:vector>
  </TitlesOfParts>
  <Company>NJDOT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TPURUSS</dc:creator>
  <cp:lastModifiedBy>Seaman, Julie</cp:lastModifiedBy>
  <cp:revision>276</cp:revision>
  <cp:lastPrinted>2017-04-03T12:39:43Z</cp:lastPrinted>
  <dcterms:created xsi:type="dcterms:W3CDTF">2008-10-14T20:00:10Z</dcterms:created>
  <dcterms:modified xsi:type="dcterms:W3CDTF">2017-04-04T13:17:15Z</dcterms:modified>
</cp:coreProperties>
</file>