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4" r:id="rId4"/>
  </p:sldMasterIdLst>
  <p:notesMasterIdLst>
    <p:notesMasterId r:id="rId22"/>
  </p:notesMasterIdLst>
  <p:handoutMasterIdLst>
    <p:handoutMasterId r:id="rId23"/>
  </p:handoutMasterIdLst>
  <p:sldIdLst>
    <p:sldId id="256" r:id="rId5"/>
    <p:sldId id="309" r:id="rId6"/>
    <p:sldId id="257" r:id="rId7"/>
    <p:sldId id="303" r:id="rId8"/>
    <p:sldId id="300" r:id="rId9"/>
    <p:sldId id="301" r:id="rId10"/>
    <p:sldId id="305" r:id="rId11"/>
    <p:sldId id="315" r:id="rId12"/>
    <p:sldId id="304" r:id="rId13"/>
    <p:sldId id="302" r:id="rId14"/>
    <p:sldId id="306" r:id="rId15"/>
    <p:sldId id="307" r:id="rId16"/>
    <p:sldId id="316" r:id="rId17"/>
    <p:sldId id="317" r:id="rId18"/>
    <p:sldId id="318" r:id="rId19"/>
    <p:sldId id="313" r:id="rId20"/>
    <p:sldId id="31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4F4F"/>
    <a:srgbClr val="8CBB3C"/>
    <a:srgbClr val="E2DFCC"/>
    <a:srgbClr val="F6F5F0"/>
    <a:srgbClr val="B8B082"/>
    <a:srgbClr val="558A2D"/>
    <a:srgbClr val="63A537"/>
    <a:srgbClr val="37A76F"/>
    <a:srgbClr val="455F51"/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884C18-C0FD-4FA3-97BC-07CAFDF4C5F1}" v="21" dt="2026-04-28T13:45:51.980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95646" autoAdjust="0"/>
  </p:normalViewPr>
  <p:slideViewPr>
    <p:cSldViewPr snapToGrid="0">
      <p:cViewPr>
        <p:scale>
          <a:sx n="75" d="100"/>
          <a:sy n="75" d="100"/>
        </p:scale>
        <p:origin x="3600" y="1944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Relationship Id="rId30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FA432-02ED-23FE-01F6-D90030AEE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46FC8A-B803-A933-5262-EF035D7861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6FB5C6-FE15-9D3A-6E6D-FFDF18CAB0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A97739-FE44-EB4E-8DA3-70481EAF52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6834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63D71-1702-7541-F43A-2C6F7C294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6255FB-5D8B-04EE-97C9-6D5C841E52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2B3320-0F93-67EF-A69C-51528FB291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165831-8007-3E41-08F2-34B4E8D91C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2114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954EA-C62F-DAAA-4AE2-2EA779E96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D5FDFB-5CFE-778B-96B2-AC0FA0C05C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A47394-6085-8FE0-ED8C-77BDA4BB32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E12659-89DD-B275-AC90-EC7CBB4F11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728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17E1F-AC9D-D8A4-E728-9E70628C5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4031FF-128F-5329-6E2B-80026A0BCC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CBB202-17E4-41D4-4A3F-F436BA4C40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FD983F-5791-B6D2-3536-5C3AAE2A19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9638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9E268-6F63-64CD-67D8-B8BC08AA7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003444-8A32-6FFC-4E30-4825B73A76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8D8C27-B454-ED99-6B23-08AF3469D0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C3337E-01DB-3CBA-11A2-C106841E71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730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834FC-51E0-249D-576A-DD44B58C7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206428-04DE-8E4B-4F2C-4B8968D2D9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36B921-6C25-11AB-43F6-DB2E94A952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E87BBD-1D4D-AAB2-0B83-1E6171F252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474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3A79A-BA6A-E498-5CC5-D90BD8D19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B80953-B8C5-56E6-A037-582F9D3828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20FAC8-D1D0-7BD8-4CD3-7D26E63EAF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53ADDE-4C32-AC4C-3E8C-8403D78D0B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467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7933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5B6AA-56EF-D5B9-BA63-D37D22ECE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6192F5-A439-CD53-4B63-87189CB50B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8BAFC7-454B-C0BB-D56A-D7C2E0A240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322689-8B4E-C670-1C56-DC1BF04ED0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499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EFCAA-85B6-664F-FDC1-9B84E5F0C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A1846D-1326-1141-B4DF-5E072B548F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34C6DD-E449-D678-00F6-DB29323DE8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586B1B-94C5-533F-FAB9-9341749E5E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3479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9750A-A9B4-25D7-67BF-A10337201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9026ED-F21A-70AF-0EAB-C2F11C7EE1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1E9379-12E5-2814-6ECF-9E21158F2A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95C865-F4C8-1DED-C5EC-590766512F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176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413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9867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47579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218390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43289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874645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49522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29507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51462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922414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0686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92CFD76-91EC-C0E9-48B6-0F695937F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713D1DB0-C26C-EB60-6998-7639213E7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7D369B36-3026-85A5-7B9B-5CAEEF1652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0034D122-84E5-3241-76EA-50CE77B587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AF82555-B3B6-7AFD-BE66-3B7083C659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12" name="Freeform 6">
                <a:extLst>
                  <a:ext uri="{FF2B5EF4-FFF2-40B4-BE49-F238E27FC236}">
                    <a16:creationId xmlns:a16="http://schemas.microsoft.com/office/drawing/2014/main" id="{BB930F21-024E-8F70-6475-BB424CB9A410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13" name="Freeform 7">
                <a:extLst>
                  <a:ext uri="{FF2B5EF4-FFF2-40B4-BE49-F238E27FC236}">
                    <a16:creationId xmlns:a16="http://schemas.microsoft.com/office/drawing/2014/main" id="{C4FD2936-9484-7FBF-DECE-7A8ACCA04F3D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2201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2276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6354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46166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01996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89889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29757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618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719" r:id="rId16"/>
    <p:sldLayoutId id="2147483720" r:id="rId17"/>
    <p:sldLayoutId id="2147483721" r:id="rId18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j.gov/agriculture/documents/grants/Specialty%20Crop%20Block%20Grant/2026%20NJ%20Specialty%20Crop%20Block%20Grant%20RFP.pdf" TargetMode="External"/><Relationship Id="rId7" Type="http://schemas.openxmlformats.org/officeDocument/2006/relationships/hyperlink" Target="https://www.ams.usda.gov/sites/default/files/media/SCBGPQuickGuide.pdf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jdoa.prod.simpligov.com/prod/portal/ShowWorkFlow/AnonymousEmbed/35b738f9-971e-47fb-b086-f3f881492380" TargetMode="External"/><Relationship Id="rId5" Type="http://schemas.openxmlformats.org/officeDocument/2006/relationships/hyperlink" Target="https://www.nj.gov/agriculture/documents/grants/Specialty%20Crop%20Block%20Grant/usda-general-terms-conditions-2025.pdf" TargetMode="External"/><Relationship Id="rId4" Type="http://schemas.openxmlformats.org/officeDocument/2006/relationships/hyperlink" Target="https://www.nj.gov/agriculture/documents/grants/Specialty%20Crop%20Block%20Grant/SCBGP_NOFO_FY26_Final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william.conners@ag.nj.gov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6ad-VFlScTQ?feature=oembed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232913"/>
            <a:ext cx="7090099" cy="3830130"/>
          </a:xfrm>
        </p:spPr>
        <p:txBody>
          <a:bodyPr/>
          <a:lstStyle/>
          <a:p>
            <a:r>
              <a:rPr lang="en-US" dirty="0">
                <a:solidFill>
                  <a:srgbClr val="E2DFCC"/>
                </a:solidFill>
              </a:rPr>
              <a:t>2026 USDA Specialty Crop Block Grant (SCBG)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FA3248C-0139-E3F9-7EF4-E676884EF98B}"/>
              </a:ext>
            </a:extLst>
          </p:cNvPr>
          <p:cNvSpPr txBox="1">
            <a:spLocks/>
          </p:cNvSpPr>
          <p:nvPr/>
        </p:nvSpPr>
        <p:spPr>
          <a:xfrm>
            <a:off x="2656762" y="5201816"/>
            <a:ext cx="8477250" cy="9377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60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4000" b="0" i="1" dirty="0">
              <a:solidFill>
                <a:srgbClr val="E2DFCC"/>
              </a:solidFill>
            </a:endParaRPr>
          </a:p>
        </p:txBody>
      </p:sp>
      <p:pic>
        <p:nvPicPr>
          <p:cNvPr id="1026" name="Picture 2" descr="USDA – Logos Download">
            <a:extLst>
              <a:ext uri="{FF2B5EF4-FFF2-40B4-BE49-F238E27FC236}">
                <a16:creationId xmlns:a16="http://schemas.microsoft.com/office/drawing/2014/main" id="{F7AB968F-1E00-CA31-B7B8-EA38C7DF9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11338">
            <a:off x="8551314" y="1024294"/>
            <a:ext cx="1360572" cy="937727"/>
          </a:xfrm>
          <a:prstGeom prst="rect">
            <a:avLst/>
          </a:pr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A green logo with white text&#10;&#10;Description automatically generated">
            <a:extLst>
              <a:ext uri="{FF2B5EF4-FFF2-40B4-BE49-F238E27FC236}">
                <a16:creationId xmlns:a16="http://schemas.microsoft.com/office/drawing/2014/main" id="{5FF05E7D-3743-E6E6-32F0-3AD248781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690" b="94304" l="3813" r="97660">
                        <a14:foregroundMark x1="12825" y1="28639" x2="7626" y2="31487"/>
                        <a14:foregroundMark x1="7626" y1="31487" x2="7452" y2="31487"/>
                        <a14:foregroundMark x1="5979" y1="71361" x2="3813" y2="78639"/>
                        <a14:foregroundMark x1="14645" y1="90981" x2="13605" y2="94304"/>
                        <a14:foregroundMark x1="24350" y1="81804" x2="29636" y2="71519"/>
                        <a14:foregroundMark x1="19757" y1="28006" x2="25043" y2="25316"/>
                        <a14:foregroundMark x1="25043" y1="25316" x2="25130" y2="25316"/>
                        <a14:foregroundMark x1="13172" y1="20886" x2="15945" y2="19620"/>
                        <a14:foregroundMark x1="16724" y1="11551" x2="20884" y2="10918"/>
                        <a14:foregroundMark x1="15251" y1="8386" x2="13345" y2="2690"/>
                        <a14:foregroundMark x1="15251" y1="36076" x2="14905" y2="43513"/>
                        <a14:foregroundMark x1="18458" y1="37342" x2="18544" y2="41614"/>
                        <a14:foregroundMark x1="23310" y1="40348" x2="22357" y2="43829"/>
                        <a14:foregroundMark x1="10572" y1="36076" x2="11872" y2="40981"/>
                        <a14:foregroundMark x1="11265" y1="87184" x2="11265" y2="87975"/>
                        <a14:foregroundMark x1="16378" y1="52532" x2="16638" y2="53165"/>
                        <a14:foregroundMark x1="19497" y1="84652" x2="19497" y2="84652"/>
                        <a14:foregroundMark x1="24263" y1="88608" x2="24263" y2="88608"/>
                        <a14:foregroundMark x1="25650" y1="88608" x2="25650" y2="88608"/>
                        <a14:foregroundMark x1="25650" y1="87500" x2="25650" y2="87500"/>
                        <a14:foregroundMark x1="26863" y1="86709" x2="26863" y2="86709"/>
                        <a14:foregroundMark x1="27383" y1="85443" x2="27383" y2="85443"/>
                        <a14:foregroundMark x1="27816" y1="85443" x2="27816" y2="85443"/>
                        <a14:foregroundMark x1="27730" y1="86551" x2="27730" y2="86551"/>
                        <a14:foregroundMark x1="27730" y1="87184" x2="27730" y2="87184"/>
                        <a14:foregroundMark x1="27556" y1="88608" x2="27556" y2="88608"/>
                        <a14:foregroundMark x1="28510" y1="85443" x2="28510" y2="85443"/>
                        <a14:foregroundMark x1="28856" y1="76582" x2="28856" y2="76582"/>
                        <a14:foregroundMark x1="30329" y1="78006" x2="30329" y2="78006"/>
                        <a14:foregroundMark x1="28943" y1="75791" x2="28943" y2="75791"/>
                        <a14:foregroundMark x1="28163" y1="80380" x2="28163" y2="80380"/>
                        <a14:foregroundMark x1="6672" y1="61234" x2="6672" y2="61234"/>
                        <a14:foregroundMark x1="31369" y1="34810" x2="31369" y2="34810"/>
                        <a14:foregroundMark x1="42288" y1="31171" x2="42288" y2="31171"/>
                        <a14:foregroundMark x1="49393" y1="33544" x2="49393" y2="33544"/>
                        <a14:foregroundMark x1="61698" y1="37342" x2="61698" y2="37342"/>
                        <a14:foregroundMark x1="66205" y1="37816" x2="66205" y2="37816"/>
                        <a14:foregroundMark x1="72270" y1="34968" x2="72270" y2="34968"/>
                        <a14:foregroundMark x1="81542" y1="33544" x2="81542" y2="33544"/>
                        <a14:foregroundMark x1="86828" y1="34177" x2="86828" y2="34177"/>
                        <a14:foregroundMark x1="93328" y1="32753" x2="93328" y2="32753"/>
                        <a14:foregroundMark x1="81976" y1="53797" x2="81976" y2="53797"/>
                        <a14:foregroundMark x1="70884" y1="52690" x2="70884" y2="52690"/>
                        <a14:foregroundMark x1="72964" y1="43829" x2="72964" y2="43829"/>
                        <a14:foregroundMark x1="82842" y1="43671" x2="82842" y2="43671"/>
                        <a14:foregroundMark x1="97054" y1="28639" x2="97054" y2="28639"/>
                        <a14:foregroundMark x1="87088" y1="43829" x2="87088" y2="43829"/>
                        <a14:foregroundMark x1="54593" y1="44146" x2="54593" y2="44146"/>
                        <a14:foregroundMark x1="54159" y1="44304" x2="54159" y2="44304"/>
                        <a14:foregroundMark x1="50867" y1="43513" x2="50867" y2="43513"/>
                        <a14:foregroundMark x1="48267" y1="43829" x2="48267" y2="43829"/>
                        <a14:foregroundMark x1="30416" y1="48892" x2="30416" y2="48892"/>
                        <a14:foregroundMark x1="33709" y1="49051" x2="33709" y2="49051"/>
                        <a14:foregroundMark x1="35962" y1="48892" x2="35962" y2="48892"/>
                        <a14:foregroundMark x1="39255" y1="48418" x2="39255" y2="48418"/>
                        <a14:foregroundMark x1="34575" y1="48892" x2="34575" y2="48892"/>
                        <a14:foregroundMark x1="37175" y1="48892" x2="37175" y2="48892"/>
                        <a14:foregroundMark x1="38302" y1="49684" x2="38302" y2="49684"/>
                        <a14:foregroundMark x1="41854" y1="48734" x2="41854" y2="48734"/>
                        <a14:foregroundMark x1="45234" y1="47943" x2="45234" y2="47943"/>
                        <a14:foregroundMark x1="47487" y1="47943" x2="47487" y2="47943"/>
                        <a14:foregroundMark x1="47140" y1="51108" x2="47140" y2="51108"/>
                        <a14:foregroundMark x1="49567" y1="47627" x2="49567" y2="47627"/>
                        <a14:foregroundMark x1="43934" y1="46519" x2="43934" y2="46519"/>
                        <a14:foregroundMark x1="38995" y1="45728" x2="38995" y2="45728"/>
                        <a14:foregroundMark x1="34402" y1="46044" x2="34402" y2="46044"/>
                        <a14:foregroundMark x1="38215" y1="49051" x2="38215" y2="49051"/>
                        <a14:foregroundMark x1="37262" y1="52690" x2="37262" y2="52690"/>
                        <a14:foregroundMark x1="62738" y1="49051" x2="62998" y2="48892"/>
                        <a14:foregroundMark x1="71317" y1="50000" x2="71664" y2="50000"/>
                        <a14:foregroundMark x1="79289" y1="49525" x2="79289" y2="49525"/>
                        <a14:foregroundMark x1="85529" y1="48576" x2="85529" y2="48576"/>
                        <a14:foregroundMark x1="94454" y1="50633" x2="94454" y2="50633"/>
                        <a14:foregroundMark x1="88475" y1="49367" x2="88475" y2="49367"/>
                        <a14:foregroundMark x1="90555" y1="50000" x2="90555" y2="50000"/>
                        <a14:foregroundMark x1="93761" y1="48418" x2="93761" y2="48418"/>
                        <a14:foregroundMark x1="94974" y1="46519" x2="94974" y2="46519"/>
                        <a14:foregroundMark x1="96794" y1="45886" x2="96794" y2="45886"/>
                        <a14:foregroundMark x1="96620" y1="48418" x2="96620" y2="48418"/>
                        <a14:foregroundMark x1="96620" y1="51424" x2="96620" y2="51424"/>
                        <a14:foregroundMark x1="96707" y1="50949" x2="96707" y2="50949"/>
                        <a14:foregroundMark x1="97054" y1="53165" x2="97054" y2="53165"/>
                        <a14:foregroundMark x1="96880" y1="51266" x2="96880" y2="51266"/>
                        <a14:foregroundMark x1="97054" y1="52532" x2="97054" y2="52532"/>
                        <a14:foregroundMark x1="30416" y1="45886" x2="30416" y2="45886"/>
                        <a14:foregroundMark x1="30763" y1="49842" x2="30763" y2="49842"/>
                        <a14:foregroundMark x1="31716" y1="49209" x2="31716" y2="49209"/>
                        <a14:foregroundMark x1="31542" y1="48892" x2="31109" y2="48101"/>
                        <a14:foregroundMark x1="38908" y1="49367" x2="38908" y2="48101"/>
                        <a14:foregroundMark x1="37262" y1="52373" x2="36828" y2="51741"/>
                        <a14:foregroundMark x1="94714" y1="48101" x2="96880" y2="47785"/>
                        <a14:foregroundMark x1="96880" y1="46044" x2="97140" y2="46677"/>
                        <a14:foregroundMark x1="97660" y1="53165" x2="97487" y2="43671"/>
                        <a14:foregroundMark x1="28683" y1="43829" x2="29029" y2="53956"/>
                        <a14:backgroundMark x1="37782" y1="52215" x2="37782" y2="5221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2239" y="5441141"/>
            <a:ext cx="1275247" cy="69840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97B5F72B-444A-51B2-1E6B-3422BEB8AF1C}"/>
              </a:ext>
            </a:extLst>
          </p:cNvPr>
          <p:cNvSpPr txBox="1">
            <a:spLocks/>
          </p:cNvSpPr>
          <p:nvPr/>
        </p:nvSpPr>
        <p:spPr>
          <a:xfrm>
            <a:off x="2550950" y="4997839"/>
            <a:ext cx="7090099" cy="134567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60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b="0" dirty="0">
                <a:solidFill>
                  <a:srgbClr val="E2DFCC"/>
                </a:solidFill>
              </a:rPr>
              <a:t>Tuesday, April 28</a:t>
            </a:r>
            <a:r>
              <a:rPr lang="en-US" sz="2400" b="0" baseline="30000" dirty="0">
                <a:solidFill>
                  <a:srgbClr val="E2DFCC"/>
                </a:solidFill>
              </a:rPr>
              <a:t>th</a:t>
            </a:r>
            <a:r>
              <a:rPr lang="en-US" sz="2400" b="0" dirty="0">
                <a:solidFill>
                  <a:srgbClr val="E2DFCC"/>
                </a:solidFill>
              </a:rPr>
              <a:t>, 2026 – Program Info-Session</a:t>
            </a:r>
          </a:p>
          <a:p>
            <a:endParaRPr lang="en-US" sz="2400" b="0" dirty="0">
              <a:solidFill>
                <a:srgbClr val="E2DFCC"/>
              </a:solidFill>
            </a:endParaRPr>
          </a:p>
          <a:p>
            <a:r>
              <a:rPr lang="en-US" sz="2400" b="0" dirty="0">
                <a:solidFill>
                  <a:srgbClr val="E2DFCC"/>
                </a:solidFill>
              </a:rPr>
              <a:t>Hosted by: Billy Conners, NJDA</a:t>
            </a: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835" y="886901"/>
            <a:ext cx="8596668" cy="13208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E2DFCC"/>
                </a:solidFill>
              </a:rPr>
              <a:t>Eligibility – Project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721" y="1754699"/>
            <a:ext cx="8835782" cy="42164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600" dirty="0">
                <a:solidFill>
                  <a:srgbClr val="E2DFCC"/>
                </a:solidFill>
                <a:latin typeface="+mj-lt"/>
              </a:rPr>
              <a:t>Examples of </a:t>
            </a:r>
            <a:r>
              <a:rPr lang="en-US" sz="1600" dirty="0">
                <a:solidFill>
                  <a:srgbClr val="8CBB3C"/>
                </a:solidFill>
                <a:latin typeface="+mj-lt"/>
              </a:rPr>
              <a:t>Acceptable Projects</a:t>
            </a:r>
            <a:r>
              <a:rPr lang="en-US" sz="1600" dirty="0">
                <a:solidFill>
                  <a:srgbClr val="E2DFCC"/>
                </a:solidFill>
                <a:latin typeface="+mj-lt"/>
              </a:rPr>
              <a:t>:</a:t>
            </a:r>
          </a:p>
          <a:p>
            <a:pPr lvl="1"/>
            <a:r>
              <a:rPr lang="en-US" sz="1400" dirty="0">
                <a:solidFill>
                  <a:srgbClr val="E2DFCC"/>
                </a:solidFill>
                <a:latin typeface="+mj-lt"/>
              </a:rPr>
              <a:t>A non-profit organization requests funds to demonstrate the viability of organic small fruit production and partners with Cooperative Extension to publicize the working model of diversification to other regional growers.</a:t>
            </a:r>
          </a:p>
          <a:p>
            <a:pPr lvl="1"/>
            <a:r>
              <a:rPr lang="en-US" sz="1400" dirty="0">
                <a:solidFill>
                  <a:srgbClr val="E2DFCC"/>
                </a:solidFill>
                <a:latin typeface="+mj-lt"/>
              </a:rPr>
              <a:t>A producer collective or group implements food safety practices or models on the farm to meet food safety requirements </a:t>
            </a:r>
            <a:r>
              <a:rPr lang="en-US" sz="1400" u="sng" dirty="0">
                <a:solidFill>
                  <a:srgbClr val="E2DFCC"/>
                </a:solidFill>
                <a:latin typeface="+mj-lt"/>
              </a:rPr>
              <a:t>and</a:t>
            </a:r>
            <a:r>
              <a:rPr lang="en-US" sz="1400" dirty="0">
                <a:solidFill>
                  <a:srgbClr val="E2DFCC"/>
                </a:solidFill>
                <a:latin typeface="+mj-lt"/>
              </a:rPr>
              <a:t> conducts a field day and training services to encourage other small family farmers to adopt the methods.</a:t>
            </a:r>
          </a:p>
          <a:p>
            <a:pPr marL="457200" lvl="1" indent="0">
              <a:buNone/>
            </a:pPr>
            <a:endParaRPr lang="en-US" sz="1400" dirty="0">
              <a:solidFill>
                <a:srgbClr val="E2DFCC"/>
              </a:solidFill>
              <a:latin typeface="+mj-lt"/>
            </a:endParaRPr>
          </a:p>
          <a:p>
            <a:r>
              <a:rPr lang="en-US" sz="1600" dirty="0">
                <a:solidFill>
                  <a:srgbClr val="E2DFCC"/>
                </a:solidFill>
                <a:latin typeface="+mj-lt"/>
              </a:rPr>
              <a:t>Examples of </a:t>
            </a:r>
            <a:r>
              <a:rPr lang="en-US" sz="1600" dirty="0">
                <a:solidFill>
                  <a:srgbClr val="DD4F4F"/>
                </a:solidFill>
                <a:latin typeface="+mj-lt"/>
              </a:rPr>
              <a:t>Unacceptable Projects</a:t>
            </a:r>
            <a:r>
              <a:rPr lang="en-US" sz="1600" dirty="0">
                <a:solidFill>
                  <a:srgbClr val="E2DFCC"/>
                </a:solidFill>
                <a:latin typeface="+mj-lt"/>
              </a:rPr>
              <a:t>:</a:t>
            </a:r>
          </a:p>
          <a:p>
            <a:pPr lvl="1"/>
            <a:r>
              <a:rPr lang="en-US" sz="1400" dirty="0">
                <a:solidFill>
                  <a:srgbClr val="E2DFCC"/>
                </a:solidFill>
                <a:latin typeface="+mj-lt"/>
              </a:rPr>
              <a:t>A farm requests grant funds to purchase starter plants or equipment used to plant, cultivate, and grow a specialty crop to make a profit or to expand production of a single business or organization.</a:t>
            </a:r>
          </a:p>
          <a:p>
            <a:pPr lvl="1"/>
            <a:r>
              <a:rPr lang="en-US" sz="1400" dirty="0">
                <a:solidFill>
                  <a:srgbClr val="E2DFCC"/>
                </a:solidFill>
                <a:latin typeface="+mj-lt"/>
              </a:rPr>
              <a:t>A single specialty crop organization requests grant funds to market its organization so that it can increase its membership. </a:t>
            </a:r>
            <a:endParaRPr lang="en-US" dirty="0">
              <a:solidFill>
                <a:srgbClr val="E2DFCC"/>
              </a:solidFill>
            </a:endParaRPr>
          </a:p>
          <a:p>
            <a:endParaRPr lang="en-US" dirty="0">
              <a:solidFill>
                <a:srgbClr val="E2D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042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C7152-90CE-35EE-D4C1-0F8B8F79D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432AB-64C5-0937-D1A8-E7DB6279F2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E2DFCC"/>
                </a:solidFill>
              </a:rPr>
              <a:t>SCBG Application Form + Submission</a:t>
            </a:r>
          </a:p>
        </p:txBody>
      </p:sp>
    </p:spTree>
    <p:extLst>
      <p:ext uri="{BB962C8B-B14F-4D97-AF65-F5344CB8AC3E}">
        <p14:creationId xmlns:p14="http://schemas.microsoft.com/office/powerpoint/2010/main" val="3334570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DC32B-079E-8A45-5AD2-EF1A6B7E5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2FCCBD2-C047-F899-0698-F7AB54309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035" y="0"/>
            <a:ext cx="9779183" cy="1600835"/>
          </a:xfrm>
        </p:spPr>
        <p:txBody>
          <a:bodyPr/>
          <a:lstStyle/>
          <a:p>
            <a:r>
              <a:rPr lang="en-US" dirty="0">
                <a:solidFill>
                  <a:srgbClr val="E2DFCC"/>
                </a:solidFill>
              </a:rPr>
              <a:t>Application Materials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825D16C-8BB6-8706-C493-EA995BB4DF1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03035" y="2390116"/>
            <a:ext cx="10409596" cy="4249695"/>
          </a:xfrm>
        </p:spPr>
        <p:txBody>
          <a:bodyPr>
            <a:normAutofit/>
          </a:bodyPr>
          <a:lstStyle/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9E149EE-197C-566F-DA77-A579E7D0FF06}"/>
              </a:ext>
            </a:extLst>
          </p:cNvPr>
          <p:cNvSpPr txBox="1">
            <a:spLocks/>
          </p:cNvSpPr>
          <p:nvPr/>
        </p:nvSpPr>
        <p:spPr>
          <a:xfrm>
            <a:off x="287566" y="2398033"/>
            <a:ext cx="10517454" cy="445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66928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50392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9728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3716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ClrTx/>
              <a:buFont typeface="Wingdings" panose="05000000000000000000" pitchFamily="2" charset="2"/>
              <a:buChar char="Ø"/>
            </a:pPr>
            <a:endParaRPr lang="en-US" sz="2300" dirty="0">
              <a:solidFill>
                <a:srgbClr val="F6F5F0"/>
              </a:solidFill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76FCB-BDE1-29C9-3B5E-27DB7CAF1DF4}"/>
              </a:ext>
            </a:extLst>
          </p:cNvPr>
          <p:cNvSpPr txBox="1">
            <a:spLocks/>
          </p:cNvSpPr>
          <p:nvPr/>
        </p:nvSpPr>
        <p:spPr>
          <a:xfrm>
            <a:off x="395424" y="2550484"/>
            <a:ext cx="10409596" cy="4155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66928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50392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9728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3716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u="sng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Specialty Crop Block Grant - Request for Proposals (RFP) - NJDA </a:t>
            </a:r>
            <a:endParaRPr lang="en-US" sz="2400" u="sng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u="sng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Specialty Crop Block Grant - Notice of Funding Opportunity (NOFO) - USDA-AMS</a:t>
            </a:r>
            <a:endParaRPr lang="en-US" sz="2400" u="sng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u="sng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USDA Agricultural Marketing Service General Terms and Conditions</a:t>
            </a:r>
            <a:endParaRPr lang="en-US" sz="2400" u="sng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u="sng" dirty="0" err="1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SimpliGov</a:t>
            </a:r>
            <a:r>
              <a:rPr lang="en-US" sz="2400" u="sng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Application Link</a:t>
            </a:r>
            <a:r>
              <a:rPr lang="en-US" sz="2400" i="1" dirty="0">
                <a:solidFill>
                  <a:schemeClr val="tx1"/>
                </a:solidFill>
              </a:rPr>
              <a:t> – </a:t>
            </a:r>
            <a:r>
              <a:rPr lang="en-US" sz="2400" dirty="0">
                <a:solidFill>
                  <a:schemeClr val="tx1"/>
                </a:solidFill>
              </a:rPr>
              <a:t>Online Application Form</a:t>
            </a:r>
          </a:p>
          <a:p>
            <a:pPr>
              <a:lnSpc>
                <a:spcPct val="12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SCBG Guide to Performance Measures </a:t>
            </a:r>
            <a:r>
              <a:rPr lang="en-US" sz="2400" dirty="0">
                <a:solidFill>
                  <a:schemeClr val="tx1"/>
                </a:solidFill>
              </a:rPr>
              <a:t>– A “How-To” for Outcomes/Indicators</a:t>
            </a:r>
            <a:endParaRPr lang="en-US" sz="2300" dirty="0">
              <a:solidFill>
                <a:schemeClr val="tx1"/>
              </a:solidFill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992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79FCE-261A-8AE8-BD80-192D79750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CBD82-B529-6B37-6B0F-2F82E01C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986" y="2476997"/>
            <a:ext cx="3423958" cy="1320800"/>
          </a:xfrm>
        </p:spPr>
        <p:txBody>
          <a:bodyPr>
            <a:normAutofit fontScale="90000"/>
          </a:bodyPr>
          <a:lstStyle/>
          <a:p>
            <a:r>
              <a:rPr lang="en-US" sz="4000" b="1" dirty="0" err="1">
                <a:solidFill>
                  <a:srgbClr val="E2DFCC"/>
                </a:solidFill>
              </a:rPr>
              <a:t>SimpliGov</a:t>
            </a:r>
            <a:r>
              <a:rPr lang="en-US" sz="4000" b="1" dirty="0">
                <a:solidFill>
                  <a:srgbClr val="E2DFCC"/>
                </a:solidFill>
              </a:rPr>
              <a:t> Application -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6518E-0D00-DCD7-2C9D-78C9852F9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1585" y="200993"/>
            <a:ext cx="3522429" cy="33369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Application Section Tabs (clickable)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567833-27C8-AFB9-BA7B-6041893199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1697" y="0"/>
            <a:ext cx="4520303" cy="68580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5079164-A06B-F81D-A732-3ACF4670DB7D}"/>
              </a:ext>
            </a:extLst>
          </p:cNvPr>
          <p:cNvSpPr txBox="1">
            <a:spLocks/>
          </p:cNvSpPr>
          <p:nvPr/>
        </p:nvSpPr>
        <p:spPr>
          <a:xfrm>
            <a:off x="4334785" y="3269375"/>
            <a:ext cx="3522429" cy="3336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sz="1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Form Sections (fillable)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8452809-D947-7FB0-B1F4-8B444D331367}"/>
              </a:ext>
            </a:extLst>
          </p:cNvPr>
          <p:cNvSpPr txBox="1">
            <a:spLocks/>
          </p:cNvSpPr>
          <p:nvPr/>
        </p:nvSpPr>
        <p:spPr>
          <a:xfrm>
            <a:off x="4854441" y="6323309"/>
            <a:ext cx="3522429" cy="33369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sz="1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Navigation Buttons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B14FACD-6CF0-8C25-0EE9-EC65A4738B39}"/>
              </a:ext>
            </a:extLst>
          </p:cNvPr>
          <p:cNvCxnSpPr>
            <a:cxnSpLocks/>
          </p:cNvCxnSpPr>
          <p:nvPr/>
        </p:nvCxnSpPr>
        <p:spPr>
          <a:xfrm flipV="1">
            <a:off x="6397755" y="200993"/>
            <a:ext cx="1188665" cy="1668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37A8B50-8B7F-1AC8-104B-6F2C316660EF}"/>
              </a:ext>
            </a:extLst>
          </p:cNvPr>
          <p:cNvCxnSpPr>
            <a:cxnSpLocks/>
          </p:cNvCxnSpPr>
          <p:nvPr/>
        </p:nvCxnSpPr>
        <p:spPr>
          <a:xfrm flipV="1">
            <a:off x="6397754" y="3280514"/>
            <a:ext cx="1188665" cy="1668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FA37415-D477-C31C-4126-5B43ED76B33D}"/>
              </a:ext>
            </a:extLst>
          </p:cNvPr>
          <p:cNvCxnSpPr>
            <a:cxnSpLocks/>
          </p:cNvCxnSpPr>
          <p:nvPr/>
        </p:nvCxnSpPr>
        <p:spPr>
          <a:xfrm>
            <a:off x="6615655" y="6505091"/>
            <a:ext cx="2698898" cy="1860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4397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5C816-9AC4-E0D1-AC61-036A87C16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D57A6E2-7788-2E3B-5DD6-B5435483D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035" y="0"/>
            <a:ext cx="9779183" cy="1600835"/>
          </a:xfrm>
        </p:spPr>
        <p:txBody>
          <a:bodyPr/>
          <a:lstStyle/>
          <a:p>
            <a:r>
              <a:rPr lang="en-US" dirty="0">
                <a:solidFill>
                  <a:srgbClr val="E2DFCC"/>
                </a:solidFill>
              </a:rPr>
              <a:t>How to: Save your Application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5F12E00-12C2-6455-1187-FDFE0466DF2E}"/>
              </a:ext>
            </a:extLst>
          </p:cNvPr>
          <p:cNvSpPr txBox="1">
            <a:spLocks/>
          </p:cNvSpPr>
          <p:nvPr/>
        </p:nvSpPr>
        <p:spPr>
          <a:xfrm>
            <a:off x="287566" y="2398033"/>
            <a:ext cx="10517454" cy="445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66928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50392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9728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3716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ClrTx/>
              <a:buFont typeface="Wingdings" panose="05000000000000000000" pitchFamily="2" charset="2"/>
              <a:buChar char="Ø"/>
            </a:pPr>
            <a:endParaRPr lang="en-US" sz="2300" dirty="0">
              <a:solidFill>
                <a:srgbClr val="F6F5F0"/>
              </a:solidFill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8C07A6A-9BB3-D85D-0819-89F776CBDA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1901" y="2452277"/>
            <a:ext cx="7760099" cy="4159464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9B78056-50C2-4DF1-77EE-290E9EA6CABF}"/>
              </a:ext>
            </a:extLst>
          </p:cNvPr>
          <p:cNvSpPr txBox="1">
            <a:spLocks/>
          </p:cNvSpPr>
          <p:nvPr/>
        </p:nvSpPr>
        <p:spPr>
          <a:xfrm>
            <a:off x="395424" y="2550484"/>
            <a:ext cx="3719376" cy="4155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66928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50392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9728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3716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6636" indent="-457200">
              <a:buClrTx/>
              <a:buAutoNum type="arabicPeriod"/>
            </a:pPr>
            <a:r>
              <a:rPr lang="en-US" dirty="0">
                <a:solidFill>
                  <a:srgbClr val="F6F5F0"/>
                </a:solidFill>
              </a:rPr>
              <a:t>Click “Save”.</a:t>
            </a:r>
          </a:p>
          <a:p>
            <a:pPr marL="516636" indent="-457200">
              <a:buClrTx/>
              <a:buAutoNum type="arabicPeriod"/>
            </a:pPr>
            <a:r>
              <a:rPr lang="en-US" dirty="0">
                <a:solidFill>
                  <a:srgbClr val="F6F5F0"/>
                </a:solidFill>
              </a:rPr>
              <a:t>Enter your email address in the prompt box.</a:t>
            </a:r>
          </a:p>
          <a:p>
            <a:pPr marL="516636" indent="-457200">
              <a:buClrTx/>
              <a:buAutoNum type="arabicPeriod"/>
            </a:pPr>
            <a:r>
              <a:rPr lang="en-US" dirty="0">
                <a:solidFill>
                  <a:srgbClr val="F6F5F0"/>
                </a:solidFill>
              </a:rPr>
              <a:t>Click “Send”</a:t>
            </a:r>
          </a:p>
          <a:p>
            <a:pPr marL="59436" indent="0">
              <a:buClrTx/>
              <a:buNone/>
            </a:pPr>
            <a:endParaRPr lang="en-US" dirty="0">
              <a:solidFill>
                <a:srgbClr val="F6F5F0"/>
              </a:solidFill>
            </a:endParaRPr>
          </a:p>
          <a:p>
            <a:pPr marL="59436" indent="0">
              <a:buClrTx/>
              <a:buNone/>
            </a:pPr>
            <a:r>
              <a:rPr lang="en-US" dirty="0">
                <a:solidFill>
                  <a:srgbClr val="F6F5F0"/>
                </a:solidFill>
              </a:rPr>
              <a:t>An email with a link to your saved application will be sent to the provided address. From there, you can reopen your application and continue work.</a:t>
            </a:r>
          </a:p>
        </p:txBody>
      </p:sp>
    </p:spTree>
    <p:extLst>
      <p:ext uri="{BB962C8B-B14F-4D97-AF65-F5344CB8AC3E}">
        <p14:creationId xmlns:p14="http://schemas.microsoft.com/office/powerpoint/2010/main" val="680603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21AB0-BB3A-E03E-03A4-BE87A92C61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9FEE836-B422-6132-2ECB-FCA1ED61E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035" y="0"/>
            <a:ext cx="9779183" cy="1600835"/>
          </a:xfrm>
        </p:spPr>
        <p:txBody>
          <a:bodyPr/>
          <a:lstStyle/>
          <a:p>
            <a:r>
              <a:rPr lang="en-US" dirty="0">
                <a:solidFill>
                  <a:srgbClr val="E2DFCC"/>
                </a:solidFill>
              </a:rPr>
              <a:t>How to: Submit your Application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79ED420-38A0-E820-B0F6-AC87445FF371}"/>
              </a:ext>
            </a:extLst>
          </p:cNvPr>
          <p:cNvSpPr txBox="1">
            <a:spLocks/>
          </p:cNvSpPr>
          <p:nvPr/>
        </p:nvSpPr>
        <p:spPr>
          <a:xfrm>
            <a:off x="287566" y="2398033"/>
            <a:ext cx="10517454" cy="445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66928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50392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9728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3716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ClrTx/>
              <a:buFont typeface="Wingdings" panose="05000000000000000000" pitchFamily="2" charset="2"/>
              <a:buChar char="Ø"/>
            </a:pPr>
            <a:endParaRPr lang="en-US" sz="2300" dirty="0">
              <a:solidFill>
                <a:srgbClr val="F6F5F0"/>
              </a:solidFill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CC22881-C79A-2DE2-9592-02D3AC9BB2B9}"/>
              </a:ext>
            </a:extLst>
          </p:cNvPr>
          <p:cNvSpPr txBox="1">
            <a:spLocks/>
          </p:cNvSpPr>
          <p:nvPr/>
        </p:nvSpPr>
        <p:spPr>
          <a:xfrm>
            <a:off x="395424" y="2550484"/>
            <a:ext cx="3719376" cy="4155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66928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50392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9728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3716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6636" indent="-457200">
              <a:buClrTx/>
              <a:buAutoNum type="arabicPeriod"/>
            </a:pPr>
            <a:r>
              <a:rPr lang="en-US" dirty="0">
                <a:solidFill>
                  <a:srgbClr val="F6F5F0"/>
                </a:solidFill>
              </a:rPr>
              <a:t>Go to: Supporting Documents tab</a:t>
            </a:r>
          </a:p>
          <a:p>
            <a:pPr marL="516636" indent="-457200">
              <a:buClrTx/>
              <a:buAutoNum type="arabicPeriod"/>
            </a:pPr>
            <a:r>
              <a:rPr lang="en-US" dirty="0">
                <a:solidFill>
                  <a:srgbClr val="F6F5F0"/>
                </a:solidFill>
              </a:rPr>
              <a:t>Click “Submit”</a:t>
            </a:r>
          </a:p>
          <a:p>
            <a:pPr marL="59436" indent="0">
              <a:buClrTx/>
              <a:buNone/>
            </a:pPr>
            <a:endParaRPr lang="en-US" dirty="0">
              <a:solidFill>
                <a:srgbClr val="F6F5F0"/>
              </a:solidFill>
            </a:endParaRPr>
          </a:p>
          <a:p>
            <a:pPr marL="59436" indent="0">
              <a:buClrTx/>
              <a:buNone/>
            </a:pPr>
            <a:r>
              <a:rPr lang="en-US" dirty="0">
                <a:solidFill>
                  <a:srgbClr val="F6F5F0"/>
                </a:solidFill>
              </a:rPr>
              <a:t>You should receive an email confirmation from </a:t>
            </a:r>
            <a:r>
              <a:rPr lang="en-US" dirty="0" err="1">
                <a:solidFill>
                  <a:srgbClr val="F6F5F0"/>
                </a:solidFill>
              </a:rPr>
              <a:t>SimpliGov</a:t>
            </a:r>
            <a:r>
              <a:rPr lang="en-US" dirty="0">
                <a:solidFill>
                  <a:srgbClr val="F6F5F0"/>
                </a:solidFill>
              </a:rPr>
              <a:t> within 24 hours. If you do not receive an email, please let me know!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DF127C3-9C92-0A49-41A2-580478AEA9F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59" r="16566"/>
          <a:stretch>
            <a:fillRect/>
          </a:stretch>
        </p:blipFill>
        <p:spPr>
          <a:xfrm>
            <a:off x="4325982" y="2398033"/>
            <a:ext cx="7866018" cy="4445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558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23127-201A-BEA5-C12A-F886DBBA1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8051609-1928-8BB1-1D29-0AEE381BC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035" y="0"/>
            <a:ext cx="9779183" cy="1600835"/>
          </a:xfrm>
        </p:spPr>
        <p:txBody>
          <a:bodyPr/>
          <a:lstStyle/>
          <a:p>
            <a:r>
              <a:rPr lang="en-US" dirty="0">
                <a:solidFill>
                  <a:srgbClr val="E2DFCC"/>
                </a:solidFill>
              </a:rPr>
              <a:t>Application Deadline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A0FA642-8C08-3611-DEDC-8B9C45CA13E1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03035" y="2390116"/>
            <a:ext cx="10409596" cy="4249695"/>
          </a:xfrm>
        </p:spPr>
        <p:txBody>
          <a:bodyPr>
            <a:normAutofit/>
          </a:bodyPr>
          <a:lstStyle/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F8FF976-5A7D-EA05-0D6C-DFB8B55C0269}"/>
              </a:ext>
            </a:extLst>
          </p:cNvPr>
          <p:cNvSpPr txBox="1">
            <a:spLocks/>
          </p:cNvSpPr>
          <p:nvPr/>
        </p:nvSpPr>
        <p:spPr>
          <a:xfrm>
            <a:off x="287566" y="2398033"/>
            <a:ext cx="10517454" cy="445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66928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50392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9728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3716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ClrTx/>
              <a:buFont typeface="Wingdings" panose="05000000000000000000" pitchFamily="2" charset="2"/>
              <a:buChar char="Ø"/>
            </a:pPr>
            <a:endParaRPr lang="en-US" sz="2300" dirty="0">
              <a:solidFill>
                <a:srgbClr val="F6F5F0"/>
              </a:solidFill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2116A-4540-EEB9-D599-7DA98DD9840C}"/>
              </a:ext>
            </a:extLst>
          </p:cNvPr>
          <p:cNvSpPr txBox="1">
            <a:spLocks/>
          </p:cNvSpPr>
          <p:nvPr/>
        </p:nvSpPr>
        <p:spPr>
          <a:xfrm>
            <a:off x="441372" y="2710854"/>
            <a:ext cx="10517454" cy="445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66928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50392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9728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3716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6F5F0"/>
                </a:solidFill>
              </a:rPr>
              <a:t>All applications are due through </a:t>
            </a:r>
            <a:r>
              <a:rPr lang="en-US" sz="2400" dirty="0" err="1">
                <a:solidFill>
                  <a:srgbClr val="F6F5F0"/>
                </a:solidFill>
              </a:rPr>
              <a:t>SimpliGov</a:t>
            </a:r>
            <a:r>
              <a:rPr lang="en-US" sz="2400" dirty="0">
                <a:solidFill>
                  <a:srgbClr val="F6F5F0"/>
                </a:solidFill>
              </a:rPr>
              <a:t> no later than </a:t>
            </a:r>
            <a:r>
              <a:rPr lang="en-US" sz="2400" b="1" dirty="0">
                <a:solidFill>
                  <a:srgbClr val="FFC000"/>
                </a:solidFill>
              </a:rPr>
              <a:t>May 14</a:t>
            </a:r>
            <a:r>
              <a:rPr lang="en-US" sz="2400" b="1" baseline="30000" dirty="0">
                <a:solidFill>
                  <a:srgbClr val="FFC000"/>
                </a:solidFill>
              </a:rPr>
              <a:t>th</a:t>
            </a:r>
            <a:r>
              <a:rPr lang="en-US" sz="2400" b="1" dirty="0">
                <a:solidFill>
                  <a:srgbClr val="FFC000"/>
                </a:solidFill>
              </a:rPr>
              <a:t>, 2026 at 5:00pm.</a:t>
            </a:r>
          </a:p>
          <a:p>
            <a:pPr>
              <a:lnSpc>
                <a:spcPct val="15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6F5F0"/>
                </a:solidFill>
              </a:rPr>
              <a:t>Confirmation of receipt of your submission will be returned to you </a:t>
            </a:r>
            <a:r>
              <a:rPr lang="en-US" sz="2400" u="sng" dirty="0">
                <a:solidFill>
                  <a:srgbClr val="F6F5F0"/>
                </a:solidFill>
              </a:rPr>
              <a:t>within 24 hours</a:t>
            </a:r>
            <a:r>
              <a:rPr lang="en-US" sz="2400" dirty="0">
                <a:solidFill>
                  <a:srgbClr val="F6F5F0"/>
                </a:solidFill>
              </a:rPr>
              <a:t>. </a:t>
            </a:r>
          </a:p>
          <a:p>
            <a:pPr>
              <a:lnSpc>
                <a:spcPct val="15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6F5F0"/>
                </a:solidFill>
              </a:rPr>
              <a:t>If you do not receive confirmation, please reach out to </a:t>
            </a:r>
            <a:r>
              <a:rPr lang="en-US" sz="2400" dirty="0">
                <a:solidFill>
                  <a:srgbClr val="F6F5F0"/>
                </a:solidFill>
                <a:hlinkClick r:id="rId3"/>
              </a:rPr>
              <a:t>william.conners@ag.nj.gov</a:t>
            </a:r>
            <a:r>
              <a:rPr lang="en-US" sz="2400" dirty="0">
                <a:solidFill>
                  <a:srgbClr val="F6F5F0"/>
                </a:solidFill>
              </a:rPr>
              <a:t> to ensure proper submission.</a:t>
            </a:r>
            <a:endParaRPr lang="en-US" sz="2300" dirty="0">
              <a:solidFill>
                <a:srgbClr val="F6F5F0"/>
              </a:solidFill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171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4DE9C-DF86-5087-4552-0F585B13B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9414A-FFAD-0634-74B7-9921F4E248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E2DFCC"/>
                </a:solidFill>
              </a:rPr>
              <a:t>Questions?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114CB19-8549-80AF-BB9F-462107A0FFEC}"/>
              </a:ext>
            </a:extLst>
          </p:cNvPr>
          <p:cNvSpPr txBox="1">
            <a:spLocks/>
          </p:cNvSpPr>
          <p:nvPr/>
        </p:nvSpPr>
        <p:spPr>
          <a:xfrm>
            <a:off x="2682162" y="5201816"/>
            <a:ext cx="8477250" cy="9377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60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b="0" i="1" dirty="0">
                <a:solidFill>
                  <a:srgbClr val="E2DFCC"/>
                </a:solidFill>
              </a:rPr>
              <a:t>Please use the Q&amp;A function to ask your question or type it in the Teams Chat.</a:t>
            </a:r>
          </a:p>
        </p:txBody>
      </p:sp>
    </p:spTree>
    <p:extLst>
      <p:ext uri="{BB962C8B-B14F-4D97-AF65-F5344CB8AC3E}">
        <p14:creationId xmlns:p14="http://schemas.microsoft.com/office/powerpoint/2010/main" val="3007134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BDD7F1-4E88-74F7-64EB-5BC51E350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2CBC0-1448-F0A1-6E02-9C44AF43B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787399"/>
            <a:ext cx="8596668" cy="1320800"/>
          </a:xfrm>
        </p:spPr>
        <p:txBody>
          <a:bodyPr/>
          <a:lstStyle/>
          <a:p>
            <a:r>
              <a:rPr lang="en-US" b="1" dirty="0">
                <a:solidFill>
                  <a:srgbClr val="E2DFCC"/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92676-19AF-F6C3-0076-47C1931CA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054" y="1854201"/>
            <a:ext cx="8953227" cy="42164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solidFill>
                  <a:srgbClr val="E2DFCC"/>
                </a:solidFill>
                <a:latin typeface="+mj-lt"/>
              </a:rPr>
              <a:t>Introduction Video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solidFill>
                  <a:srgbClr val="E2DFCC"/>
                </a:solidFill>
                <a:latin typeface="+mj-lt"/>
              </a:rPr>
              <a:t>Program Overview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solidFill>
                  <a:srgbClr val="E2DFCC"/>
                </a:solidFill>
                <a:latin typeface="+mj-lt"/>
              </a:rPr>
              <a:t>Eligibility Requirements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solidFill>
                  <a:srgbClr val="E2DFCC"/>
                </a:solidFill>
                <a:latin typeface="+mj-lt"/>
              </a:rPr>
              <a:t>Project Types and Examples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solidFill>
                  <a:srgbClr val="E2DFCC"/>
                </a:solidFill>
                <a:latin typeface="+mj-lt"/>
              </a:rPr>
              <a:t>Application Process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solidFill>
                  <a:srgbClr val="E2DFCC"/>
                </a:solidFill>
                <a:latin typeface="+mj-lt"/>
              </a:rPr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2636880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0454" y="533401"/>
            <a:ext cx="4121169" cy="1320800"/>
          </a:xfrm>
        </p:spPr>
        <p:txBody>
          <a:bodyPr/>
          <a:lstStyle/>
          <a:p>
            <a:r>
              <a:rPr lang="en-US" b="1" dirty="0">
                <a:solidFill>
                  <a:srgbClr val="E2DFCC"/>
                </a:solidFill>
              </a:rPr>
              <a:t>USDA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54201"/>
            <a:ext cx="10130366" cy="4216400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1600" dirty="0">
              <a:solidFill>
                <a:srgbClr val="E2DFCC"/>
              </a:solidFill>
              <a:latin typeface="+mj-lt"/>
            </a:endParaRPr>
          </a:p>
          <a:p>
            <a:pPr lvl="1"/>
            <a:endParaRPr lang="en-US" dirty="0">
              <a:solidFill>
                <a:srgbClr val="E2DFCC"/>
              </a:solidFill>
            </a:endParaRPr>
          </a:p>
          <a:p>
            <a:endParaRPr lang="en-US" dirty="0">
              <a:solidFill>
                <a:srgbClr val="E2DFCC"/>
              </a:solidFill>
            </a:endParaRPr>
          </a:p>
        </p:txBody>
      </p:sp>
      <p:pic>
        <p:nvPicPr>
          <p:cNvPr id="4" name="Online Media 3" title="Specialty Crop Block Grant Program">
            <a:hlinkClick r:id="" action="ppaction://media"/>
            <a:extLst>
              <a:ext uri="{FF2B5EF4-FFF2-40B4-BE49-F238E27FC236}">
                <a16:creationId xmlns:a16="http://schemas.microsoft.com/office/drawing/2014/main" id="{B90819FA-0299-1EB9-D0ED-E639EC1EA5A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143246" y="1593992"/>
            <a:ext cx="6495586" cy="3670015"/>
          </a:xfrm>
          <a:prstGeom prst="rect">
            <a:avLst/>
          </a:prstGeom>
          <a:ln w="38100" cap="sq">
            <a:solidFill>
              <a:srgbClr val="E2DFCC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7DD46-97B3-BB41-C8ED-03730E88E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A67844E-B991-9764-CD44-E9CE6055B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035" y="0"/>
            <a:ext cx="9779183" cy="1600835"/>
          </a:xfrm>
        </p:spPr>
        <p:txBody>
          <a:bodyPr/>
          <a:lstStyle/>
          <a:p>
            <a:r>
              <a:rPr lang="en-US" dirty="0">
                <a:solidFill>
                  <a:srgbClr val="E2DFCC"/>
                </a:solidFill>
              </a:rPr>
              <a:t>Program Overview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7316F81-DA4E-098E-5818-A5A0BA9B04FA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24461" y="2499447"/>
            <a:ext cx="10409596" cy="424969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6F5F0"/>
                </a:solidFill>
              </a:rPr>
              <a:t>The purpose of the Specialty Crop Block Grant Program (SCBGP) is to fund projects that </a:t>
            </a:r>
            <a:r>
              <a:rPr lang="en-US" sz="2400" i="1" dirty="0">
                <a:solidFill>
                  <a:srgbClr val="F6F5F0"/>
                </a:solidFill>
              </a:rPr>
              <a:t>enhance the competitiveness of specialty crops</a:t>
            </a:r>
            <a:r>
              <a:rPr lang="en-US" sz="2400" dirty="0">
                <a:solidFill>
                  <a:srgbClr val="F6F5F0"/>
                </a:solidFill>
              </a:rPr>
              <a:t>.</a:t>
            </a:r>
          </a:p>
          <a:p>
            <a:pPr>
              <a:lnSpc>
                <a:spcPct val="20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6F5F0"/>
                </a:solidFill>
              </a:rPr>
              <a:t>Projects can request up to </a:t>
            </a:r>
            <a:r>
              <a:rPr lang="en-US" sz="2400" b="1" u="sng" dirty="0">
                <a:solidFill>
                  <a:srgbClr val="F6F5F0"/>
                </a:solidFill>
              </a:rPr>
              <a:t>$40,000</a:t>
            </a:r>
            <a:r>
              <a:rPr lang="en-US" sz="2400" dirty="0">
                <a:solidFill>
                  <a:srgbClr val="F6F5F0"/>
                </a:solidFill>
              </a:rPr>
              <a:t> for grant expenditures on </a:t>
            </a:r>
            <a:r>
              <a:rPr lang="en-US" sz="2400" i="1" dirty="0">
                <a:solidFill>
                  <a:srgbClr val="F6F5F0"/>
                </a:solidFill>
              </a:rPr>
              <a:t>personnel and fringe benefits, travel, equipment, supplies, contractual and other SCBG-allowable costs.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199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EFF9D-1FD8-7D45-21A7-117A335BC4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E2DFCC"/>
                </a:solidFill>
              </a:rPr>
              <a:t>SCBG Eligibility</a:t>
            </a:r>
          </a:p>
        </p:txBody>
      </p:sp>
    </p:spTree>
    <p:extLst>
      <p:ext uri="{BB962C8B-B14F-4D97-AF65-F5344CB8AC3E}">
        <p14:creationId xmlns:p14="http://schemas.microsoft.com/office/powerpoint/2010/main" val="3678528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035" y="0"/>
            <a:ext cx="9779183" cy="1600835"/>
          </a:xfrm>
        </p:spPr>
        <p:txBody>
          <a:bodyPr/>
          <a:lstStyle/>
          <a:p>
            <a:r>
              <a:rPr lang="en-US" dirty="0">
                <a:solidFill>
                  <a:srgbClr val="E2DFCC"/>
                </a:solidFill>
              </a:rPr>
              <a:t>Eligibility – Applicant Organizations	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E7BF98C-B719-CF7D-1B33-AAF8A97A5DF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24461" y="2499447"/>
            <a:ext cx="10409596" cy="424969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6F5F0"/>
                </a:solidFill>
              </a:rPr>
              <a:t>Producer Groups or Collectives</a:t>
            </a:r>
          </a:p>
          <a:p>
            <a:pPr>
              <a:lnSpc>
                <a:spcPct val="20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6F5F0"/>
                </a:solidFill>
              </a:rPr>
              <a:t>Trade Associations</a:t>
            </a:r>
          </a:p>
          <a:p>
            <a:pPr>
              <a:lnSpc>
                <a:spcPct val="20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6F5F0"/>
                </a:solidFill>
              </a:rPr>
              <a:t>Non-Profits</a:t>
            </a:r>
          </a:p>
          <a:p>
            <a:pPr>
              <a:lnSpc>
                <a:spcPct val="20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6F5F0"/>
                </a:solidFill>
              </a:rPr>
              <a:t>Universities or Colleges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338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944F2-3CCD-CB5B-BE57-891D5A5CB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EADD6-04D4-08D7-9261-D73070F53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787399"/>
            <a:ext cx="8596668" cy="1320800"/>
          </a:xfrm>
        </p:spPr>
        <p:txBody>
          <a:bodyPr/>
          <a:lstStyle/>
          <a:p>
            <a:r>
              <a:rPr lang="en-US" b="1" dirty="0">
                <a:solidFill>
                  <a:srgbClr val="E2DFCC"/>
                </a:solidFill>
              </a:rPr>
              <a:t>Eligibility – Agricultural Products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DBF0F-4CC2-E97A-0454-18DADEAD6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054" y="1854201"/>
            <a:ext cx="8953227" cy="4216400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E2DFCC"/>
                </a:solidFill>
                <a:latin typeface="+mj-lt"/>
              </a:rPr>
              <a:t>For the purposes of this grant, USDA defines “Specialty Crops” as:</a:t>
            </a:r>
          </a:p>
          <a:p>
            <a:pPr lvl="1">
              <a:lnSpc>
                <a:spcPct val="150000"/>
              </a:lnSpc>
            </a:pPr>
            <a:r>
              <a:rPr lang="en-US" sz="2000" dirty="0">
                <a:solidFill>
                  <a:srgbClr val="E2DFCC"/>
                </a:solidFill>
                <a:latin typeface="+mj-lt"/>
              </a:rPr>
              <a:t>Fruits and vegetables, tree nuts, dried fruits, horticulture, and nursery crops (including floriculture).</a:t>
            </a:r>
          </a:p>
          <a:p>
            <a:pPr lvl="1">
              <a:lnSpc>
                <a:spcPct val="150000"/>
              </a:lnSpc>
            </a:pPr>
            <a:r>
              <a:rPr lang="en-US" sz="2000" dirty="0">
                <a:solidFill>
                  <a:srgbClr val="E2DFCC"/>
                </a:solidFill>
                <a:latin typeface="+mj-lt"/>
              </a:rPr>
              <a:t>Eligible plants must be cultivated or managed and used by people for food, medicinal purposes, and/or aesthetic gratification to be considered specialty crops. </a:t>
            </a:r>
          </a:p>
          <a:p>
            <a:pPr lvl="1">
              <a:lnSpc>
                <a:spcPct val="150000"/>
              </a:lnSpc>
            </a:pPr>
            <a:r>
              <a:rPr lang="en-US" sz="2000" dirty="0">
                <a:solidFill>
                  <a:srgbClr val="E2DFCC"/>
                </a:solidFill>
                <a:latin typeface="+mj-lt"/>
              </a:rPr>
              <a:t>Processed products shall consist of greater than 50% of the specialty crop by weight, exclusive of added water.</a:t>
            </a:r>
          </a:p>
          <a:p>
            <a:pPr lvl="1"/>
            <a:endParaRPr lang="en-US" dirty="0">
              <a:solidFill>
                <a:srgbClr val="E2DFCC"/>
              </a:solidFill>
            </a:endParaRPr>
          </a:p>
          <a:p>
            <a:endParaRPr lang="en-US" dirty="0">
              <a:solidFill>
                <a:srgbClr val="E2D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491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3677D-FAF5-C475-7B48-99E32268E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7D877-B16A-EA44-F152-DB074F0C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787399"/>
            <a:ext cx="8596668" cy="1320800"/>
          </a:xfrm>
        </p:spPr>
        <p:txBody>
          <a:bodyPr/>
          <a:lstStyle/>
          <a:p>
            <a:r>
              <a:rPr lang="en-US" b="1" dirty="0">
                <a:solidFill>
                  <a:srgbClr val="E2DFCC"/>
                </a:solidFill>
              </a:rPr>
              <a:t>Eligibility – Project Types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BCAA7-CC07-9834-6A9E-C2868B041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054" y="1854201"/>
            <a:ext cx="8953227" cy="42164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solidFill>
                  <a:srgbClr val="E2DFCC"/>
                </a:solidFill>
              </a:rPr>
              <a:t>Education, Marketing and Promotion: </a:t>
            </a:r>
            <a:r>
              <a:rPr lang="en-US" dirty="0">
                <a:solidFill>
                  <a:srgbClr val="E2DFCC"/>
                </a:solidFill>
              </a:rPr>
              <a:t>Leveraging efforts to market and promote specialty crops;</a:t>
            </a:r>
          </a:p>
          <a:p>
            <a:r>
              <a:rPr lang="en-US" b="1" dirty="0">
                <a:solidFill>
                  <a:srgbClr val="E2DFCC"/>
                </a:solidFill>
              </a:rPr>
              <a:t>Research and Development: </a:t>
            </a:r>
            <a:r>
              <a:rPr lang="en-US" dirty="0">
                <a:solidFill>
                  <a:srgbClr val="E2DFCC"/>
                </a:solidFill>
              </a:rPr>
              <a:t>Assisting producers with research and development relevant to specialty crops;</a:t>
            </a:r>
          </a:p>
          <a:p>
            <a:r>
              <a:rPr lang="en-US" dirty="0">
                <a:solidFill>
                  <a:srgbClr val="E2DFCC"/>
                </a:solidFill>
              </a:rPr>
              <a:t>Expanding availability and access to specialty crops.</a:t>
            </a:r>
          </a:p>
          <a:p>
            <a:r>
              <a:rPr lang="en-US" dirty="0">
                <a:solidFill>
                  <a:srgbClr val="E2DFCC"/>
                </a:solidFill>
              </a:rPr>
              <a:t>Addressing local, regional, and national challenges confronting specialty crop producers; and/or</a:t>
            </a:r>
          </a:p>
          <a:p>
            <a:r>
              <a:rPr lang="en-US" dirty="0">
                <a:solidFill>
                  <a:srgbClr val="E2DFCC"/>
                </a:solidFill>
              </a:rPr>
              <a:t>For such other purposes determined to be appropriate by the Secretary of Agriculture, in consultation with specialty crop stakeholders and relevant State departments of agriculture.</a:t>
            </a:r>
          </a:p>
        </p:txBody>
      </p:sp>
    </p:spTree>
    <p:extLst>
      <p:ext uri="{BB962C8B-B14F-4D97-AF65-F5344CB8AC3E}">
        <p14:creationId xmlns:p14="http://schemas.microsoft.com/office/powerpoint/2010/main" val="2740122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0F6DE9-04F7-9325-82CC-A1C98EF05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2BD3AE9-1EAE-2FB8-20F8-7AC7C4422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035" y="0"/>
            <a:ext cx="9779183" cy="1600835"/>
          </a:xfrm>
        </p:spPr>
        <p:txBody>
          <a:bodyPr/>
          <a:lstStyle/>
          <a:p>
            <a:r>
              <a:rPr lang="en-US" dirty="0">
                <a:solidFill>
                  <a:srgbClr val="E2DFCC"/>
                </a:solidFill>
              </a:rPr>
              <a:t>Eligibility – Project Examples	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886A9BD-3A37-6042-3AB7-E21DF6312C9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03035" y="2390116"/>
            <a:ext cx="10409596" cy="4249695"/>
          </a:xfrm>
        </p:spPr>
        <p:txBody>
          <a:bodyPr>
            <a:normAutofit/>
          </a:bodyPr>
          <a:lstStyle/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6F5F0"/>
              </a:solidFill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A6BB131-5921-F94B-588E-30E6C6C0331F}"/>
              </a:ext>
            </a:extLst>
          </p:cNvPr>
          <p:cNvSpPr txBox="1">
            <a:spLocks/>
          </p:cNvSpPr>
          <p:nvPr/>
        </p:nvSpPr>
        <p:spPr>
          <a:xfrm>
            <a:off x="287566" y="2398033"/>
            <a:ext cx="10517454" cy="445996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66928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50392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09728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371600" indent="-283464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6F5F0"/>
                </a:solidFill>
              </a:rPr>
              <a:t>Enhancing food safety</a:t>
            </a:r>
          </a:p>
          <a:p>
            <a:pPr>
              <a:lnSpc>
                <a:spcPct val="12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6F5F0"/>
                </a:solidFill>
              </a:rPr>
              <a:t>Improving the capacity of all entities in the specialty crop distribution chain to comply with the requirements of the Food Safety Modernization Act (21 U.S.C. Chapter 27)</a:t>
            </a:r>
          </a:p>
          <a:p>
            <a:pPr>
              <a:lnSpc>
                <a:spcPct val="12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6F5F0"/>
                </a:solidFill>
              </a:rPr>
              <a:t>Investing in specialty crop research, including research to focus on conservation and environmental outcomes;</a:t>
            </a:r>
          </a:p>
          <a:p>
            <a:pPr>
              <a:lnSpc>
                <a:spcPct val="12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6F5F0"/>
                </a:solidFill>
              </a:rPr>
              <a:t>Developing new and improved seed varieties and specialty crops;</a:t>
            </a:r>
          </a:p>
          <a:p>
            <a:pPr>
              <a:lnSpc>
                <a:spcPct val="12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6F5F0"/>
                </a:solidFill>
              </a:rPr>
              <a:t>Pest and disease control;</a:t>
            </a:r>
          </a:p>
          <a:p>
            <a:pPr>
              <a:lnSpc>
                <a:spcPct val="12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6F5F0"/>
                </a:solidFill>
              </a:rPr>
              <a:t>Increasing child and adult nutrition knowledge and consumption of specialty crops;</a:t>
            </a:r>
          </a:p>
          <a:p>
            <a:pPr>
              <a:lnSpc>
                <a:spcPct val="120000"/>
              </a:lnSpc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6F5F0"/>
                </a:solidFill>
              </a:rPr>
              <a:t>Improving efficiency and reducing costs of distribution systems</a:t>
            </a:r>
            <a:endParaRPr lang="en-US" dirty="0">
              <a:solidFill>
                <a:srgbClr val="F6F5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30071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576FD5348A6A47953CDC0FF4BE7FC8" ma:contentTypeVersion="13" ma:contentTypeDescription="Create a new document." ma:contentTypeScope="" ma:versionID="3181cd02ad199b4c28191a1f23e1d4ba">
  <xsd:schema xmlns:xsd="http://www.w3.org/2001/XMLSchema" xmlns:xs="http://www.w3.org/2001/XMLSchema" xmlns:p="http://schemas.microsoft.com/office/2006/metadata/properties" xmlns:ns2="c38defca-966f-493b-ab00-cc69b9195e7a" xmlns:ns3="f760dd3b-75bd-4925-bdad-d215fd7933a3" targetNamespace="http://schemas.microsoft.com/office/2006/metadata/properties" ma:root="true" ma:fieldsID="a90956afe6ca6be235d4dc27a74a3b4b" ns2:_="" ns3:_="">
    <xsd:import namespace="c38defca-966f-493b-ab00-cc69b9195e7a"/>
    <xsd:import namespace="f760dd3b-75bd-4925-bdad-d215fd7933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8defca-966f-493b-ab00-cc69b9195e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81b0449-a7ed-439f-be55-0163d7004e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60dd3b-75bd-4925-bdad-d215fd7933a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159a181-e1dc-4188-88c8-f9db77c374a5}" ma:internalName="TaxCatchAll" ma:showField="CatchAllData" ma:web="f760dd3b-75bd-4925-bdad-d215fd7933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760dd3b-75bd-4925-bdad-d215fd7933a3" xsi:nil="true"/>
    <lcf76f155ced4ddcb4097134ff3c332f xmlns="c38defca-966f-493b-ab00-cc69b9195e7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6766FC5-B900-4C2C-8581-59A28EC04A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8defca-966f-493b-ab00-cc69b9195e7a"/>
    <ds:schemaRef ds:uri="f760dd3b-75bd-4925-bdad-d215fd7933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  <ds:schemaRef ds:uri="f760dd3b-75bd-4925-bdad-d215fd7933a3"/>
    <ds:schemaRef ds:uri="c38defca-966f-493b-ab00-cc69b9195e7a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744</TotalTime>
  <Words>787</Words>
  <Application>Microsoft Office PowerPoint</Application>
  <PresentationFormat>Widescreen</PresentationFormat>
  <Paragraphs>93</Paragraphs>
  <Slides>17</Slides>
  <Notes>14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Trebuchet MS</vt:lpstr>
      <vt:lpstr>Wingdings</vt:lpstr>
      <vt:lpstr>Wingdings 3</vt:lpstr>
      <vt:lpstr>Facet</vt:lpstr>
      <vt:lpstr>2026 USDA Specialty Crop Block Grant (SCBG)</vt:lpstr>
      <vt:lpstr>Agenda</vt:lpstr>
      <vt:lpstr>USDA Introduction</vt:lpstr>
      <vt:lpstr>Program Overview</vt:lpstr>
      <vt:lpstr>SCBG Eligibility</vt:lpstr>
      <vt:lpstr>Eligibility – Applicant Organizations </vt:lpstr>
      <vt:lpstr>Eligibility – Agricultural Products </vt:lpstr>
      <vt:lpstr>Eligibility – Project Types </vt:lpstr>
      <vt:lpstr>Eligibility – Project Examples </vt:lpstr>
      <vt:lpstr>Eligibility – Project Examples</vt:lpstr>
      <vt:lpstr>SCBG Application Form + Submission</vt:lpstr>
      <vt:lpstr>Application Materials</vt:lpstr>
      <vt:lpstr>SimpliGov Application - Overview</vt:lpstr>
      <vt:lpstr>How to: Save your Application</vt:lpstr>
      <vt:lpstr>How to: Submit your Application</vt:lpstr>
      <vt:lpstr>Application Deadline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Resilient Food Systems Infrastructure Program (RFSI)</dc:title>
  <dc:creator>Conners, William [AG]</dc:creator>
  <cp:lastModifiedBy>Conners, William [AG]</cp:lastModifiedBy>
  <cp:revision>21</cp:revision>
  <dcterms:created xsi:type="dcterms:W3CDTF">2024-03-07T16:50:56Z</dcterms:created>
  <dcterms:modified xsi:type="dcterms:W3CDTF">2026-04-28T13:58:23Z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0x01010063576FD5348A6A47953CDC0FF4BE7FC8</vt:lpwstr>
  </property>
  <property fmtid="{D5CDD505-2E9C-101B-9397-08002B2CF9AE}" pid="3" name="Order">
    <vt:r8>100</vt:r8>
  </property>
  <property fmtid="{D5CDD505-2E9C-101B-9397-08002B2CF9AE}" pid="4" name="MediaServiceImageTags">
    <vt:lpwstr/>
  </property>
</Properties>
</file>