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Officina Serif ITC TT" charset="1" panose="00000700000000000000"/>
      <p:regular r:id="rId22"/>
    </p:embeddedFont>
    <p:embeddedFont>
      <p:font typeface="ITC Officina Serif Std 1" charset="1" panose="02060506040203020204"/>
      <p:regular r:id="rId23"/>
    </p:embeddedFont>
    <p:embeddedFont>
      <p:font typeface="ITC Officina Serif Std 2" charset="1" panose="02060506040203090204"/>
      <p:regular r:id="rId24"/>
    </p:embeddedFont>
    <p:embeddedFont>
      <p:font typeface="Montserrat Bold" charset="1" panose="00000800000000000000"/>
      <p:regular r:id="rId25"/>
    </p:embeddedFont>
    <p:embeddedFont>
      <p:font typeface="Montserrat" charset="1" panose="00000500000000000000"/>
      <p:regular r:id="rId35"/>
    </p:embeddedFont>
    <p:embeddedFont>
      <p:font typeface="Museo Sans 2" charset="1" panose="020000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notesSlides/notesSlide2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3.xml" Type="http://schemas.openxmlformats.org/officeDocument/2006/relationships/notesSlide"/><Relationship Id="rId31" Target="notesSlides/notesSlide4.xml" Type="http://schemas.openxmlformats.org/officeDocument/2006/relationships/notesSlide"/><Relationship Id="rId32" Target="notesSlides/notesSlide5.xml" Type="http://schemas.openxmlformats.org/officeDocument/2006/relationships/notesSlide"/><Relationship Id="rId33" Target="notesSlides/notesSlide6.xml" Type="http://schemas.openxmlformats.org/officeDocument/2006/relationships/notesSlide"/><Relationship Id="rId34" Target="notesSlides/notesSlide7.xml" Type="http://schemas.openxmlformats.org/officeDocument/2006/relationships/notesSlide"/><Relationship Id="rId35" Target="fonts/font35.fntdata" Type="http://schemas.openxmlformats.org/officeDocument/2006/relationships/font"/><Relationship Id="rId36" Target="notesSlides/notesSlide8.xml" Type="http://schemas.openxmlformats.org/officeDocument/2006/relationships/notesSlide"/><Relationship Id="rId37" Target="notesSlides/notesSlide9.xml" Type="http://schemas.openxmlformats.org/officeDocument/2006/relationships/notesSlide"/><Relationship Id="rId38" Target="notesSlides/notesSlide10.xml" Type="http://schemas.openxmlformats.org/officeDocument/2006/relationships/notes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4 – What is Eligible for Funding</a:t>
            </a:r>
          </a:p>
          <a:p>
            <a:r>
              <a:rPr lang="en-US"/>
              <a:t/>
            </a:r>
          </a:p>
          <a:p>
            <a:r>
              <a:rPr lang="en-US"/>
              <a:t>Foods must be:</a:t>
            </a:r>
          </a:p>
          <a:p>
            <a:r>
              <a:rPr lang="en-US"/>
              <a:t/>
            </a:r>
          </a:p>
          <a:p>
            <a:r>
              <a:rPr lang="en-US"/>
              <a:t>NJ-grown or produced</a:t>
            </a:r>
          </a:p>
          <a:p>
            <a:r>
              <a:rPr lang="en-US"/>
              <a:t/>
            </a:r>
          </a:p>
          <a:p>
            <a:r>
              <a:rPr lang="en-US"/>
              <a:t>Unprocessed or minimally processed</a:t>
            </a:r>
          </a:p>
          <a:p>
            <a:r>
              <a:rPr lang="en-US"/>
              <a:t/>
            </a:r>
          </a:p>
          <a:p>
            <a:r>
              <a:rPr lang="en-US"/>
              <a:t>Used in:</a:t>
            </a:r>
          </a:p>
          <a:p>
            <a:r>
              <a:rPr lang="en-US"/>
              <a:t/>
            </a:r>
          </a:p>
          <a:p>
            <a:r>
              <a:rPr lang="en-US"/>
              <a:t>School meal programs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15 – Open Q&amp;A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Slide 5 – Core Requirement (Key Takeaway)</a:t>
            </a:r>
          </a:p>
          <a:p>
            <a:r>
              <a:rPr lang="en-US"/>
              <a:t/>
            </a:r>
          </a:p>
          <a:p>
            <a:r>
              <a:rPr lang="en-US"/>
              <a:t>Schools must purchase:</a:t>
            </a:r>
          </a:p>
          <a:p>
            <a:r>
              <a:rPr lang="en-US"/>
              <a:t/>
            </a:r>
          </a:p>
          <a:p>
            <a:r>
              <a:rPr lang="en-US"/>
              <a:t>Unprocessed/minimally processed foods</a:t>
            </a:r>
          </a:p>
          <a:p>
            <a:r>
              <a:rPr lang="en-US"/>
              <a:t/>
            </a:r>
          </a:p>
          <a:p>
            <a:r>
              <a:rPr lang="en-US"/>
              <a:t>From:</a:t>
            </a:r>
          </a:p>
          <a:p>
            <a:r>
              <a:rPr lang="en-US"/>
              <a:t/>
            </a:r>
          </a:p>
          <a:p>
            <a:r>
              <a:rPr lang="en-US"/>
              <a:t>A farmer/producer (direct purchase)</a:t>
            </a:r>
          </a:p>
          <a:p>
            <a:r>
              <a:rPr lang="en-US"/>
              <a:t>OR</a:t>
            </a:r>
          </a:p>
          <a:p>
            <a:r>
              <a:rPr lang="en-US"/>
              <a:t/>
            </a:r>
          </a:p>
          <a:p>
            <a:r>
              <a:rPr lang="en-US"/>
              <a:t>A food distributor/vendor</a:t>
            </a:r>
          </a:p>
          <a:p>
            <a:r>
              <a:rPr lang="en-US"/>
              <a:t/>
            </a:r>
          </a:p>
          <a:p>
            <a:r>
              <a:rPr lang="en-US"/>
              <a:t>👉 This determines reimbursement eligibility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6 – What is NOT Eligible</a:t>
            </a:r>
          </a:p>
          <a:p>
            <a:r>
              <a:rPr lang="en-US"/>
              <a:t/>
            </a:r>
          </a:p>
          <a:p>
            <a:r>
              <a:rPr lang="en-US"/>
              <a:t>Processed or heavily processed foods</a:t>
            </a:r>
          </a:p>
          <a:p>
            <a:r>
              <a:rPr lang="en-US"/>
              <a:t/>
            </a:r>
          </a:p>
          <a:p>
            <a:r>
              <a:rPr lang="en-US"/>
              <a:t>Products without clear NJ origin</a:t>
            </a:r>
          </a:p>
          <a:p>
            <a:r>
              <a:rPr lang="en-US"/>
              <a:t/>
            </a:r>
          </a:p>
          <a:p>
            <a:r>
              <a:rPr lang="en-US"/>
              <a:t>Purchases that cannot be verified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7 – Documentation Requirements</a:t>
            </a:r>
          </a:p>
          <a:p>
            <a:r>
              <a:rPr lang="en-US"/>
              <a:t/>
            </a:r>
          </a:p>
          <a:p>
            <a:r>
              <a:rPr lang="en-US"/>
              <a:t>To receive reimbursement:</a:t>
            </a:r>
          </a:p>
          <a:p>
            <a:r>
              <a:rPr lang="en-US"/>
              <a:t/>
            </a:r>
          </a:p>
          <a:p>
            <a:r>
              <a:rPr lang="en-US"/>
              <a:t>Itemized invoices required</a:t>
            </a:r>
          </a:p>
          <a:p>
            <a:r>
              <a:rPr lang="en-US"/>
              <a:t/>
            </a:r>
          </a:p>
          <a:p>
            <a:r>
              <a:rPr lang="en-US"/>
              <a:t>Must include:</a:t>
            </a:r>
          </a:p>
          <a:p>
            <a:r>
              <a:rPr lang="en-US"/>
              <a:t/>
            </a:r>
          </a:p>
          <a:p>
            <a:r>
              <a:rPr lang="en-US"/>
              <a:t>Product details</a:t>
            </a:r>
          </a:p>
          <a:p>
            <a:r>
              <a:rPr lang="en-US"/>
              <a:t/>
            </a:r>
          </a:p>
          <a:p>
            <a:r>
              <a:rPr lang="en-US"/>
              <a:t>Farm/source identified</a:t>
            </a:r>
          </a:p>
          <a:p>
            <a:r>
              <a:rPr lang="en-US"/>
              <a:t/>
            </a:r>
          </a:p>
          <a:p>
            <a:r>
              <a:rPr lang="en-US"/>
              <a:t>Records must be maintained for review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8 – Critical Compliance Reminder</a:t>
            </a:r>
          </a:p>
          <a:p>
            <a:r>
              <a:rPr lang="en-US"/>
              <a:t/>
            </a:r>
          </a:p>
          <a:p>
            <a:r>
              <a:rPr lang="en-US"/>
              <a:t>All purchases are reviewed</a:t>
            </a:r>
          </a:p>
          <a:p>
            <a:r>
              <a:rPr lang="en-US"/>
              <a:t/>
            </a:r>
          </a:p>
          <a:p>
            <a:r>
              <a:rPr lang="en-US"/>
              <a:t>Invoices must clearly show:</a:t>
            </a:r>
          </a:p>
          <a:p>
            <a:r>
              <a:rPr lang="en-US"/>
              <a:t/>
            </a:r>
          </a:p>
          <a:p>
            <a:r>
              <a:rPr lang="en-US"/>
              <a:t>NJ product</a:t>
            </a:r>
          </a:p>
          <a:p>
            <a:r>
              <a:rPr lang="en-US"/>
              <a:t/>
            </a:r>
          </a:p>
          <a:p>
            <a:r>
              <a:rPr lang="en-US"/>
              <a:t>Farm/source</a:t>
            </a:r>
          </a:p>
          <a:p>
            <a:r>
              <a:rPr lang="en-US"/>
              <a:t/>
            </a:r>
          </a:p>
          <a:p>
            <a:r>
              <a:rPr lang="en-US"/>
              <a:t>👉 Missing information may result in denied reimbursement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11 – Working with Vendors</a:t>
            </a:r>
          </a:p>
          <a:p>
            <a:r>
              <a:rPr lang="en-US"/>
              <a:t/>
            </a:r>
          </a:p>
          <a:p>
            <a:r>
              <a:rPr lang="en-US"/>
              <a:t>Ask:</a:t>
            </a:r>
          </a:p>
          <a:p>
            <a:r>
              <a:rPr lang="en-US"/>
              <a:t/>
            </a:r>
          </a:p>
          <a:p>
            <a:r>
              <a:rPr lang="en-US"/>
              <a:t>Is the product NJ-grown?</a:t>
            </a:r>
          </a:p>
          <a:p>
            <a:r>
              <a:rPr lang="en-US"/>
              <a:t/>
            </a:r>
          </a:p>
          <a:p>
            <a:r>
              <a:rPr lang="en-US"/>
              <a:t>Can the farm be listed on invoices?</a:t>
            </a:r>
          </a:p>
          <a:p>
            <a:r>
              <a:rPr lang="en-US"/>
              <a:t/>
            </a:r>
          </a:p>
          <a:p>
            <a:r>
              <a:rPr lang="en-US"/>
              <a:t>What products are available and when?</a:t>
            </a:r>
          </a:p>
          <a:p>
            <a:r>
              <a:rPr lang="en-US"/>
              <a:t/>
            </a:r>
          </a:p>
          <a:p>
            <a:r>
              <a:rPr lang="en-US"/>
              <a:t>What are delivery options?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12 – Supporting Resources (Optional Tools)</a:t>
            </a:r>
          </a:p>
          <a:p>
            <a:r>
              <a:rPr lang="en-US"/>
              <a:t/>
            </a:r>
          </a:p>
          <a:p>
            <a:r>
              <a:rPr lang="en-US"/>
              <a:t>To help identify vendors and farms:</a:t>
            </a:r>
          </a:p>
          <a:p>
            <a:r>
              <a:rPr lang="en-US"/>
              <a:t/>
            </a:r>
          </a:p>
          <a:p>
            <a:r>
              <a:rPr lang="en-US"/>
              <a:t>Food Distributor Resource List</a:t>
            </a:r>
          </a:p>
          <a:p>
            <a:r>
              <a:rPr lang="en-US"/>
              <a:t/>
            </a:r>
          </a:p>
          <a:p>
            <a:r>
              <a:rPr lang="en-US"/>
              <a:t>Vendors familiar with NJF2SPI requirements</a:t>
            </a:r>
          </a:p>
          <a:p>
            <a:r>
              <a:rPr lang="en-US"/>
              <a:t/>
            </a:r>
          </a:p>
          <a:p>
            <a:r>
              <a:rPr lang="en-US"/>
              <a:t>Local Farm Directory</a:t>
            </a:r>
          </a:p>
          <a:p>
            <a:r>
              <a:rPr lang="en-US"/>
              <a:t/>
            </a:r>
          </a:p>
          <a:p>
            <a:r>
              <a:rPr lang="en-US"/>
              <a:t>Farms organized by county</a:t>
            </a:r>
          </a:p>
          <a:p>
            <a:r>
              <a:rPr lang="en-US"/>
              <a:t/>
            </a:r>
          </a:p>
          <a:p>
            <a:r>
              <a:rPr lang="en-US"/>
              <a:t>Farms have requested to be listed and are interested in selling to schools</a:t>
            </a:r>
          </a:p>
          <a:p>
            <a:r>
              <a:rPr lang="en-US"/>
              <a:t/>
            </a:r>
          </a:p>
          <a:p>
            <a:r>
              <a:rPr lang="en-US"/>
              <a:t>👉 These are optional tools to support compliant purchasing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13 – Common Pitfalls</a:t>
            </a:r>
          </a:p>
          <a:p>
            <a:r>
              <a:rPr lang="en-US"/>
              <a:t/>
            </a:r>
          </a:p>
          <a:p>
            <a:r>
              <a:rPr lang="en-US"/>
              <a:t>Missing farm name on invoice</a:t>
            </a:r>
          </a:p>
          <a:p>
            <a:r>
              <a:rPr lang="en-US"/>
              <a:t/>
            </a:r>
          </a:p>
          <a:p>
            <a:r>
              <a:rPr lang="en-US"/>
              <a:t>Purchasing non-compliant foods</a:t>
            </a:r>
          </a:p>
          <a:p>
            <a:r>
              <a:rPr lang="en-US"/>
              <a:t/>
            </a:r>
          </a:p>
          <a:p>
            <a:r>
              <a:rPr lang="en-US"/>
              <a:t>Not confirming NJ sourcing</a:t>
            </a:r>
          </a:p>
          <a:p>
            <a:r>
              <a:rPr lang="en-US"/>
              <a:t/>
            </a:r>
          </a:p>
          <a:p>
            <a:r>
              <a:rPr lang="en-US"/>
              <a:t>Waiting too long to plan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Slide 14 – Key Takeaways</a:t>
            </a:r>
          </a:p>
          <a:p>
            <a:r>
              <a:rPr lang="en-US"/>
              <a:t/>
            </a:r>
          </a:p>
          <a:p>
            <a:r>
              <a:rPr lang="en-US"/>
              <a:t>Must be:</a:t>
            </a:r>
          </a:p>
          <a:p>
            <a:r>
              <a:rPr lang="en-US"/>
              <a:t/>
            </a:r>
          </a:p>
          <a:p>
            <a:r>
              <a:rPr lang="en-US"/>
              <a:t>NJ-grown</a:t>
            </a:r>
          </a:p>
          <a:p>
            <a:r>
              <a:rPr lang="en-US"/>
              <a:t/>
            </a:r>
          </a:p>
          <a:p>
            <a:r>
              <a:rPr lang="en-US"/>
              <a:t>Unprocessed/minimally processed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Must document:</a:t>
            </a:r>
          </a:p>
          <a:p>
            <a:r>
              <a:rPr lang="en-US"/>
              <a:t/>
            </a:r>
          </a:p>
          <a:p>
            <a:r>
              <a:rPr lang="en-US"/>
              <a:t>Farm/source on invoice</a:t>
            </a:r>
          </a:p>
          <a:p>
            <a:r>
              <a:rPr lang="en-US"/>
              <a:t/>
            </a:r>
          </a:p>
          <a:p>
            <a:r>
              <a:rPr lang="en-US"/>
              <a:t>👉 Documentation = reimbursement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0.jpe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sv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3.jpe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39.png" Type="http://schemas.openxmlformats.org/officeDocument/2006/relationships/image"/><Relationship Id="rId4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4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4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42" r="0" b="-1141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22382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34257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11557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45081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55906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6731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77555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88380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99204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9430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181305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841394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692130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02955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713779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282100" y="2604694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77303" y="2604694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224604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73300" y="4789609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842429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735429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246253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757078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267902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778727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7259300" y="45696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877502" y="2687669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434127" y="2604694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3073386" y="2123349"/>
            <a:ext cx="12565040" cy="4784207"/>
            <a:chOff x="0" y="0"/>
            <a:chExt cx="3309311" cy="126003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309311" cy="1260038"/>
            </a:xfrm>
            <a:custGeom>
              <a:avLst/>
              <a:gdLst/>
              <a:ahLst/>
              <a:cxnLst/>
              <a:rect r="r" b="b" t="t" l="l"/>
              <a:pathLst>
                <a:path h="1260038" w="3309311">
                  <a:moveTo>
                    <a:pt x="0" y="0"/>
                  </a:moveTo>
                  <a:lnTo>
                    <a:pt x="3309311" y="0"/>
                  </a:lnTo>
                  <a:lnTo>
                    <a:pt x="3309311" y="1260038"/>
                  </a:lnTo>
                  <a:lnTo>
                    <a:pt x="0" y="12600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3309311" cy="12981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6910029" y="4789609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7906851" y="2520845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0"/>
                </a:lnTo>
                <a:lnTo>
                  <a:pt x="0" y="2455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-1156574" y="4847780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029315" y="7597492"/>
            <a:ext cx="3877536" cy="2123931"/>
          </a:xfrm>
          <a:custGeom>
            <a:avLst/>
            <a:gdLst/>
            <a:ahLst/>
            <a:cxnLst/>
            <a:rect r="r" b="b" t="t" l="l"/>
            <a:pathLst>
              <a:path h="2123931" w="3877536">
                <a:moveTo>
                  <a:pt x="0" y="0"/>
                </a:moveTo>
                <a:lnTo>
                  <a:pt x="3877536" y="0"/>
                </a:lnTo>
                <a:lnTo>
                  <a:pt x="3877536" y="2123931"/>
                </a:lnTo>
                <a:lnTo>
                  <a:pt x="0" y="2123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2993696" y="2744819"/>
            <a:ext cx="12565040" cy="343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22"/>
              </a:lnSpc>
            </a:pPr>
            <a:r>
              <a:rPr lang="en-US" sz="7787">
                <a:solidFill>
                  <a:srgbClr val="E43232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NJ Farm to School Procurement Initiative </a:t>
            </a:r>
          </a:p>
          <a:p>
            <a:pPr algn="ctr">
              <a:lnSpc>
                <a:spcPts val="9502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3583843" y="4919525"/>
            <a:ext cx="11615336" cy="782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1"/>
              </a:lnSpc>
            </a:pPr>
            <a:r>
              <a:rPr lang="en-US" sz="4795">
                <a:solidFill>
                  <a:srgbClr val="005747"/>
                </a:solidFill>
                <a:latin typeface="ITC Officina Serif Std 1"/>
                <a:ea typeface="ITC Officina Serif Std 1"/>
                <a:cs typeface="ITC Officina Serif Std 1"/>
                <a:sym typeface="ITC Officina Serif Std 1"/>
              </a:rPr>
              <a:t>​​Funding Overview + Office Hours 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6133181" y="7265592"/>
            <a:ext cx="5901474" cy="2621780"/>
            <a:chOff x="0" y="0"/>
            <a:chExt cx="7868632" cy="349570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221266"/>
              <a:ext cx="1747733" cy="3274441"/>
            </a:xfrm>
            <a:custGeom>
              <a:avLst/>
              <a:gdLst/>
              <a:ahLst/>
              <a:cxnLst/>
              <a:rect r="r" b="b" t="t" l="l"/>
              <a:pathLst>
                <a:path h="3274441" w="1747733">
                  <a:moveTo>
                    <a:pt x="0" y="0"/>
                  </a:moveTo>
                  <a:lnTo>
                    <a:pt x="1747733" y="0"/>
                  </a:lnTo>
                  <a:lnTo>
                    <a:pt x="1747733" y="3274441"/>
                  </a:lnTo>
                  <a:lnTo>
                    <a:pt x="0" y="3274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2015833" y="96310"/>
              <a:ext cx="1747733" cy="3274441"/>
            </a:xfrm>
            <a:custGeom>
              <a:avLst/>
              <a:gdLst/>
              <a:ahLst/>
              <a:cxnLst/>
              <a:rect r="r" b="b" t="t" l="l"/>
              <a:pathLst>
                <a:path h="3274441" w="1747733">
                  <a:moveTo>
                    <a:pt x="0" y="0"/>
                  </a:moveTo>
                  <a:lnTo>
                    <a:pt x="1747733" y="0"/>
                  </a:lnTo>
                  <a:lnTo>
                    <a:pt x="1747733" y="3274440"/>
                  </a:lnTo>
                  <a:lnTo>
                    <a:pt x="0" y="327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4030266" y="96310"/>
              <a:ext cx="1747733" cy="3274441"/>
            </a:xfrm>
            <a:custGeom>
              <a:avLst/>
              <a:gdLst/>
              <a:ahLst/>
              <a:cxnLst/>
              <a:rect r="r" b="b" t="t" l="l"/>
              <a:pathLst>
                <a:path h="3274441" w="1747733">
                  <a:moveTo>
                    <a:pt x="0" y="0"/>
                  </a:moveTo>
                  <a:lnTo>
                    <a:pt x="1747733" y="0"/>
                  </a:lnTo>
                  <a:lnTo>
                    <a:pt x="1747733" y="3274440"/>
                  </a:lnTo>
                  <a:lnTo>
                    <a:pt x="0" y="3274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6120899" y="0"/>
              <a:ext cx="1747733" cy="3274441"/>
            </a:xfrm>
            <a:custGeom>
              <a:avLst/>
              <a:gdLst/>
              <a:ahLst/>
              <a:cxnLst/>
              <a:rect r="r" b="b" t="t" l="l"/>
              <a:pathLst>
                <a:path h="3274441" w="1747733">
                  <a:moveTo>
                    <a:pt x="0" y="0"/>
                  </a:moveTo>
                  <a:lnTo>
                    <a:pt x="1747733" y="0"/>
                  </a:lnTo>
                  <a:lnTo>
                    <a:pt x="1747733" y="3274441"/>
                  </a:lnTo>
                  <a:lnTo>
                    <a:pt x="0" y="32744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6" id="46"/>
          <p:cNvSpPr/>
          <p:nvPr/>
        </p:nvSpPr>
        <p:spPr>
          <a:xfrm flipH="false" flipV="false" rot="0">
            <a:off x="12376585" y="7348567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800" y="0"/>
                </a:lnTo>
                <a:lnTo>
                  <a:pt x="1310800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622357" y="7372038"/>
            <a:ext cx="1310800" cy="2455831"/>
          </a:xfrm>
          <a:custGeom>
            <a:avLst/>
            <a:gdLst/>
            <a:ahLst/>
            <a:cxnLst/>
            <a:rect r="r" b="b" t="t" l="l"/>
            <a:pathLst>
              <a:path h="2455831" w="1310800">
                <a:moveTo>
                  <a:pt x="0" y="0"/>
                </a:moveTo>
                <a:lnTo>
                  <a:pt x="1310799" y="0"/>
                </a:lnTo>
                <a:lnTo>
                  <a:pt x="1310799" y="2455831"/>
                </a:lnTo>
                <a:lnTo>
                  <a:pt x="0" y="245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633483" y="7597492"/>
            <a:ext cx="3988874" cy="1776849"/>
          </a:xfrm>
          <a:custGeom>
            <a:avLst/>
            <a:gdLst/>
            <a:ahLst/>
            <a:cxnLst/>
            <a:rect r="r" b="b" t="t" l="l"/>
            <a:pathLst>
              <a:path h="1776849" w="3988874">
                <a:moveTo>
                  <a:pt x="0" y="0"/>
                </a:moveTo>
                <a:lnTo>
                  <a:pt x="3988874" y="0"/>
                </a:lnTo>
                <a:lnTo>
                  <a:pt x="3988874" y="1776848"/>
                </a:lnTo>
                <a:lnTo>
                  <a:pt x="0" y="1776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75" r="0" b="-1375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0852" y="2692924"/>
            <a:ext cx="658022" cy="467587"/>
            <a:chOff x="0" y="0"/>
            <a:chExt cx="877363" cy="623449"/>
          </a:xfrm>
        </p:grpSpPr>
        <p:sp>
          <p:nvSpPr>
            <p:cNvPr name="Freeform 5" id="5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50852" y="4055023"/>
            <a:ext cx="658022" cy="467587"/>
            <a:chOff x="0" y="0"/>
            <a:chExt cx="877363" cy="623449"/>
          </a:xfrm>
        </p:grpSpPr>
        <p:sp>
          <p:nvSpPr>
            <p:cNvPr name="Freeform 8" id="8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50852" y="7949909"/>
            <a:ext cx="658022" cy="467587"/>
            <a:chOff x="0" y="0"/>
            <a:chExt cx="877363" cy="623449"/>
          </a:xfrm>
        </p:grpSpPr>
        <p:sp>
          <p:nvSpPr>
            <p:cNvPr name="Freeform 11" id="11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8544504" y="8483740"/>
            <a:ext cx="1659505" cy="1255000"/>
          </a:xfrm>
          <a:custGeom>
            <a:avLst/>
            <a:gdLst/>
            <a:ahLst/>
            <a:cxnLst/>
            <a:rect r="r" b="b" t="t" l="l"/>
            <a:pathLst>
              <a:path h="1255000" w="1659505">
                <a:moveTo>
                  <a:pt x="0" y="0"/>
                </a:moveTo>
                <a:lnTo>
                  <a:pt x="1659505" y="0"/>
                </a:lnTo>
                <a:lnTo>
                  <a:pt x="1659505" y="1255000"/>
                </a:lnTo>
                <a:lnTo>
                  <a:pt x="0" y="1255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73401" y="2288393"/>
            <a:ext cx="4994951" cy="4994951"/>
          </a:xfrm>
          <a:custGeom>
            <a:avLst/>
            <a:gdLst/>
            <a:ahLst/>
            <a:cxnLst/>
            <a:rect r="r" b="b" t="t" l="l"/>
            <a:pathLst>
              <a:path h="4994951" w="4994951">
                <a:moveTo>
                  <a:pt x="0" y="0"/>
                </a:moveTo>
                <a:lnTo>
                  <a:pt x="4994951" y="0"/>
                </a:lnTo>
                <a:lnTo>
                  <a:pt x="4994951" y="4994951"/>
                </a:lnTo>
                <a:lnTo>
                  <a:pt x="0" y="49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615803" y="841393"/>
            <a:ext cx="13056394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CRITICAL COMPLIANCE REMINDER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66679" y="2636205"/>
            <a:ext cx="8004532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All purchases are reviewed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66679" y="4064548"/>
            <a:ext cx="7752443" cy="299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Invoices must clearly show: </a:t>
            </a:r>
          </a:p>
          <a:p>
            <a:pPr algn="l">
              <a:lnSpc>
                <a:spcPts val="4799"/>
              </a:lnSpc>
            </a:pP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NJ product </a:t>
            </a:r>
          </a:p>
          <a:p>
            <a:pPr algn="l">
              <a:lnSpc>
                <a:spcPts val="4799"/>
              </a:lnSpc>
            </a:pP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Farm/source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73166" y="7893190"/>
            <a:ext cx="16196090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C4122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Missing information may result in denied reimbursement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4640"/>
            <a:ext cx="18288000" cy="212360"/>
            <a:chOff x="0" y="0"/>
            <a:chExt cx="4816593" cy="559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2360"/>
            <a:chOff x="0" y="0"/>
            <a:chExt cx="4816593" cy="559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8178606" y="1880917"/>
            <a:ext cx="454093" cy="397331"/>
            <a:chOff x="0" y="0"/>
            <a:chExt cx="812800" cy="7112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8035191" y="1880917"/>
            <a:ext cx="454093" cy="397331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8968128" y="3100569"/>
            <a:ext cx="454093" cy="397331"/>
            <a:chOff x="0" y="0"/>
            <a:chExt cx="812800" cy="711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8824712" y="3066028"/>
            <a:ext cx="454093" cy="397331"/>
            <a:chOff x="0" y="0"/>
            <a:chExt cx="812800" cy="711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8968128" y="4320220"/>
            <a:ext cx="454093" cy="397331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8824712" y="4320220"/>
            <a:ext cx="454093" cy="397331"/>
            <a:chOff x="0" y="0"/>
            <a:chExt cx="812800" cy="711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9009195" y="6179128"/>
            <a:ext cx="454093" cy="397331"/>
            <a:chOff x="0" y="0"/>
            <a:chExt cx="812800" cy="7112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8865779" y="6179128"/>
            <a:ext cx="454093" cy="397331"/>
            <a:chOff x="0" y="0"/>
            <a:chExt cx="812800" cy="7112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8968128" y="7635157"/>
            <a:ext cx="454093" cy="397331"/>
            <a:chOff x="0" y="0"/>
            <a:chExt cx="812800" cy="7112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8824712" y="7635157"/>
            <a:ext cx="454093" cy="397331"/>
            <a:chOff x="0" y="0"/>
            <a:chExt cx="812800" cy="7112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354632" y="1333920"/>
            <a:ext cx="7463181" cy="7619161"/>
          </a:xfrm>
          <a:custGeom>
            <a:avLst/>
            <a:gdLst/>
            <a:ahLst/>
            <a:cxnLst/>
            <a:rect r="r" b="b" t="t" l="l"/>
            <a:pathLst>
              <a:path h="7619161" w="7463181">
                <a:moveTo>
                  <a:pt x="0" y="0"/>
                </a:moveTo>
                <a:lnTo>
                  <a:pt x="7463181" y="0"/>
                </a:lnTo>
                <a:lnTo>
                  <a:pt x="7463181" y="7619160"/>
                </a:lnTo>
                <a:lnTo>
                  <a:pt x="0" y="7619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04" t="0" r="-4211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5042832" y="2895452"/>
            <a:ext cx="1349449" cy="1192576"/>
          </a:xfrm>
          <a:custGeom>
            <a:avLst/>
            <a:gdLst/>
            <a:ahLst/>
            <a:cxnLst/>
            <a:rect r="r" b="b" t="t" l="l"/>
            <a:pathLst>
              <a:path h="1192576" w="1349449">
                <a:moveTo>
                  <a:pt x="0" y="0"/>
                </a:moveTo>
                <a:lnTo>
                  <a:pt x="1349449" y="0"/>
                </a:lnTo>
                <a:lnTo>
                  <a:pt x="1349449" y="1192575"/>
                </a:lnTo>
                <a:lnTo>
                  <a:pt x="0" y="1192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8262237" y="544906"/>
            <a:ext cx="9090794" cy="90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995"/>
              </a:lnSpc>
            </a:pPr>
            <a:r>
              <a:rPr lang="en-US" sz="65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WORKING WITH VENDORS 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993866" y="2961447"/>
            <a:ext cx="7905431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this product NJ-grown?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039066" y="1681428"/>
            <a:ext cx="7905431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Ask: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993866" y="4016950"/>
            <a:ext cx="7905431" cy="147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 the farm be listed on invoices?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993866" y="5828542"/>
            <a:ext cx="7905431" cy="147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products are available and when?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993866" y="7530576"/>
            <a:ext cx="7905431" cy="147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are delivery options and minimums?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91795" y="2611138"/>
            <a:ext cx="14014928" cy="821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help identify vendors and farms: 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Distributor Resource List </a:t>
            </a: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vendors familar with the NJF2SPI</a:t>
            </a: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offer delivery 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Local Farm Directory </a:t>
            </a: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farms organized by county</a:t>
            </a: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farms have requested to be listed and are interested in selling to schools 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These resources are optional tools and not required</a:t>
            </a:r>
            <a:r>
              <a:rPr lang="en-US" sz="3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850852" y="2692924"/>
            <a:ext cx="658022" cy="467587"/>
            <a:chOff x="0" y="0"/>
            <a:chExt cx="877363" cy="623449"/>
          </a:xfrm>
        </p:grpSpPr>
        <p:sp>
          <p:nvSpPr>
            <p:cNvPr name="Freeform 6" id="6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50852" y="4455096"/>
            <a:ext cx="658022" cy="467587"/>
            <a:chOff x="0" y="0"/>
            <a:chExt cx="877363" cy="623449"/>
          </a:xfrm>
        </p:grpSpPr>
        <p:sp>
          <p:nvSpPr>
            <p:cNvPr name="Freeform 9" id="9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6334551"/>
            <a:ext cx="658022" cy="467587"/>
            <a:chOff x="0" y="0"/>
            <a:chExt cx="877363" cy="623449"/>
          </a:xfrm>
        </p:grpSpPr>
        <p:sp>
          <p:nvSpPr>
            <p:cNvPr name="Freeform 12" id="12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7463" y="9040513"/>
            <a:ext cx="659259" cy="468466"/>
            <a:chOff x="0" y="0"/>
            <a:chExt cx="879012" cy="624621"/>
          </a:xfrm>
        </p:grpSpPr>
        <p:sp>
          <p:nvSpPr>
            <p:cNvPr name="Freeform 15" id="15"/>
            <p:cNvSpPr/>
            <p:nvPr/>
          </p:nvSpPr>
          <p:spPr>
            <a:xfrm flipH="false" flipV="false" rot="5400000">
              <a:off x="273698" y="19306"/>
              <a:ext cx="624621" cy="586008"/>
            </a:xfrm>
            <a:custGeom>
              <a:avLst/>
              <a:gdLst/>
              <a:ahLst/>
              <a:cxnLst/>
              <a:rect r="r" b="b" t="t" l="l"/>
              <a:pathLst>
                <a:path h="586008" w="624621">
                  <a:moveTo>
                    <a:pt x="0" y="0"/>
                  </a:moveTo>
                  <a:lnTo>
                    <a:pt x="624621" y="0"/>
                  </a:lnTo>
                  <a:lnTo>
                    <a:pt x="624621" y="586009"/>
                  </a:lnTo>
                  <a:lnTo>
                    <a:pt x="0" y="586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5400000">
              <a:off x="-19306" y="19306"/>
              <a:ext cx="624621" cy="586008"/>
            </a:xfrm>
            <a:custGeom>
              <a:avLst/>
              <a:gdLst/>
              <a:ahLst/>
              <a:cxnLst/>
              <a:rect r="r" b="b" t="t" l="l"/>
              <a:pathLst>
                <a:path h="586008" w="624621">
                  <a:moveTo>
                    <a:pt x="0" y="0"/>
                  </a:moveTo>
                  <a:lnTo>
                    <a:pt x="624621" y="0"/>
                  </a:lnTo>
                  <a:lnTo>
                    <a:pt x="624621" y="586009"/>
                  </a:lnTo>
                  <a:lnTo>
                    <a:pt x="0" y="586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2420713" y="2170859"/>
            <a:ext cx="5572092" cy="3470163"/>
          </a:xfrm>
          <a:custGeom>
            <a:avLst/>
            <a:gdLst/>
            <a:ahLst/>
            <a:cxnLst/>
            <a:rect r="r" b="b" t="t" l="l"/>
            <a:pathLst>
              <a:path h="3470163" w="5572092">
                <a:moveTo>
                  <a:pt x="0" y="0"/>
                </a:moveTo>
                <a:lnTo>
                  <a:pt x="5572092" y="0"/>
                </a:lnTo>
                <a:lnTo>
                  <a:pt x="5572092" y="3470163"/>
                </a:lnTo>
                <a:lnTo>
                  <a:pt x="0" y="3470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669" t="-1623" r="-13801" b="0"/>
            </a:stretch>
          </a:blipFill>
        </p:spPr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5191633" y="6170086"/>
            <a:ext cx="2749352" cy="2749352"/>
          </a:xfrm>
          <a:prstGeom prst="rect">
            <a:avLst/>
          </a:prstGeom>
        </p:spPr>
      </p:pic>
      <p:sp>
        <p:nvSpPr>
          <p:cNvPr name="Freeform 19" id="19"/>
          <p:cNvSpPr/>
          <p:nvPr/>
        </p:nvSpPr>
        <p:spPr>
          <a:xfrm flipH="false" flipV="false" rot="0">
            <a:off x="15378155" y="5832720"/>
            <a:ext cx="2376310" cy="2867342"/>
          </a:xfrm>
          <a:custGeom>
            <a:avLst/>
            <a:gdLst/>
            <a:ahLst/>
            <a:cxnLst/>
            <a:rect r="r" b="b" t="t" l="l"/>
            <a:pathLst>
              <a:path h="2867342" w="2376310">
                <a:moveTo>
                  <a:pt x="0" y="0"/>
                </a:moveTo>
                <a:lnTo>
                  <a:pt x="2376309" y="0"/>
                </a:lnTo>
                <a:lnTo>
                  <a:pt x="2376309" y="2867342"/>
                </a:lnTo>
                <a:lnTo>
                  <a:pt x="0" y="2867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true" rot="3460689">
            <a:off x="13834182" y="5964021"/>
            <a:ext cx="1385392" cy="732526"/>
          </a:xfrm>
          <a:custGeom>
            <a:avLst/>
            <a:gdLst/>
            <a:ahLst/>
            <a:cxnLst/>
            <a:rect r="r" b="b" t="t" l="l"/>
            <a:pathLst>
              <a:path h="732526" w="1385392">
                <a:moveTo>
                  <a:pt x="0" y="732527"/>
                </a:moveTo>
                <a:lnTo>
                  <a:pt x="1385393" y="732527"/>
                </a:lnTo>
                <a:lnTo>
                  <a:pt x="1385393" y="0"/>
                </a:lnTo>
                <a:lnTo>
                  <a:pt x="0" y="0"/>
                </a:lnTo>
                <a:lnTo>
                  <a:pt x="0" y="73252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46411" y="841393"/>
            <a:ext cx="16195179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SUPPORTING RESOURCES (Optional Tools)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634125"/>
            <a:ext cx="18288000" cy="652875"/>
            <a:chOff x="0" y="0"/>
            <a:chExt cx="4816593" cy="1719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71951"/>
            </a:xfrm>
            <a:custGeom>
              <a:avLst/>
              <a:gdLst/>
              <a:ahLst/>
              <a:cxnLst/>
              <a:rect r="r" b="b" t="t" l="l"/>
              <a:pathLst>
                <a:path h="17195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71951"/>
                  </a:lnTo>
                  <a:lnTo>
                    <a:pt x="0" y="171951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10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397116"/>
            <a:chOff x="0" y="0"/>
            <a:chExt cx="4816593" cy="1045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04590"/>
            </a:xfrm>
            <a:custGeom>
              <a:avLst/>
              <a:gdLst/>
              <a:ahLst/>
              <a:cxnLst/>
              <a:rect r="r" b="b" t="t" l="l"/>
              <a:pathLst>
                <a:path h="1045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4590"/>
                  </a:lnTo>
                  <a:lnTo>
                    <a:pt x="0" y="10459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142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846574" y="2707852"/>
            <a:ext cx="9412726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Missing farm name on invoice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488294" y="2880740"/>
            <a:ext cx="643849" cy="488634"/>
            <a:chOff x="0" y="0"/>
            <a:chExt cx="858465" cy="651512"/>
          </a:xfrm>
        </p:grpSpPr>
        <p:grpSp>
          <p:nvGrpSpPr>
            <p:cNvPr name="Group 10" id="10"/>
            <p:cNvGrpSpPr/>
            <p:nvPr/>
          </p:nvGrpSpPr>
          <p:grpSpPr>
            <a:xfrm rot="-5400000">
              <a:off x="240344" y="33391"/>
              <a:ext cx="605457" cy="630785"/>
              <a:chOff x="0" y="0"/>
              <a:chExt cx="812800" cy="84680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-5400000">
              <a:off x="12664" y="-12664"/>
              <a:ext cx="605457" cy="630785"/>
              <a:chOff x="0" y="0"/>
              <a:chExt cx="812800" cy="84680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6573674" y="4228061"/>
            <a:ext cx="643849" cy="454093"/>
            <a:chOff x="0" y="0"/>
            <a:chExt cx="858465" cy="605457"/>
          </a:xfrm>
        </p:grpSpPr>
        <p:grpSp>
          <p:nvGrpSpPr>
            <p:cNvPr name="Group 17" id="17"/>
            <p:cNvGrpSpPr/>
            <p:nvPr/>
          </p:nvGrpSpPr>
          <p:grpSpPr>
            <a:xfrm rot="-5400000">
              <a:off x="240344" y="-12664"/>
              <a:ext cx="605457" cy="630785"/>
              <a:chOff x="0" y="0"/>
              <a:chExt cx="812800" cy="84680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-5400000">
              <a:off x="12664" y="-12664"/>
              <a:ext cx="605457" cy="630785"/>
              <a:chOff x="0" y="0"/>
              <a:chExt cx="812800" cy="84680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3" id="23"/>
          <p:cNvGrpSpPr/>
          <p:nvPr/>
        </p:nvGrpSpPr>
        <p:grpSpPr>
          <a:xfrm rot="0">
            <a:off x="6573674" y="6206153"/>
            <a:ext cx="643849" cy="454093"/>
            <a:chOff x="0" y="0"/>
            <a:chExt cx="858465" cy="605457"/>
          </a:xfrm>
        </p:grpSpPr>
        <p:grpSp>
          <p:nvGrpSpPr>
            <p:cNvPr name="Group 24" id="24"/>
            <p:cNvGrpSpPr/>
            <p:nvPr/>
          </p:nvGrpSpPr>
          <p:grpSpPr>
            <a:xfrm rot="-5400000">
              <a:off x="240344" y="-12664"/>
              <a:ext cx="605457" cy="630785"/>
              <a:chOff x="0" y="0"/>
              <a:chExt cx="812800" cy="84680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-5400000">
              <a:off x="12664" y="-12664"/>
              <a:ext cx="605457" cy="630785"/>
              <a:chOff x="0" y="0"/>
              <a:chExt cx="812800" cy="846802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0" id="30"/>
          <p:cNvGrpSpPr/>
          <p:nvPr/>
        </p:nvGrpSpPr>
        <p:grpSpPr>
          <a:xfrm rot="0">
            <a:off x="6573674" y="7551942"/>
            <a:ext cx="643849" cy="454093"/>
            <a:chOff x="0" y="0"/>
            <a:chExt cx="858465" cy="605457"/>
          </a:xfrm>
        </p:grpSpPr>
        <p:grpSp>
          <p:nvGrpSpPr>
            <p:cNvPr name="Group 31" id="31"/>
            <p:cNvGrpSpPr/>
            <p:nvPr/>
          </p:nvGrpSpPr>
          <p:grpSpPr>
            <a:xfrm rot="-5400000">
              <a:off x="240344" y="-12664"/>
              <a:ext cx="605457" cy="630785"/>
              <a:chOff x="0" y="0"/>
              <a:chExt cx="812800" cy="846802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-5400000">
              <a:off x="12664" y="-12664"/>
              <a:ext cx="605457" cy="630785"/>
              <a:chOff x="0" y="0"/>
              <a:chExt cx="812800" cy="846802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46802"/>
              </a:xfrm>
              <a:custGeom>
                <a:avLst/>
                <a:gdLst/>
                <a:ahLst/>
                <a:cxnLst/>
                <a:rect r="r" b="b" t="t" l="l"/>
                <a:pathLst>
                  <a:path h="846802" w="812800">
                    <a:moveTo>
                      <a:pt x="406400" y="846802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46802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27000" y="22386"/>
                <a:ext cx="558800" cy="4312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37" id="37"/>
          <p:cNvSpPr txBox="true"/>
          <p:nvPr/>
        </p:nvSpPr>
        <p:spPr>
          <a:xfrm rot="0">
            <a:off x="7846574" y="3992871"/>
            <a:ext cx="9412726" cy="2225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Purchasing non-compliant foods such as co-mingled products</a:t>
            </a:r>
          </a:p>
          <a:p>
            <a:pPr algn="l">
              <a:lnSpc>
                <a:spcPts val="5983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7846574" y="6110903"/>
            <a:ext cx="9412726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 confirming NJ sourcing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846574" y="7390017"/>
            <a:ext cx="9412726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Delaying ordering 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1028700" y="2973441"/>
            <a:ext cx="4623371" cy="4114800"/>
          </a:xfrm>
          <a:custGeom>
            <a:avLst/>
            <a:gdLst/>
            <a:ahLst/>
            <a:cxnLst/>
            <a:rect r="r" b="b" t="t" l="l"/>
            <a:pathLst>
              <a:path h="4114800" w="4623371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8168506" y="1130541"/>
            <a:ext cx="9090794" cy="1004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631"/>
              </a:lnSpc>
            </a:pPr>
            <a:r>
              <a:rPr lang="en-US" sz="71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COMMON ERRORS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12852" y="2077738"/>
            <a:ext cx="13057075" cy="3658946"/>
            <a:chOff x="0" y="0"/>
            <a:chExt cx="17409433" cy="48785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487770" y="9525"/>
              <a:ext cx="10672709" cy="790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Must be: 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5400000">
              <a:off x="273184" y="107596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8"/>
                  </a:lnTo>
                  <a:lnTo>
                    <a:pt x="0" y="58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5400000">
              <a:off x="-19270" y="107596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8"/>
                  </a:lnTo>
                  <a:lnTo>
                    <a:pt x="0" y="58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487770" y="1408320"/>
              <a:ext cx="15921663" cy="3470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863599" indent="-431800" lvl="1">
                <a:lnSpc>
                  <a:spcPts val="47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NJ-grown</a:t>
              </a:r>
            </a:p>
            <a:p>
              <a:pPr algn="l">
                <a:lnSpc>
                  <a:spcPts val="3120"/>
                </a:lnSpc>
              </a:pPr>
            </a:p>
            <a:p>
              <a:pPr algn="l" marL="863599" indent="-431800" lvl="1">
                <a:lnSpc>
                  <a:spcPts val="47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Unprocessed/minimally processed </a:t>
              </a:r>
            </a:p>
            <a:p>
              <a:pPr algn="l">
                <a:lnSpc>
                  <a:spcPts val="3360"/>
                </a:lnSpc>
              </a:pPr>
            </a:p>
            <a:p>
              <a:pPr algn="l" marL="863599" indent="-431800" lvl="1">
                <a:lnSpc>
                  <a:spcPts val="47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Farm/source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6260559"/>
            <a:ext cx="13057075" cy="2639771"/>
            <a:chOff x="0" y="0"/>
            <a:chExt cx="17409433" cy="351969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487770" y="9525"/>
              <a:ext cx="10672709" cy="7905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Must document: </a:t>
              </a:r>
            </a:p>
          </p:txBody>
        </p:sp>
        <p:sp>
          <p:nvSpPr>
            <p:cNvPr name="Freeform 11" id="11"/>
            <p:cNvSpPr/>
            <p:nvPr/>
          </p:nvSpPr>
          <p:spPr>
            <a:xfrm flipH="false" flipV="false" rot="5400000">
              <a:off x="273184" y="107596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8"/>
                  </a:lnTo>
                  <a:lnTo>
                    <a:pt x="0" y="58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5400000">
              <a:off x="-19270" y="107596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8"/>
                  </a:lnTo>
                  <a:lnTo>
                    <a:pt x="0" y="58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487770" y="1408320"/>
              <a:ext cx="15921663" cy="2111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863599" indent="-431800" lvl="1">
                <a:lnSpc>
                  <a:spcPts val="47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Farm/source on invoice </a:t>
              </a:r>
            </a:p>
            <a:p>
              <a:pPr algn="l">
                <a:lnSpc>
                  <a:spcPts val="3120"/>
                </a:lnSpc>
              </a:pPr>
            </a:p>
            <a:p>
              <a:pPr algn="l" marL="863599" indent="-431800" lvl="1">
                <a:lnSpc>
                  <a:spcPts val="47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Documentation = reimbursement 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5626005">
            <a:off x="12266162" y="3298654"/>
            <a:ext cx="6119158" cy="3472622"/>
          </a:xfrm>
          <a:custGeom>
            <a:avLst/>
            <a:gdLst/>
            <a:ahLst/>
            <a:cxnLst/>
            <a:rect r="r" b="b" t="t" l="l"/>
            <a:pathLst>
              <a:path h="3472622" w="6119158">
                <a:moveTo>
                  <a:pt x="0" y="0"/>
                </a:moveTo>
                <a:lnTo>
                  <a:pt x="6119158" y="0"/>
                </a:lnTo>
                <a:lnTo>
                  <a:pt x="6119158" y="3472622"/>
                </a:lnTo>
                <a:lnTo>
                  <a:pt x="0" y="3472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145039" y="841393"/>
            <a:ext cx="5997922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KEY TAKEWAYS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16847" y="4468176"/>
            <a:ext cx="23121694" cy="1350648"/>
            <a:chOff x="0" y="0"/>
            <a:chExt cx="6089664" cy="355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664" cy="355726"/>
            </a:xfrm>
            <a:custGeom>
              <a:avLst/>
              <a:gdLst/>
              <a:ahLst/>
              <a:cxnLst/>
              <a:rect r="r" b="b" t="t" l="l"/>
              <a:pathLst>
                <a:path h="355726" w="6089664">
                  <a:moveTo>
                    <a:pt x="0" y="0"/>
                  </a:moveTo>
                  <a:lnTo>
                    <a:pt x="6089664" y="0"/>
                  </a:lnTo>
                  <a:lnTo>
                    <a:pt x="6089664" y="355726"/>
                  </a:lnTo>
                  <a:lnTo>
                    <a:pt x="0" y="355726"/>
                  </a:lnTo>
                  <a:close/>
                </a:path>
              </a:pathLst>
            </a:custGeom>
            <a:ln w="38100" cap="sq">
              <a:solidFill>
                <a:srgbClr val="00574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089664" cy="393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4655177"/>
            <a:ext cx="18288000" cy="5631823"/>
            <a:chOff x="0" y="0"/>
            <a:chExt cx="2833290" cy="87251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3290" cy="872517"/>
            </a:xfrm>
            <a:custGeom>
              <a:avLst/>
              <a:gdLst/>
              <a:ahLst/>
              <a:cxnLst/>
              <a:rect r="r" b="b" t="t" l="l"/>
              <a:pathLst>
                <a:path h="872517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72517"/>
                  </a:lnTo>
                  <a:lnTo>
                    <a:pt x="0" y="872517"/>
                  </a:lnTo>
                  <a:close/>
                </a:path>
              </a:pathLst>
            </a:custGeom>
            <a:blipFill>
              <a:blip r:embed="rId3"/>
              <a:stretch>
                <a:fillRect l="0" t="-67284" r="0" b="-49199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1361685"/>
            <a:ext cx="9998711" cy="990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74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ASK A QUESTION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513412"/>
            <a:ext cx="12958793" cy="6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b="true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Please write in the chat or raise your hand!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61666" y="29553"/>
            <a:ext cx="6359225" cy="8573552"/>
            <a:chOff x="0" y="0"/>
            <a:chExt cx="1528900" cy="20612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28900" cy="2061274"/>
            </a:xfrm>
            <a:custGeom>
              <a:avLst/>
              <a:gdLst/>
              <a:ahLst/>
              <a:cxnLst/>
              <a:rect r="r" b="b" t="t" l="l"/>
              <a:pathLst>
                <a:path h="2061274" w="1528900">
                  <a:moveTo>
                    <a:pt x="0" y="0"/>
                  </a:moveTo>
                  <a:lnTo>
                    <a:pt x="1528900" y="0"/>
                  </a:lnTo>
                  <a:lnTo>
                    <a:pt x="1528900" y="2061274"/>
                  </a:lnTo>
                  <a:lnTo>
                    <a:pt x="0" y="2061274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28900" cy="20993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120948" y="529126"/>
            <a:ext cx="4120924" cy="7574405"/>
          </a:xfrm>
          <a:custGeom>
            <a:avLst/>
            <a:gdLst/>
            <a:ahLst/>
            <a:cxnLst/>
            <a:rect r="r" b="b" t="t" l="l"/>
            <a:pathLst>
              <a:path h="7574405" w="4120924">
                <a:moveTo>
                  <a:pt x="0" y="0"/>
                </a:moveTo>
                <a:lnTo>
                  <a:pt x="4120924" y="0"/>
                </a:lnTo>
                <a:lnTo>
                  <a:pt x="4120924" y="7574405"/>
                </a:lnTo>
                <a:lnTo>
                  <a:pt x="0" y="7574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88" t="0" r="-1348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923275" y="1028700"/>
            <a:ext cx="5016525" cy="5336329"/>
          </a:xfrm>
          <a:custGeom>
            <a:avLst/>
            <a:gdLst/>
            <a:ahLst/>
            <a:cxnLst/>
            <a:rect r="r" b="b" t="t" l="l"/>
            <a:pathLst>
              <a:path h="5336329" w="5016525">
                <a:moveTo>
                  <a:pt x="0" y="0"/>
                </a:moveTo>
                <a:lnTo>
                  <a:pt x="5016526" y="0"/>
                </a:lnTo>
                <a:lnTo>
                  <a:pt x="5016526" y="5336329"/>
                </a:lnTo>
                <a:lnTo>
                  <a:pt x="0" y="5336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5099" y="795852"/>
            <a:ext cx="7615848" cy="1320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THANK YOU!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4700" y="4517150"/>
            <a:ext cx="5203848" cy="2552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5"/>
              </a:lnSpc>
            </a:pPr>
            <a:r>
              <a:rPr lang="en-US" sz="3325">
                <a:solidFill>
                  <a:srgbClr val="C4122F"/>
                </a:solidFill>
                <a:latin typeface="Museo Sans 2"/>
                <a:ea typeface="Museo Sans 2"/>
                <a:cs typeface="Museo Sans 2"/>
                <a:sym typeface="Museo Sans 2"/>
              </a:rPr>
              <a:t>Denise Liptak</a:t>
            </a:r>
          </a:p>
          <a:p>
            <a:pPr algn="l">
              <a:lnSpc>
                <a:spcPts val="3522"/>
              </a:lnSpc>
            </a:pPr>
            <a:r>
              <a:rPr lang="en-US" sz="2516">
                <a:solidFill>
                  <a:srgbClr val="000000"/>
                </a:solidFill>
                <a:latin typeface="Museo Sans 2"/>
                <a:ea typeface="Museo Sans 2"/>
                <a:cs typeface="Museo Sans 2"/>
                <a:sym typeface="Museo Sans 2"/>
              </a:rPr>
              <a:t>NJDAF2SPI@ag.nj.gov </a:t>
            </a:r>
          </a:p>
          <a:p>
            <a:pPr algn="l">
              <a:lnSpc>
                <a:spcPts val="3774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C4122F"/>
                </a:solidFill>
                <a:latin typeface="Museo Sans 2"/>
                <a:ea typeface="Museo Sans 2"/>
                <a:cs typeface="Museo Sans 2"/>
                <a:sym typeface="Museo Sans 2"/>
              </a:rPr>
              <a:t>Nicole Broadwater</a:t>
            </a:r>
          </a:p>
          <a:p>
            <a:pPr algn="l">
              <a:lnSpc>
                <a:spcPts val="3774"/>
              </a:lnSpc>
            </a:pPr>
            <a:r>
              <a:rPr lang="en-US" sz="2696">
                <a:solidFill>
                  <a:srgbClr val="000000"/>
                </a:solidFill>
                <a:latin typeface="Museo Sans 2"/>
                <a:ea typeface="Museo Sans 2"/>
                <a:cs typeface="Museo Sans 2"/>
                <a:sym typeface="Museo Sans 2"/>
              </a:rPr>
              <a:t>N</a:t>
            </a:r>
            <a:r>
              <a:rPr lang="en-US" sz="2696">
                <a:solidFill>
                  <a:srgbClr val="000000"/>
                </a:solidFill>
                <a:latin typeface="Museo Sans 2"/>
                <a:ea typeface="Museo Sans 2"/>
                <a:cs typeface="Museo Sans 2"/>
                <a:sym typeface="Museo Sans 2"/>
              </a:rPr>
              <a:t>icole.Broadwater@ag.nj.gov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146741"/>
            <a:ext cx="2935700" cy="867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3"/>
              </a:lnSpc>
            </a:pPr>
            <a:r>
              <a:rPr lang="en-US" sz="5138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CONTACT</a:t>
            </a:r>
            <a:r>
              <a:rPr lang="en-US" sz="5138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4640"/>
            <a:ext cx="18288000" cy="212360"/>
            <a:chOff x="0" y="0"/>
            <a:chExt cx="4816593" cy="559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2360"/>
            <a:chOff x="0" y="0"/>
            <a:chExt cx="4816593" cy="559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8073672" y="1889983"/>
            <a:ext cx="454093" cy="397331"/>
            <a:chOff x="0" y="0"/>
            <a:chExt cx="812800" cy="7112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7930256" y="1889983"/>
            <a:ext cx="454093" cy="397331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8073672" y="3075094"/>
            <a:ext cx="454093" cy="397331"/>
            <a:chOff x="0" y="0"/>
            <a:chExt cx="812800" cy="711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7930256" y="3075094"/>
            <a:ext cx="454093" cy="397331"/>
            <a:chOff x="0" y="0"/>
            <a:chExt cx="812800" cy="711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958637" y="4468327"/>
            <a:ext cx="540747" cy="454093"/>
            <a:chOff x="0" y="0"/>
            <a:chExt cx="720996" cy="605457"/>
          </a:xfrm>
        </p:grpSpPr>
        <p:grpSp>
          <p:nvGrpSpPr>
            <p:cNvPr name="Group 21" id="21"/>
            <p:cNvGrpSpPr/>
            <p:nvPr/>
          </p:nvGrpSpPr>
          <p:grpSpPr>
            <a:xfrm rot="-5400000">
              <a:off x="153380" y="37841"/>
              <a:ext cx="605457" cy="529775"/>
              <a:chOff x="0" y="0"/>
              <a:chExt cx="812800" cy="7112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-5400000">
              <a:off x="-37841" y="37841"/>
              <a:ext cx="605457" cy="529775"/>
              <a:chOff x="0" y="0"/>
              <a:chExt cx="812800" cy="7112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-5400000">
            <a:off x="8114739" y="6188195"/>
            <a:ext cx="454093" cy="397331"/>
            <a:chOff x="0" y="0"/>
            <a:chExt cx="812800" cy="7112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5400000">
            <a:off x="7971323" y="6188195"/>
            <a:ext cx="454093" cy="397331"/>
            <a:chOff x="0" y="0"/>
            <a:chExt cx="812800" cy="7112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958637" y="7876028"/>
            <a:ext cx="540747" cy="454093"/>
            <a:chOff x="0" y="0"/>
            <a:chExt cx="720996" cy="605457"/>
          </a:xfrm>
        </p:grpSpPr>
        <p:grpSp>
          <p:nvGrpSpPr>
            <p:cNvPr name="Group 34" id="34"/>
            <p:cNvGrpSpPr/>
            <p:nvPr/>
          </p:nvGrpSpPr>
          <p:grpSpPr>
            <a:xfrm rot="-5400000">
              <a:off x="153380" y="37841"/>
              <a:ext cx="605457" cy="529775"/>
              <a:chOff x="0" y="0"/>
              <a:chExt cx="812800" cy="7112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-5400000">
              <a:off x="-37841" y="37841"/>
              <a:ext cx="605457" cy="529775"/>
              <a:chOff x="0" y="0"/>
              <a:chExt cx="812800" cy="7112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40" id="40"/>
          <p:cNvSpPr/>
          <p:nvPr/>
        </p:nvSpPr>
        <p:spPr>
          <a:xfrm flipH="false" flipV="false" rot="0">
            <a:off x="419659" y="1208838"/>
            <a:ext cx="7247628" cy="7869323"/>
          </a:xfrm>
          <a:custGeom>
            <a:avLst/>
            <a:gdLst/>
            <a:ahLst/>
            <a:cxnLst/>
            <a:rect r="r" b="b" t="t" l="l"/>
            <a:pathLst>
              <a:path h="7869323" w="7247628">
                <a:moveTo>
                  <a:pt x="0" y="0"/>
                </a:moveTo>
                <a:lnTo>
                  <a:pt x="7247628" y="0"/>
                </a:lnTo>
                <a:lnTo>
                  <a:pt x="7247628" y="7869324"/>
                </a:lnTo>
                <a:lnTo>
                  <a:pt x="0" y="7869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477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7958637" y="612265"/>
            <a:ext cx="9090794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60"/>
              </a:lnSpc>
            </a:pPr>
            <a:r>
              <a:rPr lang="en-US" sz="60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PURPOSE OF TODAY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104638" y="8637388"/>
            <a:ext cx="7905431" cy="1212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4011">
                <a:solidFill>
                  <a:srgbClr val="C4122F"/>
                </a:solidFill>
                <a:latin typeface="ITC Officina Serif Std 2"/>
                <a:ea typeface="ITC Officina Serif Std 2"/>
                <a:cs typeface="ITC Officina Serif Std 2"/>
                <a:sym typeface="ITC Officina Serif Std 2"/>
              </a:rPr>
              <a:t>Please put questions in the chat! </a:t>
            </a:r>
          </a:p>
          <a:p>
            <a:pPr algn="l">
              <a:lnSpc>
                <a:spcPts val="4492"/>
              </a:lnSpc>
            </a:pPr>
            <a:r>
              <a:rPr lang="en-US" sz="4011">
                <a:solidFill>
                  <a:srgbClr val="C4122F"/>
                </a:solidFill>
                <a:latin typeface="ITC Officina Serif Std 2"/>
                <a:ea typeface="ITC Officina Serif Std 2"/>
                <a:cs typeface="ITC Officina Serif Std 2"/>
                <a:sym typeface="ITC Officina Serif Std 2"/>
              </a:rPr>
              <a:t>We’ll answer during the Q&amp;A Portion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934131" y="2970513"/>
            <a:ext cx="7905431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Clarify eligible purchases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934131" y="1690495"/>
            <a:ext cx="7905431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Review NJF2SPI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934131" y="4138504"/>
            <a:ext cx="8921832" cy="147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Walk through documentation expectations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934131" y="5858737"/>
            <a:ext cx="7905431" cy="147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Share optional resources to support purchasing 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934131" y="7610013"/>
            <a:ext cx="7905431" cy="720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Open Q&amp;A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0074640"/>
            <a:ext cx="18288000" cy="212360"/>
            <a:chOff x="0" y="0"/>
            <a:chExt cx="4816593" cy="559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212360"/>
            <a:chOff x="0" y="0"/>
            <a:chExt cx="4816593" cy="559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5930"/>
            </a:xfrm>
            <a:custGeom>
              <a:avLst/>
              <a:gdLst/>
              <a:ahLst/>
              <a:cxnLst/>
              <a:rect r="r" b="b" t="t" l="l"/>
              <a:pathLst>
                <a:path h="559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5930"/>
                  </a:lnTo>
                  <a:lnTo>
                    <a:pt x="0" y="55930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940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5803015" y="3229612"/>
            <a:ext cx="454093" cy="501957"/>
            <a:chOff x="0" y="0"/>
            <a:chExt cx="812800" cy="8984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5621834" y="3229612"/>
            <a:ext cx="454093" cy="501957"/>
            <a:chOff x="0" y="0"/>
            <a:chExt cx="812800" cy="8984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5803015" y="4431397"/>
            <a:ext cx="454093" cy="501957"/>
            <a:chOff x="0" y="0"/>
            <a:chExt cx="812800" cy="8984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5621834" y="4431397"/>
            <a:ext cx="454093" cy="501957"/>
            <a:chOff x="0" y="0"/>
            <a:chExt cx="812800" cy="8984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5803015" y="5654981"/>
            <a:ext cx="454093" cy="501957"/>
            <a:chOff x="0" y="0"/>
            <a:chExt cx="812800" cy="8984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5621834" y="5654981"/>
            <a:ext cx="454093" cy="501957"/>
            <a:chOff x="0" y="0"/>
            <a:chExt cx="812800" cy="89847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98475"/>
            </a:xfrm>
            <a:custGeom>
              <a:avLst/>
              <a:gdLst/>
              <a:ahLst/>
              <a:cxnLst/>
              <a:rect r="r" b="b" t="t" l="l"/>
              <a:pathLst>
                <a:path h="898475" w="812800">
                  <a:moveTo>
                    <a:pt x="406400" y="898475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898475"/>
                  </a:lnTo>
                  <a:close/>
                </a:path>
              </a:pathLst>
            </a:custGeom>
            <a:solidFill>
              <a:srgbClr val="44948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26077"/>
              <a:ext cx="558800" cy="4552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552168" y="2008860"/>
            <a:ext cx="4832054" cy="6075676"/>
          </a:xfrm>
          <a:custGeom>
            <a:avLst/>
            <a:gdLst/>
            <a:ahLst/>
            <a:cxnLst/>
            <a:rect r="r" b="b" t="t" l="l"/>
            <a:pathLst>
              <a:path h="6075676" w="4832054">
                <a:moveTo>
                  <a:pt x="0" y="0"/>
                </a:moveTo>
                <a:lnTo>
                  <a:pt x="4832055" y="0"/>
                </a:lnTo>
                <a:lnTo>
                  <a:pt x="4832055" y="6075676"/>
                </a:lnTo>
                <a:lnTo>
                  <a:pt x="0" y="607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384" t="0" r="-29049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468176" y="680442"/>
            <a:ext cx="17597244" cy="175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65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WHAT IS NJ FARM TO SCHOOL </a:t>
            </a:r>
          </a:p>
          <a:p>
            <a:pPr algn="l">
              <a:lnSpc>
                <a:spcPts val="6890"/>
              </a:lnSpc>
            </a:pPr>
            <a:r>
              <a:rPr lang="en-US" sz="65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PROCUREMENT INIATIVE?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693722" y="3120112"/>
            <a:ext cx="10971552" cy="622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97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State-funded reimbursement program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693722" y="4371226"/>
            <a:ext cx="11282343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Supports schools purchasing NJ grown foods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693722" y="5612651"/>
            <a:ext cx="10233220" cy="375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Goals: </a:t>
            </a:r>
          </a:p>
          <a:p>
            <a:pPr algn="l" marL="863599" indent="-431800" lvl="1">
              <a:lnSpc>
                <a:spcPts val="49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local procurement </a:t>
            </a:r>
          </a:p>
          <a:p>
            <a:pPr algn="l" marL="863599" indent="-431800" lvl="1">
              <a:lnSpc>
                <a:spcPts val="49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 NJ farmers </a:t>
            </a:r>
          </a:p>
          <a:p>
            <a:pPr algn="l" marL="863599" indent="-431800" lvl="1">
              <a:lnSpc>
                <a:spcPts val="49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Improve access to local foods in school </a:t>
            </a:r>
          </a:p>
          <a:p>
            <a:pPr algn="l">
              <a:lnSpc>
                <a:spcPts val="499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800447"/>
            <a:ext cx="18288000" cy="486553"/>
            <a:chOff x="0" y="0"/>
            <a:chExt cx="4816593" cy="1281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28146"/>
            </a:xfrm>
            <a:custGeom>
              <a:avLst/>
              <a:gdLst/>
              <a:ahLst/>
              <a:cxnLst/>
              <a:rect r="r" b="b" t="t" l="l"/>
              <a:pathLst>
                <a:path h="12814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8146"/>
                  </a:lnTo>
                  <a:lnTo>
                    <a:pt x="0" y="128146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662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18288000" cy="605438"/>
            <a:chOff x="0" y="0"/>
            <a:chExt cx="4816593" cy="159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159457"/>
            </a:xfrm>
            <a:custGeom>
              <a:avLst/>
              <a:gdLst/>
              <a:ahLst/>
              <a:cxnLst/>
              <a:rect r="r" b="b" t="t" l="l"/>
              <a:pathLst>
                <a:path h="1594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9457"/>
                  </a:lnTo>
                  <a:lnTo>
                    <a:pt x="0" y="159457"/>
                  </a:lnTo>
                  <a:close/>
                </a:path>
              </a:pathLst>
            </a:custGeom>
            <a:solidFill>
              <a:srgbClr val="0057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197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628702" y="2399962"/>
            <a:ext cx="12378163" cy="5130963"/>
            <a:chOff x="0" y="0"/>
            <a:chExt cx="16504218" cy="6841284"/>
          </a:xfrm>
        </p:grpSpPr>
        <p:grpSp>
          <p:nvGrpSpPr>
            <p:cNvPr name="Group 9" id="9"/>
            <p:cNvGrpSpPr/>
            <p:nvPr/>
          </p:nvGrpSpPr>
          <p:grpSpPr>
            <a:xfrm rot="-5400000">
              <a:off x="273484" y="120600"/>
              <a:ext cx="605457" cy="669277"/>
              <a:chOff x="0" y="0"/>
              <a:chExt cx="812800" cy="8984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98475"/>
              </a:xfrm>
              <a:custGeom>
                <a:avLst/>
                <a:gdLst/>
                <a:ahLst/>
                <a:cxnLst/>
                <a:rect r="r" b="b" t="t" l="l"/>
                <a:pathLst>
                  <a:path h="898475" w="812800">
                    <a:moveTo>
                      <a:pt x="406400" y="898475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98475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27000" y="26077"/>
                <a:ext cx="558800" cy="4552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-5400000">
              <a:off x="31910" y="120600"/>
              <a:ext cx="605457" cy="669277"/>
              <a:chOff x="0" y="0"/>
              <a:chExt cx="812800" cy="898475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98475"/>
              </a:xfrm>
              <a:custGeom>
                <a:avLst/>
                <a:gdLst/>
                <a:ahLst/>
                <a:cxnLst/>
                <a:rect r="r" b="b" t="t" l="l"/>
                <a:pathLst>
                  <a:path h="898475" w="812800">
                    <a:moveTo>
                      <a:pt x="406400" y="898475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98475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27000" y="26077"/>
                <a:ext cx="558800" cy="4552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273484" y="1722979"/>
              <a:ext cx="605457" cy="669277"/>
              <a:chOff x="0" y="0"/>
              <a:chExt cx="812800" cy="89847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98475"/>
              </a:xfrm>
              <a:custGeom>
                <a:avLst/>
                <a:gdLst/>
                <a:ahLst/>
                <a:cxnLst/>
                <a:rect r="r" b="b" t="t" l="l"/>
                <a:pathLst>
                  <a:path h="898475" w="812800">
                    <a:moveTo>
                      <a:pt x="406400" y="898475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98475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27000" y="26077"/>
                <a:ext cx="558800" cy="4552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-5400000">
              <a:off x="31910" y="1722979"/>
              <a:ext cx="605457" cy="669277"/>
              <a:chOff x="0" y="0"/>
              <a:chExt cx="812800" cy="89847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98475"/>
              </a:xfrm>
              <a:custGeom>
                <a:avLst/>
                <a:gdLst/>
                <a:ahLst/>
                <a:cxnLst/>
                <a:rect r="r" b="b" t="t" l="l"/>
                <a:pathLst>
                  <a:path h="898475" w="812800">
                    <a:moveTo>
                      <a:pt x="406400" y="898475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898475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27000" y="26077"/>
                <a:ext cx="558800" cy="4552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461093" y="-19050"/>
              <a:ext cx="14628736" cy="8236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67"/>
                </a:lnSpc>
              </a:pPr>
              <a:r>
                <a:rPr lang="en-US" sz="3974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Participate in NSLP Food Distribution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461093" y="1645926"/>
              <a:ext cx="15043124" cy="5195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Must: </a:t>
              </a:r>
            </a:p>
            <a:p>
              <a:pPr algn="l">
                <a:lnSpc>
                  <a:spcPts val="2875"/>
                </a:lnSpc>
              </a:pPr>
            </a:p>
            <a:p>
              <a:pPr algn="l" marL="863599" indent="-431800" lvl="1">
                <a:lnSpc>
                  <a:spcPts val="49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Submit the </a:t>
              </a:r>
              <a:r>
                <a:rPr lang="en-US" b="true" sz="3999">
                  <a:solidFill>
                    <a:srgbClr val="E5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“Guidelines and Attestation for Participation”</a:t>
              </a: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form to </a:t>
              </a:r>
            </a:p>
            <a:p>
              <a:pPr algn="l" marL="1727199" indent="-575733" lvl="2">
                <a:lnSpc>
                  <a:spcPts val="4999"/>
                </a:lnSpc>
                <a:buFont typeface="Arial"/>
                <a:buChar char="⚬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NJDAF2SPI@ag.nj.gov </a:t>
              </a:r>
            </a:p>
            <a:p>
              <a:pPr algn="l">
                <a:lnSpc>
                  <a:spcPts val="3250"/>
                </a:lnSpc>
              </a:pPr>
            </a:p>
            <a:p>
              <a:pPr algn="l" marL="863599" indent="-431800" lvl="1">
                <a:lnSpc>
                  <a:spcPts val="4999"/>
                </a:lnSpc>
                <a:buFont typeface="Arial"/>
                <a:buChar char="•"/>
              </a:pPr>
              <a:r>
                <a:rPr lang="en-US" b="true" sz="39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Deadline for submission - </a:t>
              </a:r>
              <a:r>
                <a:rPr lang="en-US" b="true" sz="3999">
                  <a:solidFill>
                    <a:srgbClr val="E5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April 1, 2026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461093" y="3301159"/>
              <a:ext cx="13644293" cy="813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9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224340" y="850643"/>
            <a:ext cx="5685282" cy="8229600"/>
          </a:xfrm>
          <a:custGeom>
            <a:avLst/>
            <a:gdLst/>
            <a:ahLst/>
            <a:cxnLst/>
            <a:rect r="r" b="b" t="t" l="l"/>
            <a:pathLst>
              <a:path h="8229600" w="5685282">
                <a:moveTo>
                  <a:pt x="0" y="0"/>
                </a:moveTo>
                <a:lnTo>
                  <a:pt x="5685282" y="0"/>
                </a:lnTo>
                <a:lnTo>
                  <a:pt x="56852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214684" y="1106777"/>
            <a:ext cx="847408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0"/>
              </a:lnSpc>
            </a:pPr>
            <a:r>
              <a:rPr lang="en-US" sz="65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RECIPIENT ELIGIBILTY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526459"/>
            <a:ext cx="9830055" cy="6170604"/>
            <a:chOff x="0" y="0"/>
            <a:chExt cx="13106740" cy="8227472"/>
          </a:xfrm>
        </p:grpSpPr>
        <p:grpSp>
          <p:nvGrpSpPr>
            <p:cNvPr name="Group 3" id="3"/>
            <p:cNvGrpSpPr/>
            <p:nvPr/>
          </p:nvGrpSpPr>
          <p:grpSpPr>
            <a:xfrm rot="-5400000">
              <a:off x="153380" y="190351"/>
              <a:ext cx="605457" cy="529775"/>
              <a:chOff x="0" y="0"/>
              <a:chExt cx="812800" cy="7112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5400000">
              <a:off x="-37841" y="190351"/>
              <a:ext cx="605457" cy="529775"/>
              <a:chOff x="0" y="0"/>
              <a:chExt cx="812800" cy="7112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5400000">
              <a:off x="1000230" y="1786610"/>
              <a:ext cx="605457" cy="529775"/>
              <a:chOff x="0" y="0"/>
              <a:chExt cx="812800" cy="7112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-5400000">
              <a:off x="809009" y="1786610"/>
              <a:ext cx="605457" cy="529775"/>
              <a:chOff x="0" y="0"/>
              <a:chExt cx="812800" cy="7112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1000230" y="3418055"/>
              <a:ext cx="605457" cy="529775"/>
              <a:chOff x="0" y="0"/>
              <a:chExt cx="812800" cy="7112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-5400000">
              <a:off x="809009" y="3418055"/>
              <a:ext cx="605457" cy="529775"/>
              <a:chOff x="0" y="0"/>
              <a:chExt cx="812800" cy="7112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-5400000">
              <a:off x="153380" y="5784579"/>
              <a:ext cx="605457" cy="529775"/>
              <a:chOff x="0" y="0"/>
              <a:chExt cx="812800" cy="7112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005747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-5400000">
              <a:off x="-37841" y="5784579"/>
              <a:ext cx="605457" cy="529775"/>
              <a:chOff x="0" y="0"/>
              <a:chExt cx="812800" cy="7112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449488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27000" y="12700"/>
                <a:ext cx="558800" cy="3683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1156548" y="-19050"/>
              <a:ext cx="11579573" cy="8236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67"/>
                </a:lnSpc>
              </a:pPr>
              <a:r>
                <a:rPr lang="en-US" sz="3974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Foods must be: 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2306416" y="1575846"/>
              <a:ext cx="10800324" cy="813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NJ-grown or raised 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207348" y="5737213"/>
              <a:ext cx="10800324" cy="2490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Used in: </a:t>
              </a:r>
            </a:p>
            <a:p>
              <a:pPr algn="l">
                <a:lnSpc>
                  <a:spcPts val="4999"/>
                </a:lnSpc>
              </a:pPr>
            </a:p>
            <a:p>
              <a:pPr algn="l">
                <a:lnSpc>
                  <a:spcPts val="49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School meal programs 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2306416" y="3154880"/>
              <a:ext cx="10800324" cy="1652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Unprocessed or minimally processed 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9896141" y="2526459"/>
            <a:ext cx="8058090" cy="6799769"/>
          </a:xfrm>
          <a:custGeom>
            <a:avLst/>
            <a:gdLst/>
            <a:ahLst/>
            <a:cxnLst/>
            <a:rect r="r" b="b" t="t" l="l"/>
            <a:pathLst>
              <a:path h="6799769" w="8058090">
                <a:moveTo>
                  <a:pt x="0" y="0"/>
                </a:moveTo>
                <a:lnTo>
                  <a:pt x="8058089" y="0"/>
                </a:lnTo>
                <a:lnTo>
                  <a:pt x="8058089" y="6799770"/>
                </a:lnTo>
                <a:lnTo>
                  <a:pt x="0" y="6799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895743"/>
            <a:ext cx="15942462" cy="972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69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WHAT IS ELIGIBLE FOR FUNDING?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50852" y="2692924"/>
            <a:ext cx="658022" cy="467587"/>
            <a:chOff x="0" y="0"/>
            <a:chExt cx="877363" cy="623449"/>
          </a:xfrm>
        </p:grpSpPr>
        <p:sp>
          <p:nvSpPr>
            <p:cNvPr name="Freeform 5" id="5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50852" y="5042626"/>
            <a:ext cx="658022" cy="467587"/>
            <a:chOff x="0" y="0"/>
            <a:chExt cx="877363" cy="623449"/>
          </a:xfrm>
        </p:grpSpPr>
        <p:sp>
          <p:nvSpPr>
            <p:cNvPr name="Freeform 8" id="8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50852" y="9034687"/>
            <a:ext cx="658022" cy="467587"/>
            <a:chOff x="0" y="0"/>
            <a:chExt cx="877363" cy="623449"/>
          </a:xfrm>
        </p:grpSpPr>
        <p:sp>
          <p:nvSpPr>
            <p:cNvPr name="Freeform 11" id="11"/>
            <p:cNvSpPr/>
            <p:nvPr/>
          </p:nvSpPr>
          <p:spPr>
            <a:xfrm flipH="false" flipV="false" rot="5400000">
              <a:off x="273184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5400000">
              <a:off x="-19270" y="19270"/>
              <a:ext cx="623449" cy="584908"/>
            </a:xfrm>
            <a:custGeom>
              <a:avLst/>
              <a:gdLst/>
              <a:ahLst/>
              <a:cxnLst/>
              <a:rect r="r" b="b" t="t" l="l"/>
              <a:pathLst>
                <a:path h="584908" w="623449">
                  <a:moveTo>
                    <a:pt x="0" y="0"/>
                  </a:moveTo>
                  <a:lnTo>
                    <a:pt x="623449" y="0"/>
                  </a:lnTo>
                  <a:lnTo>
                    <a:pt x="623449" y="584909"/>
                  </a:lnTo>
                  <a:lnTo>
                    <a:pt x="0" y="584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3881288" y="1867928"/>
            <a:ext cx="4064793" cy="4694079"/>
          </a:xfrm>
          <a:custGeom>
            <a:avLst/>
            <a:gdLst/>
            <a:ahLst/>
            <a:cxnLst/>
            <a:rect r="r" b="b" t="t" l="l"/>
            <a:pathLst>
              <a:path h="4694079" w="4064793">
                <a:moveTo>
                  <a:pt x="0" y="0"/>
                </a:moveTo>
                <a:lnTo>
                  <a:pt x="4064793" y="0"/>
                </a:lnTo>
                <a:lnTo>
                  <a:pt x="4064793" y="4694079"/>
                </a:lnTo>
                <a:lnTo>
                  <a:pt x="0" y="46940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45373" y="841393"/>
            <a:ext cx="7797254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CORE REQUIREMENT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66679" y="2611138"/>
            <a:ext cx="12567326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Schools must purchase:</a:t>
            </a: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Unprocessed/minimally processed foods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66679" y="4919004"/>
            <a:ext cx="11294447" cy="365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From:</a:t>
            </a:r>
          </a:p>
          <a:p>
            <a:pPr algn="l">
              <a:lnSpc>
                <a:spcPts val="2640"/>
              </a:lnSpc>
            </a:pP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farmer/producer (direct purchase) </a:t>
            </a:r>
          </a:p>
          <a:p>
            <a:pPr algn="l">
              <a:lnSpc>
                <a:spcPts val="2640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</a:t>
            </a:r>
          </a:p>
          <a:p>
            <a:pPr algn="l">
              <a:lnSpc>
                <a:spcPts val="4799"/>
              </a:lnSpc>
            </a:pPr>
          </a:p>
          <a:p>
            <a:pPr algn="l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b="true" sz="39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food distributor/vendor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91910" y="8977968"/>
            <a:ext cx="16196090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C4122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Both options are allowable and can be used together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1182" y="2987117"/>
            <a:ext cx="15294569" cy="5678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Processed or heavily processed foods </a:t>
            </a:r>
          </a:p>
          <a:p>
            <a:pPr algn="l">
              <a:lnSpc>
                <a:spcPts val="5677"/>
              </a:lnSpc>
            </a:pPr>
          </a:p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Products without clear NJ origin </a:t>
            </a:r>
          </a:p>
          <a:p>
            <a:pPr algn="l">
              <a:lnSpc>
                <a:spcPts val="5677"/>
              </a:lnSpc>
            </a:pPr>
          </a:p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Purchases that cannot be verified </a:t>
            </a:r>
          </a:p>
          <a:p>
            <a:pPr algn="l">
              <a:lnSpc>
                <a:spcPts val="5677"/>
              </a:lnSpc>
            </a:pPr>
          </a:p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Products of mixed origin  </a:t>
            </a:r>
          </a:p>
          <a:p>
            <a:pPr algn="l">
              <a:lnSpc>
                <a:spcPts val="567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508083" y="2614339"/>
            <a:ext cx="5058322" cy="5058322"/>
          </a:xfrm>
          <a:custGeom>
            <a:avLst/>
            <a:gdLst/>
            <a:ahLst/>
            <a:cxnLst/>
            <a:rect r="r" b="b" t="t" l="l"/>
            <a:pathLst>
              <a:path h="5058322" w="5058322">
                <a:moveTo>
                  <a:pt x="0" y="0"/>
                </a:moveTo>
                <a:lnTo>
                  <a:pt x="5058322" y="0"/>
                </a:lnTo>
                <a:lnTo>
                  <a:pt x="5058322" y="5058322"/>
                </a:lnTo>
                <a:lnTo>
                  <a:pt x="0" y="5058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14918" y="4428135"/>
            <a:ext cx="1484065" cy="1263310"/>
          </a:xfrm>
          <a:custGeom>
            <a:avLst/>
            <a:gdLst/>
            <a:ahLst/>
            <a:cxnLst/>
            <a:rect r="r" b="b" t="t" l="l"/>
            <a:pathLst>
              <a:path h="1263310" w="1484065">
                <a:moveTo>
                  <a:pt x="0" y="0"/>
                </a:moveTo>
                <a:lnTo>
                  <a:pt x="1484065" y="0"/>
                </a:lnTo>
                <a:lnTo>
                  <a:pt x="1484065" y="1263310"/>
                </a:lnTo>
                <a:lnTo>
                  <a:pt x="0" y="1263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92031" y="5373728"/>
            <a:ext cx="1243719" cy="1700813"/>
          </a:xfrm>
          <a:custGeom>
            <a:avLst/>
            <a:gdLst/>
            <a:ahLst/>
            <a:cxnLst/>
            <a:rect r="r" b="b" t="t" l="l"/>
            <a:pathLst>
              <a:path h="1700813" w="1243719">
                <a:moveTo>
                  <a:pt x="0" y="0"/>
                </a:moveTo>
                <a:lnTo>
                  <a:pt x="1243719" y="0"/>
                </a:lnTo>
                <a:lnTo>
                  <a:pt x="1243719" y="1700813"/>
                </a:lnTo>
                <a:lnTo>
                  <a:pt x="0" y="1700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251906" y="3053792"/>
            <a:ext cx="1570678" cy="1374343"/>
          </a:xfrm>
          <a:custGeom>
            <a:avLst/>
            <a:gdLst/>
            <a:ahLst/>
            <a:cxnLst/>
            <a:rect r="r" b="b" t="t" l="l"/>
            <a:pathLst>
              <a:path h="1374343" w="1570678">
                <a:moveTo>
                  <a:pt x="0" y="0"/>
                </a:moveTo>
                <a:lnTo>
                  <a:pt x="1570677" y="0"/>
                </a:lnTo>
                <a:lnTo>
                  <a:pt x="1570677" y="1374343"/>
                </a:lnTo>
                <a:lnTo>
                  <a:pt x="0" y="13743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70103" y="904875"/>
            <a:ext cx="7347793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What is NOT eligible: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5"/>
                </a:lnTo>
                <a:lnTo>
                  <a:pt x="0" y="45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827869"/>
            <a:ext cx="18288000" cy="456965"/>
          </a:xfrm>
          <a:custGeom>
            <a:avLst/>
            <a:gdLst/>
            <a:ahLst/>
            <a:cxnLst/>
            <a:rect r="r" b="b" t="t" l="l"/>
            <a:pathLst>
              <a:path h="456965" w="18288000">
                <a:moveTo>
                  <a:pt x="0" y="0"/>
                </a:moveTo>
                <a:lnTo>
                  <a:pt x="18288000" y="0"/>
                </a:lnTo>
                <a:lnTo>
                  <a:pt x="18288000" y="456964"/>
                </a:lnTo>
                <a:lnTo>
                  <a:pt x="0" y="45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2" r="0" b="-1141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5076" y="2537460"/>
            <a:ext cx="15294569" cy="6935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receive reimbursement: </a:t>
            </a:r>
          </a:p>
          <a:p>
            <a:pPr algn="l" marL="1751054" indent="-583685" lvl="2">
              <a:lnSpc>
                <a:spcPts val="5677"/>
              </a:lnSpc>
              <a:buFont typeface="Arial"/>
              <a:buChar char="⚬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Itemized invoices required </a:t>
            </a:r>
          </a:p>
          <a:p>
            <a:pPr algn="l">
              <a:lnSpc>
                <a:spcPts val="5677"/>
              </a:lnSpc>
            </a:pPr>
          </a:p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Must include: </a:t>
            </a:r>
          </a:p>
          <a:p>
            <a:pPr algn="l" marL="1751054" indent="-583685" lvl="2">
              <a:lnSpc>
                <a:spcPts val="5677"/>
              </a:lnSpc>
              <a:buFont typeface="Arial"/>
              <a:buChar char="⚬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 details </a:t>
            </a:r>
          </a:p>
          <a:p>
            <a:pPr algn="l" marL="1751054" indent="-583685" lvl="2">
              <a:lnSpc>
                <a:spcPts val="5677"/>
              </a:lnSpc>
              <a:buFont typeface="Arial"/>
              <a:buChar char="⚬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Farm/source identified </a:t>
            </a:r>
          </a:p>
          <a:p>
            <a:pPr algn="l">
              <a:lnSpc>
                <a:spcPts val="5677"/>
              </a:lnSpc>
            </a:pPr>
          </a:p>
          <a:p>
            <a:pPr algn="l" marL="875527" indent="-437763" lvl="1">
              <a:lnSpc>
                <a:spcPts val="5677"/>
              </a:lnSpc>
              <a:buFont typeface="Arial"/>
              <a:buChar char="•"/>
            </a:pPr>
            <a:r>
              <a:rPr lang="en-US" b="true" sz="405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Records must be maintained for review </a:t>
            </a:r>
          </a:p>
          <a:p>
            <a:pPr algn="l">
              <a:lnSpc>
                <a:spcPts val="4277"/>
              </a:lnSpc>
            </a:pPr>
          </a:p>
          <a:p>
            <a:pPr algn="l">
              <a:lnSpc>
                <a:spcPts val="567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531225" y="2604135"/>
            <a:ext cx="4440375" cy="4920083"/>
          </a:xfrm>
          <a:custGeom>
            <a:avLst/>
            <a:gdLst/>
            <a:ahLst/>
            <a:cxnLst/>
            <a:rect r="r" b="b" t="t" l="l"/>
            <a:pathLst>
              <a:path h="4920083" w="4440375">
                <a:moveTo>
                  <a:pt x="0" y="0"/>
                </a:moveTo>
                <a:lnTo>
                  <a:pt x="4440375" y="0"/>
                </a:lnTo>
                <a:lnTo>
                  <a:pt x="4440375" y="4920083"/>
                </a:lnTo>
                <a:lnTo>
                  <a:pt x="0" y="4920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72854" y="904875"/>
            <a:ext cx="12142291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449488"/>
                </a:solidFill>
                <a:latin typeface="Officina Serif ITC TT"/>
                <a:ea typeface="Officina Serif ITC TT"/>
                <a:cs typeface="Officina Serif ITC TT"/>
                <a:sym typeface="Officina Serif ITC TT"/>
              </a:rPr>
              <a:t>DOCUMENTATION REQUIREMENTS: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5157" y="1028700"/>
            <a:ext cx="15617686" cy="7102724"/>
          </a:xfrm>
          <a:custGeom>
            <a:avLst/>
            <a:gdLst/>
            <a:ahLst/>
            <a:cxnLst/>
            <a:rect r="r" b="b" t="t" l="l"/>
            <a:pathLst>
              <a:path h="7102724" w="15617686">
                <a:moveTo>
                  <a:pt x="0" y="0"/>
                </a:moveTo>
                <a:lnTo>
                  <a:pt x="15617686" y="0"/>
                </a:lnTo>
                <a:lnTo>
                  <a:pt x="15617686" y="7102724"/>
                </a:lnTo>
                <a:lnTo>
                  <a:pt x="0" y="710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3344" y="3538850"/>
            <a:ext cx="15036512" cy="1977299"/>
            <a:chOff x="0" y="0"/>
            <a:chExt cx="3960234" cy="5207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60234" cy="520770"/>
            </a:xfrm>
            <a:custGeom>
              <a:avLst/>
              <a:gdLst/>
              <a:ahLst/>
              <a:cxnLst/>
              <a:rect r="r" b="b" t="t" l="l"/>
              <a:pathLst>
                <a:path h="520770" w="3960234">
                  <a:moveTo>
                    <a:pt x="0" y="0"/>
                  </a:moveTo>
                  <a:lnTo>
                    <a:pt x="3960234" y="0"/>
                  </a:lnTo>
                  <a:lnTo>
                    <a:pt x="3960234" y="520770"/>
                  </a:lnTo>
                  <a:lnTo>
                    <a:pt x="0" y="5207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960234" cy="55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871119">
            <a:off x="5927177" y="2596580"/>
            <a:ext cx="6248845" cy="3421243"/>
          </a:xfrm>
          <a:custGeom>
            <a:avLst/>
            <a:gdLst/>
            <a:ahLst/>
            <a:cxnLst/>
            <a:rect r="r" b="b" t="t" l="l"/>
            <a:pathLst>
              <a:path h="3421243" w="6248845">
                <a:moveTo>
                  <a:pt x="0" y="0"/>
                </a:moveTo>
                <a:lnTo>
                  <a:pt x="6248845" y="0"/>
                </a:lnTo>
                <a:lnTo>
                  <a:pt x="6248845" y="3421243"/>
                </a:lnTo>
                <a:lnTo>
                  <a:pt x="0" y="342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DAHEgRBAPsw</dc:identifier>
  <dcterms:modified xsi:type="dcterms:W3CDTF">2011-08-01T06:04:30Z</dcterms:modified>
  <cp:revision>1</cp:revision>
  <dc:title>NJ Farm to School Local Procurement Initiative</dc:title>
</cp:coreProperties>
</file>