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1" r:id="rId7"/>
    <p:sldId id="262" r:id="rId8"/>
    <p:sldId id="264" r:id="rId9"/>
    <p:sldId id="265" r:id="rId10"/>
    <p:sldId id="269" r:id="rId11"/>
    <p:sldId id="271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A9879-D185-F48B-9FE4-8794754E1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BD62B2-6EE8-1491-5244-C21EFD433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64C7D-45E4-4C36-A22A-661D9F009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2E8C1-FF71-395F-5039-4C6D93C1A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F7983-402E-DD83-7A0D-988FC414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208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C498F-68A5-A6D2-4C28-81B9B8DB6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0BC42C-18C9-6194-8A59-A654921D2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09CFE-8A03-C85F-4C91-7E56B877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4DB84-7A06-7DBE-1F1B-B2C5704FE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89387-21A9-EAFA-97FF-AC81A5F9D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070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3D8D47-D1FA-5C1D-C2D4-C9E08B3CE7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69CE75-6269-8E38-728E-6FA9D36A1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598D7-6996-A327-EFE0-CCB62D666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6D459-DFEA-7008-81EF-58220345D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A1F4A-AEC6-81CB-F75D-257EEBFBA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058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0F90D-900A-9EFC-EF6F-466DDD0BE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224FE-AFD1-A4BA-6AB0-5141768A0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74BA9-F6D1-D546-F2DF-F1E677213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2F911-F3A8-5163-ADF5-8DFBB542B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3CA31-A523-965C-7736-F2E62C8FF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25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BCF08-AB91-07AC-34A7-C024FC9DB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B2D3B-B232-CA5A-F2D3-563B01DD8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8EB86-49CC-D31C-1C4F-1A2E962B7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11A7A-1527-F9FE-FFBA-13D5C261D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55DAB-A1EC-9A3A-2701-BBB33BDB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49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39E31-5320-FDB8-2454-B824823F7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323DA-ECEF-2EB2-A031-8E7FE52775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D1F99D-732D-7A32-1144-6FD3F5A20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91976-29F2-E8A7-648C-9BE6EC1AA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CF9BB-F38A-5817-5CA8-82765C5C7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F3DE56-47D5-9E7C-2F7D-6DFA52B2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012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F360D-C9EB-F9D8-FF52-677A1AEB7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DF7E4-4AF0-33F6-2D92-197EDE408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0EB47C-BB1B-BACC-6156-1EDF5B10A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31DD67-3AEE-C76A-5BD8-FD0F43ACDE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9601C-FF06-4EC3-54E8-3EB0CF0AF6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9890EE-0B3D-3685-4EE8-C5C914406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2B822C-4B84-57FD-6652-F4225F0DB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CC5C85-1045-4C12-554C-082E8DDA0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95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36E30-9EB4-E1EA-C39D-83960793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C4A09E-7F17-775C-00F5-6DFED3ECE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C70A9A-2FA3-56D1-A559-5130D9AE1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D1565-DD9B-CB71-52E8-B37FAB574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70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C44167-CA61-7B50-7342-47785A0F9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53293B-18CC-024B-B3B4-7E8B9054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46D9F5-6913-D5E5-8965-35D4DC61C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301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83B10-13BF-733C-4C9F-0018417A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813FC-D96B-E621-E7C6-029E1DCAB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4C2F0-6214-598C-4F02-CAFC05FEF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040F5-A9FF-208D-61B9-EAFB6B1D5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9F8667-DFBD-0D56-C791-A76139B63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72E5DC-EE79-5658-448C-15340F0AA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00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09AD9-AE9F-DF37-64F1-113BEC988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88A9F9-5043-BB93-EB4D-D56D225A42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426ED7-B5A1-5121-2D70-A4E0DB21B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1AD89D-16DA-2D24-FAEA-DA4C2D395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58F9F1-F513-9DDC-35B8-19D344AFA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D576D-805B-62D2-3B4B-D6755EC59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29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CCA158-2DCA-F3B7-FE46-F08E088DD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44267-83C4-CC96-C530-E0240D292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7EF5C-CAA8-8C39-B622-C98B2A50A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C831A-6592-40A5-B473-71311B810067}" type="datetimeFigureOut">
              <a:rPr lang="en-US" smtClean="0"/>
              <a:t>7/11/2022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8F4EC-6F0A-4586-8506-686B3A42EF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00C61-7E8A-7DD0-67B4-C9D147CB1F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F4358-A328-4788-898C-8B69A821A1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10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B29623C-E958-7E61-CCA2-C46F05618B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400" dirty="0"/>
              <a:t>Bayside State Prison and Southern State Correctional Facility</a:t>
            </a:r>
          </a:p>
          <a:p>
            <a:r>
              <a:rPr lang="en-US" sz="4400" dirty="0"/>
              <a:t>Air Permitting</a:t>
            </a:r>
          </a:p>
          <a:p>
            <a:r>
              <a:rPr lang="en-US" sz="4400" dirty="0"/>
              <a:t>Public Information Session – July 12, 2022</a:t>
            </a:r>
          </a:p>
        </p:txBody>
      </p:sp>
      <p:pic>
        <p:nvPicPr>
          <p:cNvPr id="2" name="Picture 2" descr=" ">
            <a:extLst>
              <a:ext uri="{FF2B5EF4-FFF2-40B4-BE49-F238E27FC236}">
                <a16:creationId xmlns:a16="http://schemas.microsoft.com/office/drawing/2014/main" id="{0AB7F0E7-CFF2-975C-52BE-A6BD0B598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46087"/>
            <a:ext cx="9086850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750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1C428-C516-8B26-9ADF-CEBACD3E1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/>
              <a:t>Also the Title V Operating Permit is being renewed.  The renewal application was submitted on July 24, 2020. </a:t>
            </a:r>
          </a:p>
          <a:p>
            <a:pPr marL="0" indent="0" algn="l">
              <a:buNone/>
            </a:pPr>
            <a:r>
              <a:rPr lang="en-US" dirty="0"/>
              <a:t>After the Public Comment Period based upon AO-2021-25, if no changes result in the permit renewal, the permit will be finalized around November. </a:t>
            </a:r>
          </a:p>
          <a:p>
            <a:pPr marL="0" indent="0" algn="l">
              <a:buNone/>
            </a:pPr>
            <a:r>
              <a:rPr lang="en-US" dirty="0"/>
              <a:t>The renewed Title V permit will be for 5 years.</a:t>
            </a:r>
          </a:p>
        </p:txBody>
      </p:sp>
      <p:pic>
        <p:nvPicPr>
          <p:cNvPr id="5" name="Picture 2" descr=" ">
            <a:extLst>
              <a:ext uri="{FF2B5EF4-FFF2-40B4-BE49-F238E27FC236}">
                <a16:creationId xmlns:a16="http://schemas.microsoft.com/office/drawing/2014/main" id="{37C48D15-3A75-9397-5F9C-435378BD0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48" y="1"/>
            <a:ext cx="5393170" cy="167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448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">
            <a:extLst>
              <a:ext uri="{FF2B5EF4-FFF2-40B4-BE49-F238E27FC236}">
                <a16:creationId xmlns:a16="http://schemas.microsoft.com/office/drawing/2014/main" id="{415CDCD4-AECD-5938-3144-11069D899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48" y="1"/>
            <a:ext cx="5393170" cy="167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34ABCD5-DA84-60C1-BAB5-00FF4084A17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Annual Compliance Measures for Title V Operating Permit include:</a:t>
            </a:r>
          </a:p>
          <a:p>
            <a:r>
              <a:rPr lang="en-US" dirty="0"/>
              <a:t>Annual Emission Statement</a:t>
            </a:r>
          </a:p>
          <a:p>
            <a:r>
              <a:rPr lang="en-US" dirty="0"/>
              <a:t>Semi-Annual Compliance Reports</a:t>
            </a:r>
          </a:p>
          <a:p>
            <a:r>
              <a:rPr lang="en-US" dirty="0"/>
              <a:t>Combustion Adjustment Reports for Boilers greater than 5 Million BTU/hour.</a:t>
            </a:r>
          </a:p>
          <a:p>
            <a:r>
              <a:rPr lang="en-US" dirty="0"/>
              <a:t>Semi-annual sulfur content reporting for fuel oil and diesel used.</a:t>
            </a:r>
          </a:p>
        </p:txBody>
      </p:sp>
    </p:spTree>
    <p:extLst>
      <p:ext uri="{BB962C8B-B14F-4D97-AF65-F5344CB8AC3E}">
        <p14:creationId xmlns:p14="http://schemas.microsoft.com/office/powerpoint/2010/main" val="2487447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272D2-1ED3-EC01-AF22-ADAAE0FD7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345" y="189028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 September 22, 2021 NJDEP Commissioner Shawn LaTourette  issued Administrative Order AO-2021-25 which allows overburdened communities to participate in open discussion and comment on proposed projects within their community at qualifying facilities within the community.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Maurice River Township in Cumberland County, New Jersey has been classified as an “overburdened community” where the community is either 40 percent lower economic level, 35 percent minority population and/or 35 percent limited English Proficiency.</a:t>
            </a:r>
          </a:p>
        </p:txBody>
      </p:sp>
      <p:pic>
        <p:nvPicPr>
          <p:cNvPr id="2050" name="Picture 2" descr=" ">
            <a:extLst>
              <a:ext uri="{FF2B5EF4-FFF2-40B4-BE49-F238E27FC236}">
                <a16:creationId xmlns:a16="http://schemas.microsoft.com/office/drawing/2014/main" id="{3F545072-F152-574C-9B98-8139F2F4A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5255491" cy="138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122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CFE0E-36F3-4B2E-EE23-2300EC933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qualifying facility under AO-2021-25 is the Bayside State Prison and Southern State Correctional Facility which operate under the New Jersey Department of Corrections and are located in Maurice River Township.</a:t>
            </a:r>
          </a:p>
          <a:p>
            <a:pPr marL="0" indent="0">
              <a:buNone/>
            </a:pPr>
            <a:r>
              <a:rPr lang="en-US" dirty="0"/>
              <a:t>The prisons which are neighboring properties fits the category that they operate under a Title V Operating Permit which is a major source for Air Pollutants.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 descr=" ">
            <a:extLst>
              <a:ext uri="{FF2B5EF4-FFF2-40B4-BE49-F238E27FC236}">
                <a16:creationId xmlns:a16="http://schemas.microsoft.com/office/drawing/2014/main" id="{B2C7DEE4-B9AE-A7D9-CC7F-D68BFCB56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48" y="1"/>
            <a:ext cx="5393170" cy="167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632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589A6-36D6-927A-3473-BB37437DA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Bayside State Prison which opened in 1970 which contains prison cells and operational areas including license plate production and making bakery goods.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Southern State Correctional Facility which neighbors Bayside State Prison opened in 1983 with dormitory style cells and has farming areas where inmates work. </a:t>
            </a:r>
          </a:p>
        </p:txBody>
      </p:sp>
      <p:pic>
        <p:nvPicPr>
          <p:cNvPr id="5" name="Picture 2" descr=" ">
            <a:extLst>
              <a:ext uri="{FF2B5EF4-FFF2-40B4-BE49-F238E27FC236}">
                <a16:creationId xmlns:a16="http://schemas.microsoft.com/office/drawing/2014/main" id="{F7856842-311C-1754-6051-EE3806A138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48" y="1"/>
            <a:ext cx="5393170" cy="167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885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p&#10;&#10;Description automatically generated with low confidence">
            <a:extLst>
              <a:ext uri="{FF2B5EF4-FFF2-40B4-BE49-F238E27FC236}">
                <a16:creationId xmlns:a16="http://schemas.microsoft.com/office/drawing/2014/main" id="{51D777C1-ECE0-4547-CBFE-468BB1EF0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741675" cy="6754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946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C75EC-CFE9-7F76-78EC-789B9FADB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Bayside State Prison and Southern State Correctional facility currently has a Title V Operating Permit which is a facility wide permit due to the potential to emit of Oxides of Nitrogen (NOx) exceeding the annual threshold level of 25 tons per year from all sources from the facilities.</a:t>
            </a:r>
          </a:p>
          <a:p>
            <a:pPr marL="0" indent="0">
              <a:buNone/>
            </a:pPr>
            <a:r>
              <a:rPr lang="en-US" dirty="0"/>
              <a:t>The Title V Operating Permit is currently being renewed and a Draft Permit for the renewal is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2" descr=" ">
            <a:extLst>
              <a:ext uri="{FF2B5EF4-FFF2-40B4-BE49-F238E27FC236}">
                <a16:creationId xmlns:a16="http://schemas.microsoft.com/office/drawing/2014/main" id="{E3B733B1-5A2C-7265-94DE-1654D482F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48" y="1"/>
            <a:ext cx="5393170" cy="167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8156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6C8E0-C8DC-0971-3DDC-CA2ED4E4A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Administrative Order AO-2021-25 requires that any proposed permit along with facility upgrade projects requires a 60 day public comment period for approval which includes a Public Information session given to the overburdened community.  </a:t>
            </a:r>
          </a:p>
          <a:p>
            <a:pPr marL="0" indent="0">
              <a:buNone/>
            </a:pPr>
            <a:r>
              <a:rPr lang="en-US" dirty="0"/>
              <a:t>The public notice for the Title V Operating Permit renewal has been issued on June 13, 2022 with the Public Information Session being on July 12, 2022.</a:t>
            </a:r>
          </a:p>
          <a:p>
            <a:pPr marL="0" indent="0">
              <a:buNone/>
            </a:pPr>
            <a:r>
              <a:rPr lang="en-US" dirty="0"/>
              <a:t>The Public Comment period will conclude on August 12, 2022 and all comments and responses will made of public record.</a:t>
            </a:r>
          </a:p>
        </p:txBody>
      </p:sp>
      <p:pic>
        <p:nvPicPr>
          <p:cNvPr id="5" name="Picture 2" descr=" ">
            <a:extLst>
              <a:ext uri="{FF2B5EF4-FFF2-40B4-BE49-F238E27FC236}">
                <a16:creationId xmlns:a16="http://schemas.microsoft.com/office/drawing/2014/main" id="{6F467554-DE99-12EF-B7EE-422E69746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48" y="1"/>
            <a:ext cx="5393170" cy="167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8231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1C428-C516-8B26-9ADF-CEBACD3E1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Bayside State Prison and Southern State Correctional Facility currently operates under a Title V Operating Permit which is a facility wide permit monitoring air emissions.</a:t>
            </a:r>
          </a:p>
          <a:p>
            <a:pPr marL="0" indent="0">
              <a:buNone/>
            </a:pPr>
            <a:r>
              <a:rPr lang="en-US" dirty="0"/>
              <a:t>The Title V Operating Permit monitors all emission sources at the site which are designated as significant and insignificant sources.</a:t>
            </a:r>
          </a:p>
          <a:p>
            <a:pPr marL="0" indent="0">
              <a:buNone/>
            </a:pPr>
            <a:r>
              <a:rPr lang="en-US" dirty="0"/>
              <a:t>Significant sources are the following:</a:t>
            </a:r>
          </a:p>
          <a:p>
            <a:r>
              <a:rPr lang="en-US" dirty="0"/>
              <a:t>Two main boilers at the Power Plant at Bayside burning natural gas and No. 2 Fuel Oil.</a:t>
            </a:r>
          </a:p>
          <a:p>
            <a:r>
              <a:rPr lang="en-US" dirty="0"/>
              <a:t>Five additional boilers servicing buildings throughout both campuses.</a:t>
            </a:r>
          </a:p>
          <a:p>
            <a:r>
              <a:rPr lang="en-US" dirty="0"/>
              <a:t>Eleven emergency generators servicing both campuses.</a:t>
            </a:r>
          </a:p>
          <a:p>
            <a:r>
              <a:rPr lang="en-US" dirty="0"/>
              <a:t>Bakery area with bread mixers, cake mixers, proof boxes and three ovens.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2" descr=" ">
            <a:extLst>
              <a:ext uri="{FF2B5EF4-FFF2-40B4-BE49-F238E27FC236}">
                <a16:creationId xmlns:a16="http://schemas.microsoft.com/office/drawing/2014/main" id="{5A8B6CAA-31EE-B634-CEDD-5B9A339B7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48" y="1"/>
            <a:ext cx="5393170" cy="167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174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1C428-C516-8B26-9ADF-CEBACD3E1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2,000 gallon and a 6,000 gallon gasoline storage tank located at each campus.</a:t>
            </a:r>
          </a:p>
          <a:p>
            <a:r>
              <a:rPr lang="en-US" dirty="0"/>
              <a:t>A license plate processing facility the provides a press, 4 ink lines and a dryer.</a:t>
            </a:r>
          </a:p>
          <a:p>
            <a:pPr marL="0" indent="0">
              <a:buNone/>
            </a:pPr>
            <a:r>
              <a:rPr lang="en-US" dirty="0"/>
              <a:t>The permit also covers insignificant sources including diesel fuel storage, small boilers, gas ovens and grills and a wastewater treatment facility.</a:t>
            </a:r>
          </a:p>
          <a:p>
            <a:endParaRPr lang="en-US" dirty="0"/>
          </a:p>
        </p:txBody>
      </p:sp>
      <p:pic>
        <p:nvPicPr>
          <p:cNvPr id="5" name="Picture 2" descr=" ">
            <a:extLst>
              <a:ext uri="{FF2B5EF4-FFF2-40B4-BE49-F238E27FC236}">
                <a16:creationId xmlns:a16="http://schemas.microsoft.com/office/drawing/2014/main" id="{30E3D800-338D-03A7-E6C7-8DBACFA3A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48" y="1"/>
            <a:ext cx="5393170" cy="167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6576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614</Words>
  <Application>Microsoft Office PowerPoint</Application>
  <PresentationFormat>Widescreen</PresentationFormat>
  <Paragraphs>34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Bergen County Utilities Authorty</dc:title>
  <dc:creator>Richard Cestone</dc:creator>
  <cp:lastModifiedBy>Richard Cestone</cp:lastModifiedBy>
  <cp:revision>10</cp:revision>
  <cp:lastPrinted>2022-05-16T21:12:42Z</cp:lastPrinted>
  <dcterms:created xsi:type="dcterms:W3CDTF">2022-05-05T14:31:01Z</dcterms:created>
  <dcterms:modified xsi:type="dcterms:W3CDTF">2022-07-11T14:27:26Z</dcterms:modified>
</cp:coreProperties>
</file>