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16"/>
  </p:notesMasterIdLst>
  <p:sldIdLst>
    <p:sldId id="257" r:id="rId2"/>
    <p:sldId id="258" r:id="rId3"/>
    <p:sldId id="259" r:id="rId4"/>
    <p:sldId id="260" r:id="rId5"/>
    <p:sldId id="266" r:id="rId6"/>
    <p:sldId id="265" r:id="rId7"/>
    <p:sldId id="267" r:id="rId8"/>
    <p:sldId id="262" r:id="rId9"/>
    <p:sldId id="261" r:id="rId10"/>
    <p:sldId id="270" r:id="rId11"/>
    <p:sldId id="271" r:id="rId12"/>
    <p:sldId id="268" r:id="rId13"/>
    <p:sldId id="269" r:id="rId14"/>
    <p:sldId id="264" r:id="rId1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F3A76C-E631-403E-A73A-208C2DFCFE06}" v="3" dt="2025-11-03T19:20:36.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e, Atira [DCA]" userId="bbd7dbaa-f1fc-4034-bc2d-ca8c314cc402" providerId="ADAL" clId="{052D9681-6CBB-4268-A790-9A6D1DFA612C}"/>
    <pc:docChg chg="undo custSel addSld modSld sldOrd">
      <pc:chgData name="White, Atira [DCA]" userId="bbd7dbaa-f1fc-4034-bc2d-ca8c314cc402" providerId="ADAL" clId="{052D9681-6CBB-4268-A790-9A6D1DFA612C}" dt="2025-09-22T21:31:44.930" v="1121" actId="20577"/>
      <pc:docMkLst>
        <pc:docMk/>
      </pc:docMkLst>
      <pc:sldChg chg="modSp mod">
        <pc:chgData name="White, Atira [DCA]" userId="bbd7dbaa-f1fc-4034-bc2d-ca8c314cc402" providerId="ADAL" clId="{052D9681-6CBB-4268-A790-9A6D1DFA612C}" dt="2025-09-22T21:31:44.930" v="1121" actId="20577"/>
        <pc:sldMkLst>
          <pc:docMk/>
          <pc:sldMk cId="2921747225" sldId="257"/>
        </pc:sldMkLst>
      </pc:sldChg>
      <pc:sldChg chg="modSp mod">
        <pc:chgData name="White, Atira [DCA]" userId="bbd7dbaa-f1fc-4034-bc2d-ca8c314cc402" providerId="ADAL" clId="{052D9681-6CBB-4268-A790-9A6D1DFA612C}" dt="2025-09-22T12:57:27.113" v="1" actId="1076"/>
        <pc:sldMkLst>
          <pc:docMk/>
          <pc:sldMk cId="3847670644" sldId="265"/>
        </pc:sldMkLst>
      </pc:sldChg>
      <pc:sldChg chg="addSp modSp mod">
        <pc:chgData name="White, Atira [DCA]" userId="bbd7dbaa-f1fc-4034-bc2d-ca8c314cc402" providerId="ADAL" clId="{052D9681-6CBB-4268-A790-9A6D1DFA612C}" dt="2025-09-22T20:33:02.885" v="433" actId="207"/>
        <pc:sldMkLst>
          <pc:docMk/>
          <pc:sldMk cId="3002059305" sldId="268"/>
        </pc:sldMkLst>
      </pc:sldChg>
      <pc:sldChg chg="addSp modSp new mod">
        <pc:chgData name="White, Atira [DCA]" userId="bbd7dbaa-f1fc-4034-bc2d-ca8c314cc402" providerId="ADAL" clId="{052D9681-6CBB-4268-A790-9A6D1DFA612C}" dt="2025-09-22T20:29:17.870" v="431" actId="14100"/>
        <pc:sldMkLst>
          <pc:docMk/>
          <pc:sldMk cId="2994528619" sldId="269"/>
        </pc:sldMkLst>
      </pc:sldChg>
      <pc:sldChg chg="modSp new mod ord">
        <pc:chgData name="White, Atira [DCA]" userId="bbd7dbaa-f1fc-4034-bc2d-ca8c314cc402" providerId="ADAL" clId="{052D9681-6CBB-4268-A790-9A6D1DFA612C}" dt="2025-09-22T20:59:14.250" v="770"/>
        <pc:sldMkLst>
          <pc:docMk/>
          <pc:sldMk cId="1500170045" sldId="270"/>
        </pc:sldMkLst>
      </pc:sldChg>
      <pc:sldChg chg="modSp new mod">
        <pc:chgData name="White, Atira [DCA]" userId="bbd7dbaa-f1fc-4034-bc2d-ca8c314cc402" providerId="ADAL" clId="{052D9681-6CBB-4268-A790-9A6D1DFA612C}" dt="2025-09-22T21:28:35.721" v="1116" actId="113"/>
        <pc:sldMkLst>
          <pc:docMk/>
          <pc:sldMk cId="928622842" sldId="271"/>
        </pc:sldMkLst>
      </pc:sldChg>
    </pc:docChg>
  </pc:docChgLst>
  <pc:docChgLst>
    <pc:chgData name="White, Atira [DCA]" userId="bbd7dbaa-f1fc-4034-bc2d-ca8c314cc402" providerId="ADAL" clId="{DA6150E5-A566-4775-912C-CFE7E21B5791}"/>
    <pc:docChg chg="undo custSel modSld sldOrd">
      <pc:chgData name="White, Atira [DCA]" userId="bbd7dbaa-f1fc-4034-bc2d-ca8c314cc402" providerId="ADAL" clId="{DA6150E5-A566-4775-912C-CFE7E21B5791}" dt="2025-09-23T13:48:38.338" v="17"/>
      <pc:docMkLst>
        <pc:docMk/>
      </pc:docMkLst>
      <pc:sldChg chg="ord">
        <pc:chgData name="White, Atira [DCA]" userId="bbd7dbaa-f1fc-4034-bc2d-ca8c314cc402" providerId="ADAL" clId="{DA6150E5-A566-4775-912C-CFE7E21B5791}" dt="2025-09-23T13:48:38.338" v="17"/>
        <pc:sldMkLst>
          <pc:docMk/>
          <pc:sldMk cId="1434835077" sldId="261"/>
        </pc:sldMkLst>
      </pc:sldChg>
      <pc:sldChg chg="modSp mod">
        <pc:chgData name="White, Atira [DCA]" userId="bbd7dbaa-f1fc-4034-bc2d-ca8c314cc402" providerId="ADAL" clId="{DA6150E5-A566-4775-912C-CFE7E21B5791}" dt="2025-09-23T13:44:11.687" v="6" actId="122"/>
        <pc:sldMkLst>
          <pc:docMk/>
          <pc:sldMk cId="3002059305" sldId="268"/>
        </pc:sldMkLst>
      </pc:sldChg>
      <pc:sldChg chg="modSp mod">
        <pc:chgData name="White, Atira [DCA]" userId="bbd7dbaa-f1fc-4034-bc2d-ca8c314cc402" providerId="ADAL" clId="{DA6150E5-A566-4775-912C-CFE7E21B5791}" dt="2025-09-23T13:44:16.607" v="7" actId="122"/>
        <pc:sldMkLst>
          <pc:docMk/>
          <pc:sldMk cId="2994528619" sldId="269"/>
        </pc:sldMkLst>
      </pc:sldChg>
      <pc:sldChg chg="modSp mod">
        <pc:chgData name="White, Atira [DCA]" userId="bbd7dbaa-f1fc-4034-bc2d-ca8c314cc402" providerId="ADAL" clId="{DA6150E5-A566-4775-912C-CFE7E21B5791}" dt="2025-09-23T13:47:25.061" v="15" actId="122"/>
        <pc:sldMkLst>
          <pc:docMk/>
          <pc:sldMk cId="1500170045" sldId="270"/>
        </pc:sldMkLst>
      </pc:sldChg>
      <pc:sldChg chg="modSp mod">
        <pc:chgData name="White, Atira [DCA]" userId="bbd7dbaa-f1fc-4034-bc2d-ca8c314cc402" providerId="ADAL" clId="{DA6150E5-A566-4775-912C-CFE7E21B5791}" dt="2025-09-23T13:45:57.007" v="14" actId="27636"/>
        <pc:sldMkLst>
          <pc:docMk/>
          <pc:sldMk cId="928622842" sldId="271"/>
        </pc:sldMkLst>
      </pc:sldChg>
    </pc:docChg>
  </pc:docChgLst>
  <pc:docChgLst>
    <pc:chgData name="Aravind, Archana [DCA]" userId="646388a6-573f-4b38-8d91-b7ca3b9f4678" providerId="ADAL" clId="{19687A9D-FD8F-46E0-A3E6-2F77D1C81259}"/>
    <pc:docChg chg="undo custSel modSld">
      <pc:chgData name="Aravind, Archana [DCA]" userId="646388a6-573f-4b38-8d91-b7ca3b9f4678" providerId="ADAL" clId="{19687A9D-FD8F-46E0-A3E6-2F77D1C81259}" dt="2025-11-03T19:24:15.405" v="17" actId="339"/>
      <pc:docMkLst>
        <pc:docMk/>
      </pc:docMkLst>
      <pc:sldChg chg="addSp delSp modSp mod setBg addAnim delAnim setClrOvrMap">
        <pc:chgData name="Aravind, Archana [DCA]" userId="646388a6-573f-4b38-8d91-b7ca3b9f4678" providerId="ADAL" clId="{19687A9D-FD8F-46E0-A3E6-2F77D1C81259}" dt="2025-11-03T19:04:10.289" v="12" actId="1076"/>
        <pc:sldMkLst>
          <pc:docMk/>
          <pc:sldMk cId="2921747225" sldId="257"/>
        </pc:sldMkLst>
        <pc:spChg chg="mod">
          <ac:chgData name="Aravind, Archana [DCA]" userId="646388a6-573f-4b38-8d91-b7ca3b9f4678" providerId="ADAL" clId="{19687A9D-FD8F-46E0-A3E6-2F77D1C81259}" dt="2025-11-03T19:03:55.182" v="8" actId="26606"/>
          <ac:spMkLst>
            <pc:docMk/>
            <pc:sldMk cId="2921747225" sldId="257"/>
            <ac:spMk id="2" creationId="{BE38FA8B-A7C3-6CD0-E463-EDE472A011D3}"/>
          </ac:spMkLst>
        </pc:spChg>
        <pc:spChg chg="mod">
          <ac:chgData name="Aravind, Archana [DCA]" userId="646388a6-573f-4b38-8d91-b7ca3b9f4678" providerId="ADAL" clId="{19687A9D-FD8F-46E0-A3E6-2F77D1C81259}" dt="2025-11-03T19:03:55.182" v="8" actId="26606"/>
          <ac:spMkLst>
            <pc:docMk/>
            <pc:sldMk cId="2921747225" sldId="257"/>
            <ac:spMk id="3" creationId="{9CCC6194-70E7-86CF-D7E6-E34DF4AAE0BF}"/>
          </ac:spMkLst>
        </pc:spChg>
        <pc:spChg chg="add del">
          <ac:chgData name="Aravind, Archana [DCA]" userId="646388a6-573f-4b38-8d91-b7ca3b9f4678" providerId="ADAL" clId="{19687A9D-FD8F-46E0-A3E6-2F77D1C81259}" dt="2025-11-03T19:03:55.182" v="8" actId="26606"/>
          <ac:spMkLst>
            <pc:docMk/>
            <pc:sldMk cId="2921747225" sldId="257"/>
            <ac:spMk id="18" creationId="{4F71A406-3CB7-4E4D-B434-24E6AA4F3997}"/>
          </ac:spMkLst>
        </pc:spChg>
        <pc:picChg chg="add mod">
          <ac:chgData name="Aravind, Archana [DCA]" userId="646388a6-573f-4b38-8d91-b7ca3b9f4678" providerId="ADAL" clId="{19687A9D-FD8F-46E0-A3E6-2F77D1C81259}" dt="2025-11-03T19:04:10.289" v="12" actId="1076"/>
          <ac:picMkLst>
            <pc:docMk/>
            <pc:sldMk cId="2921747225" sldId="257"/>
            <ac:picMk id="5" creationId="{9BDA618F-5B90-4DB3-A8FD-432A815BF4C6}"/>
          </ac:picMkLst>
        </pc:picChg>
        <pc:picChg chg="mod ord">
          <ac:chgData name="Aravind, Archana [DCA]" userId="646388a6-573f-4b38-8d91-b7ca3b9f4678" providerId="ADAL" clId="{19687A9D-FD8F-46E0-A3E6-2F77D1C81259}" dt="2025-11-03T19:03:55.182" v="8" actId="26606"/>
          <ac:picMkLst>
            <pc:docMk/>
            <pc:sldMk cId="2921747225" sldId="257"/>
            <ac:picMk id="13" creationId="{34EB9450-962A-B1B4-1878-8318FE924D44}"/>
          </ac:picMkLst>
        </pc:picChg>
        <pc:picChg chg="del">
          <ac:chgData name="Aravind, Archana [DCA]" userId="646388a6-573f-4b38-8d91-b7ca3b9f4678" providerId="ADAL" clId="{19687A9D-FD8F-46E0-A3E6-2F77D1C81259}" dt="2025-11-03T19:03:41.992" v="0" actId="478"/>
          <ac:picMkLst>
            <pc:docMk/>
            <pc:sldMk cId="2921747225" sldId="257"/>
            <ac:picMk id="15" creationId="{63F20B5F-4380-BACD-6983-BD53EC652B2C}"/>
          </ac:picMkLst>
        </pc:picChg>
      </pc:sldChg>
      <pc:sldChg chg="modSp mod">
        <pc:chgData name="Aravind, Archana [DCA]" userId="646388a6-573f-4b38-8d91-b7ca3b9f4678" providerId="ADAL" clId="{19687A9D-FD8F-46E0-A3E6-2F77D1C81259}" dt="2025-11-03T19:24:15.405" v="17" actId="339"/>
        <pc:sldMkLst>
          <pc:docMk/>
          <pc:sldMk cId="3847670644" sldId="265"/>
        </pc:sldMkLst>
        <pc:graphicFrameChg chg="mod modGraphic">
          <ac:chgData name="Aravind, Archana [DCA]" userId="646388a6-573f-4b38-8d91-b7ca3b9f4678" providerId="ADAL" clId="{19687A9D-FD8F-46E0-A3E6-2F77D1C81259}" dt="2025-11-03T19:24:15.405" v="17" actId="339"/>
          <ac:graphicFrameMkLst>
            <pc:docMk/>
            <pc:sldMk cId="3847670644" sldId="265"/>
            <ac:graphicFrameMk id="31" creationId="{BD0EC003-152C-19E4-CAA4-D182B4ABAC88}"/>
          </ac:graphicFrameMkLst>
        </pc:graphicFrameChg>
      </pc:sldChg>
      <pc:sldChg chg="modSp">
        <pc:chgData name="Aravind, Archana [DCA]" userId="646388a6-573f-4b38-8d91-b7ca3b9f4678" providerId="ADAL" clId="{19687A9D-FD8F-46E0-A3E6-2F77D1C81259}" dt="2025-11-03T19:20:36.051" v="13"/>
        <pc:sldMkLst>
          <pc:docMk/>
          <pc:sldMk cId="2629261066" sldId="266"/>
        </pc:sldMkLst>
        <pc:graphicFrameChg chg="mod">
          <ac:chgData name="Aravind, Archana [DCA]" userId="646388a6-573f-4b38-8d91-b7ca3b9f4678" providerId="ADAL" clId="{19687A9D-FD8F-46E0-A3E6-2F77D1C81259}" dt="2025-11-03T19:20:36.051" v="13"/>
          <ac:graphicFrameMkLst>
            <pc:docMk/>
            <pc:sldMk cId="2629261066" sldId="266"/>
            <ac:graphicFrameMk id="5" creationId="{4CD979CE-4258-2256-A344-0FC60A74F8AF}"/>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goodfreephotos.com/Free-Stock-Photos/seal-of-new-jersey.jpg.php" TargetMode="External"/><Relationship Id="rId2" Type="http://schemas.openxmlformats.org/officeDocument/2006/relationships/image" Target="../media/image5.jpg"/><Relationship Id="rId1" Type="http://schemas.openxmlformats.org/officeDocument/2006/relationships/image" Target="../media/image4.jpe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hyperlink" Target="https://www.goodfreephotos.com/Free-Stock-Photos/seal-of-new-jersey.jpg.php" TargetMode="External"/><Relationship Id="rId2" Type="http://schemas.openxmlformats.org/officeDocument/2006/relationships/image" Target="../media/image5.jpg"/><Relationship Id="rId1" Type="http://schemas.openxmlformats.org/officeDocument/2006/relationships/image" Target="../media/image4.jpe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D5E3D-E6D5-499F-827F-7DF3F339D69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4599255C-8EE7-4C70-A4C8-142295BEA42A}">
      <dgm:prSet phldrT="[Text]" custT="1"/>
      <dgm:spPr/>
      <dgm:t>
        <a:bodyPr/>
        <a:lstStyle/>
        <a:p>
          <a:r>
            <a:rPr lang="en-US" sz="1800" dirty="0"/>
            <a:t>Located within UEZ boundaries</a:t>
          </a:r>
        </a:p>
      </dgm:t>
    </dgm:pt>
    <dgm:pt modelId="{A7199A14-6F79-4E88-BB39-0A09C4C938EC}" type="parTrans" cxnId="{A3D8C924-EE68-49D2-85EF-5EF8F48CAF8F}">
      <dgm:prSet/>
      <dgm:spPr/>
      <dgm:t>
        <a:bodyPr/>
        <a:lstStyle/>
        <a:p>
          <a:endParaRPr lang="en-US"/>
        </a:p>
      </dgm:t>
    </dgm:pt>
    <dgm:pt modelId="{2BE35B54-C011-4DA1-BE9B-CB799D7235BB}" type="sibTrans" cxnId="{A3D8C924-EE68-49D2-85EF-5EF8F48CAF8F}">
      <dgm:prSet/>
      <dgm:spPr/>
      <dgm:t>
        <a:bodyPr/>
        <a:lstStyle/>
        <a:p>
          <a:endParaRPr lang="en-US"/>
        </a:p>
      </dgm:t>
    </dgm:pt>
    <dgm:pt modelId="{306CB02D-C647-44B3-9806-91A8EFF31E2A}">
      <dgm:prSet phldrT="[Text]" custT="1"/>
      <dgm:spPr/>
      <dgm:t>
        <a:bodyPr/>
        <a:lstStyle/>
        <a:p>
          <a:r>
            <a:rPr lang="en-US" sz="1800" dirty="0"/>
            <a:t>Registered in New Jersey</a:t>
          </a:r>
        </a:p>
      </dgm:t>
    </dgm:pt>
    <dgm:pt modelId="{DBCC2ACD-5461-4BCA-AE1A-39B63CE8D083}" type="parTrans" cxnId="{E17A21EB-F6B8-42E8-8F96-A39343F2DFE0}">
      <dgm:prSet/>
      <dgm:spPr/>
      <dgm:t>
        <a:bodyPr/>
        <a:lstStyle/>
        <a:p>
          <a:endParaRPr lang="en-US"/>
        </a:p>
      </dgm:t>
    </dgm:pt>
    <dgm:pt modelId="{12E0FD1F-2FC7-43B8-85F9-0D8CA32FF77C}" type="sibTrans" cxnId="{E17A21EB-F6B8-42E8-8F96-A39343F2DFE0}">
      <dgm:prSet/>
      <dgm:spPr/>
      <dgm:t>
        <a:bodyPr/>
        <a:lstStyle/>
        <a:p>
          <a:endParaRPr lang="en-US"/>
        </a:p>
      </dgm:t>
    </dgm:pt>
    <dgm:pt modelId="{C336B886-51FF-4088-ACC2-4477C4AD03B5}">
      <dgm:prSet phldrT="[Text]" custT="1"/>
      <dgm:spPr/>
      <dgm:t>
        <a:bodyPr/>
        <a:lstStyle/>
        <a:p>
          <a:r>
            <a:rPr lang="en-US" sz="1800" dirty="0"/>
            <a:t>In tax compliance with the State of New Jersey</a:t>
          </a:r>
        </a:p>
      </dgm:t>
    </dgm:pt>
    <dgm:pt modelId="{D6EBC24D-C33D-43B9-A900-C62B46DD9192}" type="parTrans" cxnId="{90601E6C-8227-46B7-98BF-DA9244BD01D6}">
      <dgm:prSet/>
      <dgm:spPr/>
      <dgm:t>
        <a:bodyPr/>
        <a:lstStyle/>
        <a:p>
          <a:endParaRPr lang="en-US"/>
        </a:p>
      </dgm:t>
    </dgm:pt>
    <dgm:pt modelId="{B0F51035-FB19-428E-942F-3DC8A67DF941}" type="sibTrans" cxnId="{90601E6C-8227-46B7-98BF-DA9244BD01D6}">
      <dgm:prSet/>
      <dgm:spPr/>
      <dgm:t>
        <a:bodyPr/>
        <a:lstStyle/>
        <a:p>
          <a:endParaRPr lang="en-US"/>
        </a:p>
      </dgm:t>
    </dgm:pt>
    <dgm:pt modelId="{8102A5AF-D3E7-4ED0-90C0-39A49DA6AD90}">
      <dgm:prSet phldrT="[Text]" custT="1"/>
      <dgm:spPr/>
      <dgm:t>
        <a:bodyPr/>
        <a:lstStyle/>
        <a:p>
          <a:r>
            <a:rPr lang="en-US" sz="1800" dirty="0"/>
            <a:t>Cannabis Businesses are not eligible to participate</a:t>
          </a:r>
        </a:p>
      </dgm:t>
    </dgm:pt>
    <dgm:pt modelId="{3DE56375-2257-47D3-AE1C-341D519E3126}" type="parTrans" cxnId="{46C8C4FC-4CD9-4B0C-84A8-33A45CDA3BDD}">
      <dgm:prSet/>
      <dgm:spPr/>
      <dgm:t>
        <a:bodyPr/>
        <a:lstStyle/>
        <a:p>
          <a:endParaRPr lang="en-US"/>
        </a:p>
      </dgm:t>
    </dgm:pt>
    <dgm:pt modelId="{6A7C793F-4BD8-4B28-AC96-C94000F9F833}" type="sibTrans" cxnId="{46C8C4FC-4CD9-4B0C-84A8-33A45CDA3BDD}">
      <dgm:prSet/>
      <dgm:spPr/>
      <dgm:t>
        <a:bodyPr/>
        <a:lstStyle/>
        <a:p>
          <a:endParaRPr lang="en-US"/>
        </a:p>
      </dgm:t>
    </dgm:pt>
    <dgm:pt modelId="{76872A4C-94FE-45A8-935C-F2DCADCC8763}" type="pres">
      <dgm:prSet presAssocID="{C73D5E3D-E6D5-499F-827F-7DF3F339D697}" presName="Name0" presStyleCnt="0">
        <dgm:presLayoutVars>
          <dgm:dir/>
          <dgm:resizeHandles val="exact"/>
        </dgm:presLayoutVars>
      </dgm:prSet>
      <dgm:spPr/>
    </dgm:pt>
    <dgm:pt modelId="{D85C4066-540F-452B-B7CE-F91D99317B72}" type="pres">
      <dgm:prSet presAssocID="{4599255C-8EE7-4C70-A4C8-142295BEA42A}" presName="compNode" presStyleCnt="0"/>
      <dgm:spPr/>
    </dgm:pt>
    <dgm:pt modelId="{60252987-058C-469F-BC64-EB13C233322C}" type="pres">
      <dgm:prSet presAssocID="{4599255C-8EE7-4C70-A4C8-142295BEA42A}"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Locator flag on a city map"/>
        </a:ext>
      </dgm:extLst>
    </dgm:pt>
    <dgm:pt modelId="{C1518194-28C9-41FE-92B8-1682ECF97E7F}" type="pres">
      <dgm:prSet presAssocID="{4599255C-8EE7-4C70-A4C8-142295BEA42A}" presName="textRect" presStyleLbl="revTx" presStyleIdx="0" presStyleCnt="4">
        <dgm:presLayoutVars>
          <dgm:bulletEnabled val="1"/>
        </dgm:presLayoutVars>
      </dgm:prSet>
      <dgm:spPr/>
    </dgm:pt>
    <dgm:pt modelId="{866916D9-6FAC-42BC-BDF0-94FD2BD624D6}" type="pres">
      <dgm:prSet presAssocID="{2BE35B54-C011-4DA1-BE9B-CB799D7235BB}" presName="sibTrans" presStyleLbl="sibTrans2D1" presStyleIdx="0" presStyleCnt="0"/>
      <dgm:spPr/>
    </dgm:pt>
    <dgm:pt modelId="{E3D5AAF4-02AB-4784-A932-10A6F5D5A987}" type="pres">
      <dgm:prSet presAssocID="{306CB02D-C647-44B3-9806-91A8EFF31E2A}" presName="compNode" presStyleCnt="0"/>
      <dgm:spPr/>
    </dgm:pt>
    <dgm:pt modelId="{38258D8C-D1EE-49E6-A824-E229F5E12633}" type="pres">
      <dgm:prSet presAssocID="{306CB02D-C647-44B3-9806-91A8EFF31E2A}" presName="pictRect" presStyleLbl="node1" presStyleIdx="1" presStyleCnt="4" custScaleY="119499"/>
      <dgm:spPr>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t="-11000" b="-11000"/>
          </a:stretch>
        </a:blipFill>
      </dgm:spPr>
    </dgm:pt>
    <dgm:pt modelId="{C2E456EA-EA0A-414A-BB31-0AE349DE2E15}" type="pres">
      <dgm:prSet presAssocID="{306CB02D-C647-44B3-9806-91A8EFF31E2A}" presName="textRect" presStyleLbl="revTx" presStyleIdx="1" presStyleCnt="4">
        <dgm:presLayoutVars>
          <dgm:bulletEnabled val="1"/>
        </dgm:presLayoutVars>
      </dgm:prSet>
      <dgm:spPr/>
    </dgm:pt>
    <dgm:pt modelId="{8AD56C23-2A43-495A-B099-C02304C1FFD8}" type="pres">
      <dgm:prSet presAssocID="{12E0FD1F-2FC7-43B8-85F9-0D8CA32FF77C}" presName="sibTrans" presStyleLbl="sibTrans2D1" presStyleIdx="0" presStyleCnt="0"/>
      <dgm:spPr/>
    </dgm:pt>
    <dgm:pt modelId="{4E155A0D-362A-4725-A487-756FCD93AEC0}" type="pres">
      <dgm:prSet presAssocID="{C336B886-51FF-4088-ACC2-4477C4AD03B5}" presName="compNode" presStyleCnt="0"/>
      <dgm:spPr/>
    </dgm:pt>
    <dgm:pt modelId="{D678BAD2-0454-4538-A35E-978FC45162C9}" type="pres">
      <dgm:prSet presAssocID="{C336B886-51FF-4088-ACC2-4477C4AD03B5}" presName="pictRect" presStyleLbl="node1" presStyleIdx="2" presStyleCnt="4"/>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491F7567-AC31-469F-9BD5-0BC6064C7A26}" type="pres">
      <dgm:prSet presAssocID="{C336B886-51FF-4088-ACC2-4477C4AD03B5}" presName="textRect" presStyleLbl="revTx" presStyleIdx="2" presStyleCnt="4">
        <dgm:presLayoutVars>
          <dgm:bulletEnabled val="1"/>
        </dgm:presLayoutVars>
      </dgm:prSet>
      <dgm:spPr/>
    </dgm:pt>
    <dgm:pt modelId="{34578D33-ACEB-4C77-9A2F-6DCCD6B3F547}" type="pres">
      <dgm:prSet presAssocID="{B0F51035-FB19-428E-942F-3DC8A67DF941}" presName="sibTrans" presStyleLbl="sibTrans2D1" presStyleIdx="0" presStyleCnt="0"/>
      <dgm:spPr/>
    </dgm:pt>
    <dgm:pt modelId="{2534D3A7-7C1F-49BE-8FAE-7F12598711FE}" type="pres">
      <dgm:prSet presAssocID="{8102A5AF-D3E7-4ED0-90C0-39A49DA6AD90}" presName="compNode" presStyleCnt="0"/>
      <dgm:spPr/>
    </dgm:pt>
    <dgm:pt modelId="{B718F334-6210-4420-80A5-41D4178A84B8}" type="pres">
      <dgm:prSet presAssocID="{8102A5AF-D3E7-4ED0-90C0-39A49DA6AD90}" presName="pictRect" presStyleLbl="node1" presStyleIdx="3" presStyleCnt="4" custLinFactNeighborX="1396" custLinFactNeighborY="-1621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pt>
    <dgm:pt modelId="{303B4F2A-80F2-44FD-AE40-77AC22CBC05F}" type="pres">
      <dgm:prSet presAssocID="{8102A5AF-D3E7-4ED0-90C0-39A49DA6AD90}" presName="textRect" presStyleLbl="revTx" presStyleIdx="3" presStyleCnt="4" custScaleX="122507" custScaleY="163606">
        <dgm:presLayoutVars>
          <dgm:bulletEnabled val="1"/>
        </dgm:presLayoutVars>
      </dgm:prSet>
      <dgm:spPr/>
    </dgm:pt>
  </dgm:ptLst>
  <dgm:cxnLst>
    <dgm:cxn modelId="{048A6F19-87C8-4635-A384-EB32CA24B1A6}" type="presOf" srcId="{C73D5E3D-E6D5-499F-827F-7DF3F339D697}" destId="{76872A4C-94FE-45A8-935C-F2DCADCC8763}" srcOrd="0" destOrd="0" presId="urn:microsoft.com/office/officeart/2005/8/layout/pList1"/>
    <dgm:cxn modelId="{A3D8C924-EE68-49D2-85EF-5EF8F48CAF8F}" srcId="{C73D5E3D-E6D5-499F-827F-7DF3F339D697}" destId="{4599255C-8EE7-4C70-A4C8-142295BEA42A}" srcOrd="0" destOrd="0" parTransId="{A7199A14-6F79-4E88-BB39-0A09C4C938EC}" sibTransId="{2BE35B54-C011-4DA1-BE9B-CB799D7235BB}"/>
    <dgm:cxn modelId="{9D8C3F67-A354-4F5F-AEC5-C7541070541D}" type="presOf" srcId="{8102A5AF-D3E7-4ED0-90C0-39A49DA6AD90}" destId="{303B4F2A-80F2-44FD-AE40-77AC22CBC05F}" srcOrd="0" destOrd="0" presId="urn:microsoft.com/office/officeart/2005/8/layout/pList1"/>
    <dgm:cxn modelId="{90601E6C-8227-46B7-98BF-DA9244BD01D6}" srcId="{C73D5E3D-E6D5-499F-827F-7DF3F339D697}" destId="{C336B886-51FF-4088-ACC2-4477C4AD03B5}" srcOrd="2" destOrd="0" parTransId="{D6EBC24D-C33D-43B9-A900-C62B46DD9192}" sibTransId="{B0F51035-FB19-428E-942F-3DC8A67DF941}"/>
    <dgm:cxn modelId="{751C164F-DC9F-4D17-B713-373B34F78AB0}" type="presOf" srcId="{306CB02D-C647-44B3-9806-91A8EFF31E2A}" destId="{C2E456EA-EA0A-414A-BB31-0AE349DE2E15}" srcOrd="0" destOrd="0" presId="urn:microsoft.com/office/officeart/2005/8/layout/pList1"/>
    <dgm:cxn modelId="{C7ACC480-E1AF-4487-AFC7-A120A40CDF34}" type="presOf" srcId="{4599255C-8EE7-4C70-A4C8-142295BEA42A}" destId="{C1518194-28C9-41FE-92B8-1682ECF97E7F}" srcOrd="0" destOrd="0" presId="urn:microsoft.com/office/officeart/2005/8/layout/pList1"/>
    <dgm:cxn modelId="{817FF68E-A918-4542-B478-1B16E05C846F}" type="presOf" srcId="{C336B886-51FF-4088-ACC2-4477C4AD03B5}" destId="{491F7567-AC31-469F-9BD5-0BC6064C7A26}" srcOrd="0" destOrd="0" presId="urn:microsoft.com/office/officeart/2005/8/layout/pList1"/>
    <dgm:cxn modelId="{A12277A1-B0BC-4D46-A93A-02CEEBE744F7}" type="presOf" srcId="{2BE35B54-C011-4DA1-BE9B-CB799D7235BB}" destId="{866916D9-6FAC-42BC-BDF0-94FD2BD624D6}" srcOrd="0" destOrd="0" presId="urn:microsoft.com/office/officeart/2005/8/layout/pList1"/>
    <dgm:cxn modelId="{30357FC6-D477-4FA7-AF7D-96DD5FEA75C8}" type="presOf" srcId="{12E0FD1F-2FC7-43B8-85F9-0D8CA32FF77C}" destId="{8AD56C23-2A43-495A-B099-C02304C1FFD8}" srcOrd="0" destOrd="0" presId="urn:microsoft.com/office/officeart/2005/8/layout/pList1"/>
    <dgm:cxn modelId="{50392DE4-5F27-464E-A3BB-9A10AEE9243D}" type="presOf" srcId="{B0F51035-FB19-428E-942F-3DC8A67DF941}" destId="{34578D33-ACEB-4C77-9A2F-6DCCD6B3F547}" srcOrd="0" destOrd="0" presId="urn:microsoft.com/office/officeart/2005/8/layout/pList1"/>
    <dgm:cxn modelId="{E17A21EB-F6B8-42E8-8F96-A39343F2DFE0}" srcId="{C73D5E3D-E6D5-499F-827F-7DF3F339D697}" destId="{306CB02D-C647-44B3-9806-91A8EFF31E2A}" srcOrd="1" destOrd="0" parTransId="{DBCC2ACD-5461-4BCA-AE1A-39B63CE8D083}" sibTransId="{12E0FD1F-2FC7-43B8-85F9-0D8CA32FF77C}"/>
    <dgm:cxn modelId="{46C8C4FC-4CD9-4B0C-84A8-33A45CDA3BDD}" srcId="{C73D5E3D-E6D5-499F-827F-7DF3F339D697}" destId="{8102A5AF-D3E7-4ED0-90C0-39A49DA6AD90}" srcOrd="3" destOrd="0" parTransId="{3DE56375-2257-47D3-AE1C-341D519E3126}" sibTransId="{6A7C793F-4BD8-4B28-AC96-C94000F9F833}"/>
    <dgm:cxn modelId="{43C58C3B-FB10-4280-9D93-D3E8D662E42F}" type="presParOf" srcId="{76872A4C-94FE-45A8-935C-F2DCADCC8763}" destId="{D85C4066-540F-452B-B7CE-F91D99317B72}" srcOrd="0" destOrd="0" presId="urn:microsoft.com/office/officeart/2005/8/layout/pList1"/>
    <dgm:cxn modelId="{248F0559-33E5-43E4-8D49-C9639C1C22F1}" type="presParOf" srcId="{D85C4066-540F-452B-B7CE-F91D99317B72}" destId="{60252987-058C-469F-BC64-EB13C233322C}" srcOrd="0" destOrd="0" presId="urn:microsoft.com/office/officeart/2005/8/layout/pList1"/>
    <dgm:cxn modelId="{797A5BB8-5D88-4693-A7C6-ADBE46F6737A}" type="presParOf" srcId="{D85C4066-540F-452B-B7CE-F91D99317B72}" destId="{C1518194-28C9-41FE-92B8-1682ECF97E7F}" srcOrd="1" destOrd="0" presId="urn:microsoft.com/office/officeart/2005/8/layout/pList1"/>
    <dgm:cxn modelId="{FF41643C-16D4-4A2C-BA59-4ED91D7D04C3}" type="presParOf" srcId="{76872A4C-94FE-45A8-935C-F2DCADCC8763}" destId="{866916D9-6FAC-42BC-BDF0-94FD2BD624D6}" srcOrd="1" destOrd="0" presId="urn:microsoft.com/office/officeart/2005/8/layout/pList1"/>
    <dgm:cxn modelId="{54197BC6-8F00-4E1D-AAF4-BA00982AD7F7}" type="presParOf" srcId="{76872A4C-94FE-45A8-935C-F2DCADCC8763}" destId="{E3D5AAF4-02AB-4784-A932-10A6F5D5A987}" srcOrd="2" destOrd="0" presId="urn:microsoft.com/office/officeart/2005/8/layout/pList1"/>
    <dgm:cxn modelId="{0C994574-3133-4C7D-8F55-BF1E7DB6A296}" type="presParOf" srcId="{E3D5AAF4-02AB-4784-A932-10A6F5D5A987}" destId="{38258D8C-D1EE-49E6-A824-E229F5E12633}" srcOrd="0" destOrd="0" presId="urn:microsoft.com/office/officeart/2005/8/layout/pList1"/>
    <dgm:cxn modelId="{AFF8CC34-9B3E-4965-8CA3-AE7E1978F021}" type="presParOf" srcId="{E3D5AAF4-02AB-4784-A932-10A6F5D5A987}" destId="{C2E456EA-EA0A-414A-BB31-0AE349DE2E15}" srcOrd="1" destOrd="0" presId="urn:microsoft.com/office/officeart/2005/8/layout/pList1"/>
    <dgm:cxn modelId="{2066E38D-23F5-424D-93D1-595ED35D2455}" type="presParOf" srcId="{76872A4C-94FE-45A8-935C-F2DCADCC8763}" destId="{8AD56C23-2A43-495A-B099-C02304C1FFD8}" srcOrd="3" destOrd="0" presId="urn:microsoft.com/office/officeart/2005/8/layout/pList1"/>
    <dgm:cxn modelId="{FF75FDBE-1040-4B6C-991C-B46EEC7C0E0F}" type="presParOf" srcId="{76872A4C-94FE-45A8-935C-F2DCADCC8763}" destId="{4E155A0D-362A-4725-A487-756FCD93AEC0}" srcOrd="4" destOrd="0" presId="urn:microsoft.com/office/officeart/2005/8/layout/pList1"/>
    <dgm:cxn modelId="{CA941CE2-0354-4B4D-A081-23DF6592DFBD}" type="presParOf" srcId="{4E155A0D-362A-4725-A487-756FCD93AEC0}" destId="{D678BAD2-0454-4538-A35E-978FC45162C9}" srcOrd="0" destOrd="0" presId="urn:microsoft.com/office/officeart/2005/8/layout/pList1"/>
    <dgm:cxn modelId="{C49AF15A-D5D8-4D49-B7EF-4E1B2622A04E}" type="presParOf" srcId="{4E155A0D-362A-4725-A487-756FCD93AEC0}" destId="{491F7567-AC31-469F-9BD5-0BC6064C7A26}" srcOrd="1" destOrd="0" presId="urn:microsoft.com/office/officeart/2005/8/layout/pList1"/>
    <dgm:cxn modelId="{FF99A3E3-2E83-465D-ABBF-8482506A6FF5}" type="presParOf" srcId="{76872A4C-94FE-45A8-935C-F2DCADCC8763}" destId="{34578D33-ACEB-4C77-9A2F-6DCCD6B3F547}" srcOrd="5" destOrd="0" presId="urn:microsoft.com/office/officeart/2005/8/layout/pList1"/>
    <dgm:cxn modelId="{57E86797-53FD-4BE2-AF23-DB62649E5BB5}" type="presParOf" srcId="{76872A4C-94FE-45A8-935C-F2DCADCC8763}" destId="{2534D3A7-7C1F-49BE-8FAE-7F12598711FE}" srcOrd="6" destOrd="0" presId="urn:microsoft.com/office/officeart/2005/8/layout/pList1"/>
    <dgm:cxn modelId="{61C41418-274B-4EAB-AB5E-40F99E42A90B}" type="presParOf" srcId="{2534D3A7-7C1F-49BE-8FAE-7F12598711FE}" destId="{B718F334-6210-4420-80A5-41D4178A84B8}" srcOrd="0" destOrd="0" presId="urn:microsoft.com/office/officeart/2005/8/layout/pList1"/>
    <dgm:cxn modelId="{717F383F-E333-42F1-93B8-B4BB4B374D8A}" type="presParOf" srcId="{2534D3A7-7C1F-49BE-8FAE-7F12598711FE}" destId="{303B4F2A-80F2-44FD-AE40-77AC22CBC05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52987-058C-469F-BC64-EB13C233322C}">
      <dsp:nvSpPr>
        <dsp:cNvPr id="0" name=""/>
        <dsp:cNvSpPr/>
      </dsp:nvSpPr>
      <dsp:spPr>
        <a:xfrm>
          <a:off x="233804" y="73477"/>
          <a:ext cx="2178133" cy="1500734"/>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18194-28C9-41FE-92B8-1682ECF97E7F}">
      <dsp:nvSpPr>
        <dsp:cNvPr id="0" name=""/>
        <dsp:cNvSpPr/>
      </dsp:nvSpPr>
      <dsp:spPr>
        <a:xfrm>
          <a:off x="233804" y="1574211"/>
          <a:ext cx="2178133" cy="808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Located within UEZ boundaries</a:t>
          </a:r>
        </a:p>
      </dsp:txBody>
      <dsp:txXfrm>
        <a:off x="233804" y="1574211"/>
        <a:ext cx="2178133" cy="808087"/>
      </dsp:txXfrm>
    </dsp:sp>
    <dsp:sp modelId="{38258D8C-D1EE-49E6-A824-E229F5E12633}">
      <dsp:nvSpPr>
        <dsp:cNvPr id="0" name=""/>
        <dsp:cNvSpPr/>
      </dsp:nvSpPr>
      <dsp:spPr>
        <a:xfrm>
          <a:off x="2629843" y="320"/>
          <a:ext cx="2178133" cy="1793362"/>
        </a:xfrm>
        <a:prstGeom prst="roundRect">
          <a:avLst/>
        </a:prstGeom>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t="-11000" b="-1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E456EA-EA0A-414A-BB31-0AE349DE2E15}">
      <dsp:nvSpPr>
        <dsp:cNvPr id="0" name=""/>
        <dsp:cNvSpPr/>
      </dsp:nvSpPr>
      <dsp:spPr>
        <a:xfrm>
          <a:off x="2629843" y="1647368"/>
          <a:ext cx="2178133" cy="808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Registered in New Jersey</a:t>
          </a:r>
        </a:p>
      </dsp:txBody>
      <dsp:txXfrm>
        <a:off x="2629843" y="1647368"/>
        <a:ext cx="2178133" cy="808087"/>
      </dsp:txXfrm>
    </dsp:sp>
    <dsp:sp modelId="{D678BAD2-0454-4538-A35E-978FC45162C9}">
      <dsp:nvSpPr>
        <dsp:cNvPr id="0" name=""/>
        <dsp:cNvSpPr/>
      </dsp:nvSpPr>
      <dsp:spPr>
        <a:xfrm>
          <a:off x="5025881" y="73477"/>
          <a:ext cx="2178133" cy="1500734"/>
        </a:xfrm>
        <a:prstGeom prst="round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F7567-AC31-469F-9BD5-0BC6064C7A26}">
      <dsp:nvSpPr>
        <dsp:cNvPr id="0" name=""/>
        <dsp:cNvSpPr/>
      </dsp:nvSpPr>
      <dsp:spPr>
        <a:xfrm>
          <a:off x="5025881" y="1574211"/>
          <a:ext cx="2178133" cy="808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In tax compliance with the State of New Jersey</a:t>
          </a:r>
        </a:p>
      </dsp:txBody>
      <dsp:txXfrm>
        <a:off x="5025881" y="1574211"/>
        <a:ext cx="2178133" cy="808087"/>
      </dsp:txXfrm>
    </dsp:sp>
    <dsp:sp modelId="{B718F334-6210-4420-80A5-41D4178A84B8}">
      <dsp:nvSpPr>
        <dsp:cNvPr id="0" name=""/>
        <dsp:cNvSpPr/>
      </dsp:nvSpPr>
      <dsp:spPr>
        <a:xfrm>
          <a:off x="2660249" y="2429940"/>
          <a:ext cx="2178133" cy="1500734"/>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3B4F2A-80F2-44FD-AE40-77AC22CBC05F}">
      <dsp:nvSpPr>
        <dsp:cNvPr id="0" name=""/>
        <dsp:cNvSpPr/>
      </dsp:nvSpPr>
      <dsp:spPr>
        <a:xfrm>
          <a:off x="2384726" y="3917007"/>
          <a:ext cx="2668366" cy="132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Cannabis Businesses are not eligible to participate</a:t>
          </a:r>
        </a:p>
      </dsp:txBody>
      <dsp:txXfrm>
        <a:off x="2384726" y="3917007"/>
        <a:ext cx="2668366" cy="132207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39" tIns="48320" rIns="96639" bIns="48320" rtlCol="0"/>
          <a:lstStyle>
            <a:lvl1pPr algn="r">
              <a:defRPr sz="1200"/>
            </a:lvl1pPr>
          </a:lstStyle>
          <a:p>
            <a:fld id="{0AC52C3C-FC7D-4F20-80AA-C1B471715A2D}" type="datetimeFigureOut">
              <a:rPr lang="en-US" smtClean="0"/>
              <a:t>11/3/2025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39" tIns="48320" rIns="96639" bIns="48320"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39" tIns="48320" rIns="96639" bIns="48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39" tIns="48320" rIns="96639" bIns="48320"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39" tIns="48320" rIns="96639" bIns="48320" rtlCol="0" anchor="b"/>
          <a:lstStyle>
            <a:lvl1pPr algn="r">
              <a:defRPr sz="1200"/>
            </a:lvl1pPr>
          </a:lstStyle>
          <a:p>
            <a:fld id="{97A32046-593A-40F2-8D8B-5DF5A06AB925}" type="slidenum">
              <a:rPr lang="en-US" smtClean="0"/>
              <a:t>‹#›</a:t>
            </a:fld>
            <a:endParaRPr lang="en-US"/>
          </a:p>
        </p:txBody>
      </p:sp>
    </p:spTree>
    <p:extLst>
      <p:ext uri="{BB962C8B-B14F-4D97-AF65-F5344CB8AC3E}">
        <p14:creationId xmlns:p14="http://schemas.microsoft.com/office/powerpoint/2010/main" val="2710211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32046-593A-40F2-8D8B-5DF5A06AB925}" type="slidenum">
              <a:rPr lang="en-US" smtClean="0"/>
              <a:t>4</a:t>
            </a:fld>
            <a:endParaRPr lang="en-US"/>
          </a:p>
        </p:txBody>
      </p:sp>
    </p:spTree>
    <p:extLst>
      <p:ext uri="{BB962C8B-B14F-4D97-AF65-F5344CB8AC3E}">
        <p14:creationId xmlns:p14="http://schemas.microsoft.com/office/powerpoint/2010/main" val="195490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Sales Tax Benefit Summary</a:t>
            </a:r>
          </a:p>
        </p:txBody>
      </p:sp>
      <p:sp>
        <p:nvSpPr>
          <p:cNvPr id="4" name="Slide Number Placeholder 3"/>
          <p:cNvSpPr>
            <a:spLocks noGrp="1"/>
          </p:cNvSpPr>
          <p:nvPr>
            <p:ph type="sldNum" sz="quarter" idx="5"/>
          </p:nvPr>
        </p:nvSpPr>
        <p:spPr/>
        <p:txBody>
          <a:bodyPr/>
          <a:lstStyle/>
          <a:p>
            <a:fld id="{97A32046-593A-40F2-8D8B-5DF5A06AB925}" type="slidenum">
              <a:rPr lang="en-US" smtClean="0"/>
              <a:t>6</a:t>
            </a:fld>
            <a:endParaRPr lang="en-US"/>
          </a:p>
        </p:txBody>
      </p:sp>
    </p:spTree>
    <p:extLst>
      <p:ext uri="{BB962C8B-B14F-4D97-AF65-F5344CB8AC3E}">
        <p14:creationId xmlns:p14="http://schemas.microsoft.com/office/powerpoint/2010/main" val="373007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32046-593A-40F2-8D8B-5DF5A06AB925}" type="slidenum">
              <a:rPr lang="en-US" smtClean="0"/>
              <a:t>8</a:t>
            </a:fld>
            <a:endParaRPr lang="en-US"/>
          </a:p>
        </p:txBody>
      </p:sp>
    </p:spTree>
    <p:extLst>
      <p:ext uri="{BB962C8B-B14F-4D97-AF65-F5344CB8AC3E}">
        <p14:creationId xmlns:p14="http://schemas.microsoft.com/office/powerpoint/2010/main" val="2133417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Getting Started In PBS, Program Procedures</a:t>
            </a:r>
          </a:p>
        </p:txBody>
      </p:sp>
      <p:sp>
        <p:nvSpPr>
          <p:cNvPr id="4" name="Slide Number Placeholder 3"/>
          <p:cNvSpPr>
            <a:spLocks noGrp="1"/>
          </p:cNvSpPr>
          <p:nvPr>
            <p:ph type="sldNum" sz="quarter" idx="5"/>
          </p:nvPr>
        </p:nvSpPr>
        <p:spPr/>
        <p:txBody>
          <a:bodyPr/>
          <a:lstStyle/>
          <a:p>
            <a:fld id="{97A32046-593A-40F2-8D8B-5DF5A06AB925}" type="slidenum">
              <a:rPr lang="en-US" smtClean="0"/>
              <a:t>9</a:t>
            </a:fld>
            <a:endParaRPr lang="en-US"/>
          </a:p>
        </p:txBody>
      </p:sp>
    </p:spTree>
    <p:extLst>
      <p:ext uri="{BB962C8B-B14F-4D97-AF65-F5344CB8AC3E}">
        <p14:creationId xmlns:p14="http://schemas.microsoft.com/office/powerpoint/2010/main" val="2641698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FAQ</a:t>
            </a:r>
          </a:p>
        </p:txBody>
      </p:sp>
      <p:sp>
        <p:nvSpPr>
          <p:cNvPr id="4" name="Slide Number Placeholder 3"/>
          <p:cNvSpPr>
            <a:spLocks noGrp="1"/>
          </p:cNvSpPr>
          <p:nvPr>
            <p:ph type="sldNum" sz="quarter" idx="5"/>
          </p:nvPr>
        </p:nvSpPr>
        <p:spPr/>
        <p:txBody>
          <a:bodyPr/>
          <a:lstStyle/>
          <a:p>
            <a:fld id="{97A32046-593A-40F2-8D8B-5DF5A06AB925}" type="slidenum">
              <a:rPr lang="en-US" smtClean="0"/>
              <a:t>14</a:t>
            </a:fld>
            <a:endParaRPr lang="en-US"/>
          </a:p>
        </p:txBody>
      </p:sp>
    </p:spTree>
    <p:extLst>
      <p:ext uri="{BB962C8B-B14F-4D97-AF65-F5344CB8AC3E}">
        <p14:creationId xmlns:p14="http://schemas.microsoft.com/office/powerpoint/2010/main" val="627589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C4DDF8-BED8-4148-8296-D2E5292E3A5A}"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08F6D-8C65-4F55-8BDA-E62BF8C511D4}" type="slidenum">
              <a:rPr lang="en-US" smtClean="0"/>
              <a:t>‹#›</a:t>
            </a:fld>
            <a:endParaRPr lang="en-US"/>
          </a:p>
        </p:txBody>
      </p:sp>
    </p:spTree>
    <p:extLst>
      <p:ext uri="{BB962C8B-B14F-4D97-AF65-F5344CB8AC3E}">
        <p14:creationId xmlns:p14="http://schemas.microsoft.com/office/powerpoint/2010/main" val="14791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4DDF8-BED8-4148-8296-D2E5292E3A5A}"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08F6D-8C65-4F55-8BDA-E62BF8C511D4}" type="slidenum">
              <a:rPr lang="en-US" smtClean="0"/>
              <a:t>‹#›</a:t>
            </a:fld>
            <a:endParaRPr lang="en-US"/>
          </a:p>
        </p:txBody>
      </p:sp>
    </p:spTree>
    <p:extLst>
      <p:ext uri="{BB962C8B-B14F-4D97-AF65-F5344CB8AC3E}">
        <p14:creationId xmlns:p14="http://schemas.microsoft.com/office/powerpoint/2010/main" val="424257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4DDF8-BED8-4148-8296-D2E5292E3A5A}"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08F6D-8C65-4F55-8BDA-E62BF8C511D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00102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4DDF8-BED8-4148-8296-D2E5292E3A5A}"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08F6D-8C65-4F55-8BDA-E62BF8C511D4}" type="slidenum">
              <a:rPr lang="en-US" smtClean="0"/>
              <a:t>‹#›</a:t>
            </a:fld>
            <a:endParaRPr lang="en-US"/>
          </a:p>
        </p:txBody>
      </p:sp>
    </p:spTree>
    <p:extLst>
      <p:ext uri="{BB962C8B-B14F-4D97-AF65-F5344CB8AC3E}">
        <p14:creationId xmlns:p14="http://schemas.microsoft.com/office/powerpoint/2010/main" val="500677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4DDF8-BED8-4148-8296-D2E5292E3A5A}"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08F6D-8C65-4F55-8BDA-E62BF8C511D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43333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4DDF8-BED8-4148-8296-D2E5292E3A5A}"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08F6D-8C65-4F55-8BDA-E62BF8C511D4}" type="slidenum">
              <a:rPr lang="en-US" smtClean="0"/>
              <a:t>‹#›</a:t>
            </a:fld>
            <a:endParaRPr lang="en-US"/>
          </a:p>
        </p:txBody>
      </p:sp>
    </p:spTree>
    <p:extLst>
      <p:ext uri="{BB962C8B-B14F-4D97-AF65-F5344CB8AC3E}">
        <p14:creationId xmlns:p14="http://schemas.microsoft.com/office/powerpoint/2010/main" val="352951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4DDF8-BED8-4148-8296-D2E5292E3A5A}"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08F6D-8C65-4F55-8BDA-E62BF8C511D4}" type="slidenum">
              <a:rPr lang="en-US" smtClean="0"/>
              <a:t>‹#›</a:t>
            </a:fld>
            <a:endParaRPr lang="en-US"/>
          </a:p>
        </p:txBody>
      </p:sp>
    </p:spTree>
    <p:extLst>
      <p:ext uri="{BB962C8B-B14F-4D97-AF65-F5344CB8AC3E}">
        <p14:creationId xmlns:p14="http://schemas.microsoft.com/office/powerpoint/2010/main" val="2211639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4DDF8-BED8-4148-8296-D2E5292E3A5A}"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08F6D-8C65-4F55-8BDA-E62BF8C511D4}" type="slidenum">
              <a:rPr lang="en-US" smtClean="0"/>
              <a:t>‹#›</a:t>
            </a:fld>
            <a:endParaRPr lang="en-US"/>
          </a:p>
        </p:txBody>
      </p:sp>
    </p:spTree>
    <p:extLst>
      <p:ext uri="{BB962C8B-B14F-4D97-AF65-F5344CB8AC3E}">
        <p14:creationId xmlns:p14="http://schemas.microsoft.com/office/powerpoint/2010/main" val="104998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4DDF8-BED8-4148-8296-D2E5292E3A5A}"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08F6D-8C65-4F55-8BDA-E62BF8C511D4}" type="slidenum">
              <a:rPr lang="en-US" smtClean="0"/>
              <a:t>‹#›</a:t>
            </a:fld>
            <a:endParaRPr lang="en-US"/>
          </a:p>
        </p:txBody>
      </p:sp>
    </p:spTree>
    <p:extLst>
      <p:ext uri="{BB962C8B-B14F-4D97-AF65-F5344CB8AC3E}">
        <p14:creationId xmlns:p14="http://schemas.microsoft.com/office/powerpoint/2010/main" val="265075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4DDF8-BED8-4148-8296-D2E5292E3A5A}"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08F6D-8C65-4F55-8BDA-E62BF8C511D4}" type="slidenum">
              <a:rPr lang="en-US" smtClean="0"/>
              <a:t>‹#›</a:t>
            </a:fld>
            <a:endParaRPr lang="en-US"/>
          </a:p>
        </p:txBody>
      </p:sp>
    </p:spTree>
    <p:extLst>
      <p:ext uri="{BB962C8B-B14F-4D97-AF65-F5344CB8AC3E}">
        <p14:creationId xmlns:p14="http://schemas.microsoft.com/office/powerpoint/2010/main" val="82124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C4DDF8-BED8-4148-8296-D2E5292E3A5A}"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08F6D-8C65-4F55-8BDA-E62BF8C511D4}" type="slidenum">
              <a:rPr lang="en-US" smtClean="0"/>
              <a:t>‹#›</a:t>
            </a:fld>
            <a:endParaRPr lang="en-US"/>
          </a:p>
        </p:txBody>
      </p:sp>
    </p:spTree>
    <p:extLst>
      <p:ext uri="{BB962C8B-B14F-4D97-AF65-F5344CB8AC3E}">
        <p14:creationId xmlns:p14="http://schemas.microsoft.com/office/powerpoint/2010/main" val="423600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C4DDF8-BED8-4148-8296-D2E5292E3A5A}"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C08F6D-8C65-4F55-8BDA-E62BF8C511D4}" type="slidenum">
              <a:rPr lang="en-US" smtClean="0"/>
              <a:t>‹#›</a:t>
            </a:fld>
            <a:endParaRPr lang="en-US"/>
          </a:p>
        </p:txBody>
      </p:sp>
    </p:spTree>
    <p:extLst>
      <p:ext uri="{BB962C8B-B14F-4D97-AF65-F5344CB8AC3E}">
        <p14:creationId xmlns:p14="http://schemas.microsoft.com/office/powerpoint/2010/main" val="13296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C4DDF8-BED8-4148-8296-D2E5292E3A5A}"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C08F6D-8C65-4F55-8BDA-E62BF8C511D4}" type="slidenum">
              <a:rPr lang="en-US" smtClean="0"/>
              <a:t>‹#›</a:t>
            </a:fld>
            <a:endParaRPr lang="en-US"/>
          </a:p>
        </p:txBody>
      </p:sp>
    </p:spTree>
    <p:extLst>
      <p:ext uri="{BB962C8B-B14F-4D97-AF65-F5344CB8AC3E}">
        <p14:creationId xmlns:p14="http://schemas.microsoft.com/office/powerpoint/2010/main" val="2016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4DDF8-BED8-4148-8296-D2E5292E3A5A}"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C08F6D-8C65-4F55-8BDA-E62BF8C511D4}" type="slidenum">
              <a:rPr lang="en-US" smtClean="0"/>
              <a:t>‹#›</a:t>
            </a:fld>
            <a:endParaRPr lang="en-US"/>
          </a:p>
        </p:txBody>
      </p:sp>
    </p:spTree>
    <p:extLst>
      <p:ext uri="{BB962C8B-B14F-4D97-AF65-F5344CB8AC3E}">
        <p14:creationId xmlns:p14="http://schemas.microsoft.com/office/powerpoint/2010/main" val="212313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4DDF8-BED8-4148-8296-D2E5292E3A5A}"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08F6D-8C65-4F55-8BDA-E62BF8C511D4}" type="slidenum">
              <a:rPr lang="en-US" smtClean="0"/>
              <a:t>‹#›</a:t>
            </a:fld>
            <a:endParaRPr lang="en-US"/>
          </a:p>
        </p:txBody>
      </p:sp>
    </p:spTree>
    <p:extLst>
      <p:ext uri="{BB962C8B-B14F-4D97-AF65-F5344CB8AC3E}">
        <p14:creationId xmlns:p14="http://schemas.microsoft.com/office/powerpoint/2010/main" val="275191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C4DDF8-BED8-4148-8296-D2E5292E3A5A}"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08F6D-8C65-4F55-8BDA-E62BF8C511D4}" type="slidenum">
              <a:rPr lang="en-US" smtClean="0"/>
              <a:t>‹#›</a:t>
            </a:fld>
            <a:endParaRPr lang="en-US"/>
          </a:p>
        </p:txBody>
      </p:sp>
    </p:spTree>
    <p:extLst>
      <p:ext uri="{BB962C8B-B14F-4D97-AF65-F5344CB8AC3E}">
        <p14:creationId xmlns:p14="http://schemas.microsoft.com/office/powerpoint/2010/main" val="2950150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C4DDF8-BED8-4148-8296-D2E5292E3A5A}" type="datetimeFigureOut">
              <a:rPr lang="en-US" smtClean="0"/>
              <a:t>11/3/2025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4C08F6D-8C65-4F55-8BDA-E62BF8C511D4}" type="slidenum">
              <a:rPr lang="en-US" smtClean="0"/>
              <a:t>‹#›</a:t>
            </a:fld>
            <a:endParaRPr lang="en-US"/>
          </a:p>
        </p:txBody>
      </p:sp>
    </p:spTree>
    <p:extLst>
      <p:ext uri="{BB962C8B-B14F-4D97-AF65-F5344CB8AC3E}">
        <p14:creationId xmlns:p14="http://schemas.microsoft.com/office/powerpoint/2010/main" val="165454622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7/06/relationships/model3d" Target="../media/model3d1.glb"/><Relationship Id="rId1" Type="http://schemas.openxmlformats.org/officeDocument/2006/relationships/slideLayout" Target="../slideLayouts/slideLayout2.xml"/><Relationship Id="rId4" Type="http://schemas.openxmlformats.org/officeDocument/2006/relationships/hyperlink" Target="mailto:uezinfo@dca.nj.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microsoft.com/office/2017/06/relationships/model3d" Target="../media/model3d2.glb"/><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FA8B-A7C3-6CD0-E463-EDE472A011D3}"/>
              </a:ext>
            </a:extLst>
          </p:cNvPr>
          <p:cNvSpPr>
            <a:spLocks noGrp="1"/>
          </p:cNvSpPr>
          <p:nvPr>
            <p:ph type="ctrTitle"/>
          </p:nvPr>
        </p:nvSpPr>
        <p:spPr>
          <a:xfrm>
            <a:off x="5150498" y="533401"/>
            <a:ext cx="6203301" cy="2133599"/>
          </a:xfrm>
        </p:spPr>
        <p:txBody>
          <a:bodyPr anchor="b">
            <a:normAutofit fontScale="90000"/>
          </a:bodyPr>
          <a:lstStyle/>
          <a:p>
            <a:pPr algn="l"/>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r>
              <a:rPr lang="en-US" sz="6000" b="1" dirty="0">
                <a:solidFill>
                  <a:schemeClr val="bg2">
                    <a:lumMod val="10000"/>
                  </a:schemeClr>
                </a:solidFill>
                <a:latin typeface="Times New Roman" panose="02020603050405020304" pitchFamily="18" charset="0"/>
                <a:cs typeface="Times New Roman" panose="02020603050405020304" pitchFamily="18" charset="0"/>
              </a:rPr>
              <a:t>CERTIFICATIONS</a:t>
            </a:r>
          </a:p>
        </p:txBody>
      </p:sp>
      <p:sp>
        <p:nvSpPr>
          <p:cNvPr id="3" name="Subtitle 2">
            <a:extLst>
              <a:ext uri="{FF2B5EF4-FFF2-40B4-BE49-F238E27FC236}">
                <a16:creationId xmlns:a16="http://schemas.microsoft.com/office/drawing/2014/main" id="{9CCC6194-70E7-86CF-D7E6-E34DF4AAE0BF}"/>
              </a:ext>
            </a:extLst>
          </p:cNvPr>
          <p:cNvSpPr>
            <a:spLocks noGrp="1"/>
          </p:cNvSpPr>
          <p:nvPr>
            <p:ph type="subTitle" idx="1"/>
          </p:nvPr>
        </p:nvSpPr>
        <p:spPr>
          <a:xfrm>
            <a:off x="6155267" y="3572613"/>
            <a:ext cx="3641466" cy="943727"/>
          </a:xfrm>
        </p:spPr>
        <p:txBody>
          <a:bodyPr anchor="t">
            <a:normAutofit/>
          </a:bodyPr>
          <a:lstStyle/>
          <a:p>
            <a:pPr algn="l"/>
            <a:r>
              <a:rPr lang="en-US" dirty="0"/>
              <a:t>	</a:t>
            </a:r>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pic>
        <p:nvPicPr>
          <p:cNvPr id="13" name="Picture 12" descr="A logo for a department of community affairs&#10;&#10;Description automatically generated">
            <a:extLst>
              <a:ext uri="{FF2B5EF4-FFF2-40B4-BE49-F238E27FC236}">
                <a16:creationId xmlns:a16="http://schemas.microsoft.com/office/drawing/2014/main" id="{34EB9450-962A-B1B4-1878-8318FE924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036" y="1235514"/>
            <a:ext cx="2765883" cy="1431486"/>
          </a:xfrm>
          <a:prstGeom prst="rect">
            <a:avLst/>
          </a:prstGeom>
        </p:spPr>
      </p:pic>
      <p:pic>
        <p:nvPicPr>
          <p:cNvPr id="5" name="Picture 4" descr="Text&#10;&#10;AI-generated content may be incorrect.">
            <a:extLst>
              <a:ext uri="{FF2B5EF4-FFF2-40B4-BE49-F238E27FC236}">
                <a16:creationId xmlns:a16="http://schemas.microsoft.com/office/drawing/2014/main" id="{9BDA618F-5B90-4DB3-A8FD-432A815BF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942" y="3429000"/>
            <a:ext cx="5340018" cy="2394655"/>
          </a:xfrm>
          <a:prstGeom prst="rect">
            <a:avLst/>
          </a:prstGeom>
        </p:spPr>
      </p:pic>
    </p:spTree>
    <p:extLst>
      <p:ext uri="{BB962C8B-B14F-4D97-AF65-F5344CB8AC3E}">
        <p14:creationId xmlns:p14="http://schemas.microsoft.com/office/powerpoint/2010/main" val="292174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625E7-754A-A8CA-19DD-120681FC24EB}"/>
              </a:ext>
            </a:extLst>
          </p:cNvPr>
          <p:cNvSpPr>
            <a:spLocks noGrp="1"/>
          </p:cNvSpPr>
          <p:nvPr>
            <p:ph type="title"/>
          </p:nvPr>
        </p:nvSpPr>
        <p:spPr>
          <a:xfrm>
            <a:off x="677334" y="609600"/>
            <a:ext cx="8596668" cy="670560"/>
          </a:xfrm>
        </p:spPr>
        <p:txBody>
          <a:bodyPr>
            <a:normAutofit/>
          </a:bodyPr>
          <a:lstStyle/>
          <a:p>
            <a:pPr algn="ctr"/>
            <a:r>
              <a:rPr lang="en-US" sz="2800" b="1" dirty="0">
                <a:solidFill>
                  <a:schemeClr val="tx1"/>
                </a:solidFill>
              </a:rPr>
              <a:t>Employment Requirements </a:t>
            </a:r>
            <a:endParaRPr lang="en-US" sz="2800" dirty="0">
              <a:solidFill>
                <a:schemeClr val="tx1"/>
              </a:solidFill>
            </a:endParaRPr>
          </a:p>
        </p:txBody>
      </p:sp>
      <p:sp>
        <p:nvSpPr>
          <p:cNvPr id="3" name="Content Placeholder 2">
            <a:extLst>
              <a:ext uri="{FF2B5EF4-FFF2-40B4-BE49-F238E27FC236}">
                <a16:creationId xmlns:a16="http://schemas.microsoft.com/office/drawing/2014/main" id="{2537D3AE-1BAA-1303-3714-1340E6DAC606}"/>
              </a:ext>
            </a:extLst>
          </p:cNvPr>
          <p:cNvSpPr>
            <a:spLocks noGrp="1"/>
          </p:cNvSpPr>
          <p:nvPr>
            <p:ph idx="1"/>
          </p:nvPr>
        </p:nvSpPr>
        <p:spPr>
          <a:xfrm>
            <a:off x="677334" y="1371600"/>
            <a:ext cx="8596668" cy="4983479"/>
          </a:xfrm>
        </p:spPr>
        <p:txBody>
          <a:bodyPr>
            <a:normAutofit fontScale="92500"/>
          </a:bodyPr>
          <a:lstStyle/>
          <a:p>
            <a:pPr marL="0" indent="0">
              <a:buNone/>
            </a:pPr>
            <a:r>
              <a:rPr lang="en-US" sz="2100" b="1" dirty="0"/>
              <a:t>Increased Employment </a:t>
            </a:r>
          </a:p>
          <a:p>
            <a:pPr marL="0" indent="0">
              <a:buNone/>
            </a:pPr>
            <a:r>
              <a:rPr lang="en-US" sz="1700" dirty="0"/>
              <a:t>To receive continued certification approval to participate in the UEZ Program, a business with 6 or more employees is required to provide an increase in employment in the zone. </a:t>
            </a:r>
          </a:p>
          <a:p>
            <a:pPr marL="0" indent="0">
              <a:buNone/>
            </a:pPr>
            <a:r>
              <a:rPr lang="en-US" sz="1700" b="1" dirty="0"/>
              <a:t>**</a:t>
            </a:r>
            <a:r>
              <a:rPr lang="en-US" sz="1700" dirty="0"/>
              <a:t>The number of employees at the later of the certification date or the last recertification date determines how many newly hired employees the business may be required to add. </a:t>
            </a:r>
          </a:p>
          <a:p>
            <a:pPr lvl="1">
              <a:buClr>
                <a:srgbClr val="90C226"/>
              </a:buClr>
              <a:defRPr/>
            </a:pPr>
            <a:r>
              <a:rPr lang="en-US" dirty="0"/>
              <a:t> Businesses with 6 to 10 employees may be required to hire at least one part-time employee</a:t>
            </a:r>
            <a:r>
              <a:rPr lang="en-US" sz="1700" dirty="0"/>
              <a:t>  </a:t>
            </a:r>
          </a:p>
          <a:p>
            <a:pPr lvl="1">
              <a:buClr>
                <a:srgbClr val="90C226"/>
              </a:buClr>
              <a:defRPr/>
            </a:pPr>
            <a:r>
              <a:rPr lang="en-US" sz="1700" dirty="0"/>
              <a:t>Businesses with 11 to 49 employees may be required to hire one full-time or two part-time employees</a:t>
            </a:r>
          </a:p>
          <a:p>
            <a:pPr lvl="1">
              <a:buClr>
                <a:srgbClr val="90C226"/>
              </a:buClr>
              <a:defRPr/>
            </a:pPr>
            <a:r>
              <a:rPr lang="en-US" sz="1700" dirty="0"/>
              <a:t> Businesses with 50 or more employees must hire one full-time employee. </a:t>
            </a:r>
          </a:p>
          <a:p>
            <a:pPr marL="0" indent="0">
              <a:buNone/>
            </a:pPr>
            <a:r>
              <a:rPr lang="en-US" sz="2100" b="1" dirty="0"/>
              <a:t>Definitions</a:t>
            </a:r>
          </a:p>
          <a:p>
            <a:pPr marL="0" indent="0">
              <a:buNone/>
            </a:pPr>
            <a:r>
              <a:rPr lang="en-US" sz="1700" dirty="0"/>
              <a:t>• "Full-time employee" is an employee who works a consistent 30 hours or more per week. </a:t>
            </a:r>
          </a:p>
          <a:p>
            <a:pPr marL="0" indent="0">
              <a:buNone/>
            </a:pPr>
            <a:r>
              <a:rPr lang="en-US" sz="1700" dirty="0"/>
              <a:t>• "Part-time employee" is an employee who works a consistent 15 to 30 hours per week. </a:t>
            </a:r>
          </a:p>
          <a:p>
            <a:pPr marL="0" indent="0">
              <a:buNone/>
            </a:pPr>
            <a:endParaRPr lang="en-US" dirty="0"/>
          </a:p>
          <a:p>
            <a:endParaRPr lang="en-US" dirty="0"/>
          </a:p>
        </p:txBody>
      </p:sp>
    </p:spTree>
    <p:extLst>
      <p:ext uri="{BB962C8B-B14F-4D97-AF65-F5344CB8AC3E}">
        <p14:creationId xmlns:p14="http://schemas.microsoft.com/office/powerpoint/2010/main" val="1500170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3818-7D3F-FC9A-17DB-F952D33FA69A}"/>
              </a:ext>
            </a:extLst>
          </p:cNvPr>
          <p:cNvSpPr>
            <a:spLocks noGrp="1"/>
          </p:cNvSpPr>
          <p:nvPr>
            <p:ph type="title"/>
          </p:nvPr>
        </p:nvSpPr>
        <p:spPr>
          <a:xfrm>
            <a:off x="1438872" y="609600"/>
            <a:ext cx="7835130" cy="1320800"/>
          </a:xfrm>
        </p:spPr>
        <p:txBody>
          <a:bodyPr>
            <a:normAutofit/>
          </a:bodyPr>
          <a:lstStyle/>
          <a:p>
            <a:pPr algn="ctr"/>
            <a:r>
              <a:rPr lang="en-US" sz="2400" b="1" dirty="0">
                <a:solidFill>
                  <a:schemeClr val="tx1"/>
                </a:solidFill>
              </a:rPr>
              <a:t>Options for businesses that cannot meet the employment requirement</a:t>
            </a:r>
            <a:endParaRPr lang="en-US" sz="2400" dirty="0">
              <a:solidFill>
                <a:schemeClr val="tx1"/>
              </a:solidFill>
            </a:endParaRPr>
          </a:p>
        </p:txBody>
      </p:sp>
      <p:sp>
        <p:nvSpPr>
          <p:cNvPr id="3" name="Content Placeholder 2">
            <a:extLst>
              <a:ext uri="{FF2B5EF4-FFF2-40B4-BE49-F238E27FC236}">
                <a16:creationId xmlns:a16="http://schemas.microsoft.com/office/drawing/2014/main" id="{E369DA1F-DCF7-25C6-FC17-858682EFFA2C}"/>
              </a:ext>
            </a:extLst>
          </p:cNvPr>
          <p:cNvSpPr>
            <a:spLocks noGrp="1"/>
          </p:cNvSpPr>
          <p:nvPr>
            <p:ph idx="1"/>
          </p:nvPr>
        </p:nvSpPr>
        <p:spPr>
          <a:xfrm>
            <a:off x="677334" y="1474471"/>
            <a:ext cx="8596668" cy="4566892"/>
          </a:xfrm>
        </p:spPr>
        <p:txBody>
          <a:bodyPr>
            <a:normAutofit fontScale="85000" lnSpcReduction="20000"/>
          </a:bodyPr>
          <a:lstStyle/>
          <a:p>
            <a:pPr marL="0" indent="0">
              <a:buNone/>
            </a:pPr>
            <a:r>
              <a:rPr lang="en-US" b="1" dirty="0"/>
              <a:t>In Lieu-</a:t>
            </a:r>
          </a:p>
          <a:p>
            <a:pPr marL="0" indent="0">
              <a:buNone/>
            </a:pPr>
            <a:r>
              <a:rPr lang="en-US" b="1" dirty="0"/>
              <a:t>Businesses that were established at least one year before zone designation or expansion, with fewer than 50 employees</a:t>
            </a:r>
            <a:r>
              <a:rPr lang="en-US" dirty="0"/>
              <a:t>, and are unable to meet the increased employment requirement may (with UEZ approval) make annual investments in the zone until their employment requirement is met. Minimum investments are required annually during the 3-year recertification period.</a:t>
            </a:r>
          </a:p>
          <a:p>
            <a:pPr marL="0" indent="0">
              <a:buNone/>
            </a:pPr>
            <a:r>
              <a:rPr lang="en-US" dirty="0"/>
              <a:t>	**In-Lieu applications may be obtained by contacting the help desk.</a:t>
            </a:r>
          </a:p>
          <a:p>
            <a:pPr marL="0" indent="0">
              <a:buNone/>
            </a:pPr>
            <a:endParaRPr lang="en-US" dirty="0"/>
          </a:p>
          <a:p>
            <a:pPr lvl="1"/>
            <a:r>
              <a:rPr lang="en-US" dirty="0"/>
              <a:t>Businesses with 10 or fewer employees are required to invest $5,000 per year </a:t>
            </a:r>
          </a:p>
          <a:p>
            <a:pPr lvl="1"/>
            <a:r>
              <a:rPr lang="en-US" dirty="0"/>
              <a:t>Businesses with more than 10 are required to invest $500 per employee per year. </a:t>
            </a:r>
          </a:p>
          <a:p>
            <a:pPr marL="0" indent="0">
              <a:buNone/>
            </a:pPr>
            <a:r>
              <a:rPr lang="en-US" sz="1900" b="1" dirty="0"/>
              <a:t>Investment examples</a:t>
            </a:r>
            <a:r>
              <a:rPr lang="en-US" dirty="0"/>
              <a:t>:</a:t>
            </a:r>
          </a:p>
          <a:p>
            <a:pPr lvl="1"/>
            <a:r>
              <a:rPr lang="en-US" dirty="0"/>
              <a:t>Improvements </a:t>
            </a:r>
            <a:r>
              <a:rPr lang="en-US"/>
              <a:t>to exterior (</a:t>
            </a:r>
            <a:r>
              <a:rPr lang="en-US" dirty="0"/>
              <a:t>must be permanent),</a:t>
            </a:r>
          </a:p>
          <a:p>
            <a:pPr lvl="1"/>
            <a:r>
              <a:rPr lang="en-US" dirty="0"/>
              <a:t>Litter clean up and control,</a:t>
            </a:r>
          </a:p>
          <a:p>
            <a:pPr lvl="1"/>
            <a:r>
              <a:rPr lang="en-US" dirty="0"/>
              <a:t>Landscaping,</a:t>
            </a:r>
          </a:p>
          <a:p>
            <a:pPr lvl="1"/>
            <a:r>
              <a:rPr lang="en-US" dirty="0"/>
              <a:t>Creation or improvement of parking areas and facilities,</a:t>
            </a:r>
          </a:p>
          <a:p>
            <a:pPr lvl="1"/>
            <a:r>
              <a:rPr lang="en-US" dirty="0"/>
              <a:t>Creation or improvement of street lighting </a:t>
            </a:r>
          </a:p>
          <a:p>
            <a:endParaRPr lang="en-US" dirty="0"/>
          </a:p>
          <a:p>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28622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25BB-E600-994B-486F-211D919F2B42}"/>
              </a:ext>
            </a:extLst>
          </p:cNvPr>
          <p:cNvSpPr>
            <a:spLocks noGrp="1"/>
          </p:cNvSpPr>
          <p:nvPr>
            <p:ph type="title"/>
          </p:nvPr>
        </p:nvSpPr>
        <p:spPr>
          <a:xfrm>
            <a:off x="677334" y="609600"/>
            <a:ext cx="8596668" cy="670560"/>
          </a:xfrm>
        </p:spPr>
        <p:txBody>
          <a:bodyPr/>
          <a:lstStyle/>
          <a:p>
            <a:pPr algn="ctr"/>
            <a:r>
              <a:rPr lang="en-US" b="1" dirty="0">
                <a:solidFill>
                  <a:schemeClr val="tx1"/>
                </a:solidFill>
              </a:rPr>
              <a:t>25 Percent Factor</a:t>
            </a:r>
          </a:p>
        </p:txBody>
      </p:sp>
      <p:sp>
        <p:nvSpPr>
          <p:cNvPr id="3" name="Content Placeholder 2">
            <a:extLst>
              <a:ext uri="{FF2B5EF4-FFF2-40B4-BE49-F238E27FC236}">
                <a16:creationId xmlns:a16="http://schemas.microsoft.com/office/drawing/2014/main" id="{41DB3EA9-015C-1E5F-A627-D21508D5F4F1}"/>
              </a:ext>
            </a:extLst>
          </p:cNvPr>
          <p:cNvSpPr>
            <a:spLocks noGrp="1"/>
          </p:cNvSpPr>
          <p:nvPr>
            <p:ph idx="1"/>
          </p:nvPr>
        </p:nvSpPr>
        <p:spPr>
          <a:xfrm>
            <a:off x="677333" y="3108960"/>
            <a:ext cx="9057509" cy="2103120"/>
          </a:xfrm>
        </p:spPr>
        <p:txBody>
          <a:bodyPr>
            <a:normAutofit/>
          </a:bodyPr>
          <a:lstStyle/>
          <a:p>
            <a:pPr lvl="1"/>
            <a:r>
              <a:rPr lang="en-US" dirty="0"/>
              <a:t>1. Resident within the zone or within the municipality in which the zone is located; or </a:t>
            </a:r>
          </a:p>
          <a:p>
            <a:pPr lvl="1"/>
            <a:r>
              <a:rPr lang="en-US" dirty="0"/>
              <a:t>2. Unemployed for at least six months before being hired and residing in New Jersey, or recipients of New Jersey public assistance programs for at least six months before being hired; or </a:t>
            </a:r>
          </a:p>
          <a:p>
            <a:pPr lvl="1"/>
            <a:r>
              <a:rPr lang="en-US" dirty="0"/>
              <a:t>3. Determined to be low-income individuals pursuant to the Workforce Investment Act of 1998, Pub. L. 105-220 (29 U.S.C. §§2811 et seq.).</a:t>
            </a:r>
          </a:p>
        </p:txBody>
      </p:sp>
      <p:sp>
        <p:nvSpPr>
          <p:cNvPr id="4" name="TextBox 3">
            <a:extLst>
              <a:ext uri="{FF2B5EF4-FFF2-40B4-BE49-F238E27FC236}">
                <a16:creationId xmlns:a16="http://schemas.microsoft.com/office/drawing/2014/main" id="{4BFB2681-4DC1-1F79-8896-3886DE447887}"/>
              </a:ext>
            </a:extLst>
          </p:cNvPr>
          <p:cNvSpPr txBox="1"/>
          <p:nvPr/>
        </p:nvSpPr>
        <p:spPr>
          <a:xfrm>
            <a:off x="982980" y="1508760"/>
            <a:ext cx="8435340" cy="1261884"/>
          </a:xfrm>
          <a:prstGeom prst="rect">
            <a:avLst/>
          </a:prstGeom>
          <a:noFill/>
        </p:spPr>
        <p:txBody>
          <a:bodyPr wrap="square" rtlCol="0">
            <a:spAutoFit/>
          </a:bodyPr>
          <a:lstStyle/>
          <a:p>
            <a:r>
              <a:rPr lang="en-US" sz="2000" b="1" dirty="0"/>
              <a:t>WHEN: </a:t>
            </a:r>
            <a:r>
              <a:rPr lang="en-US" dirty="0"/>
              <a:t>Required only once at the end of the first 3-year certification period</a:t>
            </a:r>
          </a:p>
          <a:p>
            <a:endParaRPr lang="en-US" dirty="0"/>
          </a:p>
          <a:p>
            <a:r>
              <a:rPr lang="en-US" sz="2000" b="1" dirty="0"/>
              <a:t>REQUIREMENT:  </a:t>
            </a:r>
            <a:r>
              <a:rPr lang="en-US" b="1" dirty="0"/>
              <a:t>A</a:t>
            </a:r>
            <a:r>
              <a:rPr lang="en-US" dirty="0"/>
              <a:t>t least 25% of the qualified business’s </a:t>
            </a:r>
            <a:r>
              <a:rPr lang="en-US" i="1" dirty="0"/>
              <a:t>newly-hired </a:t>
            </a:r>
            <a:r>
              <a:rPr lang="en-US" dirty="0"/>
              <a:t>employees must meet at least ONE of the following criteria</a:t>
            </a:r>
          </a:p>
        </p:txBody>
      </p:sp>
      <p:sp>
        <p:nvSpPr>
          <p:cNvPr id="5" name="TextBox 4">
            <a:extLst>
              <a:ext uri="{FF2B5EF4-FFF2-40B4-BE49-F238E27FC236}">
                <a16:creationId xmlns:a16="http://schemas.microsoft.com/office/drawing/2014/main" id="{D0347C26-F550-8F7C-9582-B9C00AE136D3}"/>
              </a:ext>
            </a:extLst>
          </p:cNvPr>
          <p:cNvSpPr txBox="1"/>
          <p:nvPr/>
        </p:nvSpPr>
        <p:spPr>
          <a:xfrm>
            <a:off x="2663190" y="5509260"/>
            <a:ext cx="6526530" cy="369332"/>
          </a:xfrm>
          <a:prstGeom prst="rect">
            <a:avLst/>
          </a:prstGeom>
          <a:noFill/>
        </p:spPr>
        <p:txBody>
          <a:bodyPr wrap="square" rtlCol="0">
            <a:spAutoFit/>
          </a:bodyPr>
          <a:lstStyle/>
          <a:p>
            <a:r>
              <a:rPr lang="en-US" dirty="0">
                <a:solidFill>
                  <a:srgbClr val="FF0000"/>
                </a:solidFill>
              </a:rPr>
              <a:t>**Business is responsible for tracking hiring data**</a:t>
            </a:r>
          </a:p>
        </p:txBody>
      </p:sp>
    </p:spTree>
    <p:extLst>
      <p:ext uri="{BB962C8B-B14F-4D97-AF65-F5344CB8AC3E}">
        <p14:creationId xmlns:p14="http://schemas.microsoft.com/office/powerpoint/2010/main" val="3002059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BDE2-E178-F1FA-1310-9A7E3A141A90}"/>
              </a:ext>
            </a:extLst>
          </p:cNvPr>
          <p:cNvSpPr>
            <a:spLocks noGrp="1"/>
          </p:cNvSpPr>
          <p:nvPr>
            <p:ph type="title"/>
          </p:nvPr>
        </p:nvSpPr>
        <p:spPr/>
        <p:txBody>
          <a:bodyPr/>
          <a:lstStyle/>
          <a:p>
            <a:pPr algn="ctr"/>
            <a:r>
              <a:rPr lang="en-US" b="1" dirty="0">
                <a:solidFill>
                  <a:schemeClr val="tx1"/>
                </a:solidFill>
              </a:rPr>
              <a:t>Good Faith Waiver</a:t>
            </a:r>
            <a:br>
              <a:rPr lang="en-US" b="1" dirty="0">
                <a:solidFill>
                  <a:schemeClr val="tx1"/>
                </a:solidFill>
              </a:rPr>
            </a:br>
            <a:r>
              <a:rPr lang="en-US" sz="2400" b="1" dirty="0">
                <a:solidFill>
                  <a:schemeClr val="tx1"/>
                </a:solidFill>
              </a:rPr>
              <a:t>of 25 percent factor</a:t>
            </a:r>
          </a:p>
        </p:txBody>
      </p:sp>
      <p:sp>
        <p:nvSpPr>
          <p:cNvPr id="3" name="Content Placeholder 2">
            <a:extLst>
              <a:ext uri="{FF2B5EF4-FFF2-40B4-BE49-F238E27FC236}">
                <a16:creationId xmlns:a16="http://schemas.microsoft.com/office/drawing/2014/main" id="{959A40ED-8812-339D-B58F-6358D17CBF50}"/>
              </a:ext>
            </a:extLst>
          </p:cNvPr>
          <p:cNvSpPr>
            <a:spLocks noGrp="1"/>
          </p:cNvSpPr>
          <p:nvPr>
            <p:ph idx="1"/>
          </p:nvPr>
        </p:nvSpPr>
        <p:spPr>
          <a:xfrm>
            <a:off x="677334" y="1930401"/>
            <a:ext cx="8596668" cy="3498849"/>
          </a:xfrm>
        </p:spPr>
        <p:txBody>
          <a:bodyPr>
            <a:normAutofit/>
          </a:bodyPr>
          <a:lstStyle/>
          <a:p>
            <a:pPr marL="0" indent="0">
              <a:buNone/>
            </a:pPr>
            <a:r>
              <a:rPr lang="en-US" dirty="0"/>
              <a:t>Businesses that are unable to meet the 25% Factor may apply for a waiver of the requirement by performing one or more of the following— </a:t>
            </a:r>
          </a:p>
          <a:p>
            <a:r>
              <a:rPr lang="en-US" dirty="0"/>
              <a:t>Provide a letter to the UEZ Program describing the position to be added to their workforce, including the type of position, salary, job description, and number of positions available </a:t>
            </a:r>
          </a:p>
          <a:p>
            <a:r>
              <a:rPr lang="en-US" dirty="0"/>
              <a:t>Methods that the business used to fill the position locally, and the results of those efforts </a:t>
            </a:r>
          </a:p>
          <a:p>
            <a:r>
              <a:rPr lang="en-US" dirty="0"/>
              <a:t>Proof of advertisement for the position(s) </a:t>
            </a:r>
          </a:p>
          <a:p>
            <a:r>
              <a:rPr lang="en-US" dirty="0"/>
              <a:t>Send a request to the New Jersey Department of Labor and Workforce Development for assistance in filling the position </a:t>
            </a:r>
          </a:p>
        </p:txBody>
      </p:sp>
      <p:sp>
        <p:nvSpPr>
          <p:cNvPr id="4" name="TextBox 3">
            <a:extLst>
              <a:ext uri="{FF2B5EF4-FFF2-40B4-BE49-F238E27FC236}">
                <a16:creationId xmlns:a16="http://schemas.microsoft.com/office/drawing/2014/main" id="{38451CC5-2DF9-4BFD-83FF-0C033068AE9F}"/>
              </a:ext>
            </a:extLst>
          </p:cNvPr>
          <p:cNvSpPr txBox="1"/>
          <p:nvPr/>
        </p:nvSpPr>
        <p:spPr>
          <a:xfrm>
            <a:off x="2160270" y="5703570"/>
            <a:ext cx="6183630" cy="369332"/>
          </a:xfrm>
          <a:prstGeom prst="rect">
            <a:avLst/>
          </a:prstGeom>
          <a:noFill/>
        </p:spPr>
        <p:txBody>
          <a:bodyPr wrap="square" rtlCol="0">
            <a:spAutoFit/>
          </a:bodyPr>
          <a:lstStyle/>
          <a:p>
            <a:r>
              <a:rPr lang="en-US" dirty="0">
                <a:solidFill>
                  <a:srgbClr val="FF0000"/>
                </a:solidFill>
              </a:rPr>
              <a:t>**Good faith waiver form is available from the helpdesk**</a:t>
            </a:r>
          </a:p>
        </p:txBody>
      </p:sp>
    </p:spTree>
    <p:extLst>
      <p:ext uri="{BB962C8B-B14F-4D97-AF65-F5344CB8AC3E}">
        <p14:creationId xmlns:p14="http://schemas.microsoft.com/office/powerpoint/2010/main" val="2994528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8824E8-DA86-6DAB-5370-E289EABDF861}"/>
              </a:ext>
            </a:extLst>
          </p:cNvPr>
          <p:cNvSpPr txBox="1"/>
          <p:nvPr/>
        </p:nvSpPr>
        <p:spPr>
          <a:xfrm>
            <a:off x="1474237" y="345233"/>
            <a:ext cx="7977673" cy="646331"/>
          </a:xfrm>
          <a:prstGeom prst="rect">
            <a:avLst/>
          </a:prstGeom>
          <a:noFill/>
        </p:spPr>
        <p:txBody>
          <a:bodyPr wrap="square" rtlCol="0">
            <a:spAutoFit/>
          </a:bodyPr>
          <a:lstStyle/>
          <a:p>
            <a:r>
              <a:rPr lang="en-US" sz="3600" dirty="0"/>
              <a:t>Common Contacts</a:t>
            </a:r>
          </a:p>
        </p:txBody>
      </p:sp>
      <p:sp>
        <p:nvSpPr>
          <p:cNvPr id="5" name="TextBox 4">
            <a:extLst>
              <a:ext uri="{FF2B5EF4-FFF2-40B4-BE49-F238E27FC236}">
                <a16:creationId xmlns:a16="http://schemas.microsoft.com/office/drawing/2014/main" id="{A782E2BF-7097-83F2-6946-CC7C166ABE7E}"/>
              </a:ext>
            </a:extLst>
          </p:cNvPr>
          <p:cNvSpPr txBox="1"/>
          <p:nvPr/>
        </p:nvSpPr>
        <p:spPr>
          <a:xfrm>
            <a:off x="1474237" y="1231641"/>
            <a:ext cx="8901404" cy="5232202"/>
          </a:xfrm>
          <a:prstGeom prst="rect">
            <a:avLst/>
          </a:prstGeom>
          <a:noFill/>
        </p:spPr>
        <p:txBody>
          <a:bodyPr wrap="square" rtlCol="0">
            <a:spAutoFit/>
          </a:bodyPr>
          <a:lstStyle/>
          <a:p>
            <a:r>
              <a:rPr lang="en-US" dirty="0"/>
              <a:t>Division of Revenue (609) 292-9292, </a:t>
            </a:r>
          </a:p>
          <a:p>
            <a:pPr marL="285750" indent="-285750">
              <a:buFont typeface="Arial" panose="020B0604020202020204" pitchFamily="34" charset="0"/>
              <a:buChar char="•"/>
            </a:pPr>
            <a:r>
              <a:rPr lang="en-US" sz="1600" dirty="0"/>
              <a:t>BRC registration and certificate issues</a:t>
            </a:r>
          </a:p>
          <a:p>
            <a:endParaRPr lang="en-US" dirty="0"/>
          </a:p>
          <a:p>
            <a:r>
              <a:rPr lang="en-US" dirty="0"/>
              <a:t>Division of Revenue UCC Unit – (609) 633-8157, nj.uccunit@treas.nj.gov</a:t>
            </a:r>
          </a:p>
          <a:p>
            <a:pPr marL="285750" indent="-285750">
              <a:buFont typeface="Arial" panose="020B0604020202020204" pitchFamily="34" charset="0"/>
              <a:buChar char="•"/>
            </a:pPr>
            <a:r>
              <a:rPr lang="en-US" sz="1600" dirty="0"/>
              <a:t>duplicate certificates</a:t>
            </a:r>
          </a:p>
          <a:p>
            <a:pPr marL="285750" indent="-285750">
              <a:buFont typeface="Arial" panose="020B0604020202020204" pitchFamily="34" charset="0"/>
              <a:buChar char="•"/>
            </a:pPr>
            <a:endParaRPr lang="en-US" sz="1600" dirty="0"/>
          </a:p>
          <a:p>
            <a:r>
              <a:rPr lang="en-US" dirty="0"/>
              <a:t>Division of Taxation – (609) 292-6400</a:t>
            </a:r>
          </a:p>
          <a:p>
            <a:endParaRPr lang="en-US" dirty="0"/>
          </a:p>
          <a:p>
            <a:r>
              <a:rPr lang="en-US" dirty="0"/>
              <a:t>Division of Taxation - (609)292-5995, Taxation.regulatoryservices@treas.nj.gov</a:t>
            </a:r>
          </a:p>
          <a:p>
            <a:pPr marL="285750" indent="-285750">
              <a:buFont typeface="Arial" panose="020B0604020202020204" pitchFamily="34" charset="0"/>
              <a:buChar char="•"/>
            </a:pPr>
            <a:r>
              <a:rPr lang="en-US" sz="1600" dirty="0"/>
              <a:t>tax credit and reduced tax inquiries</a:t>
            </a:r>
          </a:p>
          <a:p>
            <a:pPr marL="285750" indent="-285750">
              <a:buFont typeface="Arial" panose="020B0604020202020204" pitchFamily="34" charset="0"/>
              <a:buChar char="•"/>
            </a:pPr>
            <a:endParaRPr lang="en-US" sz="1600" dirty="0"/>
          </a:p>
          <a:p>
            <a:r>
              <a:rPr lang="en-US" dirty="0"/>
              <a:t>Division of Taxation – email only, ueztax.clearance@treas.nj.gov</a:t>
            </a:r>
          </a:p>
          <a:p>
            <a:pPr marL="285750" indent="-285750">
              <a:buFont typeface="Arial" panose="020B0604020202020204" pitchFamily="34" charset="0"/>
              <a:buChar char="•"/>
            </a:pPr>
            <a:r>
              <a:rPr lang="en-US" sz="1600" dirty="0"/>
              <a:t>UEZ tax clearance</a:t>
            </a:r>
          </a:p>
          <a:p>
            <a:pPr marL="285750" indent="-285750">
              <a:buFont typeface="Arial" panose="020B0604020202020204" pitchFamily="34" charset="0"/>
              <a:buChar char="•"/>
            </a:pPr>
            <a:endParaRPr lang="en-US" sz="1600" dirty="0"/>
          </a:p>
          <a:p>
            <a:r>
              <a:rPr lang="en-US" dirty="0"/>
              <a:t>Premier Business Services</a:t>
            </a:r>
          </a:p>
          <a:p>
            <a:pPr marL="285750" indent="-285750">
              <a:buFont typeface="Arial" panose="020B0604020202020204" pitchFamily="34" charset="0"/>
              <a:buChar char="•"/>
            </a:pPr>
            <a:r>
              <a:rPr lang="en-US" sz="1600" dirty="0"/>
              <a:t>password assistance – (866)534-7789, nj.gov/</a:t>
            </a:r>
            <a:r>
              <a:rPr lang="en-US" sz="1600" dirty="0" err="1"/>
              <a:t>njbusiness</a:t>
            </a:r>
            <a:r>
              <a:rPr lang="en-US" sz="1600" dirty="0"/>
              <a:t>/ </a:t>
            </a:r>
          </a:p>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endParaRPr lang="en-US" sz="1600" dirty="0"/>
          </a:p>
          <a:p>
            <a:endParaRPr lang="en-US" sz="1600" dirty="0"/>
          </a:p>
        </p:txBody>
      </p:sp>
    </p:spTree>
    <p:extLst>
      <p:ext uri="{BB962C8B-B14F-4D97-AF65-F5344CB8AC3E}">
        <p14:creationId xmlns:p14="http://schemas.microsoft.com/office/powerpoint/2010/main" val="362507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16EB-9BE4-302D-8669-75D58373E411}"/>
              </a:ext>
            </a:extLst>
          </p:cNvPr>
          <p:cNvSpPr>
            <a:spLocks noGrp="1"/>
          </p:cNvSpPr>
          <p:nvPr>
            <p:ph type="title"/>
          </p:nvPr>
        </p:nvSpPr>
        <p:spPr/>
        <p:txBody>
          <a:bodyPr>
            <a:normAutofit/>
          </a:bodyPr>
          <a:lstStyle/>
          <a:p>
            <a:pPr algn="ctr"/>
            <a:r>
              <a:rPr lang="en-US" sz="4400" b="1" dirty="0">
                <a:solidFill>
                  <a:schemeClr val="bg2">
                    <a:lumMod val="10000"/>
                  </a:schemeClr>
                </a:solidFill>
                <a:latin typeface="Times New Roman" panose="02020603050405020304" pitchFamily="18" charset="0"/>
                <a:cs typeface="Times New Roman" panose="02020603050405020304" pitchFamily="18" charset="0"/>
              </a:rPr>
              <a:t>HOW TO CONTACT US</a:t>
            </a:r>
          </a:p>
        </p:txBody>
      </p:sp>
      <mc:AlternateContent xmlns:mc="http://schemas.openxmlformats.org/markup-compatibility/2006">
        <mc:Choice xmlns:am3d="http://schemas.microsoft.com/office/drawing/2017/model3d" Requires="am3d">
          <p:graphicFrame>
            <p:nvGraphicFramePr>
              <p:cNvPr id="4" name="Content Placeholder 3" descr="Pen 3">
                <a:extLst>
                  <a:ext uri="{FF2B5EF4-FFF2-40B4-BE49-F238E27FC236}">
                    <a16:creationId xmlns:a16="http://schemas.microsoft.com/office/drawing/2014/main" id="{50F76A93-2959-B6CD-8F48-35DC5D9E7DB3}"/>
                  </a:ext>
                </a:extLst>
              </p:cNvPr>
              <p:cNvGraphicFramePr>
                <a:graphicFrameLocks noGrp="1" noChangeAspect="1"/>
              </p:cNvGraphicFramePr>
              <p:nvPr>
                <p:ph idx="1"/>
                <p:extLst>
                  <p:ext uri="{D42A27DB-BD31-4B8C-83A1-F6EECF244321}">
                    <p14:modId xmlns:p14="http://schemas.microsoft.com/office/powerpoint/2010/main" val="2147206760"/>
                  </p:ext>
                </p:extLst>
              </p:nvPr>
            </p:nvGraphicFramePr>
            <p:xfrm rot="20800666">
              <a:off x="5554792" y="2184776"/>
              <a:ext cx="4113478" cy="780800"/>
            </p:xfrm>
            <a:graphic>
              <a:graphicData uri="http://schemas.microsoft.com/office/drawing/2017/model3d">
                <am3d:model3d r:embed="rId2">
                  <am3d:spPr>
                    <a:xfrm rot="20800666">
                      <a:off x="0" y="0"/>
                      <a:ext cx="4113478" cy="780800"/>
                    </a:xfrm>
                    <a:prstGeom prst="rect">
                      <a:avLst/>
                    </a:prstGeom>
                  </am3d:spPr>
                  <am3d:camera>
                    <am3d:pos x="0" y="0" z="47527276"/>
                    <am3d:up dx="0" dy="36000000" dz="0"/>
                    <am3d:lookAt x="0" y="0" z="0"/>
                    <am3d:perspective fov="2700000"/>
                  </am3d:camera>
                  <am3d:trans>
                    <am3d:meterPerModelUnit n="2715178" d="1000000"/>
                    <am3d:preTrans dx="586957" dy="-355261" dz="-35505"/>
                    <am3d:scale>
                      <am3d:sx n="1000000" d="1000000"/>
                      <am3d:sy n="1000000" d="1000000"/>
                      <am3d:sz n="1000000" d="1000000"/>
                    </am3d:scale>
                    <am3d:rot ax="2620977" ay="432497" az="410004"/>
                    <am3d:postTrans dx="0" dy="0" dz="0"/>
                  </am3d:trans>
                  <am3d:raster rName="Office3DRenderer" rVer="16.0.8326">
                    <am3d:blip r:embed="rId3"/>
                  </am3d:raster>
                  <am3d:objViewport viewportSz="428487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Content Placeholder 3" descr="Pen 3">
                <a:extLst>
                  <a:ext uri="{FF2B5EF4-FFF2-40B4-BE49-F238E27FC236}">
                    <a16:creationId xmlns:a16="http://schemas.microsoft.com/office/drawing/2014/main" id="{50F76A93-2959-B6CD-8F48-35DC5D9E7DB3}"/>
                  </a:ext>
                </a:extLst>
              </p:cNvPr>
              <p:cNvPicPr>
                <a:picLocks noGrp="1" noRot="1" noChangeAspect="1" noMove="1" noResize="1" noEditPoints="1" noAdjustHandles="1" noChangeArrowheads="1" noChangeShapeType="1" noCrop="1"/>
              </p:cNvPicPr>
              <p:nvPr/>
            </p:nvPicPr>
            <p:blipFill>
              <a:blip r:embed="rId3"/>
              <a:stretch>
                <a:fillRect/>
              </a:stretch>
            </p:blipFill>
            <p:spPr>
              <a:xfrm rot="20800666">
                <a:off x="5554792" y="2184776"/>
                <a:ext cx="4113478" cy="780800"/>
              </a:xfrm>
              <a:prstGeom prst="rect">
                <a:avLst/>
              </a:prstGeom>
            </p:spPr>
          </p:pic>
        </mc:Fallback>
      </mc:AlternateContent>
      <p:sp>
        <p:nvSpPr>
          <p:cNvPr id="5" name="TextBox 4">
            <a:extLst>
              <a:ext uri="{FF2B5EF4-FFF2-40B4-BE49-F238E27FC236}">
                <a16:creationId xmlns:a16="http://schemas.microsoft.com/office/drawing/2014/main" id="{C853041B-5E77-7585-3A54-C26F2FC8661D}"/>
              </a:ext>
            </a:extLst>
          </p:cNvPr>
          <p:cNvSpPr txBox="1"/>
          <p:nvPr/>
        </p:nvSpPr>
        <p:spPr>
          <a:xfrm>
            <a:off x="1698171" y="2687215"/>
            <a:ext cx="6246154" cy="2862322"/>
          </a:xfrm>
          <a:prstGeom prst="rect">
            <a:avLst/>
          </a:prstGeom>
          <a:noFill/>
        </p:spPr>
        <p:txBody>
          <a:bodyPr wrap="square" rtlCol="0">
            <a:spAutoFit/>
          </a:bodyPr>
          <a:lstStyle/>
          <a:p>
            <a:r>
              <a:rPr lang="en-US" dirty="0"/>
              <a:t>email: </a:t>
            </a:r>
            <a:r>
              <a:rPr lang="en-US" dirty="0">
                <a:solidFill>
                  <a:schemeClr val="bg2">
                    <a:lumMod val="10000"/>
                  </a:schemeClr>
                </a:solidFill>
                <a:hlinkClick r:id="rId4">
                  <a:extLst>
                    <a:ext uri="{A12FA001-AC4F-418D-AE19-62706E023703}">
                      <ahyp:hlinkClr xmlns:ahyp="http://schemas.microsoft.com/office/drawing/2018/hyperlinkcolor" val="tx"/>
                    </a:ext>
                  </a:extLst>
                </a:hlinkClick>
              </a:rPr>
              <a:t>uezinfo@dca.nj.gov</a:t>
            </a:r>
            <a:r>
              <a:rPr lang="en-US" dirty="0">
                <a:solidFill>
                  <a:schemeClr val="bg2">
                    <a:lumMod val="10000"/>
                  </a:schemeClr>
                </a:solidFill>
              </a:rPr>
              <a:t>    </a:t>
            </a:r>
          </a:p>
          <a:p>
            <a:endParaRPr lang="en-US" dirty="0"/>
          </a:p>
          <a:p>
            <a:r>
              <a:rPr lang="en-US" dirty="0"/>
              <a:t>Phone: 1(877) 913-6837</a:t>
            </a:r>
          </a:p>
          <a:p>
            <a:endParaRPr lang="en-US" dirty="0"/>
          </a:p>
          <a:p>
            <a:r>
              <a:rPr lang="en-US" b="1" dirty="0"/>
              <a:t>Certifications Team: </a:t>
            </a:r>
            <a:br>
              <a:rPr lang="en-US" b="1" dirty="0"/>
            </a:br>
            <a:endParaRPr lang="en-US" b="1" dirty="0"/>
          </a:p>
          <a:p>
            <a:r>
              <a:rPr lang="en-US" dirty="0"/>
              <a:t>Atira White – Supervisor</a:t>
            </a:r>
          </a:p>
          <a:p>
            <a:r>
              <a:rPr lang="en-US" dirty="0"/>
              <a:t>Shaneeka Warner – Certifications Representative</a:t>
            </a:r>
          </a:p>
          <a:p>
            <a:r>
              <a:rPr lang="en-US" dirty="0"/>
              <a:t>Kija Marquis – Certifications Representative</a:t>
            </a:r>
          </a:p>
          <a:p>
            <a:r>
              <a:rPr lang="en-US" dirty="0"/>
              <a:t>Kameron Johnson – Certifications Representative</a:t>
            </a:r>
          </a:p>
        </p:txBody>
      </p:sp>
    </p:spTree>
    <p:extLst>
      <p:ext uri="{BB962C8B-B14F-4D97-AF65-F5344CB8AC3E}">
        <p14:creationId xmlns:p14="http://schemas.microsoft.com/office/powerpoint/2010/main" val="334815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 name="Straight Connector 2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87E6F8CB-0577-B9F3-6F98-67F3E108D3C7}"/>
              </a:ext>
            </a:extLst>
          </p:cNvPr>
          <p:cNvSpPr>
            <a:spLocks noGrp="1"/>
          </p:cNvSpPr>
          <p:nvPr>
            <p:ph type="title"/>
          </p:nvPr>
        </p:nvSpPr>
        <p:spPr>
          <a:xfrm>
            <a:off x="677333" y="609600"/>
            <a:ext cx="8822265" cy="1320800"/>
          </a:xfrm>
        </p:spPr>
        <p:txBody>
          <a:bodyPr vert="horz" lIns="91440" tIns="45720" rIns="91440" bIns="45720" rtlCol="0" anchor="t">
            <a:normAutofit/>
          </a:bodyPr>
          <a:lstStyle/>
          <a:p>
            <a:pPr algn="ctr"/>
            <a:r>
              <a:rPr lang="en-US" dirty="0">
                <a:solidFill>
                  <a:schemeClr val="bg2">
                    <a:lumMod val="10000"/>
                  </a:schemeClr>
                </a:solidFill>
              </a:rPr>
              <a:t>UEZA Helpline Services Offered</a:t>
            </a:r>
          </a:p>
        </p:txBody>
      </p:sp>
      <p:sp>
        <p:nvSpPr>
          <p:cNvPr id="17" name="Content Placeholder 16">
            <a:extLst>
              <a:ext uri="{FF2B5EF4-FFF2-40B4-BE49-F238E27FC236}">
                <a16:creationId xmlns:a16="http://schemas.microsoft.com/office/drawing/2014/main" id="{D9DD91E1-C6BB-9C8F-8DAB-E0390F75BE71}"/>
              </a:ext>
            </a:extLst>
          </p:cNvPr>
          <p:cNvSpPr>
            <a:spLocks noGrp="1"/>
          </p:cNvSpPr>
          <p:nvPr>
            <p:ph sz="half" idx="1"/>
          </p:nvPr>
        </p:nvSpPr>
        <p:spPr>
          <a:xfrm>
            <a:off x="2454443" y="1799924"/>
            <a:ext cx="5852160" cy="4241437"/>
          </a:xfrm>
        </p:spPr>
        <p:txBody>
          <a:bodyPr>
            <a:normAutofit/>
          </a:bodyPr>
          <a:lstStyle/>
          <a:p>
            <a:endParaRPr lang="en-US" dirty="0"/>
          </a:p>
          <a:p>
            <a:pPr>
              <a:buClr>
                <a:srgbClr val="00B0F0"/>
              </a:buClr>
            </a:pPr>
            <a:r>
              <a:rPr lang="en-US" dirty="0"/>
              <a:t>Field and respond to general inquires from both participating and prospective businesses</a:t>
            </a:r>
          </a:p>
          <a:p>
            <a:pPr>
              <a:buClr>
                <a:srgbClr val="00B0F0"/>
              </a:buClr>
            </a:pPr>
            <a:r>
              <a:rPr lang="en-US" dirty="0"/>
              <a:t>Assist Coordinators with issues regarding business applications</a:t>
            </a:r>
          </a:p>
          <a:p>
            <a:pPr>
              <a:buClr>
                <a:srgbClr val="00B0F0"/>
              </a:buClr>
            </a:pPr>
            <a:r>
              <a:rPr lang="en-US" dirty="0"/>
              <a:t>Assist with verifying PBS login ID (password assistance is not available)</a:t>
            </a:r>
          </a:p>
          <a:p>
            <a:pPr>
              <a:buClr>
                <a:srgbClr val="00B0F0"/>
              </a:buClr>
            </a:pPr>
            <a:r>
              <a:rPr lang="en-US" dirty="0"/>
              <a:t>Verify certification deadlines and applications received</a:t>
            </a:r>
          </a:p>
          <a:p>
            <a:pPr>
              <a:buClr>
                <a:srgbClr val="00B0F0"/>
              </a:buClr>
            </a:pPr>
            <a:r>
              <a:rPr lang="en-US" dirty="0"/>
              <a:t>Connect potential businesses with their local coordinator for assistance</a:t>
            </a:r>
          </a:p>
          <a:p>
            <a:pPr>
              <a:buClr>
                <a:srgbClr val="00B0F0"/>
              </a:buClr>
            </a:pPr>
            <a:r>
              <a:rPr lang="en-US" dirty="0"/>
              <a:t>We </a:t>
            </a:r>
            <a:r>
              <a:rPr lang="en-US" b="1" dirty="0"/>
              <a:t>DO NOT </a:t>
            </a:r>
            <a:r>
              <a:rPr lang="en-US" dirty="0"/>
              <a:t>have access to tax information</a:t>
            </a:r>
          </a:p>
          <a:p>
            <a:endParaRPr lang="en-US" dirty="0"/>
          </a:p>
        </p:txBody>
      </p:sp>
    </p:spTree>
    <p:extLst>
      <p:ext uri="{BB962C8B-B14F-4D97-AF65-F5344CB8AC3E}">
        <p14:creationId xmlns:p14="http://schemas.microsoft.com/office/powerpoint/2010/main" val="1161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A2F8-E9AF-B662-2658-1CFEA595EA2F}"/>
              </a:ext>
            </a:extLst>
          </p:cNvPr>
          <p:cNvSpPr>
            <a:spLocks noGrp="1"/>
          </p:cNvSpPr>
          <p:nvPr>
            <p:ph type="title"/>
          </p:nvPr>
        </p:nvSpPr>
        <p:spPr>
          <a:xfrm>
            <a:off x="677334" y="1498603"/>
            <a:ext cx="3854528" cy="2409253"/>
          </a:xfrm>
        </p:spPr>
        <p:txBody>
          <a:bodyPr>
            <a:normAutofit/>
          </a:bodyPr>
          <a:lstStyle/>
          <a:p>
            <a:pPr algn="ctr"/>
            <a:r>
              <a:rPr lang="en-US" sz="3200" dirty="0">
                <a:solidFill>
                  <a:schemeClr val="bg2">
                    <a:lumMod val="10000"/>
                  </a:schemeClr>
                </a:solidFill>
              </a:rPr>
              <a:t>Coordinator Responsibilities </a:t>
            </a:r>
          </a:p>
        </p:txBody>
      </p:sp>
      <p:sp>
        <p:nvSpPr>
          <p:cNvPr id="3" name="Content Placeholder 2">
            <a:extLst>
              <a:ext uri="{FF2B5EF4-FFF2-40B4-BE49-F238E27FC236}">
                <a16:creationId xmlns:a16="http://schemas.microsoft.com/office/drawing/2014/main" id="{F5CC324C-6C29-B1C2-091D-557FA1525975}"/>
              </a:ext>
            </a:extLst>
          </p:cNvPr>
          <p:cNvSpPr>
            <a:spLocks noGrp="1"/>
          </p:cNvSpPr>
          <p:nvPr>
            <p:ph idx="1"/>
          </p:nvPr>
        </p:nvSpPr>
        <p:spPr>
          <a:xfrm>
            <a:off x="4760461" y="1386038"/>
            <a:ext cx="4513541" cy="4655323"/>
          </a:xfrm>
          <a:noFill/>
        </p:spPr>
        <p:txBody>
          <a:bodyPr>
            <a:normAutofit lnSpcReduction="10000"/>
          </a:bodyPr>
          <a:lstStyle/>
          <a:p>
            <a:pPr>
              <a:buClr>
                <a:srgbClr val="00B0F0"/>
              </a:buClr>
            </a:pPr>
            <a:r>
              <a:rPr lang="en-US" dirty="0"/>
              <a:t>Canvas local UEZ for potential business partners and advise of the benefits of the UEZ program.</a:t>
            </a:r>
          </a:p>
          <a:p>
            <a:pPr>
              <a:buClr>
                <a:srgbClr val="00B0F0"/>
              </a:buClr>
            </a:pPr>
            <a:r>
              <a:rPr lang="en-US" dirty="0"/>
              <a:t>Recruit and prequalify businesses for participation</a:t>
            </a:r>
          </a:p>
          <a:p>
            <a:pPr>
              <a:buClr>
                <a:srgbClr val="00B0F0"/>
              </a:buClr>
            </a:pPr>
            <a:r>
              <a:rPr lang="en-US" dirty="0"/>
              <a:t>Provide online application assistance, if required</a:t>
            </a:r>
          </a:p>
          <a:p>
            <a:pPr>
              <a:buClr>
                <a:srgbClr val="00B0F0"/>
              </a:buClr>
            </a:pPr>
            <a:r>
              <a:rPr lang="en-US" dirty="0"/>
              <a:t>Notify businesses of approaching certification due date</a:t>
            </a:r>
          </a:p>
          <a:p>
            <a:pPr>
              <a:buClr>
                <a:srgbClr val="00B0F0"/>
              </a:buClr>
            </a:pPr>
            <a:r>
              <a:rPr lang="en-US" dirty="0"/>
              <a:t>Contact businesses to notify them of missed certification deadlines</a:t>
            </a:r>
          </a:p>
          <a:p>
            <a:pPr>
              <a:buClr>
                <a:srgbClr val="00B0F0"/>
              </a:buClr>
            </a:pPr>
            <a:r>
              <a:rPr lang="en-US" dirty="0"/>
              <a:t>Notify business of inactive status and assist in reactivation, if required</a:t>
            </a:r>
          </a:p>
          <a:p>
            <a:pPr>
              <a:buClr>
                <a:srgbClr val="00B0F0"/>
              </a:buClr>
            </a:pPr>
            <a:r>
              <a:rPr lang="en-US" dirty="0"/>
              <a:t>Call the help desk if you need assistance</a:t>
            </a:r>
          </a:p>
        </p:txBody>
      </p:sp>
    </p:spTree>
    <p:extLst>
      <p:ext uri="{BB962C8B-B14F-4D97-AF65-F5344CB8AC3E}">
        <p14:creationId xmlns:p14="http://schemas.microsoft.com/office/powerpoint/2010/main" val="110724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43E6FB-9389-CB49-047E-E2510C052ADD}"/>
              </a:ext>
            </a:extLst>
          </p:cNvPr>
          <p:cNvSpPr>
            <a:spLocks noGrp="1"/>
          </p:cNvSpPr>
          <p:nvPr>
            <p:ph type="body" sz="half" idx="2"/>
          </p:nvPr>
        </p:nvSpPr>
        <p:spPr>
          <a:xfrm>
            <a:off x="677333" y="514925"/>
            <a:ext cx="10652819" cy="725296"/>
          </a:xfrm>
        </p:spPr>
        <p:txBody>
          <a:bodyPr>
            <a:normAutofit/>
          </a:bodyPr>
          <a:lstStyle/>
          <a:p>
            <a:pPr algn="ctr"/>
            <a:r>
              <a:rPr lang="en-US" sz="4000" b="1" dirty="0"/>
              <a:t>UEZ PROGRAM QUALIFICATIONS</a:t>
            </a:r>
          </a:p>
        </p:txBody>
      </p:sp>
      <p:graphicFrame>
        <p:nvGraphicFramePr>
          <p:cNvPr id="5" name="Diagram 4">
            <a:extLst>
              <a:ext uri="{FF2B5EF4-FFF2-40B4-BE49-F238E27FC236}">
                <a16:creationId xmlns:a16="http://schemas.microsoft.com/office/drawing/2014/main" id="{4CD979CE-4258-2256-A344-0FC60A74F8AF}"/>
              </a:ext>
            </a:extLst>
          </p:cNvPr>
          <p:cNvGraphicFramePr/>
          <p:nvPr>
            <p:extLst>
              <p:ext uri="{D42A27DB-BD31-4B8C-83A1-F6EECF244321}">
                <p14:modId xmlns:p14="http://schemas.microsoft.com/office/powerpoint/2010/main" val="3532101678"/>
              </p:ext>
            </p:extLst>
          </p:nvPr>
        </p:nvGraphicFramePr>
        <p:xfrm>
          <a:off x="2032000" y="1618592"/>
          <a:ext cx="7437820" cy="5239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926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FB6819-9ED1-FB07-D822-77D678736961}"/>
              </a:ext>
            </a:extLst>
          </p:cNvPr>
          <p:cNvSpPr/>
          <p:nvPr/>
        </p:nvSpPr>
        <p:spPr>
          <a:xfrm>
            <a:off x="643921" y="2076712"/>
            <a:ext cx="1954924" cy="113511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highlight>
                <a:srgbClr val="FFFF00"/>
              </a:highlight>
            </a:endParaRPr>
          </a:p>
        </p:txBody>
      </p:sp>
      <p:sp>
        <p:nvSpPr>
          <p:cNvPr id="7" name="TextBox 6">
            <a:extLst>
              <a:ext uri="{FF2B5EF4-FFF2-40B4-BE49-F238E27FC236}">
                <a16:creationId xmlns:a16="http://schemas.microsoft.com/office/drawing/2014/main" id="{F388B9A9-F5AE-B925-1709-6B8FD038B756}"/>
              </a:ext>
            </a:extLst>
          </p:cNvPr>
          <p:cNvSpPr txBox="1"/>
          <p:nvPr/>
        </p:nvSpPr>
        <p:spPr>
          <a:xfrm>
            <a:off x="925416" y="2427890"/>
            <a:ext cx="1487277" cy="646331"/>
          </a:xfrm>
          <a:prstGeom prst="rect">
            <a:avLst/>
          </a:prstGeom>
          <a:noFill/>
        </p:spPr>
        <p:txBody>
          <a:bodyPr wrap="square" rtlCol="0">
            <a:spAutoFit/>
          </a:bodyPr>
          <a:lstStyle/>
          <a:p>
            <a:pPr algn="ctr"/>
            <a:r>
              <a:rPr lang="en-US" b="1" dirty="0"/>
              <a:t>TAX - FREE PURCHASES</a:t>
            </a:r>
          </a:p>
        </p:txBody>
      </p:sp>
      <p:sp>
        <p:nvSpPr>
          <p:cNvPr id="8" name="Rectangle 7">
            <a:extLst>
              <a:ext uri="{FF2B5EF4-FFF2-40B4-BE49-F238E27FC236}">
                <a16:creationId xmlns:a16="http://schemas.microsoft.com/office/drawing/2014/main" id="{7F08A0BC-EFAD-DFA1-D3C8-0383DBCE2D7A}"/>
              </a:ext>
            </a:extLst>
          </p:cNvPr>
          <p:cNvSpPr/>
          <p:nvPr/>
        </p:nvSpPr>
        <p:spPr>
          <a:xfrm>
            <a:off x="3551626" y="2119878"/>
            <a:ext cx="1954924" cy="113511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REDUCED</a:t>
            </a:r>
          </a:p>
          <a:p>
            <a:pPr algn="ctr"/>
            <a:r>
              <a:rPr lang="en-US" b="1" dirty="0"/>
              <a:t> SALES TAX</a:t>
            </a:r>
          </a:p>
        </p:txBody>
      </p:sp>
      <p:sp>
        <p:nvSpPr>
          <p:cNvPr id="9" name="Rectangle 8">
            <a:extLst>
              <a:ext uri="{FF2B5EF4-FFF2-40B4-BE49-F238E27FC236}">
                <a16:creationId xmlns:a16="http://schemas.microsoft.com/office/drawing/2014/main" id="{9F185957-C242-0F90-CA92-A85D6E0C2845}"/>
              </a:ext>
            </a:extLst>
          </p:cNvPr>
          <p:cNvSpPr/>
          <p:nvPr/>
        </p:nvSpPr>
        <p:spPr>
          <a:xfrm>
            <a:off x="6359631" y="2118288"/>
            <a:ext cx="1954924" cy="11351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FINANCIAL ASSISTANCE</a:t>
            </a:r>
          </a:p>
        </p:txBody>
      </p:sp>
      <p:sp>
        <p:nvSpPr>
          <p:cNvPr id="10" name="Rectangle 9">
            <a:extLst>
              <a:ext uri="{FF2B5EF4-FFF2-40B4-BE49-F238E27FC236}">
                <a16:creationId xmlns:a16="http://schemas.microsoft.com/office/drawing/2014/main" id="{F5C6A4BE-9A4C-EC9B-EE3A-4B9B5E1C25B9}"/>
              </a:ext>
            </a:extLst>
          </p:cNvPr>
          <p:cNvSpPr/>
          <p:nvPr/>
        </p:nvSpPr>
        <p:spPr>
          <a:xfrm>
            <a:off x="9114045" y="2118288"/>
            <a:ext cx="1954924" cy="11351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TAX </a:t>
            </a:r>
          </a:p>
          <a:p>
            <a:pPr algn="ctr"/>
            <a:r>
              <a:rPr lang="en-US" b="1" dirty="0"/>
              <a:t>CREDITS</a:t>
            </a:r>
          </a:p>
        </p:txBody>
      </p:sp>
      <p:sp>
        <p:nvSpPr>
          <p:cNvPr id="14" name="Arrow: Down 13">
            <a:extLst>
              <a:ext uri="{FF2B5EF4-FFF2-40B4-BE49-F238E27FC236}">
                <a16:creationId xmlns:a16="http://schemas.microsoft.com/office/drawing/2014/main" id="{C7E68365-AD78-4102-0736-2A110D11EFEA}"/>
              </a:ext>
            </a:extLst>
          </p:cNvPr>
          <p:cNvSpPr/>
          <p:nvPr/>
        </p:nvSpPr>
        <p:spPr>
          <a:xfrm>
            <a:off x="4286772" y="3410541"/>
            <a:ext cx="484632" cy="830318"/>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ECBEAC7E-C833-74D3-6B56-799CFAF0BFD1}"/>
              </a:ext>
            </a:extLst>
          </p:cNvPr>
          <p:cNvSpPr/>
          <p:nvPr/>
        </p:nvSpPr>
        <p:spPr>
          <a:xfrm>
            <a:off x="1379067" y="3394641"/>
            <a:ext cx="484632" cy="830318"/>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171833-13DC-F09D-8CAD-6E4E21B32A92}"/>
              </a:ext>
            </a:extLst>
          </p:cNvPr>
          <p:cNvSpPr/>
          <p:nvPr/>
        </p:nvSpPr>
        <p:spPr>
          <a:xfrm>
            <a:off x="9114045" y="4366195"/>
            <a:ext cx="1954924" cy="2233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8% tax credit available to employers with less than 50 employees</a:t>
            </a:r>
          </a:p>
        </p:txBody>
      </p:sp>
      <p:sp>
        <p:nvSpPr>
          <p:cNvPr id="26" name="Rectangle 25">
            <a:extLst>
              <a:ext uri="{FF2B5EF4-FFF2-40B4-BE49-F238E27FC236}">
                <a16:creationId xmlns:a16="http://schemas.microsoft.com/office/drawing/2014/main" id="{872008BC-EF8E-BE6F-DE1B-05A851367BE7}"/>
              </a:ext>
            </a:extLst>
          </p:cNvPr>
          <p:cNvSpPr/>
          <p:nvPr/>
        </p:nvSpPr>
        <p:spPr>
          <a:xfrm>
            <a:off x="6359631" y="4366196"/>
            <a:ext cx="1954924" cy="2233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Local Municipalities can provide information for other available programs</a:t>
            </a:r>
          </a:p>
        </p:txBody>
      </p:sp>
      <p:sp>
        <p:nvSpPr>
          <p:cNvPr id="25" name="Rectangle 24">
            <a:extLst>
              <a:ext uri="{FF2B5EF4-FFF2-40B4-BE49-F238E27FC236}">
                <a16:creationId xmlns:a16="http://schemas.microsoft.com/office/drawing/2014/main" id="{9B054E51-3FEB-6D69-2DAA-B13FD911D4EC}"/>
              </a:ext>
            </a:extLst>
          </p:cNvPr>
          <p:cNvSpPr/>
          <p:nvPr/>
        </p:nvSpPr>
        <p:spPr>
          <a:xfrm>
            <a:off x="3551626" y="4419600"/>
            <a:ext cx="1954924" cy="2233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Can charge sales tax at half the current rate  to customers</a:t>
            </a:r>
          </a:p>
        </p:txBody>
      </p:sp>
      <p:sp>
        <p:nvSpPr>
          <p:cNvPr id="24" name="Rectangle 23">
            <a:extLst>
              <a:ext uri="{FF2B5EF4-FFF2-40B4-BE49-F238E27FC236}">
                <a16:creationId xmlns:a16="http://schemas.microsoft.com/office/drawing/2014/main" id="{FD663998-5475-5BE1-357A-18B465BDFAE5}"/>
              </a:ext>
            </a:extLst>
          </p:cNvPr>
          <p:cNvSpPr/>
          <p:nvPr/>
        </p:nvSpPr>
        <p:spPr>
          <a:xfrm>
            <a:off x="643921" y="4419600"/>
            <a:ext cx="1954924" cy="2233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Annual savings of up to $6,625 on first $100,000</a:t>
            </a:r>
          </a:p>
        </p:txBody>
      </p:sp>
      <mc:AlternateContent xmlns:mc="http://schemas.openxmlformats.org/markup-compatibility/2006">
        <mc:Choice xmlns:am3d="http://schemas.microsoft.com/office/drawing/2017/model3d" Requires="am3d">
          <p:graphicFrame>
            <p:nvGraphicFramePr>
              <p:cNvPr id="31" name="3D Model 30" descr="Linear Growth Histogram">
                <a:extLst>
                  <a:ext uri="{FF2B5EF4-FFF2-40B4-BE49-F238E27FC236}">
                    <a16:creationId xmlns:a16="http://schemas.microsoft.com/office/drawing/2014/main" id="{BD0EC003-152C-19E4-CAA4-D182B4ABAC88}"/>
                  </a:ext>
                </a:extLst>
              </p:cNvPr>
              <p:cNvGraphicFramePr>
                <a:graphicFrameLocks noChangeAspect="1"/>
              </p:cNvGraphicFramePr>
              <p:nvPr>
                <p:extLst>
                  <p:ext uri="{D42A27DB-BD31-4B8C-83A1-F6EECF244321}">
                    <p14:modId xmlns:p14="http://schemas.microsoft.com/office/powerpoint/2010/main" val="782709633"/>
                  </p:ext>
                </p:extLst>
              </p:nvPr>
            </p:nvGraphicFramePr>
            <p:xfrm>
              <a:off x="462164" y="65850"/>
              <a:ext cx="3161485" cy="1775923"/>
            </p:xfrm>
            <a:graphic>
              <a:graphicData uri="http://schemas.microsoft.com/office/drawing/2017/model3d">
                <am3d:model3d r:embed="rId3">
                  <am3d:spPr>
                    <a:xfrm>
                      <a:off x="0" y="0"/>
                      <a:ext cx="3161485" cy="1775923"/>
                    </a:xfrm>
                    <a:prstGeom prst="rect">
                      <a:avLst/>
                    </a:prstGeom>
                    <a:gradFill>
                      <a:gsLst>
                        <a:gs pos="15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3d:spPr>
                  <am3d:camera>
                    <am3d:pos x="0" y="0" z="54060772"/>
                    <am3d:up dx="0" dy="36000000" dz="0"/>
                    <am3d:lookAt x="0" y="0" z="0"/>
                    <am3d:perspective fov="2700000"/>
                  </am3d:camera>
                  <am3d:trans>
                    <am3d:meterPerModelUnit n="5555560" d="1000000"/>
                    <am3d:preTrans dx="0" dy="-1558914" dz="0"/>
                    <am3d:scale>
                      <am3d:sx n="1000000" d="1000000"/>
                      <am3d:sy n="1000000" d="1000000"/>
                      <am3d:sz n="1000000" d="1000000"/>
                    </am3d:scale>
                    <am3d:rot ax="163902" ay="307404" az="14651"/>
                    <am3d:postTrans dx="0" dy="0" dz="0"/>
                  </am3d:trans>
                  <am3d:raster rName="Office3DRenderer" rVer="16.0.8326">
                    <am3d:blip r:embed="rId4"/>
                  </am3d:raster>
                  <am3d:objViewport viewportSz="368818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1" name="3D Model 30" descr="Linear Growth Histogram">
                <a:extLst>
                  <a:ext uri="{FF2B5EF4-FFF2-40B4-BE49-F238E27FC236}">
                    <a16:creationId xmlns:a16="http://schemas.microsoft.com/office/drawing/2014/main" id="{BD0EC003-152C-19E4-CAA4-D182B4ABAC88}"/>
                  </a:ext>
                </a:extLst>
              </p:cNvPr>
              <p:cNvPicPr>
                <a:picLocks noGrp="1" noRot="1" noChangeAspect="1" noMove="1" noResize="1" noEditPoints="1" noAdjustHandles="1" noChangeArrowheads="1" noChangeShapeType="1" noCrop="1"/>
              </p:cNvPicPr>
              <p:nvPr/>
            </p:nvPicPr>
            <p:blipFill>
              <a:blip r:embed="rId4"/>
              <a:stretch>
                <a:fillRect/>
              </a:stretch>
            </p:blipFill>
            <p:spPr>
              <a:xfrm>
                <a:off x="462164" y="65850"/>
                <a:ext cx="3161485" cy="1775923"/>
              </a:xfrm>
              <a:prstGeom prst="rect">
                <a:avLst/>
              </a:prstGeom>
              <a:gradFill>
                <a:gsLst>
                  <a:gs pos="15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mc:Fallback>
      </mc:AlternateContent>
      <p:sp>
        <p:nvSpPr>
          <p:cNvPr id="32" name="TextBox 31">
            <a:extLst>
              <a:ext uri="{FF2B5EF4-FFF2-40B4-BE49-F238E27FC236}">
                <a16:creationId xmlns:a16="http://schemas.microsoft.com/office/drawing/2014/main" id="{8695CD8B-41AE-6CB0-0315-2B5F83C32115}"/>
              </a:ext>
            </a:extLst>
          </p:cNvPr>
          <p:cNvSpPr txBox="1"/>
          <p:nvPr/>
        </p:nvSpPr>
        <p:spPr>
          <a:xfrm>
            <a:off x="3993931" y="441434"/>
            <a:ext cx="8103475" cy="923330"/>
          </a:xfrm>
          <a:prstGeom prst="rect">
            <a:avLst/>
          </a:prstGeom>
          <a:noFill/>
        </p:spPr>
        <p:txBody>
          <a:bodyPr wrap="square" rtlCol="0">
            <a:spAutoFit/>
          </a:bodyPr>
          <a:lstStyle/>
          <a:p>
            <a:r>
              <a:rPr lang="en-US" sz="5400" b="1" dirty="0"/>
              <a:t>UEZ PROGRAM BENEFITS</a:t>
            </a:r>
          </a:p>
        </p:txBody>
      </p:sp>
      <p:sp>
        <p:nvSpPr>
          <p:cNvPr id="33" name="Arrow: Down 32">
            <a:extLst>
              <a:ext uri="{FF2B5EF4-FFF2-40B4-BE49-F238E27FC236}">
                <a16:creationId xmlns:a16="http://schemas.microsoft.com/office/drawing/2014/main" id="{D3FE2B67-8071-B87D-4B62-0DCD07524236}"/>
              </a:ext>
            </a:extLst>
          </p:cNvPr>
          <p:cNvSpPr/>
          <p:nvPr/>
        </p:nvSpPr>
        <p:spPr>
          <a:xfrm>
            <a:off x="7094777" y="3429000"/>
            <a:ext cx="484632" cy="830318"/>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Down 33">
            <a:extLst>
              <a:ext uri="{FF2B5EF4-FFF2-40B4-BE49-F238E27FC236}">
                <a16:creationId xmlns:a16="http://schemas.microsoft.com/office/drawing/2014/main" id="{A8759C65-728A-CCE8-54EE-8B5C78EA41BE}"/>
              </a:ext>
            </a:extLst>
          </p:cNvPr>
          <p:cNvSpPr/>
          <p:nvPr/>
        </p:nvSpPr>
        <p:spPr>
          <a:xfrm>
            <a:off x="9849191" y="3429000"/>
            <a:ext cx="484632" cy="830318"/>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670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D585-6BE0-303E-787C-C6FCB6E2FBFA}"/>
              </a:ext>
            </a:extLst>
          </p:cNvPr>
          <p:cNvSpPr>
            <a:spLocks noGrp="1"/>
          </p:cNvSpPr>
          <p:nvPr>
            <p:ph type="ctrTitle"/>
          </p:nvPr>
        </p:nvSpPr>
        <p:spPr>
          <a:xfrm>
            <a:off x="1507066" y="235671"/>
            <a:ext cx="9748537" cy="1303880"/>
          </a:xfrm>
        </p:spPr>
        <p:txBody>
          <a:bodyPr/>
          <a:lstStyle/>
          <a:p>
            <a:pPr algn="ctr"/>
            <a:r>
              <a:rPr lang="en-US" sz="4400" b="1" dirty="0">
                <a:solidFill>
                  <a:schemeClr val="tx1"/>
                </a:solidFill>
              </a:rPr>
              <a:t>Businesses Ineligible For Reduced Sales Tax</a:t>
            </a:r>
          </a:p>
        </p:txBody>
      </p:sp>
      <p:pic>
        <p:nvPicPr>
          <p:cNvPr id="5" name="Picture 4" descr="Stop Bee">
            <a:extLst>
              <a:ext uri="{FF2B5EF4-FFF2-40B4-BE49-F238E27FC236}">
                <a16:creationId xmlns:a16="http://schemas.microsoft.com/office/drawing/2014/main" id="{316894BA-2323-B7B2-A956-45B5B2D16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34503"/>
            <a:ext cx="3997751" cy="3709447"/>
          </a:xfrm>
          <a:prstGeom prst="rect">
            <a:avLst/>
          </a:prstGeom>
        </p:spPr>
      </p:pic>
      <p:sp>
        <p:nvSpPr>
          <p:cNvPr id="8" name="TextBox 7">
            <a:extLst>
              <a:ext uri="{FF2B5EF4-FFF2-40B4-BE49-F238E27FC236}">
                <a16:creationId xmlns:a16="http://schemas.microsoft.com/office/drawing/2014/main" id="{1118D36D-894F-8FCF-E017-9E2422EC7223}"/>
              </a:ext>
            </a:extLst>
          </p:cNvPr>
          <p:cNvSpPr txBox="1"/>
          <p:nvPr/>
        </p:nvSpPr>
        <p:spPr>
          <a:xfrm>
            <a:off x="3498980" y="1763486"/>
            <a:ext cx="5906277" cy="2492990"/>
          </a:xfrm>
          <a:prstGeom prst="rect">
            <a:avLst/>
          </a:prstGeom>
          <a:noFill/>
        </p:spPr>
        <p:txBody>
          <a:bodyPr wrap="square" rtlCol="0">
            <a:spAutoFit/>
          </a:bodyPr>
          <a:lstStyle/>
          <a:p>
            <a:pPr marL="285750" indent="-285750">
              <a:buClr>
                <a:srgbClr val="00B0F0"/>
              </a:buClr>
              <a:buFont typeface="Arial" panose="020B0604020202020204" pitchFamily="34" charset="0"/>
              <a:buChar char="•"/>
            </a:pPr>
            <a:r>
              <a:rPr lang="en-US" sz="2400" dirty="0">
                <a:latin typeface="Arial" panose="020B0604020202020204" pitchFamily="34" charset="0"/>
                <a:cs typeface="Arial" panose="020B0604020202020204" pitchFamily="34" charset="0"/>
              </a:rPr>
              <a:t>Car dealerships</a:t>
            </a:r>
          </a:p>
          <a:p>
            <a:pPr marL="285750" indent="-285750">
              <a:buClr>
                <a:srgbClr val="00B0F0"/>
              </a:buClr>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Restaurants/Bars</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Clr>
                <a:srgbClr val="00B0F0"/>
              </a:buClr>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Liquor Stores</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Clr>
                <a:srgbClr val="00B0F0"/>
              </a:buClr>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Nightclub/Lounges</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Clr>
                <a:srgbClr val="00B0F0"/>
              </a:buClr>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Real Estate Offices/Development Firms</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Clr>
                <a:srgbClr val="00B0F0"/>
              </a:buClr>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937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FA97280-5F7B-2FBB-3B07-DD16E60BF87D}"/>
              </a:ext>
            </a:extLst>
          </p:cNvPr>
          <p:cNvSpPr/>
          <p:nvPr/>
        </p:nvSpPr>
        <p:spPr>
          <a:xfrm>
            <a:off x="468215" y="4274545"/>
            <a:ext cx="2104221" cy="605928"/>
          </a:xfrm>
          <a:prstGeom prst="rect">
            <a:avLst/>
          </a:prstGeom>
          <a:solidFill>
            <a:srgbClr val="00B0F0">
              <a:alpha val="6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rPr>
              <a:t>START</a:t>
            </a:r>
          </a:p>
        </p:txBody>
      </p:sp>
      <p:sp>
        <p:nvSpPr>
          <p:cNvPr id="12" name="Rectangle 11">
            <a:extLst>
              <a:ext uri="{FF2B5EF4-FFF2-40B4-BE49-F238E27FC236}">
                <a16:creationId xmlns:a16="http://schemas.microsoft.com/office/drawing/2014/main" id="{CAE3FF75-2B24-3427-3EC6-921DC2CCDE0D}"/>
              </a:ext>
            </a:extLst>
          </p:cNvPr>
          <p:cNvSpPr/>
          <p:nvPr/>
        </p:nvSpPr>
        <p:spPr>
          <a:xfrm>
            <a:off x="3288534" y="4274545"/>
            <a:ext cx="2104221" cy="605928"/>
          </a:xfrm>
          <a:prstGeom prst="rect">
            <a:avLst/>
          </a:prstGeom>
          <a:solidFill>
            <a:srgbClr val="00B0F0">
              <a:alpha val="6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rPr>
              <a:t>YEAR ONE</a:t>
            </a:r>
          </a:p>
        </p:txBody>
      </p:sp>
      <p:sp>
        <p:nvSpPr>
          <p:cNvPr id="13" name="Rectangle 12">
            <a:extLst>
              <a:ext uri="{FF2B5EF4-FFF2-40B4-BE49-F238E27FC236}">
                <a16:creationId xmlns:a16="http://schemas.microsoft.com/office/drawing/2014/main" id="{0CD0BEC2-75BA-BBD7-3F7F-13C7DA7D6C55}"/>
              </a:ext>
            </a:extLst>
          </p:cNvPr>
          <p:cNvSpPr/>
          <p:nvPr/>
        </p:nvSpPr>
        <p:spPr>
          <a:xfrm>
            <a:off x="6534840" y="4274545"/>
            <a:ext cx="2104221" cy="605928"/>
          </a:xfrm>
          <a:prstGeom prst="rect">
            <a:avLst/>
          </a:prstGeom>
          <a:solidFill>
            <a:srgbClr val="00B0F0">
              <a:alpha val="6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rPr>
              <a:t>YEAR TWO</a:t>
            </a:r>
          </a:p>
        </p:txBody>
      </p:sp>
      <p:sp>
        <p:nvSpPr>
          <p:cNvPr id="14" name="Rectangle 13">
            <a:extLst>
              <a:ext uri="{FF2B5EF4-FFF2-40B4-BE49-F238E27FC236}">
                <a16:creationId xmlns:a16="http://schemas.microsoft.com/office/drawing/2014/main" id="{010530B8-6003-1C4D-C6A5-B669BFF04A60}"/>
              </a:ext>
            </a:extLst>
          </p:cNvPr>
          <p:cNvSpPr/>
          <p:nvPr/>
        </p:nvSpPr>
        <p:spPr>
          <a:xfrm>
            <a:off x="9608547" y="4263528"/>
            <a:ext cx="2104221" cy="605928"/>
          </a:xfrm>
          <a:prstGeom prst="rect">
            <a:avLst/>
          </a:prstGeom>
          <a:solidFill>
            <a:srgbClr val="00B0F0">
              <a:alpha val="6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rPr>
              <a:t>YEAR THREE</a:t>
            </a:r>
          </a:p>
        </p:txBody>
      </p:sp>
      <p:sp>
        <p:nvSpPr>
          <p:cNvPr id="16" name="TextBox 15">
            <a:extLst>
              <a:ext uri="{FF2B5EF4-FFF2-40B4-BE49-F238E27FC236}">
                <a16:creationId xmlns:a16="http://schemas.microsoft.com/office/drawing/2014/main" id="{61CDA1BF-5D42-E2BD-E851-52DF4FD06D10}"/>
              </a:ext>
            </a:extLst>
          </p:cNvPr>
          <p:cNvSpPr txBox="1"/>
          <p:nvPr/>
        </p:nvSpPr>
        <p:spPr>
          <a:xfrm>
            <a:off x="1074144" y="4120309"/>
            <a:ext cx="914400" cy="914400"/>
          </a:xfrm>
          <a:prstGeom prst="rect">
            <a:avLst/>
          </a:prstGeom>
          <a:noFill/>
        </p:spPr>
        <p:txBody>
          <a:bodyPr wrap="square" rtlCol="0">
            <a:spAutoFit/>
          </a:bodyPr>
          <a:lstStyle/>
          <a:p>
            <a:endParaRPr lang="en-US" dirty="0"/>
          </a:p>
        </p:txBody>
      </p:sp>
      <p:sp>
        <p:nvSpPr>
          <p:cNvPr id="17" name="TextBox 16">
            <a:extLst>
              <a:ext uri="{FF2B5EF4-FFF2-40B4-BE49-F238E27FC236}">
                <a16:creationId xmlns:a16="http://schemas.microsoft.com/office/drawing/2014/main" id="{4AC1292B-7E06-ED30-8785-055568A52B46}"/>
              </a:ext>
            </a:extLst>
          </p:cNvPr>
          <p:cNvSpPr txBox="1"/>
          <p:nvPr/>
        </p:nvSpPr>
        <p:spPr>
          <a:xfrm>
            <a:off x="192793" y="5591844"/>
            <a:ext cx="2677099" cy="369332"/>
          </a:xfrm>
          <a:prstGeom prst="rect">
            <a:avLst/>
          </a:prstGeom>
          <a:solidFill>
            <a:schemeClr val="bg1"/>
          </a:solidFill>
          <a:ln>
            <a:noFill/>
          </a:ln>
        </p:spPr>
        <p:txBody>
          <a:bodyPr wrap="square" rtlCol="0">
            <a:spAutoFit/>
          </a:bodyPr>
          <a:lstStyle/>
          <a:p>
            <a:pPr algn="ctr"/>
            <a:r>
              <a:rPr lang="en-US" dirty="0"/>
              <a:t>Certification</a:t>
            </a:r>
          </a:p>
        </p:txBody>
      </p:sp>
      <p:sp>
        <p:nvSpPr>
          <p:cNvPr id="18" name="TextBox 17">
            <a:extLst>
              <a:ext uri="{FF2B5EF4-FFF2-40B4-BE49-F238E27FC236}">
                <a16:creationId xmlns:a16="http://schemas.microsoft.com/office/drawing/2014/main" id="{71F9F230-813C-DF49-6564-1521A731CD21}"/>
              </a:ext>
            </a:extLst>
          </p:cNvPr>
          <p:cNvSpPr txBox="1"/>
          <p:nvPr/>
        </p:nvSpPr>
        <p:spPr>
          <a:xfrm>
            <a:off x="3002094" y="5642040"/>
            <a:ext cx="2677099" cy="369332"/>
          </a:xfrm>
          <a:prstGeom prst="rect">
            <a:avLst/>
          </a:prstGeom>
          <a:noFill/>
        </p:spPr>
        <p:txBody>
          <a:bodyPr wrap="square" rtlCol="0">
            <a:spAutoFit/>
          </a:bodyPr>
          <a:lstStyle/>
          <a:p>
            <a:pPr algn="ctr"/>
            <a:r>
              <a:rPr lang="en-US" dirty="0"/>
              <a:t>Annual Reporting Form</a:t>
            </a:r>
          </a:p>
        </p:txBody>
      </p:sp>
      <p:sp>
        <p:nvSpPr>
          <p:cNvPr id="19" name="TextBox 18">
            <a:extLst>
              <a:ext uri="{FF2B5EF4-FFF2-40B4-BE49-F238E27FC236}">
                <a16:creationId xmlns:a16="http://schemas.microsoft.com/office/drawing/2014/main" id="{C9A42227-CF2D-83FB-D959-1C31BF6CBE63}"/>
              </a:ext>
            </a:extLst>
          </p:cNvPr>
          <p:cNvSpPr txBox="1"/>
          <p:nvPr/>
        </p:nvSpPr>
        <p:spPr>
          <a:xfrm>
            <a:off x="6248400" y="5609506"/>
            <a:ext cx="2677099" cy="369332"/>
          </a:xfrm>
          <a:prstGeom prst="rect">
            <a:avLst/>
          </a:prstGeom>
          <a:noFill/>
        </p:spPr>
        <p:txBody>
          <a:bodyPr wrap="square" rtlCol="0">
            <a:spAutoFit/>
          </a:bodyPr>
          <a:lstStyle/>
          <a:p>
            <a:pPr algn="ctr"/>
            <a:r>
              <a:rPr lang="en-US" dirty="0"/>
              <a:t>Annual Reporting Form</a:t>
            </a:r>
          </a:p>
        </p:txBody>
      </p:sp>
      <p:sp>
        <p:nvSpPr>
          <p:cNvPr id="20" name="TextBox 19">
            <a:extLst>
              <a:ext uri="{FF2B5EF4-FFF2-40B4-BE49-F238E27FC236}">
                <a16:creationId xmlns:a16="http://schemas.microsoft.com/office/drawing/2014/main" id="{BF76D185-7E34-1B14-226E-1896279BF8DA}"/>
              </a:ext>
            </a:extLst>
          </p:cNvPr>
          <p:cNvSpPr txBox="1"/>
          <p:nvPr/>
        </p:nvSpPr>
        <p:spPr>
          <a:xfrm>
            <a:off x="9197252" y="5609506"/>
            <a:ext cx="2677099" cy="369332"/>
          </a:xfrm>
          <a:prstGeom prst="rect">
            <a:avLst/>
          </a:prstGeom>
          <a:noFill/>
        </p:spPr>
        <p:txBody>
          <a:bodyPr wrap="square" rtlCol="0">
            <a:spAutoFit/>
          </a:bodyPr>
          <a:lstStyle/>
          <a:p>
            <a:pPr algn="ctr"/>
            <a:r>
              <a:rPr lang="en-US" dirty="0"/>
              <a:t>Recertification</a:t>
            </a:r>
          </a:p>
        </p:txBody>
      </p:sp>
      <p:sp>
        <p:nvSpPr>
          <p:cNvPr id="21" name="TextBox 20">
            <a:extLst>
              <a:ext uri="{FF2B5EF4-FFF2-40B4-BE49-F238E27FC236}">
                <a16:creationId xmlns:a16="http://schemas.microsoft.com/office/drawing/2014/main" id="{B3B83DE3-9F89-A347-3D3A-003353029544}"/>
              </a:ext>
            </a:extLst>
          </p:cNvPr>
          <p:cNvSpPr txBox="1"/>
          <p:nvPr/>
        </p:nvSpPr>
        <p:spPr>
          <a:xfrm>
            <a:off x="1457899" y="272008"/>
            <a:ext cx="9276202" cy="584775"/>
          </a:xfrm>
          <a:prstGeom prst="rect">
            <a:avLst/>
          </a:prstGeom>
          <a:noFill/>
        </p:spPr>
        <p:txBody>
          <a:bodyPr wrap="square" rtlCol="0">
            <a:spAutoFit/>
          </a:bodyPr>
          <a:lstStyle/>
          <a:p>
            <a:pPr algn="ctr"/>
            <a:r>
              <a:rPr lang="en-US" sz="3200" b="1" dirty="0"/>
              <a:t>TYPES OF APPLICATIONS AND TIMELINE</a:t>
            </a:r>
          </a:p>
        </p:txBody>
      </p:sp>
      <p:sp>
        <p:nvSpPr>
          <p:cNvPr id="25" name="Rectangle 24">
            <a:extLst>
              <a:ext uri="{FF2B5EF4-FFF2-40B4-BE49-F238E27FC236}">
                <a16:creationId xmlns:a16="http://schemas.microsoft.com/office/drawing/2014/main" id="{028AE218-DE9B-A3EA-34B7-D9E1AF08D80C}"/>
              </a:ext>
            </a:extLst>
          </p:cNvPr>
          <p:cNvSpPr/>
          <p:nvPr/>
        </p:nvSpPr>
        <p:spPr>
          <a:xfrm>
            <a:off x="1641512" y="1081490"/>
            <a:ext cx="2445747" cy="2884584"/>
          </a:xfrm>
          <a:prstGeom prst="rect">
            <a:avLst/>
          </a:prstGeom>
          <a:solidFill>
            <a:srgbClr val="0070C0">
              <a:alpha val="6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5D36235-1C0B-7FF2-A920-2CD9E4F9678B}"/>
              </a:ext>
            </a:extLst>
          </p:cNvPr>
          <p:cNvSpPr/>
          <p:nvPr/>
        </p:nvSpPr>
        <p:spPr>
          <a:xfrm>
            <a:off x="4790500" y="1081489"/>
            <a:ext cx="2445747" cy="2884584"/>
          </a:xfrm>
          <a:prstGeom prst="rect">
            <a:avLst/>
          </a:prstGeom>
          <a:solidFill>
            <a:srgbClr val="0070C0">
              <a:alpha val="6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E955088-AED4-CFF1-2B39-B9AF83A077E8}"/>
              </a:ext>
            </a:extLst>
          </p:cNvPr>
          <p:cNvSpPr/>
          <p:nvPr/>
        </p:nvSpPr>
        <p:spPr>
          <a:xfrm>
            <a:off x="7974379" y="1136306"/>
            <a:ext cx="2445747" cy="2829765"/>
          </a:xfrm>
          <a:prstGeom prst="rect">
            <a:avLst/>
          </a:prstGeom>
          <a:solidFill>
            <a:srgbClr val="0070C0">
              <a:alpha val="6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0F9B8B6E-4F64-B401-3ADF-2FFE26D49481}"/>
              </a:ext>
            </a:extLst>
          </p:cNvPr>
          <p:cNvSpPr txBox="1"/>
          <p:nvPr/>
        </p:nvSpPr>
        <p:spPr>
          <a:xfrm>
            <a:off x="1771874" y="1248494"/>
            <a:ext cx="2194198" cy="2585323"/>
          </a:xfrm>
          <a:prstGeom prst="rect">
            <a:avLst/>
          </a:prstGeom>
          <a:noFill/>
        </p:spPr>
        <p:txBody>
          <a:bodyPr wrap="square" rtlCol="0">
            <a:spAutoFit/>
          </a:bodyPr>
          <a:lstStyle/>
          <a:p>
            <a:r>
              <a:rPr lang="en-US" b="1" dirty="0"/>
              <a:t>CERTIFICATION</a:t>
            </a:r>
          </a:p>
          <a:p>
            <a:endParaRPr lang="en-US" dirty="0"/>
          </a:p>
          <a:p>
            <a:r>
              <a:rPr lang="en-US" dirty="0">
                <a:latin typeface="Times New Roman" panose="02020603050405020304" pitchFamily="18" charset="0"/>
                <a:cs typeface="Times New Roman" panose="02020603050405020304" pitchFamily="18" charset="0"/>
              </a:rPr>
              <a:t>First application submitted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Creates baseline of employee requirements for businesses</a:t>
            </a:r>
          </a:p>
        </p:txBody>
      </p:sp>
      <p:sp>
        <p:nvSpPr>
          <p:cNvPr id="29" name="TextBox 28">
            <a:extLst>
              <a:ext uri="{FF2B5EF4-FFF2-40B4-BE49-F238E27FC236}">
                <a16:creationId xmlns:a16="http://schemas.microsoft.com/office/drawing/2014/main" id="{0D3DEF14-3CA5-8C60-0D0A-76773EDF24F2}"/>
              </a:ext>
            </a:extLst>
          </p:cNvPr>
          <p:cNvSpPr txBox="1"/>
          <p:nvPr/>
        </p:nvSpPr>
        <p:spPr>
          <a:xfrm>
            <a:off x="4893327" y="1248494"/>
            <a:ext cx="2405345" cy="2308324"/>
          </a:xfrm>
          <a:prstGeom prst="rect">
            <a:avLst/>
          </a:prstGeom>
          <a:noFill/>
        </p:spPr>
        <p:txBody>
          <a:bodyPr wrap="square" rtlCol="0">
            <a:spAutoFit/>
          </a:bodyPr>
          <a:lstStyle/>
          <a:p>
            <a:r>
              <a:rPr lang="en-US" dirty="0"/>
              <a:t>ANNUAL REPORTING</a:t>
            </a:r>
          </a:p>
          <a:p>
            <a:endParaRPr lang="en-US" dirty="0"/>
          </a:p>
          <a:p>
            <a:r>
              <a:rPr lang="en-US" dirty="0">
                <a:latin typeface="Times New Roman" panose="02020603050405020304" pitchFamily="18" charset="0"/>
                <a:cs typeface="Times New Roman" panose="02020603050405020304" pitchFamily="18" charset="0"/>
              </a:rPr>
              <a:t>Due for the next two years on original certification date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Reports data for previous year</a:t>
            </a:r>
          </a:p>
        </p:txBody>
      </p:sp>
      <p:sp>
        <p:nvSpPr>
          <p:cNvPr id="30" name="TextBox 29">
            <a:extLst>
              <a:ext uri="{FF2B5EF4-FFF2-40B4-BE49-F238E27FC236}">
                <a16:creationId xmlns:a16="http://schemas.microsoft.com/office/drawing/2014/main" id="{FA4398CF-F19A-C9BF-F7E6-44EA059E4345}"/>
              </a:ext>
            </a:extLst>
          </p:cNvPr>
          <p:cNvSpPr txBox="1"/>
          <p:nvPr/>
        </p:nvSpPr>
        <p:spPr>
          <a:xfrm>
            <a:off x="8036804" y="1339689"/>
            <a:ext cx="2263967" cy="1477328"/>
          </a:xfrm>
          <a:prstGeom prst="rect">
            <a:avLst/>
          </a:prstGeom>
          <a:noFill/>
        </p:spPr>
        <p:txBody>
          <a:bodyPr wrap="square" rtlCol="0">
            <a:spAutoFit/>
          </a:bodyPr>
          <a:lstStyle/>
          <a:p>
            <a:r>
              <a:rPr lang="en-US" dirty="0"/>
              <a:t>RECERTIFICATION</a:t>
            </a:r>
          </a:p>
          <a:p>
            <a:endParaRPr lang="en-US" dirty="0"/>
          </a:p>
          <a:p>
            <a:r>
              <a:rPr lang="en-US" dirty="0">
                <a:latin typeface="Times New Roman" panose="02020603050405020304" pitchFamily="18" charset="0"/>
                <a:cs typeface="Times New Roman" panose="02020603050405020304" pitchFamily="18" charset="0"/>
              </a:rPr>
              <a:t>First recertification contains 25% factor requirement</a:t>
            </a:r>
          </a:p>
        </p:txBody>
      </p:sp>
      <p:sp>
        <p:nvSpPr>
          <p:cNvPr id="32" name="Arrow: Chevron 31">
            <a:extLst>
              <a:ext uri="{FF2B5EF4-FFF2-40B4-BE49-F238E27FC236}">
                <a16:creationId xmlns:a16="http://schemas.microsoft.com/office/drawing/2014/main" id="{53971546-0B70-4951-41C0-4E7097BC8FEF}"/>
              </a:ext>
            </a:extLst>
          </p:cNvPr>
          <p:cNvSpPr/>
          <p:nvPr/>
        </p:nvSpPr>
        <p:spPr>
          <a:xfrm>
            <a:off x="10554164" y="5102117"/>
            <a:ext cx="398339" cy="313113"/>
          </a:xfrm>
          <a:prstGeom prst="chevro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Chevron 32">
            <a:extLst>
              <a:ext uri="{FF2B5EF4-FFF2-40B4-BE49-F238E27FC236}">
                <a16:creationId xmlns:a16="http://schemas.microsoft.com/office/drawing/2014/main" id="{280AF1A7-69F5-45CF-F0F4-29E685BCCB1F}"/>
              </a:ext>
            </a:extLst>
          </p:cNvPr>
          <p:cNvSpPr/>
          <p:nvPr/>
        </p:nvSpPr>
        <p:spPr>
          <a:xfrm>
            <a:off x="4076241" y="5080427"/>
            <a:ext cx="398339" cy="313113"/>
          </a:xfrm>
          <a:prstGeom prst="chevron">
            <a:avLst/>
          </a:prstGeom>
          <a:solidFill>
            <a:schemeClr val="tx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Chevron 33">
            <a:extLst>
              <a:ext uri="{FF2B5EF4-FFF2-40B4-BE49-F238E27FC236}">
                <a16:creationId xmlns:a16="http://schemas.microsoft.com/office/drawing/2014/main" id="{B5976BC9-8B3A-D3C4-9C3D-056FABA589C2}"/>
              </a:ext>
            </a:extLst>
          </p:cNvPr>
          <p:cNvSpPr/>
          <p:nvPr/>
        </p:nvSpPr>
        <p:spPr>
          <a:xfrm>
            <a:off x="7455924" y="5080427"/>
            <a:ext cx="398339" cy="313113"/>
          </a:xfrm>
          <a:prstGeom prst="chevron">
            <a:avLst/>
          </a:prstGeom>
          <a:solidFill>
            <a:schemeClr val="tx1">
              <a:alpha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Arrow: Chevron 34">
            <a:extLst>
              <a:ext uri="{FF2B5EF4-FFF2-40B4-BE49-F238E27FC236}">
                <a16:creationId xmlns:a16="http://schemas.microsoft.com/office/drawing/2014/main" id="{6A729585-5A03-CCC4-99AB-2F435B22F468}"/>
              </a:ext>
            </a:extLst>
          </p:cNvPr>
          <p:cNvSpPr/>
          <p:nvPr/>
        </p:nvSpPr>
        <p:spPr>
          <a:xfrm>
            <a:off x="1321262" y="5102117"/>
            <a:ext cx="398339" cy="313113"/>
          </a:xfrm>
          <a:prstGeom prst="chevron">
            <a:avLst/>
          </a:prstGeom>
          <a:solidFill>
            <a:schemeClr val="tx1">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7" name="Straight Connector 36">
            <a:extLst>
              <a:ext uri="{FF2B5EF4-FFF2-40B4-BE49-F238E27FC236}">
                <a16:creationId xmlns:a16="http://schemas.microsoft.com/office/drawing/2014/main" id="{33BF920E-4DF5-8C38-7A04-895057163467}"/>
              </a:ext>
            </a:extLst>
          </p:cNvPr>
          <p:cNvCxnSpPr/>
          <p:nvPr/>
        </p:nvCxnSpPr>
        <p:spPr>
          <a:xfrm>
            <a:off x="574713" y="5258674"/>
            <a:ext cx="110278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879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C233-118A-4196-D362-8DD743F9DD98}"/>
              </a:ext>
            </a:extLst>
          </p:cNvPr>
          <p:cNvSpPr>
            <a:spLocks noGrp="1"/>
          </p:cNvSpPr>
          <p:nvPr>
            <p:ph type="ctrTitle"/>
          </p:nvPr>
        </p:nvSpPr>
        <p:spPr>
          <a:xfrm>
            <a:off x="1342435" y="256245"/>
            <a:ext cx="8489482" cy="768324"/>
          </a:xfrm>
        </p:spPr>
        <p:txBody>
          <a:bodyPr/>
          <a:lstStyle/>
          <a:p>
            <a:pPr algn="ctr"/>
            <a:r>
              <a:rPr lang="en-US" sz="4400" dirty="0">
                <a:solidFill>
                  <a:schemeClr val="bg2">
                    <a:lumMod val="10000"/>
                  </a:schemeClr>
                </a:solidFill>
              </a:rPr>
              <a:t>Online Application Process</a:t>
            </a:r>
          </a:p>
        </p:txBody>
      </p:sp>
      <p:sp>
        <p:nvSpPr>
          <p:cNvPr id="4" name="TextBox 3">
            <a:extLst>
              <a:ext uri="{FF2B5EF4-FFF2-40B4-BE49-F238E27FC236}">
                <a16:creationId xmlns:a16="http://schemas.microsoft.com/office/drawing/2014/main" id="{0AF5ED3D-616E-F890-3D47-6A51935A9E54}"/>
              </a:ext>
            </a:extLst>
          </p:cNvPr>
          <p:cNvSpPr txBox="1"/>
          <p:nvPr/>
        </p:nvSpPr>
        <p:spPr>
          <a:xfrm>
            <a:off x="1134737" y="1366092"/>
            <a:ext cx="9782979" cy="4247317"/>
          </a:xfrm>
          <a:prstGeom prst="rect">
            <a:avLst/>
          </a:prstGeom>
          <a:noFill/>
        </p:spPr>
        <p:txBody>
          <a:bodyPr wrap="square" rtlCol="0">
            <a:spAutoFit/>
          </a:bodyPr>
          <a:lstStyle/>
          <a:p>
            <a:pPr marL="285750" indent="-285750">
              <a:buFont typeface="Arial" panose="020B0604020202020204" pitchFamily="34" charset="0"/>
              <a:buChar char="•"/>
            </a:pPr>
            <a:r>
              <a:rPr lang="en-US" dirty="0"/>
              <a:t>First, make sure the business meets program qualifications:</a:t>
            </a:r>
          </a:p>
          <a:p>
            <a:pPr marL="285750" indent="-285750">
              <a:buFont typeface="Arial" panose="020B0604020202020204" pitchFamily="34" charset="0"/>
              <a:buChar char="•"/>
            </a:pPr>
            <a:endParaRPr lang="en-US" dirty="0"/>
          </a:p>
          <a:p>
            <a:pPr marL="800100" lvl="1" indent="-342900">
              <a:buFont typeface="Arial" panose="020B0604020202020204" pitchFamily="34" charset="0"/>
              <a:buChar char="•"/>
            </a:pPr>
            <a:r>
              <a:rPr lang="en-US" dirty="0"/>
              <a:t>Located within UEZ boundaries</a:t>
            </a:r>
          </a:p>
          <a:p>
            <a:pPr marL="800100" lvl="1" indent="-342900">
              <a:buFont typeface="Arial" panose="020B0604020202020204" pitchFamily="34" charset="0"/>
              <a:buChar char="•"/>
            </a:pPr>
            <a:r>
              <a:rPr lang="en-US" dirty="0"/>
              <a:t>Registered in New Jersey with valid Business Registration Certificate</a:t>
            </a:r>
          </a:p>
          <a:p>
            <a:pPr marL="800100" lvl="1" indent="-342900">
              <a:buFont typeface="Arial" panose="020B0604020202020204" pitchFamily="34" charset="0"/>
              <a:buChar char="•"/>
            </a:pPr>
            <a:r>
              <a:rPr lang="en-US" dirty="0"/>
              <a:t>In tax compliance with the State of New Jersey</a:t>
            </a:r>
          </a:p>
          <a:p>
            <a:pPr marL="800100" lvl="1" indent="-342900">
              <a:buFont typeface="Arial" panose="020B0604020202020204" pitchFamily="34" charset="0"/>
              <a:buChar char="•"/>
            </a:pPr>
            <a:r>
              <a:rPr lang="en-US" dirty="0"/>
              <a:t>Cannabis businesses are </a:t>
            </a:r>
            <a:r>
              <a:rPr lang="en-US" b="1" dirty="0"/>
              <a:t>not eligible </a:t>
            </a:r>
            <a:r>
              <a:rPr lang="en-US" dirty="0"/>
              <a:t>for participation</a:t>
            </a:r>
          </a:p>
          <a:p>
            <a:pPr marL="800100" lvl="1" indent="-342900">
              <a:buFont typeface="Arial" panose="020B0604020202020204" pitchFamily="34" charset="0"/>
              <a:buChar char="•"/>
            </a:pPr>
            <a:endParaRPr lang="en-US" dirty="0"/>
          </a:p>
          <a:p>
            <a:pPr marL="341313" lvl="1" indent="-285750">
              <a:buFont typeface="Arial" panose="020B0604020202020204" pitchFamily="34" charset="0"/>
              <a:buChar char="•"/>
            </a:pPr>
            <a:r>
              <a:rPr lang="en-US" dirty="0"/>
              <a:t>Applications are only accepted online through New Jersey Premier Business Services</a:t>
            </a:r>
          </a:p>
          <a:p>
            <a:pPr marL="341313" lvl="1" indent="-285750">
              <a:buFont typeface="Arial" panose="020B0604020202020204" pitchFamily="34" charset="0"/>
              <a:buChar char="•"/>
            </a:pPr>
            <a:r>
              <a:rPr lang="en-US" dirty="0"/>
              <a:t>Applications are due </a:t>
            </a:r>
            <a:r>
              <a:rPr lang="en-US" b="1" dirty="0"/>
              <a:t>every year </a:t>
            </a:r>
            <a:r>
              <a:rPr lang="en-US" dirty="0"/>
              <a:t>on the anniversary of the original certification</a:t>
            </a:r>
          </a:p>
          <a:p>
            <a:pPr marL="341313" lvl="1" indent="-285750">
              <a:buFont typeface="Arial" panose="020B0604020202020204" pitchFamily="34" charset="0"/>
              <a:buChar char="•"/>
            </a:pPr>
            <a:r>
              <a:rPr lang="en-US" dirty="0"/>
              <a:t>Only retailers are eligible for the Reduced Sales Tax Program</a:t>
            </a:r>
          </a:p>
          <a:p>
            <a:pPr marL="341313" lvl="1" indent="-285750">
              <a:buFont typeface="Arial" panose="020B0604020202020204" pitchFamily="34" charset="0"/>
              <a:buChar char="•"/>
            </a:pPr>
            <a:r>
              <a:rPr lang="en-US" dirty="0"/>
              <a:t>Businesses are responsible for tracking and reporting their employee data, capital investments and amounts spent using UEZ Tax Exemption Certificates</a:t>
            </a:r>
          </a:p>
          <a:p>
            <a:pPr marL="341313" lvl="1" indent="-285750">
              <a:buFont typeface="Arial" panose="020B0604020202020204" pitchFamily="34" charset="0"/>
              <a:buChar char="•"/>
            </a:pPr>
            <a:r>
              <a:rPr lang="en-US" dirty="0"/>
              <a:t>Businesses that certify with </a:t>
            </a:r>
            <a:r>
              <a:rPr lang="en-US" b="1" u="sng" dirty="0"/>
              <a:t>6</a:t>
            </a:r>
            <a:r>
              <a:rPr lang="en-US" dirty="0"/>
              <a:t> or more employees </a:t>
            </a:r>
            <a:r>
              <a:rPr lang="en-US" b="1" dirty="0"/>
              <a:t>must hire at least one additional employee</a:t>
            </a:r>
            <a:r>
              <a:rPr lang="en-US" dirty="0"/>
              <a:t> every 3 years to remain qualified</a:t>
            </a:r>
          </a:p>
          <a:p>
            <a:pPr marL="341313"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43483507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15605</TotalTime>
  <Words>1133</Words>
  <Application>Microsoft Office PowerPoint</Application>
  <PresentationFormat>Widescreen</PresentationFormat>
  <Paragraphs>153</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Times New Roman</vt:lpstr>
      <vt:lpstr>Trebuchet MS</vt:lpstr>
      <vt:lpstr>Wingdings 3</vt:lpstr>
      <vt:lpstr>Facet</vt:lpstr>
      <vt:lpstr>     CERTIFICATIONS</vt:lpstr>
      <vt:lpstr>HOW TO CONTACT US</vt:lpstr>
      <vt:lpstr>UEZA Helpline Services Offered</vt:lpstr>
      <vt:lpstr>Coordinator Responsibilities </vt:lpstr>
      <vt:lpstr>PowerPoint Presentation</vt:lpstr>
      <vt:lpstr>PowerPoint Presentation</vt:lpstr>
      <vt:lpstr>Businesses Ineligible For Reduced Sales Tax</vt:lpstr>
      <vt:lpstr>PowerPoint Presentation</vt:lpstr>
      <vt:lpstr>Online Application Process</vt:lpstr>
      <vt:lpstr>Employment Requirements </vt:lpstr>
      <vt:lpstr>Options for businesses that cannot meet the employment requirement</vt:lpstr>
      <vt:lpstr>25 Percent Factor</vt:lpstr>
      <vt:lpstr>Good Faith Waiver of 25 percent factor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CERTIFICATIONS</dc:title>
  <dc:creator>White, Atira [DCA]</dc:creator>
  <cp:lastModifiedBy>Aravind, Archana [DCA]</cp:lastModifiedBy>
  <cp:revision>8</cp:revision>
  <cp:lastPrinted>2024-02-14T21:18:47Z</cp:lastPrinted>
  <dcterms:created xsi:type="dcterms:W3CDTF">2024-02-08T19:01:17Z</dcterms:created>
  <dcterms:modified xsi:type="dcterms:W3CDTF">2025-11-03T19:24:22Z</dcterms:modified>
</cp:coreProperties>
</file>