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notesMasterIdLst>
    <p:notesMasterId r:id="rId18"/>
  </p:notesMasterIdLst>
  <p:sldIdLst>
    <p:sldId id="305" r:id="rId3"/>
    <p:sldId id="296" r:id="rId4"/>
    <p:sldId id="316" r:id="rId5"/>
    <p:sldId id="317" r:id="rId6"/>
    <p:sldId id="328" r:id="rId7"/>
    <p:sldId id="318" r:id="rId8"/>
    <p:sldId id="319" r:id="rId9"/>
    <p:sldId id="320" r:id="rId10"/>
    <p:sldId id="321" r:id="rId11"/>
    <p:sldId id="327" r:id="rId12"/>
    <p:sldId id="322" r:id="rId13"/>
    <p:sldId id="323" r:id="rId14"/>
    <p:sldId id="259" r:id="rId15"/>
    <p:sldId id="310" r:id="rId16"/>
    <p:sldId id="324"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28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15C1699-C764-462B-9003-EEBF7A9F4539}" type="datetimeFigureOut">
              <a:rPr lang="en-US" smtClean="0"/>
              <a:t>9/24/2025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B7E83EB-6C63-4639-B402-3F314B375BC3}" type="slidenum">
              <a:rPr lang="en-US" smtClean="0"/>
              <a:t>‹#›</a:t>
            </a:fld>
            <a:endParaRPr lang="en-US"/>
          </a:p>
        </p:txBody>
      </p:sp>
    </p:spTree>
    <p:extLst>
      <p:ext uri="{BB962C8B-B14F-4D97-AF65-F5344CB8AC3E}">
        <p14:creationId xmlns:p14="http://schemas.microsoft.com/office/powerpoint/2010/main" val="3276456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0775476F-A808-1F46-A368-07984F6DA22E}" type="slidenum">
              <a:rPr lang="en-US">
                <a:solidFill>
                  <a:prstClr val="black"/>
                </a:solidFill>
                <a:latin typeface="Calibri" panose="020F0502020204030204"/>
              </a:rPr>
              <a:pPr defTabSz="931774">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84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0775476F-A808-1F46-A368-07984F6DA22E}" type="slidenum">
              <a:rPr lang="en-US">
                <a:solidFill>
                  <a:prstClr val="black"/>
                </a:solidFill>
                <a:latin typeface="Calibri" panose="020F0502020204030204"/>
              </a:rPr>
              <a:pPr defTabSz="931774">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15093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Light"/>
              <a:ea typeface="+mn-ea"/>
              <a:cs typeface="+mn-cs"/>
            </a:endParaRPr>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71920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Presentation title</a:t>
            </a:r>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69044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Light"/>
              <a:ea typeface="+mn-ea"/>
              <a:cs typeface="+mn-cs"/>
            </a:endParaRPr>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Light"/>
              <a:ea typeface="+mn-ea"/>
              <a:cs typeface="+mn-cs"/>
            </a:endParaRPr>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881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Light" panose="020B0302020104020203" pitchFamily="34" charset="-79"/>
              <a:ea typeface="+mn-ea"/>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23819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Light"/>
              <a:ea typeface="+mn-ea"/>
              <a:cs typeface="+mn-cs"/>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Presentation title</a:t>
            </a:r>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37918572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076419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fld id="{5586B75A-687E-405C-8A0B-8D00578BA2C3}" type="datetime1">
              <a:rPr lang="en-US" smtClean="0"/>
              <a:pPr/>
              <a:t>9/24/2025</a:t>
            </a:fld>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356806179"/>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UEZCoordinatorHelp@dca.nj.gov"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youtu.be/GEVvDSRN3As"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2785145" y="1879132"/>
            <a:ext cx="6627303" cy="2759979"/>
          </a:xfrm>
        </p:spPr>
        <p:txBody>
          <a:bodyPr/>
          <a:lstStyle/>
          <a:p>
            <a:br>
              <a:rPr lang="en-US" sz="2000" b="1" dirty="0"/>
            </a:br>
            <a:br>
              <a:rPr lang="en-US" sz="2000" b="1" dirty="0"/>
            </a:br>
            <a:r>
              <a:rPr lang="en-US" sz="2000" b="1" dirty="0"/>
              <a:t>UEZ COORDINATORS’ </a:t>
            </a:r>
            <a:br>
              <a:rPr lang="en-US" sz="2000" b="1" dirty="0"/>
            </a:br>
            <a:r>
              <a:rPr lang="en-US" sz="2000" b="1" dirty="0"/>
              <a:t>COMPLIANCE TRAINING</a:t>
            </a:r>
            <a:br>
              <a:rPr lang="en-US" sz="2000" b="1" dirty="0"/>
            </a:br>
            <a:br>
              <a:rPr lang="en-US" sz="2000" b="1" dirty="0"/>
            </a:br>
            <a:r>
              <a:rPr lang="en-US" sz="2000" b="1" dirty="0"/>
              <a:t>09-25-25</a:t>
            </a:r>
            <a:br>
              <a:rPr lang="en-US" sz="2000" b="1" dirty="0"/>
            </a:br>
            <a:br>
              <a:rPr lang="en-US" sz="3200" dirty="0"/>
            </a:br>
            <a:endParaRPr lang="en-US" sz="3200" dirty="0"/>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p:txBody>
          <a:bodyPr>
            <a:normAutofit/>
          </a:bodyPr>
          <a:lstStyle/>
          <a:p>
            <a:r>
              <a:rPr lang="en-US" dirty="0"/>
              <a:t>​</a:t>
            </a:r>
          </a:p>
        </p:txBody>
      </p:sp>
    </p:spTree>
    <p:extLst>
      <p:ext uri="{BB962C8B-B14F-4D97-AF65-F5344CB8AC3E}">
        <p14:creationId xmlns:p14="http://schemas.microsoft.com/office/powerpoint/2010/main" val="427827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8B0B5-783F-AF61-E477-5A9CAB445C30}"/>
              </a:ext>
            </a:extLst>
          </p:cNvPr>
          <p:cNvSpPr>
            <a:spLocks noGrp="1"/>
          </p:cNvSpPr>
          <p:nvPr>
            <p:ph type="title"/>
          </p:nvPr>
        </p:nvSpPr>
        <p:spPr>
          <a:xfrm>
            <a:off x="1266909" y="2825776"/>
            <a:ext cx="3417057" cy="1206448"/>
          </a:xfrm>
        </p:spPr>
        <p:txBody>
          <a:bodyPr>
            <a:noAutofit/>
          </a:bodyPr>
          <a:lstStyle/>
          <a:p>
            <a:r>
              <a:rPr lang="en-US" sz="3200" b="1" dirty="0"/>
              <a:t>Submitting a SAGE Application For a Project/Admin Budget</a:t>
            </a:r>
          </a:p>
        </p:txBody>
      </p:sp>
      <p:sp>
        <p:nvSpPr>
          <p:cNvPr id="3" name="Content Placeholder 2">
            <a:extLst>
              <a:ext uri="{FF2B5EF4-FFF2-40B4-BE49-F238E27FC236}">
                <a16:creationId xmlns:a16="http://schemas.microsoft.com/office/drawing/2014/main" id="{D5DCBCAE-F660-1F02-50D3-21C786BA16E2}"/>
              </a:ext>
            </a:extLst>
          </p:cNvPr>
          <p:cNvSpPr>
            <a:spLocks noGrp="1"/>
          </p:cNvSpPr>
          <p:nvPr>
            <p:ph idx="1"/>
          </p:nvPr>
        </p:nvSpPr>
        <p:spPr>
          <a:xfrm>
            <a:off x="7866890" y="895739"/>
            <a:ext cx="3889681" cy="5424631"/>
          </a:xfrm>
        </p:spPr>
        <p:txBody>
          <a:bodyPr>
            <a:normAutofit/>
          </a:bodyPr>
          <a:lstStyle/>
          <a:p>
            <a:pPr>
              <a:lnSpc>
                <a:spcPct val="100000"/>
              </a:lnSpc>
            </a:pPr>
            <a:r>
              <a:rPr lang="en-US" sz="1800" b="1" dirty="0"/>
              <a:t>When submitting your SAGE application for the very first time, you must also send an email with the SAGE application title (Project name) and the Project number on the subject line to: </a:t>
            </a:r>
            <a:r>
              <a:rPr lang="en-US" sz="1800" b="1" dirty="0">
                <a:hlinkClick r:id="rId2"/>
              </a:rPr>
              <a:t>UEZCoordinatorHelp@dca.nj.gov</a:t>
            </a:r>
            <a:r>
              <a:rPr lang="en-US" sz="1800" b="1" dirty="0"/>
              <a:t> </a:t>
            </a:r>
          </a:p>
          <a:p>
            <a:pPr>
              <a:lnSpc>
                <a:spcPct val="100000"/>
              </a:lnSpc>
            </a:pPr>
            <a:r>
              <a:rPr lang="en-US" sz="1800" b="1" dirty="0"/>
              <a:t>This will inform us the SAGE application has been submitted.  In addition to this, you MUST attach your completed Memorandum to that email (we will talk more about the Memorandum on the next page).</a:t>
            </a:r>
          </a:p>
          <a:p>
            <a:r>
              <a:rPr lang="en-US" sz="1800" b="1" dirty="0"/>
              <a:t>   </a:t>
            </a:r>
          </a:p>
          <a:p>
            <a:endParaRPr lang="en-US" dirty="0"/>
          </a:p>
        </p:txBody>
      </p:sp>
    </p:spTree>
    <p:extLst>
      <p:ext uri="{BB962C8B-B14F-4D97-AF65-F5344CB8AC3E}">
        <p14:creationId xmlns:p14="http://schemas.microsoft.com/office/powerpoint/2010/main" val="2168291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A025-0F16-6563-C1AB-733EA23F8461}"/>
              </a:ext>
            </a:extLst>
          </p:cNvPr>
          <p:cNvSpPr>
            <a:spLocks noGrp="1"/>
          </p:cNvSpPr>
          <p:nvPr>
            <p:ph type="title"/>
          </p:nvPr>
        </p:nvSpPr>
        <p:spPr>
          <a:xfrm>
            <a:off x="1182848" y="2889504"/>
            <a:ext cx="3473042" cy="1088136"/>
          </a:xfrm>
        </p:spPr>
        <p:txBody>
          <a:bodyPr>
            <a:normAutofit fontScale="90000"/>
          </a:bodyPr>
          <a:lstStyle/>
          <a:p>
            <a:r>
              <a:rPr lang="en-US" b="1" dirty="0"/>
              <a:t>Memorandums</a:t>
            </a:r>
          </a:p>
        </p:txBody>
      </p:sp>
      <p:sp>
        <p:nvSpPr>
          <p:cNvPr id="3" name="Content Placeholder 2">
            <a:extLst>
              <a:ext uri="{FF2B5EF4-FFF2-40B4-BE49-F238E27FC236}">
                <a16:creationId xmlns:a16="http://schemas.microsoft.com/office/drawing/2014/main" id="{B48DCD43-D132-F4BC-323C-8D2F42CFC188}"/>
              </a:ext>
            </a:extLst>
          </p:cNvPr>
          <p:cNvSpPr>
            <a:spLocks noGrp="1"/>
          </p:cNvSpPr>
          <p:nvPr>
            <p:ph idx="1"/>
          </p:nvPr>
        </p:nvSpPr>
        <p:spPr>
          <a:xfrm>
            <a:off x="6867331" y="-65315"/>
            <a:ext cx="5389983" cy="6858000"/>
          </a:xfrm>
        </p:spPr>
        <p:txBody>
          <a:bodyPr>
            <a:noAutofit/>
          </a:bodyPr>
          <a:lstStyle/>
          <a:p>
            <a:pPr marL="342900" indent="-342900">
              <a:lnSpc>
                <a:spcPct val="100000"/>
              </a:lnSpc>
              <a:buAutoNum type="arabicPeriod"/>
            </a:pPr>
            <a:r>
              <a:rPr lang="en-US" sz="1800" b="1" dirty="0">
                <a:solidFill>
                  <a:schemeClr val="tx1"/>
                </a:solidFill>
              </a:rPr>
              <a:t>In addition to submitting the SAGE application, attach completed Memorandum to your submission email.</a:t>
            </a:r>
          </a:p>
          <a:p>
            <a:pPr marL="342900" indent="-342900">
              <a:lnSpc>
                <a:spcPct val="100000"/>
              </a:lnSpc>
              <a:buAutoNum type="arabicPeriod"/>
            </a:pPr>
            <a:r>
              <a:rPr lang="en-US" sz="1800" b="1" dirty="0">
                <a:solidFill>
                  <a:schemeClr val="tx1"/>
                </a:solidFill>
              </a:rPr>
              <a:t>Use the updated Templates (sent 09-24-25).</a:t>
            </a:r>
          </a:p>
          <a:p>
            <a:pPr marL="342900" indent="-342900">
              <a:lnSpc>
                <a:spcPct val="100000"/>
              </a:lnSpc>
              <a:buAutoNum type="arabicPeriod"/>
            </a:pPr>
            <a:r>
              <a:rPr lang="en-US" sz="1800" b="1" dirty="0">
                <a:solidFill>
                  <a:schemeClr val="tx1"/>
                </a:solidFill>
              </a:rPr>
              <a:t>Include UEZA Board meeting date (leave blank if unsure - we will fill in later time.</a:t>
            </a:r>
          </a:p>
          <a:p>
            <a:pPr marL="342900" indent="-342900">
              <a:lnSpc>
                <a:spcPct val="100000"/>
              </a:lnSpc>
              <a:buAutoNum type="arabicPeriod"/>
            </a:pPr>
            <a:r>
              <a:rPr lang="en-US" sz="1800" b="1" dirty="0">
                <a:solidFill>
                  <a:schemeClr val="tx1"/>
                </a:solidFill>
              </a:rPr>
              <a:t>On the Subject Line type SAGE application title (no project </a:t>
            </a:r>
            <a:r>
              <a:rPr lang="en-US" sz="1800" b="1">
                <a:solidFill>
                  <a:schemeClr val="tx1"/>
                </a:solidFill>
              </a:rPr>
              <a:t>number).</a:t>
            </a:r>
            <a:endParaRPr lang="en-US" sz="1800" b="1" dirty="0">
              <a:solidFill>
                <a:schemeClr val="tx1"/>
              </a:solidFill>
            </a:endParaRPr>
          </a:p>
          <a:p>
            <a:pPr marL="342900" indent="-342900">
              <a:lnSpc>
                <a:spcPct val="100000"/>
              </a:lnSpc>
              <a:buAutoNum type="arabicPeriod"/>
            </a:pPr>
            <a:r>
              <a:rPr lang="en-US" sz="1800" b="1" dirty="0">
                <a:solidFill>
                  <a:schemeClr val="tx1"/>
                </a:solidFill>
              </a:rPr>
              <a:t>Complete all sections of the Memorandum.</a:t>
            </a:r>
          </a:p>
          <a:p>
            <a:pPr marL="342900" indent="-342900">
              <a:lnSpc>
                <a:spcPct val="100000"/>
              </a:lnSpc>
              <a:buAutoNum type="arabicPeriod"/>
            </a:pPr>
            <a:r>
              <a:rPr lang="en-US" sz="1800" b="1" dirty="0">
                <a:solidFill>
                  <a:schemeClr val="tx1"/>
                </a:solidFill>
              </a:rPr>
              <a:t>Start + Completion dates must match Sage application.</a:t>
            </a:r>
          </a:p>
          <a:p>
            <a:pPr marL="342900" indent="-342900">
              <a:lnSpc>
                <a:spcPct val="100000"/>
              </a:lnSpc>
              <a:buAutoNum type="arabicPeriod"/>
            </a:pPr>
            <a:r>
              <a:rPr lang="en-US" sz="1800" b="1" dirty="0">
                <a:solidFill>
                  <a:schemeClr val="tx1"/>
                </a:solidFill>
              </a:rPr>
              <a:t>Format:  Bold + underline figure amounts; </a:t>
            </a:r>
            <a:br>
              <a:rPr lang="en-US" sz="1800" b="1" dirty="0">
                <a:solidFill>
                  <a:schemeClr val="tx1"/>
                </a:solidFill>
              </a:rPr>
            </a:br>
            <a:r>
              <a:rPr lang="en-US" sz="1800" b="1" dirty="0">
                <a:solidFill>
                  <a:schemeClr val="tx1"/>
                </a:solidFill>
              </a:rPr>
              <a:t>no decimals or cents.</a:t>
            </a:r>
          </a:p>
          <a:p>
            <a:pPr marL="342900" indent="-342900">
              <a:lnSpc>
                <a:spcPct val="100000"/>
              </a:lnSpc>
              <a:buAutoNum type="arabicPeriod"/>
            </a:pPr>
            <a:r>
              <a:rPr lang="en-US" sz="1800" b="1" dirty="0">
                <a:solidFill>
                  <a:schemeClr val="tx1"/>
                </a:solidFill>
              </a:rPr>
              <a:t>Provide detailed Project Description</a:t>
            </a:r>
          </a:p>
          <a:p>
            <a:pPr marL="342900" indent="-342900">
              <a:lnSpc>
                <a:spcPct val="100000"/>
              </a:lnSpc>
              <a:buAutoNum type="arabicPeriod"/>
            </a:pPr>
            <a:r>
              <a:rPr lang="en-US" sz="1800" b="1" dirty="0">
                <a:solidFill>
                  <a:schemeClr val="tx1"/>
                </a:solidFill>
              </a:rPr>
              <a:t>Budget Detail in Memorandum must mirror SAGE application.</a:t>
            </a:r>
          </a:p>
          <a:p>
            <a:pPr marL="342900" indent="-342900">
              <a:lnSpc>
                <a:spcPct val="100000"/>
              </a:lnSpc>
              <a:buAutoNum type="arabicPeriod"/>
            </a:pPr>
            <a:r>
              <a:rPr lang="en-US" sz="1800" b="1" dirty="0">
                <a:solidFill>
                  <a:schemeClr val="tx1"/>
                </a:solidFill>
              </a:rPr>
              <a:t>Review, proofread and keep a copy before submitting to Compliance.</a:t>
            </a:r>
          </a:p>
        </p:txBody>
      </p:sp>
    </p:spTree>
    <p:extLst>
      <p:ext uri="{BB962C8B-B14F-4D97-AF65-F5344CB8AC3E}">
        <p14:creationId xmlns:p14="http://schemas.microsoft.com/office/powerpoint/2010/main" val="3973103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28B6-E365-71EC-D87C-68735BD38819}"/>
              </a:ext>
            </a:extLst>
          </p:cNvPr>
          <p:cNvSpPr>
            <a:spLocks noGrp="1"/>
          </p:cNvSpPr>
          <p:nvPr>
            <p:ph type="title"/>
          </p:nvPr>
        </p:nvSpPr>
        <p:spPr>
          <a:xfrm>
            <a:off x="1129553" y="2889504"/>
            <a:ext cx="3514165" cy="1088136"/>
          </a:xfrm>
        </p:spPr>
        <p:txBody>
          <a:bodyPr>
            <a:normAutofit fontScale="90000"/>
          </a:bodyPr>
          <a:lstStyle/>
          <a:p>
            <a:r>
              <a:rPr lang="en-US" b="1" dirty="0"/>
              <a:t>Training</a:t>
            </a:r>
            <a:br>
              <a:rPr lang="en-US" b="1" dirty="0"/>
            </a:br>
            <a:r>
              <a:rPr lang="en-US" b="1" dirty="0"/>
              <a:t>Resources</a:t>
            </a:r>
          </a:p>
        </p:txBody>
      </p:sp>
      <p:sp>
        <p:nvSpPr>
          <p:cNvPr id="3" name="Content Placeholder 2">
            <a:extLst>
              <a:ext uri="{FF2B5EF4-FFF2-40B4-BE49-F238E27FC236}">
                <a16:creationId xmlns:a16="http://schemas.microsoft.com/office/drawing/2014/main" id="{7056BC14-C2AD-DE19-9F16-17B005B31120}"/>
              </a:ext>
            </a:extLst>
          </p:cNvPr>
          <p:cNvSpPr>
            <a:spLocks noGrp="1"/>
          </p:cNvSpPr>
          <p:nvPr>
            <p:ph idx="1"/>
          </p:nvPr>
        </p:nvSpPr>
        <p:spPr>
          <a:xfrm>
            <a:off x="7064188" y="914399"/>
            <a:ext cx="5065059" cy="5244353"/>
          </a:xfrm>
        </p:spPr>
        <p:txBody>
          <a:bodyPr>
            <a:normAutofit fontScale="92500" lnSpcReduction="20000"/>
          </a:bodyPr>
          <a:lstStyle/>
          <a:p>
            <a:pPr marL="0" marR="0" algn="ctr">
              <a:lnSpc>
                <a:spcPct val="150000"/>
              </a:lnSpc>
              <a:spcBef>
                <a:spcPts val="1000"/>
              </a:spcBef>
              <a:spcAft>
                <a:spcPts val="0"/>
              </a:spcAft>
            </a:pPr>
            <a:r>
              <a:rPr lang="en-US" sz="1800" b="1" kern="1200" dirty="0">
                <a:solidFill>
                  <a:schemeClr val="tx1"/>
                </a:solidFill>
                <a:effectLst/>
                <a:latin typeface="Gill Sans Nova Light" panose="020B0302020104020203" pitchFamily="34" charset="0"/>
                <a:ea typeface="Times New Roman" panose="02020603050405020304" pitchFamily="18" charset="0"/>
                <a:cs typeface="Gill Sans Nova Light" panose="020B0302020104020203" pitchFamily="34" charset="0"/>
              </a:rPr>
              <a:t>TRAINING RESOURCES</a:t>
            </a:r>
          </a:p>
          <a:p>
            <a:pPr marL="0" marR="0" algn="ctr">
              <a:lnSpc>
                <a:spcPct val="150000"/>
              </a:lnSpc>
              <a:spcBef>
                <a:spcPts val="1000"/>
              </a:spcBef>
              <a:spcAft>
                <a:spcPts val="0"/>
              </a:spcAft>
            </a:pPr>
            <a:endParaRPr lang="en-US" sz="1800" b="1"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tabLst>
                <a:tab pos="457200" algn="l"/>
              </a:tabLst>
            </a:pPr>
            <a:r>
              <a:rPr lang="en-US" sz="1800" b="1" kern="1200" dirty="0">
                <a:solidFill>
                  <a:schemeClr val="tx1"/>
                </a:solidFill>
                <a:effectLst/>
                <a:latin typeface="Gill Sans Nova Light" panose="020B0302020104020203" pitchFamily="34" charset="0"/>
                <a:ea typeface="Times New Roman" panose="02020603050405020304" pitchFamily="18" charset="0"/>
                <a:cs typeface="Gill Sans Nova Light" panose="020B0302020104020203" pitchFamily="34" charset="0"/>
              </a:rPr>
              <a:t>1.   Refer to the following link for SAGE Training video</a:t>
            </a:r>
          </a:p>
          <a:p>
            <a:pPr marL="342900" marR="0" lvl="0" indent="-342900">
              <a:spcBef>
                <a:spcPts val="0"/>
              </a:spcBef>
              <a:spcAft>
                <a:spcPts val="0"/>
              </a:spcAft>
              <a:tabLst>
                <a:tab pos="457200" algn="l"/>
              </a:tabLst>
            </a:pPr>
            <a:r>
              <a:rPr lang="en-US" sz="1800" b="1" kern="1200" dirty="0">
                <a:solidFill>
                  <a:schemeClr val="tx1"/>
                </a:solidFill>
                <a:effectLst/>
                <a:latin typeface="Gill Sans Nova Light" panose="020B0302020104020203" pitchFamily="34" charset="0"/>
                <a:ea typeface="Times New Roman" panose="02020603050405020304" pitchFamily="18" charset="0"/>
                <a:cs typeface="Gill Sans Nova Light" panose="020B0302020104020203" pitchFamily="34" charset="0"/>
              </a:rPr>
              <a:t>      recording:</a:t>
            </a:r>
            <a:endParaRPr lang="en-US" sz="1800" b="1" dirty="0">
              <a:solidFill>
                <a:schemeClr val="tx1"/>
              </a:solidFill>
              <a:effectLst/>
              <a:latin typeface="Times New Roman" panose="02020603050405020304" pitchFamily="18" charset="0"/>
              <a:ea typeface="Times New Roman" panose="02020603050405020304" pitchFamily="18" charset="0"/>
            </a:endParaRPr>
          </a:p>
          <a:p>
            <a:pPr marL="0" marR="0">
              <a:lnSpc>
                <a:spcPct val="110000"/>
              </a:lnSpc>
              <a:spcBef>
                <a:spcPts val="1000"/>
              </a:spcBef>
              <a:spcAft>
                <a:spcPts val="0"/>
              </a:spcAft>
            </a:pPr>
            <a:r>
              <a:rPr lang="en-US" sz="1800" b="1" kern="1200" dirty="0">
                <a:solidFill>
                  <a:schemeClr val="tx1"/>
                </a:solidFill>
                <a:effectLst/>
                <a:latin typeface="Gill Sans Nova Light" panose="020B0302020104020203" pitchFamily="34" charset="0"/>
                <a:ea typeface="Times New Roman" panose="02020603050405020304" pitchFamily="18" charset="0"/>
                <a:cs typeface="Gill Sans Nova Light" panose="020B0302020104020203" pitchFamily="34" charset="0"/>
              </a:rPr>
              <a:t>      </a:t>
            </a:r>
            <a:r>
              <a:rPr lang="en-US" sz="1800" b="1" u="sng" kern="1200" dirty="0">
                <a:solidFill>
                  <a:schemeClr val="tx1"/>
                </a:solidFill>
                <a:effectLst/>
                <a:latin typeface="Gill Sans Nova Light" panose="020B0302020104020203" pitchFamily="34" charset="0"/>
                <a:ea typeface="Times New Roman" panose="02020603050405020304" pitchFamily="18" charset="0"/>
                <a:cs typeface="Gill Sans Nova Light" panose="020B0302020104020203" pitchFamily="34" charset="0"/>
                <a:hlinkClick r:id="rId2">
                  <a:extLst>
                    <a:ext uri="{A12FA001-AC4F-418D-AE19-62706E023703}">
                      <ahyp:hlinkClr xmlns:ahyp="http://schemas.microsoft.com/office/drawing/2018/hyperlinkcolor" val="tx"/>
                    </a:ext>
                  </a:extLst>
                </a:hlinkClick>
              </a:rPr>
              <a:t>https://youtu.be/GEVvDSRN3As</a:t>
            </a:r>
            <a:endParaRPr lang="en-US" sz="1800" b="1" u="sng" kern="1200" dirty="0">
              <a:solidFill>
                <a:schemeClr val="tx1"/>
              </a:solidFill>
              <a:effectLst/>
              <a:latin typeface="Gill Sans Nova Light" panose="020B0302020104020203" pitchFamily="34" charset="0"/>
              <a:ea typeface="Times New Roman" panose="02020603050405020304" pitchFamily="18" charset="0"/>
              <a:cs typeface="Gill Sans Nova Light" panose="020B0302020104020203" pitchFamily="34" charset="0"/>
            </a:endParaRPr>
          </a:p>
          <a:p>
            <a:pPr marL="0" marR="0">
              <a:lnSpc>
                <a:spcPct val="110000"/>
              </a:lnSpc>
              <a:spcBef>
                <a:spcPts val="1000"/>
              </a:spcBef>
              <a:spcAft>
                <a:spcPts val="0"/>
              </a:spcAft>
            </a:pPr>
            <a:endParaRPr lang="en-US" sz="1800" b="1" u="sng" kern="1200" dirty="0">
              <a:solidFill>
                <a:schemeClr val="tx1"/>
              </a:solidFill>
              <a:effectLst/>
              <a:latin typeface="Gill Sans Nova Light" panose="020B0302020104020203" pitchFamily="34" charset="0"/>
              <a:ea typeface="Times New Roman" panose="02020603050405020304" pitchFamily="18" charset="0"/>
              <a:cs typeface="Gill Sans Nova Light" panose="020B0302020104020203" pitchFamily="34" charset="0"/>
            </a:endParaRPr>
          </a:p>
          <a:p>
            <a:pPr marL="342900" marR="0" lvl="0" indent="-342900">
              <a:lnSpc>
                <a:spcPct val="110000"/>
              </a:lnSpc>
              <a:spcBef>
                <a:spcPts val="0"/>
              </a:spcBef>
              <a:spcAft>
                <a:spcPts val="0"/>
              </a:spcAft>
              <a:buFont typeface="+mj-lt"/>
              <a:buAutoNum type="arabicPeriod" startAt="2"/>
              <a:tabLst>
                <a:tab pos="457200" algn="l"/>
              </a:tabLst>
            </a:pPr>
            <a:r>
              <a:rPr lang="en-US" sz="1800" b="1" kern="1200" dirty="0">
                <a:solidFill>
                  <a:schemeClr val="tx1"/>
                </a:solidFill>
                <a:effectLst/>
                <a:latin typeface="Gill Sans Nova Light" panose="020B0302020104020203" pitchFamily="34" charset="0"/>
                <a:ea typeface="Times New Roman" panose="02020603050405020304" pitchFamily="18" charset="0"/>
                <a:cs typeface="Gill Sans Nova Light" panose="020B0302020104020203" pitchFamily="34" charset="0"/>
              </a:rPr>
              <a:t>After you have seen the video recording, you may also refer to the Grantee/User Manuel in the SAGE system as follows:</a:t>
            </a:r>
          </a:p>
          <a:p>
            <a:pPr marR="0" lvl="0">
              <a:spcBef>
                <a:spcPts val="0"/>
              </a:spcBef>
              <a:spcAft>
                <a:spcPts val="0"/>
              </a:spcAft>
              <a:tabLst>
                <a:tab pos="457200" algn="l"/>
              </a:tabLst>
            </a:pPr>
            <a:r>
              <a:rPr lang="en-US" sz="1800" b="1" kern="1200" dirty="0">
                <a:solidFill>
                  <a:schemeClr val="tx1"/>
                </a:solidFill>
                <a:effectLst/>
                <a:latin typeface="Gill Sans Nova Light" panose="020B0302020104020203" pitchFamily="34" charset="0"/>
                <a:ea typeface="Times New Roman" panose="02020603050405020304" pitchFamily="18" charset="0"/>
                <a:cs typeface="Gill Sans Nova Light" panose="020B0302020104020203" pitchFamily="34" charset="0"/>
              </a:rPr>
              <a:t>      a.   Login with your Login and Password</a:t>
            </a:r>
            <a:endParaRPr lang="en-US" sz="1800" b="1" dirty="0">
              <a:solidFill>
                <a:schemeClr val="tx1"/>
              </a:solidFill>
              <a:effectLst/>
              <a:latin typeface="Times New Roman" panose="02020603050405020304" pitchFamily="18" charset="0"/>
              <a:ea typeface="Times New Roman" panose="02020603050405020304" pitchFamily="18" charset="0"/>
              <a:cs typeface="Gill Sans Nova Light" panose="020B0302020104020203" pitchFamily="34" charset="0"/>
            </a:endParaRPr>
          </a:p>
          <a:p>
            <a:pPr marL="0" marR="0">
              <a:lnSpc>
                <a:spcPct val="100000"/>
              </a:lnSpc>
              <a:spcBef>
                <a:spcPts val="1000"/>
              </a:spcBef>
              <a:spcAft>
                <a:spcPts val="0"/>
              </a:spcAft>
            </a:pPr>
            <a:r>
              <a:rPr lang="en-US" sz="1800" b="1" kern="1200" dirty="0">
                <a:solidFill>
                  <a:schemeClr val="tx1"/>
                </a:solidFill>
                <a:effectLst/>
                <a:latin typeface="Gill Sans Nova Light" panose="020B0302020104020203" pitchFamily="34" charset="0"/>
                <a:ea typeface="Times New Roman" panose="02020603050405020304" pitchFamily="18" charset="0"/>
                <a:cs typeface="Gill Sans Nova Light" panose="020B0302020104020203" pitchFamily="34" charset="0"/>
              </a:rPr>
              <a:t>      b.   Look for “Quick Links” on the right and scroll</a:t>
            </a:r>
          </a:p>
          <a:p>
            <a:pPr marL="0" marR="0">
              <a:lnSpc>
                <a:spcPct val="100000"/>
              </a:lnSpc>
              <a:spcBef>
                <a:spcPts val="1000"/>
              </a:spcBef>
              <a:spcAft>
                <a:spcPts val="0"/>
              </a:spcAft>
            </a:pPr>
            <a:r>
              <a:rPr lang="en-US" sz="1800" b="1" kern="1200" dirty="0">
                <a:solidFill>
                  <a:schemeClr val="tx1"/>
                </a:solidFill>
                <a:effectLst/>
                <a:latin typeface="Gill Sans Nova Light" panose="020B0302020104020203" pitchFamily="34" charset="0"/>
                <a:ea typeface="Times New Roman" panose="02020603050405020304" pitchFamily="18" charset="0"/>
                <a:cs typeface="Gill Sans Nova Light" panose="020B0302020104020203" pitchFamily="34" charset="0"/>
              </a:rPr>
              <a:t>            down</a:t>
            </a:r>
            <a:endParaRPr lang="en-US" sz="1800" b="1" dirty="0">
              <a:solidFill>
                <a:schemeClr val="tx1"/>
              </a:solidFill>
              <a:effectLst/>
              <a:latin typeface="Times New Roman" panose="02020603050405020304" pitchFamily="18" charset="0"/>
              <a:ea typeface="Times New Roman" panose="02020603050405020304" pitchFamily="18" charset="0"/>
            </a:endParaRPr>
          </a:p>
          <a:p>
            <a:pPr marL="0" marR="0">
              <a:spcBef>
                <a:spcPts val="1000"/>
              </a:spcBef>
              <a:spcAft>
                <a:spcPts val="0"/>
              </a:spcAft>
            </a:pPr>
            <a:r>
              <a:rPr lang="en-US" sz="1800" b="1" kern="1200" dirty="0">
                <a:solidFill>
                  <a:schemeClr val="tx1"/>
                </a:solidFill>
                <a:effectLst/>
                <a:latin typeface="Gill Sans Nova Light" panose="020B0302020104020203" pitchFamily="34" charset="0"/>
                <a:ea typeface="Times New Roman" panose="02020603050405020304" pitchFamily="18" charset="0"/>
                <a:cs typeface="Gill Sans Nova Light" panose="020B0302020104020203" pitchFamily="34" charset="0"/>
              </a:rPr>
              <a:t>       c.   Look for “DCA SAGE Manuals”</a:t>
            </a:r>
            <a:endParaRPr lang="en-US" sz="1800" b="1" dirty="0">
              <a:solidFill>
                <a:schemeClr val="tx1"/>
              </a:solidFill>
              <a:effectLst/>
              <a:latin typeface="Times New Roman" panose="02020603050405020304" pitchFamily="18" charset="0"/>
              <a:ea typeface="Times New Roman" panose="02020603050405020304" pitchFamily="18" charset="0"/>
            </a:endParaRPr>
          </a:p>
          <a:p>
            <a:pPr marL="0" marR="0">
              <a:spcBef>
                <a:spcPts val="1000"/>
              </a:spcBef>
              <a:spcAft>
                <a:spcPts val="0"/>
              </a:spcAft>
            </a:pPr>
            <a:r>
              <a:rPr lang="en-US" sz="1800" b="1" kern="1200" dirty="0">
                <a:solidFill>
                  <a:schemeClr val="tx1"/>
                </a:solidFill>
                <a:effectLst/>
                <a:latin typeface="Gill Sans Nova Light" panose="020B0302020104020203" pitchFamily="34" charset="0"/>
                <a:ea typeface="Times New Roman" panose="02020603050405020304" pitchFamily="18" charset="0"/>
                <a:cs typeface="Gill Sans Nova Light" panose="020B0302020104020203" pitchFamily="34" charset="0"/>
              </a:rPr>
              <a:t>       d.   Select “Grantee/User Manual”</a:t>
            </a:r>
            <a:endParaRPr lang="en-US" sz="1800" b="1" dirty="0">
              <a:solidFill>
                <a:schemeClr val="tx1"/>
              </a:solidFill>
              <a:effectLst/>
              <a:latin typeface="Times New Roman" panose="02020603050405020304" pitchFamily="18" charset="0"/>
              <a:ea typeface="Times New Roman" panose="02020603050405020304" pitchFamily="18" charset="0"/>
            </a:endParaRPr>
          </a:p>
          <a:p>
            <a:pPr>
              <a:lnSpc>
                <a:spcPct val="100000"/>
              </a:lnSpc>
            </a:pPr>
            <a:endParaRPr lang="en-US" sz="1800" b="1" dirty="0"/>
          </a:p>
        </p:txBody>
      </p:sp>
    </p:spTree>
    <p:extLst>
      <p:ext uri="{BB962C8B-B14F-4D97-AF65-F5344CB8AC3E}">
        <p14:creationId xmlns:p14="http://schemas.microsoft.com/office/powerpoint/2010/main" val="120017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p:txBody>
          <a:bodyPr>
            <a:normAutofit fontScale="90000"/>
          </a:bodyPr>
          <a:lstStyle/>
          <a:p>
            <a:r>
              <a:rPr lang="en-US" dirty="0"/>
              <a:t>Primary goals</a:t>
            </a:r>
            <a:br>
              <a:rPr lang="en-US" dirty="0"/>
            </a:br>
            <a:endParaRPr lang="en-US" dirty="0"/>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body" idx="1"/>
          </p:nvPr>
        </p:nvSpPr>
        <p:spPr>
          <a:xfrm>
            <a:off x="1153668" y="4211273"/>
            <a:ext cx="9884664" cy="945943"/>
          </a:xfrm>
        </p:spPr>
        <p:txBody>
          <a:bodyPr>
            <a:normAutofit/>
          </a:bodyPr>
          <a:lstStyle/>
          <a:p>
            <a:r>
              <a:rPr lang="en-US" b="1" dirty="0">
                <a:solidFill>
                  <a:schemeClr val="tx1"/>
                </a:solidFill>
              </a:rPr>
              <a:t>Ultimately, </a:t>
            </a:r>
            <a:r>
              <a:rPr lang="en-US" sz="2400" b="1" dirty="0">
                <a:solidFill>
                  <a:schemeClr val="tx1"/>
                </a:solidFill>
              </a:rPr>
              <a:t>our goal is to</a:t>
            </a:r>
          </a:p>
          <a:p>
            <a:r>
              <a:rPr lang="en-US" sz="2400" b="1" dirty="0">
                <a:solidFill>
                  <a:schemeClr val="tx1"/>
                </a:solidFill>
              </a:rPr>
              <a:t> submit an accurate SAGE application avoiding delays for a smooth process.</a:t>
            </a:r>
            <a:endParaRPr lang="en-US" dirty="0">
              <a:solidFill>
                <a:schemeClr val="tx1"/>
              </a:solidFill>
            </a:endParaRPr>
          </a:p>
        </p:txBody>
      </p:sp>
    </p:spTree>
    <p:extLst>
      <p:ext uri="{BB962C8B-B14F-4D97-AF65-F5344CB8AC3E}">
        <p14:creationId xmlns:p14="http://schemas.microsoft.com/office/powerpoint/2010/main" val="2831952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4157-869F-9BBE-CFCF-717129CA6907}"/>
              </a:ext>
            </a:extLst>
          </p:cNvPr>
          <p:cNvSpPr>
            <a:spLocks noGrp="1"/>
          </p:cNvSpPr>
          <p:nvPr>
            <p:ph type="title"/>
          </p:nvPr>
        </p:nvSpPr>
        <p:spPr>
          <a:xfrm>
            <a:off x="1748028" y="1389888"/>
            <a:ext cx="8695944" cy="1325880"/>
          </a:xfrm>
        </p:spPr>
        <p:txBody>
          <a:bodyPr/>
          <a:lstStyle/>
          <a:p>
            <a:r>
              <a:rPr lang="en-US" dirty="0">
                <a:solidFill>
                  <a:schemeClr val="accent3"/>
                </a:solidFill>
                <a:latin typeface="Baskerville Old Face" panose="02020602080505020303" pitchFamily="18" charset="77"/>
              </a:rPr>
              <a:t>Summary</a:t>
            </a:r>
            <a:r>
              <a:rPr lang="en-US" dirty="0">
                <a:solidFill>
                  <a:schemeClr val="accent3"/>
                </a:solidFill>
              </a:rPr>
              <a:t> </a:t>
            </a:r>
            <a:endParaRPr lang="en-US" dirty="0"/>
          </a:p>
        </p:txBody>
      </p:sp>
      <p:sp>
        <p:nvSpPr>
          <p:cNvPr id="3" name="Content Placeholder 2">
            <a:extLst>
              <a:ext uri="{FF2B5EF4-FFF2-40B4-BE49-F238E27FC236}">
                <a16:creationId xmlns:a16="http://schemas.microsoft.com/office/drawing/2014/main" id="{DC9AC05D-560D-1665-8879-549C0B4EDE5C}"/>
              </a:ext>
            </a:extLst>
          </p:cNvPr>
          <p:cNvSpPr>
            <a:spLocks noGrp="1" noRot="1" noMove="1" noResize="1" noEditPoints="1" noAdjustHandles="1" noChangeArrowheads="1" noChangeShapeType="1"/>
          </p:cNvSpPr>
          <p:nvPr>
            <p:ph idx="1"/>
          </p:nvPr>
        </p:nvSpPr>
        <p:spPr>
          <a:xfrm>
            <a:off x="2223516" y="2651759"/>
            <a:ext cx="7744968" cy="1229959"/>
          </a:xfrm>
        </p:spPr>
        <p:txBody>
          <a:bodyPr>
            <a:normAutofit fontScale="92500"/>
          </a:bodyPr>
          <a:lstStyle/>
          <a:p>
            <a:pPr marL="0" indent="0" algn="ctr">
              <a:lnSpc>
                <a:spcPct val="100000"/>
              </a:lnSpc>
              <a:buNone/>
            </a:pPr>
            <a:r>
              <a:rPr lang="en-US" sz="1800" b="1" dirty="0">
                <a:solidFill>
                  <a:schemeClr val="tx1"/>
                </a:solidFill>
                <a:latin typeface="Gill Sans Nova Light" panose="020B0302020104020203" pitchFamily="34" charset="0"/>
                <a:ea typeface="+mn-lt"/>
                <a:cs typeface="Gill Sans Light" panose="020B0302020104020203" pitchFamily="34" charset="-79"/>
              </a:rPr>
              <a:t>All SAGE applications must be accompanied with an accurate completed, signed and dated Resolution to avoid REJECTION. Applications need to include quotes/estimates whenever applicable. They must be reviewed, proofread and copied before submitting to the Urban Enterprise Zone Authority Compliance Unit via the SAGE system..</a:t>
            </a:r>
          </a:p>
          <a:p>
            <a:pPr marL="0" indent="0" algn="ctr">
              <a:lnSpc>
                <a:spcPct val="100000"/>
              </a:lnSpc>
              <a:buNone/>
            </a:pPr>
            <a:endParaRPr lang="en-US" sz="1800" b="1" dirty="0">
              <a:latin typeface="Gill Sans Nova Light" panose="020B0302020104020203" pitchFamily="34" charset="0"/>
              <a:ea typeface="+mn-lt"/>
              <a:cs typeface="Gill Sans Light" panose="020B0302020104020203" pitchFamily="34" charset="-79"/>
            </a:endParaRPr>
          </a:p>
          <a:p>
            <a:pPr marL="0" indent="0" algn="ctr">
              <a:lnSpc>
                <a:spcPct val="100000"/>
              </a:lnSpc>
              <a:buNone/>
            </a:pPr>
            <a:endParaRPr lang="en-US" sz="1800" b="1" dirty="0">
              <a:latin typeface="Gill Sans Nova Light" panose="020B0302020104020203" pitchFamily="34" charset="0"/>
              <a:ea typeface="+mn-lt"/>
              <a:cs typeface="Gill Sans Light" panose="020B0302020104020203" pitchFamily="34" charset="-79"/>
            </a:endParaRPr>
          </a:p>
          <a:p>
            <a:pPr marL="0" indent="0" algn="ctr">
              <a:lnSpc>
                <a:spcPct val="100000"/>
              </a:lnSpc>
              <a:buNone/>
            </a:pPr>
            <a:endParaRPr lang="en-US" sz="1800" b="1" dirty="0">
              <a:solidFill>
                <a:schemeClr val="accent3"/>
              </a:solidFill>
              <a:latin typeface="Gill Sans Nova Light" panose="020B0302020104020203" pitchFamily="34" charset="0"/>
              <a:ea typeface="+mn-lt"/>
              <a:cs typeface="Gill Sans Light" panose="020B0302020104020203" pitchFamily="34" charset="-79"/>
            </a:endParaRPr>
          </a:p>
          <a:p>
            <a:pPr marL="0" indent="0">
              <a:lnSpc>
                <a:spcPct val="100000"/>
              </a:lnSpc>
              <a:buNone/>
            </a:pPr>
            <a:endParaRPr lang="en-US" sz="1800" dirty="0">
              <a:solidFill>
                <a:schemeClr val="accent3"/>
              </a:solidFill>
              <a:cs typeface="Calibri"/>
            </a:endParaRPr>
          </a:p>
        </p:txBody>
      </p:sp>
      <p:sp>
        <p:nvSpPr>
          <p:cNvPr id="4" name="Footer Placeholder 3">
            <a:extLst>
              <a:ext uri="{FF2B5EF4-FFF2-40B4-BE49-F238E27FC236}">
                <a16:creationId xmlns:a16="http://schemas.microsoft.com/office/drawing/2014/main" id="{8EF088D1-E89A-FD55-EB44-49411774536D}"/>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Slide Number Placeholder 4">
            <a:extLst>
              <a:ext uri="{FF2B5EF4-FFF2-40B4-BE49-F238E27FC236}">
                <a16:creationId xmlns:a16="http://schemas.microsoft.com/office/drawing/2014/main" id="{94026A48-6EF8-D4D0-2C6E-1F96935EA50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3829601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E5B4F-AB2F-C7E0-E3B7-55B27E00AA47}"/>
              </a:ext>
            </a:extLst>
          </p:cNvPr>
          <p:cNvSpPr>
            <a:spLocks noGrp="1"/>
          </p:cNvSpPr>
          <p:nvPr>
            <p:ph type="title"/>
          </p:nvPr>
        </p:nvSpPr>
        <p:spPr/>
        <p:txBody>
          <a:bodyPr/>
          <a:lstStyle/>
          <a:p>
            <a:r>
              <a:rPr lang="en-US" b="1" dirty="0"/>
              <a:t>THIS CONCLUDES THE COMPLIANCE SEGMENT</a:t>
            </a:r>
          </a:p>
        </p:txBody>
      </p:sp>
      <p:sp>
        <p:nvSpPr>
          <p:cNvPr id="3" name="Content Placeholder 2">
            <a:extLst>
              <a:ext uri="{FF2B5EF4-FFF2-40B4-BE49-F238E27FC236}">
                <a16:creationId xmlns:a16="http://schemas.microsoft.com/office/drawing/2014/main" id="{CF6DA146-F27A-C302-545C-B6F8ABB37E57}"/>
              </a:ext>
            </a:extLst>
          </p:cNvPr>
          <p:cNvSpPr>
            <a:spLocks noGrp="1"/>
          </p:cNvSpPr>
          <p:nvPr>
            <p:ph idx="1"/>
          </p:nvPr>
        </p:nvSpPr>
        <p:spPr/>
        <p:txBody>
          <a:bodyPr>
            <a:normAutofit/>
          </a:bodyPr>
          <a:lstStyle/>
          <a:p>
            <a:endParaRPr lang="en-US" sz="2800" b="1" dirty="0"/>
          </a:p>
          <a:p>
            <a:r>
              <a:rPr lang="en-US" sz="2800" b="1" dirty="0">
                <a:solidFill>
                  <a:schemeClr val="tx1"/>
                </a:solidFill>
              </a:rPr>
              <a:t>We will now move forward to any questions you might have in reference to Compliance.</a:t>
            </a:r>
          </a:p>
        </p:txBody>
      </p:sp>
      <p:sp>
        <p:nvSpPr>
          <p:cNvPr id="4" name="Footer Placeholder 3">
            <a:extLst>
              <a:ext uri="{FF2B5EF4-FFF2-40B4-BE49-F238E27FC236}">
                <a16:creationId xmlns:a16="http://schemas.microsoft.com/office/drawing/2014/main" id="{904B2274-1D26-5CDF-E75C-A9BED5833FA8}"/>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Presentation title</a:t>
            </a:r>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Slide Number Placeholder 4">
            <a:extLst>
              <a:ext uri="{FF2B5EF4-FFF2-40B4-BE49-F238E27FC236}">
                <a16:creationId xmlns:a16="http://schemas.microsoft.com/office/drawing/2014/main" id="{91378B5F-9247-774F-2EDD-0601F8D2C59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908637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8072846" y="100584"/>
            <a:ext cx="3749040" cy="1325880"/>
          </a:xfrm>
        </p:spPr>
        <p:txBody>
          <a:bodyPr>
            <a:normAutofit/>
          </a:bodyPr>
          <a:lstStyle/>
          <a:p>
            <a:r>
              <a:rPr lang="en-US" dirty="0">
                <a:solidFill>
                  <a:schemeClr val="accent3"/>
                </a:solidFill>
                <a:latin typeface="Baskerville Old Face" panose="02020602080505020303" pitchFamily="18" charset="77"/>
                <a:cs typeface="Calibri Light"/>
              </a:rPr>
              <a:t>Agenda</a:t>
            </a:r>
            <a:endParaRPr lang="en-US" dirty="0">
              <a:solidFill>
                <a:schemeClr val="accent3"/>
              </a:solidFill>
              <a:latin typeface="Baskerville Old Face" panose="02020602080505020303" pitchFamily="18" charset="77"/>
            </a:endParaRPr>
          </a:p>
        </p:txBody>
      </p:sp>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p:txBody>
          <a:bodyPr/>
          <a:lstStyle/>
          <a:p>
            <a:r>
              <a:rPr lang="en-US" dirty="0"/>
              <a:t>A</a:t>
            </a: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178272" y="1194734"/>
            <a:ext cx="4491214" cy="4857556"/>
          </a:xfrm>
        </p:spPr>
        <p:txBody>
          <a:bodyPr vert="horz" lIns="91440" tIns="45720" rIns="91440" bIns="45720" rtlCol="0" anchor="t">
            <a:noAutofit/>
          </a:bodyPr>
          <a:lstStyle/>
          <a:p>
            <a:pPr marL="0" indent="0">
              <a:lnSpc>
                <a:spcPct val="100000"/>
              </a:lnSpc>
              <a:spcBef>
                <a:spcPts val="0"/>
              </a:spcBef>
              <a:buNone/>
            </a:pPr>
            <a:endParaRPr lang="en-US" sz="1800" b="1" dirty="0">
              <a:solidFill>
                <a:schemeClr val="accent3"/>
              </a:solidFill>
              <a:latin typeface="Gill Sans Nova Light" panose="020B0302020104020203" pitchFamily="34" charset="0"/>
              <a:cs typeface="Gill Sans Light" panose="020B0302020104020203" pitchFamily="34" charset="-79"/>
            </a:endParaRPr>
          </a:p>
          <a:p>
            <a:pPr marL="0" indent="0">
              <a:lnSpc>
                <a:spcPct val="100000"/>
              </a:lnSpc>
              <a:spcBef>
                <a:spcPts val="0"/>
              </a:spcBef>
              <a:buNone/>
            </a:pPr>
            <a:r>
              <a:rPr lang="en-US" sz="2000" b="1" dirty="0">
                <a:solidFill>
                  <a:schemeClr val="tx1"/>
                </a:solidFill>
                <a:latin typeface="Gill Sans Nova Light" panose="020B0302020104020203" pitchFamily="34" charset="0"/>
                <a:cs typeface="Gill Sans Light" panose="020B0302020104020203" pitchFamily="34" charset="-79"/>
              </a:rPr>
              <a:t>Steps Before Submitting a SAGE Application for a Project/Admin Budget</a:t>
            </a:r>
          </a:p>
          <a:p>
            <a:pPr marL="0" indent="0">
              <a:lnSpc>
                <a:spcPct val="150000"/>
              </a:lnSpc>
              <a:buNone/>
            </a:pPr>
            <a:r>
              <a:rPr lang="en-US" sz="2000" b="1" dirty="0">
                <a:solidFill>
                  <a:schemeClr val="tx1"/>
                </a:solidFill>
                <a:latin typeface="Gill Sans Nova Light" panose="020B0302020104020203" pitchFamily="34" charset="0"/>
                <a:cs typeface="Gill Sans Light" panose="020B0302020104020203" pitchFamily="34" charset="-79"/>
              </a:rPr>
              <a:t>Objective Pages</a:t>
            </a:r>
          </a:p>
          <a:p>
            <a:pPr marL="0" indent="0">
              <a:lnSpc>
                <a:spcPct val="150000"/>
              </a:lnSpc>
              <a:buNone/>
            </a:pPr>
            <a:r>
              <a:rPr lang="en-US" sz="2000" b="1" dirty="0">
                <a:solidFill>
                  <a:schemeClr val="tx1"/>
                </a:solidFill>
                <a:latin typeface="Gill Sans Nova Light" panose="020B0302020104020203" pitchFamily="34" charset="0"/>
                <a:cs typeface="Gill Sans Light" panose="020B0302020104020203" pitchFamily="34" charset="-79"/>
              </a:rPr>
              <a:t>Budget Detail &amp; Summary</a:t>
            </a:r>
          </a:p>
          <a:p>
            <a:pPr marL="0" indent="0">
              <a:lnSpc>
                <a:spcPct val="150000"/>
              </a:lnSpc>
              <a:buNone/>
            </a:pPr>
            <a:r>
              <a:rPr lang="en-US" sz="2000" b="1" dirty="0">
                <a:solidFill>
                  <a:schemeClr val="tx1"/>
                </a:solidFill>
                <a:latin typeface="Gill Sans Nova Light" panose="020B0302020104020203" pitchFamily="34" charset="0"/>
                <a:cs typeface="Gill Sans Light" panose="020B0302020104020203" pitchFamily="34" charset="-79"/>
              </a:rPr>
              <a:t>Other Sources of Funding</a:t>
            </a:r>
          </a:p>
          <a:p>
            <a:pPr marL="0" indent="0">
              <a:lnSpc>
                <a:spcPct val="150000"/>
              </a:lnSpc>
              <a:buNone/>
            </a:pPr>
            <a:r>
              <a:rPr lang="en-US" sz="2000" b="1" dirty="0">
                <a:solidFill>
                  <a:schemeClr val="tx1"/>
                </a:solidFill>
                <a:latin typeface="Gill Sans Nova Light" panose="020B0302020104020203" pitchFamily="34" charset="0"/>
                <a:cs typeface="Gill Sans Light" panose="020B0302020104020203" pitchFamily="34" charset="-79"/>
              </a:rPr>
              <a:t>Resolutions</a:t>
            </a:r>
          </a:p>
          <a:p>
            <a:pPr marL="0" indent="0">
              <a:lnSpc>
                <a:spcPct val="150000"/>
              </a:lnSpc>
              <a:buNone/>
            </a:pPr>
            <a:r>
              <a:rPr lang="en-US" sz="2000" b="1" dirty="0">
                <a:solidFill>
                  <a:schemeClr val="tx1"/>
                </a:solidFill>
                <a:latin typeface="Gill Sans Nova Light" panose="020B0302020104020203" pitchFamily="34" charset="0"/>
                <a:cs typeface="Gill Sans Light" panose="020B0302020104020203" pitchFamily="34" charset="-79"/>
              </a:rPr>
              <a:t>Quotes/Estimates</a:t>
            </a:r>
          </a:p>
          <a:p>
            <a:r>
              <a:rPr lang="en-US" sz="2000" b="1" dirty="0">
                <a:solidFill>
                  <a:schemeClr val="tx1"/>
                </a:solidFill>
                <a:latin typeface="Gill Sans Nova Light" panose="020B0302020104020203" pitchFamily="34" charset="0"/>
                <a:cs typeface="Gill Sans Light" panose="020B0302020104020203" pitchFamily="34" charset="-79"/>
              </a:rPr>
              <a:t>Submitting a Project/Admin Budget</a:t>
            </a:r>
          </a:p>
          <a:p>
            <a:pPr marL="0" indent="0">
              <a:lnSpc>
                <a:spcPct val="150000"/>
              </a:lnSpc>
              <a:buNone/>
            </a:pPr>
            <a:r>
              <a:rPr lang="en-US" sz="2000" b="1" dirty="0">
                <a:solidFill>
                  <a:schemeClr val="tx1"/>
                </a:solidFill>
                <a:latin typeface="Gill Sans Nova Light" panose="020B0302020104020203" pitchFamily="34" charset="0"/>
                <a:cs typeface="Gill Sans Light" panose="020B0302020104020203" pitchFamily="34" charset="-79"/>
              </a:rPr>
              <a:t>Memorandums</a:t>
            </a:r>
          </a:p>
          <a:p>
            <a:pPr marL="0" indent="0">
              <a:lnSpc>
                <a:spcPct val="150000"/>
              </a:lnSpc>
              <a:buNone/>
            </a:pPr>
            <a:r>
              <a:rPr lang="en-US" sz="2000" b="1" dirty="0">
                <a:solidFill>
                  <a:schemeClr val="tx1"/>
                </a:solidFill>
                <a:latin typeface="Gill Sans Nova Light" panose="020B0302020104020203" pitchFamily="34" charset="0"/>
                <a:cs typeface="Gill Sans Light" panose="020B0302020104020203" pitchFamily="34" charset="-79"/>
              </a:rPr>
              <a:t>Training Resources</a:t>
            </a:r>
          </a:p>
          <a:p>
            <a:pPr marL="0" indent="0">
              <a:lnSpc>
                <a:spcPct val="150000"/>
              </a:lnSpc>
              <a:buNone/>
            </a:pPr>
            <a:endParaRPr lang="en-US" sz="1800" b="1" dirty="0">
              <a:solidFill>
                <a:schemeClr val="accent3"/>
              </a:solidFill>
              <a:latin typeface="Gill Sans Nova Light" panose="020B0302020104020203" pitchFamily="34" charset="0"/>
              <a:cs typeface="Gill Sans Light" panose="020B0302020104020203" pitchFamily="34" charset="-79"/>
            </a:endParaRPr>
          </a:p>
          <a:p>
            <a:endParaRPr lang="en-US" sz="1800" dirty="0">
              <a:solidFill>
                <a:schemeClr val="accent3"/>
              </a:solidFill>
              <a:latin typeface="Gill Sans Nova Light" panose="020B0302020104020203" pitchFamily="34" charset="0"/>
              <a:cs typeface="Calibri"/>
            </a:endParaRPr>
          </a:p>
        </p:txBody>
      </p:sp>
      <p:sp>
        <p:nvSpPr>
          <p:cNvPr id="5" name="Footer Placeholder 4">
            <a:extLst>
              <a:ext uri="{FF2B5EF4-FFF2-40B4-BE49-F238E27FC236}">
                <a16:creationId xmlns:a16="http://schemas.microsoft.com/office/drawing/2014/main" id="{4A947406-5839-A735-732D-5690E6315B95}"/>
              </a:ext>
            </a:extLst>
          </p:cNvPr>
          <p:cNvSpPr>
            <a:spLocks noGrp="1"/>
          </p:cNvSpPr>
          <p:nvPr>
            <p:ph type="ftr" sz="quarter" idx="11"/>
          </p:nvPr>
        </p:nvSpPr>
        <p:spPr>
          <a:xfrm>
            <a:off x="749950" y="6231788"/>
            <a:ext cx="4888990" cy="6257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ill Sans Nova Light" panose="020F0302020204030204" pitchFamily="34" charset="0"/>
                <a:ea typeface="+mn-ea"/>
              </a:rPr>
              <a:t>UEZ </a:t>
            </a:r>
            <a:r>
              <a:rPr lang="en-US" b="1" dirty="0">
                <a:solidFill>
                  <a:srgbClr val="000000"/>
                </a:solidFill>
              </a:rPr>
              <a:t>Coordinator’s Compliance Training Session on</a:t>
            </a:r>
            <a:r>
              <a:rPr kumimoji="0" lang="en-US" sz="1200" b="1" i="0" u="none" strike="noStrike" kern="1200" cap="none" spc="0" normalizeH="0" baseline="0" noProof="0" dirty="0">
                <a:ln>
                  <a:noFill/>
                </a:ln>
                <a:solidFill>
                  <a:srgbClr val="000000"/>
                </a:solidFill>
                <a:effectLst/>
                <a:uLnTx/>
                <a:uFillTx/>
                <a:latin typeface="Gill Sans Nova Light" panose="020F0302020204030204" pitchFamily="34" charset="0"/>
                <a:ea typeface="+mn-ea"/>
              </a:rPr>
              <a:t> September 25</a:t>
            </a:r>
            <a:r>
              <a:rPr lang="en-US" b="1" dirty="0">
                <a:solidFill>
                  <a:srgbClr val="000000"/>
                </a:solidFill>
              </a:rPr>
              <a:t>, 2025</a:t>
            </a:r>
            <a:endParaRPr kumimoji="0" lang="en-US" sz="1200" b="1"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Slide Number Placeholder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2772643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a:xfrm>
            <a:off x="1162228" y="2125767"/>
            <a:ext cx="3572142" cy="2606466"/>
          </a:xfrm>
        </p:spPr>
        <p:txBody>
          <a:bodyPr>
            <a:noAutofit/>
          </a:bodyPr>
          <a:lstStyle/>
          <a:p>
            <a:r>
              <a:rPr lang="en-US" b="1" dirty="0">
                <a:solidFill>
                  <a:schemeClr val="accent3"/>
                </a:solidFill>
                <a:cs typeface="Gill Sans Light" panose="020B0302020104020203" pitchFamily="34" charset="-79"/>
              </a:rPr>
              <a:t>Steps Before Submitting a Sage Project/ Admin Budget</a:t>
            </a:r>
            <a:endParaRPr lang="en-US" dirty="0"/>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idx="1"/>
          </p:nvPr>
        </p:nvSpPr>
        <p:spPr>
          <a:xfrm>
            <a:off x="6905000" y="376014"/>
            <a:ext cx="4794191" cy="6118788"/>
          </a:xfrm>
        </p:spPr>
        <p:txBody>
          <a:bodyPr>
            <a:normAutofit fontScale="92500" lnSpcReduction="10000"/>
          </a:bodyPr>
          <a:lstStyle/>
          <a:p>
            <a:pPr>
              <a:lnSpc>
                <a:spcPct val="100000"/>
              </a:lnSpc>
            </a:pPr>
            <a:endParaRPr lang="en-US" sz="1900" b="1" dirty="0"/>
          </a:p>
          <a:p>
            <a:pPr>
              <a:lnSpc>
                <a:spcPct val="100000"/>
              </a:lnSpc>
            </a:pPr>
            <a:endParaRPr lang="en-US" sz="1900" b="1" dirty="0"/>
          </a:p>
          <a:p>
            <a:pPr>
              <a:lnSpc>
                <a:spcPct val="100000"/>
              </a:lnSpc>
            </a:pPr>
            <a:endParaRPr lang="en-US" sz="1900" b="1" dirty="0"/>
          </a:p>
          <a:p>
            <a:pPr marL="457200" indent="-457200">
              <a:lnSpc>
                <a:spcPct val="100000"/>
              </a:lnSpc>
              <a:buAutoNum type="arabicPeriod"/>
            </a:pPr>
            <a:endParaRPr lang="en-US" sz="1900" b="1" dirty="0"/>
          </a:p>
          <a:p>
            <a:pPr marL="457200" indent="-457200">
              <a:lnSpc>
                <a:spcPct val="100000"/>
              </a:lnSpc>
              <a:buAutoNum type="arabicPeriod"/>
            </a:pPr>
            <a:r>
              <a:rPr lang="en-US" sz="1900" b="1" dirty="0"/>
              <a:t>You must have a completed, signed and dated Resolution.  This document will always inform the Urban Enterprise Zone Authority (UEZA), that the council/governing body of your municipality has approved your UEZ fund request for the SAGE</a:t>
            </a:r>
          </a:p>
          <a:p>
            <a:pPr marL="457200" indent="-457200">
              <a:lnSpc>
                <a:spcPct val="100000"/>
              </a:lnSpc>
              <a:buAutoNum type="arabicPeriod"/>
            </a:pPr>
            <a:r>
              <a:rPr lang="en-US" sz="1900" b="1" dirty="0"/>
              <a:t>DO NOT SUBMIT AN APPLICATION WITHOUT A RESOLUTION.  IF YOU DO, IT WILL BE REJECTED/CANCELLED.</a:t>
            </a:r>
          </a:p>
          <a:p>
            <a:pPr marL="457200" indent="-457200">
              <a:lnSpc>
                <a:spcPct val="100000"/>
              </a:lnSpc>
              <a:buAutoNum type="arabicPeriod"/>
            </a:pPr>
            <a:r>
              <a:rPr lang="en-US" sz="1900" b="1" dirty="0"/>
              <a:t>Make sure the SAGE application title is referenced on the top of the Resolution.</a:t>
            </a:r>
          </a:p>
          <a:p>
            <a:pPr marL="457200" indent="-457200">
              <a:lnSpc>
                <a:spcPct val="100000"/>
              </a:lnSpc>
              <a:buAutoNum type="arabicPeriod"/>
            </a:pPr>
            <a:r>
              <a:rPr lang="en-US" sz="1900" b="1" dirty="0"/>
              <a:t>The verbiage on the Resolution for the requested UEZ figure amount MUST read one of two ways:  ....not to exceed the total UEZ requested amount of $____ or for a UEZ requested amount up to $____.</a:t>
            </a:r>
          </a:p>
          <a:p>
            <a:endParaRPr lang="en-US" dirty="0"/>
          </a:p>
          <a:p>
            <a:endParaRPr lang="en-US" dirty="0"/>
          </a:p>
        </p:txBody>
      </p:sp>
    </p:spTree>
    <p:extLst>
      <p:ext uri="{BB962C8B-B14F-4D97-AF65-F5344CB8AC3E}">
        <p14:creationId xmlns:p14="http://schemas.microsoft.com/office/powerpoint/2010/main" val="2675472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a:xfrm>
            <a:off x="1298961" y="2333001"/>
            <a:ext cx="3221763" cy="2204815"/>
          </a:xfrm>
        </p:spPr>
        <p:txBody>
          <a:bodyPr>
            <a:normAutofit/>
          </a:bodyPr>
          <a:lstStyle/>
          <a:p>
            <a:r>
              <a:rPr lang="en-US" b="1" dirty="0"/>
              <a:t>Objective</a:t>
            </a:r>
            <a:br>
              <a:rPr lang="en-US" b="1" dirty="0"/>
            </a:br>
            <a:r>
              <a:rPr lang="en-US" b="1" dirty="0"/>
              <a:t>  Page</a:t>
            </a:r>
            <a:r>
              <a:rPr lang="en-US" dirty="0"/>
              <a:t>	</a:t>
            </a:r>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idx="1"/>
          </p:nvPr>
        </p:nvSpPr>
        <p:spPr>
          <a:xfrm>
            <a:off x="7465806" y="1247887"/>
            <a:ext cx="4120179" cy="4636546"/>
          </a:xfrm>
        </p:spPr>
        <p:txBody>
          <a:bodyPr>
            <a:normAutofit lnSpcReduction="10000"/>
          </a:bodyPr>
          <a:lstStyle/>
          <a:p>
            <a:pPr marL="342900" indent="-342900">
              <a:lnSpc>
                <a:spcPct val="100000"/>
              </a:lnSpc>
              <a:buAutoNum type="arabicPeriod"/>
            </a:pPr>
            <a:r>
              <a:rPr lang="en-US" sz="1800" b="1" dirty="0"/>
              <a:t>Only fill out ONE Objective page per   application. </a:t>
            </a:r>
          </a:p>
          <a:p>
            <a:pPr marL="342900" indent="-342900">
              <a:lnSpc>
                <a:spcPct val="100000"/>
              </a:lnSpc>
              <a:spcBef>
                <a:spcPts val="600"/>
              </a:spcBef>
              <a:buAutoNum type="arabicPeriod" startAt="2"/>
            </a:pPr>
            <a:r>
              <a:rPr lang="en-US" sz="1800" b="1" dirty="0"/>
              <a:t>When filling out the three sections  on the “Objectives” page, be sure to include the following:</a:t>
            </a:r>
          </a:p>
          <a:p>
            <a:pPr>
              <a:lnSpc>
                <a:spcPct val="100000"/>
              </a:lnSpc>
              <a:spcBef>
                <a:spcPts val="600"/>
              </a:spcBef>
            </a:pPr>
            <a:r>
              <a:rPr lang="en-US" sz="1800" b="1" dirty="0"/>
              <a:t>      a. Detailed Description:</a:t>
            </a:r>
          </a:p>
          <a:p>
            <a:pPr>
              <a:lnSpc>
                <a:spcPct val="100000"/>
              </a:lnSpc>
              <a:spcBef>
                <a:spcPts val="0"/>
              </a:spcBef>
            </a:pPr>
            <a:r>
              <a:rPr lang="en-US" sz="1800" b="1" dirty="0"/>
              <a:t>         Explain what the Project is about</a:t>
            </a:r>
          </a:p>
          <a:p>
            <a:pPr>
              <a:lnSpc>
                <a:spcPct val="100000"/>
              </a:lnSpc>
              <a:spcBef>
                <a:spcPts val="0"/>
              </a:spcBef>
            </a:pPr>
            <a:endParaRPr lang="en-US" sz="900" b="1" dirty="0"/>
          </a:p>
          <a:p>
            <a:pPr>
              <a:lnSpc>
                <a:spcPct val="100000"/>
              </a:lnSpc>
            </a:pPr>
            <a:r>
              <a:rPr lang="en-US" sz="1800" b="1" dirty="0"/>
              <a:t>      b. Methods:</a:t>
            </a:r>
          </a:p>
          <a:p>
            <a:pPr>
              <a:lnSpc>
                <a:spcPct val="100000"/>
              </a:lnSpc>
              <a:spcBef>
                <a:spcPts val="0"/>
              </a:spcBef>
            </a:pPr>
            <a:r>
              <a:rPr lang="en-US" sz="1800" b="1" dirty="0"/>
              <a:t>          How will the Project be</a:t>
            </a:r>
          </a:p>
          <a:p>
            <a:pPr>
              <a:lnSpc>
                <a:spcPct val="100000"/>
              </a:lnSpc>
              <a:spcBef>
                <a:spcPts val="0"/>
              </a:spcBef>
            </a:pPr>
            <a:r>
              <a:rPr lang="en-US" sz="1800" b="1" dirty="0"/>
              <a:t>          implemented.</a:t>
            </a:r>
          </a:p>
          <a:p>
            <a:pPr>
              <a:lnSpc>
                <a:spcPct val="100000"/>
              </a:lnSpc>
              <a:spcBef>
                <a:spcPts val="0"/>
              </a:spcBef>
            </a:pPr>
            <a:endParaRPr lang="en-US" sz="1800" b="1" dirty="0"/>
          </a:p>
          <a:p>
            <a:pPr>
              <a:lnSpc>
                <a:spcPct val="100000"/>
              </a:lnSpc>
              <a:spcBef>
                <a:spcPts val="0"/>
              </a:spcBef>
            </a:pPr>
            <a:r>
              <a:rPr lang="en-US" sz="1800" b="1" dirty="0"/>
              <a:t>       c. Evaluation (The Performance</a:t>
            </a:r>
          </a:p>
          <a:p>
            <a:pPr>
              <a:lnSpc>
                <a:spcPct val="100000"/>
              </a:lnSpc>
              <a:spcBef>
                <a:spcPts val="0"/>
              </a:spcBef>
            </a:pPr>
            <a:r>
              <a:rPr lang="en-US" sz="1800" b="1" dirty="0"/>
              <a:t>          Measure):</a:t>
            </a:r>
          </a:p>
          <a:p>
            <a:pPr>
              <a:lnSpc>
                <a:spcPct val="100000"/>
              </a:lnSpc>
              <a:spcBef>
                <a:spcPts val="0"/>
              </a:spcBef>
            </a:pPr>
            <a:r>
              <a:rPr lang="en-US" sz="1800" b="1" dirty="0"/>
              <a:t>          What measures will be used to</a:t>
            </a:r>
          </a:p>
          <a:p>
            <a:pPr>
              <a:lnSpc>
                <a:spcPct val="100000"/>
              </a:lnSpc>
              <a:spcBef>
                <a:spcPts val="0"/>
              </a:spcBef>
            </a:pPr>
            <a:r>
              <a:rPr lang="en-US" sz="1800" b="1" dirty="0"/>
              <a:t>          determine how successful the</a:t>
            </a:r>
          </a:p>
          <a:p>
            <a:pPr>
              <a:lnSpc>
                <a:spcPct val="100000"/>
              </a:lnSpc>
              <a:spcBef>
                <a:spcPts val="0"/>
              </a:spcBef>
            </a:pPr>
            <a:r>
              <a:rPr lang="en-US" sz="1800" b="1" dirty="0"/>
              <a:t>          Project is.                                     </a:t>
            </a:r>
          </a:p>
        </p:txBody>
      </p:sp>
    </p:spTree>
    <p:extLst>
      <p:ext uri="{BB962C8B-B14F-4D97-AF65-F5344CB8AC3E}">
        <p14:creationId xmlns:p14="http://schemas.microsoft.com/office/powerpoint/2010/main" val="271856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E9B6-3AF0-F9C7-97FA-841A98F35C79}"/>
              </a:ext>
            </a:extLst>
          </p:cNvPr>
          <p:cNvSpPr>
            <a:spLocks noGrp="1"/>
          </p:cNvSpPr>
          <p:nvPr>
            <p:ph type="title"/>
          </p:nvPr>
        </p:nvSpPr>
        <p:spPr>
          <a:xfrm>
            <a:off x="1371600" y="2634498"/>
            <a:ext cx="3099816" cy="1589003"/>
          </a:xfrm>
        </p:spPr>
        <p:txBody>
          <a:bodyPr>
            <a:normAutofit fontScale="90000"/>
          </a:bodyPr>
          <a:lstStyle/>
          <a:p>
            <a:r>
              <a:rPr lang="en-US" b="1" dirty="0"/>
              <a:t>Project Information Page</a:t>
            </a:r>
          </a:p>
        </p:txBody>
      </p:sp>
      <p:sp>
        <p:nvSpPr>
          <p:cNvPr id="3" name="Content Placeholder 2">
            <a:extLst>
              <a:ext uri="{FF2B5EF4-FFF2-40B4-BE49-F238E27FC236}">
                <a16:creationId xmlns:a16="http://schemas.microsoft.com/office/drawing/2014/main" id="{13344E67-A644-BDE8-5C78-42CBD7C4B9BF}"/>
              </a:ext>
            </a:extLst>
          </p:cNvPr>
          <p:cNvSpPr>
            <a:spLocks noGrp="1"/>
          </p:cNvSpPr>
          <p:nvPr>
            <p:ph idx="1"/>
          </p:nvPr>
        </p:nvSpPr>
        <p:spPr>
          <a:xfrm>
            <a:off x="7455159" y="1334278"/>
            <a:ext cx="3634087" cy="3502525"/>
          </a:xfrm>
        </p:spPr>
        <p:txBody>
          <a:bodyPr>
            <a:normAutofit fontScale="85000" lnSpcReduction="20000"/>
          </a:bodyPr>
          <a:lstStyle/>
          <a:p>
            <a:pPr>
              <a:lnSpc>
                <a:spcPct val="100000"/>
              </a:lnSpc>
              <a:spcBef>
                <a:spcPts val="0"/>
              </a:spcBef>
            </a:pPr>
            <a:r>
              <a:rPr lang="en-US" b="1" dirty="0">
                <a:solidFill>
                  <a:schemeClr val="tx1"/>
                </a:solidFill>
              </a:rPr>
              <a:t>On this page, be sure to type in the correct start and completion dates of your Project.  We will provide you with the UEZA Board meeting date as the processing progresses.</a:t>
            </a:r>
          </a:p>
          <a:p>
            <a:pPr>
              <a:lnSpc>
                <a:spcPct val="100000"/>
              </a:lnSpc>
              <a:spcBef>
                <a:spcPts val="0"/>
              </a:spcBef>
            </a:pPr>
            <a:endParaRPr lang="en-US" b="1" dirty="0">
              <a:solidFill>
                <a:schemeClr val="tx1"/>
              </a:solidFill>
            </a:endParaRPr>
          </a:p>
          <a:p>
            <a:pPr>
              <a:lnSpc>
                <a:spcPct val="100000"/>
              </a:lnSpc>
              <a:spcBef>
                <a:spcPts val="0"/>
              </a:spcBef>
            </a:pPr>
            <a:r>
              <a:rPr lang="en-US" b="1" dirty="0">
                <a:solidFill>
                  <a:schemeClr val="tx1"/>
                </a:solidFill>
              </a:rPr>
              <a:t>Note:  </a:t>
            </a:r>
          </a:p>
          <a:p>
            <a:pPr>
              <a:lnSpc>
                <a:spcPct val="100000"/>
              </a:lnSpc>
            </a:pPr>
            <a:r>
              <a:rPr lang="en-US" b="1" dirty="0">
                <a:solidFill>
                  <a:schemeClr val="tx1"/>
                </a:solidFill>
              </a:rPr>
              <a:t>Keep in mind, you will need to provide this same exact information on your Memorandum which we’ll soon go over in more detail.</a:t>
            </a:r>
          </a:p>
        </p:txBody>
      </p:sp>
    </p:spTree>
    <p:extLst>
      <p:ext uri="{BB962C8B-B14F-4D97-AF65-F5344CB8AC3E}">
        <p14:creationId xmlns:p14="http://schemas.microsoft.com/office/powerpoint/2010/main" val="1757818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3B3E-71C1-7E55-A316-1C5565CBFA83}"/>
              </a:ext>
            </a:extLst>
          </p:cNvPr>
          <p:cNvSpPr>
            <a:spLocks noGrp="1"/>
          </p:cNvSpPr>
          <p:nvPr>
            <p:ph type="title"/>
          </p:nvPr>
        </p:nvSpPr>
        <p:spPr>
          <a:xfrm>
            <a:off x="1325880" y="2281727"/>
            <a:ext cx="2999232" cy="2204815"/>
          </a:xfrm>
        </p:spPr>
        <p:txBody>
          <a:bodyPr>
            <a:normAutofit fontScale="90000"/>
          </a:bodyPr>
          <a:lstStyle/>
          <a:p>
            <a:br>
              <a:rPr lang="en-US" b="1" dirty="0"/>
            </a:br>
            <a:r>
              <a:rPr lang="en-US" sz="4900" b="1" dirty="0"/>
              <a:t>Budget Detail &amp; Summary</a:t>
            </a:r>
            <a:br>
              <a:rPr lang="en-US" sz="4900" b="1" dirty="0"/>
            </a:br>
            <a:endParaRPr lang="en-US" sz="4900" b="1" dirty="0"/>
          </a:p>
        </p:txBody>
      </p:sp>
      <p:sp>
        <p:nvSpPr>
          <p:cNvPr id="3" name="Content Placeholder 2">
            <a:extLst>
              <a:ext uri="{FF2B5EF4-FFF2-40B4-BE49-F238E27FC236}">
                <a16:creationId xmlns:a16="http://schemas.microsoft.com/office/drawing/2014/main" id="{E44FB134-97E0-8BF1-3E82-C6541D1776F9}"/>
              </a:ext>
            </a:extLst>
          </p:cNvPr>
          <p:cNvSpPr>
            <a:spLocks noGrp="1"/>
          </p:cNvSpPr>
          <p:nvPr>
            <p:ph idx="1"/>
          </p:nvPr>
        </p:nvSpPr>
        <p:spPr>
          <a:xfrm>
            <a:off x="7166344" y="1095153"/>
            <a:ext cx="4516460" cy="3827424"/>
          </a:xfrm>
        </p:spPr>
        <p:txBody>
          <a:bodyPr>
            <a:normAutofit/>
          </a:bodyPr>
          <a:lstStyle/>
          <a:p>
            <a:pPr algn="ctr">
              <a:lnSpc>
                <a:spcPct val="100000"/>
              </a:lnSpc>
            </a:pPr>
            <a:r>
              <a:rPr lang="en-US" sz="1800" b="1" dirty="0"/>
              <a:t>BUDGET DETAIL: </a:t>
            </a:r>
          </a:p>
          <a:p>
            <a:pPr>
              <a:lnSpc>
                <a:spcPct val="100000"/>
              </a:lnSpc>
            </a:pPr>
            <a:endParaRPr lang="en-US" sz="1800" b="1" dirty="0"/>
          </a:p>
          <a:p>
            <a:pPr>
              <a:lnSpc>
                <a:spcPct val="100000"/>
              </a:lnSpc>
            </a:pPr>
            <a:r>
              <a:rPr lang="en-US" sz="1800" b="1" dirty="0"/>
              <a:t>This is where you are going to provide the “Budget Categories” and the amount of money each category is going to cost. These figure amounts will be data entered in the “UEZ ASSISTANCE” column.  Once you have completed data entering your “Budget Categories” and corresponding amounts, the SAGE system will then generate the “Budget Summary” page.</a:t>
            </a:r>
          </a:p>
          <a:p>
            <a:pPr>
              <a:lnSpc>
                <a:spcPct val="100000"/>
              </a:lnSpc>
            </a:pPr>
            <a:r>
              <a:rPr lang="en-US" sz="1800" b="1" dirty="0"/>
              <a:t>Do not include decimal points or cents.</a:t>
            </a:r>
            <a:endParaRPr lang="en-US" b="1" dirty="0"/>
          </a:p>
          <a:p>
            <a:endParaRPr lang="en-US" sz="1800" b="1" dirty="0"/>
          </a:p>
        </p:txBody>
      </p:sp>
    </p:spTree>
    <p:extLst>
      <p:ext uri="{BB962C8B-B14F-4D97-AF65-F5344CB8AC3E}">
        <p14:creationId xmlns:p14="http://schemas.microsoft.com/office/powerpoint/2010/main" val="305821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17B5D-E4CF-8F4B-CFD1-8ADA41A08AA2}"/>
              </a:ext>
            </a:extLst>
          </p:cNvPr>
          <p:cNvSpPr>
            <a:spLocks noGrp="1"/>
          </p:cNvSpPr>
          <p:nvPr>
            <p:ph type="title"/>
          </p:nvPr>
        </p:nvSpPr>
        <p:spPr>
          <a:xfrm>
            <a:off x="1363598" y="2626566"/>
            <a:ext cx="3129093" cy="1604867"/>
          </a:xfrm>
        </p:spPr>
        <p:txBody>
          <a:bodyPr>
            <a:normAutofit fontScale="90000"/>
          </a:bodyPr>
          <a:lstStyle/>
          <a:p>
            <a:pPr>
              <a:lnSpc>
                <a:spcPct val="100000"/>
              </a:lnSpc>
            </a:pPr>
            <a:br>
              <a:rPr lang="en-US" dirty="0"/>
            </a:br>
            <a:br>
              <a:rPr lang="en-US" dirty="0"/>
            </a:br>
            <a:r>
              <a:rPr lang="en-US" sz="4000" b="1" dirty="0"/>
              <a:t>Other Sources of Funding</a:t>
            </a:r>
            <a:br>
              <a:rPr lang="en-US" sz="4000" b="1" dirty="0"/>
            </a:br>
            <a:r>
              <a:rPr lang="en-US" sz="4000" b="1" dirty="0"/>
              <a:t>Page</a:t>
            </a:r>
            <a:br>
              <a:rPr lang="en-US" dirty="0"/>
            </a:br>
            <a:br>
              <a:rPr lang="en-US" dirty="0"/>
            </a:br>
            <a:endParaRPr lang="en-US" dirty="0"/>
          </a:p>
        </p:txBody>
      </p:sp>
      <p:sp>
        <p:nvSpPr>
          <p:cNvPr id="3" name="Content Placeholder 2">
            <a:extLst>
              <a:ext uri="{FF2B5EF4-FFF2-40B4-BE49-F238E27FC236}">
                <a16:creationId xmlns:a16="http://schemas.microsoft.com/office/drawing/2014/main" id="{CB94FC9B-6EEC-2899-1802-D43428F2CC7D}"/>
              </a:ext>
            </a:extLst>
          </p:cNvPr>
          <p:cNvSpPr>
            <a:spLocks noGrp="1"/>
          </p:cNvSpPr>
          <p:nvPr>
            <p:ph idx="1"/>
          </p:nvPr>
        </p:nvSpPr>
        <p:spPr>
          <a:xfrm>
            <a:off x="7067371" y="821093"/>
            <a:ext cx="4794191" cy="5477069"/>
          </a:xfrm>
        </p:spPr>
        <p:txBody>
          <a:bodyPr>
            <a:normAutofit/>
          </a:bodyPr>
          <a:lstStyle/>
          <a:p>
            <a:pPr>
              <a:lnSpc>
                <a:spcPct val="100000"/>
              </a:lnSpc>
            </a:pPr>
            <a:r>
              <a:rPr lang="en-US" sz="1800" b="1" dirty="0"/>
              <a:t>This page only gets filled in when there are other sources of funds entered in the “Municipal Funds” column or in the “Other Funds” column from your Budget Detail page.</a:t>
            </a:r>
          </a:p>
          <a:p>
            <a:pPr>
              <a:lnSpc>
                <a:spcPct val="100000"/>
              </a:lnSpc>
            </a:pPr>
            <a:r>
              <a:rPr lang="en-US" sz="1800" b="1" dirty="0"/>
              <a:t>For Example:</a:t>
            </a:r>
          </a:p>
          <a:p>
            <a:pPr>
              <a:lnSpc>
                <a:spcPct val="100000"/>
              </a:lnSpc>
            </a:pPr>
            <a:r>
              <a:rPr lang="en-US" sz="1800" b="1" dirty="0"/>
              <a:t>The total amount of your Project is $500,000 but you’re only requesting $400,000 because your municipality is going to provide you with the remaining $100,000. The $400,000 gets data entered in the Budget Detail’s “UEZ Assistance” column, as I previously mentioned and the remaining $100,000 gets data entered into the Budget Detail’s “Municipal Funds” column and this $100,000 is the amount which will be data entered into the “Other Sources of Funding” page.</a:t>
            </a:r>
          </a:p>
        </p:txBody>
      </p:sp>
    </p:spTree>
    <p:extLst>
      <p:ext uri="{BB962C8B-B14F-4D97-AF65-F5344CB8AC3E}">
        <p14:creationId xmlns:p14="http://schemas.microsoft.com/office/powerpoint/2010/main" val="2939029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7E9C6-C68C-0CF1-5219-A55AEA474DB9}"/>
              </a:ext>
            </a:extLst>
          </p:cNvPr>
          <p:cNvSpPr>
            <a:spLocks noGrp="1"/>
          </p:cNvSpPr>
          <p:nvPr>
            <p:ph type="title"/>
          </p:nvPr>
        </p:nvSpPr>
        <p:spPr/>
        <p:txBody>
          <a:bodyPr/>
          <a:lstStyle/>
          <a:p>
            <a:r>
              <a:rPr lang="en-US" b="1" dirty="0"/>
              <a:t>Resolutions</a:t>
            </a:r>
          </a:p>
        </p:txBody>
      </p:sp>
      <p:sp>
        <p:nvSpPr>
          <p:cNvPr id="3" name="Content Placeholder 2">
            <a:extLst>
              <a:ext uri="{FF2B5EF4-FFF2-40B4-BE49-F238E27FC236}">
                <a16:creationId xmlns:a16="http://schemas.microsoft.com/office/drawing/2014/main" id="{C6C544D4-64DE-C528-EE95-81C625BC1C76}"/>
              </a:ext>
            </a:extLst>
          </p:cNvPr>
          <p:cNvSpPr>
            <a:spLocks noGrp="1"/>
          </p:cNvSpPr>
          <p:nvPr>
            <p:ph idx="1"/>
          </p:nvPr>
        </p:nvSpPr>
        <p:spPr>
          <a:xfrm>
            <a:off x="7390701" y="1149291"/>
            <a:ext cx="4278385" cy="4823669"/>
          </a:xfrm>
        </p:spPr>
        <p:txBody>
          <a:bodyPr>
            <a:normAutofit/>
          </a:bodyPr>
          <a:lstStyle/>
          <a:p>
            <a:pPr algn="ctr"/>
            <a:r>
              <a:rPr lang="en-US" sz="1800" b="1" dirty="0"/>
              <a:t>RESOLUTIONS:</a:t>
            </a:r>
          </a:p>
          <a:p>
            <a:pPr marL="342900" indent="-342900">
              <a:lnSpc>
                <a:spcPct val="100000"/>
              </a:lnSpc>
              <a:buAutoNum type="arabicPeriod"/>
            </a:pPr>
            <a:r>
              <a:rPr lang="en-US" sz="1800" b="1" dirty="0"/>
              <a:t>Must attach a completed, signed and dated Resolution to the Certification Sheets section under Resolution – Schedule I otherwise it will be REJECTED.</a:t>
            </a:r>
            <a:endParaRPr lang="en-US" sz="1800" b="1" u="sng" dirty="0"/>
          </a:p>
          <a:p>
            <a:pPr marL="342900" indent="-342900">
              <a:lnSpc>
                <a:spcPct val="100000"/>
              </a:lnSpc>
              <a:buAutoNum type="arabicPeriod" startAt="2"/>
            </a:pPr>
            <a:r>
              <a:rPr lang="en-US" sz="1800" b="1" dirty="0"/>
              <a:t>Must reference the SAGE application title.</a:t>
            </a:r>
          </a:p>
          <a:p>
            <a:pPr marL="342900" indent="-342900">
              <a:lnSpc>
                <a:spcPct val="100000"/>
              </a:lnSpc>
              <a:buAutoNum type="arabicPeriod" startAt="3"/>
            </a:pPr>
            <a:r>
              <a:rPr lang="en-US" sz="1800" b="1" dirty="0"/>
              <a:t>The total UEZ requested amount must be typed on the Resolution as follows:</a:t>
            </a:r>
          </a:p>
          <a:p>
            <a:pPr marL="457200" indent="-457200">
              <a:lnSpc>
                <a:spcPct val="100000"/>
              </a:lnSpc>
            </a:pPr>
            <a:r>
              <a:rPr lang="en-US" sz="1800" b="1" dirty="0"/>
              <a:t>      ....not to exceed the total UEZ requested      amount of $____ or for a UEZ      requested amount up to $____.</a:t>
            </a:r>
          </a:p>
        </p:txBody>
      </p:sp>
    </p:spTree>
    <p:extLst>
      <p:ext uri="{BB962C8B-B14F-4D97-AF65-F5344CB8AC3E}">
        <p14:creationId xmlns:p14="http://schemas.microsoft.com/office/powerpoint/2010/main" val="3883436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7E9C6-C68C-0CF1-5219-A55AEA474DB9}"/>
              </a:ext>
            </a:extLst>
          </p:cNvPr>
          <p:cNvSpPr>
            <a:spLocks noGrp="1"/>
          </p:cNvSpPr>
          <p:nvPr>
            <p:ph type="title"/>
          </p:nvPr>
        </p:nvSpPr>
        <p:spPr>
          <a:xfrm>
            <a:off x="1199626" y="2367185"/>
            <a:ext cx="3447875" cy="1610455"/>
          </a:xfrm>
        </p:spPr>
        <p:txBody>
          <a:bodyPr>
            <a:normAutofit fontScale="90000"/>
          </a:bodyPr>
          <a:lstStyle/>
          <a:p>
            <a:br>
              <a:rPr lang="en-US" b="1" dirty="0"/>
            </a:br>
            <a:br>
              <a:rPr lang="en-US" b="1" dirty="0"/>
            </a:br>
            <a:br>
              <a:rPr lang="en-US" b="1" dirty="0"/>
            </a:br>
            <a:r>
              <a:rPr lang="en-US" sz="4900" b="1" dirty="0"/>
              <a:t>Quotes/ Estimates</a:t>
            </a:r>
            <a:br>
              <a:rPr lang="en-US" sz="4900" b="1" dirty="0"/>
            </a:br>
            <a:br>
              <a:rPr lang="en-US" b="1" dirty="0"/>
            </a:br>
            <a:endParaRPr lang="en-US" b="1" dirty="0"/>
          </a:p>
        </p:txBody>
      </p:sp>
      <p:sp>
        <p:nvSpPr>
          <p:cNvPr id="3" name="Content Placeholder 2">
            <a:extLst>
              <a:ext uri="{FF2B5EF4-FFF2-40B4-BE49-F238E27FC236}">
                <a16:creationId xmlns:a16="http://schemas.microsoft.com/office/drawing/2014/main" id="{C6C544D4-64DE-C528-EE95-81C625BC1C76}"/>
              </a:ext>
            </a:extLst>
          </p:cNvPr>
          <p:cNvSpPr>
            <a:spLocks noGrp="1"/>
          </p:cNvSpPr>
          <p:nvPr>
            <p:ph idx="1"/>
          </p:nvPr>
        </p:nvSpPr>
        <p:spPr>
          <a:xfrm>
            <a:off x="7390701" y="777667"/>
            <a:ext cx="4278385" cy="5195293"/>
          </a:xfrm>
        </p:spPr>
        <p:txBody>
          <a:bodyPr>
            <a:normAutofit/>
          </a:bodyPr>
          <a:lstStyle/>
          <a:p>
            <a:pPr marL="0" marR="0" algn="ctr">
              <a:lnSpc>
                <a:spcPct val="100000"/>
              </a:lnSpc>
              <a:spcBef>
                <a:spcPts val="1000"/>
              </a:spcBef>
              <a:spcAft>
                <a:spcPts val="0"/>
              </a:spcAft>
            </a:pPr>
            <a:endParaRPr lang="en-US" sz="1800" b="1" dirty="0">
              <a:latin typeface="Gill Sans Nova Light" panose="020B0302020104020203" pitchFamily="34" charset="0"/>
              <a:ea typeface="Times New Roman" panose="02020603050405020304" pitchFamily="18" charset="0"/>
            </a:endParaRPr>
          </a:p>
          <a:p>
            <a:pPr marL="0" marR="0">
              <a:lnSpc>
                <a:spcPct val="100000"/>
              </a:lnSpc>
              <a:spcBef>
                <a:spcPts val="1000"/>
              </a:spcBef>
              <a:spcAft>
                <a:spcPts val="0"/>
              </a:spcAft>
            </a:pPr>
            <a:r>
              <a:rPr lang="en-US" sz="1800" b="1" dirty="0">
                <a:latin typeface="Gill Sans Nova Light" panose="020B0302020104020203" pitchFamily="34" charset="0"/>
                <a:ea typeface="Times New Roman" panose="02020603050405020304" pitchFamily="18" charset="0"/>
              </a:rPr>
              <a:t>Quotes/Estimates must be uploaded and attached to the SAGE application in the Attachment section. </a:t>
            </a:r>
          </a:p>
          <a:p>
            <a:pPr marL="0" marR="0">
              <a:lnSpc>
                <a:spcPct val="100000"/>
              </a:lnSpc>
              <a:spcBef>
                <a:spcPts val="1000"/>
              </a:spcBef>
              <a:spcAft>
                <a:spcPts val="0"/>
              </a:spcAft>
            </a:pPr>
            <a:r>
              <a:rPr lang="en-US" sz="1800" b="1" dirty="0">
                <a:latin typeface="Gill Sans Nova Light" panose="020B0302020104020203" pitchFamily="34" charset="0"/>
                <a:ea typeface="Times New Roman" panose="02020603050405020304" pitchFamily="18" charset="0"/>
              </a:rPr>
              <a:t>Friendly Reminder:</a:t>
            </a:r>
          </a:p>
          <a:p>
            <a:pPr marL="0" marR="0">
              <a:lnSpc>
                <a:spcPct val="100000"/>
              </a:lnSpc>
              <a:spcBef>
                <a:spcPts val="1000"/>
              </a:spcBef>
              <a:spcAft>
                <a:spcPts val="0"/>
              </a:spcAft>
            </a:pPr>
            <a:r>
              <a:rPr lang="en-US" sz="1800" b="1" dirty="0">
                <a:effectLst/>
                <a:latin typeface="Gill Sans Nova Light" panose="020B0302020104020203" pitchFamily="34" charset="0"/>
                <a:ea typeface="Times New Roman" panose="02020603050405020304" pitchFamily="18" charset="0"/>
              </a:rPr>
              <a:t>Applications without quotes/estimates may be subject to delays.</a:t>
            </a:r>
          </a:p>
        </p:txBody>
      </p:sp>
    </p:spTree>
    <p:extLst>
      <p:ext uri="{BB962C8B-B14F-4D97-AF65-F5344CB8AC3E}">
        <p14:creationId xmlns:p14="http://schemas.microsoft.com/office/powerpoint/2010/main" val="1662477090"/>
      </p:ext>
    </p:extLst>
  </p:cSld>
  <p:clrMapOvr>
    <a:masterClrMapping/>
  </p:clrMapOvr>
</p:sld>
</file>

<file path=ppt/theme/theme1.xml><?xml version="1.0" encoding="utf-8"?>
<a:theme xmlns:a="http://schemas.openxmlformats.org/drawingml/2006/main" name="1_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1191</TotalTime>
  <Words>1069</Words>
  <Application>Microsoft Office PowerPoint</Application>
  <PresentationFormat>Widescreen</PresentationFormat>
  <Paragraphs>108</Paragraphs>
  <Slides>15</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Baskerville</vt:lpstr>
      <vt:lpstr>Baskerville Old Face</vt:lpstr>
      <vt:lpstr>Calibri</vt:lpstr>
      <vt:lpstr>Georgia</vt:lpstr>
      <vt:lpstr>Gill Sans Light</vt:lpstr>
      <vt:lpstr>Gill Sans Nova Light</vt:lpstr>
      <vt:lpstr>Times New Roman</vt:lpstr>
      <vt:lpstr>1_Office Theme</vt:lpstr>
      <vt:lpstr>Ocean 16x9</vt:lpstr>
      <vt:lpstr>  UEZ COORDINATORS’  COMPLIANCE TRAINING  09-25-25  </vt:lpstr>
      <vt:lpstr>Agenda</vt:lpstr>
      <vt:lpstr>Steps Before Submitting a Sage Project/ Admin Budget</vt:lpstr>
      <vt:lpstr>Objective   Page </vt:lpstr>
      <vt:lpstr>Project Information Page</vt:lpstr>
      <vt:lpstr> Budget Detail &amp; Summary </vt:lpstr>
      <vt:lpstr>  Other Sources of Funding Page  </vt:lpstr>
      <vt:lpstr>Resolutions</vt:lpstr>
      <vt:lpstr>   Quotes/ Estimates  </vt:lpstr>
      <vt:lpstr>Submitting a SAGE Application For a Project/Admin Budget</vt:lpstr>
      <vt:lpstr>Memorandums</vt:lpstr>
      <vt:lpstr>Training Resources</vt:lpstr>
      <vt:lpstr>Primary goals </vt:lpstr>
      <vt:lpstr>Summary </vt:lpstr>
      <vt:lpstr>THIS CONCLUDES THE COMPLIANCE SEGMENT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UEZ COORDINATOR TRAINING   COMPLIANCE</dc:title>
  <dc:creator>Shi, Hong [DCA]</dc:creator>
  <cp:lastModifiedBy>Ott, Christine [DCA]</cp:lastModifiedBy>
  <cp:revision>10</cp:revision>
  <cp:lastPrinted>2025-01-22T14:58:13Z</cp:lastPrinted>
  <dcterms:created xsi:type="dcterms:W3CDTF">2023-08-23T02:59:36Z</dcterms:created>
  <dcterms:modified xsi:type="dcterms:W3CDTF">2025-09-24T17:07:00Z</dcterms:modified>
</cp:coreProperties>
</file>