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5" r:id="rId3"/>
    <p:sldId id="257" r:id="rId4"/>
    <p:sldId id="276" r:id="rId5"/>
    <p:sldId id="271" r:id="rId6"/>
    <p:sldId id="274" r:id="rId7"/>
    <p:sldId id="273" r:id="rId8"/>
    <p:sldId id="272" r:id="rId9"/>
    <p:sldId id="270" r:id="rId10"/>
    <p:sldId id="267" r:id="rId11"/>
    <p:sldId id="269" r:id="rId12"/>
    <p:sldId id="268" r:id="rId13"/>
    <p:sldId id="279"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7B0DBA-A5A6-434B-8B68-E8202137ABC9}">
          <p14:sldIdLst>
            <p14:sldId id="256"/>
            <p14:sldId id="275"/>
            <p14:sldId id="257"/>
            <p14:sldId id="276"/>
            <p14:sldId id="271"/>
            <p14:sldId id="274"/>
            <p14:sldId id="273"/>
            <p14:sldId id="272"/>
            <p14:sldId id="270"/>
            <p14:sldId id="267"/>
            <p14:sldId id="269"/>
            <p14:sldId id="268"/>
          </p14:sldIdLst>
        </p14:section>
        <p14:section name="Untitled Section" id="{0B6E0192-E512-4441-821F-2BF0717765C1}">
          <p14:sldIdLst>
            <p14:sldId id="279"/>
            <p14:sldId id="2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CCB44D-CC19-43FC-BF52-3E5D94C089FA}" v="14" dt="2025-09-22T17:56:12.09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6" autoAdjust="0"/>
  </p:normalViewPr>
  <p:slideViewPr>
    <p:cSldViewPr>
      <p:cViewPr varScale="1">
        <p:scale>
          <a:sx n="87" d="100"/>
          <a:sy n="87" d="100"/>
        </p:scale>
        <p:origin x="240" y="90"/>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kins, William [DCA]" userId="771688a1-f14e-456b-b816-9ed8e216f729" providerId="ADAL" clId="{7DCCB44D-CC19-43FC-BF52-3E5D94C089FA}"/>
    <pc:docChg chg="custSel addSld delSld modSld sldOrd">
      <pc:chgData name="Jenkins, William [DCA]" userId="771688a1-f14e-456b-b816-9ed8e216f729" providerId="ADAL" clId="{7DCCB44D-CC19-43FC-BF52-3E5D94C089FA}" dt="2025-09-22T18:34:28.834" v="4007" actId="20577"/>
      <pc:docMkLst>
        <pc:docMk/>
      </pc:docMkLst>
      <pc:sldChg chg="modSp mod">
        <pc:chgData name="Jenkins, William [DCA]" userId="771688a1-f14e-456b-b816-9ed8e216f729" providerId="ADAL" clId="{7DCCB44D-CC19-43FC-BF52-3E5D94C089FA}" dt="2025-09-22T14:02:38.336" v="3" actId="20577"/>
        <pc:sldMkLst>
          <pc:docMk/>
          <pc:sldMk cId="2142729111" sldId="256"/>
        </pc:sldMkLst>
        <pc:spChg chg="mod">
          <ac:chgData name="Jenkins, William [DCA]" userId="771688a1-f14e-456b-b816-9ed8e216f729" providerId="ADAL" clId="{7DCCB44D-CC19-43FC-BF52-3E5D94C089FA}" dt="2025-09-22T14:02:38.336" v="3" actId="20577"/>
          <ac:spMkLst>
            <pc:docMk/>
            <pc:sldMk cId="2142729111" sldId="256"/>
            <ac:spMk id="3" creationId="{00000000-0000-0000-0000-000000000000}"/>
          </ac:spMkLst>
        </pc:spChg>
      </pc:sldChg>
      <pc:sldChg chg="addSp delSp modSp mod">
        <pc:chgData name="Jenkins, William [DCA]" userId="771688a1-f14e-456b-b816-9ed8e216f729" providerId="ADAL" clId="{7DCCB44D-CC19-43FC-BF52-3E5D94C089FA}" dt="2025-09-22T14:54:20.326" v="147" actId="122"/>
        <pc:sldMkLst>
          <pc:docMk/>
          <pc:sldMk cId="682195269" sldId="257"/>
        </pc:sldMkLst>
        <pc:spChg chg="mod">
          <ac:chgData name="Jenkins, William [DCA]" userId="771688a1-f14e-456b-b816-9ed8e216f729" providerId="ADAL" clId="{7DCCB44D-CC19-43FC-BF52-3E5D94C089FA}" dt="2025-09-22T14:54:20.326" v="147" actId="122"/>
          <ac:spMkLst>
            <pc:docMk/>
            <pc:sldMk cId="682195269" sldId="257"/>
            <ac:spMk id="2" creationId="{00000000-0000-0000-0000-000000000000}"/>
          </ac:spMkLst>
        </pc:spChg>
        <pc:spChg chg="add del mod">
          <ac:chgData name="Jenkins, William [DCA]" userId="771688a1-f14e-456b-b816-9ed8e216f729" providerId="ADAL" clId="{7DCCB44D-CC19-43FC-BF52-3E5D94C089FA}" dt="2025-09-22T14:07:00.842" v="16"/>
          <ac:spMkLst>
            <pc:docMk/>
            <pc:sldMk cId="682195269" sldId="257"/>
            <ac:spMk id="3" creationId="{00000000-0000-0000-0000-000000000000}"/>
          </ac:spMkLst>
        </pc:spChg>
        <pc:graphicFrameChg chg="add mod">
          <ac:chgData name="Jenkins, William [DCA]" userId="771688a1-f14e-456b-b816-9ed8e216f729" providerId="ADAL" clId="{7DCCB44D-CC19-43FC-BF52-3E5D94C089FA}" dt="2025-09-22T14:06:48.700" v="15"/>
          <ac:graphicFrameMkLst>
            <pc:docMk/>
            <pc:sldMk cId="682195269" sldId="257"/>
            <ac:graphicFrameMk id="4" creationId="{F076D435-D755-6C56-2A88-5CDDC629BD85}"/>
          </ac:graphicFrameMkLst>
        </pc:graphicFrameChg>
        <pc:graphicFrameChg chg="add mod">
          <ac:chgData name="Jenkins, William [DCA]" userId="771688a1-f14e-456b-b816-9ed8e216f729" providerId="ADAL" clId="{7DCCB44D-CC19-43FC-BF52-3E5D94C089FA}" dt="2025-09-22T14:08:38.397" v="57" actId="14100"/>
          <ac:graphicFrameMkLst>
            <pc:docMk/>
            <pc:sldMk cId="682195269" sldId="257"/>
            <ac:graphicFrameMk id="5" creationId="{F076D435-D755-6C56-2A88-5CDDC629BD85}"/>
          </ac:graphicFrameMkLst>
        </pc:graphicFrameChg>
      </pc:sldChg>
      <pc:sldChg chg="del">
        <pc:chgData name="Jenkins, William [DCA]" userId="771688a1-f14e-456b-b816-9ed8e216f729" providerId="ADAL" clId="{7DCCB44D-CC19-43FC-BF52-3E5D94C089FA}" dt="2025-09-22T18:22:45.445" v="4006" actId="2696"/>
        <pc:sldMkLst>
          <pc:docMk/>
          <pc:sldMk cId="1783796071" sldId="261"/>
        </pc:sldMkLst>
      </pc:sldChg>
      <pc:sldChg chg="modSp mod ord">
        <pc:chgData name="Jenkins, William [DCA]" userId="771688a1-f14e-456b-b816-9ed8e216f729" providerId="ADAL" clId="{7DCCB44D-CC19-43FC-BF52-3E5D94C089FA}" dt="2025-09-22T18:15:40.875" v="3474"/>
        <pc:sldMkLst>
          <pc:docMk/>
          <pc:sldMk cId="3104361464" sldId="267"/>
        </pc:sldMkLst>
        <pc:spChg chg="mod">
          <ac:chgData name="Jenkins, William [DCA]" userId="771688a1-f14e-456b-b816-9ed8e216f729" providerId="ADAL" clId="{7DCCB44D-CC19-43FC-BF52-3E5D94C089FA}" dt="2025-09-22T17:32:25.224" v="2233" actId="20577"/>
          <ac:spMkLst>
            <pc:docMk/>
            <pc:sldMk cId="3104361464" sldId="267"/>
            <ac:spMk id="2" creationId="{00000000-0000-0000-0000-000000000000}"/>
          </ac:spMkLst>
        </pc:spChg>
        <pc:spChg chg="mod">
          <ac:chgData name="Jenkins, William [DCA]" userId="771688a1-f14e-456b-b816-9ed8e216f729" providerId="ADAL" clId="{7DCCB44D-CC19-43FC-BF52-3E5D94C089FA}" dt="2025-09-22T17:56:21.873" v="2719" actId="15"/>
          <ac:spMkLst>
            <pc:docMk/>
            <pc:sldMk cId="3104361464" sldId="267"/>
            <ac:spMk id="3" creationId="{00000000-0000-0000-0000-000000000000}"/>
          </ac:spMkLst>
        </pc:spChg>
      </pc:sldChg>
      <pc:sldChg chg="modSp mod">
        <pc:chgData name="Jenkins, William [DCA]" userId="771688a1-f14e-456b-b816-9ed8e216f729" providerId="ADAL" clId="{7DCCB44D-CC19-43FC-BF52-3E5D94C089FA}" dt="2025-09-22T17:28:35.479" v="2225" actId="255"/>
        <pc:sldMkLst>
          <pc:docMk/>
          <pc:sldMk cId="3959242404" sldId="268"/>
        </pc:sldMkLst>
        <pc:spChg chg="mod">
          <ac:chgData name="Jenkins, William [DCA]" userId="771688a1-f14e-456b-b816-9ed8e216f729" providerId="ADAL" clId="{7DCCB44D-CC19-43FC-BF52-3E5D94C089FA}" dt="2025-09-22T17:25:55.594" v="2196" actId="20577"/>
          <ac:spMkLst>
            <pc:docMk/>
            <pc:sldMk cId="3959242404" sldId="268"/>
            <ac:spMk id="2" creationId="{00000000-0000-0000-0000-000000000000}"/>
          </ac:spMkLst>
        </pc:spChg>
        <pc:spChg chg="mod">
          <ac:chgData name="Jenkins, William [DCA]" userId="771688a1-f14e-456b-b816-9ed8e216f729" providerId="ADAL" clId="{7DCCB44D-CC19-43FC-BF52-3E5D94C089FA}" dt="2025-09-22T17:28:35.479" v="2225" actId="255"/>
          <ac:spMkLst>
            <pc:docMk/>
            <pc:sldMk cId="3959242404" sldId="268"/>
            <ac:spMk id="3" creationId="{00000000-0000-0000-0000-000000000000}"/>
          </ac:spMkLst>
        </pc:spChg>
      </pc:sldChg>
      <pc:sldChg chg="modSp mod">
        <pc:chgData name="Jenkins, William [DCA]" userId="771688a1-f14e-456b-b816-9ed8e216f729" providerId="ADAL" clId="{7DCCB44D-CC19-43FC-BF52-3E5D94C089FA}" dt="2025-09-22T17:28:26.232" v="2224" actId="14100"/>
        <pc:sldMkLst>
          <pc:docMk/>
          <pc:sldMk cId="3307366713" sldId="269"/>
        </pc:sldMkLst>
        <pc:spChg chg="mod">
          <ac:chgData name="Jenkins, William [DCA]" userId="771688a1-f14e-456b-b816-9ed8e216f729" providerId="ADAL" clId="{7DCCB44D-CC19-43FC-BF52-3E5D94C089FA}" dt="2025-09-22T17:24:05.743" v="2173" actId="14100"/>
          <ac:spMkLst>
            <pc:docMk/>
            <pc:sldMk cId="3307366713" sldId="269"/>
            <ac:spMk id="2" creationId="{00000000-0000-0000-0000-000000000000}"/>
          </ac:spMkLst>
        </pc:spChg>
        <pc:spChg chg="mod">
          <ac:chgData name="Jenkins, William [DCA]" userId="771688a1-f14e-456b-b816-9ed8e216f729" providerId="ADAL" clId="{7DCCB44D-CC19-43FC-BF52-3E5D94C089FA}" dt="2025-09-22T17:28:26.232" v="2224" actId="14100"/>
          <ac:spMkLst>
            <pc:docMk/>
            <pc:sldMk cId="3307366713" sldId="269"/>
            <ac:spMk id="3" creationId="{00000000-0000-0000-0000-000000000000}"/>
          </ac:spMkLst>
        </pc:spChg>
      </pc:sldChg>
      <pc:sldChg chg="modSp mod">
        <pc:chgData name="Jenkins, William [DCA]" userId="771688a1-f14e-456b-b816-9ed8e216f729" providerId="ADAL" clId="{7DCCB44D-CC19-43FC-BF52-3E5D94C089FA}" dt="2025-09-22T18:14:44.652" v="3472" actId="6549"/>
        <pc:sldMkLst>
          <pc:docMk/>
          <pc:sldMk cId="3516690303" sldId="270"/>
        </pc:sldMkLst>
        <pc:spChg chg="mod">
          <ac:chgData name="Jenkins, William [DCA]" userId="771688a1-f14e-456b-b816-9ed8e216f729" providerId="ADAL" clId="{7DCCB44D-CC19-43FC-BF52-3E5D94C089FA}" dt="2025-09-22T16:12:34.540" v="2115" actId="27636"/>
          <ac:spMkLst>
            <pc:docMk/>
            <pc:sldMk cId="3516690303" sldId="270"/>
            <ac:spMk id="2" creationId="{00000000-0000-0000-0000-000000000000}"/>
          </ac:spMkLst>
        </pc:spChg>
        <pc:spChg chg="mod">
          <ac:chgData name="Jenkins, William [DCA]" userId="771688a1-f14e-456b-b816-9ed8e216f729" providerId="ADAL" clId="{7DCCB44D-CC19-43FC-BF52-3E5D94C089FA}" dt="2025-09-22T18:14:44.652" v="3472" actId="6549"/>
          <ac:spMkLst>
            <pc:docMk/>
            <pc:sldMk cId="3516690303" sldId="270"/>
            <ac:spMk id="3" creationId="{00000000-0000-0000-0000-000000000000}"/>
          </ac:spMkLst>
        </pc:spChg>
      </pc:sldChg>
      <pc:sldChg chg="modSp mod ord">
        <pc:chgData name="Jenkins, William [DCA]" userId="771688a1-f14e-456b-b816-9ed8e216f729" providerId="ADAL" clId="{7DCCB44D-CC19-43FC-BF52-3E5D94C089FA}" dt="2025-09-22T18:13:57.271" v="3465" actId="255"/>
        <pc:sldMkLst>
          <pc:docMk/>
          <pc:sldMk cId="1576596682" sldId="271"/>
        </pc:sldMkLst>
        <pc:spChg chg="mod">
          <ac:chgData name="Jenkins, William [DCA]" userId="771688a1-f14e-456b-b816-9ed8e216f729" providerId="ADAL" clId="{7DCCB44D-CC19-43FC-BF52-3E5D94C089FA}" dt="2025-09-22T18:00:50.071" v="2755" actId="313"/>
          <ac:spMkLst>
            <pc:docMk/>
            <pc:sldMk cId="1576596682" sldId="271"/>
            <ac:spMk id="2" creationId="{00000000-0000-0000-0000-000000000000}"/>
          </ac:spMkLst>
        </pc:spChg>
        <pc:spChg chg="mod">
          <ac:chgData name="Jenkins, William [DCA]" userId="771688a1-f14e-456b-b816-9ed8e216f729" providerId="ADAL" clId="{7DCCB44D-CC19-43FC-BF52-3E5D94C089FA}" dt="2025-09-22T18:13:57.271" v="3465" actId="255"/>
          <ac:spMkLst>
            <pc:docMk/>
            <pc:sldMk cId="1576596682" sldId="271"/>
            <ac:spMk id="3" creationId="{00000000-0000-0000-0000-000000000000}"/>
          </ac:spMkLst>
        </pc:spChg>
      </pc:sldChg>
      <pc:sldChg chg="modSp mod">
        <pc:chgData name="Jenkins, William [DCA]" userId="771688a1-f14e-456b-b816-9ed8e216f729" providerId="ADAL" clId="{7DCCB44D-CC19-43FC-BF52-3E5D94C089FA}" dt="2025-09-22T15:38:43.875" v="1245" actId="255"/>
        <pc:sldMkLst>
          <pc:docMk/>
          <pc:sldMk cId="4171378429" sldId="272"/>
        </pc:sldMkLst>
        <pc:spChg chg="mod">
          <ac:chgData name="Jenkins, William [DCA]" userId="771688a1-f14e-456b-b816-9ed8e216f729" providerId="ADAL" clId="{7DCCB44D-CC19-43FC-BF52-3E5D94C089FA}" dt="2025-09-22T15:38:43.875" v="1245" actId="255"/>
          <ac:spMkLst>
            <pc:docMk/>
            <pc:sldMk cId="4171378429" sldId="272"/>
            <ac:spMk id="3" creationId="{00000000-0000-0000-0000-000000000000}"/>
          </ac:spMkLst>
        </pc:spChg>
      </pc:sldChg>
      <pc:sldChg chg="modSp mod">
        <pc:chgData name="Jenkins, William [DCA]" userId="771688a1-f14e-456b-b816-9ed8e216f729" providerId="ADAL" clId="{7DCCB44D-CC19-43FC-BF52-3E5D94C089FA}" dt="2025-09-22T15:21:39.259" v="928" actId="20577"/>
        <pc:sldMkLst>
          <pc:docMk/>
          <pc:sldMk cId="2574400081" sldId="273"/>
        </pc:sldMkLst>
        <pc:spChg chg="mod">
          <ac:chgData name="Jenkins, William [DCA]" userId="771688a1-f14e-456b-b816-9ed8e216f729" providerId="ADAL" clId="{7DCCB44D-CC19-43FC-BF52-3E5D94C089FA}" dt="2025-09-22T15:16:30.616" v="667" actId="20577"/>
          <ac:spMkLst>
            <pc:docMk/>
            <pc:sldMk cId="2574400081" sldId="273"/>
            <ac:spMk id="2" creationId="{00000000-0000-0000-0000-000000000000}"/>
          </ac:spMkLst>
        </pc:spChg>
        <pc:spChg chg="mod">
          <ac:chgData name="Jenkins, William [DCA]" userId="771688a1-f14e-456b-b816-9ed8e216f729" providerId="ADAL" clId="{7DCCB44D-CC19-43FC-BF52-3E5D94C089FA}" dt="2025-09-22T15:21:39.259" v="928" actId="20577"/>
          <ac:spMkLst>
            <pc:docMk/>
            <pc:sldMk cId="2574400081" sldId="273"/>
            <ac:spMk id="3" creationId="{00000000-0000-0000-0000-000000000000}"/>
          </ac:spMkLst>
        </pc:spChg>
      </pc:sldChg>
      <pc:sldChg chg="modSp mod">
        <pc:chgData name="Jenkins, William [DCA]" userId="771688a1-f14e-456b-b816-9ed8e216f729" providerId="ADAL" clId="{7DCCB44D-CC19-43FC-BF52-3E5D94C089FA}" dt="2025-09-22T15:15:06.561" v="632" actId="255"/>
        <pc:sldMkLst>
          <pc:docMk/>
          <pc:sldMk cId="1402155082" sldId="274"/>
        </pc:sldMkLst>
        <pc:spChg chg="mod">
          <ac:chgData name="Jenkins, William [DCA]" userId="771688a1-f14e-456b-b816-9ed8e216f729" providerId="ADAL" clId="{7DCCB44D-CC19-43FC-BF52-3E5D94C089FA}" dt="2025-09-22T15:15:06.561" v="632" actId="255"/>
          <ac:spMkLst>
            <pc:docMk/>
            <pc:sldMk cId="1402155082" sldId="274"/>
            <ac:spMk id="2" creationId="{00000000-0000-0000-0000-000000000000}"/>
          </ac:spMkLst>
        </pc:spChg>
        <pc:spChg chg="mod">
          <ac:chgData name="Jenkins, William [DCA]" userId="771688a1-f14e-456b-b816-9ed8e216f729" providerId="ADAL" clId="{7DCCB44D-CC19-43FC-BF52-3E5D94C089FA}" dt="2025-09-22T15:13:19.293" v="630" actId="255"/>
          <ac:spMkLst>
            <pc:docMk/>
            <pc:sldMk cId="1402155082" sldId="274"/>
            <ac:spMk id="3" creationId="{00000000-0000-0000-0000-000000000000}"/>
          </ac:spMkLst>
        </pc:spChg>
      </pc:sldChg>
      <pc:sldChg chg="modSp mod ord">
        <pc:chgData name="Jenkins, William [DCA]" userId="771688a1-f14e-456b-b816-9ed8e216f729" providerId="ADAL" clId="{7DCCB44D-CC19-43FC-BF52-3E5D94C089FA}" dt="2025-09-22T18:34:28.834" v="4007" actId="20577"/>
        <pc:sldMkLst>
          <pc:docMk/>
          <pc:sldMk cId="4238104004" sldId="275"/>
        </pc:sldMkLst>
        <pc:spChg chg="mod">
          <ac:chgData name="Jenkins, William [DCA]" userId="771688a1-f14e-456b-b816-9ed8e216f729" providerId="ADAL" clId="{7DCCB44D-CC19-43FC-BF52-3E5D94C089FA}" dt="2025-09-22T14:24:30.433" v="143" actId="14100"/>
          <ac:spMkLst>
            <pc:docMk/>
            <pc:sldMk cId="4238104004" sldId="275"/>
            <ac:spMk id="2" creationId="{00000000-0000-0000-0000-000000000000}"/>
          </ac:spMkLst>
        </pc:spChg>
        <pc:spChg chg="mod">
          <ac:chgData name="Jenkins, William [DCA]" userId="771688a1-f14e-456b-b816-9ed8e216f729" providerId="ADAL" clId="{7DCCB44D-CC19-43FC-BF52-3E5D94C089FA}" dt="2025-09-22T18:34:28.834" v="4007" actId="20577"/>
          <ac:spMkLst>
            <pc:docMk/>
            <pc:sldMk cId="4238104004" sldId="275"/>
            <ac:spMk id="3" creationId="{00000000-0000-0000-0000-000000000000}"/>
          </ac:spMkLst>
        </pc:spChg>
      </pc:sldChg>
      <pc:sldChg chg="modSp mod">
        <pc:chgData name="Jenkins, William [DCA]" userId="771688a1-f14e-456b-b816-9ed8e216f729" providerId="ADAL" clId="{7DCCB44D-CC19-43FC-BF52-3E5D94C089FA}" dt="2025-09-22T14:11:06.777" v="69" actId="207"/>
        <pc:sldMkLst>
          <pc:docMk/>
          <pc:sldMk cId="3111210098" sldId="276"/>
        </pc:sldMkLst>
        <pc:spChg chg="mod">
          <ac:chgData name="Jenkins, William [DCA]" userId="771688a1-f14e-456b-b816-9ed8e216f729" providerId="ADAL" clId="{7DCCB44D-CC19-43FC-BF52-3E5D94C089FA}" dt="2025-09-22T14:09:13.815" v="59" actId="14100"/>
          <ac:spMkLst>
            <pc:docMk/>
            <pc:sldMk cId="3111210098" sldId="276"/>
            <ac:spMk id="2" creationId="{00000000-0000-0000-0000-000000000000}"/>
          </ac:spMkLst>
        </pc:spChg>
        <pc:spChg chg="mod">
          <ac:chgData name="Jenkins, William [DCA]" userId="771688a1-f14e-456b-b816-9ed8e216f729" providerId="ADAL" clId="{7DCCB44D-CC19-43FC-BF52-3E5D94C089FA}" dt="2025-09-22T14:11:06.777" v="69" actId="207"/>
          <ac:spMkLst>
            <pc:docMk/>
            <pc:sldMk cId="3111210098" sldId="276"/>
            <ac:spMk id="3" creationId="{00000000-0000-0000-0000-000000000000}"/>
          </ac:spMkLst>
        </pc:spChg>
      </pc:sldChg>
      <pc:sldChg chg="modSp add mod">
        <pc:chgData name="Jenkins, William [DCA]" userId="771688a1-f14e-456b-b816-9ed8e216f729" providerId="ADAL" clId="{7DCCB44D-CC19-43FC-BF52-3E5D94C089FA}" dt="2025-09-22T18:22:16.496" v="4005" actId="313"/>
        <pc:sldMkLst>
          <pc:docMk/>
          <pc:sldMk cId="95100973" sldId="279"/>
        </pc:sldMkLst>
        <pc:spChg chg="mod">
          <ac:chgData name="Jenkins, William [DCA]" userId="771688a1-f14e-456b-b816-9ed8e216f729" providerId="ADAL" clId="{7DCCB44D-CC19-43FC-BF52-3E5D94C089FA}" dt="2025-09-22T17:40:59.520" v="2379" actId="20577"/>
          <ac:spMkLst>
            <pc:docMk/>
            <pc:sldMk cId="95100973" sldId="279"/>
            <ac:spMk id="2" creationId="{E7CDDC60-C0E3-4E4F-8C8E-B87630764FD5}"/>
          </ac:spMkLst>
        </pc:spChg>
        <pc:spChg chg="mod">
          <ac:chgData name="Jenkins, William [DCA]" userId="771688a1-f14e-456b-b816-9ed8e216f729" providerId="ADAL" clId="{7DCCB44D-CC19-43FC-BF52-3E5D94C089FA}" dt="2025-09-22T18:22:16.496" v="4005" actId="313"/>
          <ac:spMkLst>
            <pc:docMk/>
            <pc:sldMk cId="95100973" sldId="279"/>
            <ac:spMk id="3" creationId="{1EC08266-6D7D-8E79-D779-C14CA791B3C0}"/>
          </ac:spMkLst>
        </pc:spChg>
      </pc:sldChg>
    </pc:docChg>
  </pc:docChgLst>
  <pc:docChgLst>
    <pc:chgData name="Jenkins, William [DCA]" userId="771688a1-f14e-456b-b816-9ed8e216f729" providerId="ADAL" clId="{8B2D65CA-9DB6-42F4-9CA4-B5B2CD8FDBFA}"/>
    <pc:docChg chg="custSel addSld delSld modSld addSection modSection">
      <pc:chgData name="Jenkins, William [DCA]" userId="771688a1-f14e-456b-b816-9ed8e216f729" providerId="ADAL" clId="{8B2D65CA-9DB6-42F4-9CA4-B5B2CD8FDBFA}" dt="2025-09-23T15:42:50.959" v="538" actId="2696"/>
      <pc:docMkLst>
        <pc:docMk/>
      </pc:docMkLst>
      <pc:sldChg chg="modSp mod">
        <pc:chgData name="Jenkins, William [DCA]" userId="771688a1-f14e-456b-b816-9ed8e216f729" providerId="ADAL" clId="{8B2D65CA-9DB6-42F4-9CA4-B5B2CD8FDBFA}" dt="2025-09-23T15:41:10.636" v="537" actId="20577"/>
        <pc:sldMkLst>
          <pc:docMk/>
          <pc:sldMk cId="3104361464" sldId="267"/>
        </pc:sldMkLst>
        <pc:spChg chg="mod">
          <ac:chgData name="Jenkins, William [DCA]" userId="771688a1-f14e-456b-b816-9ed8e216f729" providerId="ADAL" clId="{8B2D65CA-9DB6-42F4-9CA4-B5B2CD8FDBFA}" dt="2025-09-23T15:41:10.636" v="537" actId="20577"/>
          <ac:spMkLst>
            <pc:docMk/>
            <pc:sldMk cId="3104361464" sldId="267"/>
            <ac:spMk id="3" creationId="{00000000-0000-0000-0000-000000000000}"/>
          </ac:spMkLst>
        </pc:spChg>
      </pc:sldChg>
      <pc:sldChg chg="modSp mod">
        <pc:chgData name="Jenkins, William [DCA]" userId="771688a1-f14e-456b-b816-9ed8e216f729" providerId="ADAL" clId="{8B2D65CA-9DB6-42F4-9CA4-B5B2CD8FDBFA}" dt="2025-09-23T15:25:32.655" v="3" actId="20577"/>
        <pc:sldMkLst>
          <pc:docMk/>
          <pc:sldMk cId="4171378429" sldId="272"/>
        </pc:sldMkLst>
        <pc:spChg chg="mod">
          <ac:chgData name="Jenkins, William [DCA]" userId="771688a1-f14e-456b-b816-9ed8e216f729" providerId="ADAL" clId="{8B2D65CA-9DB6-42F4-9CA4-B5B2CD8FDBFA}" dt="2025-09-23T15:25:32.655" v="3" actId="20577"/>
          <ac:spMkLst>
            <pc:docMk/>
            <pc:sldMk cId="4171378429" sldId="272"/>
            <ac:spMk id="2" creationId="{00000000-0000-0000-0000-000000000000}"/>
          </ac:spMkLst>
        </pc:spChg>
      </pc:sldChg>
      <pc:sldChg chg="add del">
        <pc:chgData name="Jenkins, William [DCA]" userId="771688a1-f14e-456b-b816-9ed8e216f729" providerId="ADAL" clId="{8B2D65CA-9DB6-42F4-9CA4-B5B2CD8FDBFA}" dt="2025-09-23T15:42:50.959" v="538" actId="2696"/>
        <pc:sldMkLst>
          <pc:docMk/>
          <pc:sldMk cId="2849265291" sldId="28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56186317321688"/>
          <c:y val="3.5940392319381127E-2"/>
          <c:w val="0.79987478366514231"/>
          <c:h val="0.96405960768061882"/>
        </c:manualLayout>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1D99-42BE-864B-1AF70DC39945}"/>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1D99-42BE-864B-1AF70DC39945}"/>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1D99-42BE-864B-1AF70DC39945}"/>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1D99-42BE-864B-1AF70DC39945}"/>
              </c:ext>
            </c:extLst>
          </c:dPt>
          <c:dLbls>
            <c:dLbl>
              <c:idx val="0"/>
              <c:layout>
                <c:manualLayout>
                  <c:x val="-0.18151067634012996"/>
                  <c:y val="-1.6003937007874055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99-42BE-864B-1AF70DC39945}"/>
                </c:ext>
              </c:extLst>
            </c:dLbl>
            <c:dLbl>
              <c:idx val="1"/>
              <c:layout>
                <c:manualLayout>
                  <c:x val="0.20228369379591746"/>
                  <c:y val="-4.8097285536676415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054206925007735"/>
                      <c:h val="0.30223684210526314"/>
                    </c:manualLayout>
                  </c15:layout>
                </c:ext>
                <c:ext xmlns:c16="http://schemas.microsoft.com/office/drawing/2014/chart" uri="{C3380CC4-5D6E-409C-BE32-E72D297353CC}">
                  <c16:uniqueId val="{00000003-1D99-42BE-864B-1AF70DC39945}"/>
                </c:ext>
              </c:extLst>
            </c:dLbl>
            <c:dLbl>
              <c:idx val="2"/>
              <c:layout>
                <c:manualLayout>
                  <c:x val="0.17062631090327685"/>
                  <c:y val="-2.8802320762536262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3140465793304221"/>
                      <c:h val="0.25405719021964362"/>
                    </c:manualLayout>
                  </c15:layout>
                </c:ext>
                <c:ext xmlns:c16="http://schemas.microsoft.com/office/drawing/2014/chart" uri="{C3380CC4-5D6E-409C-BE32-E72D297353CC}">
                  <c16:uniqueId val="{00000005-1D99-42BE-864B-1AF70DC39945}"/>
                </c:ext>
              </c:extLst>
            </c:dLbl>
            <c:dLbl>
              <c:idx val="3"/>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fld id="{20AFCCD4-B35F-4F5E-88DC-AB46B304B0E5}" type="CATEGORYNAME">
                      <a:rPr lang="en-US">
                        <a:solidFill>
                          <a:schemeClr val="tx1">
                            <a:lumMod val="95000"/>
                            <a:lumOff val="5000"/>
                          </a:schemeClr>
                        </a:solidFill>
                      </a:rPr>
                      <a:pPr>
                        <a:defRPr b="1">
                          <a:solidFill>
                            <a:schemeClr val="bg1"/>
                          </a:solidFill>
                        </a:defRPr>
                      </a:pPr>
                      <a:t>[CATEGORY NAME]</a:t>
                    </a:fld>
                    <a:r>
                      <a:rPr lang="en-US" baseline="0">
                        <a:solidFill>
                          <a:schemeClr val="tx1">
                            <a:lumMod val="95000"/>
                            <a:lumOff val="5000"/>
                          </a:schemeClr>
                        </a:solidFill>
                      </a:rPr>
                      <a:t>, </a:t>
                    </a:r>
                    <a:fld id="{8990BC1D-44CC-4A2C-B9AC-A6D68E1C575B}" type="VALUE">
                      <a:rPr lang="en-US" baseline="0">
                        <a:solidFill>
                          <a:schemeClr val="tx1">
                            <a:lumMod val="95000"/>
                            <a:lumOff val="5000"/>
                          </a:schemeClr>
                        </a:solidFill>
                      </a:rPr>
                      <a:pPr>
                        <a:defRPr b="1">
                          <a:solidFill>
                            <a:schemeClr val="bg1"/>
                          </a:solidFill>
                        </a:defRPr>
                      </a:pPr>
                      <a:t>[VALUE]</a:t>
                    </a:fld>
                    <a:endParaRPr lang="en-US" baseline="0">
                      <a:solidFill>
                        <a:schemeClr val="tx1">
                          <a:lumMod val="95000"/>
                          <a:lumOff val="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D99-42BE-864B-1AF70DC3994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Sheet1!$H$9:$H$12</c:f>
              <c:strCache>
                <c:ptCount val="4"/>
                <c:pt idx="0">
                  <c:v>Gross Taxable Sales Subject to the UEZ Reduced Sales Tax</c:v>
                </c:pt>
                <c:pt idx="1">
                  <c:v>Num. of Commercial and Industrial Parcels</c:v>
                </c:pt>
                <c:pt idx="2">
                  <c:v>Municipal Revitalization Index Distress Score</c:v>
                </c:pt>
                <c:pt idx="3">
                  <c:v>Num. of Unemployed Persons</c:v>
                </c:pt>
              </c:strCache>
            </c:strRef>
          </c:cat>
          <c:val>
            <c:numRef>
              <c:f>Sheet1!$I$9:$I$12</c:f>
              <c:numCache>
                <c:formatCode>0.0%</c:formatCode>
                <c:ptCount val="4"/>
                <c:pt idx="0">
                  <c:v>0.5</c:v>
                </c:pt>
                <c:pt idx="1">
                  <c:v>0.1666666</c:v>
                </c:pt>
                <c:pt idx="2">
                  <c:v>0.1666666</c:v>
                </c:pt>
                <c:pt idx="3">
                  <c:v>0.1666666</c:v>
                </c:pt>
              </c:numCache>
            </c:numRef>
          </c:val>
          <c:extLst>
            <c:ext xmlns:c16="http://schemas.microsoft.com/office/drawing/2014/chart" uri="{C3380CC4-5D6E-409C-BE32-E72D297353CC}">
              <c16:uniqueId val="{00000008-1D99-42BE-864B-1AF70DC3994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9/24/2025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9/24/2025</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9/24/2025</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9/24/2025</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9/24/2025</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9/24/2025</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9/24/2025</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9/24/2025</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9/24/2025</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9/24/2025</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9/24/2025</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UEZ Coordinator Training</a:t>
            </a:r>
          </a:p>
        </p:txBody>
      </p:sp>
      <p:sp>
        <p:nvSpPr>
          <p:cNvPr id="3" name="Subtitle 2"/>
          <p:cNvSpPr>
            <a:spLocks noGrp="1"/>
          </p:cNvSpPr>
          <p:nvPr>
            <p:ph type="subTitle" idx="1"/>
          </p:nvPr>
        </p:nvSpPr>
        <p:spPr/>
        <p:txBody>
          <a:bodyPr/>
          <a:lstStyle/>
          <a:p>
            <a:r>
              <a:rPr lang="en-US" dirty="0"/>
              <a:t>Finance 101</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a:t>
            </a:r>
            <a:br>
              <a:rPr lang="en-US" dirty="0"/>
            </a:br>
            <a:endParaRPr lang="en-US" dirty="0"/>
          </a:p>
        </p:txBody>
      </p:sp>
      <p:sp>
        <p:nvSpPr>
          <p:cNvPr id="3" name="Content Placeholder 2"/>
          <p:cNvSpPr>
            <a:spLocks noGrp="1"/>
          </p:cNvSpPr>
          <p:nvPr>
            <p:ph idx="1"/>
          </p:nvPr>
        </p:nvSpPr>
        <p:spPr/>
        <p:txBody>
          <a:bodyPr>
            <a:normAutofit/>
          </a:bodyPr>
          <a:lstStyle/>
          <a:p>
            <a:pPr marL="0" marR="0">
              <a:spcBef>
                <a:spcPts val="0"/>
              </a:spcBef>
              <a:spcAft>
                <a:spcPts val="0"/>
              </a:spcAft>
            </a:pPr>
            <a:r>
              <a:rPr lang="en-US" dirty="0">
                <a:solidFill>
                  <a:schemeClr val="tx2">
                    <a:lumMod val="75000"/>
                  </a:schemeClr>
                </a:solidFill>
                <a:effectLst/>
                <a:latin typeface="Times New Roman" panose="02020603050405020304" pitchFamily="18" charset="0"/>
                <a:ea typeface="Calibri" panose="020F0502020204030204" pitchFamily="34" charset="0"/>
              </a:rPr>
              <a:t>This program does not reimburse for project expenses.</a:t>
            </a:r>
          </a:p>
          <a:p>
            <a:pPr marL="0" marR="0">
              <a:spcBef>
                <a:spcPts val="0"/>
              </a:spcBef>
              <a:spcAft>
                <a:spcPts val="0"/>
              </a:spcAft>
            </a:pPr>
            <a:endParaRPr lang="en-US" dirty="0">
              <a:solidFill>
                <a:schemeClr val="tx2">
                  <a:lumMod val="75000"/>
                </a:schemeClr>
              </a:solidFill>
              <a:latin typeface="Times New Roman" panose="02020603050405020304" pitchFamily="18" charset="0"/>
              <a:ea typeface="Calibri" panose="020F0502020204030204" pitchFamily="34" charset="0"/>
            </a:endParaRPr>
          </a:p>
          <a:p>
            <a:pPr marL="457200" lvl="2">
              <a:spcBef>
                <a:spcPts val="0"/>
              </a:spcBef>
            </a:pPr>
            <a:r>
              <a:rPr lang="en-US" dirty="0">
                <a:solidFill>
                  <a:schemeClr val="tx2">
                    <a:lumMod val="75000"/>
                  </a:schemeClr>
                </a:solidFill>
                <a:latin typeface="Times New Roman" panose="02020603050405020304" pitchFamily="18" charset="0"/>
                <a:ea typeface="Calibri" panose="020F0502020204030204" pitchFamily="34" charset="0"/>
              </a:rPr>
              <a:t>Example: You submit a project in May of this year. The project has a start date of January this year with an end date of December this year (12 months). You are expecting 12 months of funding, but since you submitted the project in May, You are eligible for only 8 months. The 4 months back expenses will not be paid.</a:t>
            </a:r>
          </a:p>
          <a:p>
            <a:pPr marL="0" marR="0">
              <a:spcBef>
                <a:spcPts val="0"/>
              </a:spcBef>
              <a:spcAft>
                <a:spcPts val="0"/>
              </a:spcAft>
            </a:pPr>
            <a:endParaRPr lang="en-US" dirty="0">
              <a:solidFill>
                <a:schemeClr val="tx2">
                  <a:lumMod val="75000"/>
                </a:schemeClr>
              </a:solidFill>
              <a:effectLst/>
              <a:latin typeface="Times New Roman" panose="02020603050405020304" pitchFamily="18" charset="0"/>
              <a:ea typeface="Calibri" panose="020F0502020204030204" pitchFamily="34" charset="0"/>
            </a:endParaRPr>
          </a:p>
          <a:p>
            <a:pPr marL="0" marR="0">
              <a:spcBef>
                <a:spcPts val="0"/>
              </a:spcBef>
              <a:spcAft>
                <a:spcPts val="0"/>
              </a:spcAft>
            </a:pPr>
            <a:r>
              <a:rPr lang="en-US" dirty="0">
                <a:solidFill>
                  <a:schemeClr val="tx2">
                    <a:lumMod val="75000"/>
                  </a:schemeClr>
                </a:solidFill>
                <a:latin typeface="Times New Roman" panose="02020603050405020304" pitchFamily="18" charset="0"/>
                <a:ea typeface="Calibri" panose="020F0502020204030204" pitchFamily="34" charset="0"/>
              </a:rPr>
              <a:t>Funds should start being received prior to any payments made by the zone.</a:t>
            </a:r>
          </a:p>
          <a:p>
            <a:pPr marL="0" marR="0">
              <a:spcBef>
                <a:spcPts val="0"/>
              </a:spcBef>
              <a:spcAft>
                <a:spcPts val="0"/>
              </a:spcAft>
            </a:pPr>
            <a:endParaRPr lang="en-US" dirty="0">
              <a:solidFill>
                <a:schemeClr val="tx2">
                  <a:lumMod val="75000"/>
                </a:schemeClr>
              </a:solidFill>
              <a:effectLst/>
              <a:latin typeface="Times New Roman" panose="02020603050405020304" pitchFamily="18" charset="0"/>
              <a:ea typeface="Calibri" panose="020F0502020204030204" pitchFamily="34" charset="0"/>
            </a:endParaRPr>
          </a:p>
          <a:p>
            <a:pPr marL="0" marR="0">
              <a:spcBef>
                <a:spcPts val="0"/>
              </a:spcBef>
              <a:spcAft>
                <a:spcPts val="0"/>
              </a:spcAft>
            </a:pPr>
            <a:r>
              <a:rPr lang="en-US" dirty="0">
                <a:solidFill>
                  <a:schemeClr val="tx2">
                    <a:lumMod val="75000"/>
                  </a:schemeClr>
                </a:solidFill>
                <a:latin typeface="Times New Roman" panose="02020603050405020304" pitchFamily="18" charset="0"/>
                <a:ea typeface="Calibri" panose="020F0502020204030204" pitchFamily="34" charset="0"/>
              </a:rPr>
              <a:t>Most types of projects do not have a cap on how much may be spent, if the account has the funds. </a:t>
            </a:r>
          </a:p>
          <a:p>
            <a:pPr marL="0" marR="0">
              <a:spcBef>
                <a:spcPts val="0"/>
              </a:spcBef>
              <a:spcAft>
                <a:spcPts val="0"/>
              </a:spcAft>
            </a:pPr>
            <a:endParaRPr lang="en-US" dirty="0">
              <a:solidFill>
                <a:schemeClr val="tx2">
                  <a:lumMod val="75000"/>
                </a:schemeClr>
              </a:solidFill>
              <a:effectLst/>
              <a:latin typeface="Times New Roman" panose="02020603050405020304" pitchFamily="18" charset="0"/>
              <a:ea typeface="Calibri" panose="020F0502020204030204" pitchFamily="34" charset="0"/>
            </a:endParaRPr>
          </a:p>
          <a:p>
            <a:pPr marL="0" marR="0">
              <a:spcBef>
                <a:spcPts val="0"/>
              </a:spcBef>
              <a:spcAft>
                <a:spcPts val="0"/>
              </a:spcAft>
            </a:pPr>
            <a:r>
              <a:rPr lang="en-US" dirty="0">
                <a:solidFill>
                  <a:schemeClr val="tx2">
                    <a:lumMod val="75000"/>
                  </a:schemeClr>
                </a:solidFill>
                <a:latin typeface="Times New Roman" panose="02020603050405020304" pitchFamily="18" charset="0"/>
                <a:ea typeface="Calibri" panose="020F0502020204030204" pitchFamily="34" charset="0"/>
              </a:rPr>
              <a:t>There are two exceptions; </a:t>
            </a:r>
          </a:p>
          <a:p>
            <a:pPr marL="457200" lvl="2">
              <a:spcBef>
                <a:spcPts val="0"/>
              </a:spcBef>
            </a:pPr>
            <a:r>
              <a:rPr lang="en-US" dirty="0">
                <a:solidFill>
                  <a:schemeClr val="tx2">
                    <a:lumMod val="75000"/>
                  </a:schemeClr>
                </a:solidFill>
                <a:latin typeface="Times New Roman" panose="02020603050405020304" pitchFamily="18" charset="0"/>
                <a:ea typeface="Calibri" panose="020F0502020204030204" pitchFamily="34" charset="0"/>
              </a:rPr>
              <a:t>Annual Administrative Budgets which are limited to 10% of the fiscal year’s allocation.</a:t>
            </a:r>
          </a:p>
          <a:p>
            <a:pPr marL="457200" lvl="2">
              <a:spcBef>
                <a:spcPts val="0"/>
              </a:spcBef>
            </a:pPr>
            <a:r>
              <a:rPr lang="en-US" dirty="0">
                <a:solidFill>
                  <a:schemeClr val="tx2">
                    <a:lumMod val="75000"/>
                  </a:schemeClr>
                </a:solidFill>
                <a:effectLst/>
                <a:latin typeface="Times New Roman" panose="02020603050405020304" pitchFamily="18" charset="0"/>
                <a:ea typeface="Calibri" panose="020F0502020204030204" pitchFamily="34" charset="0"/>
              </a:rPr>
              <a:t>Public </a:t>
            </a:r>
            <a:r>
              <a:rPr lang="en-US" dirty="0">
                <a:solidFill>
                  <a:schemeClr val="tx2">
                    <a:lumMod val="75000"/>
                  </a:schemeClr>
                </a:solidFill>
                <a:latin typeface="Times New Roman" panose="02020603050405020304" pitchFamily="18" charset="0"/>
                <a:ea typeface="Calibri" panose="020F0502020204030204" pitchFamily="34" charset="0"/>
              </a:rPr>
              <a:t>Safety Projects which are limited to 25% of the fiscal year’s allocation.</a:t>
            </a:r>
          </a:p>
          <a:p>
            <a:pPr marL="457200" lvl="2">
              <a:spcBef>
                <a:spcPts val="0"/>
              </a:spcBef>
            </a:pPr>
            <a:endParaRPr lang="en-US" dirty="0">
              <a:solidFill>
                <a:schemeClr val="tx2">
                  <a:lumMod val="75000"/>
                </a:schemeClr>
              </a:solidFill>
              <a:latin typeface="Times New Roman" panose="02020603050405020304" pitchFamily="18" charset="0"/>
              <a:ea typeface="Calibri" panose="020F0502020204030204" pitchFamily="34" charset="0"/>
            </a:endParaRPr>
          </a:p>
          <a:p>
            <a:pPr marL="228600" lvl="1">
              <a:spcBef>
                <a:spcPts val="0"/>
              </a:spcBef>
            </a:pPr>
            <a:r>
              <a:rPr lang="en-US" dirty="0">
                <a:solidFill>
                  <a:schemeClr val="tx2">
                    <a:lumMod val="75000"/>
                  </a:schemeClr>
                </a:solidFill>
                <a:effectLst/>
                <a:latin typeface="Times New Roman" panose="02020603050405020304" pitchFamily="18" charset="0"/>
                <a:ea typeface="Calibri" panose="020F0502020204030204" pitchFamily="34" charset="0"/>
              </a:rPr>
              <a:t>NOTE: Both expire annually and cannot be combined over multiple fiscal years.</a:t>
            </a:r>
          </a:p>
        </p:txBody>
      </p:sp>
    </p:spTree>
    <p:extLst>
      <p:ext uri="{BB962C8B-B14F-4D97-AF65-F5344CB8AC3E}">
        <p14:creationId xmlns:p14="http://schemas.microsoft.com/office/powerpoint/2010/main" val="310436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1674"/>
          </a:xfrm>
        </p:spPr>
        <p:txBody>
          <a:bodyPr/>
          <a:lstStyle/>
          <a:p>
            <a:r>
              <a:rPr lang="en-US" dirty="0"/>
              <a:t>Acceptable Types of Projects 1 - 5</a:t>
            </a:r>
          </a:p>
        </p:txBody>
      </p:sp>
      <p:sp>
        <p:nvSpPr>
          <p:cNvPr id="3" name="Content Placeholder 2"/>
          <p:cNvSpPr>
            <a:spLocks noGrp="1"/>
          </p:cNvSpPr>
          <p:nvPr>
            <p:ph idx="1"/>
          </p:nvPr>
        </p:nvSpPr>
        <p:spPr>
          <a:xfrm>
            <a:off x="838200" y="1143000"/>
            <a:ext cx="10515600" cy="4953000"/>
          </a:xfrm>
        </p:spPr>
        <p:txBody>
          <a:bodyPr>
            <a:noAutofit/>
          </a:bodyPr>
          <a:lstStyle/>
          <a:p>
            <a:pPr lvl="0"/>
            <a:r>
              <a:rPr lang="en-US" sz="2200" dirty="0">
                <a:solidFill>
                  <a:schemeClr val="tx2">
                    <a:lumMod val="75000"/>
                  </a:schemeClr>
                </a:solidFill>
              </a:rPr>
              <a:t>1) A construction project improving, altering, or repairing the real property of a qualified business located in an enterprise zone.. </a:t>
            </a:r>
          </a:p>
          <a:p>
            <a:r>
              <a:rPr lang="en-US" sz="2200" dirty="0">
                <a:solidFill>
                  <a:schemeClr val="tx2">
                    <a:lumMod val="75000"/>
                  </a:schemeClr>
                </a:solidFill>
              </a:rPr>
              <a:t>2) Full or part time economic and community development positions in the municipality, other governmental, or not-for-profit organization, or marketing</a:t>
            </a:r>
          </a:p>
          <a:p>
            <a:r>
              <a:rPr lang="en-US" sz="2200" dirty="0">
                <a:solidFill>
                  <a:schemeClr val="tx2">
                    <a:lumMod val="75000"/>
                  </a:schemeClr>
                </a:solidFill>
              </a:rPr>
              <a:t>3) Loans, grants, and guarantees to businesses.</a:t>
            </a:r>
          </a:p>
          <a:p>
            <a:pPr lvl="0"/>
            <a:r>
              <a:rPr lang="en-US" sz="2200" dirty="0">
                <a:solidFill>
                  <a:schemeClr val="tx2">
                    <a:lumMod val="75000"/>
                  </a:schemeClr>
                </a:solidFill>
              </a:rPr>
              <a:t>4) Payroll expenses, personnel, services, and equipment purchases primarily for the provision of law enforcement, fire protection, or emergency medical services within commercial and transportation corridors located exclusively in an enterprise zone.  Administrative Budget, Public Safety.</a:t>
            </a:r>
          </a:p>
          <a:p>
            <a:pPr lvl="0"/>
            <a:r>
              <a:rPr lang="en-US" sz="2200" dirty="0">
                <a:solidFill>
                  <a:schemeClr val="tx2">
                    <a:lumMod val="75000"/>
                  </a:schemeClr>
                </a:solidFill>
              </a:rPr>
              <a:t>5) Planning and other professional services related </a:t>
            </a:r>
            <a:r>
              <a:rPr lang="en-US" sz="2200" b="1" dirty="0">
                <a:solidFill>
                  <a:schemeClr val="tx2">
                    <a:lumMod val="75000"/>
                  </a:schemeClr>
                </a:solidFill>
              </a:rPr>
              <a:t>to</a:t>
            </a:r>
            <a:r>
              <a:rPr lang="en-US" sz="2200" dirty="0">
                <a:solidFill>
                  <a:schemeClr val="tx2">
                    <a:lumMod val="75000"/>
                  </a:schemeClr>
                </a:solidFill>
              </a:rPr>
              <a:t> economic and community development.</a:t>
            </a:r>
          </a:p>
        </p:txBody>
      </p:sp>
    </p:spTree>
    <p:extLst>
      <p:ext uri="{BB962C8B-B14F-4D97-AF65-F5344CB8AC3E}">
        <p14:creationId xmlns:p14="http://schemas.microsoft.com/office/powerpoint/2010/main" val="330736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Acceptable Types of Projects 6 - 10</a:t>
            </a:r>
          </a:p>
        </p:txBody>
      </p:sp>
      <p:sp>
        <p:nvSpPr>
          <p:cNvPr id="3" name="Content Placeholder 2"/>
          <p:cNvSpPr>
            <a:spLocks noGrp="1"/>
          </p:cNvSpPr>
          <p:nvPr>
            <p:ph idx="1"/>
          </p:nvPr>
        </p:nvSpPr>
        <p:spPr/>
        <p:txBody>
          <a:bodyPr>
            <a:normAutofit/>
          </a:bodyPr>
          <a:lstStyle/>
          <a:p>
            <a:pPr lvl="0"/>
            <a:r>
              <a:rPr lang="en-US" sz="2200" dirty="0">
                <a:solidFill>
                  <a:schemeClr val="tx2">
                    <a:lumMod val="75000"/>
                  </a:schemeClr>
                </a:solidFill>
              </a:rPr>
              <a:t> 6) Cleaning and maintenance of commercial and transportation corridors.  </a:t>
            </a:r>
          </a:p>
          <a:p>
            <a:pPr lvl="0"/>
            <a:r>
              <a:rPr lang="en-US" sz="2200" dirty="0">
                <a:solidFill>
                  <a:schemeClr val="tx2">
                    <a:lumMod val="75000"/>
                  </a:schemeClr>
                </a:solidFill>
              </a:rPr>
              <a:t> 7) The improvement of public infrastructure in a commercial or transportation corridor.  </a:t>
            </a:r>
          </a:p>
          <a:p>
            <a:r>
              <a:rPr lang="en-US" sz="2200" dirty="0">
                <a:solidFill>
                  <a:schemeClr val="tx2">
                    <a:lumMod val="75000"/>
                  </a:schemeClr>
                </a:solidFill>
              </a:rPr>
              <a:t> 8) The improvement of public infrastructure related to a commercial, industrial, mixed use, or multi-family residential property.</a:t>
            </a:r>
          </a:p>
          <a:p>
            <a:r>
              <a:rPr lang="en-US" sz="2200" dirty="0">
                <a:solidFill>
                  <a:schemeClr val="tx2">
                    <a:lumMod val="75000"/>
                  </a:schemeClr>
                </a:solidFill>
              </a:rPr>
              <a:t> 9) Employment and training programs. </a:t>
            </a:r>
          </a:p>
          <a:p>
            <a:r>
              <a:rPr lang="en-US" sz="2200" dirty="0">
                <a:solidFill>
                  <a:schemeClr val="tx2">
                    <a:lumMod val="75000"/>
                  </a:schemeClr>
                </a:solidFill>
              </a:rPr>
              <a:t>10) Events meant to support and draw activity into the enterprise zone, including fairs, festivals</a:t>
            </a:r>
            <a:r>
              <a:rPr lang="en-US" sz="2200" b="1" dirty="0">
                <a:solidFill>
                  <a:schemeClr val="tx2">
                    <a:lumMod val="75000"/>
                  </a:schemeClr>
                </a:solidFill>
              </a:rPr>
              <a:t>, </a:t>
            </a:r>
            <a:r>
              <a:rPr lang="en-US" sz="2200" dirty="0">
                <a:solidFill>
                  <a:schemeClr val="tx2">
                    <a:lumMod val="75000"/>
                  </a:schemeClr>
                </a:solidFill>
              </a:rPr>
              <a:t>and concerts</a:t>
            </a:r>
          </a:p>
        </p:txBody>
      </p:sp>
    </p:spTree>
    <p:extLst>
      <p:ext uri="{BB962C8B-B14F-4D97-AF65-F5344CB8AC3E}">
        <p14:creationId xmlns:p14="http://schemas.microsoft.com/office/powerpoint/2010/main" val="395924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D360B-B03D-F1A9-991C-D30A7179BB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DDC60-C0E3-4E4F-8C8E-B87630764FD5}"/>
              </a:ext>
            </a:extLst>
          </p:cNvPr>
          <p:cNvSpPr>
            <a:spLocks noGrp="1"/>
          </p:cNvSpPr>
          <p:nvPr>
            <p:ph type="title"/>
          </p:nvPr>
        </p:nvSpPr>
        <p:spPr/>
        <p:txBody>
          <a:bodyPr/>
          <a:lstStyle/>
          <a:p>
            <a:r>
              <a:rPr lang="en-US" dirty="0"/>
              <a:t>The Examination</a:t>
            </a:r>
            <a:br>
              <a:rPr lang="en-US" dirty="0"/>
            </a:br>
            <a:endParaRPr lang="en-US" dirty="0"/>
          </a:p>
        </p:txBody>
      </p:sp>
      <p:sp>
        <p:nvSpPr>
          <p:cNvPr id="3" name="Content Placeholder 2">
            <a:extLst>
              <a:ext uri="{FF2B5EF4-FFF2-40B4-BE49-F238E27FC236}">
                <a16:creationId xmlns:a16="http://schemas.microsoft.com/office/drawing/2014/main" id="{1EC08266-6D7D-8E79-D779-C14CA791B3C0}"/>
              </a:ext>
            </a:extLst>
          </p:cNvPr>
          <p:cNvSpPr>
            <a:spLocks noGrp="1"/>
          </p:cNvSpPr>
          <p:nvPr>
            <p:ph idx="1"/>
          </p:nvPr>
        </p:nvSpPr>
        <p:spPr/>
        <p:txBody>
          <a:bodyPr>
            <a:normAutofit/>
          </a:bodyPr>
          <a:lstStyle/>
          <a:p>
            <a:pPr marL="0" marR="0">
              <a:spcBef>
                <a:spcPts val="0"/>
              </a:spcBef>
              <a:spcAft>
                <a:spcPts val="0"/>
              </a:spcAft>
            </a:pPr>
            <a:r>
              <a:rPr lang="en-US" dirty="0">
                <a:solidFill>
                  <a:schemeClr val="tx2">
                    <a:lumMod val="75000"/>
                  </a:schemeClr>
                </a:solidFill>
                <a:effectLst/>
                <a:latin typeface="Times New Roman" panose="02020603050405020304" pitchFamily="18" charset="0"/>
                <a:ea typeface="Calibri" panose="020F0502020204030204" pitchFamily="34" charset="0"/>
              </a:rPr>
              <a:t>Every project has an examination comparing what was spent with what the project funding request.</a:t>
            </a:r>
          </a:p>
          <a:p>
            <a:pPr marL="0" marR="0">
              <a:spcBef>
                <a:spcPts val="0"/>
              </a:spcBef>
              <a:spcAft>
                <a:spcPts val="0"/>
              </a:spcAft>
            </a:pPr>
            <a:endParaRPr lang="en-US" dirty="0">
              <a:solidFill>
                <a:schemeClr val="tx2">
                  <a:lumMod val="75000"/>
                </a:schemeClr>
              </a:solidFill>
              <a:effectLst/>
              <a:latin typeface="Times New Roman" panose="02020603050405020304" pitchFamily="18" charset="0"/>
              <a:ea typeface="Calibri" panose="020F0502020204030204" pitchFamily="34" charset="0"/>
            </a:endParaRPr>
          </a:p>
          <a:p>
            <a:pPr marL="0" marR="0">
              <a:spcBef>
                <a:spcPts val="0"/>
              </a:spcBef>
              <a:spcAft>
                <a:spcPts val="0"/>
              </a:spcAft>
            </a:pPr>
            <a:r>
              <a:rPr lang="en-US" dirty="0">
                <a:solidFill>
                  <a:schemeClr val="tx2">
                    <a:lumMod val="75000"/>
                  </a:schemeClr>
                </a:solidFill>
                <a:effectLst/>
                <a:latin typeface="Times New Roman" panose="02020603050405020304" pitchFamily="18" charset="0"/>
                <a:ea typeface="Calibri" panose="020F0502020204030204" pitchFamily="34" charset="0"/>
              </a:rPr>
              <a:t>The examination is generally at or near the end of the project.</a:t>
            </a:r>
          </a:p>
          <a:p>
            <a:pPr marL="0" marR="0">
              <a:spcBef>
                <a:spcPts val="0"/>
              </a:spcBef>
              <a:spcAft>
                <a:spcPts val="0"/>
              </a:spcAft>
            </a:pPr>
            <a:endParaRPr lang="en-US" dirty="0">
              <a:solidFill>
                <a:schemeClr val="tx2">
                  <a:lumMod val="75000"/>
                </a:schemeClr>
              </a:solidFill>
              <a:latin typeface="Times New Roman" panose="02020603050405020304" pitchFamily="18" charset="0"/>
              <a:ea typeface="Calibri" panose="020F0502020204030204" pitchFamily="34" charset="0"/>
            </a:endParaRPr>
          </a:p>
          <a:p>
            <a:pPr marL="0" marR="0">
              <a:spcBef>
                <a:spcPts val="0"/>
              </a:spcBef>
              <a:spcAft>
                <a:spcPts val="0"/>
              </a:spcAft>
            </a:pPr>
            <a:r>
              <a:rPr lang="en-US" dirty="0">
                <a:solidFill>
                  <a:schemeClr val="tx2">
                    <a:lumMod val="75000"/>
                  </a:schemeClr>
                </a:solidFill>
                <a:effectLst/>
                <a:latin typeface="Times New Roman" panose="02020603050405020304" pitchFamily="18" charset="0"/>
                <a:ea typeface="Calibri" panose="020F0502020204030204" pitchFamily="34" charset="0"/>
              </a:rPr>
              <a:t>The examination may be in person, or you may be asked to submit documents for review.</a:t>
            </a:r>
          </a:p>
          <a:p>
            <a:pPr marL="0" marR="0">
              <a:spcBef>
                <a:spcPts val="0"/>
              </a:spcBef>
              <a:spcAft>
                <a:spcPts val="0"/>
              </a:spcAft>
            </a:pPr>
            <a:endParaRPr lang="en-US" dirty="0">
              <a:solidFill>
                <a:schemeClr val="tx2">
                  <a:lumMod val="75000"/>
                </a:schemeClr>
              </a:solidFill>
              <a:latin typeface="Times New Roman" panose="02020603050405020304" pitchFamily="18" charset="0"/>
              <a:ea typeface="Calibri" panose="020F0502020204030204" pitchFamily="34" charset="0"/>
            </a:endParaRPr>
          </a:p>
          <a:p>
            <a:pPr marL="0" marR="0">
              <a:spcBef>
                <a:spcPts val="0"/>
              </a:spcBef>
              <a:spcAft>
                <a:spcPts val="0"/>
              </a:spcAft>
            </a:pPr>
            <a:r>
              <a:rPr lang="en-US" dirty="0">
                <a:solidFill>
                  <a:schemeClr val="tx2">
                    <a:lumMod val="75000"/>
                  </a:schemeClr>
                </a:solidFill>
                <a:effectLst/>
                <a:latin typeface="Times New Roman" panose="02020603050405020304" pitchFamily="18" charset="0"/>
                <a:ea typeface="Calibri" panose="020F0502020204030204" pitchFamily="34" charset="0"/>
              </a:rPr>
              <a:t>If more was spent then was provided, there is no reimbursement.</a:t>
            </a:r>
          </a:p>
          <a:p>
            <a:pPr marL="0" marR="0">
              <a:spcBef>
                <a:spcPts val="0"/>
              </a:spcBef>
              <a:spcAft>
                <a:spcPts val="0"/>
              </a:spcAft>
            </a:pPr>
            <a:endParaRPr lang="en-US" dirty="0">
              <a:solidFill>
                <a:schemeClr val="tx2">
                  <a:lumMod val="75000"/>
                </a:schemeClr>
              </a:solidFill>
              <a:latin typeface="Times New Roman" panose="02020603050405020304" pitchFamily="18" charset="0"/>
              <a:ea typeface="Calibri" panose="020F0502020204030204" pitchFamily="34" charset="0"/>
            </a:endParaRPr>
          </a:p>
          <a:p>
            <a:pPr marL="0" marR="0">
              <a:spcBef>
                <a:spcPts val="0"/>
              </a:spcBef>
              <a:spcAft>
                <a:spcPts val="0"/>
              </a:spcAft>
            </a:pPr>
            <a:r>
              <a:rPr lang="en-US" dirty="0">
                <a:solidFill>
                  <a:schemeClr val="tx2">
                    <a:lumMod val="75000"/>
                  </a:schemeClr>
                </a:solidFill>
                <a:effectLst/>
                <a:latin typeface="Times New Roman" panose="02020603050405020304" pitchFamily="18" charset="0"/>
                <a:ea typeface="Calibri" panose="020F0502020204030204" pitchFamily="34" charset="0"/>
              </a:rPr>
              <a:t>If less was spent than provided, the unused funds will be returned the UEZA to be redeposited into that zone’s account.</a:t>
            </a:r>
          </a:p>
        </p:txBody>
      </p:sp>
    </p:spTree>
    <p:extLst>
      <p:ext uri="{BB962C8B-B14F-4D97-AF65-F5344CB8AC3E}">
        <p14:creationId xmlns:p14="http://schemas.microsoft.com/office/powerpoint/2010/main" val="9510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7200" dirty="0"/>
              <a:t>Question &amp; Answer Section</a:t>
            </a:r>
          </a:p>
        </p:txBody>
      </p:sp>
    </p:spTree>
    <p:extLst>
      <p:ext uri="{BB962C8B-B14F-4D97-AF65-F5344CB8AC3E}">
        <p14:creationId xmlns:p14="http://schemas.microsoft.com/office/powerpoint/2010/main" val="355291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4074"/>
          </a:xfrm>
        </p:spPr>
        <p:txBody>
          <a:bodyPr/>
          <a:lstStyle/>
          <a:p>
            <a:r>
              <a:rPr lang="en-US" dirty="0"/>
              <a:t>Zone Assistance Fund Allocation From Treasury</a:t>
            </a:r>
          </a:p>
        </p:txBody>
      </p:sp>
      <p:sp>
        <p:nvSpPr>
          <p:cNvPr id="3" name="Content Placeholder 2"/>
          <p:cNvSpPr>
            <a:spLocks noGrp="1"/>
          </p:cNvSpPr>
          <p:nvPr>
            <p:ph idx="1"/>
          </p:nvPr>
        </p:nvSpPr>
        <p:spPr>
          <a:xfrm>
            <a:off x="838200" y="1524000"/>
            <a:ext cx="10515600" cy="4652963"/>
          </a:xfrm>
        </p:spPr>
        <p:txBody>
          <a:bodyPr>
            <a:normAutofit/>
          </a:bodyPr>
          <a:lstStyle/>
          <a:p>
            <a:pPr marL="0" marR="0" indent="0">
              <a:spcBef>
                <a:spcPts val="0"/>
              </a:spcBef>
              <a:spcAft>
                <a:spcPts val="0"/>
              </a:spcAft>
              <a:buNone/>
            </a:pPr>
            <a:r>
              <a:rPr lang="en-US" sz="3600" dirty="0"/>
              <a:t>For State Fiscal Year 2023 and thereafter, the amount appropriated to the enterprise zone assistance fund shall not exceed $82,500,000, and in Fiscal Year 2024, and in each year thereafter, $82,500,000 as adjusted annually based on the percentage change in the 12-month Consumer Price Index from June 30 to July 1 of each year and shall be no less than $60,000,000. </a:t>
            </a:r>
          </a:p>
        </p:txBody>
      </p:sp>
    </p:spTree>
    <p:extLst>
      <p:ext uri="{BB962C8B-B14F-4D97-AF65-F5344CB8AC3E}">
        <p14:creationId xmlns:p14="http://schemas.microsoft.com/office/powerpoint/2010/main" val="423810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1674"/>
          </a:xfrm>
        </p:spPr>
        <p:txBody>
          <a:bodyPr/>
          <a:lstStyle/>
          <a:p>
            <a:pPr algn="ctr"/>
            <a:r>
              <a:rPr lang="en-US" dirty="0"/>
              <a:t>Zone Assistance Fund (ZAF) Formula</a:t>
            </a:r>
          </a:p>
        </p:txBody>
      </p:sp>
      <p:graphicFrame>
        <p:nvGraphicFramePr>
          <p:cNvPr id="5" name="Content Placeholder 4">
            <a:extLst>
              <a:ext uri="{FF2B5EF4-FFF2-40B4-BE49-F238E27FC236}">
                <a16:creationId xmlns:a16="http://schemas.microsoft.com/office/drawing/2014/main" id="{F076D435-D755-6C56-2A88-5CDDC629BD85}"/>
              </a:ext>
            </a:extLst>
          </p:cNvPr>
          <p:cNvGraphicFramePr>
            <a:graphicFrameLocks noGrp="1"/>
          </p:cNvGraphicFramePr>
          <p:nvPr>
            <p:ph idx="1"/>
            <p:extLst>
              <p:ext uri="{D42A27DB-BD31-4B8C-83A1-F6EECF244321}">
                <p14:modId xmlns:p14="http://schemas.microsoft.com/office/powerpoint/2010/main" val="1426542438"/>
              </p:ext>
            </p:extLst>
          </p:nvPr>
        </p:nvGraphicFramePr>
        <p:xfrm>
          <a:off x="381000" y="1825625"/>
          <a:ext cx="115824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1674"/>
          </a:xfrm>
        </p:spPr>
        <p:txBody>
          <a:bodyPr/>
          <a:lstStyle/>
          <a:p>
            <a:r>
              <a:rPr lang="en-US" dirty="0"/>
              <a:t>Zone Assistance Fund (ZAF) Formula</a:t>
            </a:r>
          </a:p>
        </p:txBody>
      </p:sp>
      <p:sp>
        <p:nvSpPr>
          <p:cNvPr id="3" name="Content Placeholder 2"/>
          <p:cNvSpPr>
            <a:spLocks noGrp="1"/>
          </p:cNvSpPr>
          <p:nvPr>
            <p:ph idx="1"/>
          </p:nvPr>
        </p:nvSpPr>
        <p:spPr>
          <a:xfrm>
            <a:off x="838200" y="1219200"/>
            <a:ext cx="10515600" cy="4957763"/>
          </a:xfrm>
        </p:spPr>
        <p:txBody>
          <a:bodyPr>
            <a:normAutofit fontScale="92500" lnSpcReduction="10000"/>
          </a:bodyPr>
          <a:lstStyle/>
          <a:p>
            <a:pPr lvl="0"/>
            <a:r>
              <a:rPr lang="en-US" b="1" dirty="0">
                <a:solidFill>
                  <a:srgbClr val="FFC000"/>
                </a:solidFill>
              </a:rPr>
              <a:t>Changes in gross taxable sales, subject to the UEZ reduced sales tax</a:t>
            </a:r>
            <a:endParaRPr lang="en-US" dirty="0">
              <a:solidFill>
                <a:srgbClr val="FFC000"/>
              </a:solidFill>
            </a:endParaRPr>
          </a:p>
          <a:p>
            <a:pPr lvl="1"/>
            <a:r>
              <a:rPr lang="en-US" dirty="0">
                <a:solidFill>
                  <a:srgbClr val="FFC000"/>
                </a:solidFill>
              </a:rPr>
              <a:t>This can be affected by the number and size (by revenue) of participating UEZ businesses </a:t>
            </a:r>
          </a:p>
          <a:p>
            <a:pPr lvl="1"/>
            <a:r>
              <a:rPr lang="en-US" dirty="0">
                <a:solidFill>
                  <a:srgbClr val="FFC000"/>
                </a:solidFill>
              </a:rPr>
              <a:t>Changes in gross taxable sales subject to the UEZ reduced sales tax have the biggest impact on allocations, as these sales are weighted at 50% in the allocation formula.</a:t>
            </a:r>
          </a:p>
          <a:p>
            <a:endParaRPr lang="en-US" dirty="0">
              <a:solidFill>
                <a:srgbClr val="FFC000"/>
              </a:solidFill>
            </a:endParaRPr>
          </a:p>
          <a:p>
            <a:pPr lvl="0"/>
            <a:r>
              <a:rPr lang="en-US" b="1" dirty="0"/>
              <a:t>Changes in the number of unemployed persons</a:t>
            </a:r>
            <a:endParaRPr lang="en-US" dirty="0"/>
          </a:p>
          <a:p>
            <a:endParaRPr lang="en-US" dirty="0"/>
          </a:p>
          <a:p>
            <a:pPr lvl="0"/>
            <a:r>
              <a:rPr lang="en-US" b="1" dirty="0"/>
              <a:t>Changes in the municipality’s distress level (Municipal Revitalization Index)</a:t>
            </a:r>
            <a:endParaRPr lang="en-US" dirty="0"/>
          </a:p>
          <a:p>
            <a:pPr lvl="1"/>
            <a:r>
              <a:rPr lang="en-US" dirty="0"/>
              <a:t>This is a composite measure that includes population change, housing vacancy, SNAP (food stamp) participation, TANF participation, poverty, median household income, unemployment rate, high school diploma attainment, property tax rate, and property wealth per capita</a:t>
            </a:r>
          </a:p>
          <a:p>
            <a:endParaRPr lang="en-US" dirty="0"/>
          </a:p>
          <a:p>
            <a:pPr lvl="0"/>
            <a:r>
              <a:rPr lang="en-US" b="1" dirty="0"/>
              <a:t>Changes in the number of commercial and industrial parcels</a:t>
            </a:r>
            <a:endParaRPr lang="en-US" dirty="0"/>
          </a:p>
          <a:p>
            <a:pPr marL="0" marR="0">
              <a:spcBef>
                <a:spcPts val="0"/>
              </a:spcBef>
              <a:spcAft>
                <a:spcPts val="0"/>
              </a:spcAft>
            </a:pPr>
            <a:endParaRPr lang="en-US" sz="1400" dirty="0">
              <a:solidFill>
                <a:schemeClr val="accent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1121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1674"/>
          </a:xfrm>
        </p:spPr>
        <p:txBody>
          <a:bodyPr/>
          <a:lstStyle/>
          <a:p>
            <a:r>
              <a:rPr lang="en-US" dirty="0"/>
              <a:t>Annual Allocations </a:t>
            </a:r>
          </a:p>
        </p:txBody>
      </p:sp>
      <p:sp>
        <p:nvSpPr>
          <p:cNvPr id="3" name="Content Placeholder 2"/>
          <p:cNvSpPr>
            <a:spLocks noGrp="1"/>
          </p:cNvSpPr>
          <p:nvPr>
            <p:ph idx="1"/>
          </p:nvPr>
        </p:nvSpPr>
        <p:spPr/>
        <p:txBody>
          <a:bodyPr>
            <a:normAutofit/>
          </a:bodyPr>
          <a:lstStyle/>
          <a:p>
            <a:pPr marL="0" marR="0">
              <a:spcBef>
                <a:spcPts val="0"/>
              </a:spcBef>
              <a:spcAft>
                <a:spcPts val="0"/>
              </a:spcAft>
            </a:pPr>
            <a:r>
              <a:rPr lang="en-US" sz="3600" dirty="0">
                <a:solidFill>
                  <a:schemeClr val="tx2">
                    <a:lumMod val="75000"/>
                  </a:schemeClr>
                </a:solidFill>
                <a:effectLst/>
                <a:latin typeface="Times New Roman" panose="02020603050405020304" pitchFamily="18" charset="0"/>
                <a:ea typeface="Calibri" panose="020F0502020204030204" pitchFamily="34" charset="0"/>
              </a:rPr>
              <a:t>A separate account is maintained for each of the 37 </a:t>
            </a:r>
            <a:r>
              <a:rPr lang="en-US" sz="3600">
                <a:solidFill>
                  <a:schemeClr val="tx2">
                    <a:lumMod val="75000"/>
                  </a:schemeClr>
                </a:solidFill>
                <a:effectLst/>
                <a:latin typeface="Times New Roman" panose="02020603050405020304" pitchFamily="18" charset="0"/>
                <a:ea typeface="Calibri" panose="020F0502020204030204" pitchFamily="34" charset="0"/>
              </a:rPr>
              <a:t>UEZ municipalities.</a:t>
            </a:r>
            <a:endParaRPr lang="en-US" sz="3600" dirty="0">
              <a:solidFill>
                <a:schemeClr val="tx2">
                  <a:lumMod val="75000"/>
                </a:schemeClr>
              </a:solidFill>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3600" dirty="0">
              <a:solidFill>
                <a:schemeClr val="tx2">
                  <a:lumMod val="75000"/>
                </a:schemeClr>
              </a:solidFill>
              <a:latin typeface="Times New Roman" panose="02020603050405020304" pitchFamily="18" charset="0"/>
              <a:ea typeface="Calibri" panose="020F0502020204030204" pitchFamily="34" charset="0"/>
            </a:endParaRPr>
          </a:p>
          <a:p>
            <a:pPr marL="0" marR="0">
              <a:spcBef>
                <a:spcPts val="0"/>
              </a:spcBef>
              <a:spcAft>
                <a:spcPts val="0"/>
              </a:spcAft>
            </a:pPr>
            <a:r>
              <a:rPr lang="en-US" sz="3600" dirty="0">
                <a:solidFill>
                  <a:schemeClr val="tx2">
                    <a:lumMod val="75000"/>
                  </a:schemeClr>
                </a:solidFill>
                <a:effectLst/>
                <a:latin typeface="Times New Roman" panose="02020603050405020304" pitchFamily="18" charset="0"/>
                <a:ea typeface="Calibri" panose="020F0502020204030204" pitchFamily="34" charset="0"/>
              </a:rPr>
              <a:t>At the beginning of the fiscal year, each zone’s share of the appropriation are announced. This is your allocation. Those funds are not deposited all at once.  Deposits to each zone account are made monthly.</a:t>
            </a:r>
          </a:p>
        </p:txBody>
      </p:sp>
    </p:spTree>
    <p:extLst>
      <p:ext uri="{BB962C8B-B14F-4D97-AF65-F5344CB8AC3E}">
        <p14:creationId xmlns:p14="http://schemas.microsoft.com/office/powerpoint/2010/main" val="157659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4074"/>
          </a:xfrm>
        </p:spPr>
        <p:txBody>
          <a:bodyPr>
            <a:normAutofit/>
          </a:bodyPr>
          <a:lstStyle/>
          <a:p>
            <a:r>
              <a:rPr lang="en-US" sz="3600" dirty="0"/>
              <a:t>3 Year Rule</a:t>
            </a:r>
          </a:p>
        </p:txBody>
      </p:sp>
      <p:sp>
        <p:nvSpPr>
          <p:cNvPr id="3" name="Content Placeholder 2"/>
          <p:cNvSpPr>
            <a:spLocks noGrp="1"/>
          </p:cNvSpPr>
          <p:nvPr>
            <p:ph idx="1"/>
          </p:nvPr>
        </p:nvSpPr>
        <p:spPr/>
        <p:txBody>
          <a:bodyPr>
            <a:normAutofit/>
          </a:bodyPr>
          <a:lstStyle/>
          <a:p>
            <a:pPr marL="0" marR="0">
              <a:spcBef>
                <a:spcPts val="0"/>
              </a:spcBef>
              <a:spcAft>
                <a:spcPts val="0"/>
              </a:spcAft>
            </a:pPr>
            <a:r>
              <a:rPr lang="en-US" sz="2800" dirty="0">
                <a:solidFill>
                  <a:schemeClr val="accent1"/>
                </a:solidFill>
                <a:effectLst/>
                <a:latin typeface="Times New Roman" panose="02020603050405020304" pitchFamily="18" charset="0"/>
                <a:ea typeface="Calibri" panose="020F0502020204030204" pitchFamily="34" charset="0"/>
              </a:rPr>
              <a:t>Now that funds have been allocated to each Zone Assistance Fund (ZAF), each zone has three years to use these funds or lose them.</a:t>
            </a:r>
          </a:p>
          <a:p>
            <a:pPr marL="0" marR="0">
              <a:spcBef>
                <a:spcPts val="0"/>
              </a:spcBef>
              <a:spcAft>
                <a:spcPts val="0"/>
              </a:spcAft>
            </a:pPr>
            <a:endParaRPr lang="en-US" sz="2800" dirty="0">
              <a:solidFill>
                <a:schemeClr val="accent1"/>
              </a:solidFill>
              <a:latin typeface="Times New Roman" panose="02020603050405020304" pitchFamily="18" charset="0"/>
              <a:ea typeface="Calibri" panose="020F0502020204030204" pitchFamily="34" charset="0"/>
            </a:endParaRPr>
          </a:p>
          <a:p>
            <a:pPr marL="0" marR="0">
              <a:spcBef>
                <a:spcPts val="0"/>
              </a:spcBef>
              <a:spcAft>
                <a:spcPts val="0"/>
              </a:spcAft>
            </a:pPr>
            <a:r>
              <a:rPr lang="en-US" sz="2800" dirty="0">
                <a:solidFill>
                  <a:schemeClr val="accent1"/>
                </a:solidFill>
                <a:effectLst/>
                <a:latin typeface="Times New Roman" panose="02020603050405020304" pitchFamily="18" charset="0"/>
                <a:ea typeface="Calibri" panose="020F0502020204030204" pitchFamily="34" charset="0"/>
              </a:rPr>
              <a:t>Example:</a:t>
            </a:r>
          </a:p>
          <a:p>
            <a:pPr marL="0" marR="0">
              <a:spcBef>
                <a:spcPts val="0"/>
              </a:spcBef>
              <a:spcAft>
                <a:spcPts val="0"/>
              </a:spcAft>
            </a:pPr>
            <a:r>
              <a:rPr lang="en-US" sz="2800" dirty="0">
                <a:solidFill>
                  <a:schemeClr val="accent1"/>
                </a:solidFill>
                <a:latin typeface="Times New Roman" panose="02020603050405020304" pitchFamily="18" charset="0"/>
                <a:ea typeface="Calibri" panose="020F0502020204030204" pitchFamily="34" charset="0"/>
              </a:rPr>
              <a:t>FY23 your allocation is $200,000.</a:t>
            </a:r>
          </a:p>
          <a:p>
            <a:pPr marL="0" marR="0">
              <a:spcBef>
                <a:spcPts val="0"/>
              </a:spcBef>
              <a:spcAft>
                <a:spcPts val="0"/>
              </a:spcAft>
            </a:pPr>
            <a:r>
              <a:rPr lang="en-US" sz="2800" dirty="0">
                <a:solidFill>
                  <a:schemeClr val="accent1"/>
                </a:solidFill>
                <a:effectLst/>
                <a:latin typeface="Times New Roman" panose="02020603050405020304" pitchFamily="18" charset="0"/>
                <a:ea typeface="Calibri" panose="020F0502020204030204" pitchFamily="34" charset="0"/>
              </a:rPr>
              <a:t>FY23 you apply for and receive $100,000.</a:t>
            </a:r>
          </a:p>
          <a:p>
            <a:pPr marL="0" marR="0">
              <a:spcBef>
                <a:spcPts val="0"/>
              </a:spcBef>
              <a:spcAft>
                <a:spcPts val="0"/>
              </a:spcAft>
            </a:pPr>
            <a:r>
              <a:rPr lang="en-US" sz="2800" dirty="0">
                <a:solidFill>
                  <a:schemeClr val="accent1"/>
                </a:solidFill>
                <a:latin typeface="Times New Roman" panose="02020603050405020304" pitchFamily="18" charset="0"/>
                <a:ea typeface="Calibri" panose="020F0502020204030204" pitchFamily="34" charset="0"/>
              </a:rPr>
              <a:t>FY24 you apply for and receive $50,000.</a:t>
            </a:r>
          </a:p>
          <a:p>
            <a:pPr marL="0" marR="0">
              <a:spcBef>
                <a:spcPts val="0"/>
              </a:spcBef>
              <a:spcAft>
                <a:spcPts val="0"/>
              </a:spcAft>
            </a:pPr>
            <a:r>
              <a:rPr lang="en-US" sz="2800" dirty="0">
                <a:solidFill>
                  <a:schemeClr val="accent1"/>
                </a:solidFill>
                <a:effectLst/>
                <a:latin typeface="Times New Roman" panose="02020603050405020304" pitchFamily="18" charset="0"/>
                <a:ea typeface="Calibri" panose="020F0502020204030204" pitchFamily="34" charset="0"/>
              </a:rPr>
              <a:t>FY25 you apply for and receive $25,000.</a:t>
            </a:r>
          </a:p>
          <a:p>
            <a:pPr marL="0" marR="0">
              <a:spcBef>
                <a:spcPts val="0"/>
              </a:spcBef>
              <a:spcAft>
                <a:spcPts val="0"/>
              </a:spcAft>
            </a:pPr>
            <a:r>
              <a:rPr lang="en-US" sz="2800" dirty="0">
                <a:solidFill>
                  <a:schemeClr val="accent1"/>
                </a:solidFill>
                <a:latin typeface="Times New Roman" panose="02020603050405020304" pitchFamily="18" charset="0"/>
                <a:ea typeface="Calibri" panose="020F0502020204030204" pitchFamily="34" charset="0"/>
              </a:rPr>
              <a:t>At the end of FY25 you received $175,000 of the $200,000.  Treasury will take back $25,000.</a:t>
            </a:r>
            <a:endParaRPr lang="en-US" sz="2800" dirty="0">
              <a:solidFill>
                <a:schemeClr val="accent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0215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4074"/>
          </a:xfrm>
        </p:spPr>
        <p:txBody>
          <a:bodyPr>
            <a:normAutofit/>
          </a:bodyPr>
          <a:lstStyle/>
          <a:p>
            <a:r>
              <a:rPr lang="en-US" dirty="0"/>
              <a:t>3 Year Rule – Compounding</a:t>
            </a:r>
          </a:p>
        </p:txBody>
      </p:sp>
      <p:sp>
        <p:nvSpPr>
          <p:cNvPr id="3" name="Content Placeholder 2"/>
          <p:cNvSpPr>
            <a:spLocks noGrp="1"/>
          </p:cNvSpPr>
          <p:nvPr>
            <p:ph idx="1"/>
          </p:nvPr>
        </p:nvSpPr>
        <p:spPr>
          <a:xfrm>
            <a:off x="838200" y="1371600"/>
            <a:ext cx="10515600" cy="4805363"/>
          </a:xfrm>
        </p:spPr>
        <p:txBody>
          <a:bodyPr>
            <a:normAutofit/>
          </a:bodyPr>
          <a:lstStyle/>
          <a:p>
            <a:pPr marL="0" marR="0">
              <a:spcBef>
                <a:spcPts val="0"/>
              </a:spcBef>
              <a:spcAft>
                <a:spcPts val="0"/>
              </a:spcAft>
            </a:pPr>
            <a:r>
              <a:rPr lang="en-US" sz="4400" dirty="0">
                <a:solidFill>
                  <a:schemeClr val="tx2">
                    <a:lumMod val="75000"/>
                  </a:schemeClr>
                </a:solidFill>
                <a:effectLst/>
                <a:latin typeface="Times New Roman" panose="02020603050405020304" pitchFamily="18" charset="0"/>
                <a:ea typeface="Calibri" panose="020F0502020204030204" pitchFamily="34" charset="0"/>
              </a:rPr>
              <a:t>The last example was for FY23 alone.</a:t>
            </a:r>
          </a:p>
          <a:p>
            <a:pPr marL="0" marR="0">
              <a:spcBef>
                <a:spcPts val="0"/>
              </a:spcBef>
              <a:spcAft>
                <a:spcPts val="0"/>
              </a:spcAft>
            </a:pPr>
            <a:endParaRPr lang="en-US" sz="4400" dirty="0">
              <a:solidFill>
                <a:schemeClr val="tx2">
                  <a:lumMod val="75000"/>
                </a:schemeClr>
              </a:solidFill>
              <a:latin typeface="Times New Roman" panose="02020603050405020304" pitchFamily="18" charset="0"/>
              <a:ea typeface="Calibri" panose="020F0502020204030204" pitchFamily="34" charset="0"/>
            </a:endParaRPr>
          </a:p>
          <a:p>
            <a:pPr marL="0" marR="0">
              <a:spcBef>
                <a:spcPts val="0"/>
              </a:spcBef>
              <a:spcAft>
                <a:spcPts val="0"/>
              </a:spcAft>
            </a:pPr>
            <a:r>
              <a:rPr lang="en-US" sz="4400" dirty="0">
                <a:solidFill>
                  <a:schemeClr val="tx2">
                    <a:lumMod val="75000"/>
                  </a:schemeClr>
                </a:solidFill>
                <a:effectLst/>
                <a:latin typeface="Times New Roman" panose="02020603050405020304" pitchFamily="18" charset="0"/>
                <a:ea typeface="Calibri" panose="020F0502020204030204" pitchFamily="34" charset="0"/>
              </a:rPr>
              <a:t>The reality is that the 3 Year Rule applies to every Fiscal Year you receive an allocation.</a:t>
            </a:r>
          </a:p>
          <a:p>
            <a:pPr marL="0" marR="0">
              <a:spcBef>
                <a:spcPts val="0"/>
              </a:spcBef>
              <a:spcAft>
                <a:spcPts val="0"/>
              </a:spcAft>
            </a:pPr>
            <a:r>
              <a:rPr lang="en-US" sz="4400" dirty="0">
                <a:solidFill>
                  <a:schemeClr val="tx2">
                    <a:lumMod val="75000"/>
                  </a:schemeClr>
                </a:solidFill>
                <a:latin typeface="Times New Roman" panose="02020603050405020304" pitchFamily="18" charset="0"/>
                <a:ea typeface="Calibri" panose="020F0502020204030204" pitchFamily="34" charset="0"/>
              </a:rPr>
              <a:t>FY24 funds must be spent by FY26</a:t>
            </a:r>
          </a:p>
          <a:p>
            <a:pPr marL="0" marR="0">
              <a:spcBef>
                <a:spcPts val="0"/>
              </a:spcBef>
              <a:spcAft>
                <a:spcPts val="0"/>
              </a:spcAft>
            </a:pPr>
            <a:r>
              <a:rPr lang="en-US" sz="4400" dirty="0">
                <a:solidFill>
                  <a:schemeClr val="tx2">
                    <a:lumMod val="75000"/>
                  </a:schemeClr>
                </a:solidFill>
                <a:effectLst/>
                <a:latin typeface="Times New Roman" panose="02020603050405020304" pitchFamily="18" charset="0"/>
                <a:ea typeface="Calibri" panose="020F0502020204030204" pitchFamily="34" charset="0"/>
              </a:rPr>
              <a:t>FY2</a:t>
            </a:r>
            <a:r>
              <a:rPr lang="en-US" sz="4400" dirty="0">
                <a:solidFill>
                  <a:schemeClr val="tx2">
                    <a:lumMod val="75000"/>
                  </a:schemeClr>
                </a:solidFill>
                <a:latin typeface="Times New Roman" panose="02020603050405020304" pitchFamily="18" charset="0"/>
                <a:ea typeface="Calibri" panose="020F0502020204030204" pitchFamily="34" charset="0"/>
              </a:rPr>
              <a:t>5 funds must be spent by FY27</a:t>
            </a:r>
          </a:p>
          <a:p>
            <a:pPr marL="0" marR="0">
              <a:spcBef>
                <a:spcPts val="0"/>
              </a:spcBef>
              <a:spcAft>
                <a:spcPts val="0"/>
              </a:spcAft>
            </a:pPr>
            <a:r>
              <a:rPr lang="en-US" sz="4400" dirty="0">
                <a:solidFill>
                  <a:schemeClr val="tx2">
                    <a:lumMod val="75000"/>
                  </a:schemeClr>
                </a:solidFill>
                <a:latin typeface="Times New Roman" panose="02020603050405020304" pitchFamily="18" charset="0"/>
                <a:ea typeface="Calibri" panose="020F0502020204030204" pitchFamily="34" charset="0"/>
              </a:rPr>
              <a:t>FY26 funds must be spent by FY28 </a:t>
            </a:r>
            <a:endParaRPr lang="en-US" sz="4400" dirty="0">
              <a:solidFill>
                <a:schemeClr val="tx2">
                  <a:lumMod val="75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7440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Acceptable Types of Projects</a:t>
            </a:r>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sz="3600" dirty="0">
                <a:solidFill>
                  <a:schemeClr val="tx2">
                    <a:lumMod val="75000"/>
                  </a:schemeClr>
                </a:solidFill>
                <a:effectLst/>
                <a:latin typeface="Times New Roman" panose="02020603050405020304" pitchFamily="18" charset="0"/>
                <a:ea typeface="Calibri" panose="020F0502020204030204" pitchFamily="34" charset="0"/>
              </a:rPr>
              <a:t>The Urban Enterprise Zone Authority (UEZA) keeps track of your allocations and funds awarded.</a:t>
            </a:r>
          </a:p>
          <a:p>
            <a:pPr marL="0" marR="0" indent="0">
              <a:spcBef>
                <a:spcPts val="0"/>
              </a:spcBef>
              <a:spcAft>
                <a:spcPts val="0"/>
              </a:spcAft>
              <a:buNone/>
            </a:pPr>
            <a:endParaRPr lang="en-US" sz="3600" dirty="0">
              <a:solidFill>
                <a:schemeClr val="tx2">
                  <a:lumMod val="75000"/>
                </a:schemeClr>
              </a:solidFill>
              <a:latin typeface="Times New Roman" panose="02020603050405020304" pitchFamily="18" charset="0"/>
              <a:ea typeface="Calibri" panose="020F0502020204030204" pitchFamily="34" charset="0"/>
            </a:endParaRPr>
          </a:p>
          <a:p>
            <a:pPr marL="0" marR="0" indent="0">
              <a:spcBef>
                <a:spcPts val="0"/>
              </a:spcBef>
              <a:spcAft>
                <a:spcPts val="0"/>
              </a:spcAft>
              <a:buNone/>
            </a:pPr>
            <a:r>
              <a:rPr lang="en-US" sz="3600" dirty="0">
                <a:solidFill>
                  <a:schemeClr val="tx2">
                    <a:lumMod val="75000"/>
                  </a:schemeClr>
                </a:solidFill>
                <a:effectLst/>
                <a:latin typeface="Times New Roman" panose="02020603050405020304" pitchFamily="18" charset="0"/>
                <a:ea typeface="Calibri" panose="020F0502020204030204" pitchFamily="34" charset="0"/>
              </a:rPr>
              <a:t>We use the FIFO </a:t>
            </a:r>
            <a:r>
              <a:rPr lang="en-US" sz="3600" dirty="0">
                <a:solidFill>
                  <a:schemeClr val="tx2">
                    <a:lumMod val="75000"/>
                  </a:schemeClr>
                </a:solidFill>
                <a:latin typeface="Times New Roman" panose="02020603050405020304" pitchFamily="18" charset="0"/>
                <a:ea typeface="Calibri" panose="020F0502020204030204" pitchFamily="34" charset="0"/>
              </a:rPr>
              <a:t>(First In First Out) </a:t>
            </a:r>
            <a:r>
              <a:rPr lang="en-US" sz="3600" dirty="0">
                <a:solidFill>
                  <a:schemeClr val="tx2">
                    <a:lumMod val="75000"/>
                  </a:schemeClr>
                </a:solidFill>
                <a:effectLst/>
                <a:latin typeface="Times New Roman" panose="02020603050405020304" pitchFamily="18" charset="0"/>
                <a:ea typeface="Calibri" panose="020F0502020204030204" pitchFamily="34" charset="0"/>
              </a:rPr>
              <a:t>accounting method.  This way zones use oldest funds first. This is automatic; no need to tell us which year to draw the funds from.</a:t>
            </a:r>
          </a:p>
        </p:txBody>
      </p:sp>
    </p:spTree>
    <p:extLst>
      <p:ext uri="{BB962C8B-B14F-4D97-AF65-F5344CB8AC3E}">
        <p14:creationId xmlns:p14="http://schemas.microsoft.com/office/powerpoint/2010/main" val="417137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9274"/>
          </a:xfrm>
        </p:spPr>
        <p:txBody>
          <a:bodyPr>
            <a:normAutofit fontScale="90000"/>
          </a:bodyPr>
          <a:lstStyle/>
          <a:p>
            <a:r>
              <a:rPr lang="en-US" dirty="0"/>
              <a:t>How do I get the money?</a:t>
            </a:r>
          </a:p>
        </p:txBody>
      </p:sp>
      <p:sp>
        <p:nvSpPr>
          <p:cNvPr id="3" name="Content Placeholder 2"/>
          <p:cNvSpPr>
            <a:spLocks noGrp="1"/>
          </p:cNvSpPr>
          <p:nvPr>
            <p:ph idx="1"/>
          </p:nvPr>
        </p:nvSpPr>
        <p:spPr>
          <a:xfrm>
            <a:off x="838200" y="1066800"/>
            <a:ext cx="10515600" cy="5110163"/>
          </a:xfrm>
        </p:spPr>
        <p:txBody>
          <a:bodyPr>
            <a:normAutofit/>
          </a:bodyPr>
          <a:lstStyle/>
          <a:p>
            <a:pPr marL="0" marR="0">
              <a:spcBef>
                <a:spcPts val="0"/>
              </a:spcBef>
              <a:spcAft>
                <a:spcPts val="0"/>
              </a:spcAft>
            </a:pPr>
            <a:r>
              <a:rPr lang="en-US" sz="1800" dirty="0">
                <a:solidFill>
                  <a:schemeClr val="tx2">
                    <a:lumMod val="75000"/>
                  </a:schemeClr>
                </a:solidFill>
                <a:effectLst/>
                <a:latin typeface="Times New Roman" panose="02020603050405020304" pitchFamily="18" charset="0"/>
                <a:ea typeface="Calibri" panose="020F0502020204030204" pitchFamily="34" charset="0"/>
              </a:rPr>
              <a:t>Must have an approved Preliminary Zone Development Plan.</a:t>
            </a:r>
          </a:p>
          <a:p>
            <a:pPr marL="0" marR="0">
              <a:spcBef>
                <a:spcPts val="0"/>
              </a:spcBef>
              <a:spcAft>
                <a:spcPts val="0"/>
              </a:spcAft>
            </a:pPr>
            <a:endParaRPr lang="en-US" sz="1800" dirty="0">
              <a:solidFill>
                <a:schemeClr val="tx2">
                  <a:lumMod val="75000"/>
                </a:schemeClr>
              </a:solidFill>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solidFill>
                  <a:schemeClr val="tx2">
                    <a:lumMod val="75000"/>
                  </a:schemeClr>
                </a:solidFill>
                <a:effectLst/>
                <a:latin typeface="Times New Roman" panose="02020603050405020304" pitchFamily="18" charset="0"/>
                <a:ea typeface="Calibri" panose="020F0502020204030204" pitchFamily="34" charset="0"/>
              </a:rPr>
              <a:t>Must have an approved and trained coordinator.</a:t>
            </a:r>
          </a:p>
          <a:p>
            <a:pPr marL="457200" lvl="2">
              <a:spcBef>
                <a:spcPts val="0"/>
              </a:spcBef>
            </a:pPr>
            <a:r>
              <a:rPr lang="en-US" sz="1800" dirty="0">
                <a:solidFill>
                  <a:schemeClr val="tx2">
                    <a:lumMod val="75000"/>
                  </a:schemeClr>
                </a:solidFill>
                <a:latin typeface="Times New Roman" panose="02020603050405020304" pitchFamily="18" charset="0"/>
                <a:ea typeface="Calibri" panose="020F0502020204030204" pitchFamily="34" charset="0"/>
              </a:rPr>
              <a:t>Approval consists of the appointment letter from the Mayor.</a:t>
            </a:r>
          </a:p>
          <a:p>
            <a:pPr marL="457200" lvl="2">
              <a:spcBef>
                <a:spcPts val="0"/>
              </a:spcBef>
            </a:pPr>
            <a:r>
              <a:rPr lang="en-US" sz="1800" dirty="0">
                <a:solidFill>
                  <a:schemeClr val="tx2">
                    <a:lumMod val="75000"/>
                  </a:schemeClr>
                </a:solidFill>
                <a:effectLst/>
                <a:latin typeface="Times New Roman" panose="02020603050405020304" pitchFamily="18" charset="0"/>
                <a:ea typeface="Calibri" panose="020F0502020204030204" pitchFamily="34" charset="0"/>
              </a:rPr>
              <a:t>Trained means coordinator has 8 hours of training per year.</a:t>
            </a:r>
          </a:p>
          <a:p>
            <a:pPr marL="0" marR="0">
              <a:spcBef>
                <a:spcPts val="0"/>
              </a:spcBef>
              <a:spcAft>
                <a:spcPts val="0"/>
              </a:spcAft>
            </a:pPr>
            <a:endParaRPr lang="en-US" sz="1800" dirty="0">
              <a:solidFill>
                <a:schemeClr val="tx2">
                  <a:lumMod val="75000"/>
                </a:schemeClr>
              </a:solidFill>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solidFill>
                  <a:schemeClr val="tx2">
                    <a:lumMod val="75000"/>
                  </a:schemeClr>
                </a:solidFill>
                <a:latin typeface="Times New Roman" panose="02020603050405020304" pitchFamily="18" charset="0"/>
                <a:ea typeface="Calibri" panose="020F0502020204030204" pitchFamily="34" charset="0"/>
              </a:rPr>
              <a:t>Submit a Project Application through System for Administering Grants Electronically (SAGE).</a:t>
            </a:r>
          </a:p>
          <a:p>
            <a:pPr marL="457200" lvl="2">
              <a:spcBef>
                <a:spcPts val="0"/>
              </a:spcBef>
            </a:pPr>
            <a:r>
              <a:rPr lang="en-US" sz="1800" dirty="0">
                <a:solidFill>
                  <a:schemeClr val="tx2">
                    <a:lumMod val="75000"/>
                  </a:schemeClr>
                </a:solidFill>
                <a:effectLst/>
                <a:latin typeface="Times New Roman" panose="02020603050405020304" pitchFamily="18" charset="0"/>
                <a:ea typeface="Calibri" panose="020F0502020204030204" pitchFamily="34" charset="0"/>
              </a:rPr>
              <a:t>There are 10 acceptable classifications of projects that may be applied for.</a:t>
            </a:r>
          </a:p>
          <a:p>
            <a:pPr marL="457200" lvl="2">
              <a:spcBef>
                <a:spcPts val="0"/>
              </a:spcBef>
            </a:pPr>
            <a:endParaRPr lang="en-US" sz="1800" dirty="0">
              <a:solidFill>
                <a:schemeClr val="tx2">
                  <a:lumMod val="75000"/>
                </a:schemeClr>
              </a:solidFill>
              <a:latin typeface="Times New Roman" panose="02020603050405020304" pitchFamily="18" charset="0"/>
              <a:ea typeface="Calibri" panose="020F0502020204030204" pitchFamily="34" charset="0"/>
            </a:endParaRPr>
          </a:p>
          <a:p>
            <a:pPr marL="228600" lvl="1">
              <a:spcBef>
                <a:spcPts val="0"/>
              </a:spcBef>
            </a:pPr>
            <a:r>
              <a:rPr lang="en-US" dirty="0">
                <a:solidFill>
                  <a:schemeClr val="tx2">
                    <a:lumMod val="75000"/>
                  </a:schemeClr>
                </a:solidFill>
                <a:effectLst/>
                <a:latin typeface="Times New Roman" panose="02020603050405020304" pitchFamily="18" charset="0"/>
                <a:ea typeface="Calibri" panose="020F0502020204030204" pitchFamily="34" charset="0"/>
              </a:rPr>
              <a:t>Make it through the UEZA review and recommendation process.</a:t>
            </a:r>
          </a:p>
          <a:p>
            <a:pPr marL="228600" lvl="1">
              <a:spcBef>
                <a:spcPts val="0"/>
              </a:spcBef>
            </a:pPr>
            <a:endParaRPr lang="en-US" dirty="0">
              <a:solidFill>
                <a:schemeClr val="tx2">
                  <a:lumMod val="75000"/>
                </a:schemeClr>
              </a:solidFill>
              <a:latin typeface="Times New Roman" panose="02020603050405020304" pitchFamily="18" charset="0"/>
              <a:ea typeface="Calibri" panose="020F0502020204030204" pitchFamily="34" charset="0"/>
            </a:endParaRPr>
          </a:p>
          <a:p>
            <a:pPr marL="228600" lvl="1">
              <a:spcBef>
                <a:spcPts val="0"/>
              </a:spcBef>
            </a:pPr>
            <a:r>
              <a:rPr lang="en-US" dirty="0">
                <a:solidFill>
                  <a:schemeClr val="tx2">
                    <a:lumMod val="75000"/>
                  </a:schemeClr>
                </a:solidFill>
                <a:effectLst/>
                <a:latin typeface="Times New Roman" panose="02020603050405020304" pitchFamily="18" charset="0"/>
                <a:ea typeface="Calibri" panose="020F0502020204030204" pitchFamily="34" charset="0"/>
              </a:rPr>
              <a:t>Obtain UEZA Board approval.</a:t>
            </a:r>
          </a:p>
          <a:p>
            <a:pPr marL="228600" lvl="1">
              <a:spcBef>
                <a:spcPts val="0"/>
              </a:spcBef>
            </a:pPr>
            <a:endParaRPr lang="en-US" dirty="0">
              <a:solidFill>
                <a:schemeClr val="tx2">
                  <a:lumMod val="75000"/>
                </a:schemeClr>
              </a:solidFill>
              <a:latin typeface="Times New Roman" panose="02020603050405020304" pitchFamily="18" charset="0"/>
              <a:ea typeface="Calibri" panose="020F0502020204030204" pitchFamily="34" charset="0"/>
            </a:endParaRPr>
          </a:p>
          <a:p>
            <a:pPr marL="228600" lvl="1">
              <a:spcBef>
                <a:spcPts val="0"/>
              </a:spcBef>
            </a:pPr>
            <a:r>
              <a:rPr lang="en-US" dirty="0">
                <a:solidFill>
                  <a:schemeClr val="tx2">
                    <a:lumMod val="75000"/>
                  </a:schemeClr>
                </a:solidFill>
                <a:effectLst/>
                <a:latin typeface="Times New Roman" panose="02020603050405020304" pitchFamily="18" charset="0"/>
                <a:ea typeface="Calibri" panose="020F0502020204030204" pitchFamily="34" charset="0"/>
              </a:rPr>
              <a:t>Clear the </a:t>
            </a:r>
            <a:r>
              <a:rPr lang="en-US" dirty="0">
                <a:solidFill>
                  <a:schemeClr val="tx2">
                    <a:lumMod val="75000"/>
                  </a:schemeClr>
                </a:solidFill>
                <a:latin typeface="Times New Roman" panose="02020603050405020304" pitchFamily="18" charset="0"/>
                <a:ea typeface="Calibri" panose="020F0502020204030204" pitchFamily="34" charset="0"/>
              </a:rPr>
              <a:t>ten-</a:t>
            </a:r>
            <a:r>
              <a:rPr lang="en-US" dirty="0">
                <a:solidFill>
                  <a:schemeClr val="tx2">
                    <a:lumMod val="75000"/>
                  </a:schemeClr>
                </a:solidFill>
                <a:effectLst/>
                <a:latin typeface="Times New Roman" panose="02020603050405020304" pitchFamily="18" charset="0"/>
                <a:ea typeface="Calibri" panose="020F0502020204030204" pitchFamily="34" charset="0"/>
              </a:rPr>
              <a:t>day Governor veto period.</a:t>
            </a:r>
          </a:p>
          <a:p>
            <a:pPr marL="228600" lvl="1">
              <a:spcBef>
                <a:spcPts val="0"/>
              </a:spcBef>
            </a:pPr>
            <a:endParaRPr lang="en-US" dirty="0">
              <a:solidFill>
                <a:schemeClr val="tx2">
                  <a:lumMod val="75000"/>
                </a:schemeClr>
              </a:solidFill>
              <a:latin typeface="Times New Roman" panose="02020603050405020304" pitchFamily="18" charset="0"/>
              <a:ea typeface="Calibri" panose="020F0502020204030204" pitchFamily="34" charset="0"/>
            </a:endParaRPr>
          </a:p>
          <a:p>
            <a:pPr marL="228600" lvl="1">
              <a:spcBef>
                <a:spcPts val="0"/>
              </a:spcBef>
            </a:pPr>
            <a:r>
              <a:rPr lang="en-US" dirty="0">
                <a:solidFill>
                  <a:schemeClr val="tx2">
                    <a:lumMod val="75000"/>
                  </a:schemeClr>
                </a:solidFill>
                <a:latin typeface="Times New Roman" panose="02020603050405020304" pitchFamily="18" charset="0"/>
                <a:ea typeface="Calibri" panose="020F0502020204030204" pitchFamily="34" charset="0"/>
              </a:rPr>
              <a:t>Award letter goes out showing that the project was approved and the amount of funding the zone will receive.  This letter fulfills the Chapter 159 requirement.</a:t>
            </a:r>
          </a:p>
          <a:p>
            <a:pPr marL="228600" lvl="1">
              <a:spcBef>
                <a:spcPts val="0"/>
              </a:spcBef>
            </a:pPr>
            <a:endParaRPr lang="en-US" dirty="0">
              <a:solidFill>
                <a:schemeClr val="tx2">
                  <a:lumMod val="75000"/>
                </a:schemeClr>
              </a:solidFill>
              <a:effectLst/>
              <a:latin typeface="Times New Roman" panose="02020603050405020304" pitchFamily="18" charset="0"/>
              <a:ea typeface="Calibri" panose="020F0502020204030204" pitchFamily="34" charset="0"/>
            </a:endParaRPr>
          </a:p>
          <a:p>
            <a:pPr marL="228600" lvl="1">
              <a:spcBef>
                <a:spcPts val="0"/>
              </a:spcBef>
            </a:pPr>
            <a:r>
              <a:rPr lang="en-US" dirty="0">
                <a:solidFill>
                  <a:schemeClr val="tx2">
                    <a:lumMod val="75000"/>
                  </a:schemeClr>
                </a:solidFill>
                <a:latin typeface="Times New Roman" panose="02020603050405020304" pitchFamily="18" charset="0"/>
                <a:ea typeface="Calibri" panose="020F0502020204030204" pitchFamily="34" charset="0"/>
              </a:rPr>
              <a:t>Funds are disbursed.</a:t>
            </a:r>
            <a:endParaRPr lang="en-US" dirty="0">
              <a:solidFill>
                <a:schemeClr val="tx2">
                  <a:lumMod val="75000"/>
                </a:schemeClr>
              </a:solidFill>
              <a:effectLst/>
              <a:latin typeface="Times New Roman" panose="02020603050405020304" pitchFamily="18" charset="0"/>
              <a:ea typeface="Calibri" panose="020F0502020204030204" pitchFamily="34" charset="0"/>
            </a:endParaRPr>
          </a:p>
          <a:p>
            <a:pPr marL="685800" lvl="3">
              <a:spcBef>
                <a:spcPts val="0"/>
              </a:spcBef>
            </a:pPr>
            <a:endParaRPr lang="en-US" sz="1800" dirty="0">
              <a:solidFill>
                <a:schemeClr val="tx2">
                  <a:lumMod val="75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1669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{A00060CC-AFC6-4E3A-A42E-4E7DE6112049}tf03031010_win32</Template>
  <TotalTime>1516</TotalTime>
  <Words>1087</Words>
  <Application>Microsoft Office PowerPoint</Application>
  <PresentationFormat>Widescreen</PresentationFormat>
  <Paragraphs>101</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Schoolbook</vt:lpstr>
      <vt:lpstr>Times New Roman</vt:lpstr>
      <vt:lpstr>CITY SKETCH 16X9</vt:lpstr>
      <vt:lpstr>UEZ Coordinator Training</vt:lpstr>
      <vt:lpstr>Zone Assistance Fund Allocation From Treasury</vt:lpstr>
      <vt:lpstr>Zone Assistance Fund (ZAF) Formula</vt:lpstr>
      <vt:lpstr>Zone Assistance Fund (ZAF) Formula</vt:lpstr>
      <vt:lpstr>Annual Allocations </vt:lpstr>
      <vt:lpstr>3 Year Rule</vt:lpstr>
      <vt:lpstr>3 Year Rule – Compounding</vt:lpstr>
      <vt:lpstr>Acceptable Types of Projects</vt:lpstr>
      <vt:lpstr>How do I get the money?</vt:lpstr>
      <vt:lpstr>Funding </vt:lpstr>
      <vt:lpstr>Acceptable Types of Projects 1 - 5</vt:lpstr>
      <vt:lpstr>Acceptable Types of Projects 6 - 10</vt:lpstr>
      <vt:lpstr>The Examination </vt:lpstr>
      <vt:lpstr>Question &amp; Answer Section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UEZ Coordinator Training</dc:title>
  <dc:creator>Jenkins, William [DCA]</dc:creator>
  <cp:lastModifiedBy>Ott, Christine [DCA]</cp:lastModifiedBy>
  <cp:revision>16</cp:revision>
  <dcterms:created xsi:type="dcterms:W3CDTF">2023-08-15T14:08:50Z</dcterms:created>
  <dcterms:modified xsi:type="dcterms:W3CDTF">2025-09-24T15:49:18Z</dcterms:modified>
</cp:coreProperties>
</file>