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0"/>
  </p:notesMasterIdLst>
  <p:handoutMasterIdLst>
    <p:handoutMasterId r:id="rId21"/>
  </p:handoutMasterIdLst>
  <p:sldIdLst>
    <p:sldId id="256" r:id="rId5"/>
    <p:sldId id="257" r:id="rId6"/>
    <p:sldId id="288" r:id="rId7"/>
    <p:sldId id="299" r:id="rId8"/>
    <p:sldId id="300" r:id="rId9"/>
    <p:sldId id="301" r:id="rId10"/>
    <p:sldId id="290" r:id="rId11"/>
    <p:sldId id="291" r:id="rId12"/>
    <p:sldId id="292" r:id="rId13"/>
    <p:sldId id="295" r:id="rId14"/>
    <p:sldId id="302" r:id="rId15"/>
    <p:sldId id="303" r:id="rId16"/>
    <p:sldId id="304" r:id="rId17"/>
    <p:sldId id="294" r:id="rId18"/>
    <p:sldId id="296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9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5646" autoAdjust="0"/>
  </p:normalViewPr>
  <p:slideViewPr>
    <p:cSldViewPr snapToGrid="0">
      <p:cViewPr varScale="1">
        <p:scale>
          <a:sx n="84" d="100"/>
          <a:sy n="84" d="100"/>
        </p:scale>
        <p:origin x="546" y="78"/>
      </p:cViewPr>
      <p:guideLst/>
    </p:cSldViewPr>
  </p:slideViewPr>
  <p:outlineViewPr>
    <p:cViewPr>
      <p:scale>
        <a:sx n="33" d="100"/>
        <a:sy n="33" d="100"/>
      </p:scale>
      <p:origin x="0" y="-576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7325"/>
    </p:cViewPr>
  </p:sorterViewPr>
  <p:notesViewPr>
    <p:cSldViewPr snapToGrid="0">
      <p:cViewPr varScale="1">
        <p:scale>
          <a:sx n="58" d="100"/>
          <a:sy n="58" d="100"/>
        </p:scale>
        <p:origin x="2371" y="6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quis, Kija [DCA]" userId="0d03287b-82a7-4328-85d9-350160876eb2" providerId="ADAL" clId="{4F54F80D-D300-4617-8501-604359847FC3}"/>
    <pc:docChg chg="undo custSel modSld">
      <pc:chgData name="Marquis, Kija [DCA]" userId="0d03287b-82a7-4328-85d9-350160876eb2" providerId="ADAL" clId="{4F54F80D-D300-4617-8501-604359847FC3}" dt="2025-10-29T13:38:03.629" v="133" actId="33524"/>
      <pc:docMkLst>
        <pc:docMk/>
      </pc:docMkLst>
      <pc:sldChg chg="modSp mod">
        <pc:chgData name="Marquis, Kija [DCA]" userId="0d03287b-82a7-4328-85d9-350160876eb2" providerId="ADAL" clId="{4F54F80D-D300-4617-8501-604359847FC3}" dt="2025-10-23T18:03:14.520" v="60" actId="1076"/>
        <pc:sldMkLst>
          <pc:docMk/>
          <pc:sldMk cId="2259308896" sldId="256"/>
        </pc:sldMkLst>
        <pc:spChg chg="mod">
          <ac:chgData name="Marquis, Kija [DCA]" userId="0d03287b-82a7-4328-85d9-350160876eb2" providerId="ADAL" clId="{4F54F80D-D300-4617-8501-604359847FC3}" dt="2025-10-23T18:03:14.520" v="60" actId="1076"/>
          <ac:spMkLst>
            <pc:docMk/>
            <pc:sldMk cId="2259308896" sldId="256"/>
            <ac:spMk id="2" creationId="{51DF3D98-3C30-4CFC-8643-C81E829C8C25}"/>
          </ac:spMkLst>
        </pc:spChg>
      </pc:sldChg>
      <pc:sldChg chg="modSp mod">
        <pc:chgData name="Marquis, Kija [DCA]" userId="0d03287b-82a7-4328-85d9-350160876eb2" providerId="ADAL" clId="{4F54F80D-D300-4617-8501-604359847FC3}" dt="2025-10-27T13:46:52.539" v="74" actId="20577"/>
        <pc:sldMkLst>
          <pc:docMk/>
          <pc:sldMk cId="1325608595" sldId="257"/>
        </pc:sldMkLst>
        <pc:spChg chg="mod">
          <ac:chgData name="Marquis, Kija [DCA]" userId="0d03287b-82a7-4328-85d9-350160876eb2" providerId="ADAL" clId="{4F54F80D-D300-4617-8501-604359847FC3}" dt="2025-10-27T13:46:52.539" v="74" actId="20577"/>
          <ac:spMkLst>
            <pc:docMk/>
            <pc:sldMk cId="1325608595" sldId="257"/>
            <ac:spMk id="3" creationId="{22788C46-D0BC-4307-AE55-7601A139E7CB}"/>
          </ac:spMkLst>
        </pc:spChg>
      </pc:sldChg>
      <pc:sldChg chg="modSp mod">
        <pc:chgData name="Marquis, Kija [DCA]" userId="0d03287b-82a7-4328-85d9-350160876eb2" providerId="ADAL" clId="{4F54F80D-D300-4617-8501-604359847FC3}" dt="2025-10-29T13:38:03.629" v="133" actId="33524"/>
        <pc:sldMkLst>
          <pc:docMk/>
          <pc:sldMk cId="853261029" sldId="294"/>
        </pc:sldMkLst>
        <pc:spChg chg="mod">
          <ac:chgData name="Marquis, Kija [DCA]" userId="0d03287b-82a7-4328-85d9-350160876eb2" providerId="ADAL" clId="{4F54F80D-D300-4617-8501-604359847FC3}" dt="2025-10-29T13:38:03.629" v="133" actId="33524"/>
          <ac:spMkLst>
            <pc:docMk/>
            <pc:sldMk cId="853261029" sldId="294"/>
            <ac:spMk id="4" creationId="{DE5C7B5A-A5C3-15D4-DF71-B692D28942FC}"/>
          </ac:spMkLst>
        </pc:spChg>
      </pc:sldChg>
      <pc:sldChg chg="modSp mod">
        <pc:chgData name="Marquis, Kija [DCA]" userId="0d03287b-82a7-4328-85d9-350160876eb2" providerId="ADAL" clId="{4F54F80D-D300-4617-8501-604359847FC3}" dt="2025-10-29T13:37:36.228" v="132" actId="20577"/>
        <pc:sldMkLst>
          <pc:docMk/>
          <pc:sldMk cId="174848826" sldId="303"/>
        </pc:sldMkLst>
        <pc:graphicFrameChg chg="modGraphic">
          <ac:chgData name="Marquis, Kija [DCA]" userId="0d03287b-82a7-4328-85d9-350160876eb2" providerId="ADAL" clId="{4F54F80D-D300-4617-8501-604359847FC3}" dt="2025-10-29T13:37:36.228" v="132" actId="20577"/>
          <ac:graphicFrameMkLst>
            <pc:docMk/>
            <pc:sldMk cId="174848826" sldId="303"/>
            <ac:graphicFrameMk id="9" creationId="{FF84C6C9-5A73-7978-B7D5-B17D5887AF6F}"/>
          </ac:graphicFrameMkLst>
        </pc:graphicFrameChg>
      </pc:sldChg>
    </pc:docChg>
  </pc:docChgLst>
  <pc:docChgLst>
    <pc:chgData name="Marquis, Kija [DCA]" userId="0d03287b-82a7-4328-85d9-350160876eb2" providerId="ADAL" clId="{C950B9B3-2A05-4ADE-842F-A30B098A0474}"/>
    <pc:docChg chg="undo custSel modSld">
      <pc:chgData name="Marquis, Kija [DCA]" userId="0d03287b-82a7-4328-85d9-350160876eb2" providerId="ADAL" clId="{C950B9B3-2A05-4ADE-842F-A30B098A0474}" dt="2025-10-09T20:17:31.075" v="14" actId="20577"/>
      <pc:docMkLst>
        <pc:docMk/>
      </pc:docMkLst>
      <pc:sldChg chg="addSp delSp modSp mod">
        <pc:chgData name="Marquis, Kija [DCA]" userId="0d03287b-82a7-4328-85d9-350160876eb2" providerId="ADAL" clId="{C950B9B3-2A05-4ADE-842F-A30B098A0474}" dt="2025-10-09T20:13:57.800" v="5" actId="478"/>
        <pc:sldMkLst>
          <pc:docMk/>
          <pc:sldMk cId="1265939620" sldId="290"/>
        </pc:sldMkLst>
        <pc:spChg chg="add del mod">
          <ac:chgData name="Marquis, Kija [DCA]" userId="0d03287b-82a7-4328-85d9-350160876eb2" providerId="ADAL" clId="{C950B9B3-2A05-4ADE-842F-A30B098A0474}" dt="2025-10-09T20:13:57.800" v="5" actId="478"/>
          <ac:spMkLst>
            <pc:docMk/>
            <pc:sldMk cId="1265939620" sldId="290"/>
            <ac:spMk id="3" creationId="{D1455C0B-19FB-954B-532A-0A68CAC4E0E4}"/>
          </ac:spMkLst>
        </pc:spChg>
      </pc:sldChg>
      <pc:sldChg chg="modSp mod">
        <pc:chgData name="Marquis, Kija [DCA]" userId="0d03287b-82a7-4328-85d9-350160876eb2" providerId="ADAL" clId="{C950B9B3-2A05-4ADE-842F-A30B098A0474}" dt="2025-10-09T20:14:27.777" v="8" actId="20577"/>
        <pc:sldMkLst>
          <pc:docMk/>
          <pc:sldMk cId="3689916924" sldId="302"/>
        </pc:sldMkLst>
        <pc:graphicFrameChg chg="modGraphic">
          <ac:chgData name="Marquis, Kija [DCA]" userId="0d03287b-82a7-4328-85d9-350160876eb2" providerId="ADAL" clId="{C950B9B3-2A05-4ADE-842F-A30B098A0474}" dt="2025-10-09T20:14:27.777" v="8" actId="20577"/>
          <ac:graphicFrameMkLst>
            <pc:docMk/>
            <pc:sldMk cId="3689916924" sldId="302"/>
            <ac:graphicFrameMk id="9" creationId="{D8008EE0-47D7-B7C9-0435-FC261047DFC3}"/>
          </ac:graphicFrameMkLst>
        </pc:graphicFrameChg>
      </pc:sldChg>
      <pc:sldChg chg="modSp mod">
        <pc:chgData name="Marquis, Kija [DCA]" userId="0d03287b-82a7-4328-85d9-350160876eb2" providerId="ADAL" clId="{C950B9B3-2A05-4ADE-842F-A30B098A0474}" dt="2025-10-09T20:17:31.075" v="14" actId="20577"/>
        <pc:sldMkLst>
          <pc:docMk/>
          <pc:sldMk cId="174848826" sldId="303"/>
        </pc:sldMkLst>
        <pc:graphicFrameChg chg="mod modGraphic">
          <ac:chgData name="Marquis, Kija [DCA]" userId="0d03287b-82a7-4328-85d9-350160876eb2" providerId="ADAL" clId="{C950B9B3-2A05-4ADE-842F-A30B098A0474}" dt="2025-10-09T20:17:31.075" v="14" actId="20577"/>
          <ac:graphicFrameMkLst>
            <pc:docMk/>
            <pc:sldMk cId="174848826" sldId="303"/>
            <ac:graphicFrameMk id="9" creationId="{FF84C6C9-5A73-7978-B7D5-B17D5887AF6F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FB8B65A-D69F-C26C-B67E-036EF77BF1F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2B9064-AE57-427F-E5AF-71DE7D52FE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190EA-5EEC-4300-B6AE-D9734C6C648E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6157A-CEB9-B0FC-3A49-BE950AEAD6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819CA0-A57D-42D7-A625-56C22D0FA7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3A6F-DEFA-45E0-9496-BEE7C2C6F3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022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7ADD9-2083-264C-A652-8D52D02F7E72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7DC217-DF71-1A49-B3EA-559F1F43B0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42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3858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0E43F-2E44-35D1-3EA7-021550765D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D92CA2E-84F5-A7DC-A99B-A052AF8122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EC4866-5C9B-0C92-213C-6B4E02D109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6FDE14-DA1A-37DF-8B81-47B25E2325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729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BE0FA5-015C-76DF-B860-2DE7EB52E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F03A7E-4D98-F65A-AA6D-19F4036EA0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12B132-DA66-3AC2-E663-DE032B955D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29A821-946E-BCF2-7B3C-34454062D2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11548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08672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086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2478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7438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1CAE42-09C9-EED7-2465-C531022FB3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CC7C6B-6EFC-303D-AD4C-D440ECC776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DEA0470-A796-E980-7EA4-A5DD7B7762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6742A5-A1E6-4ABA-0132-8DC4A1436B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2653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3C9046-8C78-60EC-15CD-B76766298B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C728D47-AD7C-1B46-5DAB-031C6CE19A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7521D71-7329-7BCB-D279-1203441572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F96CBB-9E46-0A94-77F1-16E9829300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1612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086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8444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8571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7DC217-DF71-1A49-B3EA-559F1F43B0FF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778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C79249-FDC0-364D-A734-AE1DE1605D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3537B6D-42A5-F449-2691-321A167F7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3419"/>
            <a:ext cx="12192000" cy="6861419"/>
            <a:chOff x="0" y="-3419"/>
            <a:chExt cx="12192000" cy="68614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902465C8-266D-104C-9C49-323DF4A8277E}"/>
                </a:ext>
              </a:extLst>
            </p:cNvPr>
            <p:cNvSpPr/>
            <p:nvPr userDrawn="1"/>
          </p:nvSpPr>
          <p:spPr>
            <a:xfrm>
              <a:off x="583746" y="4960030"/>
              <a:ext cx="1551214" cy="1551214"/>
            </a:xfrm>
            <a:prstGeom prst="ellipse">
              <a:avLst/>
            </a:prstGeom>
            <a:solidFill>
              <a:schemeClr val="tx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37979A1C-BF60-B345-A664-2E4F7A3461EB}"/>
                </a:ext>
              </a:extLst>
            </p:cNvPr>
            <p:cNvSpPr/>
            <p:nvPr userDrawn="1"/>
          </p:nvSpPr>
          <p:spPr>
            <a:xfrm>
              <a:off x="1" y="4571999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58080B3E-915C-2D4C-8608-596E1BFD6387}"/>
                </a:ext>
              </a:extLst>
            </p:cNvPr>
            <p:cNvSpPr/>
            <p:nvPr userDrawn="1"/>
          </p:nvSpPr>
          <p:spPr>
            <a:xfrm>
              <a:off x="1" y="5739492"/>
              <a:ext cx="1118508" cy="1118508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-3419"/>
              <a:ext cx="3927573" cy="3165022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28" name="Freeform 27">
              <a:extLst>
                <a:ext uri="{FF2B5EF4-FFF2-40B4-BE49-F238E27FC236}">
                  <a16:creationId xmlns:a16="http://schemas.microsoft.com/office/drawing/2014/main" id="{9E240E8A-950E-7946-826C-415CB5DACA43}"/>
                </a:ext>
              </a:extLst>
            </p:cNvPr>
            <p:cNvSpPr/>
            <p:nvPr userDrawn="1"/>
          </p:nvSpPr>
          <p:spPr>
            <a:xfrm>
              <a:off x="11024507" y="4580708"/>
              <a:ext cx="1167493" cy="2277292"/>
            </a:xfrm>
            <a:custGeom>
              <a:avLst/>
              <a:gdLst>
                <a:gd name="connsiteX0" fmla="*/ 1167473 w 1167493"/>
                <a:gd name="connsiteY0" fmla="*/ 0 h 2272167"/>
                <a:gd name="connsiteX1" fmla="*/ 1167493 w 1167493"/>
                <a:gd name="connsiteY1" fmla="*/ 0 h 2272167"/>
                <a:gd name="connsiteX2" fmla="*/ 1167493 w 1167493"/>
                <a:gd name="connsiteY2" fmla="*/ 492960 h 2272167"/>
                <a:gd name="connsiteX3" fmla="*/ 1167493 w 1167493"/>
                <a:gd name="connsiteY3" fmla="*/ 720385 h 2272167"/>
                <a:gd name="connsiteX4" fmla="*/ 1167493 w 1167493"/>
                <a:gd name="connsiteY4" fmla="*/ 2272167 h 2272167"/>
                <a:gd name="connsiteX5" fmla="*/ 0 w 1167493"/>
                <a:gd name="connsiteY5" fmla="*/ 2272167 h 2272167"/>
                <a:gd name="connsiteX6" fmla="*/ 0 w 1167493"/>
                <a:gd name="connsiteY6" fmla="*/ 1898074 h 2272167"/>
                <a:gd name="connsiteX7" fmla="*/ 0 w 1167493"/>
                <a:gd name="connsiteY7" fmla="*/ 1271597 h 2272167"/>
                <a:gd name="connsiteX8" fmla="*/ 0 w 1167493"/>
                <a:gd name="connsiteY8" fmla="*/ 1177688 h 2272167"/>
                <a:gd name="connsiteX9" fmla="*/ 1048124 w 1167493"/>
                <a:gd name="connsiteY9" fmla="*/ 6080 h 2272167"/>
                <a:gd name="connsiteX10" fmla="*/ 1167473 w 1167493"/>
                <a:gd name="connsiteY10" fmla="*/ 0 h 2272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67493" h="2272167">
                  <a:moveTo>
                    <a:pt x="1167473" y="0"/>
                  </a:moveTo>
                  <a:lnTo>
                    <a:pt x="1167493" y="0"/>
                  </a:lnTo>
                  <a:lnTo>
                    <a:pt x="1167493" y="492960"/>
                  </a:lnTo>
                  <a:lnTo>
                    <a:pt x="1167493" y="720385"/>
                  </a:lnTo>
                  <a:lnTo>
                    <a:pt x="1167493" y="2272167"/>
                  </a:lnTo>
                  <a:lnTo>
                    <a:pt x="0" y="2272167"/>
                  </a:lnTo>
                  <a:lnTo>
                    <a:pt x="0" y="1898074"/>
                  </a:lnTo>
                  <a:lnTo>
                    <a:pt x="0" y="1271597"/>
                  </a:lnTo>
                  <a:lnTo>
                    <a:pt x="0" y="1177688"/>
                  </a:lnTo>
                  <a:cubicBezTo>
                    <a:pt x="0" y="567919"/>
                    <a:pt x="459408" y="66389"/>
                    <a:pt x="1048124" y="6080"/>
                  </a:cubicBezTo>
                  <a:lnTo>
                    <a:pt x="116747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3" y="232913"/>
            <a:ext cx="7096933" cy="3830130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79F46B00-4AE8-52A2-6926-FC2F5DD1FA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2364" y="0"/>
            <a:ext cx="12194364" cy="6858000"/>
            <a:chOff x="-2364" y="0"/>
            <a:chExt cx="12194364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rot="5400000">
              <a:off x="8580896" y="0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>
              <a:off x="-2364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2587417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49489" y="457199"/>
            <a:ext cx="5943599" cy="1920240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6BBDFA0C-B372-969D-6C8A-F664A4BF8D41}"/>
              </a:ext>
            </a:extLst>
          </p:cNvPr>
          <p:cNvSpPr>
            <a:spLocks noGrp="1" noChangeAspect="1"/>
          </p:cNvSpPr>
          <p:nvPr>
            <p:ph idx="17" hasCustomPrompt="1"/>
          </p:nvPr>
        </p:nvSpPr>
        <p:spPr>
          <a:xfrm>
            <a:off x="823108" y="640080"/>
            <a:ext cx="4297680" cy="4297680"/>
          </a:xfrm>
          <a:prstGeom prst="ellipse">
            <a:avLst/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347663" indent="0" algn="ctr">
              <a:buFont typeface="Arial" panose="020B0604020202020204" pitchFamily="34" charset="0"/>
              <a:buNone/>
              <a:defRPr sz="2000">
                <a:latin typeface="+mn-lt"/>
              </a:defRPr>
            </a:lvl2pPr>
            <a:lvl3pPr marL="685800" indent="0" algn="ctr">
              <a:buFont typeface="Arial" panose="020B0604020202020204" pitchFamily="34" charset="0"/>
              <a:buNone/>
              <a:defRPr sz="2000">
                <a:latin typeface="+mn-lt"/>
              </a:defRPr>
            </a:lvl3pPr>
            <a:lvl4pPr marL="914400" indent="0" algn="ctr">
              <a:buFont typeface="Arial" panose="020B0604020202020204" pitchFamily="34" charset="0"/>
              <a:buNone/>
              <a:defRPr sz="2000">
                <a:latin typeface="+mn-lt"/>
              </a:defRPr>
            </a:lvl4pPr>
            <a:lvl5pPr marL="1143000" indent="0" algn="ctr">
              <a:buFont typeface="Arial" panose="020B0604020202020204" pitchFamily="34" charset="0"/>
              <a:buNone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67114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8D2CC-EE75-85FA-1577-88C0BEC7B10C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5549490" y="2706369"/>
            <a:ext cx="5943600" cy="3383279"/>
          </a:xfrm>
        </p:spPr>
        <p:txBody>
          <a:bodyPr>
            <a:normAutofit/>
          </a:bodyPr>
          <a:lstStyle>
            <a:lvl1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146304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5656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779183" cy="1570038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84832"/>
            <a:ext cx="9779182" cy="336681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945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78AD52EA-B01E-8D38-D87A-BF7EB5B58A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192001" cy="6864796"/>
            <a:chOff x="0" y="-1"/>
            <a:chExt cx="12192001" cy="6864796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AC79249-FDC0-364D-A734-AE1DE1605D28}"/>
                </a:ext>
              </a:extLst>
            </p:cNvPr>
            <p:cNvSpPr/>
            <p:nvPr userDrawn="1"/>
          </p:nvSpPr>
          <p:spPr>
            <a:xfrm>
              <a:off x="8264426" y="0"/>
              <a:ext cx="3927574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15FBB50-09C8-B64E-AE57-67C5E70810CB}"/>
                </a:ext>
              </a:extLst>
            </p:cNvPr>
            <p:cNvGrpSpPr/>
            <p:nvPr userDrawn="1"/>
          </p:nvGrpSpPr>
          <p:grpSpPr>
            <a:xfrm>
              <a:off x="8264427" y="3685939"/>
              <a:ext cx="3927573" cy="3178856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BC68F289-2744-2F48-893A-3F17911625C8}"/>
                </a:ext>
              </a:extLst>
            </p:cNvPr>
            <p:cNvSpPr/>
            <p:nvPr userDrawn="1"/>
          </p:nvSpPr>
          <p:spPr>
            <a:xfrm>
              <a:off x="0" y="-1"/>
              <a:ext cx="1167493" cy="1167493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39563C76-BC00-DE47-88F5-C24D3CE3325A}"/>
                </a:ext>
              </a:extLst>
            </p:cNvPr>
            <p:cNvSpPr/>
            <p:nvPr userDrawn="1"/>
          </p:nvSpPr>
          <p:spPr>
            <a:xfrm>
              <a:off x="10228214" y="-1"/>
              <a:ext cx="1963787" cy="3178856"/>
            </a:xfrm>
            <a:custGeom>
              <a:avLst/>
              <a:gdLst>
                <a:gd name="connsiteX0" fmla="*/ 0 w 1963787"/>
                <a:gd name="connsiteY0" fmla="*/ 0 h 3178856"/>
                <a:gd name="connsiteX1" fmla="*/ 1963787 w 1963787"/>
                <a:gd name="connsiteY1" fmla="*/ 0 h 3178856"/>
                <a:gd name="connsiteX2" fmla="*/ 1963787 w 1963787"/>
                <a:gd name="connsiteY2" fmla="*/ 1967129 h 3178856"/>
                <a:gd name="connsiteX3" fmla="*/ 1963787 w 1963787"/>
                <a:gd name="connsiteY3" fmla="*/ 2349671 h 3178856"/>
                <a:gd name="connsiteX4" fmla="*/ 1963787 w 1963787"/>
                <a:gd name="connsiteY4" fmla="*/ 3178856 h 3178856"/>
                <a:gd name="connsiteX5" fmla="*/ 1963753 w 1963787"/>
                <a:gd name="connsiteY5" fmla="*/ 3178856 h 3178856"/>
                <a:gd name="connsiteX6" fmla="*/ 1763002 w 1963787"/>
                <a:gd name="connsiteY6" fmla="*/ 3168629 h 3178856"/>
                <a:gd name="connsiteX7" fmla="*/ 0 w 1963787"/>
                <a:gd name="connsiteY7" fmla="*/ 1197921 h 3178856"/>
                <a:gd name="connsiteX8" fmla="*/ 0 w 1963787"/>
                <a:gd name="connsiteY8" fmla="*/ 1039961 h 3178856"/>
                <a:gd name="connsiteX9" fmla="*/ 0 w 1963787"/>
                <a:gd name="connsiteY9" fmla="*/ 0 h 31788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963787" h="3178856">
                  <a:moveTo>
                    <a:pt x="0" y="0"/>
                  </a:moveTo>
                  <a:lnTo>
                    <a:pt x="1963787" y="0"/>
                  </a:lnTo>
                  <a:lnTo>
                    <a:pt x="1963787" y="1967129"/>
                  </a:lnTo>
                  <a:lnTo>
                    <a:pt x="1963787" y="2349671"/>
                  </a:lnTo>
                  <a:lnTo>
                    <a:pt x="1963787" y="3178856"/>
                  </a:lnTo>
                  <a:lnTo>
                    <a:pt x="1963753" y="3178856"/>
                  </a:lnTo>
                  <a:lnTo>
                    <a:pt x="1763002" y="3168629"/>
                  </a:lnTo>
                  <a:cubicBezTo>
                    <a:pt x="772749" y="3067186"/>
                    <a:pt x="0" y="2223585"/>
                    <a:pt x="0" y="1197921"/>
                  </a:cubicBezTo>
                  <a:lnTo>
                    <a:pt x="0" y="1039961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252549"/>
            <a:ext cx="6220278" cy="3262811"/>
          </a:xfrm>
        </p:spPr>
        <p:txBody>
          <a:bodyPr anchor="b">
            <a:noAutofit/>
          </a:bodyPr>
          <a:lstStyle>
            <a:lvl1pPr algn="l"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3" y="3685939"/>
            <a:ext cx="6220277" cy="2919512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4470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58864" y="102021"/>
            <a:ext cx="9779183" cy="174441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58865" y="2017467"/>
            <a:ext cx="9779182" cy="3366815"/>
          </a:xfrm>
        </p:spPr>
        <p:txBody>
          <a:bodyPr>
            <a:norm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71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AC10D125-AB73-D276-4947-94204736A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+mn-lt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0" y="457200"/>
            <a:ext cx="5120640" cy="3200400"/>
          </a:xfrm>
        </p:spPr>
        <p:txBody>
          <a:bodyPr anchor="b" anchorCtr="0">
            <a:noAutofit/>
          </a:bodyPr>
          <a:lstStyle>
            <a:lvl1pPr>
              <a:defRPr sz="60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63DBBF-E63D-81E5-E7CE-32F6F2C2F9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943598" y="3657600"/>
            <a:ext cx="5120640" cy="1828800"/>
          </a:xfrm>
        </p:spPr>
        <p:txBody>
          <a:bodyPr anchor="t" anchorCtr="0">
            <a:noAutofit/>
          </a:bodyPr>
          <a:lstStyle>
            <a:lvl1pPr marL="0" indent="0" algn="l">
              <a:buNone/>
              <a:defRPr sz="3200"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64033732-ADA1-C540-7276-3FF5CDEF2C5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04238" y="1157224"/>
            <a:ext cx="4500562" cy="452120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8562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-1"/>
            <a:ext cx="12208822" cy="6858003"/>
            <a:chOff x="0" y="-1"/>
            <a:chExt cx="12208822" cy="685800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734DEB1-EC02-2E42-9292-4ADD115060A5}"/>
                </a:ext>
              </a:extLst>
            </p:cNvPr>
            <p:cNvSpPr/>
            <p:nvPr userDrawn="1"/>
          </p:nvSpPr>
          <p:spPr>
            <a:xfrm rot="5400000" flipH="1" flipV="1">
              <a:off x="10344100" y="438098"/>
              <a:ext cx="2285999" cy="1409801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085"/>
            <a:ext cx="9779183" cy="1600835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1EED44-783E-8705-4119-D7E9F7D4F2B4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1166087" y="2652713"/>
            <a:ext cx="9780587" cy="3436936"/>
          </a:xfrm>
        </p:spPr>
        <p:txBody>
          <a:bodyPr>
            <a:normAutofit/>
          </a:bodyPr>
          <a:lstStyle>
            <a:lvl1pPr marL="3429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1pPr>
            <a:lvl2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109728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371600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3176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5FBCE6F-2AA9-31FE-8148-33B480735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23" name="Freeform 22">
              <a:extLst>
                <a:ext uri="{FF2B5EF4-FFF2-40B4-BE49-F238E27FC236}">
                  <a16:creationId xmlns:a16="http://schemas.microsoft.com/office/drawing/2014/main" id="{067EACEC-C2DD-EA42-8504-176673AD1F20}"/>
                </a:ext>
              </a:extLst>
            </p:cNvPr>
            <p:cNvSpPr/>
            <p:nvPr userDrawn="1"/>
          </p:nvSpPr>
          <p:spPr>
            <a:xfrm>
              <a:off x="0" y="0"/>
              <a:ext cx="8025490" cy="6858000"/>
            </a:xfrm>
            <a:custGeom>
              <a:avLst/>
              <a:gdLst>
                <a:gd name="connsiteX0" fmla="*/ 0 w 8025490"/>
                <a:gd name="connsiteY0" fmla="*/ 0 h 6858000"/>
                <a:gd name="connsiteX1" fmla="*/ 4596490 w 8025490"/>
                <a:gd name="connsiteY1" fmla="*/ 0 h 6858000"/>
                <a:gd name="connsiteX2" fmla="*/ 8025490 w 8025490"/>
                <a:gd name="connsiteY2" fmla="*/ 3429000 h 6858000"/>
                <a:gd name="connsiteX3" fmla="*/ 4596490 w 8025490"/>
                <a:gd name="connsiteY3" fmla="*/ 6858000 h 6858000"/>
                <a:gd name="connsiteX4" fmla="*/ 0 w 8025490"/>
                <a:gd name="connsiteY4" fmla="*/ 6858000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025490" h="6858000">
                  <a:moveTo>
                    <a:pt x="0" y="0"/>
                  </a:moveTo>
                  <a:lnTo>
                    <a:pt x="4596490" y="0"/>
                  </a:lnTo>
                  <a:cubicBezTo>
                    <a:pt x="6490274" y="0"/>
                    <a:pt x="8025490" y="1535216"/>
                    <a:pt x="8025490" y="3429000"/>
                  </a:cubicBezTo>
                  <a:cubicBezTo>
                    <a:pt x="8025490" y="5322784"/>
                    <a:pt x="6490274" y="6858000"/>
                    <a:pt x="4596490" y="6858000"/>
                  </a:cubicBezTo>
                  <a:lnTo>
                    <a:pt x="0" y="685800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9843C7E-5704-7A46-8974-F3BFA42E7310}"/>
                </a:ext>
              </a:extLst>
            </p:cNvPr>
            <p:cNvGrpSpPr/>
            <p:nvPr userDrawn="1"/>
          </p:nvGrpSpPr>
          <p:grpSpPr>
            <a:xfrm rot="16200000">
              <a:off x="8286528" y="2207195"/>
              <a:ext cx="3032351" cy="2443610"/>
              <a:chOff x="9857014" y="13834"/>
              <a:chExt cx="2334986" cy="1881641"/>
            </a:xfrm>
          </p:grpSpPr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EFBF1E52-11FA-DC48-B7AD-75734232FFE8}"/>
                  </a:ext>
                </a:extLst>
              </p:cNvPr>
              <p:cNvSpPr/>
              <p:nvPr userDrawn="1"/>
            </p:nvSpPr>
            <p:spPr>
              <a:xfrm rot="5400000" flipH="1" flipV="1">
                <a:off x="10667433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4850B620-49F5-3748-84AF-682555D52792}"/>
                  </a:ext>
                </a:extLst>
              </p:cNvPr>
              <p:cNvSpPr/>
              <p:nvPr userDrawn="1"/>
            </p:nvSpPr>
            <p:spPr>
              <a:xfrm rot="16200000" flipV="1">
                <a:off x="9499940" y="370908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0B179973-08D2-EF40-B516-35E75E906394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C811FF3-E48A-194D-8022-65F8C3A17449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94248F2-5264-4601-AA0B-6C092F77F2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7494" y="177553"/>
            <a:ext cx="6245912" cy="3269447"/>
          </a:xfrm>
        </p:spPr>
        <p:txBody>
          <a:bodyPr bIns="0" anchor="b">
            <a:noAutofit/>
          </a:bodyPr>
          <a:lstStyle>
            <a:lvl1pPr algn="l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FB69D3-5632-4285-A209-9DCA67DA66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67494" y="3492896"/>
            <a:ext cx="6245912" cy="912850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986529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14DB56B5-5DD7-95E3-52B2-EDC4B3F130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0"/>
            <a:ext cx="12191999" cy="6858000"/>
            <a:chOff x="1" y="0"/>
            <a:chExt cx="12191999" cy="6858000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flipH="1">
              <a:off x="8580896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D11C9832-A021-954E-A34F-2988D1189AE9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9861BC34-DFBF-2D4F-B463-FCFBC08391FF}"/>
                </a:ext>
              </a:extLst>
            </p:cNvPr>
            <p:cNvGrpSpPr/>
            <p:nvPr userDrawn="1"/>
          </p:nvGrpSpPr>
          <p:grpSpPr>
            <a:xfrm>
              <a:off x="8082092" y="5590903"/>
              <a:ext cx="1572380" cy="1267097"/>
              <a:chOff x="7413403" y="4976359"/>
              <a:chExt cx="2334986" cy="1881641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55C37C19-F268-4A43-A0D4-3B1B38D48952}"/>
                  </a:ext>
                </a:extLst>
              </p:cNvPr>
              <p:cNvSpPr/>
              <p:nvPr userDrawn="1"/>
            </p:nvSpPr>
            <p:spPr>
              <a:xfrm rot="5400000" flipH="1" flipV="1">
                <a:off x="8223822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E4F760E5-9D5D-E44F-AEBF-20CA8DE87D11}"/>
                  </a:ext>
                </a:extLst>
              </p:cNvPr>
              <p:cNvSpPr/>
              <p:nvPr userDrawn="1"/>
            </p:nvSpPr>
            <p:spPr>
              <a:xfrm rot="16200000" flipV="1">
                <a:off x="7056329" y="5333433"/>
                <a:ext cx="1881641" cy="1167493"/>
              </a:xfrm>
              <a:custGeom>
                <a:avLst/>
                <a:gdLst>
                  <a:gd name="connsiteX0" fmla="*/ 1881641 w 1881641"/>
                  <a:gd name="connsiteY0" fmla="*/ 1167473 h 1167493"/>
                  <a:gd name="connsiteX1" fmla="*/ 1881641 w 1881641"/>
                  <a:gd name="connsiteY1" fmla="*/ 1167493 h 1167493"/>
                  <a:gd name="connsiteX2" fmla="*/ 1167493 w 1881641"/>
                  <a:gd name="connsiteY2" fmla="*/ 1167493 h 1167493"/>
                  <a:gd name="connsiteX3" fmla="*/ 0 w 1881641"/>
                  <a:gd name="connsiteY3" fmla="*/ 0 h 1167493"/>
                  <a:gd name="connsiteX4" fmla="*/ 714149 w 1881641"/>
                  <a:gd name="connsiteY4" fmla="*/ 0 h 1167493"/>
                  <a:gd name="connsiteX5" fmla="*/ 1875614 w 1881641"/>
                  <a:gd name="connsiteY5" fmla="*/ 1048124 h 1167493"/>
                  <a:gd name="connsiteX6" fmla="*/ 1881641 w 1881641"/>
                  <a:gd name="connsiteY6" fmla="*/ 1167473 h 11674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881641" h="1167493">
                    <a:moveTo>
                      <a:pt x="1881641" y="1167473"/>
                    </a:moveTo>
                    <a:lnTo>
                      <a:pt x="1881641" y="1167493"/>
                    </a:lnTo>
                    <a:lnTo>
                      <a:pt x="1167493" y="1167493"/>
                    </a:lnTo>
                    <a:cubicBezTo>
                      <a:pt x="522704" y="1167493"/>
                      <a:pt x="0" y="644789"/>
                      <a:pt x="0" y="0"/>
                    </a:cubicBezTo>
                    <a:lnTo>
                      <a:pt x="714149" y="0"/>
                    </a:lnTo>
                    <a:cubicBezTo>
                      <a:pt x="1318639" y="0"/>
                      <a:pt x="1815827" y="459408"/>
                      <a:pt x="1875614" y="1048124"/>
                    </a:cubicBezTo>
                    <a:lnTo>
                      <a:pt x="1881641" y="1167473"/>
                    </a:ln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+mn-lt"/>
                </a:endParaRPr>
              </a:p>
            </p:txBody>
          </p: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136526"/>
            <a:ext cx="9601200" cy="1653371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4CA559C-3355-DE44-ACF9-BDB6083C42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843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A0E8D4A-B13C-C7EE-5E27-278124A127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" y="1"/>
            <a:ext cx="12191999" cy="6857999"/>
            <a:chOff x="1" y="1"/>
            <a:chExt cx="12191999" cy="6857999"/>
          </a:xfrm>
        </p:grpSpPr>
        <p:sp>
          <p:nvSpPr>
            <p:cNvPr id="4" name="Freeform 3">
              <a:extLst>
                <a:ext uri="{FF2B5EF4-FFF2-40B4-BE49-F238E27FC236}">
                  <a16:creationId xmlns:a16="http://schemas.microsoft.com/office/drawing/2014/main" id="{6A7F6A3F-E1DD-A246-9A6D-5F9B18BA2588}"/>
                </a:ext>
              </a:extLst>
            </p:cNvPr>
            <p:cNvSpPr/>
            <p:nvPr userDrawn="1"/>
          </p:nvSpPr>
          <p:spPr>
            <a:xfrm flipH="1">
              <a:off x="8580896" y="1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0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lnTo>
                    <a:pt x="1167493" y="0"/>
                  </a:lnTo>
                  <a:cubicBezTo>
                    <a:pt x="522704" y="0"/>
                    <a:pt x="0" y="522704"/>
                    <a:pt x="0" y="11674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055FD0FC-C8FF-6741-A364-A29CDC6F9495}"/>
                </a:ext>
              </a:extLst>
            </p:cNvPr>
            <p:cNvSpPr/>
            <p:nvPr userDrawn="1"/>
          </p:nvSpPr>
          <p:spPr>
            <a:xfrm rot="5400000" flipH="1">
              <a:off x="1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69008"/>
            <a:ext cx="9779183" cy="1706563"/>
          </a:xfrm>
        </p:spPr>
        <p:txBody>
          <a:bodyPr anchor="b">
            <a:noAutofit/>
          </a:bodyPr>
          <a:lstStyle>
            <a:lvl1pPr>
              <a:defRPr sz="42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26B296A-EB6A-9BE9-E813-B15C46524F4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1167493" y="2023984"/>
            <a:ext cx="4663440" cy="3332832"/>
          </a:xfrm>
        </p:spPr>
        <p:txBody>
          <a:bodyPr>
            <a:normAutofit/>
          </a:bodyPr>
          <a:lstStyle>
            <a:lvl1pPr marL="530352" indent="-530352">
              <a:spcBef>
                <a:spcPts val="1000"/>
              </a:spcBef>
              <a:buFont typeface="+mj-lt"/>
              <a:buAutoNum type="arabicPeriod"/>
              <a:defRPr sz="2000">
                <a:solidFill>
                  <a:schemeClr val="bg1"/>
                </a:solidFill>
                <a:latin typeface="+mn-lt"/>
              </a:defRPr>
            </a:lvl1pPr>
            <a:lvl2pPr marL="1097280" indent="-530352">
              <a:spcBef>
                <a:spcPts val="1000"/>
              </a:spcBef>
              <a:buFont typeface="+mj-lt"/>
              <a:buAutoNum type="alphaLcPeriod"/>
              <a:defRPr sz="2000">
                <a:solidFill>
                  <a:schemeClr val="bg1"/>
                </a:solidFill>
                <a:latin typeface="+mn-lt"/>
              </a:defRPr>
            </a:lvl2pPr>
            <a:lvl3pPr marL="1645920" indent="-530352">
              <a:spcBef>
                <a:spcPts val="1000"/>
              </a:spcBef>
              <a:buFont typeface="+mj-lt"/>
              <a:buAutoNum type="arabicParenR"/>
              <a:defRPr sz="2000">
                <a:solidFill>
                  <a:schemeClr val="bg1"/>
                </a:solidFill>
                <a:latin typeface="+mn-lt"/>
              </a:defRPr>
            </a:lvl3pPr>
            <a:lvl4pPr marL="1920240" indent="-530352">
              <a:spcBef>
                <a:spcPts val="1000"/>
              </a:spcBef>
              <a:buFont typeface="+mj-lt"/>
              <a:buAutoNum type="alphaLcParenR"/>
              <a:defRPr sz="2000">
                <a:solidFill>
                  <a:schemeClr val="bg1"/>
                </a:solidFill>
                <a:latin typeface="+mn-lt"/>
              </a:defRPr>
            </a:lvl4pPr>
            <a:lvl5pPr marL="2560320" indent="-514350">
              <a:spcBef>
                <a:spcPts val="1000"/>
              </a:spcBef>
              <a:buFont typeface="+mj-lt"/>
              <a:buAutoNum type="romanLcPeriod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35B7D5-E7F8-1267-8942-3C97BE836B98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283235" y="2023984"/>
            <a:ext cx="4663440" cy="3332832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426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and Image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CEDB282-8288-C81F-52B5-048A3E80C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2208822" cy="6858002"/>
            <a:chOff x="0" y="0"/>
            <a:chExt cx="12208822" cy="6858002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A62587F-7496-384A-AF40-18FC8CF0709D}"/>
                </a:ext>
              </a:extLst>
            </p:cNvPr>
            <p:cNvSpPr/>
            <p:nvPr userDrawn="1"/>
          </p:nvSpPr>
          <p:spPr>
            <a:xfrm>
              <a:off x="0" y="2286002"/>
              <a:ext cx="12208822" cy="4572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84DB028B-A475-224B-B675-A15A56CAD0BF}"/>
                </a:ext>
              </a:extLst>
            </p:cNvPr>
            <p:cNvSpPr/>
            <p:nvPr userDrawn="1"/>
          </p:nvSpPr>
          <p:spPr>
            <a:xfrm flipH="1">
              <a:off x="8597718" y="3246896"/>
              <a:ext cx="3611104" cy="3611104"/>
            </a:xfrm>
            <a:custGeom>
              <a:avLst/>
              <a:gdLst>
                <a:gd name="connsiteX0" fmla="*/ 0 w 1167493"/>
                <a:gd name="connsiteY0" fmla="*/ 0 h 1167493"/>
                <a:gd name="connsiteX1" fmla="*/ 1167493 w 1167493"/>
                <a:gd name="connsiteY1" fmla="*/ 1167493 h 1167493"/>
                <a:gd name="connsiteX2" fmla="*/ 0 w 1167493"/>
                <a:gd name="connsiteY2" fmla="*/ 1167493 h 1167493"/>
                <a:gd name="connsiteX3" fmla="*/ 0 w 1167493"/>
                <a:gd name="connsiteY3" fmla="*/ 0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7493" h="1167493">
                  <a:moveTo>
                    <a:pt x="0" y="0"/>
                  </a:moveTo>
                  <a:cubicBezTo>
                    <a:pt x="0" y="644789"/>
                    <a:pt x="522704" y="1167493"/>
                    <a:pt x="1167493" y="1167493"/>
                  </a:cubicBezTo>
                  <a:lnTo>
                    <a:pt x="0" y="11674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61C34955-105B-4D4D-B51D-754C5D38A85D}"/>
                </a:ext>
              </a:extLst>
            </p:cNvPr>
            <p:cNvSpPr/>
            <p:nvPr userDrawn="1"/>
          </p:nvSpPr>
          <p:spPr>
            <a:xfrm>
              <a:off x="1" y="0"/>
              <a:ext cx="933856" cy="933856"/>
            </a:xfrm>
            <a:custGeom>
              <a:avLst/>
              <a:gdLst>
                <a:gd name="connsiteX0" fmla="*/ 0 w 862693"/>
                <a:gd name="connsiteY0" fmla="*/ 0 h 862693"/>
                <a:gd name="connsiteX1" fmla="*/ 862693 w 862693"/>
                <a:gd name="connsiteY1" fmla="*/ 0 h 862693"/>
                <a:gd name="connsiteX2" fmla="*/ 0 w 862693"/>
                <a:gd name="connsiteY2" fmla="*/ 862693 h 862693"/>
                <a:gd name="connsiteX3" fmla="*/ 0 w 862693"/>
                <a:gd name="connsiteY3" fmla="*/ 0 h 8626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62693" h="862693">
                  <a:moveTo>
                    <a:pt x="0" y="0"/>
                  </a:moveTo>
                  <a:lnTo>
                    <a:pt x="862693" y="0"/>
                  </a:lnTo>
                  <a:cubicBezTo>
                    <a:pt x="862693" y="476453"/>
                    <a:pt x="476452" y="862693"/>
                    <a:pt x="0" y="86269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3" name="Title 1">
            <a:extLst>
              <a:ext uri="{FF2B5EF4-FFF2-40B4-BE49-F238E27FC236}">
                <a16:creationId xmlns:a16="http://schemas.microsoft.com/office/drawing/2014/main" id="{5E932F0D-7FC3-634B-932C-3625C16C8DE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7200"/>
            <a:ext cx="10643508" cy="1371600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07A1CF7-9B3B-E43E-830E-DAB65B608249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1166088" y="2652713"/>
            <a:ext cx="5394959" cy="3436936"/>
          </a:xfrm>
        </p:spPr>
        <p:txBody>
          <a:bodyPr>
            <a:normAutofit/>
          </a:bodyPr>
          <a:lstStyle>
            <a:lvl1pPr marL="0" indent="0">
              <a:spcBef>
                <a:spcPts val="1000"/>
              </a:spcBef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+mn-lt"/>
              </a:defRPr>
            </a:lvl1pPr>
            <a:lvl2pPr marL="283464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2pPr>
            <a:lvl3pPr marL="566928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3pPr>
            <a:lvl4pPr marL="850392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4pPr>
            <a:lvl5pPr marL="1133856" indent="-283464">
              <a:spcBef>
                <a:spcPts val="1000"/>
              </a:spcBef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Picture Placeholder 14">
            <a:extLst>
              <a:ext uri="{FF2B5EF4-FFF2-40B4-BE49-F238E27FC236}">
                <a16:creationId xmlns:a16="http://schemas.microsoft.com/office/drawing/2014/main" id="{D976D8D6-3BDC-1908-3425-FEE3EEF51A2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317920" y="1447800"/>
            <a:ext cx="4214010" cy="4214010"/>
          </a:xfrm>
          <a:prstGeom prst="ellipse">
            <a:avLst/>
          </a:prstGeo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D4F5-F69B-42F6-8A9D-330F696E1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79A23A-2238-4904-8692-9F2DAE8B8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69FC35-DDC8-45FB-8ACB-21C15F57C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06318" y="6356350"/>
            <a:ext cx="1604682" cy="365125"/>
          </a:xfrm>
        </p:spPr>
        <p:txBody>
          <a:bodyPr>
            <a:noAutofit/>
          </a:bodyPr>
          <a:lstStyle>
            <a:lvl1pPr>
              <a:defRPr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030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martAr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BA2A58C-57B7-834C-8F5C-3299322411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16200000">
            <a:off x="10772262" y="152641"/>
            <a:ext cx="1572380" cy="1267097"/>
            <a:chOff x="7413403" y="4976359"/>
            <a:chExt cx="2334986" cy="1881641"/>
          </a:xfrm>
        </p:grpSpPr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01D8067-144A-FE48-AF1E-529B662DCAD3}"/>
                </a:ext>
              </a:extLst>
            </p:cNvPr>
            <p:cNvSpPr/>
            <p:nvPr userDrawn="1"/>
          </p:nvSpPr>
          <p:spPr>
            <a:xfrm rot="5400000" flipH="1" flipV="1">
              <a:off x="8223822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2ECA7D87-C78C-C140-AA28-C0FB20209045}"/>
                </a:ext>
              </a:extLst>
            </p:cNvPr>
            <p:cNvSpPr/>
            <p:nvPr userDrawn="1"/>
          </p:nvSpPr>
          <p:spPr>
            <a:xfrm rot="16200000" flipV="1">
              <a:off x="7056329" y="5333433"/>
              <a:ext cx="1881641" cy="1167493"/>
            </a:xfrm>
            <a:custGeom>
              <a:avLst/>
              <a:gdLst>
                <a:gd name="connsiteX0" fmla="*/ 1881641 w 1881641"/>
                <a:gd name="connsiteY0" fmla="*/ 1167473 h 1167493"/>
                <a:gd name="connsiteX1" fmla="*/ 1881641 w 1881641"/>
                <a:gd name="connsiteY1" fmla="*/ 1167493 h 1167493"/>
                <a:gd name="connsiteX2" fmla="*/ 1167493 w 1881641"/>
                <a:gd name="connsiteY2" fmla="*/ 1167493 h 1167493"/>
                <a:gd name="connsiteX3" fmla="*/ 0 w 1881641"/>
                <a:gd name="connsiteY3" fmla="*/ 0 h 1167493"/>
                <a:gd name="connsiteX4" fmla="*/ 714149 w 1881641"/>
                <a:gd name="connsiteY4" fmla="*/ 0 h 1167493"/>
                <a:gd name="connsiteX5" fmla="*/ 1875614 w 1881641"/>
                <a:gd name="connsiteY5" fmla="*/ 1048124 h 1167493"/>
                <a:gd name="connsiteX6" fmla="*/ 1881641 w 1881641"/>
                <a:gd name="connsiteY6" fmla="*/ 1167473 h 1167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1641" h="1167493">
                  <a:moveTo>
                    <a:pt x="1881641" y="1167473"/>
                  </a:moveTo>
                  <a:lnTo>
                    <a:pt x="1881641" y="1167493"/>
                  </a:lnTo>
                  <a:lnTo>
                    <a:pt x="1167493" y="1167493"/>
                  </a:lnTo>
                  <a:cubicBezTo>
                    <a:pt x="522704" y="1167493"/>
                    <a:pt x="0" y="644789"/>
                    <a:pt x="0" y="0"/>
                  </a:cubicBezTo>
                  <a:lnTo>
                    <a:pt x="714149" y="0"/>
                  </a:lnTo>
                  <a:cubicBezTo>
                    <a:pt x="1318639" y="0"/>
                    <a:pt x="1815827" y="459408"/>
                    <a:pt x="1875614" y="1048124"/>
                  </a:cubicBezTo>
                  <a:lnTo>
                    <a:pt x="1881641" y="1167473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CD97974-B93C-4C96-B3F6-F69E3D6DE6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67492" y="457200"/>
            <a:ext cx="9692640" cy="1371600"/>
          </a:xfrm>
        </p:spPr>
        <p:txBody>
          <a:bodyPr anchor="b">
            <a:noAutofit/>
          </a:bodyPr>
          <a:lstStyle>
            <a:lvl1pPr>
              <a:defRPr sz="4200" b="1">
                <a:latin typeface="+mj-lt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45E425B-455F-127B-1647-045FD094F15D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1167493" y="2087561"/>
            <a:ext cx="2693306" cy="3890543"/>
          </a:xfrm>
        </p:spPr>
        <p:txBody>
          <a:bodyPr>
            <a:noAutofit/>
          </a:bodyPr>
          <a:lstStyle>
            <a:lvl1pPr marL="0" indent="0">
              <a:buNone/>
              <a:defRPr sz="2000">
                <a:latin typeface="+mn-lt"/>
              </a:defRPr>
            </a:lvl1pPr>
            <a:lvl2pPr marL="457200" indent="0">
              <a:buNone/>
              <a:defRPr sz="2000">
                <a:latin typeface="+mn-lt"/>
              </a:defRPr>
            </a:lvl2pPr>
            <a:lvl3pPr marL="914400" indent="0">
              <a:buNone/>
              <a:defRPr sz="2000">
                <a:latin typeface="+mn-lt"/>
              </a:defRPr>
            </a:lvl3pPr>
            <a:lvl4pPr marL="1371600" indent="0">
              <a:buNone/>
              <a:defRPr sz="2000">
                <a:latin typeface="+mn-lt"/>
              </a:defRPr>
            </a:lvl4pPr>
            <a:lvl5pPr marL="1828800" indent="0">
              <a:buNone/>
              <a:defRPr sz="2000">
                <a:latin typeface="+mn-lt"/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FC6F2-80B4-49A7-9448-33FE2DF0E96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16400" y="2087563"/>
            <a:ext cx="6730274" cy="3890543"/>
          </a:xfrm>
        </p:spPr>
        <p:txBody>
          <a:bodyPr>
            <a:noAutofit/>
          </a:bodyPr>
          <a:lstStyle>
            <a:lvl1pPr marL="0" indent="0">
              <a:buNone/>
              <a:defRPr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7536C149-3EFE-A94E-902D-57CED00B2C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170101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53CA1E78-F17D-F34D-9F81-0DBF44F378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FE54918-A625-F64F-A42E-A427E9B2D4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153276" y="6356350"/>
            <a:ext cx="1657723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accent3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098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81000"/>
            <a:ext cx="11430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1000" y="1825625"/>
            <a:ext cx="114300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67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>
              <a:defRPr sz="1200">
                <a:solidFill>
                  <a:schemeClr val="tx2"/>
                </a:solidFill>
                <a:latin typeface="+mn-lt"/>
              </a:defRPr>
            </a:lvl1pPr>
          </a:lstStyle>
          <a:p>
            <a:fld id="{294A09A9-5501-47C1-A89A-A340965A2B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4" r:id="rId3"/>
    <p:sldLayoutId id="2147483671" r:id="rId4"/>
    <p:sldLayoutId id="2147483659" r:id="rId5"/>
    <p:sldLayoutId id="2147483668" r:id="rId6"/>
    <p:sldLayoutId id="2147483669" r:id="rId7"/>
    <p:sldLayoutId id="2147483675" r:id="rId8"/>
    <p:sldLayoutId id="2147483677" r:id="rId9"/>
    <p:sldLayoutId id="2147483676" r:id="rId10"/>
    <p:sldLayoutId id="2147483661" r:id="rId11"/>
    <p:sldLayoutId id="2147483666" r:id="rId12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240" userDrawn="1">
          <p15:clr>
            <a:srgbClr val="547EBF"/>
          </p15:clr>
        </p15:guide>
        <p15:guide id="4" orient="horz" pos="240" userDrawn="1">
          <p15:clr>
            <a:srgbClr val="547EBF"/>
          </p15:clr>
        </p15:guide>
        <p15:guide id="5" pos="7440" userDrawn="1">
          <p15:clr>
            <a:srgbClr val="547EBF"/>
          </p15:clr>
        </p15:guide>
        <p15:guide id="6" orient="horz" pos="4080" userDrawn="1">
          <p15:clr>
            <a:srgbClr val="547EBF"/>
          </p15:clr>
        </p15:guide>
        <p15:guide id="7" pos="3960" userDrawn="1">
          <p15:clr>
            <a:srgbClr val="547EBF"/>
          </p15:clr>
        </p15:guide>
        <p15:guide id="8" pos="3720" userDrawn="1">
          <p15:clr>
            <a:srgbClr val="547EBF"/>
          </p15:clr>
        </p15:guide>
        <p15:guide id="9" pos="2112" userDrawn="1">
          <p15:clr>
            <a:srgbClr val="547EBF"/>
          </p15:clr>
        </p15:guide>
        <p15:guide id="10" pos="1848" userDrawn="1">
          <p15:clr>
            <a:srgbClr val="547EBF"/>
          </p15:clr>
        </p15:guide>
        <p15:guide id="11" pos="5568" userDrawn="1">
          <p15:clr>
            <a:srgbClr val="547EBF"/>
          </p15:clr>
        </p15:guide>
        <p15:guide id="12" pos="5832" userDrawn="1">
          <p15:clr>
            <a:srgbClr val="547EBF"/>
          </p15:clr>
        </p15:guide>
        <p15:guide id="13" pos="4968" userDrawn="1">
          <p15:clr>
            <a:srgbClr val="9FCC3B"/>
          </p15:clr>
        </p15:guide>
        <p15:guide id="14" pos="5208" userDrawn="1">
          <p15:clr>
            <a:srgbClr val="9FCC3B"/>
          </p15:clr>
        </p15:guide>
        <p15:guide id="15" pos="2712" userDrawn="1">
          <p15:clr>
            <a:srgbClr val="9FCC3B"/>
          </p15:clr>
        </p15:guide>
        <p15:guide id="16" pos="2472" userDrawn="1">
          <p15:clr>
            <a:srgbClr val="9FCC3B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UEZTax.Clearances@treas.nj.gov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F3D98-3C30-4CFC-8643-C81E829C8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2608" y="995438"/>
            <a:ext cx="7096933" cy="3014457"/>
          </a:xfrm>
        </p:spPr>
        <p:txBody>
          <a:bodyPr>
            <a:noAutofit/>
          </a:bodyPr>
          <a:lstStyle/>
          <a:p>
            <a:pPr algn="ctr"/>
            <a:r>
              <a:rPr lang="en-US" dirty="0"/>
              <a:t>UEZ Certification System Overview – Business Information Listings</a:t>
            </a:r>
          </a:p>
        </p:txBody>
      </p:sp>
      <p:pic>
        <p:nvPicPr>
          <p:cNvPr id="8" name="Picture 7" descr="Logo, company name&#10;&#10;AI-generated content may be incorrect.">
            <a:extLst>
              <a:ext uri="{FF2B5EF4-FFF2-40B4-BE49-F238E27FC236}">
                <a16:creationId xmlns:a16="http://schemas.microsoft.com/office/drawing/2014/main" id="{297F775C-4173-98F8-A5EA-052FA2A9A8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92682" y="4819105"/>
            <a:ext cx="5373718" cy="1805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3088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02FA0-5805-E9D5-E5A1-5B4B485C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7200"/>
            <a:ext cx="9692640" cy="1371600"/>
          </a:xfrm>
        </p:spPr>
        <p:txBody>
          <a:bodyPr/>
          <a:lstStyle/>
          <a:p>
            <a:r>
              <a:rPr lang="en-US" dirty="0"/>
              <a:t>The UEZ File Structure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E9A705-E123-1C6C-EC93-CEE377B741C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1167493" y="2087561"/>
            <a:ext cx="2693306" cy="3890543"/>
          </a:xfrm>
        </p:spPr>
        <p:txBody>
          <a:bodyPr/>
          <a:lstStyle/>
          <a:p>
            <a:r>
              <a:rPr lang="en-US" dirty="0"/>
              <a:t>It is organized into 4 sections: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Summary Information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Business Information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Employment/Investment Information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Administration Notes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E3A309DD-EB3E-A89B-1FC8-3FC56F854B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786773" y="2087563"/>
            <a:ext cx="5590254" cy="3890962"/>
          </a:xfrm>
        </p:spPr>
      </p:pic>
    </p:spTree>
    <p:extLst>
      <p:ext uri="{BB962C8B-B14F-4D97-AF65-F5344CB8AC3E}">
        <p14:creationId xmlns:p14="http://schemas.microsoft.com/office/powerpoint/2010/main" val="907915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D81347-EAEA-470E-C630-609462F8F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22D35-A2E5-B016-7E99-C2CCB7175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6307" y="246742"/>
            <a:ext cx="9692640" cy="798286"/>
          </a:xfrm>
        </p:spPr>
        <p:txBody>
          <a:bodyPr/>
          <a:lstStyle/>
          <a:p>
            <a:r>
              <a:rPr lang="en-US" dirty="0"/>
              <a:t>Employment/Investment Information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D8008EE0-47D7-B7C9-0435-FC261047DF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503473"/>
              </p:ext>
            </p:extLst>
          </p:nvPr>
        </p:nvGraphicFramePr>
        <p:xfrm>
          <a:off x="1390468" y="1098288"/>
          <a:ext cx="9164318" cy="5512970"/>
        </p:xfrm>
        <a:graphic>
          <a:graphicData uri="http://schemas.openxmlformats.org/drawingml/2006/table">
            <a:tbl>
              <a:tblPr firstRow="1" firstCol="1" bandRow="1">
                <a:tableStyleId>{6E25E649-3F16-4E02-A733-19D2CDBF48F0}</a:tableStyleId>
              </a:tblPr>
              <a:tblGrid>
                <a:gridCol w="1754130">
                  <a:extLst>
                    <a:ext uri="{9D8B030D-6E8A-4147-A177-3AD203B41FA5}">
                      <a16:colId xmlns:a16="http://schemas.microsoft.com/office/drawing/2014/main" val="3135418448"/>
                    </a:ext>
                  </a:extLst>
                </a:gridCol>
                <a:gridCol w="7410188">
                  <a:extLst>
                    <a:ext uri="{9D8B030D-6E8A-4147-A177-3AD203B41FA5}">
                      <a16:colId xmlns:a16="http://schemas.microsoft.com/office/drawing/2014/main" val="1501345550"/>
                    </a:ext>
                  </a:extLst>
                </a:gridCol>
              </a:tblGrid>
              <a:tr h="11827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cap="all" dirty="0">
                          <a:effectLst/>
                        </a:rPr>
                        <a:t>Column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cap="all" dirty="0">
                          <a:effectLst/>
                        </a:rPr>
                        <a:t>Description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9758144"/>
                  </a:ext>
                </a:extLst>
              </a:tr>
              <a:tr h="4705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cap="all" dirty="0">
                          <a:effectLst/>
                        </a:rPr>
                        <a:t>Date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Generally, the date a change was made.  This is usually the Friday of the week an application was approved.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6480388"/>
                  </a:ext>
                </a:extLst>
              </a:tr>
              <a:tr h="2954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cap="all">
                          <a:effectLst/>
                        </a:rPr>
                        <a:t>App stat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The status of the application, always either an A for Active or I for Inactive.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552222"/>
                  </a:ext>
                </a:extLst>
              </a:tr>
              <a:tr h="2954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cap="all" dirty="0">
                          <a:effectLst/>
                        </a:rPr>
                        <a:t>STAT DTL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More Information about the Status.  Letters used here are: C, E, G, N, O, Q, X, Y, Z.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6216285"/>
                  </a:ext>
                </a:extLst>
              </a:tr>
              <a:tr h="2287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cap="all">
                          <a:effectLst/>
                        </a:rPr>
                        <a:t>Prog year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Stands for Program Year.  OS stands for Original Start (Date)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0880230"/>
                  </a:ext>
                </a:extLst>
              </a:tr>
              <a:tr h="2287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cap="all">
                          <a:effectLst/>
                        </a:rPr>
                        <a:t>FT PROJ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# of Projected Full Time Employees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856893"/>
                  </a:ext>
                </a:extLst>
              </a:tr>
              <a:tr h="2287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cap="all">
                          <a:effectLst/>
                        </a:rPr>
                        <a:t>ft act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# of Actual Full Time Employees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83510"/>
                  </a:ext>
                </a:extLst>
              </a:tr>
              <a:tr h="2287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cap="all">
                          <a:effectLst/>
                        </a:rPr>
                        <a:t>ft inc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# Full Time Employees have increased by (negative if decreased)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193183"/>
                  </a:ext>
                </a:extLst>
              </a:tr>
              <a:tr h="2287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cap="all">
                          <a:effectLst/>
                        </a:rPr>
                        <a:t>NEW HIRES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Only updated for First Recertification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1572972"/>
                  </a:ext>
                </a:extLst>
              </a:tr>
              <a:tr h="2287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cap="all">
                          <a:effectLst/>
                        </a:rPr>
                        <a:t># of chks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Number of Employees who meets the 25% Factor Requirements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015294"/>
                  </a:ext>
                </a:extLst>
              </a:tr>
              <a:tr h="2287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cap="all">
                          <a:effectLst/>
                        </a:rPr>
                        <a:t>%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# of Chks/New Hires (25% Factor formula)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4197741"/>
                  </a:ext>
                </a:extLst>
              </a:tr>
              <a:tr h="2287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cap="all">
                          <a:effectLst/>
                        </a:rPr>
                        <a:t>PT PROJ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# of Projected Part Time Employees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4424073"/>
                  </a:ext>
                </a:extLst>
              </a:tr>
              <a:tr h="2287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cap="all">
                          <a:effectLst/>
                        </a:rPr>
                        <a:t>PT ACT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# of Actual Part Time Employees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5107834"/>
                  </a:ext>
                </a:extLst>
              </a:tr>
              <a:tr h="2954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cap="all">
                          <a:effectLst/>
                        </a:rPr>
                        <a:t>PT INC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# Part Time Employees have increased by (negative if decreased)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9101817"/>
                  </a:ext>
                </a:extLst>
              </a:tr>
              <a:tr h="2287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cap="all">
                          <a:effectLst/>
                        </a:rPr>
                        <a:t>ACTUAL CAPITAL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Figure listed for Actual Capital Investments for the program year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3104723"/>
                  </a:ext>
                </a:extLst>
              </a:tr>
              <a:tr h="2954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cap="all">
                          <a:effectLst/>
                        </a:rPr>
                        <a:t>PROJECTED CAPITAL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Figure listed for Projected Capital Investments for the program year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9957508"/>
                  </a:ext>
                </a:extLst>
              </a:tr>
              <a:tr h="47056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cap="all">
                          <a:effectLst/>
                        </a:rPr>
                        <a:t>UZ-1 QLFD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Whether they are eligible for Reduced Sales Tax based on answers to application (may not be accurate in practice) Y for Eligible or N for Not Eligible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0263033"/>
                  </a:ext>
                </a:extLst>
              </a:tr>
              <a:tr h="2954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cap="all">
                          <a:effectLst/>
                        </a:rPr>
                        <a:t>UZ4 TAX SAVINGS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How much the business saved with the UZ-4 Contractor’s Exempt Purchase Certificate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589062"/>
                  </a:ext>
                </a:extLst>
              </a:tr>
              <a:tr h="29549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cap="all">
                          <a:effectLst/>
                        </a:rPr>
                        <a:t>UZ5 TAX SAVINGS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How much the business saved with UZ-5 Urban Enterprise Zone Purchase Certificate 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5508974"/>
                  </a:ext>
                </a:extLst>
              </a:tr>
              <a:tr h="2287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cap="all">
                          <a:effectLst/>
                        </a:rPr>
                        <a:t>ORIGIN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How the application was submitted, almost always Electronic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043" marR="4504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7746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9916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B83E5-983B-7A5D-37E1-3F6A69921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53315-0B3A-0714-3D4F-BCBAE09C7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036" y="145143"/>
            <a:ext cx="1662794" cy="1944914"/>
          </a:xfrm>
        </p:spPr>
        <p:txBody>
          <a:bodyPr/>
          <a:lstStyle/>
          <a:p>
            <a:r>
              <a:rPr lang="en-US" dirty="0"/>
              <a:t>Status Detail Codes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FF84C6C9-5A73-7978-B7D5-B17D5887AF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3364192"/>
              </p:ext>
            </p:extLst>
          </p:nvPr>
        </p:nvGraphicFramePr>
        <p:xfrm>
          <a:off x="2186760" y="345134"/>
          <a:ext cx="8655411" cy="6309666"/>
        </p:xfrm>
        <a:graphic>
          <a:graphicData uri="http://schemas.openxmlformats.org/drawingml/2006/table">
            <a:tbl>
              <a:tblPr firstRow="1" firstCol="1" bandRow="1">
                <a:tableStyleId>{793D81CF-94F2-401A-BA57-92F5A7B2D0C5}</a:tableStyleId>
              </a:tblPr>
              <a:tblGrid>
                <a:gridCol w="952775">
                  <a:extLst>
                    <a:ext uri="{9D8B030D-6E8A-4147-A177-3AD203B41FA5}">
                      <a16:colId xmlns:a16="http://schemas.microsoft.com/office/drawing/2014/main" val="978592850"/>
                    </a:ext>
                  </a:extLst>
                </a:gridCol>
                <a:gridCol w="957501">
                  <a:extLst>
                    <a:ext uri="{9D8B030D-6E8A-4147-A177-3AD203B41FA5}">
                      <a16:colId xmlns:a16="http://schemas.microsoft.com/office/drawing/2014/main" val="472237575"/>
                    </a:ext>
                  </a:extLst>
                </a:gridCol>
                <a:gridCol w="3498237">
                  <a:extLst>
                    <a:ext uri="{9D8B030D-6E8A-4147-A177-3AD203B41FA5}">
                      <a16:colId xmlns:a16="http://schemas.microsoft.com/office/drawing/2014/main" val="32035295"/>
                    </a:ext>
                  </a:extLst>
                </a:gridCol>
                <a:gridCol w="3246898">
                  <a:extLst>
                    <a:ext uri="{9D8B030D-6E8A-4147-A177-3AD203B41FA5}">
                      <a16:colId xmlns:a16="http://schemas.microsoft.com/office/drawing/2014/main" val="1864798817"/>
                    </a:ext>
                  </a:extLst>
                </a:gridCol>
              </a:tblGrid>
              <a:tr h="245074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CODE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MEANING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SOLUTION, IF APPLICABLE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693642"/>
                  </a:ext>
                </a:extLst>
              </a:tr>
              <a:tr h="2655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APP STAT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STAT DTL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2818157"/>
                  </a:ext>
                </a:extLst>
              </a:tr>
              <a:tr h="24507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A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r>
                        <a:rPr lang="en-US" sz="1400" kern="100" dirty="0">
                          <a:effectLst/>
                        </a:rPr>
                        <a:t>-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Active, no issues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8825159"/>
                  </a:ext>
                </a:extLst>
              </a:tr>
              <a:tr h="5041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A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E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Active, approved for an extension to meet program requirements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5809"/>
                  </a:ext>
                </a:extLst>
              </a:tr>
              <a:tr h="26555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A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G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Had Tax issues, currently in good standing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 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968035"/>
                  </a:ext>
                </a:extLst>
              </a:tr>
              <a:tr h="7632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A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X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Active with tax issues (180-Day Conditional Approval)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Refer applicant to </a:t>
                      </a:r>
                      <a:r>
                        <a:rPr lang="en-US" sz="1400" u="sng" kern="100">
                          <a:effectLst/>
                          <a:hlinkClick r:id="rId3"/>
                        </a:rPr>
                        <a:t>UEZTax.Clearances@treas.nj.gov</a:t>
                      </a:r>
                      <a:r>
                        <a:rPr lang="en-US" sz="1400" kern="100">
                          <a:effectLst/>
                        </a:rPr>
                        <a:t> to prevent inactivation.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0868587"/>
                  </a:ext>
                </a:extLst>
              </a:tr>
              <a:tr h="5041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A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Y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Was inactive, but reinstated during program year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3411050"/>
                  </a:ext>
                </a:extLst>
              </a:tr>
              <a:tr h="7632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I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C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Inactivated because the business changed ownership and is now active under a different File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1142573"/>
                  </a:ext>
                </a:extLst>
              </a:tr>
              <a:tr h="7632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I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N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Inactivated because they never submitted their renewal application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If within 6 months from due date, they can submit their missing application to be reactivated.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1103477"/>
                  </a:ext>
                </a:extLst>
              </a:tr>
              <a:tr h="50417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I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O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Inactivated because the business closed/out of business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904754"/>
                  </a:ext>
                </a:extLst>
              </a:tr>
              <a:tr h="7632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I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Q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Inactivated because the program requirements were not met or they opted out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 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82375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I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>
                          <a:effectLst/>
                        </a:rPr>
                        <a:t>Z</a:t>
                      </a:r>
                      <a:endParaRPr lang="en-US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Inactivated because the tax issues were not resolved within the 180-day conditional period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kern="100" dirty="0">
                          <a:effectLst/>
                        </a:rPr>
                        <a:t>Refer applicant to </a:t>
                      </a:r>
                      <a:r>
                        <a:rPr lang="en-US" sz="1400" u="sng" kern="100" dirty="0">
                          <a:effectLst/>
                          <a:hlinkClick r:id="rId3"/>
                        </a:rPr>
                        <a:t>UEZTax.Clearances@treas.nj.gov</a:t>
                      </a:r>
                      <a:r>
                        <a:rPr lang="en-US" sz="1400" kern="100" dirty="0">
                          <a:effectLst/>
                        </a:rPr>
                        <a:t> for reactivation.</a:t>
                      </a:r>
                      <a:endParaRPr lang="en-US" sz="1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050" marR="4805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99202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848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311C2-8B55-AE3E-251E-EEC4B705E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 about the File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235D5-9E96-690C-305A-F778295486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dirty="0"/>
              <a:t>The UEZ runs on a Friday date system.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dirty="0"/>
              <a:t>For businesses that were inactivated because of tax issues (I/Z), the date displayed will still be the application approval date.  In reality, the business was inactivated six months later.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US" dirty="0"/>
              <a:t>Actual figures correspond to the Program Year.  Projected figures correspond with Date.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dirty="0"/>
              <a:t>For example, if you want to figure out how many actual full-time employees an applicant put on their 2025 application, you have to refer to the 2024 program year line.  </a:t>
            </a:r>
            <a:r>
              <a:rPr lang="en-US" b="1" dirty="0"/>
              <a:t>REMEMBER</a:t>
            </a:r>
            <a:r>
              <a:rPr lang="en-US" dirty="0"/>
              <a:t>: Applicants are reporting information for the past program year.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7198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C00FF-6B42-7D84-7831-AACC4E189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9489" y="457199"/>
            <a:ext cx="5943599" cy="1920240"/>
          </a:xfrm>
        </p:spPr>
        <p:txBody>
          <a:bodyPr/>
          <a:lstStyle/>
          <a:p>
            <a:r>
              <a:rPr lang="en-US" dirty="0"/>
              <a:t>Final Takeaways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C7FC500-BBFB-3AA4-BEDE-038CB94FFF61}"/>
              </a:ext>
            </a:extLst>
          </p:cNvPr>
          <p:cNvSpPr>
            <a:spLocks noGrp="1" noChangeAspect="1"/>
          </p:cNvSpPr>
          <p:nvPr>
            <p:ph idx="17"/>
          </p:nvPr>
        </p:nvSpPr>
        <p:spPr>
          <a:xfrm>
            <a:off x="823108" y="640080"/>
            <a:ext cx="4297680" cy="4297680"/>
          </a:xfrm>
        </p:spPr>
        <p:txBody>
          <a:bodyPr/>
          <a:lstStyle/>
          <a:p>
            <a:r>
              <a:rPr lang="en-US" sz="4200" b="1" dirty="0">
                <a:latin typeface="+mj-lt"/>
                <a:ea typeface="+mj-ea"/>
                <a:cs typeface="+mj-cs"/>
              </a:rPr>
              <a:t>Any Questions?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5C7B5A-A5C3-15D4-DF71-B692D28942F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5549900" y="2706688"/>
            <a:ext cx="5943600" cy="3382962"/>
          </a:xfrm>
        </p:spPr>
        <p:txBody>
          <a:bodyPr>
            <a:normAutofit/>
          </a:bodyPr>
          <a:lstStyle/>
          <a:p>
            <a:r>
              <a:rPr lang="en-US" dirty="0"/>
              <a:t>Hopefully, you found this training helpful, and you’ve learned how to:</a:t>
            </a:r>
          </a:p>
          <a:p>
            <a:pPr lvl="1"/>
            <a:r>
              <a:rPr lang="en-US" dirty="0"/>
              <a:t>Access the UEZ Certification System</a:t>
            </a:r>
          </a:p>
          <a:p>
            <a:pPr lvl="1"/>
            <a:r>
              <a:rPr lang="en-US" dirty="0"/>
              <a:t>Set up your Business Information Listing Report</a:t>
            </a:r>
          </a:p>
          <a:p>
            <a:pPr lvl="1"/>
            <a:r>
              <a:rPr lang="en-US" dirty="0"/>
              <a:t>Search, Sort and Filter Business Data</a:t>
            </a:r>
          </a:p>
          <a:p>
            <a:pPr lvl="1"/>
            <a:r>
              <a:rPr lang="en-US" dirty="0"/>
              <a:t>Interpret and Read a UEZ File</a:t>
            </a:r>
          </a:p>
          <a:p>
            <a:pPr marL="283464" lvl="1" indent="0">
              <a:buNone/>
            </a:pPr>
            <a:endParaRPr lang="en-US" dirty="0"/>
          </a:p>
          <a:p>
            <a:pPr marL="283464" lvl="1" indent="0">
              <a:buNone/>
            </a:pPr>
            <a:r>
              <a:rPr lang="en-US" sz="2800" i="1" dirty="0"/>
              <a:t>Did anyone learn anything new?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2610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1C753FD-96EC-101A-B8A4-5F69A189BE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7494" y="252549"/>
            <a:ext cx="6220278" cy="3262811"/>
          </a:xfrm>
        </p:spPr>
        <p:txBody>
          <a:bodyPr/>
          <a:lstStyle/>
          <a:p>
            <a:r>
              <a:rPr lang="en-US" dirty="0"/>
              <a:t>Thank you, Coordinators!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67BB04B7-47A4-741B-59E0-F0E6F2126E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7493" y="3685939"/>
            <a:ext cx="6220277" cy="2919512"/>
          </a:xfrm>
        </p:spPr>
        <p:txBody>
          <a:bodyPr/>
          <a:lstStyle/>
          <a:p>
            <a:r>
              <a:rPr lang="en-US" dirty="0"/>
              <a:t>Kija Marquis</a:t>
            </a:r>
          </a:p>
          <a:p>
            <a:r>
              <a:rPr lang="en-US" dirty="0"/>
              <a:t>Certification Representative</a:t>
            </a:r>
          </a:p>
          <a:p>
            <a:r>
              <a:rPr lang="en-US" dirty="0"/>
              <a:t>877-913-6837</a:t>
            </a:r>
          </a:p>
          <a:p>
            <a:r>
              <a:rPr lang="en-US" dirty="0"/>
              <a:t>UEZInfo@dca.nj.gov</a:t>
            </a:r>
          </a:p>
          <a:p>
            <a:r>
              <a:rPr lang="en-US" dirty="0"/>
              <a:t>https://nj.gov/dca/uez/</a:t>
            </a:r>
          </a:p>
        </p:txBody>
      </p:sp>
    </p:spTree>
    <p:extLst>
      <p:ext uri="{BB962C8B-B14F-4D97-AF65-F5344CB8AC3E}">
        <p14:creationId xmlns:p14="http://schemas.microsoft.com/office/powerpoint/2010/main" val="1609673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2DF434-28DB-4621-A497-D62C41CE0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864" y="102021"/>
            <a:ext cx="9779183" cy="174441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88C46-D0BC-4307-AE55-7601A139E7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8865" y="2017467"/>
            <a:ext cx="9779182" cy="33668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How This Will Help You</a:t>
            </a:r>
          </a:p>
          <a:p>
            <a:r>
              <a:rPr lang="en-US" dirty="0"/>
              <a:t>Accessing the UEZ Certification System</a:t>
            </a:r>
          </a:p>
          <a:p>
            <a:r>
              <a:rPr lang="en-US" dirty="0"/>
              <a:t>Information Available on Business </a:t>
            </a:r>
            <a:r>
              <a:rPr lang="en-US"/>
              <a:t>Information Listings</a:t>
            </a:r>
            <a:endParaRPr lang="en-US" dirty="0"/>
          </a:p>
          <a:p>
            <a:r>
              <a:rPr lang="en-US" dirty="0"/>
              <a:t>Setting Up Optimized Report</a:t>
            </a:r>
          </a:p>
          <a:p>
            <a:r>
              <a:rPr lang="en-US" dirty="0"/>
              <a:t>Utilizing the Search, Sort &amp; Filter</a:t>
            </a:r>
          </a:p>
          <a:p>
            <a:r>
              <a:rPr lang="en-US" dirty="0"/>
              <a:t>Interpreting the UEZ File</a:t>
            </a:r>
          </a:p>
        </p:txBody>
      </p:sp>
    </p:spTree>
    <p:extLst>
      <p:ext uri="{BB962C8B-B14F-4D97-AF65-F5344CB8AC3E}">
        <p14:creationId xmlns:p14="http://schemas.microsoft.com/office/powerpoint/2010/main" val="13256085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CEE190-899A-46D2-989D-C4BC6A46F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8972" y="-106897"/>
            <a:ext cx="6120676" cy="1679738"/>
          </a:xfrm>
        </p:spPr>
        <p:txBody>
          <a:bodyPr/>
          <a:lstStyle/>
          <a:p>
            <a:r>
              <a:rPr lang="en-US" sz="5000" dirty="0"/>
              <a:t>How This Helps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BC9DE8-A5CC-4BE1-0DE5-CB15D01A79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58972" y="1788595"/>
            <a:ext cx="5120640" cy="3889829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Allows you to keep up with businesses in your zone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Gather information necessary for local UEZ benefits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000" dirty="0"/>
              <a:t>Learn more about size of your zone &amp; goal setting</a:t>
            </a:r>
          </a:p>
        </p:txBody>
      </p:sp>
      <p:pic>
        <p:nvPicPr>
          <p:cNvPr id="17" name="Picture Placeholder 16" descr="Two people walking down a sidewalk">
            <a:extLst>
              <a:ext uri="{FF2B5EF4-FFF2-40B4-BE49-F238E27FC236}">
                <a16:creationId xmlns:a16="http://schemas.microsoft.com/office/drawing/2014/main" id="{2ECBBDA4-D2C1-0F46-BA36-5967266F87AD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 rotWithShape="1"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l="16819" r="16819"/>
          <a:stretch/>
        </p:blipFill>
        <p:spPr>
          <a:xfrm>
            <a:off x="904238" y="1157224"/>
            <a:ext cx="4500562" cy="4521200"/>
          </a:xfrm>
        </p:spPr>
      </p:pic>
    </p:spTree>
    <p:extLst>
      <p:ext uri="{BB962C8B-B14F-4D97-AF65-F5344CB8AC3E}">
        <p14:creationId xmlns:p14="http://schemas.microsoft.com/office/powerpoint/2010/main" val="779750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00F306-4C38-9691-8BCD-13CF79269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8CA023F-9404-B01F-41E5-FEB5BE8A6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5264" y="117656"/>
            <a:ext cx="9779183" cy="1600835"/>
          </a:xfrm>
        </p:spPr>
        <p:txBody>
          <a:bodyPr/>
          <a:lstStyle/>
          <a:p>
            <a:r>
              <a:rPr lang="en-US" dirty="0"/>
              <a:t>How to Access UEZ Certification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5B4DA-D156-067E-A02F-3985201092EA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35264" y="2551113"/>
            <a:ext cx="5596844" cy="3661001"/>
          </a:xfrm>
        </p:spPr>
        <p:txBody>
          <a:bodyPr>
            <a:normAutofit/>
          </a:bodyPr>
          <a:lstStyle/>
          <a:p>
            <a:r>
              <a:rPr lang="en-US" dirty="0"/>
              <a:t>Log into your </a:t>
            </a:r>
            <a:r>
              <a:rPr lang="en-US" dirty="0" err="1"/>
              <a:t>myNJ</a:t>
            </a:r>
            <a:r>
              <a:rPr lang="en-US" dirty="0"/>
              <a:t> account</a:t>
            </a:r>
          </a:p>
          <a:p>
            <a:r>
              <a:rPr lang="en-US" dirty="0"/>
              <a:t>Once you’re logged on, there is a </a:t>
            </a:r>
            <a:r>
              <a:rPr lang="en-US" b="1" dirty="0"/>
              <a:t>DCA Applications</a:t>
            </a:r>
            <a:r>
              <a:rPr lang="en-US" dirty="0"/>
              <a:t> section and a box with the link </a:t>
            </a:r>
            <a:r>
              <a:rPr lang="en-US" b="1" dirty="0"/>
              <a:t>UEZ Certifications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If you do </a:t>
            </a:r>
            <a:r>
              <a:rPr lang="en-US" b="1" u="sng" dirty="0"/>
              <a:t>not</a:t>
            </a:r>
            <a:r>
              <a:rPr lang="en-US" dirty="0"/>
              <a:t> have that box, please send an email to </a:t>
            </a:r>
            <a:r>
              <a:rPr lang="en-US" dirty="0">
                <a:solidFill>
                  <a:schemeClr val="tx1"/>
                </a:solidFill>
              </a:rPr>
              <a:t>UEZInfo@dca.nj.gov </a:t>
            </a:r>
            <a:r>
              <a:rPr lang="en-US" dirty="0"/>
              <a:t>so we can arrange for an authorization code to be sent to you.</a:t>
            </a:r>
          </a:p>
          <a:p>
            <a:r>
              <a:rPr lang="en-US" dirty="0"/>
              <a:t>Select the link and it will bring you to the login page.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3474A1-2902-6291-B32D-CFAED230F2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2620" y="3131685"/>
            <a:ext cx="4406579" cy="1600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621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8DE5EC-B81A-73CB-1CDA-02F65EDC6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28BBD6A-5306-406D-C8FB-9B56FC205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5264" y="117656"/>
            <a:ext cx="9779183" cy="1600835"/>
          </a:xfrm>
        </p:spPr>
        <p:txBody>
          <a:bodyPr/>
          <a:lstStyle/>
          <a:p>
            <a:r>
              <a:rPr lang="en-US" dirty="0"/>
              <a:t>How to Access UEZ Certification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321B1D-C622-A862-F31C-70B24B6D11C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35264" y="2551113"/>
            <a:ext cx="5596844" cy="3661001"/>
          </a:xfrm>
        </p:spPr>
        <p:txBody>
          <a:bodyPr>
            <a:normAutofit/>
          </a:bodyPr>
          <a:lstStyle/>
          <a:p>
            <a:r>
              <a:rPr lang="en-US" dirty="0"/>
              <a:t>Your </a:t>
            </a:r>
            <a:r>
              <a:rPr lang="en-US" u="sng" dirty="0"/>
              <a:t>Username</a:t>
            </a:r>
            <a:r>
              <a:rPr lang="en-US" dirty="0"/>
              <a:t> should be the first initial of your first name and full last name.</a:t>
            </a:r>
          </a:p>
          <a:p>
            <a:r>
              <a:rPr lang="en-US" dirty="0"/>
              <a:t>Forgot Password/Trouble Logging On</a:t>
            </a:r>
          </a:p>
          <a:p>
            <a:pPr lvl="1"/>
            <a:r>
              <a:rPr lang="en-US" dirty="0"/>
              <a:t>Select the Reset Password button and follow the prompt.</a:t>
            </a:r>
          </a:p>
          <a:p>
            <a:pPr lvl="1"/>
            <a:r>
              <a:rPr lang="en-US" dirty="0"/>
              <a:t>A new password will be sent to you and once you log in you will be directed to change it.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2B77E0-9301-2598-FE79-DD1CB699C9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2108" y="2681741"/>
            <a:ext cx="4942795" cy="2188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783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77488-F799-E1A1-F9F9-912C7731E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408" y="2556792"/>
            <a:ext cx="9779183" cy="1744415"/>
          </a:xfrm>
        </p:spPr>
        <p:txBody>
          <a:bodyPr/>
          <a:lstStyle/>
          <a:p>
            <a:pPr algn="ctr"/>
            <a:r>
              <a:rPr lang="en-US" dirty="0"/>
              <a:t>Transition to UEZ Certification System Module</a:t>
            </a:r>
          </a:p>
        </p:txBody>
      </p:sp>
    </p:spTree>
    <p:extLst>
      <p:ext uri="{BB962C8B-B14F-4D97-AF65-F5344CB8AC3E}">
        <p14:creationId xmlns:p14="http://schemas.microsoft.com/office/powerpoint/2010/main" val="2986809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EDF9E134-98AA-3ECE-E40A-180C85ACD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136526"/>
            <a:ext cx="9601200" cy="1653371"/>
          </a:xfrm>
        </p:spPr>
        <p:txBody>
          <a:bodyPr/>
          <a:lstStyle/>
          <a:p>
            <a:r>
              <a:rPr lang="en-US" dirty="0"/>
              <a:t>What Information is Available?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55C0B-19FB-954B-532A-0A68CAC4E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493" y="2023984"/>
            <a:ext cx="4663440" cy="3854302"/>
          </a:xfrm>
        </p:spPr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The Business Information Listing (BIL) holds all the information gathered from UEZ Applications.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/>
              <a:t>It is a user-friendly way to sort through information, compared to exporting it all through Excel.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A34351-9D9C-8C32-5CC0-3F19A1CAC03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283235" y="2023984"/>
            <a:ext cx="4663440" cy="3332832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Most Important Information on BIL:</a:t>
            </a:r>
          </a:p>
          <a:p>
            <a:pPr marL="742950" marR="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Legal Company Name</a:t>
            </a:r>
          </a:p>
          <a:p>
            <a:pPr marL="742950" marR="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NJ Tax ID</a:t>
            </a:r>
          </a:p>
          <a:p>
            <a:pPr marL="742950" marR="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UEZ File #</a:t>
            </a:r>
          </a:p>
          <a:p>
            <a:pPr marL="742950" marR="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Status</a:t>
            </a:r>
          </a:p>
          <a:p>
            <a:pPr marL="742950" marR="0" lvl="1" indent="-285750">
              <a:lnSpc>
                <a:spcPct val="115000"/>
              </a:lnSpc>
              <a:buFont typeface="Courier New" panose="02070309020205020404" pitchFamily="49" charset="0"/>
              <a:buChar char="o"/>
            </a:pPr>
            <a:r>
              <a:rPr lang="en-U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Location Address</a:t>
            </a:r>
          </a:p>
          <a:p>
            <a:pPr marL="742950" marR="0" lvl="1" indent="-285750">
              <a:lnSpc>
                <a:spcPct val="115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2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Certification, Annual &amp; Recert Dates</a:t>
            </a:r>
          </a:p>
        </p:txBody>
      </p:sp>
    </p:spTree>
    <p:extLst>
      <p:ext uri="{BB962C8B-B14F-4D97-AF65-F5344CB8AC3E}">
        <p14:creationId xmlns:p14="http://schemas.microsoft.com/office/powerpoint/2010/main" val="12659396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4CFB73D-B7C9-A177-04F3-E48E841A8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69008"/>
            <a:ext cx="9779183" cy="1706563"/>
          </a:xfrm>
        </p:spPr>
        <p:txBody>
          <a:bodyPr/>
          <a:lstStyle/>
          <a:p>
            <a:r>
              <a:rPr lang="en-US" dirty="0"/>
              <a:t>How to Set Up a Report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A34351-9D9C-8C32-5CC0-3F19A1CAC037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1166813" y="2024063"/>
            <a:ext cx="4664075" cy="33321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Select </a:t>
            </a:r>
            <a:r>
              <a:rPr lang="en-US" b="1" dirty="0"/>
              <a:t>Business Information Listings</a:t>
            </a:r>
          </a:p>
          <a:p>
            <a:r>
              <a:rPr lang="en-US" dirty="0"/>
              <a:t>Go to </a:t>
            </a:r>
            <a:r>
              <a:rPr lang="en-US" b="1" dirty="0"/>
              <a:t>Actions</a:t>
            </a:r>
            <a:r>
              <a:rPr lang="en-US" dirty="0"/>
              <a:t> then </a:t>
            </a:r>
            <a:r>
              <a:rPr lang="en-US" b="1" dirty="0"/>
              <a:t>Select Columns</a:t>
            </a:r>
          </a:p>
          <a:p>
            <a:r>
              <a:rPr lang="en-US" dirty="0"/>
              <a:t>Transfer data titles between </a:t>
            </a:r>
            <a:r>
              <a:rPr lang="en-US" b="1" dirty="0"/>
              <a:t>Do Not Displa</a:t>
            </a:r>
            <a:r>
              <a:rPr lang="en-US" dirty="0"/>
              <a:t>y and </a:t>
            </a:r>
            <a:r>
              <a:rPr lang="en-US" b="1" dirty="0"/>
              <a:t>Display in Report </a:t>
            </a:r>
            <a:r>
              <a:rPr lang="en-US" dirty="0"/>
              <a:t>usings horizontal arrows between them.</a:t>
            </a:r>
          </a:p>
          <a:p>
            <a:r>
              <a:rPr lang="en-US" dirty="0"/>
              <a:t>Determine order you want the data titles shown by using vertical arrows on far left</a:t>
            </a:r>
          </a:p>
          <a:p>
            <a:r>
              <a:rPr lang="en-US" dirty="0"/>
              <a:t>Select </a:t>
            </a:r>
            <a:r>
              <a:rPr lang="en-US" b="1" dirty="0"/>
              <a:t>Actions</a:t>
            </a:r>
            <a:r>
              <a:rPr lang="en-US" dirty="0"/>
              <a:t> then Save </a:t>
            </a:r>
            <a:r>
              <a:rPr lang="en-US" b="1" dirty="0"/>
              <a:t>Report</a:t>
            </a:r>
          </a:p>
          <a:p>
            <a:r>
              <a:rPr lang="en-US" dirty="0"/>
              <a:t>Name your report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617FB5A-3170-FE0B-5796-01C5F203E898}"/>
              </a:ext>
            </a:extLst>
          </p:cNvPr>
          <p:cNvPicPr>
            <a:picLocks noGrp="1" noChangeAspect="1"/>
          </p:cNvPicPr>
          <p:nvPr>
            <p:ph idx="11"/>
          </p:nvPr>
        </p:nvPicPr>
        <p:blipFill>
          <a:blip r:embed="rId3"/>
          <a:stretch>
            <a:fillRect/>
          </a:stretch>
        </p:blipFill>
        <p:spPr>
          <a:xfrm>
            <a:off x="6552912" y="2208800"/>
            <a:ext cx="4124901" cy="296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102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EF58C-138C-55F4-DA77-4C3F06C81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7492" y="457200"/>
            <a:ext cx="10643508" cy="1371600"/>
          </a:xfrm>
        </p:spPr>
        <p:txBody>
          <a:bodyPr/>
          <a:lstStyle/>
          <a:p>
            <a:r>
              <a:rPr lang="en-US" dirty="0"/>
              <a:t>Using the Search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DDE7C-335B-FD23-E1E6-CDCB99B7878C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1167492" y="2652713"/>
            <a:ext cx="5611358" cy="3436937"/>
          </a:xfrm>
        </p:spPr>
        <p:txBody>
          <a:bodyPr/>
          <a:lstStyle/>
          <a:p>
            <a:r>
              <a:rPr lang="en-US" dirty="0"/>
              <a:t>Now that you set up your report, you’ll be able to better utilize the search function. </a:t>
            </a:r>
          </a:p>
          <a:p>
            <a:r>
              <a:rPr lang="en-US" dirty="0"/>
              <a:t>You can most accurately pull up a single business’ file by searching the NJ Tax ID or File #.</a:t>
            </a:r>
          </a:p>
          <a:p>
            <a:r>
              <a:rPr lang="en-US" dirty="0"/>
              <a:t>NOTE: The search function is character sensitive.  You must spell proper names correctly and use the dashes and slashes for NJ Tax IDs or no results will be found.</a:t>
            </a:r>
          </a:p>
        </p:txBody>
      </p:sp>
      <p:pic>
        <p:nvPicPr>
          <p:cNvPr id="25" name="Picture Placeholder 24" descr="A couple of people looking at a computer">
            <a:extLst>
              <a:ext uri="{FF2B5EF4-FFF2-40B4-BE49-F238E27FC236}">
                <a16:creationId xmlns:a16="http://schemas.microsoft.com/office/drawing/2014/main" id="{E57751D1-D655-B1C0-2407-A8826F551024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 l="16667" r="16667"/>
          <a:stretch/>
        </p:blipFill>
        <p:spPr>
          <a:xfrm>
            <a:off x="7317920" y="1447800"/>
            <a:ext cx="4214010" cy="4214010"/>
          </a:xfrm>
        </p:spPr>
      </p:pic>
    </p:spTree>
    <p:extLst>
      <p:ext uri="{BB962C8B-B14F-4D97-AF65-F5344CB8AC3E}">
        <p14:creationId xmlns:p14="http://schemas.microsoft.com/office/powerpoint/2010/main" val="36264958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Universal Color Blo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68FF"/>
      </a:accent1>
      <a:accent2>
        <a:srgbClr val="DAE5EF"/>
      </a:accent2>
      <a:accent3>
        <a:srgbClr val="637183"/>
      </a:accent3>
      <a:accent4>
        <a:srgbClr val="434E5E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75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45331398_Win32_SL_V13" id="{C59E605D-C281-4A06-BDA0-E97A35AC3AA8}" vid="{25D1D206-DA25-4050-926A-BD6D3A1B506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E98C35-9ECE-4425-BCBA-00E118C705C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45A8381C-73EB-48EA-B45F-7B7C8C7DF4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A6A711-2C3F-4EC0-B88B-62D7408511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{46450A44-AD51-467F-9EB4-439F5ACCB639}TF0e83fa2d-9a66-4e5e-9e82-acc620be7a498e277179_win32-f234380521c6</Template>
  <TotalTime>140</TotalTime>
  <Words>1095</Words>
  <Application>Microsoft Office PowerPoint</Application>
  <PresentationFormat>Widescreen</PresentationFormat>
  <Paragraphs>171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Aptos</vt:lpstr>
      <vt:lpstr>Arial</vt:lpstr>
      <vt:lpstr>Calibri</vt:lpstr>
      <vt:lpstr>Courier New</vt:lpstr>
      <vt:lpstr>Tenorite</vt:lpstr>
      <vt:lpstr>Custom</vt:lpstr>
      <vt:lpstr>UEZ Certification System Overview – Business Information Listings</vt:lpstr>
      <vt:lpstr>Agenda</vt:lpstr>
      <vt:lpstr>How This Helps You</vt:lpstr>
      <vt:lpstr>How to Access UEZ Certification System</vt:lpstr>
      <vt:lpstr>How to Access UEZ Certification System</vt:lpstr>
      <vt:lpstr>Transition to UEZ Certification System Module</vt:lpstr>
      <vt:lpstr>What Information is Available?</vt:lpstr>
      <vt:lpstr>How to Set Up a Report</vt:lpstr>
      <vt:lpstr>Using the Search Function</vt:lpstr>
      <vt:lpstr>The UEZ File Structure</vt:lpstr>
      <vt:lpstr>Employment/Investment Information</vt:lpstr>
      <vt:lpstr>Status Detail Codes</vt:lpstr>
      <vt:lpstr>Notes about the File Information</vt:lpstr>
      <vt:lpstr>Final Takeaways</vt:lpstr>
      <vt:lpstr>Thank you, Coordinators!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Marquis, Kija [DCA]</dc:creator>
  <cp:lastModifiedBy>Marquis, Kija [DCA]</cp:lastModifiedBy>
  <cp:revision>1</cp:revision>
  <dcterms:created xsi:type="dcterms:W3CDTF">2025-10-08T19:13:01Z</dcterms:created>
  <dcterms:modified xsi:type="dcterms:W3CDTF">2025-10-29T13:38:14Z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