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108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dcf\home\eco\ssosis\DCF-CO\ssosis\2017%20Budget\budget%20documents%20i%20did\2016%202017%20Approp%20Act%20Summary%20Reports%200808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920" b="1" i="0" u="none" strike="noStrike" baseline="0">
                <a:solidFill>
                  <a:srgbClr val="000000"/>
                </a:solidFill>
                <a:latin typeface="Calibri"/>
              </a:rPr>
              <a:t>New Jersey </a:t>
            </a:r>
          </a:p>
          <a:p>
            <a:pPr>
              <a:defRPr sz="16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920" b="1" i="0" u="none" strike="noStrike" baseline="0">
                <a:solidFill>
                  <a:srgbClr val="000000"/>
                </a:solidFill>
                <a:latin typeface="Calibri"/>
              </a:rPr>
              <a:t>Department of Children and Families</a:t>
            </a:r>
          </a:p>
        </c:rich>
      </c:tx>
      <c:layout>
        <c:manualLayout>
          <c:xMode val="edge"/>
          <c:yMode val="edge"/>
          <c:x val="0.26800369421778747"/>
          <c:y val="1.5594541910331383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29486606592948444"/>
          <c:y val="0.2069946227481799"/>
          <c:w val="0.44831485931568565"/>
          <c:h val="0.7244698213892854"/>
        </c:manualLayout>
      </c:layout>
      <c:pie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Lbls>
            <c:dLbl>
              <c:idx val="0"/>
              <c:layout>
                <c:manualLayout>
                  <c:x val="-0.17066079174756568"/>
                  <c:y val="0.16666179569267889"/>
                </c:manualLayout>
              </c:layout>
              <c:tx>
                <c:rich>
                  <a:bodyPr/>
                  <a:lstStyle/>
                  <a:p>
                    <a:pPr>
                      <a:defRPr sz="1600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1000" b="1" i="0" u="none" strike="noStrike" baseline="0">
                        <a:solidFill>
                          <a:srgbClr val="000000"/>
                        </a:solidFill>
                        <a:latin typeface="Calibri"/>
                      </a:rPr>
                      <a:t>State Funds,</a:t>
                    </a:r>
                  </a:p>
                  <a:p>
                    <a:pPr>
                      <a:defRPr sz="1600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1000" b="1" i="0" u="none" strike="noStrike" baseline="0">
                        <a:solidFill>
                          <a:srgbClr val="000000"/>
                        </a:solidFill>
                        <a:latin typeface="Calibri"/>
                      </a:rPr>
                      <a:t>$1.124 BN (63.9%)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403827514976167"/>
                  <c:y val="-0.15684373874855748"/>
                </c:manualLayout>
              </c:layout>
              <c:tx>
                <c:rich>
                  <a:bodyPr/>
                  <a:lstStyle/>
                  <a:p>
                    <a:pPr>
                      <a:defRPr sz="1600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1000" b="1" i="0" u="none" strike="noStrike" baseline="0">
                        <a:solidFill>
                          <a:srgbClr val="000000"/>
                        </a:solidFill>
                        <a:latin typeface="Calibri"/>
                      </a:rPr>
                      <a:t>Federal Funds,</a:t>
                    </a:r>
                  </a:p>
                  <a:p>
                    <a:pPr>
                      <a:defRPr sz="1600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1000" b="1" i="0" u="none" strike="noStrike" baseline="0">
                        <a:solidFill>
                          <a:srgbClr val="000000"/>
                        </a:solidFill>
                        <a:latin typeface="Calibri"/>
                      </a:rPr>
                      <a:t>$582.9M (33.1%)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5013813690629241E-2"/>
                  <c:y val="2.2449913195184391E-2"/>
                </c:manualLayout>
              </c:layout>
              <c:tx>
                <c:rich>
                  <a:bodyPr/>
                  <a:lstStyle/>
                  <a:p>
                    <a:pPr>
                      <a:defRPr sz="1600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1000" b="1" i="0" u="none" strike="noStrike" baseline="0">
                        <a:solidFill>
                          <a:srgbClr val="000000"/>
                        </a:solidFill>
                        <a:latin typeface="Calibri"/>
                      </a:rPr>
                      <a:t>Dedicated Funds,</a:t>
                    </a:r>
                  </a:p>
                  <a:p>
                    <a:pPr>
                      <a:defRPr sz="1600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1000" b="1" i="0" u="none" strike="noStrike" baseline="0">
                        <a:solidFill>
                          <a:srgbClr val="000000"/>
                        </a:solidFill>
                        <a:latin typeface="Calibri"/>
                      </a:rPr>
                      <a:t>$52.3M (3.0%)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Graphs!$N$3:$N$5</c:f>
              <c:strCache>
                <c:ptCount val="3"/>
                <c:pt idx="0">
                  <c:v>State Funds</c:v>
                </c:pt>
                <c:pt idx="1">
                  <c:v>Federal Funds</c:v>
                </c:pt>
                <c:pt idx="2">
                  <c:v>Dedicated Funds</c:v>
                </c:pt>
              </c:strCache>
            </c:strRef>
          </c:cat>
          <c:val>
            <c:numRef>
              <c:f>Graphs!$O$3:$O$5</c:f>
              <c:numCache>
                <c:formatCode>"$"#,##0</c:formatCode>
                <c:ptCount val="3"/>
                <c:pt idx="0">
                  <c:v>1124148</c:v>
                </c:pt>
                <c:pt idx="1">
                  <c:v>582906</c:v>
                </c:pt>
                <c:pt idx="2">
                  <c:v>52276</c:v>
                </c:pt>
              </c:numCache>
            </c:numRef>
          </c:val>
        </c:ser>
        <c:ser>
          <c:idx val="1"/>
          <c:order val="1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cat>
            <c:strRef>
              <c:f>Graphs!$N$3:$N$5</c:f>
              <c:strCache>
                <c:ptCount val="3"/>
                <c:pt idx="0">
                  <c:v>State Funds</c:v>
                </c:pt>
                <c:pt idx="1">
                  <c:v>Federal Funds</c:v>
                </c:pt>
                <c:pt idx="2">
                  <c:v>Dedicated Funds</c:v>
                </c:pt>
              </c:strCache>
            </c:strRef>
          </c:cat>
          <c:val>
            <c:numRef>
              <c:f>Graphs!$P$3:$P$5</c:f>
              <c:numCache>
                <c:formatCode>0.00%</c:formatCode>
                <c:ptCount val="3"/>
                <c:pt idx="0">
                  <c:v>0.638963696407155</c:v>
                </c:pt>
                <c:pt idx="1">
                  <c:v>0.33132271944433395</c:v>
                </c:pt>
                <c:pt idx="2">
                  <c:v>2.971358414851108E-2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90"/>
      </c:pieChart>
      <c:spPr>
        <a:noFill/>
        <a:ln w="25400">
          <a:noFill/>
        </a:ln>
      </c:spPr>
    </c:plotArea>
    <c:plotVisOnly val="1"/>
    <c:dispBlanksAs val="zero"/>
    <c:showDLblsOverMax val="0"/>
  </c:chart>
  <c:txPr>
    <a:bodyPr/>
    <a:lstStyle/>
    <a:p>
      <a:pPr>
        <a:defRPr sz="16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0.01941</cdr:x>
      <cdr:y>0.77973</cdr:y>
    </cdr:from>
    <cdr:to>
      <cdr:x>0.2852</cdr:x>
      <cdr:y>0.97418</cdr:y>
    </cdr:to>
    <cdr:sp macro="" textlink="">
      <cdr:nvSpPr>
        <cdr:cNvPr id="2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53636" y="3810000"/>
          <a:ext cx="2103789" cy="95016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 lIns="27432" tIns="27432" rIns="27432" bIns="0" anchor="t" upright="1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en-US" sz="1600" b="1" i="0" u="none" strike="noStrike" baseline="0">
              <a:solidFill>
                <a:srgbClr val="000000"/>
              </a:solidFill>
              <a:latin typeface="+mn-lt"/>
              <a:cs typeface="Arial"/>
            </a:rPr>
            <a:t>DCF FY17 </a:t>
          </a:r>
        </a:p>
        <a:p xmlns:a="http://schemas.openxmlformats.org/drawingml/2006/main">
          <a:pPr algn="ctr" rtl="0">
            <a:defRPr sz="1000"/>
          </a:pPr>
          <a:r>
            <a:rPr lang="en-US" sz="1600" b="1" i="0" u="none" strike="noStrike" baseline="0">
              <a:solidFill>
                <a:srgbClr val="000000"/>
              </a:solidFill>
              <a:latin typeface="+mn-lt"/>
              <a:cs typeface="Arial"/>
            </a:rPr>
            <a:t>Approp Act Budget</a:t>
          </a:r>
        </a:p>
        <a:p xmlns:a="http://schemas.openxmlformats.org/drawingml/2006/main">
          <a:pPr algn="ctr" rtl="0">
            <a:defRPr sz="1000"/>
          </a:pPr>
          <a:endParaRPr lang="en-US" sz="1000" b="1" i="0" u="none" strike="noStrike" baseline="0">
            <a:solidFill>
              <a:srgbClr val="000000"/>
            </a:solidFill>
            <a:latin typeface="+mn-lt"/>
            <a:cs typeface="Arial"/>
          </a:endParaRPr>
        </a:p>
        <a:p xmlns:a="http://schemas.openxmlformats.org/drawingml/2006/main">
          <a:pPr algn="ctr" rtl="0">
            <a:lnSpc>
              <a:spcPts val="1300"/>
            </a:lnSpc>
            <a:defRPr sz="1000"/>
          </a:pPr>
          <a:r>
            <a:rPr lang="en-US" sz="1600" b="1" i="0" u="none" strike="noStrike" baseline="0">
              <a:solidFill>
                <a:srgbClr val="000000"/>
              </a:solidFill>
              <a:latin typeface="+mn-lt"/>
              <a:cs typeface="Arial"/>
            </a:rPr>
            <a:t>Total $1.759 Billion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04A83-B9C5-4025-9119-FE63FB32B08F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909A5-8C16-4D4D-8B37-9EA7CC230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121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04A83-B9C5-4025-9119-FE63FB32B08F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909A5-8C16-4D4D-8B37-9EA7CC230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517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04A83-B9C5-4025-9119-FE63FB32B08F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909A5-8C16-4D4D-8B37-9EA7CC230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889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04A83-B9C5-4025-9119-FE63FB32B08F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909A5-8C16-4D4D-8B37-9EA7CC230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168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04A83-B9C5-4025-9119-FE63FB32B08F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909A5-8C16-4D4D-8B37-9EA7CC230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734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04A83-B9C5-4025-9119-FE63FB32B08F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909A5-8C16-4D4D-8B37-9EA7CC230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221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04A83-B9C5-4025-9119-FE63FB32B08F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909A5-8C16-4D4D-8B37-9EA7CC230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961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04A83-B9C5-4025-9119-FE63FB32B08F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909A5-8C16-4D4D-8B37-9EA7CC230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491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04A83-B9C5-4025-9119-FE63FB32B08F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909A5-8C16-4D4D-8B37-9EA7CC230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222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04A83-B9C5-4025-9119-FE63FB32B08F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909A5-8C16-4D4D-8B37-9EA7CC230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355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04A83-B9C5-4025-9119-FE63FB32B08F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909A5-8C16-4D4D-8B37-9EA7CC230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856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04A83-B9C5-4025-9119-FE63FB32B08F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909A5-8C16-4D4D-8B37-9EA7CC230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890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1700600"/>
              </p:ext>
            </p:extLst>
          </p:nvPr>
        </p:nvGraphicFramePr>
        <p:xfrm>
          <a:off x="457200" y="381000"/>
          <a:ext cx="83058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6191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41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Juan Serrano</cp:lastModifiedBy>
  <cp:revision>1</cp:revision>
  <dcterms:created xsi:type="dcterms:W3CDTF">2017-01-19T13:25:22Z</dcterms:created>
  <dcterms:modified xsi:type="dcterms:W3CDTF">2017-02-13T14:43:34Z</dcterms:modified>
</cp:coreProperties>
</file>