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2.xml" ContentType="application/vnd.openxmlformats-officedocument.drawingml.chart+xml"/>
  <Override PartName="/ppt/notesSlides/notesSlide27.xml" ContentType="application/vnd.openxmlformats-officedocument.presentationml.notesSlide+xml"/>
  <Override PartName="/ppt/charts/chart3.xml" ContentType="application/vnd.openxmlformats-officedocument.drawingml.chart+xml"/>
  <Override PartName="/ppt/notesSlides/notesSlide28.xml" ContentType="application/vnd.openxmlformats-officedocument.presentationml.notesSlide+xml"/>
  <Override PartName="/ppt/charts/chart4.xml" ContentType="application/vnd.openxmlformats-officedocument.drawingml.chart+xml"/>
  <Override PartName="/ppt/notesSlides/notesSlide29.xml" ContentType="application/vnd.openxmlformats-officedocument.presentationml.notesSlide+xml"/>
  <Override PartName="/ppt/charts/chart5.xml" ContentType="application/vnd.openxmlformats-officedocument.drawingml.chart+xml"/>
  <Override PartName="/ppt/notesSlides/notesSlide30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456" r:id="rId2"/>
    <p:sldId id="457" r:id="rId3"/>
    <p:sldId id="458" r:id="rId4"/>
    <p:sldId id="289" r:id="rId5"/>
    <p:sldId id="290" r:id="rId6"/>
    <p:sldId id="440" r:id="rId7"/>
    <p:sldId id="292" r:id="rId8"/>
    <p:sldId id="291" r:id="rId9"/>
    <p:sldId id="388" r:id="rId10"/>
    <p:sldId id="294" r:id="rId11"/>
    <p:sldId id="296" r:id="rId12"/>
    <p:sldId id="387" r:id="rId13"/>
    <p:sldId id="299" r:id="rId14"/>
    <p:sldId id="392" r:id="rId15"/>
    <p:sldId id="421" r:id="rId16"/>
    <p:sldId id="420" r:id="rId17"/>
    <p:sldId id="369" r:id="rId18"/>
    <p:sldId id="424" r:id="rId19"/>
    <p:sldId id="467" r:id="rId20"/>
    <p:sldId id="377" r:id="rId21"/>
    <p:sldId id="371" r:id="rId22"/>
    <p:sldId id="459" r:id="rId23"/>
    <p:sldId id="468" r:id="rId24"/>
    <p:sldId id="461" r:id="rId25"/>
    <p:sldId id="462" r:id="rId26"/>
    <p:sldId id="472" r:id="rId27"/>
    <p:sldId id="474" r:id="rId28"/>
    <p:sldId id="477" r:id="rId29"/>
    <p:sldId id="478" r:id="rId30"/>
    <p:sldId id="479" r:id="rId31"/>
    <p:sldId id="471" r:id="rId32"/>
    <p:sldId id="469" r:id="rId33"/>
    <p:sldId id="453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ssica Gregory" initials="J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 autoAdjust="0"/>
    <p:restoredTop sz="72727" autoAdjust="0"/>
  </p:normalViewPr>
  <p:slideViewPr>
    <p:cSldViewPr>
      <p:cViewPr>
        <p:scale>
          <a:sx n="80" d="100"/>
          <a:sy n="80" d="100"/>
        </p:scale>
        <p:origin x="-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DCF\SHARED\CO\OSD\Visitation\RFPs\Atlantic\ATLANTIC-SMdata12.19.17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DCF\SHARED\CO\OSD\Visitation\RFPs\Atlantic\ATLANTIC-SMdata12.19.17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DCF\SHARED\CO\OSD\Visitation\RFPs\Atlantic\ATLANTIC-SMdata12.19.17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DCF\SHARED\CO\OSD\Visitation\RFPs\Atlantic\ATLANTIC-SMdata12.19.17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DCF\SHARED\CO\OSD\Visitation\RFPs\Atlantic\ATLANTIC-SMdata12.19.17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DCF\SHARED\CO\OSD\Visitation\RFPs\Atlantic\ATLANTIC-SMdata12.19.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>
                <a:solidFill>
                  <a:schemeClr val="bg2">
                    <a:lumMod val="20000"/>
                    <a:lumOff val="80000"/>
                  </a:schemeClr>
                </a:solidFill>
              </a:defRPr>
            </a:pPr>
            <a:r>
              <a:rPr lang="en-US" sz="12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Comparison of time with parent &amp; without </a:t>
            </a:r>
          </a:p>
          <a:p>
            <a:pPr>
              <a:defRPr sz="1200">
                <a:solidFill>
                  <a:schemeClr val="bg2">
                    <a:lumMod val="20000"/>
                    <a:lumOff val="80000"/>
                  </a:schemeClr>
                </a:solidFill>
              </a:defRPr>
            </a:pPr>
            <a:r>
              <a:rPr lang="en-US" sz="12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if target 1 hour per week</a:t>
            </a:r>
          </a:p>
          <a:p>
            <a:pPr>
              <a:defRPr sz="1200">
                <a:solidFill>
                  <a:schemeClr val="bg2">
                    <a:lumMod val="20000"/>
                    <a:lumOff val="80000"/>
                  </a:schemeClr>
                </a:solidFill>
              </a:defRPr>
            </a:pPr>
            <a:r>
              <a:rPr lang="en-US" sz="1200" b="0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Total hours per week = 168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Sheet1!$AC$60</c:f>
              <c:strCache>
                <c:ptCount val="1"/>
                <c:pt idx="0">
                  <c:v>Hours</c:v>
                </c:pt>
              </c:strCache>
            </c:strRef>
          </c:tx>
          <c:dPt>
            <c:idx val="1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FBD-4479-AF81-60E7BEFC2A49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200" b="1" i="1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3579057305336833"/>
                  <c:y val="6.2503533791747695E-2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rPr>
                      <a:t>% of time with parent with 1 hour weekly visit, 1, &lt;1%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FBD-4479-AF81-60E7BEFC2A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i="1">
                    <a:solidFill>
                      <a:schemeClr val="bg2">
                        <a:lumMod val="20000"/>
                        <a:lumOff val="8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Sheet1!$AB$61:$AB$62</c:f>
              <c:strCache>
                <c:ptCount val="2"/>
                <c:pt idx="0">
                  <c:v>% of time not with parent</c:v>
                </c:pt>
                <c:pt idx="1">
                  <c:v>% of time with parent with 1 hour weekly visit</c:v>
                </c:pt>
              </c:strCache>
            </c:strRef>
          </c:cat>
          <c:val>
            <c:numRef>
              <c:f>Sheet1!$AC$61:$AC$62</c:f>
              <c:numCache>
                <c:formatCode>General</c:formatCode>
                <c:ptCount val="2"/>
                <c:pt idx="0">
                  <c:v>166</c:v>
                </c:pt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FBD-4479-AF81-60E7BEFC2A49}"/>
            </c:ext>
          </c:extLst>
        </c:ser>
        <c:ser>
          <c:idx val="1"/>
          <c:order val="1"/>
          <c:tx>
            <c:strRef>
              <c:f>Sheet1!$AD$60</c:f>
              <c:strCache>
                <c:ptCount val="1"/>
                <c:pt idx="0">
                  <c:v>%</c:v>
                </c:pt>
              </c:strCache>
            </c:strRef>
          </c:tx>
          <c:cat>
            <c:strRef>
              <c:f>Sheet1!$AB$61:$AB$62</c:f>
              <c:strCache>
                <c:ptCount val="2"/>
                <c:pt idx="0">
                  <c:v>% of time not with parent</c:v>
                </c:pt>
                <c:pt idx="1">
                  <c:v>% of time with parent with 1 hour weekly visit</c:v>
                </c:pt>
              </c:strCache>
            </c:strRef>
          </c:cat>
          <c:val>
            <c:numRef>
              <c:f>Sheet1!$AD$61:$AD$62</c:f>
              <c:numCache>
                <c:formatCode>0.0%</c:formatCode>
                <c:ptCount val="2"/>
                <c:pt idx="0">
                  <c:v>0.98809523809523814</c:v>
                </c:pt>
                <c:pt idx="1">
                  <c:v>1.1904761904761904E-2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FBD-4479-AF81-60E7BEFC2A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Children in OOH Placement, By Local Office</a:t>
            </a:r>
          </a:p>
          <a:p>
            <a:pPr>
              <a:defRPr/>
            </a:pPr>
            <a:r>
              <a:rPr lang="en-US" sz="1400" b="0" i="1" dirty="0"/>
              <a:t>Source:  DCF 2017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Comparison!$B$11</c:f>
              <c:strCache>
                <c:ptCount val="1"/>
                <c:pt idx="0">
                  <c:v>In Placement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Comparison!$A$12:$A$13</c:f>
              <c:strCache>
                <c:ptCount val="2"/>
                <c:pt idx="0">
                  <c:v>Atlantic East LO</c:v>
                </c:pt>
                <c:pt idx="1">
                  <c:v>Atlantic West LO</c:v>
                </c:pt>
              </c:strCache>
            </c:strRef>
          </c:cat>
          <c:val>
            <c:numRef>
              <c:f>Comparison!$B$12:$B$13</c:f>
              <c:numCache>
                <c:formatCode>General</c:formatCode>
                <c:ptCount val="2"/>
                <c:pt idx="0">
                  <c:v>123</c:v>
                </c:pt>
                <c:pt idx="1">
                  <c:v>229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327424"/>
        <c:axId val="80328960"/>
      </c:barChart>
      <c:catAx>
        <c:axId val="80327424"/>
        <c:scaling>
          <c:orientation val="minMax"/>
        </c:scaling>
        <c:delete val="0"/>
        <c:axPos val="b"/>
        <c:majorTickMark val="out"/>
        <c:minorTickMark val="none"/>
        <c:tickLblPos val="nextTo"/>
        <c:crossAx val="80328960"/>
        <c:crosses val="autoZero"/>
        <c:auto val="1"/>
        <c:lblAlgn val="ctr"/>
        <c:lblOffset val="100"/>
        <c:noMultiLvlLbl val="0"/>
      </c:catAx>
      <c:valAx>
        <c:axId val="80328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0327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Age of Children in OOH Placement</a:t>
            </a:r>
          </a:p>
          <a:p>
            <a:pPr>
              <a:defRPr/>
            </a:pPr>
            <a:r>
              <a:rPr lang="en-US" dirty="0"/>
              <a:t>in Atlantic County</a:t>
            </a:r>
          </a:p>
          <a:p>
            <a:pPr>
              <a:defRPr/>
            </a:pPr>
            <a:r>
              <a:rPr lang="en-US" sz="1400" b="0" i="1" dirty="0"/>
              <a:t>Source:  DCF 2017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Comparison!$B$17</c:f>
              <c:strCache>
                <c:ptCount val="1"/>
                <c:pt idx="0">
                  <c:v>Atlantic County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Comparison!$A$18:$A$21</c:f>
              <c:strCache>
                <c:ptCount val="4"/>
                <c:pt idx="0">
                  <c:v>0 to 5 Years</c:v>
                </c:pt>
                <c:pt idx="1">
                  <c:v>6 to 10 Years</c:v>
                </c:pt>
                <c:pt idx="2">
                  <c:v>11 to 13 Years</c:v>
                </c:pt>
                <c:pt idx="3">
                  <c:v>14+ Years</c:v>
                </c:pt>
              </c:strCache>
            </c:strRef>
          </c:cat>
          <c:val>
            <c:numRef>
              <c:f>Comparison!$B$18:$B$21</c:f>
              <c:numCache>
                <c:formatCode>General</c:formatCode>
                <c:ptCount val="4"/>
                <c:pt idx="0">
                  <c:v>179</c:v>
                </c:pt>
                <c:pt idx="1">
                  <c:v>95</c:v>
                </c:pt>
                <c:pt idx="2">
                  <c:v>29</c:v>
                </c:pt>
                <c:pt idx="3">
                  <c:v>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642816"/>
        <c:axId val="80644352"/>
      </c:barChart>
      <c:catAx>
        <c:axId val="80642816"/>
        <c:scaling>
          <c:orientation val="minMax"/>
        </c:scaling>
        <c:delete val="0"/>
        <c:axPos val="b"/>
        <c:majorTickMark val="out"/>
        <c:minorTickMark val="none"/>
        <c:tickLblPos val="nextTo"/>
        <c:crossAx val="80644352"/>
        <c:crosses val="autoZero"/>
        <c:auto val="1"/>
        <c:lblAlgn val="ctr"/>
        <c:lblOffset val="100"/>
        <c:noMultiLvlLbl val="0"/>
      </c:catAx>
      <c:valAx>
        <c:axId val="80644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0642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Race/Ethnicity for Children in OOH Placement </a:t>
            </a:r>
          </a:p>
          <a:p>
            <a:pPr>
              <a:defRPr/>
            </a:pPr>
            <a:r>
              <a:rPr lang="en-US" dirty="0"/>
              <a:t>in Atlantic County</a:t>
            </a:r>
          </a:p>
          <a:p>
            <a:pPr>
              <a:defRPr/>
            </a:pPr>
            <a:r>
              <a:rPr lang="en-US" sz="1400" b="0" i="1" dirty="0"/>
              <a:t>Source: DCF 2017</a:t>
            </a:r>
          </a:p>
          <a:p>
            <a:pPr>
              <a:defRPr/>
            </a:pPr>
            <a:r>
              <a:rPr lang="en-US" sz="1400" dirty="0"/>
              <a:t>Note: Other includes Asian or Native Hawaiian/Other Pacific Islander.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Comparison!$B$35</c:f>
              <c:strCache>
                <c:ptCount val="1"/>
                <c:pt idx="0">
                  <c:v>Atlantic County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Comparison!$A$36:$A$39</c:f>
              <c:strCache>
                <c:ptCount val="4"/>
                <c:pt idx="0">
                  <c:v>Black</c:v>
                </c:pt>
                <c:pt idx="1">
                  <c:v>White</c:v>
                </c:pt>
                <c:pt idx="2">
                  <c:v>Hispanic</c:v>
                </c:pt>
                <c:pt idx="3">
                  <c:v>Other</c:v>
                </c:pt>
              </c:strCache>
            </c:strRef>
          </c:cat>
          <c:val>
            <c:numRef>
              <c:f>Comparison!$B$36:$B$39</c:f>
              <c:numCache>
                <c:formatCode>General</c:formatCode>
                <c:ptCount val="4"/>
                <c:pt idx="0">
                  <c:v>181</c:v>
                </c:pt>
                <c:pt idx="1">
                  <c:v>165</c:v>
                </c:pt>
                <c:pt idx="2">
                  <c:v>90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364288"/>
        <c:axId val="80365824"/>
      </c:barChart>
      <c:catAx>
        <c:axId val="80364288"/>
        <c:scaling>
          <c:orientation val="minMax"/>
        </c:scaling>
        <c:delete val="0"/>
        <c:axPos val="b"/>
        <c:majorTickMark val="out"/>
        <c:minorTickMark val="none"/>
        <c:tickLblPos val="nextTo"/>
        <c:crossAx val="80365824"/>
        <c:crosses val="autoZero"/>
        <c:auto val="1"/>
        <c:lblAlgn val="ctr"/>
        <c:lblOffset val="100"/>
        <c:noMultiLvlLbl val="0"/>
      </c:catAx>
      <c:valAx>
        <c:axId val="80365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0364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Case Goal for Children in OOH Placement</a:t>
            </a:r>
          </a:p>
          <a:p>
            <a:pPr>
              <a:defRPr/>
            </a:pPr>
            <a:r>
              <a:rPr lang="en-US" dirty="0"/>
              <a:t>in Atlantic County</a:t>
            </a:r>
          </a:p>
          <a:p>
            <a:pPr>
              <a:defRPr/>
            </a:pPr>
            <a:r>
              <a:rPr lang="en-US" sz="1400" b="0" i="1" dirty="0"/>
              <a:t>Source:  DCF 2017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Comparison!$B$25</c:f>
              <c:strCache>
                <c:ptCount val="1"/>
                <c:pt idx="0">
                  <c:v>Atlantic County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Comparison!$A$26:$A$31</c:f>
              <c:strCache>
                <c:ptCount val="6"/>
                <c:pt idx="0">
                  <c:v>Adoption</c:v>
                </c:pt>
                <c:pt idx="1">
                  <c:v>Reunification</c:v>
                </c:pt>
                <c:pt idx="2">
                  <c:v>Unknown</c:v>
                </c:pt>
                <c:pt idx="3">
                  <c:v>Independence</c:v>
                </c:pt>
                <c:pt idx="4">
                  <c:v>KLG</c:v>
                </c:pt>
                <c:pt idx="5">
                  <c:v>Long-Term Care</c:v>
                </c:pt>
              </c:strCache>
            </c:strRef>
          </c:cat>
          <c:val>
            <c:numRef>
              <c:f>Comparison!$B$26:$B$31</c:f>
              <c:numCache>
                <c:formatCode>General</c:formatCode>
                <c:ptCount val="6"/>
                <c:pt idx="0">
                  <c:v>168</c:v>
                </c:pt>
                <c:pt idx="1">
                  <c:v>163</c:v>
                </c:pt>
                <c:pt idx="2">
                  <c:v>21</c:v>
                </c:pt>
                <c:pt idx="3">
                  <c:v>16</c:v>
                </c:pt>
                <c:pt idx="4">
                  <c:v>14</c:v>
                </c:pt>
                <c:pt idx="5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491264"/>
        <c:axId val="80492800"/>
      </c:barChart>
      <c:catAx>
        <c:axId val="804912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0492800"/>
        <c:crosses val="autoZero"/>
        <c:auto val="1"/>
        <c:lblAlgn val="ctr"/>
        <c:lblOffset val="100"/>
        <c:noMultiLvlLbl val="0"/>
      </c:catAx>
      <c:valAx>
        <c:axId val="80492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0491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/>
              <a:t>Case Goal</a:t>
            </a:r>
            <a:r>
              <a:rPr lang="en-US" sz="1800" baseline="0" dirty="0"/>
              <a:t> for Children in OOH </a:t>
            </a:r>
            <a:r>
              <a:rPr lang="en-US" sz="1800" baseline="0" dirty="0" smtClean="0"/>
              <a:t>Placement in </a:t>
            </a:r>
            <a:r>
              <a:rPr lang="en-US" sz="1800" dirty="0"/>
              <a:t>Atlantic East LO</a:t>
            </a:r>
          </a:p>
          <a:p>
            <a:pPr>
              <a:defRPr/>
            </a:pPr>
            <a:r>
              <a:rPr lang="en-US" sz="1400" b="0" i="1" dirty="0"/>
              <a:t>Source:</a:t>
            </a:r>
            <a:r>
              <a:rPr lang="en-US" sz="1400" b="0" i="1" baseline="0" dirty="0"/>
              <a:t>  DCF 2017</a:t>
            </a:r>
            <a:endParaRPr lang="en-US" sz="1400" b="0" i="1" dirty="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Comparison!$B$43</c:f>
              <c:strCache>
                <c:ptCount val="1"/>
                <c:pt idx="0">
                  <c:v>Atlantic East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Comparison!$A$44:$A$49</c:f>
              <c:strCache>
                <c:ptCount val="6"/>
                <c:pt idx="0">
                  <c:v>Reunification</c:v>
                </c:pt>
                <c:pt idx="1">
                  <c:v>KLG</c:v>
                </c:pt>
                <c:pt idx="2">
                  <c:v>Independence</c:v>
                </c:pt>
                <c:pt idx="3">
                  <c:v>Unknown</c:v>
                </c:pt>
                <c:pt idx="4">
                  <c:v>Long-Term Care</c:v>
                </c:pt>
                <c:pt idx="5">
                  <c:v>Adoption</c:v>
                </c:pt>
              </c:strCache>
            </c:strRef>
          </c:cat>
          <c:val>
            <c:numRef>
              <c:f>Comparison!$B$44:$B$49</c:f>
              <c:numCache>
                <c:formatCode>General</c:formatCode>
                <c:ptCount val="6"/>
                <c:pt idx="0">
                  <c:v>103</c:v>
                </c:pt>
                <c:pt idx="1">
                  <c:v>12</c:v>
                </c:pt>
                <c:pt idx="2">
                  <c:v>11</c:v>
                </c:pt>
                <c:pt idx="3">
                  <c:v>8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679680"/>
        <c:axId val="80681216"/>
      </c:barChart>
      <c:catAx>
        <c:axId val="8067968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0681216"/>
        <c:crosses val="autoZero"/>
        <c:auto val="1"/>
        <c:lblAlgn val="ctr"/>
        <c:lblOffset val="100"/>
        <c:noMultiLvlLbl val="0"/>
      </c:catAx>
      <c:valAx>
        <c:axId val="80681216"/>
        <c:scaling>
          <c:orientation val="minMax"/>
          <c:max val="20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06796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/>
              <a:t>Case Goal for Children in OOH </a:t>
            </a:r>
            <a:r>
              <a:rPr lang="en-US" sz="1800" dirty="0" smtClean="0"/>
              <a:t>Placement</a:t>
            </a:r>
            <a:r>
              <a:rPr lang="en-US" sz="1800" baseline="0" dirty="0"/>
              <a:t> </a:t>
            </a:r>
            <a:r>
              <a:rPr lang="en-US" sz="1800" dirty="0" smtClean="0"/>
              <a:t>in </a:t>
            </a:r>
            <a:r>
              <a:rPr lang="en-US" sz="1800" dirty="0"/>
              <a:t>Atlantic West LO</a:t>
            </a:r>
          </a:p>
          <a:p>
            <a:pPr>
              <a:defRPr/>
            </a:pPr>
            <a:r>
              <a:rPr lang="en-US" sz="1400" b="0" i="1" dirty="0"/>
              <a:t>Source:  DCF 2017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Comparison!$B$53</c:f>
              <c:strCache>
                <c:ptCount val="1"/>
                <c:pt idx="0">
                  <c:v>Atlantic West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Comparison!$A$54:$A$59</c:f>
              <c:strCache>
                <c:ptCount val="6"/>
                <c:pt idx="0">
                  <c:v>Adoption</c:v>
                </c:pt>
                <c:pt idx="1">
                  <c:v>Reunification</c:v>
                </c:pt>
                <c:pt idx="2">
                  <c:v>Unknown</c:v>
                </c:pt>
                <c:pt idx="3">
                  <c:v>Independence</c:v>
                </c:pt>
                <c:pt idx="4">
                  <c:v>KLG</c:v>
                </c:pt>
                <c:pt idx="5">
                  <c:v>Long-Term Care</c:v>
                </c:pt>
              </c:strCache>
            </c:strRef>
          </c:cat>
          <c:val>
            <c:numRef>
              <c:f>Comparison!$B$54:$B$59</c:f>
              <c:numCache>
                <c:formatCode>General</c:formatCode>
                <c:ptCount val="6"/>
                <c:pt idx="0">
                  <c:v>167</c:v>
                </c:pt>
                <c:pt idx="1">
                  <c:v>60</c:v>
                </c:pt>
                <c:pt idx="2">
                  <c:v>13</c:v>
                </c:pt>
                <c:pt idx="3">
                  <c:v>5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701696"/>
        <c:axId val="80728064"/>
      </c:barChart>
      <c:catAx>
        <c:axId val="8070169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0728064"/>
        <c:crosses val="autoZero"/>
        <c:auto val="1"/>
        <c:lblAlgn val="ctr"/>
        <c:lblOffset val="100"/>
        <c:noMultiLvlLbl val="0"/>
      </c:catAx>
      <c:valAx>
        <c:axId val="8072806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07016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0.49296</cdr:x>
      <cdr:y>0.16418</cdr:y>
    </cdr:from>
    <cdr:to>
      <cdr:x>0.75</cdr:x>
      <cdr:y>0.24718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xmlns="" id="{4DB0903A-5837-4874-9585-721A5680FEC4}"/>
            </a:ext>
          </a:extLst>
        </cdr:cNvPr>
        <cdr:cNvCxnSpPr/>
      </cdr:nvCxnSpPr>
      <cdr:spPr>
        <a:xfrm xmlns:a="http://schemas.openxmlformats.org/drawingml/2006/main" flipV="1">
          <a:off x="2667000" y="825694"/>
          <a:ext cx="1390650" cy="41741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2">
              <a:lumMod val="20000"/>
              <a:lumOff val="8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BAB53D-16B5-4DA1-A374-5058E00BF007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6AEC5-B97E-428C-B17D-52C5FC779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98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B34473D-999C-4D3B-BAA7-2639D4D97A01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5E5AFF8-620D-4AFB-9991-548CBCE13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23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1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09" indent="-285734" defTabSz="93181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937" indent="-228587" defTabSz="93181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111" indent="-228587" defTabSz="93181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287" indent="-228587" defTabSz="93181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461" indent="-228587" defTabSz="9318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635" indent="-228587" defTabSz="9318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811" indent="-228587" defTabSz="9318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985" indent="-228587" defTabSz="9318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930C031-BA3B-48ED-80BB-7A72263F8121}" type="slidenum">
              <a:rPr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11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09" indent="-285734" defTabSz="931811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937" indent="-228587" defTabSz="931811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111" indent="-228587" defTabSz="931811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287" indent="-228587" defTabSz="931811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461" indent="-228587" defTabSz="9318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635" indent="-228587" defTabSz="9318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811" indent="-228587" defTabSz="9318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985" indent="-228587" defTabSz="9318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E8732E15-05D0-4E39-8B2B-6FD780BFAA33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63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41" indent="-171441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172036" name="Header Placeholder 4"/>
          <p:cNvSpPr>
            <a:spLocks noGrp="1"/>
          </p:cNvSpPr>
          <p:nvPr>
            <p:ph type="hdr" sz="quarter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5133" indent="-28944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2614" indent="-231229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28305" indent="-231229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3997" indent="-231229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59689" indent="-23122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5381" indent="-23122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1074" indent="-23122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56765" indent="-23122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Utilizing Data to Support Advanced Supervisory Practice</a:t>
            </a:r>
          </a:p>
        </p:txBody>
      </p:sp>
      <p:sp>
        <p:nvSpPr>
          <p:cNvPr id="172037" name="Date Placeholder 5"/>
          <p:cNvSpPr>
            <a:spLocks noGrp="1"/>
          </p:cNvSpPr>
          <p:nvPr>
            <p:ph type="dt" sz="quarter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5133" indent="-28944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2614" indent="-231229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28305" indent="-231229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3997" indent="-231229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59689" indent="-23122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5381" indent="-23122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1074" indent="-23122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56765" indent="-23122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42FD5-4BE4-4BBA-9AE1-7A22C86E034D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44" name="Header Placeholder 4"/>
          <p:cNvSpPr>
            <a:spLocks noGrp="1"/>
          </p:cNvSpPr>
          <p:nvPr>
            <p:ph type="hdr" sz="quarter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5133" indent="-28944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2614" indent="-231229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28305" indent="-231229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3997" indent="-231229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59689" indent="-23122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5381" indent="-23122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1074" indent="-23122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56765" indent="-23122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Utilizing Data to Support Advanced Supervisory Practice</a:t>
            </a:r>
          </a:p>
        </p:txBody>
      </p:sp>
      <p:sp>
        <p:nvSpPr>
          <p:cNvPr id="163845" name="Date Placeholder 5"/>
          <p:cNvSpPr>
            <a:spLocks noGrp="1"/>
          </p:cNvSpPr>
          <p:nvPr>
            <p:ph type="dt" sz="quarter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5133" indent="-28944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2614" indent="-231229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28305" indent="-231229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3997" indent="-231229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59689" indent="-23122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5381" indent="-23122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1074" indent="-23122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56765" indent="-23122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ECEF1-8573-42D2-8F41-1A838DBEE0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46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177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11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09" indent="-285734" defTabSz="931811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937" indent="-228587" defTabSz="931811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111" indent="-228587" defTabSz="931811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287" indent="-228587" defTabSz="931811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461" indent="-228587" defTabSz="9318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635" indent="-228587" defTabSz="9318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811" indent="-228587" defTabSz="9318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985" indent="-228587" defTabSz="9318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B45786CB-0F04-4FEF-A7D1-E8CC4957CF91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 smtClean="0"/>
          </a:p>
        </p:txBody>
      </p:sp>
      <p:sp>
        <p:nvSpPr>
          <p:cNvPr id="178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11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09" indent="-285734" defTabSz="931811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937" indent="-228587" defTabSz="931811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111" indent="-228587" defTabSz="931811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287" indent="-228587" defTabSz="931811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461" indent="-228587" defTabSz="9318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635" indent="-228587" defTabSz="9318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811" indent="-228587" defTabSz="9318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985" indent="-228587" defTabSz="9318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B771EB6A-24FB-4D0A-B9DB-35750DD997B4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ECEF1-8573-42D2-8F41-1A838DBEE06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887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5AFF8-620D-4AFB-9991-548CBCE1388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013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4ACD5-0934-4243-B46A-48D563AB7A18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709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5AFF8-620D-4AFB-9991-548CBCE138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412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ECEF1-8573-42D2-8F41-1A838DBEE06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352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ECEF1-8573-42D2-8F41-1A838DBEE06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6368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5AFF8-620D-4AFB-9991-548CBCE1388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948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4ACD5-0934-4243-B46A-48D563AB7A18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7091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ECEF1-8573-42D2-8F41-1A838DBEE061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6368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ECEF1-8573-42D2-8F41-1A838DBEE061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6368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5AFF8-620D-4AFB-9991-548CBCE1388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641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ECEF1-8573-42D2-8F41-1A838DBEE06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5489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ECEF1-8573-42D2-8F41-1A838DBEE06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5489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5AFF8-620D-4AFB-9991-548CBCE1388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64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5AFF8-620D-4AFB-9991-548CBCE138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048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5AFF8-620D-4AFB-9991-548CBCE1388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641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ECEF1-8573-42D2-8F41-1A838DBEE06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887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5AFF8-620D-4AFB-9991-548CBCE1388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137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5AFF8-620D-4AFB-9991-548CBCE1388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74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 txBox="1">
            <a:spLocks noGrp="1" noChangeArrowheads="1"/>
          </p:cNvSpPr>
          <p:nvPr/>
        </p:nvSpPr>
        <p:spPr bwMode="auto">
          <a:xfrm>
            <a:off x="3971926" y="8828089"/>
            <a:ext cx="303688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8" tIns="46590" rIns="93178" bIns="46590" anchor="b"/>
          <a:lstStyle>
            <a:lvl1pPr defTabSz="9779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779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779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779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779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fld id="{F0EE90EC-3C55-46D2-845A-A5E86FCFF468}" type="slidenum">
              <a:rPr lang="en-US" altLang="en-US" sz="1100">
                <a:cs typeface="Arial" charset="0"/>
              </a:rPr>
              <a:pPr algn="r" eaLnBrk="1" hangingPunct="1"/>
              <a:t>4</a:t>
            </a:fld>
            <a:endParaRPr lang="en-US" altLang="en-US" sz="1100">
              <a:cs typeface="Arial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416426"/>
            <a:ext cx="6400800" cy="4645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8" tIns="46590" rIns="93178" bIns="46590"/>
          <a:lstStyle/>
          <a:p>
            <a:pPr lvl="0"/>
            <a:endParaRPr lang="en-US" altLang="en-US" sz="11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11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09" indent="-285734" defTabSz="931811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937" indent="-228587" defTabSz="931811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111" indent="-228587" defTabSz="931811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287" indent="-228587" defTabSz="931811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461" indent="-228587" defTabSz="9318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635" indent="-228587" defTabSz="9318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811" indent="-228587" defTabSz="9318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985" indent="-228587" defTabSz="9318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D2204039-B9B7-40E6-9AC8-D2E66509E17C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 txBox="1">
            <a:spLocks noGrp="1" noChangeArrowheads="1"/>
          </p:cNvSpPr>
          <p:nvPr/>
        </p:nvSpPr>
        <p:spPr bwMode="auto">
          <a:xfrm>
            <a:off x="3971926" y="8828089"/>
            <a:ext cx="303688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8" tIns="46590" rIns="93178" bIns="46590" anchor="b"/>
          <a:lstStyle>
            <a:lvl1pPr defTabSz="9779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779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779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779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779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fld id="{F0EE90EC-3C55-46D2-845A-A5E86FCFF468}" type="slidenum">
              <a:rPr lang="en-US" altLang="en-US" sz="1100">
                <a:cs typeface="Arial" charset="0"/>
              </a:rPr>
              <a:pPr algn="r" eaLnBrk="1" hangingPunct="1"/>
              <a:t>6</a:t>
            </a:fld>
            <a:endParaRPr lang="en-US" altLang="en-US" sz="1100">
              <a:cs typeface="Arial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416426"/>
            <a:ext cx="6400800" cy="4645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8" tIns="46590" rIns="93178" bIns="46590"/>
          <a:lstStyle/>
          <a:p>
            <a:pPr defTabSz="931774"/>
            <a:endParaRPr lang="en-US" altLang="en-US" sz="105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531813"/>
            <a:ext cx="4648200" cy="3486150"/>
          </a:xfrm>
          <a:ln/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>
          <a:xfrm>
            <a:off x="228600" y="4114800"/>
            <a:ext cx="6629400" cy="5105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31774">
              <a:defRPr/>
            </a:pPr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11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09" indent="-285734" defTabSz="931811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937" indent="-228587" defTabSz="931811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111" indent="-228587" defTabSz="931811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287" indent="-228587" defTabSz="931811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461" indent="-228587" defTabSz="9318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635" indent="-228587" defTabSz="9318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811" indent="-228587" defTabSz="9318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985" indent="-228587" defTabSz="9318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BB490169-EF52-4148-B363-A6CAADFEAF97}" type="slidenum">
              <a:rPr lang="en-US" altLang="en-US" smtClean="0">
                <a:solidFill>
                  <a:srgbClr val="000000"/>
                </a:solidFill>
              </a:rPr>
              <a:pPr/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67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11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09" indent="-285734" defTabSz="931811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937" indent="-228587" defTabSz="931811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111" indent="-228587" defTabSz="931811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287" indent="-228587" defTabSz="931811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461" indent="-228587" defTabSz="9318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635" indent="-228587" defTabSz="9318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811" indent="-228587" defTabSz="9318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985" indent="-228587" defTabSz="9318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E0CA2FB3-69A5-4EE7-807A-F6072194AD79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ECEF1-8573-42D2-8F41-1A838DBEE0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18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DF59F-9ED7-4D44-BD24-DC2996A49359}" type="datetime1">
              <a:rPr lang="en-US" smtClean="0"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8B8E-1629-46FA-9787-75FA37786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498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6CCBA-743F-40FC-8066-2012D5F00143}" type="datetime1">
              <a:rPr lang="en-US" smtClean="0"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8B8E-1629-46FA-9787-75FA37786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35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EC51-BA56-4A99-9F60-5D7110C29E5E}" type="datetime1">
              <a:rPr lang="en-US" smtClean="0"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8B8E-1629-46FA-9787-75FA37786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01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0A3C4-B6FE-48A0-8729-238206A983DF}" type="datetime1">
              <a:rPr lang="en-US" smtClean="0"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8B8E-1629-46FA-9787-75FA37786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03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0061-0931-4E76-964B-27A58DE2F2C0}" type="datetime1">
              <a:rPr lang="en-US" smtClean="0"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8B8E-1629-46FA-9787-75FA37786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870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49CEE-603C-47C1-B705-C9BA45DAAF92}" type="datetime1">
              <a:rPr lang="en-US" smtClean="0"/>
              <a:t>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8B8E-1629-46FA-9787-75FA37786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58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B4959-0F43-4EF6-8F3E-1DE1FCF4A349}" type="datetime1">
              <a:rPr lang="en-US" smtClean="0"/>
              <a:t>1/2/2018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8B8E-1629-46FA-9787-75FA37786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28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25F3-06D4-4392-8495-15EE4E5AB880}" type="datetime1">
              <a:rPr lang="en-US" smtClean="0"/>
              <a:t>1/2/2018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8B8E-1629-46FA-9787-75FA37786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54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F1F5-A955-4F80-91A3-86B276F4D284}" type="datetime1">
              <a:rPr lang="en-US" smtClean="0"/>
              <a:t>1/2/2018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8B8E-1629-46FA-9787-75FA37786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41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1A1D3-660C-4204-8B0F-F06E903BC72B}" type="datetime1">
              <a:rPr lang="en-US" smtClean="0"/>
              <a:t>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8B8E-1629-46FA-9787-75FA37786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85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A386-DA91-4B01-B8EC-53C30CBBBB73}" type="datetime1">
              <a:rPr lang="en-US" smtClean="0"/>
              <a:t>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68B8E-1629-46FA-9787-75FA37786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51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20D99-7381-4C54-ACC3-A83AF690E1F4}" type="datetime1">
              <a:rPr lang="en-US" smtClean="0"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68B8E-1629-46FA-9787-75FA37786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891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jor6zwhpXSAhUFSyYKHXrIDGwQjRwIBw&amp;url=http://www.fuseliterary.com/thank-you/&amp;bvm=bv.147134024,d.eWE&amp;psig=AFQjCNHCyiZKCAQ5M_o5vg7_oO-owJ8MDw&amp;ust=1487349418208844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Placeholder 2"/>
          <p:cNvSpPr txBox="1">
            <a:spLocks/>
          </p:cNvSpPr>
          <p:nvPr/>
        </p:nvSpPr>
        <p:spPr bwMode="auto">
          <a:xfrm>
            <a:off x="382588" y="1981200"/>
            <a:ext cx="83820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en-US" altLang="en-US" sz="3600" b="1" i="1" dirty="0" smtClean="0">
                <a:solidFill>
                  <a:srgbClr val="FFC000"/>
                </a:solidFill>
              </a:rPr>
              <a:t>Bidder’s Conference</a:t>
            </a:r>
            <a:endParaRPr lang="en-US" altLang="en-US" sz="3600" b="1" i="1" dirty="0">
              <a:solidFill>
                <a:srgbClr val="FFC000"/>
              </a:solidFill>
            </a:endParaRPr>
          </a:p>
        </p:txBody>
      </p:sp>
      <p:sp>
        <p:nvSpPr>
          <p:cNvPr id="49155" name="Title 1"/>
          <p:cNvSpPr txBox="1">
            <a:spLocks/>
          </p:cNvSpPr>
          <p:nvPr/>
        </p:nvSpPr>
        <p:spPr bwMode="auto">
          <a:xfrm>
            <a:off x="289275" y="3200400"/>
            <a:ext cx="8382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9933"/>
                </a:solidFill>
              </a:rPr>
              <a:t>REQUEST FOR PROPOSAL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9933"/>
                </a:solidFill>
              </a:rPr>
              <a:t>Pilot of Supportive Visitation Services (SVS)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9933"/>
                </a:solidFill>
              </a:rPr>
              <a:t>i</a:t>
            </a:r>
            <a:r>
              <a:rPr lang="en-US" altLang="en-US" sz="3600" b="1" dirty="0" smtClean="0">
                <a:solidFill>
                  <a:srgbClr val="FF9933"/>
                </a:solidFill>
              </a:rPr>
              <a:t>n Atlantic County</a:t>
            </a:r>
            <a:endParaRPr lang="en-US" altLang="en-US" sz="3600" b="1" dirty="0">
              <a:solidFill>
                <a:srgbClr val="FF9933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2588" y="5680075"/>
            <a:ext cx="8382000" cy="914400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en-US" sz="3200" dirty="0" smtClean="0">
              <a:solidFill>
                <a:srgbClr val="0070C0"/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289275" y="5410200"/>
            <a:ext cx="83820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en-US" altLang="en-US" sz="2400" b="1" i="1" dirty="0" smtClean="0">
                <a:solidFill>
                  <a:prstClr val="white"/>
                </a:solidFill>
              </a:rPr>
              <a:t>December 20, 2017</a:t>
            </a:r>
            <a:endParaRPr lang="en-US" altLang="en-US" sz="2400" b="1" i="1" dirty="0">
              <a:solidFill>
                <a:prstClr val="white"/>
              </a:solidFill>
            </a:endParaRPr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657225"/>
            <a:ext cx="48006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8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b="1" dirty="0" smtClean="0">
                <a:solidFill>
                  <a:srgbClr val="FFC000"/>
                </a:solidFill>
              </a:rPr>
              <a:t>Why look at visitation?</a:t>
            </a:r>
            <a:endParaRPr lang="en-US" altLang="en-US" sz="3600" b="1" dirty="0">
              <a:solidFill>
                <a:srgbClr val="FF9933"/>
              </a:solidFill>
            </a:endParaRPr>
          </a:p>
        </p:txBody>
      </p:sp>
      <p:sp>
        <p:nvSpPr>
          <p:cNvPr id="155651" name="Content Placeholder 2"/>
          <p:cNvSpPr>
            <a:spLocks noGrp="1"/>
          </p:cNvSpPr>
          <p:nvPr>
            <p:ph idx="1"/>
          </p:nvPr>
        </p:nvSpPr>
        <p:spPr>
          <a:xfrm>
            <a:off x="381000" y="1524001"/>
            <a:ext cx="8229600" cy="2438399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CP&amp;P core service</a:t>
            </a:r>
          </a:p>
          <a:p>
            <a:r>
              <a:rPr lang="en-US" altLang="en-US" dirty="0" smtClean="0"/>
              <a:t>Challenges</a:t>
            </a:r>
            <a:endParaRPr lang="en-US" altLang="en-US" dirty="0"/>
          </a:p>
          <a:p>
            <a:r>
              <a:rPr lang="en-US" altLang="en-US" dirty="0"/>
              <a:t>Opportunity to move towards </a:t>
            </a:r>
            <a:r>
              <a:rPr lang="en-US" altLang="en-US" dirty="0" smtClean="0"/>
              <a:t>evidence</a:t>
            </a:r>
          </a:p>
          <a:p>
            <a:pPr marL="0" indent="0">
              <a:buNone/>
            </a:pPr>
            <a:endParaRPr lang="en-US" altLang="en-US" dirty="0"/>
          </a:p>
          <a:p>
            <a:endParaRPr lang="en-US" altLang="en-US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2438400" y="63269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768B8E-1629-46FA-9787-75FA37786E3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24003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533400" y="4343401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800" b="1" dirty="0" smtClean="0">
                <a:solidFill>
                  <a:srgbClr val="FF9933"/>
                </a:solidFill>
              </a:rPr>
              <a:t>What does the literature, policy and practice say?</a:t>
            </a:r>
          </a:p>
          <a:p>
            <a:endParaRPr lang="en-US" altLang="en-US" dirty="0" smtClean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2893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3600" b="1" dirty="0">
                <a:solidFill>
                  <a:srgbClr val="FFC000"/>
                </a:solidFill>
              </a:rPr>
              <a:t>Literature Review</a:t>
            </a:r>
            <a:br>
              <a:rPr lang="en-US" altLang="en-US" sz="3600" b="1" dirty="0">
                <a:solidFill>
                  <a:srgbClr val="FFC000"/>
                </a:solidFill>
              </a:rPr>
            </a:br>
            <a:r>
              <a:rPr lang="en-US" altLang="en-US" sz="3200" b="1" dirty="0">
                <a:solidFill>
                  <a:srgbClr val="FF9933"/>
                </a:solidFill>
              </a:rPr>
              <a:t>Why is family time important?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60502" y="1457325"/>
            <a:ext cx="4718050" cy="38004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Child Welfare Outcomes:</a:t>
            </a:r>
          </a:p>
          <a:p>
            <a:pPr>
              <a:lnSpc>
                <a:spcPct val="90000"/>
              </a:lnSpc>
            </a:pPr>
            <a:r>
              <a:rPr lang="en-US" altLang="en-US" sz="20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Increase the likelihood for reunification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Reduce placement lengths of stay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Decrease chance of re-entry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000" dirty="0">
              <a:solidFill>
                <a:schemeClr val="tx1">
                  <a:lumMod val="95000"/>
                </a:schemeClr>
              </a:solidFill>
              <a:latin typeface="+mn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 smtClean="0">
                <a:solidFill>
                  <a:schemeClr val="tx1">
                    <a:lumMod val="95000"/>
                  </a:schemeClr>
                </a:solidFill>
                <a:latin typeface="+mn-lt"/>
              </a:rPr>
              <a:t>Child Well-Being Outcomes</a:t>
            </a:r>
            <a:r>
              <a:rPr lang="en-US" altLang="en-US" sz="24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en-US" altLang="en-US" sz="20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Lower levels of anxiety &amp; depression</a:t>
            </a:r>
          </a:p>
          <a:p>
            <a:pPr>
              <a:lnSpc>
                <a:spcPct val="90000"/>
              </a:lnSpc>
            </a:pPr>
            <a:r>
              <a:rPr lang="en-US" altLang="en-US" sz="20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Exhibit fewer behavioral problems</a:t>
            </a:r>
          </a:p>
          <a:p>
            <a:pPr>
              <a:lnSpc>
                <a:spcPct val="90000"/>
              </a:lnSpc>
            </a:pPr>
            <a:r>
              <a:rPr lang="en-US" altLang="en-US" sz="20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High well-being ratings &amp; adjust well to placement</a:t>
            </a:r>
          </a:p>
        </p:txBody>
      </p:sp>
      <p:pic>
        <p:nvPicPr>
          <p:cNvPr id="157701" name="Picture 2" descr="http://ts2.mm.bing.net/th?id=H.4788747655906341&amp;pid=1.7&amp;w=181&amp;h=148&amp;c=7&amp;rs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09800"/>
            <a:ext cx="29178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5394" y="5257800"/>
            <a:ext cx="8915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9933"/>
                </a:solidFill>
              </a:rPr>
              <a:t>The visit environment plays a crucial role in supporting positive family interactions.</a:t>
            </a:r>
          </a:p>
          <a:p>
            <a:pPr algn="ctr">
              <a:defRPr/>
            </a:pPr>
            <a:r>
              <a:rPr lang="en-US" sz="2000" b="1" u="sng" dirty="0">
                <a:solidFill>
                  <a:srgbClr val="FF9933"/>
                </a:solidFill>
              </a:rPr>
              <a:t>Home-like</a:t>
            </a:r>
            <a:r>
              <a:rPr lang="en-US" sz="2000" b="1" dirty="0">
                <a:solidFill>
                  <a:srgbClr val="FF9933"/>
                </a:solidFill>
              </a:rPr>
              <a:t> and other </a:t>
            </a:r>
            <a:r>
              <a:rPr lang="en-US" sz="2000" b="1" u="sng" dirty="0">
                <a:solidFill>
                  <a:srgbClr val="FF9933"/>
                </a:solidFill>
              </a:rPr>
              <a:t>supportive settings  </a:t>
            </a:r>
            <a:r>
              <a:rPr lang="en-US" sz="2000" b="1" dirty="0">
                <a:solidFill>
                  <a:srgbClr val="FF9933"/>
                </a:solidFill>
              </a:rPr>
              <a:t>are preferable.</a:t>
            </a:r>
          </a:p>
          <a:p>
            <a:endParaRPr lang="en-US" dirty="0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2438400" y="63269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768B8E-1629-46FA-9787-75FA37786E3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24003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1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C000"/>
                </a:solidFill>
              </a:rPr>
              <a:t>Weekly visits are the target.</a:t>
            </a:r>
            <a:r>
              <a:rPr lang="en-US" sz="4000" b="1" dirty="0">
                <a:solidFill>
                  <a:srgbClr val="FFC000"/>
                </a:solidFill>
              </a:rPr>
              <a:t/>
            </a:r>
            <a:br>
              <a:rPr lang="en-US" sz="4000" b="1" dirty="0">
                <a:solidFill>
                  <a:srgbClr val="FFC000"/>
                </a:solidFill>
              </a:rPr>
            </a:br>
            <a:r>
              <a:rPr lang="en-US" sz="2400" b="1" dirty="0">
                <a:solidFill>
                  <a:srgbClr val="FF9933"/>
                </a:solidFill>
              </a:rPr>
              <a:t>But bonding is still challenging even if targets are achieved.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07482759"/>
              </p:ext>
            </p:extLst>
          </p:nvPr>
        </p:nvGraphicFramePr>
        <p:xfrm>
          <a:off x="3733800" y="1652496"/>
          <a:ext cx="5410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1"/>
          <p:cNvSpPr txBox="1">
            <a:spLocks noGrp="1" noChangeArrowheads="1"/>
          </p:cNvSpPr>
          <p:nvPr>
            <p:ph sz="half" idx="1"/>
          </p:nvPr>
        </p:nvSpPr>
        <p:spPr bwMode="auto">
          <a:xfrm>
            <a:off x="381000" y="2057400"/>
            <a:ext cx="41910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Once a week 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standard practice in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most places.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 i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i="1" dirty="0"/>
              <a:t>But it’s difficult to bond in only one hour a week.</a:t>
            </a: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2438400" y="63269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768B8E-1629-46FA-9787-75FA37786E3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24003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72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3"/>
          <p:cNvSpPr txBox="1">
            <a:spLocks noChangeArrowheads="1"/>
          </p:cNvSpPr>
          <p:nvPr/>
        </p:nvSpPr>
        <p:spPr bwMode="auto">
          <a:xfrm>
            <a:off x="5257800" y="2209800"/>
            <a:ext cx="34163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lnSpc>
                <a:spcPct val="75000"/>
              </a:lnSpc>
              <a:spcAft>
                <a:spcPts val="0"/>
              </a:spcAft>
              <a:buFontTx/>
              <a:buNone/>
              <a:defRPr/>
            </a:pPr>
            <a:endParaRPr lang="en-US" altLang="en-US" sz="3600" b="1" dirty="0">
              <a:solidFill>
                <a:srgbClr val="00B050"/>
              </a:solidFill>
              <a:ea typeface="+mn-ea"/>
            </a:endParaRPr>
          </a:p>
        </p:txBody>
      </p:sp>
      <p:sp>
        <p:nvSpPr>
          <p:cNvPr id="107526" name="AutoShape 8" descr="data:image/jpeg;base64,/9j/4AAQSkZJRgABAQAAAQABAAD/2wCEAAkGBxQSEhUUEhQUFRUUFxQWGBQUFBQUFhcVFRUWFhcVFBQYHCggGBolHRQUITEhJSkrLi4uFx8zODMsNygtLisBCgoKDg0OGhAQGiwkHyQsLCwsLCwsLCwsLCwsLCwsLCwsLCwsLCwsLCwsLCwsLCwsLCwsLCwsLCwsLCwsLCwsLP/AABEIAOEA4QMBIgACEQEDEQH/xAAcAAABBQEBAQAAAAAAAAAAAAAFAAECAwQGBwj/xAA9EAABAwEGAwUGBAUDBQAAAAABAAIRAwQFEiExQVFhcQYTIoGRMqGxwdHwFEJS4SMzYnLxBxWiJGOSssL/xAAZAQADAQEBAAAAAAAAAAAAAAABAgMABAX/xAAnEQACAgICAQQCAgMAAAAAAAAAAQIRAxIhMUEEEzJRIoFhcTM0Qv/aAAwDAQACEQMRAD8AxJwmTryTqHTpJLGHTpgnWMIBVWq0NptxOMD49FY50Ak7ZrzrtPe5q1fCThGQ6cYT44bugSdBW9e1LsX8Iw0cW685KC2i+X1HYnO004A8ghBrkqDnLtjiSJOVhine9Rohr3DoYWqydoqzHTiJ0nEZB8lzsmE0ovGmbY9CsHa9rnRUZhnQt8WfTZHrFeFOrOBwJGo0I8ivIA4jda7LbXMzaSDxBIPqoy9OvAyyHr0JLj7n7WnwtrCZHtjXzG/lxXXNdIBGhzB5LllBx7KppiJTAqUJoSBEmcnCYomIFMnKZKYiUykVFAwkxSSK1mIFRKmVFYxGEk6SxjQnTJwqCjpJJLBHCSi50KltpBWpvoxl7RVyyzvIgGNzGpXltV5JkmV3nbatNJg/q+X7rhKjIXZ6eNLklkZBJMnXSTHAlO1iip0iQZCxiIbKmwkQrqDDOLCSIzw5QOM7LZaaPeQ9hzjMOIA6SUA0ZbM8h08OGS6y5L3czJxJbw2jlPmuXpUjBkxn5dJ9fRSZUIcM4GvFJKKlwxlwer03AgEaESpQub7OXkS0tcfZiCec5e4eqL/jOYXDLE06LKSNkJELF+M5hTbXJS+3I2yLyE0Kk1uYTGvzCHtyNsi0hRhKnUlSKnQxAplIqBQMMUxSTOWMNKSZOhbMaE4TJ1YUdMSkmKBiuucihDTLokotX0KEUT4vNVxGaBHbBwa5jAZhuI9SYHwXJVjmun7aiK88WN+a5hwXbDohIrSTlMqCk2Z5KQamo6zwWlrQdsvRBhRfd9EkiSC0S73aRudEas1nFRpbgnOQRkZ2By0VNz2Vu8TOn1XofZyw0jEsHokkykI2cdYOyFotBLabCTE56QOZQ28+z1Wg8CoxzZ0kcMsl9CXYwUnAgQFh7fWdj6TXloJa8QY4tKm50rKPGjyK7bH3bQDqcz1OyNWawNKyVPbKKUXw1CPKtiMVS7WQuiumwU3UtAuWq3idCF11yVP4OS6cS5JzurOSvW7Wh74yQGyziIniulvR7jUfK5uye2epXNNVZWPKDllOSvKos+iuXnvsoMVEqRTEIBIFRKkVEoGIykkkgY1JJJSriDpJkiUoSuvoUGpHxeaM1zkUFYfF5quLyDyA+29UGuBwpsB6y4/Ahcw9Gr9pE1HuO5P7II4Lvh0Ql2a7ps4qVIdo0FxHGNveEZtLTgziDo3ICNoCG3FIqdQR6/4RW9AQ3EGzhAkzoRySTf5Fsa/CwFWoYSno5nJE7dQGEncDXyVF0UgXBMnwI406Og7P3a50ZgfHiu1u9/duAM8EOumywAW5nZZr4tVVjgD/AAzkQXDWeHFRbs6IpRPZbsh9Js68UF7c5UWji+fRp+q4F1stxFMUrTicZIaD7I3LhoB14Ipa7fWqsaKzg4sBzaIBJ1PuCXK1qLycvXdDiUTsrpbKwYMTyETp08IhFfEn5MV5NETzXZdmGfwVxt7AwIXW9mLSO6grp9P5Bk+AFv0eN65Wx+0epXU387xPXLWLU9T8VCfkaPQes4yVyrs+isK89jjJJkkAkXBQIVjlWSsYjCSSSBjQkkkqiDpJAqu0V2saXOMAIVYRVxkVz9canZa7Hej64LhTwU9Glx8TucbBU2o5Qrwg49mXPIFtrZ2lDhd85ovVppsC6EwONmOhQDdETbWDqcGMhnO/XiqIhUuK3YU9TLeTjhEaT7lK6HBXlSptA0TeKE82df2ctviaOEL02pdTbZSaC7DBBOUgtjNpC8Uu21d26V6hdnaM0bFUrwSGNkDi45NB5SQprsv2dE+4KFOjUbRYA7unNxQMRIBiTuV5885Lr+xd/wBKtTxPqQ8mCCcjO8LkrUzC5wGgLh6EhSz+GK1XAB/OYROnpmhRdDyrv9wjVUXxJ+Sd61i1khVXJebzkMgq69qDxBVl2NAEgZcVrodRTRrt7iWlBLC2NePzXQ0KzJ8QlFaHdOgQCOEBbwbUCUagjUK4FdE7s/ROYgTwCkOzDIycQdtwpPB9GObUSt1ssJpGHH6LEVCUHHs1kSq3BTKiUgSEJ06ZajFySSSoKOuMvy8zUeRPgB8IG8fmKLdob1DWmmw+I5OPAcOq5QAE5mByXf6XD/0/0Qyz8Iena3sMseRynI+WiKWG9+8OF4Af7ndOB5LKy66byYdB2kkZ67hZ7wud9PMGWzk7cHmuvJg2Vk4ZdWGaqpJWaw3hi8D8nj/lz6q15XE4tOmdakmrRGq9ZnVVbVKHVpCdCSNjai0MchtNxGThHVELMJgcUWqNFnQ9nLvFUuc4EtpjEecaDqV0nZ+/HOY9lazk0YMhgloAzIcDyjmsFCm+jSwtaYiTA1KsqdpnOs5Y5hbVBb44wuwj9R1OWUHiVM6IRT7CtruVlM0jRYAyqMVIyCQS4yMWxBIy6LLUaRIOokeazdnr4e99noPzpsrB4bkCMjoeGcwjHaCw9zXcwZtMOb/a7P6jyXLlhX5BnFLo5W0WBxcSCqv9udxR2EoSLJIlSARu5ytbUAGEbZLcaocS0aid8xtmhbbLVaTihzZyzzGehXTBNrkdKh3VYU7Lby0qypSBGixOyKcDOis9/wAZHiI6Lo7DebXOicvj9yvNnPB93qrrDeLmvAH30TIRnqd72BtSkeIGR6Zrh64wnCTJG4XXXZegfTzI0Mnp9lcY9sPfuMRg8gYUs6TjZkIlRJTkKJXGMJJJJAxahd+3n3LYb7btOQ4ohXrBjXOOjQSVwFttRqPLnak+nALt9Pi3dvpEZypFdSoSU9CSctdpVJKcOhemjmYXs9SR4mHOZjll8kQoPywziByh2RhYrvtHhEz1z3JW1tUH8x8811xfBJmO23e0jMEDZw1b98ENdaH0sqgxDZ40IXU0n8VTXsoaZAljtWxkky4IzGhkcTnza2kZGfvdZrHamOeWuGoIaf6tiVtvu5Q1veUwebRmI4jgudwaxMCM+Ge64/a9uXJZ5NkdMwNqgA6mQCNntyPqI9FkAdTOY0OoQqw1CHCDvPmPsrqnAVGyI8QzHB26vosq/kRScDoLB27ZRpQRNTDkI30B6IfYrN31PvGuJePaaYzPIrkbbRIczzafLNHOy9uwVQJyc4sPXY+q5MuHWDrtF4ZnaL+/h8tkOafQhemWiq21WRloBmrSDWVB/TOR9T715nejO7tDxs7xDz/eV1nYG2DvhTdmyqCxw4gjJcs1tH+zqTsuUXmATyKKX7dD7NUwuzaZLHcR9QhbxIOU5HTouOmnTAB6Fr3iC7XY5GPqrXWhCH1ROXktVnMrvoa7NDXys9UDF4jAGp+g3K30qW6HWy7XvIcCRmIEZRO8boGXYQvO6W02NqscXMflmILXtglrh0IIO+fBCWUvVF7ytmGiKUyS7GeRAgDrmZ68kFNbCMW60bo2RJPgOXXbCHNBmJE9J06JUBm4zOJxI6ckPu4F+um5+iKNbAAGyjmlxqTHKiU5USuYIydMkgYD9qrVhphg/MZPQfvHouQc5Fu0toxVncGw30195KCEr2cEdYI45u2O5yhjTPcAqnVD0VRAtZrQ0CCYOxz4ohSeSNnDiFy7YJzJHNa6Nkd7TH+Yn4KsZv6FaOkp2gt3y5orZqwcIO65WjbHgRVbib+puZ8xqidMd5TPdO8QBwHjGYB5rojOxGgjeFTu6buWi46nai3FAEO1EZLpbqtgtVJ1Opk9uTuMbO6hc5brI6m4tdqN+I2IUc0m6kuh4rwYQ8TkI9Vrui29zUzktORHwKwu1UnjQqCbTtDnSW5zHsL2GY8XMbaeaw2XwsEaggzz1Q+nVgj76rdRPgCptsxao6C86/fUqdcat8DxwOx+Pqrbot5pva8agghDbktAa8sf/LqQ13nofVa7XdlSkSILm7OGeXPgVwTioPR/o7McrVnodr7Zi006bXsEtJknMScsvJZ7zvgveBADA0CGtAjyC4SzudLWjLMD37ruLNZctQei0UNNoDW243PJfTLSD5fBQs1yVuLB5u+i6JtLu82+mxW2jVa8Za7gptUJuym5uytWsDFSmI1yfl5wrHdiK5MMdRcNzieI6jB8JW2zXo6mwsGQMknfJG7nvElkOybM/wCeabSLB7kkcden+n9oawvb3dQjVrC7F5BzRK8/r2OrUeWMaRBglwIDY1mfgvpeysDguC/1Cu0U6rKrQQKoOI7Y28OBiMuSTKtI2jRyOTpnEWGy90wNmTueJVxUyoFec227ZUiVEpyoEoBEkopIGPPLRVLiSdSSfMrNUfHVSJVDzlO5XuHCRUSnKiVgDq2hVcwy1Uq6jyKKMFrJa21P6XcNj0WvF3bg7JpJ9rYng8fNBe7B9rwnZzfmFvo2otHd1xLHZB409VeMvsRo22moKVenaG5B5wVBwd9j3Lf2ksgdTxjVu/8ASfuUHDCadSk7MgYmu/UG5tcD7vPkj1zVxWs4nhhKdfla+wdcnDVm5pDTpmr7xpYXEH8pI9FRTK5aKj0jOS1WZ/gA6rK0QVa8xHNBOmY3zPoux7PXqKjMLz4m7nccVxFF0wuruC5SPG8nP8o4cz9EufHHJHkfHJxfB0lB9MkyW5iMx+y1izZSwg9CslOzN4BWizAZtJHRSjFQVIdtsf8AEkZFV/iYMtMH4q9zKmHEW943iBJHWFgrV2fo9ckbDQVp2gVBwI1HxRy7bRpOTQZ/crz202wNzbIPULTXvl1aGtMNAEgbujOfog5UMoWe4XbfFAw0VWT1+eip7YWNlWy1MZgMaajSP1NDo8jJHmvNuz9Xu/FVpVC39UPAC7W+3h931O5JDYa4tzPhDgSM8wN/JB5Li7NLFrTR5s5VFWOVbl5zKECmIUiolCjEUkySATzW2U8Lizg5w8gYWasc0W7T0S2u/n4vJ2fxlB3FeyncbOFqmOVEp0xTAEFY0EZ+9VKylWLdPQ6LIwQoOnXMLUwYQWuGKm7bhzB2WGhWYf6T7kUsrdpBBV4cislZmYCGuOKmZwP3E5Fp+Y81d2amm99F2oOXTUHzClRbhlrhLD7jxCavNN7X7ths7OYT4T5Ex5qqVUxQNfX8ypP6ifXMe4rDSRHtCQapI3j79IQ1hhc0vkyi6JVTEJVTicA2SdMtyeCsow8lp39nkR9V2VxXGykA4iXkanbpwUmx0Z+z9y4IfV9rZg0H9x4rqhU+9AsxMfpHvVbnt3cXJWxkjb3/AD9FS57plryORzasr6mUAEc1jqOyP8QnzCnNlcafaDlgvksfD2j+4ZDPpr0XV2qjQrUe8qNBcwYtSMQGrSRrlovMm1iHCXB3L/KP3te2GgGNObwBlwy+imW77Omr3Hd7myaev/cqD4FRslGzUP5NNrOYkn/yOa4Zl5PjUqbbc7ijZj1Gw3nzXQXe9tRrmwIeCCOREFeP2K+S3VdXcHahrAXEkgbDU8ltkuxWjmntgkHbL0USp1X4iSdyT6mVWSuExEqBUiVAlYwySaUkDHNdtLLkyoP7D8R/9LjyvSr4s/eUXt3iR1bmPgvN6gzXpYJXCvo5cipjBJyYKTwroQikkkFjF9Gi128H3K9lGoz2TPms4pT7JWijaHNyKpGhQhZr0Ps1GlEXjGwtBkOBwngdp84Qljg76LRZX4Tkcj+VWi35FaBFteS4zkdCOBAAIWZ5RS/aMPDgJxj/AJDI+4hW3XcuLxVNP0/UrmyPV8lYRcujPcFEuqYgCcPLKV3NnrGM2k+YWKk1rQA0ADktdOqFzSmzojiS7NYczdh+Kk2kx/suz4aFUtrBROEuE75T8EFN+QvGq4HrUXN4x0Cx1GH8vw+i21XPYJBkLLUt54jyyTsRNoVIhrTiLQTuWmfIlDLTWDniCSBn9FK02snNxkobRrS53kEKGu2G7kp95aaTDm1z2gjiJzXd2O5LJUeWmjEGMn1B8HLiOx8m20ctHAr1CjZQC52mZmCpll0YLddFis7S8UWk7Nc575OwhziFzLRGgA6ZLZfFv72pkfC3IfM/fBYcS5ck9mBkiVW4pFygSkAIlRJSJUCVjDpKEpLGLwF5vfNnwVXt4OPpOXuXprawGq4HtW3/AKh/MNd6gD5LuwR1bOfI7QBVgMhQKdrl0khkk7gmRMO3kr21jvmqAVZTOyZALW1uoVj6wPIqpzSoYeKNswabacdMZS5hnyI1C32G0YgI1QCzPwkEf5C2vhniZ7J2/SfooZuWdGJ0gxUqwVH8XCx0rU2p4SYOxVtV9OAHNAcMiI1+qgXRo/Gjipi2THUIPaLOXR3YjrkIRO6LtJcMTs+AE+9akaw22uPIoZaKEnwtJ6fVdBSupjY1PVJ1ndsABpwR3E9s5f8A2p5PiyHDU+5Fbuudm8nlEe5HKtlLGglvQ8T5pqBAEnzEaZoW2MopGm5bIym8ECHDfL3FErXbSQW6TryCDUrQZcZAHxPALHarwLTkcypZZUqQbN77KFirNgoe+8HOMSraZ81yLugFxKiSmlNiVKMIqBKclRKIBSkoykgYnaSYK4vtID3gJ1LI9CV3DaWIwuZ7d2bD3Lh/WP8A1I+a9CHZGdUcmkAnISKuRH1CinBU3NJ0WMVwrqLkm2YrTQso3Q3SCoNl1IYtteC10rpc7I5Std3gDIBb++jNTnnb6LwwryVPuIMZp7Q9rf8AZDaV2VASCWx56dF0tmvDY6KypUYTk0KGzLao56jdAmfEeQ0+qJ0ruedGHqitC0RwWttfPkhbCkjFZLgc7N2Q4A5o/Y7pYweEZ8Tqs1CtG6IttCASbLENxO6i+zwdlb+LA14IReN7Bu/QDc8giY03lWaB4iEDFrxE4G5cTp+6yd+arpfp+n68VqxgDgFKWWuEI2Tr1cLSSVz76pdmiFvtrS0ic0KYVXDi2uUyGSdcIm2QiFkrSIKzNaCptEZqk8SapCRyNM340xcsX4sTGpWjEuSUHHs6FJPosxJpUJSlKEnKSrlJAwVc/CROUrne3dMmiw/pf8WkfRNRtr3U3lxmMweaB261PqMIcZ5dM16CdM52uAI1IpgpFXJEVZQq4TO24VZTIMKDDYIkKQCGWa0YddPhzRJrp0UWqLxlZqs9WCtj6qFhyua8pGiiZqZaM1qp2lCDKcVChQdg9TtS0Mti55lZWC0Fag7HR07WtjLeeK5WnaD16KytWfiDNJz5x8kfbdX4A5pB+veTneFv7DqoUntbmfE46k/LgFgDoEDZUOtK5nJsYMB4dyULTTBbEoY21q8Vskv8itA6rTLTBTK62VZhVBejjltFM5JqnQsULO+uTurXiVAU0ZARquun+YoliQ2xPgwtuJcWX5HTj6J4k+JVylKkOW4kyrlOsYG3f/JqIWNEkl1skBSnGiSS6jnGSSSQCJELF7Pqkkkn0PDs0KxiSSkyyLFF6SSAzHardkkkTGu6/Zd1V9f+YOn0SSXbl/1zkj/lLquiHFJJeOjuYwWweykksAy2jZO3RJJd2H4I5MnyGTFJJUYiJ2T2lvTJLhzfI6sfxHTpJKQ4ySSSwD//2Q=="/>
          <p:cNvSpPr>
            <a:spLocks noChangeAspect="1" noChangeArrowheads="1"/>
          </p:cNvSpPr>
          <p:nvPr/>
        </p:nvSpPr>
        <p:spPr bwMode="auto">
          <a:xfrm>
            <a:off x="1063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800">
              <a:solidFill>
                <a:prstClr val="black"/>
              </a:solidFill>
              <a:ea typeface="+mn-ea"/>
            </a:endParaRPr>
          </a:p>
        </p:txBody>
      </p:sp>
      <p:sp>
        <p:nvSpPr>
          <p:cNvPr id="107527" name="AutoShape 10" descr="data:image/jpeg;base64,/9j/4AAQSkZJRgABAQAAAQABAAD/2wCEAAkGBxQSEhUUEhQUFRUUFxQWGBQUFBQUFhcVFRUWFhcVFBQYHCggGBolHRQUITEhJSkrLi4uFx8zODMsNygtLisBCgoKDg0OGhAQGiwkHyQsLCwsLCwsLCwsLCwsLCwsLCwsLCwsLCwsLCwsLCwsLCwsLCwsLCwsLCwsLCwsLCwsLP/AABEIAOEA4QMBIgACEQEDEQH/xAAcAAABBQEBAQAAAAAAAAAAAAAFAAECAwQGBwj/xAA9EAABAwEGAwUGBAUDBQAAAAABAAIRAwQFEiExQVFhcQYTIoGRMqGxwdHwFEJS4SMzYnLxBxWiJGOSssL/xAAZAQADAQEBAAAAAAAAAAAAAAABAgMABAX/xAAnEQACAgICAQQCAgMAAAAAAAAAAQIRAxIhMUEEEzJRIoFhcTM0Qv/aAAwDAQACEQMRAD8AxJwmTryTqHTpJLGHTpgnWMIBVWq0NptxOMD49FY50Ak7ZrzrtPe5q1fCThGQ6cYT44bugSdBW9e1LsX8Iw0cW685KC2i+X1HYnO004A8ghBrkqDnLtjiSJOVhine9Rohr3DoYWqydoqzHTiJ0nEZB8lzsmE0ovGmbY9CsHa9rnRUZhnQt8WfTZHrFeFOrOBwJGo0I8ivIA4jda7LbXMzaSDxBIPqoy9OvAyyHr0JLj7n7WnwtrCZHtjXzG/lxXXNdIBGhzB5LllBx7KppiJTAqUJoSBEmcnCYomIFMnKZKYiUykVFAwkxSSK1mIFRKmVFYxGEk6SxjQnTJwqCjpJJLBHCSi50KltpBWpvoxl7RVyyzvIgGNzGpXltV5JkmV3nbatNJg/q+X7rhKjIXZ6eNLklkZBJMnXSTHAlO1iip0iQZCxiIbKmwkQrqDDOLCSIzw5QOM7LZaaPeQ9hzjMOIA6SUA0ZbM8h08OGS6y5L3czJxJbw2jlPmuXpUjBkxn5dJ9fRSZUIcM4GvFJKKlwxlwer03AgEaESpQub7OXkS0tcfZiCec5e4eqL/jOYXDLE06LKSNkJELF+M5hTbXJS+3I2yLyE0Kk1uYTGvzCHtyNsi0hRhKnUlSKnQxAplIqBQMMUxSTOWMNKSZOhbMaE4TJ1YUdMSkmKBiuucihDTLokotX0KEUT4vNVxGaBHbBwa5jAZhuI9SYHwXJVjmun7aiK88WN+a5hwXbDohIrSTlMqCk2Z5KQamo6zwWlrQdsvRBhRfd9EkiSC0S73aRudEas1nFRpbgnOQRkZ2By0VNz2Vu8TOn1XofZyw0jEsHokkykI2cdYOyFotBLabCTE56QOZQ28+z1Wg8CoxzZ0kcMsl9CXYwUnAgQFh7fWdj6TXloJa8QY4tKm50rKPGjyK7bH3bQDqcz1OyNWawNKyVPbKKUXw1CPKtiMVS7WQuiumwU3UtAuWq3idCF11yVP4OS6cS5JzurOSvW7Wh74yQGyziIniulvR7jUfK5uye2epXNNVZWPKDllOSvKos+iuXnvsoMVEqRTEIBIFRKkVEoGIykkkgY1JJJSriDpJkiUoSuvoUGpHxeaM1zkUFYfF5quLyDyA+29UGuBwpsB6y4/Ahcw9Gr9pE1HuO5P7II4Lvh0Ql2a7ps4qVIdo0FxHGNveEZtLTgziDo3ICNoCG3FIqdQR6/4RW9AQ3EGzhAkzoRySTf5Fsa/CwFWoYSno5nJE7dQGEncDXyVF0UgXBMnwI406Og7P3a50ZgfHiu1u9/duAM8EOumywAW5nZZr4tVVjgD/AAzkQXDWeHFRbs6IpRPZbsh9Js68UF7c5UWji+fRp+q4F1stxFMUrTicZIaD7I3LhoB14Ipa7fWqsaKzg4sBzaIBJ1PuCXK1qLycvXdDiUTsrpbKwYMTyETp08IhFfEn5MV5NETzXZdmGfwVxt7AwIXW9mLSO6grp9P5Bk+AFv0eN65Wx+0epXU387xPXLWLU9T8VCfkaPQes4yVyrs+isK89jjJJkkAkXBQIVjlWSsYjCSSSBjQkkkqiDpJAqu0V2saXOMAIVYRVxkVz9canZa7Hej64LhTwU9Glx8TucbBU2o5Qrwg49mXPIFtrZ2lDhd85ovVppsC6EwONmOhQDdETbWDqcGMhnO/XiqIhUuK3YU9TLeTjhEaT7lK6HBXlSptA0TeKE82df2ctviaOEL02pdTbZSaC7DBBOUgtjNpC8Uu21d26V6hdnaM0bFUrwSGNkDi45NB5SQprsv2dE+4KFOjUbRYA7unNxQMRIBiTuV5885Lr+xd/wBKtTxPqQ8mCCcjO8LkrUzC5wGgLh6EhSz+GK1XAB/OYROnpmhRdDyrv9wjVUXxJ+Sd61i1khVXJebzkMgq69qDxBVl2NAEgZcVrodRTRrt7iWlBLC2NePzXQ0KzJ8QlFaHdOgQCOEBbwbUCUagjUK4FdE7s/ROYgTwCkOzDIycQdtwpPB9GObUSt1ssJpGHH6LEVCUHHs1kSq3BTKiUgSEJ06ZajFySSSoKOuMvy8zUeRPgB8IG8fmKLdob1DWmmw+I5OPAcOq5QAE5mByXf6XD/0/0Qyz8Iena3sMseRynI+WiKWG9+8OF4Af7ndOB5LKy66byYdB2kkZ67hZ7wud9PMGWzk7cHmuvJg2Vk4ZdWGaqpJWaw3hi8D8nj/lz6q15XE4tOmdakmrRGq9ZnVVbVKHVpCdCSNjai0MchtNxGThHVELMJgcUWqNFnQ9nLvFUuc4EtpjEecaDqV0nZ+/HOY9lazk0YMhgloAzIcDyjmsFCm+jSwtaYiTA1KsqdpnOs5Y5hbVBb44wuwj9R1OWUHiVM6IRT7CtruVlM0jRYAyqMVIyCQS4yMWxBIy6LLUaRIOokeazdnr4e99noPzpsrB4bkCMjoeGcwjHaCw9zXcwZtMOb/a7P6jyXLlhX5BnFLo5W0WBxcSCqv9udxR2EoSLJIlSARu5ytbUAGEbZLcaocS0aid8xtmhbbLVaTihzZyzzGehXTBNrkdKh3VYU7Lby0qypSBGixOyKcDOis9/wAZHiI6Lo7DebXOicvj9yvNnPB93qrrDeLmvAH30TIRnqd72BtSkeIGR6Zrh64wnCTJG4XXXZegfTzI0Mnp9lcY9sPfuMRg8gYUs6TjZkIlRJTkKJXGMJJJJAxahd+3n3LYb7btOQ4ohXrBjXOOjQSVwFttRqPLnak+nALt9Pi3dvpEZypFdSoSU9CSctdpVJKcOhemjmYXs9SR4mHOZjll8kQoPywziByh2RhYrvtHhEz1z3JW1tUH8x8811xfBJmO23e0jMEDZw1b98ENdaH0sqgxDZ40IXU0n8VTXsoaZAljtWxkky4IzGhkcTnza2kZGfvdZrHamOeWuGoIaf6tiVtvu5Q1veUwebRmI4jgudwaxMCM+Ge64/a9uXJZ5NkdMwNqgA6mQCNntyPqI9FkAdTOY0OoQqw1CHCDvPmPsrqnAVGyI8QzHB26vosq/kRScDoLB27ZRpQRNTDkI30B6IfYrN31PvGuJePaaYzPIrkbbRIczzafLNHOy9uwVQJyc4sPXY+q5MuHWDrtF4ZnaL+/h8tkOafQhemWiq21WRloBmrSDWVB/TOR9T715nejO7tDxs7xDz/eV1nYG2DvhTdmyqCxw4gjJcs1tH+zqTsuUXmATyKKX7dD7NUwuzaZLHcR9QhbxIOU5HTouOmnTAB6Fr3iC7XY5GPqrXWhCH1ROXktVnMrvoa7NDXys9UDF4jAGp+g3K30qW6HWy7XvIcCRmIEZRO8boGXYQvO6W02NqscXMflmILXtglrh0IIO+fBCWUvVF7ytmGiKUyS7GeRAgDrmZ68kFNbCMW60bo2RJPgOXXbCHNBmJE9J06JUBm4zOJxI6ckPu4F+um5+iKNbAAGyjmlxqTHKiU5USuYIydMkgYD9qrVhphg/MZPQfvHouQc5Fu0toxVncGw30195KCEr2cEdYI45u2O5yhjTPcAqnVD0VRAtZrQ0CCYOxz4ohSeSNnDiFy7YJzJHNa6Nkd7TH+Yn4KsZv6FaOkp2gt3y5orZqwcIO65WjbHgRVbib+puZ8xqidMd5TPdO8QBwHjGYB5rojOxGgjeFTu6buWi46nai3FAEO1EZLpbqtgtVJ1Opk9uTuMbO6hc5brI6m4tdqN+I2IUc0m6kuh4rwYQ8TkI9Vrui29zUzktORHwKwu1UnjQqCbTtDnSW5zHsL2GY8XMbaeaw2XwsEaggzz1Q+nVgj76rdRPgCptsxao6C86/fUqdcat8DxwOx+Pqrbot5pva8agghDbktAa8sf/LqQ13nofVa7XdlSkSILm7OGeXPgVwTioPR/o7McrVnodr7Zi006bXsEtJknMScsvJZ7zvgveBADA0CGtAjyC4SzudLWjLMD37ruLNZctQei0UNNoDW243PJfTLSD5fBQs1yVuLB5u+i6JtLu82+mxW2jVa8Za7gptUJuym5uytWsDFSmI1yfl5wrHdiK5MMdRcNzieI6jB8JW2zXo6mwsGQMknfJG7nvElkOybM/wCeabSLB7kkcden+n9oawvb3dQjVrC7F5BzRK8/r2OrUeWMaRBglwIDY1mfgvpeysDguC/1Cu0U6rKrQQKoOI7Y28OBiMuSTKtI2jRyOTpnEWGy90wNmTueJVxUyoFec227ZUiVEpyoEoBEkopIGPPLRVLiSdSSfMrNUfHVSJVDzlO5XuHCRUSnKiVgDq2hVcwy1Uq6jyKKMFrJa21P6XcNj0WvF3bg7JpJ9rYng8fNBe7B9rwnZzfmFvo2otHd1xLHZB409VeMvsRo22moKVenaG5B5wVBwd9j3Lf2ksgdTxjVu/8ASfuUHDCadSk7MgYmu/UG5tcD7vPkj1zVxWs4nhhKdfla+wdcnDVm5pDTpmr7xpYXEH8pI9FRTK5aKj0jOS1WZ/gA6rK0QVa8xHNBOmY3zPoux7PXqKjMLz4m7nccVxFF0wuruC5SPG8nP8o4cz9EufHHJHkfHJxfB0lB9MkyW5iMx+y1izZSwg9CslOzN4BWizAZtJHRSjFQVIdtsf8AEkZFV/iYMtMH4q9zKmHEW943iBJHWFgrV2fo9ckbDQVp2gVBwI1HxRy7bRpOTQZ/crz202wNzbIPULTXvl1aGtMNAEgbujOfog5UMoWe4XbfFAw0VWT1+eip7YWNlWy1MZgMaajSP1NDo8jJHmvNuz9Xu/FVpVC39UPAC7W+3h931O5JDYa4tzPhDgSM8wN/JB5Li7NLFrTR5s5VFWOVbl5zKECmIUiolCjEUkySATzW2U8Lizg5w8gYWasc0W7T0S2u/n4vJ2fxlB3FeyncbOFqmOVEp0xTAEFY0EZ+9VKylWLdPQ6LIwQoOnXMLUwYQWuGKm7bhzB2WGhWYf6T7kUsrdpBBV4cislZmYCGuOKmZwP3E5Fp+Y81d2amm99F2oOXTUHzClRbhlrhLD7jxCavNN7X7ths7OYT4T5Ex5qqVUxQNfX8ypP6ifXMe4rDSRHtCQapI3j79IQ1hhc0vkyi6JVTEJVTicA2SdMtyeCsow8lp39nkR9V2VxXGykA4iXkanbpwUmx0Z+z9y4IfV9rZg0H9x4rqhU+9AsxMfpHvVbnt3cXJWxkjb3/AD9FS57plryORzasr6mUAEc1jqOyP8QnzCnNlcafaDlgvksfD2j+4ZDPpr0XV2qjQrUe8qNBcwYtSMQGrSRrlovMm1iHCXB3L/KP3te2GgGNObwBlwy+imW77Omr3Hd7myaev/cqD4FRslGzUP5NNrOYkn/yOa4Zl5PjUqbbc7ijZj1Gw3nzXQXe9tRrmwIeCCOREFeP2K+S3VdXcHahrAXEkgbDU8ltkuxWjmntgkHbL0USp1X4iSdyT6mVWSuExEqBUiVAlYwySaUkDHNdtLLkyoP7D8R/9LjyvSr4s/eUXt3iR1bmPgvN6gzXpYJXCvo5cipjBJyYKTwroQikkkFjF9Gi128H3K9lGoz2TPms4pT7JWijaHNyKpGhQhZr0Ps1GlEXjGwtBkOBwngdp84Qljg76LRZX4Tkcj+VWi35FaBFteS4zkdCOBAAIWZ5RS/aMPDgJxj/AJDI+4hW3XcuLxVNP0/UrmyPV8lYRcujPcFEuqYgCcPLKV3NnrGM2k+YWKk1rQA0ADktdOqFzSmzojiS7NYczdh+Kk2kx/suz4aFUtrBROEuE75T8EFN+QvGq4HrUXN4x0Cx1GH8vw+i21XPYJBkLLUt54jyyTsRNoVIhrTiLQTuWmfIlDLTWDniCSBn9FK02snNxkobRrS53kEKGu2G7kp95aaTDm1z2gjiJzXd2O5LJUeWmjEGMn1B8HLiOx8m20ctHAr1CjZQC52mZmCpll0YLddFis7S8UWk7Nc575OwhziFzLRGgA6ZLZfFv72pkfC3IfM/fBYcS5ck9mBkiVW4pFygSkAIlRJSJUCVjDpKEpLGLwF5vfNnwVXt4OPpOXuXprawGq4HtW3/AKh/MNd6gD5LuwR1bOfI7QBVgMhQKdrl0khkk7gmRMO3kr21jvmqAVZTOyZALW1uoVj6wPIqpzSoYeKNswabacdMZS5hnyI1C32G0YgI1QCzPwkEf5C2vhniZ7J2/SfooZuWdGJ0gxUqwVH8XCx0rU2p4SYOxVtV9OAHNAcMiI1+qgXRo/Gjipi2THUIPaLOXR3YjrkIRO6LtJcMTs+AE+9akaw22uPIoZaKEnwtJ6fVdBSupjY1PVJ1ndsABpwR3E9s5f8A2p5PiyHDU+5Fbuudm8nlEe5HKtlLGglvQ8T5pqBAEnzEaZoW2MopGm5bIym8ECHDfL3FErXbSQW6TryCDUrQZcZAHxPALHarwLTkcypZZUqQbN77KFirNgoe+8HOMSraZ81yLugFxKiSmlNiVKMIqBKclRKIBSkoykgYnaSYK4vtID3gJ1LI9CV3DaWIwuZ7d2bD3Lh/WP8A1I+a9CHZGdUcmkAnISKuRH1CinBU3NJ0WMVwrqLkm2YrTQso3Q3SCoNl1IYtteC10rpc7I5Std3gDIBb++jNTnnb6LwwryVPuIMZp7Q9rf8AZDaV2VASCWx56dF0tmvDY6KypUYTk0KGzLao56jdAmfEeQ0+qJ0ruedGHqitC0RwWttfPkhbCkjFZLgc7N2Q4A5o/Y7pYweEZ8Tqs1CtG6IttCASbLENxO6i+zwdlb+LA14IReN7Bu/QDc8giY03lWaB4iEDFrxE4G5cTp+6yd+arpfp+n68VqxgDgFKWWuEI2Tr1cLSSVz76pdmiFvtrS0ic0KYVXDi2uUyGSdcIm2QiFkrSIKzNaCptEZqk8SapCRyNM340xcsX4sTGpWjEuSUHHs6FJPosxJpUJSlKEnKSrlJAwVc/CROUrne3dMmiw/pf8WkfRNRtr3U3lxmMweaB261PqMIcZ5dM16CdM52uAI1IpgpFXJEVZQq4TO24VZTIMKDDYIkKQCGWa0YddPhzRJrp0UWqLxlZqs9WCtj6qFhyua8pGiiZqZaM1qp2lCDKcVChQdg9TtS0Mti55lZWC0Fag7HR07WtjLeeK5WnaD16KytWfiDNJz5x8kfbdX4A5pB+veTneFv7DqoUntbmfE46k/LgFgDoEDZUOtK5nJsYMB4dyULTTBbEoY21q8Vskv8itA6rTLTBTK62VZhVBejjltFM5JqnQsULO+uTurXiVAU0ZARquun+YoliQ2xPgwtuJcWX5HTj6J4k+JVylKkOW4kyrlOsYG3f/JqIWNEkl1skBSnGiSS6jnGSSSQCJELF7Pqkkkn0PDs0KxiSSkyyLFF6SSAzHardkkkTGu6/Zd1V9f+YOn0SSXbl/1zkj/lLquiHFJJeOjuYwWweykksAy2jZO3RJJd2H4I5MnyGTFJJUYiJ2T2lvTJLhzfI6sfxHTpJKQ4ySSSwD//2Q=="/>
          <p:cNvSpPr>
            <a:spLocks noChangeAspect="1" noChangeArrowheads="1"/>
          </p:cNvSpPr>
          <p:nvPr/>
        </p:nvSpPr>
        <p:spPr bwMode="auto">
          <a:xfrm>
            <a:off x="2587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800">
              <a:solidFill>
                <a:prstClr val="black"/>
              </a:solidFill>
              <a:ea typeface="+mn-ea"/>
            </a:endParaRPr>
          </a:p>
        </p:txBody>
      </p:sp>
      <p:sp>
        <p:nvSpPr>
          <p:cNvPr id="16077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rgbClr val="FFC000"/>
                </a:solidFill>
              </a:rPr>
              <a:t>CP&amp;P Policy:</a:t>
            </a:r>
            <a:br>
              <a:rPr lang="en-US" altLang="en-US" sz="3600" b="1" dirty="0" smtClean="0">
                <a:solidFill>
                  <a:srgbClr val="FFC000"/>
                </a:solidFill>
              </a:rPr>
            </a:br>
            <a:r>
              <a:rPr lang="en-US" altLang="en-US" sz="3200" b="1" dirty="0" smtClean="0">
                <a:solidFill>
                  <a:srgbClr val="FF9933"/>
                </a:solidFill>
              </a:rPr>
              <a:t>Visitation </a:t>
            </a:r>
            <a:r>
              <a:rPr lang="en-US" altLang="en-US" sz="3200" b="1" dirty="0">
                <a:solidFill>
                  <a:srgbClr val="FF9933"/>
                </a:solidFill>
              </a:rPr>
              <a:t>- NJAC 10:122D-1.1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77407" cy="4525963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sz="2600" dirty="0"/>
              <a:t>(a) “each child…shall have the opportunity to visit with </a:t>
            </a:r>
            <a:r>
              <a:rPr lang="en-US" sz="2600" b="1" dirty="0"/>
              <a:t>parents, siblings and interested relatives</a:t>
            </a:r>
            <a:r>
              <a:rPr lang="en-US" sz="2600" dirty="0"/>
              <a:t>.  </a:t>
            </a:r>
          </a:p>
          <a:p>
            <a:pPr>
              <a:defRPr/>
            </a:pPr>
            <a:r>
              <a:rPr lang="en-US" sz="2600" dirty="0"/>
              <a:t>(b) “Visits that are </a:t>
            </a:r>
            <a:r>
              <a:rPr lang="en-US" sz="2600" b="1" dirty="0"/>
              <a:t>frequent and of long duration</a:t>
            </a:r>
            <a:r>
              <a:rPr lang="en-US" sz="2600" dirty="0"/>
              <a:t> are beneficial…and facilitate movement toward achieving…permanency.”  </a:t>
            </a:r>
          </a:p>
          <a:p>
            <a:pPr>
              <a:defRPr/>
            </a:pPr>
            <a:r>
              <a:rPr lang="en-US" sz="2600" dirty="0"/>
              <a:t>“…the goal is to hold </a:t>
            </a:r>
            <a:r>
              <a:rPr lang="en-US" sz="2600" b="1" dirty="0"/>
              <a:t>a visit every week</a:t>
            </a:r>
            <a:r>
              <a:rPr lang="en-US" sz="2600" dirty="0"/>
              <a:t> for a period as long in duration as possible.”</a:t>
            </a:r>
          </a:p>
        </p:txBody>
      </p:sp>
      <p:pic>
        <p:nvPicPr>
          <p:cNvPr id="4098" name="Picture 2" descr="C:\Users\jmcdonald\AppData\Local\Microsoft\Windows\Temporary Internet Files\Content.IE5\24C3FBUQ\Family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605" y="2209800"/>
            <a:ext cx="3597019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3"/>
          <p:cNvSpPr txBox="1">
            <a:spLocks/>
          </p:cNvSpPr>
          <p:nvPr/>
        </p:nvSpPr>
        <p:spPr>
          <a:xfrm>
            <a:off x="2438400" y="63269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768B8E-1629-46FA-9787-75FA37786E3E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24003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41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ln>
            <a:noFill/>
            <a:miter lim="800000"/>
            <a:headEnd/>
            <a:tailEnd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>
                <a:solidFill>
                  <a:srgbClr val="FFC000"/>
                </a:solidFill>
              </a:rPr>
              <a:t>Policy meets Practice</a:t>
            </a:r>
            <a:r>
              <a:rPr lang="en-US" altLang="en-US" sz="3600" b="1" dirty="0">
                <a:solidFill>
                  <a:srgbClr val="00B050"/>
                </a:solidFill>
              </a:rPr>
              <a:t/>
            </a:r>
            <a:br>
              <a:rPr lang="en-US" altLang="en-US" sz="3600" b="1" dirty="0">
                <a:solidFill>
                  <a:srgbClr val="00B050"/>
                </a:solidFill>
              </a:rPr>
            </a:br>
            <a:r>
              <a:rPr lang="en-US" altLang="en-US" sz="2800" b="1" dirty="0">
                <a:solidFill>
                  <a:srgbClr val="FF9933"/>
                </a:solidFill>
              </a:rPr>
              <a:t>Recommendations for visitation from area/local CP&amp;P.</a:t>
            </a:r>
            <a:endParaRPr lang="en-US" altLang="en-US" sz="2800" dirty="0">
              <a:solidFill>
                <a:srgbClr val="FF9933"/>
              </a:solidFill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2438400" y="63269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768B8E-1629-46FA-9787-75FA37786E3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28600" y="1684421"/>
            <a:ext cx="2743200" cy="19050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smtClean="0"/>
              <a:t>Safety</a:t>
            </a:r>
            <a:endParaRPr lang="en-US" sz="27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3200400" y="1704474"/>
            <a:ext cx="2743200" cy="1905000"/>
          </a:xfrm>
          <a:prstGeom prst="round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smtClean="0"/>
              <a:t>Transportation</a:t>
            </a:r>
            <a:endParaRPr lang="en-US" sz="27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6204285" y="1676400"/>
            <a:ext cx="2711115" cy="19050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smtClean="0"/>
              <a:t>Cancellation/</a:t>
            </a:r>
          </a:p>
          <a:p>
            <a:pPr algn="ctr"/>
            <a:r>
              <a:rPr lang="en-US" sz="2700" b="1" dirty="0" smtClean="0"/>
              <a:t>Rescheduling Policy</a:t>
            </a:r>
            <a:endParaRPr lang="en-US" sz="27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228600" y="4114800"/>
            <a:ext cx="2755232" cy="1905000"/>
          </a:xfrm>
          <a:prstGeom prst="round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smtClean="0"/>
              <a:t>Documentation/</a:t>
            </a:r>
          </a:p>
          <a:p>
            <a:pPr algn="ctr"/>
            <a:r>
              <a:rPr lang="en-US" sz="2700" b="1" dirty="0" smtClean="0"/>
              <a:t>Communication</a:t>
            </a:r>
            <a:endParaRPr lang="en-US" sz="27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3200400" y="4114800"/>
            <a:ext cx="2743200" cy="19050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smtClean="0"/>
              <a:t>Program Hours</a:t>
            </a:r>
            <a:endParaRPr lang="en-US" sz="27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6172200" y="4114800"/>
            <a:ext cx="2731167" cy="1905000"/>
          </a:xfrm>
          <a:prstGeom prst="round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smtClean="0"/>
              <a:t>Case Goal</a:t>
            </a:r>
          </a:p>
          <a:p>
            <a:pPr algn="ctr"/>
            <a:r>
              <a:rPr lang="en-US" sz="2700" b="1" dirty="0" smtClean="0"/>
              <a:t>Restrictions</a:t>
            </a:r>
            <a:endParaRPr lang="en-US" sz="2700" b="1" dirty="0"/>
          </a:p>
        </p:txBody>
      </p:sp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24003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600" b="1" dirty="0">
                <a:solidFill>
                  <a:srgbClr val="FFC000"/>
                </a:solidFill>
              </a:rPr>
              <a:t>What we learned from the literature and existing practice.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Family time is </a:t>
            </a:r>
            <a:r>
              <a:rPr lang="en-US" sz="2800" u="sng" dirty="0"/>
              <a:t>critical</a:t>
            </a:r>
          </a:p>
          <a:p>
            <a:pPr>
              <a:defRPr/>
            </a:pPr>
            <a:r>
              <a:rPr lang="en-US" sz="2800" dirty="0"/>
              <a:t>No “off-the-shelf” evidence-based or evidence-supported visitation model available</a:t>
            </a:r>
          </a:p>
          <a:p>
            <a:pPr>
              <a:defRPr/>
            </a:pPr>
            <a:r>
              <a:rPr lang="en-US" sz="2800" dirty="0"/>
              <a:t>CP&amp;P contracts separately for therapeutic and supervised visitation</a:t>
            </a:r>
          </a:p>
          <a:p>
            <a:pPr>
              <a:defRPr/>
            </a:pPr>
            <a:r>
              <a:rPr lang="en-US" sz="2800" dirty="0"/>
              <a:t>Type of visitation a family receives is based on CP&amp;P and court order or service availability</a:t>
            </a:r>
          </a:p>
          <a:p>
            <a:pPr marL="0" indent="0" algn="ctr">
              <a:buFontTx/>
              <a:buNone/>
              <a:defRPr/>
            </a:pPr>
            <a:endParaRPr lang="en-US" sz="1800" b="1" dirty="0">
              <a:solidFill>
                <a:srgbClr val="FF9933"/>
              </a:solidFill>
            </a:endParaRPr>
          </a:p>
          <a:p>
            <a:pPr marL="0" indent="0" algn="ctr">
              <a:buFontTx/>
              <a:buNone/>
              <a:defRPr/>
            </a:pPr>
            <a:r>
              <a:rPr lang="en-US" b="1" dirty="0">
                <a:solidFill>
                  <a:srgbClr val="FF9933"/>
                </a:solidFill>
              </a:rPr>
              <a:t>How can we make it better?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2438400" y="63269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768B8E-1629-46FA-9787-75FA37786E3E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24003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19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dirty="0">
                <a:solidFill>
                  <a:srgbClr val="FFC000"/>
                </a:solidFill>
              </a:rPr>
              <a:t>A </a:t>
            </a:r>
            <a:r>
              <a:rPr lang="en-US" altLang="en-US" sz="4000" b="1" dirty="0" smtClean="0">
                <a:solidFill>
                  <a:srgbClr val="FFC000"/>
                </a:solidFill>
              </a:rPr>
              <a:t>Visitation CONTINUUM</a:t>
            </a:r>
            <a:r>
              <a:rPr lang="en-US" altLang="en-US" sz="3200" b="1" dirty="0">
                <a:solidFill>
                  <a:srgbClr val="FFC000"/>
                </a:solidFill>
              </a:rPr>
              <a:t/>
            </a:r>
            <a:br>
              <a:rPr lang="en-US" altLang="en-US" sz="3200" b="1" dirty="0">
                <a:solidFill>
                  <a:srgbClr val="FFC000"/>
                </a:solidFill>
              </a:rPr>
            </a:br>
            <a:r>
              <a:rPr lang="en-US" altLang="en-US" sz="2200" b="1" dirty="0">
                <a:solidFill>
                  <a:srgbClr val="FF9933"/>
                </a:solidFill>
              </a:rPr>
              <a:t>Includes assessment that drives visitation level(s) to meet family needs.</a:t>
            </a:r>
            <a:endParaRPr lang="en-US" altLang="en-US" sz="3100" dirty="0">
              <a:solidFill>
                <a:srgbClr val="FF9933"/>
              </a:solidFill>
            </a:endParaRPr>
          </a:p>
        </p:txBody>
      </p:sp>
      <p:sp>
        <p:nvSpPr>
          <p:cNvPr id="162819" name="Content Placeholder 2"/>
          <p:cNvSpPr>
            <a:spLocks noGrp="1"/>
          </p:cNvSpPr>
          <p:nvPr>
            <p:ph idx="1"/>
          </p:nvPr>
        </p:nvSpPr>
        <p:spPr>
          <a:xfrm>
            <a:off x="-152400" y="1600200"/>
            <a:ext cx="9067800" cy="4525963"/>
          </a:xfrm>
        </p:spPr>
        <p:txBody>
          <a:bodyPr/>
          <a:lstStyle/>
          <a:p>
            <a:pPr marL="457200" lvl="1" indent="0" algn="ctr">
              <a:buFontTx/>
              <a:buNone/>
            </a:pPr>
            <a:r>
              <a:rPr lang="en-US" altLang="en-US" dirty="0">
                <a:solidFill>
                  <a:srgbClr val="0070C0"/>
                </a:solidFill>
              </a:rPr>
              <a:t>  </a:t>
            </a:r>
          </a:p>
          <a:p>
            <a:pPr marL="457200" lvl="1" indent="0" algn="ctr">
              <a:buFontTx/>
              <a:buNone/>
            </a:pPr>
            <a:endParaRPr lang="en-US" altLang="en-US" sz="1800" b="1" dirty="0">
              <a:solidFill>
                <a:srgbClr val="0070C0"/>
              </a:solidFill>
            </a:endParaRPr>
          </a:p>
          <a:p>
            <a:pPr marL="457200" lvl="1" indent="0" algn="ctr">
              <a:buFontTx/>
              <a:buNone/>
            </a:pPr>
            <a:endParaRPr lang="en-US" altLang="en-US" sz="1800" b="1" dirty="0">
              <a:solidFill>
                <a:srgbClr val="0070C0"/>
              </a:solidFill>
            </a:endParaRPr>
          </a:p>
          <a:p>
            <a:pPr marL="457200" lvl="1" indent="0" algn="ctr">
              <a:buFontTx/>
              <a:buNone/>
            </a:pPr>
            <a:endParaRPr lang="en-US" altLang="en-US" sz="1800" b="1" dirty="0">
              <a:solidFill>
                <a:srgbClr val="0070C0"/>
              </a:solidFill>
            </a:endParaRPr>
          </a:p>
          <a:p>
            <a:pPr marL="457200" lvl="1" indent="0" algn="ctr">
              <a:buFontTx/>
              <a:buNone/>
            </a:pPr>
            <a:endParaRPr lang="en-US" altLang="en-US" sz="1800" b="1" dirty="0">
              <a:solidFill>
                <a:srgbClr val="0070C0"/>
              </a:solidFill>
            </a:endParaRPr>
          </a:p>
          <a:p>
            <a:pPr marL="457200" lvl="1" indent="0" algn="ctr">
              <a:buFontTx/>
              <a:buNone/>
            </a:pPr>
            <a:endParaRPr lang="en-US" altLang="en-US" sz="1800" b="1" dirty="0">
              <a:solidFill>
                <a:srgbClr val="0070C0"/>
              </a:solidFill>
            </a:endParaRPr>
          </a:p>
          <a:p>
            <a:pPr marL="457200" lvl="1" indent="0" algn="ctr">
              <a:buFontTx/>
              <a:buNone/>
            </a:pPr>
            <a:endParaRPr lang="en-US" altLang="en-US" sz="1800" b="1" dirty="0">
              <a:solidFill>
                <a:srgbClr val="0070C0"/>
              </a:solidFill>
            </a:endParaRPr>
          </a:p>
          <a:p>
            <a:pPr marL="457200" lvl="1" indent="0" algn="ctr">
              <a:buFontTx/>
              <a:buNone/>
            </a:pPr>
            <a:endParaRPr lang="en-US" altLang="en-US" sz="1800" b="1" dirty="0">
              <a:solidFill>
                <a:srgbClr val="0070C0"/>
              </a:solidFill>
            </a:endParaRPr>
          </a:p>
          <a:p>
            <a:pPr marL="457200" lvl="1" indent="0" algn="ctr">
              <a:buFontTx/>
              <a:buNone/>
            </a:pPr>
            <a:endParaRPr lang="en-US" altLang="en-US" sz="1800" b="1" dirty="0">
              <a:solidFill>
                <a:srgbClr val="0070C0"/>
              </a:solidFill>
            </a:endParaRPr>
          </a:p>
          <a:p>
            <a:pPr marL="457200" lvl="1" indent="0" algn="ctr">
              <a:buFontTx/>
              <a:buNone/>
            </a:pPr>
            <a:endParaRPr lang="en-US" altLang="en-US" sz="1800" b="1" dirty="0">
              <a:solidFill>
                <a:srgbClr val="0070C0"/>
              </a:solidFill>
            </a:endParaRPr>
          </a:p>
          <a:p>
            <a:pPr marL="457200" lvl="1" indent="0" algn="ctr">
              <a:buFontTx/>
              <a:buNone/>
            </a:pPr>
            <a:endParaRPr lang="en-US" altLang="en-US" sz="1800" b="1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3448050"/>
            <a:ext cx="17526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92D050"/>
                </a:solidFill>
                <a:latin typeface="Calibri"/>
                <a:ea typeface="+mn-ea"/>
              </a:rPr>
              <a:t>Child is Reunified/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92D050"/>
                </a:solidFill>
                <a:latin typeface="Calibri"/>
                <a:ea typeface="+mn-ea"/>
              </a:rPr>
              <a:t>Discharged from Placement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5600" y="5135563"/>
            <a:ext cx="19050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alibri"/>
                <a:ea typeface="+mn-ea"/>
              </a:rPr>
              <a:t>Unsupervised Visitation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7400" y="1971675"/>
            <a:ext cx="23622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alibri"/>
                <a:ea typeface="+mn-ea"/>
              </a:rPr>
              <a:t>Supervised Visitation:  Relatives/Community Partners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4400" y="1981200"/>
            <a:ext cx="23622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alibri"/>
                <a:ea typeface="+mn-ea"/>
              </a:rPr>
              <a:t>Supervised Visitation:  Contracted Providers/CP&amp;P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3600" y="5135563"/>
            <a:ext cx="23622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alibri"/>
                <a:ea typeface="+mn-ea"/>
              </a:rPr>
              <a:t>Therapeutic Visitation:  Clinical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61238" y="3544888"/>
            <a:ext cx="17526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  <a:latin typeface="Calibri"/>
                <a:ea typeface="+mn-ea"/>
              </a:rPr>
              <a:t>No Visitation/  Unsafe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281363" y="2986088"/>
            <a:ext cx="0" cy="962025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11838" y="2986088"/>
            <a:ext cx="0" cy="973137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606675" y="3959225"/>
            <a:ext cx="0" cy="1006475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992938" y="3975100"/>
            <a:ext cx="0" cy="1006475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1981200" y="3975100"/>
            <a:ext cx="5462588" cy="0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831" name="TextBox 9"/>
          <p:cNvSpPr txBox="1">
            <a:spLocks noChangeArrowheads="1"/>
          </p:cNvSpPr>
          <p:nvPr/>
        </p:nvSpPr>
        <p:spPr bwMode="auto">
          <a:xfrm>
            <a:off x="228600" y="19050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463800" y="6329445"/>
            <a:ext cx="2133600" cy="365125"/>
          </a:xfrm>
        </p:spPr>
        <p:txBody>
          <a:bodyPr/>
          <a:lstStyle/>
          <a:p>
            <a:fld id="{F5768B8E-1629-46FA-9787-75FA37786E3E}" type="slidenum">
              <a:rPr lang="en-US" smtClean="0"/>
              <a:t>16</a:t>
            </a:fld>
            <a:endParaRPr lang="en-US"/>
          </a:p>
        </p:txBody>
      </p:sp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24003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61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Collaborative Assessment, Planning and Re-assessment Processes</a:t>
            </a:r>
          </a:p>
          <a:p>
            <a:r>
              <a:rPr lang="en-US" b="1" dirty="0"/>
              <a:t>Visitation Continuum &amp; Post-Reunification Supports Under One Program</a:t>
            </a:r>
          </a:p>
          <a:p>
            <a:r>
              <a:rPr lang="en-US" dirty="0"/>
              <a:t>In-Home/In-Community Visits</a:t>
            </a:r>
          </a:p>
          <a:p>
            <a:r>
              <a:rPr lang="en-US" dirty="0"/>
              <a:t>Flexible hours (evenings, weekends and holidays)</a:t>
            </a:r>
          </a:p>
          <a:p>
            <a:r>
              <a:rPr lang="en-US" dirty="0"/>
              <a:t>Transportation</a:t>
            </a:r>
          </a:p>
          <a:p>
            <a:r>
              <a:rPr lang="en-US" dirty="0"/>
              <a:t>NJS Documentation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en-US" altLang="en-US" sz="3600" b="1" dirty="0" smtClean="0">
                <a:solidFill>
                  <a:srgbClr val="FFC000"/>
                </a:solidFill>
              </a:rPr>
              <a:t>DCF’s Vision for Original Pilot (2015) </a:t>
            </a:r>
            <a:r>
              <a:rPr lang="en-US" altLang="en-US" sz="3200" b="1" dirty="0" smtClean="0">
                <a:solidFill>
                  <a:srgbClr val="FF9933"/>
                </a:solidFill>
              </a:rPr>
              <a:t>Restructured Supportive Visitation Services</a:t>
            </a:r>
            <a:endParaRPr lang="en-US" altLang="en-US" sz="3200" dirty="0">
              <a:solidFill>
                <a:srgbClr val="FF9933"/>
              </a:solidFill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2438400" y="63269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768B8E-1629-46FA-9787-75FA37786E3E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24003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153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ln>
            <a:noFill/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US" altLang="en-US" sz="3600" b="1" dirty="0">
                <a:solidFill>
                  <a:srgbClr val="FFC000"/>
                </a:solidFill>
              </a:rPr>
              <a:t>Restructured Supportive Visitation Services</a:t>
            </a:r>
            <a:r>
              <a:rPr lang="en-US" altLang="en-US" sz="3200" b="1" dirty="0">
                <a:solidFill>
                  <a:srgbClr val="FFC000"/>
                </a:solidFill>
              </a:rPr>
              <a:t/>
            </a:r>
            <a:br>
              <a:rPr lang="en-US" altLang="en-US" sz="3200" b="1" dirty="0">
                <a:solidFill>
                  <a:srgbClr val="FFC000"/>
                </a:solidFill>
              </a:rPr>
            </a:br>
            <a:r>
              <a:rPr lang="en-US" altLang="en-US" sz="3100" b="1" dirty="0" smtClean="0">
                <a:solidFill>
                  <a:srgbClr val="FF9933"/>
                </a:solidFill>
              </a:rPr>
              <a:t>Implementation - Phase 1</a:t>
            </a:r>
            <a:endParaRPr lang="en-US" altLang="en-US" sz="3100" dirty="0">
              <a:solidFill>
                <a:srgbClr val="FF99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Original SVS Pilot - 2015/2016</a:t>
            </a:r>
          </a:p>
          <a:p>
            <a:r>
              <a:rPr lang="en-US" dirty="0" smtClean="0"/>
              <a:t>Two </a:t>
            </a:r>
            <a:r>
              <a:rPr lang="en-US" dirty="0"/>
              <a:t>Catchment </a:t>
            </a:r>
            <a:r>
              <a:rPr lang="en-US" dirty="0" smtClean="0"/>
              <a:t>Areas:</a:t>
            </a:r>
            <a:endParaRPr lang="en-US" dirty="0"/>
          </a:p>
          <a:p>
            <a:pPr lvl="1"/>
            <a:r>
              <a:rPr lang="en-US" dirty="0"/>
              <a:t>Morris and Sussex Counties</a:t>
            </a:r>
          </a:p>
          <a:p>
            <a:pPr lvl="1"/>
            <a:r>
              <a:rPr lang="en-US" dirty="0"/>
              <a:t>Passaic County</a:t>
            </a:r>
          </a:p>
          <a:p>
            <a:r>
              <a:rPr lang="en-US" dirty="0" smtClean="0"/>
              <a:t>One grantee for both areas</a:t>
            </a:r>
          </a:p>
          <a:p>
            <a:r>
              <a:rPr lang="en-US" dirty="0" smtClean="0"/>
              <a:t>Principles of Active Implementation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208" y="1676400"/>
            <a:ext cx="2143819" cy="2020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002" y="3921521"/>
            <a:ext cx="1724025" cy="240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3"/>
          <p:cNvSpPr txBox="1">
            <a:spLocks/>
          </p:cNvSpPr>
          <p:nvPr/>
        </p:nvSpPr>
        <p:spPr>
          <a:xfrm>
            <a:off x="2438400" y="63269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768B8E-1629-46FA-9787-75FA37786E3E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24003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78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75146" y="1733549"/>
            <a:ext cx="1882254" cy="1143000"/>
          </a:xfrm>
          <a:prstGeom prst="roundRect">
            <a:avLst/>
          </a:prstGeom>
          <a:solidFill>
            <a:schemeClr val="accent1"/>
          </a:solidFill>
          <a:ln w="571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Effective Practices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569842" y="1752599"/>
            <a:ext cx="1849758" cy="1143000"/>
          </a:xfrm>
          <a:prstGeom prst="roundRect">
            <a:avLst/>
          </a:prstGeom>
          <a:solidFill>
            <a:schemeClr val="accent3"/>
          </a:solidFill>
          <a:ln w="5715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Effective Implementation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6800" y="1763972"/>
            <a:ext cx="1831035" cy="1143000"/>
          </a:xfrm>
          <a:prstGeom prst="roundRect">
            <a:avLst/>
          </a:prstGeom>
          <a:solidFill>
            <a:schemeClr val="accent4"/>
          </a:solidFill>
          <a:ln w="5715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Enabling </a:t>
            </a:r>
          </a:p>
          <a:p>
            <a:pPr algn="ctr"/>
            <a:r>
              <a:rPr lang="en-US" dirty="0">
                <a:solidFill>
                  <a:prstClr val="white"/>
                </a:solidFill>
              </a:rPr>
              <a:t>Context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239000" y="1763972"/>
            <a:ext cx="1749544" cy="1112577"/>
          </a:xfrm>
          <a:prstGeom prst="roundRect">
            <a:avLst/>
          </a:prstGeom>
          <a:solidFill>
            <a:schemeClr val="accent5"/>
          </a:solidFill>
          <a:ln w="57150">
            <a:solidFill>
              <a:schemeClr val="accent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Improved Outcomes</a:t>
            </a:r>
          </a:p>
        </p:txBody>
      </p:sp>
      <p:sp>
        <p:nvSpPr>
          <p:cNvPr id="14" name="Equal 13"/>
          <p:cNvSpPr/>
          <p:nvPr/>
        </p:nvSpPr>
        <p:spPr>
          <a:xfrm>
            <a:off x="6729954" y="1981199"/>
            <a:ext cx="509046" cy="647700"/>
          </a:xfrm>
          <a:prstGeom prst="mathEqual">
            <a:avLst/>
          </a:prstGeom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C000"/>
                </a:solidFill>
              </a:rPr>
              <a:t>Active Implementation</a:t>
            </a:r>
            <a:r>
              <a:rPr lang="en-US" sz="2800" b="1" dirty="0">
                <a:solidFill>
                  <a:srgbClr val="0070C0"/>
                </a:solidFill>
              </a:rPr>
              <a:t/>
            </a:r>
            <a:br>
              <a:rPr lang="en-US" sz="2800" b="1" dirty="0">
                <a:solidFill>
                  <a:srgbClr val="0070C0"/>
                </a:solidFill>
              </a:rPr>
            </a:br>
            <a:r>
              <a:rPr lang="en-US" sz="3200" b="1" dirty="0">
                <a:solidFill>
                  <a:srgbClr val="FF9933"/>
                </a:solidFill>
              </a:rPr>
              <a:t>Formula for Success</a:t>
            </a:r>
          </a:p>
        </p:txBody>
      </p: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222996"/>
            <a:ext cx="2200275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Multiply 31"/>
          <p:cNvSpPr/>
          <p:nvPr/>
        </p:nvSpPr>
        <p:spPr>
          <a:xfrm>
            <a:off x="4462869" y="1943099"/>
            <a:ext cx="394725" cy="647700"/>
          </a:xfrm>
          <a:prstGeom prst="mathMultiply">
            <a:avLst/>
          </a:prstGeom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33" name="Multiply 32"/>
          <p:cNvSpPr/>
          <p:nvPr/>
        </p:nvSpPr>
        <p:spPr>
          <a:xfrm>
            <a:off x="2133600" y="1943099"/>
            <a:ext cx="394725" cy="647700"/>
          </a:xfrm>
          <a:prstGeom prst="mathMultiply">
            <a:avLst/>
          </a:prstGeom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5" name="Slide Number Placeholder 3"/>
          <p:cNvSpPr txBox="1">
            <a:spLocks/>
          </p:cNvSpPr>
          <p:nvPr/>
        </p:nvSpPr>
        <p:spPr>
          <a:xfrm>
            <a:off x="1116273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768B8E-1629-46FA-9787-75FA37786E3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9500" y="3505200"/>
            <a:ext cx="6530454" cy="914400"/>
          </a:xfrm>
          <a:prstGeom prst="roundRect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14978" y="3670012"/>
            <a:ext cx="1957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Phase 1</a:t>
            </a:r>
            <a:endParaRPr lang="en-US" sz="3200" b="1" dirty="0"/>
          </a:p>
        </p:txBody>
      </p:sp>
      <p:cxnSp>
        <p:nvCxnSpPr>
          <p:cNvPr id="6" name="Straight Connector 5"/>
          <p:cNvCxnSpPr>
            <a:stCxn id="8" idx="2"/>
          </p:cNvCxnSpPr>
          <p:nvPr/>
        </p:nvCxnSpPr>
        <p:spPr>
          <a:xfrm>
            <a:off x="1116273" y="2876549"/>
            <a:ext cx="0" cy="605762"/>
          </a:xfrm>
          <a:prstGeom prst="line">
            <a:avLst/>
          </a:prstGeom>
          <a:ln w="60325">
            <a:solidFill>
              <a:schemeClr val="tx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2"/>
          </p:cNvCxnSpPr>
          <p:nvPr/>
        </p:nvCxnSpPr>
        <p:spPr>
          <a:xfrm flipH="1">
            <a:off x="5792317" y="2906972"/>
            <a:ext cx="1" cy="575339"/>
          </a:xfrm>
          <a:prstGeom prst="line">
            <a:avLst/>
          </a:prstGeom>
          <a:ln w="60325">
            <a:solidFill>
              <a:schemeClr val="tx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4898919" y="4692945"/>
            <a:ext cx="1831035" cy="914400"/>
          </a:xfrm>
          <a:prstGeom prst="roundRect">
            <a:avLst/>
          </a:prstGeom>
          <a:solidFill>
            <a:schemeClr val="accent4"/>
          </a:solidFill>
          <a:ln w="63500">
            <a:solidFill>
              <a:schemeClr val="accent4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50" dirty="0" smtClean="0">
                <a:solidFill>
                  <a:prstClr val="white"/>
                </a:solidFill>
              </a:rPr>
              <a:t>Teams</a:t>
            </a:r>
            <a:endParaRPr lang="en-US" sz="1750" dirty="0">
              <a:solidFill>
                <a:prstClr val="white"/>
              </a:solidFill>
            </a:endParaRPr>
          </a:p>
        </p:txBody>
      </p:sp>
      <p:cxnSp>
        <p:nvCxnSpPr>
          <p:cNvPr id="26" name="Straight Connector 25"/>
          <p:cNvCxnSpPr>
            <a:endCxn id="25" idx="0"/>
          </p:cNvCxnSpPr>
          <p:nvPr/>
        </p:nvCxnSpPr>
        <p:spPr>
          <a:xfrm>
            <a:off x="5814437" y="4432891"/>
            <a:ext cx="0" cy="260054"/>
          </a:xfrm>
          <a:prstGeom prst="line">
            <a:avLst/>
          </a:prstGeom>
          <a:ln w="60325">
            <a:solidFill>
              <a:schemeClr val="tx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179104" y="5791200"/>
            <a:ext cx="1840196" cy="914400"/>
          </a:xfrm>
          <a:prstGeom prst="roundRect">
            <a:avLst/>
          </a:prstGeom>
          <a:solidFill>
            <a:schemeClr val="accent1"/>
          </a:solidFill>
          <a:ln w="63500"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50" dirty="0" smtClean="0">
                <a:solidFill>
                  <a:prstClr val="white"/>
                </a:solidFill>
              </a:rPr>
              <a:t>Practice </a:t>
            </a:r>
            <a:r>
              <a:rPr lang="en-US" sz="1750" dirty="0">
                <a:solidFill>
                  <a:prstClr val="white"/>
                </a:solidFill>
              </a:rPr>
              <a:t>Profile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68467" y="4692945"/>
            <a:ext cx="1840196" cy="914400"/>
          </a:xfrm>
          <a:prstGeom prst="roundRect">
            <a:avLst/>
          </a:prstGeom>
          <a:solidFill>
            <a:schemeClr val="accent1"/>
          </a:solidFill>
          <a:ln w="63500"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50" dirty="0" smtClean="0">
                <a:solidFill>
                  <a:prstClr val="white"/>
                </a:solidFill>
              </a:rPr>
              <a:t>Logic </a:t>
            </a:r>
            <a:r>
              <a:rPr lang="en-US" sz="1750" dirty="0">
                <a:solidFill>
                  <a:prstClr val="white"/>
                </a:solidFill>
              </a:rPr>
              <a:t>Model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116273" y="4419600"/>
            <a:ext cx="0" cy="273345"/>
          </a:xfrm>
          <a:prstGeom prst="line">
            <a:avLst/>
          </a:prstGeom>
          <a:ln w="60325">
            <a:solidFill>
              <a:schemeClr val="tx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127247"/>
            <a:ext cx="24003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6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  <p:bldP spid="7" grpId="0"/>
      <p:bldP spid="32" grpId="0" animBg="1"/>
      <p:bldP spid="33" grpId="0" animBg="1"/>
      <p:bldP spid="3" grpId="0" animBg="1"/>
      <p:bldP spid="4" grpId="0"/>
      <p:bldP spid="25" grpId="0" animBg="1"/>
      <p:bldP spid="28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rgbClr val="FFC000"/>
                </a:solidFill>
              </a:rPr>
              <a:t>Bidder’s Conference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Welcome/Introductions</a:t>
            </a:r>
          </a:p>
          <a:p>
            <a:r>
              <a:rPr lang="en-US" dirty="0"/>
              <a:t>Purpose</a:t>
            </a:r>
          </a:p>
          <a:p>
            <a:r>
              <a:rPr lang="en-US" dirty="0" smtClean="0"/>
              <a:t>Background</a:t>
            </a:r>
            <a:endParaRPr lang="en-US" dirty="0"/>
          </a:p>
          <a:p>
            <a:r>
              <a:rPr lang="en-US" dirty="0" smtClean="0"/>
              <a:t>Services </a:t>
            </a:r>
            <a:r>
              <a:rPr lang="en-US" dirty="0"/>
              <a:t>to be </a:t>
            </a:r>
            <a:r>
              <a:rPr lang="en-US" dirty="0" smtClean="0"/>
              <a:t>Funded</a:t>
            </a:r>
          </a:p>
          <a:p>
            <a:r>
              <a:rPr lang="en-US" dirty="0" smtClean="0"/>
              <a:t>County Placement Data</a:t>
            </a:r>
            <a:endParaRPr lang="en-US" dirty="0"/>
          </a:p>
          <a:p>
            <a:r>
              <a:rPr lang="en-US" dirty="0"/>
              <a:t>Questions and Answers</a:t>
            </a:r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24003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3"/>
          <p:cNvSpPr txBox="1">
            <a:spLocks/>
          </p:cNvSpPr>
          <p:nvPr/>
        </p:nvSpPr>
        <p:spPr>
          <a:xfrm>
            <a:off x="2438400" y="63269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768B8E-1629-46FA-9787-75FA37786E3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38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43176" y="274638"/>
            <a:ext cx="6143623" cy="1143000"/>
          </a:xfrm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en-US" altLang="en-US" sz="3600" b="1" dirty="0">
                <a:solidFill>
                  <a:srgbClr val="FFC000"/>
                </a:solidFill>
              </a:rPr>
              <a:t>SVS </a:t>
            </a:r>
            <a:r>
              <a:rPr lang="en-US" altLang="en-US" sz="3600" b="1" dirty="0" smtClean="0">
                <a:solidFill>
                  <a:srgbClr val="FFC000"/>
                </a:solidFill>
              </a:rPr>
              <a:t>Pilot</a:t>
            </a:r>
            <a:br>
              <a:rPr lang="en-US" altLang="en-US" sz="3600" b="1" dirty="0" smtClean="0">
                <a:solidFill>
                  <a:srgbClr val="FFC000"/>
                </a:solidFill>
              </a:rPr>
            </a:br>
            <a:r>
              <a:rPr lang="en-US" altLang="en-US" sz="3200" b="1" dirty="0" smtClean="0">
                <a:solidFill>
                  <a:srgbClr val="FF9933"/>
                </a:solidFill>
              </a:rPr>
              <a:t>Teaming </a:t>
            </a:r>
            <a:r>
              <a:rPr lang="en-US" altLang="en-US" sz="3200" b="1" dirty="0">
                <a:solidFill>
                  <a:srgbClr val="FF9933"/>
                </a:solidFill>
              </a:rPr>
              <a:t>Structure</a:t>
            </a:r>
            <a:endParaRPr lang="en-US" altLang="en-US" sz="3200" dirty="0">
              <a:solidFill>
                <a:srgbClr val="FF9933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229794" y="1524000"/>
            <a:ext cx="4709319" cy="1273175"/>
          </a:xfrm>
          <a:prstGeom prst="rect">
            <a:avLst/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Visitation Implementation 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Team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09576" y="3047755"/>
            <a:ext cx="1905000" cy="1040765"/>
          </a:xfrm>
          <a:prstGeom prst="rect">
            <a:avLst/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Visitation 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Model Design</a:t>
            </a:r>
            <a:endParaRPr lang="en-US" altLang="en-US" sz="900" b="1" dirty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Century Gothic" panose="020B0502020202020204" pitchFamily="34" charset="0"/>
                <a:cs typeface="Arial" pitchFamily="34" charset="0"/>
              </a:rPr>
              <a:t>Team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505200" y="3350660"/>
            <a:ext cx="2209799" cy="1202372"/>
          </a:xfrm>
          <a:prstGeom prst="rect">
            <a:avLst/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Visitation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Operations/Systems</a:t>
            </a:r>
            <a:endParaRPr kumimoji="0" lang="en-US" altLang="en-US" sz="9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Team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753225" y="3004584"/>
            <a:ext cx="1905000" cy="1040765"/>
          </a:xfrm>
          <a:prstGeom prst="rect">
            <a:avLst/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Visitation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Evaluation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Team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4" name="Straight Arrow Connector 83"/>
          <p:cNvCxnSpPr>
            <a:endCxn id="10" idx="0"/>
          </p:cNvCxnSpPr>
          <p:nvPr/>
        </p:nvCxnSpPr>
        <p:spPr>
          <a:xfrm>
            <a:off x="4584453" y="2797175"/>
            <a:ext cx="25647" cy="55348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6296025" y="2771692"/>
            <a:ext cx="457200" cy="5521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>
            <a:off x="2333627" y="2797175"/>
            <a:ext cx="419098" cy="55831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47650" y="4438476"/>
            <a:ext cx="22288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Develops visitation practice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Identifies and secures </a:t>
            </a:r>
            <a:r>
              <a:rPr lang="en-US" dirty="0"/>
              <a:t>supports for the model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38500" y="4698422"/>
            <a:ext cx="2667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Communication and feedback loops between CP&amp;P and implementing </a:t>
            </a:r>
            <a:r>
              <a:rPr lang="en-US" dirty="0" smtClean="0"/>
              <a:t>agency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Define referral and billing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477000" y="4469835"/>
            <a:ext cx="24574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Provides input on process and outcome evaluation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Develops reporting structure</a:t>
            </a:r>
            <a:endParaRPr lang="en-US" dirty="0"/>
          </a:p>
        </p:txBody>
      </p:sp>
      <p:sp>
        <p:nvSpPr>
          <p:cNvPr id="26" name="Slide Number Placeholder 3"/>
          <p:cNvSpPr txBox="1">
            <a:spLocks/>
          </p:cNvSpPr>
          <p:nvPr/>
        </p:nvSpPr>
        <p:spPr>
          <a:xfrm>
            <a:off x="2438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768B8E-1629-46FA-9787-75FA37786E3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479179" y="228600"/>
            <a:ext cx="1831035" cy="1143000"/>
          </a:xfrm>
          <a:prstGeom prst="roundRect">
            <a:avLst/>
          </a:prstGeom>
          <a:solidFill>
            <a:schemeClr val="accent4"/>
          </a:solidFill>
          <a:ln w="5715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Enabling </a:t>
            </a:r>
          </a:p>
          <a:p>
            <a:pPr algn="ctr"/>
            <a:r>
              <a:rPr lang="en-US" dirty="0">
                <a:solidFill>
                  <a:prstClr val="white"/>
                </a:solidFill>
              </a:rPr>
              <a:t>Context</a:t>
            </a:r>
          </a:p>
        </p:txBody>
      </p:sp>
      <p:pic>
        <p:nvPicPr>
          <p:cNvPr id="33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24003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8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67000" y="274638"/>
            <a:ext cx="6019800" cy="1143000"/>
          </a:xfrm>
          <a:ln>
            <a:noFill/>
          </a:ln>
        </p:spPr>
        <p:txBody>
          <a:bodyPr rtlCol="0">
            <a:noAutofit/>
          </a:bodyPr>
          <a:lstStyle/>
          <a:p>
            <a:r>
              <a:rPr lang="en-US" altLang="en-US" sz="3600" b="1" dirty="0" smtClean="0">
                <a:solidFill>
                  <a:srgbClr val="FFC000"/>
                </a:solidFill>
              </a:rPr>
              <a:t>SVS Pilot</a:t>
            </a:r>
            <a:br>
              <a:rPr lang="en-US" altLang="en-US" sz="3600" b="1" dirty="0" smtClean="0">
                <a:solidFill>
                  <a:srgbClr val="FFC000"/>
                </a:solidFill>
              </a:rPr>
            </a:br>
            <a:r>
              <a:rPr lang="en-US" sz="3200" b="1" dirty="0" smtClean="0">
                <a:solidFill>
                  <a:srgbClr val="FF9933"/>
                </a:solidFill>
              </a:rPr>
              <a:t>Program Model Components</a:t>
            </a:r>
            <a:endParaRPr lang="en-US" sz="3200" b="1" dirty="0">
              <a:solidFill>
                <a:srgbClr val="FF99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400" dirty="0" smtClean="0"/>
          </a:p>
          <a:p>
            <a:r>
              <a:rPr lang="en-US" sz="2800" dirty="0" smtClean="0"/>
              <a:t>Visitation Planning Process</a:t>
            </a:r>
          </a:p>
          <a:p>
            <a:pPr lvl="1"/>
            <a:r>
              <a:rPr lang="en-US" sz="2400" dirty="0" smtClean="0"/>
              <a:t>Initial Intake Assessment</a:t>
            </a:r>
            <a:endParaRPr lang="en-US" sz="2400" dirty="0"/>
          </a:p>
          <a:p>
            <a:pPr lvl="1"/>
            <a:r>
              <a:rPr lang="en-US" sz="2400" dirty="0" smtClean="0"/>
              <a:t>Visitation </a:t>
            </a:r>
            <a:r>
              <a:rPr lang="en-US" sz="2400" dirty="0"/>
              <a:t>Planning </a:t>
            </a:r>
            <a:r>
              <a:rPr lang="en-US" sz="2400" dirty="0" smtClean="0"/>
              <a:t>Meeting</a:t>
            </a:r>
          </a:p>
          <a:p>
            <a:r>
              <a:rPr lang="en-US" sz="2800" dirty="0" smtClean="0"/>
              <a:t>Supportive Visitation Services along Continuum</a:t>
            </a:r>
            <a:endParaRPr lang="en-US" sz="2800" dirty="0"/>
          </a:p>
          <a:p>
            <a:r>
              <a:rPr lang="en-US" sz="2800" dirty="0" smtClean="0"/>
              <a:t>Ongoing Family Reassessments</a:t>
            </a:r>
          </a:p>
          <a:p>
            <a:r>
              <a:rPr lang="en-US" sz="2800" dirty="0" smtClean="0"/>
              <a:t>Post-Reunification Services (Aftercare)</a:t>
            </a:r>
          </a:p>
          <a:p>
            <a:r>
              <a:rPr lang="en-US" sz="2800" dirty="0" smtClean="0"/>
              <a:t>Systems Collaboration and Coordination</a:t>
            </a:r>
            <a:endParaRPr lang="en-US" sz="2200" dirty="0"/>
          </a:p>
          <a:p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2438400" y="63269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768B8E-1629-46FA-9787-75FA37786E3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57200" y="266700"/>
            <a:ext cx="1882254" cy="1143000"/>
          </a:xfrm>
          <a:prstGeom prst="roundRect">
            <a:avLst/>
          </a:prstGeom>
          <a:solidFill>
            <a:schemeClr val="accent1"/>
          </a:solidFill>
          <a:ln w="571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Effective Practices</a:t>
            </a:r>
          </a:p>
        </p:txBody>
      </p: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24003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476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274638"/>
            <a:ext cx="6019800" cy="1143000"/>
          </a:xfrm>
        </p:spPr>
        <p:txBody>
          <a:bodyPr>
            <a:noAutofit/>
          </a:bodyPr>
          <a:lstStyle/>
          <a:p>
            <a:r>
              <a:rPr lang="en-US" altLang="en-US" sz="3600" b="1" dirty="0">
                <a:solidFill>
                  <a:srgbClr val="FFC000"/>
                </a:solidFill>
              </a:rPr>
              <a:t>SVS </a:t>
            </a:r>
            <a:r>
              <a:rPr lang="en-US" altLang="en-US" sz="3600" b="1" dirty="0" smtClean="0">
                <a:solidFill>
                  <a:srgbClr val="FFC000"/>
                </a:solidFill>
              </a:rPr>
              <a:t>Pilot</a:t>
            </a:r>
            <a:r>
              <a:rPr lang="en-US" altLang="en-US" sz="4800" b="1" dirty="0">
                <a:solidFill>
                  <a:srgbClr val="FFC000"/>
                </a:solidFill>
              </a:rPr>
              <a:t/>
            </a:r>
            <a:br>
              <a:rPr lang="en-US" altLang="en-US" sz="4800" b="1" dirty="0">
                <a:solidFill>
                  <a:srgbClr val="FFC000"/>
                </a:solidFill>
              </a:rPr>
            </a:br>
            <a:r>
              <a:rPr lang="en-US" sz="3200" b="1" dirty="0" smtClean="0">
                <a:solidFill>
                  <a:srgbClr val="FF9933"/>
                </a:solidFill>
              </a:rPr>
              <a:t>Practice Profile Components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3735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u="sng" dirty="0" smtClean="0"/>
              <a:t>Guiding Principles</a:t>
            </a:r>
          </a:p>
          <a:p>
            <a:endParaRPr lang="en-US" sz="1200" dirty="0" smtClean="0"/>
          </a:p>
          <a:p>
            <a:r>
              <a:rPr lang="en-US" dirty="0" smtClean="0"/>
              <a:t>Collaborative</a:t>
            </a:r>
          </a:p>
          <a:p>
            <a:r>
              <a:rPr lang="en-US" dirty="0" smtClean="0"/>
              <a:t>Supportive</a:t>
            </a:r>
          </a:p>
          <a:p>
            <a:r>
              <a:rPr lang="en-US" dirty="0" smtClean="0"/>
              <a:t>Flexible</a:t>
            </a:r>
          </a:p>
          <a:p>
            <a:r>
              <a:rPr lang="en-US" dirty="0" smtClean="0"/>
              <a:t>Family-driven</a:t>
            </a:r>
          </a:p>
          <a:p>
            <a:r>
              <a:rPr lang="en-US" dirty="0" smtClean="0"/>
              <a:t>Community-based, least restrictive</a:t>
            </a:r>
          </a:p>
          <a:p>
            <a:r>
              <a:rPr lang="en-US" dirty="0" smtClean="0"/>
              <a:t>Promotes well being</a:t>
            </a:r>
          </a:p>
          <a:p>
            <a:r>
              <a:rPr lang="en-US" dirty="0" smtClean="0"/>
              <a:t>Trauma-informed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3735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u="sng" dirty="0" smtClean="0"/>
              <a:t>Essential Functions</a:t>
            </a:r>
          </a:p>
          <a:p>
            <a:endParaRPr lang="en-US" sz="1200" dirty="0" smtClean="0"/>
          </a:p>
          <a:p>
            <a:r>
              <a:rPr lang="en-US" dirty="0" smtClean="0"/>
              <a:t>Engaging</a:t>
            </a:r>
          </a:p>
          <a:p>
            <a:r>
              <a:rPr lang="en-US" dirty="0" smtClean="0"/>
              <a:t>Assessing</a:t>
            </a:r>
          </a:p>
          <a:p>
            <a:r>
              <a:rPr lang="en-US" dirty="0" smtClean="0"/>
              <a:t>Active listening</a:t>
            </a:r>
          </a:p>
          <a:p>
            <a:r>
              <a:rPr lang="en-US" dirty="0" smtClean="0"/>
              <a:t>Teaming</a:t>
            </a:r>
          </a:p>
          <a:p>
            <a:r>
              <a:rPr lang="en-US" dirty="0" smtClean="0"/>
              <a:t>Therapeutic intervening</a:t>
            </a:r>
          </a:p>
          <a:p>
            <a:r>
              <a:rPr lang="en-US" dirty="0" smtClean="0"/>
              <a:t>Coaching</a:t>
            </a:r>
            <a:endParaRPr lang="en-US" dirty="0"/>
          </a:p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57200" y="266700"/>
            <a:ext cx="1882254" cy="1143000"/>
          </a:xfrm>
          <a:prstGeom prst="roundRect">
            <a:avLst/>
          </a:prstGeom>
          <a:solidFill>
            <a:schemeClr val="accent1"/>
          </a:solidFill>
          <a:ln w="571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Effective Practices</a:t>
            </a:r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24003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3"/>
          <p:cNvSpPr txBox="1">
            <a:spLocks/>
          </p:cNvSpPr>
          <p:nvPr/>
        </p:nvSpPr>
        <p:spPr>
          <a:xfrm>
            <a:off x="2438400" y="63269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768B8E-1629-46FA-9787-75FA37786E3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26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75146" y="1733549"/>
            <a:ext cx="1882254" cy="1143000"/>
          </a:xfrm>
          <a:prstGeom prst="roundRect">
            <a:avLst/>
          </a:prstGeom>
          <a:solidFill>
            <a:schemeClr val="accent1"/>
          </a:solidFill>
          <a:ln w="571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Effective Practices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569842" y="1752599"/>
            <a:ext cx="1849758" cy="1143000"/>
          </a:xfrm>
          <a:prstGeom prst="roundRect">
            <a:avLst/>
          </a:prstGeom>
          <a:solidFill>
            <a:schemeClr val="accent3"/>
          </a:solidFill>
          <a:ln w="5715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Effective Implementation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6800" y="1763972"/>
            <a:ext cx="1831035" cy="1143000"/>
          </a:xfrm>
          <a:prstGeom prst="roundRect">
            <a:avLst/>
          </a:prstGeom>
          <a:solidFill>
            <a:schemeClr val="accent4"/>
          </a:solidFill>
          <a:ln w="5715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Enabling </a:t>
            </a:r>
          </a:p>
          <a:p>
            <a:pPr algn="ctr"/>
            <a:r>
              <a:rPr lang="en-US" dirty="0">
                <a:solidFill>
                  <a:prstClr val="white"/>
                </a:solidFill>
              </a:rPr>
              <a:t>Context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239000" y="1763972"/>
            <a:ext cx="1749544" cy="1112577"/>
          </a:xfrm>
          <a:prstGeom prst="roundRect">
            <a:avLst/>
          </a:prstGeom>
          <a:solidFill>
            <a:schemeClr val="accent5"/>
          </a:solidFill>
          <a:ln w="57150">
            <a:solidFill>
              <a:schemeClr val="accent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Improved Outcomes</a:t>
            </a:r>
          </a:p>
        </p:txBody>
      </p:sp>
      <p:sp>
        <p:nvSpPr>
          <p:cNvPr id="14" name="Equal 13"/>
          <p:cNvSpPr/>
          <p:nvPr/>
        </p:nvSpPr>
        <p:spPr>
          <a:xfrm>
            <a:off x="6729954" y="1981199"/>
            <a:ext cx="509046" cy="647700"/>
          </a:xfrm>
          <a:prstGeom prst="mathEqual">
            <a:avLst/>
          </a:prstGeom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C000"/>
                </a:solidFill>
              </a:rPr>
              <a:t>Active Implementation</a:t>
            </a:r>
            <a:r>
              <a:rPr lang="en-US" sz="2800" b="1" dirty="0">
                <a:solidFill>
                  <a:srgbClr val="0070C0"/>
                </a:solidFill>
              </a:rPr>
              <a:t/>
            </a:r>
            <a:br>
              <a:rPr lang="en-US" sz="2800" b="1" dirty="0">
                <a:solidFill>
                  <a:srgbClr val="0070C0"/>
                </a:solidFill>
              </a:rPr>
            </a:br>
            <a:r>
              <a:rPr lang="en-US" sz="3200" b="1" dirty="0" smtClean="0">
                <a:solidFill>
                  <a:srgbClr val="FF9933"/>
                </a:solidFill>
              </a:rPr>
              <a:t>Moving into the Next Phase</a:t>
            </a:r>
            <a:endParaRPr lang="en-US" sz="3200" b="1" dirty="0">
              <a:solidFill>
                <a:srgbClr val="FF9933"/>
              </a:solidFill>
            </a:endParaRPr>
          </a:p>
        </p:txBody>
      </p: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222996"/>
            <a:ext cx="2200275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Multiply 31"/>
          <p:cNvSpPr/>
          <p:nvPr/>
        </p:nvSpPr>
        <p:spPr>
          <a:xfrm>
            <a:off x="4462869" y="1943099"/>
            <a:ext cx="394725" cy="647700"/>
          </a:xfrm>
          <a:prstGeom prst="mathMultiply">
            <a:avLst/>
          </a:prstGeom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Multiply 32"/>
          <p:cNvSpPr/>
          <p:nvPr/>
        </p:nvSpPr>
        <p:spPr>
          <a:xfrm>
            <a:off x="2133600" y="1943099"/>
            <a:ext cx="394725" cy="647700"/>
          </a:xfrm>
          <a:prstGeom prst="mathMultiply">
            <a:avLst/>
          </a:prstGeom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Slide Number Placeholder 3"/>
          <p:cNvSpPr txBox="1">
            <a:spLocks/>
          </p:cNvSpPr>
          <p:nvPr/>
        </p:nvSpPr>
        <p:spPr>
          <a:xfrm>
            <a:off x="2438400" y="63269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768B8E-1629-46FA-9787-75FA37786E3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9500" y="3505200"/>
            <a:ext cx="6530454" cy="914400"/>
          </a:xfrm>
          <a:prstGeom prst="roundRect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14978" y="3670012"/>
            <a:ext cx="1957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Phase 2</a:t>
            </a:r>
            <a:endParaRPr lang="en-US" sz="32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505200" y="2906972"/>
            <a:ext cx="0" cy="605762"/>
          </a:xfrm>
          <a:prstGeom prst="line">
            <a:avLst/>
          </a:prstGeom>
          <a:ln w="60325">
            <a:solidFill>
              <a:schemeClr val="tx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2"/>
          </p:cNvCxnSpPr>
          <p:nvPr/>
        </p:nvCxnSpPr>
        <p:spPr>
          <a:xfrm flipH="1">
            <a:off x="5792317" y="2906972"/>
            <a:ext cx="1" cy="575339"/>
          </a:xfrm>
          <a:prstGeom prst="line">
            <a:avLst/>
          </a:prstGeom>
          <a:ln w="60325">
            <a:solidFill>
              <a:schemeClr val="tx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814437" y="4432891"/>
            <a:ext cx="0" cy="260054"/>
          </a:xfrm>
          <a:prstGeom prst="line">
            <a:avLst/>
          </a:prstGeom>
          <a:ln w="60325">
            <a:solidFill>
              <a:schemeClr val="tx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525144" y="4419600"/>
            <a:ext cx="0" cy="273345"/>
          </a:xfrm>
          <a:prstGeom prst="line">
            <a:avLst/>
          </a:prstGeom>
          <a:ln w="60325">
            <a:solidFill>
              <a:schemeClr val="tx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2528325" y="4692945"/>
            <a:ext cx="1936411" cy="1143000"/>
          </a:xfrm>
          <a:prstGeom prst="roundRect">
            <a:avLst/>
          </a:prstGeom>
          <a:solidFill>
            <a:schemeClr val="accent3"/>
          </a:solidFill>
          <a:ln w="5715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Competency Drivers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917969" y="4692945"/>
            <a:ext cx="1831035" cy="1143000"/>
          </a:xfrm>
          <a:prstGeom prst="roundRect">
            <a:avLst/>
          </a:prstGeom>
          <a:solidFill>
            <a:schemeClr val="accent4"/>
          </a:solidFill>
          <a:ln w="5715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Data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7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24003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40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  <p:bldP spid="7" grpId="0"/>
      <p:bldP spid="32" grpId="0" animBg="1"/>
      <p:bldP spid="33" grpId="0" animBg="1"/>
      <p:bldP spid="3" grpId="0" animBg="1"/>
      <p:bldP spid="4" grpId="0"/>
      <p:bldP spid="22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6096000" cy="1143000"/>
          </a:xfrm>
          <a:ln>
            <a:noFill/>
          </a:ln>
        </p:spPr>
        <p:txBody>
          <a:bodyPr rtlCol="0">
            <a:noAutofit/>
          </a:bodyPr>
          <a:lstStyle/>
          <a:p>
            <a:r>
              <a:rPr lang="en-US" altLang="en-US" sz="3600" b="1" dirty="0" smtClean="0">
                <a:solidFill>
                  <a:srgbClr val="FFC000"/>
                </a:solidFill>
              </a:rPr>
              <a:t>SVS Pilot</a:t>
            </a:r>
            <a:br>
              <a:rPr lang="en-US" altLang="en-US" sz="3600" b="1" dirty="0" smtClean="0">
                <a:solidFill>
                  <a:srgbClr val="FFC000"/>
                </a:solidFill>
              </a:rPr>
            </a:br>
            <a:r>
              <a:rPr lang="en-US" sz="3200" b="1" dirty="0" smtClean="0">
                <a:solidFill>
                  <a:srgbClr val="FF9933"/>
                </a:solidFill>
              </a:rPr>
              <a:t>Implementation Supports </a:t>
            </a:r>
            <a:endParaRPr lang="en-US" sz="3200" b="1" dirty="0">
              <a:solidFill>
                <a:srgbClr val="FF99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400" dirty="0" smtClean="0"/>
          </a:p>
          <a:p>
            <a:pPr marL="0" indent="0">
              <a:buNone/>
            </a:pPr>
            <a:r>
              <a:rPr lang="en-US" dirty="0"/>
              <a:t>C</a:t>
            </a:r>
            <a:r>
              <a:rPr lang="en-US" dirty="0" smtClean="0"/>
              <a:t>apacity to implement SVS program model:</a:t>
            </a:r>
          </a:p>
          <a:p>
            <a:r>
              <a:rPr lang="en-US" dirty="0" smtClean="0"/>
              <a:t>Staffing Model</a:t>
            </a:r>
          </a:p>
          <a:p>
            <a:r>
              <a:rPr lang="en-US" dirty="0" smtClean="0"/>
              <a:t>Training Plan</a:t>
            </a:r>
          </a:p>
          <a:p>
            <a:r>
              <a:rPr lang="en-US" dirty="0" smtClean="0"/>
              <a:t>Coaching/Supervision</a:t>
            </a:r>
          </a:p>
          <a:p>
            <a:r>
              <a:rPr lang="en-US" dirty="0" smtClean="0"/>
              <a:t>Evaluation, Data Collection and Reporting</a:t>
            </a:r>
          </a:p>
          <a:p>
            <a:r>
              <a:rPr lang="en-US" dirty="0" smtClean="0"/>
              <a:t>Quality Improvement Practices</a:t>
            </a:r>
          </a:p>
          <a:p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2438400" y="63269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768B8E-1629-46FA-9787-75FA37786E3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200" y="304800"/>
            <a:ext cx="1849758" cy="1143000"/>
          </a:xfrm>
          <a:prstGeom prst="roundRect">
            <a:avLst/>
          </a:prstGeom>
          <a:solidFill>
            <a:schemeClr val="accent3"/>
          </a:solidFill>
          <a:ln w="5715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Effective Implementation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010400" y="285750"/>
            <a:ext cx="1831035" cy="1143000"/>
          </a:xfrm>
          <a:prstGeom prst="roundRect">
            <a:avLst/>
          </a:prstGeom>
          <a:solidFill>
            <a:schemeClr val="accent4"/>
          </a:solidFill>
          <a:ln w="5715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Enabling </a:t>
            </a:r>
          </a:p>
          <a:p>
            <a:pPr algn="ctr"/>
            <a:r>
              <a:rPr lang="en-US" dirty="0">
                <a:solidFill>
                  <a:prstClr val="white"/>
                </a:solidFill>
              </a:rPr>
              <a:t>Context</a:t>
            </a:r>
          </a:p>
        </p:txBody>
      </p:sp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24003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63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6248400" cy="1143000"/>
          </a:xfrm>
          <a:ln>
            <a:noFill/>
          </a:ln>
        </p:spPr>
        <p:txBody>
          <a:bodyPr rtlCol="0">
            <a:noAutofit/>
          </a:bodyPr>
          <a:lstStyle/>
          <a:p>
            <a:r>
              <a:rPr lang="en-US" altLang="en-US" sz="3600" b="1" dirty="0" smtClean="0">
                <a:solidFill>
                  <a:srgbClr val="FFC000"/>
                </a:solidFill>
              </a:rPr>
              <a:t>SVS Pilot Funding</a:t>
            </a:r>
            <a:br>
              <a:rPr lang="en-US" altLang="en-US" sz="3600" b="1" dirty="0" smtClean="0">
                <a:solidFill>
                  <a:srgbClr val="FFC000"/>
                </a:solidFill>
              </a:rPr>
            </a:br>
            <a:r>
              <a:rPr lang="en-US" sz="3200" b="1" dirty="0" smtClean="0">
                <a:solidFill>
                  <a:srgbClr val="FF9933"/>
                </a:solidFill>
              </a:rPr>
              <a:t>Fee-for-service model</a:t>
            </a:r>
            <a:endParaRPr lang="en-US" sz="3200" b="1" dirty="0">
              <a:solidFill>
                <a:srgbClr val="FF99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96200" cy="4525963"/>
          </a:xfrm>
        </p:spPr>
        <p:txBody>
          <a:bodyPr>
            <a:normAutofit fontScale="92500"/>
          </a:bodyPr>
          <a:lstStyle/>
          <a:p>
            <a:endParaRPr lang="en-US" sz="1200" dirty="0" smtClean="0"/>
          </a:p>
          <a:p>
            <a:r>
              <a:rPr lang="en-US" sz="2800" dirty="0" smtClean="0"/>
              <a:t>$146.10 for each </a:t>
            </a:r>
            <a:r>
              <a:rPr lang="en-US" sz="2800" dirty="0"/>
              <a:t>hour </a:t>
            </a:r>
            <a:r>
              <a:rPr lang="en-US" sz="2800" u="sng" dirty="0" smtClean="0"/>
              <a:t>in-person</a:t>
            </a:r>
            <a:r>
              <a:rPr lang="en-US" sz="2800" dirty="0" smtClean="0"/>
              <a:t> time</a:t>
            </a:r>
          </a:p>
          <a:p>
            <a:pPr lvl="1"/>
            <a:r>
              <a:rPr lang="en-US" sz="2400" dirty="0"/>
              <a:t>Includes </a:t>
            </a:r>
            <a:r>
              <a:rPr lang="en-US" sz="2400" dirty="0" smtClean="0"/>
              <a:t>initial intake assessment, visit planning meetings, supportive visitation services, </a:t>
            </a:r>
            <a:r>
              <a:rPr lang="en-US" sz="2400" dirty="0"/>
              <a:t>pre-visit </a:t>
            </a:r>
            <a:r>
              <a:rPr lang="en-US" sz="2400" dirty="0" smtClean="0"/>
              <a:t>meetings </a:t>
            </a:r>
            <a:r>
              <a:rPr lang="en-US" sz="2400" dirty="0"/>
              <a:t>and post-visit </a:t>
            </a:r>
            <a:r>
              <a:rPr lang="en-US" sz="2400" dirty="0" smtClean="0"/>
              <a:t>debriefs, and aftercare services.</a:t>
            </a:r>
            <a:endParaRPr lang="en-US" sz="2400" dirty="0"/>
          </a:p>
          <a:p>
            <a:pPr lvl="1"/>
            <a:r>
              <a:rPr lang="en-US" sz="2400" dirty="0" smtClean="0"/>
              <a:t>Paid via K-100</a:t>
            </a:r>
            <a:endParaRPr lang="en-US" dirty="0" smtClean="0"/>
          </a:p>
          <a:p>
            <a:r>
              <a:rPr lang="en-US" sz="2800" dirty="0" smtClean="0"/>
              <a:t>5% of program director and senior leader salary for agency staff to actively participate in teaming activities</a:t>
            </a:r>
          </a:p>
          <a:p>
            <a:r>
              <a:rPr lang="en-US" sz="2800" dirty="0" smtClean="0"/>
              <a:t>Advance funds to cover gradual startup of services/initial billing delays</a:t>
            </a: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2438400" y="63269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768B8E-1629-46FA-9787-75FA37786E3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24003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457200" y="285750"/>
            <a:ext cx="1831035" cy="1143000"/>
          </a:xfrm>
          <a:prstGeom prst="roundRect">
            <a:avLst/>
          </a:prstGeom>
          <a:solidFill>
            <a:schemeClr val="accent4"/>
          </a:solidFill>
          <a:ln w="5715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Enabling </a:t>
            </a:r>
          </a:p>
          <a:p>
            <a:pPr algn="ctr"/>
            <a:r>
              <a:rPr lang="en-US" dirty="0">
                <a:solidFill>
                  <a:prstClr val="white"/>
                </a:solidFill>
              </a:rPr>
              <a:t>Context</a:t>
            </a:r>
          </a:p>
        </p:txBody>
      </p:sp>
    </p:spTree>
    <p:extLst>
      <p:ext uri="{BB962C8B-B14F-4D97-AF65-F5344CB8AC3E}">
        <p14:creationId xmlns:p14="http://schemas.microsoft.com/office/powerpoint/2010/main" val="89363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 smtClean="0">
                <a:solidFill>
                  <a:srgbClr val="FFC000"/>
                </a:solidFill>
              </a:rPr>
              <a:t>CP&amp;P Placement Data</a:t>
            </a:r>
            <a:r>
              <a:rPr lang="en-US" altLang="en-US" sz="3200" b="1" dirty="0" smtClean="0">
                <a:solidFill>
                  <a:srgbClr val="FFC000"/>
                </a:solidFill>
              </a:rPr>
              <a:t/>
            </a:r>
            <a:br>
              <a:rPr lang="en-US" altLang="en-US" sz="3200" b="1" dirty="0" smtClean="0">
                <a:solidFill>
                  <a:srgbClr val="FFC000"/>
                </a:solidFill>
              </a:rPr>
            </a:br>
            <a:r>
              <a:rPr lang="en-US" altLang="en-US" sz="3200" b="1" dirty="0" smtClean="0">
                <a:solidFill>
                  <a:srgbClr val="FF9933"/>
                </a:solidFill>
              </a:rPr>
              <a:t>Atlantic County</a:t>
            </a:r>
            <a:endParaRPr lang="en-US" sz="4800" dirty="0"/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24003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3"/>
          <p:cNvSpPr txBox="1">
            <a:spLocks/>
          </p:cNvSpPr>
          <p:nvPr/>
        </p:nvSpPr>
        <p:spPr>
          <a:xfrm>
            <a:off x="2438400" y="63269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768B8E-1629-46FA-9787-75FA37786E3E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561784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8958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en-US" altLang="en-US" sz="3600" b="1" dirty="0" smtClean="0">
                <a:solidFill>
                  <a:srgbClr val="FFC000"/>
                </a:solidFill>
              </a:rPr>
              <a:t>CP&amp;P Placement Demographics</a:t>
            </a:r>
            <a:r>
              <a:rPr lang="en-US" altLang="en-US" sz="2800" b="1" dirty="0" smtClean="0">
                <a:solidFill>
                  <a:srgbClr val="00B050"/>
                </a:solidFill>
              </a:rPr>
              <a:t/>
            </a:r>
            <a:br>
              <a:rPr lang="en-US" altLang="en-US" sz="2800" b="1" dirty="0" smtClean="0">
                <a:solidFill>
                  <a:srgbClr val="00B050"/>
                </a:solidFill>
              </a:rPr>
            </a:br>
            <a:r>
              <a:rPr lang="en-US" altLang="en-US" sz="3200" b="1" dirty="0">
                <a:solidFill>
                  <a:srgbClr val="FF9933"/>
                </a:solidFill>
              </a:rPr>
              <a:t>Atlantic </a:t>
            </a:r>
            <a:r>
              <a:rPr lang="en-US" altLang="en-US" sz="3200" b="1" dirty="0" smtClean="0">
                <a:solidFill>
                  <a:srgbClr val="FF9933"/>
                </a:solidFill>
              </a:rPr>
              <a:t>County</a:t>
            </a:r>
            <a:endParaRPr lang="en-US" altLang="en-US" sz="3200" dirty="0" smtClean="0">
              <a:solidFill>
                <a:srgbClr val="FF9933"/>
              </a:solidFill>
            </a:endParaRPr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24003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3"/>
          <p:cNvSpPr txBox="1">
            <a:spLocks/>
          </p:cNvSpPr>
          <p:nvPr/>
        </p:nvSpPr>
        <p:spPr>
          <a:xfrm>
            <a:off x="2438400" y="63269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768B8E-1629-46FA-9787-75FA37786E3E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312572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4178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en-US" altLang="en-US" sz="3600" b="1" dirty="0" smtClean="0">
                <a:solidFill>
                  <a:srgbClr val="FFC000"/>
                </a:solidFill>
              </a:rPr>
              <a:t>CP&amp;P Placement Demographics</a:t>
            </a:r>
            <a:r>
              <a:rPr lang="en-US" altLang="en-US" sz="2800" b="1" dirty="0" smtClean="0">
                <a:solidFill>
                  <a:srgbClr val="00B050"/>
                </a:solidFill>
              </a:rPr>
              <a:t/>
            </a:r>
            <a:br>
              <a:rPr lang="en-US" altLang="en-US" sz="2800" b="1" dirty="0" smtClean="0">
                <a:solidFill>
                  <a:srgbClr val="00B050"/>
                </a:solidFill>
              </a:rPr>
            </a:br>
            <a:r>
              <a:rPr lang="en-US" altLang="en-US" sz="3200" b="1" dirty="0">
                <a:solidFill>
                  <a:srgbClr val="FF9933"/>
                </a:solidFill>
              </a:rPr>
              <a:t>Atlantic County</a:t>
            </a:r>
            <a:endParaRPr lang="en-US" altLang="en-US" sz="3200" dirty="0" smtClean="0">
              <a:solidFill>
                <a:srgbClr val="FF9933"/>
              </a:solidFill>
            </a:endParaRPr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24003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3"/>
          <p:cNvSpPr txBox="1">
            <a:spLocks/>
          </p:cNvSpPr>
          <p:nvPr/>
        </p:nvSpPr>
        <p:spPr>
          <a:xfrm>
            <a:off x="2438400" y="63269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768B8E-1629-46FA-9787-75FA37786E3E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921558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9476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 smtClean="0">
                <a:solidFill>
                  <a:srgbClr val="FFC000"/>
                </a:solidFill>
              </a:rPr>
              <a:t>CP&amp;P Placement Data</a:t>
            </a:r>
            <a:r>
              <a:rPr lang="en-US" altLang="en-US" sz="3200" b="1" dirty="0" smtClean="0">
                <a:solidFill>
                  <a:srgbClr val="FFC000"/>
                </a:solidFill>
              </a:rPr>
              <a:t/>
            </a:r>
            <a:br>
              <a:rPr lang="en-US" altLang="en-US" sz="3200" b="1" dirty="0" smtClean="0">
                <a:solidFill>
                  <a:srgbClr val="FFC000"/>
                </a:solidFill>
              </a:rPr>
            </a:br>
            <a:r>
              <a:rPr lang="en-US" altLang="en-US" sz="3200" b="1" dirty="0" smtClean="0">
                <a:solidFill>
                  <a:srgbClr val="FF9933"/>
                </a:solidFill>
              </a:rPr>
              <a:t>Atlantic County</a:t>
            </a:r>
            <a:endParaRPr lang="en-US" sz="4800" dirty="0"/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24003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3"/>
          <p:cNvSpPr txBox="1">
            <a:spLocks/>
          </p:cNvSpPr>
          <p:nvPr/>
        </p:nvSpPr>
        <p:spPr>
          <a:xfrm>
            <a:off x="2438400" y="63269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768B8E-1629-46FA-9787-75FA37786E3E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012664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5700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sz="3600" b="1" dirty="0" smtClean="0">
                <a:solidFill>
                  <a:srgbClr val="FFC000"/>
                </a:solidFill>
              </a:rPr>
              <a:t>Purpose</a:t>
            </a:r>
            <a:endParaRPr lang="en-US" alt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Goal</a:t>
            </a:r>
            <a:r>
              <a:rPr lang="en-US" altLang="en-US" dirty="0"/>
              <a:t>:  </a:t>
            </a:r>
            <a:r>
              <a:rPr lang="en-US" altLang="en-US" dirty="0" smtClean="0"/>
              <a:t>Increase availability of high </a:t>
            </a:r>
            <a:r>
              <a:rPr lang="en-US" altLang="en-US" dirty="0"/>
              <a:t>quality supportive visitation services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Expand </a:t>
            </a:r>
            <a:r>
              <a:rPr lang="en-US" altLang="en-US" dirty="0" smtClean="0"/>
              <a:t>SVS Pilot into Atlantic County (One provider)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Note:  Providers with existing contracts to provide visitation services to CP&amp;P in </a:t>
            </a:r>
            <a:r>
              <a:rPr lang="en-US" altLang="en-US" dirty="0" smtClean="0"/>
              <a:t>Atlantic </a:t>
            </a:r>
            <a:r>
              <a:rPr lang="en-US" altLang="en-US" dirty="0"/>
              <a:t>County MUST </a:t>
            </a:r>
            <a:r>
              <a:rPr lang="en-US" altLang="en-US" u="sng" dirty="0"/>
              <a:t>apply and be selected </a:t>
            </a:r>
            <a:r>
              <a:rPr lang="en-US" altLang="en-US" dirty="0"/>
              <a:t>for this opportunity in order to continue providing visitation services.</a:t>
            </a:r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24003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3"/>
          <p:cNvSpPr txBox="1">
            <a:spLocks/>
          </p:cNvSpPr>
          <p:nvPr/>
        </p:nvSpPr>
        <p:spPr>
          <a:xfrm>
            <a:off x="2438400" y="63269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768B8E-1629-46FA-9787-75FA37786E3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65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 smtClean="0">
                <a:solidFill>
                  <a:srgbClr val="FFC000"/>
                </a:solidFill>
              </a:rPr>
              <a:t>CP&amp;P Placement Data</a:t>
            </a:r>
            <a:r>
              <a:rPr lang="en-US" altLang="en-US" sz="3200" b="1" dirty="0" smtClean="0">
                <a:solidFill>
                  <a:srgbClr val="FFC000"/>
                </a:solidFill>
              </a:rPr>
              <a:t/>
            </a:r>
            <a:br>
              <a:rPr lang="en-US" altLang="en-US" sz="3200" b="1" dirty="0" smtClean="0">
                <a:solidFill>
                  <a:srgbClr val="FFC000"/>
                </a:solidFill>
              </a:rPr>
            </a:br>
            <a:r>
              <a:rPr lang="en-US" altLang="en-US" sz="3200" b="1" dirty="0" smtClean="0">
                <a:solidFill>
                  <a:srgbClr val="FF9933"/>
                </a:solidFill>
              </a:rPr>
              <a:t>Atlantic County</a:t>
            </a:r>
            <a:endParaRPr lang="en-US" sz="4800" dirty="0"/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24003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3"/>
          <p:cNvSpPr txBox="1">
            <a:spLocks/>
          </p:cNvSpPr>
          <p:nvPr/>
        </p:nvSpPr>
        <p:spPr>
          <a:xfrm>
            <a:off x="2438400" y="63269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768B8E-1629-46FA-9787-75FA37786E3E}" type="slidenum">
              <a:rPr lang="en-US" smtClean="0"/>
              <a:pPr/>
              <a:t>30</a:t>
            </a:fld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72186022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74942657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417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endParaRPr lang="en-US" sz="1200" dirty="0" smtClean="0"/>
          </a:p>
          <a:p>
            <a:pPr marL="0" indent="0">
              <a:buNone/>
            </a:pPr>
            <a:r>
              <a:rPr lang="en-US" dirty="0" smtClean="0"/>
              <a:t>	1</a:t>
            </a:r>
            <a:r>
              <a:rPr lang="en-US" baseline="30000" dirty="0" smtClean="0"/>
              <a:t>st</a:t>
            </a:r>
            <a:r>
              <a:rPr lang="en-US" dirty="0" smtClean="0"/>
              <a:t>  – Answer submitted questions</a:t>
            </a:r>
          </a:p>
          <a:p>
            <a:pPr marL="0" indent="0">
              <a:buNone/>
            </a:pPr>
            <a:r>
              <a:rPr lang="en-US" dirty="0" smtClean="0"/>
              <a:t>	2</a:t>
            </a:r>
            <a:r>
              <a:rPr lang="en-US" baseline="30000" dirty="0" smtClean="0"/>
              <a:t>nd</a:t>
            </a:r>
            <a:r>
              <a:rPr lang="en-US" dirty="0" smtClean="0"/>
              <a:t> – Answer questions from attendees</a:t>
            </a:r>
          </a:p>
          <a:p>
            <a:pPr marL="0" indent="0">
              <a:buNone/>
            </a:pPr>
            <a:endParaRPr lang="en-US" sz="3200" dirty="0">
              <a:solidFill>
                <a:srgbClr val="FF9933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rgbClr val="FF9933"/>
              </a:solidFill>
            </a:endParaRPr>
          </a:p>
          <a:p>
            <a:pPr marL="0" indent="0" algn="ctr">
              <a:buNone/>
            </a:pPr>
            <a:r>
              <a:rPr lang="en-US" sz="3200" dirty="0" smtClean="0"/>
              <a:t>Have technical inquires about forms </a:t>
            </a:r>
          </a:p>
          <a:p>
            <a:pPr marL="0" indent="0" algn="ctr">
              <a:buNone/>
            </a:pPr>
            <a:r>
              <a:rPr lang="en-US" sz="3200" dirty="0" smtClean="0"/>
              <a:t>and other documents?</a:t>
            </a:r>
          </a:p>
          <a:p>
            <a:pPr marL="0" indent="0" algn="ctr">
              <a:buNone/>
            </a:pPr>
            <a:r>
              <a:rPr lang="en-US" dirty="0" smtClean="0"/>
              <a:t>Email </a:t>
            </a:r>
            <a:r>
              <a:rPr lang="en-US" dirty="0" smtClean="0">
                <a:solidFill>
                  <a:srgbClr val="FF9933"/>
                </a:solidFill>
              </a:rPr>
              <a:t>DCFASKRFP@dcf.state.nj.us</a:t>
            </a:r>
            <a:r>
              <a:rPr lang="en-US" dirty="0" smtClean="0"/>
              <a:t> anytime.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ln>
            <a:noFill/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US" altLang="en-US" sz="4000" b="1" dirty="0" smtClean="0">
                <a:solidFill>
                  <a:srgbClr val="FFC000"/>
                </a:solidFill>
              </a:rPr>
              <a:t>SVS Atlantic RFP</a:t>
            </a:r>
            <a:br>
              <a:rPr lang="en-US" altLang="en-US" sz="4000" b="1" dirty="0" smtClean="0">
                <a:solidFill>
                  <a:srgbClr val="FFC000"/>
                </a:solidFill>
              </a:rPr>
            </a:br>
            <a:r>
              <a:rPr lang="en-US" altLang="en-US" sz="3600" b="1" dirty="0" smtClean="0">
                <a:solidFill>
                  <a:srgbClr val="FF9933"/>
                </a:solidFill>
              </a:rPr>
              <a:t>Questions and Answers</a:t>
            </a:r>
            <a:endParaRPr lang="en-US" altLang="en-US" sz="3100" dirty="0">
              <a:solidFill>
                <a:srgbClr val="FF9933"/>
              </a:solidFill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2438400" y="63269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768B8E-1629-46FA-9787-75FA37786E3E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24003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514600" y="3581400"/>
            <a:ext cx="4191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32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C000"/>
                </a:solidFill>
              </a:rPr>
              <a:t>Proposal </a:t>
            </a:r>
            <a:r>
              <a:rPr lang="en-US" sz="3600" b="1" dirty="0" smtClean="0">
                <a:solidFill>
                  <a:srgbClr val="FFC000"/>
                </a:solidFill>
              </a:rPr>
              <a:t>Deadline</a:t>
            </a:r>
            <a:r>
              <a:rPr lang="en-US" sz="3200" b="1" dirty="0" smtClean="0">
                <a:solidFill>
                  <a:srgbClr val="FFC000"/>
                </a:solidFill>
              </a:rPr>
              <a:t/>
            </a:r>
            <a:br>
              <a:rPr lang="en-US" sz="3200" b="1" dirty="0" smtClean="0">
                <a:solidFill>
                  <a:srgbClr val="FFC000"/>
                </a:solidFill>
              </a:rPr>
            </a:br>
            <a:r>
              <a:rPr lang="en-US" sz="3200" b="1" dirty="0">
                <a:solidFill>
                  <a:srgbClr val="FF9933"/>
                </a:solidFill>
              </a:rPr>
              <a:t>Reminder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800" dirty="0" smtClean="0"/>
              <a:t>Bids are due on</a:t>
            </a:r>
          </a:p>
          <a:p>
            <a:pPr marL="0" indent="0" algn="ctr">
              <a:buNone/>
            </a:pPr>
            <a:r>
              <a:rPr lang="en-US" sz="4800" b="1" dirty="0" smtClean="0"/>
              <a:t>January 17, 2018</a:t>
            </a:r>
          </a:p>
          <a:p>
            <a:pPr marL="0" indent="0" algn="ctr">
              <a:buNone/>
            </a:pPr>
            <a:r>
              <a:rPr lang="en-US" sz="4800" dirty="0" smtClean="0"/>
              <a:t>at 12:00 P.M.</a:t>
            </a:r>
            <a:endParaRPr lang="en-US" sz="4800" dirty="0"/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24003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3"/>
          <p:cNvSpPr txBox="1">
            <a:spLocks/>
          </p:cNvSpPr>
          <p:nvPr/>
        </p:nvSpPr>
        <p:spPr>
          <a:xfrm>
            <a:off x="2438400" y="63269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768B8E-1629-46FA-9787-75FA37786E3E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88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Image result for thank you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250950"/>
            <a:ext cx="8659812" cy="4311650"/>
          </a:xfrm>
        </p:spPr>
      </p:pic>
    </p:spTree>
    <p:extLst>
      <p:ext uri="{BB962C8B-B14F-4D97-AF65-F5344CB8AC3E}">
        <p14:creationId xmlns:p14="http://schemas.microsoft.com/office/powerpoint/2010/main" val="83627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533" name="Group 14"/>
          <p:cNvGrpSpPr>
            <a:grpSpLocks/>
          </p:cNvGrpSpPr>
          <p:nvPr/>
        </p:nvGrpSpPr>
        <p:grpSpPr bwMode="auto">
          <a:xfrm>
            <a:off x="228600" y="1386383"/>
            <a:ext cx="8610600" cy="4389438"/>
            <a:chOff x="228600" y="1524000"/>
            <a:chExt cx="8610600" cy="4390073"/>
          </a:xfrm>
        </p:grpSpPr>
        <p:cxnSp>
          <p:nvCxnSpPr>
            <p:cNvPr id="150535" name="AutoShape 9"/>
            <p:cNvCxnSpPr>
              <a:cxnSpLocks noChangeShapeType="1"/>
            </p:cNvCxnSpPr>
            <p:nvPr/>
          </p:nvCxnSpPr>
          <p:spPr bwMode="auto">
            <a:xfrm rot="5400000">
              <a:off x="3954465" y="3059112"/>
              <a:ext cx="1044573" cy="3"/>
            </a:xfrm>
            <a:prstGeom prst="bentConnector3">
              <a:avLst>
                <a:gd name="adj1" fmla="val 50000"/>
              </a:avLst>
            </a:prstGeom>
            <a:noFill/>
            <a:ln w="50800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0536" name="AutoShape 9"/>
            <p:cNvCxnSpPr>
              <a:cxnSpLocks noChangeShapeType="1"/>
            </p:cNvCxnSpPr>
            <p:nvPr/>
          </p:nvCxnSpPr>
          <p:spPr bwMode="auto">
            <a:xfrm rot="5400000">
              <a:off x="352491" y="4103685"/>
              <a:ext cx="1044573" cy="3"/>
            </a:xfrm>
            <a:prstGeom prst="bentConnector3">
              <a:avLst>
                <a:gd name="adj1" fmla="val 50000"/>
              </a:avLst>
            </a:prstGeom>
            <a:noFill/>
            <a:ln w="50800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0537" name="AutoShape 9"/>
            <p:cNvCxnSpPr>
              <a:cxnSpLocks noChangeShapeType="1"/>
            </p:cNvCxnSpPr>
            <p:nvPr/>
          </p:nvCxnSpPr>
          <p:spPr bwMode="auto">
            <a:xfrm rot="5400000">
              <a:off x="4711703" y="4103685"/>
              <a:ext cx="1044573" cy="3"/>
            </a:xfrm>
            <a:prstGeom prst="bentConnector3">
              <a:avLst>
                <a:gd name="adj1" fmla="val 50000"/>
              </a:avLst>
            </a:prstGeom>
            <a:noFill/>
            <a:ln w="50800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0538" name="AutoShape 9"/>
            <p:cNvCxnSpPr>
              <a:cxnSpLocks noChangeShapeType="1"/>
            </p:cNvCxnSpPr>
            <p:nvPr/>
          </p:nvCxnSpPr>
          <p:spPr bwMode="auto">
            <a:xfrm rot="5400000">
              <a:off x="3287715" y="4103685"/>
              <a:ext cx="1044573" cy="3"/>
            </a:xfrm>
            <a:prstGeom prst="bentConnector3">
              <a:avLst>
                <a:gd name="adj1" fmla="val 50000"/>
              </a:avLst>
            </a:prstGeom>
            <a:noFill/>
            <a:ln w="50800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0539" name="AutoShape 9"/>
            <p:cNvCxnSpPr>
              <a:cxnSpLocks noChangeShapeType="1"/>
            </p:cNvCxnSpPr>
            <p:nvPr/>
          </p:nvCxnSpPr>
          <p:spPr bwMode="auto">
            <a:xfrm rot="5400000">
              <a:off x="1839912" y="4103685"/>
              <a:ext cx="1044573" cy="3"/>
            </a:xfrm>
            <a:prstGeom prst="bentConnector3">
              <a:avLst>
                <a:gd name="adj1" fmla="val 50000"/>
              </a:avLst>
            </a:prstGeom>
            <a:noFill/>
            <a:ln w="50800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0540" name="AutoShape 9"/>
            <p:cNvCxnSpPr>
              <a:cxnSpLocks noChangeShapeType="1"/>
            </p:cNvCxnSpPr>
            <p:nvPr/>
          </p:nvCxnSpPr>
          <p:spPr bwMode="auto">
            <a:xfrm rot="5400000">
              <a:off x="7631115" y="4103685"/>
              <a:ext cx="1044573" cy="3"/>
            </a:xfrm>
            <a:prstGeom prst="bentConnector3">
              <a:avLst>
                <a:gd name="adj1" fmla="val 50000"/>
              </a:avLst>
            </a:prstGeom>
            <a:noFill/>
            <a:ln w="50800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0541" name="AutoShape 9"/>
            <p:cNvCxnSpPr>
              <a:cxnSpLocks noChangeShapeType="1"/>
            </p:cNvCxnSpPr>
            <p:nvPr/>
          </p:nvCxnSpPr>
          <p:spPr bwMode="auto">
            <a:xfrm rot="5400000">
              <a:off x="6183315" y="4103685"/>
              <a:ext cx="1044573" cy="3"/>
            </a:xfrm>
            <a:prstGeom prst="bentConnector3">
              <a:avLst>
                <a:gd name="adj1" fmla="val 50000"/>
              </a:avLst>
            </a:prstGeom>
            <a:noFill/>
            <a:ln w="50800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0542" name="AutoShape 2"/>
            <p:cNvSpPr>
              <a:spLocks noChangeArrowheads="1"/>
            </p:cNvSpPr>
            <p:nvPr/>
          </p:nvSpPr>
          <p:spPr bwMode="auto">
            <a:xfrm>
              <a:off x="228600" y="4633913"/>
              <a:ext cx="1371600" cy="1280160"/>
            </a:xfrm>
            <a:prstGeom prst="roundRect">
              <a:avLst>
                <a:gd name="adj" fmla="val 16667"/>
              </a:avLst>
            </a:prstGeom>
            <a:solidFill>
              <a:srgbClr val="FFCC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3235" tIns="43235" rIns="43235" bIns="43235" anchor="ctr" anchorCtr="1"/>
            <a:lstStyle>
              <a:lvl1pPr>
                <a:spcBef>
                  <a:spcPct val="20000"/>
                </a:spcBef>
                <a:buChar char="•"/>
                <a:tabLst>
                  <a:tab pos="652463" algn="l"/>
                </a:tabLst>
                <a:defRPr sz="3200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652463" algn="l"/>
                </a:tabLst>
                <a:defRPr sz="2800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652463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652463" algn="l"/>
                </a:tabLst>
                <a:defRPr sz="2000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652463" algn="l"/>
                </a:tabLst>
                <a:defRPr sz="2000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2463" algn="l"/>
                </a:tabLst>
                <a:defRPr sz="2000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2463" algn="l"/>
                </a:tabLst>
                <a:defRPr sz="2000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2463" algn="l"/>
                </a:tabLst>
                <a:defRPr sz="2000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2463" algn="l"/>
                </a:tabLst>
                <a:defRPr sz="2000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 b="1" dirty="0">
                  <a:solidFill>
                    <a:schemeClr val="tx1"/>
                  </a:solidFill>
                </a:rPr>
                <a:t>Children’s System of Care</a:t>
              </a:r>
            </a:p>
          </p:txBody>
        </p:sp>
        <p:sp>
          <p:nvSpPr>
            <p:cNvPr id="150543" name="AutoShape 3"/>
            <p:cNvSpPr>
              <a:spLocks noChangeArrowheads="1"/>
            </p:cNvSpPr>
            <p:nvPr/>
          </p:nvSpPr>
          <p:spPr bwMode="auto">
            <a:xfrm>
              <a:off x="1676400" y="4633913"/>
              <a:ext cx="1371600" cy="1280160"/>
            </a:xfrm>
            <a:prstGeom prst="roundRect">
              <a:avLst>
                <a:gd name="adj" fmla="val 16667"/>
              </a:avLst>
            </a:prstGeom>
            <a:solidFill>
              <a:srgbClr val="FF99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43235" rIns="0" bIns="43235" anchor="ctr" anchorCtr="1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10000"/>
                </a:spcBef>
                <a:buFontTx/>
                <a:buNone/>
              </a:pPr>
              <a:r>
                <a:rPr lang="en-US" altLang="en-US" sz="1500" b="1" dirty="0">
                  <a:solidFill>
                    <a:schemeClr val="tx1"/>
                  </a:solidFill>
                </a:rPr>
                <a:t>Child Protection &amp; Permanency </a:t>
              </a:r>
            </a:p>
          </p:txBody>
        </p:sp>
        <p:sp>
          <p:nvSpPr>
            <p:cNvPr id="62468" name="AutoShape 4"/>
            <p:cNvSpPr>
              <a:spLocks noChangeArrowheads="1"/>
            </p:cNvSpPr>
            <p:nvPr/>
          </p:nvSpPr>
          <p:spPr bwMode="auto">
            <a:xfrm>
              <a:off x="6019800" y="4634363"/>
              <a:ext cx="1371600" cy="1279710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60000"/>
                <a:lumOff val="40000"/>
                <a:alpha val="79999"/>
              </a:schemeClr>
            </a:solidFill>
            <a:ln>
              <a:noFill/>
            </a:ln>
            <a:extLst/>
          </p:spPr>
          <p:txBody>
            <a:bodyPr lIns="0" tIns="43235" rIns="0" bIns="43235" anchor="ctr" anchorCtr="1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tabLst>
                  <a:tab pos="652463" algn="l"/>
                </a:tabLst>
                <a:defRPr/>
              </a:pPr>
              <a:r>
                <a:rPr lang="en-US" altLang="en-US" sz="1500" b="1" dirty="0">
                  <a:latin typeface="Arial" charset="0"/>
                </a:rPr>
                <a:t>Family</a:t>
              </a:r>
              <a:br>
                <a:rPr lang="en-US" altLang="en-US" sz="1500" b="1" dirty="0">
                  <a:latin typeface="Arial" charset="0"/>
                </a:rPr>
              </a:br>
              <a:r>
                <a:rPr lang="en-US" altLang="en-US" sz="1500" b="1" dirty="0">
                  <a:latin typeface="Arial" charset="0"/>
                </a:rPr>
                <a:t> &amp; Community </a:t>
              </a:r>
              <a:br>
                <a:rPr lang="en-US" altLang="en-US" sz="1500" b="1" dirty="0">
                  <a:latin typeface="Arial" charset="0"/>
                </a:rPr>
              </a:br>
              <a:r>
                <a:rPr lang="en-US" altLang="en-US" sz="1500" b="1" dirty="0">
                  <a:latin typeface="Arial" charset="0"/>
                </a:rPr>
                <a:t>Partnerships</a:t>
              </a:r>
            </a:p>
          </p:txBody>
        </p:sp>
        <p:sp>
          <p:nvSpPr>
            <p:cNvPr id="62470" name="AutoShape 6"/>
            <p:cNvSpPr>
              <a:spLocks noChangeArrowheads="1"/>
            </p:cNvSpPr>
            <p:nvPr/>
          </p:nvSpPr>
          <p:spPr bwMode="auto">
            <a:xfrm>
              <a:off x="1219200" y="1524000"/>
              <a:ext cx="6738938" cy="1028849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  <a:alpha val="79999"/>
              </a:schemeClr>
            </a:solidFill>
            <a:ln>
              <a:noFill/>
            </a:ln>
          </p:spPr>
          <p:txBody>
            <a:bodyPr lIns="86470" tIns="43235" rIns="86470" bIns="43235" anchor="ctr" anchorCtr="1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900" b="1" dirty="0">
                  <a:solidFill>
                    <a:srgbClr val="FFC000"/>
                  </a:solidFill>
                </a:rPr>
                <a:t>New Jersey Department of Children &amp; Families</a:t>
              </a:r>
            </a:p>
          </p:txBody>
        </p:sp>
        <p:sp>
          <p:nvSpPr>
            <p:cNvPr id="150546" name="AutoShape 14"/>
            <p:cNvSpPr>
              <a:spLocks noChangeArrowheads="1"/>
            </p:cNvSpPr>
            <p:nvPr/>
          </p:nvSpPr>
          <p:spPr bwMode="auto">
            <a:xfrm>
              <a:off x="7467600" y="4633913"/>
              <a:ext cx="1371600" cy="1280160"/>
            </a:xfrm>
            <a:prstGeom prst="roundRect">
              <a:avLst>
                <a:gd name="adj" fmla="val 16667"/>
              </a:avLst>
            </a:prstGeom>
            <a:solidFill>
              <a:srgbClr val="993366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43235" rIns="0" bIns="43235" anchor="ctr" anchorCtr="1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 b="1">
                  <a:solidFill>
                    <a:schemeClr val="tx1"/>
                  </a:solidFill>
                </a:rPr>
                <a:t>Division on Women</a:t>
              </a:r>
            </a:p>
          </p:txBody>
        </p:sp>
        <p:sp>
          <p:nvSpPr>
            <p:cNvPr id="150547" name="AutoShape 14"/>
            <p:cNvSpPr>
              <a:spLocks noChangeArrowheads="1"/>
            </p:cNvSpPr>
            <p:nvPr/>
          </p:nvSpPr>
          <p:spPr bwMode="auto">
            <a:xfrm>
              <a:off x="3124200" y="4633913"/>
              <a:ext cx="1371600" cy="1280160"/>
            </a:xfrm>
            <a:prstGeom prst="roundRect">
              <a:avLst>
                <a:gd name="adj" fmla="val 16667"/>
              </a:avLst>
            </a:prstGeom>
            <a:solidFill>
              <a:srgbClr val="00B0F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43235" rIns="0" bIns="43235" anchor="ctr" anchorCtr="1"/>
            <a:lstStyle>
              <a:lvl1pPr>
                <a:spcBef>
                  <a:spcPct val="20000"/>
                </a:spcBef>
                <a:buChar char="•"/>
                <a:tabLst>
                  <a:tab pos="652463" algn="l"/>
                </a:tabLst>
                <a:defRPr sz="3200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652463" algn="l"/>
                </a:tabLst>
                <a:defRPr sz="2800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652463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652463" algn="l"/>
                </a:tabLst>
                <a:defRPr sz="2000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652463" algn="l"/>
                </a:tabLst>
                <a:defRPr sz="2000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2463" algn="l"/>
                </a:tabLst>
                <a:defRPr sz="2000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2463" algn="l"/>
                </a:tabLst>
                <a:defRPr sz="2000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2463" algn="l"/>
                </a:tabLst>
                <a:defRPr sz="2000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2463" algn="l"/>
                </a:tabLst>
                <a:defRPr sz="2000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 b="1">
                  <a:solidFill>
                    <a:schemeClr val="tx1"/>
                  </a:solidFill>
                </a:rPr>
                <a:t>Clinical Services</a:t>
              </a:r>
            </a:p>
          </p:txBody>
        </p:sp>
        <p:sp>
          <p:nvSpPr>
            <p:cNvPr id="150548" name="AutoShape 14"/>
            <p:cNvSpPr>
              <a:spLocks noChangeArrowheads="1"/>
            </p:cNvSpPr>
            <p:nvPr/>
          </p:nvSpPr>
          <p:spPr bwMode="auto">
            <a:xfrm flipH="1">
              <a:off x="4572000" y="4633913"/>
              <a:ext cx="1371600" cy="1280160"/>
            </a:xfrm>
            <a:prstGeom prst="roundRect">
              <a:avLst>
                <a:gd name="adj" fmla="val 16667"/>
              </a:avLst>
            </a:prstGeom>
            <a:solidFill>
              <a:srgbClr val="00B05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43235" rIns="0" bIns="43235" anchor="ctr" anchorCtr="1"/>
            <a:lstStyle>
              <a:lvl1pPr>
                <a:spcBef>
                  <a:spcPct val="20000"/>
                </a:spcBef>
                <a:buChar char="•"/>
                <a:tabLst>
                  <a:tab pos="652463" algn="l"/>
                </a:tabLst>
                <a:defRPr sz="3200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652463" algn="l"/>
                </a:tabLst>
                <a:defRPr sz="2800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652463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652463" algn="l"/>
                </a:tabLst>
                <a:defRPr sz="2000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652463" algn="l"/>
                </a:tabLst>
                <a:defRPr sz="2000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2463" algn="l"/>
                </a:tabLst>
                <a:defRPr sz="2000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2463" algn="l"/>
                </a:tabLst>
                <a:defRPr sz="2000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2463" algn="l"/>
                </a:tabLst>
                <a:defRPr sz="2000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2463" algn="l"/>
                </a:tabLst>
                <a:defRPr sz="2000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 b="1">
                  <a:solidFill>
                    <a:schemeClr val="tx1"/>
                  </a:solidFill>
                </a:rPr>
                <a:t>Adolescent Services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874713" y="3581698"/>
              <a:ext cx="7278687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58" name="Oval 14357"/>
          <p:cNvSpPr/>
          <p:nvPr/>
        </p:nvSpPr>
        <p:spPr>
          <a:xfrm>
            <a:off x="1523999" y="4267200"/>
            <a:ext cx="1676401" cy="167685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b="1" dirty="0">
                <a:solidFill>
                  <a:srgbClr val="FFC000"/>
                </a:solidFill>
              </a:rPr>
              <a:t>DCF’s Operating </a:t>
            </a:r>
            <a:r>
              <a:rPr lang="en-US" altLang="en-US" sz="3600" b="1" dirty="0" smtClean="0">
                <a:solidFill>
                  <a:srgbClr val="FFC000"/>
                </a:solidFill>
              </a:rPr>
              <a:t>Areas</a:t>
            </a:r>
            <a:endParaRPr lang="en-US" sz="3600" dirty="0"/>
          </a:p>
        </p:txBody>
      </p:sp>
      <p:pic>
        <p:nvPicPr>
          <p:cNvPr id="75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24003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Slide Number Placeholder 3"/>
          <p:cNvSpPr txBox="1">
            <a:spLocks/>
          </p:cNvSpPr>
          <p:nvPr/>
        </p:nvSpPr>
        <p:spPr>
          <a:xfrm>
            <a:off x="2438400" y="63269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768B8E-1629-46FA-9787-75FA37786E3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8988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27038"/>
            <a:ext cx="8839200" cy="109696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b="1" dirty="0">
                <a:solidFill>
                  <a:srgbClr val="FFC000"/>
                </a:solidFill>
              </a:rPr>
              <a:t>How CP&amp;P Serves Children and </a:t>
            </a:r>
            <a:r>
              <a:rPr lang="en-US" altLang="en-US" sz="3600" b="1" dirty="0" smtClean="0">
                <a:solidFill>
                  <a:srgbClr val="FFC000"/>
                </a:solidFill>
              </a:rPr>
              <a:t>Families</a:t>
            </a:r>
            <a:endParaRPr lang="en-US" altLang="en-US" sz="3600" b="1" dirty="0">
              <a:solidFill>
                <a:srgbClr val="FFC000"/>
              </a:solidFill>
            </a:endParaRPr>
          </a:p>
        </p:txBody>
      </p:sp>
      <p:sp>
        <p:nvSpPr>
          <p:cNvPr id="151556" name="Rectangle 7"/>
          <p:cNvSpPr>
            <a:spLocks noChangeArrowheads="1"/>
          </p:cNvSpPr>
          <p:nvPr/>
        </p:nvSpPr>
        <p:spPr bwMode="auto">
          <a:xfrm>
            <a:off x="457200" y="15240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75000"/>
              </a:lnSpc>
            </a:pPr>
            <a:endParaRPr lang="en-US" altLang="en-US" sz="2100"/>
          </a:p>
        </p:txBody>
      </p:sp>
      <p:sp>
        <p:nvSpPr>
          <p:cNvPr id="7" name="Rectangle 6"/>
          <p:cNvSpPr/>
          <p:nvPr/>
        </p:nvSpPr>
        <p:spPr>
          <a:xfrm>
            <a:off x="1028700" y="3836988"/>
            <a:ext cx="2667000" cy="1420812"/>
          </a:xfrm>
          <a:prstGeom prst="rect">
            <a:avLst/>
          </a:prstGeom>
          <a:solidFill>
            <a:srgbClr val="EEECDE"/>
          </a:solidFill>
          <a:ln w="7620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Internal Case Practice Model</a:t>
            </a:r>
          </a:p>
        </p:txBody>
      </p:sp>
      <p:sp>
        <p:nvSpPr>
          <p:cNvPr id="8" name="Rectangle 7"/>
          <p:cNvSpPr/>
          <p:nvPr/>
        </p:nvSpPr>
        <p:spPr>
          <a:xfrm>
            <a:off x="5257800" y="3836988"/>
            <a:ext cx="2667000" cy="1420812"/>
          </a:xfrm>
          <a:prstGeom prst="rect">
            <a:avLst/>
          </a:prstGeom>
          <a:solidFill>
            <a:srgbClr val="EEECDE"/>
          </a:solidFill>
          <a:ln w="762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External Purchased Services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1371600" y="1905000"/>
            <a:ext cx="1981200" cy="1795463"/>
          </a:xfrm>
          <a:prstGeom prst="downArrow">
            <a:avLst/>
          </a:prstGeom>
          <a:solidFill>
            <a:srgbClr val="FF9933"/>
          </a:solidFill>
          <a:ln w="7620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5562600" y="1905000"/>
            <a:ext cx="1981200" cy="1795463"/>
          </a:xfrm>
          <a:prstGeom prst="downArrow">
            <a:avLst/>
          </a:prstGeom>
          <a:solidFill>
            <a:srgbClr val="FFC0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819400" y="1905000"/>
            <a:ext cx="3200400" cy="0"/>
          </a:xfrm>
          <a:prstGeom prst="line">
            <a:avLst/>
          </a:prstGeom>
          <a:ln w="762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495800" y="3505200"/>
            <a:ext cx="4152900" cy="20574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>
          <a:xfrm>
            <a:off x="2438400" y="63269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768B8E-1629-46FA-9787-75FA37786E3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24003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759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9" name="Rectangle 12"/>
          <p:cNvSpPr>
            <a:spLocks noChangeArrowheads="1"/>
          </p:cNvSpPr>
          <p:nvPr/>
        </p:nvSpPr>
        <p:spPr bwMode="auto">
          <a:xfrm>
            <a:off x="304800" y="495300"/>
            <a:ext cx="81962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70" tIns="86470" rIns="86470" bIns="86470" anchor="ctr"/>
          <a:lstStyle/>
          <a:p>
            <a:pPr algn="ctr" eaLnBrk="1" hangingPunct="1">
              <a:defRPr/>
            </a:pPr>
            <a:r>
              <a:rPr lang="en-US" altLang="en-US" sz="3200" b="1" dirty="0">
                <a:solidFill>
                  <a:srgbClr val="FFC000"/>
                </a:solidFill>
                <a:latin typeface="+mj-lt"/>
              </a:rPr>
              <a:t> </a:t>
            </a:r>
            <a:endParaRPr lang="en-US" alt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b="1" dirty="0">
                <a:solidFill>
                  <a:srgbClr val="FFC000"/>
                </a:solidFill>
              </a:rPr>
              <a:t>CP&amp;P External Purchased Services</a:t>
            </a:r>
            <a:endParaRPr lang="en-US" sz="3600" dirty="0"/>
          </a:p>
        </p:txBody>
      </p:sp>
      <p:grpSp>
        <p:nvGrpSpPr>
          <p:cNvPr id="55" name="Group 54"/>
          <p:cNvGrpSpPr/>
          <p:nvPr/>
        </p:nvGrpSpPr>
        <p:grpSpPr>
          <a:xfrm>
            <a:off x="284956" y="1447799"/>
            <a:ext cx="8630444" cy="4595751"/>
            <a:chOff x="284956" y="1447799"/>
            <a:chExt cx="8630444" cy="4595751"/>
          </a:xfrm>
        </p:grpSpPr>
        <p:grpSp>
          <p:nvGrpSpPr>
            <p:cNvPr id="56" name="Group 14"/>
            <p:cNvGrpSpPr>
              <a:grpSpLocks/>
            </p:cNvGrpSpPr>
            <p:nvPr/>
          </p:nvGrpSpPr>
          <p:grpSpPr bwMode="auto">
            <a:xfrm>
              <a:off x="304800" y="1447799"/>
              <a:ext cx="8610600" cy="3551239"/>
              <a:chOff x="228600" y="1704645"/>
              <a:chExt cx="8610600" cy="4209428"/>
            </a:xfrm>
          </p:grpSpPr>
          <p:cxnSp>
            <p:nvCxnSpPr>
              <p:cNvPr id="63" name="AutoShape 9"/>
              <p:cNvCxnSpPr>
                <a:cxnSpLocks noChangeShapeType="1"/>
              </p:cNvCxnSpPr>
              <p:nvPr/>
            </p:nvCxnSpPr>
            <p:spPr bwMode="auto">
              <a:xfrm rot="16200000" flipH="1">
                <a:off x="4080312" y="3184961"/>
                <a:ext cx="792878" cy="1"/>
              </a:xfrm>
              <a:prstGeom prst="bentConnector3">
                <a:avLst>
                  <a:gd name="adj1" fmla="val 50000"/>
                </a:avLst>
              </a:prstGeom>
              <a:noFill/>
              <a:ln w="50800">
                <a:solidFill>
                  <a:srgbClr val="FFC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4" name="AutoShape 9"/>
              <p:cNvCxnSpPr>
                <a:cxnSpLocks noChangeShapeType="1"/>
              </p:cNvCxnSpPr>
              <p:nvPr/>
            </p:nvCxnSpPr>
            <p:spPr bwMode="auto">
              <a:xfrm rot="5400000">
                <a:off x="352491" y="4103685"/>
                <a:ext cx="1044573" cy="3"/>
              </a:xfrm>
              <a:prstGeom prst="bentConnector3">
                <a:avLst>
                  <a:gd name="adj1" fmla="val 50000"/>
                </a:avLst>
              </a:prstGeom>
              <a:noFill/>
              <a:ln w="50800">
                <a:solidFill>
                  <a:srgbClr val="FFC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" name="AutoShape 9"/>
              <p:cNvCxnSpPr>
                <a:cxnSpLocks noChangeShapeType="1"/>
              </p:cNvCxnSpPr>
              <p:nvPr/>
            </p:nvCxnSpPr>
            <p:spPr bwMode="auto">
              <a:xfrm rot="5400000">
                <a:off x="4711703" y="4103685"/>
                <a:ext cx="1044573" cy="3"/>
              </a:xfrm>
              <a:prstGeom prst="bentConnector3">
                <a:avLst>
                  <a:gd name="adj1" fmla="val 50000"/>
                </a:avLst>
              </a:prstGeom>
              <a:noFill/>
              <a:ln w="50800">
                <a:solidFill>
                  <a:srgbClr val="FFC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6" name="AutoShape 9"/>
              <p:cNvCxnSpPr>
                <a:cxnSpLocks noChangeShapeType="1"/>
              </p:cNvCxnSpPr>
              <p:nvPr/>
            </p:nvCxnSpPr>
            <p:spPr bwMode="auto">
              <a:xfrm rot="5400000">
                <a:off x="3287715" y="4103685"/>
                <a:ext cx="1044573" cy="3"/>
              </a:xfrm>
              <a:prstGeom prst="bentConnector3">
                <a:avLst>
                  <a:gd name="adj1" fmla="val 50000"/>
                </a:avLst>
              </a:prstGeom>
              <a:noFill/>
              <a:ln w="50800">
                <a:solidFill>
                  <a:srgbClr val="FFC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7" name="AutoShape 9"/>
              <p:cNvCxnSpPr>
                <a:cxnSpLocks noChangeShapeType="1"/>
              </p:cNvCxnSpPr>
              <p:nvPr/>
            </p:nvCxnSpPr>
            <p:spPr bwMode="auto">
              <a:xfrm rot="5400000">
                <a:off x="1839912" y="4103685"/>
                <a:ext cx="1044573" cy="3"/>
              </a:xfrm>
              <a:prstGeom prst="bentConnector3">
                <a:avLst>
                  <a:gd name="adj1" fmla="val 50000"/>
                </a:avLst>
              </a:prstGeom>
              <a:noFill/>
              <a:ln w="50800">
                <a:solidFill>
                  <a:srgbClr val="FFC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8" name="AutoShape 9"/>
              <p:cNvCxnSpPr>
                <a:cxnSpLocks noChangeShapeType="1"/>
              </p:cNvCxnSpPr>
              <p:nvPr/>
            </p:nvCxnSpPr>
            <p:spPr bwMode="auto">
              <a:xfrm rot="5400000">
                <a:off x="7631115" y="4103685"/>
                <a:ext cx="1044573" cy="3"/>
              </a:xfrm>
              <a:prstGeom prst="bentConnector3">
                <a:avLst>
                  <a:gd name="adj1" fmla="val 50000"/>
                </a:avLst>
              </a:prstGeom>
              <a:noFill/>
              <a:ln w="50800">
                <a:solidFill>
                  <a:srgbClr val="FFC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9" name="AutoShape 9"/>
              <p:cNvCxnSpPr>
                <a:cxnSpLocks noChangeShapeType="1"/>
              </p:cNvCxnSpPr>
              <p:nvPr/>
            </p:nvCxnSpPr>
            <p:spPr bwMode="auto">
              <a:xfrm rot="5400000">
                <a:off x="6183315" y="4103685"/>
                <a:ext cx="1044573" cy="3"/>
              </a:xfrm>
              <a:prstGeom prst="bentConnector3">
                <a:avLst>
                  <a:gd name="adj1" fmla="val 50000"/>
                </a:avLst>
              </a:prstGeom>
              <a:noFill/>
              <a:ln w="50800">
                <a:solidFill>
                  <a:srgbClr val="FFC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0" name="AutoShape 2"/>
              <p:cNvSpPr>
                <a:spLocks noChangeArrowheads="1"/>
              </p:cNvSpPr>
              <p:nvPr/>
            </p:nvSpPr>
            <p:spPr bwMode="auto">
              <a:xfrm>
                <a:off x="228600" y="4633913"/>
                <a:ext cx="1371600" cy="1280160"/>
              </a:xfrm>
              <a:prstGeom prst="roundRect">
                <a:avLst>
                  <a:gd name="adj" fmla="val 16667"/>
                </a:avLst>
              </a:prstGeom>
              <a:solidFill>
                <a:srgbClr val="FFCC00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43235" tIns="43235" rIns="43235" bIns="43235" anchor="ctr" anchorCtr="1"/>
              <a:lstStyle>
                <a:lvl1pPr>
                  <a:spcBef>
                    <a:spcPct val="20000"/>
                  </a:spcBef>
                  <a:buChar char="•"/>
                  <a:tabLst>
                    <a:tab pos="652463" algn="l"/>
                  </a:tabLst>
                  <a:defRPr sz="3200">
                    <a:solidFill>
                      <a:schemeClr val="bg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tabLst>
                    <a:tab pos="652463" algn="l"/>
                  </a:tabLst>
                  <a:defRPr sz="2800">
                    <a:solidFill>
                      <a:schemeClr val="bg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tabLst>
                    <a:tab pos="652463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tabLst>
                    <a:tab pos="652463" algn="l"/>
                  </a:tabLst>
                  <a:defRPr sz="2000">
                    <a:solidFill>
                      <a:schemeClr val="bg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tabLst>
                    <a:tab pos="652463" algn="l"/>
                  </a:tabLst>
                  <a:defRPr sz="2000">
                    <a:solidFill>
                      <a:schemeClr val="bg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652463" algn="l"/>
                  </a:tabLst>
                  <a:defRPr sz="2000">
                    <a:solidFill>
                      <a:schemeClr val="bg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652463" algn="l"/>
                  </a:tabLst>
                  <a:defRPr sz="2000">
                    <a:solidFill>
                      <a:schemeClr val="bg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652463" algn="l"/>
                  </a:tabLst>
                  <a:defRPr sz="2000">
                    <a:solidFill>
                      <a:schemeClr val="bg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652463" algn="l"/>
                  </a:tabLst>
                  <a:defRPr sz="2000">
                    <a:solidFill>
                      <a:schemeClr val="bg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500" b="1" dirty="0">
                    <a:solidFill>
                      <a:schemeClr val="tx1"/>
                    </a:solidFill>
                  </a:rPr>
                  <a:t>Children’s System of Care</a:t>
                </a:r>
              </a:p>
            </p:txBody>
          </p:sp>
          <p:sp>
            <p:nvSpPr>
              <p:cNvPr id="71" name="AutoShape 3"/>
              <p:cNvSpPr>
                <a:spLocks noChangeArrowheads="1"/>
              </p:cNvSpPr>
              <p:nvPr/>
            </p:nvSpPr>
            <p:spPr bwMode="auto">
              <a:xfrm>
                <a:off x="1676400" y="4633913"/>
                <a:ext cx="1371600" cy="1280160"/>
              </a:xfrm>
              <a:prstGeom prst="roundRect">
                <a:avLst>
                  <a:gd name="adj" fmla="val 16667"/>
                </a:avLst>
              </a:prstGeom>
              <a:solidFill>
                <a:srgbClr val="FF9900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43235" rIns="0" bIns="43235" anchor="ctr" anchorCtr="1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bg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bg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bg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bg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bg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spcBef>
                    <a:spcPct val="10000"/>
                  </a:spcBef>
                  <a:buFontTx/>
                  <a:buNone/>
                </a:pPr>
                <a:r>
                  <a:rPr lang="en-US" altLang="en-US" sz="1500" b="1" dirty="0">
                    <a:solidFill>
                      <a:schemeClr val="tx1"/>
                    </a:solidFill>
                  </a:rPr>
                  <a:t>Child Protection &amp; Permanency </a:t>
                </a:r>
              </a:p>
            </p:txBody>
          </p:sp>
          <p:sp>
            <p:nvSpPr>
              <p:cNvPr id="72" name="AutoShape 4"/>
              <p:cNvSpPr>
                <a:spLocks noChangeArrowheads="1"/>
              </p:cNvSpPr>
              <p:nvPr/>
            </p:nvSpPr>
            <p:spPr bwMode="auto">
              <a:xfrm>
                <a:off x="6019800" y="4634363"/>
                <a:ext cx="1371600" cy="1279710"/>
              </a:xfrm>
              <a:prstGeom prst="roundRect">
                <a:avLst>
                  <a:gd name="adj" fmla="val 16667"/>
                </a:avLst>
              </a:prstGeom>
              <a:solidFill>
                <a:schemeClr val="bg2">
                  <a:lumMod val="60000"/>
                  <a:lumOff val="40000"/>
                  <a:alpha val="79999"/>
                </a:schemeClr>
              </a:solidFill>
              <a:ln>
                <a:noFill/>
              </a:ln>
              <a:extLst/>
            </p:spPr>
            <p:txBody>
              <a:bodyPr lIns="0" tIns="43235" rIns="0" bIns="43235" anchor="ctr" anchorCtr="1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tabLst>
                    <a:tab pos="652463" algn="l"/>
                  </a:tabLst>
                  <a:defRPr/>
                </a:pPr>
                <a:r>
                  <a:rPr lang="en-US" altLang="en-US" sz="1500" b="1" dirty="0">
                    <a:latin typeface="Arial" charset="0"/>
                  </a:rPr>
                  <a:t>Family</a:t>
                </a:r>
                <a:br>
                  <a:rPr lang="en-US" altLang="en-US" sz="1500" b="1" dirty="0">
                    <a:latin typeface="Arial" charset="0"/>
                  </a:rPr>
                </a:br>
                <a:r>
                  <a:rPr lang="en-US" altLang="en-US" sz="1500" b="1" dirty="0">
                    <a:latin typeface="Arial" charset="0"/>
                  </a:rPr>
                  <a:t> &amp; Community </a:t>
                </a:r>
                <a:br>
                  <a:rPr lang="en-US" altLang="en-US" sz="1500" b="1" dirty="0">
                    <a:latin typeface="Arial" charset="0"/>
                  </a:rPr>
                </a:br>
                <a:r>
                  <a:rPr lang="en-US" altLang="en-US" sz="1500" b="1" dirty="0">
                    <a:latin typeface="Arial" charset="0"/>
                  </a:rPr>
                  <a:t>Partnerships</a:t>
                </a:r>
              </a:p>
            </p:txBody>
          </p:sp>
          <p:sp>
            <p:nvSpPr>
              <p:cNvPr id="73" name="AutoShape 6"/>
              <p:cNvSpPr>
                <a:spLocks noChangeArrowheads="1"/>
              </p:cNvSpPr>
              <p:nvPr/>
            </p:nvSpPr>
            <p:spPr bwMode="auto">
              <a:xfrm>
                <a:off x="1219200" y="1704645"/>
                <a:ext cx="6738938" cy="1083878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lumMod val="85000"/>
                  <a:alpha val="79999"/>
                </a:schemeClr>
              </a:solidFill>
              <a:ln>
                <a:noFill/>
              </a:ln>
            </p:spPr>
            <p:txBody>
              <a:bodyPr lIns="86470" tIns="43235" rIns="86470" bIns="43235" anchor="ctr" anchorCtr="1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en-US" altLang="en-US" sz="2000" b="1" dirty="0">
                    <a:solidFill>
                      <a:srgbClr val="FFC000"/>
                    </a:solidFill>
                  </a:rPr>
                  <a:t>New Jersey </a:t>
                </a:r>
                <a:r>
                  <a:rPr lang="en-US" altLang="en-US" sz="2000" b="1" dirty="0" smtClean="0">
                    <a:solidFill>
                      <a:srgbClr val="FFC000"/>
                    </a:solidFill>
                  </a:rPr>
                  <a:t>Department </a:t>
                </a:r>
                <a:r>
                  <a:rPr lang="en-US" altLang="en-US" sz="2000" b="1" dirty="0">
                    <a:solidFill>
                      <a:srgbClr val="FFC000"/>
                    </a:solidFill>
                  </a:rPr>
                  <a:t>of Children &amp; </a:t>
                </a:r>
                <a:r>
                  <a:rPr lang="en-US" altLang="en-US" sz="2000" b="1" dirty="0" smtClean="0">
                    <a:solidFill>
                      <a:srgbClr val="FFC000"/>
                    </a:solidFill>
                  </a:rPr>
                  <a:t>Families</a:t>
                </a:r>
                <a:endParaRPr lang="en-US" altLang="en-US" sz="2800" b="1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74" name="AutoShape 14"/>
              <p:cNvSpPr>
                <a:spLocks noChangeArrowheads="1"/>
              </p:cNvSpPr>
              <p:nvPr/>
            </p:nvSpPr>
            <p:spPr bwMode="auto">
              <a:xfrm>
                <a:off x="7467600" y="4633913"/>
                <a:ext cx="1371600" cy="1280160"/>
              </a:xfrm>
              <a:prstGeom prst="roundRect">
                <a:avLst>
                  <a:gd name="adj" fmla="val 16667"/>
                </a:avLst>
              </a:prstGeom>
              <a:solidFill>
                <a:srgbClr val="993366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43235" rIns="0" bIns="43235" anchor="ctr" anchorCtr="1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bg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bg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bg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bg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bg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500" b="1">
                    <a:solidFill>
                      <a:schemeClr val="tx1"/>
                    </a:solidFill>
                  </a:rPr>
                  <a:t>Division on Women</a:t>
                </a:r>
              </a:p>
            </p:txBody>
          </p:sp>
          <p:sp>
            <p:nvSpPr>
              <p:cNvPr id="75" name="AutoShape 14"/>
              <p:cNvSpPr>
                <a:spLocks noChangeArrowheads="1"/>
              </p:cNvSpPr>
              <p:nvPr/>
            </p:nvSpPr>
            <p:spPr bwMode="auto">
              <a:xfrm>
                <a:off x="3124200" y="4633913"/>
                <a:ext cx="1371600" cy="1280160"/>
              </a:xfrm>
              <a:prstGeom prst="roundRect">
                <a:avLst>
                  <a:gd name="adj" fmla="val 16667"/>
                </a:avLst>
              </a:prstGeom>
              <a:solidFill>
                <a:srgbClr val="00B0F0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43235" rIns="0" bIns="43235" anchor="ctr" anchorCtr="1"/>
              <a:lstStyle>
                <a:lvl1pPr>
                  <a:spcBef>
                    <a:spcPct val="20000"/>
                  </a:spcBef>
                  <a:buChar char="•"/>
                  <a:tabLst>
                    <a:tab pos="652463" algn="l"/>
                  </a:tabLst>
                  <a:defRPr sz="3200">
                    <a:solidFill>
                      <a:schemeClr val="bg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tabLst>
                    <a:tab pos="652463" algn="l"/>
                  </a:tabLst>
                  <a:defRPr sz="2800">
                    <a:solidFill>
                      <a:schemeClr val="bg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tabLst>
                    <a:tab pos="652463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tabLst>
                    <a:tab pos="652463" algn="l"/>
                  </a:tabLst>
                  <a:defRPr sz="2000">
                    <a:solidFill>
                      <a:schemeClr val="bg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tabLst>
                    <a:tab pos="652463" algn="l"/>
                  </a:tabLst>
                  <a:defRPr sz="2000">
                    <a:solidFill>
                      <a:schemeClr val="bg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652463" algn="l"/>
                  </a:tabLst>
                  <a:defRPr sz="2000">
                    <a:solidFill>
                      <a:schemeClr val="bg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652463" algn="l"/>
                  </a:tabLst>
                  <a:defRPr sz="2000">
                    <a:solidFill>
                      <a:schemeClr val="bg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652463" algn="l"/>
                  </a:tabLst>
                  <a:defRPr sz="2000">
                    <a:solidFill>
                      <a:schemeClr val="bg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652463" algn="l"/>
                  </a:tabLst>
                  <a:defRPr sz="2000">
                    <a:solidFill>
                      <a:schemeClr val="bg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500" b="1" dirty="0">
                    <a:solidFill>
                      <a:schemeClr val="tx1"/>
                    </a:solidFill>
                  </a:rPr>
                  <a:t>Clinical Services</a:t>
                </a:r>
              </a:p>
            </p:txBody>
          </p:sp>
          <p:sp>
            <p:nvSpPr>
              <p:cNvPr id="76" name="AutoShape 14"/>
              <p:cNvSpPr>
                <a:spLocks noChangeArrowheads="1"/>
              </p:cNvSpPr>
              <p:nvPr/>
            </p:nvSpPr>
            <p:spPr bwMode="auto">
              <a:xfrm flipH="1">
                <a:off x="4572000" y="4633913"/>
                <a:ext cx="1371600" cy="1280160"/>
              </a:xfrm>
              <a:prstGeom prst="roundRect">
                <a:avLst>
                  <a:gd name="adj" fmla="val 16667"/>
                </a:avLst>
              </a:prstGeom>
              <a:solidFill>
                <a:srgbClr val="00B050">
                  <a:alpha val="7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43235" rIns="0" bIns="43235" anchor="ctr" anchorCtr="1"/>
              <a:lstStyle>
                <a:lvl1pPr>
                  <a:spcBef>
                    <a:spcPct val="20000"/>
                  </a:spcBef>
                  <a:buChar char="•"/>
                  <a:tabLst>
                    <a:tab pos="652463" algn="l"/>
                  </a:tabLst>
                  <a:defRPr sz="3200">
                    <a:solidFill>
                      <a:schemeClr val="bg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tabLst>
                    <a:tab pos="652463" algn="l"/>
                  </a:tabLst>
                  <a:defRPr sz="2800">
                    <a:solidFill>
                      <a:schemeClr val="bg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tabLst>
                    <a:tab pos="652463" algn="l"/>
                  </a:tabLst>
                  <a:defRPr sz="2400">
                    <a:solidFill>
                      <a:schemeClr val="bg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tabLst>
                    <a:tab pos="652463" algn="l"/>
                  </a:tabLst>
                  <a:defRPr sz="2000">
                    <a:solidFill>
                      <a:schemeClr val="bg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tabLst>
                    <a:tab pos="652463" algn="l"/>
                  </a:tabLst>
                  <a:defRPr sz="2000">
                    <a:solidFill>
                      <a:schemeClr val="bg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652463" algn="l"/>
                  </a:tabLst>
                  <a:defRPr sz="2000">
                    <a:solidFill>
                      <a:schemeClr val="bg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652463" algn="l"/>
                  </a:tabLst>
                  <a:defRPr sz="2000">
                    <a:solidFill>
                      <a:schemeClr val="bg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652463" algn="l"/>
                  </a:tabLst>
                  <a:defRPr sz="2000">
                    <a:solidFill>
                      <a:schemeClr val="bg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652463" algn="l"/>
                  </a:tabLst>
                  <a:defRPr sz="2000">
                    <a:solidFill>
                      <a:schemeClr val="bg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500" b="1" dirty="0">
                    <a:solidFill>
                      <a:schemeClr val="tx1"/>
                    </a:solidFill>
                  </a:rPr>
                  <a:t>Adolescent Services</a:t>
                </a:r>
              </a:p>
            </p:txBody>
          </p:sp>
          <p:cxnSp>
            <p:nvCxnSpPr>
              <p:cNvPr id="77" name="Straight Connector 76"/>
              <p:cNvCxnSpPr/>
              <p:nvPr/>
            </p:nvCxnSpPr>
            <p:spPr>
              <a:xfrm>
                <a:off x="874713" y="3581698"/>
                <a:ext cx="7278687" cy="0"/>
              </a:xfrm>
              <a:prstGeom prst="line">
                <a:avLst/>
              </a:prstGeom>
              <a:ln w="571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AutoShape 2"/>
            <p:cNvSpPr>
              <a:spLocks noChangeArrowheads="1"/>
            </p:cNvSpPr>
            <p:nvPr/>
          </p:nvSpPr>
          <p:spPr bwMode="auto">
            <a:xfrm>
              <a:off x="284956" y="5602184"/>
              <a:ext cx="8610600" cy="441366"/>
            </a:xfrm>
            <a:prstGeom prst="roundRect">
              <a:avLst>
                <a:gd name="adj" fmla="val 16667"/>
              </a:avLst>
            </a:prstGeom>
            <a:solidFill>
              <a:srgbClr val="FFCC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3235" tIns="43235" rIns="43235" bIns="43235" anchor="ctr" anchorCtr="1"/>
            <a:lstStyle>
              <a:lvl1pPr>
                <a:spcBef>
                  <a:spcPct val="20000"/>
                </a:spcBef>
                <a:buChar char="•"/>
                <a:tabLst>
                  <a:tab pos="652463" algn="l"/>
                </a:tabLst>
                <a:defRPr sz="3200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652463" algn="l"/>
                </a:tabLst>
                <a:defRPr sz="2800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652463" algn="l"/>
                </a:tabLst>
                <a:defRPr sz="2400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652463" algn="l"/>
                </a:tabLst>
                <a:defRPr sz="2000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tabLst>
                  <a:tab pos="652463" algn="l"/>
                </a:tabLst>
                <a:defRPr sz="2000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2463" algn="l"/>
                </a:tabLst>
                <a:defRPr sz="2000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2463" algn="l"/>
                </a:tabLst>
                <a:defRPr sz="2000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2463" algn="l"/>
                </a:tabLst>
                <a:defRPr sz="2000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652463" algn="l"/>
                </a:tabLst>
                <a:defRPr sz="2000">
                  <a:solidFill>
                    <a:schemeClr val="bg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chemeClr val="tx1"/>
                  </a:solidFill>
                </a:rPr>
                <a:t>Office of Strategic Development </a:t>
              </a:r>
            </a:p>
          </p:txBody>
        </p:sp>
        <p:cxnSp>
          <p:nvCxnSpPr>
            <p:cNvPr id="58" name="AutoShape 9"/>
            <p:cNvCxnSpPr>
              <a:cxnSpLocks noChangeShapeType="1"/>
            </p:cNvCxnSpPr>
            <p:nvPr/>
          </p:nvCxnSpPr>
          <p:spPr bwMode="auto">
            <a:xfrm rot="16200000" flipH="1">
              <a:off x="2136828" y="5300611"/>
              <a:ext cx="603146" cy="1"/>
            </a:xfrm>
            <a:prstGeom prst="bentConnector3">
              <a:avLst>
                <a:gd name="adj1" fmla="val 50000"/>
              </a:avLst>
            </a:prstGeom>
            <a:noFill/>
            <a:ln w="50800">
              <a:solidFill>
                <a:srgbClr val="FFC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AutoShape 9"/>
            <p:cNvCxnSpPr>
              <a:cxnSpLocks noChangeShapeType="1"/>
            </p:cNvCxnSpPr>
            <p:nvPr/>
          </p:nvCxnSpPr>
          <p:spPr bwMode="auto">
            <a:xfrm rot="16200000" flipH="1">
              <a:off x="3610362" y="5300612"/>
              <a:ext cx="603146" cy="1"/>
            </a:xfrm>
            <a:prstGeom prst="bentConnector3">
              <a:avLst>
                <a:gd name="adj1" fmla="val 50000"/>
              </a:avLst>
            </a:prstGeom>
            <a:noFill/>
            <a:ln w="50800">
              <a:solidFill>
                <a:srgbClr val="FFC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AutoShape 9"/>
            <p:cNvCxnSpPr>
              <a:cxnSpLocks noChangeShapeType="1"/>
            </p:cNvCxnSpPr>
            <p:nvPr/>
          </p:nvCxnSpPr>
          <p:spPr bwMode="auto">
            <a:xfrm rot="16200000" flipH="1">
              <a:off x="5032428" y="5300613"/>
              <a:ext cx="603146" cy="1"/>
            </a:xfrm>
            <a:prstGeom prst="bentConnector3">
              <a:avLst>
                <a:gd name="adj1" fmla="val 50000"/>
              </a:avLst>
            </a:prstGeom>
            <a:noFill/>
            <a:ln w="50800">
              <a:solidFill>
                <a:srgbClr val="FFC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AutoShape 9"/>
            <p:cNvCxnSpPr>
              <a:cxnSpLocks noChangeShapeType="1"/>
            </p:cNvCxnSpPr>
            <p:nvPr/>
          </p:nvCxnSpPr>
          <p:spPr bwMode="auto">
            <a:xfrm rot="16200000" flipH="1">
              <a:off x="6480231" y="5309519"/>
              <a:ext cx="603146" cy="1"/>
            </a:xfrm>
            <a:prstGeom prst="bentConnector3">
              <a:avLst>
                <a:gd name="adj1" fmla="val 50000"/>
              </a:avLst>
            </a:prstGeom>
            <a:noFill/>
            <a:ln w="50800">
              <a:solidFill>
                <a:srgbClr val="FFC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AutoShape 9"/>
            <p:cNvCxnSpPr>
              <a:cxnSpLocks noChangeShapeType="1"/>
            </p:cNvCxnSpPr>
            <p:nvPr/>
          </p:nvCxnSpPr>
          <p:spPr bwMode="auto">
            <a:xfrm rot="16200000" flipH="1">
              <a:off x="7928031" y="5279833"/>
              <a:ext cx="603146" cy="1"/>
            </a:xfrm>
            <a:prstGeom prst="bentConnector3">
              <a:avLst>
                <a:gd name="adj1" fmla="val 50000"/>
              </a:avLst>
            </a:prstGeom>
            <a:noFill/>
            <a:ln w="50800">
              <a:solidFill>
                <a:srgbClr val="FFC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8" name="Slide Number Placeholder 3"/>
          <p:cNvSpPr txBox="1">
            <a:spLocks/>
          </p:cNvSpPr>
          <p:nvPr/>
        </p:nvSpPr>
        <p:spPr>
          <a:xfrm>
            <a:off x="2438400" y="63269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768B8E-1629-46FA-9787-75FA37786E3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0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24003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7936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>
                <a:solidFill>
                  <a:srgbClr val="FFC000"/>
                </a:solidFill>
              </a:rPr>
              <a:t>Federal and State </a:t>
            </a:r>
            <a:r>
              <a:rPr lang="en-US" altLang="en-US" sz="3600" b="1" dirty="0" smtClean="0">
                <a:solidFill>
                  <a:srgbClr val="FFC000"/>
                </a:solidFill>
              </a:rPr>
              <a:t>Convergence</a:t>
            </a:r>
            <a:endParaRPr lang="en-US" altLang="en-US" sz="3600" b="1" dirty="0">
              <a:solidFill>
                <a:srgbClr val="FFC000"/>
              </a:solidFill>
            </a:endParaRPr>
          </a:p>
        </p:txBody>
      </p:sp>
      <p:sp>
        <p:nvSpPr>
          <p:cNvPr id="15360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229600" cy="4754563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2400" dirty="0"/>
              <a:t>Field and funding is moving towards the integration of evidence-based models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</a:pPr>
            <a:r>
              <a:rPr lang="en-US" altLang="en-US" sz="2400" dirty="0"/>
              <a:t>DCF Strategic Plan Priority - continue to transition service array to research and evidence-supported service models using an implementation science framework approach 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</a:pPr>
            <a:r>
              <a:rPr lang="en-US" altLang="en-US" sz="2400" dirty="0"/>
              <a:t>DCF’s Office of Strategic Development is charged with modernizing the service array by applying the best available evidence and developing solutions to address the needs of children, youth and families. 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 dirty="0"/>
          </a:p>
          <a:p>
            <a:pPr lvl="1" eaLnBrk="1" hangingPunct="1">
              <a:spcBef>
                <a:spcPct val="0"/>
              </a:spcBef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</a:pPr>
            <a:endParaRPr lang="en-US" altLang="en-US" sz="2400" dirty="0"/>
          </a:p>
          <a:p>
            <a:pPr lvl="1" eaLnBrk="1" hangingPunct="1">
              <a:lnSpc>
                <a:spcPct val="90000"/>
              </a:lnSpc>
            </a:pPr>
            <a:endParaRPr lang="en-US" altLang="en-US" sz="1400" dirty="0"/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2438400" y="63269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768B8E-1629-46FA-9787-75FA37786E3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24003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048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915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>
                <a:solidFill>
                  <a:srgbClr val="FFC000"/>
                </a:solidFill>
              </a:rPr>
              <a:t>CP&amp;P External Purchased Services</a:t>
            </a:r>
          </a:p>
        </p:txBody>
      </p:sp>
      <p:sp>
        <p:nvSpPr>
          <p:cNvPr id="15258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22438"/>
            <a:ext cx="8229600" cy="4525962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864 providers in the community that we purchase services </a:t>
            </a:r>
            <a:r>
              <a:rPr lang="en-US" altLang="en-US" sz="2800" dirty="0" smtClean="0"/>
              <a:t>from</a:t>
            </a: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Core </a:t>
            </a:r>
            <a:r>
              <a:rPr lang="en-US" altLang="en-US" sz="2800" dirty="0"/>
              <a:t>Services Purchased: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rgbClr val="FFC000"/>
                </a:solidFill>
              </a:rPr>
              <a:t>Supportive Visitation Services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Family Preservation Services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Mental Health Treatment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Assessment </a:t>
            </a:r>
            <a:r>
              <a:rPr lang="en-US" altLang="en-US" sz="2400" dirty="0"/>
              <a:t>and </a:t>
            </a:r>
            <a:r>
              <a:rPr lang="en-US" altLang="en-US" sz="2400" dirty="0" smtClean="0"/>
              <a:t>Evaluation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Supportive Housing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Substance </a:t>
            </a:r>
            <a:r>
              <a:rPr lang="en-US" altLang="en-US" sz="2400" dirty="0"/>
              <a:t>Use Disorder Treatment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2438400" y="63269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768B8E-1629-46FA-9787-75FA37786E3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26" name="Picture 2" descr="https://www.acmhs.com/wp-content/uploads/iStock_000014985064Medium-598x2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591" y="3124200"/>
            <a:ext cx="3865807" cy="188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24003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94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ln>
            <a:noFill/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US" altLang="en-US" sz="4000" b="1" dirty="0">
                <a:solidFill>
                  <a:srgbClr val="FFC000"/>
                </a:solidFill>
              </a:rPr>
              <a:t>What does DCF </a:t>
            </a:r>
            <a:r>
              <a:rPr lang="en-US" altLang="en-US" sz="4000" b="1" dirty="0" smtClean="0">
                <a:solidFill>
                  <a:srgbClr val="FFC000"/>
                </a:solidFill>
              </a:rPr>
              <a:t>contract </a:t>
            </a:r>
            <a:r>
              <a:rPr lang="en-US" altLang="en-US" sz="4000" b="1" dirty="0">
                <a:solidFill>
                  <a:srgbClr val="FFC000"/>
                </a:solidFill>
              </a:rPr>
              <a:t>for?</a:t>
            </a:r>
            <a:br>
              <a:rPr lang="en-US" altLang="en-US" sz="4000" b="1" dirty="0">
                <a:solidFill>
                  <a:srgbClr val="FFC000"/>
                </a:solidFill>
              </a:rPr>
            </a:br>
            <a:r>
              <a:rPr lang="en-US" altLang="en-US" sz="3600" b="1" dirty="0">
                <a:solidFill>
                  <a:srgbClr val="FF9933"/>
                </a:solidFill>
              </a:rPr>
              <a:t>Types of CP&amp;P Visitation Providers</a:t>
            </a:r>
            <a:endParaRPr lang="en-US" altLang="en-US" sz="3600" dirty="0">
              <a:solidFill>
                <a:srgbClr val="FF9933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u="sng" dirty="0"/>
              <a:t>Therapeutic Visitation</a:t>
            </a:r>
            <a:endParaRPr lang="en-US" u="sng" dirty="0"/>
          </a:p>
        </p:txBody>
      </p:sp>
      <p:sp>
        <p:nvSpPr>
          <p:cNvPr id="7" name="Title 1"/>
          <p:cNvSpPr>
            <a:spLocks noGrp="1"/>
          </p:cNvSpPr>
          <p:nvPr>
            <p:ph sz="half" idx="2"/>
          </p:nvPr>
        </p:nvSpPr>
        <p:spPr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“</a:t>
            </a:r>
            <a:r>
              <a:rPr lang="en-US" dirty="0"/>
              <a:t>An intensive program which combines </a:t>
            </a:r>
            <a:r>
              <a:rPr lang="en-US" b="1" dirty="0"/>
              <a:t>family therapy and parent training </a:t>
            </a:r>
            <a:r>
              <a:rPr lang="en-US" dirty="0"/>
              <a:t>within a consultative model of service delivery that is both educationally and therapeutically based.  Includes parenting instructing pre- and post-visitation” </a:t>
            </a:r>
          </a:p>
          <a:p>
            <a:pPr marL="0" indent="0" algn="ctr">
              <a:buNone/>
            </a:pPr>
            <a:r>
              <a:rPr lang="en-US" sz="1400" dirty="0"/>
              <a:t>(Anne Henley, Director, Family Solutions, VA)</a:t>
            </a:r>
          </a:p>
          <a:p>
            <a:pPr marL="0" indent="0" algn="ctr">
              <a:buNone/>
            </a:pPr>
            <a:endParaRPr lang="en-US" sz="11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u="sng" dirty="0"/>
              <a:t>Supervised Visitation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Contact between parents and their children in out-of-home care while in the presence of a specially trained professional who is actively involved in promoting change in parent/child relationships.</a:t>
            </a:r>
          </a:p>
          <a:p>
            <a:endParaRPr lang="en-US" dirty="0"/>
          </a:p>
        </p:txBody>
      </p:sp>
      <p:pic>
        <p:nvPicPr>
          <p:cNvPr id="8" name="Picture 2" descr="Image result for therapeutic visi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600" y="5038082"/>
            <a:ext cx="2362200" cy="143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3"/>
          <p:cNvSpPr txBox="1">
            <a:spLocks/>
          </p:cNvSpPr>
          <p:nvPr/>
        </p:nvSpPr>
        <p:spPr>
          <a:xfrm>
            <a:off x="2438400" y="63269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768B8E-1629-46FA-9787-75FA37786E3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24003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19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9228</TotalTime>
  <Words>1176</Words>
  <Application>Microsoft Office PowerPoint</Application>
  <PresentationFormat>On-screen Show (4:3)</PresentationFormat>
  <Paragraphs>328</Paragraphs>
  <Slides>33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Bidder’s Conference</vt:lpstr>
      <vt:lpstr>Purpose</vt:lpstr>
      <vt:lpstr>DCF’s Operating Areas</vt:lpstr>
      <vt:lpstr>How CP&amp;P Serves Children and Families</vt:lpstr>
      <vt:lpstr>CP&amp;P External Purchased Services</vt:lpstr>
      <vt:lpstr>Federal and State Convergence</vt:lpstr>
      <vt:lpstr>CP&amp;P External Purchased Services</vt:lpstr>
      <vt:lpstr>What does DCF contract for? Types of CP&amp;P Visitation Providers</vt:lpstr>
      <vt:lpstr>Why look at visitation?</vt:lpstr>
      <vt:lpstr>Literature Review Why is family time important?</vt:lpstr>
      <vt:lpstr>Weekly visits are the target. But bonding is still challenging even if targets are achieved.</vt:lpstr>
      <vt:lpstr>CP&amp;P Policy: Visitation - NJAC 10:122D-1.1 </vt:lpstr>
      <vt:lpstr>Policy meets Practice Recommendations for visitation from area/local CP&amp;P.</vt:lpstr>
      <vt:lpstr>What we learned from the literature and existing practice.</vt:lpstr>
      <vt:lpstr>A Visitation CONTINUUM Includes assessment that drives visitation level(s) to meet family needs.</vt:lpstr>
      <vt:lpstr>DCF’s Vision for Original Pilot (2015) Restructured Supportive Visitation Services</vt:lpstr>
      <vt:lpstr>Restructured Supportive Visitation Services Implementation - Phase 1</vt:lpstr>
      <vt:lpstr>Active Implementation Formula for Success</vt:lpstr>
      <vt:lpstr>SVS Pilot Teaming Structure</vt:lpstr>
      <vt:lpstr>SVS Pilot Program Model Components</vt:lpstr>
      <vt:lpstr>SVS Pilot Practice Profile Components</vt:lpstr>
      <vt:lpstr>Active Implementation Moving into the Next Phase</vt:lpstr>
      <vt:lpstr>SVS Pilot Implementation Supports </vt:lpstr>
      <vt:lpstr>SVS Pilot Funding Fee-for-service model</vt:lpstr>
      <vt:lpstr>CP&amp;P Placement Data Atlantic County</vt:lpstr>
      <vt:lpstr>CP&amp;P Placement Demographics Atlantic County</vt:lpstr>
      <vt:lpstr>CP&amp;P Placement Demographics Atlantic County</vt:lpstr>
      <vt:lpstr>CP&amp;P Placement Data Atlantic County</vt:lpstr>
      <vt:lpstr>CP&amp;P Placement Data Atlantic County</vt:lpstr>
      <vt:lpstr>SVS Atlantic RFP Questions and Answers</vt:lpstr>
      <vt:lpstr>Proposal Deadline Reminder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SVS Supportive Visitation Services</dc:title>
  <dc:creator>Julie McDonald</dc:creator>
  <cp:lastModifiedBy>Michael Bergen</cp:lastModifiedBy>
  <cp:revision>191</cp:revision>
  <cp:lastPrinted>2017-10-24T20:13:00Z</cp:lastPrinted>
  <dcterms:created xsi:type="dcterms:W3CDTF">2016-04-11T13:51:16Z</dcterms:created>
  <dcterms:modified xsi:type="dcterms:W3CDTF">2018-01-02T14:46:33Z</dcterms:modified>
</cp:coreProperties>
</file>