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2A2_BAADA529.xml" ContentType="application/vnd.ms-powerpoint.comments+xml"/>
  <Override PartName="/ppt/notesSlides/notesSlide20.xml" ContentType="application/vnd.openxmlformats-officedocument.presentationml.notesSlide+xml"/>
  <Override PartName="/ppt/comments/modernComment_29F_51889F2F.xml" ContentType="application/vnd.ms-powerpoint.comments+xml"/>
  <Override PartName="/ppt/comments/modernComment_2A0_46351FFF.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2A1_57260ACA.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5"/>
  </p:sldMasterIdLst>
  <p:notesMasterIdLst>
    <p:notesMasterId r:id="rId36"/>
  </p:notesMasterIdLst>
  <p:handoutMasterIdLst>
    <p:handoutMasterId r:id="rId37"/>
  </p:handoutMasterIdLst>
  <p:sldIdLst>
    <p:sldId id="271" r:id="rId6"/>
    <p:sldId id="258" r:id="rId7"/>
    <p:sldId id="273" r:id="rId8"/>
    <p:sldId id="262" r:id="rId9"/>
    <p:sldId id="667" r:id="rId10"/>
    <p:sldId id="266" r:id="rId11"/>
    <p:sldId id="534" r:id="rId12"/>
    <p:sldId id="665" r:id="rId13"/>
    <p:sldId id="537" r:id="rId14"/>
    <p:sldId id="279" r:id="rId15"/>
    <p:sldId id="670" r:id="rId16"/>
    <p:sldId id="669" r:id="rId17"/>
    <p:sldId id="668" r:id="rId18"/>
    <p:sldId id="292" r:id="rId19"/>
    <p:sldId id="276" r:id="rId20"/>
    <p:sldId id="288" r:id="rId21"/>
    <p:sldId id="290" r:id="rId22"/>
    <p:sldId id="536" r:id="rId23"/>
    <p:sldId id="676" r:id="rId24"/>
    <p:sldId id="674" r:id="rId25"/>
    <p:sldId id="671" r:id="rId26"/>
    <p:sldId id="672" r:id="rId27"/>
    <p:sldId id="677" r:id="rId28"/>
    <p:sldId id="678" r:id="rId29"/>
    <p:sldId id="679" r:id="rId30"/>
    <p:sldId id="680" r:id="rId31"/>
    <p:sldId id="673" r:id="rId32"/>
    <p:sldId id="681" r:id="rId33"/>
    <p:sldId id="294" r:id="rId34"/>
    <p:sldId id="675" r:id="rId35"/>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2B2A32-C2FC-35CA-D8EF-7CF8249C67F7}" name="Backes, Melissa [DCF]" initials="BM[" userId="S::Melissa.Backes@dcf.nj.gov::81fa64da-81f3-4559-98e1-aa711cc790fe" providerId="AD"/>
  <p188:author id="{E90CBFA8-F65B-C603-8225-1A121F641CAA}" name="Thillet, Roberto [DCF]" initials="TR[" userId="S::Roberto.Thillet@dcf.nj.gov::29bb7bcb-8c59-448a-81e5-100722dec16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nassale, Melinda (DCF)" initials="CM(" lastIdx="6" clrIdx="0">
    <p:extLst>
      <p:ext uri="{19B8F6BF-5375-455C-9EA6-DF929625EA0E}">
        <p15:presenceInfo xmlns:p15="http://schemas.microsoft.com/office/powerpoint/2012/main" userId="S::Melinda.Carnassale@dcf.nj.gov::d3190ebe-73c9-4274-bd1d-8f2e1f7ded74" providerId="AD"/>
      </p:ext>
    </p:extLst>
  </p:cmAuthor>
  <p:cmAuthor id="2" name="Greene, Mollie [DCF]" initials="GM[" lastIdx="4" clrIdx="1">
    <p:extLst>
      <p:ext uri="{19B8F6BF-5375-455C-9EA6-DF929625EA0E}">
        <p15:presenceInfo xmlns:p15="http://schemas.microsoft.com/office/powerpoint/2012/main" userId="S::Mollie.Greene@dcf.nj.gov::f3172204-8d34-4af4-8f6e-023cd697c5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1A1E42"/>
    <a:srgbClr val="12214E"/>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B509A-0D67-4FF4-B8A6-B95DF1530A6A}" v="10" dt="2024-10-16T19:30:55.893"/>
    <p1510:client id="{EB0F3565-6A91-4975-3950-54E311076A4D}" v="5" dt="2024-10-17T02:00:35.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55" autoAdjust="0"/>
  </p:normalViewPr>
  <p:slideViewPr>
    <p:cSldViewPr snapToGrid="0">
      <p:cViewPr varScale="1">
        <p:scale>
          <a:sx n="72" d="100"/>
          <a:sy n="72" d="100"/>
        </p:scale>
        <p:origin x="2034" y="6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comments/modernComment_29F_51889F2F.xml><?xml version="1.0" encoding="utf-8"?>
<p188:cmLst xmlns:a="http://schemas.openxmlformats.org/drawingml/2006/main" xmlns:r="http://schemas.openxmlformats.org/officeDocument/2006/relationships" xmlns:p188="http://schemas.microsoft.com/office/powerpoint/2018/8/main">
  <p188:cm id="{94FC4FA8-7ABF-42DA-9CB8-BEDFCFA9FF14}" authorId="{EE2B2A32-C2FC-35CA-D8EF-7CF8249C67F7}" status="resolved" created="2024-10-09T19:54:36.400" complete="100000">
    <ac:txMkLst xmlns:ac="http://schemas.microsoft.com/office/drawing/2013/main/command">
      <pc:docMk xmlns:pc="http://schemas.microsoft.com/office/powerpoint/2013/main/command"/>
      <pc:sldMk xmlns:pc="http://schemas.microsoft.com/office/powerpoint/2013/main/command" cId="1367908143" sldId="671"/>
      <ac:spMk id="8" creationId="{1D735074-BFAB-3E4D-AA50-101A95921957}"/>
      <ac:txMk cp="211" len="20">
        <ac:context len="381" hash="3158226439"/>
      </ac:txMk>
    </ac:txMkLst>
    <p188:pos x="2796132" y="2823864"/>
    <p188:txBody>
      <a:bodyPr/>
      <a:lstStyle/>
      <a:p>
        <a:r>
          <a:rPr lang="en-US"/>
          <a:t>Added this bullet.</a:t>
        </a:r>
      </a:p>
    </p188:txBody>
  </p188:cm>
</p188:cmLst>
</file>

<file path=ppt/comments/modernComment_2A0_46351FFF.xml><?xml version="1.0" encoding="utf-8"?>
<p188:cmLst xmlns:a="http://schemas.openxmlformats.org/drawingml/2006/main" xmlns:r="http://schemas.openxmlformats.org/officeDocument/2006/relationships" xmlns:p188="http://schemas.microsoft.com/office/powerpoint/2018/8/main">
  <p188:cm id="{720AE175-7871-42A5-886C-C388A1354475}" authorId="{EE2B2A32-C2FC-35CA-D8EF-7CF8249C67F7}" status="resolved" created="2024-10-09T19:56:35.246" complete="100000">
    <ac:txMkLst xmlns:ac="http://schemas.microsoft.com/office/drawing/2013/main/command">
      <pc:docMk xmlns:pc="http://schemas.microsoft.com/office/powerpoint/2013/main/command"/>
      <pc:sldMk xmlns:pc="http://schemas.microsoft.com/office/powerpoint/2013/main/command" cId="1177886719" sldId="672"/>
      <ac:spMk id="3" creationId="{72FA5244-E46F-23A3-657D-1CE3FA97B82C}"/>
      <ac:txMk cp="274" len="10">
        <ac:context len="439" hash="4143285281"/>
      </ac:txMk>
    </ac:txMkLst>
    <p188:pos x="2921876" y="3339662"/>
    <p188:replyLst>
      <p188:reply id="{B881A340-C85E-4AD9-A3F3-B13FD65D7546}" authorId="{E90CBFA8-F65B-C603-8225-1A121F641CAA}" created="2024-10-10T15:23:41.542">
        <p188:txBody>
          <a:bodyPr/>
          <a:lstStyle/>
          <a:p>
            <a:r>
              <a:rPr lang="en-US"/>
              <a:t>I put a few slides to follow. Any others that you think should be exhibited?</a:t>
            </a:r>
          </a:p>
        </p188:txBody>
      </p188:reply>
    </p188:replyLst>
    <p188:txBody>
      <a:bodyPr/>
      <a:lstStyle/>
      <a:p>
        <a:r>
          <a:rPr lang="en-US"/>
          <a:t>I think this is where we want to get specific and share certain of the documents that applicants sometimes get wrong.</a:t>
        </a:r>
      </a:p>
    </p188:txBody>
  </p188:cm>
</p188:cmLst>
</file>

<file path=ppt/comments/modernComment_2A1_57260ACA.xml><?xml version="1.0" encoding="utf-8"?>
<p188:cmLst xmlns:a="http://schemas.openxmlformats.org/drawingml/2006/main" xmlns:r="http://schemas.openxmlformats.org/officeDocument/2006/relationships" xmlns:p188="http://schemas.microsoft.com/office/powerpoint/2018/8/main">
  <p188:cm id="{A977C22B-F358-49F4-BA06-D0CD952BC868}" authorId="{EE2B2A32-C2FC-35CA-D8EF-7CF8249C67F7}" status="resolved" created="2024-10-09T19:57:22.224" complete="100000">
    <ac:txMkLst xmlns:ac="http://schemas.microsoft.com/office/drawing/2013/main/command">
      <pc:docMk xmlns:pc="http://schemas.microsoft.com/office/powerpoint/2013/main/command"/>
      <pc:sldMk xmlns:pc="http://schemas.microsoft.com/office/powerpoint/2013/main/command" cId="1462110922" sldId="673"/>
      <ac:spMk id="3" creationId="{ACE8E48D-240D-7B41-AF6C-E52CAC6175DB}"/>
      <ac:txMk cp="234" len="24">
        <ac:context len="362" hash="3102370278"/>
      </ac:txMk>
    </ac:txMkLst>
    <p188:pos x="4771697" y="2635469"/>
    <p188:replyLst>
      <p188:reply id="{130F3BBA-CB5B-4A6E-A49C-CAB7B49E6496}" authorId="{E90CBFA8-F65B-C603-8225-1A121F641CAA}" created="2024-10-10T15:24:01.376">
        <p188:txBody>
          <a:bodyPr/>
          <a:lstStyle/>
          <a:p>
            <a:r>
              <a:rPr lang="en-US"/>
              <a:t>Working on it with Lourdes</a:t>
            </a:r>
          </a:p>
        </p188:txBody>
      </p188:reply>
    </p188:replyLst>
    <p188:txBody>
      <a:bodyPr/>
      <a:lstStyle/>
      <a:p>
        <a:r>
          <a:rPr lang="en-US"/>
          <a:t>Definitely share this form in the presentation. Touch base with program about what an accurately completed form should look like/include.</a:t>
        </a:r>
      </a:p>
    </p188:txBody>
  </p188:cm>
  <p188:cm id="{BB72A659-5D10-4618-94ED-D336AC99E52B}" authorId="{EE2B2A32-C2FC-35CA-D8EF-7CF8249C67F7}" status="resolved" created="2024-10-09T19:58:08.029" complete="100000">
    <ac:txMkLst xmlns:ac="http://schemas.microsoft.com/office/drawing/2013/main/command">
      <pc:docMk xmlns:pc="http://schemas.microsoft.com/office/powerpoint/2013/main/command"/>
      <pc:sldMk xmlns:pc="http://schemas.microsoft.com/office/powerpoint/2013/main/command" cId="1462110922" sldId="673"/>
      <ac:spMk id="3" creationId="{ACE8E48D-240D-7B41-AF6C-E52CAC6175DB}"/>
      <ac:txMk cp="259" len="102">
        <ac:context len="362" hash="3102370278"/>
      </ac:txMk>
    </ac:txMkLst>
    <p188:pos x="6096000" y="3066393"/>
    <p188:txBody>
      <a:bodyPr/>
      <a:lstStyle/>
      <a:p>
        <a:r>
          <a:rPr lang="en-US"/>
          <a:t>Describe these when you give the presentation (we should develop notes).</a:t>
        </a:r>
      </a:p>
    </p188:txBody>
  </p188:cm>
</p188:cmLst>
</file>

<file path=ppt/comments/modernComment_2A2_BAADA529.xml><?xml version="1.0" encoding="utf-8"?>
<p188:cmLst xmlns:a="http://schemas.openxmlformats.org/drawingml/2006/main" xmlns:r="http://schemas.openxmlformats.org/officeDocument/2006/relationships" xmlns:p188="http://schemas.microsoft.com/office/powerpoint/2018/8/main">
  <p188:cm id="{527D9247-A173-4CEF-BD0D-757285E644E6}" authorId="{EE2B2A32-C2FC-35CA-D8EF-7CF8249C67F7}" status="resolved" created="2024-10-09T19:55:08.973" complete="100000">
    <ac:deMkLst xmlns:ac="http://schemas.microsoft.com/office/drawing/2013/main/command">
      <pc:docMk xmlns:pc="http://schemas.microsoft.com/office/powerpoint/2013/main/command"/>
      <pc:sldMk xmlns:pc="http://schemas.microsoft.com/office/powerpoint/2013/main/command" cId="3131942185" sldId="674"/>
      <ac:picMk id="4" creationId="{A4C0C645-66C6-289B-59B7-D31BBA8E369C}"/>
    </ac:deMkLst>
    <p188:txBody>
      <a:bodyPr/>
      <a:lstStyle/>
      <a:p>
        <a:r>
          <a:rPr lang="en-US"/>
          <a:t>Header looks odd because the Auditing text highlight is the same as the background.</a:t>
        </a:r>
      </a:p>
    </p188:txBody>
  </p188:cm>
  <p188:cm id="{C4455B91-1332-47C2-A325-7A4ABA1C6A49}" authorId="{EE2B2A32-C2FC-35CA-D8EF-7CF8249C67F7}" status="resolved" created="2024-10-09T20:00:39.981" complete="100000">
    <ac:txMkLst xmlns:ac="http://schemas.microsoft.com/office/drawing/2013/main/command">
      <pc:docMk xmlns:pc="http://schemas.microsoft.com/office/powerpoint/2013/main/command"/>
      <pc:sldMk xmlns:pc="http://schemas.microsoft.com/office/powerpoint/2013/main/command" cId="3131942185" sldId="674"/>
      <ac:spMk id="2" creationId="{76DD3841-7474-708D-F5B7-BF6B889E0A31}"/>
      <ac:txMk cp="0" len="11">
        <ac:context len="28" hash="1095859816"/>
      </ac:txMk>
    </ac:txMkLst>
    <p188:pos x="2596055" y="488731"/>
    <p188:txBody>
      <a:bodyPr/>
      <a:lstStyle/>
      <a:p>
        <a:r>
          <a:rPr lang="en-US"/>
          <a:t>I think there should be another slide before this one, with an explanation/example of the AOR form.</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3A189AD-3DF8-2C18-0DBD-97968F4A83A1}"/>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3251" name="Rectangle 3">
            <a:extLst>
              <a:ext uri="{FF2B5EF4-FFF2-40B4-BE49-F238E27FC236}">
                <a16:creationId xmlns:a16="http://schemas.microsoft.com/office/drawing/2014/main" id="{3C8670C0-1FF3-0449-89F7-C7E2A0E66BE3}"/>
              </a:ext>
            </a:extLst>
          </p:cNvPr>
          <p:cNvSpPr>
            <a:spLocks noGrp="1" noChangeArrowheads="1"/>
          </p:cNvSpPr>
          <p:nvPr>
            <p:ph type="dt" sz="quarter" idx="1"/>
          </p:nvPr>
        </p:nvSpPr>
        <p:spPr bwMode="auto">
          <a:xfrm>
            <a:off x="3970338"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53252" name="Rectangle 4">
            <a:extLst>
              <a:ext uri="{FF2B5EF4-FFF2-40B4-BE49-F238E27FC236}">
                <a16:creationId xmlns:a16="http://schemas.microsoft.com/office/drawing/2014/main" id="{49DE5F0E-F27E-A815-3CF1-FBBF8724E90F}"/>
              </a:ext>
            </a:extLst>
          </p:cNvPr>
          <p:cNvSpPr>
            <a:spLocks noGrp="1" noChangeArrowheads="1"/>
          </p:cNvSpPr>
          <p:nvPr>
            <p:ph type="ftr" sz="quarter" idx="2"/>
          </p:nvPr>
        </p:nvSpPr>
        <p:spPr bwMode="auto">
          <a:xfrm>
            <a:off x="0"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3253" name="Rectangle 5">
            <a:extLst>
              <a:ext uri="{FF2B5EF4-FFF2-40B4-BE49-F238E27FC236}">
                <a16:creationId xmlns:a16="http://schemas.microsoft.com/office/drawing/2014/main" id="{E07A802E-699E-B358-E379-F9350B99747A}"/>
              </a:ext>
            </a:extLst>
          </p:cNvPr>
          <p:cNvSpPr>
            <a:spLocks noGrp="1" noChangeArrowheads="1"/>
          </p:cNvSpPr>
          <p:nvPr>
            <p:ph type="sldNum" sz="quarter" idx="3"/>
          </p:nvPr>
        </p:nvSpPr>
        <p:spPr bwMode="auto">
          <a:xfrm>
            <a:off x="3970338"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sz="1200" smtClean="0"/>
            </a:lvl1pPr>
          </a:lstStyle>
          <a:p>
            <a:pPr>
              <a:defRPr/>
            </a:pPr>
            <a:fld id="{AA8F4347-41B6-46BF-B82F-3DB24FC214F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978A047-159E-422F-3522-8A8C10C6BC38}"/>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8435" name="Rectangle 3">
            <a:extLst>
              <a:ext uri="{FF2B5EF4-FFF2-40B4-BE49-F238E27FC236}">
                <a16:creationId xmlns:a16="http://schemas.microsoft.com/office/drawing/2014/main" id="{D011EEBE-1344-07F3-D4B8-435036D7024F}"/>
              </a:ext>
            </a:extLst>
          </p:cNvPr>
          <p:cNvSpPr>
            <a:spLocks noGrp="1" noChangeArrowheads="1"/>
          </p:cNvSpPr>
          <p:nvPr>
            <p:ph type="dt" idx="1"/>
          </p:nvPr>
        </p:nvSpPr>
        <p:spPr bwMode="auto">
          <a:xfrm>
            <a:off x="3970338"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12292" name="Rectangle 4">
            <a:extLst>
              <a:ext uri="{FF2B5EF4-FFF2-40B4-BE49-F238E27FC236}">
                <a16:creationId xmlns:a16="http://schemas.microsoft.com/office/drawing/2014/main" id="{3B93531B-C951-6F9D-4D5E-A7DE2BAE929D}"/>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D03C82A6-94BA-FA6D-959F-030B1738E4B2}"/>
              </a:ext>
            </a:extLst>
          </p:cNvPr>
          <p:cNvSpPr>
            <a:spLocks noGrp="1" noChangeArrowheads="1"/>
          </p:cNvSpPr>
          <p:nvPr>
            <p:ph type="body" sz="quarter" idx="3"/>
          </p:nvPr>
        </p:nvSpPr>
        <p:spPr bwMode="auto">
          <a:xfrm>
            <a:off x="701675" y="4416425"/>
            <a:ext cx="5607050" cy="4183063"/>
          </a:xfrm>
          <a:prstGeom prst="rect">
            <a:avLst/>
          </a:prstGeom>
          <a:noFill/>
          <a:ln>
            <a:noFill/>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a:extLst>
              <a:ext uri="{FF2B5EF4-FFF2-40B4-BE49-F238E27FC236}">
                <a16:creationId xmlns:a16="http://schemas.microsoft.com/office/drawing/2014/main" id="{612E0543-194A-D37C-F571-DF33E37F3B67}"/>
              </a:ext>
            </a:extLst>
          </p:cNvPr>
          <p:cNvSpPr>
            <a:spLocks noGrp="1" noChangeArrowheads="1"/>
          </p:cNvSpPr>
          <p:nvPr>
            <p:ph type="ftr" sz="quarter" idx="4"/>
          </p:nvPr>
        </p:nvSpPr>
        <p:spPr bwMode="auto">
          <a:xfrm>
            <a:off x="0"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8439" name="Rectangle 7">
            <a:extLst>
              <a:ext uri="{FF2B5EF4-FFF2-40B4-BE49-F238E27FC236}">
                <a16:creationId xmlns:a16="http://schemas.microsoft.com/office/drawing/2014/main" id="{32A71FCA-9B77-65EC-2907-48230EF013C4}"/>
              </a:ext>
            </a:extLst>
          </p:cNvPr>
          <p:cNvSpPr>
            <a:spLocks noGrp="1" noChangeArrowheads="1"/>
          </p:cNvSpPr>
          <p:nvPr>
            <p:ph type="sldNum" sz="quarter" idx="5"/>
          </p:nvPr>
        </p:nvSpPr>
        <p:spPr bwMode="auto">
          <a:xfrm>
            <a:off x="3970338"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sz="1200" smtClean="0"/>
            </a:lvl1pPr>
          </a:lstStyle>
          <a:p>
            <a:pPr>
              <a:defRPr/>
            </a:pPr>
            <a:fld id="{DB7D00FA-5DF1-4918-A44D-A3E5CD4D12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DCF.ASKRFP@dcf.nj.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5A8CDE5-5BD0-5E18-594D-B880DA0CA593}"/>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A4013AEB-3B1B-74F4-9CA0-1BCF22865F6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Intro Static Page</a:t>
            </a:r>
          </a:p>
        </p:txBody>
      </p:sp>
      <p:sp>
        <p:nvSpPr>
          <p:cNvPr id="15364" name="Slide Number Placeholder 3">
            <a:extLst>
              <a:ext uri="{FF2B5EF4-FFF2-40B4-BE49-F238E27FC236}">
                <a16:creationId xmlns:a16="http://schemas.microsoft.com/office/drawing/2014/main" id="{D867700D-2DF4-7298-FE70-ADAC6A97754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E4A3853E-8405-48C8-8093-14D75F0412CF}"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Alex</a:t>
            </a:r>
          </a:p>
          <a:p>
            <a:endParaRPr lang="en-US" dirty="0">
              <a:latin typeface="Arial"/>
              <a:cs typeface="Arial"/>
            </a:endParaRPr>
          </a:p>
          <a:p>
            <a:pPr>
              <a:spcBef>
                <a:spcPct val="0"/>
              </a:spcBef>
              <a:defRPr/>
            </a:pPr>
            <a:r>
              <a:rPr lang="en-US" altLang="en-US" b="1" u="sng" dirty="0">
                <a:latin typeface="+mn-lt"/>
              </a:rPr>
              <a:t>Agency Hired Respite</a:t>
            </a:r>
            <a:r>
              <a:rPr lang="en-US" altLang="en-US" b="1" dirty="0">
                <a:latin typeface="+mn-lt"/>
              </a:rPr>
              <a:t>:  </a:t>
            </a:r>
            <a:endParaRPr lang="en-US" altLang="en-US" b="1" dirty="0">
              <a:latin typeface="+mn-lt"/>
              <a:cs typeface="Calibri"/>
            </a:endParaRPr>
          </a:p>
          <a:p>
            <a:pPr marL="285750" indent="-285750">
              <a:spcBef>
                <a:spcPct val="0"/>
              </a:spcBef>
              <a:buFont typeface="Arial" panose="020B0604020202020204" pitchFamily="34" charset="0"/>
              <a:buChar char="•"/>
              <a:defRPr/>
            </a:pPr>
            <a:r>
              <a:rPr lang="en-US" dirty="0">
                <a:latin typeface="Arial"/>
                <a:cs typeface="Arial"/>
              </a:rPr>
              <a:t>AHR provides individual social and recreational experiences to youth in or outside of their homes in the community.</a:t>
            </a:r>
            <a:endParaRPr lang="en-US" altLang="en-US" dirty="0">
              <a:latin typeface="Arial"/>
              <a:cs typeface="Arial"/>
            </a:endParaRPr>
          </a:p>
          <a:p>
            <a:pPr marL="285750" indent="-285750">
              <a:spcBef>
                <a:spcPct val="0"/>
              </a:spcBef>
              <a:buFont typeface="Arial" panose="020B0604020202020204" pitchFamily="34" charset="0"/>
              <a:buChar char="•"/>
              <a:defRPr/>
            </a:pPr>
            <a:r>
              <a:rPr lang="en-US" altLang="en-US" dirty="0">
                <a:latin typeface="+mn-lt"/>
              </a:rPr>
              <a:t>A respite worker is recruited, trained and employed by the qualified agency to provide individual social and recreational experiences to children in or out of their homes. This service is provided on a 1:1 basis.</a:t>
            </a:r>
            <a:endParaRPr lang="en-US" altLang="en-US" dirty="0">
              <a:latin typeface="+mn-lt"/>
              <a:cs typeface="Calibri"/>
            </a:endParaRPr>
          </a:p>
          <a:p>
            <a:pPr marL="285750" indent="-285750">
              <a:spcBef>
                <a:spcPct val="0"/>
              </a:spcBef>
              <a:buFont typeface="Arial" panose="020B0604020202020204" pitchFamily="34" charset="0"/>
              <a:buChar char="•"/>
              <a:defRPr/>
            </a:pPr>
            <a:r>
              <a:rPr lang="en-US" altLang="en-US" dirty="0">
                <a:latin typeface="Arial"/>
                <a:cs typeface="Arial"/>
              </a:rPr>
              <a:t>The caregiver and respite provider can work out a schedule that works out best for the youth and her/his family. </a:t>
            </a:r>
          </a:p>
          <a:p>
            <a:pPr algn="just">
              <a:spcBef>
                <a:spcPts val="0"/>
              </a:spcBef>
              <a:spcAft>
                <a:spcPts val="0"/>
              </a:spcAft>
            </a:pPr>
            <a:endParaRPr lang="en-US" sz="1200" dirty="0">
              <a:solidFill>
                <a:srgbClr val="002060"/>
              </a:solidFill>
              <a:ea typeface="Arial" panose="020B0604020202020204" pitchFamily="34" charset="0"/>
              <a:cs typeface="Arial"/>
            </a:endParaRPr>
          </a:p>
          <a:p>
            <a:pPr algn="just">
              <a:spcBef>
                <a:spcPts val="0"/>
              </a:spcBef>
              <a:spcAft>
                <a:spcPts val="0"/>
              </a:spcAft>
            </a:pPr>
            <a:r>
              <a:rPr lang="en-US" dirty="0">
                <a:solidFill>
                  <a:srgbClr val="002060"/>
                </a:solidFill>
                <a:latin typeface="Arial"/>
                <a:ea typeface="Arial" panose="020B0604020202020204" pitchFamily="34" charset="0"/>
                <a:cs typeface="Arial"/>
              </a:rPr>
              <a:t>Again, families</a:t>
            </a:r>
            <a:r>
              <a:rPr lang="en-US" sz="1200" dirty="0">
                <a:solidFill>
                  <a:srgbClr val="002060"/>
                </a:solidFill>
                <a:latin typeface="Arial"/>
                <a:ea typeface="Arial" panose="020B0604020202020204" pitchFamily="34" charset="0"/>
                <a:cs typeface="Arial"/>
              </a:rPr>
              <a:t> are responsible for providing and arranging transportation. If a provider chooses to  offer transportation, the cost must be included in the posted rate.</a:t>
            </a:r>
            <a:endParaRPr lang="en-US" sz="1200" dirty="0">
              <a:solidFill>
                <a:srgbClr val="002060"/>
              </a:solidFill>
              <a:effectLst/>
              <a:latin typeface="Arial"/>
              <a:ea typeface="Arial" panose="020B0604020202020204" pitchFamily="34" charset="0"/>
              <a:cs typeface="Arial"/>
            </a:endParaRPr>
          </a:p>
          <a:p>
            <a:pPr marL="0" marR="0" indent="0" algn="just">
              <a:spcBef>
                <a:spcPts val="0"/>
              </a:spcBef>
              <a:spcAft>
                <a:spcPts val="0"/>
              </a:spcAft>
              <a:buNone/>
            </a:pPr>
            <a:endParaRPr lang="en-US" sz="1200" dirty="0">
              <a:solidFill>
                <a:srgbClr val="002060"/>
              </a:solidFill>
              <a:ea typeface="Arial" panose="020B0604020202020204" pitchFamily="34" charset="0"/>
              <a:cs typeface="Arial"/>
            </a:endParaRPr>
          </a:p>
          <a:p>
            <a:pPr algn="just">
              <a:spcBef>
                <a:spcPts val="0"/>
              </a:spcBef>
              <a:spcAft>
                <a:spcPts val="0"/>
              </a:spcAft>
            </a:pPr>
            <a:r>
              <a:rPr lang="en-US" dirty="0">
                <a:solidFill>
                  <a:srgbClr val="002060"/>
                </a:solidFill>
                <a:latin typeface="Arial"/>
                <a:ea typeface="Arial" panose="020B0604020202020204" pitchFamily="34" charset="0"/>
                <a:cs typeface="Arial"/>
              </a:rPr>
              <a:t>Of note, AHR</a:t>
            </a:r>
            <a:r>
              <a:rPr lang="en-US" sz="1200" dirty="0">
                <a:solidFill>
                  <a:srgbClr val="002060"/>
                </a:solidFill>
                <a:effectLst/>
                <a:latin typeface="Arial"/>
                <a:ea typeface="Arial" panose="020B0604020202020204" pitchFamily="34" charset="0"/>
                <a:cs typeface="Arial"/>
              </a:rPr>
              <a:t> providers must comply with Electronic Visit Verification (EVV) requirements</a:t>
            </a:r>
            <a:r>
              <a:rPr lang="en-US" dirty="0">
                <a:solidFill>
                  <a:srgbClr val="002060"/>
                </a:solidFill>
                <a:latin typeface="Arial"/>
                <a:ea typeface="Arial" panose="020B0604020202020204" pitchFamily="34" charset="0"/>
                <a:cs typeface="Arial"/>
              </a:rPr>
              <a:t>, which is a requirement of Medicaid and involves documenting daily interactions with youth through a separate, database/portal. This can be explained further, at a later date, to those that are looking to provide the AHR service.</a:t>
            </a:r>
            <a:endParaRPr lang="en-US" sz="1200" dirty="0">
              <a:solidFill>
                <a:srgbClr val="002060"/>
              </a:solidFill>
              <a:effectLst/>
              <a:latin typeface="Arial"/>
              <a:ea typeface="Arial" panose="020B0604020202020204" pitchFamily="34" charset="0"/>
              <a:cs typeface="Arial"/>
            </a:endParaRPr>
          </a:p>
          <a:p>
            <a:pPr marR="0" algn="just">
              <a:spcBef>
                <a:spcPts val="0"/>
              </a:spcBef>
              <a:spcAft>
                <a:spcPts val="0"/>
              </a:spcAft>
            </a:pPr>
            <a:endParaRPr lang="en-US" sz="1200" dirty="0">
              <a:solidFill>
                <a:srgbClr val="002060"/>
              </a:solidFill>
              <a:ea typeface="Arial" panose="020B0604020202020204" pitchFamily="34" charset="0"/>
              <a:cs typeface="Arial"/>
            </a:endParaRPr>
          </a:p>
          <a:p>
            <a:pPr algn="just">
              <a:spcBef>
                <a:spcPts val="0"/>
              </a:spcBef>
              <a:spcAft>
                <a:spcPts val="0"/>
              </a:spcAft>
            </a:pPr>
            <a:r>
              <a:rPr lang="en-US" dirty="0">
                <a:solidFill>
                  <a:srgbClr val="002060"/>
                </a:solidFill>
                <a:latin typeface="Arial"/>
                <a:ea typeface="Arial" panose="020B0604020202020204" pitchFamily="34" charset="0"/>
                <a:cs typeface="Arial"/>
              </a:rPr>
              <a:t>And, lastly families</a:t>
            </a:r>
            <a:r>
              <a:rPr lang="en-US" sz="1200" dirty="0">
                <a:solidFill>
                  <a:srgbClr val="002060"/>
                </a:solidFill>
                <a:effectLst/>
                <a:latin typeface="Arial"/>
                <a:ea typeface="Arial" panose="020B0604020202020204" pitchFamily="34" charset="0"/>
                <a:cs typeface="Arial"/>
              </a:rPr>
              <a:t> can utilize time as needed within the 90-day authorization.</a:t>
            </a:r>
            <a:r>
              <a:rPr lang="en-US" dirty="0">
                <a:solidFill>
                  <a:srgbClr val="002060"/>
                </a:solidFill>
                <a:latin typeface="Arial"/>
                <a:ea typeface="Arial" panose="020B0604020202020204" pitchFamily="34" charset="0"/>
                <a:cs typeface="Arial"/>
              </a:rPr>
              <a:t> Meaning, the authorization grants a set number of hours over a 90 day period; however, how those hours are used in the 90 days, is between the provider and family.</a:t>
            </a:r>
            <a:endParaRPr lang="en-US" sz="1200" dirty="0">
              <a:solidFill>
                <a:srgbClr val="002060"/>
              </a:solidFill>
              <a:effectLst/>
              <a:latin typeface="Arial"/>
              <a:ea typeface="Arial" panose="020B0604020202020204" pitchFamily="34" charset="0"/>
              <a:cs typeface="Arial"/>
            </a:endParaRPr>
          </a:p>
          <a:p>
            <a:endParaRPr lang="en-US" dirty="0">
              <a:cs typeface="Arial" charset="0"/>
            </a:endParaRP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10</a:t>
            </a:fld>
            <a:endParaRPr lang="en-US" altLang="en-US"/>
          </a:p>
        </p:txBody>
      </p:sp>
    </p:spTree>
    <p:extLst>
      <p:ext uri="{BB962C8B-B14F-4D97-AF65-F5344CB8AC3E}">
        <p14:creationId xmlns:p14="http://schemas.microsoft.com/office/powerpoint/2010/main" val="1838338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Alex -</a:t>
            </a:r>
            <a:endParaRPr lang="en-US" dirty="0"/>
          </a:p>
          <a:p>
            <a:endParaRPr lang="en-US" dirty="0">
              <a:latin typeface="Arial"/>
              <a:cs typeface="Arial"/>
            </a:endParaRPr>
          </a:p>
          <a:p>
            <a:r>
              <a:rPr lang="en-US" dirty="0">
                <a:latin typeface="Arial"/>
                <a:cs typeface="Arial"/>
              </a:rPr>
              <a:t>This service provides social and recreational experiences to youth outside of their homes in a group setting, sometimes including a community outing component. AWR community outing could be going to a movie, sporting event, community event, etc.</a:t>
            </a:r>
            <a:endParaRPr lang="en-US" dirty="0">
              <a:cs typeface="Arial"/>
            </a:endParaRPr>
          </a:p>
          <a:p>
            <a:endParaRPr lang="en-US" dirty="0">
              <a:latin typeface="Arial"/>
              <a:cs typeface="Arial"/>
            </a:endParaRPr>
          </a:p>
          <a:p>
            <a:r>
              <a:rPr lang="en-US" dirty="0">
                <a:latin typeface="Arial"/>
                <a:cs typeface="Arial"/>
              </a:rPr>
              <a:t>Services may be offered on a Friday night, Saturday, and/or Sunday. But, no overnight hours. Meaning, the youth could participate in a community event or sporting event for a few hours on a Saturday or the youth could participate in a trip to the movies on a Friday night. But, the youth would not be staying overnight in either scenario. (Overnight being anything after 12am.) The provider would have the youth participate in the event and then either the parent would pick the youth back up, or the provider would return the youth to their home, if the provider provides transportation. I stress this, just because this service can sometimes get confused with overnight respite, as AWR is offered during the weekend and some individuals take it to mean that the youth is dropped off Friday and picked back up Sunday. That's definitely not it. It just that the family and provider can utilize the hours over the weekend, but strictly for time-limited events, nothing overnight.</a:t>
            </a:r>
          </a:p>
          <a:p>
            <a:endParaRPr lang="en-US" dirty="0">
              <a:latin typeface="Arial"/>
              <a:cs typeface="Arial"/>
            </a:endParaRPr>
          </a:p>
          <a:p>
            <a:r>
              <a:rPr lang="en-US" dirty="0">
                <a:latin typeface="Arial"/>
                <a:cs typeface="Arial"/>
              </a:rPr>
              <a:t>And, again, transportation is the families responsibility, unless the provider chooses to offer transportation. But, again, the family cannot incur any additional costs for transportation, the provider must cover the transportation costs in the posted rated. Otherwise, the expectation is that the family provide transportation for the youth.</a:t>
            </a: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11</a:t>
            </a:fld>
            <a:endParaRPr lang="en-US" altLang="en-US"/>
          </a:p>
        </p:txBody>
      </p:sp>
    </p:spTree>
    <p:extLst>
      <p:ext uri="{BB962C8B-B14F-4D97-AF65-F5344CB8AC3E}">
        <p14:creationId xmlns:p14="http://schemas.microsoft.com/office/powerpoint/2010/main" val="4128973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Alex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2060"/>
                </a:solidFill>
                <a:latin typeface="Arial"/>
                <a:ea typeface="Arial" panose="020B0604020202020204" pitchFamily="34" charset="0"/>
                <a:cs typeface="Arial"/>
              </a:rPr>
              <a:t>.</a:t>
            </a:r>
            <a:endParaRPr kumimoji="0" lang="en-US" sz="1200" b="0" i="0" u="none" strike="noStrike" kern="0" cap="none" spc="0" normalizeH="0" baseline="0" noProof="0" dirty="0">
              <a:ln>
                <a:noFill/>
              </a:ln>
              <a:solidFill>
                <a:srgbClr val="002060"/>
              </a:solidFill>
              <a:effectLst/>
              <a:uLnTx/>
              <a:uFillTx/>
              <a:latin typeface="Arial"/>
              <a:ea typeface="Arial" panose="020B0604020202020204" pitchFamily="34" charset="0"/>
              <a:cs typeface="Arial"/>
            </a:endParaRPr>
          </a:p>
          <a:p>
            <a:pPr marL="285750" indent="-285750">
              <a:spcBef>
                <a:spcPct val="0"/>
              </a:spcBef>
              <a:buFont typeface="Arial" panose="020B0604020202020204" pitchFamily="34" charset="0"/>
              <a:buChar char="•"/>
              <a:defRPr/>
            </a:pPr>
            <a:r>
              <a:rPr lang="en-US" dirty="0">
                <a:latin typeface="Arial"/>
                <a:cs typeface="Arial"/>
              </a:rPr>
              <a:t>SHR provides individual social and recreational experiences to youth in or outside of their homes in the community. SHR is not offered in a group setting. This service is provided on a 1:1 basis</a:t>
            </a:r>
          </a:p>
          <a:p>
            <a:pPr marL="285750" indent="-285750">
              <a:spcBef>
                <a:spcPct val="0"/>
              </a:spcBef>
              <a:buFont typeface="Arial" panose="020B0604020202020204" pitchFamily="34" charset="0"/>
              <a:buChar char="•"/>
              <a:defRPr/>
            </a:pPr>
            <a:endParaRPr lang="en-US" altLang="en-US" dirty="0">
              <a:latin typeface="+mn-lt"/>
            </a:endParaRPr>
          </a:p>
          <a:p>
            <a:pPr marL="285750" indent="-285750">
              <a:spcBef>
                <a:spcPct val="0"/>
              </a:spcBef>
              <a:buFont typeface="Arial" panose="020B0604020202020204" pitchFamily="34" charset="0"/>
              <a:buChar char="•"/>
              <a:defRPr/>
            </a:pPr>
            <a:r>
              <a:rPr lang="en-US" altLang="en-US" dirty="0">
                <a:latin typeface="+mn-lt"/>
              </a:rPr>
              <a:t>Families recruit their respite worker of choice. As of August 2024, the SHR worker may be a household member (not a parent, legal guardian or immediate caregiver). </a:t>
            </a:r>
            <a:r>
              <a:rPr lang="en-US" dirty="0">
                <a:latin typeface="Arial"/>
                <a:cs typeface="Arial"/>
              </a:rPr>
              <a:t>An Immediate caregiver includes, but is not limited to, a youth’s parent (or resource parent), guardian or other legally responsible relative.</a:t>
            </a:r>
            <a:endParaRPr lang="en-US">
              <a:cs typeface="Arial"/>
            </a:endParaRPr>
          </a:p>
          <a:p>
            <a:pPr marL="285750" indent="-285750">
              <a:spcBef>
                <a:spcPct val="0"/>
              </a:spcBef>
              <a:buFont typeface="Arial" panose="020B0604020202020204" pitchFamily="34" charset="0"/>
              <a:buChar char="•"/>
              <a:defRPr/>
            </a:pPr>
            <a:endParaRPr lang="en-US" altLang="en-US" dirty="0">
              <a:latin typeface="+mn-lt"/>
            </a:endParaRPr>
          </a:p>
          <a:p>
            <a:pPr marL="285750" indent="-285750">
              <a:spcBef>
                <a:spcPct val="0"/>
              </a:spcBef>
              <a:buFont typeface="Arial" panose="020B0604020202020204" pitchFamily="34" charset="0"/>
              <a:buChar char="•"/>
              <a:defRPr/>
            </a:pPr>
            <a:r>
              <a:rPr lang="en-US" altLang="en-US" dirty="0">
                <a:latin typeface="+mn-lt"/>
              </a:rPr>
              <a:t>The family pays the worker directly and sends the paperwork in support of reimbursement to the provider agency on a monthly basis. </a:t>
            </a:r>
          </a:p>
          <a:p>
            <a:pPr marL="285750" indent="-285750">
              <a:spcBef>
                <a:spcPct val="0"/>
              </a:spcBef>
              <a:buFont typeface="Arial" panose="020B0604020202020204" pitchFamily="34" charset="0"/>
              <a:buChar char="•"/>
              <a:defRPr/>
            </a:pPr>
            <a:endParaRPr lang="en-US" altLang="en-US" dirty="0">
              <a:latin typeface="+mn-lt"/>
            </a:endParaRPr>
          </a:p>
          <a:p>
            <a:pPr marL="285750" indent="-285750">
              <a:spcBef>
                <a:spcPct val="0"/>
              </a:spcBef>
              <a:buFont typeface="Arial" panose="020B0604020202020204" pitchFamily="34" charset="0"/>
              <a:buChar char="•"/>
              <a:defRPr/>
            </a:pPr>
            <a:r>
              <a:rPr lang="en-US" altLang="en-US" dirty="0">
                <a:latin typeface="Calibri"/>
                <a:cs typeface="Calibri"/>
              </a:rPr>
              <a:t>Authorizations are in 90 day increments</a:t>
            </a:r>
          </a:p>
          <a:p>
            <a:endParaRPr lang="en-US" dirty="0">
              <a:solidFill>
                <a:srgbClr val="000000"/>
              </a:solidFill>
              <a:ea typeface="Arial" panose="020B0604020202020204" pitchFamily="34" charset="0"/>
              <a:cs typeface="Arial" charset="0"/>
            </a:endParaRPr>
          </a:p>
          <a:p>
            <a:r>
              <a:rPr lang="en-US" dirty="0">
                <a:solidFill>
                  <a:srgbClr val="002060"/>
                </a:solidFill>
                <a:latin typeface="Arial"/>
                <a:ea typeface="Arial" panose="020B0604020202020204" pitchFamily="34" charset="0"/>
                <a:cs typeface="Arial"/>
              </a:rPr>
              <a:t>One thing to note, families</a:t>
            </a:r>
            <a:r>
              <a:rPr lang="en-US" sz="1200" dirty="0">
                <a:solidFill>
                  <a:srgbClr val="002060"/>
                </a:solidFill>
                <a:latin typeface="Arial"/>
                <a:ea typeface="Arial" panose="020B0604020202020204" pitchFamily="34" charset="0"/>
                <a:cs typeface="Arial"/>
              </a:rPr>
              <a:t> must ensure that their employment of the SHR worker is consistent with all State/Federal requirements</a:t>
            </a:r>
            <a:endParaRPr lang="en-US" dirty="0"/>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12</a:t>
            </a:fld>
            <a:endParaRPr lang="en-US" altLang="en-US"/>
          </a:p>
        </p:txBody>
      </p:sp>
    </p:spTree>
    <p:extLst>
      <p:ext uri="{BB962C8B-B14F-4D97-AF65-F5344CB8AC3E}">
        <p14:creationId xmlns:p14="http://schemas.microsoft.com/office/powerpoint/2010/main" val="1473079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Alex</a:t>
            </a:r>
          </a:p>
          <a:p>
            <a:endParaRPr lang="en-US" dirty="0">
              <a:latin typeface="Arial"/>
              <a:cs typeface="Arial"/>
            </a:endParaRPr>
          </a:p>
          <a:p>
            <a:pPr>
              <a:defRPr/>
            </a:pPr>
            <a:r>
              <a:rPr lang="en-US" altLang="en-US" dirty="0">
                <a:latin typeface="+mn-lt"/>
              </a:rPr>
              <a:t>Overnight Respite allows youth to stay overnight in a safe, short-term alternate living arrangement. Each youth may attend up to 14 days in a rolling 365-day period, based on availability. Services must be provided in a licensed facility with round-the-clock supervision and care; they cannot be provided in, for example, a hotel. </a:t>
            </a:r>
            <a:endParaRPr lang="en-US" altLang="en-US">
              <a:latin typeface="+mn-lt"/>
              <a:cs typeface="Calibri"/>
            </a:endParaRPr>
          </a:p>
          <a:p>
            <a:endParaRPr lang="en-US" dirty="0"/>
          </a:p>
          <a:p>
            <a:r>
              <a:rPr lang="en-US" dirty="0">
                <a:latin typeface="Arial"/>
                <a:cs typeface="Arial"/>
              </a:rPr>
              <a:t>OVR is a group respite program. And, the facility must be licensed by a New Jersey state department: DCF, DHS, or DOH</a:t>
            </a:r>
            <a:endParaRPr lang="en-US"/>
          </a:p>
          <a:p>
            <a:endParaRPr lang="en-US" dirty="0"/>
          </a:p>
          <a:p>
            <a:r>
              <a:rPr lang="en-US" dirty="0">
                <a:latin typeface="Arial"/>
                <a:cs typeface="Arial"/>
              </a:rPr>
              <a:t>-Transportation is the same. Providers may not bill families directly for transportation costs.</a:t>
            </a: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13</a:t>
            </a:fld>
            <a:endParaRPr lang="en-US" altLang="en-US"/>
          </a:p>
        </p:txBody>
      </p:sp>
    </p:spTree>
    <p:extLst>
      <p:ext uri="{BB962C8B-B14F-4D97-AF65-F5344CB8AC3E}">
        <p14:creationId xmlns:p14="http://schemas.microsoft.com/office/powerpoint/2010/main" val="784330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Alex</a:t>
            </a:r>
          </a:p>
          <a:p>
            <a:endParaRPr lang="en-US" dirty="0">
              <a:latin typeface="Arial"/>
              <a:cs typeface="Arial"/>
            </a:endParaRPr>
          </a:p>
          <a:p>
            <a:r>
              <a:rPr lang="en-US" dirty="0">
                <a:latin typeface="Arial"/>
                <a:cs typeface="Arial"/>
              </a:rPr>
              <a:t>Here you will find a snapshot of the respite service array.</a:t>
            </a:r>
          </a:p>
          <a:p>
            <a:endParaRPr lang="en-US" dirty="0">
              <a:latin typeface="Arial"/>
              <a:cs typeface="Arial"/>
            </a:endParaRPr>
          </a:p>
          <a:p>
            <a:r>
              <a:rPr lang="en-US" b="1" dirty="0">
                <a:latin typeface="Arial"/>
                <a:cs typeface="Arial"/>
              </a:rPr>
              <a:t>**Read the unit and rate column</a:t>
            </a:r>
          </a:p>
          <a:p>
            <a:endParaRPr lang="en-US" dirty="0">
              <a:latin typeface="Arial"/>
              <a:cs typeface="Arial"/>
            </a:endParaRPr>
          </a:p>
          <a:p>
            <a:r>
              <a:rPr lang="en-US" dirty="0">
                <a:latin typeface="Arial"/>
                <a:cs typeface="Arial"/>
              </a:rPr>
              <a:t>As far as Billing and Authorization- Authorizations are generated by Perform Care upon admission to a respite program and at the time of reauthorization. Providers must submit a reauthorization form documenting the youth/family need for respite services and the current utilization rate. So, when a provider admits a youth, a 90 day authorization is generated, and every 90 days, the provider must submit a reauthorization form showing the need for continued service. This form is located in Cyber and is generally just 3-4 questions. Once the provider answers, and there is a continued need shown, a reauthorization will be generated.</a:t>
            </a:r>
          </a:p>
          <a:p>
            <a:endParaRPr lang="en-US" dirty="0">
              <a:latin typeface="Arial"/>
              <a:cs typeface="Arial"/>
            </a:endParaRPr>
          </a:p>
          <a:p>
            <a:r>
              <a:rPr lang="en-US" dirty="0">
                <a:latin typeface="Arial"/>
                <a:cs typeface="Arial"/>
              </a:rPr>
              <a:t>Also, respite providers will receive access to </a:t>
            </a:r>
            <a:r>
              <a:rPr lang="en-US" dirty="0" err="1">
                <a:latin typeface="Arial"/>
                <a:cs typeface="Arial"/>
              </a:rPr>
              <a:t>PerformCare’s</a:t>
            </a:r>
            <a:r>
              <a:rPr lang="en-US" dirty="0">
                <a:latin typeface="Arial"/>
                <a:cs typeface="Arial"/>
              </a:rPr>
              <a:t> Management Information System (MIS), CYBER. Providers will be able to admit youth and manage their census through their FSS Link in CYBER.</a:t>
            </a:r>
          </a:p>
          <a:p>
            <a:endParaRPr lang="en-US" dirty="0">
              <a:latin typeface="Arial"/>
              <a:cs typeface="Arial"/>
            </a:endParaRPr>
          </a:p>
          <a:p>
            <a:r>
              <a:rPr lang="en-US" dirty="0">
                <a:latin typeface="Arial"/>
                <a:cs typeface="Arial"/>
              </a:rPr>
              <a:t>And, now, to speak about the RFQ and logistics, I will hand the presentation over to Lourdes Torres, FSS Supervisor</a:t>
            </a: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14</a:t>
            </a:fld>
            <a:endParaRPr lang="en-US" altLang="en-US"/>
          </a:p>
        </p:txBody>
      </p:sp>
    </p:spTree>
    <p:extLst>
      <p:ext uri="{BB962C8B-B14F-4D97-AF65-F5344CB8AC3E}">
        <p14:creationId xmlns:p14="http://schemas.microsoft.com/office/powerpoint/2010/main" val="3510162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Lourdes</a:t>
            </a:r>
          </a:p>
          <a:p>
            <a:endParaRPr lang="en-US" dirty="0">
              <a:latin typeface="Calibri"/>
              <a:cs typeface="Calibri"/>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Now, we would like to provide some information about the RFQ process, provider requirements, and deadlines: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After the RFQ Deadline on 11/06/2024 , DCF will conduct a preliminary review of each response to determine where it is eligible for evaluation or immediate rejection based on the criteria stated in the RFQ. Responses meeting the initial screening requirements of the RFQ will be distributed to the Evaluation Committee for its review and recommendations. The voting members of the Evaluation Committee will review responses, deliberate as a group, and recommend final funding decisions.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endParaRPr lang="en-US" sz="1200" dirty="0">
              <a:solidFill>
                <a:srgbClr val="002060"/>
              </a:solidFill>
              <a:effectLst/>
              <a:ea typeface="Arial" panose="020B0604020202020204" pitchFamily="34" charset="0"/>
              <a:cs typeface="Arial"/>
            </a:endParaRPr>
          </a:p>
          <a:p>
            <a:pPr algn="just">
              <a:spcBef>
                <a:spcPts val="0"/>
              </a:spcBef>
              <a:spcAft>
                <a:spcPts val="0"/>
              </a:spcAft>
            </a:pPr>
            <a:r>
              <a:rPr lang="en-US" sz="1200" dirty="0">
                <a:solidFill>
                  <a:srgbClr val="002060"/>
                </a:solidFill>
                <a:effectLst/>
                <a:ea typeface="Arial" panose="020B0604020202020204" pitchFamily="34" charset="0"/>
                <a:cs typeface="Arial"/>
              </a:rPr>
              <a:t>DCF will </a:t>
            </a:r>
            <a:r>
              <a:rPr lang="en-US" sz="1200" dirty="0">
                <a:solidFill>
                  <a:srgbClr val="002060"/>
                </a:solidFill>
                <a:ea typeface="Arial" panose="020B0604020202020204" pitchFamily="34" charset="0"/>
                <a:cs typeface="Arial"/>
              </a:rPr>
              <a:t>send an</a:t>
            </a:r>
            <a:r>
              <a:rPr lang="en-US" sz="1200" dirty="0">
                <a:solidFill>
                  <a:srgbClr val="002060"/>
                </a:solidFill>
                <a:effectLst/>
                <a:ea typeface="Arial" panose="020B0604020202020204" pitchFamily="34" charset="0"/>
                <a:cs typeface="Arial"/>
              </a:rPr>
              <a:t> official decision letter to all </a:t>
            </a:r>
            <a:r>
              <a:rPr lang="en-US" sz="1200" dirty="0">
                <a:solidFill>
                  <a:srgbClr val="002060"/>
                </a:solidFill>
                <a:ea typeface="Arial" panose="020B0604020202020204" pitchFamily="34" charset="0"/>
                <a:cs typeface="Arial"/>
              </a:rPr>
              <a:t>respondents </a:t>
            </a:r>
            <a:r>
              <a:rPr lang="en-US" sz="1200" dirty="0">
                <a:solidFill>
                  <a:srgbClr val="002060"/>
                </a:solidFill>
                <a:effectLst/>
                <a:ea typeface="Arial" panose="020B0604020202020204" pitchFamily="34" charset="0"/>
                <a:cs typeface="Arial"/>
              </a:rPr>
              <a:t>once a final qualification decision is made.</a:t>
            </a:r>
          </a:p>
          <a:p>
            <a:pPr algn="just">
              <a:spcBef>
                <a:spcPts val="0"/>
              </a:spcBef>
              <a:spcAft>
                <a:spcPts val="0"/>
              </a:spcAft>
            </a:pPr>
            <a:endParaRPr lang="en-US" sz="1200" dirty="0">
              <a:solidFill>
                <a:srgbClr val="002060"/>
              </a:solidFill>
              <a:ea typeface="Arial" panose="020B0604020202020204" pitchFamily="34" charset="0"/>
              <a:cs typeface="Arial"/>
            </a:endParaRPr>
          </a:p>
          <a:p>
            <a:pPr algn="just">
              <a:spcBef>
                <a:spcPts val="0"/>
              </a:spcBef>
              <a:spcAft>
                <a:spcPts val="0"/>
              </a:spcAft>
            </a:pPr>
            <a:r>
              <a:rPr lang="en-US" sz="1200" dirty="0">
                <a:solidFill>
                  <a:srgbClr val="002060"/>
                </a:solidFill>
                <a:ea typeface="Arial" panose="020B0604020202020204" pitchFamily="34" charset="0"/>
                <a:cs typeface="Arial"/>
              </a:rPr>
              <a:t>If qualified, post-award documentation will be collected from the provider by the DCF Office of Contract Administration. The CSOC respite contract administrator will reach out to the agency via email to begin the process.</a:t>
            </a:r>
            <a:endParaRPr lang="en-US" sz="1200" dirty="0">
              <a:solidFill>
                <a:srgbClr val="002060"/>
              </a:solidFill>
              <a:effectLst/>
              <a:ea typeface="Arial" panose="020B0604020202020204" pitchFamily="34" charset="0"/>
              <a:cs typeface="Arial"/>
            </a:endParaRPr>
          </a:p>
          <a:p>
            <a:endParaRPr lang="en-US" dirty="0">
              <a:latin typeface="Calibri"/>
              <a:cs typeface="Calibri"/>
            </a:endParaRPr>
          </a:p>
          <a:p>
            <a:endParaRPr lang="en-US" dirty="0">
              <a:latin typeface="Calibri"/>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a:cs typeface="Arial"/>
              </a:rPr>
              <a:t>CSOC’s Medicaid unit will send qualified respondents a NJ </a:t>
            </a:r>
            <a:r>
              <a:rPr lang="en-US" sz="1200" dirty="0" err="1">
                <a:latin typeface="Arial"/>
                <a:cs typeface="Arial"/>
              </a:rPr>
              <a:t>FamilyCare</a:t>
            </a:r>
            <a:r>
              <a:rPr lang="en-US" sz="1200" dirty="0">
                <a:latin typeface="Arial"/>
                <a:cs typeface="Arial"/>
              </a:rPr>
              <a:t>/Medicaid Provider Application via email. Applications must be completed and submitted directly to CSOC’s Medicaid unit.</a:t>
            </a:r>
          </a:p>
          <a:p>
            <a:endParaRPr lang="en-US" dirty="0">
              <a:latin typeface="Calibri"/>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cs typeface="Arial"/>
              </a:rPr>
              <a:t> Once the contract is executed, the CSOC Respite program team will send a welcome email including information on trainings, billing, referrals, and background check requirements to newly contracted providers.</a:t>
            </a:r>
            <a:endParaRPr lang="en-US" sz="1200" dirty="0">
              <a:solidFill>
                <a:srgbClr val="002060"/>
              </a:solidFill>
              <a:effectLst/>
              <a:ea typeface="Arial" panose="020B0604020202020204" pitchFamily="34" charset="0"/>
              <a:cs typeface="Arial"/>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15</a:t>
            </a:fld>
            <a:endParaRPr lang="en-US" altLang="en-US"/>
          </a:p>
        </p:txBody>
      </p:sp>
    </p:spTree>
    <p:extLst>
      <p:ext uri="{BB962C8B-B14F-4D97-AF65-F5344CB8AC3E}">
        <p14:creationId xmlns:p14="http://schemas.microsoft.com/office/powerpoint/2010/main" val="3987662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Lourdes</a:t>
            </a:r>
          </a:p>
          <a:p>
            <a:endParaRPr lang="en-US" dirty="0">
              <a:latin typeface="Calibri"/>
              <a:cs typeface="Calibri"/>
            </a:endParaRPr>
          </a:p>
          <a:p>
            <a:r>
              <a:rPr lang="en-US" b="1" dirty="0">
                <a:latin typeface="Calibri"/>
                <a:cs typeface="Calibri"/>
              </a:rPr>
              <a:t>Background Checks: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-Providers will ensure all employees rendering services to youth receiving CSOC funding will receive fingerprint background checks that include state and federal Criminal History Record Information (CHRI) during the hiring process and every two years thereafter.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-Once a provider is qualified, CSOC will provide an information packet via email describing the steps for the fingerprinting background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cost of the fingerprinting background check will be paid for by DCF. The Provider agency will be responsible for ensuring background check clearance for all staff providing CSOC-funded services to youth. This does not include administrative staff if they have no contact with the youth in the 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-Fingerprinting/background check results are obtained by accessing the DHS records database as described in the information packet provided by CSOC. The provider must maintain a record of the background check results on file and available upon CSOC’s request.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-In addition, qualified providers must ensure that the names of all agency employees, volunteers, and consultants that provide services to youth with I/DD shall be checked against the names found in the Central Registry of Offenders Against Individuals with Developmental Disabilities. If a qualified provider does not have access to the system, DCF CSOC should be notified so access can be granted.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Additional information about the Central Registry of Offenders can be found on the NJ Department of Human Services website found in the chat.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a:cs typeface="Calibri"/>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Another Key Component is Compliance with Reporting as there are different situations that must be reported.</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b="1" dirty="0">
                <a:effectLst/>
                <a:latin typeface="Calibri" panose="020F0502020204030204" pitchFamily="34" charset="0"/>
                <a:ea typeface="Calibri" panose="020F0502020204030204" pitchFamily="34" charset="0"/>
                <a:cs typeface="Calibri" panose="020F0502020204030204" pitchFamily="34" charset="0"/>
              </a:rPr>
              <a:t>NJ Abuse- </a:t>
            </a:r>
            <a:r>
              <a:rPr lang="en-US" sz="1800" dirty="0">
                <a:effectLst/>
                <a:latin typeface="Calibri" panose="020F0502020204030204" pitchFamily="34" charset="0"/>
                <a:ea typeface="Calibri" panose="020F0502020204030204" pitchFamily="34" charset="0"/>
                <a:cs typeface="Calibri" panose="020F0502020204030204" pitchFamily="34" charset="0"/>
              </a:rPr>
              <a:t>As mandated reporters, providers must comply with the requirement to report suspected abuse and neglect against a child under 18 yo to the NJ Division of Child Protection and Permanency through the State Central Registry hotline. In addition, any suspected abuse and neglect against a vulnerable youth 18 years of age or older must be reported to Adult Protective Services (APS). You can find more information about reporting abuse by visiting the websites found in the chat.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b="1" dirty="0">
                <a:effectLst/>
                <a:latin typeface="Calibri" panose="020F0502020204030204" pitchFamily="34" charset="0"/>
                <a:ea typeface="Calibri" panose="020F0502020204030204" pitchFamily="34" charset="0"/>
                <a:cs typeface="Calibri" panose="020F0502020204030204" pitchFamily="34" charset="0"/>
              </a:rPr>
              <a:t>Danielle’s Law- Providers are required to adhere to </a:t>
            </a:r>
            <a:r>
              <a:rPr lang="en-US" sz="18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Danielle's Law which requires staff working in facilities that provide services to individuals with intellectual/developmental or traumatic brain injury to call 911 when there is a life-threatening emergency.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b="1" dirty="0">
                <a:effectLst/>
                <a:latin typeface="Calibri" panose="020F0502020204030204" pitchFamily="34" charset="0"/>
                <a:ea typeface="Calibri" panose="020F0502020204030204" pitchFamily="34" charset="0"/>
                <a:cs typeface="Calibri" panose="020F0502020204030204" pitchFamily="34" charset="0"/>
              </a:rPr>
              <a:t>UIR (Unusual Incident Reporting)-</a:t>
            </a:r>
            <a:r>
              <a:rPr lang="en-US" sz="1800" dirty="0">
                <a:effectLst/>
                <a:latin typeface="Calibri" panose="020F0502020204030204" pitchFamily="34" charset="0"/>
                <a:ea typeface="Calibri" panose="020F0502020204030204" pitchFamily="34" charset="0"/>
                <a:cs typeface="Calibri" panose="020F0502020204030204" pitchFamily="34" charset="0"/>
              </a:rPr>
              <a:t>Pursuant to Administrative Order 2:05, providers are required to report all related accidents, incidents, or unusual occurrences involving staff, youth, and/or families by notifying CSOC’s Family Support Services Program Lead and submitting an Unusual Incident Report (UIR) through the Universal Incident Management Reporting System (UIRMS). You can obtain more information about the UIR reporting process at the NJ Dept of Human Services website found in the chat.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In addition, CSOC offers virtual UIR training at no cost to providers. A copy of the Provider UIR training PowerPoint presentation will be sent to Qualified Providers in a CSOC welcome email.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rPr>
              <a:t>HIPAA</a:t>
            </a:r>
            <a:r>
              <a:rPr lang="en-US" sz="1800" b="0" dirty="0">
                <a:solidFill>
                  <a:srgbClr val="000000"/>
                </a:solidFill>
                <a:effectLst/>
                <a:latin typeface="Calibri" panose="020F0502020204030204" pitchFamily="34" charset="0"/>
                <a:ea typeface="Times New Roman" panose="02020603050405020304" pitchFamily="18" charset="0"/>
              </a:rPr>
              <a:t>- In addition</a:t>
            </a:r>
            <a:r>
              <a:rPr lang="en-US" sz="1800" b="1"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Qualified providers are required to adhere to the requirements of HIPAA. As DCF is considered a “covered entity” as defined by HIPAA, any agency contracted with DCF to provide services is responsible for adhering to HIPAA requirements. You can learn more about HIPAA requirements via the link in the chat.</a:t>
            </a:r>
            <a:endParaRPr lang="en-US" sz="1800" dirty="0">
              <a:solidFill>
                <a:srgbClr val="000000"/>
              </a:solidFill>
              <a:effectLst/>
              <a:latin typeface="Arial" panose="020B0604020202020204" pitchFamily="34" charset="0"/>
              <a:ea typeface="Times New Roman" panose="02020603050405020304" pitchFamily="18" charset="0"/>
            </a:endParaRPr>
          </a:p>
          <a:p>
            <a:endParaRPr lang="en-US" dirty="0">
              <a:latin typeface="Calibri"/>
              <a:cs typeface="Calibri"/>
            </a:endParaRPr>
          </a:p>
          <a:p>
            <a:endParaRPr lang="en-US" dirty="0">
              <a:latin typeface="Calibri"/>
              <a:cs typeface="Calibri"/>
            </a:endParaRPr>
          </a:p>
          <a:p>
            <a:r>
              <a:rPr lang="en-US" b="1" dirty="0">
                <a:latin typeface="Calibri"/>
                <a:cs typeface="Calibri"/>
              </a:rPr>
              <a:t>Program Description Form</a:t>
            </a:r>
            <a:r>
              <a:rPr lang="en-US" dirty="0">
                <a:latin typeface="Calibri"/>
                <a:cs typeface="Calibri"/>
              </a:rPr>
              <a:t>: Providers are required to complete a program description form as part of the RFQ response. This will be discussed in further detail later in the presentation.</a:t>
            </a:r>
          </a:p>
          <a:p>
            <a:r>
              <a:rPr lang="en-US" dirty="0">
                <a:latin typeface="Calibri"/>
                <a:cs typeface="Calibri"/>
              </a:rPr>
              <a:t>-#1-providers must complete one form for each respite program they plan to offer</a:t>
            </a:r>
          </a:p>
          <a:p>
            <a:r>
              <a:rPr lang="en-US" dirty="0">
                <a:latin typeface="Calibri"/>
                <a:cs typeface="Calibri"/>
              </a:rPr>
              <a:t>-#2 ages can include any age range that CSOC serves (0-20yo)</a:t>
            </a:r>
          </a:p>
          <a:p>
            <a:r>
              <a:rPr lang="en-US" dirty="0">
                <a:latin typeface="Calibri"/>
                <a:cs typeface="Calibri"/>
              </a:rPr>
              <a:t>#5- hours for AWR, AASR, and OVR should match the program type (e.g. AWR during Friday nights and weekends, but no overnight hours)</a:t>
            </a:r>
          </a:p>
          <a:p>
            <a:r>
              <a:rPr lang="en-US" dirty="0">
                <a:latin typeface="Calibri"/>
                <a:cs typeface="Calibri"/>
              </a:rPr>
              <a:t>-#6 on the form: types of activities offered, how it will be delivered and level of participation from youth</a:t>
            </a:r>
          </a:p>
          <a:p>
            <a:r>
              <a:rPr lang="en-US" dirty="0">
                <a:latin typeface="Calibri"/>
                <a:cs typeface="Calibri"/>
              </a:rPr>
              <a:t>-#7 on the form should include information about the staffing ratio</a:t>
            </a:r>
          </a:p>
          <a:p>
            <a:endParaRPr lang="en-US" dirty="0">
              <a:latin typeface="Calibri"/>
              <a:cs typeface="Calibri"/>
            </a:endParaRPr>
          </a:p>
          <a:p>
            <a:r>
              <a:rPr lang="en-US" b="1" dirty="0">
                <a:latin typeface="Calibri"/>
                <a:cs typeface="Calibri"/>
              </a:rPr>
              <a:t>Documentation Requirements</a:t>
            </a:r>
            <a:r>
              <a:rPr lang="en-US" dirty="0">
                <a:latin typeface="Calibri"/>
                <a:cs typeface="Calibri"/>
              </a:rPr>
              <a:t>: Qualified Providers must maintain Respite Service Plans (CSOC template or agency plan) and Progress Notes</a:t>
            </a:r>
          </a:p>
          <a:p>
            <a:r>
              <a:rPr lang="en-US" dirty="0">
                <a:latin typeface="Calibri"/>
                <a:cs typeface="Calibri"/>
              </a:rPr>
              <a:t>Service Plans must include:</a:t>
            </a:r>
          </a:p>
          <a:p>
            <a:r>
              <a:rPr lang="en-US" dirty="0">
                <a:latin typeface="Calibri"/>
                <a:cs typeface="Calibri"/>
              </a:rPr>
              <a:t>-reasons for services, goals to be achieved through services, dates of services and number of service hours received, type of services provided and results of quarterly review of each respite service plan.</a:t>
            </a:r>
          </a:p>
          <a:p>
            <a:r>
              <a:rPr lang="en-US" dirty="0">
                <a:latin typeface="Calibri"/>
                <a:cs typeface="Calibri"/>
              </a:rPr>
              <a:t>Progress notes must include:</a:t>
            </a:r>
          </a:p>
          <a:p>
            <a:r>
              <a:rPr lang="en-US" dirty="0">
                <a:latin typeface="Calibri"/>
                <a:cs typeface="Calibri"/>
              </a:rPr>
              <a:t>-number or service hours provided and amount of any SHR stipend to be reimbursed, brief description of service visit, worker’s daily log of youth’s behaviors and activities and any concerns or successes, how the defined goals stipulated in the respite service plan were addressed.</a:t>
            </a:r>
          </a:p>
          <a:p>
            <a:r>
              <a:rPr lang="en-US" dirty="0">
                <a:latin typeface="Calibri"/>
                <a:cs typeface="Calibri"/>
              </a:rPr>
              <a:t>Qualified providers must Maintain progress notes with a brief description of each service visit including dates/times.</a:t>
            </a:r>
          </a:p>
          <a:p>
            <a:endParaRPr lang="en-US" dirty="0">
              <a:latin typeface="Calibri"/>
              <a:cs typeface="Calibri"/>
            </a:endParaRPr>
          </a:p>
          <a:p>
            <a:r>
              <a:rPr lang="en-US" b="1" dirty="0">
                <a:latin typeface="Calibri"/>
                <a:cs typeface="Calibri"/>
              </a:rPr>
              <a:t>Training Plan</a:t>
            </a:r>
            <a:r>
              <a:rPr lang="en-US" dirty="0">
                <a:latin typeface="Calibri"/>
                <a:cs typeface="Calibri"/>
              </a:rPr>
              <a:t>-trainings required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Lastly, respondents must agree to promote the improvement of the quality of services provided by training EVERY worker who provides direct services to youth. The format used for training is left to the provider’s discretion but needs to include the agency polices and additional trainings listed in the Respite RFQ:</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Providers may access the DCF CSOC training site (the link is provided in the chat) for a list of virtual trainings that staff can attend free of charge. Staff may also receive training in the required topics from any other appropriate source. Many agencies have their own curriculums and train their staff in-house.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Providers must maintain on file a record of each employee’s completed trainings which should be available upon CSOC’s request.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16</a:t>
            </a:fld>
            <a:endParaRPr lang="en-US" altLang="en-US"/>
          </a:p>
        </p:txBody>
      </p:sp>
    </p:spTree>
    <p:extLst>
      <p:ext uri="{BB962C8B-B14F-4D97-AF65-F5344CB8AC3E}">
        <p14:creationId xmlns:p14="http://schemas.microsoft.com/office/powerpoint/2010/main" val="2543523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Lourdes</a:t>
            </a:r>
          </a:p>
          <a:p>
            <a:r>
              <a:rPr lang="en-US" dirty="0">
                <a:latin typeface="Calibri"/>
                <a:cs typeface="Calibri"/>
              </a:rPr>
              <a:t> </a:t>
            </a:r>
          </a:p>
          <a:p>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responses must be delivered ONLINE on the due date by 12:00 P.M.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Responses received after 12:00 P.M. on November 06, 2024, will not be considered</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submit the RFQ response online, the respondent must FIRST complete an Authorized Organization Representative (AOR) form.  The completed AOR form must be signed and dated by the Chief Executive Officer or designated alternate and sent to the DCF Ask RFP email </a:t>
            </a: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DCF.ASKRFP@dcf.nj.gov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Registered AOR forms must be received no less than five (5) business days prior to the date the response is due. AOR forms are due on 10/30/2024.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Upon receipt of the completed AOR, DCF will grant the Respondent permission to proceed and provide instructions for the submission of the RFQ response. The RFQ submission instructions are provided after the AOR deadline. Once Providers are granted access to the FTP Server to enter their RFQ response, providers can make changes, including uploading and deleting files, in their response folders up until the RFQ submission deadline.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17</a:t>
            </a:fld>
            <a:endParaRPr lang="en-US" altLang="en-US"/>
          </a:p>
        </p:txBody>
      </p:sp>
    </p:spTree>
    <p:extLst>
      <p:ext uri="{BB962C8B-B14F-4D97-AF65-F5344CB8AC3E}">
        <p14:creationId xmlns:p14="http://schemas.microsoft.com/office/powerpoint/2010/main" val="4124303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Lourdes</a:t>
            </a:r>
          </a:p>
          <a:p>
            <a:endParaRPr lang="en-US" dirty="0">
              <a:latin typeface="Calibri"/>
              <a:cs typeface="Calibri"/>
            </a:endParaRPr>
          </a:p>
          <a:p>
            <a:pPr marL="0" marR="0" fontAlgn="base">
              <a:spcBef>
                <a:spcPts val="0"/>
              </a:spcBef>
              <a:spcAft>
                <a:spcPts val="0"/>
              </a:spcAft>
            </a:pPr>
            <a:r>
              <a:rPr lang="en-US" sz="1400" dirty="0">
                <a:effectLst/>
                <a:latin typeface="Calibri" panose="020F0502020204030204" pitchFamily="34" charset="0"/>
                <a:ea typeface="Times New Roman" panose="02020603050405020304" pitchFamily="18" charset="0"/>
              </a:rPr>
              <a:t>These are some important time frames to keep in mind. </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Wingdings" panose="05000000000000000000" pitchFamily="2" charset="2"/>
              <a:buChar char=""/>
              <a:tabLst>
                <a:tab pos="914400" algn="l"/>
              </a:tabLst>
            </a:pPr>
            <a:r>
              <a:rPr lang="en-US" sz="1400" dirty="0">
                <a:effectLst/>
                <a:latin typeface="Calibri" panose="020F0502020204030204" pitchFamily="34" charset="0"/>
                <a:ea typeface="Times New Roman" panose="02020603050405020304" pitchFamily="18" charset="0"/>
              </a:rPr>
              <a:t>The Notice of Request for Qualification for Respite Services was posted on </a:t>
            </a:r>
            <a:r>
              <a:rPr lang="en-US" sz="1400" b="1" dirty="0">
                <a:effectLst/>
                <a:latin typeface="Calibri" panose="020F0502020204030204" pitchFamily="34" charset="0"/>
                <a:ea typeface="Times New Roman" panose="02020603050405020304" pitchFamily="18" charset="0"/>
              </a:rPr>
              <a:t>September 23, 2024</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Wingdings" panose="05000000000000000000" pitchFamily="2" charset="2"/>
              <a:buChar char=""/>
              <a:tabLst>
                <a:tab pos="914400" algn="l"/>
              </a:tabLst>
            </a:pPr>
            <a:r>
              <a:rPr lang="en-US" sz="1400" dirty="0">
                <a:effectLst/>
                <a:latin typeface="Calibri" panose="020F0502020204030204" pitchFamily="34" charset="0"/>
                <a:ea typeface="Times New Roman" panose="02020603050405020304" pitchFamily="18" charset="0"/>
              </a:rPr>
              <a:t>The RFQ Email Question and Answer Period was open until </a:t>
            </a:r>
            <a:r>
              <a:rPr lang="en-US" sz="1400" b="1" dirty="0">
                <a:effectLst/>
                <a:latin typeface="Calibri" panose="020F0502020204030204" pitchFamily="34" charset="0"/>
                <a:ea typeface="Times New Roman" panose="02020603050405020304" pitchFamily="18" charset="0"/>
              </a:rPr>
              <a:t>October 24, 2024.</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Wingdings" panose="05000000000000000000" pitchFamily="2" charset="2"/>
              <a:buChar char=""/>
              <a:tabLst>
                <a:tab pos="914400" algn="l"/>
              </a:tabLst>
            </a:pPr>
            <a:r>
              <a:rPr lang="en-US" sz="1400" dirty="0">
                <a:effectLst/>
                <a:latin typeface="Calibri" panose="020F0502020204030204" pitchFamily="34" charset="0"/>
                <a:ea typeface="Times New Roman" panose="02020603050405020304" pitchFamily="18" charset="0"/>
              </a:rPr>
              <a:t>The Informational Session was held today </a:t>
            </a:r>
            <a:r>
              <a:rPr lang="en-US" sz="1400" b="1" dirty="0">
                <a:effectLst/>
                <a:latin typeface="Calibri" panose="020F0502020204030204" pitchFamily="34" charset="0"/>
                <a:ea typeface="Times New Roman" panose="02020603050405020304" pitchFamily="18" charset="0"/>
              </a:rPr>
              <a:t>October 17, 2024</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Wingdings" panose="05000000000000000000" pitchFamily="2" charset="2"/>
              <a:buChar char=""/>
              <a:tabLst>
                <a:tab pos="914400" algn="l"/>
              </a:tabLst>
            </a:pPr>
            <a:r>
              <a:rPr lang="en-US" sz="1400" dirty="0">
                <a:effectLst/>
                <a:latin typeface="Calibri" panose="020F0502020204030204" pitchFamily="34" charset="0"/>
                <a:ea typeface="Times New Roman" panose="02020603050405020304" pitchFamily="18" charset="0"/>
              </a:rPr>
              <a:t>The Authorized Organization Representative (AOR) form must be submitted no later than </a:t>
            </a:r>
            <a:r>
              <a:rPr lang="en-US" sz="1400" b="1" dirty="0">
                <a:effectLst/>
                <a:latin typeface="Calibri" panose="020F0502020204030204" pitchFamily="34" charset="0"/>
                <a:ea typeface="Times New Roman" panose="02020603050405020304" pitchFamily="18" charset="0"/>
              </a:rPr>
              <a:t>October 30, 2024</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Wingdings" panose="05000000000000000000" pitchFamily="2" charset="2"/>
              <a:buChar char=""/>
              <a:tabLst>
                <a:tab pos="914400" algn="l"/>
              </a:tabLst>
            </a:pPr>
            <a:r>
              <a:rPr lang="en-US" sz="1400" dirty="0">
                <a:effectLst/>
                <a:latin typeface="Calibri" panose="020F0502020204030204" pitchFamily="34" charset="0"/>
                <a:ea typeface="Times New Roman" panose="02020603050405020304" pitchFamily="18" charset="0"/>
              </a:rPr>
              <a:t>A Completed RFQ response must be submitted no later than </a:t>
            </a:r>
            <a:r>
              <a:rPr lang="en-US" sz="1400" b="1" dirty="0">
                <a:effectLst/>
                <a:latin typeface="Calibri" panose="020F0502020204030204" pitchFamily="34" charset="0"/>
                <a:ea typeface="Times New Roman" panose="02020603050405020304" pitchFamily="18" charset="0"/>
              </a:rPr>
              <a:t>November 6, 2024, at 12:00 p.m.</a:t>
            </a:r>
            <a:endParaRPr lang="en-US" sz="1200" dirty="0">
              <a:effectLst/>
              <a:latin typeface="Times New Roman" panose="02020603050405020304" pitchFamily="18" charset="0"/>
              <a:ea typeface="Times New Roman" panose="02020603050405020304" pitchFamily="18" charset="0"/>
            </a:endParaRPr>
          </a:p>
          <a:p>
            <a:pPr marL="0" marR="0"/>
            <a:r>
              <a:rPr lang="en-US" sz="1400" b="1" dirty="0">
                <a:effectLst/>
                <a:latin typeface="Calibri" panose="020F0502020204030204" pitchFamily="34" charset="0"/>
                <a:ea typeface="Times New Roman" panose="02020603050405020304" pitchFamily="18" charset="0"/>
              </a:rPr>
              <a:t>DCF recommends not waiting until the due date to submit your response in case there are technical difficulties during your submission</a:t>
            </a:r>
            <a:r>
              <a:rPr lang="en-US" sz="1400" dirty="0">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18</a:t>
            </a:fld>
            <a:endParaRPr lang="en-US" altLang="en-US"/>
          </a:p>
        </p:txBody>
      </p:sp>
    </p:spTree>
    <p:extLst>
      <p:ext uri="{BB962C8B-B14F-4D97-AF65-F5344CB8AC3E}">
        <p14:creationId xmlns:p14="http://schemas.microsoft.com/office/powerpoint/2010/main" val="997252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19</a:t>
            </a:fld>
            <a:endParaRPr lang="en-US" altLang="en-US"/>
          </a:p>
        </p:txBody>
      </p:sp>
    </p:spTree>
    <p:extLst>
      <p:ext uri="{BB962C8B-B14F-4D97-AF65-F5344CB8AC3E}">
        <p14:creationId xmlns:p14="http://schemas.microsoft.com/office/powerpoint/2010/main" val="155214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Melissa</a:t>
            </a: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2</a:t>
            </a:fld>
            <a:endParaRPr lang="en-US" altLang="en-US"/>
          </a:p>
        </p:txBody>
      </p:sp>
    </p:spTree>
    <p:extLst>
      <p:ext uri="{BB962C8B-B14F-4D97-AF65-F5344CB8AC3E}">
        <p14:creationId xmlns:p14="http://schemas.microsoft.com/office/powerpoint/2010/main" val="4207583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21</a:t>
            </a:fld>
            <a:endParaRPr lang="en-US" altLang="en-US"/>
          </a:p>
        </p:txBody>
      </p:sp>
    </p:spTree>
    <p:extLst>
      <p:ext uri="{BB962C8B-B14F-4D97-AF65-F5344CB8AC3E}">
        <p14:creationId xmlns:p14="http://schemas.microsoft.com/office/powerpoint/2010/main" val="1538789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25</a:t>
            </a:fld>
            <a:endParaRPr lang="en-US" altLang="en-US"/>
          </a:p>
        </p:txBody>
      </p:sp>
    </p:spTree>
    <p:extLst>
      <p:ext uri="{BB962C8B-B14F-4D97-AF65-F5344CB8AC3E}">
        <p14:creationId xmlns:p14="http://schemas.microsoft.com/office/powerpoint/2010/main" val="343531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26</a:t>
            </a:fld>
            <a:endParaRPr lang="en-US" altLang="en-US"/>
          </a:p>
        </p:txBody>
      </p:sp>
    </p:spTree>
    <p:extLst>
      <p:ext uri="{BB962C8B-B14F-4D97-AF65-F5344CB8AC3E}">
        <p14:creationId xmlns:p14="http://schemas.microsoft.com/office/powerpoint/2010/main" val="1466749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Three (3) Letter(s) of Support from community organizations with which you already partner. Letters from any New Jersey State employees are prohibited. They must be signed, dated, and include the contact information (email or phone number) of the signee.</a:t>
            </a:r>
          </a:p>
          <a:p>
            <a:endParaRPr lang="en-US"/>
          </a:p>
          <a:p>
            <a:r>
              <a:rPr lang="en-US"/>
              <a:t>Summary of Reduction of Seclusion and Restraint Use (maximum 3 pages) describing policies adopted and the practices implemented to achieve this goal. </a:t>
            </a:r>
          </a:p>
          <a:p>
            <a:endParaRPr lang="en-US"/>
          </a:p>
          <a:p>
            <a:r>
              <a:rPr lang="en-US"/>
              <a:t>A Training Curricula Table of Contents for the current and proposed workers consistent with the requirements described and certified to in the Activities Requirements of the Required Performance and Staffing Deliverables of this RFQ. </a:t>
            </a: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27</a:t>
            </a:fld>
            <a:endParaRPr lang="en-US" altLang="en-US"/>
          </a:p>
        </p:txBody>
      </p:sp>
    </p:spTree>
    <p:extLst>
      <p:ext uri="{BB962C8B-B14F-4D97-AF65-F5344CB8AC3E}">
        <p14:creationId xmlns:p14="http://schemas.microsoft.com/office/powerpoint/2010/main" val="2755050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Times New Roman" panose="02020603050405020304" pitchFamily="18" charset="0"/>
                <a:ea typeface="Calibri" panose="020F0502020204030204" pitchFamily="34" charset="0"/>
              </a:rPr>
              <a:t>6. Youth will participate in recreational activities including board games, sports games, and community outings to local events. Youths will be grouped together based on age, abilities, and interest for specific activities. The youths’ participation levels will be based on their individual capabilities.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Times New Roman" panose="02020603050405020304" pitchFamily="18" charset="0"/>
                <a:ea typeface="Calibri" panose="020F0502020204030204" pitchFamily="34" charset="0"/>
              </a:rPr>
              <a:t>7. The program staff ratio will be 5 to 1. Staff members will be available to supervise youth and provide coaching and support during activities.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28</a:t>
            </a:fld>
            <a:endParaRPr lang="en-US" altLang="en-US"/>
          </a:p>
        </p:txBody>
      </p:sp>
    </p:spTree>
    <p:extLst>
      <p:ext uri="{BB962C8B-B14F-4D97-AF65-F5344CB8AC3E}">
        <p14:creationId xmlns:p14="http://schemas.microsoft.com/office/powerpoint/2010/main" val="3075643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0"/>
              </a:spcBef>
              <a:spcAft>
                <a:spcPts val="0"/>
              </a:spcAft>
            </a:pPr>
            <a:r>
              <a:rPr lang="en-US" b="0" dirty="0">
                <a:latin typeface="Arial"/>
                <a:cs typeface="Arial"/>
              </a:rPr>
              <a:t>Example of a </a:t>
            </a:r>
            <a:r>
              <a:rPr lang="en-US" b="1" dirty="0">
                <a:latin typeface="Arial"/>
                <a:cs typeface="Arial"/>
              </a:rPr>
              <a:t>Technical Inquiry: </a:t>
            </a:r>
          </a:p>
          <a:p>
            <a:pPr marL="171450" indent="-171450" algn="just">
              <a:spcBef>
                <a:spcPts val="0"/>
              </a:spcBef>
              <a:spcAft>
                <a:spcPts val="0"/>
              </a:spcAft>
              <a:buFont typeface="Arial" panose="020B0604020202020204" pitchFamily="34" charset="0"/>
              <a:buChar char="•"/>
            </a:pPr>
            <a:r>
              <a:rPr lang="en-US" b="0" dirty="0">
                <a:latin typeface="Arial"/>
                <a:cs typeface="Arial"/>
              </a:rPr>
              <a:t>Do I have to submit the SLD, Individual Provider Agreement, and the State Entity agreement all together? (No. Only one.)</a:t>
            </a:r>
          </a:p>
          <a:p>
            <a:pPr marL="171450" indent="-171450" algn="just">
              <a:spcBef>
                <a:spcPts val="0"/>
              </a:spcBef>
              <a:spcAft>
                <a:spcPts val="0"/>
              </a:spcAft>
              <a:buFont typeface="Arial" panose="020B0604020202020204" pitchFamily="34" charset="0"/>
              <a:buChar char="•"/>
            </a:pPr>
            <a:r>
              <a:rPr lang="en-US" b="0" dirty="0">
                <a:latin typeface="Arial"/>
                <a:cs typeface="Arial"/>
              </a:rPr>
              <a:t>What if I don’t have a SAM? (Please apply for one at the Sam.gov website. It’s free)</a:t>
            </a:r>
            <a:endParaRPr lang="en-US" b="0"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29</a:t>
            </a:fld>
            <a:endParaRPr lang="en-US" altLang="en-US"/>
          </a:p>
        </p:txBody>
      </p:sp>
    </p:spTree>
    <p:extLst>
      <p:ext uri="{BB962C8B-B14F-4D97-AF65-F5344CB8AC3E}">
        <p14:creationId xmlns:p14="http://schemas.microsoft.com/office/powerpoint/2010/main" val="3309874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This concludes our presentation. At this time, we will answer some previously submitted question and take any questions you may have.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previously submitted question we received was as follows: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t">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panose="020B0604020202020204" pitchFamily="34" charset="0"/>
                <a:ea typeface="Times New Roman" panose="02020603050405020304" pitchFamily="18" charset="0"/>
              </a:rPr>
              <a:t>Q. I was wondering if we are eligible to apply since we already have a contract in place as an existing provider. If you can assist with your guidance, it would be greatly appreciated.</a:t>
            </a:r>
            <a:endParaRPr lang="en-US" sz="1800" dirty="0">
              <a:effectLst/>
              <a:latin typeface="Calibri" panose="020F0502020204030204" pitchFamily="34" charset="0"/>
              <a:ea typeface="Calibri" panose="020F0502020204030204" pitchFamily="34" charset="0"/>
            </a:endParaRPr>
          </a:p>
          <a:p>
            <a:pPr marL="0" marR="0" fontAlgn="t">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fontAlgn="t">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Providers who are currently contracted with CSOC to provide respite services do not need to reapply. This RFQ is only for providers who do not currently have a CSOC Respite contract. If you are a current CSOC contracted respite provider and you wish to add a respite program, please contact your CSOC contract administrator.</a:t>
            </a:r>
            <a:endParaRPr lang="en-US" sz="1800" dirty="0">
              <a:effectLst/>
              <a:latin typeface="Calibri" panose="020F0502020204030204" pitchFamily="34" charset="0"/>
              <a:ea typeface="Calibri" panose="020F0502020204030204" pitchFamily="34" charset="0"/>
            </a:endParaRPr>
          </a:p>
          <a:p>
            <a:pPr marL="0" marR="0" fontAlgn="t">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Arial" panose="020B0604020202020204" pitchFamily="34" charset="0"/>
                <a:ea typeface="Times New Roman" panose="02020603050405020304" pitchFamily="18" charset="0"/>
              </a:rPr>
              <a:t>Q. Do we need an additional NPI number for this service?</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previously submitted Q&amp;A will be posted on the DCF RFQ webpage after this presentation.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If you have any additional questions after the presentation, please email DCF.ASKRFP@dcf.nj.gov.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Thank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30</a:t>
            </a:fld>
            <a:endParaRPr lang="en-US" altLang="en-US"/>
          </a:p>
        </p:txBody>
      </p:sp>
    </p:spTree>
    <p:extLst>
      <p:ext uri="{BB962C8B-B14F-4D97-AF65-F5344CB8AC3E}">
        <p14:creationId xmlns:p14="http://schemas.microsoft.com/office/powerpoint/2010/main" val="296963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Alex</a:t>
            </a:r>
          </a:p>
          <a:p>
            <a:endParaRPr lang="en-US" dirty="0">
              <a:latin typeface="Calibri"/>
              <a:cs typeface="Calibri"/>
            </a:endParaRPr>
          </a:p>
          <a:p>
            <a:pPr>
              <a:defRPr/>
            </a:pPr>
            <a:r>
              <a:rPr lang="en-US" b="1" dirty="0"/>
              <a:t>The NJ Department of Children and Families is devoted exclusively to serving and supporting at-risk children and families. The Children’s System of Care, or CSOC, is the state’s public behavioral health system that serves youth under 21 with emotional and behavioral health care challenges, substance use challenges, and intellectual/developmental disabilities including autism. </a:t>
            </a:r>
          </a:p>
          <a:p>
            <a:pPr>
              <a:defRPr/>
            </a:pPr>
            <a:endParaRPr lang="en-US" b="1" dirty="0"/>
          </a:p>
          <a:p>
            <a:r>
              <a:rPr lang="en-US" b="1" dirty="0">
                <a:latin typeface="Arial"/>
                <a:cs typeface="Arial"/>
              </a:rPr>
              <a:t>The system of care is a coordinated network of services and supports that relies on youth and families being at the center of their own care and aims to support youth and families within the community and with an approach that is mindful of cultural context, the social determinants of health, and how these impact families.</a:t>
            </a:r>
          </a:p>
          <a:p>
            <a:endParaRPr lang="en-US" b="1" dirty="0">
              <a:latin typeface="Arial"/>
              <a:cs typeface="Arial"/>
            </a:endParaRPr>
          </a:p>
          <a:p>
            <a:r>
              <a:rPr lang="en-US" altLang="en-US" sz="1200" b="1" dirty="0">
                <a:latin typeface="Arial" panose="020B0604020202020204" pitchFamily="34" charset="0"/>
              </a:rPr>
              <a:t>CSOC’s Objective is to Help Youth Succeed:</a:t>
            </a:r>
          </a:p>
          <a:p>
            <a:r>
              <a:rPr lang="en-US" altLang="en-US" sz="1200" b="1" dirty="0">
                <a:latin typeface="Arial" panose="020B0604020202020204" pitchFamily="34" charset="0"/>
              </a:rPr>
              <a:t>-At Home-successfully living with their families and reducing the need for OOH treatment settings</a:t>
            </a:r>
          </a:p>
          <a:p>
            <a:r>
              <a:rPr lang="en-US" altLang="en-US" sz="1200" b="1" dirty="0">
                <a:latin typeface="Arial" panose="020B0604020202020204" pitchFamily="34" charset="0"/>
              </a:rPr>
              <a:t>-In School-successfully attending the least restrictive and most appropriate school setting close to home</a:t>
            </a:r>
          </a:p>
          <a:p>
            <a:r>
              <a:rPr lang="en-US" altLang="en-US" sz="1200" b="1" dirty="0">
                <a:latin typeface="Arial" panose="020B0604020202020204" pitchFamily="34" charset="0"/>
              </a:rPr>
              <a:t>-and In the Community-Successfully participating in the community and becoming independent, productive and law-abiding citizens.</a:t>
            </a:r>
          </a:p>
          <a:p>
            <a:pPr>
              <a:defRPr/>
            </a:pPr>
            <a:endParaRPr lang="en-US" b="1" dirty="0"/>
          </a:p>
          <a:p>
            <a:pPr>
              <a:defRPr/>
            </a:pPr>
            <a:r>
              <a:rPr lang="en-US" b="1" dirty="0">
                <a:latin typeface="Arial"/>
                <a:cs typeface="Arial"/>
              </a:rPr>
              <a:t>Our contracted system administrator, </a:t>
            </a:r>
            <a:r>
              <a:rPr lang="en-US" b="1" dirty="0" err="1">
                <a:latin typeface="Arial"/>
                <a:cs typeface="Arial"/>
              </a:rPr>
              <a:t>PerformCare</a:t>
            </a:r>
            <a:r>
              <a:rPr lang="en-US" b="1" dirty="0">
                <a:latin typeface="Arial"/>
                <a:cs typeface="Arial"/>
              </a:rPr>
              <a:t>, provides member services, medical necessity determinations, initial and continuing prior authorization of services, quality management functions, as well as development and maintenance of CYBER, which is the electronic behavioral health information record used across CSOC.</a:t>
            </a:r>
          </a:p>
          <a:p>
            <a:pPr>
              <a:defRPr/>
            </a:pPr>
            <a:endParaRPr lang="en-US" b="1" dirty="0">
              <a:latin typeface="Arial"/>
              <a:cs typeface="Arial"/>
            </a:endParaRPr>
          </a:p>
          <a:p>
            <a:pPr>
              <a:defRPr/>
            </a:pPr>
            <a:r>
              <a:rPr lang="en-US" b="1" dirty="0" err="1">
                <a:latin typeface="Arial"/>
                <a:cs typeface="Arial"/>
              </a:rPr>
              <a:t>PerformCare</a:t>
            </a:r>
            <a:r>
              <a:rPr lang="en-US" b="1" dirty="0">
                <a:latin typeface="Arial"/>
                <a:cs typeface="Arial"/>
              </a:rPr>
              <a:t> is also the single point of access to CSOC’s wide array of behavioral health, substance use, and intellectual/developmental disability services for youth and families in New Jersey. </a:t>
            </a:r>
            <a:endParaRPr lang="en-US" dirty="0">
              <a:latin typeface="Arial"/>
              <a:cs typeface="Arial"/>
            </a:endParaRPr>
          </a:p>
          <a:p>
            <a:endParaRPr lang="en-US" altLang="en-US" sz="1200" b="1" dirty="0">
              <a:latin typeface="Arial" panose="020B0604020202020204" pitchFamily="34" charset="0"/>
            </a:endParaRPr>
          </a:p>
          <a:p>
            <a:r>
              <a:rPr lang="en-US" altLang="en-US" b="1" dirty="0">
                <a:latin typeface="Arial"/>
                <a:cs typeface="Arial"/>
              </a:rPr>
              <a:t>Lastly, CSOC’s</a:t>
            </a:r>
            <a:r>
              <a:rPr lang="en-US" altLang="en-US" sz="1200" b="1" dirty="0">
                <a:latin typeface="Arial"/>
                <a:cs typeface="Arial"/>
              </a:rPr>
              <a:t> values ensure that the supports and services provided are based on the needs of the youth and family, are family centered, culturally competent and community-based.</a:t>
            </a:r>
          </a:p>
          <a:p>
            <a:endParaRPr lang="en-US" altLang="en-US" sz="1200" b="1" dirty="0">
              <a:latin typeface="Arial" panose="020B0604020202020204" pitchFamily="34" charset="0"/>
            </a:endParaRPr>
          </a:p>
          <a:p>
            <a:endParaRPr lang="en-US" altLang="en-US" sz="1200" b="1" dirty="0">
              <a:latin typeface="Arial" panose="020B0604020202020204" pitchFamily="34" charset="0"/>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3</a:t>
            </a:fld>
            <a:endParaRPr lang="en-US" altLang="en-US"/>
          </a:p>
        </p:txBody>
      </p:sp>
    </p:spTree>
    <p:extLst>
      <p:ext uri="{BB962C8B-B14F-4D97-AF65-F5344CB8AC3E}">
        <p14:creationId xmlns:p14="http://schemas.microsoft.com/office/powerpoint/2010/main" val="2943533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Alex</a:t>
            </a:r>
          </a:p>
          <a:p>
            <a:endParaRPr lang="en-US" b="1" dirty="0">
              <a:latin typeface="Calibri"/>
              <a:cs typeface="Calibri"/>
            </a:endParaRPr>
          </a:p>
          <a:p>
            <a:r>
              <a:rPr lang="en-US" b="1" dirty="0">
                <a:latin typeface="Calibri"/>
                <a:cs typeface="Calibri"/>
              </a:rPr>
              <a:t>Family Support Services or FSS were the first programs developed by CSOC to meet the needs of the I/DD youth population that transitioned from DDD to CSOC in 2013.</a:t>
            </a:r>
          </a:p>
          <a:p>
            <a:endParaRPr lang="en-US" b="1" dirty="0">
              <a:latin typeface="Calibri"/>
              <a:cs typeface="Calibri"/>
            </a:endParaRPr>
          </a:p>
          <a:p>
            <a:r>
              <a:rPr lang="en-US" b="1" dirty="0">
                <a:latin typeface="Calibri"/>
                <a:cs typeface="Calibri"/>
              </a:rPr>
              <a:t>Family Support Services (FSS) are a coordinated system of on-going public and private supports, services, resources, and other assistance, which are designed to maintain and enhance the quality of life of a youth with an intellectual/developmental disability (I/DD) and their family. FSS are designed to strengthen and promote families that provide care at home for a child or young adult.</a:t>
            </a:r>
          </a:p>
          <a:p>
            <a:endParaRPr lang="en-US" b="1" dirty="0">
              <a:latin typeface="Calibri"/>
              <a:cs typeface="Calibri"/>
            </a:endParaRPr>
          </a:p>
          <a:p>
            <a:r>
              <a:rPr lang="en-US" b="1" dirty="0">
                <a:latin typeface="Calibri"/>
                <a:cs typeface="Calibri"/>
              </a:rPr>
              <a:t>FSS is really an umbrella term. The services range from Educational Advocacy, Summer Camp, Assistive Technology, and Respite, which will be the focus on this presentation.</a:t>
            </a:r>
          </a:p>
          <a:p>
            <a:endParaRPr lang="en-US" b="1" dirty="0">
              <a:latin typeface="Calibri"/>
              <a:cs typeface="Calibri"/>
            </a:endParaRPr>
          </a:p>
          <a:p>
            <a:r>
              <a:rPr lang="en-US" b="1" dirty="0">
                <a:latin typeface="Calibri"/>
                <a:cs typeface="Calibri"/>
              </a:rPr>
              <a:t>Respite was a huge need (still remains so to this day). Families need to have supports and many times a "break" to help manage the needs and every day stressors associated with having a youth with an IDD challenge.</a:t>
            </a: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4</a:t>
            </a:fld>
            <a:endParaRPr lang="en-US" altLang="en-US"/>
          </a:p>
        </p:txBody>
      </p:sp>
    </p:spTree>
    <p:extLst>
      <p:ext uri="{BB962C8B-B14F-4D97-AF65-F5344CB8AC3E}">
        <p14:creationId xmlns:p14="http://schemas.microsoft.com/office/powerpoint/2010/main" val="362679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Alex</a:t>
            </a:r>
          </a:p>
          <a:p>
            <a:endParaRPr lang="en-US" dirty="0">
              <a:latin typeface="Calibri"/>
              <a:cs typeface="Calibri"/>
            </a:endParaRPr>
          </a:p>
          <a:p>
            <a:pPr marL="0" indent="0">
              <a:lnSpc>
                <a:spcPct val="150000"/>
              </a:lnSpc>
              <a:buNone/>
            </a:pPr>
            <a:r>
              <a:rPr lang="en-US" dirty="0">
                <a:latin typeface="Calibri"/>
                <a:cs typeface="Calibri"/>
              </a:rPr>
              <a:t>FSS </a:t>
            </a:r>
            <a:r>
              <a:rPr lang="en-US" altLang="en-US" dirty="0">
                <a:latin typeface="+mn-lt"/>
              </a:rPr>
              <a:t>**</a:t>
            </a:r>
            <a:r>
              <a:rPr lang="en-US" altLang="en-US" sz="2800" b="1" dirty="0">
                <a:solidFill>
                  <a:schemeClr val="tx1"/>
                </a:solidFill>
              </a:rPr>
              <a:t>Does not include:</a:t>
            </a:r>
            <a:endParaRPr lang="en-US" altLang="en-US" sz="2800" b="1" dirty="0">
              <a:solidFill>
                <a:schemeClr val="tx1"/>
              </a:solidFill>
              <a:cs typeface="Calibri"/>
            </a:endParaRPr>
          </a:p>
          <a:p>
            <a:pPr lvl="1">
              <a:lnSpc>
                <a:spcPct val="150000"/>
              </a:lnSpc>
              <a:buFont typeface="Wingdings" panose="05000000000000000000" pitchFamily="2" charset="2"/>
              <a:buChar char="§"/>
            </a:pPr>
            <a:r>
              <a:rPr lang="en-US" altLang="en-US" dirty="0">
                <a:solidFill>
                  <a:schemeClr val="tx1"/>
                </a:solidFill>
              </a:rPr>
              <a:t>Daycare/Childcare</a:t>
            </a:r>
            <a:endParaRPr lang="en-US" altLang="en-US" dirty="0">
              <a:solidFill>
                <a:schemeClr val="tx1"/>
              </a:solidFill>
              <a:cs typeface="Calibri"/>
            </a:endParaRPr>
          </a:p>
          <a:p>
            <a:pPr lvl="1">
              <a:lnSpc>
                <a:spcPct val="150000"/>
              </a:lnSpc>
              <a:buFont typeface="Wingdings" panose="05000000000000000000" pitchFamily="2" charset="2"/>
              <a:buChar char="§"/>
            </a:pPr>
            <a:r>
              <a:rPr lang="en-US" altLang="en-US" dirty="0">
                <a:solidFill>
                  <a:schemeClr val="tx1"/>
                </a:solidFill>
              </a:rPr>
              <a:t>Services available through other resources</a:t>
            </a:r>
            <a:endParaRPr lang="en-US" altLang="en-US" dirty="0">
              <a:solidFill>
                <a:schemeClr val="tx1"/>
              </a:solidFill>
              <a:cs typeface="Calibri"/>
            </a:endParaRPr>
          </a:p>
          <a:p>
            <a:pPr lvl="1">
              <a:lnSpc>
                <a:spcPct val="150000"/>
              </a:lnSpc>
              <a:buFont typeface="Wingdings" panose="05000000000000000000" pitchFamily="2" charset="2"/>
              <a:buChar char="§"/>
            </a:pPr>
            <a:r>
              <a:rPr lang="en-US" altLang="en-US" dirty="0">
                <a:solidFill>
                  <a:schemeClr val="tx1"/>
                </a:solidFill>
              </a:rPr>
              <a:t>Funding for the cost of a service animal</a:t>
            </a:r>
            <a:endParaRPr lang="en-US" altLang="en-US" dirty="0">
              <a:solidFill>
                <a:schemeClr val="tx1"/>
              </a:solidFill>
              <a:cs typeface="Calibri"/>
            </a:endParaRPr>
          </a:p>
          <a:p>
            <a:pPr lvl="1">
              <a:lnSpc>
                <a:spcPct val="150000"/>
              </a:lnSpc>
              <a:buFont typeface="Wingdings" panose="05000000000000000000" pitchFamily="2" charset="2"/>
              <a:buChar char="§"/>
            </a:pPr>
            <a:r>
              <a:rPr lang="en-US" altLang="en-US" dirty="0">
                <a:solidFill>
                  <a:schemeClr val="tx1"/>
                </a:solidFill>
              </a:rPr>
              <a:t>ABA Services</a:t>
            </a:r>
            <a:endParaRPr lang="en-US" altLang="en-US" dirty="0">
              <a:solidFill>
                <a:schemeClr val="tx1"/>
              </a:solidFill>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5</a:t>
            </a:fld>
            <a:endParaRPr lang="en-US" altLang="en-US"/>
          </a:p>
        </p:txBody>
      </p:sp>
    </p:spTree>
    <p:extLst>
      <p:ext uri="{BB962C8B-B14F-4D97-AF65-F5344CB8AC3E}">
        <p14:creationId xmlns:p14="http://schemas.microsoft.com/office/powerpoint/2010/main" val="3740366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a:cs typeface="Arial"/>
              </a:rPr>
              <a:t>Alex </a:t>
            </a:r>
          </a:p>
          <a:p>
            <a:r>
              <a:rPr lang="en-US" altLang="en-US" dirty="0">
                <a:latin typeface="Arial"/>
                <a:cs typeface="Arial"/>
              </a:rPr>
              <a:t>Eligibility:</a:t>
            </a:r>
            <a:endParaRPr lang="en-US" dirty="0"/>
          </a:p>
          <a:p>
            <a:pPr algn="just">
              <a:lnSpc>
                <a:spcPct val="130000"/>
              </a:lnSpc>
              <a:spcBef>
                <a:spcPct val="0"/>
              </a:spcBef>
              <a:buNone/>
              <a:defRPr/>
            </a:pPr>
            <a:r>
              <a:rPr lang="en-US" sz="1200" kern="1200" dirty="0">
                <a:solidFill>
                  <a:srgbClr val="002060"/>
                </a:solidFill>
                <a:latin typeface="Arial"/>
                <a:cs typeface="Arial"/>
              </a:rPr>
              <a:t>-Youth must be determined eligible for Intellectual/Developmental Disability services through the New Jersey Children’s System of Care or DDD.</a:t>
            </a:r>
          </a:p>
          <a:p>
            <a:pPr algn="just">
              <a:lnSpc>
                <a:spcPct val="130000"/>
              </a:lnSpc>
              <a:spcBef>
                <a:spcPct val="0"/>
              </a:spcBef>
              <a:defRPr/>
            </a:pPr>
            <a:r>
              <a:rPr lang="en-US" dirty="0">
                <a:solidFill>
                  <a:srgbClr val="002060"/>
                </a:solidFill>
                <a:latin typeface="Arial"/>
                <a:cs typeface="Arial"/>
              </a:rPr>
              <a:t>       Meaning the youth must have a developmental disability diagnosis from a licensed clinician through an evaluation process, and</a:t>
            </a:r>
            <a:endParaRPr lang="en-US" sz="1200" kern="1200" dirty="0">
              <a:solidFill>
                <a:srgbClr val="002060"/>
              </a:solidFill>
              <a:latin typeface="Arial"/>
              <a:cs typeface="Arial"/>
            </a:endParaRPr>
          </a:p>
          <a:p>
            <a:pPr algn="just">
              <a:lnSpc>
                <a:spcPct val="130000"/>
              </a:lnSpc>
              <a:spcBef>
                <a:spcPct val="0"/>
              </a:spcBef>
              <a:defRPr/>
            </a:pPr>
            <a:r>
              <a:rPr lang="en-US" dirty="0">
                <a:solidFill>
                  <a:srgbClr val="002060"/>
                </a:solidFill>
                <a:latin typeface="Arial"/>
                <a:cs typeface="Arial"/>
              </a:rPr>
              <a:t>       Must complete the DD eligibility application through </a:t>
            </a:r>
            <a:r>
              <a:rPr lang="en-US" dirty="0" err="1">
                <a:solidFill>
                  <a:srgbClr val="002060"/>
                </a:solidFill>
                <a:latin typeface="Arial"/>
                <a:cs typeface="Arial"/>
              </a:rPr>
              <a:t>PerformCare</a:t>
            </a:r>
            <a:r>
              <a:rPr lang="en-US" dirty="0">
                <a:solidFill>
                  <a:srgbClr val="002060"/>
                </a:solidFill>
                <a:latin typeface="Arial"/>
                <a:cs typeface="Arial"/>
              </a:rPr>
              <a:t>, if under 18 </a:t>
            </a:r>
            <a:r>
              <a:rPr lang="en-US" dirty="0" err="1">
                <a:solidFill>
                  <a:srgbClr val="002060"/>
                </a:solidFill>
                <a:latin typeface="Arial"/>
                <a:cs typeface="Arial"/>
              </a:rPr>
              <a:t>yrs</a:t>
            </a:r>
            <a:r>
              <a:rPr lang="en-US" dirty="0">
                <a:solidFill>
                  <a:srgbClr val="002060"/>
                </a:solidFill>
                <a:latin typeface="Arial"/>
                <a:cs typeface="Arial"/>
              </a:rPr>
              <a:t> old, or DDD if they are between the ages of 18-21 </a:t>
            </a:r>
            <a:r>
              <a:rPr lang="en-US" dirty="0" err="1">
                <a:solidFill>
                  <a:srgbClr val="002060"/>
                </a:solidFill>
                <a:latin typeface="Arial"/>
                <a:cs typeface="Arial"/>
              </a:rPr>
              <a:t>yrs</a:t>
            </a:r>
            <a:r>
              <a:rPr lang="en-US" dirty="0">
                <a:solidFill>
                  <a:srgbClr val="002060"/>
                </a:solidFill>
                <a:latin typeface="Arial"/>
                <a:cs typeface="Arial"/>
              </a:rPr>
              <a:t> old.</a:t>
            </a:r>
          </a:p>
          <a:p>
            <a:pPr algn="just">
              <a:lnSpc>
                <a:spcPct val="130000"/>
              </a:lnSpc>
              <a:spcBef>
                <a:spcPct val="0"/>
              </a:spcBef>
              <a:defRPr/>
            </a:pPr>
            <a:endParaRPr lang="en-US" dirty="0">
              <a:solidFill>
                <a:srgbClr val="002060"/>
              </a:solidFill>
              <a:latin typeface="Arial"/>
              <a:cs typeface="Arial"/>
            </a:endParaRPr>
          </a:p>
          <a:p>
            <a:pPr algn="just">
              <a:lnSpc>
                <a:spcPct val="130000"/>
              </a:lnSpc>
              <a:spcBef>
                <a:spcPct val="0"/>
              </a:spcBef>
              <a:defRPr/>
            </a:pPr>
            <a:r>
              <a:rPr lang="en-US" dirty="0">
                <a:solidFill>
                  <a:srgbClr val="002060"/>
                </a:solidFill>
                <a:latin typeface="Arial"/>
                <a:cs typeface="Arial"/>
              </a:rPr>
              <a:t>-The youth must reside in their own home with a caregiver. A youth in a residential treatment program or congregate care setting is not eligible to receive FSS services.</a:t>
            </a:r>
            <a:endParaRPr lang="en-US" dirty="0">
              <a:latin typeface="Arial"/>
              <a:cs typeface="Arial"/>
            </a:endParaRPr>
          </a:p>
          <a:p>
            <a:pPr algn="just">
              <a:lnSpc>
                <a:spcPct val="130000"/>
              </a:lnSpc>
              <a:spcBef>
                <a:spcPct val="0"/>
              </a:spcBef>
              <a:defRPr/>
            </a:pPr>
            <a:endParaRPr lang="en-US" dirty="0">
              <a:solidFill>
                <a:srgbClr val="002060"/>
              </a:solidFill>
              <a:latin typeface="Arial"/>
              <a:cs typeface="Arial"/>
            </a:endParaRPr>
          </a:p>
          <a:p>
            <a:pPr algn="just">
              <a:lnSpc>
                <a:spcPct val="130000"/>
              </a:lnSpc>
              <a:spcBef>
                <a:spcPct val="0"/>
              </a:spcBef>
              <a:defRPr/>
            </a:pPr>
            <a:r>
              <a:rPr lang="en-US" dirty="0">
                <a:solidFill>
                  <a:srgbClr val="002060"/>
                </a:solidFill>
                <a:latin typeface="Arial"/>
                <a:cs typeface="Arial"/>
              </a:rPr>
              <a:t>-READ slide for 3rd bullet</a:t>
            </a:r>
          </a:p>
          <a:p>
            <a:pPr algn="just">
              <a:lnSpc>
                <a:spcPct val="130000"/>
              </a:lnSpc>
              <a:spcBef>
                <a:spcPct val="0"/>
              </a:spcBef>
              <a:defRPr/>
            </a:pPr>
            <a:endParaRPr lang="en-US" dirty="0">
              <a:solidFill>
                <a:srgbClr val="002060"/>
              </a:solidFill>
              <a:latin typeface="Arial"/>
              <a:cs typeface="Arial"/>
            </a:endParaRPr>
          </a:p>
          <a:p>
            <a:pPr algn="just">
              <a:lnSpc>
                <a:spcPct val="130000"/>
              </a:lnSpc>
              <a:spcBef>
                <a:spcPct val="0"/>
              </a:spcBef>
              <a:defRPr/>
            </a:pPr>
            <a:r>
              <a:rPr lang="en-US" dirty="0">
                <a:solidFill>
                  <a:srgbClr val="002060"/>
                </a:solidFill>
                <a:latin typeface="Arial"/>
                <a:cs typeface="Arial"/>
              </a:rPr>
              <a:t>A few additional items:</a:t>
            </a:r>
          </a:p>
          <a:p>
            <a:pPr algn="just">
              <a:lnSpc>
                <a:spcPct val="130000"/>
              </a:lnSpc>
              <a:spcBef>
                <a:spcPct val="0"/>
              </a:spcBef>
              <a:defRPr/>
            </a:pPr>
            <a:r>
              <a:rPr lang="en-US" dirty="0">
                <a:solidFill>
                  <a:srgbClr val="002060"/>
                </a:solidFill>
                <a:latin typeface="Arial"/>
                <a:cs typeface="Arial"/>
              </a:rPr>
              <a:t>-Availability may be limited in certain areas of the state, as availability of the service is depended on the providers availability</a:t>
            </a:r>
          </a:p>
          <a:p>
            <a:pPr algn="just">
              <a:lnSpc>
                <a:spcPct val="130000"/>
              </a:lnSpc>
              <a:spcBef>
                <a:spcPct val="0"/>
              </a:spcBef>
              <a:defRPr/>
            </a:pPr>
            <a:r>
              <a:rPr lang="en-US" dirty="0">
                <a:solidFill>
                  <a:srgbClr val="002060"/>
                </a:solidFill>
                <a:latin typeface="Arial"/>
                <a:cs typeface="Arial"/>
              </a:rPr>
              <a:t>-FSS are not an entitlement and are based on available funding</a:t>
            </a:r>
          </a:p>
          <a:p>
            <a:pPr algn="just">
              <a:lnSpc>
                <a:spcPct val="130000"/>
              </a:lnSpc>
              <a:spcBef>
                <a:spcPct val="0"/>
              </a:spcBef>
              <a:defRPr/>
            </a:pPr>
            <a:r>
              <a:rPr lang="en-US" dirty="0">
                <a:solidFill>
                  <a:srgbClr val="002060"/>
                </a:solidFill>
                <a:latin typeface="Arial"/>
                <a:cs typeface="Arial"/>
              </a:rPr>
              <a:t>And</a:t>
            </a:r>
          </a:p>
          <a:p>
            <a:pPr algn="just">
              <a:lnSpc>
                <a:spcPct val="130000"/>
              </a:lnSpc>
              <a:spcBef>
                <a:spcPct val="0"/>
              </a:spcBef>
              <a:defRPr/>
            </a:pPr>
            <a:r>
              <a:rPr lang="en-US" sz="1200" kern="1200" dirty="0">
                <a:solidFill>
                  <a:srgbClr val="002060"/>
                </a:solidFill>
                <a:latin typeface="Arial"/>
                <a:cs typeface="Arial"/>
              </a:rPr>
              <a:t>-</a:t>
            </a:r>
            <a:r>
              <a:rPr lang="en-US" dirty="0">
                <a:solidFill>
                  <a:srgbClr val="002060"/>
                </a:solidFill>
                <a:latin typeface="Arial"/>
                <a:cs typeface="Arial"/>
              </a:rPr>
              <a:t>A youth</a:t>
            </a:r>
            <a:r>
              <a:rPr lang="en-US" sz="1200" kern="1200" dirty="0">
                <a:solidFill>
                  <a:srgbClr val="002060"/>
                </a:solidFill>
                <a:latin typeface="Arial"/>
                <a:cs typeface="Arial"/>
              </a:rPr>
              <a:t> </a:t>
            </a:r>
            <a:r>
              <a:rPr lang="en-US" dirty="0">
                <a:solidFill>
                  <a:srgbClr val="002060"/>
                </a:solidFill>
                <a:latin typeface="Arial"/>
                <a:cs typeface="Arial"/>
              </a:rPr>
              <a:t>must be</a:t>
            </a:r>
            <a:r>
              <a:rPr lang="en-US" sz="1200" kern="1200" dirty="0">
                <a:solidFill>
                  <a:srgbClr val="002060"/>
                </a:solidFill>
                <a:latin typeface="Arial"/>
                <a:cs typeface="Arial"/>
              </a:rPr>
              <a:t> under the age of 21 and will not turn 21 within the next 90 days. If a youth is turning 21 within the next 90 days of seeking services and is not currently receiving any FSS respite service, a new FSS application will not be completed. If a youth </a:t>
            </a:r>
            <a:r>
              <a:rPr lang="en-US" dirty="0">
                <a:solidFill>
                  <a:srgbClr val="002060"/>
                </a:solidFill>
                <a:latin typeface="Arial"/>
                <a:cs typeface="Arial"/>
              </a:rPr>
              <a:t>is currently</a:t>
            </a:r>
            <a:r>
              <a:rPr lang="en-US" sz="1200" kern="1200" dirty="0">
                <a:solidFill>
                  <a:srgbClr val="002060"/>
                </a:solidFill>
                <a:latin typeface="Arial"/>
                <a:cs typeface="Arial"/>
              </a:rPr>
              <a:t> receiving a FSS respite service and will turn 21 within 90 days of submitting a renewal application, a renewal application will be completed and the provider can provide service up until the day before the youth’s 21</a:t>
            </a:r>
            <a:r>
              <a:rPr lang="en-US" sz="1200" kern="1200" baseline="30000" dirty="0">
                <a:solidFill>
                  <a:srgbClr val="002060"/>
                </a:solidFill>
                <a:latin typeface="Arial"/>
                <a:cs typeface="Arial"/>
              </a:rPr>
              <a:t>st</a:t>
            </a:r>
            <a:r>
              <a:rPr lang="en-US" sz="1200" kern="1200" dirty="0">
                <a:solidFill>
                  <a:srgbClr val="002060"/>
                </a:solidFill>
                <a:latin typeface="Arial"/>
                <a:cs typeface="Arial"/>
              </a:rPr>
              <a:t> birthday.</a:t>
            </a:r>
            <a:endParaRPr lang="en-US" altLang="en-US" sz="1200" kern="1200" dirty="0">
              <a:solidFill>
                <a:srgbClr val="002060"/>
              </a:solidFill>
              <a:latin typeface="Arial"/>
              <a:cs typeface="Arial"/>
            </a:endParaRPr>
          </a:p>
          <a:p>
            <a:pPr algn="just">
              <a:lnSpc>
                <a:spcPct val="130000"/>
              </a:lnSpc>
              <a:spcBef>
                <a:spcPct val="0"/>
              </a:spcBef>
              <a:buNone/>
              <a:defRPr/>
            </a:pPr>
            <a:endParaRPr lang="en-US" altLang="en-US" sz="1200" kern="1200" dirty="0">
              <a:solidFill>
                <a:srgbClr val="002060"/>
              </a:solidFill>
              <a:latin typeface="Arial"/>
              <a:cs typeface="Arial"/>
            </a:endParaRPr>
          </a:p>
          <a:p>
            <a:pPr marL="0" marR="0" lvl="0" indent="0" algn="just" defTabSz="914400" rtl="0" eaLnBrk="0" fontAlgn="base" latinLnBrk="0" hangingPunct="0">
              <a:lnSpc>
                <a:spcPct val="130000"/>
              </a:lnSpc>
              <a:spcBef>
                <a:spcPct val="0"/>
              </a:spcBef>
              <a:spcAft>
                <a:spcPct val="0"/>
              </a:spcAft>
              <a:buClrTx/>
              <a:buSzTx/>
              <a:buFontTx/>
              <a:buNone/>
              <a:tabLst/>
              <a:defRPr/>
            </a:pPr>
            <a:endParaRPr lang="en-US" sz="1200" dirty="0">
              <a:effectLst/>
              <a:latin typeface="Times New Roman" panose="02020603050405020304" pitchFamily="18" charset="0"/>
              <a:ea typeface="Times New Roman" panose="02020603050405020304" pitchFamily="18" charset="0"/>
              <a:cs typeface="Times New Roman"/>
            </a:endParaRPr>
          </a:p>
          <a:p>
            <a:pPr algn="just">
              <a:lnSpc>
                <a:spcPct val="130000"/>
              </a:lnSpc>
              <a:spcBef>
                <a:spcPct val="0"/>
              </a:spcBef>
              <a:buNone/>
              <a:defRPr/>
            </a:pPr>
            <a:endParaRPr lang="en-US" dirty="0"/>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6</a:t>
            </a:fld>
            <a:endParaRPr lang="en-US" altLang="en-US"/>
          </a:p>
        </p:txBody>
      </p:sp>
    </p:spTree>
    <p:extLst>
      <p:ext uri="{BB962C8B-B14F-4D97-AF65-F5344CB8AC3E}">
        <p14:creationId xmlns:p14="http://schemas.microsoft.com/office/powerpoint/2010/main" val="2718276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010E74B-56ED-4CE5-9414-5FE7BC8A9C3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C4B32543-88CB-4058-AFE3-3961D7659B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solidFill>
                  <a:srgbClr val="002060"/>
                </a:solidFill>
                <a:latin typeface="Arial"/>
                <a:cs typeface="Arial"/>
              </a:rPr>
              <a:t>Alex</a:t>
            </a:r>
          </a:p>
          <a:p>
            <a:pPr marL="0" marR="0" lvl="0" indent="0" algn="l" defTabSz="914400">
              <a:lnSpc>
                <a:spcPct val="100000"/>
              </a:lnSpc>
              <a:spcBef>
                <a:spcPct val="30000"/>
              </a:spcBef>
              <a:spcAft>
                <a:spcPct val="0"/>
              </a:spcAft>
              <a:buClrTx/>
              <a:buSzTx/>
              <a:buFontTx/>
              <a:buNone/>
              <a:tabLst/>
              <a:defRPr/>
            </a:pPr>
            <a:r>
              <a:rPr lang="en-US" sz="1200" kern="1200" dirty="0">
                <a:solidFill>
                  <a:srgbClr val="002060"/>
                </a:solidFill>
                <a:latin typeface="Arial"/>
                <a:cs typeface="Arial"/>
              </a:rPr>
              <a:t>Families may access CSOC respite services by contacting PerformCare, CSOC’s Contracted System Administrator (CSA).</a:t>
            </a:r>
          </a:p>
          <a:p>
            <a:endParaRPr lang="en-US" altLang="en-US" dirty="0">
              <a:latin typeface="Arial" panose="020B0604020202020204" pitchFamily="34" charset="0"/>
            </a:endParaRPr>
          </a:p>
          <a:p>
            <a:r>
              <a:rPr lang="en-US" altLang="en-US" dirty="0">
                <a:latin typeface="Arial" panose="020B0604020202020204" pitchFamily="34" charset="0"/>
              </a:rPr>
              <a:t>To apply for and request Family Support Services (aside from camp) the youth’s legal guardian/parent will call PerformCare to complete a FSS application over the 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application process takes approximately 20 minutes to complete, </a:t>
            </a:r>
            <a:r>
              <a:rPr lang="en-US" altLang="en-US" sz="1200" dirty="0">
                <a:latin typeface="Arial" panose="020B0604020202020204" pitchFamily="34" charset="0"/>
              </a:rPr>
              <a:t>A Care Connector at PerformCare will work with the caregiver to determine which services they are interested in, and which are appropriate. </a:t>
            </a:r>
            <a:r>
              <a:rPr lang="en-US" sz="1200" kern="1200" dirty="0">
                <a:solidFill>
                  <a:srgbClr val="000000"/>
                </a:solidFill>
                <a:effectLst/>
                <a:latin typeface="Calibri" panose="020F0502020204030204" pitchFamily="34" charset="0"/>
                <a:ea typeface="+mn-ea"/>
                <a:cs typeface="Calibri" panose="020F0502020204030204" pitchFamily="34" charset="0"/>
              </a:rPr>
              <a:t>The FSS application  gathers information pertaining to demographics, individual needs/functioning, caregiver needs/functioning; family dynamics, financial information, and any additional services being received by the youth/family. Perform Care does not require financial verification documents for the FSS application.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mn-ea"/>
                <a:cs typeface="Calibri" panose="020F0502020204030204" pitchFamily="34" charset="0"/>
              </a:rPr>
              <a:t>Once the FSS application is complete, Perform Care evaluates FSS eligibility based on individual needs, caregiver needs, the current services utilized by the family, and the availability of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mn-ea"/>
                <a:cs typeface="Calibri" panose="020F0502020204030204" pitchFamily="34" charset="0"/>
              </a:rPr>
              <a:t>PerformCare matches eligible youth to respite providers that can meet their needs and authorizes respite services.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The FSS application is valid for 1 year. Families must reapply each year to continue receiving these services. Authorizations are given in 3-month increments.</a:t>
            </a:r>
          </a:p>
          <a:p>
            <a:endParaRPr lang="en-US" altLang="en-US" dirty="0">
              <a:latin typeface="Arial" panose="020B0604020202020204" pitchFamily="34" charset="0"/>
            </a:endParaRPr>
          </a:p>
          <a:p>
            <a:r>
              <a:rPr lang="en-US" altLang="en-US" dirty="0">
                <a:latin typeface="Arial" panose="020B0604020202020204" pitchFamily="34" charset="0"/>
              </a:rPr>
              <a:t> Reauthorizations within a 12 month period are based on utilization and benefit to the youth and family.  </a:t>
            </a:r>
          </a:p>
          <a:p>
            <a:endParaRPr lang="en-US" altLang="en-US" dirty="0">
              <a:latin typeface="Arial" panose="020B0604020202020204" pitchFamily="34"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mn-ea"/>
                <a:cs typeface="Calibri" panose="020F0502020204030204" pitchFamily="34" charset="0"/>
              </a:rPr>
              <a:t>When it is time for renewal, families will receive a letter from Perform Care approximately 90 days before the current FSS application expires. Parents should call Perform Care before the application expires and request to renew their FSS application. The process is the same as the initial application.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rgbClr val="002060"/>
              </a:solidFill>
              <a:latin typeface="Arial"/>
              <a:cs typeface="Arial"/>
            </a:endParaRPr>
          </a:p>
          <a:p>
            <a:pPr marL="0" marR="0" lvl="0" indent="0" algn="just" defTabSz="914400" rtl="0" eaLnBrk="0" fontAlgn="base" latinLnBrk="0" hangingPunct="0">
              <a:lnSpc>
                <a:spcPct val="130000"/>
              </a:lnSpc>
              <a:spcBef>
                <a:spcPct val="0"/>
              </a:spcBef>
              <a:spcAft>
                <a:spcPct val="0"/>
              </a:spcAft>
              <a:buClrTx/>
              <a:buSzTx/>
              <a:buFontTx/>
              <a:buNone/>
              <a:tabLst/>
              <a:defRPr/>
            </a:pPr>
            <a:endParaRPr lang="en-US" sz="1200" kern="1200" dirty="0">
              <a:solidFill>
                <a:srgbClr val="002060"/>
              </a:solidFill>
              <a:latin typeface="Arial"/>
              <a:cs typeface="Arial"/>
            </a:endParaRPr>
          </a:p>
          <a:p>
            <a:pPr algn="just">
              <a:lnSpc>
                <a:spcPct val="130000"/>
              </a:lnSpc>
              <a:spcBef>
                <a:spcPct val="0"/>
              </a:spcBef>
              <a:defRPr/>
            </a:pPr>
            <a:r>
              <a:rPr lang="en-US" dirty="0">
                <a:solidFill>
                  <a:srgbClr val="002060"/>
                </a:solidFill>
                <a:latin typeface="Arial"/>
                <a:cs typeface="Arial"/>
              </a:rPr>
              <a:t>Again, No</a:t>
            </a:r>
            <a:r>
              <a:rPr lang="en-US" sz="1200" kern="1200" dirty="0">
                <a:solidFill>
                  <a:srgbClr val="002060"/>
                </a:solidFill>
                <a:latin typeface="Arial"/>
                <a:cs typeface="Arial"/>
              </a:rPr>
              <a:t> new services will be authorized within 90 days prior to youth’s 21</a:t>
            </a:r>
            <a:r>
              <a:rPr lang="en-US" sz="1200" kern="1200" baseline="30000" dirty="0">
                <a:solidFill>
                  <a:srgbClr val="002060"/>
                </a:solidFill>
                <a:latin typeface="Arial"/>
                <a:cs typeface="Arial"/>
              </a:rPr>
              <a:t>st</a:t>
            </a:r>
            <a:r>
              <a:rPr lang="en-US" sz="1200" kern="1200" dirty="0">
                <a:solidFill>
                  <a:srgbClr val="002060"/>
                </a:solidFill>
                <a:latin typeface="Arial"/>
                <a:cs typeface="Arial"/>
              </a:rPr>
              <a:t> birthday</a:t>
            </a:r>
          </a:p>
          <a:p>
            <a:pPr algn="just">
              <a:lnSpc>
                <a:spcPct val="130000"/>
              </a:lnSpc>
              <a:spcBef>
                <a:spcPct val="0"/>
              </a:spcBef>
              <a:buNone/>
              <a:defRPr/>
            </a:pPr>
            <a:endParaRPr lang="en-US" sz="1200" kern="1200" dirty="0">
              <a:solidFill>
                <a:srgbClr val="002060"/>
              </a:solidFill>
              <a:latin typeface="Arial"/>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002060"/>
                </a:solidFill>
                <a:latin typeface="Arial"/>
                <a:cs typeface="Arial"/>
              </a:rPr>
              <a:t>Requests for a different or additional FSS require a new FSS request</a:t>
            </a:r>
          </a:p>
          <a:p>
            <a:endParaRPr lang="en-US" altLang="en-US" dirty="0">
              <a:latin typeface="Arial"/>
              <a:cs typeface="Arial"/>
            </a:endParaRPr>
          </a:p>
          <a:p>
            <a:endParaRPr lang="en-US" altLang="en-US" dirty="0">
              <a:latin typeface="Arial" panose="020B0604020202020204" pitchFamily="34" charset="0"/>
              <a:cs typeface="Arial"/>
            </a:endParaRPr>
          </a:p>
        </p:txBody>
      </p:sp>
      <p:sp>
        <p:nvSpPr>
          <p:cNvPr id="46084" name="Slide Number Placeholder 3">
            <a:extLst>
              <a:ext uri="{FF2B5EF4-FFF2-40B4-BE49-F238E27FC236}">
                <a16:creationId xmlns:a16="http://schemas.microsoft.com/office/drawing/2014/main" id="{C1EA97A4-6E46-460F-A259-7487A93E367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AF4E50C-5F21-4D65-959F-5BD71FD024D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Alex</a:t>
            </a:r>
          </a:p>
          <a:p>
            <a:endParaRPr lang="en-US" dirty="0">
              <a:latin typeface="Calibri"/>
              <a:cs typeface="Calibri"/>
            </a:endParaRPr>
          </a:p>
          <a:p>
            <a:r>
              <a:rPr lang="en-US" b="1" dirty="0">
                <a:latin typeface="Arial"/>
                <a:cs typeface="Arial"/>
              </a:rPr>
              <a:t>Respite </a:t>
            </a:r>
            <a:r>
              <a:rPr lang="en-US" dirty="0">
                <a:latin typeface="Arial"/>
                <a:cs typeface="Arial"/>
              </a:rPr>
              <a:t>means “break” or “relief.” Respite services are intended to provide temporary relief for the primary caregiver from the demands of caring for an individual with disabilities during the times when the caregiver would normally be available to provide care. The service relieves family members from care on a temporary basis for short periods of time. </a:t>
            </a:r>
          </a:p>
          <a:p>
            <a:endParaRPr lang="en-US" dirty="0">
              <a:latin typeface="Calibri"/>
              <a:cs typeface="Calibri"/>
            </a:endParaRPr>
          </a:p>
          <a:p>
            <a:pPr>
              <a:spcBef>
                <a:spcPct val="0"/>
              </a:spcBef>
              <a:defRPr/>
            </a:pPr>
            <a:r>
              <a:rPr lang="en-US" altLang="en-US" b="1" dirty="0">
                <a:latin typeface="+mn-lt"/>
                <a:cs typeface="Calibri"/>
              </a:rPr>
              <a:t>There are 5 types of Respite..... from in-home service, like self-hired or agency hired, to facility-based, like an agency after-school program or weekend respite, where the youth would go to a provider site for a few hours..... Or, even overnight respite, where a youth would spend the night.</a:t>
            </a:r>
            <a:endParaRPr lang="en-US" altLang="en-US" b="1" u="sng" dirty="0">
              <a:latin typeface="+mn-lt"/>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8</a:t>
            </a:fld>
            <a:endParaRPr lang="en-US" altLang="en-US"/>
          </a:p>
        </p:txBody>
      </p:sp>
    </p:spTree>
    <p:extLst>
      <p:ext uri="{BB962C8B-B14F-4D97-AF65-F5344CB8AC3E}">
        <p14:creationId xmlns:p14="http://schemas.microsoft.com/office/powerpoint/2010/main" val="123440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Alex</a:t>
            </a:r>
          </a:p>
          <a:p>
            <a:endParaRPr lang="en-US" dirty="0">
              <a:cs typeface="Arial"/>
            </a:endParaRPr>
          </a:p>
          <a:p>
            <a:pPr>
              <a:spcBef>
                <a:spcPct val="0"/>
              </a:spcBef>
              <a:defRPr/>
            </a:pPr>
            <a:r>
              <a:rPr lang="en-US" altLang="en-US" b="1" u="sng" dirty="0">
                <a:latin typeface="+mn-lt"/>
              </a:rPr>
              <a:t>Agency After School Care</a:t>
            </a:r>
            <a:r>
              <a:rPr lang="en-US" altLang="en-US" b="1" dirty="0">
                <a:latin typeface="+mn-lt"/>
              </a:rPr>
              <a:t>:  </a:t>
            </a:r>
          </a:p>
          <a:p>
            <a:pPr marL="285750" indent="-285750">
              <a:spcBef>
                <a:spcPct val="0"/>
              </a:spcBef>
              <a:buFont typeface="Arial" panose="020B0604020202020204" pitchFamily="34" charset="0"/>
              <a:buChar char="•"/>
              <a:defRPr/>
            </a:pPr>
            <a:r>
              <a:rPr lang="en-US" altLang="en-US" dirty="0">
                <a:latin typeface="+mn-lt"/>
              </a:rPr>
              <a:t>Provided by community-based agencies at an agency’s site or a local school (not in the child’s home). After school care programs provide social and recreational experiences rather than educational programming in a group setting. </a:t>
            </a:r>
          </a:p>
          <a:p>
            <a:pPr marL="285750" indent="-285750">
              <a:spcBef>
                <a:spcPct val="0"/>
              </a:spcBef>
              <a:buFont typeface="Arial" panose="020B0604020202020204" pitchFamily="34" charset="0"/>
              <a:buChar char="•"/>
              <a:defRPr/>
            </a:pPr>
            <a:r>
              <a:rPr lang="en-US" altLang="en-US" dirty="0">
                <a:latin typeface="+mn-lt"/>
              </a:rPr>
              <a:t>This service can be provided for up to 240 hours over a 90-day period.</a:t>
            </a:r>
          </a:p>
          <a:p>
            <a:pPr algn="just">
              <a:spcBef>
                <a:spcPts val="0"/>
              </a:spcBef>
              <a:spcAft>
                <a:spcPts val="0"/>
              </a:spcAft>
            </a:pPr>
            <a:r>
              <a:rPr lang="en-US" sz="1200" dirty="0">
                <a:solidFill>
                  <a:srgbClr val="002060"/>
                </a:solidFill>
                <a:latin typeface="Arial"/>
                <a:ea typeface="Arial" panose="020B0604020202020204" pitchFamily="34" charset="0"/>
                <a:cs typeface="Arial"/>
              </a:rPr>
              <a:t> </a:t>
            </a:r>
            <a:endParaRPr lang="en-US" dirty="0">
              <a:solidFill>
                <a:srgbClr val="002060"/>
              </a:solidFill>
              <a:latin typeface="Arial"/>
              <a:ea typeface="Arial" panose="020B0604020202020204" pitchFamily="34" charset="0"/>
              <a:cs typeface="Arial"/>
            </a:endParaRPr>
          </a:p>
          <a:p>
            <a:pPr marL="0" algn="just">
              <a:spcBef>
                <a:spcPts val="0"/>
              </a:spcBef>
              <a:spcAft>
                <a:spcPts val="0"/>
              </a:spcAft>
            </a:pPr>
            <a:r>
              <a:rPr lang="en-US" sz="1200" dirty="0">
                <a:solidFill>
                  <a:srgbClr val="002060"/>
                </a:solidFill>
                <a:latin typeface="Arial"/>
                <a:ea typeface="Arial" panose="020B0604020202020204" pitchFamily="34" charset="0"/>
                <a:cs typeface="Arial"/>
              </a:rPr>
              <a:t>Preschool-aged youth enrolled in public school Pre-K programs and youth attending Extended School Year (ESY) programs are eligible for AASR.</a:t>
            </a:r>
            <a:endParaRPr lang="en-US" dirty="0">
              <a:latin typeface="Arial"/>
            </a:endParaRPr>
          </a:p>
          <a:p>
            <a:pPr marL="0" algn="just">
              <a:spcBef>
                <a:spcPts val="0"/>
              </a:spcBef>
              <a:spcAft>
                <a:spcPts val="0"/>
              </a:spcAft>
            </a:pPr>
            <a:endParaRPr lang="en-US" sz="1200" dirty="0">
              <a:solidFill>
                <a:srgbClr val="002060"/>
              </a:solidFill>
              <a:ea typeface="Arial" panose="020B0604020202020204" pitchFamily="34" charset="0"/>
              <a:cs typeface="Arial"/>
            </a:endParaRPr>
          </a:p>
          <a:p>
            <a:pPr marL="0" marR="0" algn="just">
              <a:spcBef>
                <a:spcPts val="0"/>
              </a:spcBef>
              <a:spcAft>
                <a:spcPts val="0"/>
              </a:spcAft>
            </a:pPr>
            <a:r>
              <a:rPr lang="en-US" sz="1200" dirty="0">
                <a:solidFill>
                  <a:srgbClr val="002060"/>
                </a:solidFill>
                <a:ea typeface="Arial" panose="020B0604020202020204" pitchFamily="34" charset="0"/>
                <a:cs typeface="Arial"/>
              </a:rPr>
              <a:t>Families are responsible for providing and arranging transportation. If a provider chooses to  offer transportation, the cost must be included in the posted rate.</a:t>
            </a:r>
            <a:endParaRPr lang="en-US" sz="1200" dirty="0">
              <a:solidFill>
                <a:srgbClr val="002060"/>
              </a:solidFill>
              <a:effectLst/>
              <a:ea typeface="Arial" panose="020B0604020202020204" pitchFamily="34" charset="0"/>
              <a:cs typeface="Arial"/>
            </a:endParaRPr>
          </a:p>
          <a:p>
            <a:endParaRPr lang="en-US" dirty="0"/>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9</a:t>
            </a:fld>
            <a:endParaRPr lang="en-US" altLang="en-US"/>
          </a:p>
        </p:txBody>
      </p:sp>
    </p:spTree>
    <p:extLst>
      <p:ext uri="{BB962C8B-B14F-4D97-AF65-F5344CB8AC3E}">
        <p14:creationId xmlns:p14="http://schemas.microsoft.com/office/powerpoint/2010/main" val="3019030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1B67851-EAD5-285F-0A57-2C9D84A959C4}"/>
              </a:ext>
            </a:extLst>
          </p:cNvPr>
          <p:cNvSpPr txBox="1">
            <a:spLocks noChangeArrowheads="1"/>
          </p:cNvSpPr>
          <p:nvPr userDrawn="1"/>
        </p:nvSpPr>
        <p:spPr bwMode="auto">
          <a:xfrm>
            <a:off x="609600" y="152400"/>
            <a:ext cx="10972800" cy="1143000"/>
          </a:xfrm>
          <a:prstGeom prst="rect">
            <a:avLst/>
          </a:prstGeom>
          <a:noFill/>
          <a:ln>
            <a:noFill/>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400" b="1">
                <a:solidFill>
                  <a:srgbClr val="00B0F0"/>
                </a:solidFill>
                <a:latin typeface="Calibri Light" panose="020F0302020204030204" pitchFamily="34" charset="0"/>
              </a:rPr>
              <a:t>Click to edit Master title style</a:t>
            </a:r>
          </a:p>
        </p:txBody>
      </p:sp>
      <p:sp>
        <p:nvSpPr>
          <p:cNvPr id="57346" name="Rectangle 2"/>
          <p:cNvSpPr>
            <a:spLocks noGrp="1" noChangeArrowheads="1"/>
          </p:cNvSpPr>
          <p:nvPr>
            <p:ph type="ctrTitle"/>
          </p:nvPr>
        </p:nvSpPr>
        <p:spPr>
          <a:xfrm>
            <a:off x="914400" y="2130426"/>
            <a:ext cx="10363200" cy="1470025"/>
          </a:xfrm>
        </p:spPr>
        <p:txBody>
          <a:bodyPr/>
          <a:lstStyle>
            <a:lvl1pPr>
              <a:defRPr/>
            </a:lvl1pPr>
          </a:lstStyle>
          <a:p>
            <a:pPr lvl="0"/>
            <a:r>
              <a:rPr lang="en-US" noProof="0"/>
              <a:t>Click to edit Master title style</a:t>
            </a:r>
          </a:p>
        </p:txBody>
      </p:sp>
      <p:sp>
        <p:nvSpPr>
          <p:cNvPr id="57347"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77366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6A035D3-AFE3-5082-E442-FBF03B0C076C}"/>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618B3EEB-2EA6-560E-08AB-C3C56CB51E2C}"/>
              </a:ext>
            </a:extLst>
          </p:cNvPr>
          <p:cNvSpPr>
            <a:spLocks noGrp="1"/>
          </p:cNvSpPr>
          <p:nvPr>
            <p:ph type="sldNum" sz="quarter" idx="11"/>
          </p:nvPr>
        </p:nvSpPr>
        <p:spPr>
          <a:xfrm>
            <a:off x="8839200" y="6400800"/>
            <a:ext cx="2844800" cy="2476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E4C936B-7D94-44EA-A0C0-7EB997B0D492}" type="slidenum">
              <a:rPr lang="en-US" altLang="en-US"/>
              <a:pPr>
                <a:defRPr/>
              </a:pPr>
              <a:t>‹#›</a:t>
            </a:fld>
            <a:endParaRPr lang="en-US" altLang="en-US"/>
          </a:p>
        </p:txBody>
      </p:sp>
    </p:spTree>
    <p:extLst>
      <p:ext uri="{BB962C8B-B14F-4D97-AF65-F5344CB8AC3E}">
        <p14:creationId xmlns:p14="http://schemas.microsoft.com/office/powerpoint/2010/main" val="295537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18B8188-8D65-B292-F349-867774BA50B5}"/>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3152B20-3E41-4126-A023-653CA11DBA1F}"/>
              </a:ext>
            </a:extLst>
          </p:cNvPr>
          <p:cNvSpPr>
            <a:spLocks noGrp="1"/>
          </p:cNvSpPr>
          <p:nvPr>
            <p:ph type="sldNum" sz="quarter" idx="11"/>
          </p:nvPr>
        </p:nvSpPr>
        <p:spPr>
          <a:xfrm>
            <a:off x="8839200" y="6400800"/>
            <a:ext cx="2844800" cy="2476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D7CD5DE-1F84-45EF-A17B-10DDAF5B975E}" type="slidenum">
              <a:rPr lang="en-US" altLang="en-US"/>
              <a:pPr>
                <a:defRPr/>
              </a:pPr>
              <a:t>‹#›</a:t>
            </a:fld>
            <a:endParaRPr lang="en-US" altLang="en-US"/>
          </a:p>
        </p:txBody>
      </p:sp>
    </p:spTree>
    <p:extLst>
      <p:ext uri="{BB962C8B-B14F-4D97-AF65-F5344CB8AC3E}">
        <p14:creationId xmlns:p14="http://schemas.microsoft.com/office/powerpoint/2010/main" val="46647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529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9E1B7C7-27F9-FCBC-6AC4-4D540EC18356}"/>
              </a:ext>
            </a:extLst>
          </p:cNvPr>
          <p:cNvSpPr txBox="1">
            <a:spLocks noChangeArrowheads="1"/>
          </p:cNvSpPr>
          <p:nvPr userDrawn="1"/>
        </p:nvSpPr>
        <p:spPr bwMode="auto">
          <a:xfrm>
            <a:off x="609600" y="152400"/>
            <a:ext cx="10972800" cy="1143000"/>
          </a:xfrm>
          <a:prstGeom prst="rect">
            <a:avLst/>
          </a:prstGeom>
          <a:noFill/>
          <a:ln>
            <a:noFill/>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400" b="1">
                <a:solidFill>
                  <a:srgbClr val="00B0F0"/>
                </a:solidFill>
                <a:latin typeface="Calibri Light" panose="020F0302020204030204" pitchFamily="34" charset="0"/>
              </a:rPr>
              <a:t>Click to edit Master title style</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3">
            <a:extLst>
              <a:ext uri="{FF2B5EF4-FFF2-40B4-BE49-F238E27FC236}">
                <a16:creationId xmlns:a16="http://schemas.microsoft.com/office/drawing/2014/main" id="{92D7D110-74F2-4226-B358-4A180559C400}"/>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Tree>
    <p:extLst>
      <p:ext uri="{BB962C8B-B14F-4D97-AF65-F5344CB8AC3E}">
        <p14:creationId xmlns:p14="http://schemas.microsoft.com/office/powerpoint/2010/main" val="141455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6A4B1DD-6D92-363B-1D05-770ED028C2CC}"/>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1A302FF-8CF3-DD37-A87C-DB0F66D20905}"/>
              </a:ext>
            </a:extLst>
          </p:cNvPr>
          <p:cNvSpPr>
            <a:spLocks noGrp="1"/>
          </p:cNvSpPr>
          <p:nvPr>
            <p:ph type="sldNum" sz="quarter" idx="11"/>
          </p:nvPr>
        </p:nvSpPr>
        <p:spPr>
          <a:xfrm>
            <a:off x="8839200" y="6400800"/>
            <a:ext cx="2844800" cy="2476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7C6C6A8-151F-448C-A5FC-80753BA32576}" type="slidenum">
              <a:rPr lang="en-US" altLang="en-US"/>
              <a:pPr>
                <a:defRPr/>
              </a:pPr>
              <a:t>‹#›</a:t>
            </a:fld>
            <a:endParaRPr lang="en-US" altLang="en-US"/>
          </a:p>
        </p:txBody>
      </p:sp>
    </p:spTree>
    <p:extLst>
      <p:ext uri="{BB962C8B-B14F-4D97-AF65-F5344CB8AC3E}">
        <p14:creationId xmlns:p14="http://schemas.microsoft.com/office/powerpoint/2010/main" val="360200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13CE103C-0706-593F-8003-DD7E22ABA803}"/>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
        <p:nvSpPr>
          <p:cNvPr id="8" name="Slide Number Placeholder 7">
            <a:extLst>
              <a:ext uri="{FF2B5EF4-FFF2-40B4-BE49-F238E27FC236}">
                <a16:creationId xmlns:a16="http://schemas.microsoft.com/office/drawing/2014/main" id="{142F954C-8ADE-B96D-8DAA-C937BFE2D33E}"/>
              </a:ext>
            </a:extLst>
          </p:cNvPr>
          <p:cNvSpPr>
            <a:spLocks noGrp="1"/>
          </p:cNvSpPr>
          <p:nvPr>
            <p:ph type="sldNum" sz="quarter" idx="11"/>
          </p:nvPr>
        </p:nvSpPr>
        <p:spPr>
          <a:xfrm>
            <a:off x="8839200" y="6400800"/>
            <a:ext cx="2844800" cy="2476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1C02D17-6945-4021-A91E-4EA1B7E71E67}" type="slidenum">
              <a:rPr lang="en-US" altLang="en-US"/>
              <a:pPr>
                <a:defRPr/>
              </a:pPr>
              <a:t>‹#›</a:t>
            </a:fld>
            <a:endParaRPr lang="en-US" altLang="en-US"/>
          </a:p>
        </p:txBody>
      </p:sp>
    </p:spTree>
    <p:extLst>
      <p:ext uri="{BB962C8B-B14F-4D97-AF65-F5344CB8AC3E}">
        <p14:creationId xmlns:p14="http://schemas.microsoft.com/office/powerpoint/2010/main" val="302630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DCE7B87-46D5-FE97-D2E0-292DA73CE537}"/>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51B9B1FA-F3AA-F52E-4902-D45199F7A304}"/>
              </a:ext>
            </a:extLst>
          </p:cNvPr>
          <p:cNvSpPr>
            <a:spLocks noGrp="1"/>
          </p:cNvSpPr>
          <p:nvPr>
            <p:ph type="sldNum" sz="quarter" idx="11"/>
          </p:nvPr>
        </p:nvSpPr>
        <p:spPr>
          <a:xfrm>
            <a:off x="8839200" y="6400800"/>
            <a:ext cx="2844800" cy="2476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E7CF9BB-C343-4CF8-80DE-17F12FC06892}" type="slidenum">
              <a:rPr lang="en-US" altLang="en-US"/>
              <a:pPr>
                <a:defRPr/>
              </a:pPr>
              <a:t>‹#›</a:t>
            </a:fld>
            <a:endParaRPr lang="en-US" altLang="en-US"/>
          </a:p>
        </p:txBody>
      </p:sp>
    </p:spTree>
    <p:extLst>
      <p:ext uri="{BB962C8B-B14F-4D97-AF65-F5344CB8AC3E}">
        <p14:creationId xmlns:p14="http://schemas.microsoft.com/office/powerpoint/2010/main" val="201677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66E104-B7C8-5142-4903-6E85FA5862DE}"/>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
        <p:nvSpPr>
          <p:cNvPr id="3" name="Slide Number Placeholder 2">
            <a:extLst>
              <a:ext uri="{FF2B5EF4-FFF2-40B4-BE49-F238E27FC236}">
                <a16:creationId xmlns:a16="http://schemas.microsoft.com/office/drawing/2014/main" id="{C9D449B6-AA32-3CE6-DD68-5B074BA0273C}"/>
              </a:ext>
            </a:extLst>
          </p:cNvPr>
          <p:cNvSpPr>
            <a:spLocks noGrp="1"/>
          </p:cNvSpPr>
          <p:nvPr>
            <p:ph type="sldNum" sz="quarter" idx="11"/>
          </p:nvPr>
        </p:nvSpPr>
        <p:spPr>
          <a:xfrm>
            <a:off x="8839200" y="6400800"/>
            <a:ext cx="2844800" cy="2476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280C194-AEC1-46AA-A06A-20EC0D35561C}" type="slidenum">
              <a:rPr lang="en-US" altLang="en-US"/>
              <a:pPr>
                <a:defRPr/>
              </a:pPr>
              <a:t>‹#›</a:t>
            </a:fld>
            <a:endParaRPr lang="en-US" altLang="en-US"/>
          </a:p>
        </p:txBody>
      </p:sp>
    </p:spTree>
    <p:extLst>
      <p:ext uri="{BB962C8B-B14F-4D97-AF65-F5344CB8AC3E}">
        <p14:creationId xmlns:p14="http://schemas.microsoft.com/office/powerpoint/2010/main" val="306372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244F34BC-3905-271F-C2B5-4CD085A5320E}"/>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E07775FD-F9CC-B3D3-402F-A55D8E141D3F}"/>
              </a:ext>
            </a:extLst>
          </p:cNvPr>
          <p:cNvSpPr>
            <a:spLocks noGrp="1"/>
          </p:cNvSpPr>
          <p:nvPr>
            <p:ph type="sldNum" sz="quarter" idx="11"/>
          </p:nvPr>
        </p:nvSpPr>
        <p:spPr>
          <a:xfrm>
            <a:off x="8839200" y="6400800"/>
            <a:ext cx="2844800" cy="2476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112BDE9-6BB7-47FA-9B6B-2072D8C5E9DB}" type="slidenum">
              <a:rPr lang="en-US" altLang="en-US"/>
              <a:pPr>
                <a:defRPr/>
              </a:pPr>
              <a:t>‹#›</a:t>
            </a:fld>
            <a:endParaRPr lang="en-US" altLang="en-US"/>
          </a:p>
        </p:txBody>
      </p:sp>
    </p:spTree>
    <p:extLst>
      <p:ext uri="{BB962C8B-B14F-4D97-AF65-F5344CB8AC3E}">
        <p14:creationId xmlns:p14="http://schemas.microsoft.com/office/powerpoint/2010/main" val="23711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C08FFDB2-C260-EBCA-C6B3-EADFF801EF4B}"/>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E962ED1-94FE-C8FE-5578-732E9493E227}"/>
              </a:ext>
            </a:extLst>
          </p:cNvPr>
          <p:cNvSpPr>
            <a:spLocks noGrp="1"/>
          </p:cNvSpPr>
          <p:nvPr>
            <p:ph type="sldNum" sz="quarter" idx="11"/>
          </p:nvPr>
        </p:nvSpPr>
        <p:spPr>
          <a:xfrm>
            <a:off x="8839200" y="6400800"/>
            <a:ext cx="2844800" cy="2476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A14108E-99FB-4760-AAF1-8964A26DA4D6}" type="slidenum">
              <a:rPr lang="en-US" altLang="en-US"/>
              <a:pPr>
                <a:defRPr/>
              </a:pPr>
              <a:t>‹#›</a:t>
            </a:fld>
            <a:endParaRPr lang="en-US" altLang="en-US"/>
          </a:p>
        </p:txBody>
      </p:sp>
    </p:spTree>
    <p:extLst>
      <p:ext uri="{BB962C8B-B14F-4D97-AF65-F5344CB8AC3E}">
        <p14:creationId xmlns:p14="http://schemas.microsoft.com/office/powerpoint/2010/main" val="333061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9D9E94-3475-4B79-5A4E-1C3D61F54248}"/>
              </a:ext>
            </a:extLst>
          </p:cNvPr>
          <p:cNvSpPr/>
          <p:nvPr userDrawn="1"/>
        </p:nvSpPr>
        <p:spPr>
          <a:xfrm>
            <a:off x="1588" y="1588"/>
            <a:ext cx="12190412" cy="1127125"/>
          </a:xfrm>
          <a:prstGeom prst="rect">
            <a:avLst/>
          </a:prstGeom>
          <a:solidFill>
            <a:srgbClr val="1221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90BB4189-8B08-98F0-ED69-FB2FCC12FDDB}"/>
              </a:ext>
            </a:extLst>
          </p:cNvPr>
          <p:cNvSpPr/>
          <p:nvPr userDrawn="1"/>
        </p:nvSpPr>
        <p:spPr>
          <a:xfrm>
            <a:off x="1588" y="1128713"/>
            <a:ext cx="12190412" cy="127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Rectangle 2">
            <a:extLst>
              <a:ext uri="{FF2B5EF4-FFF2-40B4-BE49-F238E27FC236}">
                <a16:creationId xmlns:a16="http://schemas.microsoft.com/office/drawing/2014/main" id="{15E0211F-155E-415C-F8AF-12A73A39AB02}"/>
              </a:ext>
            </a:extLst>
          </p:cNvPr>
          <p:cNvSpPr>
            <a:spLocks noGrp="1" noChangeArrowheads="1"/>
          </p:cNvSpPr>
          <p:nvPr>
            <p:ph type="title"/>
          </p:nvPr>
        </p:nvSpPr>
        <p:spPr bwMode="auto">
          <a:xfrm>
            <a:off x="609600" y="1524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FA49401B-728B-2506-C7C3-C4EF9ACE2347}"/>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0" name="Straight Connector 9">
            <a:extLst>
              <a:ext uri="{FF2B5EF4-FFF2-40B4-BE49-F238E27FC236}">
                <a16:creationId xmlns:a16="http://schemas.microsoft.com/office/drawing/2014/main" id="{4C52784A-3429-5490-6146-12C3F69DF6EA}"/>
              </a:ext>
            </a:extLst>
          </p:cNvPr>
          <p:cNvCxnSpPr/>
          <p:nvPr userDrawn="1"/>
        </p:nvCxnSpPr>
        <p:spPr>
          <a:xfrm flipH="1">
            <a:off x="623888" y="1295400"/>
            <a:ext cx="10958512" cy="0"/>
          </a:xfrm>
          <a:prstGeom prst="line">
            <a:avLst/>
          </a:prstGeom>
          <a:ln w="63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pic>
        <p:nvPicPr>
          <p:cNvPr id="1031" name="Picture 8">
            <a:extLst>
              <a:ext uri="{FF2B5EF4-FFF2-40B4-BE49-F238E27FC236}">
                <a16:creationId xmlns:a16="http://schemas.microsoft.com/office/drawing/2014/main" id="{7BF17A06-23B6-9403-C145-C4EBD9EEB81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795963" y="6324600"/>
            <a:ext cx="6000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0" r:id="rId1"/>
    <p:sldLayoutId id="2147483969"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hf hdr="0" ftr="0" dt="0"/>
  <p:txStyles>
    <p:titleStyle>
      <a:lvl1pPr algn="l" rtl="0" eaLnBrk="0" fontAlgn="base" hangingPunct="0">
        <a:spcBef>
          <a:spcPct val="0"/>
        </a:spcBef>
        <a:spcAft>
          <a:spcPct val="0"/>
        </a:spcAft>
        <a:defRPr sz="4400" b="1">
          <a:solidFill>
            <a:srgbClr val="FFC000"/>
          </a:solidFill>
          <a:latin typeface="+mj-lt"/>
          <a:ea typeface="+mj-ea"/>
          <a:cs typeface="+mj-cs"/>
        </a:defRPr>
      </a:lvl1pPr>
      <a:lvl2pPr algn="l" rtl="0" eaLnBrk="0" fontAlgn="base" hangingPunct="0">
        <a:spcBef>
          <a:spcPct val="0"/>
        </a:spcBef>
        <a:spcAft>
          <a:spcPct val="0"/>
        </a:spcAft>
        <a:defRPr sz="4400" b="1">
          <a:solidFill>
            <a:srgbClr val="FFC000"/>
          </a:solidFill>
          <a:latin typeface="Calibri Light" panose="020F0302020204030204" pitchFamily="34" charset="0"/>
        </a:defRPr>
      </a:lvl2pPr>
      <a:lvl3pPr algn="l" rtl="0" eaLnBrk="0" fontAlgn="base" hangingPunct="0">
        <a:spcBef>
          <a:spcPct val="0"/>
        </a:spcBef>
        <a:spcAft>
          <a:spcPct val="0"/>
        </a:spcAft>
        <a:defRPr sz="4400" b="1">
          <a:solidFill>
            <a:srgbClr val="FFC000"/>
          </a:solidFill>
          <a:latin typeface="Calibri Light" panose="020F0302020204030204" pitchFamily="34" charset="0"/>
        </a:defRPr>
      </a:lvl3pPr>
      <a:lvl4pPr algn="l" rtl="0" eaLnBrk="0" fontAlgn="base" hangingPunct="0">
        <a:spcBef>
          <a:spcPct val="0"/>
        </a:spcBef>
        <a:spcAft>
          <a:spcPct val="0"/>
        </a:spcAft>
        <a:defRPr sz="4400" b="1">
          <a:solidFill>
            <a:srgbClr val="FFC000"/>
          </a:solidFill>
          <a:latin typeface="Calibri Light" panose="020F0302020204030204" pitchFamily="34" charset="0"/>
        </a:defRPr>
      </a:lvl4pPr>
      <a:lvl5pPr algn="l" rtl="0" eaLnBrk="0" fontAlgn="base" hangingPunct="0">
        <a:spcBef>
          <a:spcPct val="0"/>
        </a:spcBef>
        <a:spcAft>
          <a:spcPct val="0"/>
        </a:spcAft>
        <a:defRPr sz="4400" b="1">
          <a:solidFill>
            <a:srgbClr val="FFC000"/>
          </a:solidFill>
          <a:latin typeface="Calibri Light" panose="020F0302020204030204"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00B0F0"/>
        </a:buClr>
        <a:buFont typeface="Wingdings" panose="05000000000000000000" pitchFamily="2" charset="2"/>
        <a:buChar char="§"/>
        <a:defRPr sz="3200">
          <a:solidFill>
            <a:srgbClr val="12214E"/>
          </a:solidFill>
          <a:latin typeface="+mn-lt"/>
          <a:ea typeface="+mn-ea"/>
          <a:cs typeface="+mn-cs"/>
        </a:defRPr>
      </a:lvl1pPr>
      <a:lvl2pPr marL="742950" indent="-285750" algn="l" rtl="0" eaLnBrk="0" fontAlgn="base" hangingPunct="0">
        <a:spcBef>
          <a:spcPct val="20000"/>
        </a:spcBef>
        <a:spcAft>
          <a:spcPct val="0"/>
        </a:spcAft>
        <a:buClr>
          <a:srgbClr val="00B0F0"/>
        </a:buClr>
        <a:buChar char="–"/>
        <a:defRPr sz="2800">
          <a:solidFill>
            <a:srgbClr val="12214E"/>
          </a:solidFill>
          <a:latin typeface="+mn-lt"/>
        </a:defRPr>
      </a:lvl2pPr>
      <a:lvl3pPr marL="1143000" indent="-228600" algn="l" rtl="0" eaLnBrk="0" fontAlgn="base" hangingPunct="0">
        <a:spcBef>
          <a:spcPct val="20000"/>
        </a:spcBef>
        <a:spcAft>
          <a:spcPct val="0"/>
        </a:spcAft>
        <a:buClr>
          <a:srgbClr val="00B0F0"/>
        </a:buClr>
        <a:buFont typeface="Arial" panose="020B0604020202020204" pitchFamily="34" charset="0"/>
        <a:buChar char="•"/>
        <a:defRPr sz="2400">
          <a:solidFill>
            <a:srgbClr val="12214E"/>
          </a:solidFill>
          <a:latin typeface="+mn-lt"/>
        </a:defRPr>
      </a:lvl3pPr>
      <a:lvl4pPr marL="1600200" indent="-228600" algn="l" rtl="0" eaLnBrk="0" fontAlgn="base" hangingPunct="0">
        <a:spcBef>
          <a:spcPct val="20000"/>
        </a:spcBef>
        <a:spcAft>
          <a:spcPct val="0"/>
        </a:spcAft>
        <a:buClr>
          <a:srgbClr val="00B0F0"/>
        </a:buClr>
        <a:buChar char="–"/>
        <a:defRPr sz="2000">
          <a:solidFill>
            <a:srgbClr val="12214E"/>
          </a:solidFill>
          <a:latin typeface="+mn-lt"/>
        </a:defRPr>
      </a:lvl4pPr>
      <a:lvl5pPr marL="2057400" indent="-228600" algn="l" rtl="0" eaLnBrk="0" fontAlgn="base" hangingPunct="0">
        <a:spcBef>
          <a:spcPct val="20000"/>
        </a:spcBef>
        <a:spcAft>
          <a:spcPct val="0"/>
        </a:spcAft>
        <a:buClr>
          <a:srgbClr val="00B0F0"/>
        </a:buClr>
        <a:buChar char="»"/>
        <a:defRPr sz="2000">
          <a:solidFill>
            <a:srgbClr val="12214E"/>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DCF.ASKRFP@dcf.nj.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CF.ASKRFP@dcf.nj.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2A2_BAADA52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29F_51889F2F.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microsoft.com/office/2018/10/relationships/comments" Target="../comments/modernComment_2A0_46351FFF.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2A1_57260ACA.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DCF.ASKRFP@dcf.nj.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nj.gov/dcf/providers/notices/reques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4BF53A5-2DF2-8208-A51B-A61BD974815E}"/>
              </a:ext>
            </a:extLst>
          </p:cNvPr>
          <p:cNvSpPr/>
          <p:nvPr/>
        </p:nvSpPr>
        <p:spPr>
          <a:xfrm>
            <a:off x="1520825" y="6149975"/>
            <a:ext cx="9144000" cy="708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8DEAF56C-8763-1124-3351-328B06B8CCAF}"/>
              </a:ext>
            </a:extLst>
          </p:cNvPr>
          <p:cNvSpPr/>
          <p:nvPr/>
        </p:nvSpPr>
        <p:spPr>
          <a:xfrm>
            <a:off x="-11113" y="-50800"/>
            <a:ext cx="12192001" cy="4760913"/>
          </a:xfrm>
          <a:prstGeom prst="rect">
            <a:avLst/>
          </a:prstGeom>
          <a:solidFill>
            <a:srgbClr val="1221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0" name="Text Box 13">
            <a:extLst>
              <a:ext uri="{FF2B5EF4-FFF2-40B4-BE49-F238E27FC236}">
                <a16:creationId xmlns:a16="http://schemas.microsoft.com/office/drawing/2014/main" id="{55E75D5B-B840-22AC-C28C-EA331CF8B859}"/>
              </a:ext>
            </a:extLst>
          </p:cNvPr>
          <p:cNvSpPr txBox="1">
            <a:spLocks noChangeArrowheads="1"/>
          </p:cNvSpPr>
          <p:nvPr/>
        </p:nvSpPr>
        <p:spPr bwMode="auto">
          <a:xfrm>
            <a:off x="1524000" y="595153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B0F0"/>
              </a:buClr>
              <a:buFont typeface="Wingdings" panose="05000000000000000000" pitchFamily="2" charset="2"/>
              <a:buChar char="§"/>
              <a:defRPr sz="3200">
                <a:solidFill>
                  <a:srgbClr val="12214E"/>
                </a:solidFill>
                <a:latin typeface="Calibri" panose="020F0502020204030204" pitchFamily="34" charset="0"/>
              </a:defRPr>
            </a:lvl1pPr>
            <a:lvl2pPr marL="742950" indent="-285750">
              <a:spcBef>
                <a:spcPct val="20000"/>
              </a:spcBef>
              <a:buClr>
                <a:srgbClr val="00B0F0"/>
              </a:buClr>
              <a:buChar char="–"/>
              <a:defRPr sz="2800">
                <a:solidFill>
                  <a:srgbClr val="12214E"/>
                </a:solidFill>
                <a:latin typeface="Calibri" panose="020F0502020204030204" pitchFamily="34" charset="0"/>
              </a:defRPr>
            </a:lvl2pPr>
            <a:lvl3pPr marL="1143000" indent="-228600">
              <a:spcBef>
                <a:spcPct val="20000"/>
              </a:spcBef>
              <a:buClr>
                <a:srgbClr val="00B0F0"/>
              </a:buClr>
              <a:buFont typeface="Arial" panose="020B0604020202020204" pitchFamily="34" charset="0"/>
              <a:buChar char="•"/>
              <a:defRPr sz="2400">
                <a:solidFill>
                  <a:srgbClr val="12214E"/>
                </a:solidFill>
                <a:latin typeface="Calibri" panose="020F0502020204030204" pitchFamily="34" charset="0"/>
              </a:defRPr>
            </a:lvl3pPr>
            <a:lvl4pPr marL="1600200" indent="-228600">
              <a:spcBef>
                <a:spcPct val="20000"/>
              </a:spcBef>
              <a:buClr>
                <a:srgbClr val="00B0F0"/>
              </a:buClr>
              <a:buChar char="–"/>
              <a:defRPr sz="2000">
                <a:solidFill>
                  <a:srgbClr val="12214E"/>
                </a:solidFill>
                <a:latin typeface="Calibri" panose="020F0502020204030204" pitchFamily="34" charset="0"/>
              </a:defRPr>
            </a:lvl4pPr>
            <a:lvl5pPr marL="2057400" indent="-228600">
              <a:spcBef>
                <a:spcPct val="20000"/>
              </a:spcBef>
              <a:buClr>
                <a:srgbClr val="00B0F0"/>
              </a:buClr>
              <a:buChar char="»"/>
              <a:defRPr sz="2000">
                <a:solidFill>
                  <a:srgbClr val="12214E"/>
                </a:solidFill>
                <a:latin typeface="Calibri" panose="020F0502020204030204" pitchFamily="34" charset="0"/>
              </a:defRPr>
            </a:lvl5pPr>
            <a:lvl6pPr marL="25146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6pPr>
            <a:lvl7pPr marL="29718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7pPr>
            <a:lvl8pPr marL="34290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8pPr>
            <a:lvl9pPr marL="38862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9pPr>
          </a:lstStyle>
          <a:p>
            <a:pPr algn="ctr" eaLnBrk="1" hangingPunct="1">
              <a:spcBef>
                <a:spcPct val="50000"/>
              </a:spcBef>
              <a:buClrTx/>
              <a:buFontTx/>
              <a:buNone/>
            </a:pPr>
            <a:r>
              <a:rPr lang="en-US" altLang="en-US" sz="2400">
                <a:solidFill>
                  <a:srgbClr val="002060"/>
                </a:solidFill>
                <a:latin typeface="Arial" panose="020B0604020202020204" pitchFamily="34" charset="0"/>
              </a:rPr>
              <a:t>DCF Children’s System of Care</a:t>
            </a:r>
          </a:p>
        </p:txBody>
      </p:sp>
      <p:sp>
        <p:nvSpPr>
          <p:cNvPr id="14341" name="Text Box 13">
            <a:extLst>
              <a:ext uri="{FF2B5EF4-FFF2-40B4-BE49-F238E27FC236}">
                <a16:creationId xmlns:a16="http://schemas.microsoft.com/office/drawing/2014/main" id="{8DDC2DDE-BF01-5EC4-02A4-31E4FD81D2A8}"/>
              </a:ext>
            </a:extLst>
          </p:cNvPr>
          <p:cNvSpPr txBox="1">
            <a:spLocks noChangeArrowheads="1"/>
          </p:cNvSpPr>
          <p:nvPr/>
        </p:nvSpPr>
        <p:spPr bwMode="auto">
          <a:xfrm>
            <a:off x="1447800" y="6327626"/>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B0F0"/>
              </a:buClr>
              <a:buFont typeface="Wingdings" panose="05000000000000000000" pitchFamily="2" charset="2"/>
              <a:buChar char="§"/>
              <a:defRPr sz="3200">
                <a:solidFill>
                  <a:srgbClr val="12214E"/>
                </a:solidFill>
                <a:latin typeface="Calibri" panose="020F0502020204030204" pitchFamily="34" charset="0"/>
              </a:defRPr>
            </a:lvl1pPr>
            <a:lvl2pPr marL="742950" indent="-285750">
              <a:spcBef>
                <a:spcPct val="20000"/>
              </a:spcBef>
              <a:buClr>
                <a:srgbClr val="00B0F0"/>
              </a:buClr>
              <a:buChar char="–"/>
              <a:defRPr sz="2800">
                <a:solidFill>
                  <a:srgbClr val="12214E"/>
                </a:solidFill>
                <a:latin typeface="Calibri" panose="020F0502020204030204" pitchFamily="34" charset="0"/>
              </a:defRPr>
            </a:lvl2pPr>
            <a:lvl3pPr marL="1143000" indent="-228600">
              <a:spcBef>
                <a:spcPct val="20000"/>
              </a:spcBef>
              <a:buClr>
                <a:srgbClr val="00B0F0"/>
              </a:buClr>
              <a:buFont typeface="Arial" panose="020B0604020202020204" pitchFamily="34" charset="0"/>
              <a:buChar char="•"/>
              <a:defRPr sz="2400">
                <a:solidFill>
                  <a:srgbClr val="12214E"/>
                </a:solidFill>
                <a:latin typeface="Calibri" panose="020F0502020204030204" pitchFamily="34" charset="0"/>
              </a:defRPr>
            </a:lvl3pPr>
            <a:lvl4pPr marL="1600200" indent="-228600">
              <a:spcBef>
                <a:spcPct val="20000"/>
              </a:spcBef>
              <a:buClr>
                <a:srgbClr val="00B0F0"/>
              </a:buClr>
              <a:buChar char="–"/>
              <a:defRPr sz="2000">
                <a:solidFill>
                  <a:srgbClr val="12214E"/>
                </a:solidFill>
                <a:latin typeface="Calibri" panose="020F0502020204030204" pitchFamily="34" charset="0"/>
              </a:defRPr>
            </a:lvl4pPr>
            <a:lvl5pPr marL="2057400" indent="-228600">
              <a:spcBef>
                <a:spcPct val="20000"/>
              </a:spcBef>
              <a:buClr>
                <a:srgbClr val="00B0F0"/>
              </a:buClr>
              <a:buChar char="»"/>
              <a:defRPr sz="2000">
                <a:solidFill>
                  <a:srgbClr val="12214E"/>
                </a:solidFill>
                <a:latin typeface="Calibri" panose="020F0502020204030204" pitchFamily="34" charset="0"/>
              </a:defRPr>
            </a:lvl5pPr>
            <a:lvl6pPr marL="25146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6pPr>
            <a:lvl7pPr marL="29718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7pPr>
            <a:lvl8pPr marL="34290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8pPr>
            <a:lvl9pPr marL="38862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9pPr>
          </a:lstStyle>
          <a:p>
            <a:pPr algn="ctr" eaLnBrk="1" hangingPunct="1">
              <a:spcBef>
                <a:spcPct val="50000"/>
              </a:spcBef>
              <a:buClrTx/>
              <a:buFontTx/>
              <a:buNone/>
            </a:pPr>
            <a:r>
              <a:rPr lang="en-US" altLang="en-US" sz="2000">
                <a:solidFill>
                  <a:srgbClr val="002060"/>
                </a:solidFill>
                <a:latin typeface="Arial" panose="020B0604020202020204" pitchFamily="34" charset="0"/>
              </a:rPr>
              <a:t>October 17, 2024</a:t>
            </a:r>
          </a:p>
        </p:txBody>
      </p:sp>
      <p:sp>
        <p:nvSpPr>
          <p:cNvPr id="14342" name="Title 1">
            <a:extLst>
              <a:ext uri="{FF2B5EF4-FFF2-40B4-BE49-F238E27FC236}">
                <a16:creationId xmlns:a16="http://schemas.microsoft.com/office/drawing/2014/main" id="{FFA73629-71C2-220F-359C-7F4724E3351F}"/>
              </a:ext>
            </a:extLst>
          </p:cNvPr>
          <p:cNvSpPr txBox="1">
            <a:spLocks noChangeArrowheads="1"/>
          </p:cNvSpPr>
          <p:nvPr/>
        </p:nvSpPr>
        <p:spPr bwMode="auto">
          <a:xfrm>
            <a:off x="1447800" y="4968875"/>
            <a:ext cx="960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B0F0"/>
              </a:buClr>
              <a:buFont typeface="Wingdings" panose="05000000000000000000" pitchFamily="2" charset="2"/>
              <a:buChar char="§"/>
              <a:defRPr sz="3200">
                <a:solidFill>
                  <a:srgbClr val="12214E"/>
                </a:solidFill>
                <a:latin typeface="Calibri" panose="020F0502020204030204" pitchFamily="34" charset="0"/>
              </a:defRPr>
            </a:lvl1pPr>
            <a:lvl2pPr marL="742950" indent="-285750">
              <a:spcBef>
                <a:spcPct val="20000"/>
              </a:spcBef>
              <a:buClr>
                <a:srgbClr val="00B0F0"/>
              </a:buClr>
              <a:buChar char="–"/>
              <a:defRPr sz="2800">
                <a:solidFill>
                  <a:srgbClr val="12214E"/>
                </a:solidFill>
                <a:latin typeface="Calibri" panose="020F0502020204030204" pitchFamily="34" charset="0"/>
              </a:defRPr>
            </a:lvl2pPr>
            <a:lvl3pPr marL="1143000" indent="-228600">
              <a:spcBef>
                <a:spcPct val="20000"/>
              </a:spcBef>
              <a:buClr>
                <a:srgbClr val="00B0F0"/>
              </a:buClr>
              <a:buFont typeface="Arial" panose="020B0604020202020204" pitchFamily="34" charset="0"/>
              <a:buChar char="•"/>
              <a:defRPr sz="2400">
                <a:solidFill>
                  <a:srgbClr val="12214E"/>
                </a:solidFill>
                <a:latin typeface="Calibri" panose="020F0502020204030204" pitchFamily="34" charset="0"/>
              </a:defRPr>
            </a:lvl3pPr>
            <a:lvl4pPr marL="1600200" indent="-228600">
              <a:spcBef>
                <a:spcPct val="20000"/>
              </a:spcBef>
              <a:buClr>
                <a:srgbClr val="00B0F0"/>
              </a:buClr>
              <a:buChar char="–"/>
              <a:defRPr sz="2000">
                <a:solidFill>
                  <a:srgbClr val="12214E"/>
                </a:solidFill>
                <a:latin typeface="Calibri" panose="020F0502020204030204" pitchFamily="34" charset="0"/>
              </a:defRPr>
            </a:lvl4pPr>
            <a:lvl5pPr marL="2057400" indent="-228600">
              <a:spcBef>
                <a:spcPct val="20000"/>
              </a:spcBef>
              <a:buClr>
                <a:srgbClr val="00B0F0"/>
              </a:buClr>
              <a:buChar char="»"/>
              <a:defRPr sz="2000">
                <a:solidFill>
                  <a:srgbClr val="12214E"/>
                </a:solidFill>
                <a:latin typeface="Calibri" panose="020F0502020204030204" pitchFamily="34" charset="0"/>
              </a:defRPr>
            </a:lvl5pPr>
            <a:lvl6pPr marL="25146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6pPr>
            <a:lvl7pPr marL="29718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7pPr>
            <a:lvl8pPr marL="34290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8pPr>
            <a:lvl9pPr marL="38862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9pPr>
          </a:lstStyle>
          <a:p>
            <a:pPr marL="0" marR="0" algn="ctr">
              <a:lnSpc>
                <a:spcPct val="107000"/>
              </a:lnSpc>
              <a:spcBef>
                <a:spcPts val="0"/>
              </a:spcBef>
              <a:spcAft>
                <a:spcPts val="0"/>
              </a:spcAft>
              <a:buNone/>
            </a:pPr>
            <a:r>
              <a:rPr lang="en-US" b="1">
                <a:solidFill>
                  <a:srgbClr val="1A1E42"/>
                </a:solidFill>
                <a:effectLst/>
                <a:latin typeface="+mn-lt"/>
                <a:ea typeface="Times New Roman" panose="02020603050405020304" pitchFamily="18" charset="0"/>
              </a:rPr>
              <a:t>RESPITE PROVIDERS</a:t>
            </a:r>
            <a:r>
              <a:rPr lang="en-US" sz="2800" b="1">
                <a:solidFill>
                  <a:srgbClr val="1A1E42"/>
                </a:solidFill>
                <a:effectLst/>
                <a:latin typeface="+mn-lt"/>
                <a:ea typeface="Times New Roman" panose="02020603050405020304" pitchFamily="18" charset="0"/>
              </a:rPr>
              <a:t> </a:t>
            </a:r>
          </a:p>
          <a:p>
            <a:pPr marL="0" marR="0" algn="ctr">
              <a:lnSpc>
                <a:spcPct val="107000"/>
              </a:lnSpc>
              <a:spcBef>
                <a:spcPts val="0"/>
              </a:spcBef>
              <a:spcAft>
                <a:spcPts val="0"/>
              </a:spcAft>
              <a:buNone/>
            </a:pPr>
            <a:r>
              <a:rPr lang="en-US" altLang="en-US" b="1">
                <a:solidFill>
                  <a:srgbClr val="002060"/>
                </a:solidFill>
              </a:rPr>
              <a:t>INFORMATION SESSION</a:t>
            </a:r>
          </a:p>
        </p:txBody>
      </p:sp>
      <p:pic>
        <p:nvPicPr>
          <p:cNvPr id="14343" name="Picture 15">
            <a:extLst>
              <a:ext uri="{FF2B5EF4-FFF2-40B4-BE49-F238E27FC236}">
                <a16:creationId xmlns:a16="http://schemas.microsoft.com/office/drawing/2014/main" id="{0D2690B3-58AD-A173-2960-A3A19D819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457200"/>
            <a:ext cx="433387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4" name="Group 1">
            <a:extLst>
              <a:ext uri="{FF2B5EF4-FFF2-40B4-BE49-F238E27FC236}">
                <a16:creationId xmlns:a16="http://schemas.microsoft.com/office/drawing/2014/main" id="{872A38D6-ED2F-6EF8-CAA9-2B54ABF93BFB}"/>
              </a:ext>
            </a:extLst>
          </p:cNvPr>
          <p:cNvGrpSpPr>
            <a:grpSpLocks/>
          </p:cNvGrpSpPr>
          <p:nvPr/>
        </p:nvGrpSpPr>
        <p:grpSpPr bwMode="auto">
          <a:xfrm>
            <a:off x="1577975" y="3733800"/>
            <a:ext cx="9013825" cy="574675"/>
            <a:chOff x="2194731" y="3091521"/>
            <a:chExt cx="6415869" cy="410784"/>
          </a:xfrm>
        </p:grpSpPr>
        <p:sp>
          <p:nvSpPr>
            <p:cNvPr id="18" name="Rectangle 17">
              <a:extLst>
                <a:ext uri="{FF2B5EF4-FFF2-40B4-BE49-F238E27FC236}">
                  <a16:creationId xmlns:a16="http://schemas.microsoft.com/office/drawing/2014/main" id="{0679045A-E569-A89D-0E6C-C75F21B4859E}"/>
                </a:ext>
              </a:extLst>
            </p:cNvPr>
            <p:cNvSpPr/>
            <p:nvPr/>
          </p:nvSpPr>
          <p:spPr>
            <a:xfrm>
              <a:off x="2194731" y="3091521"/>
              <a:ext cx="6415869" cy="4107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a:extLst>
                <a:ext uri="{FF2B5EF4-FFF2-40B4-BE49-F238E27FC236}">
                  <a16:creationId xmlns:a16="http://schemas.microsoft.com/office/drawing/2014/main" id="{E8D7DE7F-9BD8-02A5-2352-373CABD0C3B8}"/>
                </a:ext>
              </a:extLst>
            </p:cNvPr>
            <p:cNvSpPr txBox="1"/>
            <p:nvPr/>
          </p:nvSpPr>
          <p:spPr>
            <a:xfrm>
              <a:off x="2194731" y="3094926"/>
              <a:ext cx="6415869" cy="354046"/>
            </a:xfrm>
            <a:prstGeom prst="rect">
              <a:avLst/>
            </a:prstGeom>
            <a:noFill/>
          </p:spPr>
          <p:txBody>
            <a:bodyPr>
              <a:spAutoFit/>
            </a:bodyPr>
            <a:lstStyle/>
            <a:p>
              <a:pPr algn="ctr">
                <a:defRPr/>
              </a:pPr>
              <a:r>
                <a:rPr lang="en-US" sz="2800" b="1" spc="60">
                  <a:solidFill>
                    <a:srgbClr val="12214E"/>
                  </a:solidFill>
                  <a:latin typeface="Calibri" panose="020F0502020204030204" pitchFamily="34" charset="0"/>
                </a:rPr>
                <a:t>NEW JERSEY DEPARTMENT OF CHILDREN AND FAMILIES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6221-AB42-4281-B99A-09A10E303CB8}"/>
              </a:ext>
            </a:extLst>
          </p:cNvPr>
          <p:cNvSpPr>
            <a:spLocks noGrp="1"/>
          </p:cNvSpPr>
          <p:nvPr>
            <p:ph type="title"/>
          </p:nvPr>
        </p:nvSpPr>
        <p:spPr/>
        <p:txBody>
          <a:bodyPr/>
          <a:lstStyle/>
          <a:p>
            <a:pPr algn="ctr"/>
            <a:r>
              <a:rPr lang="en-US"/>
              <a:t>Agency-Hired Respite (AHR) </a:t>
            </a:r>
          </a:p>
        </p:txBody>
      </p:sp>
      <p:sp>
        <p:nvSpPr>
          <p:cNvPr id="3" name="Content Placeholder 2">
            <a:extLst>
              <a:ext uri="{FF2B5EF4-FFF2-40B4-BE49-F238E27FC236}">
                <a16:creationId xmlns:a16="http://schemas.microsoft.com/office/drawing/2014/main" id="{FCCF2347-C6B8-4894-A6FB-8A0DC8071C1D}"/>
              </a:ext>
            </a:extLst>
          </p:cNvPr>
          <p:cNvSpPr>
            <a:spLocks noGrp="1"/>
          </p:cNvSpPr>
          <p:nvPr>
            <p:ph idx="1"/>
          </p:nvPr>
        </p:nvSpPr>
        <p:spPr>
          <a:xfrm>
            <a:off x="609600" y="1295400"/>
            <a:ext cx="10972800" cy="5029200"/>
          </a:xfrm>
        </p:spPr>
        <p:txBody>
          <a:bodyPr/>
          <a:lstStyle/>
          <a:p>
            <a:pPr marR="0" algn="just">
              <a:spcBef>
                <a:spcPts val="0"/>
              </a:spcBef>
              <a:spcAft>
                <a:spcPts val="0"/>
              </a:spcAft>
            </a:pPr>
            <a:r>
              <a:rPr lang="en-US" sz="2400" dirty="0">
                <a:solidFill>
                  <a:srgbClr val="002060"/>
                </a:solidFill>
                <a:effectLst/>
                <a:ea typeface="Arial" panose="020B0604020202020204" pitchFamily="34" charset="0"/>
                <a:cs typeface="Arial"/>
              </a:rPr>
              <a:t>AHR provides individual social and recreational experiences to youth in or outside of their homes in the community.</a:t>
            </a:r>
          </a:p>
          <a:p>
            <a:pPr marR="0" algn="just">
              <a:spcBef>
                <a:spcPts val="0"/>
              </a:spcBef>
              <a:spcAft>
                <a:spcPts val="0"/>
              </a:spcAft>
            </a:pPr>
            <a:endParaRPr lang="en-US" sz="2400" dirty="0">
              <a:solidFill>
                <a:srgbClr val="002060"/>
              </a:solidFill>
              <a:ea typeface="Arial" panose="020B0604020202020204" pitchFamily="34" charset="0"/>
              <a:cs typeface="Arial"/>
            </a:endParaRPr>
          </a:p>
          <a:p>
            <a:pPr marR="0" algn="just">
              <a:spcBef>
                <a:spcPts val="0"/>
              </a:spcBef>
              <a:spcAft>
                <a:spcPts val="0"/>
              </a:spcAft>
            </a:pPr>
            <a:r>
              <a:rPr lang="en-US" sz="2400" dirty="0">
                <a:solidFill>
                  <a:srgbClr val="002060"/>
                </a:solidFill>
                <a:effectLst/>
                <a:ea typeface="Arial" panose="020B0604020202020204" pitchFamily="34" charset="0"/>
                <a:cs typeface="Arial"/>
              </a:rPr>
              <a:t>AHR offers families a respite worker who is recruited, trained, and employed by a contracted provider.</a:t>
            </a:r>
          </a:p>
          <a:p>
            <a:pPr marR="0" algn="just">
              <a:spcBef>
                <a:spcPts val="0"/>
              </a:spcBef>
              <a:spcAft>
                <a:spcPts val="0"/>
              </a:spcAft>
            </a:pPr>
            <a:endParaRPr lang="en-US" sz="2400" dirty="0">
              <a:solidFill>
                <a:srgbClr val="002060"/>
              </a:solidFill>
              <a:ea typeface="Arial" panose="020B0604020202020204" pitchFamily="34" charset="0"/>
              <a:cs typeface="Arial"/>
            </a:endParaRPr>
          </a:p>
          <a:p>
            <a:pPr marR="0" algn="just">
              <a:spcBef>
                <a:spcPts val="0"/>
              </a:spcBef>
              <a:spcAft>
                <a:spcPts val="0"/>
              </a:spcAft>
            </a:pPr>
            <a:r>
              <a:rPr lang="en-US" sz="2400" dirty="0">
                <a:solidFill>
                  <a:srgbClr val="002060"/>
                </a:solidFill>
                <a:effectLst/>
                <a:ea typeface="Arial" panose="020B0604020202020204" pitchFamily="34" charset="0"/>
                <a:cs typeface="Arial"/>
              </a:rPr>
              <a:t>AHR is offered as an individual service and is not offered in a group setting.</a:t>
            </a:r>
          </a:p>
          <a:p>
            <a:pPr marR="0" algn="just">
              <a:spcBef>
                <a:spcPts val="0"/>
              </a:spcBef>
              <a:spcAft>
                <a:spcPts val="0"/>
              </a:spcAft>
            </a:pPr>
            <a:endParaRPr lang="en-US" sz="2400" dirty="0">
              <a:solidFill>
                <a:srgbClr val="002060"/>
              </a:solidFill>
              <a:ea typeface="Arial" panose="020B0604020202020204" pitchFamily="34" charset="0"/>
              <a:cs typeface="Arial"/>
            </a:endParaRPr>
          </a:p>
          <a:p>
            <a:pPr algn="just">
              <a:spcBef>
                <a:spcPts val="0"/>
              </a:spcBef>
              <a:spcAft>
                <a:spcPts val="0"/>
              </a:spcAft>
            </a:pPr>
            <a:r>
              <a:rPr lang="en-US" sz="2400" dirty="0">
                <a:solidFill>
                  <a:srgbClr val="002060"/>
                </a:solidFill>
                <a:ea typeface="Arial" panose="020B0604020202020204" pitchFamily="34" charset="0"/>
                <a:cs typeface="Arial"/>
              </a:rPr>
              <a:t>Families are responsible for providing and arranging transportation. If a provider chooses to  offer transportation, the cost must be included in the posted rate.</a:t>
            </a:r>
            <a:endParaRPr lang="en-US" sz="2400" dirty="0">
              <a:solidFill>
                <a:srgbClr val="002060"/>
              </a:solidFill>
              <a:effectLst/>
              <a:ea typeface="Arial" panose="020B0604020202020204" pitchFamily="34" charset="0"/>
              <a:cs typeface="Arial"/>
            </a:endParaRPr>
          </a:p>
          <a:p>
            <a:pPr marL="0" marR="0" indent="0" algn="just">
              <a:spcBef>
                <a:spcPts val="0"/>
              </a:spcBef>
              <a:spcAft>
                <a:spcPts val="0"/>
              </a:spcAft>
              <a:buNone/>
            </a:pPr>
            <a:endParaRPr lang="en-US" sz="2400" dirty="0">
              <a:solidFill>
                <a:srgbClr val="002060"/>
              </a:solidFill>
              <a:ea typeface="Arial" panose="020B0604020202020204" pitchFamily="34" charset="0"/>
              <a:cs typeface="Arial"/>
            </a:endParaRPr>
          </a:p>
          <a:p>
            <a:pPr marR="0" algn="just">
              <a:spcBef>
                <a:spcPts val="0"/>
              </a:spcBef>
              <a:spcAft>
                <a:spcPts val="0"/>
              </a:spcAft>
            </a:pPr>
            <a:r>
              <a:rPr lang="en-US" sz="2400" dirty="0">
                <a:solidFill>
                  <a:srgbClr val="002060"/>
                </a:solidFill>
                <a:effectLst/>
                <a:ea typeface="Arial" panose="020B0604020202020204" pitchFamily="34" charset="0"/>
                <a:cs typeface="Arial"/>
              </a:rPr>
              <a:t>AHR providers must comply with Electronic Visit Verification (EVV) requirements.</a:t>
            </a:r>
          </a:p>
          <a:p>
            <a:pPr marR="0" algn="just">
              <a:spcBef>
                <a:spcPts val="0"/>
              </a:spcBef>
              <a:spcAft>
                <a:spcPts val="0"/>
              </a:spcAft>
            </a:pPr>
            <a:endParaRPr lang="en-US" sz="2400" dirty="0">
              <a:solidFill>
                <a:srgbClr val="002060"/>
              </a:solidFill>
              <a:ea typeface="Arial" panose="020B0604020202020204" pitchFamily="34" charset="0"/>
              <a:cs typeface="Arial"/>
            </a:endParaRPr>
          </a:p>
          <a:p>
            <a:pPr marR="0" algn="just">
              <a:spcBef>
                <a:spcPts val="0"/>
              </a:spcBef>
              <a:spcAft>
                <a:spcPts val="0"/>
              </a:spcAft>
            </a:pPr>
            <a:r>
              <a:rPr lang="en-US" sz="2400" dirty="0">
                <a:solidFill>
                  <a:srgbClr val="002060"/>
                </a:solidFill>
                <a:effectLst/>
                <a:ea typeface="Arial" panose="020B0604020202020204" pitchFamily="34" charset="0"/>
                <a:cs typeface="Arial"/>
              </a:rPr>
              <a:t>Families can utilize time as needed within the 90-day authorization.</a:t>
            </a:r>
          </a:p>
        </p:txBody>
      </p:sp>
    </p:spTree>
    <p:extLst>
      <p:ext uri="{BB962C8B-B14F-4D97-AF65-F5344CB8AC3E}">
        <p14:creationId xmlns:p14="http://schemas.microsoft.com/office/powerpoint/2010/main" val="3284900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1645A-3886-94BF-7176-3D4394334230}"/>
              </a:ext>
            </a:extLst>
          </p:cNvPr>
          <p:cNvSpPr>
            <a:spLocks noGrp="1"/>
          </p:cNvSpPr>
          <p:nvPr>
            <p:ph type="title"/>
          </p:nvPr>
        </p:nvSpPr>
        <p:spPr/>
        <p:txBody>
          <a:bodyPr/>
          <a:lstStyle/>
          <a:p>
            <a:pPr algn="ctr"/>
            <a:r>
              <a:rPr lang="en-US"/>
              <a:t>Agency Weekend Recreation (AWR)</a:t>
            </a:r>
          </a:p>
        </p:txBody>
      </p:sp>
      <p:sp>
        <p:nvSpPr>
          <p:cNvPr id="3" name="Content Placeholder 2">
            <a:extLst>
              <a:ext uri="{FF2B5EF4-FFF2-40B4-BE49-F238E27FC236}">
                <a16:creationId xmlns:a16="http://schemas.microsoft.com/office/drawing/2014/main" id="{2782F6BA-EBD7-82FD-972D-B3ECF9AAFEBB}"/>
              </a:ext>
            </a:extLst>
          </p:cNvPr>
          <p:cNvSpPr>
            <a:spLocks noGrp="1"/>
          </p:cNvSpPr>
          <p:nvPr>
            <p:ph idx="1"/>
          </p:nvPr>
        </p:nvSpPr>
        <p:spPr>
          <a:xfrm>
            <a:off x="609600" y="1387366"/>
            <a:ext cx="10972800" cy="4738797"/>
          </a:xfrm>
        </p:spPr>
        <p:txBody>
          <a:bodyPr/>
          <a:lstStyle/>
          <a:p>
            <a:r>
              <a:rPr lang="en-US" sz="2400">
                <a:cs typeface="Arial" panose="020B0604020202020204" pitchFamily="34" charset="0"/>
              </a:rPr>
              <a:t>AWR offers social and recreational activities in a group setting outside of the youth’s home.</a:t>
            </a:r>
          </a:p>
          <a:p>
            <a:endParaRPr lang="en-US" sz="2400">
              <a:cs typeface="Arial" panose="020B0604020202020204" pitchFamily="34" charset="0"/>
            </a:endParaRPr>
          </a:p>
          <a:p>
            <a:r>
              <a:rPr lang="en-US" sz="2400">
                <a:cs typeface="Arial" panose="020B0604020202020204" pitchFamily="34" charset="0"/>
              </a:rPr>
              <a:t>AWR services may include a community outing component that is arranged by the provider.</a:t>
            </a:r>
          </a:p>
          <a:p>
            <a:endParaRPr lang="en-US" sz="2400">
              <a:cs typeface="Arial" panose="020B0604020202020204" pitchFamily="34" charset="0"/>
            </a:endParaRPr>
          </a:p>
          <a:p>
            <a:r>
              <a:rPr lang="en-US" sz="2400">
                <a:cs typeface="Arial" panose="020B0604020202020204" pitchFamily="34" charset="0"/>
              </a:rPr>
              <a:t>AWR services may be offered on Friday night, Saturday, and/or Sunday. Overnight hours are not permitted.</a:t>
            </a:r>
          </a:p>
          <a:p>
            <a:endParaRPr lang="en-US" sz="2400">
              <a:solidFill>
                <a:srgbClr val="002060"/>
              </a:solidFill>
              <a:ea typeface="Arial" panose="020B0604020202020204" pitchFamily="34" charset="0"/>
              <a:cs typeface="Arial" panose="020B0604020202020204" pitchFamily="34" charset="0"/>
            </a:endParaRPr>
          </a:p>
          <a:p>
            <a:r>
              <a:rPr lang="en-US" sz="2400">
                <a:solidFill>
                  <a:srgbClr val="002060"/>
                </a:solidFill>
                <a:ea typeface="Arial" panose="020B0604020202020204" pitchFamily="34" charset="0"/>
                <a:cs typeface="Arial" panose="020B0604020202020204" pitchFamily="34" charset="0"/>
              </a:rPr>
              <a:t>Families are responsible for providing and arranging transportation. If a provider chooses to  offer transportation, the cost must be included in the posted rate.</a:t>
            </a:r>
            <a:endParaRPr lang="en-US" sz="2400">
              <a:solidFill>
                <a:srgbClr val="002060"/>
              </a:solidFill>
              <a:effectLst/>
              <a:ea typeface="Arial" panose="020B0604020202020204" pitchFamily="34" charset="0"/>
              <a:cs typeface="Arial" panose="020B0604020202020204" pitchFamily="34" charset="0"/>
            </a:endParaRPr>
          </a:p>
          <a:p>
            <a:endParaRPr lang="en-US"/>
          </a:p>
          <a:p>
            <a:endParaRPr lang="en-US"/>
          </a:p>
        </p:txBody>
      </p:sp>
    </p:spTree>
    <p:extLst>
      <p:ext uri="{BB962C8B-B14F-4D97-AF65-F5344CB8AC3E}">
        <p14:creationId xmlns:p14="http://schemas.microsoft.com/office/powerpoint/2010/main" val="1054230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4DFC-0B54-9E0D-DC5A-A910C17E7F43}"/>
              </a:ext>
            </a:extLst>
          </p:cNvPr>
          <p:cNvSpPr>
            <a:spLocks noGrp="1"/>
          </p:cNvSpPr>
          <p:nvPr>
            <p:ph type="title"/>
          </p:nvPr>
        </p:nvSpPr>
        <p:spPr/>
        <p:txBody>
          <a:bodyPr/>
          <a:lstStyle/>
          <a:p>
            <a:pPr algn="ctr"/>
            <a:r>
              <a:rPr lang="en-US"/>
              <a:t>Self-Hired Respite (SHR)</a:t>
            </a:r>
          </a:p>
        </p:txBody>
      </p:sp>
      <p:sp>
        <p:nvSpPr>
          <p:cNvPr id="3" name="Content Placeholder 2">
            <a:extLst>
              <a:ext uri="{FF2B5EF4-FFF2-40B4-BE49-F238E27FC236}">
                <a16:creationId xmlns:a16="http://schemas.microsoft.com/office/drawing/2014/main" id="{9960FA14-D6A9-23B2-60FD-AD4DAC6F7C76}"/>
              </a:ext>
            </a:extLst>
          </p:cNvPr>
          <p:cNvSpPr>
            <a:spLocks noGrp="1"/>
          </p:cNvSpPr>
          <p:nvPr>
            <p:ph idx="1"/>
          </p:nvPr>
        </p:nvSpPr>
        <p:spPr>
          <a:xfrm>
            <a:off x="609600" y="1397876"/>
            <a:ext cx="10972800" cy="4728287"/>
          </a:xfrm>
        </p:spPr>
        <p:txBody>
          <a:bodyPr/>
          <a:lstStyle/>
          <a:p>
            <a:pPr marL="34290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r>
              <a:rPr lang="en-US" sz="2400">
                <a:solidFill>
                  <a:srgbClr val="002060"/>
                </a:solidFill>
                <a:ea typeface="Arial" panose="020B0604020202020204" pitchFamily="34" charset="0"/>
                <a:cs typeface="Arial"/>
              </a:rPr>
              <a:t>S</a:t>
            </a:r>
            <a:r>
              <a:rPr kumimoji="0" lang="en-US" sz="2400" b="0" i="0" u="none" strike="noStrike" kern="0" cap="none" spc="0" normalizeH="0" baseline="0" noProof="0">
                <a:ln>
                  <a:noFill/>
                </a:ln>
                <a:solidFill>
                  <a:srgbClr val="002060"/>
                </a:solidFill>
                <a:effectLst/>
                <a:uLnTx/>
                <a:uFillTx/>
                <a:ea typeface="Arial" panose="020B0604020202020204" pitchFamily="34" charset="0"/>
                <a:cs typeface="Arial"/>
              </a:rPr>
              <a:t>HR provides individual social and recreational experiences to youth in or outside of their homes in the community. SHR is not offered in a group setting.</a:t>
            </a:r>
          </a:p>
          <a:p>
            <a:pPr marL="34290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endParaRPr kumimoji="0" lang="en-US" sz="2400" b="0" i="0" u="none" strike="noStrike" kern="0" cap="none" spc="0" normalizeH="0" baseline="0" noProof="0">
              <a:ln>
                <a:noFill/>
              </a:ln>
              <a:solidFill>
                <a:srgbClr val="002060"/>
              </a:solidFill>
              <a:effectLst/>
              <a:uLnTx/>
              <a:uFillTx/>
              <a:ea typeface="Arial" panose="020B0604020202020204" pitchFamily="34" charset="0"/>
              <a:cs typeface="Arial"/>
            </a:endParaRPr>
          </a:p>
          <a:p>
            <a:pPr marL="34290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r>
              <a:rPr kumimoji="0" lang="en-US" sz="2400" b="0" i="0" u="none" strike="noStrike" kern="0" cap="none" spc="0" normalizeH="0" baseline="0" noProof="0">
                <a:ln>
                  <a:noFill/>
                </a:ln>
                <a:solidFill>
                  <a:srgbClr val="002060"/>
                </a:solidFill>
                <a:effectLst/>
                <a:uLnTx/>
                <a:uFillTx/>
                <a:ea typeface="Arial" panose="020B0604020202020204" pitchFamily="34" charset="0"/>
                <a:cs typeface="Arial"/>
              </a:rPr>
              <a:t>SHR is offered to families who want to recruit and hire their own SHR worker of their choice. </a:t>
            </a:r>
          </a:p>
          <a:p>
            <a:pPr marL="34290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endParaRPr lang="en-US" sz="2400">
              <a:solidFill>
                <a:srgbClr val="002060"/>
              </a:solidFill>
              <a:ea typeface="Arial" panose="020B0604020202020204" pitchFamily="34" charset="0"/>
              <a:cs typeface="Arial"/>
            </a:endParaRPr>
          </a:p>
          <a:p>
            <a:pPr marL="34290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r>
              <a:rPr kumimoji="0" lang="en-US" sz="2400" b="0" i="0" u="none" strike="noStrike" kern="0" cap="none" spc="0" normalizeH="0" baseline="0" noProof="0">
                <a:ln>
                  <a:noFill/>
                </a:ln>
                <a:solidFill>
                  <a:srgbClr val="002060"/>
                </a:solidFill>
                <a:effectLst/>
                <a:uLnTx/>
                <a:uFillTx/>
                <a:ea typeface="Arial" panose="020B0604020202020204" pitchFamily="34" charset="0"/>
                <a:cs typeface="Arial"/>
              </a:rPr>
              <a:t>SHR worker must be at least 18 years old and may be a member of the youth’s household,  but not the youth’s immediate caregiver.</a:t>
            </a:r>
          </a:p>
          <a:p>
            <a:pPr marL="34290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endParaRPr kumimoji="0" lang="en-US" sz="2400" b="0" i="0" u="none" strike="noStrike" kern="0" cap="none" spc="0" normalizeH="0" baseline="0" noProof="0">
              <a:ln>
                <a:noFill/>
              </a:ln>
              <a:solidFill>
                <a:srgbClr val="002060"/>
              </a:solidFill>
              <a:effectLst/>
              <a:uLnTx/>
              <a:uFillTx/>
              <a:ea typeface="Arial" panose="020B0604020202020204" pitchFamily="34" charset="0"/>
              <a:cs typeface="Arial"/>
            </a:endParaRPr>
          </a:p>
          <a:p>
            <a:pPr marL="34290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r>
              <a:rPr kumimoji="0" lang="en-US" sz="2400" b="0" i="0" u="none" strike="noStrike" kern="0" cap="none" spc="0" normalizeH="0" baseline="0" noProof="0">
                <a:ln>
                  <a:noFill/>
                </a:ln>
                <a:solidFill>
                  <a:srgbClr val="002060"/>
                </a:solidFill>
                <a:effectLst/>
                <a:uLnTx/>
                <a:uFillTx/>
                <a:ea typeface="Arial" panose="020B0604020202020204" pitchFamily="34" charset="0"/>
                <a:cs typeface="Arial"/>
              </a:rPr>
              <a:t>Families pay the SHR worker directly and submit paperwork, in support of reimbursement to the provider on a monthly basis.</a:t>
            </a:r>
          </a:p>
          <a:p>
            <a:pPr marL="0" marR="0" lvl="0" indent="0" algn="just" defTabSz="914400" rtl="0" eaLnBrk="0" fontAlgn="base" latinLnBrk="0" hangingPunct="0">
              <a:lnSpc>
                <a:spcPct val="100000"/>
              </a:lnSpc>
              <a:spcBef>
                <a:spcPts val="0"/>
              </a:spcBef>
              <a:spcAft>
                <a:spcPts val="0"/>
              </a:spcAft>
              <a:buClr>
                <a:srgbClr val="00B0F0"/>
              </a:buClr>
              <a:buSzTx/>
              <a:buNone/>
              <a:tabLst/>
              <a:defRPr/>
            </a:pPr>
            <a:endParaRPr kumimoji="0" lang="en-US" sz="2400" b="0" i="0" u="none" strike="noStrike" kern="0" cap="none" spc="0" normalizeH="0" baseline="0" noProof="0">
              <a:ln>
                <a:noFill/>
              </a:ln>
              <a:solidFill>
                <a:srgbClr val="002060"/>
              </a:solidFill>
              <a:effectLst/>
              <a:uLnTx/>
              <a:uFillTx/>
              <a:ea typeface="Arial" panose="020B0604020202020204" pitchFamily="34" charset="0"/>
              <a:cs typeface="Arial"/>
            </a:endParaRPr>
          </a:p>
          <a:p>
            <a:pPr marL="34290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r>
              <a:rPr kumimoji="0" lang="en-US" sz="2400" b="0" i="0" u="none" strike="noStrike" kern="0" cap="none" spc="0" normalizeH="0" baseline="0" noProof="0">
                <a:ln>
                  <a:noFill/>
                </a:ln>
                <a:solidFill>
                  <a:srgbClr val="002060"/>
                </a:solidFill>
                <a:effectLst/>
                <a:uLnTx/>
                <a:uFillTx/>
                <a:ea typeface="Arial" panose="020B0604020202020204" pitchFamily="34" charset="0"/>
                <a:cs typeface="Arial"/>
              </a:rPr>
              <a:t>Families can utilize time as needed within the 90-day authorization.</a:t>
            </a:r>
          </a:p>
          <a:p>
            <a:endParaRPr lang="en-US"/>
          </a:p>
        </p:txBody>
      </p:sp>
    </p:spTree>
    <p:extLst>
      <p:ext uri="{BB962C8B-B14F-4D97-AF65-F5344CB8AC3E}">
        <p14:creationId xmlns:p14="http://schemas.microsoft.com/office/powerpoint/2010/main" val="272105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244E-5C3E-8D43-6B30-F22976560E07}"/>
              </a:ext>
            </a:extLst>
          </p:cNvPr>
          <p:cNvSpPr>
            <a:spLocks noGrp="1"/>
          </p:cNvSpPr>
          <p:nvPr>
            <p:ph type="title"/>
          </p:nvPr>
        </p:nvSpPr>
        <p:spPr/>
        <p:txBody>
          <a:bodyPr/>
          <a:lstStyle/>
          <a:p>
            <a:pPr algn="ctr"/>
            <a:r>
              <a:rPr lang="en-US"/>
              <a:t>Overnight Respite (OVR)</a:t>
            </a:r>
          </a:p>
        </p:txBody>
      </p:sp>
      <p:sp>
        <p:nvSpPr>
          <p:cNvPr id="3" name="Content Placeholder 2">
            <a:extLst>
              <a:ext uri="{FF2B5EF4-FFF2-40B4-BE49-F238E27FC236}">
                <a16:creationId xmlns:a16="http://schemas.microsoft.com/office/drawing/2014/main" id="{19A5AD47-1703-958C-C98A-5B23AF2CB95A}"/>
              </a:ext>
            </a:extLst>
          </p:cNvPr>
          <p:cNvSpPr>
            <a:spLocks noGrp="1"/>
          </p:cNvSpPr>
          <p:nvPr>
            <p:ph idx="1"/>
          </p:nvPr>
        </p:nvSpPr>
        <p:spPr/>
        <p:txBody>
          <a:bodyPr/>
          <a:lstStyle/>
          <a:p>
            <a:pPr marL="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r>
              <a:rPr kumimoji="0" lang="en-US" sz="2400" b="0" i="0" u="none" strike="noStrike" kern="0" cap="none" spc="0" normalizeH="0" baseline="0" noProof="0">
                <a:ln>
                  <a:noFill/>
                </a:ln>
                <a:solidFill>
                  <a:srgbClr val="002060"/>
                </a:solidFill>
                <a:effectLst/>
                <a:uLnTx/>
                <a:uFillTx/>
                <a:ea typeface="Segoe UI" panose="020B0502040204020203" pitchFamily="34" charset="0"/>
                <a:cs typeface="Arial"/>
              </a:rPr>
              <a:t>OVR allows youth to stay overnight in a safe, short-term alternate living arrangement.</a:t>
            </a:r>
          </a:p>
          <a:p>
            <a:pPr marL="34290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endParaRPr kumimoji="0" lang="en-US" sz="2400" b="0" i="0" u="none" strike="noStrike" kern="0" cap="none" spc="0" normalizeH="0" baseline="0" noProof="0">
              <a:ln>
                <a:noFill/>
              </a:ln>
              <a:solidFill>
                <a:srgbClr val="002060"/>
              </a:solidFill>
              <a:effectLst/>
              <a:uLnTx/>
              <a:uFillTx/>
              <a:ea typeface="Segoe UI" panose="020B0502040204020203" pitchFamily="34" charset="0"/>
              <a:cs typeface="Arial"/>
            </a:endParaRPr>
          </a:p>
          <a:p>
            <a:pPr marL="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r>
              <a:rPr lang="en-US" sz="2400">
                <a:solidFill>
                  <a:srgbClr val="002060"/>
                </a:solidFill>
                <a:ea typeface="Arial" panose="020B0604020202020204" pitchFamily="34" charset="0"/>
                <a:cs typeface="Arial"/>
              </a:rPr>
              <a:t>OVR must be provided in a licensed facility with round-the-clock supervision and care</a:t>
            </a:r>
            <a:r>
              <a:rPr kumimoji="0" lang="en-US" sz="2400" b="0" i="0" u="none" strike="noStrike" kern="0" cap="none" spc="0" normalizeH="0" baseline="0" noProof="0">
                <a:ln>
                  <a:noFill/>
                </a:ln>
                <a:solidFill>
                  <a:srgbClr val="002060"/>
                </a:solidFill>
                <a:effectLst/>
                <a:uLnTx/>
                <a:uFillTx/>
                <a:ea typeface="Arial" panose="020B0604020202020204" pitchFamily="34" charset="0"/>
                <a:cs typeface="Arial"/>
              </a:rPr>
              <a:t>. </a:t>
            </a:r>
          </a:p>
          <a:p>
            <a:pPr marL="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endParaRPr kumimoji="0" lang="en-US" sz="2400" b="0" i="0" u="none" strike="noStrike" kern="0" cap="none" spc="0" normalizeH="0" baseline="0" noProof="0">
              <a:ln>
                <a:noFill/>
              </a:ln>
              <a:solidFill>
                <a:srgbClr val="002060"/>
              </a:solidFill>
              <a:effectLst/>
              <a:uLnTx/>
              <a:uFillTx/>
              <a:ea typeface="Arial" panose="020B0604020202020204" pitchFamily="34" charset="0"/>
              <a:cs typeface="Arial"/>
            </a:endParaRPr>
          </a:p>
          <a:p>
            <a:pPr marL="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r>
              <a:rPr lang="en-US" sz="2400">
                <a:solidFill>
                  <a:srgbClr val="002060"/>
                </a:solidFill>
                <a:ea typeface="Arial" panose="020B0604020202020204" pitchFamily="34" charset="0"/>
                <a:cs typeface="Arial"/>
              </a:rPr>
              <a:t>OVR services may not take place in a hotel, or any unlicensed facility</a:t>
            </a:r>
            <a:r>
              <a:rPr kumimoji="0" lang="en-US" sz="2400" b="0" i="0" u="none" strike="noStrike" kern="0" cap="none" spc="0" normalizeH="0" baseline="0" noProof="0">
                <a:ln>
                  <a:noFill/>
                </a:ln>
                <a:solidFill>
                  <a:srgbClr val="002060"/>
                </a:solidFill>
                <a:effectLst/>
                <a:uLnTx/>
                <a:uFillTx/>
                <a:ea typeface="Arial" panose="020B0604020202020204" pitchFamily="34" charset="0"/>
                <a:cs typeface="Arial"/>
              </a:rPr>
              <a:t>.</a:t>
            </a:r>
          </a:p>
          <a:p>
            <a:pPr marL="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endParaRPr kumimoji="0" lang="en-US" sz="2400" b="0" i="0" u="none" strike="noStrike" kern="0" cap="none" spc="0" normalizeH="0" baseline="0" noProof="0">
              <a:ln>
                <a:noFill/>
              </a:ln>
              <a:solidFill>
                <a:srgbClr val="002060"/>
              </a:solidFill>
              <a:effectLst/>
              <a:uLnTx/>
              <a:uFillTx/>
              <a:ea typeface="Arial" panose="020B0604020202020204" pitchFamily="34" charset="0"/>
              <a:cs typeface="Arial"/>
            </a:endParaRPr>
          </a:p>
          <a:p>
            <a:pPr marL="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r>
              <a:rPr kumimoji="0" lang="en-US" sz="2400" b="0" i="0" u="none" strike="noStrike" kern="0" cap="none" spc="0" normalizeH="0" baseline="0" noProof="0">
                <a:ln>
                  <a:noFill/>
                </a:ln>
                <a:solidFill>
                  <a:srgbClr val="002060"/>
                </a:solidFill>
                <a:effectLst/>
                <a:uLnTx/>
                <a:uFillTx/>
                <a:ea typeface="Arial" panose="020B0604020202020204" pitchFamily="34" charset="0"/>
                <a:cs typeface="Arial"/>
              </a:rPr>
              <a:t>Families are responsible for providing and arranging transportation. If a provider chooses to  offer transportation, the cost must be included in the posted rate.</a:t>
            </a:r>
          </a:p>
          <a:p>
            <a:pPr marL="34290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endParaRPr kumimoji="0" lang="en-US" sz="2400" b="0" i="0" u="none" strike="noStrike" kern="0" cap="none" spc="0" normalizeH="0" baseline="0" noProof="0">
              <a:ln>
                <a:noFill/>
              </a:ln>
              <a:solidFill>
                <a:srgbClr val="002060"/>
              </a:solidFill>
              <a:effectLst/>
              <a:uLnTx/>
              <a:uFillTx/>
              <a:ea typeface="Arial" panose="020B0604020202020204" pitchFamily="34" charset="0"/>
              <a:cs typeface="Arial"/>
            </a:endParaRPr>
          </a:p>
          <a:p>
            <a:pPr marL="0" marR="0" lvl="0" indent="-342900" algn="just" defTabSz="914400" rtl="0" eaLnBrk="0" fontAlgn="base" latinLnBrk="0" hangingPunct="0">
              <a:lnSpc>
                <a:spcPct val="100000"/>
              </a:lnSpc>
              <a:spcBef>
                <a:spcPts val="0"/>
              </a:spcBef>
              <a:spcAft>
                <a:spcPts val="0"/>
              </a:spcAft>
              <a:buClr>
                <a:srgbClr val="00B0F0"/>
              </a:buClr>
              <a:buSzTx/>
              <a:buFont typeface="Wingdings" panose="05000000000000000000" pitchFamily="2" charset="2"/>
              <a:buChar char="§"/>
              <a:tabLst/>
              <a:defRPr/>
            </a:pPr>
            <a:r>
              <a:rPr kumimoji="0" lang="en-US" sz="2400" b="0" i="0" u="none" strike="noStrike" kern="0" cap="none" spc="0" normalizeH="0" baseline="0" noProof="0">
                <a:ln>
                  <a:noFill/>
                </a:ln>
                <a:solidFill>
                  <a:srgbClr val="002060"/>
                </a:solidFill>
                <a:effectLst/>
                <a:uLnTx/>
                <a:uFillTx/>
                <a:ea typeface="+mn-ea"/>
                <a:cs typeface="Arial"/>
              </a:rPr>
              <a:t>Families can utilize time as needed within the 90-day authorization.</a:t>
            </a:r>
            <a:endParaRPr kumimoji="0" lang="en-US" sz="2400" b="0" i="0" u="none" strike="noStrike" kern="0" cap="none" spc="0" normalizeH="0" baseline="0" noProof="0">
              <a:ln>
                <a:noFill/>
              </a:ln>
              <a:solidFill>
                <a:srgbClr val="12214E"/>
              </a:solidFill>
              <a:effectLst/>
              <a:uLnTx/>
              <a:uFillTx/>
              <a:ea typeface="+mn-ea"/>
              <a:cs typeface="+mn-cs"/>
            </a:endParaRPr>
          </a:p>
          <a:p>
            <a:endParaRPr lang="en-US"/>
          </a:p>
        </p:txBody>
      </p:sp>
    </p:spTree>
    <p:extLst>
      <p:ext uri="{BB962C8B-B14F-4D97-AF65-F5344CB8AC3E}">
        <p14:creationId xmlns:p14="http://schemas.microsoft.com/office/powerpoint/2010/main" val="2850891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F226-0313-4030-9D0D-7D11910B728E}"/>
              </a:ext>
            </a:extLst>
          </p:cNvPr>
          <p:cNvSpPr>
            <a:spLocks noGrp="1"/>
          </p:cNvSpPr>
          <p:nvPr>
            <p:ph type="title"/>
          </p:nvPr>
        </p:nvSpPr>
        <p:spPr/>
        <p:txBody>
          <a:bodyPr/>
          <a:lstStyle/>
          <a:p>
            <a:pPr algn="ctr"/>
            <a:r>
              <a:rPr lang="en-US"/>
              <a:t>Funding Information</a:t>
            </a:r>
          </a:p>
        </p:txBody>
      </p:sp>
      <p:sp>
        <p:nvSpPr>
          <p:cNvPr id="3" name="Content Placeholder 2">
            <a:extLst>
              <a:ext uri="{FF2B5EF4-FFF2-40B4-BE49-F238E27FC236}">
                <a16:creationId xmlns:a16="http://schemas.microsoft.com/office/drawing/2014/main" id="{704220AE-47D3-4EA7-AD45-3E7BC7AE9A4B}"/>
              </a:ext>
            </a:extLst>
          </p:cNvPr>
          <p:cNvSpPr>
            <a:spLocks noGrp="1"/>
          </p:cNvSpPr>
          <p:nvPr>
            <p:ph idx="1"/>
          </p:nvPr>
        </p:nvSpPr>
        <p:spPr>
          <a:xfrm>
            <a:off x="609600" y="1450428"/>
            <a:ext cx="10972800" cy="4782206"/>
          </a:xfrm>
        </p:spPr>
        <p:txBody>
          <a:bodyPr/>
          <a:lstStyle/>
          <a:p>
            <a:pPr marL="457200" marR="652145" lvl="1" indent="0" algn="just">
              <a:lnSpc>
                <a:spcPct val="105000"/>
              </a:lnSpc>
              <a:spcBef>
                <a:spcPts val="440"/>
              </a:spcBef>
              <a:spcAft>
                <a:spcPts val="0"/>
              </a:spcAft>
              <a:buNone/>
              <a:tabLst>
                <a:tab pos="1053465" algn="l"/>
              </a:tabLst>
            </a:pPr>
            <a:r>
              <a:rPr lang="en-US" sz="2400">
                <a:effectLst/>
                <a:ea typeface="Arial" panose="020B0604020202020204" pitchFamily="34" charset="0"/>
              </a:rPr>
              <a:t>Providers will be reimbursed according to the maximum rates below:</a:t>
            </a:r>
          </a:p>
          <a:p>
            <a:pPr marL="457200" marR="652145" lvl="1" indent="0" algn="just">
              <a:lnSpc>
                <a:spcPct val="105000"/>
              </a:lnSpc>
              <a:spcBef>
                <a:spcPts val="440"/>
              </a:spcBef>
              <a:spcAft>
                <a:spcPts val="0"/>
              </a:spcAft>
              <a:buNone/>
              <a:tabLst>
                <a:tab pos="1053465" algn="l"/>
              </a:tabLst>
            </a:pPr>
            <a:endParaRPr lang="en-US" sz="2400">
              <a:effectLst/>
              <a:latin typeface="Arial" panose="020B0604020202020204" pitchFamily="34" charset="0"/>
              <a:ea typeface="Arial" panose="020B0604020202020204" pitchFamily="34" charset="0"/>
            </a:endParaRPr>
          </a:p>
          <a:p>
            <a:pPr marL="457200" marR="652145" lvl="1" indent="0" algn="just">
              <a:lnSpc>
                <a:spcPct val="105000"/>
              </a:lnSpc>
              <a:spcBef>
                <a:spcPts val="440"/>
              </a:spcBef>
              <a:spcAft>
                <a:spcPts val="0"/>
              </a:spcAft>
              <a:buNone/>
              <a:tabLst>
                <a:tab pos="1053465" algn="l"/>
              </a:tabLst>
            </a:pPr>
            <a:r>
              <a:rPr lang="en-US" sz="2400">
                <a:effectLst/>
                <a:latin typeface="Arial" panose="020B0604020202020204" pitchFamily="34" charset="0"/>
                <a:ea typeface="Arial" panose="020B0604020202020204" pitchFamily="34" charset="0"/>
              </a:rPr>
              <a:t> </a:t>
            </a:r>
          </a:p>
          <a:p>
            <a:pPr marL="457200" marR="652145" lvl="1" indent="0" algn="just">
              <a:lnSpc>
                <a:spcPct val="105000"/>
              </a:lnSpc>
              <a:spcBef>
                <a:spcPts val="440"/>
              </a:spcBef>
              <a:spcAft>
                <a:spcPts val="0"/>
              </a:spcAft>
              <a:buNone/>
              <a:tabLst>
                <a:tab pos="1053465" algn="l"/>
              </a:tabLst>
            </a:pPr>
            <a:endParaRPr lang="en-US" sz="2000"/>
          </a:p>
        </p:txBody>
      </p:sp>
      <p:graphicFrame>
        <p:nvGraphicFramePr>
          <p:cNvPr id="4" name="Table 4">
            <a:extLst>
              <a:ext uri="{FF2B5EF4-FFF2-40B4-BE49-F238E27FC236}">
                <a16:creationId xmlns:a16="http://schemas.microsoft.com/office/drawing/2014/main" id="{F170907D-8143-11EE-ECC3-19211384FAAC}"/>
              </a:ext>
            </a:extLst>
          </p:cNvPr>
          <p:cNvGraphicFramePr>
            <a:graphicFrameLocks noGrp="1"/>
          </p:cNvGraphicFramePr>
          <p:nvPr>
            <p:extLst>
              <p:ext uri="{D42A27DB-BD31-4B8C-83A1-F6EECF244321}">
                <p14:modId xmlns:p14="http://schemas.microsoft.com/office/powerpoint/2010/main" val="792155860"/>
              </p:ext>
            </p:extLst>
          </p:nvPr>
        </p:nvGraphicFramePr>
        <p:xfrm>
          <a:off x="1685771" y="2148971"/>
          <a:ext cx="8128000" cy="3845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3150280"/>
                    </a:ext>
                  </a:extLst>
                </a:gridCol>
                <a:gridCol w="898618">
                  <a:extLst>
                    <a:ext uri="{9D8B030D-6E8A-4147-A177-3AD203B41FA5}">
                      <a16:colId xmlns:a16="http://schemas.microsoft.com/office/drawing/2014/main" val="3965933933"/>
                    </a:ext>
                  </a:extLst>
                </a:gridCol>
                <a:gridCol w="3165382">
                  <a:extLst>
                    <a:ext uri="{9D8B030D-6E8A-4147-A177-3AD203B41FA5}">
                      <a16:colId xmlns:a16="http://schemas.microsoft.com/office/drawing/2014/main" val="1458606745"/>
                    </a:ext>
                  </a:extLst>
                </a:gridCol>
                <a:gridCol w="2032000">
                  <a:extLst>
                    <a:ext uri="{9D8B030D-6E8A-4147-A177-3AD203B41FA5}">
                      <a16:colId xmlns:a16="http://schemas.microsoft.com/office/drawing/2014/main" val="2590895681"/>
                    </a:ext>
                  </a:extLst>
                </a:gridCol>
              </a:tblGrid>
              <a:tr h="370840">
                <a:tc>
                  <a:txBody>
                    <a:bodyPr/>
                    <a:lstStyle/>
                    <a:p>
                      <a:r>
                        <a:rPr lang="en-US">
                          <a:solidFill>
                            <a:schemeClr val="tx1"/>
                          </a:solidFill>
                        </a:rPr>
                        <a:t>Program</a:t>
                      </a:r>
                    </a:p>
                  </a:txBody>
                  <a:tcPr/>
                </a:tc>
                <a:tc>
                  <a:txBody>
                    <a:bodyPr/>
                    <a:lstStyle/>
                    <a:p>
                      <a:r>
                        <a:rPr lang="en-US">
                          <a:solidFill>
                            <a:schemeClr val="tx1"/>
                          </a:solidFill>
                        </a:rPr>
                        <a:t>Symbol</a:t>
                      </a:r>
                    </a:p>
                  </a:txBody>
                  <a:tcPr/>
                </a:tc>
                <a:tc>
                  <a:txBody>
                    <a:bodyPr/>
                    <a:lstStyle/>
                    <a:p>
                      <a:r>
                        <a:rPr lang="en-US">
                          <a:solidFill>
                            <a:schemeClr val="tx1"/>
                          </a:solidFill>
                        </a:rPr>
                        <a:t>Unit</a:t>
                      </a:r>
                    </a:p>
                  </a:txBody>
                  <a:tcPr/>
                </a:tc>
                <a:tc>
                  <a:txBody>
                    <a:bodyPr/>
                    <a:lstStyle/>
                    <a:p>
                      <a:r>
                        <a:rPr lang="en-US">
                          <a:solidFill>
                            <a:schemeClr val="tx1"/>
                          </a:solidFill>
                        </a:rPr>
                        <a:t>Rate</a:t>
                      </a:r>
                    </a:p>
                  </a:txBody>
                  <a:tcPr/>
                </a:tc>
                <a:extLst>
                  <a:ext uri="{0D108BD9-81ED-4DB2-BD59-A6C34878D82A}">
                    <a16:rowId xmlns:a16="http://schemas.microsoft.com/office/drawing/2014/main" val="1501077080"/>
                  </a:ext>
                </a:extLst>
              </a:tr>
              <a:tr h="370840">
                <a:tc>
                  <a:txBody>
                    <a:bodyPr/>
                    <a:lstStyle/>
                    <a:p>
                      <a:r>
                        <a:rPr lang="en-US"/>
                        <a:t>Agency After School Respite</a:t>
                      </a:r>
                    </a:p>
                  </a:txBody>
                  <a:tcPr/>
                </a:tc>
                <a:tc>
                  <a:txBody>
                    <a:bodyPr/>
                    <a:lstStyle/>
                    <a:p>
                      <a:r>
                        <a:rPr lang="en-US"/>
                        <a:t>AAS</a:t>
                      </a:r>
                    </a:p>
                  </a:txBody>
                  <a:tcPr/>
                </a:tc>
                <a:tc>
                  <a:txBody>
                    <a:bodyPr/>
                    <a:lstStyle/>
                    <a:p>
                      <a:r>
                        <a:rPr lang="en-US"/>
                        <a:t>960 units (240 hours) </a:t>
                      </a:r>
                    </a:p>
                    <a:p>
                      <a:r>
                        <a:rPr lang="en-US"/>
                        <a:t>per 90 days</a:t>
                      </a:r>
                    </a:p>
                  </a:txBody>
                  <a:tcPr/>
                </a:tc>
                <a:tc>
                  <a:txBody>
                    <a:bodyPr/>
                    <a:lstStyle/>
                    <a:p>
                      <a:r>
                        <a:rPr lang="en-US"/>
                        <a:t>$7.40 per unit</a:t>
                      </a:r>
                    </a:p>
                    <a:p>
                      <a:r>
                        <a:rPr lang="en-US"/>
                        <a:t>$29.60 per hour</a:t>
                      </a:r>
                    </a:p>
                  </a:txBody>
                  <a:tcPr/>
                </a:tc>
                <a:extLst>
                  <a:ext uri="{0D108BD9-81ED-4DB2-BD59-A6C34878D82A}">
                    <a16:rowId xmlns:a16="http://schemas.microsoft.com/office/drawing/2014/main" val="725759029"/>
                  </a:ext>
                </a:extLst>
              </a:tr>
              <a:tr h="370840">
                <a:tc>
                  <a:txBody>
                    <a:bodyPr/>
                    <a:lstStyle/>
                    <a:p>
                      <a:r>
                        <a:rPr lang="en-US"/>
                        <a:t>Agency-Hired Respite</a:t>
                      </a:r>
                    </a:p>
                  </a:txBody>
                  <a:tcPr/>
                </a:tc>
                <a:tc>
                  <a:txBody>
                    <a:bodyPr/>
                    <a:lstStyle/>
                    <a:p>
                      <a:r>
                        <a:rPr lang="en-US"/>
                        <a:t>AHR</a:t>
                      </a:r>
                    </a:p>
                  </a:txBody>
                  <a:tcPr/>
                </a:tc>
                <a:tc>
                  <a:txBody>
                    <a:bodyPr/>
                    <a:lstStyle/>
                    <a:p>
                      <a:r>
                        <a:rPr lang="en-US"/>
                        <a:t>360 units (90 hours) </a:t>
                      </a:r>
                    </a:p>
                    <a:p>
                      <a:r>
                        <a:rPr lang="en-US"/>
                        <a:t>per 90 days</a:t>
                      </a:r>
                    </a:p>
                  </a:txBody>
                  <a:tcPr/>
                </a:tc>
                <a:tc>
                  <a:txBody>
                    <a:bodyPr/>
                    <a:lstStyle/>
                    <a:p>
                      <a:r>
                        <a:rPr lang="en-US"/>
                        <a:t>$10.69 per unit</a:t>
                      </a:r>
                    </a:p>
                    <a:p>
                      <a:r>
                        <a:rPr lang="en-US"/>
                        <a:t>$42.76 per hour</a:t>
                      </a:r>
                    </a:p>
                  </a:txBody>
                  <a:tcPr/>
                </a:tc>
                <a:extLst>
                  <a:ext uri="{0D108BD9-81ED-4DB2-BD59-A6C34878D82A}">
                    <a16:rowId xmlns:a16="http://schemas.microsoft.com/office/drawing/2014/main" val="3569878636"/>
                  </a:ext>
                </a:extLst>
              </a:tr>
              <a:tr h="370840">
                <a:tc>
                  <a:txBody>
                    <a:bodyPr/>
                    <a:lstStyle/>
                    <a:p>
                      <a:r>
                        <a:rPr lang="en-US"/>
                        <a:t>Agency Weekend Recreation</a:t>
                      </a:r>
                    </a:p>
                  </a:txBody>
                  <a:tcPr/>
                </a:tc>
                <a:tc>
                  <a:txBody>
                    <a:bodyPr/>
                    <a:lstStyle/>
                    <a:p>
                      <a:r>
                        <a:rPr lang="en-US"/>
                        <a:t>AWR</a:t>
                      </a:r>
                    </a:p>
                  </a:txBody>
                  <a:tcPr/>
                </a:tc>
                <a:tc>
                  <a:txBody>
                    <a:bodyPr/>
                    <a:lstStyle/>
                    <a:p>
                      <a:r>
                        <a:rPr lang="en-US"/>
                        <a:t>300 units (75 hours)</a:t>
                      </a:r>
                    </a:p>
                    <a:p>
                      <a:r>
                        <a:rPr lang="en-US"/>
                        <a:t>per 90 days</a:t>
                      </a:r>
                    </a:p>
                  </a:txBody>
                  <a:tcPr/>
                </a:tc>
                <a:tc>
                  <a:txBody>
                    <a:bodyPr/>
                    <a:lstStyle/>
                    <a:p>
                      <a:r>
                        <a:rPr lang="en-US"/>
                        <a:t>$7.08 per unit</a:t>
                      </a:r>
                    </a:p>
                    <a:p>
                      <a:r>
                        <a:rPr lang="en-US"/>
                        <a:t>$28.32 per hour</a:t>
                      </a:r>
                    </a:p>
                  </a:txBody>
                  <a:tcPr/>
                </a:tc>
                <a:extLst>
                  <a:ext uri="{0D108BD9-81ED-4DB2-BD59-A6C34878D82A}">
                    <a16:rowId xmlns:a16="http://schemas.microsoft.com/office/drawing/2014/main" val="993530244"/>
                  </a:ext>
                </a:extLst>
              </a:tr>
              <a:tr h="370840">
                <a:tc>
                  <a:txBody>
                    <a:bodyPr/>
                    <a:lstStyle/>
                    <a:p>
                      <a:r>
                        <a:rPr lang="en-US"/>
                        <a:t>Self-Hired Respite</a:t>
                      </a:r>
                    </a:p>
                  </a:txBody>
                  <a:tcPr/>
                </a:tc>
                <a:tc>
                  <a:txBody>
                    <a:bodyPr/>
                    <a:lstStyle/>
                    <a:p>
                      <a:r>
                        <a:rPr lang="en-US"/>
                        <a:t>SHR</a:t>
                      </a:r>
                    </a:p>
                  </a:txBody>
                  <a:tcPr/>
                </a:tc>
                <a:tc>
                  <a:txBody>
                    <a:bodyPr/>
                    <a:lstStyle/>
                    <a:p>
                      <a:r>
                        <a:rPr lang="en-US"/>
                        <a:t>360 units (90 hours)</a:t>
                      </a:r>
                    </a:p>
                    <a:p>
                      <a:r>
                        <a:rPr lang="en-US"/>
                        <a:t>per 90 days</a:t>
                      </a:r>
                    </a:p>
                  </a:txBody>
                  <a:tcPr/>
                </a:tc>
                <a:tc>
                  <a:txBody>
                    <a:bodyPr/>
                    <a:lstStyle/>
                    <a:p>
                      <a:r>
                        <a:rPr lang="en-US"/>
                        <a:t>$7.06 per unit*</a:t>
                      </a:r>
                    </a:p>
                    <a:p>
                      <a:r>
                        <a:rPr lang="en-US"/>
                        <a:t>$28.24 per hour</a:t>
                      </a:r>
                    </a:p>
                  </a:txBody>
                  <a:tcPr/>
                </a:tc>
                <a:extLst>
                  <a:ext uri="{0D108BD9-81ED-4DB2-BD59-A6C34878D82A}">
                    <a16:rowId xmlns:a16="http://schemas.microsoft.com/office/drawing/2014/main" val="3385053390"/>
                  </a:ext>
                </a:extLst>
              </a:tr>
              <a:tr h="370840">
                <a:tc>
                  <a:txBody>
                    <a:bodyPr/>
                    <a:lstStyle/>
                    <a:p>
                      <a:r>
                        <a:rPr lang="en-US"/>
                        <a:t>Overnight Respite</a:t>
                      </a:r>
                    </a:p>
                  </a:txBody>
                  <a:tcPr/>
                </a:tc>
                <a:tc>
                  <a:txBody>
                    <a:bodyPr/>
                    <a:lstStyle/>
                    <a:p>
                      <a:r>
                        <a:rPr lang="en-US"/>
                        <a:t>OVR</a:t>
                      </a:r>
                    </a:p>
                  </a:txBody>
                  <a:tcPr/>
                </a:tc>
                <a:tc>
                  <a:txBody>
                    <a:bodyPr/>
                    <a:lstStyle/>
                    <a:p>
                      <a:r>
                        <a:rPr lang="en-US"/>
                        <a:t>1 overnight (maximum 14 overnights in a rolling 365-day period, based on availability)</a:t>
                      </a:r>
                    </a:p>
                  </a:txBody>
                  <a:tcPr/>
                </a:tc>
                <a:tc>
                  <a:txBody>
                    <a:bodyPr/>
                    <a:lstStyle/>
                    <a:p>
                      <a:r>
                        <a:rPr lang="en-US"/>
                        <a:t>$155 per night</a:t>
                      </a:r>
                    </a:p>
                  </a:txBody>
                  <a:tcPr/>
                </a:tc>
                <a:extLst>
                  <a:ext uri="{0D108BD9-81ED-4DB2-BD59-A6C34878D82A}">
                    <a16:rowId xmlns:a16="http://schemas.microsoft.com/office/drawing/2014/main" val="2415841446"/>
                  </a:ext>
                </a:extLst>
              </a:tr>
            </a:tbl>
          </a:graphicData>
        </a:graphic>
      </p:graphicFrame>
      <p:graphicFrame>
        <p:nvGraphicFramePr>
          <p:cNvPr id="5" name="Table 6">
            <a:extLst>
              <a:ext uri="{FF2B5EF4-FFF2-40B4-BE49-F238E27FC236}">
                <a16:creationId xmlns:a16="http://schemas.microsoft.com/office/drawing/2014/main" id="{2DFEE4AB-D686-063D-6D32-10905FB2914A}"/>
              </a:ext>
            </a:extLst>
          </p:cNvPr>
          <p:cNvGraphicFramePr>
            <a:graphicFrameLocks noGrp="1"/>
          </p:cNvGraphicFramePr>
          <p:nvPr>
            <p:extLst>
              <p:ext uri="{D42A27DB-BD31-4B8C-83A1-F6EECF244321}">
                <p14:modId xmlns:p14="http://schemas.microsoft.com/office/powerpoint/2010/main" val="3211335259"/>
              </p:ext>
            </p:extLst>
          </p:nvPr>
        </p:nvGraphicFramePr>
        <p:xfrm>
          <a:off x="1685771" y="5994531"/>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905352824"/>
                    </a:ext>
                  </a:extLst>
                </a:gridCol>
              </a:tblGrid>
              <a:tr h="370840">
                <a:tc>
                  <a:txBody>
                    <a:bodyPr/>
                    <a:lstStyle/>
                    <a:p>
                      <a:pPr algn="ctr"/>
                      <a:r>
                        <a:rPr lang="en-US">
                          <a:solidFill>
                            <a:schemeClr val="tx1"/>
                          </a:solidFill>
                        </a:rPr>
                        <a:t>*Note: NJ State minimum wage must be paid for a SHR worker.</a:t>
                      </a:r>
                    </a:p>
                  </a:txBody>
                  <a:tcPr/>
                </a:tc>
                <a:extLst>
                  <a:ext uri="{0D108BD9-81ED-4DB2-BD59-A6C34878D82A}">
                    <a16:rowId xmlns:a16="http://schemas.microsoft.com/office/drawing/2014/main" val="1059129447"/>
                  </a:ext>
                </a:extLst>
              </a:tr>
            </a:tbl>
          </a:graphicData>
        </a:graphic>
      </p:graphicFrame>
    </p:spTree>
    <p:extLst>
      <p:ext uri="{BB962C8B-B14F-4D97-AF65-F5344CB8AC3E}">
        <p14:creationId xmlns:p14="http://schemas.microsoft.com/office/powerpoint/2010/main" val="757493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A28A-7665-4771-97F8-0FD0EB928956}"/>
              </a:ext>
            </a:extLst>
          </p:cNvPr>
          <p:cNvSpPr>
            <a:spLocks noGrp="1"/>
          </p:cNvSpPr>
          <p:nvPr>
            <p:ph type="title"/>
          </p:nvPr>
        </p:nvSpPr>
        <p:spPr/>
        <p:txBody>
          <a:bodyPr/>
          <a:lstStyle/>
          <a:p>
            <a:pPr algn="ctr"/>
            <a:r>
              <a:rPr lang="en-US"/>
              <a:t>RFQ</a:t>
            </a:r>
          </a:p>
        </p:txBody>
      </p:sp>
      <p:sp>
        <p:nvSpPr>
          <p:cNvPr id="3" name="Content Placeholder 2">
            <a:extLst>
              <a:ext uri="{FF2B5EF4-FFF2-40B4-BE49-F238E27FC236}">
                <a16:creationId xmlns:a16="http://schemas.microsoft.com/office/drawing/2014/main" id="{F68E9234-CE70-47FD-883A-C4B893E08E2D}"/>
              </a:ext>
            </a:extLst>
          </p:cNvPr>
          <p:cNvSpPr>
            <a:spLocks noGrp="1"/>
          </p:cNvSpPr>
          <p:nvPr>
            <p:ph idx="1"/>
          </p:nvPr>
        </p:nvSpPr>
        <p:spPr>
          <a:xfrm>
            <a:off x="609600" y="1600200"/>
            <a:ext cx="10972800" cy="4724400"/>
          </a:xfrm>
        </p:spPr>
        <p:txBody>
          <a:bodyPr/>
          <a:lstStyle/>
          <a:p>
            <a:pPr algn="just">
              <a:spcBef>
                <a:spcPts val="0"/>
              </a:spcBef>
              <a:spcAft>
                <a:spcPts val="0"/>
              </a:spcAft>
            </a:pPr>
            <a:r>
              <a:rPr lang="en-US" sz="2400" dirty="0">
                <a:solidFill>
                  <a:srgbClr val="002060"/>
                </a:solidFill>
                <a:effectLst/>
                <a:ea typeface="Arial" panose="020B0604020202020204" pitchFamily="34" charset="0"/>
                <a:cs typeface="Arial"/>
              </a:rPr>
              <a:t>DCF will </a:t>
            </a:r>
            <a:r>
              <a:rPr lang="en-US" sz="2400" dirty="0">
                <a:solidFill>
                  <a:srgbClr val="002060"/>
                </a:solidFill>
                <a:ea typeface="Arial" panose="020B0604020202020204" pitchFamily="34" charset="0"/>
                <a:cs typeface="Arial"/>
              </a:rPr>
              <a:t>send an</a:t>
            </a:r>
            <a:r>
              <a:rPr lang="en-US" sz="2400" dirty="0">
                <a:solidFill>
                  <a:srgbClr val="002060"/>
                </a:solidFill>
                <a:effectLst/>
                <a:ea typeface="Arial" panose="020B0604020202020204" pitchFamily="34" charset="0"/>
                <a:cs typeface="Arial"/>
              </a:rPr>
              <a:t> official decision letter to all </a:t>
            </a:r>
            <a:r>
              <a:rPr lang="en-US" sz="2400" dirty="0">
                <a:solidFill>
                  <a:srgbClr val="002060"/>
                </a:solidFill>
                <a:ea typeface="Arial" panose="020B0604020202020204" pitchFamily="34" charset="0"/>
                <a:cs typeface="Arial"/>
              </a:rPr>
              <a:t>respondents </a:t>
            </a:r>
            <a:r>
              <a:rPr lang="en-US" sz="2400" dirty="0">
                <a:solidFill>
                  <a:srgbClr val="002060"/>
                </a:solidFill>
                <a:effectLst/>
                <a:ea typeface="Arial" panose="020B0604020202020204" pitchFamily="34" charset="0"/>
                <a:cs typeface="Arial"/>
              </a:rPr>
              <a:t>once a final qualification decision is made.</a:t>
            </a:r>
          </a:p>
          <a:p>
            <a:pPr algn="just">
              <a:spcBef>
                <a:spcPts val="0"/>
              </a:spcBef>
              <a:spcAft>
                <a:spcPts val="0"/>
              </a:spcAft>
            </a:pPr>
            <a:endParaRPr lang="en-US" sz="2400" dirty="0">
              <a:solidFill>
                <a:srgbClr val="002060"/>
              </a:solidFill>
              <a:ea typeface="Arial" panose="020B0604020202020204" pitchFamily="34" charset="0"/>
              <a:cs typeface="Arial"/>
            </a:endParaRPr>
          </a:p>
          <a:p>
            <a:pPr algn="just">
              <a:spcBef>
                <a:spcPts val="0"/>
              </a:spcBef>
              <a:spcAft>
                <a:spcPts val="0"/>
              </a:spcAft>
            </a:pPr>
            <a:r>
              <a:rPr lang="en-US" sz="2400" dirty="0">
                <a:solidFill>
                  <a:srgbClr val="002060"/>
                </a:solidFill>
                <a:ea typeface="Arial" panose="020B0604020202020204" pitchFamily="34" charset="0"/>
                <a:cs typeface="Arial"/>
              </a:rPr>
              <a:t>If qualified, post-award documentation will be collected from the provider by the DCF Office of Contract Administration.</a:t>
            </a:r>
            <a:endParaRPr lang="en-US" sz="2400" dirty="0">
              <a:solidFill>
                <a:srgbClr val="002060"/>
              </a:solidFill>
              <a:effectLst/>
              <a:ea typeface="Arial" panose="020B0604020202020204" pitchFamily="34" charset="0"/>
              <a:cs typeface="Arial"/>
            </a:endParaRPr>
          </a:p>
          <a:p>
            <a:pPr algn="just">
              <a:spcBef>
                <a:spcPts val="0"/>
              </a:spcBef>
              <a:spcAft>
                <a:spcPts val="0"/>
              </a:spcAft>
            </a:pPr>
            <a:endParaRPr lang="en-US" sz="2400" dirty="0">
              <a:cs typeface="Arial"/>
            </a:endParaRPr>
          </a:p>
          <a:p>
            <a:pPr algn="just">
              <a:spcBef>
                <a:spcPts val="0"/>
              </a:spcBef>
              <a:spcAft>
                <a:spcPts val="0"/>
              </a:spcAft>
            </a:pPr>
            <a:r>
              <a:rPr lang="en-US" sz="2400" dirty="0">
                <a:cs typeface="Arial"/>
              </a:rPr>
              <a:t>Providers will need to complete a FSS Medicaid application before their contract can be executed.</a:t>
            </a:r>
          </a:p>
          <a:p>
            <a:pPr algn="just">
              <a:spcBef>
                <a:spcPts val="0"/>
              </a:spcBef>
              <a:spcAft>
                <a:spcPts val="0"/>
              </a:spcAft>
            </a:pPr>
            <a:endParaRPr lang="en-US" sz="2400" dirty="0">
              <a:cs typeface="Arial"/>
            </a:endParaRPr>
          </a:p>
          <a:p>
            <a:pPr algn="just">
              <a:spcBef>
                <a:spcPts val="0"/>
              </a:spcBef>
              <a:spcAft>
                <a:spcPts val="0"/>
              </a:spcAft>
            </a:pPr>
            <a:r>
              <a:rPr lang="en-US" sz="2400" dirty="0">
                <a:cs typeface="Arial"/>
              </a:rPr>
              <a:t> Once the contract is executed, DCF/CSOC will send a welcome email including information on trainings, billing, referrals, and background check requirements to newly contracted providers.</a:t>
            </a:r>
            <a:endParaRPr lang="en-US" sz="2400" dirty="0">
              <a:solidFill>
                <a:srgbClr val="002060"/>
              </a:solidFill>
              <a:effectLst/>
              <a:ea typeface="Arial" panose="020B0604020202020204" pitchFamily="34" charset="0"/>
              <a:cs typeface="Arial"/>
            </a:endParaRPr>
          </a:p>
          <a:p>
            <a:pPr algn="just">
              <a:spcBef>
                <a:spcPts val="0"/>
              </a:spcBef>
              <a:spcAft>
                <a:spcPts val="0"/>
              </a:spcAft>
            </a:pPr>
            <a:endParaRPr lang="en-US" sz="2000" dirty="0">
              <a:solidFill>
                <a:srgbClr val="002060"/>
              </a:solidFill>
              <a:effectLst/>
              <a:latin typeface="Arial"/>
              <a:ea typeface="Arial" panose="020B0604020202020204" pitchFamily="34" charset="0"/>
              <a:cs typeface="Arial"/>
            </a:endParaRPr>
          </a:p>
          <a:p>
            <a:pPr marL="0" indent="0">
              <a:buNone/>
            </a:pPr>
            <a:endParaRPr lang="en-US" sz="2000" b="1" dirty="0">
              <a:latin typeface="Arial" panose="020B0604020202020204" pitchFamily="34" charset="0"/>
              <a:ea typeface="Arial" panose="020B0604020202020204" pitchFamily="34" charset="0"/>
              <a:cs typeface="Times New Roman" panose="02020603050405020304" pitchFamily="18" charset="0"/>
            </a:endParaRPr>
          </a:p>
          <a:p>
            <a:pPr>
              <a:buFont typeface="Wingdings" panose="05000000000000000000" pitchFamily="2" charset="2"/>
              <a:buChar char="q"/>
            </a:pPr>
            <a:endParaRPr lang="en-US" sz="2000" b="1" dirty="0">
              <a:effectLst/>
              <a:latin typeface="Arial" panose="020B0604020202020204" pitchFamily="34" charset="0"/>
              <a:ea typeface="Arial" panose="020B0604020202020204" pitchFamily="34" charset="0"/>
              <a:cs typeface="Times New Roman" panose="02020603050405020304" pitchFamily="18" charset="0"/>
            </a:endParaRPr>
          </a:p>
          <a:p>
            <a:pPr marL="447675" marR="81915" indent="0">
              <a:lnSpc>
                <a:spcPct val="103000"/>
              </a:lnSpc>
              <a:spcBef>
                <a:spcPts val="0"/>
              </a:spcBef>
              <a:spcAft>
                <a:spcPts val="25"/>
              </a:spcAft>
              <a:buNone/>
            </a:pPr>
            <a:endParaRPr lang="en-US" sz="2000" dirty="0">
              <a:solidFill>
                <a:srgbClr val="000000"/>
              </a:solidFill>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1665652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3B8A-553D-49D5-BDAC-3FDE121411FA}"/>
              </a:ext>
            </a:extLst>
          </p:cNvPr>
          <p:cNvSpPr>
            <a:spLocks noGrp="1"/>
          </p:cNvSpPr>
          <p:nvPr>
            <p:ph type="title"/>
          </p:nvPr>
        </p:nvSpPr>
        <p:spPr/>
        <p:txBody>
          <a:bodyPr/>
          <a:lstStyle/>
          <a:p>
            <a:pPr algn="ctr"/>
            <a:r>
              <a:rPr lang="en-US"/>
              <a:t>Key Components</a:t>
            </a:r>
          </a:p>
        </p:txBody>
      </p:sp>
      <p:sp>
        <p:nvSpPr>
          <p:cNvPr id="3" name="Content Placeholder 2">
            <a:extLst>
              <a:ext uri="{FF2B5EF4-FFF2-40B4-BE49-F238E27FC236}">
                <a16:creationId xmlns:a16="http://schemas.microsoft.com/office/drawing/2014/main" id="{2F667679-17F5-454A-B858-099EFE26BD81}"/>
              </a:ext>
            </a:extLst>
          </p:cNvPr>
          <p:cNvSpPr>
            <a:spLocks noGrp="1"/>
          </p:cNvSpPr>
          <p:nvPr>
            <p:ph sz="half" idx="1"/>
          </p:nvPr>
        </p:nvSpPr>
        <p:spPr>
          <a:xfrm>
            <a:off x="609600" y="1600201"/>
            <a:ext cx="11430000" cy="4800599"/>
          </a:xfrm>
        </p:spPr>
        <p:txBody>
          <a:bodyPr/>
          <a:lstStyle/>
          <a:p>
            <a:r>
              <a:rPr lang="en-US" sz="2400" dirty="0">
                <a:solidFill>
                  <a:srgbClr val="002060"/>
                </a:solidFill>
                <a:cs typeface="Arial"/>
              </a:rPr>
              <a:t>Background Checks</a:t>
            </a:r>
            <a:endParaRPr lang="en-US" sz="2400" dirty="0">
              <a:solidFill>
                <a:srgbClr val="002060"/>
              </a:solidFill>
              <a:cs typeface="Arial" panose="020B0604020202020204" pitchFamily="34" charset="0"/>
            </a:endParaRPr>
          </a:p>
          <a:p>
            <a:r>
              <a:rPr lang="en-US" sz="2400" dirty="0">
                <a:solidFill>
                  <a:srgbClr val="002060"/>
                </a:solidFill>
                <a:cs typeface="Arial"/>
              </a:rPr>
              <a:t>Compliance with Reporting:</a:t>
            </a:r>
          </a:p>
          <a:p>
            <a:pPr marL="457200" lvl="1" indent="0">
              <a:buNone/>
            </a:pPr>
            <a:r>
              <a:rPr lang="en-US" dirty="0">
                <a:solidFill>
                  <a:srgbClr val="002060"/>
                </a:solidFill>
                <a:cs typeface="Arial"/>
              </a:rPr>
              <a:t>	-NJ Abuse/Adult Protective Services</a:t>
            </a:r>
          </a:p>
          <a:p>
            <a:pPr marL="457200" lvl="1" indent="0">
              <a:buNone/>
            </a:pPr>
            <a:r>
              <a:rPr lang="en-US" dirty="0">
                <a:solidFill>
                  <a:srgbClr val="002060"/>
                </a:solidFill>
                <a:cs typeface="Arial"/>
              </a:rPr>
              <a:t>	-Danielle’s Law</a:t>
            </a:r>
          </a:p>
          <a:p>
            <a:pPr marL="457200" lvl="1" indent="0">
              <a:buNone/>
            </a:pPr>
            <a:r>
              <a:rPr lang="en-US" dirty="0">
                <a:solidFill>
                  <a:srgbClr val="002060"/>
                </a:solidFill>
                <a:cs typeface="Arial"/>
              </a:rPr>
              <a:t>	-Unusual Incident Reporting (UIR)</a:t>
            </a:r>
          </a:p>
          <a:p>
            <a:r>
              <a:rPr lang="en-US" sz="2400" dirty="0">
                <a:solidFill>
                  <a:srgbClr val="002060"/>
                </a:solidFill>
                <a:cs typeface="Arial"/>
              </a:rPr>
              <a:t>Program Description Form</a:t>
            </a:r>
          </a:p>
          <a:p>
            <a:r>
              <a:rPr lang="en-US" sz="2400" dirty="0">
                <a:solidFill>
                  <a:srgbClr val="002060"/>
                </a:solidFill>
                <a:cs typeface="Arial"/>
              </a:rPr>
              <a:t>Documentation Requirements</a:t>
            </a:r>
          </a:p>
          <a:p>
            <a:r>
              <a:rPr lang="en-US" sz="2400" dirty="0">
                <a:solidFill>
                  <a:srgbClr val="002060"/>
                </a:solidFill>
                <a:cs typeface="Arial"/>
              </a:rPr>
              <a:t>Training Plan</a:t>
            </a:r>
          </a:p>
        </p:txBody>
      </p:sp>
    </p:spTree>
    <p:extLst>
      <p:ext uri="{BB962C8B-B14F-4D97-AF65-F5344CB8AC3E}">
        <p14:creationId xmlns:p14="http://schemas.microsoft.com/office/powerpoint/2010/main" val="4264078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CFE1-4F33-4C35-AF22-DA7190FDC397}"/>
              </a:ext>
            </a:extLst>
          </p:cNvPr>
          <p:cNvSpPr>
            <a:spLocks noGrp="1"/>
          </p:cNvSpPr>
          <p:nvPr>
            <p:ph type="title"/>
          </p:nvPr>
        </p:nvSpPr>
        <p:spPr/>
        <p:txBody>
          <a:bodyPr/>
          <a:lstStyle/>
          <a:p>
            <a:pPr algn="ctr"/>
            <a:r>
              <a:rPr lang="en-US"/>
              <a:t>Qualification Process</a:t>
            </a:r>
          </a:p>
        </p:txBody>
      </p:sp>
      <p:sp>
        <p:nvSpPr>
          <p:cNvPr id="3" name="Content Placeholder 2">
            <a:extLst>
              <a:ext uri="{FF2B5EF4-FFF2-40B4-BE49-F238E27FC236}">
                <a16:creationId xmlns:a16="http://schemas.microsoft.com/office/drawing/2014/main" id="{97AA0DF2-6B56-4C37-92E9-1F7BC0FE9A6A}"/>
              </a:ext>
            </a:extLst>
          </p:cNvPr>
          <p:cNvSpPr>
            <a:spLocks noGrp="1"/>
          </p:cNvSpPr>
          <p:nvPr>
            <p:ph idx="1"/>
          </p:nvPr>
        </p:nvSpPr>
        <p:spPr>
          <a:xfrm>
            <a:off x="609600" y="1371600"/>
            <a:ext cx="10972800" cy="5105400"/>
          </a:xfrm>
        </p:spPr>
        <p:txBody>
          <a:bodyPr/>
          <a:lstStyle/>
          <a:p>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All responses must be delivered ONLINE on the due date by 12:00 P.M. </a:t>
            </a:r>
            <a:r>
              <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Responses </a:t>
            </a:r>
            <a:r>
              <a:rPr lang="en-US"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received after</a:t>
            </a:r>
            <a:r>
              <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12:00 P.M. on November 0</a:t>
            </a:r>
            <a:r>
              <a:rPr lang="en-US"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6</a:t>
            </a:r>
            <a:r>
              <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2024, will not be considered</a:t>
            </a:r>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114300" marR="0">
              <a:spcBef>
                <a:spcPts val="0"/>
              </a:spcBef>
              <a:spcAft>
                <a:spcPts val="0"/>
              </a:spcAft>
              <a:tabLst>
                <a:tab pos="-171450" algn="l"/>
              </a:tabLst>
            </a:pPr>
            <a:endPar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114300">
              <a:spcBef>
                <a:spcPts val="0"/>
              </a:spcBef>
              <a:spcAft>
                <a:spcPts val="0"/>
              </a:spcAft>
              <a:tabLst>
                <a:tab pos="-171450" algn="l"/>
              </a:tabLst>
            </a:pPr>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To submit online, respondent must complete an Authorized Organization Representative (AOR) form.</a:t>
            </a:r>
            <a:r>
              <a:rPr lang="en-US" sz="24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The completed AOR form must be signed and dated by the Chief Executive Officer or designated alternate and sent to </a:t>
            </a:r>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DCF.ASKRFP@dcf.nj.gov</a:t>
            </a:r>
            <a:endPar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R="0">
              <a:spcBef>
                <a:spcPts val="0"/>
              </a:spcBef>
              <a:spcAft>
                <a:spcPts val="0"/>
              </a:spcAft>
              <a:tabLst>
                <a:tab pos="-171450" algn="l"/>
              </a:tabLst>
            </a:pPr>
            <a:endPar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114300" marR="0">
              <a:spcBef>
                <a:spcPts val="0"/>
              </a:spcBef>
              <a:spcAft>
                <a:spcPts val="0"/>
              </a:spcAft>
              <a:tabLst>
                <a:tab pos="-171450" algn="l"/>
              </a:tabLst>
            </a:pPr>
            <a:r>
              <a:rPr lang="en-US" sz="2400" spc="-10" dirty="0">
                <a:solidFill>
                  <a:srgbClr val="002060"/>
                </a:solidFill>
                <a:effectLst/>
                <a:latin typeface="Calibri" panose="020F0502020204030204" pitchFamily="34" charset="0"/>
                <a:ea typeface="Arial" panose="020B0604020202020204" pitchFamily="34" charset="0"/>
                <a:cs typeface="Calibri" panose="020F0502020204030204" pitchFamily="34" charset="0"/>
              </a:rPr>
              <a:t>Registered AOR forms must be received </a:t>
            </a:r>
            <a:r>
              <a:rPr lang="en-US" sz="2400" spc="-10" dirty="0">
                <a:solidFill>
                  <a:srgbClr val="002060"/>
                </a:solidFill>
                <a:latin typeface="Calibri" panose="020F0502020204030204" pitchFamily="34" charset="0"/>
                <a:ea typeface="Arial" panose="020B0604020202020204" pitchFamily="34" charset="0"/>
                <a:cs typeface="Calibri" panose="020F0502020204030204" pitchFamily="34" charset="0"/>
              </a:rPr>
              <a:t>no</a:t>
            </a:r>
            <a:r>
              <a:rPr lang="en-US" sz="2400" spc="-10" dirty="0">
                <a:solidFill>
                  <a:srgbClr val="002060"/>
                </a:solidFill>
                <a:effectLst/>
                <a:latin typeface="Calibri" panose="020F0502020204030204" pitchFamily="34" charset="0"/>
                <a:ea typeface="Arial" panose="020B0604020202020204" pitchFamily="34" charset="0"/>
                <a:cs typeface="Calibri" panose="020F0502020204030204" pitchFamily="34" charset="0"/>
              </a:rPr>
              <a:t> less than five (5) business days prior to the date the response is due.</a:t>
            </a:r>
          </a:p>
          <a:p>
            <a:pPr marR="0">
              <a:spcBef>
                <a:spcPts val="0"/>
              </a:spcBef>
              <a:spcAft>
                <a:spcPts val="0"/>
              </a:spcAft>
              <a:tabLst>
                <a:tab pos="-171450" algn="l"/>
              </a:tabLst>
            </a:pPr>
            <a:endParaRPr lang="en-US" sz="2400" spc="-1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p>
            <a:pPr marL="114300" marR="0">
              <a:spcBef>
                <a:spcPts val="0"/>
              </a:spcBef>
              <a:spcAft>
                <a:spcPts val="0"/>
              </a:spcAft>
              <a:tabLst>
                <a:tab pos="-171450" algn="l"/>
              </a:tabLst>
            </a:pPr>
            <a:r>
              <a:rPr lang="en-US" sz="2400" spc="-10" dirty="0">
                <a:solidFill>
                  <a:srgbClr val="002060"/>
                </a:solidFill>
                <a:effectLst/>
                <a:latin typeface="Calibri" panose="020F0502020204030204" pitchFamily="34" charset="0"/>
                <a:ea typeface="Arial" panose="020B0604020202020204" pitchFamily="34" charset="0"/>
                <a:cs typeface="Calibri" panose="020F0502020204030204" pitchFamily="34" charset="0"/>
              </a:rPr>
              <a:t>Upon receipt of the completed AOR, DCF will grant the Respondent permission to proceed and provide instructions for the submission of the response.</a:t>
            </a:r>
            <a:endPar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sz="2000" dirty="0"/>
          </a:p>
        </p:txBody>
      </p:sp>
    </p:spTree>
    <p:extLst>
      <p:ext uri="{BB962C8B-B14F-4D97-AF65-F5344CB8AC3E}">
        <p14:creationId xmlns:p14="http://schemas.microsoft.com/office/powerpoint/2010/main" val="1144885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1ABC3-7EC2-41E9-BBBC-05EE68C1A52E}"/>
              </a:ext>
            </a:extLst>
          </p:cNvPr>
          <p:cNvSpPr>
            <a:spLocks noGrp="1"/>
          </p:cNvSpPr>
          <p:nvPr>
            <p:ph type="title"/>
          </p:nvPr>
        </p:nvSpPr>
        <p:spPr/>
        <p:txBody>
          <a:bodyPr/>
          <a:lstStyle/>
          <a:p>
            <a:pPr algn="ctr"/>
            <a:r>
              <a:rPr lang="en-US"/>
              <a:t>Timeframes</a:t>
            </a:r>
          </a:p>
        </p:txBody>
      </p:sp>
      <p:sp>
        <p:nvSpPr>
          <p:cNvPr id="3" name="Content Placeholder 2">
            <a:extLst>
              <a:ext uri="{FF2B5EF4-FFF2-40B4-BE49-F238E27FC236}">
                <a16:creationId xmlns:a16="http://schemas.microsoft.com/office/drawing/2014/main" id="{4D1BB546-C661-45B3-B660-88F23BE9DB4E}"/>
              </a:ext>
            </a:extLst>
          </p:cNvPr>
          <p:cNvSpPr>
            <a:spLocks noGrp="1"/>
          </p:cNvSpPr>
          <p:nvPr>
            <p:ph idx="1"/>
          </p:nvPr>
        </p:nvSpPr>
        <p:spPr/>
        <p:txBody>
          <a:bodyPr/>
          <a:lstStyle/>
          <a:p>
            <a:pPr marL="57150" marR="0" indent="-285750" algn="just">
              <a:spcBef>
                <a:spcPts val="0"/>
              </a:spcBef>
              <a:spcAft>
                <a:spcPts val="0"/>
              </a:spcAft>
              <a:buFont typeface="Wingdings" panose="05000000000000000000" pitchFamily="2" charset="2"/>
              <a:buChar char="q"/>
              <a:tabLst>
                <a:tab pos="228600" algn="l"/>
              </a:tabLst>
            </a:pPr>
            <a:endParaRPr lang="en-US" sz="2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lvl="1" indent="-342900">
              <a:spcBef>
                <a:spcPts val="0"/>
              </a:spcBef>
              <a:spcAft>
                <a:spcPts val="0"/>
              </a:spcAft>
              <a:buFont typeface="Wingdings" panose="05000000000000000000" pitchFamily="2" charset="2"/>
              <a:buChar char="§"/>
              <a:tabLst>
                <a:tab pos="228600" algn="l"/>
              </a:tabLst>
            </a:pPr>
            <a:r>
              <a:rPr lang="en-US" sz="2400">
                <a:solidFill>
                  <a:srgbClr val="002060"/>
                </a:solidFill>
                <a:ea typeface="Times New Roman" panose="02020603050405020304" pitchFamily="18" charset="0"/>
                <a:cs typeface="Arial"/>
              </a:rPr>
              <a:t>Notice of Request for Qualification posted </a:t>
            </a:r>
            <a:r>
              <a:rPr lang="en-US" sz="2400" b="1">
                <a:solidFill>
                  <a:srgbClr val="002060"/>
                </a:solidFill>
                <a:ea typeface="Times New Roman" panose="02020603050405020304" pitchFamily="18" charset="0"/>
                <a:cs typeface="Arial"/>
              </a:rPr>
              <a:t>September 23, 2024</a:t>
            </a:r>
          </a:p>
          <a:p>
            <a:pPr lvl="1" indent="-342900">
              <a:spcBef>
                <a:spcPts val="0"/>
              </a:spcBef>
              <a:spcAft>
                <a:spcPts val="0"/>
              </a:spcAft>
              <a:buFont typeface="Wingdings" panose="05000000000000000000" pitchFamily="2" charset="2"/>
              <a:buChar char="§"/>
              <a:tabLst>
                <a:tab pos="228600" algn="l"/>
              </a:tabLst>
            </a:pPr>
            <a:r>
              <a:rPr lang="en-US" sz="2400">
                <a:solidFill>
                  <a:srgbClr val="002060"/>
                </a:solidFill>
                <a:ea typeface="Times New Roman" panose="02020603050405020304" pitchFamily="18" charset="0"/>
                <a:cs typeface="Arial"/>
              </a:rPr>
              <a:t>Email Question and Answer Period up until </a:t>
            </a:r>
            <a:r>
              <a:rPr lang="en-US" sz="2400" b="1">
                <a:solidFill>
                  <a:srgbClr val="002060"/>
                </a:solidFill>
                <a:ea typeface="Times New Roman" panose="02020603050405020304" pitchFamily="18" charset="0"/>
                <a:cs typeface="Arial"/>
              </a:rPr>
              <a:t>October 24, 2024</a:t>
            </a:r>
          </a:p>
          <a:p>
            <a:pPr lvl="1" indent="-342900">
              <a:spcBef>
                <a:spcPts val="0"/>
              </a:spcBef>
              <a:spcAft>
                <a:spcPts val="0"/>
              </a:spcAft>
              <a:buFont typeface="Wingdings" panose="05000000000000000000" pitchFamily="2" charset="2"/>
              <a:buChar char="§"/>
              <a:tabLst>
                <a:tab pos="228600" algn="l"/>
              </a:tabLst>
            </a:pPr>
            <a:r>
              <a:rPr lang="en-US" sz="2400">
                <a:solidFill>
                  <a:srgbClr val="002060"/>
                </a:solidFill>
                <a:ea typeface="Times New Roman" panose="02020603050405020304" pitchFamily="18" charset="0"/>
                <a:cs typeface="Arial"/>
              </a:rPr>
              <a:t>Informational Session on </a:t>
            </a:r>
            <a:r>
              <a:rPr lang="en-US" sz="2400" b="1">
                <a:solidFill>
                  <a:srgbClr val="002060"/>
                </a:solidFill>
                <a:ea typeface="Times New Roman" panose="02020603050405020304" pitchFamily="18" charset="0"/>
                <a:cs typeface="Arial"/>
              </a:rPr>
              <a:t>October 17, 2024</a:t>
            </a:r>
          </a:p>
          <a:p>
            <a:pPr lvl="1" indent="-342900">
              <a:spcBef>
                <a:spcPts val="0"/>
              </a:spcBef>
              <a:spcAft>
                <a:spcPts val="0"/>
              </a:spcAft>
              <a:buFont typeface="Wingdings" panose="05000000000000000000" pitchFamily="2" charset="2"/>
              <a:buChar char="§"/>
              <a:tabLst>
                <a:tab pos="228600" algn="l"/>
              </a:tabLst>
            </a:pPr>
            <a:r>
              <a:rPr lang="en-US" sz="2400">
                <a:solidFill>
                  <a:srgbClr val="002060"/>
                </a:solidFill>
                <a:ea typeface="Times New Roman" panose="02020603050405020304" pitchFamily="18" charset="0"/>
                <a:cs typeface="Arial"/>
              </a:rPr>
              <a:t>Authorized Organization Representative (AOR) submitted no later than </a:t>
            </a:r>
            <a:r>
              <a:rPr lang="en-US" sz="2400" b="1">
                <a:solidFill>
                  <a:srgbClr val="002060"/>
                </a:solidFill>
                <a:ea typeface="Times New Roman" panose="02020603050405020304" pitchFamily="18" charset="0"/>
                <a:cs typeface="Arial"/>
              </a:rPr>
              <a:t>October 30, 2024</a:t>
            </a:r>
            <a:endParaRPr lang="en-US" sz="2400" b="1">
              <a:solidFill>
                <a:srgbClr val="002060"/>
              </a:solidFill>
              <a:ea typeface="Times New Roman" panose="02020603050405020304" pitchFamily="18" charset="0"/>
              <a:cs typeface="Arial" panose="020B0604020202020204" pitchFamily="34" charset="0"/>
            </a:endParaRPr>
          </a:p>
          <a:p>
            <a:pPr lvl="1" indent="-342900">
              <a:spcBef>
                <a:spcPts val="0"/>
              </a:spcBef>
              <a:spcAft>
                <a:spcPts val="0"/>
              </a:spcAft>
              <a:buFont typeface="Wingdings" panose="05000000000000000000" pitchFamily="2" charset="2"/>
              <a:buChar char="§"/>
              <a:tabLst>
                <a:tab pos="228600" algn="l"/>
              </a:tabLst>
            </a:pPr>
            <a:r>
              <a:rPr lang="en-US" sz="2400">
                <a:solidFill>
                  <a:srgbClr val="002060"/>
                </a:solidFill>
                <a:ea typeface="Times New Roman" panose="02020603050405020304" pitchFamily="18" charset="0"/>
                <a:cs typeface="Arial"/>
              </a:rPr>
              <a:t>Completed response submitted no later than </a:t>
            </a:r>
            <a:r>
              <a:rPr lang="en-US" sz="2400" b="1">
                <a:solidFill>
                  <a:srgbClr val="002060"/>
                </a:solidFill>
                <a:ea typeface="Times New Roman" panose="02020603050405020304" pitchFamily="18" charset="0"/>
                <a:cs typeface="Arial"/>
              </a:rPr>
              <a:t>November 6, 2024</a:t>
            </a:r>
          </a:p>
          <a:p>
            <a:pPr marL="114300" marR="0" algn="just">
              <a:spcBef>
                <a:spcPts val="0"/>
              </a:spcBef>
              <a:spcAft>
                <a:spcPts val="0"/>
              </a:spcAft>
              <a:buFont typeface="Wingdings" panose="05000000000000000000" pitchFamily="2" charset="2"/>
              <a:buChar char="q"/>
              <a:tabLst>
                <a:tab pos="228600" algn="l"/>
              </a:tabLst>
            </a:pPr>
            <a:endParaRPr lang="en-US" sz="2400">
              <a:solidFill>
                <a:srgbClr val="002060"/>
              </a:solidFill>
              <a:ea typeface="Times New Roman" panose="02020603050405020304" pitchFamily="18" charset="0"/>
              <a:cs typeface="Arial" panose="020B0604020202020204" pitchFamily="34" charset="0"/>
            </a:endParaRPr>
          </a:p>
          <a:p>
            <a:pPr marL="0" marR="0" indent="0" algn="just">
              <a:spcBef>
                <a:spcPts val="0"/>
              </a:spcBef>
              <a:spcAft>
                <a:spcPts val="0"/>
              </a:spcAft>
              <a:buNone/>
              <a:tabLst>
                <a:tab pos="228600" algn="l"/>
              </a:tabLst>
            </a:pPr>
            <a:r>
              <a:rPr lang="en-US" sz="2400" b="1">
                <a:solidFill>
                  <a:srgbClr val="002060"/>
                </a:solidFill>
                <a:effectLst/>
                <a:ea typeface="Times New Roman" panose="02020603050405020304" pitchFamily="18" charset="0"/>
                <a:cs typeface="Arial"/>
              </a:rPr>
              <a:t>DCF recommends not waiting until the due date to submit your response in case there are technical difficulties during your submission.</a:t>
            </a:r>
          </a:p>
          <a:p>
            <a:endParaRPr lang="en-US"/>
          </a:p>
        </p:txBody>
      </p:sp>
    </p:spTree>
    <p:extLst>
      <p:ext uri="{BB962C8B-B14F-4D97-AF65-F5344CB8AC3E}">
        <p14:creationId xmlns:p14="http://schemas.microsoft.com/office/powerpoint/2010/main" val="2676656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DD46E-73DD-DF2D-635B-C04A127EB338}"/>
              </a:ext>
            </a:extLst>
          </p:cNvPr>
          <p:cNvSpPr>
            <a:spLocks noGrp="1"/>
          </p:cNvSpPr>
          <p:nvPr>
            <p:ph type="title"/>
          </p:nvPr>
        </p:nvSpPr>
        <p:spPr/>
        <p:txBody>
          <a:bodyPr/>
          <a:lstStyle/>
          <a:p>
            <a:pPr algn="ctr"/>
            <a:r>
              <a:rPr lang="en-US"/>
              <a:t>Organizing Your Application</a:t>
            </a:r>
          </a:p>
        </p:txBody>
      </p:sp>
      <p:sp>
        <p:nvSpPr>
          <p:cNvPr id="3" name="Content Placeholder 2">
            <a:extLst>
              <a:ext uri="{FF2B5EF4-FFF2-40B4-BE49-F238E27FC236}">
                <a16:creationId xmlns:a16="http://schemas.microsoft.com/office/drawing/2014/main" id="{1ABC8C00-E726-D571-9FA7-8A8958BF6589}"/>
              </a:ext>
            </a:extLst>
          </p:cNvPr>
          <p:cNvSpPr>
            <a:spLocks noGrp="1"/>
          </p:cNvSpPr>
          <p:nvPr>
            <p:ph idx="1"/>
          </p:nvPr>
        </p:nvSpPr>
        <p:spPr>
          <a:xfrm>
            <a:off x="6923314" y="1600200"/>
            <a:ext cx="4659086" cy="4525963"/>
          </a:xfrm>
        </p:spPr>
        <p:txBody>
          <a:bodyPr/>
          <a:lstStyle/>
          <a:p>
            <a:r>
              <a:rPr lang="en-US" sz="2400"/>
              <a:t>Submit a complete AOR form to </a:t>
            </a:r>
            <a:r>
              <a:rPr lang="en-US" sz="2400">
                <a:hlinkClick r:id="rId3"/>
              </a:rPr>
              <a:t>DCF.ASKRFP@dcf.nj.gov</a:t>
            </a:r>
            <a:endParaRPr lang="en-US" sz="2400"/>
          </a:p>
          <a:p>
            <a:endParaRPr lang="en-US" sz="2400"/>
          </a:p>
          <a:p>
            <a:r>
              <a:rPr lang="en-US" sz="2400"/>
              <a:t>Ensure the form is completely filled and </a:t>
            </a:r>
            <a:r>
              <a:rPr lang="en-US" sz="2400" b="1"/>
              <a:t>signed</a:t>
            </a:r>
            <a:r>
              <a:rPr lang="en-US" sz="2400"/>
              <a:t>.</a:t>
            </a:r>
          </a:p>
        </p:txBody>
      </p:sp>
      <p:pic>
        <p:nvPicPr>
          <p:cNvPr id="13" name="Picture 12">
            <a:extLst>
              <a:ext uri="{FF2B5EF4-FFF2-40B4-BE49-F238E27FC236}">
                <a16:creationId xmlns:a16="http://schemas.microsoft.com/office/drawing/2014/main" id="{19D1F7E6-DDB2-6AAA-8442-C5D449FA4B4B}"/>
              </a:ext>
            </a:extLst>
          </p:cNvPr>
          <p:cNvPicPr>
            <a:picLocks noChangeAspect="1"/>
          </p:cNvPicPr>
          <p:nvPr/>
        </p:nvPicPr>
        <p:blipFill>
          <a:blip r:embed="rId4"/>
          <a:stretch>
            <a:fillRect/>
          </a:stretch>
        </p:blipFill>
        <p:spPr>
          <a:xfrm>
            <a:off x="1272934" y="1557839"/>
            <a:ext cx="5682193" cy="4252580"/>
          </a:xfrm>
          <a:prstGeom prst="rect">
            <a:avLst/>
          </a:prstGeom>
        </p:spPr>
      </p:pic>
      <p:sp>
        <p:nvSpPr>
          <p:cNvPr id="14" name="TextBox 13">
            <a:extLst>
              <a:ext uri="{FF2B5EF4-FFF2-40B4-BE49-F238E27FC236}">
                <a16:creationId xmlns:a16="http://schemas.microsoft.com/office/drawing/2014/main" id="{50E4D37F-D8B8-4967-80B6-CC8FE5EC7871}"/>
              </a:ext>
            </a:extLst>
          </p:cNvPr>
          <p:cNvSpPr txBox="1"/>
          <p:nvPr/>
        </p:nvSpPr>
        <p:spPr>
          <a:xfrm>
            <a:off x="2113808" y="4583875"/>
            <a:ext cx="4227615" cy="369332"/>
          </a:xfrm>
          <a:prstGeom prst="rect">
            <a:avLst/>
          </a:prstGeom>
          <a:noFill/>
        </p:spPr>
        <p:txBody>
          <a:bodyPr wrap="square" rtlCol="0">
            <a:spAutoFit/>
          </a:bodyPr>
          <a:lstStyle/>
          <a:p>
            <a:r>
              <a:rPr lang="en-US" b="1">
                <a:solidFill>
                  <a:srgbClr val="FF0000"/>
                </a:solidFill>
              </a:rPr>
              <a:t>ENTER RFP/RFQ NAME HERE</a:t>
            </a:r>
          </a:p>
        </p:txBody>
      </p:sp>
    </p:spTree>
    <p:extLst>
      <p:ext uri="{BB962C8B-B14F-4D97-AF65-F5344CB8AC3E}">
        <p14:creationId xmlns:p14="http://schemas.microsoft.com/office/powerpoint/2010/main" val="374114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ECD8251-AEDB-5403-D574-B525C40B5DCF}"/>
              </a:ext>
            </a:extLst>
          </p:cNvPr>
          <p:cNvSpPr>
            <a:spLocks noGrp="1" noChangeArrowheads="1"/>
          </p:cNvSpPr>
          <p:nvPr>
            <p:ph type="title"/>
          </p:nvPr>
        </p:nvSpPr>
        <p:spPr/>
        <p:txBody>
          <a:bodyPr/>
          <a:lstStyle/>
          <a:p>
            <a:pPr algn="ctr" eaLnBrk="1" hangingPunct="1"/>
            <a:r>
              <a:rPr lang="en-US" altLang="en-US"/>
              <a:t>Agenda &amp; Objectives</a:t>
            </a:r>
          </a:p>
        </p:txBody>
      </p:sp>
      <p:sp>
        <p:nvSpPr>
          <p:cNvPr id="16387" name="Rectangle 3">
            <a:extLst>
              <a:ext uri="{FF2B5EF4-FFF2-40B4-BE49-F238E27FC236}">
                <a16:creationId xmlns:a16="http://schemas.microsoft.com/office/drawing/2014/main" id="{028C6E20-6BEF-E407-EED8-58045D16B95F}"/>
              </a:ext>
            </a:extLst>
          </p:cNvPr>
          <p:cNvSpPr>
            <a:spLocks noGrp="1" noChangeArrowheads="1"/>
          </p:cNvSpPr>
          <p:nvPr>
            <p:ph type="body" idx="1"/>
          </p:nvPr>
        </p:nvSpPr>
        <p:spPr>
          <a:xfrm>
            <a:off x="609600" y="1600200"/>
            <a:ext cx="11201400" cy="4800600"/>
          </a:xfrm>
        </p:spPr>
        <p:txBody>
          <a:bodyPr/>
          <a:lstStyle/>
          <a:p>
            <a:pPr marR="0" lvl="0">
              <a:spcBef>
                <a:spcPts val="425"/>
              </a:spcBef>
              <a:spcAft>
                <a:spcPts val="0"/>
              </a:spcAft>
              <a:tabLst>
                <a:tab pos="991235" algn="l"/>
                <a:tab pos="991870" algn="l"/>
              </a:tabLst>
            </a:pPr>
            <a:r>
              <a:rPr lang="en-US" sz="2400" dirty="0">
                <a:solidFill>
                  <a:srgbClr val="114269"/>
                </a:solidFill>
                <a:effectLst/>
                <a:latin typeface="Calibri"/>
                <a:ea typeface="Arial" panose="020B0604020202020204" pitchFamily="34" charset="0"/>
                <a:cs typeface="Calibri"/>
              </a:rPr>
              <a:t>Welcome &amp; </a:t>
            </a:r>
            <a:r>
              <a:rPr lang="en-US" sz="2400" spc="-10" dirty="0">
                <a:solidFill>
                  <a:srgbClr val="114269"/>
                </a:solidFill>
                <a:effectLst/>
                <a:latin typeface="Calibri"/>
                <a:ea typeface="Arial" panose="020B0604020202020204" pitchFamily="34" charset="0"/>
                <a:cs typeface="Calibri"/>
              </a:rPr>
              <a:t>Introductions</a:t>
            </a:r>
            <a:endParaRPr lang="en-US" sz="2400" dirty="0">
              <a:effectLst/>
              <a:latin typeface="Calibri"/>
              <a:ea typeface="Arial" panose="020B0604020202020204" pitchFamily="34" charset="0"/>
              <a:cs typeface="Calibri"/>
            </a:endParaRPr>
          </a:p>
          <a:p>
            <a:pPr marR="0" lvl="0">
              <a:spcBef>
                <a:spcPts val="1280"/>
              </a:spcBef>
              <a:spcAft>
                <a:spcPts val="0"/>
              </a:spcAft>
              <a:tabLst>
                <a:tab pos="990600" algn="l"/>
                <a:tab pos="991235" algn="l"/>
              </a:tabLst>
            </a:pPr>
            <a:r>
              <a:rPr lang="en-US" sz="2400" spc="-10" dirty="0">
                <a:solidFill>
                  <a:srgbClr val="114269"/>
                </a:solidFill>
                <a:effectLst/>
                <a:latin typeface="Calibri"/>
                <a:ea typeface="Arial" panose="020B0604020202020204" pitchFamily="34" charset="0"/>
                <a:cs typeface="Calibri"/>
              </a:rPr>
              <a:t>Children’s System of Care (CSOC)</a:t>
            </a:r>
          </a:p>
          <a:p>
            <a:pPr marR="0" lvl="0">
              <a:spcBef>
                <a:spcPts val="1280"/>
              </a:spcBef>
              <a:spcAft>
                <a:spcPts val="0"/>
              </a:spcAft>
              <a:tabLst>
                <a:tab pos="990600" algn="l"/>
                <a:tab pos="991235" algn="l"/>
              </a:tabLst>
            </a:pPr>
            <a:r>
              <a:rPr lang="en-US" sz="2400" spc="-10" dirty="0">
                <a:solidFill>
                  <a:srgbClr val="114269"/>
                </a:solidFill>
                <a:latin typeface="Calibri"/>
                <a:ea typeface="Arial" panose="020B0604020202020204" pitchFamily="34" charset="0"/>
                <a:cs typeface="Calibri"/>
              </a:rPr>
              <a:t>Respite Services</a:t>
            </a:r>
          </a:p>
          <a:p>
            <a:pPr marR="0" lvl="0">
              <a:spcBef>
                <a:spcPts val="1280"/>
              </a:spcBef>
              <a:spcAft>
                <a:spcPts val="0"/>
              </a:spcAft>
              <a:tabLst>
                <a:tab pos="990600" algn="l"/>
                <a:tab pos="991235" algn="l"/>
              </a:tabLst>
            </a:pPr>
            <a:r>
              <a:rPr lang="en-US" sz="2400" spc="-10" dirty="0">
                <a:solidFill>
                  <a:srgbClr val="114269"/>
                </a:solidFill>
                <a:latin typeface="Calibri"/>
                <a:ea typeface="Arial" panose="020B0604020202020204" pitchFamily="34" charset="0"/>
                <a:cs typeface="Calibri"/>
              </a:rPr>
              <a:t>RFQ Requirements</a:t>
            </a:r>
          </a:p>
          <a:p>
            <a:pPr marR="0" lvl="0">
              <a:spcBef>
                <a:spcPts val="1280"/>
              </a:spcBef>
              <a:spcAft>
                <a:spcPts val="0"/>
              </a:spcAft>
              <a:tabLst>
                <a:tab pos="990600" algn="l"/>
                <a:tab pos="991235" algn="l"/>
              </a:tabLst>
            </a:pPr>
            <a:r>
              <a:rPr lang="en-US" sz="2400" spc="-10" dirty="0">
                <a:solidFill>
                  <a:srgbClr val="114269"/>
                </a:solidFill>
                <a:latin typeface="Calibri"/>
                <a:ea typeface="Arial" panose="020B0604020202020204" pitchFamily="34" charset="0"/>
                <a:cs typeface="Calibri"/>
              </a:rPr>
              <a:t>Organizing the RFQ Application</a:t>
            </a:r>
          </a:p>
          <a:p>
            <a:pPr marR="0" lvl="0">
              <a:spcBef>
                <a:spcPts val="1280"/>
              </a:spcBef>
              <a:spcAft>
                <a:spcPts val="0"/>
              </a:spcAft>
              <a:tabLst>
                <a:tab pos="990600" algn="l"/>
                <a:tab pos="991235" algn="l"/>
              </a:tabLst>
            </a:pPr>
            <a:r>
              <a:rPr lang="en-US" sz="2400" spc="-10" dirty="0">
                <a:solidFill>
                  <a:srgbClr val="114269"/>
                </a:solidFill>
                <a:latin typeface="Calibri"/>
                <a:ea typeface="Arial" panose="020B0604020202020204" pitchFamily="34" charset="0"/>
                <a:cs typeface="Calibri"/>
              </a:rPr>
              <a:t>Q &amp; A</a:t>
            </a:r>
            <a:endParaRPr lang="en-US" sz="2400" spc="-10" dirty="0">
              <a:latin typeface="Calibri"/>
              <a:ea typeface="Arial" panose="020B0604020202020204" pitchFamily="34" charset="0"/>
              <a:cs typeface="Calibri"/>
            </a:endParaRPr>
          </a:p>
          <a:p>
            <a:pPr marL="0" indent="0" eaLnBrk="1" hangingPunct="1">
              <a:lnSpc>
                <a:spcPct val="90000"/>
              </a:lnSpc>
              <a:buNone/>
            </a:pPr>
            <a:endParaRPr lang="en-US" alt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3841-7474-708D-F5B7-BF6B889E0A31}"/>
              </a:ext>
            </a:extLst>
          </p:cNvPr>
          <p:cNvSpPr>
            <a:spLocks noGrp="1"/>
          </p:cNvSpPr>
          <p:nvPr>
            <p:ph type="title"/>
          </p:nvPr>
        </p:nvSpPr>
        <p:spPr/>
        <p:txBody>
          <a:bodyPr/>
          <a:lstStyle/>
          <a:p>
            <a:pPr algn="ctr"/>
            <a:r>
              <a:rPr lang="en-US"/>
              <a:t>Organizing Your Application</a:t>
            </a:r>
          </a:p>
        </p:txBody>
      </p:sp>
      <p:sp>
        <p:nvSpPr>
          <p:cNvPr id="3" name="Content Placeholder 2">
            <a:extLst>
              <a:ext uri="{FF2B5EF4-FFF2-40B4-BE49-F238E27FC236}">
                <a16:creationId xmlns:a16="http://schemas.microsoft.com/office/drawing/2014/main" id="{39688D7F-5157-C1B7-1192-7C4F8F1E0EC6}"/>
              </a:ext>
            </a:extLst>
          </p:cNvPr>
          <p:cNvSpPr>
            <a:spLocks noGrp="1"/>
          </p:cNvSpPr>
          <p:nvPr>
            <p:ph idx="1"/>
          </p:nvPr>
        </p:nvSpPr>
        <p:spPr/>
        <p:txBody>
          <a:bodyPr/>
          <a:lstStyle/>
          <a:p>
            <a:r>
              <a:rPr lang="en-US" sz="2400"/>
              <a:t>Applications must be submitted as three separate PDFs.</a:t>
            </a:r>
          </a:p>
          <a:p>
            <a:endParaRPr lang="en-US" sz="2400"/>
          </a:p>
          <a:p>
            <a:r>
              <a:rPr lang="en-US" sz="2400"/>
              <a:t>Providers will be given access and instructions to a secure FTP site to upload.</a:t>
            </a:r>
          </a:p>
          <a:p>
            <a:endParaRPr lang="en-US" sz="2400"/>
          </a:p>
          <a:p>
            <a:r>
              <a:rPr lang="en-US" sz="2400"/>
              <a:t>Refer to RFQ Pgs. 28-32</a:t>
            </a:r>
          </a:p>
        </p:txBody>
      </p:sp>
    </p:spTree>
    <p:extLst>
      <p:ext uri="{BB962C8B-B14F-4D97-AF65-F5344CB8AC3E}">
        <p14:creationId xmlns:p14="http://schemas.microsoft.com/office/powerpoint/2010/main" val="3131942185"/>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83F9-ACBD-8B7F-81AB-C8DF923F199B}"/>
              </a:ext>
            </a:extLst>
          </p:cNvPr>
          <p:cNvSpPr>
            <a:spLocks noGrp="1"/>
          </p:cNvSpPr>
          <p:nvPr>
            <p:ph type="title"/>
          </p:nvPr>
        </p:nvSpPr>
        <p:spPr/>
        <p:txBody>
          <a:bodyPr/>
          <a:lstStyle/>
          <a:p>
            <a:pPr algn="ctr"/>
            <a:r>
              <a:rPr lang="en-US"/>
              <a:t>Organizing Your Application</a:t>
            </a:r>
          </a:p>
        </p:txBody>
      </p:sp>
      <p:pic>
        <p:nvPicPr>
          <p:cNvPr id="5" name="Content Placeholder 4">
            <a:extLst>
              <a:ext uri="{FF2B5EF4-FFF2-40B4-BE49-F238E27FC236}">
                <a16:creationId xmlns:a16="http://schemas.microsoft.com/office/drawing/2014/main" id="{7F0E1632-F49E-85D5-B63B-A67A13D8AF32}"/>
              </a:ext>
            </a:extLst>
          </p:cNvPr>
          <p:cNvPicPr>
            <a:picLocks noGrp="1" noChangeAspect="1"/>
          </p:cNvPicPr>
          <p:nvPr>
            <p:ph idx="1"/>
          </p:nvPr>
        </p:nvPicPr>
        <p:blipFill rotWithShape="1">
          <a:blip r:embed="rId4"/>
          <a:srcRect r="43708"/>
          <a:stretch/>
        </p:blipFill>
        <p:spPr>
          <a:xfrm>
            <a:off x="609600" y="1401534"/>
            <a:ext cx="4362680" cy="5304066"/>
          </a:xfrm>
        </p:spPr>
      </p:pic>
      <p:sp>
        <p:nvSpPr>
          <p:cNvPr id="6" name="Rectangle 5">
            <a:extLst>
              <a:ext uri="{FF2B5EF4-FFF2-40B4-BE49-F238E27FC236}">
                <a16:creationId xmlns:a16="http://schemas.microsoft.com/office/drawing/2014/main" id="{9D929B18-12EA-56D5-EC94-E5ED5794E94E}"/>
              </a:ext>
            </a:extLst>
          </p:cNvPr>
          <p:cNvSpPr/>
          <p:nvPr/>
        </p:nvSpPr>
        <p:spPr>
          <a:xfrm>
            <a:off x="1200839" y="2456761"/>
            <a:ext cx="2467778" cy="29997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8DCC835-CC88-CCFA-98C6-A3722AB4553A}"/>
              </a:ext>
            </a:extLst>
          </p:cNvPr>
          <p:cNvSpPr/>
          <p:nvPr/>
        </p:nvSpPr>
        <p:spPr>
          <a:xfrm rot="10800000">
            <a:off x="3347291" y="3805687"/>
            <a:ext cx="973157" cy="4957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D735074-BFAB-3E4D-AA50-101A95921957}"/>
              </a:ext>
            </a:extLst>
          </p:cNvPr>
          <p:cNvSpPr txBox="1"/>
          <p:nvPr/>
        </p:nvSpPr>
        <p:spPr>
          <a:xfrm>
            <a:off x="4792337" y="1674564"/>
            <a:ext cx="5772839" cy="3754874"/>
          </a:xfrm>
          <a:prstGeom prst="rect">
            <a:avLst/>
          </a:prstGeom>
          <a:noFill/>
        </p:spPr>
        <p:txBody>
          <a:bodyPr wrap="square" rtlCol="0">
            <a:spAutoFit/>
          </a:bodyPr>
          <a:lstStyle/>
          <a:p>
            <a:pPr algn="ctr"/>
            <a:r>
              <a:rPr lang="en-US" sz="2000" b="1"/>
              <a:t>PDF 1: Section II – Required Performance and Staffing Deliverables</a:t>
            </a:r>
          </a:p>
          <a:p>
            <a:endParaRPr lang="en-US"/>
          </a:p>
          <a:p>
            <a:pPr marL="285750" indent="-285750">
              <a:buFont typeface="Arial" panose="020B0604020202020204" pitchFamily="34" charset="0"/>
              <a:buChar char="•"/>
            </a:pPr>
            <a:r>
              <a:rPr lang="en-US"/>
              <a:t>Complete and sign </a:t>
            </a:r>
            <a:r>
              <a:rPr lang="en-US" b="1"/>
              <a:t>Signature Statement of Acceptance </a:t>
            </a:r>
            <a:r>
              <a:rPr lang="en-US"/>
              <a:t>(Found in RFQ p.27)</a:t>
            </a:r>
            <a:br>
              <a:rPr lang="en-US"/>
            </a:br>
            <a:endParaRPr lang="en-US"/>
          </a:p>
          <a:p>
            <a:pPr marL="285750" indent="-285750">
              <a:buFont typeface="Arial" panose="020B0604020202020204" pitchFamily="34" charset="0"/>
              <a:buChar char="•"/>
            </a:pPr>
            <a:r>
              <a:rPr lang="en-US"/>
              <a:t>Only required to submit this signature page (not the whole RFQ)</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Your signature certifies that you have read, understood, accepted and, if awarded a contract, will comply with all the deliverables, terms and conditions included in the RFQ.</a:t>
            </a:r>
          </a:p>
        </p:txBody>
      </p:sp>
    </p:spTree>
    <p:extLst>
      <p:ext uri="{BB962C8B-B14F-4D97-AF65-F5344CB8AC3E}">
        <p14:creationId xmlns:p14="http://schemas.microsoft.com/office/powerpoint/2010/main" val="1367908143"/>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9171-3431-B46D-9C6E-AEACEDD2F99A}"/>
              </a:ext>
            </a:extLst>
          </p:cNvPr>
          <p:cNvSpPr>
            <a:spLocks noGrp="1"/>
          </p:cNvSpPr>
          <p:nvPr>
            <p:ph type="title"/>
          </p:nvPr>
        </p:nvSpPr>
        <p:spPr/>
        <p:txBody>
          <a:bodyPr/>
          <a:lstStyle/>
          <a:p>
            <a:pPr algn="ctr"/>
            <a:r>
              <a:rPr lang="en-US"/>
              <a:t>Organizing Your Application</a:t>
            </a:r>
          </a:p>
        </p:txBody>
      </p:sp>
      <p:sp>
        <p:nvSpPr>
          <p:cNvPr id="3" name="Content Placeholder 2">
            <a:extLst>
              <a:ext uri="{FF2B5EF4-FFF2-40B4-BE49-F238E27FC236}">
                <a16:creationId xmlns:a16="http://schemas.microsoft.com/office/drawing/2014/main" id="{72FA5244-E46F-23A3-657D-1CE3FA97B82C}"/>
              </a:ext>
            </a:extLst>
          </p:cNvPr>
          <p:cNvSpPr>
            <a:spLocks noGrp="1"/>
          </p:cNvSpPr>
          <p:nvPr>
            <p:ph idx="1"/>
          </p:nvPr>
        </p:nvSpPr>
        <p:spPr/>
        <p:txBody>
          <a:bodyPr/>
          <a:lstStyle/>
          <a:p>
            <a:r>
              <a:rPr lang="en-US" sz="2400" b="1"/>
              <a:t>PDF 2: Section III - Documents Requested to be Submitted with This Response, Subsection A. Organizational Documents </a:t>
            </a:r>
            <a:r>
              <a:rPr lang="en-US" sz="2400"/>
              <a:t>Prerequisite to a DCF Contract Award Requested to be Submitted with the Response </a:t>
            </a:r>
          </a:p>
          <a:p>
            <a:endParaRPr lang="en-US" sz="2400"/>
          </a:p>
          <a:p>
            <a:pPr>
              <a:buFont typeface="Arial" panose="020B0604020202020204" pitchFamily="34" charset="0"/>
              <a:buChar char="•"/>
            </a:pPr>
            <a:r>
              <a:rPr lang="en-US" sz="2400"/>
              <a:t>There are 25 documents that should be combined into this second PDF. Please complete and, if applicable, sign and date each document. </a:t>
            </a:r>
          </a:p>
          <a:p>
            <a:pPr>
              <a:buFont typeface="Arial" panose="020B0604020202020204" pitchFamily="34" charset="0"/>
              <a:buChar char="•"/>
            </a:pPr>
            <a:endParaRPr lang="en-US" sz="2400"/>
          </a:p>
          <a:p>
            <a:pPr>
              <a:buFont typeface="Arial" panose="020B0604020202020204" pitchFamily="34" charset="0"/>
              <a:buChar char="•"/>
            </a:pPr>
            <a:r>
              <a:rPr lang="en-US" sz="2400"/>
              <a:t>If any document is not applicable to your agency, please submit a brief statement of non-applicability.</a:t>
            </a:r>
          </a:p>
        </p:txBody>
      </p:sp>
    </p:spTree>
    <p:extLst>
      <p:ext uri="{BB962C8B-B14F-4D97-AF65-F5344CB8AC3E}">
        <p14:creationId xmlns:p14="http://schemas.microsoft.com/office/powerpoint/2010/main" val="1177886719"/>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4926-27EA-17EA-C9F1-44844A2CA80F}"/>
              </a:ext>
            </a:extLst>
          </p:cNvPr>
          <p:cNvSpPr>
            <a:spLocks noGrp="1"/>
          </p:cNvSpPr>
          <p:nvPr>
            <p:ph type="title"/>
          </p:nvPr>
        </p:nvSpPr>
        <p:spPr/>
        <p:txBody>
          <a:bodyPr/>
          <a:lstStyle/>
          <a:p>
            <a:pPr algn="ctr"/>
            <a:r>
              <a:rPr lang="en-US"/>
              <a:t>PDF 2 Common Mistakes</a:t>
            </a:r>
          </a:p>
        </p:txBody>
      </p:sp>
      <p:sp>
        <p:nvSpPr>
          <p:cNvPr id="3" name="Content Placeholder 2">
            <a:extLst>
              <a:ext uri="{FF2B5EF4-FFF2-40B4-BE49-F238E27FC236}">
                <a16:creationId xmlns:a16="http://schemas.microsoft.com/office/drawing/2014/main" id="{76103BB0-1888-5747-E471-990D7E035F21}"/>
              </a:ext>
            </a:extLst>
          </p:cNvPr>
          <p:cNvSpPr>
            <a:spLocks noGrp="1"/>
          </p:cNvSpPr>
          <p:nvPr>
            <p:ph idx="1"/>
          </p:nvPr>
        </p:nvSpPr>
        <p:spPr>
          <a:xfrm>
            <a:off x="6484792" y="1600200"/>
            <a:ext cx="5097607" cy="4525963"/>
          </a:xfrm>
        </p:spPr>
        <p:txBody>
          <a:bodyPr/>
          <a:lstStyle/>
          <a:p>
            <a:pPr marL="0" indent="0">
              <a:buNone/>
            </a:pPr>
            <a:r>
              <a:rPr lang="en-US" sz="2400" b="1"/>
              <a:t>2. Affirmative Action Certificate</a:t>
            </a:r>
          </a:p>
          <a:p>
            <a:endParaRPr lang="en-US" sz="2400"/>
          </a:p>
          <a:p>
            <a:r>
              <a:rPr lang="en-US" sz="2400"/>
              <a:t>If you are a startup, you can submit the completed AA302 (left) and the receipt of payment from the Treasury ($150.00).</a:t>
            </a:r>
          </a:p>
        </p:txBody>
      </p:sp>
      <p:pic>
        <p:nvPicPr>
          <p:cNvPr id="5" name="Picture 4">
            <a:extLst>
              <a:ext uri="{FF2B5EF4-FFF2-40B4-BE49-F238E27FC236}">
                <a16:creationId xmlns:a16="http://schemas.microsoft.com/office/drawing/2014/main" id="{8912F345-DDC7-8184-F1C4-DAA28FDFEC11}"/>
              </a:ext>
            </a:extLst>
          </p:cNvPr>
          <p:cNvPicPr>
            <a:picLocks noChangeAspect="1"/>
          </p:cNvPicPr>
          <p:nvPr/>
        </p:nvPicPr>
        <p:blipFill>
          <a:blip r:embed="rId2"/>
          <a:stretch>
            <a:fillRect/>
          </a:stretch>
        </p:blipFill>
        <p:spPr>
          <a:xfrm>
            <a:off x="284454" y="1552872"/>
            <a:ext cx="5997593" cy="4540892"/>
          </a:xfrm>
          <a:prstGeom prst="rect">
            <a:avLst/>
          </a:prstGeom>
        </p:spPr>
      </p:pic>
    </p:spTree>
    <p:extLst>
      <p:ext uri="{BB962C8B-B14F-4D97-AF65-F5344CB8AC3E}">
        <p14:creationId xmlns:p14="http://schemas.microsoft.com/office/powerpoint/2010/main" val="95382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4926-27EA-17EA-C9F1-44844A2CA80F}"/>
              </a:ext>
            </a:extLst>
          </p:cNvPr>
          <p:cNvSpPr>
            <a:spLocks noGrp="1"/>
          </p:cNvSpPr>
          <p:nvPr>
            <p:ph type="title"/>
          </p:nvPr>
        </p:nvSpPr>
        <p:spPr/>
        <p:txBody>
          <a:bodyPr/>
          <a:lstStyle/>
          <a:p>
            <a:pPr algn="ctr"/>
            <a:r>
              <a:rPr lang="en-US"/>
              <a:t>PDF 2 Common Mistakes</a:t>
            </a:r>
          </a:p>
        </p:txBody>
      </p:sp>
      <p:sp>
        <p:nvSpPr>
          <p:cNvPr id="3" name="Content Placeholder 2">
            <a:extLst>
              <a:ext uri="{FF2B5EF4-FFF2-40B4-BE49-F238E27FC236}">
                <a16:creationId xmlns:a16="http://schemas.microsoft.com/office/drawing/2014/main" id="{76103BB0-1888-5747-E471-990D7E035F21}"/>
              </a:ext>
            </a:extLst>
          </p:cNvPr>
          <p:cNvSpPr>
            <a:spLocks noGrp="1"/>
          </p:cNvSpPr>
          <p:nvPr>
            <p:ph idx="1"/>
          </p:nvPr>
        </p:nvSpPr>
        <p:spPr>
          <a:xfrm>
            <a:off x="6484792" y="1600200"/>
            <a:ext cx="5097607" cy="4525963"/>
          </a:xfrm>
        </p:spPr>
        <p:txBody>
          <a:bodyPr/>
          <a:lstStyle/>
          <a:p>
            <a:pPr marL="0" indent="0">
              <a:buNone/>
            </a:pPr>
            <a:r>
              <a:rPr lang="en-US" sz="2400" b="1"/>
              <a:t>8. Your Organization’s Conflict of Interest Policy</a:t>
            </a:r>
          </a:p>
          <a:p>
            <a:endParaRPr lang="en-US" sz="2400"/>
          </a:p>
          <a:p>
            <a:r>
              <a:rPr lang="en-US" sz="2400"/>
              <a:t>Do </a:t>
            </a:r>
            <a:r>
              <a:rPr lang="en-US" sz="2400" b="1"/>
              <a:t>not</a:t>
            </a:r>
            <a:r>
              <a:rPr lang="en-US" sz="2400"/>
              <a:t> submit the DCF Conflict of Interest Policy.</a:t>
            </a:r>
          </a:p>
        </p:txBody>
      </p:sp>
      <p:pic>
        <p:nvPicPr>
          <p:cNvPr id="5" name="Picture 4">
            <a:extLst>
              <a:ext uri="{FF2B5EF4-FFF2-40B4-BE49-F238E27FC236}">
                <a16:creationId xmlns:a16="http://schemas.microsoft.com/office/drawing/2014/main" id="{8912F345-DDC7-8184-F1C4-DAA28FDFEC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0014" y="1552872"/>
            <a:ext cx="5526472" cy="4540892"/>
          </a:xfrm>
          <a:prstGeom prst="rect">
            <a:avLst/>
          </a:prstGeom>
        </p:spPr>
      </p:pic>
      <p:cxnSp>
        <p:nvCxnSpPr>
          <p:cNvPr id="9" name="Straight Connector 8">
            <a:extLst>
              <a:ext uri="{FF2B5EF4-FFF2-40B4-BE49-F238E27FC236}">
                <a16:creationId xmlns:a16="http://schemas.microsoft.com/office/drawing/2014/main" id="{F65CF678-93BB-D034-701F-B213EDDAF260}"/>
              </a:ext>
            </a:extLst>
          </p:cNvPr>
          <p:cNvCxnSpPr/>
          <p:nvPr/>
        </p:nvCxnSpPr>
        <p:spPr>
          <a:xfrm>
            <a:off x="609600" y="1745673"/>
            <a:ext cx="5316187" cy="42632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BAB1EEA-08B0-EDFA-01AC-FFB05DCD64A2}"/>
              </a:ext>
            </a:extLst>
          </p:cNvPr>
          <p:cNvCxnSpPr>
            <a:cxnSpLocks/>
          </p:cNvCxnSpPr>
          <p:nvPr/>
        </p:nvCxnSpPr>
        <p:spPr>
          <a:xfrm flipV="1">
            <a:off x="609600" y="1864426"/>
            <a:ext cx="5031179" cy="42293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60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4926-27EA-17EA-C9F1-44844A2CA80F}"/>
              </a:ext>
            </a:extLst>
          </p:cNvPr>
          <p:cNvSpPr>
            <a:spLocks noGrp="1"/>
          </p:cNvSpPr>
          <p:nvPr>
            <p:ph type="title"/>
          </p:nvPr>
        </p:nvSpPr>
        <p:spPr/>
        <p:txBody>
          <a:bodyPr/>
          <a:lstStyle/>
          <a:p>
            <a:pPr algn="ctr"/>
            <a:r>
              <a:rPr lang="en-US"/>
              <a:t>PDF 2 Common Mistakes</a:t>
            </a:r>
          </a:p>
        </p:txBody>
      </p:sp>
      <p:sp>
        <p:nvSpPr>
          <p:cNvPr id="3" name="Content Placeholder 2">
            <a:extLst>
              <a:ext uri="{FF2B5EF4-FFF2-40B4-BE49-F238E27FC236}">
                <a16:creationId xmlns:a16="http://schemas.microsoft.com/office/drawing/2014/main" id="{76103BB0-1888-5747-E471-990D7E035F21}"/>
              </a:ext>
            </a:extLst>
          </p:cNvPr>
          <p:cNvSpPr>
            <a:spLocks noGrp="1"/>
          </p:cNvSpPr>
          <p:nvPr>
            <p:ph idx="1"/>
          </p:nvPr>
        </p:nvSpPr>
        <p:spPr>
          <a:xfrm>
            <a:off x="6484792" y="1600200"/>
            <a:ext cx="5097607" cy="4525963"/>
          </a:xfrm>
        </p:spPr>
        <p:txBody>
          <a:bodyPr/>
          <a:lstStyle/>
          <a:p>
            <a:pPr marL="0" indent="0">
              <a:buNone/>
            </a:pPr>
            <a:r>
              <a:rPr lang="en-US" sz="2400" b="1"/>
              <a:t>13. Ownership Disclosure Form</a:t>
            </a:r>
          </a:p>
          <a:p>
            <a:endParaRPr lang="en-US" sz="2400"/>
          </a:p>
          <a:p>
            <a:r>
              <a:rPr lang="en-US" sz="2400"/>
              <a:t>You </a:t>
            </a:r>
            <a:r>
              <a:rPr lang="en-US" sz="2400" b="1"/>
              <a:t>must</a:t>
            </a:r>
            <a:r>
              <a:rPr lang="en-US" sz="2400"/>
              <a:t> submit this with your response or it will not be considered.</a:t>
            </a:r>
          </a:p>
          <a:p>
            <a:endParaRPr lang="en-US" sz="2400"/>
          </a:p>
          <a:p>
            <a:r>
              <a:rPr lang="en-US" sz="2400"/>
              <a:t>Read each statement carefully.</a:t>
            </a:r>
          </a:p>
        </p:txBody>
      </p:sp>
      <p:pic>
        <p:nvPicPr>
          <p:cNvPr id="5" name="Picture 4">
            <a:extLst>
              <a:ext uri="{FF2B5EF4-FFF2-40B4-BE49-F238E27FC236}">
                <a16:creationId xmlns:a16="http://schemas.microsoft.com/office/drawing/2014/main" id="{8912F345-DDC7-8184-F1C4-DAA28FDFEC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2326" y="1306345"/>
            <a:ext cx="6291326" cy="4797930"/>
          </a:xfrm>
          <a:prstGeom prst="rect">
            <a:avLst/>
          </a:prstGeom>
        </p:spPr>
      </p:pic>
      <p:sp>
        <p:nvSpPr>
          <p:cNvPr id="4" name="TextBox 3">
            <a:extLst>
              <a:ext uri="{FF2B5EF4-FFF2-40B4-BE49-F238E27FC236}">
                <a16:creationId xmlns:a16="http://schemas.microsoft.com/office/drawing/2014/main" id="{DFA18130-D1AF-80F7-BD30-C45B0F83E276}"/>
              </a:ext>
            </a:extLst>
          </p:cNvPr>
          <p:cNvSpPr txBox="1"/>
          <p:nvPr/>
        </p:nvSpPr>
        <p:spPr>
          <a:xfrm>
            <a:off x="1769423" y="1840675"/>
            <a:ext cx="3309624" cy="369332"/>
          </a:xfrm>
          <a:prstGeom prst="rect">
            <a:avLst/>
          </a:prstGeom>
          <a:noFill/>
        </p:spPr>
        <p:txBody>
          <a:bodyPr wrap="none" rtlCol="0">
            <a:spAutoFit/>
          </a:bodyPr>
          <a:lstStyle/>
          <a:p>
            <a:r>
              <a:rPr lang="en-US" b="1">
                <a:solidFill>
                  <a:srgbClr val="FF0000"/>
                </a:solidFill>
              </a:rPr>
              <a:t>YOUR AGENCY NAME HERE</a:t>
            </a:r>
          </a:p>
        </p:txBody>
      </p:sp>
      <p:sp>
        <p:nvSpPr>
          <p:cNvPr id="11" name="Rectangle 10">
            <a:extLst>
              <a:ext uri="{FF2B5EF4-FFF2-40B4-BE49-F238E27FC236}">
                <a16:creationId xmlns:a16="http://schemas.microsoft.com/office/drawing/2014/main" id="{778BAB91-964A-CCF6-9214-1B9D83757EB2}"/>
              </a:ext>
            </a:extLst>
          </p:cNvPr>
          <p:cNvSpPr/>
          <p:nvPr/>
        </p:nvSpPr>
        <p:spPr>
          <a:xfrm>
            <a:off x="428943" y="2551951"/>
            <a:ext cx="5876854" cy="1675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538A030-BC4F-86FC-A08F-73AE5C07593E}"/>
              </a:ext>
            </a:extLst>
          </p:cNvPr>
          <p:cNvSpPr/>
          <p:nvPr/>
        </p:nvSpPr>
        <p:spPr>
          <a:xfrm rot="13116748">
            <a:off x="5908716" y="4112640"/>
            <a:ext cx="973157" cy="4957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410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4926-27EA-17EA-C9F1-44844A2CA80F}"/>
              </a:ext>
            </a:extLst>
          </p:cNvPr>
          <p:cNvSpPr>
            <a:spLocks noGrp="1"/>
          </p:cNvSpPr>
          <p:nvPr>
            <p:ph type="title"/>
          </p:nvPr>
        </p:nvSpPr>
        <p:spPr/>
        <p:txBody>
          <a:bodyPr/>
          <a:lstStyle/>
          <a:p>
            <a:pPr algn="ctr"/>
            <a:r>
              <a:rPr lang="en-US"/>
              <a:t>PDF 2 Common Mistakes</a:t>
            </a:r>
          </a:p>
        </p:txBody>
      </p:sp>
      <p:sp>
        <p:nvSpPr>
          <p:cNvPr id="3" name="Content Placeholder 2">
            <a:extLst>
              <a:ext uri="{FF2B5EF4-FFF2-40B4-BE49-F238E27FC236}">
                <a16:creationId xmlns:a16="http://schemas.microsoft.com/office/drawing/2014/main" id="{76103BB0-1888-5747-E471-990D7E035F21}"/>
              </a:ext>
            </a:extLst>
          </p:cNvPr>
          <p:cNvSpPr>
            <a:spLocks noGrp="1"/>
          </p:cNvSpPr>
          <p:nvPr>
            <p:ph idx="1"/>
          </p:nvPr>
        </p:nvSpPr>
        <p:spPr>
          <a:xfrm>
            <a:off x="6484792" y="1600200"/>
            <a:ext cx="5097607" cy="4525963"/>
          </a:xfrm>
        </p:spPr>
        <p:txBody>
          <a:bodyPr/>
          <a:lstStyle/>
          <a:p>
            <a:pPr marL="0" indent="0">
              <a:buNone/>
            </a:pPr>
            <a:r>
              <a:rPr lang="en-US" sz="2400" b="1"/>
              <a:t>16. System of Award Management (SAM)</a:t>
            </a:r>
          </a:p>
          <a:p>
            <a:endParaRPr lang="en-US" sz="2400"/>
          </a:p>
          <a:p>
            <a:r>
              <a:rPr lang="en-US" sz="2400"/>
              <a:t>Submit a printout showing your UEID, Active Status, and Expiration Date.</a:t>
            </a:r>
          </a:p>
        </p:txBody>
      </p:sp>
      <p:pic>
        <p:nvPicPr>
          <p:cNvPr id="10" name="Picture 9" descr="Graphical user interface, application, table">
            <a:extLst>
              <a:ext uri="{FF2B5EF4-FFF2-40B4-BE49-F238E27FC236}">
                <a16:creationId xmlns:a16="http://schemas.microsoft.com/office/drawing/2014/main" id="{7173A305-8DF6-DF47-9CA7-4D768B5BD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67" y="2149527"/>
            <a:ext cx="6282625" cy="3660892"/>
          </a:xfrm>
          <a:prstGeom prst="rect">
            <a:avLst/>
          </a:prstGeom>
        </p:spPr>
      </p:pic>
    </p:spTree>
    <p:extLst>
      <p:ext uri="{BB962C8B-B14F-4D97-AF65-F5344CB8AC3E}">
        <p14:creationId xmlns:p14="http://schemas.microsoft.com/office/powerpoint/2010/main" val="1855937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F01E-C00B-AE74-4D89-2D71CD25E752}"/>
              </a:ext>
            </a:extLst>
          </p:cNvPr>
          <p:cNvSpPr>
            <a:spLocks noGrp="1"/>
          </p:cNvSpPr>
          <p:nvPr>
            <p:ph type="title"/>
          </p:nvPr>
        </p:nvSpPr>
        <p:spPr/>
        <p:txBody>
          <a:bodyPr/>
          <a:lstStyle/>
          <a:p>
            <a:pPr algn="ctr"/>
            <a:r>
              <a:rPr lang="en-US"/>
              <a:t>Organizing Your Application</a:t>
            </a:r>
          </a:p>
        </p:txBody>
      </p:sp>
      <p:sp>
        <p:nvSpPr>
          <p:cNvPr id="3" name="Content Placeholder 2">
            <a:extLst>
              <a:ext uri="{FF2B5EF4-FFF2-40B4-BE49-F238E27FC236}">
                <a16:creationId xmlns:a16="http://schemas.microsoft.com/office/drawing/2014/main" id="{ACE8E48D-240D-7B41-AF6C-E52CAC6175DB}"/>
              </a:ext>
            </a:extLst>
          </p:cNvPr>
          <p:cNvSpPr>
            <a:spLocks noGrp="1"/>
          </p:cNvSpPr>
          <p:nvPr>
            <p:ph idx="1"/>
          </p:nvPr>
        </p:nvSpPr>
        <p:spPr/>
        <p:txBody>
          <a:bodyPr/>
          <a:lstStyle/>
          <a:p>
            <a:r>
              <a:rPr lang="en-US" sz="2400" b="1"/>
              <a:t>PDF 3: Section III – Documents Requested to Submitted with This Response, Subsection B. Additional Documents Requested to be Submitted in Support of This Response </a:t>
            </a:r>
          </a:p>
          <a:p>
            <a:pPr marL="0" indent="0">
              <a:buNone/>
            </a:pPr>
            <a:endParaRPr lang="en-US" sz="2400" b="1"/>
          </a:p>
          <a:p>
            <a:pPr marL="0" indent="0">
              <a:buNone/>
            </a:pPr>
            <a:r>
              <a:rPr lang="en-US" sz="2400"/>
              <a:t>	There are </a:t>
            </a:r>
            <a:r>
              <a:rPr lang="en-US" sz="2400" b="1"/>
              <a:t>4 documents</a:t>
            </a:r>
            <a:r>
              <a:rPr lang="en-US" sz="2400"/>
              <a:t> that should be combined into this third PDF: </a:t>
            </a:r>
          </a:p>
          <a:p>
            <a:pPr marL="1314450" lvl="2" indent="-457200">
              <a:buAutoNum type="arabicPeriod"/>
            </a:pPr>
            <a:r>
              <a:rPr lang="en-US"/>
              <a:t>Program Description Form</a:t>
            </a:r>
          </a:p>
          <a:p>
            <a:pPr marL="1314450" lvl="2" indent="-457200">
              <a:buAutoNum type="arabicPeriod"/>
            </a:pPr>
            <a:r>
              <a:rPr lang="en-US"/>
              <a:t>Three (3) Letter(s) of Support</a:t>
            </a:r>
          </a:p>
          <a:p>
            <a:pPr marL="1314450" lvl="2" indent="-457200">
              <a:buAutoNum type="arabicPeriod"/>
            </a:pPr>
            <a:r>
              <a:rPr lang="en-US"/>
              <a:t>Summary of Reduction and Seclusion</a:t>
            </a:r>
          </a:p>
          <a:p>
            <a:pPr marL="1314450" lvl="2" indent="-457200">
              <a:buAutoNum type="arabicPeriod"/>
            </a:pPr>
            <a:r>
              <a:rPr lang="en-US"/>
              <a:t>Training Curricula Table of Contents</a:t>
            </a:r>
          </a:p>
        </p:txBody>
      </p:sp>
    </p:spTree>
    <p:extLst>
      <p:ext uri="{BB962C8B-B14F-4D97-AF65-F5344CB8AC3E}">
        <p14:creationId xmlns:p14="http://schemas.microsoft.com/office/powerpoint/2010/main" val="1462110922"/>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DD54B-6B07-CBC9-3836-98F08F0A1AEF}"/>
              </a:ext>
            </a:extLst>
          </p:cNvPr>
          <p:cNvSpPr>
            <a:spLocks noGrp="1"/>
          </p:cNvSpPr>
          <p:nvPr>
            <p:ph type="title"/>
          </p:nvPr>
        </p:nvSpPr>
        <p:spPr>
          <a:xfrm>
            <a:off x="6249970" y="152400"/>
            <a:ext cx="5332429" cy="1143000"/>
          </a:xfrm>
        </p:spPr>
        <p:txBody>
          <a:bodyPr/>
          <a:lstStyle/>
          <a:p>
            <a:pPr algn="ctr"/>
            <a:r>
              <a:rPr lang="en-US" sz="3600"/>
              <a:t>Organizing your Application</a:t>
            </a:r>
          </a:p>
        </p:txBody>
      </p:sp>
      <p:sp>
        <p:nvSpPr>
          <p:cNvPr id="3" name="Content Placeholder 2">
            <a:extLst>
              <a:ext uri="{FF2B5EF4-FFF2-40B4-BE49-F238E27FC236}">
                <a16:creationId xmlns:a16="http://schemas.microsoft.com/office/drawing/2014/main" id="{3385736A-7122-52E9-0541-ED048DF4E94C}"/>
              </a:ext>
            </a:extLst>
          </p:cNvPr>
          <p:cNvSpPr>
            <a:spLocks noGrp="1"/>
          </p:cNvSpPr>
          <p:nvPr>
            <p:ph idx="1"/>
          </p:nvPr>
        </p:nvSpPr>
        <p:spPr>
          <a:xfrm>
            <a:off x="6759018" y="1600200"/>
            <a:ext cx="4823381" cy="4525963"/>
          </a:xfrm>
        </p:spPr>
        <p:txBody>
          <a:bodyPr/>
          <a:lstStyle/>
          <a:p>
            <a:r>
              <a:rPr lang="en-US" sz="2400"/>
              <a:t>Program Description Form</a:t>
            </a:r>
          </a:p>
          <a:p>
            <a:endParaRPr lang="en-US" sz="2400"/>
          </a:p>
          <a:p>
            <a:r>
              <a:rPr lang="en-US" sz="2400"/>
              <a:t>Submit a complete form for </a:t>
            </a:r>
            <a:r>
              <a:rPr lang="en-US" sz="2400" b="1"/>
              <a:t>each </a:t>
            </a:r>
            <a:r>
              <a:rPr lang="en-US" sz="2400"/>
              <a:t>program.</a:t>
            </a:r>
          </a:p>
          <a:p>
            <a:endParaRPr lang="en-US" sz="2400"/>
          </a:p>
          <a:p>
            <a:r>
              <a:rPr lang="en-US" sz="2400"/>
              <a:t>Ensure all questions are complete.</a:t>
            </a:r>
          </a:p>
        </p:txBody>
      </p:sp>
      <p:pic>
        <p:nvPicPr>
          <p:cNvPr id="5" name="Picture 4">
            <a:extLst>
              <a:ext uri="{FF2B5EF4-FFF2-40B4-BE49-F238E27FC236}">
                <a16:creationId xmlns:a16="http://schemas.microsoft.com/office/drawing/2014/main" id="{22E79EAD-5644-AB1A-B3FC-11B70718EA7B}"/>
              </a:ext>
            </a:extLst>
          </p:cNvPr>
          <p:cNvPicPr>
            <a:picLocks noChangeAspect="1"/>
          </p:cNvPicPr>
          <p:nvPr/>
        </p:nvPicPr>
        <p:blipFill>
          <a:blip r:embed="rId3"/>
          <a:stretch>
            <a:fillRect/>
          </a:stretch>
        </p:blipFill>
        <p:spPr>
          <a:xfrm>
            <a:off x="0" y="0"/>
            <a:ext cx="5967554" cy="6858000"/>
          </a:xfrm>
          <a:prstGeom prst="rect">
            <a:avLst/>
          </a:prstGeom>
        </p:spPr>
      </p:pic>
    </p:spTree>
    <p:extLst>
      <p:ext uri="{BB962C8B-B14F-4D97-AF65-F5344CB8AC3E}">
        <p14:creationId xmlns:p14="http://schemas.microsoft.com/office/powerpoint/2010/main" val="785133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0E17-B82D-4A8F-B4B1-42425FF6FC67}"/>
              </a:ext>
            </a:extLst>
          </p:cNvPr>
          <p:cNvSpPr>
            <a:spLocks noGrp="1"/>
          </p:cNvSpPr>
          <p:nvPr>
            <p:ph type="title"/>
          </p:nvPr>
        </p:nvSpPr>
        <p:spPr/>
        <p:txBody>
          <a:bodyPr/>
          <a:lstStyle/>
          <a:p>
            <a:pPr algn="ctr"/>
            <a:r>
              <a:rPr lang="en-US"/>
              <a:t>Questions &amp; Answers</a:t>
            </a:r>
          </a:p>
        </p:txBody>
      </p:sp>
      <p:sp>
        <p:nvSpPr>
          <p:cNvPr id="7" name="Content Placeholder 6">
            <a:extLst>
              <a:ext uri="{FF2B5EF4-FFF2-40B4-BE49-F238E27FC236}">
                <a16:creationId xmlns:a16="http://schemas.microsoft.com/office/drawing/2014/main" id="{1F88A072-EE02-4A03-AB65-9AFEF0CA85CC}"/>
              </a:ext>
            </a:extLst>
          </p:cNvPr>
          <p:cNvSpPr>
            <a:spLocks noGrp="1"/>
          </p:cNvSpPr>
          <p:nvPr>
            <p:ph idx="1"/>
          </p:nvPr>
        </p:nvSpPr>
        <p:spPr>
          <a:xfrm>
            <a:off x="609600" y="763376"/>
            <a:ext cx="10972800" cy="5942223"/>
          </a:xfrm>
        </p:spPr>
        <p:txBody>
          <a:bodyPr/>
          <a:lstStyle/>
          <a:p>
            <a:pPr marL="0" indent="0">
              <a:buNone/>
            </a:pPr>
            <a:endParaRPr lang="en-US" sz="2800">
              <a:latin typeface="Arial" panose="020B0604020202020204" pitchFamily="34" charset="0"/>
              <a:cs typeface="Arial" panose="020B0604020202020204" pitchFamily="34" charset="0"/>
            </a:endParaRPr>
          </a:p>
          <a:p>
            <a:pPr>
              <a:defRPr/>
            </a:pPr>
            <a:r>
              <a:rPr lang="en-US" sz="2400"/>
              <a:t>Respondents may not contact the Department directly, in person, or by telephone, concerning this RFP. Questions may be sent in advance of the response deadline via email to </a:t>
            </a:r>
            <a:r>
              <a:rPr lang="en-US" sz="2400">
                <a:hlinkClick r:id="rId3"/>
              </a:rPr>
              <a:t>DCF.ASKRFP@dcf.nj.gov</a:t>
            </a:r>
            <a:endParaRPr lang="en-US" sz="2400"/>
          </a:p>
          <a:p>
            <a:pPr>
              <a:defRPr/>
            </a:pPr>
            <a:endParaRPr lang="en-US" sz="2400"/>
          </a:p>
          <a:p>
            <a:pPr>
              <a:defRPr/>
            </a:pPr>
            <a:r>
              <a:rPr lang="en-US" sz="2400"/>
              <a:t>Technical inquiries about forms, documents, and format may be requested at any time prior to the response deadline, but questions about the content of the response must be submitted by 12 PM on </a:t>
            </a:r>
            <a:r>
              <a:rPr lang="en-US" sz="2400" b="1"/>
              <a:t>October 24, 2024. </a:t>
            </a:r>
          </a:p>
          <a:p>
            <a:pPr>
              <a:defRPr/>
            </a:pPr>
            <a:endParaRPr lang="en-US" sz="2400"/>
          </a:p>
          <a:p>
            <a:pPr>
              <a:defRPr/>
            </a:pPr>
            <a:r>
              <a:rPr lang="en-US" sz="2400"/>
              <a:t>Responses to content questions will be posted to the Department website at </a:t>
            </a:r>
            <a:r>
              <a:rPr lang="en-US" sz="2400">
                <a:hlinkClick r:id="rId4"/>
              </a:rPr>
              <a:t>DCF | Requests for Proposals, Qualifications/or Information and Funding Opportunities (nj.gov)</a:t>
            </a:r>
            <a:endParaRPr lang="en-US" sz="2400">
              <a:solidFill>
                <a:srgbClr val="002060"/>
              </a:solidFill>
              <a:ea typeface="Times New Roman" panose="02020603050405020304" pitchFamily="18" charset="0"/>
              <a:cs typeface="Arial"/>
            </a:endParaRPr>
          </a:p>
        </p:txBody>
      </p:sp>
    </p:spTree>
    <p:extLst>
      <p:ext uri="{BB962C8B-B14F-4D97-AF65-F5344CB8AC3E}">
        <p14:creationId xmlns:p14="http://schemas.microsoft.com/office/powerpoint/2010/main" val="306447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78F2E-9DF2-48D9-92F4-E7930A0CE3F3}"/>
              </a:ext>
            </a:extLst>
          </p:cNvPr>
          <p:cNvSpPr>
            <a:spLocks noGrp="1"/>
          </p:cNvSpPr>
          <p:nvPr>
            <p:ph type="title"/>
          </p:nvPr>
        </p:nvSpPr>
        <p:spPr/>
        <p:txBody>
          <a:bodyPr/>
          <a:lstStyle/>
          <a:p>
            <a:pPr algn="ctr"/>
            <a:r>
              <a:rPr lang="en-US"/>
              <a:t>Children’s System of Care (CSOC)</a:t>
            </a:r>
          </a:p>
        </p:txBody>
      </p:sp>
      <p:sp>
        <p:nvSpPr>
          <p:cNvPr id="3" name="Content Placeholder 2">
            <a:extLst>
              <a:ext uri="{FF2B5EF4-FFF2-40B4-BE49-F238E27FC236}">
                <a16:creationId xmlns:a16="http://schemas.microsoft.com/office/drawing/2014/main" id="{6FE6D2C2-5445-4B10-9B93-46B42D61B450}"/>
              </a:ext>
            </a:extLst>
          </p:cNvPr>
          <p:cNvSpPr>
            <a:spLocks noGrp="1"/>
          </p:cNvSpPr>
          <p:nvPr>
            <p:ph idx="1"/>
          </p:nvPr>
        </p:nvSpPr>
        <p:spPr>
          <a:xfrm>
            <a:off x="609600" y="1752600"/>
            <a:ext cx="10972800" cy="4419600"/>
          </a:xfrm>
        </p:spPr>
        <p:txBody>
          <a:bodyPr/>
          <a:lstStyle/>
          <a:p>
            <a:pPr marR="811530" lvl="0" algn="just">
              <a:lnSpc>
                <a:spcPct val="105000"/>
              </a:lnSpc>
              <a:spcBef>
                <a:spcPts val="565"/>
              </a:spcBef>
              <a:spcAft>
                <a:spcPts val="0"/>
              </a:spcAft>
              <a:buClr>
                <a:srgbClr val="1197E1"/>
              </a:buClr>
              <a:buSzPts val="1950"/>
              <a:tabLst>
                <a:tab pos="896620" algn="l"/>
              </a:tabLst>
            </a:pPr>
            <a:r>
              <a:rPr lang="en-US" sz="2400" dirty="0">
                <a:solidFill>
                  <a:srgbClr val="002060"/>
                </a:solidFill>
                <a:effectLst/>
                <a:ea typeface="Arial" panose="020B0604020202020204" pitchFamily="34" charset="0"/>
                <a:cs typeface="Arial"/>
              </a:rPr>
              <a:t>Serves youth under 21 with emotional and behavioral health care challenges,</a:t>
            </a:r>
            <a:r>
              <a:rPr lang="en-US" sz="2400" spc="-70" dirty="0">
                <a:solidFill>
                  <a:srgbClr val="002060"/>
                </a:solidFill>
                <a:effectLst/>
                <a:ea typeface="Arial" panose="020B0604020202020204" pitchFamily="34" charset="0"/>
                <a:cs typeface="Arial"/>
              </a:rPr>
              <a:t> </a:t>
            </a:r>
            <a:r>
              <a:rPr lang="en-US" sz="2400" dirty="0">
                <a:solidFill>
                  <a:srgbClr val="002060"/>
                </a:solidFill>
                <a:effectLst/>
                <a:ea typeface="Arial" panose="020B0604020202020204" pitchFamily="34" charset="0"/>
                <a:cs typeface="Arial"/>
              </a:rPr>
              <a:t>intellectual/developmental</a:t>
            </a:r>
            <a:r>
              <a:rPr lang="en-US" sz="2400" spc="-55" dirty="0">
                <a:solidFill>
                  <a:srgbClr val="002060"/>
                </a:solidFill>
                <a:effectLst/>
                <a:ea typeface="Arial" panose="020B0604020202020204" pitchFamily="34" charset="0"/>
                <a:cs typeface="Arial"/>
              </a:rPr>
              <a:t> </a:t>
            </a:r>
            <a:r>
              <a:rPr lang="en-US" sz="2400" dirty="0">
                <a:solidFill>
                  <a:srgbClr val="002060"/>
                </a:solidFill>
                <a:effectLst/>
                <a:ea typeface="Arial" panose="020B0604020202020204" pitchFamily="34" charset="0"/>
                <a:cs typeface="Arial"/>
              </a:rPr>
              <a:t>disabilities including autism, and/or substance use</a:t>
            </a:r>
            <a:r>
              <a:rPr lang="en-US" sz="2400" spc="-90" dirty="0">
                <a:solidFill>
                  <a:srgbClr val="002060"/>
                </a:solidFill>
                <a:effectLst/>
                <a:ea typeface="Arial" panose="020B0604020202020204" pitchFamily="34" charset="0"/>
                <a:cs typeface="Arial"/>
              </a:rPr>
              <a:t> </a:t>
            </a:r>
            <a:r>
              <a:rPr lang="en-US" sz="2400" dirty="0">
                <a:solidFill>
                  <a:srgbClr val="002060"/>
                </a:solidFill>
                <a:effectLst/>
                <a:ea typeface="Arial" panose="020B0604020202020204" pitchFamily="34" charset="0"/>
                <a:cs typeface="Arial"/>
              </a:rPr>
              <a:t>challenges.</a:t>
            </a:r>
          </a:p>
          <a:p>
            <a:pPr marR="803275" algn="just">
              <a:lnSpc>
                <a:spcPct val="105000"/>
              </a:lnSpc>
              <a:spcBef>
                <a:spcPts val="550"/>
              </a:spcBef>
              <a:spcAft>
                <a:spcPts val="0"/>
              </a:spcAft>
              <a:buSzPts val="1950"/>
              <a:tabLst>
                <a:tab pos="895985" algn="l"/>
              </a:tabLst>
            </a:pPr>
            <a:r>
              <a:rPr lang="en-US" sz="2400" dirty="0">
                <a:solidFill>
                  <a:srgbClr val="002060"/>
                </a:solidFill>
                <a:ea typeface="+mn-lt"/>
                <a:cs typeface="Arial"/>
              </a:rPr>
              <a:t>Objective is to help youth thrive at home, in school, and in the community; successfully living with their families and becoming independent, productive and law-abiding citizens.</a:t>
            </a:r>
          </a:p>
          <a:p>
            <a:pPr marR="803275" algn="just">
              <a:lnSpc>
                <a:spcPct val="105000"/>
              </a:lnSpc>
              <a:spcBef>
                <a:spcPts val="550"/>
              </a:spcBef>
              <a:spcAft>
                <a:spcPts val="0"/>
              </a:spcAft>
              <a:buSzPts val="1950"/>
              <a:tabLst>
                <a:tab pos="895985" algn="l"/>
              </a:tabLst>
            </a:pPr>
            <a:r>
              <a:rPr lang="en-US" sz="2400" dirty="0">
                <a:solidFill>
                  <a:srgbClr val="002060"/>
                </a:solidFill>
                <a:ea typeface="Arial" panose="020B0604020202020204" pitchFamily="34" charset="0"/>
                <a:cs typeface="Arial"/>
              </a:rPr>
              <a:t>PerformCare, the Contracted Systems Administrator for CSOC, is the single point of access for children, youth, and young adults up to the age of 21 </a:t>
            </a:r>
          </a:p>
          <a:p>
            <a:pPr marR="803275" algn="just">
              <a:lnSpc>
                <a:spcPct val="105000"/>
              </a:lnSpc>
              <a:spcBef>
                <a:spcPts val="550"/>
              </a:spcBef>
              <a:spcAft>
                <a:spcPts val="0"/>
              </a:spcAft>
              <a:buClr>
                <a:srgbClr val="1197E1"/>
              </a:buClr>
              <a:buSzPts val="1950"/>
              <a:tabLst>
                <a:tab pos="895985" algn="l"/>
              </a:tabLst>
            </a:pPr>
            <a:r>
              <a:rPr lang="en-US" sz="2400" dirty="0">
                <a:solidFill>
                  <a:srgbClr val="002060"/>
                </a:solidFill>
                <a:effectLst/>
                <a:ea typeface="Arial" panose="020B0604020202020204" pitchFamily="34" charset="0"/>
                <a:cs typeface="Arial"/>
              </a:rPr>
              <a:t>CSOC</a:t>
            </a:r>
            <a:r>
              <a:rPr lang="en-US" sz="2400" spc="-10" dirty="0">
                <a:solidFill>
                  <a:srgbClr val="002060"/>
                </a:solidFill>
                <a:effectLst/>
                <a:ea typeface="Arial" panose="020B0604020202020204" pitchFamily="34" charset="0"/>
                <a:cs typeface="Arial"/>
              </a:rPr>
              <a:t> structure and foundational values ensure that</a:t>
            </a:r>
            <a:r>
              <a:rPr lang="en-US" sz="2400" spc="-10" dirty="0">
                <a:solidFill>
                  <a:srgbClr val="002060"/>
                </a:solidFill>
                <a:ea typeface="Arial" panose="020B0604020202020204" pitchFamily="34" charset="0"/>
                <a:cs typeface="Arial"/>
              </a:rPr>
              <a:t> </a:t>
            </a:r>
            <a:r>
              <a:rPr lang="en-US" sz="2400" spc="-10" dirty="0">
                <a:solidFill>
                  <a:srgbClr val="002060"/>
                </a:solidFill>
                <a:effectLst/>
                <a:ea typeface="Arial" panose="020B0604020202020204" pitchFamily="34" charset="0"/>
                <a:cs typeface="Arial"/>
              </a:rPr>
              <a:t>services provided are based on the needs of the youth and family</a:t>
            </a:r>
            <a:r>
              <a:rPr lang="en-US" sz="2400" spc="-10" dirty="0">
                <a:solidFill>
                  <a:srgbClr val="002060"/>
                </a:solidFill>
                <a:ea typeface="Arial" panose="020B0604020202020204" pitchFamily="34" charset="0"/>
                <a:cs typeface="Arial"/>
              </a:rPr>
              <a:t>;</a:t>
            </a:r>
            <a:r>
              <a:rPr lang="en-US" sz="2400" spc="-10" dirty="0">
                <a:solidFill>
                  <a:srgbClr val="002060"/>
                </a:solidFill>
                <a:effectLst/>
                <a:ea typeface="Arial" panose="020B0604020202020204" pitchFamily="34" charset="0"/>
                <a:cs typeface="Arial"/>
              </a:rPr>
              <a:t> are family-centered, culturally competent</a:t>
            </a:r>
            <a:r>
              <a:rPr lang="en-US" sz="2400" spc="-10" dirty="0">
                <a:solidFill>
                  <a:srgbClr val="002060"/>
                </a:solidFill>
                <a:ea typeface="Arial" panose="020B0604020202020204" pitchFamily="34" charset="0"/>
                <a:cs typeface="Arial"/>
              </a:rPr>
              <a:t>,</a:t>
            </a:r>
            <a:r>
              <a:rPr lang="en-US" sz="2400" spc="-10" dirty="0">
                <a:solidFill>
                  <a:srgbClr val="002060"/>
                </a:solidFill>
                <a:effectLst/>
                <a:ea typeface="Arial" panose="020B0604020202020204" pitchFamily="34" charset="0"/>
                <a:cs typeface="Arial"/>
              </a:rPr>
              <a:t> and community-based.</a:t>
            </a:r>
          </a:p>
        </p:txBody>
      </p:sp>
    </p:spTree>
    <p:extLst>
      <p:ext uri="{BB962C8B-B14F-4D97-AF65-F5344CB8AC3E}">
        <p14:creationId xmlns:p14="http://schemas.microsoft.com/office/powerpoint/2010/main" val="2269967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8663-7CAB-045D-29FD-05DA2847FE11}"/>
              </a:ext>
            </a:extLst>
          </p:cNvPr>
          <p:cNvSpPr>
            <a:spLocks noGrp="1"/>
          </p:cNvSpPr>
          <p:nvPr>
            <p:ph type="title"/>
          </p:nvPr>
        </p:nvSpPr>
        <p:spPr/>
        <p:txBody>
          <a:bodyPr/>
          <a:lstStyle/>
          <a:p>
            <a:pPr algn="ctr"/>
            <a:r>
              <a:rPr lang="en-US"/>
              <a:t>Questions</a:t>
            </a:r>
          </a:p>
        </p:txBody>
      </p:sp>
      <p:pic>
        <p:nvPicPr>
          <p:cNvPr id="4" name="Content Placeholder 1">
            <a:extLst>
              <a:ext uri="{FF2B5EF4-FFF2-40B4-BE49-F238E27FC236}">
                <a16:creationId xmlns:a16="http://schemas.microsoft.com/office/drawing/2014/main" id="{38AF1A15-8B11-7519-7028-C7496811A1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50127" y="1600200"/>
            <a:ext cx="6291746" cy="4525963"/>
          </a:xfrm>
        </p:spPr>
      </p:pic>
    </p:spTree>
    <p:extLst>
      <p:ext uri="{BB962C8B-B14F-4D97-AF65-F5344CB8AC3E}">
        <p14:creationId xmlns:p14="http://schemas.microsoft.com/office/powerpoint/2010/main" val="610760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B3A311-1DA7-F949-16C6-C12D2F7D4A8D}"/>
              </a:ext>
            </a:extLst>
          </p:cNvPr>
          <p:cNvSpPr>
            <a:spLocks noGrp="1" noChangeArrowheads="1"/>
          </p:cNvSpPr>
          <p:nvPr>
            <p:ph type="title"/>
          </p:nvPr>
        </p:nvSpPr>
        <p:spPr>
          <a:xfrm>
            <a:off x="1981200" y="-1"/>
            <a:ext cx="8229600" cy="1116563"/>
          </a:xfrm>
        </p:spPr>
        <p:txBody>
          <a:bodyPr/>
          <a:lstStyle/>
          <a:p>
            <a:pPr>
              <a:defRPr/>
            </a:pPr>
            <a:r>
              <a:rPr lang="en-US"/>
              <a:t>	Family Support Services</a:t>
            </a:r>
            <a:endParaRPr lang="en-US" altLang="en-US"/>
          </a:p>
        </p:txBody>
      </p:sp>
      <p:sp>
        <p:nvSpPr>
          <p:cNvPr id="5" name="Content Placeholder 4">
            <a:extLst>
              <a:ext uri="{FF2B5EF4-FFF2-40B4-BE49-F238E27FC236}">
                <a16:creationId xmlns:a16="http://schemas.microsoft.com/office/drawing/2014/main" id="{48EFF402-B4C4-75FE-FF04-256DD9D7CCEC}"/>
              </a:ext>
            </a:extLst>
          </p:cNvPr>
          <p:cNvSpPr>
            <a:spLocks noGrp="1" noChangeArrowheads="1"/>
          </p:cNvSpPr>
          <p:nvPr>
            <p:ph idx="1"/>
          </p:nvPr>
        </p:nvSpPr>
        <p:spPr/>
        <p:txBody>
          <a:bodyPr/>
          <a:lstStyle/>
          <a:p>
            <a:pPr marL="0" indent="0">
              <a:spcAft>
                <a:spcPts val="1800"/>
              </a:spcAft>
              <a:buNone/>
              <a:defRPr/>
            </a:pPr>
            <a:r>
              <a:rPr lang="en-US" altLang="en-US" sz="2400">
                <a:cs typeface="Arial" panose="020B0604020202020204" pitchFamily="34" charset="0"/>
              </a:rPr>
              <a:t>Family Support Services (FSS) are:</a:t>
            </a:r>
          </a:p>
          <a:p>
            <a:pPr>
              <a:spcAft>
                <a:spcPts val="1800"/>
              </a:spcAft>
              <a:defRPr/>
            </a:pPr>
            <a:r>
              <a:rPr lang="en-US" altLang="en-US" sz="2400">
                <a:cs typeface="Arial" panose="020B0604020202020204" pitchFamily="34" charset="0"/>
              </a:rPr>
              <a:t>A coordinated system of supports</a:t>
            </a:r>
          </a:p>
          <a:p>
            <a:pPr>
              <a:spcAft>
                <a:spcPts val="1800"/>
              </a:spcAft>
              <a:defRPr/>
            </a:pPr>
            <a:r>
              <a:rPr lang="en-US" altLang="en-US" sz="2400">
                <a:cs typeface="Arial" panose="020B0604020202020204" pitchFamily="34" charset="0"/>
              </a:rPr>
              <a:t>Designed to maintain and enhance quality of life</a:t>
            </a:r>
          </a:p>
          <a:p>
            <a:pPr>
              <a:spcAft>
                <a:spcPts val="1800"/>
              </a:spcAft>
              <a:defRPr/>
            </a:pPr>
            <a:r>
              <a:rPr lang="en-US" altLang="en-US" sz="2400">
                <a:cs typeface="Arial" panose="020B0604020202020204" pitchFamily="34" charset="0"/>
              </a:rPr>
              <a:t>Designed to strengthen families who provide care at home</a:t>
            </a:r>
          </a:p>
          <a:p>
            <a:pPr marL="0" indent="0">
              <a:spcAft>
                <a:spcPts val="1800"/>
              </a:spcAft>
              <a:buNone/>
              <a:defRPr/>
            </a:pPr>
            <a:endParaRPr lang="en-US" altLang="en-US" sz="2800" b="1" i="1"/>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C5F6C-CF42-08ED-AAC3-9588F183AAB0}"/>
              </a:ext>
            </a:extLst>
          </p:cNvPr>
          <p:cNvSpPr>
            <a:spLocks noGrp="1"/>
          </p:cNvSpPr>
          <p:nvPr>
            <p:ph type="title"/>
          </p:nvPr>
        </p:nvSpPr>
        <p:spPr/>
        <p:txBody>
          <a:bodyPr/>
          <a:lstStyle/>
          <a:p>
            <a:pPr algn="ctr"/>
            <a:r>
              <a:rPr lang="en-US"/>
              <a:t>Family Support Services</a:t>
            </a:r>
          </a:p>
        </p:txBody>
      </p:sp>
      <p:sp>
        <p:nvSpPr>
          <p:cNvPr id="3" name="Content Placeholder 2">
            <a:extLst>
              <a:ext uri="{FF2B5EF4-FFF2-40B4-BE49-F238E27FC236}">
                <a16:creationId xmlns:a16="http://schemas.microsoft.com/office/drawing/2014/main" id="{21FAF653-2D8D-D6E5-2644-36BC9DADDA0F}"/>
              </a:ext>
            </a:extLst>
          </p:cNvPr>
          <p:cNvSpPr>
            <a:spLocks noGrp="1"/>
          </p:cNvSpPr>
          <p:nvPr>
            <p:ph idx="1"/>
          </p:nvPr>
        </p:nvSpPr>
        <p:spPr/>
        <p:txBody>
          <a:bodyPr/>
          <a:lstStyle/>
          <a:p>
            <a:pPr marL="0" indent="0">
              <a:buNone/>
            </a:pPr>
            <a:r>
              <a:rPr lang="en-US" sz="2400">
                <a:cs typeface="Arial" panose="020B0604020202020204" pitchFamily="34" charset="0"/>
              </a:rPr>
              <a:t>Family Support Services do not include:</a:t>
            </a:r>
          </a:p>
          <a:p>
            <a:pPr>
              <a:buFont typeface="Wingdings" panose="05000000000000000000" pitchFamily="2" charset="2"/>
              <a:buChar char="q"/>
            </a:pPr>
            <a:endParaRPr lang="en-US" sz="2400">
              <a:cs typeface="Arial" panose="020B0604020202020204" pitchFamily="34" charset="0"/>
            </a:endParaRPr>
          </a:p>
          <a:p>
            <a:r>
              <a:rPr lang="en-US" sz="2400">
                <a:cs typeface="Arial" panose="020B0604020202020204" pitchFamily="34" charset="0"/>
              </a:rPr>
              <a:t>Daycare/Childcare</a:t>
            </a:r>
          </a:p>
          <a:p>
            <a:r>
              <a:rPr lang="en-US" sz="2400">
                <a:cs typeface="Arial" panose="020B0604020202020204" pitchFamily="34" charset="0"/>
              </a:rPr>
              <a:t>Services available through other resources</a:t>
            </a:r>
          </a:p>
          <a:p>
            <a:r>
              <a:rPr lang="en-US" sz="2400">
                <a:cs typeface="Arial" panose="020B0604020202020204" pitchFamily="34" charset="0"/>
              </a:rPr>
              <a:t>Funding for the cost of a service animal</a:t>
            </a:r>
          </a:p>
          <a:p>
            <a:r>
              <a:rPr lang="en-US" sz="2400">
                <a:cs typeface="Arial" panose="020B0604020202020204" pitchFamily="34" charset="0"/>
              </a:rPr>
              <a:t>ABA Services</a:t>
            </a:r>
          </a:p>
        </p:txBody>
      </p:sp>
    </p:spTree>
    <p:extLst>
      <p:ext uri="{BB962C8B-B14F-4D97-AF65-F5344CB8AC3E}">
        <p14:creationId xmlns:p14="http://schemas.microsoft.com/office/powerpoint/2010/main" val="399427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5812-D115-E883-4C9D-A1C2A3102ADE}"/>
              </a:ext>
            </a:extLst>
          </p:cNvPr>
          <p:cNvSpPr>
            <a:spLocks noGrp="1" noChangeArrowheads="1"/>
          </p:cNvSpPr>
          <p:nvPr>
            <p:ph type="title"/>
          </p:nvPr>
        </p:nvSpPr>
        <p:spPr>
          <a:xfrm>
            <a:off x="1981200" y="0"/>
            <a:ext cx="8229600" cy="1143000"/>
          </a:xfrm>
        </p:spPr>
        <p:txBody>
          <a:bodyPr/>
          <a:lstStyle/>
          <a:p>
            <a:pPr algn="ctr">
              <a:defRPr/>
            </a:pPr>
            <a:r>
              <a:rPr lang="en-US"/>
              <a:t>Family Support Services Eligibility</a:t>
            </a:r>
            <a:endParaRPr lang="en-US" altLang="en-US" b="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566E86D9-70E5-15F5-6E20-8E6AD3CB27B1}"/>
              </a:ext>
            </a:extLst>
          </p:cNvPr>
          <p:cNvSpPr>
            <a:spLocks noGrp="1"/>
          </p:cNvSpPr>
          <p:nvPr>
            <p:ph idx="1"/>
          </p:nvPr>
        </p:nvSpPr>
        <p:spPr>
          <a:xfrm>
            <a:off x="825061" y="1219200"/>
            <a:ext cx="8229600" cy="5638800"/>
          </a:xfrm>
        </p:spPr>
        <p:txBody>
          <a:bodyPr>
            <a:noAutofit/>
          </a:bodyPr>
          <a:lstStyle/>
          <a:p>
            <a:pPr>
              <a:buFont typeface="Wingdings" panose="05000000000000000000" pitchFamily="2" charset="2"/>
              <a:buNone/>
              <a:defRPr/>
            </a:pPr>
            <a:r>
              <a:rPr lang="en-US" sz="2400" b="1">
                <a:solidFill>
                  <a:srgbClr val="1A1E42"/>
                </a:solidFill>
                <a:cs typeface="Arial" panose="020B0604020202020204" pitchFamily="34" charset="0"/>
              </a:rPr>
              <a:t>The youth must be:</a:t>
            </a:r>
          </a:p>
          <a:p>
            <a:pPr>
              <a:defRPr/>
            </a:pPr>
            <a:r>
              <a:rPr lang="en-US" sz="2400">
                <a:solidFill>
                  <a:srgbClr val="1A1E42"/>
                </a:solidFill>
                <a:cs typeface="Arial" panose="020B0604020202020204" pitchFamily="34" charset="0"/>
              </a:rPr>
              <a:t>Determined eligible for Developmental Disability (DD) services and under the age of 21</a:t>
            </a:r>
          </a:p>
          <a:p>
            <a:pPr>
              <a:defRPr/>
            </a:pPr>
            <a:r>
              <a:rPr lang="en-US" sz="2400">
                <a:solidFill>
                  <a:srgbClr val="1A1E42"/>
                </a:solidFill>
                <a:cs typeface="Arial" panose="020B0604020202020204" pitchFamily="34" charset="0"/>
              </a:rPr>
              <a:t>Living in the community with a biological/adoptive parent, legal guardian, resource family (foster, adoption, and kinship), or uncompensated caregiver</a:t>
            </a:r>
          </a:p>
          <a:p>
            <a:pPr>
              <a:defRPr/>
            </a:pPr>
            <a:r>
              <a:rPr lang="en-US" sz="2400">
                <a:solidFill>
                  <a:srgbClr val="1A1E42"/>
                </a:solidFill>
                <a:cs typeface="Arial" panose="020B0604020202020204" pitchFamily="34" charset="0"/>
              </a:rPr>
              <a:t>Unable to obtain the service through any other funding mechanism, including but not limited to:</a:t>
            </a:r>
          </a:p>
          <a:p>
            <a:pPr lvl="1">
              <a:buFont typeface="Arial" panose="020B0604020202020204" pitchFamily="34" charset="0"/>
              <a:buChar char="•"/>
              <a:defRPr/>
            </a:pPr>
            <a:r>
              <a:rPr lang="en-US" sz="2000">
                <a:solidFill>
                  <a:srgbClr val="1A1E42"/>
                </a:solidFill>
                <a:cs typeface="Arial" panose="020B0604020202020204" pitchFamily="34" charset="0"/>
              </a:rPr>
              <a:t>Private insurance</a:t>
            </a:r>
          </a:p>
          <a:p>
            <a:pPr lvl="1">
              <a:buFont typeface="Arial" panose="020B0604020202020204" pitchFamily="34" charset="0"/>
              <a:buChar char="•"/>
              <a:defRPr/>
            </a:pPr>
            <a:r>
              <a:rPr lang="en-US" sz="2000">
                <a:solidFill>
                  <a:srgbClr val="1A1E42"/>
                </a:solidFill>
                <a:cs typeface="Arial" panose="020B0604020202020204" pitchFamily="34" charset="0"/>
              </a:rPr>
              <a:t>Medicaid</a:t>
            </a:r>
          </a:p>
          <a:p>
            <a:pPr lvl="1">
              <a:buFont typeface="Arial" panose="020B0604020202020204" pitchFamily="34" charset="0"/>
              <a:buChar char="•"/>
              <a:defRPr/>
            </a:pPr>
            <a:r>
              <a:rPr lang="en-US" sz="2000">
                <a:solidFill>
                  <a:srgbClr val="1A1E42"/>
                </a:solidFill>
                <a:cs typeface="Arial" panose="020B0604020202020204" pitchFamily="34" charset="0"/>
              </a:rPr>
              <a:t>Local educational authority</a:t>
            </a:r>
          </a:p>
          <a:p>
            <a:pPr>
              <a:buFont typeface="Wingdings" panose="05000000000000000000" pitchFamily="2" charset="2"/>
              <a:buNone/>
              <a:defRPr/>
            </a:pPr>
            <a:r>
              <a:rPr lang="en-US" sz="2400" b="1" i="1">
                <a:solidFill>
                  <a:srgbClr val="1A1E42"/>
                </a:solidFill>
                <a:cs typeface="Arial" panose="020B0604020202020204" pitchFamily="34" charset="0"/>
              </a:rPr>
              <a:t>*Availability may be limited in certain areas of the state</a:t>
            </a:r>
          </a:p>
          <a:p>
            <a:pPr>
              <a:buFont typeface="Wingdings" panose="05000000000000000000" pitchFamily="2" charset="2"/>
              <a:buNone/>
              <a:defRPr/>
            </a:pPr>
            <a:r>
              <a:rPr lang="en-US" sz="2400" b="1" i="1">
                <a:solidFill>
                  <a:srgbClr val="1A1E42"/>
                </a:solidFill>
                <a:cs typeface="Arial" panose="020B0604020202020204" pitchFamily="34" charset="0"/>
              </a:rPr>
              <a:t>*FSS are not an entitlement and are based on available funding</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E91C-C636-4467-8844-B4C2D9E0996F}"/>
              </a:ext>
            </a:extLst>
          </p:cNvPr>
          <p:cNvSpPr>
            <a:spLocks noGrp="1"/>
          </p:cNvSpPr>
          <p:nvPr>
            <p:ph type="title"/>
          </p:nvPr>
        </p:nvSpPr>
        <p:spPr>
          <a:xfrm>
            <a:off x="0" y="0"/>
            <a:ext cx="12191999" cy="1157989"/>
          </a:xfrm>
        </p:spPr>
        <p:txBody>
          <a:bodyPr/>
          <a:lstStyle/>
          <a:p>
            <a:pPr algn="ctr">
              <a:spcBef>
                <a:spcPts val="0"/>
              </a:spcBef>
              <a:spcAft>
                <a:spcPts val="0"/>
              </a:spcAft>
              <a:defRPr/>
            </a:pPr>
            <a:r>
              <a:rPr lang="en-US" altLang="en-US">
                <a:cs typeface="Calibri Light"/>
              </a:rPr>
              <a:t>Accessing Family Support Services </a:t>
            </a:r>
            <a:endParaRPr lang="en-US"/>
          </a:p>
        </p:txBody>
      </p:sp>
      <p:sp>
        <p:nvSpPr>
          <p:cNvPr id="3" name="Content Placeholder 2">
            <a:extLst>
              <a:ext uri="{FF2B5EF4-FFF2-40B4-BE49-F238E27FC236}">
                <a16:creationId xmlns:a16="http://schemas.microsoft.com/office/drawing/2014/main" id="{8E8EFAC2-AEA1-46D8-8810-8BC7C7E77900}"/>
              </a:ext>
            </a:extLst>
          </p:cNvPr>
          <p:cNvSpPr>
            <a:spLocks noGrp="1"/>
          </p:cNvSpPr>
          <p:nvPr>
            <p:ph idx="1"/>
          </p:nvPr>
        </p:nvSpPr>
        <p:spPr>
          <a:xfrm>
            <a:off x="532263" y="1447800"/>
            <a:ext cx="11177516" cy="4876800"/>
          </a:xfrm>
        </p:spPr>
        <p:txBody>
          <a:bodyPr/>
          <a:lstStyle/>
          <a:p>
            <a:pPr algn="just">
              <a:lnSpc>
                <a:spcPct val="130000"/>
              </a:lnSpc>
              <a:spcBef>
                <a:spcPct val="0"/>
              </a:spcBef>
              <a:defRPr/>
            </a:pPr>
            <a:r>
              <a:rPr lang="en-US" sz="2400" kern="1200" dirty="0">
                <a:solidFill>
                  <a:srgbClr val="002060"/>
                </a:solidFill>
                <a:cs typeface="Arial"/>
              </a:rPr>
              <a:t>Contact PerformCare at 1-877-652-7624 (24/7) and request to complete a FSS application by phone</a:t>
            </a:r>
          </a:p>
          <a:p>
            <a:pPr algn="just">
              <a:lnSpc>
                <a:spcPct val="130000"/>
              </a:lnSpc>
              <a:spcBef>
                <a:spcPct val="0"/>
              </a:spcBef>
              <a:defRPr/>
            </a:pPr>
            <a:r>
              <a:rPr lang="en-US" sz="2400" kern="1200" dirty="0">
                <a:solidFill>
                  <a:srgbClr val="002060"/>
                </a:solidFill>
                <a:cs typeface="Arial"/>
              </a:rPr>
              <a:t>PerformCare matches eligible youth to respite providers and authorizes respite services.</a:t>
            </a:r>
          </a:p>
          <a:p>
            <a:pPr algn="just">
              <a:lnSpc>
                <a:spcPct val="130000"/>
              </a:lnSpc>
              <a:spcBef>
                <a:spcPct val="0"/>
              </a:spcBef>
              <a:defRPr/>
            </a:pPr>
            <a:r>
              <a:rPr lang="en-US" sz="2400" kern="1200" dirty="0">
                <a:solidFill>
                  <a:srgbClr val="002060"/>
                </a:solidFill>
                <a:cs typeface="Arial"/>
              </a:rPr>
              <a:t>Application remains active for one year</a:t>
            </a:r>
          </a:p>
          <a:p>
            <a:pPr algn="just">
              <a:lnSpc>
                <a:spcPct val="130000"/>
              </a:lnSpc>
              <a:spcBef>
                <a:spcPct val="0"/>
              </a:spcBef>
              <a:defRPr/>
            </a:pPr>
            <a:r>
              <a:rPr lang="en-US" sz="2400" kern="1200" dirty="0">
                <a:solidFill>
                  <a:srgbClr val="002060"/>
                </a:solidFill>
                <a:cs typeface="Arial"/>
              </a:rPr>
              <a:t>Authorizations are given in 3-month increments</a:t>
            </a:r>
          </a:p>
          <a:p>
            <a:pPr algn="just">
              <a:lnSpc>
                <a:spcPct val="130000"/>
              </a:lnSpc>
              <a:spcBef>
                <a:spcPct val="0"/>
              </a:spcBef>
              <a:defRPr/>
            </a:pPr>
            <a:r>
              <a:rPr lang="en-US" sz="2400" kern="1200" dirty="0">
                <a:solidFill>
                  <a:srgbClr val="002060"/>
                </a:solidFill>
                <a:cs typeface="Arial"/>
              </a:rPr>
              <a:t>Reauthorizations within a 12-month period are based on utilization and benefit to the youth and family</a:t>
            </a:r>
          </a:p>
          <a:p>
            <a:pPr algn="just">
              <a:lnSpc>
                <a:spcPct val="130000"/>
              </a:lnSpc>
              <a:spcBef>
                <a:spcPct val="0"/>
              </a:spcBef>
              <a:defRPr/>
            </a:pPr>
            <a:r>
              <a:rPr lang="en-US" sz="2400" kern="1200" dirty="0">
                <a:solidFill>
                  <a:srgbClr val="002060"/>
                </a:solidFill>
                <a:cs typeface="Arial"/>
              </a:rPr>
              <a:t>Youth may receive FSS until the day before their 21</a:t>
            </a:r>
            <a:r>
              <a:rPr lang="en-US" sz="2400" kern="1200" baseline="30000" dirty="0">
                <a:solidFill>
                  <a:srgbClr val="002060"/>
                </a:solidFill>
                <a:cs typeface="Arial"/>
              </a:rPr>
              <a:t>st</a:t>
            </a:r>
            <a:r>
              <a:rPr lang="en-US" sz="2400" kern="1200" dirty="0">
                <a:solidFill>
                  <a:srgbClr val="002060"/>
                </a:solidFill>
                <a:cs typeface="Arial"/>
              </a:rPr>
              <a:t> birthday</a:t>
            </a:r>
          </a:p>
          <a:p>
            <a:pPr algn="just">
              <a:lnSpc>
                <a:spcPct val="130000"/>
              </a:lnSpc>
              <a:spcBef>
                <a:spcPct val="0"/>
              </a:spcBef>
              <a:defRPr/>
            </a:pPr>
            <a:r>
              <a:rPr lang="en-US" sz="2400" kern="1200" dirty="0">
                <a:solidFill>
                  <a:srgbClr val="002060"/>
                </a:solidFill>
                <a:cs typeface="Arial"/>
              </a:rPr>
              <a:t>Requests for a different/additional FSS require a new FSS request</a:t>
            </a:r>
          </a:p>
          <a:p>
            <a:pPr algn="just">
              <a:lnSpc>
                <a:spcPct val="130000"/>
              </a:lnSpc>
              <a:spcBef>
                <a:spcPct val="0"/>
              </a:spcBef>
              <a:defRPr/>
            </a:pPr>
            <a:endParaRPr lang="en-US" sz="2000" kern="1200" dirty="0">
              <a:solidFill>
                <a:srgbClr val="002060"/>
              </a:solidFill>
              <a:latin typeface="Arial" panose="020B0604020202020204" pitchFamily="34" charset="0"/>
              <a:cs typeface="Arial" panose="020B0604020202020204" pitchFamily="34" charset="0"/>
            </a:endParaRPr>
          </a:p>
          <a:p>
            <a:pPr marL="285750" indent="-285750">
              <a:spcBef>
                <a:spcPct val="0"/>
              </a:spcBef>
              <a:buClrTx/>
              <a:buFont typeface="Arial" pitchFamily="34" charset="0"/>
              <a:buChar char="•"/>
              <a:defRPr/>
            </a:pPr>
            <a:endParaRPr lang="en-US" sz="1800" kern="1200" dirty="0">
              <a:solidFill>
                <a:srgbClr val="000000"/>
              </a:solidFill>
            </a:endParaRPr>
          </a:p>
          <a:p>
            <a:pPr marL="0" indent="0">
              <a:buNone/>
              <a:defRPr/>
            </a:pPr>
            <a:endParaRPr lang="en-US"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9C7C-BC22-3956-7BE2-0573836FA70C}"/>
              </a:ext>
            </a:extLst>
          </p:cNvPr>
          <p:cNvSpPr>
            <a:spLocks noGrp="1"/>
          </p:cNvSpPr>
          <p:nvPr>
            <p:ph type="title"/>
          </p:nvPr>
        </p:nvSpPr>
        <p:spPr/>
        <p:txBody>
          <a:bodyPr/>
          <a:lstStyle/>
          <a:p>
            <a:pPr algn="ctr"/>
            <a:r>
              <a:rPr lang="en-US">
                <a:cs typeface="Calibri Light"/>
              </a:rPr>
              <a:t>Types of Respite</a:t>
            </a:r>
            <a:endParaRPr lang="en-US"/>
          </a:p>
        </p:txBody>
      </p:sp>
      <p:sp>
        <p:nvSpPr>
          <p:cNvPr id="3" name="Content Placeholder 2">
            <a:extLst>
              <a:ext uri="{FF2B5EF4-FFF2-40B4-BE49-F238E27FC236}">
                <a16:creationId xmlns:a16="http://schemas.microsoft.com/office/drawing/2014/main" id="{F44C58A2-27E0-2339-0A88-8FF21B713F12}"/>
              </a:ext>
            </a:extLst>
          </p:cNvPr>
          <p:cNvSpPr>
            <a:spLocks noGrp="1"/>
          </p:cNvSpPr>
          <p:nvPr>
            <p:ph idx="1"/>
          </p:nvPr>
        </p:nvSpPr>
        <p:spPr/>
        <p:txBody>
          <a:bodyPr/>
          <a:lstStyle/>
          <a:p>
            <a:r>
              <a:rPr lang="en-US" sz="2400" b="1">
                <a:cs typeface="Arial" panose="020B0604020202020204" pitchFamily="34" charset="0"/>
              </a:rPr>
              <a:t>Respite Care</a:t>
            </a:r>
          </a:p>
          <a:p>
            <a:pPr lvl="1">
              <a:buFont typeface="Arial"/>
              <a:buChar char="•"/>
            </a:pPr>
            <a:r>
              <a:rPr lang="en-US" sz="2400">
                <a:cs typeface="Arial" panose="020B0604020202020204" pitchFamily="34" charset="0"/>
              </a:rPr>
              <a:t>Agency Afterschool Respite Care (AASR)</a:t>
            </a:r>
          </a:p>
          <a:p>
            <a:pPr lvl="1">
              <a:buFont typeface="Arial"/>
              <a:buChar char="•"/>
            </a:pPr>
            <a:endParaRPr lang="en-US" sz="2400">
              <a:cs typeface="Arial" panose="020B0604020202020204" pitchFamily="34" charset="0"/>
            </a:endParaRPr>
          </a:p>
          <a:p>
            <a:pPr lvl="1">
              <a:buFont typeface="Arial"/>
              <a:buChar char="•"/>
            </a:pPr>
            <a:r>
              <a:rPr lang="en-US" sz="2400">
                <a:cs typeface="Arial" panose="020B0604020202020204" pitchFamily="34" charset="0"/>
              </a:rPr>
              <a:t>Agency Hired Respite (AHR)</a:t>
            </a:r>
          </a:p>
          <a:p>
            <a:pPr lvl="1">
              <a:buFont typeface="Arial"/>
              <a:buChar char="•"/>
            </a:pPr>
            <a:endParaRPr lang="en-US" sz="2400">
              <a:cs typeface="Arial" panose="020B0604020202020204" pitchFamily="34" charset="0"/>
            </a:endParaRPr>
          </a:p>
          <a:p>
            <a:pPr lvl="1">
              <a:buFont typeface="Arial"/>
              <a:buChar char="•"/>
            </a:pPr>
            <a:r>
              <a:rPr lang="en-US" sz="2400">
                <a:cs typeface="Arial" panose="020B0604020202020204" pitchFamily="34" charset="0"/>
              </a:rPr>
              <a:t>Agency Weekend Recreation (AWR)</a:t>
            </a:r>
          </a:p>
          <a:p>
            <a:pPr lvl="1">
              <a:buFont typeface="Arial"/>
              <a:buChar char="•"/>
            </a:pPr>
            <a:endParaRPr lang="en-US" sz="2400">
              <a:cs typeface="Arial" panose="020B0604020202020204" pitchFamily="34" charset="0"/>
            </a:endParaRPr>
          </a:p>
          <a:p>
            <a:pPr lvl="1">
              <a:buFont typeface="Arial"/>
              <a:buChar char="•"/>
            </a:pPr>
            <a:r>
              <a:rPr lang="en-US" sz="2400">
                <a:cs typeface="Arial" panose="020B0604020202020204" pitchFamily="34" charset="0"/>
              </a:rPr>
              <a:t>Self-Hired Respite (SHR)</a:t>
            </a:r>
          </a:p>
          <a:p>
            <a:pPr lvl="1">
              <a:buFont typeface="Arial"/>
              <a:buChar char="•"/>
            </a:pPr>
            <a:endParaRPr lang="en-US" sz="2400">
              <a:cs typeface="Arial" panose="020B0604020202020204" pitchFamily="34" charset="0"/>
            </a:endParaRPr>
          </a:p>
          <a:p>
            <a:pPr lvl="1">
              <a:buFont typeface="Arial"/>
              <a:buChar char="•"/>
            </a:pPr>
            <a:r>
              <a:rPr lang="en-US" sz="2400">
                <a:cs typeface="Arial" panose="020B0604020202020204" pitchFamily="34" charset="0"/>
              </a:rPr>
              <a:t>Overnight Respite (OVR)</a:t>
            </a:r>
          </a:p>
        </p:txBody>
      </p:sp>
    </p:spTree>
    <p:extLst>
      <p:ext uri="{BB962C8B-B14F-4D97-AF65-F5344CB8AC3E}">
        <p14:creationId xmlns:p14="http://schemas.microsoft.com/office/powerpoint/2010/main" val="206814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61D70-6B74-25E7-3146-72FC5E8835C0}"/>
              </a:ext>
            </a:extLst>
          </p:cNvPr>
          <p:cNvSpPr>
            <a:spLocks noGrp="1"/>
          </p:cNvSpPr>
          <p:nvPr>
            <p:ph type="title"/>
          </p:nvPr>
        </p:nvSpPr>
        <p:spPr/>
        <p:txBody>
          <a:bodyPr/>
          <a:lstStyle/>
          <a:p>
            <a:pPr algn="ctr"/>
            <a:r>
              <a:rPr lang="en-US"/>
              <a:t>Agency Afterschool Respite (AASR)</a:t>
            </a:r>
          </a:p>
        </p:txBody>
      </p:sp>
      <p:sp>
        <p:nvSpPr>
          <p:cNvPr id="3" name="Content Placeholder 2">
            <a:extLst>
              <a:ext uri="{FF2B5EF4-FFF2-40B4-BE49-F238E27FC236}">
                <a16:creationId xmlns:a16="http://schemas.microsoft.com/office/drawing/2014/main" id="{2D8953D3-EDFE-6545-0DF8-FC8144E65275}"/>
              </a:ext>
            </a:extLst>
          </p:cNvPr>
          <p:cNvSpPr>
            <a:spLocks noGrp="1"/>
          </p:cNvSpPr>
          <p:nvPr>
            <p:ph idx="1"/>
          </p:nvPr>
        </p:nvSpPr>
        <p:spPr/>
        <p:txBody>
          <a:bodyPr/>
          <a:lstStyle/>
          <a:p>
            <a:pPr marL="0" algn="just">
              <a:spcBef>
                <a:spcPts val="0"/>
              </a:spcBef>
              <a:spcAft>
                <a:spcPts val="0"/>
              </a:spcAft>
            </a:pPr>
            <a:r>
              <a:rPr lang="en-US" sz="2400" dirty="0">
                <a:solidFill>
                  <a:srgbClr val="002060"/>
                </a:solidFill>
                <a:effectLst/>
                <a:ea typeface="Segoe UI" panose="020B0502040204020203" pitchFamily="34" charset="0"/>
                <a:cs typeface="Arial"/>
              </a:rPr>
              <a:t>AASR provides youth with group-based social and recreational experiences, rather than educational programming, at the end of the school day.</a:t>
            </a:r>
          </a:p>
          <a:p>
            <a:pPr algn="just">
              <a:spcBef>
                <a:spcPts val="0"/>
              </a:spcBef>
              <a:spcAft>
                <a:spcPts val="0"/>
              </a:spcAft>
            </a:pPr>
            <a:endParaRPr lang="en-US" sz="2400" dirty="0">
              <a:solidFill>
                <a:srgbClr val="002060"/>
              </a:solidFill>
              <a:effectLst/>
              <a:ea typeface="Segoe UI" panose="020B0502040204020203" pitchFamily="34" charset="0"/>
              <a:cs typeface="Arial"/>
            </a:endParaRPr>
          </a:p>
          <a:p>
            <a:pPr marL="0" algn="just">
              <a:spcBef>
                <a:spcPts val="0"/>
              </a:spcBef>
              <a:spcAft>
                <a:spcPts val="0"/>
              </a:spcAft>
            </a:pPr>
            <a:r>
              <a:rPr lang="en-US" sz="2400" dirty="0">
                <a:solidFill>
                  <a:srgbClr val="002060"/>
                </a:solidFill>
                <a:ea typeface="Arial" panose="020B0604020202020204" pitchFamily="34" charset="0"/>
                <a:cs typeface="Arial"/>
              </a:rPr>
              <a:t>AASR may be held in a public school or at a provider’s site. Services may not take place in the youth’s home.</a:t>
            </a:r>
            <a:r>
              <a:rPr lang="en-US" sz="2400" dirty="0">
                <a:solidFill>
                  <a:srgbClr val="002060"/>
                </a:solidFill>
                <a:effectLst/>
                <a:ea typeface="Arial" panose="020B0604020202020204" pitchFamily="34" charset="0"/>
                <a:cs typeface="Arial"/>
              </a:rPr>
              <a:t> </a:t>
            </a:r>
          </a:p>
          <a:p>
            <a:pPr marL="0" marR="0" algn="just">
              <a:spcBef>
                <a:spcPts val="0"/>
              </a:spcBef>
              <a:spcAft>
                <a:spcPts val="0"/>
              </a:spcAft>
            </a:pPr>
            <a:endParaRPr lang="en-US" sz="2400" dirty="0">
              <a:solidFill>
                <a:srgbClr val="002060"/>
              </a:solidFill>
              <a:effectLst/>
              <a:ea typeface="Arial" panose="020B0604020202020204" pitchFamily="34" charset="0"/>
              <a:cs typeface="Arial"/>
            </a:endParaRPr>
          </a:p>
          <a:p>
            <a:pPr marL="0" algn="just">
              <a:spcBef>
                <a:spcPts val="0"/>
              </a:spcBef>
              <a:spcAft>
                <a:spcPts val="0"/>
              </a:spcAft>
            </a:pPr>
            <a:r>
              <a:rPr lang="en-US" sz="2400" dirty="0">
                <a:solidFill>
                  <a:srgbClr val="002060"/>
                </a:solidFill>
                <a:ea typeface="Arial" panose="020B0604020202020204" pitchFamily="34" charset="0"/>
                <a:cs typeface="Arial"/>
              </a:rPr>
              <a:t>Preschool-aged youth enrolled in public school Pre-K programs and youth attending Extended School Year (ESY) programs are eligible for AASR.</a:t>
            </a:r>
          </a:p>
          <a:p>
            <a:pPr marL="0" algn="just">
              <a:spcBef>
                <a:spcPts val="0"/>
              </a:spcBef>
              <a:spcAft>
                <a:spcPts val="0"/>
              </a:spcAft>
            </a:pPr>
            <a:endParaRPr lang="en-US" sz="2400" dirty="0">
              <a:solidFill>
                <a:srgbClr val="002060"/>
              </a:solidFill>
              <a:ea typeface="Arial" panose="020B0604020202020204" pitchFamily="34" charset="0"/>
              <a:cs typeface="Arial"/>
            </a:endParaRPr>
          </a:p>
          <a:p>
            <a:pPr marL="0" marR="0" algn="just">
              <a:spcBef>
                <a:spcPts val="0"/>
              </a:spcBef>
              <a:spcAft>
                <a:spcPts val="0"/>
              </a:spcAft>
            </a:pPr>
            <a:r>
              <a:rPr lang="en-US" sz="2400" dirty="0">
                <a:solidFill>
                  <a:srgbClr val="002060"/>
                </a:solidFill>
                <a:ea typeface="Arial" panose="020B0604020202020204" pitchFamily="34" charset="0"/>
                <a:cs typeface="Arial"/>
              </a:rPr>
              <a:t>Families are responsible for providing and arranging transportation. If a provider chooses to  offer transportation, the cost must be included in the posted rate.</a:t>
            </a:r>
            <a:endParaRPr lang="en-US" sz="2400" dirty="0">
              <a:solidFill>
                <a:srgbClr val="002060"/>
              </a:solidFill>
              <a:effectLst/>
              <a:ea typeface="Arial" panose="020B0604020202020204" pitchFamily="34" charset="0"/>
              <a:cs typeface="Arial"/>
            </a:endParaRPr>
          </a:p>
          <a:p>
            <a:pPr marL="0" marR="0" indent="0" algn="just">
              <a:spcBef>
                <a:spcPts val="0"/>
              </a:spcBef>
              <a:spcAft>
                <a:spcPts val="0"/>
              </a:spcAft>
              <a:buNone/>
            </a:pPr>
            <a:endParaRPr lang="en-US" sz="2400" dirty="0"/>
          </a:p>
          <a:p>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934643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DA7"/>
        </a:lt1>
        <a:dk2>
          <a:srgbClr val="000000"/>
        </a:dk2>
        <a:lt2>
          <a:srgbClr val="808080"/>
        </a:lt2>
        <a:accent1>
          <a:srgbClr val="BBE0E3"/>
        </a:accent1>
        <a:accent2>
          <a:srgbClr val="333399"/>
        </a:accent2>
        <a:accent3>
          <a:srgbClr val="FFFED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ED0217EE071347BEC8D9260C571CCD" ma:contentTypeVersion="3" ma:contentTypeDescription="Create a new document." ma:contentTypeScope="" ma:versionID="43c18ab1f24d79e819c00f0ff975c67d">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2EAC73-CE52-47CC-AFD2-93B33DF33A24}">
  <ds:schemaRefs>
    <ds:schemaRef ds:uri="http://schemas.microsoft.com/office/2006/metadata/longProperties"/>
  </ds:schemaRefs>
</ds:datastoreItem>
</file>

<file path=customXml/itemProps2.xml><?xml version="1.0" encoding="utf-8"?>
<ds:datastoreItem xmlns:ds="http://schemas.openxmlformats.org/officeDocument/2006/customXml" ds:itemID="{1D8C7154-4D6B-41DC-A4A5-889AD6E14D3A}">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9E8F410-3AA5-4580-B62B-0C611C9213D2}">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29A3B78-FE9B-4B90-97AA-13E96B2BC4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120</TotalTime>
  <Words>6174</Words>
  <Application>Microsoft Office PowerPoint</Application>
  <PresentationFormat>Widescreen</PresentationFormat>
  <Paragraphs>501</Paragraphs>
  <Slides>30</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Symbol</vt:lpstr>
      <vt:lpstr>Times New Roman</vt:lpstr>
      <vt:lpstr>Wingdings</vt:lpstr>
      <vt:lpstr>Default Design</vt:lpstr>
      <vt:lpstr>PowerPoint Presentation</vt:lpstr>
      <vt:lpstr>Agenda &amp; Objectives</vt:lpstr>
      <vt:lpstr>Children’s System of Care (CSOC)</vt:lpstr>
      <vt:lpstr> Family Support Services</vt:lpstr>
      <vt:lpstr>Family Support Services</vt:lpstr>
      <vt:lpstr>Family Support Services Eligibility</vt:lpstr>
      <vt:lpstr>Accessing Family Support Services </vt:lpstr>
      <vt:lpstr>Types of Respite</vt:lpstr>
      <vt:lpstr>Agency Afterschool Respite (AASR)</vt:lpstr>
      <vt:lpstr>Agency-Hired Respite (AHR) </vt:lpstr>
      <vt:lpstr>Agency Weekend Recreation (AWR)</vt:lpstr>
      <vt:lpstr>Self-Hired Respite (SHR)</vt:lpstr>
      <vt:lpstr>Overnight Respite (OVR)</vt:lpstr>
      <vt:lpstr>Funding Information</vt:lpstr>
      <vt:lpstr>RFQ</vt:lpstr>
      <vt:lpstr>Key Components</vt:lpstr>
      <vt:lpstr>Qualification Process</vt:lpstr>
      <vt:lpstr>Timeframes</vt:lpstr>
      <vt:lpstr>Organizing Your Application</vt:lpstr>
      <vt:lpstr>Organizing Your Application</vt:lpstr>
      <vt:lpstr>Organizing Your Application</vt:lpstr>
      <vt:lpstr>Organizing Your Application</vt:lpstr>
      <vt:lpstr>PDF 2 Common Mistakes</vt:lpstr>
      <vt:lpstr>PDF 2 Common Mistakes</vt:lpstr>
      <vt:lpstr>PDF 2 Common Mistakes</vt:lpstr>
      <vt:lpstr>PDF 2 Common Mistakes</vt:lpstr>
      <vt:lpstr>Organizing Your Application</vt:lpstr>
      <vt:lpstr>Organizing your Application</vt:lpstr>
      <vt:lpstr>Questions &amp; Answers</vt:lpstr>
      <vt:lpstr>Questions</vt:lpstr>
    </vt:vector>
  </TitlesOfParts>
  <Company>New Jersey Department of Children and Families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FOR PROPOSALS FOR New Jersey Task Force on Child Abuse and Neglect OJJDP FY10 Byrne Congressionally Mandated Earmark Programs</dc:title>
  <dc:creator>Juan Serrano</dc:creator>
  <cp:lastModifiedBy>Melick, Robert [DCF]</cp:lastModifiedBy>
  <cp:revision>341</cp:revision>
  <dcterms:created xsi:type="dcterms:W3CDTF">2010-10-06T17:07:34Z</dcterms:created>
  <dcterms:modified xsi:type="dcterms:W3CDTF">2024-10-21T13:21:36Z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Juan Serrano</vt:lpwstr>
  </property>
  <property fmtid="{D5CDD505-2E9C-101B-9397-08002B2CF9AE}" pid="3" name="TemplateUrl">
    <vt:lpwstr/>
  </property>
  <property fmtid="{D5CDD505-2E9C-101B-9397-08002B2CF9AE}" pid="4" name="xd_ProgID">
    <vt:lpwstr/>
  </property>
  <property fmtid="{D5CDD505-2E9C-101B-9397-08002B2CF9AE}" pid="5" name="display_urn:schemas-microsoft-com:office:office#Author">
    <vt:lpwstr>Juan Serrano</vt:lpwstr>
  </property>
  <property fmtid="{D5CDD505-2E9C-101B-9397-08002B2CF9AE}" pid="6" name="Order">
    <vt:lpwstr>1800.00000000000</vt:lpwstr>
  </property>
  <property fmtid="{D5CDD505-2E9C-101B-9397-08002B2CF9AE}" pid="7" name="PublishingExpirationDate">
    <vt:lpwstr/>
  </property>
  <property fmtid="{D5CDD505-2E9C-101B-9397-08002B2CF9AE}" pid="8" name="PublishingStartDate">
    <vt:lpwstr/>
  </property>
</Properties>
</file>