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7" r:id="rId2"/>
    <p:sldId id="280" r:id="rId3"/>
    <p:sldId id="258" r:id="rId4"/>
    <p:sldId id="295" r:id="rId5"/>
    <p:sldId id="260" r:id="rId6"/>
    <p:sldId id="262" r:id="rId7"/>
    <p:sldId id="263" r:id="rId8"/>
    <p:sldId id="264" r:id="rId9"/>
    <p:sldId id="265" r:id="rId10"/>
    <p:sldId id="296" r:id="rId11"/>
    <p:sldId id="266" r:id="rId12"/>
    <p:sldId id="267" r:id="rId13"/>
    <p:sldId id="268" r:id="rId14"/>
    <p:sldId id="297" r:id="rId15"/>
    <p:sldId id="270" r:id="rId16"/>
    <p:sldId id="287" r:id="rId17"/>
    <p:sldId id="294" r:id="rId18"/>
    <p:sldId id="288" r:id="rId19"/>
    <p:sldId id="289" r:id="rId20"/>
    <p:sldId id="290" r:id="rId21"/>
    <p:sldId id="292" r:id="rId22"/>
    <p:sldId id="293" r:id="rId23"/>
    <p:sldId id="291"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176" autoAdjust="0"/>
  </p:normalViewPr>
  <p:slideViewPr>
    <p:cSldViewPr>
      <p:cViewPr>
        <p:scale>
          <a:sx n="71" d="100"/>
          <a:sy n="71" d="100"/>
        </p:scale>
        <p:origin x="-1301" y="80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50" d="100"/>
          <a:sy n="150" d="100"/>
        </p:scale>
        <p:origin x="-667" y="14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4" rIns="93167" bIns="46584" rtlCol="0"/>
          <a:lstStyle>
            <a:lvl1pPr algn="r">
              <a:defRPr sz="1200"/>
            </a:lvl1pPr>
          </a:lstStyle>
          <a:p>
            <a:fld id="{899D4B39-D67A-4060-820E-D0ED4CF9ECFD}" type="datetimeFigureOut">
              <a:rPr lang="en-US" smtClean="0"/>
              <a:t>5/23/2016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4" rIns="93167" bIns="46584" rtlCol="0" anchor="b"/>
          <a:lstStyle>
            <a:lvl1pPr algn="r">
              <a:defRPr sz="1200"/>
            </a:lvl1pPr>
          </a:lstStyle>
          <a:p>
            <a:fld id="{0E741C8A-793F-4EB5-ADE3-14CB44A3F4C2}" type="slidenum">
              <a:rPr lang="en-US" smtClean="0"/>
              <a:t>‹#›</a:t>
            </a:fld>
            <a:endParaRPr lang="en-US"/>
          </a:p>
        </p:txBody>
      </p:sp>
    </p:spTree>
    <p:extLst>
      <p:ext uri="{BB962C8B-B14F-4D97-AF65-F5344CB8AC3E}">
        <p14:creationId xmlns:p14="http://schemas.microsoft.com/office/powerpoint/2010/main" val="2425609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fld id="{F6B2473B-B178-43F7-A2B1-5E0289D211CC}" type="datetimeFigureOut">
              <a:rPr lang="en-US" smtClean="0"/>
              <a:t>5/23/2016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4" rIns="93167" bIns="46584" rtlCol="0" anchor="b"/>
          <a:lstStyle>
            <a:lvl1pPr algn="r">
              <a:defRPr sz="1200"/>
            </a:lvl1pPr>
          </a:lstStyle>
          <a:p>
            <a:fld id="{38AFEA2A-43F7-4B49-BC9A-7F8050D95250}" type="slidenum">
              <a:rPr lang="en-US" smtClean="0"/>
              <a:t>‹#›</a:t>
            </a:fld>
            <a:endParaRPr lang="en-US"/>
          </a:p>
        </p:txBody>
      </p:sp>
    </p:spTree>
    <p:extLst>
      <p:ext uri="{BB962C8B-B14F-4D97-AF65-F5344CB8AC3E}">
        <p14:creationId xmlns:p14="http://schemas.microsoft.com/office/powerpoint/2010/main" val="288964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tate.nj.gov/dep/srp"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p:spPr>
        <p:txBody>
          <a:bodyPr/>
          <a:lstStyle/>
          <a:p>
            <a:r>
              <a:rPr lang="en-US" altLang="en-US" dirty="0" smtClean="0">
                <a:solidFill>
                  <a:srgbClr val="000000"/>
                </a:solidFill>
                <a:latin typeface="Arial" pitchFamily="34" charset="0"/>
              </a:rPr>
              <a:t>This </a:t>
            </a:r>
            <a:r>
              <a:rPr lang="en-US" altLang="en-US" dirty="0" smtClean="0">
                <a:solidFill>
                  <a:srgbClr val="000000"/>
                </a:solidFill>
                <a:latin typeface="Arial" pitchFamily="34" charset="0"/>
              </a:rPr>
              <a:t>presentation provides an overview of the Licensed Site Remediation Professional Program (or LSRP program) including a discussion of :</a:t>
            </a:r>
          </a:p>
          <a:p>
            <a:endParaRPr lang="en-US" altLang="en-US" dirty="0">
              <a:solidFill>
                <a:srgbClr val="000000"/>
              </a:solidFill>
              <a:latin typeface="Arial" pitchFamily="34" charset="0"/>
            </a:endParaRPr>
          </a:p>
          <a:p>
            <a:pPr marL="232919" indent="-232919">
              <a:buAutoNum type="arabicParenR"/>
            </a:pPr>
            <a:r>
              <a:rPr lang="en-US" altLang="en-US" dirty="0" smtClean="0">
                <a:solidFill>
                  <a:srgbClr val="000000"/>
                </a:solidFill>
                <a:latin typeface="Arial" pitchFamily="34" charset="0"/>
              </a:rPr>
              <a:t>The enabling statute, the Site Remediation Reform Act </a:t>
            </a:r>
          </a:p>
          <a:p>
            <a:pPr marL="232919" indent="-232919">
              <a:buAutoNum type="arabicParenR"/>
            </a:pPr>
            <a:r>
              <a:rPr lang="en-US" altLang="en-US" dirty="0" smtClean="0">
                <a:solidFill>
                  <a:srgbClr val="000000"/>
                </a:solidFill>
                <a:latin typeface="Arial" pitchFamily="34" charset="0"/>
              </a:rPr>
              <a:t>Why was Site Remediation Reform Act written and passed by the legislature?</a:t>
            </a:r>
          </a:p>
          <a:p>
            <a:pPr marL="232919" indent="-232919">
              <a:buAutoNum type="arabicParenR"/>
            </a:pPr>
            <a:r>
              <a:rPr lang="en-US" altLang="en-US" dirty="0" smtClean="0">
                <a:solidFill>
                  <a:srgbClr val="000000"/>
                </a:solidFill>
                <a:latin typeface="Arial" pitchFamily="34" charset="0"/>
              </a:rPr>
              <a:t>What </a:t>
            </a:r>
            <a:r>
              <a:rPr lang="en-US" altLang="en-US" dirty="0">
                <a:solidFill>
                  <a:srgbClr val="000000"/>
                </a:solidFill>
                <a:latin typeface="Arial" pitchFamily="34" charset="0"/>
              </a:rPr>
              <a:t>did Site Remediation Reform Act </a:t>
            </a:r>
            <a:r>
              <a:rPr lang="en-US" altLang="en-US" dirty="0" smtClean="0">
                <a:solidFill>
                  <a:srgbClr val="000000"/>
                </a:solidFill>
                <a:latin typeface="Arial" pitchFamily="34" charset="0"/>
              </a:rPr>
              <a:t>establish?</a:t>
            </a:r>
          </a:p>
          <a:p>
            <a:pPr marL="232919" indent="-232919">
              <a:buAutoNum type="arabicParenR"/>
            </a:pPr>
            <a:r>
              <a:rPr lang="en-US" altLang="en-US" dirty="0" smtClean="0">
                <a:solidFill>
                  <a:srgbClr val="000000"/>
                </a:solidFill>
                <a:latin typeface="Arial" pitchFamily="34" charset="0"/>
              </a:rPr>
              <a:t>What are the pertinent New Jersey Administrative Codes (or rules) associated with the LSRP program and what are the key components of those rules</a:t>
            </a:r>
          </a:p>
          <a:p>
            <a:pPr marL="232919" indent="-232919">
              <a:buAutoNum type="arabicParenR"/>
            </a:pPr>
            <a:r>
              <a:rPr lang="en-US" altLang="en-US" dirty="0" smtClean="0">
                <a:solidFill>
                  <a:srgbClr val="000000"/>
                </a:solidFill>
                <a:latin typeface="Arial" pitchFamily="34" charset="0"/>
              </a:rPr>
              <a:t>Who is obligated to remediate using a LSRP?</a:t>
            </a:r>
          </a:p>
          <a:p>
            <a:pPr marL="232919" indent="-232919">
              <a:buAutoNum type="arabicParenR"/>
            </a:pPr>
            <a:r>
              <a:rPr lang="en-US" altLang="en-US" dirty="0" smtClean="0">
                <a:solidFill>
                  <a:srgbClr val="000000"/>
                </a:solidFill>
                <a:latin typeface="Arial" pitchFamily="34" charset="0"/>
              </a:rPr>
              <a:t>The roles and responsibilities of a responsible party, the LSRP, the Site Remediation Professional Licensing Board or LSRP Board, and the Department’s Site Remediation Program.</a:t>
            </a:r>
          </a:p>
          <a:p>
            <a:pPr marL="232919" indent="-232919">
              <a:buAutoNum type="arabicParenR"/>
            </a:pPr>
            <a:r>
              <a:rPr lang="en-US" altLang="en-US" dirty="0" smtClean="0">
                <a:solidFill>
                  <a:srgbClr val="000000"/>
                </a:solidFill>
                <a:latin typeface="Arial" pitchFamily="34" charset="0"/>
              </a:rPr>
              <a:t>What is a Response Action Outcome? ...and...</a:t>
            </a:r>
          </a:p>
          <a:p>
            <a:pPr marL="232919" indent="-232919">
              <a:buAutoNum type="arabicParenR"/>
            </a:pPr>
            <a:r>
              <a:rPr lang="en-US" altLang="en-US" dirty="0" smtClean="0">
                <a:solidFill>
                  <a:srgbClr val="000000"/>
                </a:solidFill>
                <a:latin typeface="Arial" pitchFamily="34" charset="0"/>
              </a:rPr>
              <a:t>The Site Remediation Program’s inspection and review process for submittals from LSRPs.</a:t>
            </a:r>
          </a:p>
          <a:p>
            <a:pPr marL="232919" indent="-232919">
              <a:buAutoNum type="arabicParenR"/>
            </a:pPr>
            <a:endParaRPr lang="en-US" altLang="en-US" dirty="0" smtClean="0">
              <a:solidFill>
                <a:srgbClr val="000000"/>
              </a:solidFill>
              <a:latin typeface="Arial" pitchFamily="34" charset="0"/>
            </a:endParaRPr>
          </a:p>
          <a:p>
            <a:endParaRPr lang="en-US" altLang="en-US" dirty="0" smtClean="0">
              <a:latin typeface="Arial" pitchFamily="34" charset="0"/>
            </a:endParaRPr>
          </a:p>
        </p:txBody>
      </p:sp>
      <p:sp>
        <p:nvSpPr>
          <p:cNvPr id="214020"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1925" indent="-285356">
              <a:defRPr>
                <a:solidFill>
                  <a:schemeClr val="tx1"/>
                </a:solidFill>
                <a:latin typeface="Tahoma" pitchFamily="34" charset="0"/>
              </a:defRPr>
            </a:lvl2pPr>
            <a:lvl3pPr marL="1141424" indent="-228285">
              <a:defRPr>
                <a:solidFill>
                  <a:schemeClr val="tx1"/>
                </a:solidFill>
                <a:latin typeface="Tahoma" pitchFamily="34" charset="0"/>
              </a:defRPr>
            </a:lvl3pPr>
            <a:lvl4pPr marL="1597993" indent="-228285">
              <a:defRPr>
                <a:solidFill>
                  <a:schemeClr val="tx1"/>
                </a:solidFill>
                <a:latin typeface="Tahoma" pitchFamily="34" charset="0"/>
              </a:defRPr>
            </a:lvl4pPr>
            <a:lvl5pPr marL="2054563" indent="-228285">
              <a:defRPr>
                <a:solidFill>
                  <a:schemeClr val="tx1"/>
                </a:solidFill>
                <a:latin typeface="Tahoma" pitchFamily="34" charset="0"/>
              </a:defRPr>
            </a:lvl5pPr>
            <a:lvl6pPr marL="2511132" indent="-228285" eaLnBrk="0" fontAlgn="base" hangingPunct="0">
              <a:spcBef>
                <a:spcPct val="0"/>
              </a:spcBef>
              <a:spcAft>
                <a:spcPct val="0"/>
              </a:spcAft>
              <a:defRPr>
                <a:solidFill>
                  <a:schemeClr val="tx1"/>
                </a:solidFill>
                <a:latin typeface="Tahoma" pitchFamily="34" charset="0"/>
              </a:defRPr>
            </a:lvl6pPr>
            <a:lvl7pPr marL="2967701" indent="-228285" eaLnBrk="0" fontAlgn="base" hangingPunct="0">
              <a:spcBef>
                <a:spcPct val="0"/>
              </a:spcBef>
              <a:spcAft>
                <a:spcPct val="0"/>
              </a:spcAft>
              <a:defRPr>
                <a:solidFill>
                  <a:schemeClr val="tx1"/>
                </a:solidFill>
                <a:latin typeface="Tahoma" pitchFamily="34" charset="0"/>
              </a:defRPr>
            </a:lvl7pPr>
            <a:lvl8pPr marL="3424270" indent="-228285" eaLnBrk="0" fontAlgn="base" hangingPunct="0">
              <a:spcBef>
                <a:spcPct val="0"/>
              </a:spcBef>
              <a:spcAft>
                <a:spcPct val="0"/>
              </a:spcAft>
              <a:defRPr>
                <a:solidFill>
                  <a:schemeClr val="tx1"/>
                </a:solidFill>
                <a:latin typeface="Tahoma" pitchFamily="34" charset="0"/>
              </a:defRPr>
            </a:lvl8pPr>
            <a:lvl9pPr marL="3880839" indent="-228285" eaLnBrk="0" fontAlgn="base" hangingPunct="0">
              <a:spcBef>
                <a:spcPct val="0"/>
              </a:spcBef>
              <a:spcAft>
                <a:spcPct val="0"/>
              </a:spcAft>
              <a:defRPr>
                <a:solidFill>
                  <a:schemeClr val="tx1"/>
                </a:solidFill>
                <a:latin typeface="Tahoma" pitchFamily="34" charset="0"/>
              </a:defRPr>
            </a:lvl9pPr>
          </a:lstStyle>
          <a:p>
            <a:fld id="{E9DB65CF-E5B3-405F-8603-0468C8A51B74}" type="slidenum">
              <a:rPr lang="en-US" altLang="en-US">
                <a:solidFill>
                  <a:prstClr val="black"/>
                </a:solidFill>
                <a:latin typeface="Arial" pitchFamily="34" charset="0"/>
              </a:rPr>
              <a:pPr/>
              <a:t>1</a:t>
            </a:fld>
            <a:endParaRPr lang="en-US" altLang="en-US">
              <a:solidFill>
                <a:prstClr val="black"/>
              </a:solidFill>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p:spPr>
        <p:txBody>
          <a:bodyPr/>
          <a:lstStyle/>
          <a:p>
            <a:r>
              <a:rPr lang="en-US" altLang="en-US" dirty="0" smtClean="0">
                <a:latin typeface="Arial" pitchFamily="34" charset="0"/>
                <a:cs typeface="Arial" pitchFamily="34" charset="0"/>
              </a:rPr>
              <a:t>The </a:t>
            </a:r>
            <a:r>
              <a:rPr lang="en-US" altLang="en-US" dirty="0">
                <a:latin typeface="Arial" pitchFamily="34" charset="0"/>
                <a:cs typeface="Arial" pitchFamily="34" charset="0"/>
              </a:rPr>
              <a:t>ISRA rule establishes; 1) the industrial classifications that are subject to its requirements using the North American Industry Classification System (NAICS), 2) what </a:t>
            </a:r>
            <a:r>
              <a:rPr lang="en-US" altLang="en-US" dirty="0" smtClean="0">
                <a:latin typeface="Arial" pitchFamily="34" charset="0"/>
                <a:cs typeface="Arial" pitchFamily="34" charset="0"/>
              </a:rPr>
              <a:t>operational or transactional event </a:t>
            </a:r>
            <a:r>
              <a:rPr lang="en-US" altLang="en-US" dirty="0">
                <a:latin typeface="Arial" pitchFamily="34" charset="0"/>
                <a:cs typeface="Arial" pitchFamily="34" charset="0"/>
              </a:rPr>
              <a:t>that trigger remediation, </a:t>
            </a:r>
            <a:r>
              <a:rPr lang="en-US" altLang="en-US" dirty="0" smtClean="0">
                <a:latin typeface="Arial" pitchFamily="34" charset="0"/>
                <a:cs typeface="Arial" pitchFamily="34" charset="0"/>
              </a:rPr>
              <a:t>3</a:t>
            </a:r>
            <a:r>
              <a:rPr lang="en-US" altLang="en-US" dirty="0">
                <a:latin typeface="Arial" pitchFamily="34" charset="0"/>
                <a:cs typeface="Arial" pitchFamily="34" charset="0"/>
              </a:rPr>
              <a:t>) notification requirements, and 4) alternate compliance options,  </a:t>
            </a:r>
            <a:endParaRPr lang="en-US" altLang="en-US" dirty="0" smtClean="0">
              <a:latin typeface="Arial" pitchFamily="34" charset="0"/>
              <a:cs typeface="Arial" pitchFamily="34" charset="0"/>
            </a:endParaRPr>
          </a:p>
          <a:p>
            <a:endParaRPr lang="en-US" altLang="en-US" dirty="0">
              <a:latin typeface="Arial" pitchFamily="34" charset="0"/>
              <a:cs typeface="Arial" pitchFamily="34" charset="0"/>
            </a:endParaRPr>
          </a:p>
          <a:p>
            <a:r>
              <a:rPr lang="en-US" altLang="en-US" dirty="0" smtClean="0">
                <a:latin typeface="Arial" pitchFamily="34" charset="0"/>
                <a:cs typeface="Arial" pitchFamily="34" charset="0"/>
              </a:rPr>
              <a:t>The types of industrial establishments subject to the ISRA rule using the NAICS are wide ranging include but are not limited to any industries involved in the manufacture or use of petrochemicals, textiles, electronics or electronic components, machinery and metal fabrication. </a:t>
            </a:r>
          </a:p>
          <a:p>
            <a:endParaRPr lang="en-US" altLang="en-US" dirty="0">
              <a:latin typeface="Arial" pitchFamily="34" charset="0"/>
              <a:cs typeface="Arial" pitchFamily="34" charset="0"/>
            </a:endParaRPr>
          </a:p>
          <a:p>
            <a:r>
              <a:rPr lang="en-US" altLang="en-US" dirty="0" smtClean="0">
                <a:latin typeface="Arial" pitchFamily="34" charset="0"/>
                <a:cs typeface="Arial" pitchFamily="34" charset="0"/>
              </a:rPr>
              <a:t>Typical operational or transactional events include the sale of the business or property, cessation of operations or a change in operations, stock transactions, mergers, and consolidations.</a:t>
            </a:r>
            <a:endParaRPr lang="en-US" altLang="en-US" dirty="0">
              <a:latin typeface="Arial" pitchFamily="34" charset="0"/>
              <a:cs typeface="Arial" pitchFamily="34" charset="0"/>
            </a:endParaRPr>
          </a:p>
          <a:p>
            <a:pPr marL="168043" indent="-168043">
              <a:buFontTx/>
              <a:buChar char="•"/>
            </a:pPr>
            <a:endParaRPr lang="en-US" altLang="en-US" dirty="0">
              <a:latin typeface="Arial" pitchFamily="34" charset="0"/>
              <a:cs typeface="Arial" pitchFamily="34" charset="0"/>
            </a:endParaRPr>
          </a:p>
          <a:p>
            <a:r>
              <a:rPr lang="en-US" altLang="en-US" dirty="0" smtClean="0">
                <a:latin typeface="Arial" pitchFamily="34" charset="0"/>
                <a:cs typeface="Arial" pitchFamily="34" charset="0"/>
              </a:rPr>
              <a:t>Compliance with the ISRA rule is achieved by remediation in accordance with the ARRCS and Tech rules. Alternate compliance options were established for certain site specific situations. These options include a regulated underground storage tank waiver, remediation in progress waiver, limited conveyance, and de </a:t>
            </a:r>
            <a:r>
              <a:rPr lang="en-US" altLang="en-US" dirty="0" err="1" smtClean="0">
                <a:latin typeface="Arial" pitchFamily="34" charset="0"/>
                <a:cs typeface="Arial" pitchFamily="34" charset="0"/>
              </a:rPr>
              <a:t>minimus</a:t>
            </a:r>
            <a:r>
              <a:rPr lang="en-US" altLang="en-US" dirty="0" smtClean="0">
                <a:latin typeface="Arial" pitchFamily="34" charset="0"/>
                <a:cs typeface="Arial" pitchFamily="34" charset="0"/>
              </a:rPr>
              <a:t> quantity exemption. Each of these waivers would allow the transactional event or cessation to occur prior to receipt of a final remediation document.</a:t>
            </a:r>
          </a:p>
        </p:txBody>
      </p:sp>
      <p:sp>
        <p:nvSpPr>
          <p:cNvPr id="222212"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1925" indent="-285356">
              <a:defRPr>
                <a:solidFill>
                  <a:schemeClr val="tx1"/>
                </a:solidFill>
                <a:latin typeface="Tahoma" pitchFamily="34" charset="0"/>
              </a:defRPr>
            </a:lvl2pPr>
            <a:lvl3pPr marL="1141424" indent="-228285">
              <a:defRPr>
                <a:solidFill>
                  <a:schemeClr val="tx1"/>
                </a:solidFill>
                <a:latin typeface="Tahoma" pitchFamily="34" charset="0"/>
              </a:defRPr>
            </a:lvl3pPr>
            <a:lvl4pPr marL="1597993" indent="-228285">
              <a:defRPr>
                <a:solidFill>
                  <a:schemeClr val="tx1"/>
                </a:solidFill>
                <a:latin typeface="Tahoma" pitchFamily="34" charset="0"/>
              </a:defRPr>
            </a:lvl4pPr>
            <a:lvl5pPr marL="2054563" indent="-228285">
              <a:defRPr>
                <a:solidFill>
                  <a:schemeClr val="tx1"/>
                </a:solidFill>
                <a:latin typeface="Tahoma" pitchFamily="34" charset="0"/>
              </a:defRPr>
            </a:lvl5pPr>
            <a:lvl6pPr marL="2511132" indent="-228285" eaLnBrk="0" fontAlgn="base" hangingPunct="0">
              <a:spcBef>
                <a:spcPct val="0"/>
              </a:spcBef>
              <a:spcAft>
                <a:spcPct val="0"/>
              </a:spcAft>
              <a:defRPr>
                <a:solidFill>
                  <a:schemeClr val="tx1"/>
                </a:solidFill>
                <a:latin typeface="Tahoma" pitchFamily="34" charset="0"/>
              </a:defRPr>
            </a:lvl6pPr>
            <a:lvl7pPr marL="2967701" indent="-228285" eaLnBrk="0" fontAlgn="base" hangingPunct="0">
              <a:spcBef>
                <a:spcPct val="0"/>
              </a:spcBef>
              <a:spcAft>
                <a:spcPct val="0"/>
              </a:spcAft>
              <a:defRPr>
                <a:solidFill>
                  <a:schemeClr val="tx1"/>
                </a:solidFill>
                <a:latin typeface="Tahoma" pitchFamily="34" charset="0"/>
              </a:defRPr>
            </a:lvl7pPr>
            <a:lvl8pPr marL="3424270" indent="-228285" eaLnBrk="0" fontAlgn="base" hangingPunct="0">
              <a:spcBef>
                <a:spcPct val="0"/>
              </a:spcBef>
              <a:spcAft>
                <a:spcPct val="0"/>
              </a:spcAft>
              <a:defRPr>
                <a:solidFill>
                  <a:schemeClr val="tx1"/>
                </a:solidFill>
                <a:latin typeface="Tahoma" pitchFamily="34" charset="0"/>
              </a:defRPr>
            </a:lvl8pPr>
            <a:lvl9pPr marL="3880839" indent="-228285" eaLnBrk="0" fontAlgn="base" hangingPunct="0">
              <a:spcBef>
                <a:spcPct val="0"/>
              </a:spcBef>
              <a:spcAft>
                <a:spcPct val="0"/>
              </a:spcAft>
              <a:defRPr>
                <a:solidFill>
                  <a:schemeClr val="tx1"/>
                </a:solidFill>
                <a:latin typeface="Tahoma" pitchFamily="34" charset="0"/>
              </a:defRPr>
            </a:lvl9pPr>
          </a:lstStyle>
          <a:p>
            <a:fld id="{F32C4432-CDDB-4A6F-8A8E-C955FB385DF4}" type="slidenum">
              <a:rPr lang="en-US" altLang="en-US">
                <a:solidFill>
                  <a:prstClr val="black"/>
                </a:solidFill>
                <a:latin typeface="Arial" pitchFamily="34" charset="0"/>
              </a:rPr>
              <a:pPr/>
              <a:t>10</a:t>
            </a:fld>
            <a:endParaRPr lang="en-US" altLang="en-US">
              <a:solidFill>
                <a:prstClr val="black"/>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p:spPr>
        <p:txBody>
          <a:bodyPr/>
          <a:lstStyle/>
          <a:p>
            <a:r>
              <a:rPr lang="en-US" altLang="en-US" dirty="0" smtClean="0">
                <a:latin typeface="Arial" pitchFamily="34" charset="0"/>
              </a:rPr>
              <a:t>The ARRCS rule establishes who is obligated to remediate by retaining a LSRP and conducting remediation without Department approval. Those entities obligated to remediate include:. </a:t>
            </a:r>
          </a:p>
          <a:p>
            <a:endParaRPr lang="en-US" altLang="en-US" dirty="0">
              <a:latin typeface="Arial" pitchFamily="34" charset="0"/>
            </a:endParaRPr>
          </a:p>
          <a:p>
            <a:pPr marL="232919" indent="-232919">
              <a:buAutoNum type="arabicParenR"/>
            </a:pPr>
            <a:r>
              <a:rPr lang="en-US" altLang="en-US" dirty="0" smtClean="0">
                <a:latin typeface="Arial" pitchFamily="34" charset="0"/>
              </a:rPr>
              <a:t>A </a:t>
            </a:r>
            <a:r>
              <a:rPr lang="en-US" altLang="en-US" dirty="0">
                <a:latin typeface="Arial" pitchFamily="34" charset="0"/>
              </a:rPr>
              <a:t>person discharges a hazardous substance or otherwise becomes in any </a:t>
            </a:r>
            <a:r>
              <a:rPr lang="en-US" altLang="en-US" dirty="0" smtClean="0">
                <a:latin typeface="Arial" pitchFamily="34" charset="0"/>
              </a:rPr>
              <a:t>way responsible </a:t>
            </a:r>
            <a:r>
              <a:rPr lang="en-US" altLang="en-US" dirty="0">
                <a:latin typeface="Arial" pitchFamily="34" charset="0"/>
              </a:rPr>
              <a:t>pursuant to the Spill </a:t>
            </a:r>
            <a:r>
              <a:rPr lang="en-US" altLang="en-US" dirty="0" smtClean="0">
                <a:latin typeface="Arial" pitchFamily="34" charset="0"/>
              </a:rPr>
              <a:t>Compensation and Control Act for a discharge. An example of becoming in any way responsible would be buying contaminated property.</a:t>
            </a:r>
          </a:p>
          <a:p>
            <a:pPr marL="232919" indent="-232919">
              <a:buAutoNum type="arabicParenR"/>
            </a:pPr>
            <a:r>
              <a:rPr lang="en-US" altLang="en-US" dirty="0" smtClean="0">
                <a:latin typeface="Arial" pitchFamily="34" charset="0"/>
              </a:rPr>
              <a:t>The owner or operator of a regulated underground storage tank determines or suspects there has been a discharge from the regulated underground storage tanks, undertakes the closure of the underground storage tank or is required by the Department to conduct an unknown source investigation.</a:t>
            </a:r>
          </a:p>
          <a:p>
            <a:pPr marL="232919" indent="-232919">
              <a:buAutoNum type="arabicParenR"/>
            </a:pPr>
            <a:r>
              <a:rPr lang="en-US" altLang="en-US" dirty="0" smtClean="0">
                <a:latin typeface="Arial" pitchFamily="34" charset="0"/>
              </a:rPr>
              <a:t>The owner or operator of an industrial establishment subject to the ISRA rule is ceasing operations or is undergoing a transactional event. </a:t>
            </a:r>
          </a:p>
          <a:p>
            <a:pPr marL="232919" indent="-232919">
              <a:buAutoNum type="arabicParenR"/>
            </a:pPr>
            <a:r>
              <a:rPr lang="en-US" altLang="en-US" dirty="0" smtClean="0">
                <a:latin typeface="Arial" pitchFamily="34" charset="0"/>
              </a:rPr>
              <a:t>A person has executed or is otherwise subject to a judicial or administrative order.</a:t>
            </a:r>
          </a:p>
          <a:p>
            <a:pPr marL="232919" indent="-232919">
              <a:buAutoNum type="arabicParenR"/>
            </a:pPr>
            <a:endParaRPr lang="en-US" altLang="en-US" dirty="0" smtClean="0">
              <a:latin typeface="Arial" pitchFamily="34" charset="0"/>
            </a:endParaRPr>
          </a:p>
          <a:p>
            <a:pPr marL="232919" indent="-232919">
              <a:buAutoNum type="arabicParenR"/>
            </a:pPr>
            <a:endParaRPr lang="en-US" altLang="en-US" dirty="0">
              <a:latin typeface="Arial" pitchFamily="34" charset="0"/>
            </a:endParaRPr>
          </a:p>
        </p:txBody>
      </p:sp>
      <p:sp>
        <p:nvSpPr>
          <p:cNvPr id="223236"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1925" indent="-285356">
              <a:defRPr>
                <a:solidFill>
                  <a:schemeClr val="tx1"/>
                </a:solidFill>
                <a:latin typeface="Tahoma" pitchFamily="34" charset="0"/>
              </a:defRPr>
            </a:lvl2pPr>
            <a:lvl3pPr marL="1141424" indent="-228285">
              <a:defRPr>
                <a:solidFill>
                  <a:schemeClr val="tx1"/>
                </a:solidFill>
                <a:latin typeface="Tahoma" pitchFamily="34" charset="0"/>
              </a:defRPr>
            </a:lvl3pPr>
            <a:lvl4pPr marL="1597993" indent="-228285">
              <a:defRPr>
                <a:solidFill>
                  <a:schemeClr val="tx1"/>
                </a:solidFill>
                <a:latin typeface="Tahoma" pitchFamily="34" charset="0"/>
              </a:defRPr>
            </a:lvl4pPr>
            <a:lvl5pPr marL="2054563" indent="-228285">
              <a:defRPr>
                <a:solidFill>
                  <a:schemeClr val="tx1"/>
                </a:solidFill>
                <a:latin typeface="Tahoma" pitchFamily="34" charset="0"/>
              </a:defRPr>
            </a:lvl5pPr>
            <a:lvl6pPr marL="2511132" indent="-228285" eaLnBrk="0" fontAlgn="base" hangingPunct="0">
              <a:spcBef>
                <a:spcPct val="0"/>
              </a:spcBef>
              <a:spcAft>
                <a:spcPct val="0"/>
              </a:spcAft>
              <a:defRPr>
                <a:solidFill>
                  <a:schemeClr val="tx1"/>
                </a:solidFill>
                <a:latin typeface="Tahoma" pitchFamily="34" charset="0"/>
              </a:defRPr>
            </a:lvl6pPr>
            <a:lvl7pPr marL="2967701" indent="-228285" eaLnBrk="0" fontAlgn="base" hangingPunct="0">
              <a:spcBef>
                <a:spcPct val="0"/>
              </a:spcBef>
              <a:spcAft>
                <a:spcPct val="0"/>
              </a:spcAft>
              <a:defRPr>
                <a:solidFill>
                  <a:schemeClr val="tx1"/>
                </a:solidFill>
                <a:latin typeface="Tahoma" pitchFamily="34" charset="0"/>
              </a:defRPr>
            </a:lvl7pPr>
            <a:lvl8pPr marL="3424270" indent="-228285" eaLnBrk="0" fontAlgn="base" hangingPunct="0">
              <a:spcBef>
                <a:spcPct val="0"/>
              </a:spcBef>
              <a:spcAft>
                <a:spcPct val="0"/>
              </a:spcAft>
              <a:defRPr>
                <a:solidFill>
                  <a:schemeClr val="tx1"/>
                </a:solidFill>
                <a:latin typeface="Tahoma" pitchFamily="34" charset="0"/>
              </a:defRPr>
            </a:lvl8pPr>
            <a:lvl9pPr marL="3880839" indent="-228285" eaLnBrk="0" fontAlgn="base" hangingPunct="0">
              <a:spcBef>
                <a:spcPct val="0"/>
              </a:spcBef>
              <a:spcAft>
                <a:spcPct val="0"/>
              </a:spcAft>
              <a:defRPr>
                <a:solidFill>
                  <a:schemeClr val="tx1"/>
                </a:solidFill>
                <a:latin typeface="Tahoma" pitchFamily="34" charset="0"/>
              </a:defRPr>
            </a:lvl9pPr>
          </a:lstStyle>
          <a:p>
            <a:fld id="{F4486AA5-B45F-4DE0-9F11-F14A712B61D1}" type="slidenum">
              <a:rPr lang="en-US" altLang="en-US">
                <a:solidFill>
                  <a:prstClr val="black"/>
                </a:solidFill>
                <a:latin typeface="Arial" pitchFamily="34" charset="0"/>
              </a:rPr>
              <a:pPr/>
              <a:t>11</a:t>
            </a:fld>
            <a:endParaRPr lang="en-US" altLang="en-US">
              <a:solidFill>
                <a:prstClr val="black"/>
              </a:solidFill>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p:spPr>
        <p:txBody>
          <a:bodyPr/>
          <a:lstStyle/>
          <a:p>
            <a:r>
              <a:rPr lang="en-US" altLang="en-US" dirty="0" smtClean="0">
                <a:latin typeface="Arial" pitchFamily="34" charset="0"/>
              </a:rPr>
              <a:t>Certain situations do not require the retention of a Licensed site Remediation professional to remediate discharged contaminants. These include: </a:t>
            </a:r>
          </a:p>
          <a:p>
            <a:endParaRPr lang="en-US" altLang="en-US" dirty="0">
              <a:latin typeface="Arial" pitchFamily="34" charset="0"/>
            </a:endParaRPr>
          </a:p>
          <a:p>
            <a:pPr marL="232919" indent="-232919">
              <a:buAutoNum type="arabicParenR"/>
            </a:pPr>
            <a:r>
              <a:rPr lang="en-US" altLang="en-US" dirty="0" smtClean="0">
                <a:latin typeface="Arial" pitchFamily="34" charset="0"/>
              </a:rPr>
              <a:t>Parties without obligations to remediate under the Spill Compensation and Control Act that are performing due diligence on properties they do not own or for which they are not responsible for a discharge.</a:t>
            </a:r>
          </a:p>
          <a:p>
            <a:pPr marL="232919" indent="-232919">
              <a:buAutoNum type="arabicParenR"/>
            </a:pPr>
            <a:r>
              <a:rPr lang="en-US" altLang="en-US" dirty="0" smtClean="0">
                <a:latin typeface="Arial" pitchFamily="34" charset="0"/>
              </a:rPr>
              <a:t>Parties closing solid waste landfills unless there will be human occupancy in structures constructed on the closed landfill, the party closing the landfill is doing so with public funds or the party desires a response action outcome.</a:t>
            </a:r>
          </a:p>
          <a:p>
            <a:pPr marL="232919" indent="-232919">
              <a:buAutoNum type="arabicParenR"/>
            </a:pPr>
            <a:r>
              <a:rPr lang="en-US" altLang="en-US" dirty="0" smtClean="0">
                <a:latin typeface="Arial" pitchFamily="34" charset="0"/>
              </a:rPr>
              <a:t>Federal facilities and EPA lead Superfund and RCRA remediations. State lead Superfund and RCRA remediations are required to retain a Licensed Site Remediation Professional but remain under the traditional oversight of the Department.</a:t>
            </a:r>
          </a:p>
          <a:p>
            <a:pPr marL="232919" indent="-232919">
              <a:buAutoNum type="arabicParenR"/>
            </a:pPr>
            <a:r>
              <a:rPr lang="en-US" altLang="en-US" dirty="0" smtClean="0">
                <a:latin typeface="Arial" pitchFamily="34" charset="0"/>
              </a:rPr>
              <a:t>Parties remediating a discharge from an unregulated underground storage tank.</a:t>
            </a:r>
          </a:p>
          <a:p>
            <a:pPr marL="232919" indent="-232919">
              <a:buAutoNum type="arabicParenR"/>
            </a:pPr>
            <a:r>
              <a:rPr lang="en-US" altLang="en-US" dirty="0" smtClean="0">
                <a:latin typeface="Arial" pitchFamily="34" charset="0"/>
              </a:rPr>
              <a:t>Parties that have specific exemptions outlined within the Spill Compensation and Control Act. These include federal, state, and local governmental entities that acquire ownership of properties via bankruptcy, foreclosure, eminent domain, abandonment, escheat, or to promote redevelopment, It is important to note that governmental entities that discharge contaminants or are responsible under the ISRA or UST rules are required to retain a Licensed Site Remediation professional and remediate pursuant to the ARRCS and Tech rules.</a:t>
            </a:r>
          </a:p>
          <a:p>
            <a:endParaRPr lang="en-US" altLang="en-US" dirty="0" smtClean="0">
              <a:latin typeface="Arial" pitchFamily="34" charset="0"/>
            </a:endParaRPr>
          </a:p>
        </p:txBody>
      </p:sp>
      <p:sp>
        <p:nvSpPr>
          <p:cNvPr id="224260"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1925" indent="-285356">
              <a:defRPr>
                <a:solidFill>
                  <a:schemeClr val="tx1"/>
                </a:solidFill>
                <a:latin typeface="Tahoma" pitchFamily="34" charset="0"/>
              </a:defRPr>
            </a:lvl2pPr>
            <a:lvl3pPr marL="1141424" indent="-228285">
              <a:defRPr>
                <a:solidFill>
                  <a:schemeClr val="tx1"/>
                </a:solidFill>
                <a:latin typeface="Tahoma" pitchFamily="34" charset="0"/>
              </a:defRPr>
            </a:lvl3pPr>
            <a:lvl4pPr marL="1597993" indent="-228285">
              <a:defRPr>
                <a:solidFill>
                  <a:schemeClr val="tx1"/>
                </a:solidFill>
                <a:latin typeface="Tahoma" pitchFamily="34" charset="0"/>
              </a:defRPr>
            </a:lvl4pPr>
            <a:lvl5pPr marL="2054563" indent="-228285">
              <a:defRPr>
                <a:solidFill>
                  <a:schemeClr val="tx1"/>
                </a:solidFill>
                <a:latin typeface="Tahoma" pitchFamily="34" charset="0"/>
              </a:defRPr>
            </a:lvl5pPr>
            <a:lvl6pPr marL="2511132" indent="-228285" eaLnBrk="0" fontAlgn="base" hangingPunct="0">
              <a:spcBef>
                <a:spcPct val="0"/>
              </a:spcBef>
              <a:spcAft>
                <a:spcPct val="0"/>
              </a:spcAft>
              <a:defRPr>
                <a:solidFill>
                  <a:schemeClr val="tx1"/>
                </a:solidFill>
                <a:latin typeface="Tahoma" pitchFamily="34" charset="0"/>
              </a:defRPr>
            </a:lvl6pPr>
            <a:lvl7pPr marL="2967701" indent="-228285" eaLnBrk="0" fontAlgn="base" hangingPunct="0">
              <a:spcBef>
                <a:spcPct val="0"/>
              </a:spcBef>
              <a:spcAft>
                <a:spcPct val="0"/>
              </a:spcAft>
              <a:defRPr>
                <a:solidFill>
                  <a:schemeClr val="tx1"/>
                </a:solidFill>
                <a:latin typeface="Tahoma" pitchFamily="34" charset="0"/>
              </a:defRPr>
            </a:lvl7pPr>
            <a:lvl8pPr marL="3424270" indent="-228285" eaLnBrk="0" fontAlgn="base" hangingPunct="0">
              <a:spcBef>
                <a:spcPct val="0"/>
              </a:spcBef>
              <a:spcAft>
                <a:spcPct val="0"/>
              </a:spcAft>
              <a:defRPr>
                <a:solidFill>
                  <a:schemeClr val="tx1"/>
                </a:solidFill>
                <a:latin typeface="Tahoma" pitchFamily="34" charset="0"/>
              </a:defRPr>
            </a:lvl8pPr>
            <a:lvl9pPr marL="3880839" indent="-228285" eaLnBrk="0" fontAlgn="base" hangingPunct="0">
              <a:spcBef>
                <a:spcPct val="0"/>
              </a:spcBef>
              <a:spcAft>
                <a:spcPct val="0"/>
              </a:spcAft>
              <a:defRPr>
                <a:solidFill>
                  <a:schemeClr val="tx1"/>
                </a:solidFill>
                <a:latin typeface="Tahoma" pitchFamily="34" charset="0"/>
              </a:defRPr>
            </a:lvl9pPr>
          </a:lstStyle>
          <a:p>
            <a:fld id="{88ED0DCE-F4F6-4152-BD2B-F9BE58B13A87}" type="slidenum">
              <a:rPr lang="en-US" altLang="en-US">
                <a:solidFill>
                  <a:prstClr val="black"/>
                </a:solidFill>
                <a:latin typeface="Arial" pitchFamily="34" charset="0"/>
              </a:rPr>
              <a:pPr/>
              <a:t>12</a:t>
            </a:fld>
            <a:endParaRPr lang="en-US" altLang="en-US">
              <a:solidFill>
                <a:prstClr val="black"/>
              </a:solidFill>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p:spPr>
        <p:txBody>
          <a:bodyPr/>
          <a:lstStyle/>
          <a:p>
            <a:r>
              <a:rPr lang="en-US" altLang="en-US" dirty="0" smtClean="0">
                <a:latin typeface="Arial" pitchFamily="34" charset="0"/>
              </a:rPr>
              <a:t>Parties that are obligated to remediate must do so without Department pre-approval and must meet all remediation requirements within the ARRCS and Tech Rules including fees and regulatory and mandatory remediation timeframes.. </a:t>
            </a:r>
          </a:p>
          <a:p>
            <a:endParaRPr lang="en-US" altLang="en-US" dirty="0">
              <a:latin typeface="Arial" pitchFamily="34" charset="0"/>
            </a:endParaRPr>
          </a:p>
          <a:p>
            <a:r>
              <a:rPr lang="en-US" altLang="en-US" dirty="0" smtClean="0">
                <a:latin typeface="Arial" pitchFamily="34" charset="0"/>
              </a:rPr>
              <a:t>If a </a:t>
            </a:r>
            <a:r>
              <a:rPr lang="en-US" altLang="en-US" dirty="0">
                <a:latin typeface="Arial" pitchFamily="34" charset="0"/>
              </a:rPr>
              <a:t>party </a:t>
            </a:r>
            <a:r>
              <a:rPr lang="en-US" altLang="en-US" dirty="0" smtClean="0">
                <a:latin typeface="Arial" pitchFamily="34" charset="0"/>
              </a:rPr>
              <a:t>is a </a:t>
            </a:r>
            <a:r>
              <a:rPr lang="en-US" altLang="en-US" dirty="0">
                <a:latin typeface="Arial" pitchFamily="34" charset="0"/>
              </a:rPr>
              <a:t>federal, state, or local governmental </a:t>
            </a:r>
            <a:r>
              <a:rPr lang="en-US" altLang="en-US" dirty="0" smtClean="0">
                <a:latin typeface="Arial" pitchFamily="34" charset="0"/>
              </a:rPr>
              <a:t>entities that has an exemption from responsibility under the Spill Compensation and Control Act, but that party elects to remediate, that party must retain a Licensed Site Remediation Professional and remediate pursuant to the ARRCS and Tech rules and all appropriate guidance, That party would only be obligated to pay annual remediation fees when they are actively remediating and regulatory and mandatory timeframes do not apply.</a:t>
            </a:r>
          </a:p>
          <a:p>
            <a:endParaRPr lang="en-US" altLang="en-US" dirty="0">
              <a:latin typeface="Arial" pitchFamily="34" charset="0"/>
            </a:endParaRPr>
          </a:p>
          <a:p>
            <a:r>
              <a:rPr lang="en-US" altLang="en-US" dirty="0" smtClean="0">
                <a:latin typeface="Arial" pitchFamily="34" charset="0"/>
              </a:rPr>
              <a:t>The link at the bottom of the slide is directed to a compliance advisory for municipal officials. This advisory outlines responsibilities for municipal officials where the municipality has the obligation to remediate and where the municipality has an exemption from responsibility under the Spill Compensation and Control Act. </a:t>
            </a:r>
          </a:p>
        </p:txBody>
      </p:sp>
      <p:sp>
        <p:nvSpPr>
          <p:cNvPr id="225284"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1925" indent="-285356">
              <a:defRPr>
                <a:solidFill>
                  <a:schemeClr val="tx1"/>
                </a:solidFill>
                <a:latin typeface="Tahoma" pitchFamily="34" charset="0"/>
              </a:defRPr>
            </a:lvl2pPr>
            <a:lvl3pPr marL="1141424" indent="-228285">
              <a:defRPr>
                <a:solidFill>
                  <a:schemeClr val="tx1"/>
                </a:solidFill>
                <a:latin typeface="Tahoma" pitchFamily="34" charset="0"/>
              </a:defRPr>
            </a:lvl3pPr>
            <a:lvl4pPr marL="1597993" indent="-228285">
              <a:defRPr>
                <a:solidFill>
                  <a:schemeClr val="tx1"/>
                </a:solidFill>
                <a:latin typeface="Tahoma" pitchFamily="34" charset="0"/>
              </a:defRPr>
            </a:lvl4pPr>
            <a:lvl5pPr marL="2054563" indent="-228285">
              <a:defRPr>
                <a:solidFill>
                  <a:schemeClr val="tx1"/>
                </a:solidFill>
                <a:latin typeface="Tahoma" pitchFamily="34" charset="0"/>
              </a:defRPr>
            </a:lvl5pPr>
            <a:lvl6pPr marL="2511132" indent="-228285" eaLnBrk="0" fontAlgn="base" hangingPunct="0">
              <a:spcBef>
                <a:spcPct val="0"/>
              </a:spcBef>
              <a:spcAft>
                <a:spcPct val="0"/>
              </a:spcAft>
              <a:defRPr>
                <a:solidFill>
                  <a:schemeClr val="tx1"/>
                </a:solidFill>
                <a:latin typeface="Tahoma" pitchFamily="34" charset="0"/>
              </a:defRPr>
            </a:lvl6pPr>
            <a:lvl7pPr marL="2967701" indent="-228285" eaLnBrk="0" fontAlgn="base" hangingPunct="0">
              <a:spcBef>
                <a:spcPct val="0"/>
              </a:spcBef>
              <a:spcAft>
                <a:spcPct val="0"/>
              </a:spcAft>
              <a:defRPr>
                <a:solidFill>
                  <a:schemeClr val="tx1"/>
                </a:solidFill>
                <a:latin typeface="Tahoma" pitchFamily="34" charset="0"/>
              </a:defRPr>
            </a:lvl7pPr>
            <a:lvl8pPr marL="3424270" indent="-228285" eaLnBrk="0" fontAlgn="base" hangingPunct="0">
              <a:spcBef>
                <a:spcPct val="0"/>
              </a:spcBef>
              <a:spcAft>
                <a:spcPct val="0"/>
              </a:spcAft>
              <a:defRPr>
                <a:solidFill>
                  <a:schemeClr val="tx1"/>
                </a:solidFill>
                <a:latin typeface="Tahoma" pitchFamily="34" charset="0"/>
              </a:defRPr>
            </a:lvl8pPr>
            <a:lvl9pPr marL="3880839" indent="-228285" eaLnBrk="0" fontAlgn="base" hangingPunct="0">
              <a:spcBef>
                <a:spcPct val="0"/>
              </a:spcBef>
              <a:spcAft>
                <a:spcPct val="0"/>
              </a:spcAft>
              <a:defRPr>
                <a:solidFill>
                  <a:schemeClr val="tx1"/>
                </a:solidFill>
                <a:latin typeface="Tahoma" pitchFamily="34" charset="0"/>
              </a:defRPr>
            </a:lvl9pPr>
          </a:lstStyle>
          <a:p>
            <a:fld id="{1FFA9F89-984B-4DB1-A63F-6D106E0F4625}" type="slidenum">
              <a:rPr lang="en-US" altLang="en-US">
                <a:solidFill>
                  <a:prstClr val="black"/>
                </a:solidFill>
                <a:latin typeface="Arial" pitchFamily="34" charset="0"/>
              </a:rPr>
              <a:pPr/>
              <a:t>13</a:t>
            </a:fld>
            <a:endParaRPr lang="en-US" altLang="en-US">
              <a:solidFill>
                <a:prstClr val="black"/>
              </a:solidFill>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r>
              <a:rPr lang="en-US" altLang="en-US" dirty="0" smtClean="0">
                <a:latin typeface="Arial" pitchFamily="34" charset="0"/>
              </a:rPr>
              <a:t>Through changes to the Brownfield and Contaminated Sites Act, the Site Remediation and Reform Act established an affirmative obligation to remediate contaminated site for the discharger, a person in any way responsible for the discharge (such as the property owner at the time of the discharge if different from the discharger), the owner or operator of an industrial establishment subject to the ISRA rules, and the owner or operator of a regulated underground storage tank pursuant to the UST rule. </a:t>
            </a:r>
          </a:p>
          <a:p>
            <a:endParaRPr lang="en-US" altLang="en-US" dirty="0" smtClean="0">
              <a:latin typeface="Arial" pitchFamily="34" charset="0"/>
            </a:endParaRPr>
          </a:p>
          <a:p>
            <a:r>
              <a:rPr lang="en-US" altLang="en-US" dirty="0" smtClean="0">
                <a:latin typeface="Arial" pitchFamily="34" charset="0"/>
              </a:rPr>
              <a:t>These parties are required to: </a:t>
            </a:r>
          </a:p>
          <a:p>
            <a:pPr marL="232919" indent="-232919">
              <a:buFont typeface="+mj-lt"/>
              <a:buAutoNum type="arabicPeriod"/>
            </a:pPr>
            <a:r>
              <a:rPr lang="en-US" altLang="en-US" dirty="0" smtClean="0">
                <a:latin typeface="Arial" pitchFamily="34" charset="0"/>
              </a:rPr>
              <a:t>Retain a Licensed Site Remediation Professional within 45 days of the obligation to remediate to oversee the remediation and issue a response action outcome when the remediation is complete. </a:t>
            </a:r>
          </a:p>
          <a:p>
            <a:pPr marL="232919" indent="-232919">
              <a:buFont typeface="+mj-lt"/>
              <a:buAutoNum type="arabicPeriod"/>
            </a:pPr>
            <a:r>
              <a:rPr lang="en-US" altLang="en-US" dirty="0" smtClean="0">
                <a:latin typeface="Arial" pitchFamily="34" charset="0"/>
              </a:rPr>
              <a:t>Adhere to all regulatory and mandatory remediation timeframes.</a:t>
            </a:r>
          </a:p>
          <a:p>
            <a:endParaRPr lang="en-US" altLang="en-US" dirty="0" smtClean="0">
              <a:latin typeface="Arial" pitchFamily="34" charset="0"/>
            </a:endParaRPr>
          </a:p>
          <a:p>
            <a:r>
              <a:rPr lang="en-US" altLang="en-US" dirty="0" smtClean="0">
                <a:latin typeface="Arial" pitchFamily="34" charset="0"/>
              </a:rPr>
              <a:t>CONTINUE LIST ON NEXT SLIDE</a:t>
            </a:r>
          </a:p>
          <a:p>
            <a:endParaRPr lang="en-US" altLang="en-US" dirty="0" smtClean="0">
              <a:latin typeface="Arial" pitchFamily="34" charset="0"/>
            </a:endParaRPr>
          </a:p>
        </p:txBody>
      </p:sp>
      <p:sp>
        <p:nvSpPr>
          <p:cNvPr id="99332" name="Slide Number Placeholder 3"/>
          <p:cNvSpPr>
            <a:spLocks noGrp="1"/>
          </p:cNvSpPr>
          <p:nvPr>
            <p:ph type="sldNum" sz="quarter" idx="5"/>
          </p:nvPr>
        </p:nvSpPr>
        <p:spPr>
          <a:noFill/>
        </p:spPr>
        <p:txBody>
          <a:bodyPr/>
          <a:lstStyle>
            <a:lvl1pPr>
              <a:defRPr>
                <a:solidFill>
                  <a:srgbClr val="FF3300"/>
                </a:solidFill>
                <a:latin typeface="Tahoma" pitchFamily="34" charset="0"/>
              </a:defRPr>
            </a:lvl1pPr>
            <a:lvl2pPr marL="741925" indent="-285356">
              <a:defRPr>
                <a:solidFill>
                  <a:srgbClr val="FF3300"/>
                </a:solidFill>
                <a:latin typeface="Tahoma" pitchFamily="34" charset="0"/>
              </a:defRPr>
            </a:lvl2pPr>
            <a:lvl3pPr marL="1141424" indent="-228285">
              <a:defRPr>
                <a:solidFill>
                  <a:srgbClr val="FF3300"/>
                </a:solidFill>
                <a:latin typeface="Tahoma" pitchFamily="34" charset="0"/>
              </a:defRPr>
            </a:lvl3pPr>
            <a:lvl4pPr marL="1597993" indent="-228285">
              <a:defRPr>
                <a:solidFill>
                  <a:srgbClr val="FF3300"/>
                </a:solidFill>
                <a:latin typeface="Tahoma" pitchFamily="34" charset="0"/>
              </a:defRPr>
            </a:lvl4pPr>
            <a:lvl5pPr marL="2054563" indent="-228285">
              <a:defRPr>
                <a:solidFill>
                  <a:srgbClr val="FF3300"/>
                </a:solidFill>
                <a:latin typeface="Tahoma" pitchFamily="34" charset="0"/>
              </a:defRPr>
            </a:lvl5pPr>
            <a:lvl6pPr marL="2511132" indent="-228285" algn="ctr" eaLnBrk="0" fontAlgn="base" hangingPunct="0">
              <a:spcBef>
                <a:spcPct val="0"/>
              </a:spcBef>
              <a:spcAft>
                <a:spcPct val="0"/>
              </a:spcAft>
              <a:defRPr>
                <a:solidFill>
                  <a:srgbClr val="FF3300"/>
                </a:solidFill>
                <a:latin typeface="Tahoma" pitchFamily="34" charset="0"/>
              </a:defRPr>
            </a:lvl6pPr>
            <a:lvl7pPr marL="2967701" indent="-228285" algn="ctr" eaLnBrk="0" fontAlgn="base" hangingPunct="0">
              <a:spcBef>
                <a:spcPct val="0"/>
              </a:spcBef>
              <a:spcAft>
                <a:spcPct val="0"/>
              </a:spcAft>
              <a:defRPr>
                <a:solidFill>
                  <a:srgbClr val="FF3300"/>
                </a:solidFill>
                <a:latin typeface="Tahoma" pitchFamily="34" charset="0"/>
              </a:defRPr>
            </a:lvl7pPr>
            <a:lvl8pPr marL="3424270" indent="-228285" algn="ctr" eaLnBrk="0" fontAlgn="base" hangingPunct="0">
              <a:spcBef>
                <a:spcPct val="0"/>
              </a:spcBef>
              <a:spcAft>
                <a:spcPct val="0"/>
              </a:spcAft>
              <a:defRPr>
                <a:solidFill>
                  <a:srgbClr val="FF3300"/>
                </a:solidFill>
                <a:latin typeface="Tahoma" pitchFamily="34" charset="0"/>
              </a:defRPr>
            </a:lvl8pPr>
            <a:lvl9pPr marL="3880839" indent="-228285" algn="ctr" eaLnBrk="0" fontAlgn="base" hangingPunct="0">
              <a:spcBef>
                <a:spcPct val="0"/>
              </a:spcBef>
              <a:spcAft>
                <a:spcPct val="0"/>
              </a:spcAft>
              <a:defRPr>
                <a:solidFill>
                  <a:srgbClr val="FF3300"/>
                </a:solidFill>
                <a:latin typeface="Tahoma" pitchFamily="34" charset="0"/>
              </a:defRPr>
            </a:lvl9pPr>
          </a:lstStyle>
          <a:p>
            <a:fld id="{117D8C73-39C3-422F-B1DF-FA185FC41EFB}" type="slidenum">
              <a:rPr lang="en-US" altLang="en-US" smtClean="0">
                <a:solidFill>
                  <a:prstClr val="black"/>
                </a:solidFill>
                <a:latin typeface="Arial" pitchFamily="34" charset="0"/>
              </a:rPr>
              <a:pPr/>
              <a:t>14</a:t>
            </a:fld>
            <a:endParaRPr lang="en-US" altLang="en-US" smtClean="0">
              <a:solidFill>
                <a:prstClr val="black"/>
              </a:solidFill>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p:spPr>
        <p:txBody>
          <a:bodyPr/>
          <a:lstStyle/>
          <a:p>
            <a:pPr marL="232919" indent="-232919">
              <a:buFont typeface="+mj-lt"/>
              <a:buAutoNum type="arabicPeriod" startAt="4"/>
            </a:pPr>
            <a:r>
              <a:rPr lang="en-US" altLang="en-US" dirty="0" smtClean="0">
                <a:latin typeface="Arial" pitchFamily="34" charset="0"/>
              </a:rPr>
              <a:t>Pay all annual remediation fees and oversight costs as necessary.</a:t>
            </a:r>
          </a:p>
          <a:p>
            <a:pPr marL="232919" indent="-232919">
              <a:buFont typeface="+mj-lt"/>
              <a:buAutoNum type="arabicPeriod" startAt="4"/>
            </a:pPr>
            <a:r>
              <a:rPr lang="en-US" altLang="en-US" dirty="0" smtClean="0">
                <a:latin typeface="Arial" pitchFamily="34" charset="0"/>
              </a:rPr>
              <a:t>Provide the Department with access to the site</a:t>
            </a:r>
          </a:p>
          <a:p>
            <a:pPr marL="232919" indent="-232919">
              <a:buFont typeface="+mj-lt"/>
              <a:buAutoNum type="arabicPeriod" startAt="4"/>
            </a:pPr>
            <a:r>
              <a:rPr lang="en-US" altLang="en-US" dirty="0" smtClean="0">
                <a:latin typeface="Arial" pitchFamily="34" charset="0"/>
              </a:rPr>
              <a:t>Provide the Department with all reports in accordance with the ARRCS and Tech rules</a:t>
            </a:r>
          </a:p>
          <a:p>
            <a:pPr marL="232919" indent="-232919">
              <a:buFont typeface="+mj-lt"/>
              <a:buAutoNum type="arabicPeriod" startAt="4"/>
            </a:pPr>
            <a:r>
              <a:rPr lang="en-US" altLang="en-US" dirty="0" smtClean="0">
                <a:latin typeface="Arial" pitchFamily="34" charset="0"/>
              </a:rPr>
              <a:t>Establish and maintain a remediation funding source (when required). Remediation funding sources are revenues sources set aside to cover the costs of estimated costs of remediation. These revenue sources take several forms from remediation trusts, insurance policies, lines or letters of credit, loans or grants, to self guarantees. Remediation funding sources are required in several circumstances such as: a) within 14 days of either Department approval of a remedial action work plan or submission of the work plan by the Licensed Site Remediation Professional for sites subject to the ISRA rule b) when directed by the Department, c) when ordered by the Department, d) when an administrative consent order is executed by the Department and remediating party or parties, or e) when ordered by a court.</a:t>
            </a:r>
          </a:p>
          <a:p>
            <a:pPr marL="232919" indent="-232919">
              <a:buFont typeface="+mj-lt"/>
              <a:buAutoNum type="arabicPeriod" startAt="4"/>
            </a:pPr>
            <a:r>
              <a:rPr lang="en-US" altLang="en-US" dirty="0" smtClean="0">
                <a:latin typeface="Arial" pitchFamily="34" charset="0"/>
              </a:rPr>
              <a:t>Obtain and comply with all necessary permits</a:t>
            </a:r>
          </a:p>
        </p:txBody>
      </p:sp>
      <p:sp>
        <p:nvSpPr>
          <p:cNvPr id="227332"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1925" indent="-285356">
              <a:defRPr>
                <a:solidFill>
                  <a:schemeClr val="tx1"/>
                </a:solidFill>
                <a:latin typeface="Tahoma" pitchFamily="34" charset="0"/>
              </a:defRPr>
            </a:lvl2pPr>
            <a:lvl3pPr marL="1141424" indent="-228285">
              <a:defRPr>
                <a:solidFill>
                  <a:schemeClr val="tx1"/>
                </a:solidFill>
                <a:latin typeface="Tahoma" pitchFamily="34" charset="0"/>
              </a:defRPr>
            </a:lvl3pPr>
            <a:lvl4pPr marL="1597993" indent="-228285">
              <a:defRPr>
                <a:solidFill>
                  <a:schemeClr val="tx1"/>
                </a:solidFill>
                <a:latin typeface="Tahoma" pitchFamily="34" charset="0"/>
              </a:defRPr>
            </a:lvl4pPr>
            <a:lvl5pPr marL="2054563" indent="-228285">
              <a:defRPr>
                <a:solidFill>
                  <a:schemeClr val="tx1"/>
                </a:solidFill>
                <a:latin typeface="Tahoma" pitchFamily="34" charset="0"/>
              </a:defRPr>
            </a:lvl5pPr>
            <a:lvl6pPr marL="2511132" indent="-228285" eaLnBrk="0" fontAlgn="base" hangingPunct="0">
              <a:spcBef>
                <a:spcPct val="0"/>
              </a:spcBef>
              <a:spcAft>
                <a:spcPct val="0"/>
              </a:spcAft>
              <a:defRPr>
                <a:solidFill>
                  <a:schemeClr val="tx1"/>
                </a:solidFill>
                <a:latin typeface="Tahoma" pitchFamily="34" charset="0"/>
              </a:defRPr>
            </a:lvl6pPr>
            <a:lvl7pPr marL="2967701" indent="-228285" eaLnBrk="0" fontAlgn="base" hangingPunct="0">
              <a:spcBef>
                <a:spcPct val="0"/>
              </a:spcBef>
              <a:spcAft>
                <a:spcPct val="0"/>
              </a:spcAft>
              <a:defRPr>
                <a:solidFill>
                  <a:schemeClr val="tx1"/>
                </a:solidFill>
                <a:latin typeface="Tahoma" pitchFamily="34" charset="0"/>
              </a:defRPr>
            </a:lvl7pPr>
            <a:lvl8pPr marL="3424270" indent="-228285" eaLnBrk="0" fontAlgn="base" hangingPunct="0">
              <a:spcBef>
                <a:spcPct val="0"/>
              </a:spcBef>
              <a:spcAft>
                <a:spcPct val="0"/>
              </a:spcAft>
              <a:defRPr>
                <a:solidFill>
                  <a:schemeClr val="tx1"/>
                </a:solidFill>
                <a:latin typeface="Tahoma" pitchFamily="34" charset="0"/>
              </a:defRPr>
            </a:lvl8pPr>
            <a:lvl9pPr marL="3880839" indent="-228285" eaLnBrk="0" fontAlgn="base" hangingPunct="0">
              <a:spcBef>
                <a:spcPct val="0"/>
              </a:spcBef>
              <a:spcAft>
                <a:spcPct val="0"/>
              </a:spcAft>
              <a:defRPr>
                <a:solidFill>
                  <a:schemeClr val="tx1"/>
                </a:solidFill>
                <a:latin typeface="Tahoma" pitchFamily="34" charset="0"/>
              </a:defRPr>
            </a:lvl9pPr>
          </a:lstStyle>
          <a:p>
            <a:fld id="{874EB898-B853-4CF2-A5A5-74FEC6C920E7}" type="slidenum">
              <a:rPr lang="en-US" altLang="en-US">
                <a:solidFill>
                  <a:prstClr val="black"/>
                </a:solidFill>
                <a:latin typeface="Arial" pitchFamily="34" charset="0"/>
              </a:rPr>
              <a:pPr/>
              <a:t>15</a:t>
            </a:fld>
            <a:endParaRPr lang="en-US" altLang="en-US">
              <a:solidFill>
                <a:prstClr val="black"/>
              </a:solidFill>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r>
              <a:rPr lang="en-US" altLang="en-US" dirty="0" smtClean="0">
                <a:latin typeface="Arial" pitchFamily="34" charset="0"/>
              </a:rPr>
              <a:t>Licensed Site Remediation Professionals are responsible for overseeing the remediation of contaminated sites in accordance with the Department’s rules and guidance. Each Licensed Site Remediation Professional is subject to a strict code of conduct outlined within Section 16 of the Site Remediation Reform Act. The #1 priority within the code of conduct is to ensure that remediation is protective of public health, safety and the environment. </a:t>
            </a:r>
          </a:p>
          <a:p>
            <a:endParaRPr lang="en-US" altLang="en-US" dirty="0">
              <a:latin typeface="Arial" pitchFamily="34" charset="0"/>
            </a:endParaRPr>
          </a:p>
          <a:p>
            <a:r>
              <a:rPr lang="en-US" altLang="en-US" dirty="0" smtClean="0">
                <a:latin typeface="Arial" pitchFamily="34" charset="0"/>
              </a:rPr>
              <a:t>The Department has no enforcement authority over Licensed Site Remediation Professionals. The 13 member Board has the responsibility to oversee licensing and the performance of the Licensed Site Remediation Professionals. The Board is responsible to investigate complaints filed by any person and proceed with disciplinary action if warranted.</a:t>
            </a:r>
          </a:p>
          <a:p>
            <a:endParaRPr lang="en-US" alt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xfrm>
            <a:off x="701041" y="4415790"/>
            <a:ext cx="5530427" cy="4880610"/>
          </a:xfrm>
          <a:noFill/>
        </p:spPr>
        <p:txBody>
          <a:bodyPr/>
          <a:lstStyle/>
          <a:p>
            <a:r>
              <a:rPr lang="en-US" altLang="en-US" dirty="0" smtClean="0">
                <a:latin typeface="Arial" pitchFamily="34" charset="0"/>
              </a:rPr>
              <a:t>A response action outcome, or RAO, is the final remediation document issued by a Licensed Site Remediation Professional to the person responsible for conducting remediation. An RAO can be issued for an area or areas of concern or for the entire site and it is final upon issuance by the Licensed Site Remediation Professional. There is no approval step by the Department. </a:t>
            </a:r>
            <a:endParaRPr lang="en-US" altLang="en-US" dirty="0">
              <a:latin typeface="Arial" pitchFamily="34" charset="0"/>
            </a:endParaRPr>
          </a:p>
          <a:p>
            <a:endParaRPr lang="en-US" altLang="en-US" dirty="0" smtClean="0">
              <a:latin typeface="Arial" pitchFamily="34" charset="0"/>
            </a:endParaRPr>
          </a:p>
          <a:p>
            <a:r>
              <a:rPr lang="en-US" altLang="en-US" dirty="0" smtClean="0">
                <a:latin typeface="Arial" pitchFamily="34" charset="0"/>
              </a:rPr>
              <a:t>The Licensed Site Remediation Professional issues the RAO adhering to a model document that codified within the ARRCS rule. Within 30 days upon issuance </a:t>
            </a:r>
            <a:r>
              <a:rPr lang="en-US" altLang="en-US" dirty="0">
                <a:latin typeface="Arial" pitchFamily="34" charset="0"/>
              </a:rPr>
              <a:t>to </a:t>
            </a:r>
            <a:r>
              <a:rPr lang="en-US" altLang="en-US" dirty="0" smtClean="0">
                <a:latin typeface="Arial" pitchFamily="34" charset="0"/>
              </a:rPr>
              <a:t>the person </a:t>
            </a:r>
            <a:r>
              <a:rPr lang="en-US" altLang="en-US" dirty="0">
                <a:latin typeface="Arial" pitchFamily="34" charset="0"/>
              </a:rPr>
              <a:t>responsible for conducting </a:t>
            </a:r>
            <a:r>
              <a:rPr lang="en-US" altLang="en-US" dirty="0" smtClean="0">
                <a:latin typeface="Arial" pitchFamily="34" charset="0"/>
              </a:rPr>
              <a:t>remediation, the RAO must be submitted to the Department along with all supporting documentation demonstrating the RAO is protective. </a:t>
            </a:r>
          </a:p>
          <a:p>
            <a:endParaRPr lang="en-US" altLang="en-US" dirty="0" smtClean="0">
              <a:latin typeface="Arial" pitchFamily="34" charset="0"/>
            </a:endParaRPr>
          </a:p>
          <a:p>
            <a:r>
              <a:rPr lang="en-US" altLang="en-US" dirty="0" smtClean="0">
                <a:latin typeface="Arial" pitchFamily="34" charset="0"/>
              </a:rPr>
              <a:t>While the Department does not approve RAOs, the Department is tasked by the Site Remediation Reform Act to inspect RAOs and conduct additional reviews as necessary to ensure the remedy is protective of public health, safety and the environment. If an RAO is not protective, the remediation renders an property unusable for future development or recreation, or a presumptive remedy is not implemented as required and the remedy implemented is not protective, the Department has the authority to invalidate the RAO.</a:t>
            </a:r>
          </a:p>
          <a:p>
            <a:endParaRPr lang="en-US" altLang="en-US" dirty="0">
              <a:latin typeface="Arial" pitchFamily="34" charset="0"/>
            </a:endParaRPr>
          </a:p>
          <a:p>
            <a:r>
              <a:rPr lang="en-US" altLang="en-US" dirty="0" smtClean="0">
                <a:latin typeface="Arial" pitchFamily="34" charset="0"/>
              </a:rPr>
              <a:t>RAO Invalidation is infrequent. As of October 2015, only 9 RAOs have been invalidated. In most all of those circumstances the Licensed Site Remediation Professionals that issued </a:t>
            </a:r>
            <a:r>
              <a:rPr lang="en-US" altLang="en-US" dirty="0">
                <a:latin typeface="Arial" pitchFamily="34" charset="0"/>
              </a:rPr>
              <a:t>the </a:t>
            </a:r>
            <a:r>
              <a:rPr lang="en-US" altLang="en-US" dirty="0" smtClean="0">
                <a:latin typeface="Arial" pitchFamily="34" charset="0"/>
              </a:rPr>
              <a:t>RAOs had </a:t>
            </a:r>
            <a:r>
              <a:rPr lang="en-US" altLang="en-US" dirty="0">
                <a:latin typeface="Arial" pitchFamily="34" charset="0"/>
              </a:rPr>
              <a:t>temporary licenses </a:t>
            </a:r>
            <a:r>
              <a:rPr lang="en-US" altLang="en-US" dirty="0" smtClean="0">
                <a:latin typeface="Arial" pitchFamily="34" charset="0"/>
              </a:rPr>
              <a:t>and did not obtain permanent licenses. As such they were unable to correct any deficiencies in the RAO they issued.</a:t>
            </a:r>
          </a:p>
          <a:p>
            <a:endParaRPr lang="en-US" alt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r>
              <a:rPr lang="en-US" altLang="en-US" dirty="0" smtClean="0">
                <a:latin typeface="Arial" pitchFamily="34" charset="0"/>
              </a:rPr>
              <a:t>The Site Remediation Reform Act tasked the Site Remediation Professional Licensing Board with the following duties:</a:t>
            </a:r>
          </a:p>
          <a:p>
            <a:pPr marL="232919" indent="-232919">
              <a:buAutoNum type="arabicParenR"/>
            </a:pPr>
            <a:r>
              <a:rPr lang="en-US" altLang="en-US" dirty="0" smtClean="0">
                <a:latin typeface="Arial" pitchFamily="34" charset="0"/>
              </a:rPr>
              <a:t>review </a:t>
            </a:r>
            <a:r>
              <a:rPr lang="en-US" altLang="en-US" dirty="0">
                <a:latin typeface="Arial" pitchFamily="34" charset="0"/>
              </a:rPr>
              <a:t>and approve or deny applications for licensing site remediation </a:t>
            </a:r>
            <a:r>
              <a:rPr lang="en-US" altLang="en-US" dirty="0" smtClean="0">
                <a:latin typeface="Arial" pitchFamily="34" charset="0"/>
              </a:rPr>
              <a:t>professionals;</a:t>
            </a:r>
          </a:p>
          <a:p>
            <a:pPr marL="232919" indent="-232919">
              <a:buAutoNum type="arabicParenR"/>
            </a:pPr>
            <a:r>
              <a:rPr lang="en-US" altLang="en-US" dirty="0" smtClean="0">
                <a:latin typeface="Arial" pitchFamily="34" charset="0"/>
              </a:rPr>
              <a:t>administer </a:t>
            </a:r>
            <a:r>
              <a:rPr lang="en-US" altLang="en-US" dirty="0">
                <a:latin typeface="Arial" pitchFamily="34" charset="0"/>
              </a:rPr>
              <a:t>and evaluate licensing examinations for site remediation </a:t>
            </a:r>
            <a:r>
              <a:rPr lang="en-US" altLang="en-US" dirty="0" smtClean="0">
                <a:latin typeface="Arial" pitchFamily="34" charset="0"/>
              </a:rPr>
              <a:t>professionals;</a:t>
            </a:r>
          </a:p>
          <a:p>
            <a:pPr marL="232919" indent="-232919">
              <a:buAutoNum type="arabicParenR"/>
            </a:pPr>
            <a:r>
              <a:rPr lang="en-US" altLang="en-US" dirty="0" smtClean="0">
                <a:latin typeface="Arial" pitchFamily="34" charset="0"/>
              </a:rPr>
              <a:t>issue </a:t>
            </a:r>
            <a:r>
              <a:rPr lang="en-US" altLang="en-US" dirty="0">
                <a:latin typeface="Arial" pitchFamily="34" charset="0"/>
              </a:rPr>
              <a:t>licenses and license </a:t>
            </a:r>
            <a:r>
              <a:rPr lang="en-US" altLang="en-US" dirty="0" smtClean="0">
                <a:latin typeface="Arial" pitchFamily="34" charset="0"/>
              </a:rPr>
              <a:t>renewals;</a:t>
            </a:r>
          </a:p>
          <a:p>
            <a:pPr marL="232919" indent="-232919">
              <a:buAutoNum type="arabicParenR"/>
            </a:pPr>
            <a:r>
              <a:rPr lang="en-US" altLang="en-US" dirty="0" smtClean="0">
                <a:latin typeface="Arial" pitchFamily="34" charset="0"/>
              </a:rPr>
              <a:t>establish </a:t>
            </a:r>
            <a:r>
              <a:rPr lang="en-US" altLang="en-US" dirty="0">
                <a:latin typeface="Arial" pitchFamily="34" charset="0"/>
              </a:rPr>
              <a:t>standards and requirements for continuing education of </a:t>
            </a:r>
            <a:r>
              <a:rPr lang="en-US" altLang="en-US" dirty="0" smtClean="0">
                <a:latin typeface="Arial" pitchFamily="34" charset="0"/>
              </a:rPr>
              <a:t>LSRPs;</a:t>
            </a:r>
          </a:p>
          <a:p>
            <a:pPr marL="232919" indent="-232919">
              <a:buAutoNum type="arabicParenR"/>
            </a:pPr>
            <a:r>
              <a:rPr lang="en-US" altLang="en-US" dirty="0" smtClean="0">
                <a:latin typeface="Arial" pitchFamily="34" charset="0"/>
              </a:rPr>
              <a:t>approve </a:t>
            </a:r>
            <a:r>
              <a:rPr lang="en-US" altLang="en-US" dirty="0">
                <a:latin typeface="Arial" pitchFamily="34" charset="0"/>
              </a:rPr>
              <a:t>or offer continuing education courses, and track fulfillment of continuing education requirements by </a:t>
            </a:r>
            <a:r>
              <a:rPr lang="en-US" altLang="en-US" dirty="0" smtClean="0">
                <a:latin typeface="Arial" pitchFamily="34" charset="0"/>
              </a:rPr>
              <a:t>LSRPs;</a:t>
            </a:r>
          </a:p>
          <a:p>
            <a:pPr marL="232919" indent="-232919">
              <a:buAutoNum type="arabicParenR"/>
            </a:pPr>
            <a:r>
              <a:rPr lang="en-US" altLang="en-US" dirty="0" smtClean="0">
                <a:latin typeface="Arial" pitchFamily="34" charset="0"/>
              </a:rPr>
              <a:t>establish </a:t>
            </a:r>
            <a:r>
              <a:rPr lang="en-US" altLang="en-US" dirty="0">
                <a:latin typeface="Arial" pitchFamily="34" charset="0"/>
              </a:rPr>
              <a:t>and collect fees for examinations, licenses, renewals, or any other services required for the licensing of site remediation </a:t>
            </a:r>
            <a:r>
              <a:rPr lang="en-US" altLang="en-US" dirty="0" smtClean="0">
                <a:latin typeface="Arial" pitchFamily="34" charset="0"/>
              </a:rPr>
              <a:t>professionals;</a:t>
            </a:r>
          </a:p>
          <a:p>
            <a:pPr marL="232919" indent="-232919">
              <a:buAutoNum type="arabicParenR"/>
            </a:pPr>
            <a:r>
              <a:rPr lang="en-US" altLang="en-US" dirty="0" smtClean="0">
                <a:latin typeface="Arial" pitchFamily="34" charset="0"/>
              </a:rPr>
              <a:t>adopt </a:t>
            </a:r>
            <a:r>
              <a:rPr lang="en-US" altLang="en-US" dirty="0">
                <a:latin typeface="Arial" pitchFamily="34" charset="0"/>
              </a:rPr>
              <a:t>and administer standards for professional conduct for </a:t>
            </a:r>
            <a:r>
              <a:rPr lang="en-US" altLang="en-US" dirty="0" smtClean="0">
                <a:latin typeface="Arial" pitchFamily="34" charset="0"/>
              </a:rPr>
              <a:t>LSRPs;</a:t>
            </a:r>
          </a:p>
          <a:p>
            <a:pPr marL="232919" indent="-232919">
              <a:buAutoNum type="arabicParenR"/>
            </a:pPr>
            <a:r>
              <a:rPr lang="en-US" altLang="en-US" dirty="0" smtClean="0">
                <a:latin typeface="Arial" pitchFamily="34" charset="0"/>
              </a:rPr>
              <a:t>investigate </a:t>
            </a:r>
            <a:r>
              <a:rPr lang="en-US" altLang="en-US" dirty="0">
                <a:latin typeface="Arial" pitchFamily="34" charset="0"/>
              </a:rPr>
              <a:t>complaints, impose discipline, and suspend and revoke licenses of site remediation professionals who violate the provisions of </a:t>
            </a:r>
            <a:r>
              <a:rPr lang="en-US" altLang="en-US" dirty="0" smtClean="0">
                <a:latin typeface="Arial" pitchFamily="34" charset="0"/>
              </a:rPr>
              <a:t>SRRA;</a:t>
            </a:r>
          </a:p>
          <a:p>
            <a:pPr marL="232919" indent="-232919">
              <a:buAutoNum type="arabicParenR"/>
            </a:pPr>
            <a:r>
              <a:rPr lang="en-US" altLang="en-US" dirty="0" smtClean="0">
                <a:latin typeface="Arial" pitchFamily="34" charset="0"/>
              </a:rPr>
              <a:t>publish </a:t>
            </a:r>
            <a:r>
              <a:rPr lang="en-US" altLang="en-US" dirty="0">
                <a:latin typeface="Arial" pitchFamily="34" charset="0"/>
              </a:rPr>
              <a:t>and maintain the names and contact information of LSRPs, and a list of site remediation professionals whose license has been suspended or revoked by the </a:t>
            </a:r>
            <a:r>
              <a:rPr lang="en-US" altLang="en-US" dirty="0" smtClean="0">
                <a:latin typeface="Arial" pitchFamily="34" charset="0"/>
              </a:rPr>
              <a:t>board;</a:t>
            </a:r>
          </a:p>
          <a:p>
            <a:pPr marL="232919" indent="-232919">
              <a:buAutoNum type="arabicParenR"/>
            </a:pPr>
            <a:r>
              <a:rPr lang="en-US" altLang="en-US" dirty="0" smtClean="0">
                <a:latin typeface="Arial" pitchFamily="34" charset="0"/>
              </a:rPr>
              <a:t>provide </a:t>
            </a:r>
            <a:r>
              <a:rPr lang="en-US" altLang="en-US" dirty="0">
                <a:latin typeface="Arial" pitchFamily="34" charset="0"/>
              </a:rPr>
              <a:t>public information on the LSRP program; </a:t>
            </a:r>
            <a:r>
              <a:rPr lang="en-US" altLang="en-US" dirty="0" smtClean="0">
                <a:latin typeface="Arial" pitchFamily="34" charset="0"/>
              </a:rPr>
              <a:t>and</a:t>
            </a:r>
          </a:p>
          <a:p>
            <a:pPr marL="232919" indent="-232919">
              <a:buAutoNum type="arabicParenR"/>
            </a:pPr>
            <a:r>
              <a:rPr lang="en-US" altLang="en-US" dirty="0" smtClean="0">
                <a:latin typeface="Arial" pitchFamily="34" charset="0"/>
              </a:rPr>
              <a:t>maintain </a:t>
            </a:r>
            <a:r>
              <a:rPr lang="en-US" altLang="en-US" dirty="0">
                <a:latin typeface="Arial" pitchFamily="34" charset="0"/>
              </a:rPr>
              <a:t>a record of complaints filed against LSRPs and provide the public with information upon </a:t>
            </a:r>
            <a:r>
              <a:rPr lang="en-US" altLang="en-US" dirty="0" smtClean="0">
                <a:latin typeface="Arial" pitchFamily="34" charset="0"/>
              </a:rPr>
              <a:t>request</a:t>
            </a:r>
            <a:endParaRPr lang="en-US" altLang="en-US" dirty="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220788" y="688975"/>
            <a:ext cx="4649787" cy="3486150"/>
          </a:xfrm>
          <a:ln/>
        </p:spPr>
      </p:sp>
      <p:sp>
        <p:nvSpPr>
          <p:cNvPr id="102403" name="Rectangle 3"/>
          <p:cNvSpPr>
            <a:spLocks noGrp="1" noChangeArrowheads="1"/>
          </p:cNvSpPr>
          <p:nvPr>
            <p:ph type="body" idx="1"/>
          </p:nvPr>
        </p:nvSpPr>
        <p:spPr>
          <a:noFill/>
        </p:spPr>
        <p:txBody>
          <a:bodyPr/>
          <a:lstStyle/>
          <a:p>
            <a:r>
              <a:rPr lang="en-US" altLang="en-US" dirty="0" smtClean="0">
                <a:latin typeface="Arial" pitchFamily="34" charset="0"/>
              </a:rPr>
              <a:t>As part of implementing </a:t>
            </a:r>
            <a:r>
              <a:rPr lang="en-US" altLang="en-US" dirty="0">
                <a:latin typeface="Arial" pitchFamily="34" charset="0"/>
              </a:rPr>
              <a:t>the Licensed Site Remediation Professional </a:t>
            </a:r>
            <a:r>
              <a:rPr lang="en-US" altLang="en-US" dirty="0" smtClean="0">
                <a:latin typeface="Arial" pitchFamily="34" charset="0"/>
              </a:rPr>
              <a:t>Program, the Site Remediation Program:  </a:t>
            </a:r>
          </a:p>
          <a:p>
            <a:pPr marL="232919" indent="-232919">
              <a:buAutoNum type="arabicParenR"/>
            </a:pPr>
            <a:r>
              <a:rPr lang="en-US" altLang="en-US" dirty="0" smtClean="0">
                <a:latin typeface="Arial" pitchFamily="34" charset="0"/>
              </a:rPr>
              <a:t>Inspects and reviews as necessary submittals by Licensed Site Remediation Professionals</a:t>
            </a:r>
          </a:p>
          <a:p>
            <a:pPr marL="232919" indent="-232919">
              <a:buAutoNum type="arabicParenR"/>
            </a:pPr>
            <a:r>
              <a:rPr lang="en-US" altLang="en-US" dirty="0" smtClean="0">
                <a:latin typeface="Arial" pitchFamily="34" charset="0"/>
              </a:rPr>
              <a:t>Conducts compliance assistance to remind and educate persons responsible for conducting remediation of their obligations to remediate. Compliance assistance efforts have prevented a significant number of non-compliant cases from entering the formal enforcement process.</a:t>
            </a:r>
          </a:p>
          <a:p>
            <a:pPr marL="232919" indent="-232919">
              <a:buAutoNum type="arabicParenR"/>
            </a:pPr>
            <a:r>
              <a:rPr lang="en-US" altLang="en-US" dirty="0" smtClean="0">
                <a:latin typeface="Arial" pitchFamily="34" charset="0"/>
              </a:rPr>
              <a:t>Issues formal enforcement actions against non-compliant responsible parties.</a:t>
            </a:r>
          </a:p>
          <a:p>
            <a:pPr marL="232919" indent="-232919">
              <a:buAutoNum type="arabicParenR"/>
            </a:pPr>
            <a:r>
              <a:rPr lang="en-US" altLang="en-US" dirty="0" smtClean="0">
                <a:latin typeface="Arial" pitchFamily="34" charset="0"/>
              </a:rPr>
              <a:t>Forwards alleged code of conduct violations by Licensed Site Remediation Professionals to the Site Remediation Professionals Licensing Board.</a:t>
            </a:r>
          </a:p>
          <a:p>
            <a:pPr marL="232919" indent="-232919">
              <a:buAutoNum type="arabicParenR"/>
            </a:pPr>
            <a:r>
              <a:rPr lang="en-US" altLang="en-US" dirty="0" smtClean="0">
                <a:latin typeface="Arial" pitchFamily="34" charset="0"/>
              </a:rPr>
              <a:t>Ensures the provisions of Direct Oversight are implemented for responsible parties that miss the statutory, mandatory, or expedited site specific, remediation timeframes or those established in an administrative order or by court order.</a:t>
            </a:r>
          </a:p>
          <a:p>
            <a:pPr marL="232919" indent="-232919">
              <a:buAutoNum type="arabicParenR"/>
            </a:pPr>
            <a:r>
              <a:rPr lang="en-US" altLang="en-US" dirty="0" smtClean="0">
                <a:latin typeface="Arial" pitchFamily="34" charset="0"/>
              </a:rPr>
              <a:t>Approves Remediation Funding Sources and Financial Assurance, and</a:t>
            </a:r>
          </a:p>
          <a:p>
            <a:pPr marL="232919" indent="-232919">
              <a:buAutoNum type="arabicParenR"/>
            </a:pPr>
            <a:r>
              <a:rPr lang="en-US" altLang="en-US" dirty="0" smtClean="0">
                <a:latin typeface="Arial" pitchFamily="34" charset="0"/>
              </a:rPr>
              <a:t>Issues Remedial Action Permits for institutional and engineering controls required due to soil and ground water contamination exceeding the applicable remediation standards.</a:t>
            </a:r>
          </a:p>
          <a:p>
            <a:endParaRPr lang="en-US" altLang="en-US" dirty="0" smtClean="0">
              <a:latin typeface="Arial" pitchFamily="34" charset="0"/>
            </a:endParaRPr>
          </a:p>
          <a:p>
            <a:endParaRPr lang="en-US" alt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p:spPr>
        <p:txBody>
          <a:bodyPr/>
          <a:lstStyle/>
          <a:p>
            <a:r>
              <a:rPr lang="en-US" altLang="en-US" dirty="0" smtClean="0">
                <a:latin typeface="Arial" pitchFamily="34" charset="0"/>
              </a:rPr>
              <a:t>This Illustration identifies the locations of sites on the Department’s Known Contaminated Sites list in 2014. In 2008, there were close to 21,000 contaminated sites known to exist. There were no timeframes under which responsible parties were required to complete remediation. Cases were not universally assigned based on environmental priority, and the number of case managers within the Department’s Site Remediation Program was insufficient to assign all discharge cases, which lead to backlogged case reviews and protracted timeframes to complete remediation. In addition, because of the large number of sites and limited Site Remediation staff, not all cases with immediate environmental concern conditions were able to be addressed rapidly</a:t>
            </a:r>
          </a:p>
          <a:p>
            <a:endParaRPr lang="en-US" altLang="en-US" dirty="0">
              <a:latin typeface="Arial" pitchFamily="34" charset="0"/>
            </a:endParaRPr>
          </a:p>
          <a:p>
            <a:endParaRPr lang="en-US" altLang="en-US" dirty="0" smtClean="0">
              <a:latin typeface="Arial" pitchFamily="34" charset="0"/>
            </a:endParaRPr>
          </a:p>
          <a:p>
            <a:endParaRPr lang="en-US" altLang="en-US" dirty="0" smtClean="0">
              <a:latin typeface="Arial" pitchFamily="34" charset="0"/>
            </a:endParaRPr>
          </a:p>
          <a:p>
            <a:endParaRPr lang="en-US" altLang="en-US" dirty="0" smtClean="0">
              <a:latin typeface="Arial" pitchFamily="34" charset="0"/>
            </a:endParaRPr>
          </a:p>
          <a:p>
            <a:endParaRPr lang="en-US" altLang="en-US" dirty="0" smtClean="0">
              <a:latin typeface="Arial" pitchFamily="34" charset="0"/>
            </a:endParaRPr>
          </a:p>
          <a:p>
            <a:endParaRPr lang="en-US" altLang="en-US" dirty="0" smtClean="0">
              <a:latin typeface="Arial" pitchFamily="34" charset="0"/>
            </a:endParaRPr>
          </a:p>
        </p:txBody>
      </p:sp>
      <p:sp>
        <p:nvSpPr>
          <p:cNvPr id="93188" name="Slide Number Placeholder 3"/>
          <p:cNvSpPr>
            <a:spLocks noGrp="1"/>
          </p:cNvSpPr>
          <p:nvPr>
            <p:ph type="sldNum" sz="quarter" idx="5"/>
          </p:nvPr>
        </p:nvSpPr>
        <p:spPr>
          <a:noFill/>
        </p:spPr>
        <p:txBody>
          <a:bodyPr/>
          <a:lstStyle>
            <a:lvl1pPr>
              <a:defRPr>
                <a:solidFill>
                  <a:srgbClr val="FF3300"/>
                </a:solidFill>
                <a:latin typeface="Tahoma" pitchFamily="34" charset="0"/>
              </a:defRPr>
            </a:lvl1pPr>
            <a:lvl2pPr marL="741925" indent="-285356">
              <a:defRPr>
                <a:solidFill>
                  <a:srgbClr val="FF3300"/>
                </a:solidFill>
                <a:latin typeface="Tahoma" pitchFamily="34" charset="0"/>
              </a:defRPr>
            </a:lvl2pPr>
            <a:lvl3pPr marL="1141424" indent="-228285">
              <a:defRPr>
                <a:solidFill>
                  <a:srgbClr val="FF3300"/>
                </a:solidFill>
                <a:latin typeface="Tahoma" pitchFamily="34" charset="0"/>
              </a:defRPr>
            </a:lvl3pPr>
            <a:lvl4pPr marL="1597993" indent="-228285">
              <a:defRPr>
                <a:solidFill>
                  <a:srgbClr val="FF3300"/>
                </a:solidFill>
                <a:latin typeface="Tahoma" pitchFamily="34" charset="0"/>
              </a:defRPr>
            </a:lvl4pPr>
            <a:lvl5pPr marL="2054563" indent="-228285">
              <a:defRPr>
                <a:solidFill>
                  <a:srgbClr val="FF3300"/>
                </a:solidFill>
                <a:latin typeface="Tahoma" pitchFamily="34" charset="0"/>
              </a:defRPr>
            </a:lvl5pPr>
            <a:lvl6pPr marL="2511132" indent="-228285" algn="ctr" eaLnBrk="0" fontAlgn="base" hangingPunct="0">
              <a:spcBef>
                <a:spcPct val="0"/>
              </a:spcBef>
              <a:spcAft>
                <a:spcPct val="0"/>
              </a:spcAft>
              <a:defRPr>
                <a:solidFill>
                  <a:srgbClr val="FF3300"/>
                </a:solidFill>
                <a:latin typeface="Tahoma" pitchFamily="34" charset="0"/>
              </a:defRPr>
            </a:lvl6pPr>
            <a:lvl7pPr marL="2967701" indent="-228285" algn="ctr" eaLnBrk="0" fontAlgn="base" hangingPunct="0">
              <a:spcBef>
                <a:spcPct val="0"/>
              </a:spcBef>
              <a:spcAft>
                <a:spcPct val="0"/>
              </a:spcAft>
              <a:defRPr>
                <a:solidFill>
                  <a:srgbClr val="FF3300"/>
                </a:solidFill>
                <a:latin typeface="Tahoma" pitchFamily="34" charset="0"/>
              </a:defRPr>
            </a:lvl7pPr>
            <a:lvl8pPr marL="3424270" indent="-228285" algn="ctr" eaLnBrk="0" fontAlgn="base" hangingPunct="0">
              <a:spcBef>
                <a:spcPct val="0"/>
              </a:spcBef>
              <a:spcAft>
                <a:spcPct val="0"/>
              </a:spcAft>
              <a:defRPr>
                <a:solidFill>
                  <a:srgbClr val="FF3300"/>
                </a:solidFill>
                <a:latin typeface="Tahoma" pitchFamily="34" charset="0"/>
              </a:defRPr>
            </a:lvl8pPr>
            <a:lvl9pPr marL="3880839" indent="-228285" algn="ctr" eaLnBrk="0" fontAlgn="base" hangingPunct="0">
              <a:spcBef>
                <a:spcPct val="0"/>
              </a:spcBef>
              <a:spcAft>
                <a:spcPct val="0"/>
              </a:spcAft>
              <a:defRPr>
                <a:solidFill>
                  <a:srgbClr val="FF3300"/>
                </a:solidFill>
                <a:latin typeface="Tahoma" pitchFamily="34" charset="0"/>
              </a:defRPr>
            </a:lvl9pPr>
          </a:lstStyle>
          <a:p>
            <a:fld id="{4AE70669-7344-4714-B064-6AC994400C64}" type="slidenum">
              <a:rPr lang="en-US" altLang="en-US" smtClean="0">
                <a:solidFill>
                  <a:schemeClr val="tx1"/>
                </a:solidFill>
                <a:latin typeface="Arial" pitchFamily="34" charset="0"/>
              </a:rPr>
              <a:pPr/>
              <a:t>2</a:t>
            </a:fld>
            <a:endParaRPr lang="en-US" altLang="en-US" smtClean="0">
              <a:solidFill>
                <a:schemeClr val="tx1"/>
              </a:solidFill>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r>
              <a:rPr lang="en-US" altLang="en-US" dirty="0" smtClean="0">
                <a:latin typeface="Arial" pitchFamily="34" charset="0"/>
              </a:rPr>
              <a:t>The Site Remediation Program also: </a:t>
            </a:r>
          </a:p>
          <a:p>
            <a:pPr marL="232919" indent="-232919">
              <a:buAutoNum type="arabicParenR"/>
            </a:pPr>
            <a:r>
              <a:rPr lang="en-US" altLang="en-US" dirty="0" smtClean="0">
                <a:latin typeface="Arial" pitchFamily="34" charset="0"/>
              </a:rPr>
              <a:t>Continues to work with stakeholders to develop technical and administrative guidance and address problems.</a:t>
            </a:r>
          </a:p>
          <a:p>
            <a:pPr marL="232919" indent="-232919">
              <a:buAutoNum type="arabicParenR"/>
            </a:pPr>
            <a:r>
              <a:rPr lang="en-US" altLang="en-US" dirty="0" smtClean="0">
                <a:latin typeface="Arial" pitchFamily="34" charset="0"/>
              </a:rPr>
              <a:t>Conducts ongoing technical and administrative training efforts</a:t>
            </a:r>
          </a:p>
          <a:p>
            <a:pPr marL="232919" indent="-232919">
              <a:buAutoNum type="arabicParenR"/>
            </a:pPr>
            <a:r>
              <a:rPr lang="en-US" altLang="en-US" dirty="0" smtClean="0">
                <a:latin typeface="Arial" pitchFamily="34" charset="0"/>
              </a:rPr>
              <a:t>Provides program updates via email to subscribed parties</a:t>
            </a:r>
          </a:p>
          <a:p>
            <a:pPr marL="232919" indent="-232919">
              <a:buAutoNum type="arabicParenR"/>
            </a:pPr>
            <a:r>
              <a:rPr lang="en-US" altLang="en-US" dirty="0" smtClean="0">
                <a:latin typeface="Arial" pitchFamily="34" charset="0"/>
              </a:rPr>
              <a:t>Provides technical consultation services wherein LSRPs and persons conducting remediation can consult with experienced Department staff to ask site specific technical questions, and</a:t>
            </a:r>
          </a:p>
          <a:p>
            <a:pPr marL="232919" indent="-232919">
              <a:buAutoNum type="arabicParenR"/>
            </a:pPr>
            <a:r>
              <a:rPr lang="en-US" altLang="en-US" dirty="0" smtClean="0">
                <a:latin typeface="Arial" pitchFamily="34" charset="0"/>
              </a:rPr>
              <a:t>Posts program information, updates, and help guides on the Site Remediation Program Webpage, </a:t>
            </a:r>
            <a:r>
              <a:rPr lang="en-US" altLang="en-US" dirty="0" smtClean="0">
                <a:latin typeface="Arial" pitchFamily="34" charset="0"/>
                <a:hlinkClick r:id="rId3"/>
              </a:rPr>
              <a:t>www.state.nj.gov/dep/srp</a:t>
            </a:r>
            <a:r>
              <a:rPr lang="en-US" altLang="en-US" dirty="0" smtClean="0">
                <a:latin typeface="Arial" pitchFamily="34" charset="0"/>
              </a:rPr>
              <a:t> </a:t>
            </a:r>
          </a:p>
          <a:p>
            <a:pPr marL="232919" indent="-232919">
              <a:buAutoNum type="arabicParenR"/>
            </a:pPr>
            <a:endParaRPr lang="en-US" altLang="en-US" dirty="0" smtClean="0">
              <a:latin typeface="Arial" pitchFamily="34" charset="0"/>
            </a:endParaRPr>
          </a:p>
          <a:p>
            <a:pPr marL="232919" indent="-232919">
              <a:buAutoNum type="arabicParenR"/>
            </a:pPr>
            <a:endParaRPr lang="en-US" altLang="en-US" dirty="0" smtClean="0">
              <a:latin typeface="Arial" pitchFamily="34" charset="0"/>
            </a:endParaRPr>
          </a:p>
          <a:p>
            <a:endParaRPr lang="en-US" alt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a:solidFill>
                  <a:srgbClr val="FF3300"/>
                </a:solidFill>
                <a:latin typeface="Tahoma" pitchFamily="34" charset="0"/>
              </a:defRPr>
            </a:lvl1pPr>
            <a:lvl2pPr marL="741925" indent="-285356">
              <a:defRPr>
                <a:solidFill>
                  <a:srgbClr val="FF3300"/>
                </a:solidFill>
                <a:latin typeface="Tahoma" pitchFamily="34" charset="0"/>
              </a:defRPr>
            </a:lvl2pPr>
            <a:lvl3pPr marL="1141424" indent="-228285">
              <a:defRPr>
                <a:solidFill>
                  <a:srgbClr val="FF3300"/>
                </a:solidFill>
                <a:latin typeface="Tahoma" pitchFamily="34" charset="0"/>
              </a:defRPr>
            </a:lvl3pPr>
            <a:lvl4pPr marL="1597993" indent="-228285">
              <a:defRPr>
                <a:solidFill>
                  <a:srgbClr val="FF3300"/>
                </a:solidFill>
                <a:latin typeface="Tahoma" pitchFamily="34" charset="0"/>
              </a:defRPr>
            </a:lvl4pPr>
            <a:lvl5pPr marL="2054563" indent="-228285">
              <a:defRPr>
                <a:solidFill>
                  <a:srgbClr val="FF3300"/>
                </a:solidFill>
                <a:latin typeface="Tahoma" pitchFamily="34" charset="0"/>
              </a:defRPr>
            </a:lvl5pPr>
            <a:lvl6pPr marL="2511132" indent="-228285" algn="ctr" eaLnBrk="0" fontAlgn="base" hangingPunct="0">
              <a:spcBef>
                <a:spcPct val="0"/>
              </a:spcBef>
              <a:spcAft>
                <a:spcPct val="0"/>
              </a:spcAft>
              <a:defRPr>
                <a:solidFill>
                  <a:srgbClr val="FF3300"/>
                </a:solidFill>
                <a:latin typeface="Tahoma" pitchFamily="34" charset="0"/>
              </a:defRPr>
            </a:lvl6pPr>
            <a:lvl7pPr marL="2967701" indent="-228285" algn="ctr" eaLnBrk="0" fontAlgn="base" hangingPunct="0">
              <a:spcBef>
                <a:spcPct val="0"/>
              </a:spcBef>
              <a:spcAft>
                <a:spcPct val="0"/>
              </a:spcAft>
              <a:defRPr>
                <a:solidFill>
                  <a:srgbClr val="FF3300"/>
                </a:solidFill>
                <a:latin typeface="Tahoma" pitchFamily="34" charset="0"/>
              </a:defRPr>
            </a:lvl7pPr>
            <a:lvl8pPr marL="3424270" indent="-228285" algn="ctr" eaLnBrk="0" fontAlgn="base" hangingPunct="0">
              <a:spcBef>
                <a:spcPct val="0"/>
              </a:spcBef>
              <a:spcAft>
                <a:spcPct val="0"/>
              </a:spcAft>
              <a:defRPr>
                <a:solidFill>
                  <a:srgbClr val="FF3300"/>
                </a:solidFill>
                <a:latin typeface="Tahoma" pitchFamily="34" charset="0"/>
              </a:defRPr>
            </a:lvl8pPr>
            <a:lvl9pPr marL="3880839" indent="-228285" algn="ctr" eaLnBrk="0" fontAlgn="base" hangingPunct="0">
              <a:spcBef>
                <a:spcPct val="0"/>
              </a:spcBef>
              <a:spcAft>
                <a:spcPct val="0"/>
              </a:spcAft>
              <a:defRPr>
                <a:solidFill>
                  <a:srgbClr val="FF3300"/>
                </a:solidFill>
                <a:latin typeface="Tahoma" pitchFamily="34" charset="0"/>
              </a:defRPr>
            </a:lvl9pPr>
          </a:lstStyle>
          <a:p>
            <a:fld id="{784A30C2-684A-4DDC-A19C-1B49FAA05DEF}" type="slidenum">
              <a:rPr lang="en-US" altLang="en-US" smtClean="0">
                <a:solidFill>
                  <a:schemeClr val="tx1"/>
                </a:solidFill>
                <a:latin typeface="Arial" pitchFamily="34" charset="0"/>
              </a:rPr>
              <a:pPr/>
              <a:t>21</a:t>
            </a:fld>
            <a:endParaRPr lang="en-US" altLang="en-US" smtClean="0">
              <a:solidFill>
                <a:schemeClr val="tx1"/>
              </a:solidFill>
              <a:latin typeface="Arial"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lvl="1">
              <a:lnSpc>
                <a:spcPct val="80000"/>
              </a:lnSpc>
            </a:pPr>
            <a:r>
              <a:rPr lang="en-US" altLang="en-US" sz="1000" dirty="0">
                <a:latin typeface="Arial" pitchFamily="34" charset="0"/>
              </a:rPr>
              <a:t>The Site Remediation Reform Act obligates the Department to inspect all documents and information submitted by a Licensed Site Remediation Professional that concern remediation upon receipt. Depending on the results of the inspection, the Department may review any document submitted to determine whether the Licensed Site Remediation Professional  complied with the code of conduct within the Site Remediation Reform Act, whether there are deficiencies, errors, or omissions that will result in an inability to determine whether the document is protective of public health safety and the environment, or to determine whether the document is protective of public health safety and the environment.</a:t>
            </a:r>
          </a:p>
          <a:p>
            <a:pPr lvl="1" eaLnBrk="1" hangingPunct="1">
              <a:lnSpc>
                <a:spcPct val="80000"/>
              </a:lnSpc>
            </a:pPr>
            <a:endParaRPr lang="en-US" altLang="en-US" sz="1000" dirty="0">
              <a:latin typeface="Arial" pitchFamily="34" charset="0"/>
            </a:endParaRPr>
          </a:p>
          <a:p>
            <a:pPr lvl="1" eaLnBrk="1" hangingPunct="1">
              <a:lnSpc>
                <a:spcPct val="80000"/>
              </a:lnSpc>
            </a:pPr>
            <a:r>
              <a:rPr lang="en-US" altLang="en-US" sz="1000" dirty="0">
                <a:latin typeface="Arial" pitchFamily="34" charset="0"/>
              </a:rPr>
              <a:t>In order to accomplish the obligation to inspect placed upon the Department by the Site Remediation Reform Act, the Department created Forms to supplement document submissions. These forms contain critical information regarding the contents of the reports and thereby allow the Department to conduct rapid inspections. </a:t>
            </a:r>
          </a:p>
          <a:p>
            <a:pPr lvl="1" eaLnBrk="1" hangingPunct="1">
              <a:lnSpc>
                <a:spcPct val="80000"/>
              </a:lnSpc>
            </a:pPr>
            <a:endParaRPr lang="en-US" altLang="en-US" sz="1000" dirty="0">
              <a:latin typeface="Arial" pitchFamily="34" charset="0"/>
            </a:endParaRPr>
          </a:p>
          <a:p>
            <a:pPr lvl="1" eaLnBrk="1" hangingPunct="1">
              <a:lnSpc>
                <a:spcPct val="80000"/>
              </a:lnSpc>
            </a:pPr>
            <a:r>
              <a:rPr lang="en-US" altLang="en-US" sz="1000" dirty="0">
                <a:latin typeface="Arial" pitchFamily="34" charset="0"/>
              </a:rPr>
              <a:t>A key component of the inspection and review process is that documents are not approved by the Department, except in key circumstances, and remediation should continue without awaiting a response from the Department. Approvals from the Department are required for investigations subject to the provisions of Direct Oversight, investigations involving anthropogenic radionuclide contamination, certain sites with obligations under the federal Resource Conservation and Recovery Act, at federal facilities seeking or required to obtain the Department’s concurrence, sites on the National Priorities List pursuant to the federal Comprehensive Environmental Response Compensation and Liability Act, when an alternate presumptive remedy is selected, when constructing a school, residence, or child care center on a site with unexploded ordinance, dioxins, dibenzofurans, hexavalent chromium or landfill, and when certain alternate remediation standards proposed. Approvals are also required for all permits applied for including Remedial Action Permits for engineering and institutional controls.</a:t>
            </a:r>
          </a:p>
          <a:p>
            <a:pPr lvl="1" eaLnBrk="1" hangingPunct="1">
              <a:lnSpc>
                <a:spcPct val="80000"/>
              </a:lnSpc>
            </a:pPr>
            <a:endParaRPr lang="en-US" altLang="en-US" sz="1000" dirty="0">
              <a:latin typeface="Arial" pitchFamily="34" charset="0"/>
            </a:endParaRPr>
          </a:p>
          <a:p>
            <a:pPr lvl="1" eaLnBrk="1" hangingPunct="1">
              <a:lnSpc>
                <a:spcPct val="80000"/>
              </a:lnSpc>
            </a:pPr>
            <a:endParaRPr lang="en-US" altLang="en-US" sz="1000" dirty="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a:solidFill>
                  <a:srgbClr val="FF3300"/>
                </a:solidFill>
                <a:latin typeface="Tahoma" pitchFamily="34" charset="0"/>
              </a:defRPr>
            </a:lvl1pPr>
            <a:lvl2pPr marL="741925" indent="-285356">
              <a:defRPr>
                <a:solidFill>
                  <a:srgbClr val="FF3300"/>
                </a:solidFill>
                <a:latin typeface="Tahoma" pitchFamily="34" charset="0"/>
              </a:defRPr>
            </a:lvl2pPr>
            <a:lvl3pPr marL="1141424" indent="-228285">
              <a:defRPr>
                <a:solidFill>
                  <a:srgbClr val="FF3300"/>
                </a:solidFill>
                <a:latin typeface="Tahoma" pitchFamily="34" charset="0"/>
              </a:defRPr>
            </a:lvl3pPr>
            <a:lvl4pPr marL="1597993" indent="-228285">
              <a:defRPr>
                <a:solidFill>
                  <a:srgbClr val="FF3300"/>
                </a:solidFill>
                <a:latin typeface="Tahoma" pitchFamily="34" charset="0"/>
              </a:defRPr>
            </a:lvl4pPr>
            <a:lvl5pPr marL="2054563" indent="-228285">
              <a:defRPr>
                <a:solidFill>
                  <a:srgbClr val="FF3300"/>
                </a:solidFill>
                <a:latin typeface="Tahoma" pitchFamily="34" charset="0"/>
              </a:defRPr>
            </a:lvl5pPr>
            <a:lvl6pPr marL="2511132" indent="-228285" algn="ctr" eaLnBrk="0" fontAlgn="base" hangingPunct="0">
              <a:spcBef>
                <a:spcPct val="0"/>
              </a:spcBef>
              <a:spcAft>
                <a:spcPct val="0"/>
              </a:spcAft>
              <a:defRPr>
                <a:solidFill>
                  <a:srgbClr val="FF3300"/>
                </a:solidFill>
                <a:latin typeface="Tahoma" pitchFamily="34" charset="0"/>
              </a:defRPr>
            </a:lvl6pPr>
            <a:lvl7pPr marL="2967701" indent="-228285" algn="ctr" eaLnBrk="0" fontAlgn="base" hangingPunct="0">
              <a:spcBef>
                <a:spcPct val="0"/>
              </a:spcBef>
              <a:spcAft>
                <a:spcPct val="0"/>
              </a:spcAft>
              <a:defRPr>
                <a:solidFill>
                  <a:srgbClr val="FF3300"/>
                </a:solidFill>
                <a:latin typeface="Tahoma" pitchFamily="34" charset="0"/>
              </a:defRPr>
            </a:lvl7pPr>
            <a:lvl8pPr marL="3424270" indent="-228285" algn="ctr" eaLnBrk="0" fontAlgn="base" hangingPunct="0">
              <a:spcBef>
                <a:spcPct val="0"/>
              </a:spcBef>
              <a:spcAft>
                <a:spcPct val="0"/>
              </a:spcAft>
              <a:defRPr>
                <a:solidFill>
                  <a:srgbClr val="FF3300"/>
                </a:solidFill>
                <a:latin typeface="Tahoma" pitchFamily="34" charset="0"/>
              </a:defRPr>
            </a:lvl8pPr>
            <a:lvl9pPr marL="3880839" indent="-228285" algn="ctr" eaLnBrk="0" fontAlgn="base" hangingPunct="0">
              <a:spcBef>
                <a:spcPct val="0"/>
              </a:spcBef>
              <a:spcAft>
                <a:spcPct val="0"/>
              </a:spcAft>
              <a:defRPr>
                <a:solidFill>
                  <a:srgbClr val="FF3300"/>
                </a:solidFill>
                <a:latin typeface="Tahoma" pitchFamily="34" charset="0"/>
              </a:defRPr>
            </a:lvl9pPr>
          </a:lstStyle>
          <a:p>
            <a:fld id="{9A8499F3-6F0D-45C5-A78E-60E679DAF1F2}" type="slidenum">
              <a:rPr lang="en-US" altLang="en-US" smtClean="0">
                <a:solidFill>
                  <a:schemeClr val="tx1"/>
                </a:solidFill>
                <a:latin typeface="Arial" pitchFamily="34" charset="0"/>
              </a:rPr>
              <a:pPr/>
              <a:t>22</a:t>
            </a:fld>
            <a:endParaRPr lang="en-US" altLang="en-US" smtClean="0">
              <a:solidFill>
                <a:schemeClr val="tx1"/>
              </a:solidFill>
              <a:latin typeface="Arial"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700724" y="4423007"/>
            <a:ext cx="5608954" cy="4183539"/>
          </a:xfrm>
          <a:noFill/>
        </p:spPr>
        <p:txBody>
          <a:bodyPr/>
          <a:lstStyle/>
          <a:p>
            <a:pPr eaLnBrk="1" hangingPunct="1"/>
            <a:r>
              <a:rPr lang="en-US" altLang="en-US" dirty="0" smtClean="0">
                <a:latin typeface="Arial" pitchFamily="34" charset="0"/>
              </a:rPr>
              <a:t>When the Department elects to review a document submitted by a Licensed Site Remediation Professional, the review will either be comprehensive, addressing the entire submitted document, or a component review, where the review is limited to a portion of the document submitted.</a:t>
            </a:r>
          </a:p>
          <a:p>
            <a:pPr eaLnBrk="1" hangingPunct="1"/>
            <a:endParaRPr lang="en-US" altLang="en-US" dirty="0">
              <a:latin typeface="Arial" pitchFamily="34" charset="0"/>
            </a:endParaRPr>
          </a:p>
          <a:p>
            <a:r>
              <a:rPr lang="en-US" altLang="en-US" dirty="0">
                <a:latin typeface="Arial" pitchFamily="34" charset="0"/>
              </a:rPr>
              <a:t>If deficiencies, errors, or omissions that will result in an inability to determine whether the document is protective of public health safety and the </a:t>
            </a:r>
            <a:r>
              <a:rPr lang="en-US" altLang="en-US" dirty="0" smtClean="0">
                <a:latin typeface="Arial" pitchFamily="34" charset="0"/>
              </a:rPr>
              <a:t>environment are identified, the inspectors and reviewers work with the Licensed Site Remediation Professionals to resolve the concerns. If these concerns are associated with a remedy that is not protective of public </a:t>
            </a:r>
            <a:r>
              <a:rPr lang="en-US" altLang="en-US" dirty="0">
                <a:latin typeface="Arial" pitchFamily="34" charset="0"/>
              </a:rPr>
              <a:t>health safety and the </a:t>
            </a:r>
            <a:r>
              <a:rPr lang="en-US" altLang="en-US" dirty="0" smtClean="0">
                <a:latin typeface="Arial" pitchFamily="34" charset="0"/>
              </a:rPr>
              <a:t>environment, the inspectors and reviewers may request that the Licensed Site Remediation Professional withdrawal the submission. </a:t>
            </a:r>
          </a:p>
          <a:p>
            <a:endParaRPr lang="en-US" altLang="en-US" dirty="0">
              <a:latin typeface="Arial" pitchFamily="34" charset="0"/>
            </a:endParaRPr>
          </a:p>
          <a:p>
            <a:r>
              <a:rPr lang="en-US" altLang="en-US" dirty="0" smtClean="0">
                <a:latin typeface="Arial" pitchFamily="34" charset="0"/>
              </a:rPr>
              <a:t>If a review identifies a code </a:t>
            </a:r>
            <a:r>
              <a:rPr lang="en-US" altLang="en-US" dirty="0">
                <a:latin typeface="Arial" pitchFamily="34" charset="0"/>
              </a:rPr>
              <a:t>of conduct </a:t>
            </a:r>
            <a:r>
              <a:rPr lang="en-US" altLang="en-US" dirty="0" smtClean="0">
                <a:latin typeface="Arial" pitchFamily="34" charset="0"/>
              </a:rPr>
              <a:t>violation </a:t>
            </a:r>
            <a:r>
              <a:rPr lang="en-US" altLang="en-US" dirty="0">
                <a:latin typeface="Arial" pitchFamily="34" charset="0"/>
              </a:rPr>
              <a:t>from the Site Remediation Reform </a:t>
            </a:r>
            <a:r>
              <a:rPr lang="en-US" altLang="en-US" dirty="0" smtClean="0">
                <a:latin typeface="Arial" pitchFamily="34" charset="0"/>
              </a:rPr>
              <a:t>Act, the Department will prepare a complaint for the Site Remediation Licensing Board to investigate.</a:t>
            </a:r>
          </a:p>
          <a:p>
            <a:pPr eaLnBrk="1" hangingPunct="1"/>
            <a:endParaRPr lang="en-US" altLang="en-US" dirty="0" smtClean="0">
              <a:latin typeface="Arial" pitchFamily="34" charset="0"/>
            </a:endParaRPr>
          </a:p>
          <a:p>
            <a:pPr eaLnBrk="1" hangingPunct="1"/>
            <a:endParaRPr lang="en-US" altLang="en-US"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11821" y="4415078"/>
            <a:ext cx="5608954" cy="4183539"/>
          </a:xfrm>
        </p:spPr>
        <p:txBody>
          <a:bodyPr/>
          <a:lstStyle/>
          <a:p>
            <a:pPr>
              <a:defRPr/>
            </a:pPr>
            <a:r>
              <a:rPr lang="en-US" dirty="0" smtClean="0"/>
              <a:t>In closing...use the SRP website to show the locations of all the rules discussed, SRRA, Spill Act, and Brownfields, location of technical guidance, and forms</a:t>
            </a:r>
            <a:endParaRPr lang="en-US" dirty="0"/>
          </a:p>
        </p:txBody>
      </p:sp>
      <p:sp>
        <p:nvSpPr>
          <p:cNvPr id="104452" name="Slide Number Placeholder 3"/>
          <p:cNvSpPr>
            <a:spLocks noGrp="1"/>
          </p:cNvSpPr>
          <p:nvPr>
            <p:ph type="sldNum" sz="quarter" idx="5"/>
          </p:nvPr>
        </p:nvSpPr>
        <p:spPr>
          <a:noFill/>
        </p:spPr>
        <p:txBody>
          <a:bodyPr/>
          <a:lstStyle>
            <a:lvl1pPr>
              <a:defRPr>
                <a:solidFill>
                  <a:srgbClr val="FF3300"/>
                </a:solidFill>
                <a:latin typeface="Tahoma" pitchFamily="34" charset="0"/>
              </a:defRPr>
            </a:lvl1pPr>
            <a:lvl2pPr marL="741925" indent="-285356">
              <a:defRPr>
                <a:solidFill>
                  <a:srgbClr val="FF3300"/>
                </a:solidFill>
                <a:latin typeface="Tahoma" pitchFamily="34" charset="0"/>
              </a:defRPr>
            </a:lvl2pPr>
            <a:lvl3pPr marL="1141424" indent="-228285">
              <a:defRPr>
                <a:solidFill>
                  <a:srgbClr val="FF3300"/>
                </a:solidFill>
                <a:latin typeface="Tahoma" pitchFamily="34" charset="0"/>
              </a:defRPr>
            </a:lvl3pPr>
            <a:lvl4pPr marL="1597993" indent="-228285">
              <a:defRPr>
                <a:solidFill>
                  <a:srgbClr val="FF3300"/>
                </a:solidFill>
                <a:latin typeface="Tahoma" pitchFamily="34" charset="0"/>
              </a:defRPr>
            </a:lvl4pPr>
            <a:lvl5pPr marL="2054563" indent="-228285">
              <a:defRPr>
                <a:solidFill>
                  <a:srgbClr val="FF3300"/>
                </a:solidFill>
                <a:latin typeface="Tahoma" pitchFamily="34" charset="0"/>
              </a:defRPr>
            </a:lvl5pPr>
            <a:lvl6pPr marL="2511132" indent="-228285" algn="ctr" eaLnBrk="0" fontAlgn="base" hangingPunct="0">
              <a:spcBef>
                <a:spcPct val="0"/>
              </a:spcBef>
              <a:spcAft>
                <a:spcPct val="0"/>
              </a:spcAft>
              <a:defRPr>
                <a:solidFill>
                  <a:srgbClr val="FF3300"/>
                </a:solidFill>
                <a:latin typeface="Tahoma" pitchFamily="34" charset="0"/>
              </a:defRPr>
            </a:lvl6pPr>
            <a:lvl7pPr marL="2967701" indent="-228285" algn="ctr" eaLnBrk="0" fontAlgn="base" hangingPunct="0">
              <a:spcBef>
                <a:spcPct val="0"/>
              </a:spcBef>
              <a:spcAft>
                <a:spcPct val="0"/>
              </a:spcAft>
              <a:defRPr>
                <a:solidFill>
                  <a:srgbClr val="FF3300"/>
                </a:solidFill>
                <a:latin typeface="Tahoma" pitchFamily="34" charset="0"/>
              </a:defRPr>
            </a:lvl7pPr>
            <a:lvl8pPr marL="3424270" indent="-228285" algn="ctr" eaLnBrk="0" fontAlgn="base" hangingPunct="0">
              <a:spcBef>
                <a:spcPct val="0"/>
              </a:spcBef>
              <a:spcAft>
                <a:spcPct val="0"/>
              </a:spcAft>
              <a:defRPr>
                <a:solidFill>
                  <a:srgbClr val="FF3300"/>
                </a:solidFill>
                <a:latin typeface="Tahoma" pitchFamily="34" charset="0"/>
              </a:defRPr>
            </a:lvl8pPr>
            <a:lvl9pPr marL="3880839" indent="-228285" algn="ctr" eaLnBrk="0" fontAlgn="base" hangingPunct="0">
              <a:spcBef>
                <a:spcPct val="0"/>
              </a:spcBef>
              <a:spcAft>
                <a:spcPct val="0"/>
              </a:spcAft>
              <a:defRPr>
                <a:solidFill>
                  <a:srgbClr val="FF3300"/>
                </a:solidFill>
                <a:latin typeface="Tahoma" pitchFamily="34" charset="0"/>
              </a:defRPr>
            </a:lvl9pPr>
          </a:lstStyle>
          <a:p>
            <a:fld id="{09FA56D7-0ABB-45B1-8CFF-D4EF930E00CC}" type="slidenum">
              <a:rPr lang="en-US" altLang="en-US" smtClean="0">
                <a:solidFill>
                  <a:schemeClr val="tx1"/>
                </a:solidFill>
                <a:latin typeface="Arial" pitchFamily="34" charset="0"/>
              </a:rPr>
              <a:pPr/>
              <a:t>23</a:t>
            </a:fld>
            <a:endParaRPr lang="en-US" altLang="en-US" smtClean="0">
              <a:solidFill>
                <a:schemeClr val="tx1"/>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xfrm>
            <a:off x="765724" y="4419836"/>
            <a:ext cx="5608954" cy="4183539"/>
          </a:xfrm>
          <a:noFill/>
        </p:spPr>
        <p:txBody>
          <a:bodyPr/>
          <a:lstStyle/>
          <a:p>
            <a:r>
              <a:rPr lang="en-US" altLang="en-US" dirty="0" smtClean="0">
                <a:solidFill>
                  <a:srgbClr val="000000"/>
                </a:solidFill>
                <a:latin typeface="Arial" pitchFamily="34" charset="0"/>
              </a:rPr>
              <a:t>This illustration represents all the pieces that have gone into building the LSRP program since the Site Remediation Reform Act legislation was passed and signed into law in May 2009. Each of these components either needed to be created from scratch or reworked to implement the LSRP Program. Stakeholder teams were assembled and rules were amended and readopted or created. Administrative and technical guidance documents were developed, Data management processes within the Department’s data management system (NJEMS) were developed. The LSRP Board was created, New units within the Site Remediation Program, such inspection and review and remedial action permitting were created and staffed, Remediation timeframes were developed. Forms were created for quick inspection of submitted information from LSRP and overlying all of these developments and changes were training events for interested parties, LSRPs, and Department staff.  </a:t>
            </a:r>
          </a:p>
          <a:p>
            <a:endParaRPr lang="en-US" altLang="en-US" dirty="0" smtClean="0">
              <a:solidFill>
                <a:srgbClr val="000000"/>
              </a:solidFill>
              <a:latin typeface="Arial" pitchFamily="34" charset="0"/>
            </a:endParaRPr>
          </a:p>
          <a:p>
            <a:r>
              <a:rPr lang="en-US" altLang="en-US" dirty="0" smtClean="0">
                <a:solidFill>
                  <a:srgbClr val="000000"/>
                </a:solidFill>
                <a:latin typeface="Arial" pitchFamily="34" charset="0"/>
              </a:rPr>
              <a:t>It is important to note that all of the development and change did not change the core mission of the Department. We are still in the business of ensuring timely cleanups that are protective of human health, safety, and the environment. The only difference is we now have licensed site remediation professionals to share  that responsibility.</a:t>
            </a:r>
          </a:p>
          <a:p>
            <a:endParaRPr lang="en-US" altLang="en-US" dirty="0" smtClean="0">
              <a:solidFill>
                <a:srgbClr val="000000"/>
              </a:solidFill>
              <a:latin typeface="Arial" pitchFamily="34" charset="0"/>
            </a:endParaRPr>
          </a:p>
          <a:p>
            <a:endParaRPr lang="en-US" altLang="en-US" dirty="0" smtClean="0">
              <a:solidFill>
                <a:srgbClr val="000000"/>
              </a:solidFill>
              <a:latin typeface="Arial" pitchFamily="34" charset="0"/>
            </a:endParaRPr>
          </a:p>
        </p:txBody>
      </p:sp>
      <p:sp>
        <p:nvSpPr>
          <p:cNvPr id="215044"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1925" indent="-285356">
              <a:defRPr>
                <a:solidFill>
                  <a:schemeClr val="tx1"/>
                </a:solidFill>
                <a:latin typeface="Tahoma" pitchFamily="34" charset="0"/>
              </a:defRPr>
            </a:lvl2pPr>
            <a:lvl3pPr marL="1141424" indent="-228285">
              <a:defRPr>
                <a:solidFill>
                  <a:schemeClr val="tx1"/>
                </a:solidFill>
                <a:latin typeface="Tahoma" pitchFamily="34" charset="0"/>
              </a:defRPr>
            </a:lvl3pPr>
            <a:lvl4pPr marL="1597993" indent="-228285">
              <a:defRPr>
                <a:solidFill>
                  <a:schemeClr val="tx1"/>
                </a:solidFill>
                <a:latin typeface="Tahoma" pitchFamily="34" charset="0"/>
              </a:defRPr>
            </a:lvl4pPr>
            <a:lvl5pPr marL="2054563" indent="-228285">
              <a:defRPr>
                <a:solidFill>
                  <a:schemeClr val="tx1"/>
                </a:solidFill>
                <a:latin typeface="Tahoma" pitchFamily="34" charset="0"/>
              </a:defRPr>
            </a:lvl5pPr>
            <a:lvl6pPr marL="2511132" indent="-228285" eaLnBrk="0" fontAlgn="base" hangingPunct="0">
              <a:spcBef>
                <a:spcPct val="0"/>
              </a:spcBef>
              <a:spcAft>
                <a:spcPct val="0"/>
              </a:spcAft>
              <a:defRPr>
                <a:solidFill>
                  <a:schemeClr val="tx1"/>
                </a:solidFill>
                <a:latin typeface="Tahoma" pitchFamily="34" charset="0"/>
              </a:defRPr>
            </a:lvl6pPr>
            <a:lvl7pPr marL="2967701" indent="-228285" eaLnBrk="0" fontAlgn="base" hangingPunct="0">
              <a:spcBef>
                <a:spcPct val="0"/>
              </a:spcBef>
              <a:spcAft>
                <a:spcPct val="0"/>
              </a:spcAft>
              <a:defRPr>
                <a:solidFill>
                  <a:schemeClr val="tx1"/>
                </a:solidFill>
                <a:latin typeface="Tahoma" pitchFamily="34" charset="0"/>
              </a:defRPr>
            </a:lvl7pPr>
            <a:lvl8pPr marL="3424270" indent="-228285" eaLnBrk="0" fontAlgn="base" hangingPunct="0">
              <a:spcBef>
                <a:spcPct val="0"/>
              </a:spcBef>
              <a:spcAft>
                <a:spcPct val="0"/>
              </a:spcAft>
              <a:defRPr>
                <a:solidFill>
                  <a:schemeClr val="tx1"/>
                </a:solidFill>
                <a:latin typeface="Tahoma" pitchFamily="34" charset="0"/>
              </a:defRPr>
            </a:lvl8pPr>
            <a:lvl9pPr marL="3880839" indent="-228285" eaLnBrk="0" fontAlgn="base" hangingPunct="0">
              <a:spcBef>
                <a:spcPct val="0"/>
              </a:spcBef>
              <a:spcAft>
                <a:spcPct val="0"/>
              </a:spcAft>
              <a:defRPr>
                <a:solidFill>
                  <a:schemeClr val="tx1"/>
                </a:solidFill>
                <a:latin typeface="Tahoma" pitchFamily="34" charset="0"/>
              </a:defRPr>
            </a:lvl9pPr>
          </a:lstStyle>
          <a:p>
            <a:fld id="{7DA3A403-097F-4CDC-B46A-C26215460E18}" type="slidenum">
              <a:rPr lang="en-US" altLang="en-US">
                <a:solidFill>
                  <a:prstClr val="black"/>
                </a:solidFill>
                <a:latin typeface="Arial" pitchFamily="34" charset="0"/>
              </a:rPr>
              <a:pPr/>
              <a:t>3</a:t>
            </a:fld>
            <a:endParaRPr lang="en-US" altLang="en-US">
              <a:solidFill>
                <a:prstClr val="black"/>
              </a:solidFill>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r>
              <a:rPr lang="en-US" altLang="en-US" dirty="0" smtClean="0">
                <a:latin typeface="Arial" pitchFamily="34" charset="0"/>
              </a:rPr>
              <a:t>The Site Remediation Reform Act set the foundation for fundamental change in the manner in which remediation of contaminated sites is conducted in New Jersey by establishing:  </a:t>
            </a:r>
          </a:p>
          <a:p>
            <a:endParaRPr lang="en-US" altLang="en-US" dirty="0">
              <a:latin typeface="Arial" pitchFamily="34" charset="0"/>
            </a:endParaRPr>
          </a:p>
          <a:p>
            <a:pPr marL="232919" indent="-232919">
              <a:buAutoNum type="arabicParenR"/>
            </a:pPr>
            <a:r>
              <a:rPr lang="en-US" altLang="en-US" dirty="0" smtClean="0">
                <a:latin typeface="Arial" pitchFamily="34" charset="0"/>
              </a:rPr>
              <a:t>a Licensed Site Remediation Professional Program wherein highly qualified environmental professionals, who meet certain education and experience criteria specified within the Act, can take an examination to become licensed.</a:t>
            </a:r>
          </a:p>
          <a:p>
            <a:pPr marL="232919" indent="-232919">
              <a:buAutoNum type="arabicParenR"/>
            </a:pPr>
            <a:r>
              <a:rPr lang="en-US" altLang="en-US" dirty="0" smtClean="0">
                <a:latin typeface="Arial" pitchFamily="34" charset="0"/>
              </a:rPr>
              <a:t>the LSRP is responsible for the day-to-day remedial activities at a site and that remediation shall be conducted without pre-approval by the Department, except in limited circumstances such as anthropogenic radionuclide contamination and certain federally regulated facilities.</a:t>
            </a:r>
          </a:p>
          <a:p>
            <a:pPr marL="232919" indent="-232919">
              <a:buAutoNum type="arabicParenR"/>
            </a:pPr>
            <a:r>
              <a:rPr lang="en-US" altLang="en-US" dirty="0" smtClean="0">
                <a:latin typeface="Arial" pitchFamily="34" charset="0"/>
              </a:rPr>
              <a:t>the Response Action Outcome. The response action outcome or RAO is the final remediation document issued by an LSRP in most circumstances. There are limited exceptions, the most prevalent of which is the SRP will continue to issue no further action letters for unregulated heating oil tank remediations. and</a:t>
            </a:r>
          </a:p>
          <a:p>
            <a:pPr marL="232919" indent="-232919">
              <a:buAutoNum type="arabicParenR"/>
            </a:pPr>
            <a:r>
              <a:rPr lang="en-US" altLang="en-US" dirty="0" smtClean="0">
                <a:latin typeface="Arial" pitchFamily="34" charset="0"/>
              </a:rPr>
              <a:t>predictable annual remediation fees charged by the SRP to replace oversight costs in most circumstances. Oversight costs were billed hour-for-hour and therefore could vary widely.</a:t>
            </a:r>
          </a:p>
          <a:p>
            <a:endParaRPr lang="en-US" altLang="en-US" dirty="0" smtClean="0">
              <a:latin typeface="Arial" pitchFamily="34" charset="0"/>
            </a:endParaRPr>
          </a:p>
          <a:p>
            <a:endParaRPr lang="en-US" altLang="en-US" dirty="0" smtClean="0">
              <a:latin typeface="Arial" pitchFamily="34" charset="0"/>
            </a:endParaRPr>
          </a:p>
          <a:p>
            <a:endParaRPr lang="en-US" altLang="en-US" dirty="0" smtClean="0">
              <a:latin typeface="Arial" pitchFamily="34" charset="0"/>
            </a:endParaRPr>
          </a:p>
        </p:txBody>
      </p:sp>
      <p:sp>
        <p:nvSpPr>
          <p:cNvPr id="94212" name="Slide Number Placeholder 3"/>
          <p:cNvSpPr>
            <a:spLocks noGrp="1"/>
          </p:cNvSpPr>
          <p:nvPr>
            <p:ph type="sldNum" sz="quarter" idx="5"/>
          </p:nvPr>
        </p:nvSpPr>
        <p:spPr>
          <a:noFill/>
        </p:spPr>
        <p:txBody>
          <a:bodyPr/>
          <a:lstStyle>
            <a:lvl1pPr>
              <a:defRPr>
                <a:solidFill>
                  <a:srgbClr val="FF3300"/>
                </a:solidFill>
                <a:latin typeface="Tahoma" pitchFamily="34" charset="0"/>
              </a:defRPr>
            </a:lvl1pPr>
            <a:lvl2pPr marL="741925" indent="-285356">
              <a:defRPr>
                <a:solidFill>
                  <a:srgbClr val="FF3300"/>
                </a:solidFill>
                <a:latin typeface="Tahoma" pitchFamily="34" charset="0"/>
              </a:defRPr>
            </a:lvl2pPr>
            <a:lvl3pPr marL="1141424" indent="-228285">
              <a:defRPr>
                <a:solidFill>
                  <a:srgbClr val="FF3300"/>
                </a:solidFill>
                <a:latin typeface="Tahoma" pitchFamily="34" charset="0"/>
              </a:defRPr>
            </a:lvl3pPr>
            <a:lvl4pPr marL="1597993" indent="-228285">
              <a:defRPr>
                <a:solidFill>
                  <a:srgbClr val="FF3300"/>
                </a:solidFill>
                <a:latin typeface="Tahoma" pitchFamily="34" charset="0"/>
              </a:defRPr>
            </a:lvl4pPr>
            <a:lvl5pPr marL="2054563" indent="-228285">
              <a:defRPr>
                <a:solidFill>
                  <a:srgbClr val="FF3300"/>
                </a:solidFill>
                <a:latin typeface="Tahoma" pitchFamily="34" charset="0"/>
              </a:defRPr>
            </a:lvl5pPr>
            <a:lvl6pPr marL="2511132" indent="-228285" algn="ctr" eaLnBrk="0" fontAlgn="base" hangingPunct="0">
              <a:spcBef>
                <a:spcPct val="0"/>
              </a:spcBef>
              <a:spcAft>
                <a:spcPct val="0"/>
              </a:spcAft>
              <a:defRPr>
                <a:solidFill>
                  <a:srgbClr val="FF3300"/>
                </a:solidFill>
                <a:latin typeface="Tahoma" pitchFamily="34" charset="0"/>
              </a:defRPr>
            </a:lvl6pPr>
            <a:lvl7pPr marL="2967701" indent="-228285" algn="ctr" eaLnBrk="0" fontAlgn="base" hangingPunct="0">
              <a:spcBef>
                <a:spcPct val="0"/>
              </a:spcBef>
              <a:spcAft>
                <a:spcPct val="0"/>
              </a:spcAft>
              <a:defRPr>
                <a:solidFill>
                  <a:srgbClr val="FF3300"/>
                </a:solidFill>
                <a:latin typeface="Tahoma" pitchFamily="34" charset="0"/>
              </a:defRPr>
            </a:lvl7pPr>
            <a:lvl8pPr marL="3424270" indent="-228285" algn="ctr" eaLnBrk="0" fontAlgn="base" hangingPunct="0">
              <a:spcBef>
                <a:spcPct val="0"/>
              </a:spcBef>
              <a:spcAft>
                <a:spcPct val="0"/>
              </a:spcAft>
              <a:defRPr>
                <a:solidFill>
                  <a:srgbClr val="FF3300"/>
                </a:solidFill>
                <a:latin typeface="Tahoma" pitchFamily="34" charset="0"/>
              </a:defRPr>
            </a:lvl8pPr>
            <a:lvl9pPr marL="3880839" indent="-228285" algn="ctr" eaLnBrk="0" fontAlgn="base" hangingPunct="0">
              <a:spcBef>
                <a:spcPct val="0"/>
              </a:spcBef>
              <a:spcAft>
                <a:spcPct val="0"/>
              </a:spcAft>
              <a:defRPr>
                <a:solidFill>
                  <a:srgbClr val="FF3300"/>
                </a:solidFill>
                <a:latin typeface="Tahoma" pitchFamily="34" charset="0"/>
              </a:defRPr>
            </a:lvl9pPr>
          </a:lstStyle>
          <a:p>
            <a:fld id="{D7AB322F-991F-4D9A-B902-B3A94EC534CB}" type="slidenum">
              <a:rPr lang="en-US" altLang="en-US" smtClean="0">
                <a:solidFill>
                  <a:schemeClr val="tx1"/>
                </a:solidFill>
                <a:latin typeface="Arial" pitchFamily="34" charset="0"/>
              </a:rPr>
              <a:pPr/>
              <a:t>4</a:t>
            </a:fld>
            <a:endParaRPr lang="en-US" altLang="en-US" smtClean="0">
              <a:solidFill>
                <a:schemeClr val="tx1"/>
              </a:solidFill>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1925" indent="-285356">
              <a:defRPr>
                <a:solidFill>
                  <a:schemeClr val="tx1"/>
                </a:solidFill>
                <a:latin typeface="Tahoma" pitchFamily="34" charset="0"/>
              </a:defRPr>
            </a:lvl2pPr>
            <a:lvl3pPr marL="1141424" indent="-228285">
              <a:defRPr>
                <a:solidFill>
                  <a:schemeClr val="tx1"/>
                </a:solidFill>
                <a:latin typeface="Tahoma" pitchFamily="34" charset="0"/>
              </a:defRPr>
            </a:lvl3pPr>
            <a:lvl4pPr marL="1597993" indent="-228285">
              <a:defRPr>
                <a:solidFill>
                  <a:schemeClr val="tx1"/>
                </a:solidFill>
                <a:latin typeface="Tahoma" pitchFamily="34" charset="0"/>
              </a:defRPr>
            </a:lvl4pPr>
            <a:lvl5pPr marL="2054563" indent="-228285">
              <a:defRPr>
                <a:solidFill>
                  <a:schemeClr val="tx1"/>
                </a:solidFill>
                <a:latin typeface="Tahoma" pitchFamily="34" charset="0"/>
              </a:defRPr>
            </a:lvl5pPr>
            <a:lvl6pPr marL="2511132" indent="-228285" eaLnBrk="0" fontAlgn="base" hangingPunct="0">
              <a:spcBef>
                <a:spcPct val="0"/>
              </a:spcBef>
              <a:spcAft>
                <a:spcPct val="0"/>
              </a:spcAft>
              <a:defRPr>
                <a:solidFill>
                  <a:schemeClr val="tx1"/>
                </a:solidFill>
                <a:latin typeface="Tahoma" pitchFamily="34" charset="0"/>
              </a:defRPr>
            </a:lvl6pPr>
            <a:lvl7pPr marL="2967701" indent="-228285" eaLnBrk="0" fontAlgn="base" hangingPunct="0">
              <a:spcBef>
                <a:spcPct val="0"/>
              </a:spcBef>
              <a:spcAft>
                <a:spcPct val="0"/>
              </a:spcAft>
              <a:defRPr>
                <a:solidFill>
                  <a:schemeClr val="tx1"/>
                </a:solidFill>
                <a:latin typeface="Tahoma" pitchFamily="34" charset="0"/>
              </a:defRPr>
            </a:lvl7pPr>
            <a:lvl8pPr marL="3424270" indent="-228285" eaLnBrk="0" fontAlgn="base" hangingPunct="0">
              <a:spcBef>
                <a:spcPct val="0"/>
              </a:spcBef>
              <a:spcAft>
                <a:spcPct val="0"/>
              </a:spcAft>
              <a:defRPr>
                <a:solidFill>
                  <a:schemeClr val="tx1"/>
                </a:solidFill>
                <a:latin typeface="Tahoma" pitchFamily="34" charset="0"/>
              </a:defRPr>
            </a:lvl8pPr>
            <a:lvl9pPr marL="3880839" indent="-228285" eaLnBrk="0" fontAlgn="base" hangingPunct="0">
              <a:spcBef>
                <a:spcPct val="0"/>
              </a:spcBef>
              <a:spcAft>
                <a:spcPct val="0"/>
              </a:spcAft>
              <a:defRPr>
                <a:solidFill>
                  <a:schemeClr val="tx1"/>
                </a:solidFill>
                <a:latin typeface="Tahoma" pitchFamily="34" charset="0"/>
              </a:defRPr>
            </a:lvl9pPr>
          </a:lstStyle>
          <a:p>
            <a:fld id="{15F7081F-7E81-4AEB-AD93-C970FB9BA495}" type="slidenum">
              <a:rPr lang="en-US" altLang="en-US">
                <a:solidFill>
                  <a:prstClr val="black"/>
                </a:solidFill>
                <a:latin typeface="Arial" pitchFamily="34" charset="0"/>
              </a:rPr>
              <a:pPr/>
              <a:t>5</a:t>
            </a:fld>
            <a:endParaRPr lang="en-US" altLang="en-US">
              <a:solidFill>
                <a:prstClr val="black"/>
              </a:solidFill>
              <a:latin typeface="Arial" pitchFamily="34" charset="0"/>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p:spPr>
        <p:txBody>
          <a:bodyPr/>
          <a:lstStyle/>
          <a:p>
            <a:r>
              <a:rPr lang="en-US" altLang="en-US" dirty="0">
                <a:latin typeface="Arial" pitchFamily="34" charset="0"/>
              </a:rPr>
              <a:t>The Site Remediation Reform Act </a:t>
            </a:r>
            <a:r>
              <a:rPr lang="en-US" altLang="en-US" dirty="0" smtClean="0">
                <a:latin typeface="Arial" pitchFamily="34" charset="0"/>
              </a:rPr>
              <a:t>also established: </a:t>
            </a:r>
          </a:p>
          <a:p>
            <a:endParaRPr lang="en-US" altLang="en-US" dirty="0">
              <a:latin typeface="Arial" pitchFamily="34" charset="0"/>
            </a:endParaRPr>
          </a:p>
          <a:p>
            <a:r>
              <a:rPr lang="en-US" altLang="en-US" dirty="0" smtClean="0">
                <a:latin typeface="Arial" pitchFamily="34" charset="0"/>
              </a:rPr>
              <a:t>1) a professional licensing board comprised of 13 members</a:t>
            </a:r>
          </a:p>
          <a:p>
            <a:r>
              <a:rPr lang="en-US" altLang="en-US" dirty="0" smtClean="0">
                <a:latin typeface="Arial" pitchFamily="34" charset="0"/>
              </a:rPr>
              <a:t>2) a code of conduct for the actions of LSRPs including establishing the protection of public health, safety and </a:t>
            </a:r>
            <a:r>
              <a:rPr lang="en-US" altLang="en-US" dirty="0">
                <a:latin typeface="Arial" pitchFamily="34" charset="0"/>
              </a:rPr>
              <a:t>the environment </a:t>
            </a:r>
            <a:r>
              <a:rPr lang="en-US" altLang="en-US" dirty="0" smtClean="0">
                <a:latin typeface="Arial" pitchFamily="34" charset="0"/>
              </a:rPr>
              <a:t>as the highest </a:t>
            </a:r>
            <a:r>
              <a:rPr lang="en-US" altLang="en-US" dirty="0">
                <a:latin typeface="Arial" pitchFamily="34" charset="0"/>
              </a:rPr>
              <a:t>priority </a:t>
            </a:r>
            <a:r>
              <a:rPr lang="en-US" altLang="en-US" dirty="0" smtClean="0">
                <a:latin typeface="Arial" pitchFamily="34" charset="0"/>
              </a:rPr>
              <a:t> </a:t>
            </a:r>
            <a:r>
              <a:rPr lang="en-US" altLang="en-US" dirty="0">
                <a:latin typeface="Arial" pitchFamily="34" charset="0"/>
              </a:rPr>
              <a:t>for an individual </a:t>
            </a:r>
            <a:r>
              <a:rPr lang="en-US" altLang="en-US" dirty="0" smtClean="0">
                <a:latin typeface="Arial" pitchFamily="34" charset="0"/>
              </a:rPr>
              <a:t>LSRP. </a:t>
            </a:r>
          </a:p>
          <a:p>
            <a:r>
              <a:rPr lang="en-US" altLang="en-US" dirty="0" smtClean="0">
                <a:latin typeface="Arial" pitchFamily="34" charset="0"/>
              </a:rPr>
              <a:t>3) remedial action permitting to regulate the operation, maintenance and inspection of engineering and intuitional controls installed as part of a remedial action at a contaminated site</a:t>
            </a:r>
          </a:p>
          <a:p>
            <a:r>
              <a:rPr lang="en-US" altLang="en-US" dirty="0" smtClean="0">
                <a:latin typeface="Arial" pitchFamily="34" charset="0"/>
              </a:rPr>
              <a:t>4)  a requirement for the Department to establish mandatory remediation timeframes for each of the following steps in the remedial process: receptor evaluation, control of ongoing sources, interim remedial measures, Immediate environmental concern response, the performance of each phase of remediation including the PA, SI, RI and RA, and the completion of remediation, </a:t>
            </a:r>
          </a:p>
          <a:p>
            <a:r>
              <a:rPr lang="en-US" altLang="en-US" dirty="0" smtClean="0">
                <a:latin typeface="Arial" pitchFamily="34" charset="0"/>
              </a:rPr>
              <a:t>5) A mandatory timeframe to complete the RI at all sites with obligations to remediate on or before 5/7/99, and</a:t>
            </a:r>
          </a:p>
          <a:p>
            <a:r>
              <a:rPr lang="en-US" altLang="en-US" dirty="0" smtClean="0">
                <a:latin typeface="Arial" pitchFamily="34" charset="0"/>
              </a:rPr>
              <a:t>6) direct department oversight wherein the Department directs the remediation at sites of significant environmental priority or where the responsible entities have missed a mandatory remediation timeframe,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xfrm>
            <a:off x="702310" y="4416662"/>
            <a:ext cx="5605784" cy="4724322"/>
          </a:xfrm>
        </p:spPr>
        <p:txBody>
          <a:bodyPr/>
          <a:lstStyle/>
          <a:p>
            <a:pPr>
              <a:defRPr/>
            </a:pPr>
            <a:r>
              <a:rPr lang="en-US" sz="1100" dirty="0">
                <a:latin typeface="Arial" pitchFamily="34" charset="0"/>
              </a:rPr>
              <a:t>Between November 4, 2009 and May 7, 2012, the Department ran dual programs, an LSRP program and the existing oversight program. On May 7, 2012, a rule package was adopted that made changes to several rules allowing full implementation of the LSRP program. The key rules included </a:t>
            </a:r>
            <a:r>
              <a:rPr lang="en-US" sz="1100" dirty="0" smtClean="0">
                <a:latin typeface="Arial" pitchFamily="34" charset="0"/>
              </a:rPr>
              <a:t>in the </a:t>
            </a:r>
            <a:r>
              <a:rPr lang="en-US" sz="1100" dirty="0">
                <a:latin typeface="Arial" pitchFamily="34" charset="0"/>
              </a:rPr>
              <a:t>package and discussed in this presentation include the Administrative Requirements for the Remediation of Contaminated Sites or ARRCS rule, The Technical Requirements for Site Remediation Rule or Tech </a:t>
            </a:r>
            <a:r>
              <a:rPr lang="en-US" sz="1100" dirty="0" err="1">
                <a:latin typeface="Arial" pitchFamily="34" charset="0"/>
              </a:rPr>
              <a:t>Regs</a:t>
            </a:r>
            <a:r>
              <a:rPr lang="en-US" sz="1100" dirty="0">
                <a:latin typeface="Arial" pitchFamily="34" charset="0"/>
              </a:rPr>
              <a:t>, the Underground Storage of Hazardous Substances Rule or UST rule, The Industrial Site Recovery Act rules or ISRA rule. With the adoption of this rule package, the Department was no longer running dual programs, and was fully immersed in the LSPR program.. </a:t>
            </a:r>
          </a:p>
          <a:p>
            <a:pPr>
              <a:defRPr/>
            </a:pPr>
            <a:endParaRPr lang="en-US" sz="1100" dirty="0">
              <a:latin typeface="Arial" pitchFamily="34" charset="0"/>
            </a:endParaRPr>
          </a:p>
          <a:p>
            <a:pPr>
              <a:defRPr/>
            </a:pPr>
            <a:r>
              <a:rPr lang="en-US" sz="1100" dirty="0">
                <a:latin typeface="Arial" pitchFamily="34" charset="0"/>
              </a:rPr>
              <a:t>The ARRCS rule as identified by its administrative title, contains all the administrative rule requirements to implement the LSRP program including:</a:t>
            </a:r>
          </a:p>
          <a:p>
            <a:pPr>
              <a:defRPr/>
            </a:pPr>
            <a:endParaRPr lang="en-US" sz="1100" dirty="0">
              <a:latin typeface="Arial" pitchFamily="34" charset="0"/>
            </a:endParaRPr>
          </a:p>
          <a:p>
            <a:pPr marL="232919" indent="-232919">
              <a:buAutoNum type="arabicParenR"/>
              <a:defRPr/>
            </a:pPr>
            <a:r>
              <a:rPr lang="en-US" sz="1100" dirty="0">
                <a:latin typeface="Arial" pitchFamily="34" charset="0"/>
              </a:rPr>
              <a:t>The identification of who is obligated to conduct remediation and what those obligations are</a:t>
            </a:r>
          </a:p>
          <a:p>
            <a:pPr marL="232919" indent="-232919">
              <a:buAutoNum type="arabicParenR"/>
              <a:defRPr/>
            </a:pPr>
            <a:r>
              <a:rPr lang="en-US" sz="1100" dirty="0">
                <a:latin typeface="Arial" pitchFamily="34" charset="0"/>
              </a:rPr>
              <a:t>The mandatory remediation timeframes </a:t>
            </a:r>
          </a:p>
          <a:p>
            <a:pPr marL="232919" indent="-232919">
              <a:buAutoNum type="arabicParenR"/>
              <a:defRPr/>
            </a:pPr>
            <a:r>
              <a:rPr lang="en-US" sz="1100" dirty="0">
                <a:latin typeface="Arial" pitchFamily="34" charset="0"/>
              </a:rPr>
              <a:t>Annual remediation fees, fee categories, individual report review fees, fee calculation formulas and oversight costs and formulas</a:t>
            </a:r>
          </a:p>
          <a:p>
            <a:pPr marL="232919" indent="-232919">
              <a:buAutoNum type="arabicParenR"/>
              <a:defRPr/>
            </a:pPr>
            <a:r>
              <a:rPr lang="en-US" sz="1100" dirty="0">
                <a:latin typeface="Arial" pitchFamily="34" charset="0"/>
              </a:rPr>
              <a:t>Remediation funding source and financial assurance requirements</a:t>
            </a:r>
          </a:p>
          <a:p>
            <a:pPr marL="232919" indent="-232919">
              <a:buAutoNum type="arabicParenR"/>
              <a:defRPr/>
            </a:pPr>
            <a:r>
              <a:rPr lang="en-US" sz="1100" dirty="0">
                <a:latin typeface="Arial" pitchFamily="34" charset="0"/>
              </a:rPr>
              <a:t>The requirements of Direct Department Oversight. It is important to note the responsible entities have the obligation to insert themselves into Direct Department Oversight when missing a mandatory remediation timeframe.</a:t>
            </a:r>
          </a:p>
          <a:p>
            <a:pPr marL="232919" indent="-232919">
              <a:buAutoNum type="arabicParenR"/>
              <a:defRPr/>
            </a:pPr>
            <a:r>
              <a:rPr lang="en-US" sz="1100" dirty="0">
                <a:latin typeface="Arial" pitchFamily="34" charset="0"/>
              </a:rPr>
              <a:t>Remedial action permit requirements, and </a:t>
            </a:r>
          </a:p>
          <a:p>
            <a:pPr marL="232919" indent="-232919">
              <a:buAutoNum type="arabicParenR"/>
              <a:defRPr/>
            </a:pPr>
            <a:r>
              <a:rPr lang="en-US" sz="1100" dirty="0">
                <a:latin typeface="Arial" pitchFamily="34" charset="0"/>
              </a:rPr>
              <a:t>The administrative enforcement actions available for violators of the provisions of all of the aforementioned rules and the Spill Compensation and Control Act regulations.</a:t>
            </a:r>
          </a:p>
          <a:p>
            <a:pPr>
              <a:defRPr/>
            </a:pPr>
            <a:endParaRPr lang="en-US" sz="1100" dirty="0">
              <a:latin typeface="Arial" pitchFamily="34" charset="0"/>
            </a:endParaRPr>
          </a:p>
          <a:p>
            <a:pPr marL="232919" indent="-232919">
              <a:buAutoNum type="arabicParenR"/>
              <a:defRPr/>
            </a:pPr>
            <a:endParaRPr lang="en-US" sz="1100" dirty="0">
              <a:latin typeface="Arial" pitchFamily="34" charset="0"/>
            </a:endParaRPr>
          </a:p>
          <a:p>
            <a:pPr>
              <a:defRPr/>
            </a:pPr>
            <a:endParaRPr lang="en-US" sz="1100" dirty="0">
              <a:latin typeface="Arial" pitchFamily="34" charset="0"/>
            </a:endParaRPr>
          </a:p>
          <a:p>
            <a:pPr>
              <a:defRPr/>
            </a:pPr>
            <a:r>
              <a:rPr lang="en-US" sz="1100" dirty="0">
                <a:latin typeface="Arial" pitchFamily="34" charset="0"/>
              </a:rPr>
              <a:t>.</a:t>
            </a:r>
          </a:p>
          <a:p>
            <a:pPr>
              <a:defRPr/>
            </a:pPr>
            <a:endParaRPr lang="en-US" sz="1100" dirty="0">
              <a:latin typeface="Arial" pitchFamily="34" charset="0"/>
            </a:endParaRPr>
          </a:p>
          <a:p>
            <a:pPr>
              <a:defRPr/>
            </a:pPr>
            <a:endParaRPr lang="en-US" sz="1100" dirty="0">
              <a:latin typeface="Arial" pitchFamily="34" charset="0"/>
              <a:cs typeface="Arial" pitchFamily="34" charset="0"/>
            </a:endParaRPr>
          </a:p>
          <a:p>
            <a:pPr>
              <a:defRPr/>
            </a:pPr>
            <a:endParaRPr lang="en-US" sz="1100" dirty="0">
              <a:latin typeface="Arial" pitchFamily="34" charset="0"/>
              <a:cs typeface="Arial" pitchFamily="34" charset="0"/>
            </a:endParaRPr>
          </a:p>
          <a:p>
            <a:pPr lvl="1">
              <a:defRPr/>
            </a:pPr>
            <a:endParaRPr lang="en-US" sz="1100" dirty="0">
              <a:latin typeface="Arial" pitchFamily="34" charset="0"/>
              <a:cs typeface="Arial" pitchFamily="34" charset="0"/>
            </a:endParaRPr>
          </a:p>
        </p:txBody>
      </p:sp>
      <p:sp>
        <p:nvSpPr>
          <p:cNvPr id="219140"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1925" indent="-285356">
              <a:defRPr>
                <a:solidFill>
                  <a:schemeClr val="tx1"/>
                </a:solidFill>
                <a:latin typeface="Tahoma" pitchFamily="34" charset="0"/>
              </a:defRPr>
            </a:lvl2pPr>
            <a:lvl3pPr marL="1141424" indent="-228285">
              <a:defRPr>
                <a:solidFill>
                  <a:schemeClr val="tx1"/>
                </a:solidFill>
                <a:latin typeface="Tahoma" pitchFamily="34" charset="0"/>
              </a:defRPr>
            </a:lvl3pPr>
            <a:lvl4pPr marL="1597993" indent="-228285">
              <a:defRPr>
                <a:solidFill>
                  <a:schemeClr val="tx1"/>
                </a:solidFill>
                <a:latin typeface="Tahoma" pitchFamily="34" charset="0"/>
              </a:defRPr>
            </a:lvl4pPr>
            <a:lvl5pPr marL="2054563" indent="-228285">
              <a:defRPr>
                <a:solidFill>
                  <a:schemeClr val="tx1"/>
                </a:solidFill>
                <a:latin typeface="Tahoma" pitchFamily="34" charset="0"/>
              </a:defRPr>
            </a:lvl5pPr>
            <a:lvl6pPr marL="2511132" indent="-228285" eaLnBrk="0" fontAlgn="base" hangingPunct="0">
              <a:spcBef>
                <a:spcPct val="0"/>
              </a:spcBef>
              <a:spcAft>
                <a:spcPct val="0"/>
              </a:spcAft>
              <a:defRPr>
                <a:solidFill>
                  <a:schemeClr val="tx1"/>
                </a:solidFill>
                <a:latin typeface="Tahoma" pitchFamily="34" charset="0"/>
              </a:defRPr>
            </a:lvl6pPr>
            <a:lvl7pPr marL="2967701" indent="-228285" eaLnBrk="0" fontAlgn="base" hangingPunct="0">
              <a:spcBef>
                <a:spcPct val="0"/>
              </a:spcBef>
              <a:spcAft>
                <a:spcPct val="0"/>
              </a:spcAft>
              <a:defRPr>
                <a:solidFill>
                  <a:schemeClr val="tx1"/>
                </a:solidFill>
                <a:latin typeface="Tahoma" pitchFamily="34" charset="0"/>
              </a:defRPr>
            </a:lvl7pPr>
            <a:lvl8pPr marL="3424270" indent="-228285" eaLnBrk="0" fontAlgn="base" hangingPunct="0">
              <a:spcBef>
                <a:spcPct val="0"/>
              </a:spcBef>
              <a:spcAft>
                <a:spcPct val="0"/>
              </a:spcAft>
              <a:defRPr>
                <a:solidFill>
                  <a:schemeClr val="tx1"/>
                </a:solidFill>
                <a:latin typeface="Tahoma" pitchFamily="34" charset="0"/>
              </a:defRPr>
            </a:lvl8pPr>
            <a:lvl9pPr marL="3880839" indent="-228285" eaLnBrk="0" fontAlgn="base" hangingPunct="0">
              <a:spcBef>
                <a:spcPct val="0"/>
              </a:spcBef>
              <a:spcAft>
                <a:spcPct val="0"/>
              </a:spcAft>
              <a:defRPr>
                <a:solidFill>
                  <a:schemeClr val="tx1"/>
                </a:solidFill>
                <a:latin typeface="Tahoma" pitchFamily="34" charset="0"/>
              </a:defRPr>
            </a:lvl9pPr>
          </a:lstStyle>
          <a:p>
            <a:fld id="{97C61776-767B-4142-8108-C5B4FEA07D46}" type="slidenum">
              <a:rPr lang="en-US" altLang="en-US">
                <a:solidFill>
                  <a:prstClr val="black"/>
                </a:solidFill>
                <a:latin typeface="Arial" pitchFamily="34" charset="0"/>
              </a:rPr>
              <a:pPr/>
              <a:t>6</a:t>
            </a:fld>
            <a:endParaRPr lang="en-US" altLang="en-US">
              <a:solidFill>
                <a:prstClr val="black"/>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xfrm>
            <a:off x="702310" y="4416662"/>
            <a:ext cx="5605784" cy="4724322"/>
          </a:xfrm>
        </p:spPr>
        <p:txBody>
          <a:bodyPr/>
          <a:lstStyle/>
          <a:p>
            <a:pPr>
              <a:defRPr/>
            </a:pPr>
            <a:r>
              <a:rPr lang="en-US" sz="1100" dirty="0">
                <a:latin typeface="Arial" pitchFamily="34" charset="0"/>
              </a:rPr>
              <a:t>The tech rule as identified by the word technical in its title, contains all the technical remedial goals for each contaminated site. These goals are what is required to remediate a contaminated site. Under the old oversight program, the tech rule was very prescriptive in how an investigator was required to remediate a site. With the advent of the LSRP program, the prescriptive requirements were moved to technical guidance documents to allow the LSRP to inject professional judgement into remediations adhering to guidance where appropriate and justifying </a:t>
            </a:r>
            <a:r>
              <a:rPr lang="en-US" sz="1100" dirty="0" smtClean="0">
                <a:latin typeface="Arial" pitchFamily="34" charset="0"/>
              </a:rPr>
              <a:t>why </a:t>
            </a:r>
            <a:r>
              <a:rPr lang="en-US" sz="1100" dirty="0">
                <a:latin typeface="Arial" pitchFamily="34" charset="0"/>
              </a:rPr>
              <a:t>when technical guidance is not appropriate in a given remedial scenario. If the tech rule remained prescriptive, the LSRPs would have had to follow rule requirements even if they didn’t make sense in a given circumstance unless they filed for a variance to the rule. That process would have been cumbersome and not conducive to expediting remediations.</a:t>
            </a:r>
          </a:p>
          <a:p>
            <a:pPr>
              <a:defRPr/>
            </a:pPr>
            <a:endParaRPr lang="en-US" sz="1100" dirty="0">
              <a:latin typeface="Arial" pitchFamily="34" charset="0"/>
              <a:cs typeface="Arial" pitchFamily="34" charset="0"/>
            </a:endParaRPr>
          </a:p>
          <a:p>
            <a:pPr>
              <a:defRPr/>
            </a:pPr>
            <a:r>
              <a:rPr lang="en-US" sz="1100" dirty="0">
                <a:latin typeface="Arial" pitchFamily="34" charset="0"/>
                <a:cs typeface="Arial" pitchFamily="34" charset="0"/>
              </a:rPr>
              <a:t>The tech rule also established regulatory timeframes for completing various remedial milestones. Regulatory timeframes were established to provide an early warning for LSRPs and responsible parties to prevent those parties from not complying with mandatory timeframes and thereby triggering the requirements of Direct Department Oversight.</a:t>
            </a:r>
          </a:p>
          <a:p>
            <a:pPr lvl="1">
              <a:defRPr/>
            </a:pPr>
            <a:endParaRPr lang="en-US" sz="1100" dirty="0">
              <a:latin typeface="Arial" pitchFamily="34" charset="0"/>
              <a:cs typeface="Arial" pitchFamily="34" charset="0"/>
            </a:endParaRPr>
          </a:p>
        </p:txBody>
      </p:sp>
      <p:sp>
        <p:nvSpPr>
          <p:cNvPr id="220164"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1925" indent="-285356">
              <a:defRPr>
                <a:solidFill>
                  <a:schemeClr val="tx1"/>
                </a:solidFill>
                <a:latin typeface="Tahoma" pitchFamily="34" charset="0"/>
              </a:defRPr>
            </a:lvl2pPr>
            <a:lvl3pPr marL="1141424" indent="-228285">
              <a:defRPr>
                <a:solidFill>
                  <a:schemeClr val="tx1"/>
                </a:solidFill>
                <a:latin typeface="Tahoma" pitchFamily="34" charset="0"/>
              </a:defRPr>
            </a:lvl3pPr>
            <a:lvl4pPr marL="1597993" indent="-228285">
              <a:defRPr>
                <a:solidFill>
                  <a:schemeClr val="tx1"/>
                </a:solidFill>
                <a:latin typeface="Tahoma" pitchFamily="34" charset="0"/>
              </a:defRPr>
            </a:lvl4pPr>
            <a:lvl5pPr marL="2054563" indent="-228285">
              <a:defRPr>
                <a:solidFill>
                  <a:schemeClr val="tx1"/>
                </a:solidFill>
                <a:latin typeface="Tahoma" pitchFamily="34" charset="0"/>
              </a:defRPr>
            </a:lvl5pPr>
            <a:lvl6pPr marL="2511132" indent="-228285" eaLnBrk="0" fontAlgn="base" hangingPunct="0">
              <a:spcBef>
                <a:spcPct val="0"/>
              </a:spcBef>
              <a:spcAft>
                <a:spcPct val="0"/>
              </a:spcAft>
              <a:defRPr>
                <a:solidFill>
                  <a:schemeClr val="tx1"/>
                </a:solidFill>
                <a:latin typeface="Tahoma" pitchFamily="34" charset="0"/>
              </a:defRPr>
            </a:lvl6pPr>
            <a:lvl7pPr marL="2967701" indent="-228285" eaLnBrk="0" fontAlgn="base" hangingPunct="0">
              <a:spcBef>
                <a:spcPct val="0"/>
              </a:spcBef>
              <a:spcAft>
                <a:spcPct val="0"/>
              </a:spcAft>
              <a:defRPr>
                <a:solidFill>
                  <a:schemeClr val="tx1"/>
                </a:solidFill>
                <a:latin typeface="Tahoma" pitchFamily="34" charset="0"/>
              </a:defRPr>
            </a:lvl7pPr>
            <a:lvl8pPr marL="3424270" indent="-228285" eaLnBrk="0" fontAlgn="base" hangingPunct="0">
              <a:spcBef>
                <a:spcPct val="0"/>
              </a:spcBef>
              <a:spcAft>
                <a:spcPct val="0"/>
              </a:spcAft>
              <a:defRPr>
                <a:solidFill>
                  <a:schemeClr val="tx1"/>
                </a:solidFill>
                <a:latin typeface="Tahoma" pitchFamily="34" charset="0"/>
              </a:defRPr>
            </a:lvl8pPr>
            <a:lvl9pPr marL="3880839" indent="-228285" eaLnBrk="0" fontAlgn="base" hangingPunct="0">
              <a:spcBef>
                <a:spcPct val="0"/>
              </a:spcBef>
              <a:spcAft>
                <a:spcPct val="0"/>
              </a:spcAft>
              <a:defRPr>
                <a:solidFill>
                  <a:schemeClr val="tx1"/>
                </a:solidFill>
                <a:latin typeface="Tahoma" pitchFamily="34" charset="0"/>
              </a:defRPr>
            </a:lvl9pPr>
          </a:lstStyle>
          <a:p>
            <a:fld id="{021D7FC7-C349-43B4-B494-BD074F69FE92}" type="slidenum">
              <a:rPr lang="en-US" altLang="en-US">
                <a:solidFill>
                  <a:prstClr val="black"/>
                </a:solidFill>
                <a:latin typeface="Arial" pitchFamily="34" charset="0"/>
              </a:rPr>
              <a:pPr/>
              <a:t>7</a:t>
            </a:fld>
            <a:endParaRPr lang="en-US" altLang="en-US">
              <a:solidFill>
                <a:prstClr val="black"/>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701041" y="4415791"/>
            <a:ext cx="5605784" cy="4183539"/>
          </a:xfrm>
        </p:spPr>
        <p:txBody>
          <a:bodyPr/>
          <a:lstStyle/>
          <a:p>
            <a:pPr>
              <a:defRPr/>
            </a:pPr>
            <a:r>
              <a:rPr lang="en-US" dirty="0" smtClean="0">
                <a:latin typeface="Arial" pitchFamily="34" charset="0"/>
                <a:cs typeface="Arial" pitchFamily="34" charset="0"/>
              </a:rPr>
              <a:t>Using data from the fall of 2015, you can see there are a significant number of regulated underground storage tanks in New Jersey and a significant number of regulated underground storage tanks undergoing remediation</a:t>
            </a:r>
            <a:r>
              <a:rPr lang="en-US" dirty="0">
                <a:latin typeface="Arial" pitchFamily="34" charset="0"/>
                <a:cs typeface="Arial" pitchFamily="34" charset="0"/>
              </a:rPr>
              <a:t>. The UST rule, as its name implies, establishes regulations for the registration, operation, closure, and financial responsibility requirements associated with underground storage tanks regulated by the </a:t>
            </a:r>
            <a:r>
              <a:rPr lang="en-US" dirty="0" smtClean="0">
                <a:latin typeface="Arial" pitchFamily="34" charset="0"/>
                <a:cs typeface="Arial" pitchFamily="34" charset="0"/>
              </a:rPr>
              <a:t>rule. The rule also establishes the requirements for the certification of professionals to install, close, test cathodic protection systems, and conduct tank tightness testing on regulated and unregulated underground storage tanks systems. A fifth category of certification, the subsurface evaluator certification, is only associated with the remediation of discharges from unregulated heating oil underground storage tank systems. Remedial work is performed under the supervision of the subsurface evaluator and the reports generated are submitted to the Department for review and approval. When remediation is complete, the Department issues No</a:t>
            </a:r>
            <a:r>
              <a:rPr lang="en-US" baseline="0" dirty="0" smtClean="0">
                <a:latin typeface="Arial" pitchFamily="34" charset="0"/>
                <a:cs typeface="Arial" pitchFamily="34" charset="0"/>
              </a:rPr>
              <a:t> Further Action letters</a:t>
            </a:r>
            <a:r>
              <a:rPr lang="en-US" dirty="0" smtClean="0">
                <a:latin typeface="Arial" pitchFamily="34" charset="0"/>
                <a:cs typeface="Arial" pitchFamily="34" charset="0"/>
              </a:rPr>
              <a:t>. </a:t>
            </a:r>
          </a:p>
          <a:p>
            <a:pPr marL="628375" lvl="1" indent="-171376">
              <a:buFont typeface="Arial" pitchFamily="34" charset="0"/>
              <a:buChar char="•"/>
              <a:defRPr/>
            </a:pPr>
            <a:endParaRPr lang="en-US" dirty="0">
              <a:latin typeface="Arial" pitchFamily="34" charset="0"/>
              <a:cs typeface="Arial" pitchFamily="34" charset="0"/>
            </a:endParaRPr>
          </a:p>
          <a:p>
            <a:pPr>
              <a:defRPr/>
            </a:pPr>
            <a:endParaRPr lang="en-US" dirty="0"/>
          </a:p>
        </p:txBody>
      </p:sp>
      <p:sp>
        <p:nvSpPr>
          <p:cNvPr id="221188"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1925" indent="-285356">
              <a:defRPr>
                <a:solidFill>
                  <a:schemeClr val="tx1"/>
                </a:solidFill>
                <a:latin typeface="Tahoma" pitchFamily="34" charset="0"/>
              </a:defRPr>
            </a:lvl2pPr>
            <a:lvl3pPr marL="1141424" indent="-228285">
              <a:defRPr>
                <a:solidFill>
                  <a:schemeClr val="tx1"/>
                </a:solidFill>
                <a:latin typeface="Tahoma" pitchFamily="34" charset="0"/>
              </a:defRPr>
            </a:lvl3pPr>
            <a:lvl4pPr marL="1597993" indent="-228285">
              <a:defRPr>
                <a:solidFill>
                  <a:schemeClr val="tx1"/>
                </a:solidFill>
                <a:latin typeface="Tahoma" pitchFamily="34" charset="0"/>
              </a:defRPr>
            </a:lvl4pPr>
            <a:lvl5pPr marL="2054563" indent="-228285">
              <a:defRPr>
                <a:solidFill>
                  <a:schemeClr val="tx1"/>
                </a:solidFill>
                <a:latin typeface="Tahoma" pitchFamily="34" charset="0"/>
              </a:defRPr>
            </a:lvl5pPr>
            <a:lvl6pPr marL="2511132" indent="-228285" eaLnBrk="0" fontAlgn="base" hangingPunct="0">
              <a:spcBef>
                <a:spcPct val="0"/>
              </a:spcBef>
              <a:spcAft>
                <a:spcPct val="0"/>
              </a:spcAft>
              <a:defRPr>
                <a:solidFill>
                  <a:schemeClr val="tx1"/>
                </a:solidFill>
                <a:latin typeface="Tahoma" pitchFamily="34" charset="0"/>
              </a:defRPr>
            </a:lvl6pPr>
            <a:lvl7pPr marL="2967701" indent="-228285" eaLnBrk="0" fontAlgn="base" hangingPunct="0">
              <a:spcBef>
                <a:spcPct val="0"/>
              </a:spcBef>
              <a:spcAft>
                <a:spcPct val="0"/>
              </a:spcAft>
              <a:defRPr>
                <a:solidFill>
                  <a:schemeClr val="tx1"/>
                </a:solidFill>
                <a:latin typeface="Tahoma" pitchFamily="34" charset="0"/>
              </a:defRPr>
            </a:lvl7pPr>
            <a:lvl8pPr marL="3424270" indent="-228285" eaLnBrk="0" fontAlgn="base" hangingPunct="0">
              <a:spcBef>
                <a:spcPct val="0"/>
              </a:spcBef>
              <a:spcAft>
                <a:spcPct val="0"/>
              </a:spcAft>
              <a:defRPr>
                <a:solidFill>
                  <a:schemeClr val="tx1"/>
                </a:solidFill>
                <a:latin typeface="Tahoma" pitchFamily="34" charset="0"/>
              </a:defRPr>
            </a:lvl8pPr>
            <a:lvl9pPr marL="3880839" indent="-228285" eaLnBrk="0" fontAlgn="base" hangingPunct="0">
              <a:spcBef>
                <a:spcPct val="0"/>
              </a:spcBef>
              <a:spcAft>
                <a:spcPct val="0"/>
              </a:spcAft>
              <a:defRPr>
                <a:solidFill>
                  <a:schemeClr val="tx1"/>
                </a:solidFill>
                <a:latin typeface="Tahoma" pitchFamily="34" charset="0"/>
              </a:defRPr>
            </a:lvl9pPr>
          </a:lstStyle>
          <a:p>
            <a:fld id="{5F398355-2FF2-4009-BB19-5F7E88C63D1F}" type="slidenum">
              <a:rPr lang="en-US" altLang="en-US">
                <a:solidFill>
                  <a:prstClr val="black"/>
                </a:solidFill>
                <a:latin typeface="Arial" pitchFamily="34" charset="0"/>
              </a:rPr>
              <a:pPr/>
              <a:t>8</a:t>
            </a:fld>
            <a:endParaRPr lang="en-US" altLang="en-US">
              <a:solidFill>
                <a:prstClr val="black"/>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p:spPr>
        <p:txBody>
          <a:bodyPr/>
          <a:lstStyle/>
          <a:p>
            <a:r>
              <a:rPr lang="en-US" altLang="en-US" dirty="0" smtClean="0">
                <a:latin typeface="Arial" pitchFamily="34" charset="0"/>
                <a:cs typeface="Arial" pitchFamily="34" charset="0"/>
              </a:rPr>
              <a:t>In 1984</a:t>
            </a:r>
            <a:r>
              <a:rPr lang="en-US" altLang="en-US" dirty="0">
                <a:latin typeface="Arial" pitchFamily="34" charset="0"/>
                <a:cs typeface="Arial" pitchFamily="34" charset="0"/>
              </a:rPr>
              <a:t>, in response to numerous </a:t>
            </a:r>
            <a:r>
              <a:rPr lang="en-US" altLang="en-US" dirty="0" smtClean="0">
                <a:latin typeface="Arial" pitchFamily="34" charset="0"/>
                <a:cs typeface="Arial" pitchFamily="34" charset="0"/>
              </a:rPr>
              <a:t>abandoned, contaminated, industrial properties, the New Jersey legislature passed the Industrial Site Recovery </a:t>
            </a:r>
            <a:r>
              <a:rPr lang="en-US" altLang="en-US" dirty="0">
                <a:latin typeface="Arial" pitchFamily="34" charset="0"/>
                <a:cs typeface="Arial" pitchFamily="34" charset="0"/>
              </a:rPr>
              <a:t>Act. Using data from the fall of 2015, you can see there </a:t>
            </a:r>
            <a:r>
              <a:rPr lang="en-US" altLang="en-US" smtClean="0">
                <a:latin typeface="Arial" pitchFamily="34" charset="0"/>
                <a:cs typeface="Arial" pitchFamily="34" charset="0"/>
              </a:rPr>
              <a:t>remain a significant </a:t>
            </a:r>
            <a:r>
              <a:rPr lang="en-US" altLang="en-US" dirty="0">
                <a:latin typeface="Arial" pitchFamily="34" charset="0"/>
                <a:cs typeface="Arial" pitchFamily="34" charset="0"/>
              </a:rPr>
              <a:t>number of </a:t>
            </a:r>
            <a:r>
              <a:rPr lang="en-US" altLang="en-US" dirty="0" smtClean="0">
                <a:latin typeface="Arial" pitchFamily="34" charset="0"/>
                <a:cs typeface="Arial" pitchFamily="34" charset="0"/>
              </a:rPr>
              <a:t>current and former industrial establishments undergoing </a:t>
            </a:r>
            <a:r>
              <a:rPr lang="en-US" altLang="en-US" dirty="0">
                <a:latin typeface="Arial" pitchFamily="34" charset="0"/>
                <a:cs typeface="Arial" pitchFamily="34" charset="0"/>
              </a:rPr>
              <a:t>remediation. </a:t>
            </a:r>
            <a:endParaRPr lang="en-US" altLang="en-US" dirty="0" smtClean="0">
              <a:latin typeface="Arial" pitchFamily="34" charset="0"/>
              <a:cs typeface="Arial" pitchFamily="34" charset="0"/>
            </a:endParaRPr>
          </a:p>
          <a:p>
            <a:endParaRPr lang="en-US" altLang="en-US" dirty="0">
              <a:latin typeface="Arial" pitchFamily="34" charset="0"/>
              <a:cs typeface="Arial" pitchFamily="34" charset="0"/>
            </a:endParaRPr>
          </a:p>
          <a:p>
            <a:r>
              <a:rPr lang="en-US" altLang="en-US" dirty="0" smtClean="0">
                <a:latin typeface="Arial" pitchFamily="34" charset="0"/>
                <a:cs typeface="Arial" pitchFamily="34" charset="0"/>
              </a:rPr>
              <a:t>This Industrial Site Recovery Act required the remediation of industrial establishments that met certain industrial classifications. The intent of the legislature was to create a law whereby industrial establishments that were being sold (either property or business) or where operations were ceasing, were required to conduct an investigation into the industrial history of the establishment prior to the transfer of the property or cessation of operations. In order to comply with the statute, a preliminary assessment of the entire industrial establishment is required to identify all areas of concern. Of all the legislation we discuss in this presentation, this is the only one that requires remediation of the entire industrial establishment.</a:t>
            </a:r>
          </a:p>
          <a:p>
            <a:endParaRPr lang="en-US" altLang="en-US" dirty="0">
              <a:latin typeface="Arial" pitchFamily="34" charset="0"/>
              <a:cs typeface="Arial" pitchFamily="34" charset="0"/>
            </a:endParaRPr>
          </a:p>
          <a:p>
            <a:endParaRPr lang="en-US" altLang="en-US" dirty="0" smtClean="0">
              <a:latin typeface="Arial" pitchFamily="34" charset="0"/>
              <a:cs typeface="Arial" pitchFamily="34" charset="0"/>
            </a:endParaRPr>
          </a:p>
          <a:p>
            <a:endParaRPr lang="en-US" altLang="en-US" dirty="0">
              <a:latin typeface="Arial" pitchFamily="34" charset="0"/>
              <a:cs typeface="Arial" pitchFamily="34" charset="0"/>
            </a:endParaRPr>
          </a:p>
        </p:txBody>
      </p:sp>
      <p:sp>
        <p:nvSpPr>
          <p:cNvPr id="222212" name="Slide Number Placeholder 3"/>
          <p:cNvSpPr>
            <a:spLocks noGrp="1"/>
          </p:cNvSpPr>
          <p:nvPr>
            <p:ph type="sldNum" sz="quarter" idx="5"/>
          </p:nvPr>
        </p:nvSpPr>
        <p:spPr>
          <a:noFill/>
        </p:spPr>
        <p:txBody>
          <a:bodyPr/>
          <a:lstStyle>
            <a:lvl1pPr>
              <a:defRPr>
                <a:solidFill>
                  <a:schemeClr val="tx1"/>
                </a:solidFill>
                <a:latin typeface="Tahoma" pitchFamily="34" charset="0"/>
              </a:defRPr>
            </a:lvl1pPr>
            <a:lvl2pPr marL="741925" indent="-285356">
              <a:defRPr>
                <a:solidFill>
                  <a:schemeClr val="tx1"/>
                </a:solidFill>
                <a:latin typeface="Tahoma" pitchFamily="34" charset="0"/>
              </a:defRPr>
            </a:lvl2pPr>
            <a:lvl3pPr marL="1141424" indent="-228285">
              <a:defRPr>
                <a:solidFill>
                  <a:schemeClr val="tx1"/>
                </a:solidFill>
                <a:latin typeface="Tahoma" pitchFamily="34" charset="0"/>
              </a:defRPr>
            </a:lvl3pPr>
            <a:lvl4pPr marL="1597993" indent="-228285">
              <a:defRPr>
                <a:solidFill>
                  <a:schemeClr val="tx1"/>
                </a:solidFill>
                <a:latin typeface="Tahoma" pitchFamily="34" charset="0"/>
              </a:defRPr>
            </a:lvl4pPr>
            <a:lvl5pPr marL="2054563" indent="-228285">
              <a:defRPr>
                <a:solidFill>
                  <a:schemeClr val="tx1"/>
                </a:solidFill>
                <a:latin typeface="Tahoma" pitchFamily="34" charset="0"/>
              </a:defRPr>
            </a:lvl5pPr>
            <a:lvl6pPr marL="2511132" indent="-228285" eaLnBrk="0" fontAlgn="base" hangingPunct="0">
              <a:spcBef>
                <a:spcPct val="0"/>
              </a:spcBef>
              <a:spcAft>
                <a:spcPct val="0"/>
              </a:spcAft>
              <a:defRPr>
                <a:solidFill>
                  <a:schemeClr val="tx1"/>
                </a:solidFill>
                <a:latin typeface="Tahoma" pitchFamily="34" charset="0"/>
              </a:defRPr>
            </a:lvl6pPr>
            <a:lvl7pPr marL="2967701" indent="-228285" eaLnBrk="0" fontAlgn="base" hangingPunct="0">
              <a:spcBef>
                <a:spcPct val="0"/>
              </a:spcBef>
              <a:spcAft>
                <a:spcPct val="0"/>
              </a:spcAft>
              <a:defRPr>
                <a:solidFill>
                  <a:schemeClr val="tx1"/>
                </a:solidFill>
                <a:latin typeface="Tahoma" pitchFamily="34" charset="0"/>
              </a:defRPr>
            </a:lvl7pPr>
            <a:lvl8pPr marL="3424270" indent="-228285" eaLnBrk="0" fontAlgn="base" hangingPunct="0">
              <a:spcBef>
                <a:spcPct val="0"/>
              </a:spcBef>
              <a:spcAft>
                <a:spcPct val="0"/>
              </a:spcAft>
              <a:defRPr>
                <a:solidFill>
                  <a:schemeClr val="tx1"/>
                </a:solidFill>
                <a:latin typeface="Tahoma" pitchFamily="34" charset="0"/>
              </a:defRPr>
            </a:lvl8pPr>
            <a:lvl9pPr marL="3880839" indent="-228285" eaLnBrk="0" fontAlgn="base" hangingPunct="0">
              <a:spcBef>
                <a:spcPct val="0"/>
              </a:spcBef>
              <a:spcAft>
                <a:spcPct val="0"/>
              </a:spcAft>
              <a:defRPr>
                <a:solidFill>
                  <a:schemeClr val="tx1"/>
                </a:solidFill>
                <a:latin typeface="Tahoma" pitchFamily="34" charset="0"/>
              </a:defRPr>
            </a:lvl9pPr>
          </a:lstStyle>
          <a:p>
            <a:fld id="{F32C4432-CDDB-4A6F-8A8E-C955FB385DF4}" type="slidenum">
              <a:rPr lang="en-US" altLang="en-US">
                <a:solidFill>
                  <a:prstClr val="black"/>
                </a:solidFill>
                <a:latin typeface="Arial" pitchFamily="34" charset="0"/>
              </a:rPr>
              <a:pPr/>
              <a:t>9</a:t>
            </a:fld>
            <a:endParaRPr lang="en-US" altLang="en-US">
              <a:solidFill>
                <a:prstClr val="black"/>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84994" name="Rectangle 2"/>
          <p:cNvSpPr>
            <a:spLocks noGrp="1" noChangeArrowheads="1"/>
          </p:cNvSpPr>
          <p:nvPr>
            <p:ph type="ctrTitle" sz="quarter"/>
          </p:nvPr>
        </p:nvSpPr>
        <p:spPr>
          <a:xfrm>
            <a:off x="685800" y="1997075"/>
            <a:ext cx="7772400" cy="1431925"/>
          </a:xfrm>
        </p:spPr>
        <p:txBody>
          <a:bodyPr anchor="b" anchorCtr="1"/>
          <a:lstStyle>
            <a:lvl1pPr>
              <a:defRPr/>
            </a:lvl1pPr>
          </a:lstStyle>
          <a:p>
            <a:pPr lvl="0"/>
            <a:r>
              <a:rPr lang="en-US" noProof="0" smtClean="0"/>
              <a:t>Click to edit Master title style</a:t>
            </a:r>
          </a:p>
        </p:txBody>
      </p:sp>
      <p:sp>
        <p:nvSpPr>
          <p:cNvPr id="8499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919DE18F-91E8-402F-8DE8-F3F7861D676D}"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731797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1758BB-B70D-4BE2-9328-91674203F4B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9007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8856D1E-B773-4B74-91BB-44D8BF68B95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8886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95400" y="292100"/>
            <a:ext cx="73914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05000"/>
            <a:ext cx="4038600" cy="4114800"/>
          </a:xfrm>
        </p:spPr>
        <p:txBody>
          <a:bodyPr/>
          <a:lstStyle/>
          <a:p>
            <a:pPr lvl="0"/>
            <a:endParaRPr lang="en-US" noProof="0" dirty="0" smtClean="0"/>
          </a:p>
        </p:txBody>
      </p:sp>
      <p:sp>
        <p:nvSpPr>
          <p:cNvPr id="5" name="Rectangle 4"/>
          <p:cNvSpPr>
            <a:spLocks noGrp="1" noChangeArrowheads="1"/>
          </p:cNvSpPr>
          <p:nvPr>
            <p:ph type="dt" sz="half" idx="10"/>
          </p:nvPr>
        </p:nvSpPr>
        <p:spPr/>
        <p:txBody>
          <a:bodyPr/>
          <a:lstStyle>
            <a:lvl1pPr>
              <a:defRPr/>
            </a:lvl1pPr>
          </a:lstStyle>
          <a:p>
            <a:pPr>
              <a:defRPr/>
            </a:pPr>
            <a:fld id="{BE1A4AE2-EB4B-4637-8258-7148CF76BC29}" type="datetime1">
              <a:rPr lang="en-US">
                <a:solidFill>
                  <a:srgbClr val="FFFFFF"/>
                </a:solidFill>
              </a:rPr>
              <a:pPr>
                <a:defRPr/>
              </a:pPr>
              <a:t>5/23/2016</a:t>
            </a:fld>
            <a:endParaRPr lang="en-US">
              <a:solidFill>
                <a:srgbClr val="FFFFFF"/>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p:txBody>
          <a:bodyPr/>
          <a:lstStyle>
            <a:lvl1pPr>
              <a:defRPr/>
            </a:lvl1pPr>
          </a:lstStyle>
          <a:p>
            <a:pPr>
              <a:defRPr/>
            </a:pPr>
            <a:fld id="{E658C052-C68F-4BB2-9E49-27952989357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80409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92100"/>
            <a:ext cx="73914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1B1484-E651-4C21-9154-95C04B9E549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2505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8195" name="Rectangle 3"/>
          <p:cNvSpPr>
            <a:spLocks noGrp="1" noChangeArrowheads="1"/>
          </p:cNvSpPr>
          <p:nvPr>
            <p:ph type="subTitle" sz="quarter" idx="1"/>
          </p:nvPr>
        </p:nvSpPr>
        <p:spPr>
          <a:xfrm>
            <a:off x="1066800" y="1066800"/>
            <a:ext cx="7696200" cy="4572000"/>
          </a:xfrm>
        </p:spPr>
        <p:txBody>
          <a:bodyPr/>
          <a:lstStyle>
            <a:lvl1pPr marL="0" indent="0">
              <a:buFontTx/>
              <a:buNone/>
              <a:defRPr>
                <a:latin typeface="ArialMT" charset="0"/>
              </a:defRPr>
            </a:lvl1pPr>
          </a:lstStyle>
          <a:p>
            <a:pPr lvl="0"/>
            <a:r>
              <a:rPr lang="en-US" noProof="0" smtClean="0"/>
              <a:t>Progress of Program to Date</a:t>
            </a:r>
          </a:p>
          <a:p>
            <a:pPr lvl="0"/>
            <a:r>
              <a:rPr lang="en-US" noProof="0" smtClean="0"/>
              <a:t> Common Pitfalls</a:t>
            </a:r>
          </a:p>
          <a:p>
            <a:pPr lvl="0"/>
            <a:r>
              <a:rPr lang="en-US" noProof="0" smtClean="0"/>
              <a:t> Status of Rule (any major changes based on comments?)</a:t>
            </a:r>
          </a:p>
          <a:p>
            <a:pPr lvl="0"/>
            <a:r>
              <a:rPr lang="en-US" noProof="0" smtClean="0"/>
              <a:t> Reorganization of Site Remediation Personnel to Better Support the LSRP Program (reasons</a:t>
            </a:r>
          </a:p>
          <a:p>
            <a:pPr lvl="0"/>
            <a:r>
              <a:rPr lang="en-US" noProof="0" smtClean="0"/>
              <a:t>and who is responsible for what areas)</a:t>
            </a:r>
          </a:p>
          <a:p>
            <a:pPr lvl="0"/>
            <a:r>
              <a:rPr lang="en-US" noProof="0" smtClean="0"/>
              <a:t> Compliance Assistance and Enforcement</a:t>
            </a:r>
          </a:p>
        </p:txBody>
      </p:sp>
      <p:sp>
        <p:nvSpPr>
          <p:cNvPr id="4" name="Rectangle 5"/>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dt" sz="quarter" idx="11"/>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48320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399F0D-3895-46ED-BA6B-49B1E713A02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8457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58F832-7807-4026-8E14-7BA1AC6AB3B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1298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148164-7A2C-40D5-A914-5ADE1E60F90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2853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A190F09-3831-42A6-A36B-B3A88B40DA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66508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61A5393-905A-48C4-AFE5-39F0907D29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68468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A093B02-EB94-42FE-B63D-4A2F5E2B248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59436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B3E849-F309-40DC-A086-A06264B286F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9559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1AB9B5-5931-4CBF-8AE4-72A4280FA31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1548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1295400" y="292100"/>
            <a:ext cx="73914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397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8397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8397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2B4D8654-ADCE-41F3-9301-14AD6D00B05A}"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67711814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rtl="0" eaLnBrk="0" fontAlgn="base" hangingPunct="0">
        <a:spcBef>
          <a:spcPct val="0"/>
        </a:spcBef>
        <a:spcAft>
          <a:spcPct val="0"/>
        </a:spcAft>
        <a:defRPr sz="3200" b="1">
          <a:solidFill>
            <a:srgbClr val="000000"/>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3200" b="1">
          <a:solidFill>
            <a:srgbClr val="000000"/>
          </a:solidFill>
          <a:effectLst>
            <a:outerShdw blurRad="38100" dist="38100" dir="2700000" algn="tl">
              <a:srgbClr val="FFFFFF"/>
            </a:outerShdw>
          </a:effectLst>
          <a:latin typeface="Tahoma" pitchFamily="34" charset="0"/>
        </a:defRPr>
      </a:lvl2pPr>
      <a:lvl3pPr algn="ctr" rtl="0" eaLnBrk="0" fontAlgn="base" hangingPunct="0">
        <a:spcBef>
          <a:spcPct val="0"/>
        </a:spcBef>
        <a:spcAft>
          <a:spcPct val="0"/>
        </a:spcAft>
        <a:defRPr sz="3200" b="1">
          <a:solidFill>
            <a:srgbClr val="000000"/>
          </a:solidFill>
          <a:effectLst>
            <a:outerShdw blurRad="38100" dist="38100" dir="2700000" algn="tl">
              <a:srgbClr val="FFFFFF"/>
            </a:outerShdw>
          </a:effectLst>
          <a:latin typeface="Tahoma" pitchFamily="34" charset="0"/>
        </a:defRPr>
      </a:lvl3pPr>
      <a:lvl4pPr algn="ctr" rtl="0" eaLnBrk="0" fontAlgn="base" hangingPunct="0">
        <a:spcBef>
          <a:spcPct val="0"/>
        </a:spcBef>
        <a:spcAft>
          <a:spcPct val="0"/>
        </a:spcAft>
        <a:defRPr sz="3200" b="1">
          <a:solidFill>
            <a:srgbClr val="000000"/>
          </a:solidFill>
          <a:effectLst>
            <a:outerShdw blurRad="38100" dist="38100" dir="2700000" algn="tl">
              <a:srgbClr val="FFFFFF"/>
            </a:outerShdw>
          </a:effectLst>
          <a:latin typeface="Tahoma" pitchFamily="34" charset="0"/>
        </a:defRPr>
      </a:lvl4pPr>
      <a:lvl5pPr algn="ctr" rtl="0" eaLnBrk="0" fontAlgn="base" hangingPunct="0">
        <a:spcBef>
          <a:spcPct val="0"/>
        </a:spcBef>
        <a:spcAft>
          <a:spcPct val="0"/>
        </a:spcAft>
        <a:defRPr sz="3200" b="1">
          <a:solidFill>
            <a:srgbClr val="000000"/>
          </a:solidFill>
          <a:effectLst>
            <a:outerShdw blurRad="38100" dist="38100" dir="2700000" algn="tl">
              <a:srgbClr val="FFFFFF"/>
            </a:outerShdw>
          </a:effectLst>
          <a:latin typeface="Tahoma" pitchFamily="34" charset="0"/>
        </a:defRPr>
      </a:lvl5pPr>
      <a:lvl6pPr marL="457200" algn="ctr" rtl="0" fontAlgn="base">
        <a:spcBef>
          <a:spcPct val="0"/>
        </a:spcBef>
        <a:spcAft>
          <a:spcPct val="0"/>
        </a:spcAft>
        <a:defRPr sz="3200" b="1">
          <a:solidFill>
            <a:srgbClr val="000000"/>
          </a:solidFill>
          <a:effectLst>
            <a:outerShdw blurRad="38100" dist="38100" dir="2700000" algn="tl">
              <a:srgbClr val="FFFFFF"/>
            </a:outerShdw>
          </a:effectLst>
          <a:latin typeface="Tahoma" pitchFamily="34" charset="0"/>
        </a:defRPr>
      </a:lvl6pPr>
      <a:lvl7pPr marL="914400" algn="ctr" rtl="0" fontAlgn="base">
        <a:spcBef>
          <a:spcPct val="0"/>
        </a:spcBef>
        <a:spcAft>
          <a:spcPct val="0"/>
        </a:spcAft>
        <a:defRPr sz="3200" b="1">
          <a:solidFill>
            <a:srgbClr val="000000"/>
          </a:solidFill>
          <a:effectLst>
            <a:outerShdw blurRad="38100" dist="38100" dir="2700000" algn="tl">
              <a:srgbClr val="FFFFFF"/>
            </a:outerShdw>
          </a:effectLst>
          <a:latin typeface="Tahoma" pitchFamily="34" charset="0"/>
        </a:defRPr>
      </a:lvl7pPr>
      <a:lvl8pPr marL="1371600" algn="ctr" rtl="0" fontAlgn="base">
        <a:spcBef>
          <a:spcPct val="0"/>
        </a:spcBef>
        <a:spcAft>
          <a:spcPct val="0"/>
        </a:spcAft>
        <a:defRPr sz="3200" b="1">
          <a:solidFill>
            <a:srgbClr val="000000"/>
          </a:solidFill>
          <a:effectLst>
            <a:outerShdw blurRad="38100" dist="38100" dir="2700000" algn="tl">
              <a:srgbClr val="FFFFFF"/>
            </a:outerShdw>
          </a:effectLst>
          <a:latin typeface="Tahoma" pitchFamily="34" charset="0"/>
        </a:defRPr>
      </a:lvl8pPr>
      <a:lvl9pPr marL="1828800" algn="ctr" rtl="0" fontAlgn="base">
        <a:spcBef>
          <a:spcPct val="0"/>
        </a:spcBef>
        <a:spcAft>
          <a:spcPct val="0"/>
        </a:spcAft>
        <a:defRPr sz="3200" b="1">
          <a:solidFill>
            <a:srgbClr val="000000"/>
          </a:solidFill>
          <a:effectLst>
            <a:outerShdw blurRad="38100" dist="38100" dir="2700000" algn="tl">
              <a:srgbClr val="FFFFFF"/>
            </a:outerShdw>
          </a:effectLst>
          <a:latin typeface="Tahoma" pitchFamily="34" charset="0"/>
        </a:defRPr>
      </a:lvl9pPr>
    </p:titleStyle>
    <p:bodyStyle>
      <a:lvl1pPr marL="342900" indent="-342900" algn="l" rtl="0" eaLnBrk="0" fontAlgn="base" hangingPunct="0">
        <a:spcBef>
          <a:spcPct val="20000"/>
        </a:spcBef>
        <a:spcAft>
          <a:spcPct val="0"/>
        </a:spcAft>
        <a:buClr>
          <a:schemeClr val="bg2"/>
        </a:buClr>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lr>
          <a:schemeClr val="bg2"/>
        </a:buClr>
        <a:buFont typeface="Tahoma" pitchFamily="34" charset="0"/>
        <a:buChar char="–"/>
        <a:defRPr sz="2800">
          <a:solidFill>
            <a:srgbClr val="000000"/>
          </a:solidFill>
          <a:latin typeface="+mn-lt"/>
        </a:defRPr>
      </a:lvl2pPr>
      <a:lvl3pPr marL="1143000" indent="-228600" algn="l" rtl="0" eaLnBrk="0" fontAlgn="base" hangingPunct="0">
        <a:spcBef>
          <a:spcPct val="20000"/>
        </a:spcBef>
        <a:spcAft>
          <a:spcPct val="0"/>
        </a:spcAft>
        <a:buClr>
          <a:schemeClr val="bg2"/>
        </a:buClr>
        <a:buChar char="•"/>
        <a:defRPr sz="2400">
          <a:solidFill>
            <a:srgbClr val="000000"/>
          </a:solidFill>
          <a:latin typeface="+mn-lt"/>
        </a:defRPr>
      </a:lvl3pPr>
      <a:lvl4pPr marL="1600200" indent="-228600" algn="l" rtl="0" eaLnBrk="0" fontAlgn="base" hangingPunct="0">
        <a:spcBef>
          <a:spcPct val="20000"/>
        </a:spcBef>
        <a:spcAft>
          <a:spcPct val="0"/>
        </a:spcAft>
        <a:buClr>
          <a:schemeClr val="bg2"/>
        </a:buClr>
        <a:buFont typeface="Tahoma" pitchFamily="34" charset="0"/>
        <a:buChar char="–"/>
        <a:defRPr sz="2000">
          <a:solidFill>
            <a:srgbClr val="000000"/>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v"/>
        <a:defRPr sz="2000">
          <a:solidFill>
            <a:srgbClr val="000000"/>
          </a:solidFill>
          <a:latin typeface="+mn-lt"/>
        </a:defRPr>
      </a:lvl5pPr>
      <a:lvl6pPr marL="2514600" indent="-228600" algn="l" rtl="0" fontAlgn="base">
        <a:spcBef>
          <a:spcPct val="20000"/>
        </a:spcBef>
        <a:spcAft>
          <a:spcPct val="0"/>
        </a:spcAft>
        <a:buClr>
          <a:schemeClr val="bg2"/>
        </a:buClr>
        <a:buFont typeface="Wingdings" pitchFamily="2" charset="2"/>
        <a:buChar char="v"/>
        <a:defRPr sz="2000">
          <a:solidFill>
            <a:srgbClr val="000000"/>
          </a:solidFill>
          <a:latin typeface="+mn-lt"/>
        </a:defRPr>
      </a:lvl6pPr>
      <a:lvl7pPr marL="2971800" indent="-228600" algn="l" rtl="0" fontAlgn="base">
        <a:spcBef>
          <a:spcPct val="20000"/>
        </a:spcBef>
        <a:spcAft>
          <a:spcPct val="0"/>
        </a:spcAft>
        <a:buClr>
          <a:schemeClr val="bg2"/>
        </a:buClr>
        <a:buFont typeface="Wingdings" pitchFamily="2" charset="2"/>
        <a:buChar char="v"/>
        <a:defRPr sz="2000">
          <a:solidFill>
            <a:srgbClr val="000000"/>
          </a:solidFill>
          <a:latin typeface="+mn-lt"/>
        </a:defRPr>
      </a:lvl7pPr>
      <a:lvl8pPr marL="3429000" indent="-228600" algn="l" rtl="0" fontAlgn="base">
        <a:spcBef>
          <a:spcPct val="20000"/>
        </a:spcBef>
        <a:spcAft>
          <a:spcPct val="0"/>
        </a:spcAft>
        <a:buClr>
          <a:schemeClr val="bg2"/>
        </a:buClr>
        <a:buFont typeface="Wingdings" pitchFamily="2" charset="2"/>
        <a:buChar char="v"/>
        <a:defRPr sz="2000">
          <a:solidFill>
            <a:srgbClr val="000000"/>
          </a:solidFill>
          <a:latin typeface="+mn-lt"/>
        </a:defRPr>
      </a:lvl8pPr>
      <a:lvl9pPr marL="3886200" indent="-228600" algn="l" rtl="0" fontAlgn="base">
        <a:spcBef>
          <a:spcPct val="20000"/>
        </a:spcBef>
        <a:spcAft>
          <a:spcPct val="0"/>
        </a:spcAft>
        <a:buClr>
          <a:schemeClr val="bg2"/>
        </a:buClr>
        <a:buFont typeface="Wingdings" pitchFamily="2" charset="2"/>
        <a:buChar char="v"/>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1447800"/>
            <a:ext cx="9144000" cy="2374900"/>
          </a:xfrm>
        </p:spPr>
        <p:txBody>
          <a:bodyPr/>
          <a:lstStyle/>
          <a:p>
            <a:r>
              <a:rPr lang="en-US" altLang="en-US" sz="3600" dirty="0" smtClean="0">
                <a:effectLst/>
              </a:rPr>
              <a:t>Licensed Site Remediation Professional </a:t>
            </a:r>
            <a:br>
              <a:rPr lang="en-US" altLang="en-US" sz="3600" dirty="0" smtClean="0">
                <a:effectLst/>
              </a:rPr>
            </a:br>
            <a:r>
              <a:rPr lang="en-US" altLang="en-US" sz="3600" dirty="0" smtClean="0">
                <a:effectLst/>
              </a:rPr>
              <a:t>Program Overview </a:t>
            </a:r>
          </a:p>
        </p:txBody>
      </p:sp>
      <p:sp>
        <p:nvSpPr>
          <p:cNvPr id="5123" name="Content Placeholder 2"/>
          <p:cNvSpPr>
            <a:spLocks noGrp="1"/>
          </p:cNvSpPr>
          <p:nvPr>
            <p:ph idx="1"/>
          </p:nvPr>
        </p:nvSpPr>
        <p:spPr>
          <a:xfrm>
            <a:off x="228600" y="3886200"/>
            <a:ext cx="7086600" cy="2895600"/>
          </a:xfrm>
        </p:spPr>
        <p:txBody>
          <a:bodyPr>
            <a:normAutofit/>
          </a:bodyPr>
          <a:lstStyle/>
          <a:p>
            <a:pPr marL="0" indent="0">
              <a:lnSpc>
                <a:spcPct val="80000"/>
              </a:lnSpc>
              <a:buFontTx/>
              <a:buNone/>
              <a:defRPr/>
            </a:pPr>
            <a:endParaRPr lang="en-US" sz="2400" dirty="0" smtClean="0">
              <a:solidFill>
                <a:srgbClr val="002060"/>
              </a:solidFill>
            </a:endParaRPr>
          </a:p>
          <a:p>
            <a:pPr marL="0" indent="0">
              <a:lnSpc>
                <a:spcPct val="80000"/>
              </a:lnSpc>
              <a:buFontTx/>
              <a:buNone/>
              <a:defRPr/>
            </a:pPr>
            <a:endParaRPr lang="en-US" sz="2400" dirty="0">
              <a:solidFill>
                <a:srgbClr val="002060"/>
              </a:solidFill>
            </a:endParaRPr>
          </a:p>
          <a:p>
            <a:pPr marL="0" indent="0">
              <a:lnSpc>
                <a:spcPct val="80000"/>
              </a:lnSpc>
              <a:buFontTx/>
              <a:buNone/>
              <a:defRPr/>
            </a:pPr>
            <a:r>
              <a:rPr lang="en-US" sz="2400" dirty="0" smtClean="0">
                <a:solidFill>
                  <a:srgbClr val="002060"/>
                </a:solidFill>
              </a:rPr>
              <a:t>             </a:t>
            </a:r>
            <a:endParaRPr lang="en-US" sz="2200" dirty="0">
              <a:solidFill>
                <a:srgbClr val="002060"/>
              </a:solidFill>
            </a:endParaRPr>
          </a:p>
          <a:p>
            <a:pPr marL="0" indent="0">
              <a:lnSpc>
                <a:spcPct val="80000"/>
              </a:lnSpc>
              <a:buFontTx/>
              <a:buNone/>
              <a:defRPr/>
            </a:pPr>
            <a:endParaRPr lang="en-US" sz="2400" b="1" dirty="0" smtClean="0"/>
          </a:p>
          <a:p>
            <a:pPr marL="0" indent="0">
              <a:lnSpc>
                <a:spcPct val="80000"/>
              </a:lnSpc>
              <a:buFontTx/>
              <a:buNone/>
              <a:defRPr/>
            </a:pPr>
            <a:r>
              <a:rPr lang="en-US" sz="2400" b="1" dirty="0" smtClean="0"/>
              <a:t>Kirstin Pointin-Hahn, Bureau Chief </a:t>
            </a:r>
          </a:p>
          <a:p>
            <a:pPr marL="0" indent="0">
              <a:lnSpc>
                <a:spcPct val="80000"/>
              </a:lnSpc>
              <a:buFontTx/>
              <a:buNone/>
              <a:defRPr/>
            </a:pPr>
            <a:r>
              <a:rPr lang="en-US" sz="2400" b="1" dirty="0" smtClean="0"/>
              <a:t>Bureau of Case Assignment &amp; Initial Notice</a:t>
            </a:r>
          </a:p>
          <a:p>
            <a:pPr marL="0" indent="0">
              <a:lnSpc>
                <a:spcPct val="80000"/>
              </a:lnSpc>
              <a:buFontTx/>
              <a:buNone/>
              <a:defRPr/>
            </a:pPr>
            <a:r>
              <a:rPr lang="en-US" sz="2400" b="1" dirty="0" smtClean="0"/>
              <a:t>609-292-2943</a:t>
            </a:r>
          </a:p>
          <a:p>
            <a:pPr marL="0" indent="0">
              <a:lnSpc>
                <a:spcPct val="80000"/>
              </a:lnSpc>
              <a:buFontTx/>
              <a:buNone/>
              <a:defRPr/>
            </a:pPr>
            <a:endParaRPr lang="en-US" sz="2400" u="sng" dirty="0" smtClean="0">
              <a:solidFill>
                <a:schemeClr val="bg2">
                  <a:lumMod val="60000"/>
                  <a:lumOff val="40000"/>
                </a:schemeClr>
              </a:solidFill>
            </a:endParaRPr>
          </a:p>
        </p:txBody>
      </p:sp>
      <p:sp>
        <p:nvSpPr>
          <p:cNvPr id="4" name="Slide Number Placeholder 3"/>
          <p:cNvSpPr>
            <a:spLocks noGrp="1"/>
          </p:cNvSpPr>
          <p:nvPr>
            <p:ph type="sldNum" sz="quarter" idx="12"/>
          </p:nvPr>
        </p:nvSpPr>
        <p:spPr/>
        <p:txBody>
          <a:bodyPr/>
          <a:lstStyle/>
          <a:p>
            <a:pPr>
              <a:defRPr/>
            </a:pPr>
            <a:fld id="{24DBBF12-F0EB-4603-B4C7-7593EE449F00}" type="slidenum">
              <a:rPr lang="en-US" smtClean="0">
                <a:solidFill>
                  <a:srgbClr val="FFFFFF"/>
                </a:solidFill>
              </a:rPr>
              <a:pPr>
                <a:defRPr/>
              </a:pPr>
              <a:t>1</a:t>
            </a:fld>
            <a:endParaRPr lang="en-US">
              <a:solidFill>
                <a:srgbClr val="FFFFFF"/>
              </a:solidFill>
            </a:endParaRPr>
          </a:p>
        </p:txBody>
      </p:sp>
    </p:spTree>
    <p:extLst>
      <p:ext uri="{BB962C8B-B14F-4D97-AF65-F5344CB8AC3E}">
        <p14:creationId xmlns:p14="http://schemas.microsoft.com/office/powerpoint/2010/main" val="1786030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772400" cy="1325562"/>
          </a:xfrm>
        </p:spPr>
        <p:txBody>
          <a:bodyPr>
            <a:noAutofit/>
          </a:bodyPr>
          <a:lstStyle/>
          <a:p>
            <a:pPr>
              <a:defRPr/>
            </a:pPr>
            <a:r>
              <a:rPr lang="en-US" altLang="en-US" sz="2900" dirty="0" smtClean="0">
                <a:effectLst/>
              </a:rPr>
              <a:t>Governing Rules</a:t>
            </a:r>
            <a:r>
              <a:rPr lang="en-US" altLang="en-US" sz="2900" dirty="0">
                <a:effectLst/>
              </a:rPr>
              <a:t/>
            </a:r>
            <a:br>
              <a:rPr lang="en-US" altLang="en-US" sz="2900" dirty="0">
                <a:effectLst/>
              </a:rPr>
            </a:br>
            <a:r>
              <a:rPr lang="en-US" sz="2800" dirty="0" smtClean="0">
                <a:effectLst/>
              </a:rPr>
              <a:t> Industrial Site Recovery Act Rule</a:t>
            </a:r>
            <a:br>
              <a:rPr lang="en-US" sz="2800" dirty="0" smtClean="0">
                <a:effectLst/>
              </a:rPr>
            </a:br>
            <a:r>
              <a:rPr lang="en-US" sz="2400" dirty="0" smtClean="0">
                <a:effectLst/>
              </a:rPr>
              <a:t>N.J.A.C. 7:26B</a:t>
            </a:r>
            <a:endParaRPr lang="en-US" sz="2400" dirty="0">
              <a:effectLst/>
            </a:endParaRPr>
          </a:p>
        </p:txBody>
      </p:sp>
      <p:sp>
        <p:nvSpPr>
          <p:cNvPr id="12291" name="Content Placeholder 2"/>
          <p:cNvSpPr>
            <a:spLocks noGrp="1"/>
          </p:cNvSpPr>
          <p:nvPr>
            <p:ph idx="1"/>
          </p:nvPr>
        </p:nvSpPr>
        <p:spPr>
          <a:xfrm>
            <a:off x="381000" y="1981200"/>
            <a:ext cx="8229600" cy="4800600"/>
          </a:xfrm>
        </p:spPr>
        <p:txBody>
          <a:bodyPr>
            <a:normAutofit/>
          </a:bodyPr>
          <a:lstStyle/>
          <a:p>
            <a:pPr>
              <a:defRPr/>
            </a:pPr>
            <a:endParaRPr lang="en-US" sz="1050" dirty="0" smtClean="0"/>
          </a:p>
          <a:p>
            <a:pPr>
              <a:defRPr/>
            </a:pPr>
            <a:r>
              <a:rPr lang="en-US" sz="2800" dirty="0" smtClean="0"/>
              <a:t>ISRA Rule</a:t>
            </a:r>
          </a:p>
          <a:p>
            <a:pPr lvl="1">
              <a:defRPr/>
            </a:pPr>
            <a:r>
              <a:rPr lang="en-US" dirty="0"/>
              <a:t>North American Industry Classification System codes </a:t>
            </a:r>
          </a:p>
          <a:p>
            <a:pPr lvl="2">
              <a:defRPr/>
            </a:pPr>
            <a:r>
              <a:rPr lang="en-US" dirty="0"/>
              <a:t>Identify specific industries that are subject          to ISRA</a:t>
            </a:r>
          </a:p>
          <a:p>
            <a:pPr lvl="1">
              <a:defRPr/>
            </a:pPr>
            <a:r>
              <a:rPr lang="en-US" dirty="0" smtClean="0"/>
              <a:t>ISRA applicability</a:t>
            </a:r>
          </a:p>
          <a:p>
            <a:pPr lvl="1">
              <a:defRPr/>
            </a:pPr>
            <a:r>
              <a:rPr lang="en-US" dirty="0" smtClean="0"/>
              <a:t>General Information Notice requirements</a:t>
            </a:r>
          </a:p>
          <a:p>
            <a:pPr lvl="1">
              <a:defRPr/>
            </a:pPr>
            <a:r>
              <a:rPr lang="en-US" dirty="0" smtClean="0"/>
              <a:t>Alternate compliance options</a:t>
            </a:r>
          </a:p>
          <a:p>
            <a:pPr marL="0" indent="0">
              <a:buNone/>
              <a:defRPr/>
            </a:pPr>
            <a:endParaRPr lang="en-US" sz="5100" dirty="0" smtClean="0"/>
          </a:p>
          <a:p>
            <a:pPr>
              <a:defRPr/>
            </a:pPr>
            <a:endParaRPr lang="en-US" dirty="0" smtClean="0"/>
          </a:p>
        </p:txBody>
      </p:sp>
      <p:sp>
        <p:nvSpPr>
          <p:cNvPr id="4" name="Slide Number Placeholder 3"/>
          <p:cNvSpPr>
            <a:spLocks noGrp="1"/>
          </p:cNvSpPr>
          <p:nvPr>
            <p:ph type="sldNum" sz="quarter" idx="12"/>
          </p:nvPr>
        </p:nvSpPr>
        <p:spPr/>
        <p:txBody>
          <a:bodyPr/>
          <a:lstStyle/>
          <a:p>
            <a:pPr>
              <a:defRPr/>
            </a:pPr>
            <a:fld id="{85513A9A-BC7A-498E-8616-107D43607495}" type="slidenum">
              <a:rPr lang="en-US" smtClean="0">
                <a:solidFill>
                  <a:srgbClr val="FFFFFF"/>
                </a:solidFill>
              </a:rPr>
              <a:pPr>
                <a:defRPr/>
              </a:pPr>
              <a:t>10</a:t>
            </a:fld>
            <a:endParaRPr lang="en-US">
              <a:solidFill>
                <a:srgbClr val="FFFFFF"/>
              </a:solidFill>
            </a:endParaRPr>
          </a:p>
        </p:txBody>
      </p:sp>
    </p:spTree>
    <p:extLst>
      <p:ext uri="{BB962C8B-B14F-4D97-AF65-F5344CB8AC3E}">
        <p14:creationId xmlns:p14="http://schemas.microsoft.com/office/powerpoint/2010/main" val="1593457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2DE529B3-A833-4B4E-91C2-99AC5CA7720D}" type="slidenum">
              <a:rPr lang="en-US">
                <a:solidFill>
                  <a:srgbClr val="FFFFFF"/>
                </a:solidFill>
              </a:rPr>
              <a:pPr>
                <a:defRPr/>
              </a:pPr>
              <a:t>11</a:t>
            </a:fld>
            <a:endParaRPr lang="en-US">
              <a:solidFill>
                <a:srgbClr val="FFFFFF"/>
              </a:solidFill>
            </a:endParaRPr>
          </a:p>
        </p:txBody>
      </p:sp>
      <p:sp>
        <p:nvSpPr>
          <p:cNvPr id="132098" name="Rectangle 2"/>
          <p:cNvSpPr>
            <a:spLocks noGrp="1" noChangeArrowheads="1"/>
          </p:cNvSpPr>
          <p:nvPr>
            <p:ph type="title"/>
          </p:nvPr>
        </p:nvSpPr>
        <p:spPr>
          <a:xfrm>
            <a:off x="1004236" y="457200"/>
            <a:ext cx="8153400" cy="1231900"/>
          </a:xfrm>
        </p:spPr>
        <p:txBody>
          <a:bodyPr>
            <a:normAutofit fontScale="90000"/>
          </a:bodyPr>
          <a:lstStyle/>
          <a:p>
            <a:pPr eaLnBrk="1" hangingPunct="1">
              <a:defRPr/>
            </a:pPr>
            <a:r>
              <a:rPr lang="en-US" sz="3600" dirty="0" smtClean="0"/>
              <a:t/>
            </a:r>
            <a:br>
              <a:rPr lang="en-US" sz="3600" dirty="0" smtClean="0"/>
            </a:br>
            <a:r>
              <a:rPr lang="en-US" sz="3600" dirty="0"/>
              <a:t/>
            </a:r>
            <a:br>
              <a:rPr lang="en-US" sz="3600" dirty="0"/>
            </a:br>
            <a:r>
              <a:rPr lang="en-US" sz="3600" dirty="0" smtClean="0">
                <a:effectLst/>
              </a:rPr>
              <a:t>Who is obligated to remediate using an LSRP?</a:t>
            </a:r>
            <a:br>
              <a:rPr lang="en-US" sz="3600" dirty="0" smtClean="0">
                <a:effectLst/>
              </a:rPr>
            </a:br>
            <a:r>
              <a:rPr lang="en-US" sz="2400" dirty="0" smtClean="0">
                <a:effectLst/>
              </a:rPr>
              <a:t>(without prior DEP approval)</a:t>
            </a:r>
            <a:br>
              <a:rPr lang="en-US" sz="2400" dirty="0" smtClean="0">
                <a:effectLst/>
              </a:rPr>
            </a:br>
            <a:r>
              <a:rPr lang="en-US" dirty="0" smtClean="0"/>
              <a:t/>
            </a:r>
            <a:br>
              <a:rPr lang="en-US" dirty="0" smtClean="0"/>
            </a:br>
            <a:endParaRPr lang="en-US" dirty="0" smtClean="0"/>
          </a:p>
        </p:txBody>
      </p:sp>
      <p:sp>
        <p:nvSpPr>
          <p:cNvPr id="7172" name="Rectangle 3"/>
          <p:cNvSpPr>
            <a:spLocks noGrp="1" noChangeArrowheads="1"/>
          </p:cNvSpPr>
          <p:nvPr>
            <p:ph type="body" idx="1"/>
          </p:nvPr>
        </p:nvSpPr>
        <p:spPr>
          <a:xfrm>
            <a:off x="609600" y="1905000"/>
            <a:ext cx="8229600" cy="4648200"/>
          </a:xfrm>
        </p:spPr>
        <p:txBody>
          <a:bodyPr/>
          <a:lstStyle/>
          <a:p>
            <a:pPr marL="0" indent="0" eaLnBrk="1" hangingPunct="1">
              <a:buFontTx/>
              <a:buNone/>
              <a:defRPr/>
            </a:pPr>
            <a:endParaRPr lang="en-US" sz="800" dirty="0" smtClean="0"/>
          </a:p>
          <a:p>
            <a:pPr eaLnBrk="1" hangingPunct="1">
              <a:defRPr/>
            </a:pPr>
            <a:r>
              <a:rPr lang="en-US" sz="2800" dirty="0" smtClean="0"/>
              <a:t>Spill Act Responsible Parties</a:t>
            </a:r>
          </a:p>
          <a:p>
            <a:pPr marL="0" indent="0" eaLnBrk="1" hangingPunct="1">
              <a:buFontTx/>
              <a:buNone/>
              <a:defRPr/>
            </a:pPr>
            <a:endParaRPr lang="en-US" sz="800" dirty="0" smtClean="0"/>
          </a:p>
          <a:p>
            <a:pPr eaLnBrk="1" hangingPunct="1">
              <a:defRPr/>
            </a:pPr>
            <a:r>
              <a:rPr lang="en-US" sz="2800" dirty="0" smtClean="0"/>
              <a:t>UST owner/operator</a:t>
            </a:r>
          </a:p>
          <a:p>
            <a:pPr marL="400050" lvl="1" indent="0" eaLnBrk="1" hangingPunct="1">
              <a:buFont typeface="Tahoma" pitchFamily="34" charset="0"/>
              <a:buNone/>
              <a:defRPr/>
            </a:pPr>
            <a:endParaRPr lang="en-US" sz="1400" dirty="0" smtClean="0"/>
          </a:p>
          <a:p>
            <a:pPr eaLnBrk="1" hangingPunct="1">
              <a:defRPr/>
            </a:pPr>
            <a:r>
              <a:rPr lang="en-US" sz="2800" dirty="0" smtClean="0"/>
              <a:t>ISRA subject owner/operator</a:t>
            </a:r>
          </a:p>
          <a:p>
            <a:pPr eaLnBrk="1" hangingPunct="1">
              <a:defRPr/>
            </a:pPr>
            <a:endParaRPr lang="en-US" sz="1100" dirty="0"/>
          </a:p>
          <a:p>
            <a:pPr eaLnBrk="1" hangingPunct="1">
              <a:defRPr/>
            </a:pPr>
            <a:r>
              <a:rPr lang="en-US" sz="2800" dirty="0" smtClean="0"/>
              <a:t>Those required by Judicial or Administrative Order</a:t>
            </a:r>
          </a:p>
          <a:p>
            <a:pPr eaLnBrk="1" hangingPunct="1">
              <a:defRPr/>
            </a:pPr>
            <a:endParaRPr lang="en-US" sz="2800" dirty="0" smtClean="0"/>
          </a:p>
          <a:p>
            <a:pPr marL="609600" indent="-609600" eaLnBrk="1" hangingPunct="1">
              <a:buFontTx/>
              <a:buNone/>
              <a:defRPr/>
            </a:pPr>
            <a:endParaRPr lang="en-US" sz="2800" dirty="0" smtClean="0"/>
          </a:p>
          <a:p>
            <a:pPr marL="609600" indent="-609600" eaLnBrk="1" hangingPunct="1">
              <a:defRPr/>
            </a:pPr>
            <a:endParaRPr lang="en-US" dirty="0" smtClean="0"/>
          </a:p>
        </p:txBody>
      </p:sp>
    </p:spTree>
    <p:extLst>
      <p:ext uri="{BB962C8B-B14F-4D97-AF65-F5344CB8AC3E}">
        <p14:creationId xmlns:p14="http://schemas.microsoft.com/office/powerpoint/2010/main" val="2387946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E3936D21-961B-44F3-94D4-3607696E22DA}" type="slidenum">
              <a:rPr lang="en-US">
                <a:solidFill>
                  <a:srgbClr val="FFFFFF"/>
                </a:solidFill>
              </a:rPr>
              <a:pPr>
                <a:defRPr/>
              </a:pPr>
              <a:t>12</a:t>
            </a:fld>
            <a:endParaRPr lang="en-US" dirty="0">
              <a:solidFill>
                <a:srgbClr val="FFFFFF"/>
              </a:solidFill>
            </a:endParaRPr>
          </a:p>
        </p:txBody>
      </p:sp>
      <p:sp>
        <p:nvSpPr>
          <p:cNvPr id="16387" name="Rectangle 2"/>
          <p:cNvSpPr>
            <a:spLocks noGrp="1" noChangeArrowheads="1"/>
          </p:cNvSpPr>
          <p:nvPr>
            <p:ph type="title"/>
          </p:nvPr>
        </p:nvSpPr>
        <p:spPr>
          <a:xfrm>
            <a:off x="1295400" y="292100"/>
            <a:ext cx="7848600" cy="622300"/>
          </a:xfrm>
        </p:spPr>
        <p:txBody>
          <a:bodyPr/>
          <a:lstStyle/>
          <a:p>
            <a:pPr algn="l" eaLnBrk="1" hangingPunct="1">
              <a:defRPr/>
            </a:pPr>
            <a:r>
              <a:rPr lang="en-US" altLang="en-US" dirty="0"/>
              <a:t>Who does not have to </a:t>
            </a:r>
            <a:r>
              <a:rPr lang="en-US" altLang="en-US" dirty="0" smtClean="0"/>
              <a:t>retain </a:t>
            </a:r>
            <a:r>
              <a:rPr lang="en-US" altLang="en-US" dirty="0"/>
              <a:t>an LSRP?</a:t>
            </a:r>
            <a:endParaRPr lang="en-US" dirty="0" smtClean="0">
              <a:effectLst/>
            </a:endParaRPr>
          </a:p>
        </p:txBody>
      </p:sp>
      <p:sp>
        <p:nvSpPr>
          <p:cNvPr id="15364" name="Rectangle 3"/>
          <p:cNvSpPr>
            <a:spLocks noGrp="1" noChangeArrowheads="1"/>
          </p:cNvSpPr>
          <p:nvPr>
            <p:ph type="body" idx="1"/>
          </p:nvPr>
        </p:nvSpPr>
        <p:spPr>
          <a:xfrm>
            <a:off x="685800" y="990600"/>
            <a:ext cx="7924800" cy="5715000"/>
          </a:xfrm>
        </p:spPr>
        <p:txBody>
          <a:bodyPr/>
          <a:lstStyle/>
          <a:p>
            <a:pPr eaLnBrk="1" hangingPunct="1">
              <a:lnSpc>
                <a:spcPct val="90000"/>
              </a:lnSpc>
              <a:defRPr/>
            </a:pPr>
            <a:endParaRPr lang="en-US" sz="2800" dirty="0" smtClean="0"/>
          </a:p>
          <a:p>
            <a:pPr eaLnBrk="1" hangingPunct="1">
              <a:lnSpc>
                <a:spcPct val="90000"/>
              </a:lnSpc>
              <a:defRPr/>
            </a:pPr>
            <a:r>
              <a:rPr lang="en-US" sz="2800" dirty="0" smtClean="0"/>
              <a:t>Non-liable </a:t>
            </a:r>
            <a:r>
              <a:rPr lang="en-US" sz="2800" dirty="0"/>
              <a:t>parties conducting d</a:t>
            </a:r>
            <a:r>
              <a:rPr lang="en-US" altLang="en-US" sz="2800" dirty="0"/>
              <a:t>ue diligence </a:t>
            </a:r>
          </a:p>
          <a:p>
            <a:pPr marL="1009650" lvl="1" indent="-609600" eaLnBrk="1" hangingPunct="1">
              <a:lnSpc>
                <a:spcPct val="90000"/>
              </a:lnSpc>
              <a:defRPr/>
            </a:pPr>
            <a:r>
              <a:rPr lang="en-US" altLang="en-US" sz="2400" dirty="0"/>
              <a:t>A person conducts a PA/SI to identify AOCs on property they do not own and </a:t>
            </a:r>
            <a:r>
              <a:rPr lang="en-US" altLang="en-US" sz="2400" dirty="0" smtClean="0"/>
              <a:t>for which they </a:t>
            </a:r>
            <a:r>
              <a:rPr lang="en-US" altLang="en-US" sz="2400" dirty="0"/>
              <a:t>are not responsible for discharge(s)</a:t>
            </a:r>
          </a:p>
          <a:p>
            <a:pPr eaLnBrk="1" hangingPunct="1">
              <a:defRPr/>
            </a:pPr>
            <a:r>
              <a:rPr lang="en-US" sz="2800" dirty="0" smtClean="0"/>
              <a:t>Landfills, unless… </a:t>
            </a:r>
          </a:p>
          <a:p>
            <a:pPr lvl="1" eaLnBrk="1" hangingPunct="1">
              <a:defRPr/>
            </a:pPr>
            <a:r>
              <a:rPr lang="en-US" dirty="0" smtClean="0"/>
              <a:t>there will be human occupancy</a:t>
            </a:r>
          </a:p>
          <a:p>
            <a:pPr lvl="1" eaLnBrk="1" hangingPunct="1">
              <a:defRPr/>
            </a:pPr>
            <a:r>
              <a:rPr lang="en-US" dirty="0" smtClean="0"/>
              <a:t>use public funds</a:t>
            </a:r>
          </a:p>
          <a:p>
            <a:pPr lvl="1" eaLnBrk="1" hangingPunct="1">
              <a:defRPr/>
            </a:pPr>
            <a:r>
              <a:rPr lang="en-US" dirty="0"/>
              <a:t>they want an RAO</a:t>
            </a:r>
          </a:p>
          <a:p>
            <a:pPr eaLnBrk="1" hangingPunct="1">
              <a:defRPr/>
            </a:pPr>
            <a:r>
              <a:rPr lang="en-US" sz="2800" dirty="0" smtClean="0"/>
              <a:t>Federal Facilities, Federal-Lead Superfund and RCRA</a:t>
            </a:r>
          </a:p>
          <a:p>
            <a:pPr eaLnBrk="1" hangingPunct="1">
              <a:defRPr/>
            </a:pPr>
            <a:r>
              <a:rPr lang="en-US" sz="2800" dirty="0" smtClean="0"/>
              <a:t>Unregulated Heating Oil Tanks</a:t>
            </a:r>
          </a:p>
          <a:p>
            <a:pPr marL="0" indent="0" eaLnBrk="1" hangingPunct="1">
              <a:buFontTx/>
              <a:buNone/>
              <a:defRPr/>
            </a:pPr>
            <a:endParaRPr lang="en-US" sz="1200" dirty="0" smtClean="0"/>
          </a:p>
          <a:p>
            <a:pPr eaLnBrk="1" hangingPunct="1">
              <a:defRPr/>
            </a:pPr>
            <a:endParaRPr lang="en-US" dirty="0" smtClean="0"/>
          </a:p>
        </p:txBody>
      </p:sp>
    </p:spTree>
    <p:extLst>
      <p:ext uri="{BB962C8B-B14F-4D97-AF65-F5344CB8AC3E}">
        <p14:creationId xmlns:p14="http://schemas.microsoft.com/office/powerpoint/2010/main" val="1938919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239000" cy="1600200"/>
          </a:xfrm>
        </p:spPr>
        <p:txBody>
          <a:bodyPr>
            <a:normAutofit fontScale="90000"/>
          </a:bodyPr>
          <a:lstStyle/>
          <a:p>
            <a:pPr>
              <a:defRPr/>
            </a:pPr>
            <a:r>
              <a:rPr lang="en-US" dirty="0">
                <a:effectLst/>
              </a:rPr>
              <a:t/>
            </a:r>
            <a:br>
              <a:rPr lang="en-US" dirty="0">
                <a:effectLst/>
              </a:rPr>
            </a:br>
            <a:r>
              <a:rPr lang="en-US" dirty="0" smtClean="0">
                <a:effectLst/>
              </a:rPr>
              <a:t>Some Exceptions for </a:t>
            </a:r>
            <a:r>
              <a:rPr lang="en-US" dirty="0">
                <a:effectLst/>
              </a:rPr>
              <a:t/>
            </a:r>
            <a:br>
              <a:rPr lang="en-US" dirty="0">
                <a:effectLst/>
              </a:rPr>
            </a:br>
            <a:r>
              <a:rPr lang="en-US" dirty="0" smtClean="0">
                <a:effectLst/>
              </a:rPr>
              <a:t>State, County and Local Government </a:t>
            </a:r>
            <a:br>
              <a:rPr lang="en-US" dirty="0" smtClean="0">
                <a:effectLst/>
              </a:rPr>
            </a:br>
            <a:endParaRPr lang="en-US" dirty="0">
              <a:effectLst/>
            </a:endParaRPr>
          </a:p>
        </p:txBody>
      </p:sp>
      <p:sp>
        <p:nvSpPr>
          <p:cNvPr id="3" name="Content Placeholder 2"/>
          <p:cNvSpPr>
            <a:spLocks noGrp="1"/>
          </p:cNvSpPr>
          <p:nvPr>
            <p:ph idx="1"/>
          </p:nvPr>
        </p:nvSpPr>
        <p:spPr>
          <a:xfrm>
            <a:off x="381000" y="1905000"/>
            <a:ext cx="8229600" cy="4343400"/>
          </a:xfrm>
        </p:spPr>
        <p:txBody>
          <a:bodyPr>
            <a:normAutofit fontScale="85000" lnSpcReduction="20000"/>
          </a:bodyPr>
          <a:lstStyle/>
          <a:p>
            <a:pPr>
              <a:defRPr/>
            </a:pPr>
            <a:r>
              <a:rPr lang="en-US" sz="3000" dirty="0" smtClean="0"/>
              <a:t>If a Spill Act Responsible </a:t>
            </a:r>
            <a:r>
              <a:rPr lang="en-US" sz="3000" dirty="0"/>
              <a:t>P</a:t>
            </a:r>
            <a:r>
              <a:rPr lang="en-US" sz="3000" dirty="0" smtClean="0"/>
              <a:t>arty</a:t>
            </a:r>
          </a:p>
          <a:p>
            <a:pPr lvl="1">
              <a:defRPr/>
            </a:pPr>
            <a:r>
              <a:rPr lang="en-US" sz="3000" dirty="0"/>
              <a:t>M</a:t>
            </a:r>
            <a:r>
              <a:rPr lang="en-US" sz="3000" dirty="0" smtClean="0"/>
              <a:t>ust meet all remediation requirements</a:t>
            </a:r>
          </a:p>
          <a:p>
            <a:pPr marL="0" indent="0">
              <a:buFontTx/>
              <a:buNone/>
              <a:defRPr/>
            </a:pPr>
            <a:endParaRPr lang="en-US" sz="3000" dirty="0"/>
          </a:p>
          <a:p>
            <a:pPr>
              <a:defRPr/>
            </a:pPr>
            <a:r>
              <a:rPr lang="en-US" sz="3000" dirty="0" smtClean="0"/>
              <a:t>If a governmental entity with an exemption to responsibility under the Spill Act</a:t>
            </a:r>
          </a:p>
          <a:p>
            <a:pPr lvl="1">
              <a:defRPr/>
            </a:pPr>
            <a:r>
              <a:rPr lang="en-US" sz="3000" dirty="0"/>
              <a:t>When remediating, must retain </a:t>
            </a:r>
            <a:r>
              <a:rPr lang="en-US" sz="3000" dirty="0" smtClean="0"/>
              <a:t>LSRP</a:t>
            </a:r>
          </a:p>
          <a:p>
            <a:pPr lvl="1">
              <a:defRPr/>
            </a:pPr>
            <a:r>
              <a:rPr lang="en-US" sz="3000" dirty="0" smtClean="0"/>
              <a:t>Exempt </a:t>
            </a:r>
            <a:r>
              <a:rPr lang="en-US" sz="3000" dirty="0"/>
              <a:t>from timeframe requirements </a:t>
            </a:r>
          </a:p>
          <a:p>
            <a:pPr lvl="1">
              <a:defRPr/>
            </a:pPr>
            <a:r>
              <a:rPr lang="en-US" sz="3000" dirty="0" smtClean="0"/>
              <a:t>Only pay annual remediation fees in years when actively remediating </a:t>
            </a:r>
          </a:p>
          <a:p>
            <a:pPr lvl="1">
              <a:defRPr/>
            </a:pPr>
            <a:endParaRPr lang="en-US" dirty="0" smtClean="0"/>
          </a:p>
          <a:p>
            <a:pPr marL="0" indent="0">
              <a:buFontTx/>
              <a:buNone/>
              <a:defRPr/>
            </a:pPr>
            <a:r>
              <a:rPr lang="en-US" sz="2400" dirty="0" smtClean="0"/>
              <a:t>www.nj.gov/dep/srp/general/srra_mun_man_time_frame.pdf</a:t>
            </a:r>
            <a:endParaRPr lang="en-US" sz="2400" dirty="0"/>
          </a:p>
        </p:txBody>
      </p:sp>
      <p:sp>
        <p:nvSpPr>
          <p:cNvPr id="4" name="Slide Number Placeholder 3"/>
          <p:cNvSpPr>
            <a:spLocks noGrp="1"/>
          </p:cNvSpPr>
          <p:nvPr>
            <p:ph type="sldNum" sz="quarter" idx="12"/>
          </p:nvPr>
        </p:nvSpPr>
        <p:spPr/>
        <p:txBody>
          <a:bodyPr/>
          <a:lstStyle/>
          <a:p>
            <a:pPr>
              <a:defRPr/>
            </a:pPr>
            <a:fld id="{F3420CEC-D60C-4249-9D96-A2904E2589FE}" type="slidenum">
              <a:rPr lang="en-US" smtClean="0">
                <a:solidFill>
                  <a:srgbClr val="FFFFFF"/>
                </a:solidFill>
              </a:rPr>
              <a:pPr>
                <a:defRPr/>
              </a:pPr>
              <a:t>13</a:t>
            </a:fld>
            <a:endParaRPr lang="en-US">
              <a:solidFill>
                <a:srgbClr val="FFFFFF"/>
              </a:solidFill>
            </a:endParaRPr>
          </a:p>
        </p:txBody>
      </p:sp>
    </p:spTree>
    <p:extLst>
      <p:ext uri="{BB962C8B-B14F-4D97-AF65-F5344CB8AC3E}">
        <p14:creationId xmlns:p14="http://schemas.microsoft.com/office/powerpoint/2010/main" val="4070022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Roles &amp; Responsibilities</a:t>
            </a:r>
            <a:endParaRPr lang="en-US" dirty="0"/>
          </a:p>
        </p:txBody>
      </p:sp>
      <p:sp>
        <p:nvSpPr>
          <p:cNvPr id="47107" name="Rectangle 3"/>
          <p:cNvSpPr>
            <a:spLocks noGrp="1" noChangeArrowheads="1"/>
          </p:cNvSpPr>
          <p:nvPr>
            <p:ph idx="1"/>
          </p:nvPr>
        </p:nvSpPr>
        <p:spPr>
          <a:xfrm>
            <a:off x="457200" y="1600200"/>
            <a:ext cx="8229600" cy="4114800"/>
          </a:xfrm>
        </p:spPr>
        <p:txBody>
          <a:bodyPr/>
          <a:lstStyle/>
          <a:p>
            <a:pPr algn="ctr" eaLnBrk="1" hangingPunct="1">
              <a:buFontTx/>
              <a:buNone/>
            </a:pPr>
            <a:r>
              <a:rPr lang="en-US" altLang="en-US" sz="2800" b="1" u="sng" dirty="0" smtClean="0"/>
              <a:t>Responsible Party</a:t>
            </a:r>
            <a:endParaRPr lang="en-US" altLang="en-US" sz="2800" dirty="0" smtClean="0"/>
          </a:p>
          <a:p>
            <a:pPr algn="ctr" eaLnBrk="1" hangingPunct="1">
              <a:buFontTx/>
              <a:buNone/>
            </a:pPr>
            <a:endParaRPr lang="en-US" altLang="en-US" sz="800" dirty="0" smtClean="0"/>
          </a:p>
          <a:p>
            <a:pPr eaLnBrk="1" hangingPunct="1"/>
            <a:endParaRPr lang="en-US" altLang="en-US" sz="800" dirty="0" smtClean="0"/>
          </a:p>
          <a:p>
            <a:pPr eaLnBrk="1" hangingPunct="1"/>
            <a:r>
              <a:rPr lang="en-US" altLang="en-US" sz="2800" dirty="0" smtClean="0"/>
              <a:t>Have an affirmative obligation to remediate contaminated sites in accordance with SRP’s rules and </a:t>
            </a:r>
            <a:r>
              <a:rPr lang="en-US" altLang="en-US" sz="2800" dirty="0" err="1" smtClean="0"/>
              <a:t>guidances</a:t>
            </a:r>
            <a:endParaRPr lang="en-US" altLang="en-US" sz="2800" dirty="0" smtClean="0"/>
          </a:p>
          <a:p>
            <a:pPr eaLnBrk="1" hangingPunct="1"/>
            <a:endParaRPr lang="en-US" altLang="en-US" sz="2800" dirty="0" smtClean="0"/>
          </a:p>
          <a:p>
            <a:pPr eaLnBrk="1" hangingPunct="1"/>
            <a:r>
              <a:rPr lang="en-US" altLang="en-US" sz="2800" dirty="0" smtClean="0"/>
              <a:t>Retain </a:t>
            </a:r>
            <a:r>
              <a:rPr lang="en-US" altLang="en-US" sz="2800" dirty="0"/>
              <a:t>LSRPs who will oversee remediation</a:t>
            </a:r>
          </a:p>
          <a:p>
            <a:pPr eaLnBrk="1" hangingPunct="1"/>
            <a:endParaRPr lang="en-US" altLang="en-US" sz="800" dirty="0"/>
          </a:p>
          <a:p>
            <a:pPr eaLnBrk="1" hangingPunct="1"/>
            <a:endParaRPr lang="en-US" altLang="en-US" sz="1400" dirty="0" smtClean="0"/>
          </a:p>
          <a:p>
            <a:pPr eaLnBrk="1" hangingPunct="1"/>
            <a:endParaRPr lang="en-US" altLang="en-US" sz="800" dirty="0" smtClean="0"/>
          </a:p>
          <a:p>
            <a:pPr eaLnBrk="1" hangingPunct="1"/>
            <a:endParaRPr lang="en-US" altLang="en-US" sz="800" dirty="0" smtClean="0"/>
          </a:p>
          <a:p>
            <a:pPr eaLnBrk="1" hangingPunct="1"/>
            <a:r>
              <a:rPr lang="en-US" altLang="en-US" sz="2800" dirty="0" smtClean="0"/>
              <a:t>Adhere to regulatory and mandatory timeframes</a:t>
            </a:r>
          </a:p>
          <a:p>
            <a:pPr eaLnBrk="1" hangingPunct="1"/>
            <a:endParaRPr lang="en-US" altLang="en-US" sz="800" dirty="0" smtClean="0"/>
          </a:p>
        </p:txBody>
      </p:sp>
    </p:spTree>
    <p:extLst>
      <p:ext uri="{BB962C8B-B14F-4D97-AF65-F5344CB8AC3E}">
        <p14:creationId xmlns:p14="http://schemas.microsoft.com/office/powerpoint/2010/main" val="1068420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857F5CD-BAF3-406A-AB17-6670C3D5F8D9}" type="slidenum">
              <a:rPr lang="en-US">
                <a:solidFill>
                  <a:srgbClr val="FFFFFF"/>
                </a:solidFill>
              </a:rPr>
              <a:pPr>
                <a:defRPr/>
              </a:pPr>
              <a:t>15</a:t>
            </a:fld>
            <a:endParaRPr lang="en-US">
              <a:solidFill>
                <a:srgbClr val="FFFFFF"/>
              </a:solidFill>
            </a:endParaRPr>
          </a:p>
        </p:txBody>
      </p:sp>
      <p:sp>
        <p:nvSpPr>
          <p:cNvPr id="30723" name="Rectangle 2"/>
          <p:cNvSpPr>
            <a:spLocks noGrp="1" noChangeArrowheads="1"/>
          </p:cNvSpPr>
          <p:nvPr>
            <p:ph type="title"/>
          </p:nvPr>
        </p:nvSpPr>
        <p:spPr/>
        <p:txBody>
          <a:bodyPr/>
          <a:lstStyle/>
          <a:p>
            <a:pPr eaLnBrk="1" hangingPunct="1"/>
            <a:r>
              <a:rPr lang="en-US" altLang="en-US" dirty="0" smtClean="0">
                <a:effectLst/>
              </a:rPr>
              <a:t>What else are Responsible </a:t>
            </a:r>
            <a:r>
              <a:rPr lang="en-US" altLang="en-US" dirty="0">
                <a:effectLst/>
              </a:rPr>
              <a:t>P</a:t>
            </a:r>
            <a:r>
              <a:rPr lang="en-US" altLang="en-US" dirty="0" smtClean="0">
                <a:effectLst/>
              </a:rPr>
              <a:t>arties required to do?</a:t>
            </a:r>
          </a:p>
        </p:txBody>
      </p:sp>
      <p:sp>
        <p:nvSpPr>
          <p:cNvPr id="30724" name="Rectangle 3"/>
          <p:cNvSpPr>
            <a:spLocks noGrp="1" noChangeArrowheads="1"/>
          </p:cNvSpPr>
          <p:nvPr>
            <p:ph type="body" idx="1"/>
          </p:nvPr>
        </p:nvSpPr>
        <p:spPr>
          <a:xfrm>
            <a:off x="381000" y="1600200"/>
            <a:ext cx="8686800" cy="5257800"/>
          </a:xfrm>
        </p:spPr>
        <p:txBody>
          <a:bodyPr/>
          <a:lstStyle/>
          <a:p>
            <a:pPr eaLnBrk="1" hangingPunct="1"/>
            <a:endParaRPr lang="en-US" altLang="en-US" sz="2800" dirty="0" smtClean="0"/>
          </a:p>
          <a:p>
            <a:pPr eaLnBrk="1" hangingPunct="1"/>
            <a:r>
              <a:rPr lang="en-US" altLang="en-US" sz="2800" dirty="0" smtClean="0"/>
              <a:t>Pay all fees and oversight costs</a:t>
            </a:r>
          </a:p>
          <a:p>
            <a:pPr eaLnBrk="1" hangingPunct="1"/>
            <a:endParaRPr lang="en-US" altLang="en-US" sz="1000" dirty="0" smtClean="0"/>
          </a:p>
          <a:p>
            <a:pPr eaLnBrk="1" hangingPunct="1"/>
            <a:r>
              <a:rPr lang="en-US" altLang="en-US" sz="2800" dirty="0" smtClean="0"/>
              <a:t>Provide DEP access to the site</a:t>
            </a:r>
          </a:p>
          <a:p>
            <a:pPr eaLnBrk="1" hangingPunct="1"/>
            <a:endParaRPr lang="en-US" altLang="en-US" sz="1400" dirty="0" smtClean="0"/>
          </a:p>
          <a:p>
            <a:pPr eaLnBrk="1" hangingPunct="1"/>
            <a:r>
              <a:rPr lang="en-US" altLang="en-US" sz="2800" dirty="0" smtClean="0"/>
              <a:t>Provide DEP copies of all reports</a:t>
            </a:r>
          </a:p>
          <a:p>
            <a:pPr eaLnBrk="1" hangingPunct="1"/>
            <a:endParaRPr lang="en-US" altLang="en-US" sz="1200" dirty="0" smtClean="0"/>
          </a:p>
          <a:p>
            <a:pPr eaLnBrk="1" hangingPunct="1"/>
            <a:r>
              <a:rPr lang="en-US" altLang="en-US" sz="2800" dirty="0"/>
              <a:t>Establish a Remediation Funding Source (if required)</a:t>
            </a:r>
          </a:p>
          <a:p>
            <a:pPr eaLnBrk="1" hangingPunct="1"/>
            <a:r>
              <a:rPr lang="en-US" altLang="en-US" sz="2800" dirty="0" smtClean="0"/>
              <a:t>Obtain and comply with all necessary permits</a:t>
            </a:r>
          </a:p>
          <a:p>
            <a:pPr eaLnBrk="1" hangingPunct="1"/>
            <a:endParaRPr lang="en-US" altLang="en-US" sz="1200" dirty="0" smtClean="0"/>
          </a:p>
          <a:p>
            <a:pPr eaLnBrk="1" hangingPunct="1"/>
            <a:endParaRPr lang="en-US" altLang="en-US" sz="1200" dirty="0" smtClean="0"/>
          </a:p>
        </p:txBody>
      </p:sp>
    </p:spTree>
    <p:extLst>
      <p:ext uri="{BB962C8B-B14F-4D97-AF65-F5344CB8AC3E}">
        <p14:creationId xmlns:p14="http://schemas.microsoft.com/office/powerpoint/2010/main" val="3027809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1371600" y="228600"/>
            <a:ext cx="7391400" cy="850900"/>
          </a:xfrm>
        </p:spPr>
        <p:txBody>
          <a:bodyPr/>
          <a:lstStyle/>
          <a:p>
            <a:pPr eaLnBrk="1" hangingPunct="1">
              <a:defRPr/>
            </a:pPr>
            <a:r>
              <a:rPr lang="en-US" dirty="0" smtClean="0"/>
              <a:t>Roles &amp; Responsibilities</a:t>
            </a:r>
          </a:p>
        </p:txBody>
      </p:sp>
      <p:sp>
        <p:nvSpPr>
          <p:cNvPr id="9219" name="Rectangle 3"/>
          <p:cNvSpPr>
            <a:spLocks noGrp="1" noChangeArrowheads="1"/>
          </p:cNvSpPr>
          <p:nvPr>
            <p:ph type="body" idx="1"/>
          </p:nvPr>
        </p:nvSpPr>
        <p:spPr>
          <a:xfrm>
            <a:off x="533400" y="1219200"/>
            <a:ext cx="8229600" cy="5334000"/>
          </a:xfrm>
        </p:spPr>
        <p:txBody>
          <a:bodyPr/>
          <a:lstStyle/>
          <a:p>
            <a:pPr algn="ctr" eaLnBrk="1" hangingPunct="1">
              <a:buFontTx/>
              <a:buNone/>
              <a:defRPr/>
            </a:pPr>
            <a:r>
              <a:rPr lang="en-US" altLang="en-US" sz="2800" b="1" u="sng" dirty="0" smtClean="0"/>
              <a:t>Licensed Site Remediation Professionals</a:t>
            </a:r>
          </a:p>
          <a:p>
            <a:pPr algn="ctr" eaLnBrk="1" hangingPunct="1">
              <a:buFontTx/>
              <a:buNone/>
              <a:defRPr/>
            </a:pPr>
            <a:endParaRPr lang="en-US" altLang="en-US" sz="800" dirty="0" smtClean="0"/>
          </a:p>
          <a:p>
            <a:pPr eaLnBrk="1" hangingPunct="1">
              <a:defRPr/>
            </a:pPr>
            <a:r>
              <a:rPr lang="en-US" altLang="en-US" sz="2800" dirty="0"/>
              <a:t>O</a:t>
            </a:r>
            <a:r>
              <a:rPr lang="en-US" altLang="en-US" sz="2800" dirty="0" smtClean="0"/>
              <a:t>versee the remediation of contaminated sites in accordance with SRP’s rules and </a:t>
            </a:r>
            <a:r>
              <a:rPr lang="en-US" altLang="en-US" sz="2800" dirty="0" err="1" smtClean="0"/>
              <a:t>guidances</a:t>
            </a:r>
            <a:endParaRPr lang="en-US" altLang="en-US" sz="2800" dirty="0" smtClean="0"/>
          </a:p>
          <a:p>
            <a:pPr eaLnBrk="1" hangingPunct="1">
              <a:defRPr/>
            </a:pPr>
            <a:endParaRPr lang="en-US" altLang="en-US" sz="800" dirty="0" smtClean="0"/>
          </a:p>
          <a:p>
            <a:pPr eaLnBrk="1" hangingPunct="1">
              <a:defRPr/>
            </a:pPr>
            <a:r>
              <a:rPr lang="en-US" altLang="en-US" sz="2800" dirty="0" smtClean="0"/>
              <a:t>Established by SRRA, Subject to a strict “Code of Conduct” established by statute  </a:t>
            </a:r>
          </a:p>
          <a:p>
            <a:pPr eaLnBrk="1" hangingPunct="1">
              <a:defRPr/>
            </a:pPr>
            <a:endParaRPr lang="en-US" altLang="en-US" sz="800" dirty="0" smtClean="0"/>
          </a:p>
          <a:p>
            <a:pPr eaLnBrk="1" hangingPunct="1">
              <a:defRPr/>
            </a:pPr>
            <a:r>
              <a:rPr lang="en-US" altLang="en-US" sz="2800" dirty="0" smtClean="0"/>
              <a:t>Must ensure the remediation is protective of public health, safety and the environment </a:t>
            </a:r>
          </a:p>
          <a:p>
            <a:pPr eaLnBrk="1" hangingPunct="1">
              <a:defRPr/>
            </a:pPr>
            <a:endParaRPr lang="en-US" altLang="en-US" sz="2800" dirty="0" smtClean="0"/>
          </a:p>
          <a:p>
            <a:pPr marL="0" indent="0" algn="ctr" eaLnBrk="1" hangingPunct="1">
              <a:buFontTx/>
              <a:buNone/>
              <a:defRPr/>
            </a:pPr>
            <a:r>
              <a:rPr lang="en-US" altLang="en-US" sz="2800" b="1" dirty="0" smtClean="0"/>
              <a:t>DEP has no </a:t>
            </a:r>
            <a:r>
              <a:rPr lang="en-US" altLang="en-US" sz="2800" b="1" dirty="0"/>
              <a:t>enforcement </a:t>
            </a:r>
            <a:r>
              <a:rPr lang="en-US" altLang="en-US" sz="2800" b="1" dirty="0" smtClean="0"/>
              <a:t>authority over LSRPs</a:t>
            </a:r>
            <a:endParaRPr lang="en-US" altLang="en-US" sz="2800" b="1" dirty="0"/>
          </a:p>
          <a:p>
            <a:pPr marL="0" indent="0" eaLnBrk="1" hangingPunct="1">
              <a:buFontTx/>
              <a:buNone/>
              <a:defRPr/>
            </a:pPr>
            <a:endParaRPr lang="en-US" altLang="en-US" sz="2800" b="1" dirty="0" smtClean="0"/>
          </a:p>
          <a:p>
            <a:pPr eaLnBrk="1" hangingPunct="1">
              <a:defRPr/>
            </a:pPr>
            <a:endParaRPr lang="en-US" altLang="en-US" sz="2800" dirty="0" smtClean="0"/>
          </a:p>
        </p:txBody>
      </p:sp>
    </p:spTree>
    <p:extLst>
      <p:ext uri="{BB962C8B-B14F-4D97-AF65-F5344CB8AC3E}">
        <p14:creationId xmlns:p14="http://schemas.microsoft.com/office/powerpoint/2010/main" val="483531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1214438" y="227013"/>
            <a:ext cx="7586662" cy="992187"/>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defRPr/>
            </a:pPr>
            <a:r>
              <a:rPr lang="en-US" sz="2800" dirty="0" smtClean="0"/>
              <a:t>RESPONSE ACTION OUTCOME (RAO)</a:t>
            </a:r>
          </a:p>
        </p:txBody>
      </p:sp>
      <p:sp>
        <p:nvSpPr>
          <p:cNvPr id="55299" name="Rectangle 3"/>
          <p:cNvSpPr>
            <a:spLocks noGrp="1" noChangeArrowheads="1"/>
          </p:cNvSpPr>
          <p:nvPr>
            <p:ph type="body" idx="1"/>
          </p:nvPr>
        </p:nvSpPr>
        <p:spPr>
          <a:xfrm>
            <a:off x="457200" y="1219200"/>
            <a:ext cx="8226425" cy="5349875"/>
          </a:xfrm>
          <a:noFill/>
        </p:spPr>
        <p:txBody>
          <a:bodyPr/>
          <a:lstStyle/>
          <a:p>
            <a:pPr eaLnBrk="1" hangingPunct="1"/>
            <a:r>
              <a:rPr lang="en-US" altLang="en-US" sz="2800" dirty="0" smtClean="0"/>
              <a:t>Issued by LSRP to Responsible Party</a:t>
            </a:r>
          </a:p>
          <a:p>
            <a:pPr lvl="1" eaLnBrk="1" hangingPunct="1"/>
            <a:r>
              <a:rPr lang="en-US" altLang="en-US" sz="2400" dirty="0" smtClean="0"/>
              <a:t>Filed with the DEP </a:t>
            </a:r>
          </a:p>
          <a:p>
            <a:pPr lvl="1" eaLnBrk="1" hangingPunct="1"/>
            <a:r>
              <a:rPr lang="en-US" altLang="en-US" sz="2400" dirty="0" smtClean="0"/>
              <a:t>No DEP approval necessary</a:t>
            </a:r>
          </a:p>
          <a:p>
            <a:pPr eaLnBrk="1" hangingPunct="1"/>
            <a:endParaRPr lang="en-US" altLang="en-US" sz="800" dirty="0" smtClean="0"/>
          </a:p>
          <a:p>
            <a:pPr eaLnBrk="1" hangingPunct="1"/>
            <a:r>
              <a:rPr lang="en-US" altLang="en-US" sz="2800" dirty="0" smtClean="0"/>
              <a:t>The Department can invalidate RAOs, but only if:</a:t>
            </a:r>
          </a:p>
          <a:p>
            <a:pPr eaLnBrk="1" hangingPunct="1"/>
            <a:endParaRPr lang="en-US" altLang="en-US" sz="800" dirty="0" smtClean="0"/>
          </a:p>
          <a:p>
            <a:pPr lvl="1" eaLnBrk="1" hangingPunct="1"/>
            <a:r>
              <a:rPr lang="en-US" altLang="en-US" sz="2400" dirty="0" smtClean="0"/>
              <a:t>The remediation is not protective</a:t>
            </a:r>
          </a:p>
          <a:p>
            <a:pPr eaLnBrk="1" hangingPunct="1"/>
            <a:endParaRPr lang="en-US" altLang="en-US" sz="800" dirty="0" smtClean="0"/>
          </a:p>
          <a:p>
            <a:pPr lvl="1" eaLnBrk="1" hangingPunct="1"/>
            <a:r>
              <a:rPr lang="en-US" altLang="en-US" sz="2400" dirty="0" smtClean="0">
                <a:solidFill>
                  <a:schemeClr val="accent4">
                    <a:lumMod val="10000"/>
                  </a:schemeClr>
                </a:solidFill>
              </a:rPr>
              <a:t>The remedial action renders a property unusable for future development or recreational use; or</a:t>
            </a:r>
          </a:p>
          <a:p>
            <a:pPr lvl="1" eaLnBrk="1" hangingPunct="1"/>
            <a:r>
              <a:rPr lang="en-US" altLang="en-US" sz="2400" dirty="0" smtClean="0">
                <a:solidFill>
                  <a:schemeClr val="accent4">
                    <a:lumMod val="10000"/>
                  </a:schemeClr>
                </a:solidFill>
              </a:rPr>
              <a:t>A presumptive remedy is not implemented as required and the remedy is not protective</a:t>
            </a:r>
          </a:p>
          <a:p>
            <a:pPr eaLnBrk="1" hangingPunct="1"/>
            <a:endParaRPr lang="en-US" altLang="en-US" sz="800" dirty="0" smtClean="0"/>
          </a:p>
          <a:p>
            <a:pPr eaLnBrk="1" hangingPunct="1"/>
            <a:r>
              <a:rPr lang="en-US" altLang="en-US" sz="2800" dirty="0" smtClean="0"/>
              <a:t>RAO Invalidation is infrequent</a:t>
            </a:r>
          </a:p>
          <a:p>
            <a:pPr marL="0" indent="0" eaLnBrk="1" hangingPunct="1">
              <a:buNone/>
            </a:pPr>
            <a:endParaRPr lang="en-US" altLang="en-US" sz="2800" dirty="0" smtClean="0"/>
          </a:p>
        </p:txBody>
      </p:sp>
    </p:spTree>
    <p:extLst>
      <p:ext uri="{BB962C8B-B14F-4D97-AF65-F5344CB8AC3E}">
        <p14:creationId xmlns:p14="http://schemas.microsoft.com/office/powerpoint/2010/main" val="3152407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1371600" y="0"/>
            <a:ext cx="7391400" cy="1384300"/>
          </a:xfrm>
        </p:spPr>
        <p:txBody>
          <a:bodyPr/>
          <a:lstStyle/>
          <a:p>
            <a:pPr eaLnBrk="1" hangingPunct="1">
              <a:defRPr/>
            </a:pPr>
            <a:r>
              <a:rPr lang="en-US" dirty="0" smtClean="0"/>
              <a:t>Roles &amp; Responsibilities</a:t>
            </a:r>
          </a:p>
        </p:txBody>
      </p:sp>
      <p:sp>
        <p:nvSpPr>
          <p:cNvPr id="49155" name="Rectangle 3"/>
          <p:cNvSpPr>
            <a:spLocks noGrp="1" noChangeArrowheads="1"/>
          </p:cNvSpPr>
          <p:nvPr>
            <p:ph type="body" idx="1"/>
          </p:nvPr>
        </p:nvSpPr>
        <p:spPr>
          <a:xfrm>
            <a:off x="304800" y="1295400"/>
            <a:ext cx="8991600" cy="4191000"/>
          </a:xfrm>
        </p:spPr>
        <p:txBody>
          <a:bodyPr/>
          <a:lstStyle/>
          <a:p>
            <a:pPr algn="ctr" eaLnBrk="1" hangingPunct="1">
              <a:buFontTx/>
              <a:buNone/>
            </a:pPr>
            <a:r>
              <a:rPr lang="en-US" altLang="en-US" sz="2800" b="1" u="sng" dirty="0" smtClean="0"/>
              <a:t>Site Remediation Professional Licensing Board</a:t>
            </a:r>
          </a:p>
          <a:p>
            <a:pPr eaLnBrk="1" hangingPunct="1">
              <a:buFontTx/>
              <a:buNone/>
            </a:pPr>
            <a:endParaRPr lang="en-US" altLang="en-US" sz="800" u="sng" dirty="0" smtClean="0"/>
          </a:p>
          <a:p>
            <a:pPr eaLnBrk="1" hangingPunct="1"/>
            <a:r>
              <a:rPr lang="en-US" altLang="en-US" sz="2800" dirty="0" smtClean="0"/>
              <a:t>Establishes licensing requirements for site remediation professionals </a:t>
            </a:r>
          </a:p>
          <a:p>
            <a:pPr eaLnBrk="1" hangingPunct="1"/>
            <a:endParaRPr lang="en-US" altLang="en-US" sz="800" dirty="0" smtClean="0"/>
          </a:p>
          <a:p>
            <a:pPr eaLnBrk="1" hangingPunct="1"/>
            <a:r>
              <a:rPr lang="en-US" altLang="en-US" sz="2800" dirty="0" smtClean="0"/>
              <a:t>Oversees the licensing and performance of LSRPs (Code of Conduct)</a:t>
            </a:r>
          </a:p>
          <a:p>
            <a:pPr eaLnBrk="1" hangingPunct="1"/>
            <a:endParaRPr lang="en-US" altLang="en-US" sz="800" dirty="0" smtClean="0"/>
          </a:p>
          <a:p>
            <a:pPr eaLnBrk="1" hangingPunct="1"/>
            <a:r>
              <a:rPr lang="en-US" altLang="en-US" sz="2800" dirty="0" smtClean="0"/>
              <a:t>Issues fines and penalties against LSRPs</a:t>
            </a:r>
          </a:p>
          <a:p>
            <a:pPr eaLnBrk="1" hangingPunct="1"/>
            <a:endParaRPr lang="en-US" altLang="en-US" sz="800" dirty="0" smtClean="0"/>
          </a:p>
          <a:p>
            <a:pPr eaLnBrk="1" hangingPunct="1"/>
            <a:r>
              <a:rPr lang="en-US" altLang="en-US" sz="2800" dirty="0" smtClean="0"/>
              <a:t>License suspension and revocation</a:t>
            </a:r>
          </a:p>
        </p:txBody>
      </p:sp>
    </p:spTree>
    <p:extLst>
      <p:ext uri="{BB962C8B-B14F-4D97-AF65-F5344CB8AC3E}">
        <p14:creationId xmlns:p14="http://schemas.microsoft.com/office/powerpoint/2010/main" val="1489616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1371600" y="0"/>
            <a:ext cx="7391400" cy="1384300"/>
          </a:xfrm>
        </p:spPr>
        <p:txBody>
          <a:bodyPr/>
          <a:lstStyle/>
          <a:p>
            <a:pPr eaLnBrk="1" hangingPunct="1">
              <a:defRPr/>
            </a:pPr>
            <a:r>
              <a:rPr lang="en-US" dirty="0" smtClean="0"/>
              <a:t>Roles &amp; Responsibilities</a:t>
            </a:r>
          </a:p>
        </p:txBody>
      </p:sp>
      <p:sp>
        <p:nvSpPr>
          <p:cNvPr id="50179" name="Rectangle 3"/>
          <p:cNvSpPr>
            <a:spLocks noGrp="1" noChangeArrowheads="1"/>
          </p:cNvSpPr>
          <p:nvPr>
            <p:ph type="body" idx="1"/>
          </p:nvPr>
        </p:nvSpPr>
        <p:spPr>
          <a:xfrm>
            <a:off x="381000" y="1371600"/>
            <a:ext cx="8534400" cy="5029200"/>
          </a:xfrm>
        </p:spPr>
        <p:txBody>
          <a:bodyPr/>
          <a:lstStyle/>
          <a:p>
            <a:pPr algn="ctr" eaLnBrk="1" hangingPunct="1">
              <a:lnSpc>
                <a:spcPct val="80000"/>
              </a:lnSpc>
              <a:buFontTx/>
              <a:buNone/>
            </a:pPr>
            <a:r>
              <a:rPr lang="en-US" altLang="en-US" b="1" u="sng" dirty="0" smtClean="0"/>
              <a:t>Site Remediation Program </a:t>
            </a:r>
          </a:p>
          <a:p>
            <a:pPr algn="ctr" eaLnBrk="1" hangingPunct="1">
              <a:lnSpc>
                <a:spcPct val="80000"/>
              </a:lnSpc>
              <a:buFontTx/>
              <a:buNone/>
            </a:pPr>
            <a:endParaRPr lang="en-US" altLang="en-US" sz="800" b="1" u="sng" dirty="0" smtClean="0"/>
          </a:p>
          <a:p>
            <a:pPr eaLnBrk="1" hangingPunct="1">
              <a:lnSpc>
                <a:spcPct val="80000"/>
              </a:lnSpc>
            </a:pPr>
            <a:endParaRPr lang="en-US" altLang="en-US" sz="800" dirty="0" smtClean="0"/>
          </a:p>
          <a:p>
            <a:pPr eaLnBrk="1" hangingPunct="1">
              <a:lnSpc>
                <a:spcPct val="80000"/>
              </a:lnSpc>
            </a:pPr>
            <a:r>
              <a:rPr lang="en-US" altLang="en-US" sz="2800" dirty="0" smtClean="0"/>
              <a:t>Inspection and Review of LSRP submittals</a:t>
            </a:r>
          </a:p>
          <a:p>
            <a:pPr eaLnBrk="1" hangingPunct="1">
              <a:lnSpc>
                <a:spcPct val="80000"/>
              </a:lnSpc>
            </a:pPr>
            <a:endParaRPr lang="en-US" altLang="en-US" sz="800" dirty="0" smtClean="0"/>
          </a:p>
          <a:p>
            <a:pPr eaLnBrk="1" hangingPunct="1">
              <a:lnSpc>
                <a:spcPct val="80000"/>
              </a:lnSpc>
            </a:pPr>
            <a:r>
              <a:rPr lang="en-US" altLang="en-US" sz="2800" dirty="0" smtClean="0"/>
              <a:t>Compliance Assistance </a:t>
            </a:r>
          </a:p>
          <a:p>
            <a:pPr eaLnBrk="1" hangingPunct="1">
              <a:lnSpc>
                <a:spcPct val="80000"/>
              </a:lnSpc>
            </a:pPr>
            <a:endParaRPr lang="en-US" altLang="en-US" sz="800" dirty="0" smtClean="0"/>
          </a:p>
          <a:p>
            <a:pPr eaLnBrk="1" hangingPunct="1">
              <a:lnSpc>
                <a:spcPct val="80000"/>
              </a:lnSpc>
            </a:pPr>
            <a:r>
              <a:rPr lang="en-US" altLang="en-US" sz="2800" dirty="0" smtClean="0"/>
              <a:t>Enforcement actions against responsible parties</a:t>
            </a:r>
          </a:p>
          <a:p>
            <a:pPr eaLnBrk="1" hangingPunct="1">
              <a:lnSpc>
                <a:spcPct val="80000"/>
              </a:lnSpc>
            </a:pPr>
            <a:endParaRPr lang="en-US" altLang="en-US" sz="800" dirty="0" smtClean="0"/>
          </a:p>
          <a:p>
            <a:pPr eaLnBrk="1" hangingPunct="1">
              <a:lnSpc>
                <a:spcPct val="80000"/>
              </a:lnSpc>
            </a:pPr>
            <a:r>
              <a:rPr lang="en-US" altLang="en-US" sz="2800" dirty="0" smtClean="0"/>
              <a:t>LSRP Board Referrals </a:t>
            </a:r>
          </a:p>
          <a:p>
            <a:pPr eaLnBrk="1" hangingPunct="1">
              <a:lnSpc>
                <a:spcPct val="80000"/>
              </a:lnSpc>
            </a:pPr>
            <a:endParaRPr lang="en-US" altLang="en-US" sz="800" dirty="0" smtClean="0"/>
          </a:p>
          <a:p>
            <a:pPr eaLnBrk="1" hangingPunct="1">
              <a:lnSpc>
                <a:spcPct val="80000"/>
              </a:lnSpc>
            </a:pPr>
            <a:r>
              <a:rPr lang="en-US" altLang="en-US" sz="2800" dirty="0" smtClean="0"/>
              <a:t>Direct Oversight (mandatory timeframe)</a:t>
            </a:r>
          </a:p>
          <a:p>
            <a:pPr eaLnBrk="1" hangingPunct="1">
              <a:lnSpc>
                <a:spcPct val="80000"/>
              </a:lnSpc>
            </a:pPr>
            <a:endParaRPr lang="en-US" altLang="en-US" sz="800" dirty="0" smtClean="0"/>
          </a:p>
          <a:p>
            <a:pPr eaLnBrk="1" hangingPunct="1">
              <a:lnSpc>
                <a:spcPct val="80000"/>
              </a:lnSpc>
            </a:pPr>
            <a:r>
              <a:rPr lang="en-US" altLang="en-US" sz="2800" dirty="0" smtClean="0"/>
              <a:t>Approve Remediation Funding Source and Financial Assurance</a:t>
            </a:r>
          </a:p>
          <a:p>
            <a:pPr eaLnBrk="1" hangingPunct="1">
              <a:lnSpc>
                <a:spcPct val="80000"/>
              </a:lnSpc>
            </a:pPr>
            <a:endParaRPr lang="en-US" altLang="en-US" sz="800" dirty="0" smtClean="0"/>
          </a:p>
          <a:p>
            <a:pPr eaLnBrk="1" hangingPunct="1">
              <a:lnSpc>
                <a:spcPct val="80000"/>
              </a:lnSpc>
            </a:pPr>
            <a:r>
              <a:rPr lang="en-US" altLang="en-US" sz="2800" dirty="0" smtClean="0"/>
              <a:t>Issue Remedial Action Permits for remaining      soil and ground </a:t>
            </a:r>
            <a:r>
              <a:rPr lang="en-US" altLang="en-US" sz="2800" dirty="0"/>
              <a:t>w</a:t>
            </a:r>
            <a:r>
              <a:rPr lang="en-US" altLang="en-US" sz="2800" dirty="0" smtClean="0"/>
              <a:t>ater contamination</a:t>
            </a:r>
          </a:p>
          <a:p>
            <a:pPr eaLnBrk="1" hangingPunct="1">
              <a:lnSpc>
                <a:spcPct val="80000"/>
              </a:lnSpc>
            </a:pPr>
            <a:endParaRPr lang="en-US" altLang="en-US" b="1" dirty="0" smtClean="0"/>
          </a:p>
        </p:txBody>
      </p:sp>
    </p:spTree>
    <p:extLst>
      <p:ext uri="{BB962C8B-B14F-4D97-AF65-F5344CB8AC3E}">
        <p14:creationId xmlns:p14="http://schemas.microsoft.com/office/powerpoint/2010/main" val="1973490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0" y="292100"/>
            <a:ext cx="2133600" cy="1384300"/>
          </a:xfrm>
        </p:spPr>
        <p:txBody>
          <a:bodyPr/>
          <a:lstStyle/>
          <a:p>
            <a:pPr marL="342900" indent="-342900" eaLnBrk="1" hangingPunct="1">
              <a:lnSpc>
                <a:spcPct val="90000"/>
              </a:lnSpc>
              <a:spcBef>
                <a:spcPct val="20000"/>
              </a:spcBef>
            </a:pPr>
            <a:r>
              <a:rPr lang="en-US" altLang="en-US" sz="2000" b="0" smtClean="0">
                <a:effectLst/>
              </a:rPr>
              <a:t>     </a:t>
            </a:r>
            <a:r>
              <a:rPr lang="en-US" altLang="en-US" sz="2400" b="0" smtClean="0">
                <a:effectLst/>
              </a:rPr>
              <a:t>Cases not </a:t>
            </a:r>
            <a:r>
              <a:rPr lang="en-US" altLang="en-US" sz="2400" smtClean="0">
                <a:effectLst/>
              </a:rPr>
              <a:t>assigned</a:t>
            </a:r>
            <a:r>
              <a:rPr lang="en-US" altLang="en-US" sz="2400" b="0" smtClean="0">
                <a:effectLst/>
              </a:rPr>
              <a:t> based on priorities</a:t>
            </a:r>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l="50542" t="16844" r="32513"/>
          <a:stretch>
            <a:fillRect/>
          </a:stretch>
        </p:blipFill>
        <p:spPr bwMode="auto">
          <a:xfrm>
            <a:off x="2136775" y="0"/>
            <a:ext cx="4873625"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 name="TextBox 3"/>
          <p:cNvSpPr txBox="1"/>
          <p:nvPr/>
        </p:nvSpPr>
        <p:spPr>
          <a:xfrm>
            <a:off x="76200" y="1600200"/>
            <a:ext cx="1905000" cy="1563688"/>
          </a:xfrm>
          <a:prstGeom prst="rect">
            <a:avLst/>
          </a:prstGeom>
          <a:noFill/>
        </p:spPr>
        <p:txBody>
          <a:bodyPr>
            <a:spAutoFit/>
          </a:bodyPr>
          <a:lstStyle/>
          <a:p>
            <a:pPr algn="l" eaLnBrk="1" hangingPunct="1">
              <a:lnSpc>
                <a:spcPct val="90000"/>
              </a:lnSpc>
              <a:spcBef>
                <a:spcPct val="20000"/>
              </a:spcBef>
              <a:buClr>
                <a:srgbClr val="010199"/>
              </a:buClr>
              <a:defRPr/>
            </a:pPr>
            <a:r>
              <a:rPr lang="en-US" altLang="en-US" sz="2400" kern="0" dirty="0">
                <a:solidFill>
                  <a:srgbClr val="000000"/>
                </a:solidFill>
                <a:latin typeface="Tahoma"/>
              </a:rPr>
              <a:t>More cases than DEP could handle</a:t>
            </a:r>
          </a:p>
          <a:p>
            <a:pPr algn="l" eaLnBrk="1" hangingPunct="1">
              <a:lnSpc>
                <a:spcPct val="90000"/>
              </a:lnSpc>
              <a:spcBef>
                <a:spcPct val="20000"/>
              </a:spcBef>
              <a:buClr>
                <a:srgbClr val="010199"/>
              </a:buClr>
              <a:defRPr/>
            </a:pPr>
            <a:endParaRPr lang="en-US" altLang="en-US" sz="2800" kern="0" dirty="0">
              <a:solidFill>
                <a:srgbClr val="000000"/>
              </a:solidFill>
              <a:latin typeface="Tahoma"/>
            </a:endParaRPr>
          </a:p>
        </p:txBody>
      </p:sp>
      <p:sp>
        <p:nvSpPr>
          <p:cNvPr id="5" name="TextBox 4"/>
          <p:cNvSpPr txBox="1"/>
          <p:nvPr/>
        </p:nvSpPr>
        <p:spPr>
          <a:xfrm>
            <a:off x="7162800" y="2057400"/>
            <a:ext cx="1981200" cy="1976438"/>
          </a:xfrm>
          <a:prstGeom prst="rect">
            <a:avLst/>
          </a:prstGeom>
          <a:noFill/>
        </p:spPr>
        <p:txBody>
          <a:bodyPr>
            <a:spAutoFit/>
          </a:bodyPr>
          <a:lstStyle/>
          <a:p>
            <a:pPr eaLnBrk="1" hangingPunct="1">
              <a:lnSpc>
                <a:spcPct val="90000"/>
              </a:lnSpc>
              <a:spcBef>
                <a:spcPct val="20000"/>
              </a:spcBef>
              <a:buClr>
                <a:srgbClr val="010199"/>
              </a:buClr>
              <a:defRPr/>
            </a:pPr>
            <a:r>
              <a:rPr lang="en-US" altLang="en-US" sz="2400" kern="0" dirty="0">
                <a:solidFill>
                  <a:srgbClr val="000000"/>
                </a:solidFill>
                <a:latin typeface="Tahoma"/>
              </a:rPr>
              <a:t>Unassigned cases</a:t>
            </a:r>
          </a:p>
          <a:p>
            <a:pPr eaLnBrk="1" hangingPunct="1">
              <a:lnSpc>
                <a:spcPct val="90000"/>
              </a:lnSpc>
              <a:spcBef>
                <a:spcPct val="20000"/>
              </a:spcBef>
              <a:buClr>
                <a:srgbClr val="010199"/>
              </a:buClr>
              <a:defRPr/>
            </a:pPr>
            <a:r>
              <a:rPr lang="en-US" altLang="en-US" sz="2400" kern="0" dirty="0">
                <a:solidFill>
                  <a:srgbClr val="000000"/>
                </a:solidFill>
                <a:latin typeface="Tahoma"/>
              </a:rPr>
              <a:t> </a:t>
            </a:r>
          </a:p>
          <a:p>
            <a:pPr eaLnBrk="1" hangingPunct="1">
              <a:lnSpc>
                <a:spcPct val="90000"/>
              </a:lnSpc>
              <a:spcBef>
                <a:spcPct val="20000"/>
              </a:spcBef>
              <a:buClr>
                <a:srgbClr val="010199"/>
              </a:buClr>
              <a:defRPr/>
            </a:pPr>
            <a:endParaRPr lang="en-US" altLang="en-US" sz="2400" kern="0" dirty="0">
              <a:solidFill>
                <a:srgbClr val="000000"/>
              </a:solidFill>
              <a:latin typeface="Tahoma"/>
            </a:endParaRPr>
          </a:p>
          <a:p>
            <a:pPr eaLnBrk="1" hangingPunct="1">
              <a:lnSpc>
                <a:spcPct val="90000"/>
              </a:lnSpc>
              <a:spcBef>
                <a:spcPct val="20000"/>
              </a:spcBef>
              <a:buClr>
                <a:srgbClr val="010199"/>
              </a:buClr>
              <a:defRPr/>
            </a:pPr>
            <a:endParaRPr lang="en-US" altLang="en-US" sz="2400" kern="0" dirty="0">
              <a:solidFill>
                <a:srgbClr val="000000"/>
              </a:solidFill>
              <a:latin typeface="Tahoma"/>
            </a:endParaRPr>
          </a:p>
        </p:txBody>
      </p:sp>
      <p:sp>
        <p:nvSpPr>
          <p:cNvPr id="6" name="TextBox 5"/>
          <p:cNvSpPr txBox="1"/>
          <p:nvPr/>
        </p:nvSpPr>
        <p:spPr>
          <a:xfrm>
            <a:off x="152400" y="3838575"/>
            <a:ext cx="1828800" cy="1495425"/>
          </a:xfrm>
          <a:prstGeom prst="rect">
            <a:avLst/>
          </a:prstGeom>
          <a:noFill/>
        </p:spPr>
        <p:txBody>
          <a:bodyPr>
            <a:spAutoFit/>
          </a:bodyPr>
          <a:lstStyle/>
          <a:p>
            <a:pPr algn="l" eaLnBrk="1" hangingPunct="1">
              <a:lnSpc>
                <a:spcPct val="90000"/>
              </a:lnSpc>
              <a:spcBef>
                <a:spcPct val="20000"/>
              </a:spcBef>
              <a:buClr>
                <a:srgbClr val="010199"/>
              </a:buClr>
              <a:defRPr/>
            </a:pPr>
            <a:r>
              <a:rPr lang="en-US" altLang="en-US" sz="2400" kern="0" dirty="0">
                <a:solidFill>
                  <a:srgbClr val="000000"/>
                </a:solidFill>
                <a:latin typeface="Tahoma"/>
              </a:rPr>
              <a:t>No remediation timeframes</a:t>
            </a:r>
          </a:p>
          <a:p>
            <a:pPr algn="l" eaLnBrk="1" hangingPunct="1">
              <a:lnSpc>
                <a:spcPct val="90000"/>
              </a:lnSpc>
              <a:spcBef>
                <a:spcPct val="20000"/>
              </a:spcBef>
              <a:buClr>
                <a:srgbClr val="010199"/>
              </a:buClr>
              <a:defRPr/>
            </a:pPr>
            <a:endParaRPr lang="en-US" altLang="en-US" sz="2400" kern="0" dirty="0">
              <a:solidFill>
                <a:srgbClr val="000000"/>
              </a:solidFill>
              <a:latin typeface="Tahoma"/>
            </a:endParaRPr>
          </a:p>
        </p:txBody>
      </p:sp>
      <p:sp>
        <p:nvSpPr>
          <p:cNvPr id="7" name="TextBox 6"/>
          <p:cNvSpPr txBox="1"/>
          <p:nvPr/>
        </p:nvSpPr>
        <p:spPr>
          <a:xfrm>
            <a:off x="7189788" y="3597275"/>
            <a:ext cx="1828800" cy="1420813"/>
          </a:xfrm>
          <a:prstGeom prst="rect">
            <a:avLst/>
          </a:prstGeom>
          <a:noFill/>
        </p:spPr>
        <p:txBody>
          <a:bodyPr>
            <a:spAutoFit/>
          </a:bodyPr>
          <a:lstStyle/>
          <a:p>
            <a:pPr eaLnBrk="1" hangingPunct="1">
              <a:lnSpc>
                <a:spcPct val="90000"/>
              </a:lnSpc>
              <a:spcBef>
                <a:spcPct val="20000"/>
              </a:spcBef>
              <a:buClr>
                <a:srgbClr val="010199"/>
              </a:buClr>
              <a:defRPr/>
            </a:pPr>
            <a:r>
              <a:rPr lang="en-US" altLang="en-US" sz="2400" kern="0" dirty="0">
                <a:solidFill>
                  <a:srgbClr val="000000"/>
                </a:solidFill>
                <a:latin typeface="Tahoma"/>
              </a:rPr>
              <a:t>IEC cases not being addressed quickly</a:t>
            </a:r>
          </a:p>
        </p:txBody>
      </p:sp>
      <p:sp>
        <p:nvSpPr>
          <p:cNvPr id="8" name="TextBox 7"/>
          <p:cNvSpPr txBox="1"/>
          <p:nvPr/>
        </p:nvSpPr>
        <p:spPr>
          <a:xfrm>
            <a:off x="2133600" y="140494"/>
            <a:ext cx="1905000" cy="1231106"/>
          </a:xfrm>
          <a:prstGeom prst="rect">
            <a:avLst/>
          </a:prstGeom>
          <a:noFill/>
        </p:spPr>
        <p:txBody>
          <a:bodyPr>
            <a:spAutoFit/>
          </a:bodyPr>
          <a:lstStyle/>
          <a:p>
            <a:pPr algn="l" eaLnBrk="1" hangingPunct="1">
              <a:lnSpc>
                <a:spcPct val="90000"/>
              </a:lnSpc>
              <a:spcBef>
                <a:spcPct val="20000"/>
              </a:spcBef>
              <a:buClr>
                <a:srgbClr val="010199"/>
              </a:buClr>
              <a:defRPr/>
            </a:pPr>
            <a:r>
              <a:rPr lang="en-US" altLang="en-US" sz="2400" kern="0" dirty="0" smtClean="0">
                <a:solidFill>
                  <a:srgbClr val="000000"/>
                </a:solidFill>
                <a:latin typeface="Tahoma"/>
              </a:rPr>
              <a:t>The Old Days</a:t>
            </a:r>
            <a:endParaRPr lang="en-US" altLang="en-US" sz="2400" kern="0" dirty="0">
              <a:solidFill>
                <a:srgbClr val="000000"/>
              </a:solidFill>
              <a:latin typeface="Tahoma"/>
            </a:endParaRPr>
          </a:p>
          <a:p>
            <a:pPr algn="l" eaLnBrk="1" hangingPunct="1">
              <a:lnSpc>
                <a:spcPct val="90000"/>
              </a:lnSpc>
              <a:spcBef>
                <a:spcPct val="20000"/>
              </a:spcBef>
              <a:buClr>
                <a:srgbClr val="010199"/>
              </a:buClr>
              <a:defRPr/>
            </a:pPr>
            <a:endParaRPr lang="en-US" altLang="en-US" sz="2800" kern="0" dirty="0">
              <a:solidFill>
                <a:srgbClr val="000000"/>
              </a:solidFill>
              <a:latin typeface="Tahoma"/>
            </a:endParaRPr>
          </a:p>
        </p:txBody>
      </p:sp>
    </p:spTree>
    <p:extLst>
      <p:ext uri="{BB962C8B-B14F-4D97-AF65-F5344CB8AC3E}">
        <p14:creationId xmlns:p14="http://schemas.microsoft.com/office/powerpoint/2010/main" val="1510011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1371600" y="0"/>
            <a:ext cx="7391400" cy="1384300"/>
          </a:xfrm>
        </p:spPr>
        <p:txBody>
          <a:bodyPr/>
          <a:lstStyle/>
          <a:p>
            <a:pPr eaLnBrk="1" hangingPunct="1">
              <a:defRPr/>
            </a:pPr>
            <a:r>
              <a:rPr lang="en-US" dirty="0" smtClean="0"/>
              <a:t>Roles &amp; Responsibilities</a:t>
            </a:r>
          </a:p>
        </p:txBody>
      </p:sp>
      <p:sp>
        <p:nvSpPr>
          <p:cNvPr id="51203" name="Rectangle 3"/>
          <p:cNvSpPr>
            <a:spLocks noGrp="1" noChangeArrowheads="1"/>
          </p:cNvSpPr>
          <p:nvPr>
            <p:ph type="body" idx="1"/>
          </p:nvPr>
        </p:nvSpPr>
        <p:spPr>
          <a:xfrm>
            <a:off x="381000" y="1371600"/>
            <a:ext cx="8001000" cy="5029200"/>
          </a:xfrm>
        </p:spPr>
        <p:txBody>
          <a:bodyPr/>
          <a:lstStyle/>
          <a:p>
            <a:pPr algn="ctr" eaLnBrk="1" hangingPunct="1">
              <a:lnSpc>
                <a:spcPct val="80000"/>
              </a:lnSpc>
              <a:buFontTx/>
              <a:buNone/>
            </a:pPr>
            <a:r>
              <a:rPr lang="en-US" altLang="en-US" b="1" u="sng" smtClean="0"/>
              <a:t>Site Remediation Program </a:t>
            </a:r>
          </a:p>
          <a:p>
            <a:pPr eaLnBrk="1" hangingPunct="1">
              <a:lnSpc>
                <a:spcPct val="80000"/>
              </a:lnSpc>
            </a:pPr>
            <a:endParaRPr lang="en-US" altLang="en-US" sz="800" smtClean="0"/>
          </a:p>
          <a:p>
            <a:pPr eaLnBrk="1" hangingPunct="1">
              <a:lnSpc>
                <a:spcPct val="80000"/>
              </a:lnSpc>
            </a:pPr>
            <a:endParaRPr lang="en-US" altLang="en-US" sz="800" smtClean="0"/>
          </a:p>
          <a:p>
            <a:pPr eaLnBrk="1" hangingPunct="1">
              <a:lnSpc>
                <a:spcPct val="80000"/>
              </a:lnSpc>
            </a:pPr>
            <a:endParaRPr lang="en-US" altLang="en-US" sz="800" smtClean="0"/>
          </a:p>
          <a:p>
            <a:pPr eaLnBrk="1" hangingPunct="1">
              <a:lnSpc>
                <a:spcPct val="80000"/>
              </a:lnSpc>
            </a:pPr>
            <a:r>
              <a:rPr lang="en-US" altLang="en-US" sz="2800" smtClean="0"/>
              <a:t>Work with stakeholders to develop technical and administrative guidance and address problems</a:t>
            </a:r>
          </a:p>
          <a:p>
            <a:pPr eaLnBrk="1" hangingPunct="1">
              <a:lnSpc>
                <a:spcPct val="80000"/>
              </a:lnSpc>
            </a:pPr>
            <a:endParaRPr lang="en-US" altLang="en-US" sz="800" smtClean="0"/>
          </a:p>
          <a:p>
            <a:pPr eaLnBrk="1" hangingPunct="1">
              <a:lnSpc>
                <a:spcPct val="80000"/>
              </a:lnSpc>
            </a:pPr>
            <a:r>
              <a:rPr lang="en-US" altLang="en-US" sz="2800" smtClean="0"/>
              <a:t>Conduct ongoing technical and administrative training</a:t>
            </a:r>
          </a:p>
          <a:p>
            <a:pPr eaLnBrk="1" hangingPunct="1">
              <a:lnSpc>
                <a:spcPct val="80000"/>
              </a:lnSpc>
            </a:pPr>
            <a:endParaRPr lang="en-US" altLang="en-US" sz="800" smtClean="0"/>
          </a:p>
          <a:p>
            <a:pPr eaLnBrk="1" hangingPunct="1">
              <a:lnSpc>
                <a:spcPct val="80000"/>
              </a:lnSpc>
            </a:pPr>
            <a:r>
              <a:rPr lang="en-US" altLang="en-US" sz="2800" smtClean="0"/>
              <a:t>Provide program updates via Listserv messages</a:t>
            </a:r>
          </a:p>
          <a:p>
            <a:pPr eaLnBrk="1" hangingPunct="1">
              <a:lnSpc>
                <a:spcPct val="80000"/>
              </a:lnSpc>
            </a:pPr>
            <a:endParaRPr lang="en-US" altLang="en-US" sz="800" smtClean="0"/>
          </a:p>
          <a:p>
            <a:pPr eaLnBrk="1" hangingPunct="1">
              <a:lnSpc>
                <a:spcPct val="80000"/>
              </a:lnSpc>
            </a:pPr>
            <a:r>
              <a:rPr lang="en-US" altLang="en-US" sz="2800" smtClean="0"/>
              <a:t>Provide Technical Consultation services</a:t>
            </a:r>
          </a:p>
          <a:p>
            <a:pPr eaLnBrk="1" hangingPunct="1">
              <a:lnSpc>
                <a:spcPct val="80000"/>
              </a:lnSpc>
            </a:pPr>
            <a:endParaRPr lang="en-US" altLang="en-US" sz="800" smtClean="0"/>
          </a:p>
          <a:p>
            <a:pPr eaLnBrk="1" hangingPunct="1">
              <a:lnSpc>
                <a:spcPct val="80000"/>
              </a:lnSpc>
            </a:pPr>
            <a:r>
              <a:rPr lang="en-US" altLang="en-US" sz="2800" smtClean="0"/>
              <a:t>Post program information and help-guides on SRP’s web page</a:t>
            </a:r>
          </a:p>
          <a:p>
            <a:pPr eaLnBrk="1" hangingPunct="1">
              <a:lnSpc>
                <a:spcPct val="80000"/>
              </a:lnSpc>
            </a:pPr>
            <a:endParaRPr lang="en-US" altLang="en-US" b="1" smtClean="0"/>
          </a:p>
        </p:txBody>
      </p:sp>
    </p:spTree>
    <p:extLst>
      <p:ext uri="{BB962C8B-B14F-4D97-AF65-F5344CB8AC3E}">
        <p14:creationId xmlns:p14="http://schemas.microsoft.com/office/powerpoint/2010/main" val="3248597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1219200" y="76200"/>
            <a:ext cx="7586663" cy="1371600"/>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defRPr/>
            </a:pPr>
            <a:r>
              <a:rPr lang="en-US" sz="2800" dirty="0" smtClean="0"/>
              <a:t>INSPECTION OF FORMS &amp; REVIEW OF REPORTS</a:t>
            </a:r>
          </a:p>
        </p:txBody>
      </p:sp>
      <p:sp>
        <p:nvSpPr>
          <p:cNvPr id="53251" name="Rectangle 3"/>
          <p:cNvSpPr>
            <a:spLocks noGrp="1" noChangeArrowheads="1"/>
          </p:cNvSpPr>
          <p:nvPr>
            <p:ph type="body" idx="1"/>
          </p:nvPr>
        </p:nvSpPr>
        <p:spPr>
          <a:xfrm>
            <a:off x="381000" y="1600200"/>
            <a:ext cx="8459788" cy="4891088"/>
          </a:xfrm>
          <a:noFill/>
        </p:spPr>
        <p:txBody>
          <a:bodyPr/>
          <a:lstStyle/>
          <a:p>
            <a:pPr eaLnBrk="1" hangingPunct="1">
              <a:lnSpc>
                <a:spcPct val="90000"/>
              </a:lnSpc>
            </a:pPr>
            <a:r>
              <a:rPr lang="en-US" altLang="en-US" sz="2800" dirty="0" smtClean="0"/>
              <a:t>Inspectors and Reviewers replace assigned Case Managers </a:t>
            </a:r>
          </a:p>
          <a:p>
            <a:pPr eaLnBrk="1" hangingPunct="1">
              <a:lnSpc>
                <a:spcPct val="90000"/>
              </a:lnSpc>
            </a:pPr>
            <a:endParaRPr lang="en-US" altLang="en-US" sz="800" dirty="0" smtClean="0"/>
          </a:p>
          <a:p>
            <a:pPr eaLnBrk="1" hangingPunct="1">
              <a:lnSpc>
                <a:spcPct val="90000"/>
              </a:lnSpc>
            </a:pPr>
            <a:r>
              <a:rPr lang="en-US" altLang="en-US" sz="2800" dirty="0" smtClean="0"/>
              <a:t>Department will inspect all LSRP forms instead of conducting detailed review of all reports</a:t>
            </a:r>
          </a:p>
          <a:p>
            <a:pPr eaLnBrk="1" hangingPunct="1">
              <a:lnSpc>
                <a:spcPct val="90000"/>
              </a:lnSpc>
            </a:pPr>
            <a:endParaRPr lang="en-US" altLang="en-US" sz="800" dirty="0" smtClean="0"/>
          </a:p>
          <a:p>
            <a:pPr eaLnBrk="1" hangingPunct="1">
              <a:lnSpc>
                <a:spcPct val="90000"/>
              </a:lnSpc>
            </a:pPr>
            <a:r>
              <a:rPr lang="en-US" altLang="en-US" sz="2800" dirty="0" smtClean="0"/>
              <a:t>Forms provide critical information about a site and help determine if more detailed review is needed</a:t>
            </a:r>
          </a:p>
          <a:p>
            <a:pPr eaLnBrk="1" hangingPunct="1">
              <a:lnSpc>
                <a:spcPct val="90000"/>
              </a:lnSpc>
            </a:pPr>
            <a:endParaRPr lang="en-US" altLang="en-US" sz="800" dirty="0" smtClean="0"/>
          </a:p>
          <a:p>
            <a:pPr eaLnBrk="1" hangingPunct="1">
              <a:lnSpc>
                <a:spcPct val="90000"/>
              </a:lnSpc>
            </a:pPr>
            <a:r>
              <a:rPr lang="en-US" altLang="en-US" sz="2800" dirty="0" smtClean="0"/>
              <a:t>Inspection/Review</a:t>
            </a:r>
          </a:p>
          <a:p>
            <a:pPr lvl="1" eaLnBrk="1" hangingPunct="1">
              <a:lnSpc>
                <a:spcPct val="90000"/>
              </a:lnSpc>
            </a:pPr>
            <a:r>
              <a:rPr lang="en-US" altLang="en-US" sz="2400" dirty="0" smtClean="0"/>
              <a:t>Does not stop remediation process </a:t>
            </a:r>
          </a:p>
          <a:p>
            <a:pPr lvl="1" eaLnBrk="1" hangingPunct="1">
              <a:lnSpc>
                <a:spcPct val="90000"/>
              </a:lnSpc>
            </a:pPr>
            <a:r>
              <a:rPr lang="en-US" altLang="en-US" sz="2400" dirty="0" smtClean="0"/>
              <a:t>LSRP does not need prior DEP approval (except under certain circumstances; i.e. radionuclide contamination, certain RCRA sites, DEP </a:t>
            </a:r>
            <a:r>
              <a:rPr lang="en-US" altLang="en-US" sz="2400" smtClean="0"/>
              <a:t>directs otherwise, etc.)</a:t>
            </a:r>
            <a:endParaRPr lang="en-US" altLang="en-US" sz="2400" dirty="0" smtClean="0"/>
          </a:p>
          <a:p>
            <a:pPr eaLnBrk="1" hangingPunct="1">
              <a:lnSpc>
                <a:spcPct val="90000"/>
              </a:lnSpc>
            </a:pPr>
            <a:endParaRPr lang="en-US" altLang="en-US" sz="2400" dirty="0" smtClean="0"/>
          </a:p>
        </p:txBody>
      </p:sp>
    </p:spTree>
    <p:extLst>
      <p:ext uri="{BB962C8B-B14F-4D97-AF65-F5344CB8AC3E}">
        <p14:creationId xmlns:p14="http://schemas.microsoft.com/office/powerpoint/2010/main" val="33147504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1214438" y="228600"/>
            <a:ext cx="7586662" cy="1371600"/>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defRPr/>
            </a:pPr>
            <a:r>
              <a:rPr lang="en-US" sz="2800" dirty="0" smtClean="0"/>
              <a:t>INSPECTION AND REVIEW PROCESS</a:t>
            </a:r>
          </a:p>
        </p:txBody>
      </p:sp>
      <p:sp>
        <p:nvSpPr>
          <p:cNvPr id="19459" name="Rectangle 3"/>
          <p:cNvSpPr>
            <a:spLocks noGrp="1" noChangeArrowheads="1"/>
          </p:cNvSpPr>
          <p:nvPr>
            <p:ph type="body" idx="1"/>
          </p:nvPr>
        </p:nvSpPr>
        <p:spPr>
          <a:xfrm>
            <a:off x="455613" y="1524000"/>
            <a:ext cx="8226425" cy="4891088"/>
          </a:xfrm>
        </p:spPr>
        <p:txBody>
          <a:bodyPr/>
          <a:lstStyle/>
          <a:p>
            <a:pPr eaLnBrk="1" hangingPunct="1">
              <a:lnSpc>
                <a:spcPct val="90000"/>
              </a:lnSpc>
              <a:defRPr/>
            </a:pPr>
            <a:r>
              <a:rPr lang="en-US" altLang="en-US" sz="2800" dirty="0" smtClean="0"/>
              <a:t>Reviews will be conducted on whole or part of a remediation report when a review “trigger” is identified</a:t>
            </a:r>
          </a:p>
          <a:p>
            <a:pPr marL="0" indent="0" eaLnBrk="1" hangingPunct="1">
              <a:lnSpc>
                <a:spcPct val="90000"/>
              </a:lnSpc>
              <a:buFontTx/>
              <a:buNone/>
              <a:defRPr/>
            </a:pPr>
            <a:endParaRPr lang="en-US" altLang="en-US" sz="1800" dirty="0" smtClean="0"/>
          </a:p>
          <a:p>
            <a:pPr eaLnBrk="1" hangingPunct="1">
              <a:lnSpc>
                <a:spcPct val="90000"/>
              </a:lnSpc>
              <a:defRPr/>
            </a:pPr>
            <a:r>
              <a:rPr lang="en-US" altLang="en-US" sz="2800" dirty="0" smtClean="0"/>
              <a:t>Inspectors and reviewers work with LSRP and RP to resolve questions related to a case</a:t>
            </a:r>
          </a:p>
          <a:p>
            <a:pPr eaLnBrk="1" hangingPunct="1">
              <a:lnSpc>
                <a:spcPct val="90000"/>
              </a:lnSpc>
              <a:defRPr/>
            </a:pPr>
            <a:endParaRPr lang="en-US" altLang="en-US" sz="2800" dirty="0" smtClean="0"/>
          </a:p>
          <a:p>
            <a:pPr eaLnBrk="1" hangingPunct="1">
              <a:lnSpc>
                <a:spcPct val="90000"/>
              </a:lnSpc>
              <a:buFontTx/>
              <a:buNone/>
              <a:defRPr/>
            </a:pPr>
            <a:endParaRPr lang="en-US" altLang="en-US" dirty="0" smtClean="0"/>
          </a:p>
        </p:txBody>
      </p:sp>
    </p:spTree>
    <p:extLst>
      <p:ext uri="{BB962C8B-B14F-4D97-AF65-F5344CB8AC3E}">
        <p14:creationId xmlns:p14="http://schemas.microsoft.com/office/powerpoint/2010/main" val="1754546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60500"/>
            <a:ext cx="1905000" cy="5429250"/>
          </a:xfrm>
          <a:prstGeom prst="rect">
            <a:avLst/>
          </a:prstGeom>
          <a:noFill/>
        </p:spPr>
        <p:txBody>
          <a:bodyPr>
            <a:spAutoFit/>
          </a:bodyPr>
          <a:lstStyle/>
          <a:p>
            <a:pPr marL="342900" indent="-342900" eaLnBrk="1" hangingPunct="1">
              <a:lnSpc>
                <a:spcPct val="80000"/>
              </a:lnSpc>
              <a:spcBef>
                <a:spcPct val="20000"/>
              </a:spcBef>
              <a:buClr>
                <a:srgbClr val="010199"/>
              </a:buClr>
              <a:defRPr/>
            </a:pPr>
            <a:r>
              <a:rPr lang="en-US" altLang="en-US" sz="1600" b="1" u="sng" kern="0" dirty="0">
                <a:solidFill>
                  <a:srgbClr val="000000"/>
                </a:solidFill>
                <a:latin typeface="Tahoma"/>
              </a:rPr>
              <a:t>Roles &amp; </a:t>
            </a:r>
          </a:p>
          <a:p>
            <a:pPr marL="342900" indent="-342900" eaLnBrk="1" hangingPunct="1">
              <a:lnSpc>
                <a:spcPct val="80000"/>
              </a:lnSpc>
              <a:spcBef>
                <a:spcPct val="20000"/>
              </a:spcBef>
              <a:buClr>
                <a:srgbClr val="010199"/>
              </a:buClr>
              <a:defRPr/>
            </a:pPr>
            <a:r>
              <a:rPr lang="en-US" altLang="en-US" sz="1600" b="1" u="sng" kern="0" dirty="0">
                <a:solidFill>
                  <a:srgbClr val="000000"/>
                </a:solidFill>
                <a:latin typeface="Tahoma"/>
              </a:rPr>
              <a:t>Responsibilities</a:t>
            </a:r>
          </a:p>
          <a:p>
            <a:pPr marL="342900" indent="-342900" eaLnBrk="1" hangingPunct="1">
              <a:lnSpc>
                <a:spcPct val="80000"/>
              </a:lnSpc>
              <a:spcBef>
                <a:spcPct val="20000"/>
              </a:spcBef>
              <a:buClr>
                <a:srgbClr val="010199"/>
              </a:buClr>
              <a:defRPr/>
            </a:pPr>
            <a:endParaRPr lang="en-US" altLang="en-US" sz="1600" b="1" u="sng" kern="0" dirty="0">
              <a:solidFill>
                <a:srgbClr val="000000"/>
              </a:solidFill>
              <a:latin typeface="Tahoma"/>
            </a:endParaRPr>
          </a:p>
          <a:p>
            <a:pPr marL="342900" indent="-342900" eaLnBrk="1" hangingPunct="1">
              <a:lnSpc>
                <a:spcPct val="80000"/>
              </a:lnSpc>
              <a:spcBef>
                <a:spcPct val="20000"/>
              </a:spcBef>
              <a:buClr>
                <a:srgbClr val="010199"/>
              </a:buClr>
              <a:defRPr/>
            </a:pPr>
            <a:r>
              <a:rPr lang="en-US" altLang="en-US" b="1" u="sng" kern="0" dirty="0">
                <a:solidFill>
                  <a:srgbClr val="000000"/>
                </a:solidFill>
                <a:latin typeface="Tahoma"/>
              </a:rPr>
              <a:t>SRP </a:t>
            </a:r>
          </a:p>
          <a:p>
            <a:pPr marL="342900" indent="-342900" algn="l" eaLnBrk="1" hangingPunct="1">
              <a:lnSpc>
                <a:spcPct val="80000"/>
              </a:lnSpc>
              <a:spcBef>
                <a:spcPct val="20000"/>
              </a:spcBef>
              <a:buClr>
                <a:srgbClr val="010199"/>
              </a:buClr>
              <a:buFontTx/>
              <a:buChar char="•"/>
              <a:defRPr/>
            </a:pPr>
            <a:endParaRPr lang="en-US" altLang="en-US" kern="0" dirty="0">
              <a:solidFill>
                <a:srgbClr val="000000"/>
              </a:solidFill>
              <a:latin typeface="Tahoma"/>
            </a:endParaRPr>
          </a:p>
          <a:p>
            <a:pPr algn="l" eaLnBrk="1" hangingPunct="1">
              <a:lnSpc>
                <a:spcPct val="80000"/>
              </a:lnSpc>
              <a:spcBef>
                <a:spcPct val="20000"/>
              </a:spcBef>
              <a:buClr>
                <a:srgbClr val="010199"/>
              </a:buClr>
              <a:defRPr/>
            </a:pPr>
            <a:r>
              <a:rPr lang="en-US" altLang="en-US" kern="0" dirty="0">
                <a:solidFill>
                  <a:srgbClr val="000000"/>
                </a:solidFill>
                <a:latin typeface="Tahoma"/>
              </a:rPr>
              <a:t>Training</a:t>
            </a:r>
          </a:p>
          <a:p>
            <a:pPr algn="l" eaLnBrk="1" hangingPunct="1">
              <a:lnSpc>
                <a:spcPct val="80000"/>
              </a:lnSpc>
              <a:spcBef>
                <a:spcPct val="20000"/>
              </a:spcBef>
              <a:buClr>
                <a:srgbClr val="010199"/>
              </a:buClr>
              <a:defRPr/>
            </a:pPr>
            <a:endParaRPr lang="en-US" altLang="en-US" kern="0" dirty="0">
              <a:solidFill>
                <a:srgbClr val="000000"/>
              </a:solidFill>
              <a:latin typeface="Tahoma"/>
            </a:endParaRPr>
          </a:p>
          <a:p>
            <a:pPr algn="l" eaLnBrk="1" hangingPunct="1">
              <a:lnSpc>
                <a:spcPct val="80000"/>
              </a:lnSpc>
              <a:spcBef>
                <a:spcPct val="20000"/>
              </a:spcBef>
              <a:buClr>
                <a:srgbClr val="010199"/>
              </a:buClr>
              <a:defRPr/>
            </a:pPr>
            <a:r>
              <a:rPr lang="en-US" altLang="en-US" kern="0" dirty="0">
                <a:solidFill>
                  <a:srgbClr val="000000"/>
                </a:solidFill>
                <a:latin typeface="Tahoma"/>
              </a:rPr>
              <a:t>Tech and Admin Guidance </a:t>
            </a:r>
          </a:p>
          <a:p>
            <a:pPr algn="l" eaLnBrk="1" hangingPunct="1">
              <a:lnSpc>
                <a:spcPct val="80000"/>
              </a:lnSpc>
              <a:spcBef>
                <a:spcPct val="20000"/>
              </a:spcBef>
              <a:buClr>
                <a:srgbClr val="010199"/>
              </a:buClr>
              <a:defRPr/>
            </a:pPr>
            <a:endParaRPr lang="en-US" altLang="en-US" kern="0" dirty="0">
              <a:solidFill>
                <a:srgbClr val="000000"/>
              </a:solidFill>
              <a:latin typeface="Tahoma"/>
            </a:endParaRPr>
          </a:p>
          <a:p>
            <a:pPr algn="l" eaLnBrk="1" hangingPunct="1">
              <a:lnSpc>
                <a:spcPct val="80000"/>
              </a:lnSpc>
              <a:spcBef>
                <a:spcPct val="20000"/>
              </a:spcBef>
              <a:buClr>
                <a:srgbClr val="010199"/>
              </a:buClr>
              <a:defRPr/>
            </a:pPr>
            <a:r>
              <a:rPr lang="en-US" altLang="en-US" kern="0" dirty="0">
                <a:solidFill>
                  <a:srgbClr val="000000"/>
                </a:solidFill>
                <a:latin typeface="Tahoma"/>
              </a:rPr>
              <a:t>Listserv Messages</a:t>
            </a:r>
          </a:p>
          <a:p>
            <a:pPr algn="l" eaLnBrk="1" hangingPunct="1">
              <a:lnSpc>
                <a:spcPct val="80000"/>
              </a:lnSpc>
              <a:spcBef>
                <a:spcPct val="20000"/>
              </a:spcBef>
              <a:buClr>
                <a:srgbClr val="010199"/>
              </a:buClr>
              <a:defRPr/>
            </a:pPr>
            <a:endParaRPr lang="en-US" altLang="en-US" kern="0" dirty="0">
              <a:solidFill>
                <a:srgbClr val="000000"/>
              </a:solidFill>
              <a:latin typeface="Tahoma"/>
            </a:endParaRPr>
          </a:p>
          <a:p>
            <a:pPr algn="l" eaLnBrk="1" hangingPunct="1">
              <a:lnSpc>
                <a:spcPct val="80000"/>
              </a:lnSpc>
              <a:spcBef>
                <a:spcPct val="20000"/>
              </a:spcBef>
              <a:buClr>
                <a:srgbClr val="010199"/>
              </a:buClr>
              <a:defRPr/>
            </a:pPr>
            <a:r>
              <a:rPr lang="en-US" altLang="en-US" kern="0" dirty="0">
                <a:solidFill>
                  <a:srgbClr val="000000"/>
                </a:solidFill>
                <a:latin typeface="Tahoma"/>
              </a:rPr>
              <a:t>Technical Co</a:t>
            </a:r>
            <a:r>
              <a:rPr lang="en-US" altLang="en-US" kern="0" dirty="0" err="1">
                <a:solidFill>
                  <a:srgbClr val="000000"/>
                </a:solidFill>
                <a:latin typeface="Tahoma"/>
              </a:rPr>
              <a:t>nsultation</a:t>
            </a:r>
            <a:r>
              <a:rPr lang="en-US" altLang="en-US" kern="0" dirty="0">
                <a:solidFill>
                  <a:srgbClr val="000000"/>
                </a:solidFill>
                <a:latin typeface="Tahoma"/>
              </a:rPr>
              <a:t> Meetings</a:t>
            </a:r>
          </a:p>
          <a:p>
            <a:pPr algn="l" eaLnBrk="1" hangingPunct="1">
              <a:lnSpc>
                <a:spcPct val="80000"/>
              </a:lnSpc>
              <a:spcBef>
                <a:spcPct val="20000"/>
              </a:spcBef>
              <a:buClr>
                <a:srgbClr val="010199"/>
              </a:buClr>
              <a:defRPr/>
            </a:pPr>
            <a:endParaRPr lang="en-US" altLang="en-US" kern="0" dirty="0">
              <a:solidFill>
                <a:srgbClr val="000000"/>
              </a:solidFill>
              <a:latin typeface="Tahoma"/>
            </a:endParaRPr>
          </a:p>
          <a:p>
            <a:pPr algn="l" eaLnBrk="1" hangingPunct="1">
              <a:lnSpc>
                <a:spcPct val="80000"/>
              </a:lnSpc>
              <a:spcBef>
                <a:spcPct val="20000"/>
              </a:spcBef>
              <a:buClr>
                <a:srgbClr val="010199"/>
              </a:buClr>
              <a:defRPr/>
            </a:pPr>
            <a:r>
              <a:rPr lang="en-US" altLang="en-US" kern="0" dirty="0">
                <a:solidFill>
                  <a:srgbClr val="000000"/>
                </a:solidFill>
                <a:latin typeface="Tahoma"/>
              </a:rPr>
              <a:t>Web-based Information</a:t>
            </a:r>
          </a:p>
          <a:p>
            <a:pPr algn="l" eaLnBrk="1" hangingPunct="1">
              <a:lnSpc>
                <a:spcPct val="80000"/>
              </a:lnSpc>
              <a:spcBef>
                <a:spcPct val="20000"/>
              </a:spcBef>
              <a:buClr>
                <a:srgbClr val="010199"/>
              </a:buClr>
              <a:defRPr/>
            </a:pPr>
            <a:endParaRPr lang="en-US" altLang="en-US" sz="3200" b="1" kern="0" dirty="0">
              <a:solidFill>
                <a:srgbClr val="000000"/>
              </a:solidFill>
              <a:latin typeface="Tahoma"/>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57200"/>
            <a:ext cx="71628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3069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defRPr/>
            </a:pPr>
            <a:endParaRPr lang="en-US" smtClean="0"/>
          </a:p>
        </p:txBody>
      </p:sp>
      <p:sp>
        <p:nvSpPr>
          <p:cNvPr id="18435" name="Content Placeholder 2"/>
          <p:cNvSpPr>
            <a:spLocks noGrp="1"/>
          </p:cNvSpPr>
          <p:nvPr>
            <p:ph idx="1"/>
          </p:nvPr>
        </p:nvSpPr>
        <p:spPr/>
        <p:txBody>
          <a:bodyPr/>
          <a:lstStyle/>
          <a:p>
            <a:pPr eaLnBrk="1" hangingPunct="1"/>
            <a:endParaRPr lang="en-US" altLang="en-US" smtClean="0"/>
          </a:p>
        </p:txBody>
      </p:sp>
      <p:sp>
        <p:nvSpPr>
          <p:cNvPr id="18436"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fld id="{A4411CB2-ECE5-4CC2-AFBB-19B064F4E8F1}" type="slidenum">
              <a:rPr lang="en-US" smtClean="0">
                <a:solidFill>
                  <a:srgbClr val="898989"/>
                </a:solidFill>
              </a:rPr>
              <a:pPr>
                <a:defRPr/>
              </a:pPr>
              <a:t>3</a:t>
            </a:fld>
            <a:endParaRPr lang="en-US" smtClean="0">
              <a:solidFill>
                <a:srgbClr val="898989"/>
              </a:solidFill>
            </a:endParaRPr>
          </a:p>
        </p:txBody>
      </p:sp>
      <p:pic>
        <p:nvPicPr>
          <p:cNvPr id="5125" name="Picture 2" descr="D:\Documents and Settings\tfields\Local Settings\Temporary Internet Files\Content.IE5\HK45V3ZP\MC91021699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95" y="-300038"/>
            <a:ext cx="9623583" cy="715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4"/>
          <p:cNvSpPr txBox="1">
            <a:spLocks noChangeArrowheads="1"/>
          </p:cNvSpPr>
          <p:nvPr/>
        </p:nvSpPr>
        <p:spPr bwMode="auto">
          <a:xfrm>
            <a:off x="4660900" y="2205038"/>
            <a:ext cx="160496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altLang="en-US" sz="3200" b="1">
                <a:solidFill>
                  <a:srgbClr val="17375E"/>
                </a:solidFill>
                <a:latin typeface="Stencil" pitchFamily="82" charset="0"/>
              </a:rPr>
              <a:t>Final Rules</a:t>
            </a:r>
          </a:p>
        </p:txBody>
      </p:sp>
      <p:sp>
        <p:nvSpPr>
          <p:cNvPr id="5127" name="TextBox 5"/>
          <p:cNvSpPr txBox="1">
            <a:spLocks noChangeArrowheads="1"/>
          </p:cNvSpPr>
          <p:nvPr/>
        </p:nvSpPr>
        <p:spPr bwMode="auto">
          <a:xfrm>
            <a:off x="103188" y="320675"/>
            <a:ext cx="2209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altLang="en-US" sz="2800" b="1" i="1">
                <a:solidFill>
                  <a:srgbClr val="835C35"/>
                </a:solidFill>
                <a:latin typeface="Bookman Old Style" pitchFamily="18" charset="0"/>
              </a:rPr>
              <a:t>Technical Guidance</a:t>
            </a:r>
          </a:p>
        </p:txBody>
      </p:sp>
      <p:sp>
        <p:nvSpPr>
          <p:cNvPr id="18440" name="TextBox 6"/>
          <p:cNvSpPr txBox="1">
            <a:spLocks noChangeArrowheads="1"/>
          </p:cNvSpPr>
          <p:nvPr/>
        </p:nvSpPr>
        <p:spPr bwMode="auto">
          <a:xfrm>
            <a:off x="2789238" y="22225"/>
            <a:ext cx="1371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altLang="en-US" sz="2800" b="1">
                <a:solidFill>
                  <a:srgbClr val="FFFFFF"/>
                </a:solidFill>
              </a:rPr>
              <a:t>Forms</a:t>
            </a:r>
          </a:p>
        </p:txBody>
      </p:sp>
      <p:sp>
        <p:nvSpPr>
          <p:cNvPr id="8" name="TextBox 7"/>
          <p:cNvSpPr txBox="1">
            <a:spLocks noChangeArrowheads="1"/>
          </p:cNvSpPr>
          <p:nvPr/>
        </p:nvSpPr>
        <p:spPr bwMode="auto">
          <a:xfrm>
            <a:off x="6750050" y="122238"/>
            <a:ext cx="23939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altLang="en-US" sz="2400" b="1">
                <a:solidFill>
                  <a:srgbClr val="632523"/>
                </a:solidFill>
                <a:latin typeface="Stencil" pitchFamily="82" charset="0"/>
              </a:rPr>
              <a:t>   Technical</a:t>
            </a:r>
          </a:p>
          <a:p>
            <a:pPr fontAlgn="base">
              <a:spcBef>
                <a:spcPct val="0"/>
              </a:spcBef>
              <a:spcAft>
                <a:spcPct val="0"/>
              </a:spcAft>
            </a:pPr>
            <a:endParaRPr lang="en-US" altLang="en-US" sz="4000" b="1">
              <a:solidFill>
                <a:srgbClr val="632523"/>
              </a:solidFill>
              <a:latin typeface="Stencil" pitchFamily="82" charset="0"/>
            </a:endParaRPr>
          </a:p>
          <a:p>
            <a:pPr fontAlgn="base">
              <a:spcBef>
                <a:spcPct val="0"/>
              </a:spcBef>
              <a:spcAft>
                <a:spcPct val="0"/>
              </a:spcAft>
            </a:pPr>
            <a:r>
              <a:rPr lang="en-US" altLang="en-US" sz="2400" b="1">
                <a:solidFill>
                  <a:srgbClr val="632523"/>
                </a:solidFill>
                <a:latin typeface="Stencil" pitchFamily="82" charset="0"/>
              </a:rPr>
              <a:t>Consultation</a:t>
            </a:r>
          </a:p>
        </p:txBody>
      </p:sp>
      <p:sp>
        <p:nvSpPr>
          <p:cNvPr id="5130" name="TextBox 8"/>
          <p:cNvSpPr txBox="1">
            <a:spLocks noChangeArrowheads="1"/>
          </p:cNvSpPr>
          <p:nvPr/>
        </p:nvSpPr>
        <p:spPr bwMode="auto">
          <a:xfrm>
            <a:off x="2133600" y="5334000"/>
            <a:ext cx="26812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endParaRPr lang="en-US" altLang="en-US" sz="1600" b="1">
              <a:solidFill>
                <a:srgbClr val="C00000"/>
              </a:solidFill>
            </a:endParaRPr>
          </a:p>
          <a:p>
            <a:pPr fontAlgn="base">
              <a:spcBef>
                <a:spcPct val="0"/>
              </a:spcBef>
              <a:spcAft>
                <a:spcPct val="0"/>
              </a:spcAft>
            </a:pPr>
            <a:r>
              <a:rPr lang="en-US" altLang="en-US" sz="2800" b="1">
                <a:solidFill>
                  <a:srgbClr val="C00000"/>
                </a:solidFill>
              </a:rPr>
              <a:t> Enforcement</a:t>
            </a:r>
          </a:p>
          <a:p>
            <a:pPr fontAlgn="base">
              <a:spcBef>
                <a:spcPct val="0"/>
              </a:spcBef>
              <a:spcAft>
                <a:spcPct val="0"/>
              </a:spcAft>
            </a:pPr>
            <a:endParaRPr lang="en-US" altLang="en-US" sz="2800" b="1">
              <a:solidFill>
                <a:srgbClr val="C00000"/>
              </a:solidFill>
            </a:endParaRPr>
          </a:p>
        </p:txBody>
      </p:sp>
      <p:sp>
        <p:nvSpPr>
          <p:cNvPr id="18443" name="TextBox 9"/>
          <p:cNvSpPr txBox="1">
            <a:spLocks noChangeArrowheads="1"/>
          </p:cNvSpPr>
          <p:nvPr/>
        </p:nvSpPr>
        <p:spPr bwMode="auto">
          <a:xfrm>
            <a:off x="2397125" y="2297113"/>
            <a:ext cx="18557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altLang="en-US" sz="2400" b="1">
                <a:solidFill>
                  <a:srgbClr val="000000"/>
                </a:solidFill>
                <a:latin typeface="Arial Black" pitchFamily="34" charset="0"/>
                <a:cs typeface="Consolas" pitchFamily="49" charset="0"/>
              </a:rPr>
              <a:t>LSRP</a:t>
            </a:r>
          </a:p>
          <a:p>
            <a:pPr algn="ctr" fontAlgn="base">
              <a:spcBef>
                <a:spcPct val="0"/>
              </a:spcBef>
              <a:spcAft>
                <a:spcPct val="0"/>
              </a:spcAft>
            </a:pPr>
            <a:r>
              <a:rPr lang="en-US" altLang="en-US" sz="2400" b="1">
                <a:solidFill>
                  <a:srgbClr val="000000"/>
                </a:solidFill>
                <a:latin typeface="Arial Black" pitchFamily="34" charset="0"/>
                <a:cs typeface="Consolas" pitchFamily="49" charset="0"/>
              </a:rPr>
              <a:t>Program</a:t>
            </a:r>
          </a:p>
        </p:txBody>
      </p:sp>
      <p:sp>
        <p:nvSpPr>
          <p:cNvPr id="5132" name="Rectangle 10"/>
          <p:cNvSpPr>
            <a:spLocks noChangeArrowheads="1"/>
          </p:cNvSpPr>
          <p:nvPr/>
        </p:nvSpPr>
        <p:spPr bwMode="auto">
          <a:xfrm>
            <a:off x="2482850" y="122238"/>
            <a:ext cx="18208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altLang="en-US" sz="2400" b="1">
                <a:solidFill>
                  <a:srgbClr val="4F6228"/>
                </a:solidFill>
                <a:latin typeface="Bodoni MT Black" pitchFamily="18" charset="0"/>
                <a:cs typeface="Arial" pitchFamily="34" charset="0"/>
              </a:rPr>
              <a:t>Inspection</a:t>
            </a:r>
          </a:p>
          <a:p>
            <a:pPr algn="ctr" fontAlgn="base">
              <a:spcBef>
                <a:spcPct val="0"/>
              </a:spcBef>
              <a:spcAft>
                <a:spcPct val="0"/>
              </a:spcAft>
            </a:pPr>
            <a:r>
              <a:rPr lang="en-US" altLang="en-US" sz="800" b="1">
                <a:solidFill>
                  <a:srgbClr val="4F6228"/>
                </a:solidFill>
                <a:latin typeface="Bodoni MT Black" pitchFamily="18" charset="0"/>
                <a:cs typeface="Arial" pitchFamily="34" charset="0"/>
              </a:rPr>
              <a:t> </a:t>
            </a:r>
          </a:p>
          <a:p>
            <a:pPr algn="ctr" fontAlgn="base">
              <a:spcBef>
                <a:spcPct val="0"/>
              </a:spcBef>
              <a:spcAft>
                <a:spcPct val="0"/>
              </a:spcAft>
            </a:pPr>
            <a:r>
              <a:rPr lang="en-US" altLang="en-US" sz="2400" b="1">
                <a:solidFill>
                  <a:srgbClr val="4F6228"/>
                </a:solidFill>
                <a:latin typeface="Bodoni MT Black" pitchFamily="18" charset="0"/>
                <a:cs typeface="Arial" pitchFamily="34" charset="0"/>
              </a:rPr>
              <a:t>and </a:t>
            </a:r>
          </a:p>
          <a:p>
            <a:pPr algn="ctr" fontAlgn="base">
              <a:spcBef>
                <a:spcPct val="0"/>
              </a:spcBef>
              <a:spcAft>
                <a:spcPct val="0"/>
              </a:spcAft>
            </a:pPr>
            <a:endParaRPr lang="en-US" altLang="en-US" sz="800" b="1">
              <a:solidFill>
                <a:srgbClr val="4F6228"/>
              </a:solidFill>
              <a:latin typeface="Bodoni MT Black" pitchFamily="18" charset="0"/>
              <a:cs typeface="Arial" pitchFamily="34" charset="0"/>
            </a:endParaRPr>
          </a:p>
          <a:p>
            <a:pPr algn="ctr" fontAlgn="base">
              <a:spcBef>
                <a:spcPct val="0"/>
              </a:spcBef>
              <a:spcAft>
                <a:spcPct val="0"/>
              </a:spcAft>
            </a:pPr>
            <a:r>
              <a:rPr lang="en-US" altLang="en-US" sz="2400" b="1">
                <a:solidFill>
                  <a:srgbClr val="4F6228"/>
                </a:solidFill>
                <a:latin typeface="Bodoni MT Black" pitchFamily="18" charset="0"/>
                <a:cs typeface="Arial" pitchFamily="34" charset="0"/>
              </a:rPr>
              <a:t>Review</a:t>
            </a:r>
          </a:p>
        </p:txBody>
      </p:sp>
      <p:sp>
        <p:nvSpPr>
          <p:cNvPr id="12" name="Rectangle 11"/>
          <p:cNvSpPr>
            <a:spLocks noChangeArrowheads="1"/>
          </p:cNvSpPr>
          <p:nvPr/>
        </p:nvSpPr>
        <p:spPr bwMode="auto">
          <a:xfrm>
            <a:off x="7075488" y="3921125"/>
            <a:ext cx="2003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altLang="en-US" sz="2000" b="1">
                <a:solidFill>
                  <a:srgbClr val="00B0F0"/>
                </a:solidFill>
                <a:latin typeface="Perpetua Titling MT" pitchFamily="18" charset="0"/>
              </a:rPr>
              <a:t>COMPLIANCE</a:t>
            </a:r>
          </a:p>
          <a:p>
            <a:pPr algn="ctr" fontAlgn="base">
              <a:spcBef>
                <a:spcPct val="0"/>
              </a:spcBef>
              <a:spcAft>
                <a:spcPct val="0"/>
              </a:spcAft>
            </a:pPr>
            <a:r>
              <a:rPr lang="en-US" altLang="en-US" sz="2000" b="1">
                <a:solidFill>
                  <a:srgbClr val="00B0F0"/>
                </a:solidFill>
                <a:latin typeface="Perpetua Titling MT" pitchFamily="18" charset="0"/>
              </a:rPr>
              <a:t>ASSISTANCE</a:t>
            </a:r>
          </a:p>
        </p:txBody>
      </p:sp>
      <p:sp>
        <p:nvSpPr>
          <p:cNvPr id="13" name="Rectangle 12"/>
          <p:cNvSpPr>
            <a:spLocks noChangeArrowheads="1"/>
          </p:cNvSpPr>
          <p:nvPr/>
        </p:nvSpPr>
        <p:spPr bwMode="auto">
          <a:xfrm>
            <a:off x="304800" y="2297113"/>
            <a:ext cx="12096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altLang="en-US" sz="2400" b="1">
                <a:solidFill>
                  <a:srgbClr val="FF0000"/>
                </a:solidFill>
                <a:latin typeface="Bodoni MT Black" pitchFamily="18" charset="0"/>
              </a:rPr>
              <a:t>LSRP </a:t>
            </a:r>
          </a:p>
          <a:p>
            <a:pPr fontAlgn="base">
              <a:spcBef>
                <a:spcPct val="0"/>
              </a:spcBef>
              <a:spcAft>
                <a:spcPct val="0"/>
              </a:spcAft>
            </a:pPr>
            <a:r>
              <a:rPr lang="en-US" altLang="en-US" sz="2400" b="1">
                <a:solidFill>
                  <a:srgbClr val="FF0000"/>
                </a:solidFill>
                <a:latin typeface="Bodoni MT Black" pitchFamily="18" charset="0"/>
              </a:rPr>
              <a:t>Board</a:t>
            </a:r>
          </a:p>
        </p:txBody>
      </p:sp>
      <p:sp>
        <p:nvSpPr>
          <p:cNvPr id="3" name="TextBox 2"/>
          <p:cNvSpPr txBox="1">
            <a:spLocks noChangeArrowheads="1"/>
          </p:cNvSpPr>
          <p:nvPr/>
        </p:nvSpPr>
        <p:spPr bwMode="auto">
          <a:xfrm>
            <a:off x="4511675" y="544513"/>
            <a:ext cx="23796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altLang="en-US" sz="3200" b="1">
                <a:solidFill>
                  <a:srgbClr val="4BACC6"/>
                </a:solidFill>
                <a:latin typeface="Tw Cen MT Condensed Extra Bold" pitchFamily="34" charset="0"/>
              </a:rPr>
              <a:t>Stakeholders</a:t>
            </a:r>
          </a:p>
        </p:txBody>
      </p:sp>
      <p:sp>
        <p:nvSpPr>
          <p:cNvPr id="5" name="TextBox 4"/>
          <p:cNvSpPr txBox="1">
            <a:spLocks noChangeArrowheads="1"/>
          </p:cNvSpPr>
          <p:nvPr/>
        </p:nvSpPr>
        <p:spPr bwMode="auto">
          <a:xfrm>
            <a:off x="304800" y="4014788"/>
            <a:ext cx="1514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altLang="en-US" sz="2400" b="1">
                <a:solidFill>
                  <a:srgbClr val="1F497D"/>
                </a:solidFill>
                <a:latin typeface="Berlin Sans FB Demi" pitchFamily="34" charset="0"/>
              </a:rPr>
              <a:t>FORMS</a:t>
            </a:r>
          </a:p>
        </p:txBody>
      </p:sp>
      <p:sp>
        <p:nvSpPr>
          <p:cNvPr id="6" name="TextBox 5"/>
          <p:cNvSpPr txBox="1">
            <a:spLocks noChangeArrowheads="1"/>
          </p:cNvSpPr>
          <p:nvPr/>
        </p:nvSpPr>
        <p:spPr bwMode="auto">
          <a:xfrm>
            <a:off x="2706688" y="3860800"/>
            <a:ext cx="2108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altLang="en-US" sz="4400" b="1">
                <a:solidFill>
                  <a:srgbClr val="7030A0"/>
                </a:solidFill>
                <a:latin typeface="Calibri" pitchFamily="34" charset="0"/>
              </a:rPr>
              <a:t>LSRPs</a:t>
            </a:r>
          </a:p>
        </p:txBody>
      </p:sp>
      <p:sp>
        <p:nvSpPr>
          <p:cNvPr id="7" name="TextBox 6"/>
          <p:cNvSpPr txBox="1">
            <a:spLocks noChangeArrowheads="1"/>
          </p:cNvSpPr>
          <p:nvPr/>
        </p:nvSpPr>
        <p:spPr bwMode="auto">
          <a:xfrm>
            <a:off x="-206375" y="5500688"/>
            <a:ext cx="2101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altLang="en-US" sz="2000">
                <a:solidFill>
                  <a:srgbClr val="984807"/>
                </a:solidFill>
                <a:latin typeface="Arial Black" pitchFamily="34" charset="0"/>
              </a:rPr>
              <a:t>RA</a:t>
            </a:r>
          </a:p>
          <a:p>
            <a:pPr algn="ctr" fontAlgn="base">
              <a:spcBef>
                <a:spcPct val="0"/>
              </a:spcBef>
              <a:spcAft>
                <a:spcPct val="0"/>
              </a:spcAft>
            </a:pPr>
            <a:r>
              <a:rPr lang="en-US" altLang="en-US" sz="2000">
                <a:solidFill>
                  <a:srgbClr val="984807"/>
                </a:solidFill>
                <a:latin typeface="Arial Black" pitchFamily="34" charset="0"/>
              </a:rPr>
              <a:t>PERMITS</a:t>
            </a:r>
          </a:p>
        </p:txBody>
      </p:sp>
      <p:sp>
        <p:nvSpPr>
          <p:cNvPr id="9" name="TextBox 8"/>
          <p:cNvSpPr txBox="1">
            <a:spLocks noChangeArrowheads="1"/>
          </p:cNvSpPr>
          <p:nvPr/>
        </p:nvSpPr>
        <p:spPr bwMode="auto">
          <a:xfrm>
            <a:off x="4814888" y="4368800"/>
            <a:ext cx="21272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en-US" altLang="en-US" sz="2800">
                <a:solidFill>
                  <a:srgbClr val="CC0066"/>
                </a:solidFill>
                <a:latin typeface="Old English Text MT" pitchFamily="66" charset="0"/>
              </a:rPr>
              <a:t>Timeframes</a:t>
            </a:r>
          </a:p>
        </p:txBody>
      </p:sp>
      <p:sp>
        <p:nvSpPr>
          <p:cNvPr id="10" name="TextBox 9"/>
          <p:cNvSpPr txBox="1">
            <a:spLocks noChangeArrowheads="1"/>
          </p:cNvSpPr>
          <p:nvPr/>
        </p:nvSpPr>
        <p:spPr bwMode="auto">
          <a:xfrm>
            <a:off x="7185025" y="5792788"/>
            <a:ext cx="1822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altLang="en-US" sz="2400" b="1">
                <a:solidFill>
                  <a:srgbClr val="4F6228"/>
                </a:solidFill>
                <a:latin typeface="Calibri" pitchFamily="34" charset="0"/>
              </a:rPr>
              <a:t>NJEMS / Data Quality</a:t>
            </a:r>
          </a:p>
        </p:txBody>
      </p:sp>
      <p:sp>
        <p:nvSpPr>
          <p:cNvPr id="11" name="TextBox 10"/>
          <p:cNvSpPr txBox="1">
            <a:spLocks noChangeArrowheads="1"/>
          </p:cNvSpPr>
          <p:nvPr/>
        </p:nvSpPr>
        <p:spPr bwMode="auto">
          <a:xfrm>
            <a:off x="7178675" y="2205038"/>
            <a:ext cx="18065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altLang="en-US">
                <a:solidFill>
                  <a:srgbClr val="00B050"/>
                </a:solidFill>
                <a:latin typeface="Gill Sans Ultra Bold" pitchFamily="34" charset="0"/>
              </a:rPr>
              <a:t>Receptor</a:t>
            </a:r>
          </a:p>
          <a:p>
            <a:pPr algn="ctr" fontAlgn="base">
              <a:spcBef>
                <a:spcPct val="0"/>
              </a:spcBef>
              <a:spcAft>
                <a:spcPct val="0"/>
              </a:spcAft>
            </a:pPr>
            <a:r>
              <a:rPr lang="en-US" altLang="en-US">
                <a:solidFill>
                  <a:srgbClr val="00B050"/>
                </a:solidFill>
                <a:latin typeface="Gill Sans Ultra Bold" pitchFamily="34" charset="0"/>
              </a:rPr>
              <a:t>Evaluation</a:t>
            </a:r>
          </a:p>
        </p:txBody>
      </p:sp>
      <p:sp>
        <p:nvSpPr>
          <p:cNvPr id="14" name="TextBox 13"/>
          <p:cNvSpPr txBox="1">
            <a:spLocks noChangeArrowheads="1"/>
          </p:cNvSpPr>
          <p:nvPr/>
        </p:nvSpPr>
        <p:spPr bwMode="auto">
          <a:xfrm>
            <a:off x="4821238" y="5626100"/>
            <a:ext cx="1762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altLang="en-US" sz="2400" b="1">
                <a:solidFill>
                  <a:srgbClr val="000000"/>
                </a:solidFill>
                <a:latin typeface="Bookman Old Style" pitchFamily="18" charset="0"/>
                <a:cs typeface="Arial" pitchFamily="34" charset="0"/>
              </a:rPr>
              <a:t>On</a:t>
            </a:r>
          </a:p>
          <a:p>
            <a:pPr algn="ctr" fontAlgn="base">
              <a:spcBef>
                <a:spcPct val="0"/>
              </a:spcBef>
              <a:spcAft>
                <a:spcPct val="0"/>
              </a:spcAft>
            </a:pPr>
            <a:r>
              <a:rPr lang="en-US" altLang="en-US" sz="2400" b="1">
                <a:solidFill>
                  <a:srgbClr val="000000"/>
                </a:solidFill>
                <a:latin typeface="Bookman Old Style" pitchFamily="18" charset="0"/>
                <a:cs typeface="Arial" pitchFamily="34" charset="0"/>
              </a:rPr>
              <a:t>Going</a:t>
            </a:r>
          </a:p>
          <a:p>
            <a:pPr algn="ctr" fontAlgn="base">
              <a:spcBef>
                <a:spcPct val="0"/>
              </a:spcBef>
              <a:spcAft>
                <a:spcPct val="0"/>
              </a:spcAft>
            </a:pPr>
            <a:r>
              <a:rPr lang="en-US" altLang="en-US" sz="2400" b="1">
                <a:solidFill>
                  <a:srgbClr val="000000"/>
                </a:solidFill>
                <a:latin typeface="Bookman Old Style" pitchFamily="18" charset="0"/>
                <a:cs typeface="Arial" pitchFamily="34" charset="0"/>
              </a:rPr>
              <a:t>Training</a:t>
            </a:r>
          </a:p>
        </p:txBody>
      </p:sp>
    </p:spTree>
    <p:extLst>
      <p:ext uri="{BB962C8B-B14F-4D97-AF65-F5344CB8AC3E}">
        <p14:creationId xmlns:p14="http://schemas.microsoft.com/office/powerpoint/2010/main" val="716666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ppt_x"/>
                                          </p:val>
                                        </p:tav>
                                        <p:tav tm="100000">
                                          <p:val>
                                            <p:strVal val="#ppt_x"/>
                                          </p:val>
                                        </p:tav>
                                      </p:tavLst>
                                    </p:anim>
                                    <p:anim calcmode="lin" valueType="num">
                                      <p:cBhvr additive="base">
                                        <p:cTn id="8"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2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3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2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5" presetClass="entr" presetSubtype="0" fill="hold" grpId="0" nodeType="clickEffect">
                                  <p:stCondLst>
                                    <p:cond delay="0"/>
                                  </p:stCondLst>
                                  <p:childTnLst>
                                    <p:set>
                                      <p:cBhvr>
                                        <p:cTn id="54" dur="1" fill="hold">
                                          <p:stCondLst>
                                            <p:cond delay="0"/>
                                          </p:stCondLst>
                                        </p:cTn>
                                        <p:tgtEl>
                                          <p:spTgt spid="5130"/>
                                        </p:tgtEl>
                                        <p:attrNameLst>
                                          <p:attrName>style.visibility</p:attrName>
                                        </p:attrNameLst>
                                      </p:cBhvr>
                                      <p:to>
                                        <p:strVal val="visible"/>
                                      </p:to>
                                    </p:set>
                                    <p:animEffect transition="in" filter="fade">
                                      <p:cBhvr>
                                        <p:cTn id="55" dur="2000"/>
                                        <p:tgtEl>
                                          <p:spTgt spid="5130"/>
                                        </p:tgtEl>
                                      </p:cBhvr>
                                    </p:animEffect>
                                    <p:anim calcmode="lin" valueType="num">
                                      <p:cBhvr>
                                        <p:cTn id="56" dur="2000" fill="hold"/>
                                        <p:tgtEl>
                                          <p:spTgt spid="5130"/>
                                        </p:tgtEl>
                                        <p:attrNameLst>
                                          <p:attrName>ppt_w</p:attrName>
                                        </p:attrNameLst>
                                      </p:cBhvr>
                                      <p:tavLst>
                                        <p:tav tm="0" fmla="#ppt_w*sin(2.5*pi*$)">
                                          <p:val>
                                            <p:fltVal val="0"/>
                                          </p:val>
                                        </p:tav>
                                        <p:tav tm="100000">
                                          <p:val>
                                            <p:fltVal val="1"/>
                                          </p:val>
                                        </p:tav>
                                      </p:tavLst>
                                    </p:anim>
                                    <p:anim calcmode="lin" valueType="num">
                                      <p:cBhvr>
                                        <p:cTn id="57" dur="2000" fill="hold"/>
                                        <p:tgtEl>
                                          <p:spTgt spid="5130"/>
                                        </p:tgtEl>
                                        <p:attrNameLst>
                                          <p:attrName>ppt_h</p:attrName>
                                        </p:attrNameLst>
                                      </p:cBhvr>
                                      <p:tavLst>
                                        <p:tav tm="0">
                                          <p:val>
                                            <p:strVal val="#ppt_h"/>
                                          </p:val>
                                        </p:tav>
                                        <p:tav tm="100000">
                                          <p:val>
                                            <p:strVal val="#ppt_h"/>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80">
                                          <p:stCondLst>
                                            <p:cond delay="0"/>
                                          </p:stCondLst>
                                        </p:cTn>
                                        <p:tgtEl>
                                          <p:spTgt spid="14"/>
                                        </p:tgtEl>
                                      </p:cBhvr>
                                    </p:animEffect>
                                    <p:anim calcmode="lin" valueType="num">
                                      <p:cBhvr>
                                        <p:cTn id="6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8" dur="26">
                                          <p:stCondLst>
                                            <p:cond delay="650"/>
                                          </p:stCondLst>
                                        </p:cTn>
                                        <p:tgtEl>
                                          <p:spTgt spid="14"/>
                                        </p:tgtEl>
                                      </p:cBhvr>
                                      <p:to x="100000" y="60000"/>
                                    </p:animScale>
                                    <p:animScale>
                                      <p:cBhvr>
                                        <p:cTn id="69" dur="166" decel="50000">
                                          <p:stCondLst>
                                            <p:cond delay="676"/>
                                          </p:stCondLst>
                                        </p:cTn>
                                        <p:tgtEl>
                                          <p:spTgt spid="14"/>
                                        </p:tgtEl>
                                      </p:cBhvr>
                                      <p:to x="100000" y="100000"/>
                                    </p:animScale>
                                    <p:animScale>
                                      <p:cBhvr>
                                        <p:cTn id="70" dur="26">
                                          <p:stCondLst>
                                            <p:cond delay="1312"/>
                                          </p:stCondLst>
                                        </p:cTn>
                                        <p:tgtEl>
                                          <p:spTgt spid="14"/>
                                        </p:tgtEl>
                                      </p:cBhvr>
                                      <p:to x="100000" y="80000"/>
                                    </p:animScale>
                                    <p:animScale>
                                      <p:cBhvr>
                                        <p:cTn id="71" dur="166" decel="50000">
                                          <p:stCondLst>
                                            <p:cond delay="1338"/>
                                          </p:stCondLst>
                                        </p:cTn>
                                        <p:tgtEl>
                                          <p:spTgt spid="14"/>
                                        </p:tgtEl>
                                      </p:cBhvr>
                                      <p:to x="100000" y="100000"/>
                                    </p:animScale>
                                    <p:animScale>
                                      <p:cBhvr>
                                        <p:cTn id="72" dur="26">
                                          <p:stCondLst>
                                            <p:cond delay="1642"/>
                                          </p:stCondLst>
                                        </p:cTn>
                                        <p:tgtEl>
                                          <p:spTgt spid="14"/>
                                        </p:tgtEl>
                                      </p:cBhvr>
                                      <p:to x="100000" y="90000"/>
                                    </p:animScale>
                                    <p:animScale>
                                      <p:cBhvr>
                                        <p:cTn id="73" dur="166" decel="50000">
                                          <p:stCondLst>
                                            <p:cond delay="1668"/>
                                          </p:stCondLst>
                                        </p:cTn>
                                        <p:tgtEl>
                                          <p:spTgt spid="14"/>
                                        </p:tgtEl>
                                      </p:cBhvr>
                                      <p:to x="100000" y="100000"/>
                                    </p:animScale>
                                    <p:animScale>
                                      <p:cBhvr>
                                        <p:cTn id="74" dur="26">
                                          <p:stCondLst>
                                            <p:cond delay="1808"/>
                                          </p:stCondLst>
                                        </p:cTn>
                                        <p:tgtEl>
                                          <p:spTgt spid="14"/>
                                        </p:tgtEl>
                                      </p:cBhvr>
                                      <p:to x="100000" y="95000"/>
                                    </p:animScale>
                                    <p:animScale>
                                      <p:cBhvr>
                                        <p:cTn id="75" dur="166" decel="50000">
                                          <p:stCondLst>
                                            <p:cond delay="1834"/>
                                          </p:stCondLst>
                                        </p:cTn>
                                        <p:tgtEl>
                                          <p:spTgt spid="14"/>
                                        </p:tgtEl>
                                      </p:cBhvr>
                                      <p:to x="100000" y="100000"/>
                                    </p:animScale>
                                  </p:child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wipe(down)">
                                      <p:cBhvr>
                                        <p:cTn id="87" dur="580">
                                          <p:stCondLst>
                                            <p:cond delay="0"/>
                                          </p:stCondLst>
                                        </p:cTn>
                                        <p:tgtEl>
                                          <p:spTgt spid="3"/>
                                        </p:tgtEl>
                                      </p:cBhvr>
                                    </p:animEffect>
                                    <p:anim calcmode="lin" valueType="num">
                                      <p:cBhvr>
                                        <p:cTn id="8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93" dur="26">
                                          <p:stCondLst>
                                            <p:cond delay="650"/>
                                          </p:stCondLst>
                                        </p:cTn>
                                        <p:tgtEl>
                                          <p:spTgt spid="3"/>
                                        </p:tgtEl>
                                      </p:cBhvr>
                                      <p:to x="100000" y="60000"/>
                                    </p:animScale>
                                    <p:animScale>
                                      <p:cBhvr>
                                        <p:cTn id="94" dur="166" decel="50000">
                                          <p:stCondLst>
                                            <p:cond delay="676"/>
                                          </p:stCondLst>
                                        </p:cTn>
                                        <p:tgtEl>
                                          <p:spTgt spid="3"/>
                                        </p:tgtEl>
                                      </p:cBhvr>
                                      <p:to x="100000" y="100000"/>
                                    </p:animScale>
                                    <p:animScale>
                                      <p:cBhvr>
                                        <p:cTn id="95" dur="26">
                                          <p:stCondLst>
                                            <p:cond delay="1312"/>
                                          </p:stCondLst>
                                        </p:cTn>
                                        <p:tgtEl>
                                          <p:spTgt spid="3"/>
                                        </p:tgtEl>
                                      </p:cBhvr>
                                      <p:to x="100000" y="80000"/>
                                    </p:animScale>
                                    <p:animScale>
                                      <p:cBhvr>
                                        <p:cTn id="96" dur="166" decel="50000">
                                          <p:stCondLst>
                                            <p:cond delay="1338"/>
                                          </p:stCondLst>
                                        </p:cTn>
                                        <p:tgtEl>
                                          <p:spTgt spid="3"/>
                                        </p:tgtEl>
                                      </p:cBhvr>
                                      <p:to x="100000" y="100000"/>
                                    </p:animScale>
                                    <p:animScale>
                                      <p:cBhvr>
                                        <p:cTn id="97" dur="26">
                                          <p:stCondLst>
                                            <p:cond delay="1642"/>
                                          </p:stCondLst>
                                        </p:cTn>
                                        <p:tgtEl>
                                          <p:spTgt spid="3"/>
                                        </p:tgtEl>
                                      </p:cBhvr>
                                      <p:to x="100000" y="90000"/>
                                    </p:animScale>
                                    <p:animScale>
                                      <p:cBhvr>
                                        <p:cTn id="98" dur="166" decel="50000">
                                          <p:stCondLst>
                                            <p:cond delay="1668"/>
                                          </p:stCondLst>
                                        </p:cTn>
                                        <p:tgtEl>
                                          <p:spTgt spid="3"/>
                                        </p:tgtEl>
                                      </p:cBhvr>
                                      <p:to x="100000" y="100000"/>
                                    </p:animScale>
                                    <p:animScale>
                                      <p:cBhvr>
                                        <p:cTn id="99" dur="26">
                                          <p:stCondLst>
                                            <p:cond delay="1808"/>
                                          </p:stCondLst>
                                        </p:cTn>
                                        <p:tgtEl>
                                          <p:spTgt spid="3"/>
                                        </p:tgtEl>
                                      </p:cBhvr>
                                      <p:to x="100000" y="95000"/>
                                    </p:animScale>
                                    <p:animScale>
                                      <p:cBhvr>
                                        <p:cTn id="100" dur="166" decel="50000">
                                          <p:stCondLst>
                                            <p:cond delay="1834"/>
                                          </p:stCondLst>
                                        </p:cTn>
                                        <p:tgtEl>
                                          <p:spTgt spid="3"/>
                                        </p:tgtEl>
                                      </p:cBhvr>
                                      <p:to x="100000" y="100000"/>
                                    </p:animScale>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9"/>
                                        </p:tgtEl>
                                        <p:attrNameLst>
                                          <p:attrName>style.visibility</p:attrName>
                                        </p:attrNameLst>
                                      </p:cBhvr>
                                      <p:to>
                                        <p:strVal val="visible"/>
                                      </p:to>
                                    </p:set>
                                    <p:anim calcmode="lin" valueType="num">
                                      <p:cBhvr>
                                        <p:cTn id="105" dur="1000" fill="hold"/>
                                        <p:tgtEl>
                                          <p:spTgt spid="9"/>
                                        </p:tgtEl>
                                        <p:attrNameLst>
                                          <p:attrName>ppt_w</p:attrName>
                                        </p:attrNameLst>
                                      </p:cBhvr>
                                      <p:tavLst>
                                        <p:tav tm="0">
                                          <p:val>
                                            <p:fltVal val="0"/>
                                          </p:val>
                                        </p:tav>
                                        <p:tav tm="100000">
                                          <p:val>
                                            <p:strVal val="#ppt_w"/>
                                          </p:val>
                                        </p:tav>
                                      </p:tavLst>
                                    </p:anim>
                                    <p:anim calcmode="lin" valueType="num">
                                      <p:cBhvr>
                                        <p:cTn id="106" dur="1000" fill="hold"/>
                                        <p:tgtEl>
                                          <p:spTgt spid="9"/>
                                        </p:tgtEl>
                                        <p:attrNameLst>
                                          <p:attrName>ppt_h</p:attrName>
                                        </p:attrNameLst>
                                      </p:cBhvr>
                                      <p:tavLst>
                                        <p:tav tm="0">
                                          <p:val>
                                            <p:fltVal val="0"/>
                                          </p:val>
                                        </p:tav>
                                        <p:tav tm="100000">
                                          <p:val>
                                            <p:strVal val="#ppt_h"/>
                                          </p:val>
                                        </p:tav>
                                      </p:tavLst>
                                    </p:anim>
                                    <p:anim calcmode="lin" valueType="num">
                                      <p:cBhvr>
                                        <p:cTn id="107" dur="1000" fill="hold"/>
                                        <p:tgtEl>
                                          <p:spTgt spid="9"/>
                                        </p:tgtEl>
                                        <p:attrNameLst>
                                          <p:attrName>style.rotation</p:attrName>
                                        </p:attrNameLst>
                                      </p:cBhvr>
                                      <p:tavLst>
                                        <p:tav tm="0">
                                          <p:val>
                                            <p:fltVal val="90"/>
                                          </p:val>
                                        </p:tav>
                                        <p:tav tm="100000">
                                          <p:val>
                                            <p:fltVal val="0"/>
                                          </p:val>
                                        </p:tav>
                                      </p:tavLst>
                                    </p:anim>
                                    <p:animEffect transition="in" filter="fade">
                                      <p:cBhvr>
                                        <p:cTn id="10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127" grpId="0"/>
      <p:bldP spid="8" grpId="0"/>
      <p:bldP spid="5130" grpId="0"/>
      <p:bldP spid="5132" grpId="0"/>
      <p:bldP spid="12" grpId="0"/>
      <p:bldP spid="13" grpId="0"/>
      <p:bldP spid="3" grpId="0"/>
      <p:bldP spid="5" grpId="0"/>
      <p:bldP spid="6" grpId="0"/>
      <p:bldP spid="7" grpId="0"/>
      <p:bldP spid="9" grpId="0"/>
      <p:bldP spid="10"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rPr>
              <a:t>Site Remediation Reform Act (SRRA)</a:t>
            </a:r>
            <a:br>
              <a:rPr lang="en-US" dirty="0" smtClean="0">
                <a:effectLst/>
              </a:rPr>
            </a:br>
            <a:endParaRPr lang="en-US" dirty="0">
              <a:effectLst/>
            </a:endParaRPr>
          </a:p>
        </p:txBody>
      </p:sp>
      <p:sp>
        <p:nvSpPr>
          <p:cNvPr id="41987" name="Content Placeholder 2"/>
          <p:cNvSpPr>
            <a:spLocks noGrp="1"/>
          </p:cNvSpPr>
          <p:nvPr>
            <p:ph idx="1"/>
          </p:nvPr>
        </p:nvSpPr>
        <p:spPr>
          <a:xfrm>
            <a:off x="533400" y="1447800"/>
            <a:ext cx="7543800" cy="5105400"/>
          </a:xfrm>
        </p:spPr>
        <p:txBody>
          <a:bodyPr/>
          <a:lstStyle/>
          <a:p>
            <a:r>
              <a:rPr lang="en-US" altLang="en-US" sz="2400" dirty="0" smtClean="0"/>
              <a:t>Education and experience requirements for LSRPs</a:t>
            </a:r>
          </a:p>
          <a:p>
            <a:pPr marL="0" indent="0">
              <a:buNone/>
            </a:pPr>
            <a:endParaRPr lang="en-US" altLang="en-US" sz="2400" dirty="0" smtClean="0"/>
          </a:p>
          <a:p>
            <a:r>
              <a:rPr lang="en-US" altLang="en-US" sz="2400" dirty="0" smtClean="0"/>
              <a:t>LSRPs conduct remediation without SRP pre-approval (with some exceptions)</a:t>
            </a:r>
          </a:p>
          <a:p>
            <a:pPr lvl="1"/>
            <a:endParaRPr lang="en-US" altLang="en-US" sz="2400" dirty="0" smtClean="0"/>
          </a:p>
          <a:p>
            <a:r>
              <a:rPr lang="en-US" altLang="en-US" sz="2400" dirty="0" smtClean="0"/>
              <a:t>Response Action Outcomes (RAO) replaced No Further Action Letters with some exceptions</a:t>
            </a:r>
          </a:p>
          <a:p>
            <a:pPr lvl="1"/>
            <a:endParaRPr lang="en-US" altLang="en-US" sz="2400" dirty="0" smtClean="0"/>
          </a:p>
          <a:p>
            <a:r>
              <a:rPr lang="en-US" altLang="en-US" sz="2400" dirty="0" smtClean="0"/>
              <a:t>RAOs issued by LSRP</a:t>
            </a:r>
          </a:p>
          <a:p>
            <a:endParaRPr lang="en-US" altLang="en-US" sz="2400" dirty="0" smtClean="0"/>
          </a:p>
          <a:p>
            <a:r>
              <a:rPr lang="en-US" altLang="en-US" sz="2400" dirty="0" smtClean="0"/>
              <a:t>Fees replaced Oversight Costs (with some exceptions)</a:t>
            </a:r>
          </a:p>
          <a:p>
            <a:endParaRPr lang="en-US" altLang="en-US" sz="800" dirty="0" smtClean="0"/>
          </a:p>
          <a:p>
            <a:endParaRPr lang="en-US" altLang="en-US" dirty="0" smtClean="0"/>
          </a:p>
        </p:txBody>
      </p:sp>
    </p:spTree>
    <p:extLst>
      <p:ext uri="{BB962C8B-B14F-4D97-AF65-F5344CB8AC3E}">
        <p14:creationId xmlns:p14="http://schemas.microsoft.com/office/powerpoint/2010/main" val="2992243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A65C8183-C1D9-4542-B3CC-49727AC953C9}" type="slidenum">
              <a:rPr lang="en-US">
                <a:solidFill>
                  <a:srgbClr val="FFFFFF"/>
                </a:solidFill>
              </a:rPr>
              <a:pPr>
                <a:defRPr/>
              </a:pPr>
              <a:t>5</a:t>
            </a:fld>
            <a:endParaRPr lang="en-US">
              <a:solidFill>
                <a:srgbClr val="FFFFFF"/>
              </a:solidFill>
            </a:endParaRPr>
          </a:p>
        </p:txBody>
      </p:sp>
      <p:sp>
        <p:nvSpPr>
          <p:cNvPr id="20483" name="Rectangle 2"/>
          <p:cNvSpPr>
            <a:spLocks noGrp="1" noChangeArrowheads="1"/>
          </p:cNvSpPr>
          <p:nvPr>
            <p:ph type="title"/>
          </p:nvPr>
        </p:nvSpPr>
        <p:spPr/>
        <p:txBody>
          <a:bodyPr/>
          <a:lstStyle/>
          <a:p>
            <a:pPr eaLnBrk="1" hangingPunct="1"/>
            <a:r>
              <a:rPr lang="en-US" dirty="0">
                <a:effectLst/>
              </a:rPr>
              <a:t>Site Remediation Reform Act (SRRA</a:t>
            </a:r>
            <a:r>
              <a:rPr lang="en-US" dirty="0" smtClean="0">
                <a:effectLst/>
              </a:rPr>
              <a:t>) </a:t>
            </a:r>
            <a:r>
              <a:rPr lang="en-US" sz="2400" dirty="0" smtClean="0">
                <a:effectLst/>
              </a:rPr>
              <a:t>cont.</a:t>
            </a:r>
            <a:endParaRPr lang="en-US" altLang="en-US" dirty="0" smtClean="0">
              <a:effectLst/>
            </a:endParaRPr>
          </a:p>
        </p:txBody>
      </p:sp>
      <p:sp>
        <p:nvSpPr>
          <p:cNvPr id="20484" name="Rectangle 3"/>
          <p:cNvSpPr>
            <a:spLocks noGrp="1" noChangeArrowheads="1"/>
          </p:cNvSpPr>
          <p:nvPr>
            <p:ph type="body" idx="1"/>
          </p:nvPr>
        </p:nvSpPr>
        <p:spPr/>
        <p:txBody>
          <a:bodyPr/>
          <a:lstStyle/>
          <a:p>
            <a:pPr eaLnBrk="1" hangingPunct="1">
              <a:lnSpc>
                <a:spcPct val="90000"/>
              </a:lnSpc>
              <a:buFontTx/>
              <a:buNone/>
            </a:pPr>
            <a:r>
              <a:rPr lang="en-US" altLang="en-US" dirty="0" smtClean="0"/>
              <a:t>Established the Site Remediation Professional Licensing Board</a:t>
            </a:r>
          </a:p>
          <a:p>
            <a:pPr lvl="1" eaLnBrk="1" hangingPunct="1">
              <a:lnSpc>
                <a:spcPct val="90000"/>
              </a:lnSpc>
            </a:pPr>
            <a:r>
              <a:rPr lang="en-US" altLang="en-US" dirty="0" smtClean="0"/>
              <a:t>Code of conduct</a:t>
            </a:r>
          </a:p>
          <a:p>
            <a:pPr lvl="1" eaLnBrk="1" hangingPunct="1">
              <a:lnSpc>
                <a:spcPct val="90000"/>
              </a:lnSpc>
            </a:pPr>
            <a:r>
              <a:rPr lang="en-US" altLang="en-US" dirty="0" smtClean="0"/>
              <a:t>Board – enforcement authority against LSRPs</a:t>
            </a:r>
          </a:p>
          <a:p>
            <a:pPr lvl="1" eaLnBrk="1" hangingPunct="1">
              <a:lnSpc>
                <a:spcPct val="90000"/>
              </a:lnSpc>
            </a:pPr>
            <a:endParaRPr lang="en-US" altLang="en-US" sz="1000" dirty="0" smtClean="0"/>
          </a:p>
          <a:p>
            <a:pPr eaLnBrk="1" hangingPunct="1">
              <a:lnSpc>
                <a:spcPct val="90000"/>
              </a:lnSpc>
            </a:pPr>
            <a:r>
              <a:rPr lang="en-US" altLang="en-US" dirty="0" smtClean="0"/>
              <a:t>Remedial action permits</a:t>
            </a:r>
          </a:p>
          <a:p>
            <a:pPr eaLnBrk="1" hangingPunct="1">
              <a:lnSpc>
                <a:spcPct val="90000"/>
              </a:lnSpc>
            </a:pPr>
            <a:endParaRPr lang="en-US" altLang="en-US" sz="1100" dirty="0" smtClean="0"/>
          </a:p>
          <a:p>
            <a:pPr eaLnBrk="1" hangingPunct="1">
              <a:lnSpc>
                <a:spcPct val="90000"/>
              </a:lnSpc>
            </a:pPr>
            <a:r>
              <a:rPr lang="en-US" altLang="en-US" dirty="0" smtClean="0"/>
              <a:t>Tasked DEP to establish mandatory time frames</a:t>
            </a:r>
          </a:p>
          <a:p>
            <a:pPr eaLnBrk="1" hangingPunct="1">
              <a:lnSpc>
                <a:spcPct val="90000"/>
              </a:lnSpc>
            </a:pPr>
            <a:endParaRPr lang="en-US" altLang="en-US" sz="1100" dirty="0" smtClean="0"/>
          </a:p>
          <a:p>
            <a:pPr eaLnBrk="1" hangingPunct="1">
              <a:lnSpc>
                <a:spcPct val="90000"/>
              </a:lnSpc>
            </a:pPr>
            <a:r>
              <a:rPr lang="en-US" altLang="en-US" dirty="0" smtClean="0"/>
              <a:t>Direct Oversight</a:t>
            </a:r>
          </a:p>
        </p:txBody>
      </p:sp>
    </p:spTree>
    <p:extLst>
      <p:ext uri="{BB962C8B-B14F-4D97-AF65-F5344CB8AC3E}">
        <p14:creationId xmlns:p14="http://schemas.microsoft.com/office/powerpoint/2010/main" val="1986566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2B4937F-3BAB-4EC0-8575-FFE17DAA3960}" type="slidenum">
              <a:rPr lang="en-US">
                <a:solidFill>
                  <a:srgbClr val="FFFFFF"/>
                </a:solidFill>
              </a:rPr>
              <a:pPr>
                <a:defRPr/>
              </a:pPr>
              <a:t>6</a:t>
            </a:fld>
            <a:endParaRPr lang="en-US">
              <a:solidFill>
                <a:srgbClr val="FFFFFF"/>
              </a:solidFill>
            </a:endParaRPr>
          </a:p>
        </p:txBody>
      </p:sp>
      <p:sp>
        <p:nvSpPr>
          <p:cNvPr id="22531" name="Rectangle 2"/>
          <p:cNvSpPr>
            <a:spLocks noGrp="1" noChangeArrowheads="1"/>
          </p:cNvSpPr>
          <p:nvPr>
            <p:ph type="title"/>
          </p:nvPr>
        </p:nvSpPr>
        <p:spPr>
          <a:xfrm>
            <a:off x="1143000" y="533400"/>
            <a:ext cx="7391400" cy="868362"/>
          </a:xfrm>
        </p:spPr>
        <p:txBody>
          <a:bodyPr/>
          <a:lstStyle/>
          <a:p>
            <a:pPr eaLnBrk="1" hangingPunct="1"/>
            <a:r>
              <a:rPr lang="en-US" altLang="en-US" dirty="0" smtClean="0">
                <a:effectLst/>
              </a:rPr>
              <a:t>     Governing Rules </a:t>
            </a:r>
            <a:br>
              <a:rPr lang="en-US" altLang="en-US" dirty="0" smtClean="0">
                <a:effectLst/>
              </a:rPr>
            </a:br>
            <a:r>
              <a:rPr lang="en-US" altLang="en-US" sz="2400" dirty="0" smtClean="0">
                <a:effectLst/>
              </a:rPr>
              <a:t>Administrative </a:t>
            </a:r>
            <a:r>
              <a:rPr lang="en-US" altLang="en-US" sz="2400" dirty="0">
                <a:effectLst/>
              </a:rPr>
              <a:t>Re</a:t>
            </a:r>
            <a:r>
              <a:rPr lang="en-US" altLang="en-US" sz="2400" dirty="0">
                <a:solidFill>
                  <a:srgbClr val="002060"/>
                </a:solidFill>
                <a:effectLst/>
              </a:rPr>
              <a:t>q</a:t>
            </a:r>
            <a:r>
              <a:rPr lang="en-US" altLang="en-US" sz="2400" dirty="0">
                <a:effectLst/>
              </a:rPr>
              <a:t>uirements for the Remediation of Contaminated Sites</a:t>
            </a:r>
            <a:br>
              <a:rPr lang="en-US" altLang="en-US" sz="2400" dirty="0">
                <a:effectLst/>
              </a:rPr>
            </a:br>
            <a:r>
              <a:rPr lang="en-US" altLang="en-US" sz="2400" dirty="0">
                <a:effectLst/>
              </a:rPr>
              <a:t>N.J.A.C. </a:t>
            </a:r>
            <a:r>
              <a:rPr lang="en-US" altLang="en-US" sz="2400" dirty="0" smtClean="0">
                <a:effectLst/>
              </a:rPr>
              <a:t>7:26C</a:t>
            </a:r>
            <a:endParaRPr lang="en-US" altLang="en-US" dirty="0">
              <a:effectLst/>
            </a:endParaRPr>
          </a:p>
        </p:txBody>
      </p:sp>
      <p:sp>
        <p:nvSpPr>
          <p:cNvPr id="22532" name="Rectangle 3"/>
          <p:cNvSpPr>
            <a:spLocks noGrp="1" noChangeArrowheads="1"/>
          </p:cNvSpPr>
          <p:nvPr>
            <p:ph type="body" idx="1"/>
          </p:nvPr>
        </p:nvSpPr>
        <p:spPr>
          <a:xfrm>
            <a:off x="381000" y="1920089"/>
            <a:ext cx="8763000" cy="4938713"/>
          </a:xfrm>
        </p:spPr>
        <p:txBody>
          <a:bodyPr/>
          <a:lstStyle/>
          <a:p>
            <a:endParaRPr lang="en-US" altLang="en-US" sz="700" dirty="0" smtClean="0"/>
          </a:p>
          <a:p>
            <a:pPr lvl="1">
              <a:buClr>
                <a:srgbClr val="010199"/>
              </a:buClr>
            </a:pPr>
            <a:r>
              <a:rPr lang="en-US" altLang="en-US" dirty="0" smtClean="0"/>
              <a:t>Who is obligated to conduct remediation</a:t>
            </a:r>
          </a:p>
          <a:p>
            <a:pPr lvl="1">
              <a:buClr>
                <a:srgbClr val="010199"/>
              </a:buClr>
            </a:pPr>
            <a:r>
              <a:rPr lang="en-US" altLang="en-US" dirty="0" smtClean="0"/>
              <a:t>What are the obligations of the person conducting remediation</a:t>
            </a:r>
          </a:p>
          <a:p>
            <a:pPr lvl="1">
              <a:buClr>
                <a:srgbClr val="010199"/>
              </a:buClr>
            </a:pPr>
            <a:r>
              <a:rPr lang="en-US" altLang="en-US" dirty="0" smtClean="0"/>
              <a:t>Mandatory timeframes</a:t>
            </a:r>
          </a:p>
          <a:p>
            <a:pPr lvl="1">
              <a:buClr>
                <a:srgbClr val="010199"/>
              </a:buClr>
            </a:pPr>
            <a:r>
              <a:rPr lang="en-US" altLang="en-US" dirty="0" smtClean="0"/>
              <a:t>Fees and oversight costs</a:t>
            </a:r>
          </a:p>
          <a:p>
            <a:pPr lvl="1">
              <a:buClr>
                <a:srgbClr val="010199"/>
              </a:buClr>
            </a:pPr>
            <a:r>
              <a:rPr lang="en-US" altLang="en-US" dirty="0" smtClean="0"/>
              <a:t>RFS and FA requirements</a:t>
            </a:r>
          </a:p>
          <a:p>
            <a:pPr lvl="1">
              <a:buClr>
                <a:srgbClr val="010199"/>
              </a:buClr>
            </a:pPr>
            <a:r>
              <a:rPr lang="en-US" altLang="en-US" dirty="0" smtClean="0"/>
              <a:t>Direct Department Oversight</a:t>
            </a:r>
          </a:p>
          <a:p>
            <a:pPr lvl="1">
              <a:buClr>
                <a:srgbClr val="010199"/>
              </a:buClr>
            </a:pPr>
            <a:r>
              <a:rPr lang="en-US" altLang="en-US" dirty="0" smtClean="0"/>
              <a:t>Remedial Action permitting requirements</a:t>
            </a:r>
          </a:p>
          <a:p>
            <a:pPr lvl="1">
              <a:buClr>
                <a:srgbClr val="010199"/>
              </a:buClr>
            </a:pPr>
            <a:r>
              <a:rPr lang="en-US" altLang="en-US" dirty="0" smtClean="0"/>
              <a:t>Administrative enforcement actions</a:t>
            </a:r>
          </a:p>
          <a:p>
            <a:pPr lvl="1">
              <a:buClr>
                <a:srgbClr val="010199"/>
              </a:buClr>
            </a:pPr>
            <a:endParaRPr lang="en-US" altLang="en-US" dirty="0" smtClean="0"/>
          </a:p>
          <a:p>
            <a:pPr>
              <a:buClr>
                <a:srgbClr val="010199"/>
              </a:buClr>
            </a:pPr>
            <a:endParaRPr lang="en-US" altLang="en-US" sz="1200" dirty="0" smtClean="0"/>
          </a:p>
        </p:txBody>
      </p:sp>
    </p:spTree>
    <p:extLst>
      <p:ext uri="{BB962C8B-B14F-4D97-AF65-F5344CB8AC3E}">
        <p14:creationId xmlns:p14="http://schemas.microsoft.com/office/powerpoint/2010/main" val="3765326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66603362-1DDA-48BD-BCCD-48775BEB3B36}" type="slidenum">
              <a:rPr lang="en-US">
                <a:solidFill>
                  <a:srgbClr val="FFFFFF"/>
                </a:solidFill>
              </a:rPr>
              <a:pPr>
                <a:defRPr/>
              </a:pPr>
              <a:t>7</a:t>
            </a:fld>
            <a:endParaRPr lang="en-US">
              <a:solidFill>
                <a:srgbClr val="FFFFFF"/>
              </a:solidFill>
            </a:endParaRPr>
          </a:p>
        </p:txBody>
      </p:sp>
      <p:sp>
        <p:nvSpPr>
          <p:cNvPr id="126978" name="Rectangle 2"/>
          <p:cNvSpPr>
            <a:spLocks noGrp="1" noChangeArrowheads="1"/>
          </p:cNvSpPr>
          <p:nvPr>
            <p:ph type="title"/>
          </p:nvPr>
        </p:nvSpPr>
        <p:spPr>
          <a:xfrm>
            <a:off x="381000" y="304800"/>
            <a:ext cx="8229600" cy="944562"/>
          </a:xfrm>
        </p:spPr>
        <p:txBody>
          <a:bodyPr>
            <a:normAutofit fontScale="90000"/>
          </a:bodyPr>
          <a:lstStyle/>
          <a:p>
            <a:pPr marL="342900" lvl="0" indent="-342900" eaLnBrk="1" hangingPunct="1">
              <a:spcBef>
                <a:spcPct val="20000"/>
              </a:spcBef>
              <a:defRPr/>
            </a:pPr>
            <a:r>
              <a:rPr lang="en-US" altLang="en-US" dirty="0" smtClean="0">
                <a:effectLst/>
              </a:rPr>
              <a:t>Governing Rules</a:t>
            </a:r>
            <a:r>
              <a:rPr lang="en-US" altLang="en-US" dirty="0">
                <a:effectLst/>
              </a:rPr>
              <a:t/>
            </a:r>
            <a:br>
              <a:rPr lang="en-US" altLang="en-US" dirty="0">
                <a:effectLst/>
              </a:rPr>
            </a:br>
            <a:r>
              <a:rPr lang="en-US" sz="2800" dirty="0">
                <a:effectLst/>
                <a:ea typeface="+mn-ea"/>
                <a:cs typeface="+mn-cs"/>
              </a:rPr>
              <a:t>Technical Requirements </a:t>
            </a:r>
            <a:br>
              <a:rPr lang="en-US" sz="2800" dirty="0">
                <a:effectLst/>
                <a:ea typeface="+mn-ea"/>
                <a:cs typeface="+mn-cs"/>
              </a:rPr>
            </a:br>
            <a:r>
              <a:rPr lang="en-US" sz="2700" dirty="0" smtClean="0">
                <a:effectLst/>
                <a:ea typeface="+mn-ea"/>
                <a:cs typeface="+mn-cs"/>
              </a:rPr>
              <a:t>N.J.A.C. 7:26E</a:t>
            </a:r>
            <a:endParaRPr lang="en-US" dirty="0" smtClean="0">
              <a:effectLst/>
            </a:endParaRPr>
          </a:p>
        </p:txBody>
      </p:sp>
      <p:sp>
        <p:nvSpPr>
          <p:cNvPr id="9220" name="Rectangle 3"/>
          <p:cNvSpPr>
            <a:spLocks noGrp="1" noChangeArrowheads="1"/>
          </p:cNvSpPr>
          <p:nvPr>
            <p:ph type="body" idx="1"/>
          </p:nvPr>
        </p:nvSpPr>
        <p:spPr>
          <a:xfrm>
            <a:off x="457200" y="1447800"/>
            <a:ext cx="8229600" cy="5167313"/>
          </a:xfrm>
        </p:spPr>
        <p:txBody>
          <a:bodyPr>
            <a:noAutofit/>
          </a:bodyPr>
          <a:lstStyle/>
          <a:p>
            <a:pPr eaLnBrk="1" hangingPunct="1">
              <a:defRPr/>
            </a:pPr>
            <a:r>
              <a:rPr lang="en-US" sz="2800" dirty="0" smtClean="0"/>
              <a:t>Contain the “what” for the technical aspects of remediating sites</a:t>
            </a:r>
          </a:p>
          <a:p>
            <a:pPr eaLnBrk="1" hangingPunct="1">
              <a:defRPr/>
            </a:pPr>
            <a:endParaRPr lang="en-US" sz="800" dirty="0" smtClean="0"/>
          </a:p>
          <a:p>
            <a:pPr lvl="0" eaLnBrk="1" hangingPunct="1">
              <a:buClr>
                <a:srgbClr val="010199"/>
              </a:buClr>
            </a:pPr>
            <a:r>
              <a:rPr lang="en-US" sz="2800" dirty="0" smtClean="0"/>
              <a:t>Must be used in conjunction with technical </a:t>
            </a:r>
            <a:r>
              <a:rPr lang="en-US" sz="2800" dirty="0" err="1" smtClean="0"/>
              <a:t>guidances</a:t>
            </a:r>
            <a:r>
              <a:rPr lang="en-US" sz="2800" dirty="0" smtClean="0"/>
              <a:t> which contain the “how”</a:t>
            </a:r>
            <a:r>
              <a:rPr lang="en-US" altLang="en-US" sz="2800" dirty="0"/>
              <a:t> </a:t>
            </a:r>
            <a:endParaRPr lang="en-US" altLang="en-US" sz="2800" dirty="0" smtClean="0"/>
          </a:p>
          <a:p>
            <a:pPr lvl="0" eaLnBrk="1" hangingPunct="1">
              <a:buClr>
                <a:srgbClr val="010199"/>
              </a:buClr>
            </a:pPr>
            <a:endParaRPr lang="en-US" altLang="en-US" sz="1400" dirty="0"/>
          </a:p>
          <a:p>
            <a:pPr lvl="0" eaLnBrk="1" hangingPunct="1">
              <a:buClr>
                <a:srgbClr val="010199"/>
              </a:buClr>
            </a:pPr>
            <a:r>
              <a:rPr lang="en-US" altLang="en-US" sz="2800" dirty="0" smtClean="0"/>
              <a:t>Many </a:t>
            </a:r>
            <a:r>
              <a:rPr lang="en-US" altLang="en-US" sz="2800" dirty="0"/>
              <a:t>of the required “milestone” documents (reports) are still required to be submitted</a:t>
            </a:r>
          </a:p>
          <a:p>
            <a:pPr lvl="1" eaLnBrk="1" hangingPunct="1">
              <a:buClr>
                <a:srgbClr val="010199"/>
              </a:buClr>
            </a:pPr>
            <a:r>
              <a:rPr lang="en-US" altLang="en-US" sz="2400" dirty="0"/>
              <a:t>Preliminary Assessment/Site Investigation (PA/SI)</a:t>
            </a:r>
          </a:p>
          <a:p>
            <a:pPr lvl="1" eaLnBrk="1" hangingPunct="1">
              <a:buClr>
                <a:srgbClr val="010199"/>
              </a:buClr>
            </a:pPr>
            <a:r>
              <a:rPr lang="en-US" altLang="en-US" sz="2400" dirty="0"/>
              <a:t>Remedial Investigation Report (RIR)</a:t>
            </a:r>
          </a:p>
          <a:p>
            <a:pPr lvl="1" eaLnBrk="1" hangingPunct="1">
              <a:buClr>
                <a:srgbClr val="010199"/>
              </a:buClr>
            </a:pPr>
            <a:r>
              <a:rPr lang="en-US" altLang="en-US" sz="2400" dirty="0"/>
              <a:t>Remedial Action </a:t>
            </a:r>
            <a:r>
              <a:rPr lang="en-US" altLang="en-US" sz="2400" dirty="0" err="1"/>
              <a:t>Workplan</a:t>
            </a:r>
            <a:r>
              <a:rPr lang="en-US" altLang="en-US" sz="2400" dirty="0"/>
              <a:t> (RAW)</a:t>
            </a:r>
          </a:p>
          <a:p>
            <a:pPr lvl="1" eaLnBrk="1" hangingPunct="1">
              <a:buClr>
                <a:srgbClr val="010199"/>
              </a:buClr>
            </a:pPr>
            <a:r>
              <a:rPr lang="en-US" altLang="en-US" sz="2400" dirty="0"/>
              <a:t>Remedial Action Report (RAR)</a:t>
            </a:r>
          </a:p>
          <a:p>
            <a:pPr eaLnBrk="1" hangingPunct="1">
              <a:defRPr/>
            </a:pPr>
            <a:endParaRPr lang="en-US" sz="2800" dirty="0" smtClean="0"/>
          </a:p>
        </p:txBody>
      </p:sp>
    </p:spTree>
    <p:extLst>
      <p:ext uri="{BB962C8B-B14F-4D97-AF65-F5344CB8AC3E}">
        <p14:creationId xmlns:p14="http://schemas.microsoft.com/office/powerpoint/2010/main" val="3548023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1447800"/>
          </a:xfrm>
        </p:spPr>
        <p:txBody>
          <a:bodyPr>
            <a:normAutofit fontScale="90000"/>
          </a:bodyPr>
          <a:lstStyle/>
          <a:p>
            <a:pPr>
              <a:defRPr/>
            </a:pPr>
            <a:r>
              <a:rPr lang="en-US" dirty="0" smtClean="0"/>
              <a:t/>
            </a:r>
            <a:br>
              <a:rPr lang="en-US" dirty="0" smtClean="0"/>
            </a:br>
            <a:r>
              <a:rPr lang="en-US" dirty="0" smtClean="0"/>
              <a:t>      </a:t>
            </a:r>
            <a:r>
              <a:rPr lang="en-US" altLang="en-US" dirty="0" smtClean="0">
                <a:effectLst/>
              </a:rPr>
              <a:t>Governing Rules</a:t>
            </a:r>
            <a:r>
              <a:rPr lang="en-US" altLang="en-US" dirty="0">
                <a:effectLst/>
              </a:rPr>
              <a:t/>
            </a:r>
            <a:br>
              <a:rPr lang="en-US" altLang="en-US" dirty="0">
                <a:effectLst/>
              </a:rPr>
            </a:br>
            <a:r>
              <a:rPr lang="en-US" sz="2700" dirty="0" smtClean="0">
                <a:effectLst/>
              </a:rPr>
              <a:t>Underground Storage Tank (UST) Rule</a:t>
            </a:r>
            <a:br>
              <a:rPr lang="en-US" sz="2700" dirty="0" smtClean="0">
                <a:effectLst/>
              </a:rPr>
            </a:br>
            <a:r>
              <a:rPr lang="en-US" sz="2700" dirty="0" smtClean="0">
                <a:effectLst/>
              </a:rPr>
              <a:t>N.J.A.C. 7:14B</a:t>
            </a:r>
            <a:endParaRPr lang="en-US" sz="2700" dirty="0">
              <a:effectLst/>
            </a:endParaRPr>
          </a:p>
        </p:txBody>
      </p:sp>
      <p:sp>
        <p:nvSpPr>
          <p:cNvPr id="11267" name="Content Placeholder 2"/>
          <p:cNvSpPr>
            <a:spLocks noGrp="1"/>
          </p:cNvSpPr>
          <p:nvPr>
            <p:ph idx="1"/>
          </p:nvPr>
        </p:nvSpPr>
        <p:spPr>
          <a:xfrm>
            <a:off x="609600" y="1888156"/>
            <a:ext cx="8229600" cy="4953000"/>
          </a:xfrm>
        </p:spPr>
        <p:txBody>
          <a:bodyPr>
            <a:noAutofit/>
          </a:bodyPr>
          <a:lstStyle/>
          <a:p>
            <a:pPr>
              <a:defRPr/>
            </a:pPr>
            <a:r>
              <a:rPr lang="en-US" sz="2800" dirty="0" smtClean="0"/>
              <a:t>14,869 regulated USTs in NJ</a:t>
            </a:r>
          </a:p>
          <a:p>
            <a:pPr>
              <a:defRPr/>
            </a:pPr>
            <a:endParaRPr lang="en-US" sz="1100" dirty="0" smtClean="0"/>
          </a:p>
          <a:p>
            <a:pPr>
              <a:defRPr/>
            </a:pPr>
            <a:r>
              <a:rPr lang="en-US" sz="2800" dirty="0" smtClean="0"/>
              <a:t> 5,871 regulated USTs undergoing remediation</a:t>
            </a:r>
            <a:endParaRPr lang="en-US" sz="2800" dirty="0"/>
          </a:p>
          <a:p>
            <a:pPr>
              <a:defRPr/>
            </a:pPr>
            <a:endParaRPr lang="en-US" sz="1050" dirty="0" smtClean="0"/>
          </a:p>
          <a:p>
            <a:pPr>
              <a:defRPr/>
            </a:pPr>
            <a:r>
              <a:rPr lang="en-US" sz="2800" dirty="0" smtClean="0"/>
              <a:t>UST Rules – Specific administrative requirements   </a:t>
            </a:r>
            <a:endParaRPr lang="en-US" sz="2800" dirty="0"/>
          </a:p>
          <a:p>
            <a:pPr lvl="1">
              <a:defRPr/>
            </a:pPr>
            <a:r>
              <a:rPr lang="en-US" sz="2400" dirty="0" smtClean="0"/>
              <a:t>Registration requirements</a:t>
            </a:r>
          </a:p>
          <a:p>
            <a:pPr lvl="1">
              <a:defRPr/>
            </a:pPr>
            <a:r>
              <a:rPr lang="en-US" sz="2400" dirty="0" smtClean="0"/>
              <a:t>Design, construction, installation</a:t>
            </a:r>
          </a:p>
          <a:p>
            <a:pPr lvl="1">
              <a:defRPr/>
            </a:pPr>
            <a:r>
              <a:rPr lang="en-US" sz="2400" dirty="0" smtClean="0"/>
              <a:t>Closure requirements</a:t>
            </a:r>
          </a:p>
          <a:p>
            <a:pPr lvl="1">
              <a:defRPr/>
            </a:pPr>
            <a:r>
              <a:rPr lang="en-US" sz="2400" dirty="0" smtClean="0"/>
              <a:t>Certifications</a:t>
            </a:r>
          </a:p>
          <a:p>
            <a:pPr marL="514350" indent="-457200">
              <a:defRPr/>
            </a:pPr>
            <a:endParaRPr lang="en-US" sz="1000" dirty="0" smtClean="0"/>
          </a:p>
          <a:p>
            <a:pPr marL="514350" indent="-457200">
              <a:defRPr/>
            </a:pPr>
            <a:r>
              <a:rPr lang="en-US" sz="2800" dirty="0" smtClean="0"/>
              <a:t>UST Remediation requirements contained in Technical Requirements for Site Remediation</a:t>
            </a:r>
            <a:endParaRPr lang="en-US" sz="400" dirty="0" smtClean="0"/>
          </a:p>
          <a:p>
            <a:pPr>
              <a:defRPr/>
            </a:pPr>
            <a:endParaRPr lang="en-US" sz="2800" dirty="0" smtClean="0"/>
          </a:p>
        </p:txBody>
      </p:sp>
      <p:sp>
        <p:nvSpPr>
          <p:cNvPr id="4" name="Slide Number Placeholder 3"/>
          <p:cNvSpPr>
            <a:spLocks noGrp="1"/>
          </p:cNvSpPr>
          <p:nvPr>
            <p:ph type="sldNum" sz="quarter" idx="12"/>
          </p:nvPr>
        </p:nvSpPr>
        <p:spPr/>
        <p:txBody>
          <a:bodyPr/>
          <a:lstStyle/>
          <a:p>
            <a:pPr>
              <a:defRPr/>
            </a:pPr>
            <a:fld id="{9C8C3925-1D33-458E-9EAE-A33A0D379F5D}" type="slidenum">
              <a:rPr lang="en-US" smtClean="0">
                <a:solidFill>
                  <a:srgbClr val="FFFFFF"/>
                </a:solidFill>
              </a:rPr>
              <a:pPr>
                <a:defRPr/>
              </a:pPr>
              <a:t>8</a:t>
            </a:fld>
            <a:endParaRPr lang="en-US">
              <a:solidFill>
                <a:srgbClr val="FFFFFF"/>
              </a:solidFill>
            </a:endParaRPr>
          </a:p>
        </p:txBody>
      </p:sp>
    </p:spTree>
    <p:extLst>
      <p:ext uri="{BB962C8B-B14F-4D97-AF65-F5344CB8AC3E}">
        <p14:creationId xmlns:p14="http://schemas.microsoft.com/office/powerpoint/2010/main" val="3244562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772400" cy="1325562"/>
          </a:xfrm>
        </p:spPr>
        <p:txBody>
          <a:bodyPr>
            <a:noAutofit/>
          </a:bodyPr>
          <a:lstStyle/>
          <a:p>
            <a:pPr>
              <a:defRPr/>
            </a:pPr>
            <a:r>
              <a:rPr lang="en-US" altLang="en-US" sz="2900" dirty="0" smtClean="0">
                <a:effectLst/>
              </a:rPr>
              <a:t>Governing Rules</a:t>
            </a:r>
            <a:br>
              <a:rPr lang="en-US" altLang="en-US" sz="2900" dirty="0" smtClean="0">
                <a:effectLst/>
              </a:rPr>
            </a:br>
            <a:r>
              <a:rPr lang="en-US" sz="2800" dirty="0" smtClean="0">
                <a:effectLst/>
              </a:rPr>
              <a:t> Industrial Site Recovery Act Rule</a:t>
            </a:r>
            <a:br>
              <a:rPr lang="en-US" sz="2800" dirty="0" smtClean="0">
                <a:effectLst/>
              </a:rPr>
            </a:br>
            <a:r>
              <a:rPr lang="en-US" sz="2400" dirty="0" smtClean="0">
                <a:effectLst/>
              </a:rPr>
              <a:t>N.J.A.C. 7:26B</a:t>
            </a:r>
            <a:endParaRPr lang="en-US" sz="2400" dirty="0">
              <a:effectLst/>
            </a:endParaRPr>
          </a:p>
        </p:txBody>
      </p:sp>
      <p:sp>
        <p:nvSpPr>
          <p:cNvPr id="12291" name="Content Placeholder 2"/>
          <p:cNvSpPr>
            <a:spLocks noGrp="1"/>
          </p:cNvSpPr>
          <p:nvPr>
            <p:ph idx="1"/>
          </p:nvPr>
        </p:nvSpPr>
        <p:spPr>
          <a:xfrm>
            <a:off x="457200" y="1828800"/>
            <a:ext cx="8686800" cy="4800600"/>
          </a:xfrm>
        </p:spPr>
        <p:txBody>
          <a:bodyPr>
            <a:normAutofit/>
          </a:bodyPr>
          <a:lstStyle/>
          <a:p>
            <a:pPr>
              <a:defRPr/>
            </a:pPr>
            <a:r>
              <a:rPr lang="en-US" sz="2800" dirty="0" smtClean="0"/>
              <a:t>1,996 ISRA sites undergoing remediation in NJ</a:t>
            </a:r>
            <a:endParaRPr lang="en-US" sz="2800" dirty="0"/>
          </a:p>
          <a:p>
            <a:pPr>
              <a:defRPr/>
            </a:pPr>
            <a:endParaRPr lang="en-US" sz="1050" dirty="0" smtClean="0"/>
          </a:p>
          <a:p>
            <a:pPr>
              <a:defRPr/>
            </a:pPr>
            <a:r>
              <a:rPr lang="en-US" sz="2800" dirty="0" smtClean="0"/>
              <a:t>Program began in 1984 in response to numerous abandoned contaminated sites</a:t>
            </a:r>
          </a:p>
          <a:p>
            <a:pPr marL="57150" indent="-457200">
              <a:defRPr/>
            </a:pPr>
            <a:endParaRPr lang="en-US" sz="900" dirty="0" smtClean="0"/>
          </a:p>
          <a:p>
            <a:pPr>
              <a:defRPr/>
            </a:pPr>
            <a:r>
              <a:rPr lang="en-US" sz="2800" dirty="0" smtClean="0"/>
              <a:t>Only statute that requires an owner/operator to investigate and remediate the entire </a:t>
            </a:r>
            <a:r>
              <a:rPr lang="en-US" sz="2800" dirty="0"/>
              <a:t>industrial site </a:t>
            </a:r>
            <a:endParaRPr lang="en-US" sz="2800" dirty="0" smtClean="0"/>
          </a:p>
          <a:p>
            <a:pPr marL="57150" indent="-457200">
              <a:defRPr/>
            </a:pPr>
            <a:endParaRPr lang="en-US" sz="800" dirty="0" smtClean="0"/>
          </a:p>
          <a:p>
            <a:pPr>
              <a:defRPr/>
            </a:pPr>
            <a:r>
              <a:rPr lang="en-US" sz="2800" dirty="0" smtClean="0"/>
              <a:t>Environmental requirements apply or are “triggered” by a cessation of operation, or sale of business or property </a:t>
            </a:r>
          </a:p>
          <a:p>
            <a:pPr>
              <a:defRPr/>
            </a:pPr>
            <a:endParaRPr lang="en-US" dirty="0" smtClean="0"/>
          </a:p>
        </p:txBody>
      </p:sp>
      <p:sp>
        <p:nvSpPr>
          <p:cNvPr id="4" name="Slide Number Placeholder 3"/>
          <p:cNvSpPr>
            <a:spLocks noGrp="1"/>
          </p:cNvSpPr>
          <p:nvPr>
            <p:ph type="sldNum" sz="quarter" idx="12"/>
          </p:nvPr>
        </p:nvSpPr>
        <p:spPr/>
        <p:txBody>
          <a:bodyPr/>
          <a:lstStyle/>
          <a:p>
            <a:pPr>
              <a:defRPr/>
            </a:pPr>
            <a:fld id="{85513A9A-BC7A-498E-8616-107D43607495}" type="slidenum">
              <a:rPr lang="en-US" smtClean="0">
                <a:solidFill>
                  <a:srgbClr val="FFFFFF"/>
                </a:solidFill>
              </a:rPr>
              <a:pPr>
                <a:defRPr/>
              </a:pPr>
              <a:t>9</a:t>
            </a:fld>
            <a:endParaRPr lang="en-US">
              <a:solidFill>
                <a:srgbClr val="FFFFFF"/>
              </a:solidFill>
            </a:endParaRPr>
          </a:p>
        </p:txBody>
      </p:sp>
    </p:spTree>
    <p:extLst>
      <p:ext uri="{BB962C8B-B14F-4D97-AF65-F5344CB8AC3E}">
        <p14:creationId xmlns:p14="http://schemas.microsoft.com/office/powerpoint/2010/main" val="2969685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ss final">
  <a:themeElements>
    <a:clrScheme name="tess final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tess fina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ss final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tess final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tess final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tess final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tess final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tess final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tess final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tess final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2476</TotalTime>
  <Words>5036</Words>
  <Application>Microsoft Office PowerPoint</Application>
  <PresentationFormat>On-screen Show (4:3)</PresentationFormat>
  <Paragraphs>431</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tess final</vt:lpstr>
      <vt:lpstr>Licensed Site Remediation Professional  Program Overview </vt:lpstr>
      <vt:lpstr>     Cases not assigned based on priorities</vt:lpstr>
      <vt:lpstr>PowerPoint Presentation</vt:lpstr>
      <vt:lpstr>Site Remediation Reform Act (SRRA) </vt:lpstr>
      <vt:lpstr>Site Remediation Reform Act (SRRA) cont.</vt:lpstr>
      <vt:lpstr>     Governing Rules  Administrative Requirements for the Remediation of Contaminated Sites N.J.A.C. 7:26C</vt:lpstr>
      <vt:lpstr>Governing Rules Technical Requirements  N.J.A.C. 7:26E</vt:lpstr>
      <vt:lpstr>       Governing Rules Underground Storage Tank (UST) Rule N.J.A.C. 7:14B</vt:lpstr>
      <vt:lpstr>Governing Rules  Industrial Site Recovery Act Rule N.J.A.C. 7:26B</vt:lpstr>
      <vt:lpstr>Governing Rules  Industrial Site Recovery Act Rule N.J.A.C. 7:26B</vt:lpstr>
      <vt:lpstr>  Who is obligated to remediate using an LSRP? (without prior DEP approval)  </vt:lpstr>
      <vt:lpstr>Who does not have to retain an LSRP?</vt:lpstr>
      <vt:lpstr> Some Exceptions for  State, County and Local Government  </vt:lpstr>
      <vt:lpstr>Roles &amp; Responsibilities</vt:lpstr>
      <vt:lpstr>What else are Responsible Parties required to do?</vt:lpstr>
      <vt:lpstr>Roles &amp; Responsibilities</vt:lpstr>
      <vt:lpstr>RESPONSE ACTION OUTCOME (RAO)</vt:lpstr>
      <vt:lpstr>Roles &amp; Responsibilities</vt:lpstr>
      <vt:lpstr>Roles &amp; Responsibilities</vt:lpstr>
      <vt:lpstr>Roles &amp; Responsibilities</vt:lpstr>
      <vt:lpstr>INSPECTION OF FORMS &amp; REVIEW OF REPORTS</vt:lpstr>
      <vt:lpstr>INSPECTION AND REVIEW PROCESS</vt:lpstr>
      <vt:lpstr>PowerPoint Presentation</vt:lpstr>
    </vt:vector>
  </TitlesOfParts>
  <Company>NJDEP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LSRP Program Implementation  and  Overview</dc:title>
  <dc:creator>Tessie Fields</dc:creator>
  <cp:lastModifiedBy>Kirstin Pointin-Hahn</cp:lastModifiedBy>
  <cp:revision>103</cp:revision>
  <cp:lastPrinted>2016-05-20T15:56:24Z</cp:lastPrinted>
  <dcterms:created xsi:type="dcterms:W3CDTF">2015-10-05T21:04:00Z</dcterms:created>
  <dcterms:modified xsi:type="dcterms:W3CDTF">2016-05-23T18:30:34Z</dcterms:modified>
</cp:coreProperties>
</file>