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53"/>
  </p:notesMasterIdLst>
  <p:handoutMasterIdLst>
    <p:handoutMasterId r:id="rId54"/>
  </p:handoutMasterIdLst>
  <p:sldIdLst>
    <p:sldId id="256" r:id="rId2"/>
    <p:sldId id="257" r:id="rId3"/>
    <p:sldId id="258" r:id="rId4"/>
    <p:sldId id="259" r:id="rId5"/>
    <p:sldId id="317" r:id="rId6"/>
    <p:sldId id="264" r:id="rId7"/>
    <p:sldId id="318" r:id="rId8"/>
    <p:sldId id="261" r:id="rId9"/>
    <p:sldId id="313" r:id="rId10"/>
    <p:sldId id="286" r:id="rId11"/>
    <p:sldId id="262" r:id="rId12"/>
    <p:sldId id="293" r:id="rId13"/>
    <p:sldId id="294" r:id="rId14"/>
    <p:sldId id="285" r:id="rId15"/>
    <p:sldId id="266" r:id="rId16"/>
    <p:sldId id="314" r:id="rId17"/>
    <p:sldId id="267" r:id="rId18"/>
    <p:sldId id="316" r:id="rId19"/>
    <p:sldId id="297" r:id="rId20"/>
    <p:sldId id="268" r:id="rId21"/>
    <p:sldId id="269" r:id="rId22"/>
    <p:sldId id="270" r:id="rId23"/>
    <p:sldId id="276" r:id="rId24"/>
    <p:sldId id="296" r:id="rId25"/>
    <p:sldId id="295" r:id="rId26"/>
    <p:sldId id="303" r:id="rId27"/>
    <p:sldId id="319" r:id="rId28"/>
    <p:sldId id="271" r:id="rId29"/>
    <p:sldId id="272" r:id="rId30"/>
    <p:sldId id="273" r:id="rId31"/>
    <p:sldId id="274" r:id="rId32"/>
    <p:sldId id="289" r:id="rId33"/>
    <p:sldId id="308" r:id="rId34"/>
    <p:sldId id="302" r:id="rId35"/>
    <p:sldId id="275" r:id="rId36"/>
    <p:sldId id="301" r:id="rId37"/>
    <p:sldId id="292" r:id="rId38"/>
    <p:sldId id="290" r:id="rId39"/>
    <p:sldId id="291" r:id="rId40"/>
    <p:sldId id="298" r:id="rId41"/>
    <p:sldId id="299" r:id="rId42"/>
    <p:sldId id="305" r:id="rId43"/>
    <p:sldId id="307" r:id="rId44"/>
    <p:sldId id="309" r:id="rId45"/>
    <p:sldId id="310" r:id="rId46"/>
    <p:sldId id="311" r:id="rId47"/>
    <p:sldId id="312" r:id="rId48"/>
    <p:sldId id="306" r:id="rId49"/>
    <p:sldId id="280" r:id="rId50"/>
    <p:sldId id="282" r:id="rId51"/>
    <p:sldId id="281"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CC"/>
    <a:srgbClr val="0066FF"/>
    <a:srgbClr val="3366FF"/>
    <a:srgbClr val="3399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29" autoAdjust="0"/>
    <p:restoredTop sz="94676" autoAdjust="0"/>
  </p:normalViewPr>
  <p:slideViewPr>
    <p:cSldViewPr>
      <p:cViewPr varScale="1">
        <p:scale>
          <a:sx n="126" d="100"/>
          <a:sy n="126" d="100"/>
        </p:scale>
        <p:origin x="-25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0"/>
    </p:cViewPr>
  </p:sorterViewPr>
  <p:notesViewPr>
    <p:cSldViewPr>
      <p:cViewPr varScale="1">
        <p:scale>
          <a:sx n="52" d="100"/>
          <a:sy n="52" d="100"/>
        </p:scale>
        <p:origin x="-261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2288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2288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2288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D97D3164-3E27-49B0-8009-23BDD7236B88}" type="slidenum">
              <a:rPr lang="en-US"/>
              <a:pPr>
                <a:defRPr/>
              </a:pPr>
              <a:t>‹#›</a:t>
            </a:fld>
            <a:endParaRPr lang="en-US"/>
          </a:p>
        </p:txBody>
      </p:sp>
    </p:spTree>
    <p:extLst>
      <p:ext uri="{BB962C8B-B14F-4D97-AF65-F5344CB8AC3E}">
        <p14:creationId xmlns:p14="http://schemas.microsoft.com/office/powerpoint/2010/main" val="345098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9024F08-B776-4F12-838B-0516493BCD8A}" type="datetimeFigureOut">
              <a:rPr lang="en-US" smtClean="0"/>
              <a:t>1/26/2016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26BCEB5-3C0F-4883-A7DB-075C89184F43}" type="slidenum">
              <a:rPr lang="en-US" smtClean="0"/>
              <a:t>‹#›</a:t>
            </a:fld>
            <a:endParaRPr lang="en-US"/>
          </a:p>
        </p:txBody>
      </p:sp>
    </p:spTree>
    <p:extLst>
      <p:ext uri="{BB962C8B-B14F-4D97-AF65-F5344CB8AC3E}">
        <p14:creationId xmlns:p14="http://schemas.microsoft.com/office/powerpoint/2010/main" val="282404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8673E1-F931-42E2-834C-412503C1EA79}" type="slidenum">
              <a:rPr lang="en-US"/>
              <a:pPr>
                <a:defRPr/>
              </a:pPr>
              <a:t>‹#›</a:t>
            </a:fld>
            <a:endParaRPr lang="en-US"/>
          </a:p>
        </p:txBody>
      </p:sp>
    </p:spTree>
    <p:extLst>
      <p:ext uri="{BB962C8B-B14F-4D97-AF65-F5344CB8AC3E}">
        <p14:creationId xmlns:p14="http://schemas.microsoft.com/office/powerpoint/2010/main" val="1646667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1736AE-AEE0-4E2C-B509-64043E98C10B}" type="slidenum">
              <a:rPr lang="en-US"/>
              <a:pPr>
                <a:defRPr/>
              </a:pPr>
              <a:t>‹#›</a:t>
            </a:fld>
            <a:endParaRPr lang="en-US"/>
          </a:p>
        </p:txBody>
      </p:sp>
    </p:spTree>
    <p:extLst>
      <p:ext uri="{BB962C8B-B14F-4D97-AF65-F5344CB8AC3E}">
        <p14:creationId xmlns:p14="http://schemas.microsoft.com/office/powerpoint/2010/main" val="7416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0E1B6F-14E8-4AFE-B24A-A6646A54915A}" type="slidenum">
              <a:rPr lang="en-US"/>
              <a:pPr>
                <a:defRPr/>
              </a:pPr>
              <a:t>‹#›</a:t>
            </a:fld>
            <a:endParaRPr lang="en-US"/>
          </a:p>
        </p:txBody>
      </p:sp>
    </p:spTree>
    <p:extLst>
      <p:ext uri="{BB962C8B-B14F-4D97-AF65-F5344CB8AC3E}">
        <p14:creationId xmlns:p14="http://schemas.microsoft.com/office/powerpoint/2010/main" val="276348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6FDA57-C392-48C0-B51A-FC80157C63A2}" type="slidenum">
              <a:rPr lang="en-US"/>
              <a:pPr>
                <a:defRPr/>
              </a:pPr>
              <a:t>‹#›</a:t>
            </a:fld>
            <a:endParaRPr lang="en-US"/>
          </a:p>
        </p:txBody>
      </p:sp>
    </p:spTree>
    <p:extLst>
      <p:ext uri="{BB962C8B-B14F-4D97-AF65-F5344CB8AC3E}">
        <p14:creationId xmlns:p14="http://schemas.microsoft.com/office/powerpoint/2010/main" val="338621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858E80-0771-4D27-9255-151DD87D87BF}" type="slidenum">
              <a:rPr lang="en-US"/>
              <a:pPr>
                <a:defRPr/>
              </a:pPr>
              <a:t>‹#›</a:t>
            </a:fld>
            <a:endParaRPr lang="en-US"/>
          </a:p>
        </p:txBody>
      </p:sp>
    </p:spTree>
    <p:extLst>
      <p:ext uri="{BB962C8B-B14F-4D97-AF65-F5344CB8AC3E}">
        <p14:creationId xmlns:p14="http://schemas.microsoft.com/office/powerpoint/2010/main" val="119208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BE8CE4-6C0F-4150-8E39-4EFD656A878D}" type="slidenum">
              <a:rPr lang="en-US"/>
              <a:pPr>
                <a:defRPr/>
              </a:pPr>
              <a:t>‹#›</a:t>
            </a:fld>
            <a:endParaRPr lang="en-US"/>
          </a:p>
        </p:txBody>
      </p:sp>
    </p:spTree>
    <p:extLst>
      <p:ext uri="{BB962C8B-B14F-4D97-AF65-F5344CB8AC3E}">
        <p14:creationId xmlns:p14="http://schemas.microsoft.com/office/powerpoint/2010/main" val="412720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06256E-8FC6-4C19-854A-F2422EC2C98B}" type="slidenum">
              <a:rPr lang="en-US"/>
              <a:pPr>
                <a:defRPr/>
              </a:pPr>
              <a:t>‹#›</a:t>
            </a:fld>
            <a:endParaRPr lang="en-US"/>
          </a:p>
        </p:txBody>
      </p:sp>
    </p:spTree>
    <p:extLst>
      <p:ext uri="{BB962C8B-B14F-4D97-AF65-F5344CB8AC3E}">
        <p14:creationId xmlns:p14="http://schemas.microsoft.com/office/powerpoint/2010/main" val="408015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1E7502-4399-4154-9B6F-2E1CA37B307C}" type="slidenum">
              <a:rPr lang="en-US"/>
              <a:pPr>
                <a:defRPr/>
              </a:pPr>
              <a:t>‹#›</a:t>
            </a:fld>
            <a:endParaRPr lang="en-US"/>
          </a:p>
        </p:txBody>
      </p:sp>
    </p:spTree>
    <p:extLst>
      <p:ext uri="{BB962C8B-B14F-4D97-AF65-F5344CB8AC3E}">
        <p14:creationId xmlns:p14="http://schemas.microsoft.com/office/powerpoint/2010/main" val="42954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0CA5EF7-0E75-4FA7-80E3-E9C95E6845A7}" type="slidenum">
              <a:rPr lang="en-US"/>
              <a:pPr>
                <a:defRPr/>
              </a:pPr>
              <a:t>‹#›</a:t>
            </a:fld>
            <a:endParaRPr lang="en-US"/>
          </a:p>
        </p:txBody>
      </p:sp>
    </p:spTree>
    <p:extLst>
      <p:ext uri="{BB962C8B-B14F-4D97-AF65-F5344CB8AC3E}">
        <p14:creationId xmlns:p14="http://schemas.microsoft.com/office/powerpoint/2010/main" val="390317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E2DB69-310A-4CF8-BC40-DC7CD6A9C1D2}" type="slidenum">
              <a:rPr lang="en-US"/>
              <a:pPr>
                <a:defRPr/>
              </a:pPr>
              <a:t>‹#›</a:t>
            </a:fld>
            <a:endParaRPr lang="en-US"/>
          </a:p>
        </p:txBody>
      </p:sp>
    </p:spTree>
    <p:extLst>
      <p:ext uri="{BB962C8B-B14F-4D97-AF65-F5344CB8AC3E}">
        <p14:creationId xmlns:p14="http://schemas.microsoft.com/office/powerpoint/2010/main" val="234239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B7AE08-CFC3-4530-A111-6700C3918974}" type="slidenum">
              <a:rPr lang="en-US"/>
              <a:pPr>
                <a:defRPr/>
              </a:pPr>
              <a:t>‹#›</a:t>
            </a:fld>
            <a:endParaRPr lang="en-US"/>
          </a:p>
        </p:txBody>
      </p:sp>
    </p:spTree>
    <p:extLst>
      <p:ext uri="{BB962C8B-B14F-4D97-AF65-F5344CB8AC3E}">
        <p14:creationId xmlns:p14="http://schemas.microsoft.com/office/powerpoint/2010/main" val="193732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E929E1F-6FBD-40DA-A1D9-FD56985696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j.gov/dep/oppp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nj.gov/dep/opppc/crtk/rdexap.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nj.gov/dep/opppc/crtk/figdoc.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njdeponline.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nj.gov/dep/opppc/figdoc.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nj.gov/dep/opppc"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hyperlink" Target="http://www.nj.gov/dep/opppc/figdoc.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nj.gov/dep/opppc/figdoc.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609600" y="986246"/>
            <a:ext cx="7772400" cy="4876800"/>
          </a:xfrm>
        </p:spPr>
        <p:txBody>
          <a:bodyPr/>
          <a:lstStyle/>
          <a:p>
            <a:pPr eaLnBrk="1" hangingPunct="1"/>
            <a:r>
              <a:rPr lang="en-US" altLang="en-US" sz="3200" dirty="0" smtClean="0">
                <a:solidFill>
                  <a:schemeClr val="tx1"/>
                </a:solidFill>
              </a:rPr>
              <a:t/>
            </a:r>
            <a:br>
              <a:rPr lang="en-US" altLang="en-US" sz="3200" dirty="0" smtClean="0">
                <a:solidFill>
                  <a:schemeClr val="tx1"/>
                </a:solidFill>
              </a:rPr>
            </a:br>
            <a:r>
              <a:rPr lang="en-US" altLang="en-US" sz="3200" dirty="0" smtClean="0">
                <a:solidFill>
                  <a:schemeClr val="tx1"/>
                </a:solidFill>
              </a:rPr>
              <a:t/>
            </a:r>
            <a:br>
              <a:rPr lang="en-US" altLang="en-US" sz="3200" dirty="0" smtClean="0">
                <a:solidFill>
                  <a:schemeClr val="tx1"/>
                </a:solidFill>
              </a:rPr>
            </a:br>
            <a:r>
              <a:rPr lang="en-US" altLang="en-US" sz="3200" dirty="0" smtClean="0">
                <a:solidFill>
                  <a:schemeClr val="tx1"/>
                </a:solidFill>
              </a:rPr>
              <a:t>New Jersey Department of </a:t>
            </a:r>
            <a:br>
              <a:rPr lang="en-US" altLang="en-US" sz="3200" dirty="0" smtClean="0">
                <a:solidFill>
                  <a:schemeClr val="tx1"/>
                </a:solidFill>
              </a:rPr>
            </a:br>
            <a:r>
              <a:rPr lang="en-US" altLang="en-US" sz="3200" dirty="0" smtClean="0">
                <a:solidFill>
                  <a:schemeClr val="tx1"/>
                </a:solidFill>
              </a:rPr>
              <a:t>Environmental Protection</a:t>
            </a:r>
            <a:br>
              <a:rPr lang="en-US" altLang="en-US" sz="3200" dirty="0" smtClean="0">
                <a:solidFill>
                  <a:schemeClr val="tx1"/>
                </a:solidFill>
              </a:rPr>
            </a:br>
            <a:r>
              <a:rPr lang="en-US" altLang="en-US" sz="3200" dirty="0" smtClean="0">
                <a:solidFill>
                  <a:schemeClr val="tx1"/>
                </a:solidFill>
              </a:rPr>
              <a:t/>
            </a:r>
            <a:br>
              <a:rPr lang="en-US" altLang="en-US" sz="3200" dirty="0" smtClean="0">
                <a:solidFill>
                  <a:schemeClr val="tx1"/>
                </a:solidFill>
              </a:rPr>
            </a:br>
            <a:r>
              <a:rPr lang="en-US" altLang="en-US" sz="3200" dirty="0" smtClean="0">
                <a:solidFill>
                  <a:schemeClr val="tx1"/>
                </a:solidFill>
              </a:rPr>
              <a:t>Office of Pollution Prevention </a:t>
            </a:r>
            <a:br>
              <a:rPr lang="en-US" altLang="en-US" sz="3200" dirty="0" smtClean="0">
                <a:solidFill>
                  <a:schemeClr val="tx1"/>
                </a:solidFill>
              </a:rPr>
            </a:br>
            <a:r>
              <a:rPr lang="en-US" altLang="en-US" sz="3200" dirty="0" smtClean="0">
                <a:solidFill>
                  <a:schemeClr val="tx1"/>
                </a:solidFill>
              </a:rPr>
              <a:t>and Right to Know</a:t>
            </a:r>
            <a:br>
              <a:rPr lang="en-US" altLang="en-US" sz="3200" dirty="0" smtClean="0">
                <a:solidFill>
                  <a:schemeClr val="tx1"/>
                </a:solidFill>
              </a:rPr>
            </a:br>
            <a:r>
              <a:rPr lang="en-US" altLang="en-US" sz="3200" dirty="0" smtClean="0">
                <a:solidFill>
                  <a:schemeClr val="tx1"/>
                </a:solidFill>
              </a:rPr>
              <a:t/>
            </a:r>
            <a:br>
              <a:rPr lang="en-US" altLang="en-US" sz="3200" dirty="0" smtClean="0">
                <a:solidFill>
                  <a:schemeClr val="tx1"/>
                </a:solidFill>
              </a:rPr>
            </a:br>
            <a:r>
              <a:rPr lang="en-US" altLang="en-US" sz="3200" dirty="0" smtClean="0">
                <a:solidFill>
                  <a:schemeClr val="tx1"/>
                </a:solidFill>
              </a:rPr>
              <a:t>Community Right to Know Webinar</a:t>
            </a:r>
            <a:br>
              <a:rPr lang="en-US" altLang="en-US" sz="3200" dirty="0" smtClean="0">
                <a:solidFill>
                  <a:schemeClr val="tx1"/>
                </a:solidFill>
              </a:rPr>
            </a:br>
            <a:r>
              <a:rPr lang="en-US" altLang="en-US" sz="2800" dirty="0" smtClean="0">
                <a:solidFill>
                  <a:schemeClr val="tx1"/>
                </a:solidFill>
              </a:rPr>
              <a:t>for</a:t>
            </a:r>
            <a:r>
              <a:rPr lang="en-US" altLang="en-US" sz="3200" dirty="0" smtClean="0">
                <a:solidFill>
                  <a:schemeClr val="tx1"/>
                </a:solidFill>
              </a:rPr>
              <a:t/>
            </a:r>
            <a:br>
              <a:rPr lang="en-US" altLang="en-US" sz="3200" dirty="0" smtClean="0">
                <a:solidFill>
                  <a:schemeClr val="tx1"/>
                </a:solidFill>
              </a:rPr>
            </a:br>
            <a:r>
              <a:rPr lang="en-US" altLang="en-US" sz="3200" dirty="0" smtClean="0">
                <a:solidFill>
                  <a:schemeClr val="tx1"/>
                </a:solidFill>
              </a:rPr>
              <a:t>Report Year 2015</a:t>
            </a:r>
            <a:br>
              <a:rPr lang="en-US" altLang="en-US" sz="3200" dirty="0" smtClean="0">
                <a:solidFill>
                  <a:schemeClr val="tx1"/>
                </a:solidFill>
              </a:rPr>
            </a:br>
            <a:r>
              <a:rPr lang="en-US" altLang="en-US" sz="3200" dirty="0" smtClean="0">
                <a:solidFill>
                  <a:schemeClr val="tx1"/>
                </a:solidFill>
              </a:rPr>
              <a:t/>
            </a:r>
            <a:br>
              <a:rPr lang="en-US" altLang="en-US" sz="3200" dirty="0" smtClean="0">
                <a:solidFill>
                  <a:schemeClr val="tx1"/>
                </a:solidFill>
              </a:rPr>
            </a:br>
            <a:endParaRPr lang="en-US" altLang="en-US" sz="3200"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828673E1-F931-42E2-834C-412503C1EA79}" type="slidenum">
              <a:rPr lang="en-US" smtClean="0"/>
              <a:pPr>
                <a:defRPr/>
              </a:pPr>
              <a:t>1</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 y="320040"/>
            <a:ext cx="1097280" cy="10972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685800" y="1524001"/>
            <a:ext cx="7772400" cy="4343400"/>
          </a:xfrm>
        </p:spPr>
        <p:txBody>
          <a:bodyPr/>
          <a:lstStyle/>
          <a:p>
            <a:pPr marL="0" indent="0" eaLnBrk="1" hangingPunct="1">
              <a:lnSpc>
                <a:spcPct val="90000"/>
              </a:lnSpc>
              <a:buFontTx/>
              <a:buNone/>
            </a:pPr>
            <a:endParaRPr lang="en-US" altLang="en-US" sz="1600" b="1" dirty="0" smtClean="0"/>
          </a:p>
          <a:p>
            <a:pPr marL="0" indent="0" eaLnBrk="1" hangingPunct="1">
              <a:lnSpc>
                <a:spcPct val="90000"/>
              </a:lnSpc>
              <a:buFontTx/>
              <a:buNone/>
            </a:pPr>
            <a:r>
              <a:rPr lang="en-US" altLang="en-US" sz="2800" dirty="0" smtClean="0"/>
              <a:t>If you believe you fit into one of these Reporting Exemptions, and you have </a:t>
            </a:r>
            <a:r>
              <a:rPr lang="en-US" altLang="en-US" sz="2800" u="sng" dirty="0" smtClean="0"/>
              <a:t>not</a:t>
            </a:r>
            <a:r>
              <a:rPr lang="en-US" altLang="en-US" sz="2800" dirty="0" smtClean="0"/>
              <a:t> received prior confirmation from NJDEP that you are Exempt, you can go to:  </a:t>
            </a:r>
            <a:r>
              <a:rPr lang="en-US" altLang="en-US" sz="2800" dirty="0" smtClean="0">
                <a:hlinkClick r:id="rId2"/>
              </a:rPr>
              <a:t>http://www.nj.gov/dep/opppc</a:t>
            </a:r>
            <a:r>
              <a:rPr lang="en-US" altLang="en-US" sz="2800" dirty="0" smtClean="0"/>
              <a:t> and complete and submit a CRTK Reporting Exemption Form.  </a:t>
            </a:r>
          </a:p>
          <a:p>
            <a:pPr marL="0" indent="0" eaLnBrk="1" hangingPunct="1">
              <a:lnSpc>
                <a:spcPct val="90000"/>
              </a:lnSpc>
              <a:buFontTx/>
              <a:buNone/>
            </a:pPr>
            <a:endParaRPr lang="en-US" altLang="en-US" sz="2800" dirty="0" smtClean="0"/>
          </a:p>
          <a:p>
            <a:pPr marL="0" indent="0" eaLnBrk="1" hangingPunct="1">
              <a:lnSpc>
                <a:spcPct val="90000"/>
              </a:lnSpc>
              <a:buFontTx/>
              <a:buNone/>
            </a:pPr>
            <a:r>
              <a:rPr lang="en-US" altLang="en-US" sz="2800" dirty="0" smtClean="0"/>
              <a:t>You </a:t>
            </a:r>
            <a:r>
              <a:rPr lang="en-US" altLang="en-US" sz="2800" u="sng" dirty="0" smtClean="0"/>
              <a:t>do not</a:t>
            </a:r>
            <a:r>
              <a:rPr lang="en-US" altLang="en-US" sz="2800" dirty="0" smtClean="0"/>
              <a:t> have to set up an online account </a:t>
            </a:r>
            <a:r>
              <a:rPr lang="en-US" altLang="en-US" sz="2800" u="sng" dirty="0" smtClean="0"/>
              <a:t>or complete</a:t>
            </a:r>
            <a:r>
              <a:rPr lang="en-US" altLang="en-US" sz="2800" dirty="0" smtClean="0"/>
              <a:t> a CRTK Survey.</a:t>
            </a:r>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10</a:t>
            </a:fld>
            <a:endParaRPr lang="en-US"/>
          </a:p>
        </p:txBody>
      </p:sp>
      <p:sp>
        <p:nvSpPr>
          <p:cNvPr id="6" name="Rectangle 2"/>
          <p:cNvSpPr txBox="1">
            <a:spLocks noChangeArrowheads="1"/>
          </p:cNvSpPr>
          <p:nvPr/>
        </p:nvSpPr>
        <p:spPr>
          <a:xfrm>
            <a:off x="457200" y="457200"/>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kern="0" dirty="0" smtClean="0">
                <a:solidFill>
                  <a:schemeClr val="tx1"/>
                </a:solidFill>
              </a:rPr>
              <a:t>CRTK </a:t>
            </a:r>
            <a:r>
              <a:rPr lang="en-US" altLang="en-US" sz="3200" b="1" kern="0" dirty="0" smtClean="0">
                <a:solidFill>
                  <a:schemeClr val="tx1"/>
                </a:solidFill>
              </a:rPr>
              <a:t>Facility</a:t>
            </a:r>
            <a:r>
              <a:rPr lang="en-US" altLang="en-US" sz="3200" kern="0" dirty="0" smtClean="0">
                <a:solidFill>
                  <a:schemeClr val="tx1"/>
                </a:solidFill>
              </a:rPr>
              <a:t> Reporting Exemptions</a:t>
            </a:r>
          </a:p>
          <a:p>
            <a:pPr eaLnBrk="1" hangingPunct="1"/>
            <a:r>
              <a:rPr lang="en-US" altLang="en-US" sz="2400" i="1" kern="0" dirty="0" smtClean="0">
                <a:solidFill>
                  <a:schemeClr val="tx1"/>
                </a:solidFill>
              </a:rPr>
              <a:t>(continued)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1752600"/>
            <a:ext cx="8229600" cy="4038600"/>
          </a:xfrm>
        </p:spPr>
        <p:txBody>
          <a:bodyPr/>
          <a:lstStyle/>
          <a:p>
            <a:pPr eaLnBrk="1" hangingPunct="1">
              <a:lnSpc>
                <a:spcPct val="80000"/>
              </a:lnSpc>
            </a:pPr>
            <a:r>
              <a:rPr lang="en-US" altLang="en-US" sz="2800" dirty="0" smtClean="0"/>
              <a:t>Must notify NJDEP if change in status</a:t>
            </a:r>
          </a:p>
          <a:p>
            <a:pPr eaLnBrk="1" hangingPunct="1">
              <a:lnSpc>
                <a:spcPct val="80000"/>
              </a:lnSpc>
            </a:pPr>
            <a:endParaRPr lang="en-US" altLang="en-US" sz="2800" dirty="0" smtClean="0"/>
          </a:p>
          <a:p>
            <a:pPr eaLnBrk="1" hangingPunct="1">
              <a:lnSpc>
                <a:spcPct val="80000"/>
              </a:lnSpc>
            </a:pPr>
            <a:r>
              <a:rPr lang="en-US" altLang="en-US" sz="2800" dirty="0" smtClean="0"/>
              <a:t>NJDEP conducts periodic, random inspections to verify status</a:t>
            </a:r>
          </a:p>
          <a:p>
            <a:pPr eaLnBrk="1" hangingPunct="1">
              <a:lnSpc>
                <a:spcPct val="80000"/>
              </a:lnSpc>
            </a:pPr>
            <a:endParaRPr lang="en-US" altLang="en-US" sz="2800" dirty="0" smtClean="0"/>
          </a:p>
          <a:p>
            <a:pPr eaLnBrk="1" hangingPunct="1">
              <a:lnSpc>
                <a:spcPct val="80000"/>
              </a:lnSpc>
            </a:pPr>
            <a:r>
              <a:rPr lang="en-US" altLang="en-US" sz="2800" dirty="0" smtClean="0"/>
              <a:t>For Non-Users, Users Below Threshold, and Unstaffed Sites, notification must have been made on or after January 1, 2005</a:t>
            </a:r>
          </a:p>
          <a:p>
            <a:pPr marL="685800" lvl="1" eaLnBrk="1" hangingPunct="1">
              <a:lnSpc>
                <a:spcPct val="80000"/>
              </a:lnSpc>
            </a:pPr>
            <a:r>
              <a:rPr lang="en-US" altLang="en-US" sz="2400" dirty="0" smtClean="0"/>
              <a:t>First reporting period after the CRTK Rules were revised to expand the exemption list.</a:t>
            </a:r>
          </a:p>
          <a:p>
            <a:pPr eaLnBrk="1" hangingPunct="1">
              <a:lnSpc>
                <a:spcPct val="80000"/>
              </a:lnSpc>
              <a:buFontTx/>
              <a:buNone/>
            </a:pPr>
            <a:endParaRPr lang="en-US" altLang="en-US" sz="2400" dirty="0" smtClean="0"/>
          </a:p>
          <a:p>
            <a:pPr eaLnBrk="1" hangingPunct="1">
              <a:lnSpc>
                <a:spcPct val="80000"/>
              </a:lnSpc>
              <a:buFontTx/>
              <a:buNone/>
            </a:pPr>
            <a:endParaRPr lang="en-US" altLang="en-US" sz="2400" dirty="0" smtClean="0"/>
          </a:p>
          <a:p>
            <a:pPr eaLnBrk="1" hangingPunct="1">
              <a:lnSpc>
                <a:spcPct val="80000"/>
              </a:lnSpc>
              <a:buFontTx/>
              <a:buNone/>
            </a:pPr>
            <a:endParaRPr lang="en-US" altLang="en-US" sz="2400" b="1" dirty="0" smtClean="0"/>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11</a:t>
            </a:fld>
            <a:endParaRPr lang="en-US"/>
          </a:p>
        </p:txBody>
      </p:sp>
      <p:sp>
        <p:nvSpPr>
          <p:cNvPr id="6" name="Rectangle 2"/>
          <p:cNvSpPr txBox="1">
            <a:spLocks noChangeArrowheads="1"/>
          </p:cNvSpPr>
          <p:nvPr/>
        </p:nvSpPr>
        <p:spPr>
          <a:xfrm>
            <a:off x="457200" y="457200"/>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kern="0" dirty="0" smtClean="0">
                <a:solidFill>
                  <a:schemeClr val="tx1"/>
                </a:solidFill>
              </a:rPr>
              <a:t>CRTK </a:t>
            </a:r>
            <a:r>
              <a:rPr lang="en-US" altLang="en-US" sz="3200" b="1" kern="0" dirty="0" smtClean="0">
                <a:solidFill>
                  <a:schemeClr val="tx1"/>
                </a:solidFill>
              </a:rPr>
              <a:t>Facility</a:t>
            </a:r>
            <a:r>
              <a:rPr lang="en-US" altLang="en-US" sz="3200" kern="0" dirty="0" smtClean="0">
                <a:solidFill>
                  <a:schemeClr val="tx1"/>
                </a:solidFill>
              </a:rPr>
              <a:t> Reporting Exemptions</a:t>
            </a:r>
          </a:p>
          <a:p>
            <a:pPr eaLnBrk="1" hangingPunct="1"/>
            <a:r>
              <a:rPr lang="en-US" altLang="en-US" sz="2400" i="1" kern="0" dirty="0" smtClean="0">
                <a:solidFill>
                  <a:schemeClr val="tx1"/>
                </a:solidFill>
              </a:rPr>
              <a:t>(continued)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990600"/>
            <a:ext cx="8229600" cy="5135563"/>
          </a:xfrm>
        </p:spPr>
        <p:txBody>
          <a:bodyPr/>
          <a:lstStyle/>
          <a:p>
            <a:pPr marL="0" indent="0" eaLnBrk="1" hangingPunct="1">
              <a:lnSpc>
                <a:spcPct val="90000"/>
              </a:lnSpc>
              <a:buFontTx/>
              <a:buNone/>
            </a:pPr>
            <a:endParaRPr lang="en-US" altLang="en-US" sz="2800" b="1" smtClean="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1676400" y="2590800"/>
            <a:ext cx="533400" cy="304800"/>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12</a:t>
            </a:fld>
            <a:endParaRPr lang="en-US"/>
          </a:p>
        </p:txBody>
      </p:sp>
      <p:sp>
        <p:nvSpPr>
          <p:cNvPr id="5" name="TextBox 4"/>
          <p:cNvSpPr txBox="1"/>
          <p:nvPr/>
        </p:nvSpPr>
        <p:spPr>
          <a:xfrm>
            <a:off x="0" y="2895600"/>
            <a:ext cx="2057400" cy="830997"/>
          </a:xfrm>
          <a:prstGeom prst="rect">
            <a:avLst/>
          </a:prstGeom>
          <a:solidFill>
            <a:schemeClr val="bg1"/>
          </a:solidFill>
          <a:ln>
            <a:solidFill>
              <a:schemeClr val="tx1"/>
            </a:solidFill>
          </a:ln>
        </p:spPr>
        <p:txBody>
          <a:bodyPr wrap="square" rtlCol="0">
            <a:spAutoFit/>
          </a:bodyPr>
          <a:lstStyle/>
          <a:p>
            <a:r>
              <a:rPr lang="en-US" sz="1600" dirty="0" smtClean="0"/>
              <a:t>Click on this Blue Box to access the Exemption Form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92" y="3202"/>
            <a:ext cx="9126234" cy="6854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TextBox 1"/>
          <p:cNvSpPr txBox="1">
            <a:spLocks noChangeArrowheads="1"/>
          </p:cNvSpPr>
          <p:nvPr/>
        </p:nvSpPr>
        <p:spPr bwMode="auto">
          <a:xfrm>
            <a:off x="5791200" y="2112897"/>
            <a:ext cx="312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You </a:t>
            </a:r>
            <a:r>
              <a:rPr lang="en-US" altLang="en-US" b="1" u="sng" dirty="0"/>
              <a:t>Must</a:t>
            </a:r>
            <a:r>
              <a:rPr lang="en-US" altLang="en-US" dirty="0"/>
              <a:t> complete all fields and you </a:t>
            </a:r>
            <a:r>
              <a:rPr lang="en-US" altLang="en-US" b="1" u="sng" dirty="0"/>
              <a:t>Must</a:t>
            </a:r>
            <a:r>
              <a:rPr lang="en-US" altLang="en-US" dirty="0"/>
              <a:t> indicate which exemption applies or the </a:t>
            </a:r>
            <a:r>
              <a:rPr lang="en-US" altLang="en-US" dirty="0" smtClean="0"/>
              <a:t>form </a:t>
            </a:r>
            <a:r>
              <a:rPr lang="en-US" altLang="en-US" b="1" dirty="0"/>
              <a:t>will </a:t>
            </a:r>
            <a:r>
              <a:rPr lang="en-US" altLang="en-US" b="1" dirty="0" smtClean="0"/>
              <a:t>not </a:t>
            </a:r>
            <a:r>
              <a:rPr lang="en-US" altLang="en-US" dirty="0" smtClean="0"/>
              <a:t>be accepted.</a:t>
            </a:r>
            <a:endParaRPr lang="en-US" altLang="en-US" dirty="0"/>
          </a:p>
        </p:txBody>
      </p:sp>
      <p:cxnSp>
        <p:nvCxnSpPr>
          <p:cNvPr id="6" name="Straight Arrow Connector 5"/>
          <p:cNvCxnSpPr/>
          <p:nvPr/>
        </p:nvCxnSpPr>
        <p:spPr>
          <a:xfrm flipH="1">
            <a:off x="4724400" y="3209145"/>
            <a:ext cx="1066800" cy="677055"/>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2" name="Slide Number Placeholder 1"/>
          <p:cNvSpPr>
            <a:spLocks noGrp="1"/>
          </p:cNvSpPr>
          <p:nvPr>
            <p:ph type="sldNum" sz="quarter" idx="12"/>
          </p:nvPr>
        </p:nvSpPr>
        <p:spPr/>
        <p:txBody>
          <a:bodyPr/>
          <a:lstStyle/>
          <a:p>
            <a:pPr>
              <a:defRPr/>
            </a:pPr>
            <a:fld id="{60CA5EF7-0E75-4FA7-80E3-E9C95E6845A7}"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3200" dirty="0" smtClean="0">
                <a:solidFill>
                  <a:schemeClr val="tx1"/>
                </a:solidFill>
              </a:rPr>
              <a:t>CRTK Environmental Hazardous Substance (EHS) Reporting Exemptions</a:t>
            </a:r>
          </a:p>
        </p:txBody>
      </p:sp>
      <p:sp>
        <p:nvSpPr>
          <p:cNvPr id="12291" name="Rectangle 3"/>
          <p:cNvSpPr>
            <a:spLocks noGrp="1" noChangeArrowheads="1"/>
          </p:cNvSpPr>
          <p:nvPr>
            <p:ph type="body" idx="1"/>
          </p:nvPr>
        </p:nvSpPr>
        <p:spPr>
          <a:xfrm>
            <a:off x="457200" y="1828801"/>
            <a:ext cx="7924800" cy="3810000"/>
          </a:xfrm>
        </p:spPr>
        <p:txBody>
          <a:bodyPr/>
          <a:lstStyle/>
          <a:p>
            <a:pPr eaLnBrk="1" hangingPunct="1">
              <a:lnSpc>
                <a:spcPct val="90000"/>
              </a:lnSpc>
            </a:pPr>
            <a:r>
              <a:rPr lang="en-US" altLang="en-US" sz="2800" dirty="0" smtClean="0"/>
              <a:t>EHS’s present, in aggregate, below reporting thresholds</a:t>
            </a:r>
            <a:endParaRPr lang="en-US" altLang="en-US" sz="2800" b="1" dirty="0" smtClean="0"/>
          </a:p>
          <a:p>
            <a:pPr eaLnBrk="1" hangingPunct="1">
              <a:lnSpc>
                <a:spcPct val="90000"/>
              </a:lnSpc>
            </a:pPr>
            <a:endParaRPr lang="en-US" altLang="en-US" sz="2800" dirty="0" smtClean="0"/>
          </a:p>
          <a:p>
            <a:pPr eaLnBrk="1" hangingPunct="1">
              <a:lnSpc>
                <a:spcPct val="90000"/>
              </a:lnSpc>
            </a:pPr>
            <a:r>
              <a:rPr lang="en-US" altLang="en-US" sz="2800" dirty="0" smtClean="0"/>
              <a:t>EHS’s at facilities, or portions of facilities, used primarily for research and development (R&amp;D)</a:t>
            </a:r>
          </a:p>
          <a:p>
            <a:pPr lvl="1" eaLnBrk="1" hangingPunct="1">
              <a:lnSpc>
                <a:spcPct val="90000"/>
              </a:lnSpc>
            </a:pPr>
            <a:r>
              <a:rPr lang="en-US" altLang="en-US" sz="2400" dirty="0" smtClean="0"/>
              <a:t>Must obtain a CRTK R&amp;D Laboratory Exemption from NJDEP</a:t>
            </a:r>
          </a:p>
          <a:p>
            <a:pPr lvl="1" eaLnBrk="1" hangingPunct="1">
              <a:lnSpc>
                <a:spcPct val="90000"/>
              </a:lnSpc>
            </a:pPr>
            <a:r>
              <a:rPr lang="en-US" altLang="en-US" sz="2400" dirty="0" smtClean="0">
                <a:hlinkClick r:id="rId2"/>
              </a:rPr>
              <a:t>http://www.nj.gov/dep/opppc/crtk/rdexap.pdf</a:t>
            </a:r>
            <a:r>
              <a:rPr lang="en-US" altLang="en-US" sz="2400" dirty="0" smtClean="0"/>
              <a:t> </a:t>
            </a:r>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868362"/>
          </a:xfrm>
        </p:spPr>
        <p:txBody>
          <a:bodyPr/>
          <a:lstStyle/>
          <a:p>
            <a:pPr eaLnBrk="1" hangingPunct="1"/>
            <a:r>
              <a:rPr lang="en-US" altLang="en-US" sz="3200" dirty="0" smtClean="0">
                <a:solidFill>
                  <a:schemeClr val="tx1"/>
                </a:solidFill>
              </a:rPr>
              <a:t>CRTK EHS Reporting Exemptions</a:t>
            </a:r>
            <a:br>
              <a:rPr lang="en-US" altLang="en-US" sz="3200" dirty="0" smtClean="0">
                <a:solidFill>
                  <a:schemeClr val="tx1"/>
                </a:solidFill>
              </a:rPr>
            </a:br>
            <a:r>
              <a:rPr lang="en-US" altLang="en-US" sz="2400" i="1" dirty="0" smtClean="0">
                <a:solidFill>
                  <a:schemeClr val="tx1"/>
                </a:solidFill>
              </a:rPr>
              <a:t>(continued)</a:t>
            </a:r>
          </a:p>
        </p:txBody>
      </p:sp>
      <p:sp>
        <p:nvSpPr>
          <p:cNvPr id="13315" name="Rectangle 3"/>
          <p:cNvSpPr>
            <a:spLocks noGrp="1" noChangeArrowheads="1"/>
          </p:cNvSpPr>
          <p:nvPr>
            <p:ph type="body" idx="1"/>
          </p:nvPr>
        </p:nvSpPr>
        <p:spPr>
          <a:xfrm>
            <a:off x="457200" y="1219200"/>
            <a:ext cx="8229600" cy="5181600"/>
          </a:xfrm>
        </p:spPr>
        <p:txBody>
          <a:bodyPr/>
          <a:lstStyle/>
          <a:p>
            <a:pPr eaLnBrk="1" hangingPunct="1">
              <a:lnSpc>
                <a:spcPct val="90000"/>
              </a:lnSpc>
            </a:pPr>
            <a:r>
              <a:rPr lang="en-US" altLang="en-US" sz="2800" dirty="0"/>
              <a:t>EHS’s that are an integral part of the facility structure or furnishings</a:t>
            </a:r>
          </a:p>
          <a:p>
            <a:pPr eaLnBrk="1" hangingPunct="1">
              <a:lnSpc>
                <a:spcPct val="90000"/>
              </a:lnSpc>
            </a:pPr>
            <a:endParaRPr lang="en-US" altLang="en-US" sz="2400" dirty="0"/>
          </a:p>
          <a:p>
            <a:pPr eaLnBrk="1" hangingPunct="1">
              <a:lnSpc>
                <a:spcPct val="90000"/>
              </a:lnSpc>
            </a:pPr>
            <a:r>
              <a:rPr lang="en-US" altLang="en-US" sz="2800" dirty="0"/>
              <a:t>EHS’s that are, or are contained, in personal property for the personal use of employees</a:t>
            </a:r>
          </a:p>
          <a:p>
            <a:pPr eaLnBrk="1" hangingPunct="1">
              <a:lnSpc>
                <a:spcPct val="90000"/>
              </a:lnSpc>
            </a:pPr>
            <a:endParaRPr lang="en-US" altLang="en-US" sz="2400" dirty="0" smtClean="0"/>
          </a:p>
          <a:p>
            <a:pPr eaLnBrk="1" hangingPunct="1">
              <a:lnSpc>
                <a:spcPct val="90000"/>
              </a:lnSpc>
            </a:pPr>
            <a:r>
              <a:rPr lang="en-US" altLang="en-US" sz="2800" dirty="0" smtClean="0"/>
              <a:t>EHS’s present as a solid in any manufactured item formed into a specific shape or design during manufacture to the extent that exposure to any EHS does not occur under normal conditions of use.  </a:t>
            </a:r>
          </a:p>
          <a:p>
            <a:pPr lvl="1" eaLnBrk="1" hangingPunct="1">
              <a:lnSpc>
                <a:spcPct val="90000"/>
              </a:lnSpc>
            </a:pPr>
            <a:r>
              <a:rPr lang="en-US" altLang="en-US" sz="2400" dirty="0" smtClean="0"/>
              <a:t>Does not include Saran, PVC and </a:t>
            </a:r>
            <a:r>
              <a:rPr lang="en-US" altLang="en-US" sz="2400" dirty="0" err="1" smtClean="0"/>
              <a:t>Lopac</a:t>
            </a:r>
            <a:endParaRPr lang="en-US" altLang="en-US" sz="2400" dirty="0" smtClean="0"/>
          </a:p>
          <a:p>
            <a:pPr marL="0" indent="0" eaLnBrk="1" hangingPunct="1">
              <a:lnSpc>
                <a:spcPct val="90000"/>
              </a:lnSpc>
              <a:buNone/>
            </a:pPr>
            <a:endParaRPr lang="en-US" altLang="en-US" sz="1600" dirty="0" smtClean="0"/>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lnSpc>
                <a:spcPct val="90000"/>
              </a:lnSpc>
            </a:pPr>
            <a:r>
              <a:rPr lang="en-US" altLang="en-US" sz="2800" dirty="0"/>
              <a:t>EHS’s comprising 1% or less of a mixture, or 0.1% if the EHS is carcinogenic as defined at 29 CFR 1910.1200 (d)4 of the OSHA Hazard Communications Regulation</a:t>
            </a:r>
          </a:p>
          <a:p>
            <a:pPr eaLnBrk="1" hangingPunct="1">
              <a:lnSpc>
                <a:spcPct val="90000"/>
              </a:lnSpc>
            </a:pPr>
            <a:endParaRPr lang="en-US" altLang="en-US" sz="2400" dirty="0"/>
          </a:p>
          <a:p>
            <a:pPr eaLnBrk="1" hangingPunct="1">
              <a:lnSpc>
                <a:spcPct val="90000"/>
              </a:lnSpc>
            </a:pPr>
            <a:r>
              <a:rPr lang="en-US" altLang="en-US" sz="2800" dirty="0"/>
              <a:t>EHS’s contained in ammunition on the person of security </a:t>
            </a:r>
            <a:r>
              <a:rPr lang="en-US" altLang="en-US" sz="2800" dirty="0" smtClean="0"/>
              <a:t>personnel</a:t>
            </a:r>
            <a:endParaRPr lang="en-US" altLang="en-US" sz="2800" dirty="0"/>
          </a:p>
        </p:txBody>
      </p:sp>
      <p:sp>
        <p:nvSpPr>
          <p:cNvPr id="4" name="Slide Number Placeholder 3"/>
          <p:cNvSpPr>
            <a:spLocks noGrp="1"/>
          </p:cNvSpPr>
          <p:nvPr>
            <p:ph type="sldNum" sz="quarter" idx="12"/>
          </p:nvPr>
        </p:nvSpPr>
        <p:spPr/>
        <p:txBody>
          <a:bodyPr/>
          <a:lstStyle/>
          <a:p>
            <a:pPr>
              <a:defRPr/>
            </a:pPr>
            <a:fld id="{EB6FDA57-C392-48C0-B51A-FC80157C63A2}" type="slidenum">
              <a:rPr lang="en-US" smtClean="0"/>
              <a:pPr>
                <a:defRPr/>
              </a:pPr>
              <a:t>16</a:t>
            </a:fld>
            <a:endParaRPr lang="en-US"/>
          </a:p>
        </p:txBody>
      </p:sp>
      <p:sp>
        <p:nvSpPr>
          <p:cNvPr id="6" name="Rectangle 2"/>
          <p:cNvSpPr>
            <a:spLocks noGrp="1" noChangeArrowheads="1"/>
          </p:cNvSpPr>
          <p:nvPr>
            <p:ph type="title"/>
          </p:nvPr>
        </p:nvSpPr>
        <p:spPr>
          <a:xfrm>
            <a:off x="457200" y="274638"/>
            <a:ext cx="8229600" cy="868362"/>
          </a:xfrm>
        </p:spPr>
        <p:txBody>
          <a:bodyPr/>
          <a:lstStyle/>
          <a:p>
            <a:pPr eaLnBrk="1" hangingPunct="1"/>
            <a:r>
              <a:rPr lang="en-US" altLang="en-US" sz="3200" dirty="0" smtClean="0">
                <a:solidFill>
                  <a:schemeClr val="tx1"/>
                </a:solidFill>
              </a:rPr>
              <a:t>CRTK EHS Reporting Exemptions</a:t>
            </a:r>
            <a:br>
              <a:rPr lang="en-US" altLang="en-US" sz="3200" dirty="0" smtClean="0">
                <a:solidFill>
                  <a:schemeClr val="tx1"/>
                </a:solidFill>
              </a:rPr>
            </a:br>
            <a:r>
              <a:rPr lang="en-US" altLang="en-US" sz="2400" i="1" dirty="0" smtClean="0">
                <a:solidFill>
                  <a:schemeClr val="tx1"/>
                </a:solidFill>
              </a:rPr>
              <a:t>(continued)</a:t>
            </a:r>
          </a:p>
        </p:txBody>
      </p:sp>
    </p:spTree>
    <p:extLst>
      <p:ext uri="{BB962C8B-B14F-4D97-AF65-F5344CB8AC3E}">
        <p14:creationId xmlns:p14="http://schemas.microsoft.com/office/powerpoint/2010/main" val="764062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3200" smtClean="0">
                <a:solidFill>
                  <a:schemeClr val="tx1"/>
                </a:solidFill>
              </a:rPr>
              <a:t>Threshold Determinations</a:t>
            </a:r>
          </a:p>
        </p:txBody>
      </p:sp>
      <p:sp>
        <p:nvSpPr>
          <p:cNvPr id="14339" name="Rectangle 3"/>
          <p:cNvSpPr>
            <a:spLocks noGrp="1" noChangeArrowheads="1"/>
          </p:cNvSpPr>
          <p:nvPr>
            <p:ph type="body" idx="1"/>
          </p:nvPr>
        </p:nvSpPr>
        <p:spPr>
          <a:xfrm>
            <a:off x="457200" y="2514600"/>
            <a:ext cx="8229600" cy="2438400"/>
          </a:xfrm>
        </p:spPr>
        <p:txBody>
          <a:bodyPr/>
          <a:lstStyle/>
          <a:p>
            <a:pPr eaLnBrk="1" hangingPunct="1">
              <a:lnSpc>
                <a:spcPct val="80000"/>
              </a:lnSpc>
            </a:pPr>
            <a:r>
              <a:rPr lang="en-US" altLang="en-US" sz="2800" dirty="0" smtClean="0"/>
              <a:t>It is necessary to determine if EHS’s were present at any time during the reporting year</a:t>
            </a:r>
            <a:endParaRPr lang="en-US" altLang="en-US" sz="2800" b="1" dirty="0" smtClean="0"/>
          </a:p>
          <a:p>
            <a:pPr eaLnBrk="1" hangingPunct="1">
              <a:lnSpc>
                <a:spcPct val="80000"/>
              </a:lnSpc>
            </a:pPr>
            <a:endParaRPr lang="en-US" altLang="en-US" sz="2800" dirty="0" smtClean="0"/>
          </a:p>
          <a:p>
            <a:pPr eaLnBrk="1" hangingPunct="1">
              <a:lnSpc>
                <a:spcPct val="80000"/>
              </a:lnSpc>
            </a:pPr>
            <a:r>
              <a:rPr lang="en-US" altLang="en-US" sz="2800" dirty="0" smtClean="0"/>
              <a:t>All occurrences of an EHS must be aggregated to determine if a threshold has been exceeded</a:t>
            </a:r>
          </a:p>
          <a:p>
            <a:pPr marL="0" indent="0" eaLnBrk="1" hangingPunct="1">
              <a:lnSpc>
                <a:spcPct val="80000"/>
              </a:lnSpc>
              <a:buNone/>
            </a:pPr>
            <a:endParaRPr lang="en-US" altLang="en-US" sz="2000" dirty="0" smtClean="0"/>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457200"/>
            <a:ext cx="8229600" cy="1143000"/>
          </a:xfrm>
        </p:spPr>
        <p:txBody>
          <a:bodyPr/>
          <a:lstStyle/>
          <a:p>
            <a:pPr eaLnBrk="1" hangingPunct="1"/>
            <a:r>
              <a:rPr lang="en-US" altLang="en-US" sz="3200" dirty="0" smtClean="0">
                <a:solidFill>
                  <a:schemeClr val="tx1"/>
                </a:solidFill>
              </a:rPr>
              <a:t>Threshold Determinations</a:t>
            </a:r>
            <a:br>
              <a:rPr lang="en-US" altLang="en-US" sz="3200" dirty="0" smtClean="0">
                <a:solidFill>
                  <a:schemeClr val="tx1"/>
                </a:solidFill>
              </a:rPr>
            </a:br>
            <a:r>
              <a:rPr lang="en-US" altLang="en-US" sz="2400" i="1" dirty="0" smtClean="0">
                <a:solidFill>
                  <a:schemeClr val="tx1"/>
                </a:solidFill>
              </a:rPr>
              <a:t>(continued)</a:t>
            </a:r>
          </a:p>
        </p:txBody>
      </p:sp>
      <p:sp>
        <p:nvSpPr>
          <p:cNvPr id="14339" name="Rectangle 3"/>
          <p:cNvSpPr>
            <a:spLocks noGrp="1" noChangeArrowheads="1"/>
          </p:cNvSpPr>
          <p:nvPr>
            <p:ph type="body" idx="1"/>
          </p:nvPr>
        </p:nvSpPr>
        <p:spPr>
          <a:xfrm>
            <a:off x="533400" y="1828800"/>
            <a:ext cx="8229600" cy="3810000"/>
          </a:xfrm>
        </p:spPr>
        <p:txBody>
          <a:bodyPr/>
          <a:lstStyle/>
          <a:p>
            <a:pPr eaLnBrk="1" hangingPunct="1">
              <a:lnSpc>
                <a:spcPct val="80000"/>
              </a:lnSpc>
            </a:pPr>
            <a:r>
              <a:rPr lang="en-US" altLang="en-US" sz="2800" dirty="0" smtClean="0"/>
              <a:t>If threshold was met or exceeded, all occurrences of EHS must be reported</a:t>
            </a:r>
          </a:p>
          <a:p>
            <a:pPr eaLnBrk="1" hangingPunct="1">
              <a:lnSpc>
                <a:spcPct val="80000"/>
              </a:lnSpc>
            </a:pPr>
            <a:endParaRPr lang="en-US" altLang="en-US" sz="2800" dirty="0" smtClean="0"/>
          </a:p>
          <a:p>
            <a:pPr eaLnBrk="1" hangingPunct="1">
              <a:lnSpc>
                <a:spcPct val="80000"/>
              </a:lnSpc>
            </a:pPr>
            <a:r>
              <a:rPr lang="en-US" altLang="en-US" sz="2800" dirty="0" smtClean="0"/>
              <a:t>Solids</a:t>
            </a:r>
          </a:p>
          <a:p>
            <a:pPr marL="0" indent="0" eaLnBrk="1" hangingPunct="1">
              <a:lnSpc>
                <a:spcPct val="80000"/>
              </a:lnSpc>
              <a:buNone/>
            </a:pPr>
            <a:endParaRPr lang="en-US" altLang="en-US" sz="1800" dirty="0" smtClean="0"/>
          </a:p>
          <a:p>
            <a:pPr marL="685800" lvl="1" eaLnBrk="1" hangingPunct="1">
              <a:lnSpc>
                <a:spcPct val="80000"/>
              </a:lnSpc>
            </a:pPr>
            <a:r>
              <a:rPr lang="en-US" altLang="en-US" sz="2400" dirty="0" smtClean="0"/>
              <a:t>Only the quantity of an EHS in fume or dust from a solid piece of material being modified needs to be calculated for threshold determinations</a:t>
            </a:r>
          </a:p>
          <a:p>
            <a:pPr marL="400050" lvl="1" indent="0" eaLnBrk="1" hangingPunct="1">
              <a:lnSpc>
                <a:spcPct val="80000"/>
              </a:lnSpc>
              <a:buNone/>
            </a:pPr>
            <a:endParaRPr lang="en-US" altLang="en-US" sz="1800" dirty="0" smtClean="0"/>
          </a:p>
          <a:p>
            <a:pPr marL="685800" lvl="1" eaLnBrk="1" hangingPunct="1">
              <a:lnSpc>
                <a:spcPct val="80000"/>
              </a:lnSpc>
            </a:pPr>
            <a:r>
              <a:rPr lang="en-US" altLang="en-US" sz="2400" dirty="0" smtClean="0"/>
              <a:t>Do not include the weight of the entire material being modified</a:t>
            </a:r>
          </a:p>
          <a:p>
            <a:pPr eaLnBrk="1" hangingPunct="1">
              <a:lnSpc>
                <a:spcPct val="80000"/>
              </a:lnSpc>
            </a:pPr>
            <a:endParaRPr lang="en-US" altLang="en-US" sz="2000" dirty="0" smtClean="0"/>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18</a:t>
            </a:fld>
            <a:endParaRPr lang="en-US"/>
          </a:p>
        </p:txBody>
      </p:sp>
    </p:spTree>
    <p:extLst>
      <p:ext uri="{BB962C8B-B14F-4D97-AF65-F5344CB8AC3E}">
        <p14:creationId xmlns:p14="http://schemas.microsoft.com/office/powerpoint/2010/main" val="2614091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57200"/>
            <a:ext cx="8229600" cy="1143000"/>
          </a:xfrm>
        </p:spPr>
        <p:txBody>
          <a:bodyPr/>
          <a:lstStyle/>
          <a:p>
            <a:pPr eaLnBrk="1" hangingPunct="1"/>
            <a:r>
              <a:rPr lang="en-US" altLang="en-US" sz="3200" dirty="0" smtClean="0">
                <a:solidFill>
                  <a:schemeClr val="tx1"/>
                </a:solidFill>
              </a:rPr>
              <a:t>Threshold Determinations</a:t>
            </a:r>
            <a:br>
              <a:rPr lang="en-US" altLang="en-US" sz="3200" dirty="0" smtClean="0">
                <a:solidFill>
                  <a:schemeClr val="tx1"/>
                </a:solidFill>
              </a:rPr>
            </a:br>
            <a:r>
              <a:rPr lang="en-US" altLang="en-US" sz="2400" i="1" dirty="0" smtClean="0">
                <a:solidFill>
                  <a:schemeClr val="tx1"/>
                </a:solidFill>
              </a:rPr>
              <a:t>(example)</a:t>
            </a:r>
          </a:p>
        </p:txBody>
      </p:sp>
      <p:sp>
        <p:nvSpPr>
          <p:cNvPr id="15363" name="Rectangle 3"/>
          <p:cNvSpPr>
            <a:spLocks noGrp="1" noChangeArrowheads="1"/>
          </p:cNvSpPr>
          <p:nvPr>
            <p:ph type="body" idx="1"/>
          </p:nvPr>
        </p:nvSpPr>
        <p:spPr>
          <a:xfrm>
            <a:off x="914400" y="2057400"/>
            <a:ext cx="7315200" cy="3429000"/>
          </a:xfrm>
        </p:spPr>
        <p:txBody>
          <a:bodyPr/>
          <a:lstStyle/>
          <a:p>
            <a:pPr marL="0" indent="0" algn="ctr" eaLnBrk="1" hangingPunct="1">
              <a:lnSpc>
                <a:spcPct val="80000"/>
              </a:lnSpc>
              <a:buFontTx/>
              <a:buNone/>
            </a:pPr>
            <a:r>
              <a:rPr lang="en-US" altLang="en-US" sz="2800" dirty="0" smtClean="0"/>
              <a:t>Trenton Manufacturing Company</a:t>
            </a:r>
          </a:p>
          <a:p>
            <a:pPr marL="0" indent="0" algn="ctr" eaLnBrk="1" hangingPunct="1">
              <a:lnSpc>
                <a:spcPct val="80000"/>
              </a:lnSpc>
              <a:buFontTx/>
              <a:buNone/>
            </a:pPr>
            <a:r>
              <a:rPr lang="en-US" altLang="en-US" sz="2800" dirty="0" smtClean="0"/>
              <a:t>401 East State Street</a:t>
            </a:r>
          </a:p>
          <a:p>
            <a:pPr marL="0" indent="0" algn="ctr" eaLnBrk="1" hangingPunct="1">
              <a:lnSpc>
                <a:spcPct val="80000"/>
              </a:lnSpc>
              <a:buFontTx/>
              <a:buNone/>
            </a:pPr>
            <a:r>
              <a:rPr lang="en-US" altLang="en-US" sz="2800" dirty="0" smtClean="0"/>
              <a:t>Trenton, NJ 08625</a:t>
            </a:r>
          </a:p>
          <a:p>
            <a:pPr marL="0" indent="0" algn="ctr" eaLnBrk="1" hangingPunct="1">
              <a:lnSpc>
                <a:spcPct val="80000"/>
              </a:lnSpc>
              <a:buFontTx/>
              <a:buNone/>
            </a:pPr>
            <a:endParaRPr lang="en-US" altLang="en-US" sz="2800" dirty="0" smtClean="0"/>
          </a:p>
          <a:p>
            <a:pPr marL="0" indent="0" algn="ctr" eaLnBrk="1" hangingPunct="1">
              <a:lnSpc>
                <a:spcPct val="80000"/>
              </a:lnSpc>
              <a:buFontTx/>
              <a:buNone/>
            </a:pPr>
            <a:r>
              <a:rPr lang="en-US" altLang="en-US" sz="2800" dirty="0" smtClean="0"/>
              <a:t>CRTK Facility ID 00000057927</a:t>
            </a:r>
          </a:p>
          <a:p>
            <a:pPr marL="0" indent="0" algn="ctr" eaLnBrk="1" hangingPunct="1">
              <a:lnSpc>
                <a:spcPct val="80000"/>
              </a:lnSpc>
              <a:buFontTx/>
              <a:buNone/>
            </a:pPr>
            <a:endParaRPr lang="en-US" altLang="en-US" sz="2800" dirty="0" smtClean="0"/>
          </a:p>
          <a:p>
            <a:pPr marL="0" indent="0" algn="ctr" eaLnBrk="1" hangingPunct="1">
              <a:lnSpc>
                <a:spcPct val="80000"/>
              </a:lnSpc>
              <a:buFontTx/>
              <a:buNone/>
            </a:pPr>
            <a:r>
              <a:rPr lang="en-US" altLang="en-US" sz="2800" dirty="0" smtClean="0"/>
              <a:t>NAICS Code 325212  - Synthetic Rubber Manufacturing</a:t>
            </a:r>
          </a:p>
          <a:p>
            <a:pPr marL="0" indent="0" eaLnBrk="1" hangingPunct="1">
              <a:lnSpc>
                <a:spcPct val="80000"/>
              </a:lnSpc>
              <a:buFontTx/>
              <a:buNone/>
            </a:pPr>
            <a:endParaRPr lang="en-US" altLang="en-US" sz="2000" dirty="0" smtClean="0"/>
          </a:p>
          <a:p>
            <a:pPr marL="0" indent="0" eaLnBrk="1" hangingPunct="1">
              <a:lnSpc>
                <a:spcPct val="80000"/>
              </a:lnSpc>
              <a:buFontTx/>
              <a:buNone/>
            </a:pPr>
            <a:endParaRPr lang="en-US" altLang="en-US" sz="2000" dirty="0" smtClean="0"/>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z="3200" dirty="0" smtClean="0">
                <a:solidFill>
                  <a:schemeClr val="tx1"/>
                </a:solidFill>
              </a:rPr>
              <a:t>Purpose of Community Right to Know (CRTK)</a:t>
            </a:r>
          </a:p>
        </p:txBody>
      </p:sp>
      <p:sp>
        <p:nvSpPr>
          <p:cNvPr id="3075" name="Rectangle 3"/>
          <p:cNvSpPr>
            <a:spLocks noGrp="1" noChangeArrowheads="1"/>
          </p:cNvSpPr>
          <p:nvPr>
            <p:ph type="body" idx="1"/>
          </p:nvPr>
        </p:nvSpPr>
        <p:spPr>
          <a:xfrm>
            <a:off x="457200" y="1752600"/>
            <a:ext cx="8229600" cy="4038600"/>
          </a:xfrm>
        </p:spPr>
        <p:txBody>
          <a:bodyPr/>
          <a:lstStyle/>
          <a:p>
            <a:pPr eaLnBrk="1" hangingPunct="1"/>
            <a:r>
              <a:rPr lang="en-US" altLang="en-US" dirty="0" smtClean="0"/>
              <a:t>Increase community awareness of chemical hazards</a:t>
            </a:r>
          </a:p>
          <a:p>
            <a:pPr eaLnBrk="1" hangingPunct="1"/>
            <a:endParaRPr lang="en-US" altLang="en-US" sz="1800" dirty="0" smtClean="0"/>
          </a:p>
          <a:p>
            <a:pPr eaLnBrk="1" hangingPunct="1"/>
            <a:r>
              <a:rPr lang="en-US" altLang="en-US" dirty="0" smtClean="0"/>
              <a:t>Support and focus state/local planning activities</a:t>
            </a:r>
          </a:p>
          <a:p>
            <a:pPr eaLnBrk="1" hangingPunct="1"/>
            <a:endParaRPr lang="en-US" altLang="en-US" sz="1800" dirty="0" smtClean="0"/>
          </a:p>
          <a:p>
            <a:pPr eaLnBrk="1" hangingPunct="1"/>
            <a:r>
              <a:rPr lang="en-US" altLang="en-US" dirty="0" smtClean="0"/>
              <a:t>Support chemical accident and pollution prevention initiatives</a:t>
            </a:r>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1676400"/>
            <a:ext cx="8229600" cy="4800600"/>
          </a:xfrm>
        </p:spPr>
        <p:txBody>
          <a:bodyPr/>
          <a:lstStyle/>
          <a:p>
            <a:pPr marL="457200" lvl="1" indent="6350" eaLnBrk="1" hangingPunct="1">
              <a:lnSpc>
                <a:spcPct val="80000"/>
              </a:lnSpc>
              <a:buFontTx/>
              <a:buNone/>
              <a:defRPr/>
            </a:pPr>
            <a:r>
              <a:rPr lang="en-US" dirty="0" smtClean="0"/>
              <a:t>Facility has 200 gallons of degreasing solvent  contained in a plastic drum.  The </a:t>
            </a:r>
            <a:r>
              <a:rPr lang="en-US" dirty="0" smtClean="0"/>
              <a:t>Safety </a:t>
            </a:r>
            <a:r>
              <a:rPr lang="en-US" dirty="0" smtClean="0"/>
              <a:t>Data Sheet </a:t>
            </a:r>
            <a:r>
              <a:rPr lang="en-US" dirty="0" smtClean="0"/>
              <a:t>(SDS</a:t>
            </a:r>
            <a:r>
              <a:rPr lang="en-US" dirty="0" smtClean="0"/>
              <a:t>) shows it contains 40% benzene, 20% toluene and 10% xylene</a:t>
            </a:r>
          </a:p>
          <a:p>
            <a:pPr eaLnBrk="1" hangingPunct="1">
              <a:lnSpc>
                <a:spcPct val="80000"/>
              </a:lnSpc>
              <a:buFontTx/>
              <a:buNone/>
              <a:defRPr/>
            </a:pPr>
            <a:endParaRPr lang="en-US" sz="1800" dirty="0" smtClean="0"/>
          </a:p>
          <a:p>
            <a:pPr algn="ctr" eaLnBrk="1" hangingPunct="1">
              <a:lnSpc>
                <a:spcPct val="80000"/>
              </a:lnSpc>
              <a:buFontTx/>
              <a:buNone/>
              <a:defRPr/>
            </a:pPr>
            <a:r>
              <a:rPr lang="en-US" sz="2400" dirty="0" smtClean="0"/>
              <a:t>	</a:t>
            </a:r>
            <a:r>
              <a:rPr lang="en-US" sz="2800" dirty="0" smtClean="0"/>
              <a:t>Convert gallons to pounds using density of solvent from </a:t>
            </a:r>
            <a:r>
              <a:rPr lang="en-US" sz="2800" dirty="0" smtClean="0"/>
              <a:t>SDS </a:t>
            </a:r>
            <a:r>
              <a:rPr lang="en-US" sz="2800" dirty="0" smtClean="0"/>
              <a:t>(if you cannot find the density use 8 pounds/gallon)</a:t>
            </a:r>
          </a:p>
          <a:p>
            <a:pPr eaLnBrk="1" hangingPunct="1">
              <a:lnSpc>
                <a:spcPct val="80000"/>
              </a:lnSpc>
              <a:buFontTx/>
              <a:buNone/>
              <a:defRPr/>
            </a:pPr>
            <a:endParaRPr lang="en-US" sz="1800" dirty="0" smtClean="0"/>
          </a:p>
          <a:p>
            <a:pPr eaLnBrk="1" hangingPunct="1">
              <a:lnSpc>
                <a:spcPct val="80000"/>
              </a:lnSpc>
              <a:buFontTx/>
              <a:buNone/>
              <a:defRPr/>
            </a:pPr>
            <a:r>
              <a:rPr lang="en-US" sz="2400" dirty="0" smtClean="0"/>
              <a:t>	200 gal X 8lbs/gal = 1,600 pounds of solvent</a:t>
            </a:r>
          </a:p>
          <a:p>
            <a:pPr lvl="1" eaLnBrk="1" hangingPunct="1">
              <a:lnSpc>
                <a:spcPct val="80000"/>
              </a:lnSpc>
              <a:defRPr/>
            </a:pPr>
            <a:r>
              <a:rPr lang="en-US" sz="2400" dirty="0" smtClean="0"/>
              <a:t>1,600 X 0.40 = </a:t>
            </a:r>
            <a:r>
              <a:rPr lang="en-US" sz="2400" b="1" u="sng" dirty="0" smtClean="0"/>
              <a:t>640</a:t>
            </a:r>
            <a:r>
              <a:rPr lang="en-US" sz="2400" dirty="0" smtClean="0"/>
              <a:t> pounds of benzene</a:t>
            </a:r>
          </a:p>
          <a:p>
            <a:pPr lvl="1" eaLnBrk="1" hangingPunct="1">
              <a:lnSpc>
                <a:spcPct val="80000"/>
              </a:lnSpc>
              <a:defRPr/>
            </a:pPr>
            <a:r>
              <a:rPr lang="en-US" sz="2400" dirty="0" smtClean="0"/>
              <a:t>1,600 X 0.20 = </a:t>
            </a:r>
            <a:r>
              <a:rPr lang="en-US" sz="2400" b="1" u="sng" dirty="0" smtClean="0"/>
              <a:t>320</a:t>
            </a:r>
            <a:r>
              <a:rPr lang="en-US" sz="2400" dirty="0" smtClean="0"/>
              <a:t> pounds of toluene</a:t>
            </a:r>
          </a:p>
          <a:p>
            <a:pPr lvl="1" eaLnBrk="1" hangingPunct="1">
              <a:lnSpc>
                <a:spcPct val="80000"/>
              </a:lnSpc>
              <a:defRPr/>
            </a:pPr>
            <a:r>
              <a:rPr lang="en-US" sz="2400" dirty="0" smtClean="0"/>
              <a:t>1,600 X 0.10 = </a:t>
            </a:r>
            <a:r>
              <a:rPr lang="en-US" sz="2400" b="1" u="sng" dirty="0" smtClean="0"/>
              <a:t>160</a:t>
            </a:r>
            <a:r>
              <a:rPr lang="en-US" sz="2400" dirty="0" smtClean="0"/>
              <a:t> pounds of xylene</a:t>
            </a:r>
          </a:p>
          <a:p>
            <a:pPr lvl="1" eaLnBrk="1" hangingPunct="1">
              <a:lnSpc>
                <a:spcPct val="80000"/>
              </a:lnSpc>
              <a:buFontTx/>
              <a:buNone/>
              <a:defRPr/>
            </a:pPr>
            <a:endParaRPr lang="en-US" sz="2100" dirty="0" smtClean="0"/>
          </a:p>
          <a:p>
            <a:pPr eaLnBrk="1" hangingPunct="1">
              <a:lnSpc>
                <a:spcPct val="80000"/>
              </a:lnSpc>
              <a:buFontTx/>
              <a:buNone/>
              <a:defRPr/>
            </a:pPr>
            <a:r>
              <a:rPr lang="en-US" sz="2400" dirty="0" smtClean="0"/>
              <a:t>	</a:t>
            </a:r>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20</a:t>
            </a:fld>
            <a:endParaRPr lang="en-US"/>
          </a:p>
        </p:txBody>
      </p:sp>
      <p:sp>
        <p:nvSpPr>
          <p:cNvPr id="6" name="Rectangle 2"/>
          <p:cNvSpPr>
            <a:spLocks noGrp="1" noChangeArrowheads="1"/>
          </p:cNvSpPr>
          <p:nvPr>
            <p:ph type="title"/>
          </p:nvPr>
        </p:nvSpPr>
        <p:spPr>
          <a:xfrm>
            <a:off x="457200" y="457200"/>
            <a:ext cx="8229600" cy="1143000"/>
          </a:xfrm>
        </p:spPr>
        <p:txBody>
          <a:bodyPr/>
          <a:lstStyle/>
          <a:p>
            <a:pPr eaLnBrk="1" hangingPunct="1"/>
            <a:r>
              <a:rPr lang="en-US" altLang="en-US" sz="3200" dirty="0" smtClean="0">
                <a:solidFill>
                  <a:schemeClr val="tx1"/>
                </a:solidFill>
              </a:rPr>
              <a:t>Threshold Determinations</a:t>
            </a:r>
            <a:br>
              <a:rPr lang="en-US" altLang="en-US" sz="3200" dirty="0" smtClean="0">
                <a:solidFill>
                  <a:schemeClr val="tx1"/>
                </a:solidFill>
              </a:rPr>
            </a:br>
            <a:r>
              <a:rPr lang="en-US" altLang="en-US" sz="2400" i="1" dirty="0" smtClean="0">
                <a:solidFill>
                  <a:schemeClr val="tx1"/>
                </a:solidFill>
              </a:rPr>
              <a:t>(continued)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2000"/>
                                        <p:tgtEl>
                                          <p:spTgt spid="163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fade">
                                      <p:cBhvr>
                                        <p:cTn id="17" dur="2000"/>
                                        <p:tgtEl>
                                          <p:spTgt spid="16387">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387">
                                            <p:txEl>
                                              <p:pRg st="5" end="5"/>
                                            </p:txEl>
                                          </p:spTgt>
                                        </p:tgtEl>
                                        <p:attrNameLst>
                                          <p:attrName>style.visibility</p:attrName>
                                        </p:attrNameLst>
                                      </p:cBhvr>
                                      <p:to>
                                        <p:strVal val="visible"/>
                                      </p:to>
                                    </p:set>
                                    <p:animEffect transition="in" filter="fade">
                                      <p:cBhvr>
                                        <p:cTn id="20" dur="2000"/>
                                        <p:tgtEl>
                                          <p:spTgt spid="16387">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animEffect transition="in" filter="fade">
                                      <p:cBhvr>
                                        <p:cTn id="23" dur="2000"/>
                                        <p:tgtEl>
                                          <p:spTgt spid="16387">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387">
                                            <p:txEl>
                                              <p:pRg st="7" end="7"/>
                                            </p:txEl>
                                          </p:spTgt>
                                        </p:tgtEl>
                                        <p:attrNameLst>
                                          <p:attrName>style.visibility</p:attrName>
                                        </p:attrNameLst>
                                      </p:cBhvr>
                                      <p:to>
                                        <p:strVal val="visible"/>
                                      </p:to>
                                    </p:set>
                                    <p:animEffect transition="in" filter="fade">
                                      <p:cBhvr>
                                        <p:cTn id="26" dur="2000"/>
                                        <p:tgtEl>
                                          <p:spTgt spid="16387">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387">
                                            <p:txEl>
                                              <p:pRg st="9" end="9"/>
                                            </p:txEl>
                                          </p:spTgt>
                                        </p:tgtEl>
                                        <p:attrNameLst>
                                          <p:attrName>style.visibility</p:attrName>
                                        </p:attrNameLst>
                                      </p:cBhvr>
                                      <p:to>
                                        <p:strVal val="visible"/>
                                      </p:to>
                                    </p:set>
                                    <p:animEffect transition="in" filter="fade">
                                      <p:cBhvr>
                                        <p:cTn id="31" dur="2000"/>
                                        <p:tgtEl>
                                          <p:spTgt spid="163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1600200"/>
            <a:ext cx="8229600" cy="4724400"/>
          </a:xfrm>
        </p:spPr>
        <p:txBody>
          <a:bodyPr/>
          <a:lstStyle/>
          <a:p>
            <a:pPr indent="-1588" eaLnBrk="1" hangingPunct="1">
              <a:lnSpc>
                <a:spcPct val="80000"/>
              </a:lnSpc>
              <a:buFontTx/>
              <a:buNone/>
              <a:defRPr/>
            </a:pPr>
            <a:r>
              <a:rPr lang="en-US" sz="2400" dirty="0" smtClean="0"/>
              <a:t>Facility has 100 gallons of paint contained in a plastic drum and 150 gallons of solvent also in a plastic drum.  The </a:t>
            </a:r>
            <a:r>
              <a:rPr lang="en-US" sz="2400" dirty="0" smtClean="0"/>
              <a:t>SDS </a:t>
            </a:r>
            <a:r>
              <a:rPr lang="en-US" sz="2400" dirty="0" smtClean="0"/>
              <a:t>shows the paint contains 15% toluene and the solvent 20% toluene</a:t>
            </a:r>
          </a:p>
          <a:p>
            <a:pPr eaLnBrk="1" hangingPunct="1">
              <a:lnSpc>
                <a:spcPct val="80000"/>
              </a:lnSpc>
              <a:buFontTx/>
              <a:buNone/>
              <a:defRPr/>
            </a:pPr>
            <a:endParaRPr lang="en-US" sz="1800" dirty="0" smtClean="0"/>
          </a:p>
          <a:p>
            <a:pPr marL="0" indent="0" algn="ctr" eaLnBrk="1" hangingPunct="1">
              <a:lnSpc>
                <a:spcPct val="80000"/>
              </a:lnSpc>
              <a:buFontTx/>
              <a:buNone/>
              <a:defRPr/>
            </a:pPr>
            <a:r>
              <a:rPr lang="en-US" sz="2400" dirty="0" smtClean="0"/>
              <a:t>Convert gallons to pounds using density of solvent</a:t>
            </a:r>
          </a:p>
          <a:p>
            <a:pPr marL="0" indent="0" algn="ctr" eaLnBrk="1" hangingPunct="1">
              <a:lnSpc>
                <a:spcPct val="80000"/>
              </a:lnSpc>
              <a:buFontTx/>
              <a:buNone/>
              <a:defRPr/>
            </a:pPr>
            <a:r>
              <a:rPr lang="en-US" sz="2400" dirty="0" smtClean="0"/>
              <a:t>from </a:t>
            </a:r>
            <a:r>
              <a:rPr lang="en-US" sz="2400" dirty="0" smtClean="0"/>
              <a:t>SDS </a:t>
            </a:r>
            <a:r>
              <a:rPr lang="en-US" sz="2400" dirty="0" smtClean="0"/>
              <a:t>(or 8 </a:t>
            </a:r>
            <a:r>
              <a:rPr lang="en-US" sz="2400" dirty="0" err="1" smtClean="0"/>
              <a:t>lbs</a:t>
            </a:r>
            <a:r>
              <a:rPr lang="en-US" sz="2400" dirty="0" smtClean="0"/>
              <a:t>/gallon)</a:t>
            </a:r>
          </a:p>
          <a:p>
            <a:pPr eaLnBrk="1" hangingPunct="1">
              <a:lnSpc>
                <a:spcPct val="80000"/>
              </a:lnSpc>
              <a:buFontTx/>
              <a:buNone/>
              <a:defRPr/>
            </a:pPr>
            <a:endParaRPr lang="en-US" sz="1800" dirty="0" smtClean="0"/>
          </a:p>
          <a:p>
            <a:pPr marL="0" indent="0" eaLnBrk="1" hangingPunct="1">
              <a:lnSpc>
                <a:spcPct val="80000"/>
              </a:lnSpc>
              <a:buFontTx/>
              <a:buNone/>
              <a:defRPr/>
            </a:pPr>
            <a:r>
              <a:rPr lang="en-US" sz="2400" dirty="0" smtClean="0"/>
              <a:t>100 gal X 8lbs/gal = </a:t>
            </a:r>
            <a:r>
              <a:rPr lang="en-US" sz="2400" b="1" u="sng" dirty="0" smtClean="0"/>
              <a:t>800</a:t>
            </a:r>
            <a:r>
              <a:rPr lang="en-US" sz="2400" dirty="0" smtClean="0"/>
              <a:t> pounds of paint</a:t>
            </a:r>
          </a:p>
          <a:p>
            <a:pPr marL="0" lvl="1" indent="0" eaLnBrk="1" hangingPunct="1">
              <a:lnSpc>
                <a:spcPct val="80000"/>
              </a:lnSpc>
              <a:defRPr/>
            </a:pPr>
            <a:r>
              <a:rPr lang="en-US" sz="2400" dirty="0" smtClean="0"/>
              <a:t> 800 pounds X 0.15 = </a:t>
            </a:r>
            <a:r>
              <a:rPr lang="en-US" sz="2400" b="1" u="sng" dirty="0" smtClean="0"/>
              <a:t>120</a:t>
            </a:r>
            <a:r>
              <a:rPr lang="en-US" sz="2400" dirty="0" smtClean="0"/>
              <a:t> pounds of toluene in the paint</a:t>
            </a:r>
          </a:p>
          <a:p>
            <a:pPr marL="0" indent="0" eaLnBrk="1" hangingPunct="1">
              <a:lnSpc>
                <a:spcPct val="80000"/>
              </a:lnSpc>
              <a:buFontTx/>
              <a:buNone/>
              <a:defRPr/>
            </a:pPr>
            <a:r>
              <a:rPr lang="en-US" sz="2400" dirty="0" smtClean="0"/>
              <a:t>150 gals X 8 </a:t>
            </a:r>
            <a:r>
              <a:rPr lang="en-US" sz="2400" dirty="0" err="1" smtClean="0"/>
              <a:t>lbs</a:t>
            </a:r>
            <a:r>
              <a:rPr lang="en-US" sz="2400" dirty="0" smtClean="0"/>
              <a:t>/gal = </a:t>
            </a:r>
            <a:r>
              <a:rPr lang="en-US" sz="2400" b="1" u="sng" dirty="0" smtClean="0"/>
              <a:t>1200</a:t>
            </a:r>
            <a:r>
              <a:rPr lang="en-US" sz="2400" dirty="0" smtClean="0"/>
              <a:t> pounds of solvent</a:t>
            </a:r>
          </a:p>
          <a:p>
            <a:pPr marL="0" lvl="1" indent="0" eaLnBrk="1" hangingPunct="1">
              <a:lnSpc>
                <a:spcPct val="80000"/>
              </a:lnSpc>
              <a:defRPr/>
            </a:pPr>
            <a:r>
              <a:rPr lang="en-US" sz="2400" dirty="0" smtClean="0"/>
              <a:t> 1200 X 0.20 = </a:t>
            </a:r>
            <a:r>
              <a:rPr lang="en-US" sz="2400" b="1" u="sng" dirty="0" smtClean="0"/>
              <a:t>240</a:t>
            </a:r>
            <a:r>
              <a:rPr lang="en-US" sz="2400" dirty="0" smtClean="0"/>
              <a:t> pounds of toluene in the solvent</a:t>
            </a:r>
          </a:p>
          <a:p>
            <a:pPr marL="0" indent="0" eaLnBrk="1" hangingPunct="1">
              <a:lnSpc>
                <a:spcPct val="80000"/>
              </a:lnSpc>
              <a:buFontTx/>
              <a:buNone/>
              <a:defRPr/>
            </a:pPr>
            <a:r>
              <a:rPr lang="en-US" sz="2400" dirty="0" smtClean="0"/>
              <a:t>Aggregate the quantities of toluene</a:t>
            </a:r>
          </a:p>
          <a:p>
            <a:pPr marL="0" lvl="1" indent="0" eaLnBrk="1" hangingPunct="1">
              <a:lnSpc>
                <a:spcPct val="80000"/>
              </a:lnSpc>
              <a:defRPr/>
            </a:pPr>
            <a:r>
              <a:rPr lang="en-US" sz="2400" dirty="0" smtClean="0"/>
              <a:t> 120 pounds + 240 pounds = </a:t>
            </a:r>
            <a:r>
              <a:rPr lang="en-US" sz="2400" b="1" u="sng" dirty="0" smtClean="0"/>
              <a:t>360</a:t>
            </a:r>
            <a:r>
              <a:rPr lang="en-US" sz="2400" dirty="0" smtClean="0"/>
              <a:t> pounds of toluene</a:t>
            </a:r>
          </a:p>
          <a:p>
            <a:pPr lvl="1" eaLnBrk="1" hangingPunct="1">
              <a:lnSpc>
                <a:spcPct val="80000"/>
              </a:lnSpc>
              <a:buFontTx/>
              <a:buNone/>
              <a:defRPr/>
            </a:pPr>
            <a:endParaRPr lang="en-US" sz="1800" dirty="0" smtClean="0"/>
          </a:p>
          <a:p>
            <a:pPr lvl="1" eaLnBrk="1" hangingPunct="1">
              <a:lnSpc>
                <a:spcPct val="80000"/>
              </a:lnSpc>
              <a:defRPr/>
            </a:pPr>
            <a:endParaRPr lang="en-US" sz="1800" dirty="0" smtClean="0"/>
          </a:p>
          <a:p>
            <a:pPr eaLnBrk="1" hangingPunct="1">
              <a:lnSpc>
                <a:spcPct val="80000"/>
              </a:lnSpc>
              <a:buFontTx/>
              <a:buNone/>
              <a:defRPr/>
            </a:pPr>
            <a:r>
              <a:rPr lang="en-US" sz="2000" dirty="0" smtClean="0"/>
              <a:t>	</a:t>
            </a:r>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21</a:t>
            </a:fld>
            <a:endParaRPr lang="en-US"/>
          </a:p>
        </p:txBody>
      </p:sp>
      <p:sp>
        <p:nvSpPr>
          <p:cNvPr id="6" name="Rectangle 2"/>
          <p:cNvSpPr>
            <a:spLocks noGrp="1" noChangeArrowheads="1"/>
          </p:cNvSpPr>
          <p:nvPr>
            <p:ph type="title"/>
          </p:nvPr>
        </p:nvSpPr>
        <p:spPr>
          <a:xfrm>
            <a:off x="457200" y="457200"/>
            <a:ext cx="8229600" cy="1143000"/>
          </a:xfrm>
        </p:spPr>
        <p:txBody>
          <a:bodyPr/>
          <a:lstStyle/>
          <a:p>
            <a:pPr eaLnBrk="1" hangingPunct="1"/>
            <a:r>
              <a:rPr lang="en-US" altLang="en-US" sz="3200" dirty="0" smtClean="0">
                <a:solidFill>
                  <a:schemeClr val="tx1"/>
                </a:solidFill>
              </a:rPr>
              <a:t>Threshold Determinations</a:t>
            </a:r>
            <a:br>
              <a:rPr lang="en-US" altLang="en-US" sz="3200" dirty="0" smtClean="0">
                <a:solidFill>
                  <a:schemeClr val="tx1"/>
                </a:solidFill>
              </a:rPr>
            </a:br>
            <a:r>
              <a:rPr lang="en-US" altLang="en-US" sz="2400" i="1" dirty="0" smtClean="0">
                <a:solidFill>
                  <a:schemeClr val="tx1"/>
                </a:solidFill>
              </a:rPr>
              <a:t>(continued)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20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fade">
                                      <p:cBhvr>
                                        <p:cTn id="17" dur="2000"/>
                                        <p:tgtEl>
                                          <p:spTgt spid="174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5" end="5"/>
                                            </p:txEl>
                                          </p:spTgt>
                                        </p:tgtEl>
                                        <p:attrNameLst>
                                          <p:attrName>style.visibility</p:attrName>
                                        </p:attrNameLst>
                                      </p:cBhvr>
                                      <p:to>
                                        <p:strVal val="visible"/>
                                      </p:to>
                                    </p:set>
                                    <p:animEffect transition="in" filter="fade">
                                      <p:cBhvr>
                                        <p:cTn id="22" dur="2000"/>
                                        <p:tgtEl>
                                          <p:spTgt spid="1741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411">
                                            <p:txEl>
                                              <p:pRg st="6" end="6"/>
                                            </p:txEl>
                                          </p:spTgt>
                                        </p:tgtEl>
                                        <p:attrNameLst>
                                          <p:attrName>style.visibility</p:attrName>
                                        </p:attrNameLst>
                                      </p:cBhvr>
                                      <p:to>
                                        <p:strVal val="visible"/>
                                      </p:to>
                                    </p:set>
                                    <p:animEffect transition="in" filter="fade">
                                      <p:cBhvr>
                                        <p:cTn id="25" dur="2000"/>
                                        <p:tgtEl>
                                          <p:spTgt spid="17411">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411">
                                            <p:txEl>
                                              <p:pRg st="7" end="7"/>
                                            </p:txEl>
                                          </p:spTgt>
                                        </p:tgtEl>
                                        <p:attrNameLst>
                                          <p:attrName>style.visibility</p:attrName>
                                        </p:attrNameLst>
                                      </p:cBhvr>
                                      <p:to>
                                        <p:strVal val="visible"/>
                                      </p:to>
                                    </p:set>
                                    <p:animEffect transition="in" filter="fade">
                                      <p:cBhvr>
                                        <p:cTn id="30" dur="2000"/>
                                        <p:tgtEl>
                                          <p:spTgt spid="17411">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411">
                                            <p:txEl>
                                              <p:pRg st="8" end="8"/>
                                            </p:txEl>
                                          </p:spTgt>
                                        </p:tgtEl>
                                        <p:attrNameLst>
                                          <p:attrName>style.visibility</p:attrName>
                                        </p:attrNameLst>
                                      </p:cBhvr>
                                      <p:to>
                                        <p:strVal val="visible"/>
                                      </p:to>
                                    </p:set>
                                    <p:animEffect transition="in" filter="fade">
                                      <p:cBhvr>
                                        <p:cTn id="33" dur="2000"/>
                                        <p:tgtEl>
                                          <p:spTgt spid="17411">
                                            <p:txEl>
                                              <p:pRg st="8" end="8"/>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411">
                                            <p:txEl>
                                              <p:pRg st="9" end="9"/>
                                            </p:txEl>
                                          </p:spTgt>
                                        </p:tgtEl>
                                        <p:attrNameLst>
                                          <p:attrName>style.visibility</p:attrName>
                                        </p:attrNameLst>
                                      </p:cBhvr>
                                      <p:to>
                                        <p:strVal val="visible"/>
                                      </p:to>
                                    </p:set>
                                    <p:animEffect transition="in" filter="fade">
                                      <p:cBhvr>
                                        <p:cTn id="38" dur="2000"/>
                                        <p:tgtEl>
                                          <p:spTgt spid="17411">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411">
                                            <p:txEl>
                                              <p:pRg st="10" end="10"/>
                                            </p:txEl>
                                          </p:spTgt>
                                        </p:tgtEl>
                                        <p:attrNameLst>
                                          <p:attrName>style.visibility</p:attrName>
                                        </p:attrNameLst>
                                      </p:cBhvr>
                                      <p:to>
                                        <p:strVal val="visible"/>
                                      </p:to>
                                    </p:set>
                                    <p:animEffect transition="in" filter="fade">
                                      <p:cBhvr>
                                        <p:cTn id="41" dur="2000"/>
                                        <p:tgtEl>
                                          <p:spTgt spid="17411">
                                            <p:txEl>
                                              <p:pRg st="10" end="1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411">
                                            <p:txEl>
                                              <p:pRg st="13" end="13"/>
                                            </p:txEl>
                                          </p:spTgt>
                                        </p:tgtEl>
                                        <p:attrNameLst>
                                          <p:attrName>style.visibility</p:attrName>
                                        </p:attrNameLst>
                                      </p:cBhvr>
                                      <p:to>
                                        <p:strVal val="visible"/>
                                      </p:to>
                                    </p:set>
                                    <p:animEffect transition="in" filter="fade">
                                      <p:cBhvr>
                                        <p:cTn id="46" dur="2000"/>
                                        <p:tgtEl>
                                          <p:spTgt spid="174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1676400"/>
            <a:ext cx="8229600" cy="4953000"/>
          </a:xfrm>
        </p:spPr>
        <p:txBody>
          <a:bodyPr/>
          <a:lstStyle/>
          <a:p>
            <a:pPr eaLnBrk="1" hangingPunct="1">
              <a:lnSpc>
                <a:spcPct val="80000"/>
              </a:lnSpc>
              <a:buFontTx/>
              <a:buNone/>
              <a:defRPr/>
            </a:pPr>
            <a:r>
              <a:rPr lang="en-US" sz="2800" dirty="0" smtClean="0"/>
              <a:t>Facility has 2,000 cubic feet of methane in liquid form and 1,000 cubic feet of chlorine as a gas.</a:t>
            </a:r>
          </a:p>
          <a:p>
            <a:pPr eaLnBrk="1" hangingPunct="1">
              <a:lnSpc>
                <a:spcPct val="80000"/>
              </a:lnSpc>
              <a:buFontTx/>
              <a:buNone/>
              <a:defRPr/>
            </a:pPr>
            <a:endParaRPr lang="en-US" sz="1600" dirty="0" smtClean="0"/>
          </a:p>
          <a:p>
            <a:pPr algn="ctr" eaLnBrk="1" hangingPunct="1">
              <a:lnSpc>
                <a:spcPct val="80000"/>
              </a:lnSpc>
              <a:buFontTx/>
              <a:buNone/>
              <a:defRPr/>
            </a:pPr>
            <a:r>
              <a:rPr lang="en-US" sz="2800" dirty="0" smtClean="0"/>
              <a:t>Convert cubic feet to pounds*</a:t>
            </a:r>
          </a:p>
          <a:p>
            <a:pPr eaLnBrk="1" hangingPunct="1">
              <a:lnSpc>
                <a:spcPct val="80000"/>
              </a:lnSpc>
              <a:buFontTx/>
              <a:buNone/>
              <a:defRPr/>
            </a:pPr>
            <a:endParaRPr lang="en-US" sz="1600" dirty="0" smtClean="0"/>
          </a:p>
          <a:p>
            <a:pPr eaLnBrk="1" hangingPunct="1">
              <a:lnSpc>
                <a:spcPct val="80000"/>
              </a:lnSpc>
              <a:defRPr/>
            </a:pPr>
            <a:r>
              <a:rPr lang="en-US" sz="2400" u="sng" dirty="0" smtClean="0"/>
              <a:t>Methane</a:t>
            </a:r>
          </a:p>
          <a:p>
            <a:pPr marL="685800" lvl="1" eaLnBrk="1" hangingPunct="1">
              <a:lnSpc>
                <a:spcPct val="80000"/>
              </a:lnSpc>
              <a:defRPr/>
            </a:pPr>
            <a:r>
              <a:rPr lang="en-US" sz="2400" dirty="0" smtClean="0"/>
              <a:t>2000 ft3  X 26.3 pounds/ft3 = </a:t>
            </a:r>
            <a:r>
              <a:rPr lang="en-US" sz="2400" b="1" u="sng" dirty="0" smtClean="0"/>
              <a:t>52,000</a:t>
            </a:r>
            <a:r>
              <a:rPr lang="en-US" sz="2400" dirty="0" smtClean="0"/>
              <a:t> pounds of methane</a:t>
            </a:r>
          </a:p>
          <a:p>
            <a:pPr lvl="1" eaLnBrk="1" hangingPunct="1">
              <a:lnSpc>
                <a:spcPct val="80000"/>
              </a:lnSpc>
              <a:buFontTx/>
              <a:buNone/>
              <a:defRPr/>
            </a:pPr>
            <a:endParaRPr lang="en-US" sz="1600" dirty="0" smtClean="0"/>
          </a:p>
          <a:p>
            <a:pPr eaLnBrk="1" hangingPunct="1">
              <a:lnSpc>
                <a:spcPct val="80000"/>
              </a:lnSpc>
              <a:defRPr/>
            </a:pPr>
            <a:r>
              <a:rPr lang="en-US" sz="2400" u="sng" dirty="0" smtClean="0"/>
              <a:t>Chlorine</a:t>
            </a:r>
          </a:p>
          <a:p>
            <a:pPr lvl="1" eaLnBrk="1" hangingPunct="1">
              <a:lnSpc>
                <a:spcPct val="80000"/>
              </a:lnSpc>
              <a:defRPr/>
            </a:pPr>
            <a:r>
              <a:rPr lang="en-US" sz="2400" dirty="0" smtClean="0"/>
              <a:t>1,000 ft3 X 0.200 pounds/ft3 = </a:t>
            </a:r>
            <a:r>
              <a:rPr lang="en-US" sz="2400" b="1" u="sng" dirty="0" smtClean="0"/>
              <a:t>200</a:t>
            </a:r>
            <a:r>
              <a:rPr lang="en-US" sz="2400" dirty="0" smtClean="0"/>
              <a:t> pounds of chlorine</a:t>
            </a:r>
          </a:p>
          <a:p>
            <a:pPr marL="0" indent="0" eaLnBrk="1" hangingPunct="1">
              <a:lnSpc>
                <a:spcPct val="80000"/>
              </a:lnSpc>
              <a:buFontTx/>
              <a:buNone/>
              <a:defRPr/>
            </a:pPr>
            <a:endParaRPr lang="en-US" sz="1600" dirty="0" smtClean="0"/>
          </a:p>
          <a:p>
            <a:pPr eaLnBrk="1" hangingPunct="1">
              <a:lnSpc>
                <a:spcPct val="80000"/>
              </a:lnSpc>
              <a:buFontTx/>
              <a:buNone/>
              <a:defRPr/>
            </a:pPr>
            <a:r>
              <a:rPr lang="en-US" sz="2000" dirty="0" smtClean="0"/>
              <a:t>* </a:t>
            </a:r>
            <a:r>
              <a:rPr lang="en-US" sz="2400" dirty="0" smtClean="0"/>
              <a:t>Conversion table found in CRTK Guidance Document</a:t>
            </a:r>
          </a:p>
          <a:p>
            <a:pPr algn="ctr" eaLnBrk="1" hangingPunct="1">
              <a:lnSpc>
                <a:spcPct val="80000"/>
              </a:lnSpc>
              <a:buFontTx/>
              <a:buNone/>
              <a:defRPr/>
            </a:pPr>
            <a:r>
              <a:rPr lang="en-US" sz="2000" dirty="0" smtClean="0">
                <a:hlinkClick r:id="rId2"/>
              </a:rPr>
              <a:t>http://www.nj.gov/dep/opppc/crtk/figdoc.htm</a:t>
            </a:r>
            <a:r>
              <a:rPr lang="en-US" sz="2000" dirty="0" smtClean="0"/>
              <a:t> </a:t>
            </a:r>
          </a:p>
        </p:txBody>
      </p:sp>
      <p:sp>
        <p:nvSpPr>
          <p:cNvPr id="2" name="Slide Number Placeholder 1"/>
          <p:cNvSpPr>
            <a:spLocks noGrp="1"/>
          </p:cNvSpPr>
          <p:nvPr>
            <p:ph type="sldNum" sz="quarter" idx="12"/>
          </p:nvPr>
        </p:nvSpPr>
        <p:spPr>
          <a:xfrm>
            <a:off x="7772400" y="6245225"/>
            <a:ext cx="914400" cy="476250"/>
          </a:xfrm>
        </p:spPr>
        <p:txBody>
          <a:bodyPr/>
          <a:lstStyle/>
          <a:p>
            <a:pPr>
              <a:defRPr/>
            </a:pPr>
            <a:fld id="{EB6FDA57-C392-48C0-B51A-FC80157C63A2}" type="slidenum">
              <a:rPr lang="en-US" smtClean="0"/>
              <a:pPr>
                <a:defRPr/>
              </a:pPr>
              <a:t>22</a:t>
            </a:fld>
            <a:endParaRPr lang="en-US" dirty="0"/>
          </a:p>
        </p:txBody>
      </p:sp>
      <p:sp>
        <p:nvSpPr>
          <p:cNvPr id="6" name="Rectangle 2"/>
          <p:cNvSpPr>
            <a:spLocks noGrp="1" noChangeArrowheads="1"/>
          </p:cNvSpPr>
          <p:nvPr>
            <p:ph type="title"/>
          </p:nvPr>
        </p:nvSpPr>
        <p:spPr>
          <a:xfrm>
            <a:off x="457200" y="457200"/>
            <a:ext cx="8229600" cy="1143000"/>
          </a:xfrm>
        </p:spPr>
        <p:txBody>
          <a:bodyPr/>
          <a:lstStyle/>
          <a:p>
            <a:pPr eaLnBrk="1" hangingPunct="1"/>
            <a:r>
              <a:rPr lang="en-US" altLang="en-US" sz="3200" dirty="0" smtClean="0">
                <a:solidFill>
                  <a:schemeClr val="tx1"/>
                </a:solidFill>
              </a:rPr>
              <a:t>Threshold Determinations</a:t>
            </a:r>
            <a:br>
              <a:rPr lang="en-US" altLang="en-US" sz="3200" dirty="0" smtClean="0">
                <a:solidFill>
                  <a:schemeClr val="tx1"/>
                </a:solidFill>
              </a:rPr>
            </a:br>
            <a:r>
              <a:rPr lang="en-US" altLang="en-US" sz="2400" i="1" dirty="0" smtClean="0">
                <a:solidFill>
                  <a:schemeClr val="tx1"/>
                </a:solidFill>
              </a:rPr>
              <a:t>(continued)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2000"/>
                                        <p:tgtEl>
                                          <p:spTgt spid="184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Effect transition="in" filter="fade">
                                      <p:cBhvr>
                                        <p:cTn id="17" dur="2000"/>
                                        <p:tgtEl>
                                          <p:spTgt spid="18435">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435">
                                            <p:txEl>
                                              <p:pRg st="5" end="5"/>
                                            </p:txEl>
                                          </p:spTgt>
                                        </p:tgtEl>
                                        <p:attrNameLst>
                                          <p:attrName>style.visibility</p:attrName>
                                        </p:attrNameLst>
                                      </p:cBhvr>
                                      <p:to>
                                        <p:strVal val="visible"/>
                                      </p:to>
                                    </p:set>
                                    <p:animEffect transition="in" filter="fade">
                                      <p:cBhvr>
                                        <p:cTn id="20" dur="2000"/>
                                        <p:tgtEl>
                                          <p:spTgt spid="18435">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435">
                                            <p:txEl>
                                              <p:pRg st="7" end="7"/>
                                            </p:txEl>
                                          </p:spTgt>
                                        </p:tgtEl>
                                        <p:attrNameLst>
                                          <p:attrName>style.visibility</p:attrName>
                                        </p:attrNameLst>
                                      </p:cBhvr>
                                      <p:to>
                                        <p:strVal val="visible"/>
                                      </p:to>
                                    </p:set>
                                    <p:animEffect transition="in" filter="fade">
                                      <p:cBhvr>
                                        <p:cTn id="25" dur="2000"/>
                                        <p:tgtEl>
                                          <p:spTgt spid="18435">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435">
                                            <p:txEl>
                                              <p:pRg st="8" end="8"/>
                                            </p:txEl>
                                          </p:spTgt>
                                        </p:tgtEl>
                                        <p:attrNameLst>
                                          <p:attrName>style.visibility</p:attrName>
                                        </p:attrNameLst>
                                      </p:cBhvr>
                                      <p:to>
                                        <p:strVal val="visible"/>
                                      </p:to>
                                    </p:set>
                                    <p:animEffect transition="in" filter="fade">
                                      <p:cBhvr>
                                        <p:cTn id="28" dur="2000"/>
                                        <p:tgtEl>
                                          <p:spTgt spid="18435">
                                            <p:txEl>
                                              <p:pRg st="8" end="8"/>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435">
                                            <p:txEl>
                                              <p:pRg st="10" end="10"/>
                                            </p:txEl>
                                          </p:spTgt>
                                        </p:tgtEl>
                                        <p:attrNameLst>
                                          <p:attrName>style.visibility</p:attrName>
                                        </p:attrNameLst>
                                      </p:cBhvr>
                                      <p:to>
                                        <p:strVal val="visible"/>
                                      </p:to>
                                    </p:set>
                                    <p:animEffect transition="in" filter="fade">
                                      <p:cBhvr>
                                        <p:cTn id="33" dur="2000"/>
                                        <p:tgtEl>
                                          <p:spTgt spid="18435">
                                            <p:txEl>
                                              <p:pRg st="10" end="1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435">
                                            <p:txEl>
                                              <p:pRg st="11" end="11"/>
                                            </p:txEl>
                                          </p:spTgt>
                                        </p:tgtEl>
                                        <p:attrNameLst>
                                          <p:attrName>style.visibility</p:attrName>
                                        </p:attrNameLst>
                                      </p:cBhvr>
                                      <p:to>
                                        <p:strVal val="visible"/>
                                      </p:to>
                                    </p:set>
                                    <p:animEffect transition="in" filter="fade">
                                      <p:cBhvr>
                                        <p:cTn id="38" dur="2000"/>
                                        <p:tgtEl>
                                          <p:spTgt spid="184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1828800"/>
            <a:ext cx="8229600" cy="4038600"/>
          </a:xfrm>
        </p:spPr>
        <p:txBody>
          <a:bodyPr/>
          <a:lstStyle/>
          <a:p>
            <a:pPr eaLnBrk="1" hangingPunct="1">
              <a:lnSpc>
                <a:spcPct val="90000"/>
              </a:lnSpc>
              <a:buFontTx/>
              <a:buNone/>
            </a:pPr>
            <a:r>
              <a:rPr lang="en-US" altLang="en-US" sz="2800" dirty="0" smtClean="0"/>
              <a:t>Facility is cutting a 5,000 pound piece of steel </a:t>
            </a:r>
          </a:p>
          <a:p>
            <a:pPr eaLnBrk="1" hangingPunct="1">
              <a:lnSpc>
                <a:spcPct val="90000"/>
              </a:lnSpc>
              <a:buFontTx/>
              <a:buNone/>
            </a:pPr>
            <a:r>
              <a:rPr lang="en-US" altLang="en-US" sz="2800" dirty="0" smtClean="0"/>
              <a:t>that contains 20% chromium.  They estimate that </a:t>
            </a:r>
          </a:p>
          <a:p>
            <a:pPr eaLnBrk="1" hangingPunct="1">
              <a:lnSpc>
                <a:spcPct val="90000"/>
              </a:lnSpc>
              <a:buFontTx/>
              <a:buNone/>
            </a:pPr>
            <a:r>
              <a:rPr lang="en-US" altLang="en-US" sz="2800" dirty="0" smtClean="0"/>
              <a:t>approximately 30% of the steel is being generated</a:t>
            </a:r>
          </a:p>
          <a:p>
            <a:pPr eaLnBrk="1" hangingPunct="1">
              <a:lnSpc>
                <a:spcPct val="90000"/>
              </a:lnSpc>
              <a:buFontTx/>
              <a:buNone/>
            </a:pPr>
            <a:r>
              <a:rPr lang="en-US" altLang="en-US" sz="2800" dirty="0" smtClean="0"/>
              <a:t>as dust from the cutting operation.</a:t>
            </a:r>
          </a:p>
          <a:p>
            <a:pPr eaLnBrk="1" hangingPunct="1">
              <a:lnSpc>
                <a:spcPct val="90000"/>
              </a:lnSpc>
              <a:buFontTx/>
              <a:buNone/>
            </a:pPr>
            <a:endParaRPr lang="en-US" altLang="en-US" sz="2400" dirty="0" smtClean="0"/>
          </a:p>
          <a:p>
            <a:pPr lvl="1" eaLnBrk="1" hangingPunct="1">
              <a:lnSpc>
                <a:spcPct val="90000"/>
              </a:lnSpc>
            </a:pPr>
            <a:r>
              <a:rPr lang="en-US" altLang="en-US" sz="2400" dirty="0" smtClean="0"/>
              <a:t>5,000 pounds  X 0.20 = </a:t>
            </a:r>
            <a:r>
              <a:rPr lang="en-US" altLang="en-US" sz="2400" b="1" u="sng" dirty="0" smtClean="0"/>
              <a:t>1,000</a:t>
            </a:r>
            <a:r>
              <a:rPr lang="en-US" altLang="en-US" sz="2400" dirty="0" smtClean="0"/>
              <a:t> pounds of chromium</a:t>
            </a:r>
          </a:p>
          <a:p>
            <a:pPr marL="457200" lvl="1" indent="0" eaLnBrk="1" hangingPunct="1">
              <a:lnSpc>
                <a:spcPct val="90000"/>
              </a:lnSpc>
              <a:buNone/>
            </a:pPr>
            <a:endParaRPr lang="en-US" altLang="en-US" sz="2400" dirty="0" smtClean="0"/>
          </a:p>
          <a:p>
            <a:pPr lvl="1" eaLnBrk="1" hangingPunct="1">
              <a:lnSpc>
                <a:spcPct val="90000"/>
              </a:lnSpc>
            </a:pPr>
            <a:r>
              <a:rPr lang="en-US" altLang="en-US" sz="2400" dirty="0" smtClean="0"/>
              <a:t>1,000 pounds X 0.30 = </a:t>
            </a:r>
            <a:r>
              <a:rPr lang="en-US" altLang="en-US" sz="2400" b="1" u="sng" dirty="0" smtClean="0"/>
              <a:t>300</a:t>
            </a:r>
            <a:r>
              <a:rPr lang="en-US" altLang="en-US" sz="2400" dirty="0" smtClean="0"/>
              <a:t> pounds of chromium in the dust</a:t>
            </a:r>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23</a:t>
            </a:fld>
            <a:endParaRPr lang="en-US"/>
          </a:p>
        </p:txBody>
      </p:sp>
      <p:sp>
        <p:nvSpPr>
          <p:cNvPr id="6" name="Rectangle 2"/>
          <p:cNvSpPr>
            <a:spLocks noGrp="1" noChangeArrowheads="1"/>
          </p:cNvSpPr>
          <p:nvPr>
            <p:ph type="title"/>
          </p:nvPr>
        </p:nvSpPr>
        <p:spPr>
          <a:xfrm>
            <a:off x="457200" y="457200"/>
            <a:ext cx="8229600" cy="1143000"/>
          </a:xfrm>
        </p:spPr>
        <p:txBody>
          <a:bodyPr/>
          <a:lstStyle/>
          <a:p>
            <a:pPr eaLnBrk="1" hangingPunct="1"/>
            <a:r>
              <a:rPr lang="en-US" altLang="en-US" sz="3200" dirty="0" smtClean="0">
                <a:solidFill>
                  <a:schemeClr val="tx1"/>
                </a:solidFill>
              </a:rPr>
              <a:t>Threshold Determinations</a:t>
            </a:r>
            <a:br>
              <a:rPr lang="en-US" altLang="en-US" sz="3200" dirty="0" smtClean="0">
                <a:solidFill>
                  <a:schemeClr val="tx1"/>
                </a:solidFill>
              </a:rPr>
            </a:br>
            <a:r>
              <a:rPr lang="en-US" altLang="en-US" sz="2400" i="1" dirty="0" smtClean="0">
                <a:solidFill>
                  <a:schemeClr val="tx1"/>
                </a:solidFill>
              </a:rPr>
              <a:t>(continued)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20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20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2000"/>
                                        <p:tgtEl>
                                          <p:spTgt spid="2560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603">
                                            <p:txEl>
                                              <p:pRg st="5" end="5"/>
                                            </p:txEl>
                                          </p:spTgt>
                                        </p:tgtEl>
                                        <p:attrNameLst>
                                          <p:attrName>style.visibility</p:attrName>
                                        </p:attrNameLst>
                                      </p:cBhvr>
                                      <p:to>
                                        <p:strVal val="visible"/>
                                      </p:to>
                                    </p:set>
                                    <p:animEffect transition="in" filter="fade">
                                      <p:cBhvr>
                                        <p:cTn id="25" dur="2000"/>
                                        <p:tgtEl>
                                          <p:spTgt spid="2560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603">
                                            <p:txEl>
                                              <p:pRg st="7" end="7"/>
                                            </p:txEl>
                                          </p:spTgt>
                                        </p:tgtEl>
                                        <p:attrNameLst>
                                          <p:attrName>style.visibility</p:attrName>
                                        </p:attrNameLst>
                                      </p:cBhvr>
                                      <p:to>
                                        <p:strVal val="visible"/>
                                      </p:to>
                                    </p:set>
                                    <p:animEffect transition="in" filter="fade">
                                      <p:cBhvr>
                                        <p:cTn id="28" dur="2000"/>
                                        <p:tgtEl>
                                          <p:spTgt spid="25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p:txBody>
          <a:bodyPr/>
          <a:lstStyle/>
          <a:p>
            <a:pPr marL="0" indent="0" eaLnBrk="1" hangingPunct="1">
              <a:lnSpc>
                <a:spcPct val="90000"/>
              </a:lnSpc>
              <a:buFontTx/>
              <a:buNone/>
            </a:pPr>
            <a:r>
              <a:rPr lang="en-US" altLang="en-US" sz="2800" dirty="0" smtClean="0"/>
              <a:t>Facility has 20,000 pounds of a product called TRXYZ</a:t>
            </a:r>
          </a:p>
          <a:p>
            <a:pPr marL="0" indent="0" eaLnBrk="1" hangingPunct="1">
              <a:buNone/>
            </a:pPr>
            <a:r>
              <a:rPr lang="en-US" altLang="en-US" sz="2800" dirty="0" smtClean="0"/>
              <a:t>It is required to have a </a:t>
            </a:r>
            <a:r>
              <a:rPr lang="en-US" altLang="en-US" sz="2800" dirty="0" smtClean="0"/>
              <a:t>SDS </a:t>
            </a:r>
            <a:r>
              <a:rPr lang="en-US" altLang="en-US" sz="2800" dirty="0" smtClean="0"/>
              <a:t>per the OSHA Hazard Communication Standard</a:t>
            </a:r>
          </a:p>
          <a:p>
            <a:pPr marL="0" indent="0" eaLnBrk="1" hangingPunct="1">
              <a:lnSpc>
                <a:spcPct val="90000"/>
              </a:lnSpc>
              <a:buFontTx/>
              <a:buNone/>
            </a:pPr>
            <a:r>
              <a:rPr lang="en-US" altLang="en-US" sz="2800" dirty="0" smtClean="0"/>
              <a:t>Per the </a:t>
            </a:r>
            <a:r>
              <a:rPr lang="en-US" altLang="en-US" sz="2800" dirty="0" smtClean="0"/>
              <a:t>SDS</a:t>
            </a:r>
            <a:r>
              <a:rPr lang="en-US" altLang="en-US" sz="2800" dirty="0" smtClean="0"/>
              <a:t>, this product contains 30% acrolein, 40% tire rubber and 30% banana oil</a:t>
            </a:r>
          </a:p>
          <a:p>
            <a:pPr marL="457200" indent="0" eaLnBrk="1" hangingPunct="1">
              <a:lnSpc>
                <a:spcPct val="90000"/>
              </a:lnSpc>
              <a:buFontTx/>
              <a:buNone/>
            </a:pPr>
            <a:endParaRPr lang="en-US" altLang="en-US" sz="2400" dirty="0" smtClean="0"/>
          </a:p>
          <a:p>
            <a:pPr marL="457200" indent="0" eaLnBrk="1" hangingPunct="1">
              <a:lnSpc>
                <a:spcPct val="90000"/>
              </a:lnSpc>
              <a:buFontTx/>
              <a:buNone/>
            </a:pPr>
            <a:r>
              <a:rPr lang="en-US" altLang="en-US" sz="2400" dirty="0" smtClean="0"/>
              <a:t>20,000 pounds x 0.30 = 6,000 pounds acrolein</a:t>
            </a:r>
          </a:p>
          <a:p>
            <a:pPr marL="457200" indent="0" eaLnBrk="1" hangingPunct="1">
              <a:lnSpc>
                <a:spcPct val="90000"/>
              </a:lnSpc>
              <a:buFontTx/>
              <a:buNone/>
            </a:pPr>
            <a:r>
              <a:rPr lang="en-US" altLang="en-US" sz="2400" dirty="0" smtClean="0"/>
              <a:t>20,000 pounds x 0.40 = 8,000 pounds tire rubber</a:t>
            </a:r>
          </a:p>
          <a:p>
            <a:pPr marL="457200" indent="0" eaLnBrk="1" hangingPunct="1">
              <a:lnSpc>
                <a:spcPct val="90000"/>
              </a:lnSpc>
              <a:buFontTx/>
              <a:buNone/>
            </a:pPr>
            <a:r>
              <a:rPr lang="en-US" altLang="en-US" sz="2400" dirty="0" smtClean="0"/>
              <a:t>20,000 pounds x 0.30 = 6,000 pounds banana o</a:t>
            </a:r>
            <a:r>
              <a:rPr lang="en-US" altLang="en-US" sz="2800" dirty="0" smtClean="0"/>
              <a:t>il</a:t>
            </a:r>
          </a:p>
          <a:p>
            <a:pPr marL="0" indent="0" eaLnBrk="1" hangingPunct="1">
              <a:lnSpc>
                <a:spcPct val="90000"/>
              </a:lnSpc>
              <a:buFontTx/>
              <a:buNone/>
            </a:pPr>
            <a:endParaRPr lang="en-US" altLang="en-US" sz="2800" dirty="0" smtClean="0"/>
          </a:p>
          <a:p>
            <a:pPr marL="0" indent="0" eaLnBrk="1" hangingPunct="1">
              <a:lnSpc>
                <a:spcPct val="90000"/>
              </a:lnSpc>
              <a:buFontTx/>
              <a:buNone/>
            </a:pPr>
            <a:endParaRPr lang="en-US" altLang="en-US" sz="2400" dirty="0" smtClean="0"/>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24</a:t>
            </a:fld>
            <a:endParaRPr lang="en-US"/>
          </a:p>
        </p:txBody>
      </p:sp>
      <p:sp>
        <p:nvSpPr>
          <p:cNvPr id="6" name="Rectangle 2"/>
          <p:cNvSpPr>
            <a:spLocks noGrp="1" noChangeArrowheads="1"/>
          </p:cNvSpPr>
          <p:nvPr>
            <p:ph type="title"/>
          </p:nvPr>
        </p:nvSpPr>
        <p:spPr>
          <a:xfrm>
            <a:off x="457200" y="457200"/>
            <a:ext cx="8229600" cy="1143000"/>
          </a:xfrm>
        </p:spPr>
        <p:txBody>
          <a:bodyPr/>
          <a:lstStyle/>
          <a:p>
            <a:pPr eaLnBrk="1" hangingPunct="1"/>
            <a:r>
              <a:rPr lang="en-US" altLang="en-US" sz="3200" dirty="0" smtClean="0">
                <a:solidFill>
                  <a:schemeClr val="tx1"/>
                </a:solidFill>
              </a:rPr>
              <a:t>Threshold Determinations</a:t>
            </a:r>
            <a:br>
              <a:rPr lang="en-US" altLang="en-US" sz="3200" dirty="0" smtClean="0">
                <a:solidFill>
                  <a:schemeClr val="tx1"/>
                </a:solidFill>
              </a:rPr>
            </a:br>
            <a:r>
              <a:rPr lang="en-US" altLang="en-US" sz="2400" i="1" dirty="0" smtClean="0">
                <a:solidFill>
                  <a:schemeClr val="tx1"/>
                </a:solidFill>
              </a:rPr>
              <a:t>(continued)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20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20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fade">
                                      <p:cBhvr>
                                        <p:cTn id="22" dur="2000"/>
                                        <p:tgtEl>
                                          <p:spTgt spid="2560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Effect transition="in" filter="fade">
                                      <p:cBhvr>
                                        <p:cTn id="27" dur="2000"/>
                                        <p:tgtEl>
                                          <p:spTgt spid="2560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603">
                                            <p:txEl>
                                              <p:pRg st="6" end="6"/>
                                            </p:txEl>
                                          </p:spTgt>
                                        </p:tgtEl>
                                        <p:attrNameLst>
                                          <p:attrName>style.visibility</p:attrName>
                                        </p:attrNameLst>
                                      </p:cBhvr>
                                      <p:to>
                                        <p:strVal val="visible"/>
                                      </p:to>
                                    </p:set>
                                    <p:animEffect transition="in" filter="fade">
                                      <p:cBhvr>
                                        <p:cTn id="32" dur="20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914400" y="1600200"/>
            <a:ext cx="7315200" cy="4876800"/>
          </a:xfrm>
        </p:spPr>
        <p:txBody>
          <a:bodyPr/>
          <a:lstStyle/>
          <a:p>
            <a:pPr eaLnBrk="1" hangingPunct="1">
              <a:lnSpc>
                <a:spcPct val="90000"/>
              </a:lnSpc>
              <a:buFontTx/>
              <a:buNone/>
              <a:defRPr/>
            </a:pPr>
            <a:r>
              <a:rPr lang="en-US" sz="2400" u="sng" dirty="0" smtClean="0"/>
              <a:t>In Summary:</a:t>
            </a:r>
          </a:p>
          <a:p>
            <a:pPr eaLnBrk="1" hangingPunct="1">
              <a:lnSpc>
                <a:spcPct val="90000"/>
              </a:lnSpc>
              <a:buFontTx/>
              <a:buNone/>
              <a:defRPr/>
            </a:pPr>
            <a:r>
              <a:rPr lang="en-US" sz="2400" dirty="0" smtClean="0"/>
              <a:t>Benzene = </a:t>
            </a:r>
            <a:r>
              <a:rPr lang="en-US" sz="2400" b="1" dirty="0" smtClean="0"/>
              <a:t>640</a:t>
            </a:r>
            <a:r>
              <a:rPr lang="en-US" sz="2400" dirty="0" smtClean="0"/>
              <a:t> Pounds </a:t>
            </a:r>
          </a:p>
          <a:p>
            <a:pPr eaLnBrk="1" hangingPunct="1">
              <a:lnSpc>
                <a:spcPct val="90000"/>
              </a:lnSpc>
              <a:buFontTx/>
              <a:buNone/>
              <a:defRPr/>
            </a:pPr>
            <a:r>
              <a:rPr lang="en-US" sz="2400" dirty="0" smtClean="0"/>
              <a:t>Toluene = 320 pounds (degreasing solvent) + 360 pounds (paint and solvent) = </a:t>
            </a:r>
            <a:r>
              <a:rPr lang="en-US" sz="2400" b="1" dirty="0" smtClean="0"/>
              <a:t>680</a:t>
            </a:r>
            <a:r>
              <a:rPr lang="en-US" sz="2400" dirty="0" smtClean="0"/>
              <a:t> pounds toluene</a:t>
            </a:r>
          </a:p>
          <a:p>
            <a:pPr marL="0" indent="0" eaLnBrk="1" hangingPunct="1">
              <a:lnSpc>
                <a:spcPct val="90000"/>
              </a:lnSpc>
              <a:buFontTx/>
              <a:buNone/>
              <a:defRPr/>
            </a:pPr>
            <a:r>
              <a:rPr lang="en-US" sz="2400" dirty="0" smtClean="0"/>
              <a:t>Xylene = </a:t>
            </a:r>
            <a:r>
              <a:rPr lang="en-US" sz="2400" b="1" dirty="0" smtClean="0"/>
              <a:t>160</a:t>
            </a:r>
            <a:r>
              <a:rPr lang="en-US" sz="2400" dirty="0" smtClean="0"/>
              <a:t> pounds </a:t>
            </a:r>
          </a:p>
          <a:p>
            <a:pPr marL="0" indent="0" eaLnBrk="1" hangingPunct="1">
              <a:lnSpc>
                <a:spcPct val="90000"/>
              </a:lnSpc>
              <a:buFontTx/>
              <a:buNone/>
              <a:defRPr/>
            </a:pPr>
            <a:r>
              <a:rPr lang="en-US" sz="2400" dirty="0" smtClean="0"/>
              <a:t>Methane = </a:t>
            </a:r>
            <a:r>
              <a:rPr lang="en-US" sz="2400" b="1" dirty="0" smtClean="0"/>
              <a:t>52,000</a:t>
            </a:r>
            <a:r>
              <a:rPr lang="en-US" sz="2400" dirty="0" smtClean="0"/>
              <a:t> pounds</a:t>
            </a:r>
          </a:p>
          <a:p>
            <a:pPr marL="0" indent="0" eaLnBrk="1" hangingPunct="1">
              <a:lnSpc>
                <a:spcPct val="90000"/>
              </a:lnSpc>
              <a:buFontTx/>
              <a:buNone/>
              <a:defRPr/>
            </a:pPr>
            <a:r>
              <a:rPr lang="en-US" sz="2400" dirty="0" smtClean="0"/>
              <a:t>Chlorine = </a:t>
            </a:r>
            <a:r>
              <a:rPr lang="en-US" sz="2400" b="1" dirty="0" smtClean="0"/>
              <a:t>200</a:t>
            </a:r>
            <a:r>
              <a:rPr lang="en-US" sz="2400" dirty="0" smtClean="0"/>
              <a:t> pounds </a:t>
            </a:r>
          </a:p>
          <a:p>
            <a:pPr marL="0" indent="0" eaLnBrk="1" hangingPunct="1">
              <a:lnSpc>
                <a:spcPct val="90000"/>
              </a:lnSpc>
              <a:buFontTx/>
              <a:buNone/>
              <a:defRPr/>
            </a:pPr>
            <a:r>
              <a:rPr lang="en-US" sz="2400" dirty="0" smtClean="0"/>
              <a:t>Chromium = </a:t>
            </a:r>
            <a:r>
              <a:rPr lang="en-US" sz="2400" b="1" dirty="0" smtClean="0"/>
              <a:t>300</a:t>
            </a:r>
            <a:r>
              <a:rPr lang="en-US" sz="2400" dirty="0" smtClean="0"/>
              <a:t> pounds</a:t>
            </a:r>
          </a:p>
          <a:p>
            <a:pPr marL="0" indent="0" eaLnBrk="1" hangingPunct="1">
              <a:lnSpc>
                <a:spcPct val="90000"/>
              </a:lnSpc>
              <a:buFontTx/>
              <a:buNone/>
              <a:defRPr/>
            </a:pPr>
            <a:r>
              <a:rPr lang="en-US" sz="2400" dirty="0" smtClean="0"/>
              <a:t>Product </a:t>
            </a:r>
            <a:r>
              <a:rPr lang="en-US" sz="2400" dirty="0" err="1" smtClean="0"/>
              <a:t>TRXYZ</a:t>
            </a:r>
            <a:r>
              <a:rPr lang="en-US" sz="2400" dirty="0" smtClean="0"/>
              <a:t> = </a:t>
            </a:r>
            <a:r>
              <a:rPr lang="en-US" sz="2400" b="1" dirty="0" smtClean="0"/>
              <a:t>20,000</a:t>
            </a:r>
            <a:r>
              <a:rPr lang="en-US" sz="2400" dirty="0" smtClean="0"/>
              <a:t> pounds</a:t>
            </a:r>
          </a:p>
          <a:p>
            <a:pPr lvl="1" indent="-342900" eaLnBrk="1" hangingPunct="1">
              <a:lnSpc>
                <a:spcPct val="90000"/>
              </a:lnSpc>
              <a:buFont typeface="Courier New" panose="02070309020205020404" pitchFamily="49" charset="0"/>
              <a:buChar char="o"/>
              <a:defRPr/>
            </a:pPr>
            <a:r>
              <a:rPr lang="en-US" sz="2400" b="1" dirty="0" smtClean="0"/>
              <a:t>6,000</a:t>
            </a:r>
            <a:r>
              <a:rPr lang="en-US" sz="2400" dirty="0" smtClean="0"/>
              <a:t> pounds acrolein</a:t>
            </a:r>
          </a:p>
          <a:p>
            <a:pPr lvl="1" indent="-342900" eaLnBrk="1" hangingPunct="1">
              <a:lnSpc>
                <a:spcPct val="90000"/>
              </a:lnSpc>
              <a:buFont typeface="Courier New" panose="02070309020205020404" pitchFamily="49" charset="0"/>
              <a:buChar char="o"/>
              <a:defRPr/>
            </a:pPr>
            <a:r>
              <a:rPr lang="en-US" sz="2400" b="1" dirty="0" smtClean="0"/>
              <a:t>8,000</a:t>
            </a:r>
            <a:r>
              <a:rPr lang="en-US" sz="2400" dirty="0" smtClean="0"/>
              <a:t> pounds tire rubber</a:t>
            </a:r>
          </a:p>
          <a:p>
            <a:pPr lvl="1" indent="-342900" eaLnBrk="1" hangingPunct="1">
              <a:lnSpc>
                <a:spcPct val="90000"/>
              </a:lnSpc>
              <a:buFont typeface="Courier New" panose="02070309020205020404" pitchFamily="49" charset="0"/>
              <a:buChar char="o"/>
              <a:defRPr/>
            </a:pPr>
            <a:r>
              <a:rPr lang="en-US" sz="2400" b="1" dirty="0" smtClean="0"/>
              <a:t>6,000</a:t>
            </a:r>
            <a:r>
              <a:rPr lang="en-US" sz="2400" dirty="0" smtClean="0"/>
              <a:t> pounds banana oil</a:t>
            </a:r>
            <a:endParaRPr lang="en-US" sz="2400" dirty="0"/>
          </a:p>
          <a:p>
            <a:pPr marL="0" indent="0" eaLnBrk="1" hangingPunct="1">
              <a:lnSpc>
                <a:spcPct val="90000"/>
              </a:lnSpc>
              <a:buFontTx/>
              <a:buNone/>
              <a:defRPr/>
            </a:pPr>
            <a:endParaRPr lang="en-US" sz="2000" dirty="0" smtClean="0"/>
          </a:p>
          <a:p>
            <a:pPr marL="0" indent="0" eaLnBrk="1" hangingPunct="1">
              <a:lnSpc>
                <a:spcPct val="90000"/>
              </a:lnSpc>
              <a:buFontTx/>
              <a:buNone/>
              <a:defRPr/>
            </a:pPr>
            <a:endParaRPr lang="en-US" sz="2400" dirty="0" smtClean="0"/>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25</a:t>
            </a:fld>
            <a:endParaRPr lang="en-US"/>
          </a:p>
        </p:txBody>
      </p:sp>
      <p:sp>
        <p:nvSpPr>
          <p:cNvPr id="6" name="Rectangle 2"/>
          <p:cNvSpPr>
            <a:spLocks noGrp="1" noChangeArrowheads="1"/>
          </p:cNvSpPr>
          <p:nvPr>
            <p:ph type="title"/>
          </p:nvPr>
        </p:nvSpPr>
        <p:spPr>
          <a:xfrm>
            <a:off x="457200" y="457200"/>
            <a:ext cx="8229600" cy="1143000"/>
          </a:xfrm>
        </p:spPr>
        <p:txBody>
          <a:bodyPr/>
          <a:lstStyle/>
          <a:p>
            <a:pPr eaLnBrk="1" hangingPunct="1"/>
            <a:r>
              <a:rPr lang="en-US" altLang="en-US" sz="3200" dirty="0" smtClean="0">
                <a:solidFill>
                  <a:schemeClr val="tx1"/>
                </a:solidFill>
              </a:rPr>
              <a:t>Threshold Determinations</a:t>
            </a:r>
            <a:br>
              <a:rPr lang="en-US" altLang="en-US" sz="3200" dirty="0" smtClean="0">
                <a:solidFill>
                  <a:schemeClr val="tx1"/>
                </a:solidFill>
              </a:rPr>
            </a:br>
            <a:r>
              <a:rPr lang="en-US" altLang="en-US" sz="2400" i="1" dirty="0" smtClean="0">
                <a:solidFill>
                  <a:schemeClr val="tx1"/>
                </a:solidFill>
              </a:rPr>
              <a:t>(continued)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20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20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2000"/>
                                        <p:tgtEl>
                                          <p:spTgt spid="25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fade">
                                      <p:cBhvr>
                                        <p:cTn id="27" dur="2000"/>
                                        <p:tgtEl>
                                          <p:spTgt spid="256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fade">
                                      <p:cBhvr>
                                        <p:cTn id="32" dur="2000"/>
                                        <p:tgtEl>
                                          <p:spTgt spid="256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Effect transition="in" filter="fade">
                                      <p:cBhvr>
                                        <p:cTn id="37" dur="2000"/>
                                        <p:tgtEl>
                                          <p:spTgt spid="2560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603">
                                            <p:txEl>
                                              <p:pRg st="7" end="7"/>
                                            </p:txEl>
                                          </p:spTgt>
                                        </p:tgtEl>
                                        <p:attrNameLst>
                                          <p:attrName>style.visibility</p:attrName>
                                        </p:attrNameLst>
                                      </p:cBhvr>
                                      <p:to>
                                        <p:strVal val="visible"/>
                                      </p:to>
                                    </p:set>
                                    <p:animEffect transition="in" filter="fade">
                                      <p:cBhvr>
                                        <p:cTn id="42" dur="2000"/>
                                        <p:tgtEl>
                                          <p:spTgt spid="25603">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603">
                                            <p:txEl>
                                              <p:pRg st="8" end="8"/>
                                            </p:txEl>
                                          </p:spTgt>
                                        </p:tgtEl>
                                        <p:attrNameLst>
                                          <p:attrName>style.visibility</p:attrName>
                                        </p:attrNameLst>
                                      </p:cBhvr>
                                      <p:to>
                                        <p:strVal val="visible"/>
                                      </p:to>
                                    </p:set>
                                    <p:animEffect transition="in" filter="fade">
                                      <p:cBhvr>
                                        <p:cTn id="45" dur="2000"/>
                                        <p:tgtEl>
                                          <p:spTgt spid="25603">
                                            <p:txEl>
                                              <p:pRg st="8" end="8"/>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603">
                                            <p:txEl>
                                              <p:pRg st="9" end="9"/>
                                            </p:txEl>
                                          </p:spTgt>
                                        </p:tgtEl>
                                        <p:attrNameLst>
                                          <p:attrName>style.visibility</p:attrName>
                                        </p:attrNameLst>
                                      </p:cBhvr>
                                      <p:to>
                                        <p:strVal val="visible"/>
                                      </p:to>
                                    </p:set>
                                    <p:animEffect transition="in" filter="fade">
                                      <p:cBhvr>
                                        <p:cTn id="48" dur="2000"/>
                                        <p:tgtEl>
                                          <p:spTgt spid="25603">
                                            <p:txEl>
                                              <p:pRg st="9" end="9"/>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603">
                                            <p:txEl>
                                              <p:pRg st="10" end="10"/>
                                            </p:txEl>
                                          </p:spTgt>
                                        </p:tgtEl>
                                        <p:attrNameLst>
                                          <p:attrName>style.visibility</p:attrName>
                                        </p:attrNameLst>
                                      </p:cBhvr>
                                      <p:to>
                                        <p:strVal val="visible"/>
                                      </p:to>
                                    </p:set>
                                    <p:animEffect transition="in" filter="fade">
                                      <p:cBhvr>
                                        <p:cTn id="51" dur="20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Benzene, toluene, xylene, methane, chlorine and acrolein are all NJ EHS’s.</a:t>
            </a:r>
          </a:p>
          <a:p>
            <a:r>
              <a:rPr lang="en-US" sz="2800" dirty="0" smtClean="0"/>
              <a:t>Benzene, toluene and methane exceed the 500 pound reporting threshold and chlorine exceeds the 100 pound reporting threshold</a:t>
            </a:r>
          </a:p>
          <a:p>
            <a:r>
              <a:rPr lang="en-US" sz="2800" dirty="0" smtClean="0"/>
              <a:t>Xylene is below the 500 pound reporting threshold</a:t>
            </a:r>
          </a:p>
          <a:p>
            <a:r>
              <a:rPr lang="en-US" sz="2800" dirty="0" smtClean="0"/>
              <a:t>Product TRXYZ is an EPCRA Only substance and exceeds the EPCRA 10,000 pound reporting threshold </a:t>
            </a:r>
            <a:r>
              <a:rPr lang="en-US" sz="2400" i="1" dirty="0" smtClean="0"/>
              <a:t> (continued) …</a:t>
            </a:r>
          </a:p>
        </p:txBody>
      </p:sp>
      <p:sp>
        <p:nvSpPr>
          <p:cNvPr id="4" name="Slide Number Placeholder 3"/>
          <p:cNvSpPr>
            <a:spLocks noGrp="1"/>
          </p:cNvSpPr>
          <p:nvPr>
            <p:ph type="sldNum" sz="quarter" idx="12"/>
          </p:nvPr>
        </p:nvSpPr>
        <p:spPr/>
        <p:txBody>
          <a:bodyPr/>
          <a:lstStyle/>
          <a:p>
            <a:pPr>
              <a:defRPr/>
            </a:pPr>
            <a:fld id="{EB6FDA57-C392-48C0-B51A-FC80157C63A2}" type="slidenum">
              <a:rPr lang="en-US" smtClean="0"/>
              <a:pPr>
                <a:defRPr/>
              </a:pPr>
              <a:t>26</a:t>
            </a:fld>
            <a:endParaRPr lang="en-US"/>
          </a:p>
        </p:txBody>
      </p:sp>
      <p:sp>
        <p:nvSpPr>
          <p:cNvPr id="6" name="Rectangle 2"/>
          <p:cNvSpPr>
            <a:spLocks noGrp="1" noChangeArrowheads="1"/>
          </p:cNvSpPr>
          <p:nvPr>
            <p:ph type="title"/>
          </p:nvPr>
        </p:nvSpPr>
        <p:spPr>
          <a:xfrm>
            <a:off x="457200" y="457200"/>
            <a:ext cx="8229600" cy="1143000"/>
          </a:xfrm>
        </p:spPr>
        <p:txBody>
          <a:bodyPr/>
          <a:lstStyle/>
          <a:p>
            <a:pPr eaLnBrk="1" hangingPunct="1"/>
            <a:r>
              <a:rPr lang="en-US" altLang="en-US" sz="3200" dirty="0" smtClean="0">
                <a:solidFill>
                  <a:schemeClr val="tx1"/>
                </a:solidFill>
              </a:rPr>
              <a:t>Threshold Determinations</a:t>
            </a:r>
            <a:br>
              <a:rPr lang="en-US" altLang="en-US" sz="3200" dirty="0" smtClean="0">
                <a:solidFill>
                  <a:schemeClr val="tx1"/>
                </a:solidFill>
              </a:rPr>
            </a:br>
            <a:r>
              <a:rPr lang="en-US" altLang="en-US" sz="2400" i="1" dirty="0" smtClean="0">
                <a:solidFill>
                  <a:schemeClr val="tx1"/>
                </a:solidFill>
              </a:rPr>
              <a:t>(continued)</a:t>
            </a:r>
          </a:p>
        </p:txBody>
      </p:sp>
    </p:spTree>
    <p:extLst>
      <p:ext uri="{BB962C8B-B14F-4D97-AF65-F5344CB8AC3E}">
        <p14:creationId xmlns:p14="http://schemas.microsoft.com/office/powerpoint/2010/main" val="3241496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05000"/>
            <a:ext cx="7315200" cy="4221163"/>
          </a:xfrm>
        </p:spPr>
        <p:txBody>
          <a:bodyPr/>
          <a:lstStyle/>
          <a:p>
            <a:r>
              <a:rPr lang="en-US" sz="2800" dirty="0" smtClean="0"/>
              <a:t>It also contains acrolein, an EPCRA Section 302 substance above the reporting threshold of 500 pounds</a:t>
            </a:r>
          </a:p>
          <a:p>
            <a:pPr marL="0" indent="0">
              <a:buNone/>
            </a:pPr>
            <a:endParaRPr lang="en-US" sz="1800" dirty="0" smtClean="0"/>
          </a:p>
          <a:p>
            <a:pPr marL="0" indent="0">
              <a:buNone/>
            </a:pPr>
            <a:r>
              <a:rPr lang="en-US" sz="2800" dirty="0" smtClean="0"/>
              <a:t>Benzene, toluene, methane, chlorine and Product TRXYZ </a:t>
            </a:r>
            <a:r>
              <a:rPr lang="en-US" sz="2800" b="1" dirty="0" smtClean="0"/>
              <a:t>must</a:t>
            </a:r>
            <a:r>
              <a:rPr lang="en-US" sz="2800" dirty="0" smtClean="0"/>
              <a:t> be reported</a:t>
            </a:r>
          </a:p>
          <a:p>
            <a:pPr marL="0" indent="0">
              <a:buNone/>
            </a:pPr>
            <a:endParaRPr lang="en-US" sz="1800" dirty="0" smtClean="0"/>
          </a:p>
          <a:p>
            <a:pPr marL="0" indent="0">
              <a:buNone/>
            </a:pPr>
            <a:r>
              <a:rPr lang="en-US" sz="2800" dirty="0" smtClean="0"/>
              <a:t>Acrolein </a:t>
            </a:r>
            <a:r>
              <a:rPr lang="en-US" sz="2800" b="1" dirty="0" smtClean="0"/>
              <a:t>must</a:t>
            </a:r>
            <a:r>
              <a:rPr lang="en-US" sz="2800" dirty="0" smtClean="0"/>
              <a:t> be reported as a Section 302 component</a:t>
            </a:r>
          </a:p>
        </p:txBody>
      </p:sp>
      <p:sp>
        <p:nvSpPr>
          <p:cNvPr id="4" name="Slide Number Placeholder 3"/>
          <p:cNvSpPr>
            <a:spLocks noGrp="1"/>
          </p:cNvSpPr>
          <p:nvPr>
            <p:ph type="sldNum" sz="quarter" idx="12"/>
          </p:nvPr>
        </p:nvSpPr>
        <p:spPr/>
        <p:txBody>
          <a:bodyPr/>
          <a:lstStyle/>
          <a:p>
            <a:pPr>
              <a:defRPr/>
            </a:pPr>
            <a:fld id="{EB6FDA57-C392-48C0-B51A-FC80157C63A2}" type="slidenum">
              <a:rPr lang="en-US" smtClean="0"/>
              <a:pPr>
                <a:defRPr/>
              </a:pPr>
              <a:t>27</a:t>
            </a:fld>
            <a:endParaRPr lang="en-US"/>
          </a:p>
        </p:txBody>
      </p:sp>
      <p:sp>
        <p:nvSpPr>
          <p:cNvPr id="6" name="Rectangle 2"/>
          <p:cNvSpPr>
            <a:spLocks noGrp="1" noChangeArrowheads="1"/>
          </p:cNvSpPr>
          <p:nvPr>
            <p:ph type="title"/>
          </p:nvPr>
        </p:nvSpPr>
        <p:spPr>
          <a:xfrm>
            <a:off x="457200" y="457200"/>
            <a:ext cx="8229600" cy="1143000"/>
          </a:xfrm>
        </p:spPr>
        <p:txBody>
          <a:bodyPr/>
          <a:lstStyle/>
          <a:p>
            <a:pPr eaLnBrk="1" hangingPunct="1"/>
            <a:r>
              <a:rPr lang="en-US" altLang="en-US" sz="3200" dirty="0" smtClean="0">
                <a:solidFill>
                  <a:schemeClr val="tx1"/>
                </a:solidFill>
              </a:rPr>
              <a:t>Threshold Determinations</a:t>
            </a:r>
            <a:br>
              <a:rPr lang="en-US" altLang="en-US" sz="3200" dirty="0" smtClean="0">
                <a:solidFill>
                  <a:schemeClr val="tx1"/>
                </a:solidFill>
              </a:rPr>
            </a:br>
            <a:r>
              <a:rPr lang="en-US" altLang="en-US" sz="2400" i="1" dirty="0" smtClean="0">
                <a:solidFill>
                  <a:schemeClr val="tx1"/>
                </a:solidFill>
              </a:rPr>
              <a:t>(continued)</a:t>
            </a:r>
          </a:p>
        </p:txBody>
      </p:sp>
    </p:spTree>
    <p:extLst>
      <p:ext uri="{BB962C8B-B14F-4D97-AF65-F5344CB8AC3E}">
        <p14:creationId xmlns:p14="http://schemas.microsoft.com/office/powerpoint/2010/main" val="1599615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3200" smtClean="0"/>
              <a:t>Special Reporting Requirements</a:t>
            </a:r>
          </a:p>
        </p:txBody>
      </p:sp>
      <p:sp>
        <p:nvSpPr>
          <p:cNvPr id="22531" name="Rectangle 3"/>
          <p:cNvSpPr>
            <a:spLocks noGrp="1" noChangeArrowheads="1"/>
          </p:cNvSpPr>
          <p:nvPr>
            <p:ph type="body" idx="1"/>
          </p:nvPr>
        </p:nvSpPr>
        <p:spPr>
          <a:xfrm>
            <a:off x="457200" y="1371600"/>
            <a:ext cx="8229600" cy="4754563"/>
          </a:xfrm>
        </p:spPr>
        <p:txBody>
          <a:bodyPr/>
          <a:lstStyle/>
          <a:p>
            <a:pPr marL="0" indent="0" eaLnBrk="1" hangingPunct="1">
              <a:lnSpc>
                <a:spcPct val="90000"/>
              </a:lnSpc>
              <a:buFontTx/>
              <a:buNone/>
              <a:defRPr/>
            </a:pPr>
            <a:r>
              <a:rPr lang="en-US" sz="2800" dirty="0"/>
              <a:t>Multiple Occurrences of </a:t>
            </a:r>
            <a:r>
              <a:rPr lang="en-US" sz="2800" dirty="0" smtClean="0"/>
              <a:t>EHS</a:t>
            </a:r>
          </a:p>
          <a:p>
            <a:pPr eaLnBrk="1" hangingPunct="1">
              <a:lnSpc>
                <a:spcPct val="90000"/>
              </a:lnSpc>
              <a:defRPr/>
            </a:pPr>
            <a:r>
              <a:rPr lang="en-US" sz="2400" dirty="0" smtClean="0"/>
              <a:t>May be grouped as one entry if:</a:t>
            </a:r>
          </a:p>
          <a:p>
            <a:pPr lvl="1" eaLnBrk="1" hangingPunct="1">
              <a:lnSpc>
                <a:spcPct val="90000"/>
              </a:lnSpc>
              <a:defRPr/>
            </a:pPr>
            <a:r>
              <a:rPr lang="en-US" sz="2000" dirty="0" smtClean="0"/>
              <a:t>Same container type</a:t>
            </a:r>
          </a:p>
          <a:p>
            <a:pPr lvl="1" eaLnBrk="1" hangingPunct="1">
              <a:lnSpc>
                <a:spcPct val="90000"/>
              </a:lnSpc>
              <a:defRPr/>
            </a:pPr>
            <a:r>
              <a:rPr lang="en-US" sz="2000" dirty="0" smtClean="0"/>
              <a:t>Same storage conditions</a:t>
            </a:r>
          </a:p>
          <a:p>
            <a:pPr lvl="2" eaLnBrk="1" hangingPunct="1">
              <a:lnSpc>
                <a:spcPct val="90000"/>
              </a:lnSpc>
              <a:defRPr/>
            </a:pPr>
            <a:r>
              <a:rPr lang="en-US" sz="2000" dirty="0" smtClean="0"/>
              <a:t>Solid/liquid/gas</a:t>
            </a:r>
          </a:p>
          <a:p>
            <a:pPr eaLnBrk="1" hangingPunct="1">
              <a:lnSpc>
                <a:spcPct val="90000"/>
              </a:lnSpc>
              <a:defRPr/>
            </a:pPr>
            <a:r>
              <a:rPr lang="en-US" sz="2400" dirty="0" smtClean="0"/>
              <a:t>If any of the above criteria differ, EHS must be listed separately</a:t>
            </a:r>
          </a:p>
          <a:p>
            <a:pPr eaLnBrk="1" hangingPunct="1">
              <a:lnSpc>
                <a:spcPct val="90000"/>
              </a:lnSpc>
              <a:defRPr/>
            </a:pPr>
            <a:r>
              <a:rPr lang="en-US" sz="2400" dirty="0"/>
              <a:t>All hazards must be </a:t>
            </a:r>
            <a:r>
              <a:rPr lang="en-US" sz="2400" dirty="0" smtClean="0"/>
              <a:t>listed</a:t>
            </a:r>
          </a:p>
          <a:p>
            <a:pPr marL="0" indent="0" eaLnBrk="1" hangingPunct="1">
              <a:lnSpc>
                <a:spcPct val="90000"/>
              </a:lnSpc>
              <a:buNone/>
              <a:defRPr/>
            </a:pPr>
            <a:r>
              <a:rPr lang="en-US" sz="2800" dirty="0" smtClean="0"/>
              <a:t>Trenton Manufacturing</a:t>
            </a:r>
          </a:p>
          <a:p>
            <a:pPr eaLnBrk="1" hangingPunct="1">
              <a:lnSpc>
                <a:spcPct val="90000"/>
              </a:lnSpc>
              <a:defRPr/>
            </a:pPr>
            <a:r>
              <a:rPr lang="en-US" sz="2400" dirty="0" smtClean="0"/>
              <a:t>Toluene present in paint and solvent</a:t>
            </a:r>
          </a:p>
          <a:p>
            <a:pPr eaLnBrk="1" hangingPunct="1">
              <a:lnSpc>
                <a:spcPct val="90000"/>
              </a:lnSpc>
              <a:defRPr/>
            </a:pPr>
            <a:r>
              <a:rPr lang="en-US" sz="2400" dirty="0" smtClean="0"/>
              <a:t>Both contained in plastic drums, both present as a liquid</a:t>
            </a:r>
          </a:p>
          <a:p>
            <a:pPr eaLnBrk="1" hangingPunct="1">
              <a:lnSpc>
                <a:spcPct val="90000"/>
              </a:lnSpc>
              <a:defRPr/>
            </a:pPr>
            <a:r>
              <a:rPr lang="en-US" sz="2400" dirty="0" smtClean="0"/>
              <a:t>May be grouped as one entry</a:t>
            </a:r>
            <a:endParaRPr lang="en-US" sz="2400" dirty="0"/>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3200" dirty="0" smtClean="0"/>
              <a:t>Special Reporting Requirements</a:t>
            </a:r>
            <a:br>
              <a:rPr lang="en-US" altLang="en-US" sz="3200" dirty="0" smtClean="0"/>
            </a:br>
            <a:r>
              <a:rPr lang="en-US" altLang="en-US" sz="2400" i="1" dirty="0">
                <a:solidFill>
                  <a:schemeClr val="tx1"/>
                </a:solidFill>
              </a:rPr>
              <a:t>(continued)</a:t>
            </a:r>
            <a:endParaRPr lang="en-US" altLang="en-US" sz="2400" dirty="0" smtClean="0"/>
          </a:p>
        </p:txBody>
      </p:sp>
      <p:sp>
        <p:nvSpPr>
          <p:cNvPr id="23555" name="Rectangle 3"/>
          <p:cNvSpPr>
            <a:spLocks noGrp="1" noChangeArrowheads="1"/>
          </p:cNvSpPr>
          <p:nvPr>
            <p:ph type="body" idx="1"/>
          </p:nvPr>
        </p:nvSpPr>
        <p:spPr>
          <a:xfrm>
            <a:off x="457200" y="1524000"/>
            <a:ext cx="8229600" cy="4876800"/>
          </a:xfrm>
        </p:spPr>
        <p:txBody>
          <a:bodyPr/>
          <a:lstStyle/>
          <a:p>
            <a:pPr eaLnBrk="1" hangingPunct="1"/>
            <a:r>
              <a:rPr lang="en-US" altLang="en-US" sz="2800" dirty="0" smtClean="0"/>
              <a:t>Diesel Fuel or #2 Heating Oil, Gasoline, Kerosene, Petroleum Oil and Waste Oil</a:t>
            </a:r>
          </a:p>
          <a:p>
            <a:pPr lvl="1" eaLnBrk="1" hangingPunct="1"/>
            <a:r>
              <a:rPr lang="en-US" altLang="en-US" sz="2400" dirty="0" smtClean="0"/>
              <a:t>Reportable if present in quantities of 10,000 pounds or greater</a:t>
            </a:r>
          </a:p>
          <a:p>
            <a:pPr marL="1028700" lvl="2" eaLnBrk="1" hangingPunct="1"/>
            <a:r>
              <a:rPr lang="en-US" altLang="en-US" sz="2000" dirty="0" smtClean="0"/>
              <a:t>Can use 7 pounds/gallon to convert from gallons to pounds</a:t>
            </a:r>
          </a:p>
          <a:p>
            <a:pPr marL="1371600" lvl="3" eaLnBrk="1" hangingPunct="1">
              <a:buFont typeface="Courier New" panose="02070309020205020404" pitchFamily="49" charset="0"/>
              <a:buChar char="o"/>
            </a:pPr>
            <a:r>
              <a:rPr lang="en-US" altLang="en-US" dirty="0" smtClean="0"/>
              <a:t>A quantity of 1,429 gallons or greater would exceed the 10,000 pound threshold</a:t>
            </a:r>
          </a:p>
          <a:p>
            <a:pPr lvl="1" eaLnBrk="1" hangingPunct="1"/>
            <a:r>
              <a:rPr lang="en-US" altLang="en-US" sz="2400" dirty="0" smtClean="0"/>
              <a:t>Do not need to identify EHS constituents </a:t>
            </a:r>
          </a:p>
          <a:p>
            <a:pPr lvl="1" eaLnBrk="1" hangingPunct="1">
              <a:buFontTx/>
              <a:buNone/>
            </a:pPr>
            <a:endParaRPr lang="en-US" altLang="en-US" sz="1800" dirty="0" smtClean="0"/>
          </a:p>
          <a:p>
            <a:pPr eaLnBrk="1" hangingPunct="1"/>
            <a:r>
              <a:rPr lang="en-US" altLang="en-US" sz="2800" dirty="0" smtClean="0"/>
              <a:t>Alternative Fuel</a:t>
            </a:r>
          </a:p>
          <a:p>
            <a:pPr lvl="1" eaLnBrk="1" hangingPunct="1"/>
            <a:r>
              <a:rPr lang="en-US" altLang="en-US" sz="2400" dirty="0" smtClean="0"/>
              <a:t>Reportable if contains more than 10% ethanol and present in quantities of 10,000 pounds or greater</a:t>
            </a:r>
          </a:p>
          <a:p>
            <a:pPr eaLnBrk="1" hangingPunct="1">
              <a:buFontTx/>
              <a:buNone/>
            </a:pPr>
            <a:endParaRPr lang="en-US" altLang="en-US" sz="2400" dirty="0" smtClean="0"/>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457200" y="762001"/>
            <a:ext cx="8229600" cy="3352800"/>
          </a:xfrm>
        </p:spPr>
        <p:txBody>
          <a:bodyPr/>
          <a:lstStyle/>
          <a:p>
            <a:pPr algn="ctr" eaLnBrk="1" hangingPunct="1">
              <a:buFontTx/>
              <a:buNone/>
            </a:pPr>
            <a:r>
              <a:rPr lang="en-US" altLang="en-US" sz="4400" dirty="0" smtClean="0"/>
              <a:t>SURVEYS DUE MARCH 1</a:t>
            </a:r>
          </a:p>
          <a:p>
            <a:pPr algn="ctr" eaLnBrk="1" hangingPunct="1">
              <a:buFontTx/>
              <a:buNone/>
            </a:pPr>
            <a:endParaRPr lang="en-US" altLang="en-US" sz="2000" dirty="0" smtClean="0"/>
          </a:p>
          <a:p>
            <a:pPr algn="ctr" eaLnBrk="1" hangingPunct="1">
              <a:buFontTx/>
              <a:buNone/>
            </a:pPr>
            <a:r>
              <a:rPr lang="en-US" altLang="en-US" dirty="0" smtClean="0"/>
              <a:t>ALL CRTK SURVEYS </a:t>
            </a:r>
          </a:p>
          <a:p>
            <a:pPr algn="ctr" eaLnBrk="1" hangingPunct="1">
              <a:buFontTx/>
              <a:buNone/>
            </a:pPr>
            <a:r>
              <a:rPr lang="en-US" altLang="en-US" dirty="0" smtClean="0"/>
              <a:t>MUST BE SUBMITTED</a:t>
            </a:r>
          </a:p>
          <a:p>
            <a:pPr algn="ctr" eaLnBrk="1" hangingPunct="1">
              <a:buFontTx/>
              <a:buNone/>
            </a:pPr>
            <a:r>
              <a:rPr lang="en-US" altLang="en-US" dirty="0" smtClean="0"/>
              <a:t>ELECTRONICALLY</a:t>
            </a:r>
          </a:p>
          <a:p>
            <a:pPr algn="ctr" eaLnBrk="1" hangingPunct="1">
              <a:buFontTx/>
              <a:buNone/>
            </a:pPr>
            <a:r>
              <a:rPr lang="en-US" altLang="en-US" dirty="0" smtClean="0"/>
              <a:t>@ </a:t>
            </a:r>
            <a:r>
              <a:rPr lang="en-US" altLang="en-US" dirty="0" smtClean="0">
                <a:hlinkClick r:id="rId2"/>
              </a:rPr>
              <a:t>www.njdeponline.com</a:t>
            </a:r>
            <a:r>
              <a:rPr lang="en-US" altLang="en-US" dirty="0" smtClean="0"/>
              <a:t> </a:t>
            </a:r>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3</a:t>
            </a:fld>
            <a:endParaRPr lang="en-US"/>
          </a:p>
        </p:txBody>
      </p:sp>
      <p:pic>
        <p:nvPicPr>
          <p:cNvPr id="1026" name="Picture 2" descr="C:\Users\aopperma\AppData\Local\Microsoft\Windows\Temporary Internet Files\Content.IE5\OQCHBBLU\thilakarathna-Comput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122" y="4572000"/>
            <a:ext cx="1597125" cy="1699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p:txBody>
          <a:bodyPr/>
          <a:lstStyle/>
          <a:p>
            <a:pPr eaLnBrk="1" hangingPunct="1">
              <a:lnSpc>
                <a:spcPct val="80000"/>
              </a:lnSpc>
            </a:pPr>
            <a:r>
              <a:rPr lang="en-US" altLang="en-US" sz="2800" dirty="0" smtClean="0"/>
              <a:t>Wastes</a:t>
            </a:r>
          </a:p>
          <a:p>
            <a:pPr eaLnBrk="1" hangingPunct="1">
              <a:lnSpc>
                <a:spcPct val="80000"/>
              </a:lnSpc>
              <a:buFontTx/>
              <a:buNone/>
            </a:pPr>
            <a:endParaRPr lang="en-US" altLang="en-US" sz="1800" dirty="0" smtClean="0"/>
          </a:p>
          <a:p>
            <a:pPr lvl="1" eaLnBrk="1" hangingPunct="1">
              <a:lnSpc>
                <a:spcPct val="80000"/>
              </a:lnSpc>
            </a:pPr>
            <a:r>
              <a:rPr lang="en-US" altLang="en-US" sz="2400" dirty="0" smtClean="0"/>
              <a:t>Reportable if the EHS is present elsewhere at the facility at or above the reporting threshold</a:t>
            </a:r>
          </a:p>
          <a:p>
            <a:pPr lvl="2" eaLnBrk="1" hangingPunct="1">
              <a:lnSpc>
                <a:spcPct val="80000"/>
              </a:lnSpc>
            </a:pPr>
            <a:r>
              <a:rPr lang="en-US" altLang="en-US" sz="2000" dirty="0" smtClean="0"/>
              <a:t>Do not include quantities of waste in threshold determinations</a:t>
            </a:r>
          </a:p>
          <a:p>
            <a:pPr lvl="1" eaLnBrk="1" hangingPunct="1">
              <a:lnSpc>
                <a:spcPct val="80000"/>
              </a:lnSpc>
              <a:buFontTx/>
              <a:buNone/>
            </a:pPr>
            <a:endParaRPr lang="en-US" altLang="en-US" sz="2400" dirty="0" smtClean="0"/>
          </a:p>
          <a:p>
            <a:pPr lvl="1" eaLnBrk="1" hangingPunct="1">
              <a:lnSpc>
                <a:spcPct val="80000"/>
              </a:lnSpc>
            </a:pPr>
            <a:r>
              <a:rPr lang="en-US" altLang="en-US" sz="2400" dirty="0" smtClean="0"/>
              <a:t>Combine reporting of EHS in wastes and non-wastes to determine inventory if stored in the same container type </a:t>
            </a:r>
          </a:p>
          <a:p>
            <a:pPr lvl="1" eaLnBrk="1" hangingPunct="1">
              <a:lnSpc>
                <a:spcPct val="80000"/>
              </a:lnSpc>
              <a:buFontTx/>
              <a:buNone/>
            </a:pPr>
            <a:endParaRPr lang="en-US" altLang="en-US" sz="2400" dirty="0" smtClean="0"/>
          </a:p>
          <a:p>
            <a:pPr lvl="1" eaLnBrk="1" hangingPunct="1">
              <a:lnSpc>
                <a:spcPct val="80000"/>
              </a:lnSpc>
            </a:pPr>
            <a:r>
              <a:rPr lang="en-US" altLang="en-US" sz="2400" dirty="0" smtClean="0"/>
              <a:t>If the waste contains a mixture of EHS’s report it as “</a:t>
            </a:r>
            <a:r>
              <a:rPr lang="en-US" altLang="en-US" sz="2400" dirty="0" err="1" smtClean="0"/>
              <a:t>Haz</a:t>
            </a:r>
            <a:r>
              <a:rPr lang="en-US" altLang="en-US" sz="2400" dirty="0" smtClean="0"/>
              <a:t> Waste, N.O.S. (only if EHS reported)”</a:t>
            </a:r>
          </a:p>
          <a:p>
            <a:pPr eaLnBrk="1" hangingPunct="1">
              <a:lnSpc>
                <a:spcPct val="80000"/>
              </a:lnSpc>
              <a:buFontTx/>
              <a:buNone/>
            </a:pPr>
            <a:endParaRPr lang="en-US" altLang="en-US" sz="2800" dirty="0" smtClean="0"/>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30</a:t>
            </a:fld>
            <a:endParaRPr lang="en-US"/>
          </a:p>
        </p:txBody>
      </p:sp>
      <p:sp>
        <p:nvSpPr>
          <p:cNvPr id="6" name="Rectangle 2"/>
          <p:cNvSpPr>
            <a:spLocks noGrp="1" noChangeArrowheads="1"/>
          </p:cNvSpPr>
          <p:nvPr>
            <p:ph type="title"/>
          </p:nvPr>
        </p:nvSpPr>
        <p:spPr>
          <a:xfrm>
            <a:off x="457200" y="274638"/>
            <a:ext cx="8229600" cy="1143000"/>
          </a:xfrm>
        </p:spPr>
        <p:txBody>
          <a:bodyPr/>
          <a:lstStyle/>
          <a:p>
            <a:pPr eaLnBrk="1" hangingPunct="1"/>
            <a:r>
              <a:rPr lang="en-US" altLang="en-US" sz="3200" dirty="0" smtClean="0"/>
              <a:t>Special Reporting Requirements</a:t>
            </a:r>
            <a:br>
              <a:rPr lang="en-US" altLang="en-US" sz="3200" dirty="0" smtClean="0"/>
            </a:br>
            <a:r>
              <a:rPr lang="en-US" altLang="en-US" sz="2400" i="1" dirty="0">
                <a:solidFill>
                  <a:schemeClr val="tx1"/>
                </a:solidFill>
              </a:rPr>
              <a:t>(continued)</a:t>
            </a:r>
            <a:endParaRPr lang="en-US" altLang="en-US"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1371600"/>
            <a:ext cx="8229600" cy="4876800"/>
          </a:xfrm>
        </p:spPr>
        <p:txBody>
          <a:bodyPr/>
          <a:lstStyle/>
          <a:p>
            <a:pPr eaLnBrk="1" hangingPunct="1"/>
            <a:r>
              <a:rPr lang="en-US" altLang="en-US" sz="2800" dirty="0" smtClean="0"/>
              <a:t>Quality Assurance Labs</a:t>
            </a:r>
          </a:p>
          <a:p>
            <a:pPr eaLnBrk="1" hangingPunct="1">
              <a:buFontTx/>
              <a:buNone/>
            </a:pPr>
            <a:endParaRPr lang="en-US" altLang="en-US" sz="1800" dirty="0" smtClean="0"/>
          </a:p>
          <a:p>
            <a:pPr lvl="1" eaLnBrk="1" hangingPunct="1"/>
            <a:r>
              <a:rPr lang="en-US" altLang="en-US" sz="2400" dirty="0" smtClean="0"/>
              <a:t>Small samples of EHS’s that are present elsewhere at or above reporting threshold</a:t>
            </a:r>
          </a:p>
          <a:p>
            <a:pPr lvl="1" eaLnBrk="1" hangingPunct="1">
              <a:buFontTx/>
              <a:buNone/>
            </a:pPr>
            <a:endParaRPr lang="en-US" altLang="en-US" sz="1800" dirty="0" smtClean="0"/>
          </a:p>
          <a:p>
            <a:pPr lvl="1" eaLnBrk="1" hangingPunct="1"/>
            <a:r>
              <a:rPr lang="en-US" altLang="en-US" sz="2400" dirty="0" smtClean="0"/>
              <a:t>Group and report as one entry …</a:t>
            </a:r>
          </a:p>
          <a:p>
            <a:pPr marL="1028700" lvl="2" eaLnBrk="1" hangingPunct="1"/>
            <a:r>
              <a:rPr lang="en-US" altLang="en-US" dirty="0" smtClean="0"/>
              <a:t>“Substance Samples (only if EHS is reported)”</a:t>
            </a:r>
          </a:p>
          <a:p>
            <a:pPr marL="1028700" lvl="2" eaLnBrk="1" hangingPunct="1"/>
            <a:r>
              <a:rPr lang="en-US" altLang="en-US" dirty="0" smtClean="0"/>
              <a:t>If stored in same container, enter container code</a:t>
            </a:r>
          </a:p>
          <a:p>
            <a:pPr marL="1028700" lvl="2" eaLnBrk="1" hangingPunct="1"/>
            <a:r>
              <a:rPr lang="en-US" altLang="en-US" dirty="0" smtClean="0"/>
              <a:t>If stored in multiple containers, select “Other” from dropdown menu and enter “OT” in Container Description box</a:t>
            </a:r>
          </a:p>
          <a:p>
            <a:pPr marL="1028700" lvl="2" eaLnBrk="1" hangingPunct="1"/>
            <a:r>
              <a:rPr lang="en-US" altLang="en-US" dirty="0" smtClean="0"/>
              <a:t>Use substance number 3628</a:t>
            </a:r>
          </a:p>
          <a:p>
            <a:pPr eaLnBrk="1" hangingPunct="1">
              <a:buFontTx/>
              <a:buNone/>
            </a:pPr>
            <a:endParaRPr lang="en-US" altLang="en-US" sz="2400" dirty="0" smtClean="0"/>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31</a:t>
            </a:fld>
            <a:endParaRPr lang="en-US"/>
          </a:p>
        </p:txBody>
      </p:sp>
      <p:sp>
        <p:nvSpPr>
          <p:cNvPr id="6" name="Rectangle 2"/>
          <p:cNvSpPr>
            <a:spLocks noGrp="1" noChangeArrowheads="1"/>
          </p:cNvSpPr>
          <p:nvPr>
            <p:ph type="title"/>
          </p:nvPr>
        </p:nvSpPr>
        <p:spPr>
          <a:xfrm>
            <a:off x="457200" y="274638"/>
            <a:ext cx="8229600" cy="1143000"/>
          </a:xfrm>
        </p:spPr>
        <p:txBody>
          <a:bodyPr/>
          <a:lstStyle/>
          <a:p>
            <a:pPr eaLnBrk="1" hangingPunct="1"/>
            <a:r>
              <a:rPr lang="en-US" altLang="en-US" sz="3200" dirty="0" smtClean="0"/>
              <a:t>Special Reporting Requirements</a:t>
            </a:r>
            <a:br>
              <a:rPr lang="en-US" altLang="en-US" sz="3200" dirty="0" smtClean="0"/>
            </a:br>
            <a:r>
              <a:rPr lang="en-US" altLang="en-US" sz="2400" i="1" dirty="0">
                <a:solidFill>
                  <a:schemeClr val="tx1"/>
                </a:solidFill>
              </a:rPr>
              <a:t>(continued)</a:t>
            </a:r>
            <a:endParaRPr lang="en-US" altLang="en-US"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altLang="en-US" sz="3200" dirty="0" smtClean="0"/>
              <a:t>EPCRA Reporting Requirements</a:t>
            </a:r>
          </a:p>
        </p:txBody>
      </p:sp>
      <p:sp>
        <p:nvSpPr>
          <p:cNvPr id="26627" name="Content Placeholder 1"/>
          <p:cNvSpPr>
            <a:spLocks noGrp="1"/>
          </p:cNvSpPr>
          <p:nvPr>
            <p:ph idx="1"/>
          </p:nvPr>
        </p:nvSpPr>
        <p:spPr>
          <a:xfrm>
            <a:off x="457200" y="1447800"/>
            <a:ext cx="8229600" cy="4678363"/>
          </a:xfrm>
        </p:spPr>
        <p:txBody>
          <a:bodyPr/>
          <a:lstStyle/>
          <a:p>
            <a:r>
              <a:rPr lang="en-US" altLang="en-US" sz="2400" dirty="0" smtClean="0"/>
              <a:t>USEPA finalized changes to the federal Emergency Planning and Community Right to Know Act (EPCRA) in July 2012.</a:t>
            </a:r>
          </a:p>
          <a:p>
            <a:r>
              <a:rPr lang="en-US" altLang="en-US" sz="2400" dirty="0" smtClean="0"/>
              <a:t>Changes effective January 1, 2014</a:t>
            </a:r>
          </a:p>
          <a:p>
            <a:r>
              <a:rPr lang="en-US" altLang="en-US" sz="2400" dirty="0" smtClean="0"/>
              <a:t>Changes have been incorporated into the electronic reporting forms</a:t>
            </a:r>
          </a:p>
          <a:p>
            <a:r>
              <a:rPr lang="en-US" altLang="en-US" sz="2400" dirty="0" smtClean="0"/>
              <a:t>Applicable to any facility that is subject to federal EPCRA reporting requirements only, or any facility that reported as least one “EPCRA Only” substance at or above the reporting threshold.  Also, applicable to any facility that reported an EPCRA Section 302 substance at or above a </a:t>
            </a:r>
            <a:r>
              <a:rPr lang="en-US" altLang="en-US" sz="2400" smtClean="0"/>
              <a:t>reporting threshold. </a:t>
            </a:r>
            <a:r>
              <a:rPr lang="en-US" altLang="en-US" sz="2400" dirty="0" smtClean="0">
                <a:solidFill>
                  <a:srgbClr val="FF0000"/>
                </a:solidFill>
              </a:rPr>
              <a:t>	</a:t>
            </a:r>
            <a:endParaRPr lang="en-US" altLang="en-US" sz="2000" i="1" dirty="0" smtClean="0">
              <a:solidFill>
                <a:srgbClr val="FF0000"/>
              </a:solidFill>
            </a:endParaRPr>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EPCRA Reporting </a:t>
            </a:r>
            <a:r>
              <a:rPr lang="en-US" altLang="en-US" sz="3200" dirty="0" smtClean="0"/>
              <a:t>Requirements</a:t>
            </a:r>
            <a:br>
              <a:rPr lang="en-US" altLang="en-US" sz="3200" dirty="0" smtClean="0"/>
            </a:br>
            <a:r>
              <a:rPr lang="en-US" altLang="en-US" sz="2400" i="1" dirty="0" smtClean="0"/>
              <a:t>(continued)</a:t>
            </a:r>
            <a:endParaRPr lang="en-US" sz="2400" i="1" dirty="0"/>
          </a:p>
        </p:txBody>
      </p:sp>
      <p:sp>
        <p:nvSpPr>
          <p:cNvPr id="3" name="Content Placeholder 2"/>
          <p:cNvSpPr>
            <a:spLocks noGrp="1"/>
          </p:cNvSpPr>
          <p:nvPr>
            <p:ph idx="1"/>
          </p:nvPr>
        </p:nvSpPr>
        <p:spPr>
          <a:xfrm>
            <a:off x="457200" y="1447800"/>
            <a:ext cx="8229600" cy="5105400"/>
          </a:xfrm>
        </p:spPr>
        <p:txBody>
          <a:bodyPr/>
          <a:lstStyle/>
          <a:p>
            <a:r>
              <a:rPr lang="en-US" altLang="en-US" sz="2800" dirty="0" smtClean="0"/>
              <a:t>“EPCRA </a:t>
            </a:r>
            <a:r>
              <a:rPr lang="en-US" altLang="en-US" sz="2800" dirty="0"/>
              <a:t>Only </a:t>
            </a:r>
            <a:r>
              <a:rPr lang="en-US" altLang="en-US" sz="2800" dirty="0" smtClean="0"/>
              <a:t>substance” </a:t>
            </a:r>
            <a:r>
              <a:rPr lang="en-US" altLang="en-US" sz="2800" dirty="0"/>
              <a:t>means the substance is not on the NJ EHS </a:t>
            </a:r>
            <a:r>
              <a:rPr lang="en-US" altLang="en-US" sz="2800" dirty="0" smtClean="0"/>
              <a:t>List</a:t>
            </a:r>
          </a:p>
          <a:p>
            <a:pPr marL="0" indent="0">
              <a:buNone/>
            </a:pPr>
            <a:endParaRPr lang="en-US" altLang="en-US" sz="1200" dirty="0" smtClean="0"/>
          </a:p>
          <a:p>
            <a:pPr eaLnBrk="1" hangingPunct="1"/>
            <a:r>
              <a:rPr lang="en-US" altLang="en-US" sz="2800" dirty="0"/>
              <a:t>Additional fields</a:t>
            </a:r>
          </a:p>
          <a:p>
            <a:pPr lvl="1" eaLnBrk="1" hangingPunct="1"/>
            <a:r>
              <a:rPr lang="en-US" altLang="en-US" sz="2400" dirty="0"/>
              <a:t>Latitude and longitude</a:t>
            </a:r>
          </a:p>
          <a:p>
            <a:pPr lvl="1" eaLnBrk="1" hangingPunct="1"/>
            <a:r>
              <a:rPr lang="en-US" altLang="en-US" sz="2400" dirty="0"/>
              <a:t>Maximum number of occupants at any one time</a:t>
            </a:r>
          </a:p>
          <a:p>
            <a:pPr lvl="1" eaLnBrk="1" hangingPunct="1"/>
            <a:r>
              <a:rPr lang="en-US" altLang="en-US" sz="2400" dirty="0"/>
              <a:t>Manned or unmanned</a:t>
            </a:r>
          </a:p>
          <a:p>
            <a:pPr lvl="1" eaLnBrk="1" hangingPunct="1"/>
            <a:r>
              <a:rPr lang="en-US" altLang="en-US" sz="2400" dirty="0"/>
              <a:t>TRI Facility </a:t>
            </a:r>
            <a:r>
              <a:rPr lang="en-US" altLang="en-US" sz="2400" dirty="0" smtClean="0"/>
              <a:t>ID </a:t>
            </a:r>
            <a:r>
              <a:rPr lang="en-US" altLang="en-US" sz="2000" dirty="0" smtClean="0"/>
              <a:t>(this field may be prepopulated for you)</a:t>
            </a:r>
            <a:endParaRPr lang="en-US" altLang="en-US" sz="2000" dirty="0"/>
          </a:p>
          <a:p>
            <a:pPr lvl="1" eaLnBrk="1" hangingPunct="1"/>
            <a:r>
              <a:rPr lang="en-US" altLang="en-US" sz="2400" dirty="0"/>
              <a:t>RMP Facility </a:t>
            </a:r>
            <a:r>
              <a:rPr lang="en-US" altLang="en-US" sz="2400" dirty="0" smtClean="0"/>
              <a:t>ID </a:t>
            </a:r>
            <a:r>
              <a:rPr lang="en-US" altLang="en-US" sz="2000" dirty="0"/>
              <a:t>(this field may be prepopulated for you</a:t>
            </a:r>
            <a:r>
              <a:rPr lang="en-US" altLang="en-US" sz="2000" dirty="0" smtClean="0"/>
              <a:t>)</a:t>
            </a:r>
            <a:endParaRPr lang="en-US" altLang="en-US" sz="2400" dirty="0"/>
          </a:p>
          <a:p>
            <a:pPr lvl="1" eaLnBrk="1" hangingPunct="1"/>
            <a:r>
              <a:rPr lang="en-US" altLang="en-US" sz="2400" dirty="0"/>
              <a:t>Facility Section 302 Emergency </a:t>
            </a:r>
            <a:r>
              <a:rPr lang="en-US" altLang="en-US" sz="2400" dirty="0" smtClean="0"/>
              <a:t>Coordinator</a:t>
            </a:r>
          </a:p>
          <a:p>
            <a:pPr marL="1371600" lvl="1" indent="0" eaLnBrk="1" hangingPunct="1">
              <a:buNone/>
            </a:pPr>
            <a:r>
              <a:rPr lang="en-US" altLang="en-US" sz="2400" dirty="0" smtClean="0"/>
              <a:t> (</a:t>
            </a:r>
            <a:r>
              <a:rPr lang="en-US" altLang="en-US" sz="2000" dirty="0" smtClean="0"/>
              <a:t>Required </a:t>
            </a:r>
            <a:r>
              <a:rPr lang="en-US" altLang="en-US" sz="2000" dirty="0"/>
              <a:t>if subject to emergency </a:t>
            </a:r>
            <a:r>
              <a:rPr lang="en-US" altLang="en-US" sz="2000" dirty="0" smtClean="0"/>
              <a:t>planning</a:t>
            </a:r>
          </a:p>
          <a:p>
            <a:pPr marL="1371600" lvl="1" indent="0" eaLnBrk="1" hangingPunct="1">
              <a:buNone/>
            </a:pPr>
            <a:r>
              <a:rPr lang="en-US" altLang="en-US" sz="2000" dirty="0" smtClean="0"/>
              <a:t>      under Section </a:t>
            </a:r>
            <a:r>
              <a:rPr lang="en-US" altLang="en-US" sz="2000" dirty="0"/>
              <a:t>302 of EPCRA = </a:t>
            </a:r>
            <a:r>
              <a:rPr lang="en-US" altLang="en-US" sz="2000" dirty="0" smtClean="0"/>
              <a:t>“Yes”)</a:t>
            </a:r>
            <a:endParaRPr lang="en-US" altLang="en-US" sz="2000" dirty="0"/>
          </a:p>
          <a:p>
            <a:pPr marL="457200" lvl="1" indent="0" eaLnBrk="1" hangingPunct="1">
              <a:buNone/>
            </a:pPr>
            <a:endParaRPr lang="en-US" altLang="en-US" sz="2800" dirty="0"/>
          </a:p>
          <a:p>
            <a:endParaRPr lang="en-US" dirty="0"/>
          </a:p>
        </p:txBody>
      </p:sp>
      <p:sp>
        <p:nvSpPr>
          <p:cNvPr id="4" name="Slide Number Placeholder 3"/>
          <p:cNvSpPr>
            <a:spLocks noGrp="1"/>
          </p:cNvSpPr>
          <p:nvPr>
            <p:ph type="sldNum" sz="quarter" idx="12"/>
          </p:nvPr>
        </p:nvSpPr>
        <p:spPr/>
        <p:txBody>
          <a:bodyPr/>
          <a:lstStyle/>
          <a:p>
            <a:pPr>
              <a:defRPr/>
            </a:pPr>
            <a:fld id="{EB6FDA57-C392-48C0-B51A-FC80157C63A2}" type="slidenum">
              <a:rPr lang="en-US" smtClean="0"/>
              <a:pPr>
                <a:defRPr/>
              </a:pPr>
              <a:t>33</a:t>
            </a:fld>
            <a:endParaRPr lang="en-US"/>
          </a:p>
        </p:txBody>
      </p:sp>
    </p:spTree>
    <p:extLst>
      <p:ext uri="{BB962C8B-B14F-4D97-AF65-F5344CB8AC3E}">
        <p14:creationId xmlns:p14="http://schemas.microsoft.com/office/powerpoint/2010/main" val="4080868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0CA5EF7-0E75-4FA7-80E3-E9C95E6845A7}" type="slidenum">
              <a:rPr lang="en-US" smtClean="0"/>
              <a:pPr>
                <a:defRPr/>
              </a:pPr>
              <a:t>34</a:t>
            </a:fld>
            <a:endParaRPr lang="en-US"/>
          </a:p>
        </p:txBody>
      </p:sp>
    </p:spTree>
    <p:extLst>
      <p:ext uri="{BB962C8B-B14F-4D97-AF65-F5344CB8AC3E}">
        <p14:creationId xmlns:p14="http://schemas.microsoft.com/office/powerpoint/2010/main" val="1984027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533400" y="1447800"/>
            <a:ext cx="8001000" cy="4953000"/>
          </a:xfrm>
        </p:spPr>
        <p:txBody>
          <a:bodyPr/>
          <a:lstStyle/>
          <a:p>
            <a:pPr eaLnBrk="1" hangingPunct="1"/>
            <a:r>
              <a:rPr lang="en-US" altLang="en-US" sz="2800" dirty="0" smtClean="0"/>
              <a:t>Additional “Yes/No” Questions</a:t>
            </a:r>
          </a:p>
          <a:p>
            <a:pPr lvl="1" eaLnBrk="1" hangingPunct="1"/>
            <a:r>
              <a:rPr lang="en-US" altLang="en-US" sz="2400" dirty="0" smtClean="0"/>
              <a:t>Subject to emergency planning under Section 302 of EPCRA?</a:t>
            </a:r>
          </a:p>
          <a:p>
            <a:pPr lvl="1" eaLnBrk="1" hangingPunct="1"/>
            <a:r>
              <a:rPr lang="en-US" altLang="en-US" sz="2400" dirty="0" smtClean="0"/>
              <a:t>Subject to chemical accident prevention under Section 112r of the Clean Air Act (40 CFR Part 68, Risk Management Program)?</a:t>
            </a:r>
          </a:p>
          <a:p>
            <a:pPr eaLnBrk="1" hangingPunct="1"/>
            <a:r>
              <a:rPr lang="en-US" altLang="en-US" sz="2800" dirty="0" smtClean="0"/>
              <a:t>Pressure and temperature description instead of the codes will appear on the printed survey</a:t>
            </a:r>
          </a:p>
          <a:p>
            <a:pPr eaLnBrk="1" hangingPunct="1"/>
            <a:r>
              <a:rPr lang="en-US" altLang="en-US" sz="2800" dirty="0" smtClean="0"/>
              <a:t>Optional Information</a:t>
            </a:r>
          </a:p>
          <a:p>
            <a:pPr lvl="1" indent="-400050" eaLnBrk="1" hangingPunct="1"/>
            <a:r>
              <a:rPr lang="en-US" altLang="en-US" sz="2400" dirty="0" smtClean="0"/>
              <a:t>Parent Company Name, Address, and</a:t>
            </a:r>
          </a:p>
          <a:p>
            <a:pPr lvl="1" indent="-400050" eaLnBrk="1" hangingPunct="1">
              <a:buNone/>
            </a:pPr>
            <a:r>
              <a:rPr lang="en-US" altLang="en-US" sz="2400" dirty="0"/>
              <a:t> </a:t>
            </a:r>
            <a:r>
              <a:rPr lang="en-US" altLang="en-US" sz="2400" dirty="0" smtClean="0"/>
              <a:t>    Dun and Bradstreet Number</a:t>
            </a:r>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35</a:t>
            </a:fld>
            <a:endParaRPr lang="en-US"/>
          </a:p>
        </p:txBody>
      </p:sp>
      <p:sp>
        <p:nvSpPr>
          <p:cNvPr id="8" name="Title 1"/>
          <p:cNvSpPr>
            <a:spLocks noGrp="1"/>
          </p:cNvSpPr>
          <p:nvPr>
            <p:ph type="title"/>
          </p:nvPr>
        </p:nvSpPr>
        <p:spPr>
          <a:xfrm>
            <a:off x="457200" y="274638"/>
            <a:ext cx="8229600" cy="1143000"/>
          </a:xfrm>
        </p:spPr>
        <p:txBody>
          <a:bodyPr/>
          <a:lstStyle/>
          <a:p>
            <a:r>
              <a:rPr lang="en-US" altLang="en-US" sz="3200" dirty="0"/>
              <a:t>EPCRA Reporting </a:t>
            </a:r>
            <a:r>
              <a:rPr lang="en-US" altLang="en-US" sz="3200" dirty="0" smtClean="0"/>
              <a:t>Requirements</a:t>
            </a:r>
            <a:br>
              <a:rPr lang="en-US" altLang="en-US" sz="3200" dirty="0" smtClean="0"/>
            </a:br>
            <a:r>
              <a:rPr lang="en-US" altLang="en-US" sz="2400" i="1" dirty="0" smtClean="0"/>
              <a:t>(continued)</a:t>
            </a:r>
            <a:endParaRPr lang="en-US" sz="2400"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4114800" y="3200400"/>
            <a:ext cx="609600" cy="2209800"/>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2" name="Slide Number Placeholder 1"/>
          <p:cNvSpPr>
            <a:spLocks noGrp="1"/>
          </p:cNvSpPr>
          <p:nvPr>
            <p:ph type="sldNum" sz="quarter" idx="12"/>
          </p:nvPr>
        </p:nvSpPr>
        <p:spPr/>
        <p:txBody>
          <a:bodyPr/>
          <a:lstStyle/>
          <a:p>
            <a:pPr>
              <a:defRPr/>
            </a:pPr>
            <a:fld id="{60CA5EF7-0E75-4FA7-80E3-E9C95E6845A7}" type="slidenum">
              <a:rPr lang="en-US" smtClean="0"/>
              <a:pPr>
                <a:defRPr/>
              </a:pPr>
              <a:t>36</a:t>
            </a:fld>
            <a:endParaRPr lang="en-US"/>
          </a:p>
        </p:txBody>
      </p:sp>
      <p:sp>
        <p:nvSpPr>
          <p:cNvPr id="5" name="TextBox 4"/>
          <p:cNvSpPr txBox="1"/>
          <p:nvPr/>
        </p:nvSpPr>
        <p:spPr>
          <a:xfrm>
            <a:off x="2362200" y="5410200"/>
            <a:ext cx="2895600" cy="646331"/>
          </a:xfrm>
          <a:prstGeom prst="rect">
            <a:avLst/>
          </a:prstGeom>
          <a:noFill/>
          <a:ln>
            <a:solidFill>
              <a:schemeClr val="tx1"/>
            </a:solidFill>
          </a:ln>
        </p:spPr>
        <p:txBody>
          <a:bodyPr wrap="square" rtlCol="0">
            <a:spAutoFit/>
          </a:bodyPr>
          <a:lstStyle/>
          <a:p>
            <a:r>
              <a:rPr lang="en-US" i="1" dirty="0" smtClean="0"/>
              <a:t>Typed out descriptions for Pressure &amp; Temperature</a:t>
            </a:r>
            <a:endParaRPr lang="en-US"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1447800"/>
            <a:ext cx="8229600" cy="4876800"/>
          </a:xfrm>
        </p:spPr>
        <p:txBody>
          <a:bodyPr/>
          <a:lstStyle/>
          <a:p>
            <a:pPr eaLnBrk="1" hangingPunct="1"/>
            <a:r>
              <a:rPr lang="en-US" altLang="en-US" sz="2800" dirty="0" smtClean="0">
                <a:latin typeface="Arial" panose="020B0604020202020204" pitchFamily="34" charset="0"/>
                <a:cs typeface="Arial" panose="020B0604020202020204" pitchFamily="34" charset="0"/>
              </a:rPr>
              <a:t>Additional inventory info</a:t>
            </a:r>
          </a:p>
          <a:p>
            <a:pPr marL="628650" lvl="1" eaLnBrk="1" hangingPunct="1"/>
            <a:r>
              <a:rPr lang="en-US" altLang="en-US" sz="2400" dirty="0" smtClean="0"/>
              <a:t>If reporting an EPCRA Only substance as a mixture, must indicate/report any EPCRA Section 302 Extremely Hazardous Substance components present in the mixture above the reporting threshold</a:t>
            </a:r>
          </a:p>
          <a:p>
            <a:pPr marL="914400" lvl="2" indent="-285750" eaLnBrk="1" hangingPunct="1"/>
            <a:r>
              <a:rPr lang="en-US" altLang="en-US" dirty="0" smtClean="0"/>
              <a:t>Substance name</a:t>
            </a:r>
          </a:p>
          <a:p>
            <a:pPr marL="914400" lvl="2" indent="-285750" eaLnBrk="1" hangingPunct="1"/>
            <a:r>
              <a:rPr lang="en-US" altLang="en-US" dirty="0" smtClean="0"/>
              <a:t>Chemical Abstract Service (CAS) number</a:t>
            </a:r>
          </a:p>
          <a:p>
            <a:pPr marL="914400" lvl="2" indent="-285750" eaLnBrk="1" hangingPunct="1"/>
            <a:r>
              <a:rPr lang="en-US" altLang="en-US" dirty="0" smtClean="0"/>
              <a:t>Maximum daily inventory quantity</a:t>
            </a:r>
          </a:p>
          <a:p>
            <a:pPr marL="628650" lvl="2" indent="-285750" eaLnBrk="1" hangingPunct="1"/>
            <a:endParaRPr lang="en-US" altLang="en-US" sz="1400" dirty="0"/>
          </a:p>
          <a:p>
            <a:pPr marL="628650" lvl="1" eaLnBrk="1" hangingPunct="1"/>
            <a:r>
              <a:rPr lang="en-US" altLang="en-US" sz="2400" dirty="0" smtClean="0"/>
              <a:t>If this is the only instance of the EPCRA Section 302 substances, it does not have to be reported separately on the Survey</a:t>
            </a:r>
            <a:endParaRPr lang="en-US" altLang="en-US" dirty="0" smtClean="0"/>
          </a:p>
          <a:p>
            <a:pPr eaLnBrk="1" hangingPunct="1">
              <a:buFontTx/>
              <a:buNone/>
            </a:pPr>
            <a:endParaRPr lang="en-US" altLang="en-US" sz="2400" dirty="0" smtClean="0"/>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37</a:t>
            </a:fld>
            <a:endParaRPr lang="en-US"/>
          </a:p>
        </p:txBody>
      </p:sp>
      <p:sp>
        <p:nvSpPr>
          <p:cNvPr id="6" name="Title 1"/>
          <p:cNvSpPr>
            <a:spLocks noGrp="1"/>
          </p:cNvSpPr>
          <p:nvPr>
            <p:ph type="title"/>
          </p:nvPr>
        </p:nvSpPr>
        <p:spPr>
          <a:xfrm>
            <a:off x="457200" y="274638"/>
            <a:ext cx="8229600" cy="1143000"/>
          </a:xfrm>
        </p:spPr>
        <p:txBody>
          <a:bodyPr/>
          <a:lstStyle/>
          <a:p>
            <a:r>
              <a:rPr lang="en-US" altLang="en-US" sz="3200" dirty="0"/>
              <a:t>EPCRA Reporting </a:t>
            </a:r>
            <a:r>
              <a:rPr lang="en-US" altLang="en-US" sz="3200" dirty="0" smtClean="0"/>
              <a:t>Requirements</a:t>
            </a:r>
            <a:br>
              <a:rPr lang="en-US" altLang="en-US" sz="3200" dirty="0" smtClean="0"/>
            </a:br>
            <a:r>
              <a:rPr lang="en-US" altLang="en-US" sz="2400" i="1" dirty="0" smtClean="0"/>
              <a:t>(continued)</a:t>
            </a:r>
            <a:endParaRPr lang="en-US" sz="2400"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flipV="1">
            <a:off x="5257800" y="4648200"/>
            <a:ext cx="685800" cy="1143000"/>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8" name="Straight Arrow Connector 7"/>
          <p:cNvCxnSpPr/>
          <p:nvPr/>
        </p:nvCxnSpPr>
        <p:spPr>
          <a:xfrm flipV="1">
            <a:off x="1905000" y="2438400"/>
            <a:ext cx="1219200" cy="381000"/>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10" name="Straight Arrow Connector 9"/>
          <p:cNvCxnSpPr/>
          <p:nvPr/>
        </p:nvCxnSpPr>
        <p:spPr>
          <a:xfrm flipH="1">
            <a:off x="7848600" y="1636931"/>
            <a:ext cx="304800" cy="1563469"/>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2" name="Slide Number Placeholder 1"/>
          <p:cNvSpPr>
            <a:spLocks noGrp="1"/>
          </p:cNvSpPr>
          <p:nvPr>
            <p:ph type="sldNum" sz="quarter" idx="12"/>
          </p:nvPr>
        </p:nvSpPr>
        <p:spPr/>
        <p:txBody>
          <a:bodyPr/>
          <a:lstStyle/>
          <a:p>
            <a:pPr>
              <a:defRPr/>
            </a:pPr>
            <a:fld id="{60CA5EF7-0E75-4FA7-80E3-E9C95E6845A7}" type="slidenum">
              <a:rPr lang="en-US" smtClean="0"/>
              <a:pPr>
                <a:defRPr/>
              </a:pPr>
              <a:t>38</a:t>
            </a:fld>
            <a:endParaRPr lang="en-US"/>
          </a:p>
        </p:txBody>
      </p:sp>
      <p:sp>
        <p:nvSpPr>
          <p:cNvPr id="7" name="TextBox 6"/>
          <p:cNvSpPr txBox="1"/>
          <p:nvPr/>
        </p:nvSpPr>
        <p:spPr>
          <a:xfrm>
            <a:off x="76200" y="2819400"/>
            <a:ext cx="1905000" cy="1200329"/>
          </a:xfrm>
          <a:prstGeom prst="rect">
            <a:avLst/>
          </a:prstGeom>
          <a:solidFill>
            <a:schemeClr val="bg1"/>
          </a:solidFill>
          <a:ln>
            <a:solidFill>
              <a:schemeClr val="tx1"/>
            </a:solidFill>
          </a:ln>
        </p:spPr>
        <p:txBody>
          <a:bodyPr wrap="square" rtlCol="0">
            <a:spAutoFit/>
          </a:bodyPr>
          <a:lstStyle/>
          <a:p>
            <a:r>
              <a:rPr lang="en-US" i="1" dirty="0" smtClean="0"/>
              <a:t>This is your reportable substance under EPCRA</a:t>
            </a:r>
            <a:endParaRPr lang="en-US" i="1" dirty="0"/>
          </a:p>
        </p:txBody>
      </p:sp>
      <p:sp>
        <p:nvSpPr>
          <p:cNvPr id="9" name="TextBox 8"/>
          <p:cNvSpPr txBox="1"/>
          <p:nvPr/>
        </p:nvSpPr>
        <p:spPr>
          <a:xfrm>
            <a:off x="4724400" y="5791200"/>
            <a:ext cx="3200400" cy="646331"/>
          </a:xfrm>
          <a:prstGeom prst="rect">
            <a:avLst/>
          </a:prstGeom>
          <a:solidFill>
            <a:schemeClr val="bg1"/>
          </a:solidFill>
          <a:ln>
            <a:solidFill>
              <a:schemeClr val="tx1"/>
            </a:solidFill>
          </a:ln>
        </p:spPr>
        <p:txBody>
          <a:bodyPr wrap="square" rtlCol="0">
            <a:spAutoFit/>
          </a:bodyPr>
          <a:lstStyle/>
          <a:p>
            <a:r>
              <a:rPr lang="en-US" dirty="0" smtClean="0"/>
              <a:t>Click here to enter your 302 Chemical(s)</a:t>
            </a:r>
            <a:endParaRPr lang="en-US" dirty="0"/>
          </a:p>
        </p:txBody>
      </p:sp>
      <p:sp>
        <p:nvSpPr>
          <p:cNvPr id="11" name="TextBox 10"/>
          <p:cNvSpPr txBox="1"/>
          <p:nvPr/>
        </p:nvSpPr>
        <p:spPr>
          <a:xfrm>
            <a:off x="6477000" y="990600"/>
            <a:ext cx="1752600" cy="646331"/>
          </a:xfrm>
          <a:prstGeom prst="rect">
            <a:avLst/>
          </a:prstGeom>
          <a:solidFill>
            <a:schemeClr val="bg1"/>
          </a:solidFill>
          <a:ln>
            <a:solidFill>
              <a:schemeClr val="tx1"/>
            </a:solidFill>
          </a:ln>
        </p:spPr>
        <p:txBody>
          <a:bodyPr wrap="square" rtlCol="0">
            <a:spAutoFit/>
          </a:bodyPr>
          <a:lstStyle/>
          <a:p>
            <a:r>
              <a:rPr lang="en-US" dirty="0" smtClean="0"/>
              <a:t>Over 10,000 lbs.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822456" y="1022717"/>
            <a:ext cx="838200" cy="1034683"/>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2" name="Slide Number Placeholder 1"/>
          <p:cNvSpPr>
            <a:spLocks noGrp="1"/>
          </p:cNvSpPr>
          <p:nvPr>
            <p:ph type="sldNum" sz="quarter" idx="12"/>
          </p:nvPr>
        </p:nvSpPr>
        <p:spPr/>
        <p:txBody>
          <a:bodyPr/>
          <a:lstStyle/>
          <a:p>
            <a:pPr>
              <a:defRPr/>
            </a:pPr>
            <a:fld id="{60CA5EF7-0E75-4FA7-80E3-E9C95E6845A7}" type="slidenum">
              <a:rPr lang="en-US" smtClean="0"/>
              <a:pPr>
                <a:defRPr/>
              </a:pPr>
              <a:t>39</a:t>
            </a:fld>
            <a:endParaRPr lang="en-US"/>
          </a:p>
        </p:txBody>
      </p:sp>
      <p:sp>
        <p:nvSpPr>
          <p:cNvPr id="7" name="TextBox 6"/>
          <p:cNvSpPr txBox="1"/>
          <p:nvPr/>
        </p:nvSpPr>
        <p:spPr>
          <a:xfrm>
            <a:off x="533400" y="2057400"/>
            <a:ext cx="2819400" cy="923330"/>
          </a:xfrm>
          <a:prstGeom prst="rect">
            <a:avLst/>
          </a:prstGeom>
          <a:solidFill>
            <a:schemeClr val="bg1"/>
          </a:solidFill>
          <a:ln>
            <a:solidFill>
              <a:schemeClr val="tx1"/>
            </a:solidFill>
          </a:ln>
        </p:spPr>
        <p:txBody>
          <a:bodyPr wrap="square" rtlCol="0">
            <a:spAutoFit/>
          </a:bodyPr>
          <a:lstStyle/>
          <a:p>
            <a:r>
              <a:rPr lang="en-US" i="1" dirty="0" smtClean="0"/>
              <a:t>Click on either Name or CAS# to search for your 302 Chemical(s)</a:t>
            </a:r>
            <a:endParaRPr lang="en-US"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3200" dirty="0" smtClean="0">
                <a:solidFill>
                  <a:schemeClr val="tx1"/>
                </a:solidFill>
              </a:rPr>
              <a:t>Who Must Complete a CRTK Survey</a:t>
            </a:r>
          </a:p>
        </p:txBody>
      </p:sp>
      <p:sp>
        <p:nvSpPr>
          <p:cNvPr id="6147" name="Rectangle 3"/>
          <p:cNvSpPr>
            <a:spLocks noGrp="1" noChangeArrowheads="1"/>
          </p:cNvSpPr>
          <p:nvPr>
            <p:ph type="body" idx="1"/>
          </p:nvPr>
        </p:nvSpPr>
        <p:spPr>
          <a:xfrm>
            <a:off x="533400" y="1676400"/>
            <a:ext cx="8001000" cy="4191000"/>
          </a:xfrm>
        </p:spPr>
        <p:txBody>
          <a:bodyPr/>
          <a:lstStyle/>
          <a:p>
            <a:pPr marL="0" indent="0" eaLnBrk="1" hangingPunct="1">
              <a:buFontTx/>
              <a:buNone/>
              <a:defRPr/>
            </a:pPr>
            <a:r>
              <a:rPr lang="en-US" sz="2800" b="1" u="sng" dirty="0" smtClean="0"/>
              <a:t>New Jersey Regulations</a:t>
            </a:r>
          </a:p>
          <a:p>
            <a:pPr marL="0" indent="0" eaLnBrk="1" hangingPunct="1">
              <a:buNone/>
              <a:defRPr/>
            </a:pPr>
            <a:endParaRPr lang="en-US" sz="1800" dirty="0" smtClean="0"/>
          </a:p>
          <a:p>
            <a:pPr marL="0" indent="0" eaLnBrk="1" hangingPunct="1">
              <a:buNone/>
              <a:defRPr/>
            </a:pPr>
            <a:r>
              <a:rPr lang="en-US" sz="2800" dirty="0" smtClean="0"/>
              <a:t>Employer as defined by the New Jersey Worker and Community Right to Know Act</a:t>
            </a:r>
          </a:p>
          <a:p>
            <a:pPr marL="0" indent="0" eaLnBrk="1" hangingPunct="1">
              <a:buNone/>
              <a:defRPr/>
            </a:pPr>
            <a:endParaRPr lang="en-US" sz="1800" dirty="0" smtClean="0"/>
          </a:p>
          <a:p>
            <a:pPr marL="285750" lvl="1" eaLnBrk="1" hangingPunct="1">
              <a:defRPr/>
            </a:pPr>
            <a:r>
              <a:rPr lang="en-US" sz="2400" dirty="0" smtClean="0"/>
              <a:t>Based on the North American Industry Classification System (NAICS) Codes</a:t>
            </a:r>
          </a:p>
          <a:p>
            <a:pPr marL="285750" lvl="1" eaLnBrk="1" hangingPunct="1">
              <a:defRPr/>
            </a:pPr>
            <a:endParaRPr lang="en-US" sz="1800" dirty="0" smtClean="0"/>
          </a:p>
          <a:p>
            <a:pPr marL="0" indent="0" algn="ctr" eaLnBrk="1" hangingPunct="1">
              <a:buFontTx/>
              <a:buNone/>
              <a:defRPr/>
            </a:pPr>
            <a:r>
              <a:rPr lang="en-US" sz="2400" dirty="0" smtClean="0"/>
              <a:t>Access </a:t>
            </a:r>
            <a:r>
              <a:rPr lang="en-US" sz="2400" dirty="0"/>
              <a:t>the NAICS Codes at: </a:t>
            </a:r>
            <a:r>
              <a:rPr lang="en-US" sz="2400" dirty="0">
                <a:hlinkClick r:id="rId2"/>
              </a:rPr>
              <a:t>http://</a:t>
            </a:r>
            <a:r>
              <a:rPr lang="en-US" sz="2400" dirty="0" smtClean="0">
                <a:hlinkClick r:id="rId2"/>
              </a:rPr>
              <a:t>www.nj.gov/dep/opppc/figdoc.htm</a:t>
            </a:r>
            <a:endParaRPr lang="en-US" sz="2400" dirty="0" smtClean="0"/>
          </a:p>
          <a:p>
            <a:pPr marL="0" indent="0" eaLnBrk="1" hangingPunct="1">
              <a:buFontTx/>
              <a:buNone/>
              <a:defRPr/>
            </a:pPr>
            <a:endParaRPr lang="en-US" sz="1800" dirty="0"/>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6" y="95250"/>
            <a:ext cx="9067800" cy="666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V="1">
            <a:off x="609600" y="3314700"/>
            <a:ext cx="1295400" cy="228600"/>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9" name="Straight Arrow Connector 8"/>
          <p:cNvCxnSpPr/>
          <p:nvPr/>
        </p:nvCxnSpPr>
        <p:spPr>
          <a:xfrm flipV="1">
            <a:off x="6400800" y="1371600"/>
            <a:ext cx="1295400" cy="381000"/>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2" name="Slide Number Placeholder 1"/>
          <p:cNvSpPr>
            <a:spLocks noGrp="1"/>
          </p:cNvSpPr>
          <p:nvPr>
            <p:ph type="sldNum" sz="quarter" idx="12"/>
          </p:nvPr>
        </p:nvSpPr>
        <p:spPr/>
        <p:txBody>
          <a:bodyPr/>
          <a:lstStyle/>
          <a:p>
            <a:pPr>
              <a:defRPr/>
            </a:pPr>
            <a:fld id="{60CA5EF7-0E75-4FA7-80E3-E9C95E6845A7}" type="slidenum">
              <a:rPr lang="en-US" smtClean="0"/>
              <a:pPr>
                <a:defRPr/>
              </a:pPr>
              <a:t>40</a:t>
            </a:fld>
            <a:endParaRPr lang="en-US"/>
          </a:p>
        </p:txBody>
      </p:sp>
      <p:sp>
        <p:nvSpPr>
          <p:cNvPr id="6" name="TextBox 5"/>
          <p:cNvSpPr txBox="1"/>
          <p:nvPr/>
        </p:nvSpPr>
        <p:spPr>
          <a:xfrm>
            <a:off x="-31376" y="3581400"/>
            <a:ext cx="1860176" cy="1200329"/>
          </a:xfrm>
          <a:prstGeom prst="rect">
            <a:avLst/>
          </a:prstGeom>
          <a:solidFill>
            <a:schemeClr val="bg1"/>
          </a:solidFill>
          <a:ln>
            <a:solidFill>
              <a:schemeClr val="tx1"/>
            </a:solidFill>
          </a:ln>
        </p:spPr>
        <p:txBody>
          <a:bodyPr wrap="square" rtlCol="0">
            <a:spAutoFit/>
          </a:bodyPr>
          <a:lstStyle/>
          <a:p>
            <a:r>
              <a:rPr lang="en-US" i="1" dirty="0" smtClean="0"/>
              <a:t>Click inside the box(</a:t>
            </a:r>
            <a:r>
              <a:rPr lang="en-US" i="1" dirty="0" err="1" smtClean="0"/>
              <a:t>es</a:t>
            </a:r>
            <a:r>
              <a:rPr lang="en-US" i="1" dirty="0" smtClean="0"/>
              <a:t>) for the chemical(s) you wish to add</a:t>
            </a:r>
          </a:p>
        </p:txBody>
      </p:sp>
      <p:sp>
        <p:nvSpPr>
          <p:cNvPr id="3" name="TextBox 2"/>
          <p:cNvSpPr txBox="1"/>
          <p:nvPr/>
        </p:nvSpPr>
        <p:spPr>
          <a:xfrm>
            <a:off x="5334000" y="1752600"/>
            <a:ext cx="1981200" cy="1200329"/>
          </a:xfrm>
          <a:prstGeom prst="rect">
            <a:avLst/>
          </a:prstGeom>
          <a:solidFill>
            <a:schemeClr val="bg1"/>
          </a:solidFill>
          <a:ln>
            <a:solidFill>
              <a:schemeClr val="tx1"/>
            </a:solidFill>
          </a:ln>
        </p:spPr>
        <p:txBody>
          <a:bodyPr wrap="square" rtlCol="0">
            <a:spAutoFit/>
          </a:bodyPr>
          <a:lstStyle/>
          <a:p>
            <a:r>
              <a:rPr lang="en-US" dirty="0" smtClean="0"/>
              <a:t>Click here to import your chosen chemical(s)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2209800" y="4191000"/>
            <a:ext cx="762000" cy="12136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562600" y="4191000"/>
            <a:ext cx="914400" cy="1447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029200" y="3200400"/>
            <a:ext cx="1905000" cy="7842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60CA5EF7-0E75-4FA7-80E3-E9C95E6845A7}" type="slidenum">
              <a:rPr lang="en-US" smtClean="0"/>
              <a:pPr>
                <a:defRPr/>
              </a:pPr>
              <a:t>41</a:t>
            </a:fld>
            <a:endParaRPr lang="en-US"/>
          </a:p>
        </p:txBody>
      </p:sp>
      <p:sp>
        <p:nvSpPr>
          <p:cNvPr id="9" name="TextBox 8"/>
          <p:cNvSpPr txBox="1"/>
          <p:nvPr/>
        </p:nvSpPr>
        <p:spPr>
          <a:xfrm>
            <a:off x="381000" y="5404624"/>
            <a:ext cx="3048000" cy="646331"/>
          </a:xfrm>
          <a:prstGeom prst="rect">
            <a:avLst/>
          </a:prstGeom>
          <a:solidFill>
            <a:schemeClr val="bg1"/>
          </a:solidFill>
          <a:ln>
            <a:solidFill>
              <a:schemeClr val="tx1"/>
            </a:solidFill>
          </a:ln>
        </p:spPr>
        <p:txBody>
          <a:bodyPr wrap="square" rtlCol="0">
            <a:spAutoFit/>
          </a:bodyPr>
          <a:lstStyle/>
          <a:p>
            <a:r>
              <a:rPr lang="en-US" i="1" dirty="0" smtClean="0"/>
              <a:t>Click here before returning to main inventory page.</a:t>
            </a:r>
          </a:p>
        </p:txBody>
      </p:sp>
      <p:sp>
        <p:nvSpPr>
          <p:cNvPr id="3" name="TextBox 2"/>
          <p:cNvSpPr txBox="1"/>
          <p:nvPr/>
        </p:nvSpPr>
        <p:spPr>
          <a:xfrm>
            <a:off x="6934200" y="3984625"/>
            <a:ext cx="2057400" cy="1200329"/>
          </a:xfrm>
          <a:prstGeom prst="rect">
            <a:avLst/>
          </a:prstGeom>
          <a:solidFill>
            <a:schemeClr val="bg1"/>
          </a:solidFill>
          <a:ln>
            <a:solidFill>
              <a:schemeClr val="tx1"/>
            </a:solidFill>
          </a:ln>
        </p:spPr>
        <p:txBody>
          <a:bodyPr wrap="square" rtlCol="0">
            <a:spAutoFit/>
          </a:bodyPr>
          <a:lstStyle/>
          <a:p>
            <a:r>
              <a:rPr lang="en-US" dirty="0" smtClean="0"/>
              <a:t>Choose the appropriate Max. Inventory for your 302 Chemical.</a:t>
            </a:r>
            <a:endParaRPr lang="en-US" dirty="0"/>
          </a:p>
        </p:txBody>
      </p:sp>
      <p:sp>
        <p:nvSpPr>
          <p:cNvPr id="5" name="TextBox 4"/>
          <p:cNvSpPr txBox="1"/>
          <p:nvPr/>
        </p:nvSpPr>
        <p:spPr>
          <a:xfrm>
            <a:off x="5486400" y="5638800"/>
            <a:ext cx="3352800" cy="646331"/>
          </a:xfrm>
          <a:prstGeom prst="rect">
            <a:avLst/>
          </a:prstGeom>
          <a:solidFill>
            <a:schemeClr val="bg1"/>
          </a:solidFill>
          <a:ln>
            <a:solidFill>
              <a:schemeClr val="tx1"/>
            </a:solidFill>
          </a:ln>
        </p:spPr>
        <p:txBody>
          <a:bodyPr wrap="square" rtlCol="0">
            <a:spAutoFit/>
          </a:bodyPr>
          <a:lstStyle/>
          <a:p>
            <a:r>
              <a:rPr lang="en-US" dirty="0" smtClean="0"/>
              <a:t>Takes you back to the main inventory page.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0000"/>
                </a:solidFill>
              </a:rPr>
              <a:t>Changes</a:t>
            </a:r>
            <a:r>
              <a:rPr lang="en-US" sz="3200" dirty="0" smtClean="0"/>
              <a:t> to the </a:t>
            </a:r>
            <a:r>
              <a:rPr lang="en-US" sz="3200" dirty="0"/>
              <a:t>Environmental Hazardous Substance List</a:t>
            </a:r>
          </a:p>
        </p:txBody>
      </p:sp>
      <p:sp>
        <p:nvSpPr>
          <p:cNvPr id="3" name="Content Placeholder 2"/>
          <p:cNvSpPr>
            <a:spLocks noGrp="1"/>
          </p:cNvSpPr>
          <p:nvPr>
            <p:ph idx="1"/>
          </p:nvPr>
        </p:nvSpPr>
        <p:spPr>
          <a:xfrm>
            <a:off x="685800" y="2133600"/>
            <a:ext cx="7543800" cy="3733800"/>
          </a:xfrm>
        </p:spPr>
        <p:txBody>
          <a:bodyPr/>
          <a:lstStyle/>
          <a:p>
            <a:r>
              <a:rPr lang="en-US" dirty="0"/>
              <a:t>A separate listing has been added for ammonia (aqueous concentrations of 20% or greater). Only the </a:t>
            </a:r>
            <a:r>
              <a:rPr lang="en-US" dirty="0" smtClean="0"/>
              <a:t>quantities </a:t>
            </a:r>
            <a:r>
              <a:rPr lang="en-US" dirty="0"/>
              <a:t>for concentrations of  20% or greater will be reportable. The CAS # will be the same but a different DOT Number will be used, 2672.</a:t>
            </a:r>
          </a:p>
          <a:p>
            <a:endParaRPr lang="en-US" dirty="0"/>
          </a:p>
        </p:txBody>
      </p:sp>
      <p:sp>
        <p:nvSpPr>
          <p:cNvPr id="4" name="Slide Number Placeholder 3"/>
          <p:cNvSpPr>
            <a:spLocks noGrp="1"/>
          </p:cNvSpPr>
          <p:nvPr>
            <p:ph type="sldNum" sz="quarter" idx="12"/>
          </p:nvPr>
        </p:nvSpPr>
        <p:spPr/>
        <p:txBody>
          <a:bodyPr/>
          <a:lstStyle/>
          <a:p>
            <a:pPr>
              <a:defRPr/>
            </a:pPr>
            <a:fld id="{EB6FDA57-C392-48C0-B51A-FC80157C63A2}" type="slidenum">
              <a:rPr lang="en-US" smtClean="0"/>
              <a:pPr>
                <a:defRPr/>
              </a:pPr>
              <a:t>42</a:t>
            </a:fld>
            <a:endParaRPr lang="en-US"/>
          </a:p>
        </p:txBody>
      </p:sp>
    </p:spTree>
    <p:extLst>
      <p:ext uri="{BB962C8B-B14F-4D97-AF65-F5344CB8AC3E}">
        <p14:creationId xmlns:p14="http://schemas.microsoft.com/office/powerpoint/2010/main" val="83902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91000"/>
          </a:xfrm>
        </p:spPr>
        <p:txBody>
          <a:bodyPr/>
          <a:lstStyle/>
          <a:p>
            <a:r>
              <a:rPr lang="en-US" dirty="0"/>
              <a:t>2461	</a:t>
            </a:r>
            <a:r>
              <a:rPr lang="en-US" dirty="0" err="1"/>
              <a:t>Haz</a:t>
            </a:r>
            <a:r>
              <a:rPr lang="en-US" dirty="0"/>
              <a:t> Waste, N.O.S. (only if EHS </a:t>
            </a:r>
            <a:r>
              <a:rPr lang="en-US" dirty="0" smtClean="0"/>
              <a:t>reported) 	DOT # 9189</a:t>
            </a:r>
          </a:p>
          <a:p>
            <a:pPr marL="0" indent="0">
              <a:buNone/>
            </a:pPr>
            <a:r>
              <a:rPr lang="en-US" dirty="0"/>
              <a:t>	</a:t>
            </a:r>
            <a:r>
              <a:rPr lang="en-US" dirty="0" smtClean="0"/>
              <a:t>… has been broken into two … </a:t>
            </a:r>
            <a:r>
              <a:rPr lang="en-US" dirty="0"/>
              <a:t> </a:t>
            </a:r>
          </a:p>
          <a:p>
            <a:pPr marL="0" indent="0">
              <a:buNone/>
            </a:pPr>
            <a:r>
              <a:rPr lang="en-US" sz="1800" dirty="0"/>
              <a:t> </a:t>
            </a:r>
          </a:p>
          <a:p>
            <a:r>
              <a:rPr lang="en-US" dirty="0"/>
              <a:t>2461	</a:t>
            </a:r>
            <a:r>
              <a:rPr lang="en-US" dirty="0" err="1"/>
              <a:t>Haz</a:t>
            </a:r>
            <a:r>
              <a:rPr lang="en-US" dirty="0"/>
              <a:t> Waste, N.O.S. (only if EHS reported) liquid	</a:t>
            </a:r>
            <a:r>
              <a:rPr lang="en-US" dirty="0" smtClean="0"/>
              <a:t>DOT # 3082,  and</a:t>
            </a:r>
          </a:p>
          <a:p>
            <a:r>
              <a:rPr lang="en-US" dirty="0" smtClean="0"/>
              <a:t>2461	</a:t>
            </a:r>
            <a:r>
              <a:rPr lang="en-US" dirty="0" err="1" smtClean="0"/>
              <a:t>Haz</a:t>
            </a:r>
            <a:r>
              <a:rPr lang="en-US" dirty="0" smtClean="0"/>
              <a:t> </a:t>
            </a:r>
            <a:r>
              <a:rPr lang="en-US" dirty="0"/>
              <a:t>Waste, N.O.S. (only if EHS reported) </a:t>
            </a:r>
            <a:r>
              <a:rPr lang="en-US" dirty="0" smtClean="0"/>
              <a:t>solid 	DOT # 3077</a:t>
            </a:r>
            <a:endParaRPr lang="en-US" dirty="0"/>
          </a:p>
        </p:txBody>
      </p:sp>
      <p:sp>
        <p:nvSpPr>
          <p:cNvPr id="4" name="Slide Number Placeholder 3"/>
          <p:cNvSpPr>
            <a:spLocks noGrp="1"/>
          </p:cNvSpPr>
          <p:nvPr>
            <p:ph type="sldNum" sz="quarter" idx="12"/>
          </p:nvPr>
        </p:nvSpPr>
        <p:spPr/>
        <p:txBody>
          <a:bodyPr/>
          <a:lstStyle/>
          <a:p>
            <a:pPr>
              <a:defRPr/>
            </a:pPr>
            <a:fld id="{EB6FDA57-C392-48C0-B51A-FC80157C63A2}" type="slidenum">
              <a:rPr lang="en-US" smtClean="0"/>
              <a:pPr>
                <a:defRPr/>
              </a:pPr>
              <a:t>43</a:t>
            </a:fld>
            <a:endParaRPr lang="en-US"/>
          </a:p>
        </p:txBody>
      </p:sp>
      <p:sp>
        <p:nvSpPr>
          <p:cNvPr id="5" name="Title 1"/>
          <p:cNvSpPr txBox="1">
            <a:spLocks/>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smtClean="0">
                <a:solidFill>
                  <a:srgbClr val="FF0000"/>
                </a:solidFill>
              </a:rPr>
              <a:t>Changes</a:t>
            </a:r>
            <a:r>
              <a:rPr lang="en-US" sz="3200" kern="0" dirty="0" smtClean="0">
                <a:solidFill>
                  <a:srgbClr val="FF0000"/>
                </a:solidFill>
              </a:rPr>
              <a:t> </a:t>
            </a:r>
            <a:r>
              <a:rPr lang="en-US" sz="3200" kern="0" dirty="0" smtClean="0"/>
              <a:t>to the </a:t>
            </a:r>
            <a:r>
              <a:rPr lang="en-US" sz="3200" dirty="0"/>
              <a:t>Environmental Hazardous Substance List</a:t>
            </a:r>
            <a:endParaRPr lang="en-US" sz="3200" kern="0" dirty="0" smtClean="0"/>
          </a:p>
          <a:p>
            <a:r>
              <a:rPr lang="en-US" sz="2400" i="1" kern="0" dirty="0" smtClean="0"/>
              <a:t>(continued)</a:t>
            </a:r>
            <a:endParaRPr lang="en-US" sz="2400" i="1" kern="0" dirty="0"/>
          </a:p>
        </p:txBody>
      </p:sp>
    </p:spTree>
    <p:extLst>
      <p:ext uri="{BB962C8B-B14F-4D97-AF65-F5344CB8AC3E}">
        <p14:creationId xmlns:p14="http://schemas.microsoft.com/office/powerpoint/2010/main" val="3543437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lstStyle/>
          <a:p>
            <a:pPr marL="0" indent="0">
              <a:buNone/>
              <a:tabLst>
                <a:tab pos="7315200" algn="r"/>
              </a:tabLst>
            </a:pPr>
            <a:r>
              <a:rPr lang="en-US" dirty="0" smtClean="0"/>
              <a:t>4204  Nonylphenol</a:t>
            </a:r>
            <a:r>
              <a:rPr lang="en-US" dirty="0"/>
              <a:t>	N530</a:t>
            </a:r>
          </a:p>
          <a:p>
            <a:pPr marL="0" indent="0" algn="ctr">
              <a:buNone/>
            </a:pPr>
            <a:r>
              <a:rPr lang="en-US" sz="2800" dirty="0" smtClean="0"/>
              <a:t>Category added, includes only</a:t>
            </a:r>
          </a:p>
          <a:p>
            <a:pPr marL="0" indent="0" algn="ctr">
              <a:buNone/>
            </a:pPr>
            <a:r>
              <a:rPr lang="en-US" sz="2800" dirty="0" smtClean="0"/>
              <a:t> </a:t>
            </a:r>
            <a:r>
              <a:rPr lang="en-US" sz="2800" dirty="0"/>
              <a:t>the following substances:</a:t>
            </a:r>
          </a:p>
          <a:p>
            <a:pPr marL="685800" indent="-457200">
              <a:tabLst>
                <a:tab pos="7315200" algn="r"/>
              </a:tabLst>
            </a:pPr>
            <a:r>
              <a:rPr lang="en-US" sz="2800" dirty="0" err="1" smtClean="0"/>
              <a:t>Isononylphenol</a:t>
            </a:r>
            <a:r>
              <a:rPr lang="en-US" sz="2800" dirty="0"/>
              <a:t>	11066-49-2</a:t>
            </a:r>
          </a:p>
          <a:p>
            <a:pPr marL="685800" indent="-457200">
              <a:tabLst>
                <a:tab pos="7315200" algn="r"/>
              </a:tabLst>
            </a:pPr>
            <a:r>
              <a:rPr lang="en-US" sz="2800" dirty="0" smtClean="0"/>
              <a:t>4-Isononylphenol</a:t>
            </a:r>
            <a:r>
              <a:rPr lang="en-US" sz="2800" dirty="0"/>
              <a:t>	26543-97-5</a:t>
            </a:r>
          </a:p>
          <a:p>
            <a:pPr marL="685800" indent="-457200">
              <a:tabLst>
                <a:tab pos="7315200" algn="r"/>
              </a:tabLst>
            </a:pPr>
            <a:r>
              <a:rPr lang="en-US" sz="2800" dirty="0" smtClean="0"/>
              <a:t>Nonylphenol</a:t>
            </a:r>
            <a:r>
              <a:rPr lang="en-US" sz="2800" dirty="0"/>
              <a:t>	25154-52-3</a:t>
            </a:r>
          </a:p>
          <a:p>
            <a:pPr marL="685800" indent="-457200">
              <a:tabLst>
                <a:tab pos="7315200" algn="r"/>
              </a:tabLst>
            </a:pPr>
            <a:r>
              <a:rPr lang="en-US" sz="2800" dirty="0" smtClean="0"/>
              <a:t>4-Nonylphenol</a:t>
            </a:r>
            <a:r>
              <a:rPr lang="en-US" sz="2800" dirty="0"/>
              <a:t>	104-40-5</a:t>
            </a:r>
          </a:p>
          <a:p>
            <a:pPr marL="685800" indent="-457200">
              <a:tabLst>
                <a:tab pos="7315200" algn="r"/>
              </a:tabLst>
            </a:pPr>
            <a:r>
              <a:rPr lang="en-US" sz="2800" dirty="0" smtClean="0"/>
              <a:t>Nonylphenol</a:t>
            </a:r>
            <a:r>
              <a:rPr lang="en-US" sz="2800" dirty="0"/>
              <a:t>, branched	90481-04-2</a:t>
            </a:r>
          </a:p>
          <a:p>
            <a:pPr marL="685800" indent="-457200">
              <a:tabLst>
                <a:tab pos="7315200" algn="r"/>
              </a:tabLst>
            </a:pPr>
            <a:r>
              <a:rPr lang="en-US" sz="2800" dirty="0" smtClean="0"/>
              <a:t>4-Nonylphenol</a:t>
            </a:r>
            <a:r>
              <a:rPr lang="en-US" sz="2800" dirty="0"/>
              <a:t>, branched	84852-15-3</a:t>
            </a:r>
          </a:p>
          <a:p>
            <a:endParaRPr lang="en-US" dirty="0"/>
          </a:p>
        </p:txBody>
      </p:sp>
      <p:sp>
        <p:nvSpPr>
          <p:cNvPr id="4" name="Slide Number Placeholder 3"/>
          <p:cNvSpPr>
            <a:spLocks noGrp="1"/>
          </p:cNvSpPr>
          <p:nvPr>
            <p:ph type="sldNum" sz="quarter" idx="12"/>
          </p:nvPr>
        </p:nvSpPr>
        <p:spPr/>
        <p:txBody>
          <a:bodyPr/>
          <a:lstStyle/>
          <a:p>
            <a:pPr>
              <a:defRPr/>
            </a:pPr>
            <a:fld id="{EB6FDA57-C392-48C0-B51A-FC80157C63A2}" type="slidenum">
              <a:rPr lang="en-US" smtClean="0"/>
              <a:pPr>
                <a:defRPr/>
              </a:pPr>
              <a:t>44</a:t>
            </a:fld>
            <a:endParaRPr lang="en-US"/>
          </a:p>
        </p:txBody>
      </p:sp>
      <p:sp>
        <p:nvSpPr>
          <p:cNvPr id="6" name="Title 1"/>
          <p:cNvSpPr txBox="1">
            <a:spLocks/>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smtClean="0">
                <a:solidFill>
                  <a:srgbClr val="FF0000"/>
                </a:solidFill>
              </a:rPr>
              <a:t>Changes</a:t>
            </a:r>
            <a:r>
              <a:rPr lang="en-US" sz="3200" kern="0" dirty="0" smtClean="0">
                <a:solidFill>
                  <a:srgbClr val="FF0000"/>
                </a:solidFill>
              </a:rPr>
              <a:t> </a:t>
            </a:r>
            <a:r>
              <a:rPr lang="en-US" sz="3200" kern="0" dirty="0" smtClean="0"/>
              <a:t>to the </a:t>
            </a:r>
            <a:r>
              <a:rPr lang="en-US" sz="3200" dirty="0"/>
              <a:t>Environmental Hazardous Substance List</a:t>
            </a:r>
            <a:endParaRPr lang="en-US" sz="3200" kern="0" dirty="0" smtClean="0"/>
          </a:p>
          <a:p>
            <a:r>
              <a:rPr lang="en-US" sz="2400" i="1" kern="0" dirty="0" smtClean="0"/>
              <a:t>(continued)</a:t>
            </a:r>
            <a:endParaRPr lang="en-US" sz="2400" i="1" kern="0" dirty="0"/>
          </a:p>
        </p:txBody>
      </p:sp>
    </p:spTree>
    <p:extLst>
      <p:ext uri="{BB962C8B-B14F-4D97-AF65-F5344CB8AC3E}">
        <p14:creationId xmlns:p14="http://schemas.microsoft.com/office/powerpoint/2010/main" val="3466444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u="sng" dirty="0"/>
              <a:t>Deleted</a:t>
            </a:r>
            <a:endParaRPr lang="en-US" dirty="0"/>
          </a:p>
          <a:p>
            <a:pPr marL="0" indent="0">
              <a:buNone/>
            </a:pPr>
            <a:r>
              <a:rPr lang="en-US" dirty="0"/>
              <a:t> </a:t>
            </a:r>
          </a:p>
          <a:p>
            <a:pPr marL="514350" indent="-514350">
              <a:buAutoNum type="arabicPlain" startAt="2444"/>
            </a:pPr>
            <a:r>
              <a:rPr lang="en-US" dirty="0" smtClean="0"/>
              <a:t>  Heating Oil </a:t>
            </a:r>
            <a:r>
              <a:rPr lang="en-US" dirty="0"/>
              <a:t>	</a:t>
            </a:r>
            <a:r>
              <a:rPr lang="en-US" dirty="0" smtClean="0"/>
              <a:t>68476-34-6 </a:t>
            </a:r>
            <a:r>
              <a:rPr lang="en-US" dirty="0"/>
              <a:t>	</a:t>
            </a:r>
            <a:r>
              <a:rPr lang="en-US" dirty="0" smtClean="0"/>
              <a:t>1993</a:t>
            </a:r>
          </a:p>
          <a:p>
            <a:pPr marL="0" indent="0">
              <a:buNone/>
            </a:pPr>
            <a:endParaRPr lang="en-US" dirty="0"/>
          </a:p>
          <a:p>
            <a:r>
              <a:rPr lang="en-US" dirty="0"/>
              <a:t>Should be reported as Diesel Fuel or #2 Heating Oil (containing EHSs)</a:t>
            </a:r>
          </a:p>
        </p:txBody>
      </p:sp>
      <p:sp>
        <p:nvSpPr>
          <p:cNvPr id="4" name="Slide Number Placeholder 3"/>
          <p:cNvSpPr>
            <a:spLocks noGrp="1"/>
          </p:cNvSpPr>
          <p:nvPr>
            <p:ph type="sldNum" sz="quarter" idx="12"/>
          </p:nvPr>
        </p:nvSpPr>
        <p:spPr/>
        <p:txBody>
          <a:bodyPr/>
          <a:lstStyle/>
          <a:p>
            <a:pPr>
              <a:defRPr/>
            </a:pPr>
            <a:fld id="{EB6FDA57-C392-48C0-B51A-FC80157C63A2}" type="slidenum">
              <a:rPr lang="en-US" smtClean="0"/>
              <a:pPr>
                <a:defRPr/>
              </a:pPr>
              <a:t>45</a:t>
            </a:fld>
            <a:endParaRPr lang="en-US"/>
          </a:p>
        </p:txBody>
      </p:sp>
      <p:sp>
        <p:nvSpPr>
          <p:cNvPr id="6" name="Title 1"/>
          <p:cNvSpPr txBox="1">
            <a:spLocks/>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smtClean="0">
                <a:solidFill>
                  <a:srgbClr val="FF0000"/>
                </a:solidFill>
              </a:rPr>
              <a:t>Changes</a:t>
            </a:r>
            <a:r>
              <a:rPr lang="en-US" sz="3200" kern="0" dirty="0" smtClean="0">
                <a:solidFill>
                  <a:srgbClr val="FF0000"/>
                </a:solidFill>
              </a:rPr>
              <a:t> </a:t>
            </a:r>
            <a:r>
              <a:rPr lang="en-US" sz="3200" kern="0" dirty="0" smtClean="0"/>
              <a:t>to the </a:t>
            </a:r>
            <a:r>
              <a:rPr lang="en-US" sz="3200" dirty="0"/>
              <a:t>Environmental Hazardous Substance List</a:t>
            </a:r>
            <a:endParaRPr lang="en-US" sz="3200" kern="0" dirty="0" smtClean="0"/>
          </a:p>
          <a:p>
            <a:r>
              <a:rPr lang="en-US" sz="2400" i="1" kern="0" dirty="0" smtClean="0"/>
              <a:t>(continued)</a:t>
            </a:r>
            <a:endParaRPr lang="en-US" sz="2400" i="1" kern="0" dirty="0"/>
          </a:p>
        </p:txBody>
      </p:sp>
    </p:spTree>
    <p:extLst>
      <p:ext uri="{BB962C8B-B14F-4D97-AF65-F5344CB8AC3E}">
        <p14:creationId xmlns:p14="http://schemas.microsoft.com/office/powerpoint/2010/main" val="55873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1000"/>
          </a:xfrm>
        </p:spPr>
        <p:txBody>
          <a:bodyPr/>
          <a:lstStyle/>
          <a:p>
            <a:pPr marL="0" indent="0">
              <a:buNone/>
            </a:pPr>
            <a:r>
              <a:rPr lang="en-US" dirty="0"/>
              <a:t>Deleted the following individually listed substances as they are in the “Polycyclic aromatic compounds” category</a:t>
            </a:r>
            <a:r>
              <a:rPr lang="en-US" dirty="0" smtClean="0"/>
              <a:t>:</a:t>
            </a:r>
          </a:p>
          <a:p>
            <a:pPr marL="0" indent="0">
              <a:buNone/>
            </a:pPr>
            <a:endParaRPr lang="en-US" sz="2000" dirty="0"/>
          </a:p>
          <a:p>
            <a:pPr>
              <a:tabLst>
                <a:tab pos="7543800" algn="r"/>
              </a:tabLst>
            </a:pPr>
            <a:r>
              <a:rPr lang="en-US" sz="2800" dirty="0"/>
              <a:t>4103  1,6-Dintropyrene	42397-64-8</a:t>
            </a:r>
          </a:p>
          <a:p>
            <a:pPr>
              <a:tabLst>
                <a:tab pos="7543800" algn="r"/>
              </a:tabLst>
            </a:pPr>
            <a:r>
              <a:rPr lang="en-US" sz="2800" dirty="0" smtClean="0"/>
              <a:t>4019  </a:t>
            </a:r>
            <a:r>
              <a:rPr lang="en-US" sz="2800" dirty="0"/>
              <a:t>1,8-Dintropyrene	42397-65-4</a:t>
            </a:r>
          </a:p>
          <a:p>
            <a:pPr>
              <a:tabLst>
                <a:tab pos="7543800" algn="r"/>
              </a:tabLst>
            </a:pPr>
            <a:r>
              <a:rPr lang="en-US" sz="2800" dirty="0" smtClean="0"/>
              <a:t>4108  </a:t>
            </a:r>
            <a:r>
              <a:rPr lang="en-US" sz="2800" dirty="0"/>
              <a:t>6-Nitrochrysene	7496-02-8</a:t>
            </a:r>
          </a:p>
          <a:p>
            <a:pPr>
              <a:tabLst>
                <a:tab pos="7543800" algn="r"/>
              </a:tabLst>
            </a:pPr>
            <a:r>
              <a:rPr lang="en-US" sz="2800" dirty="0" smtClean="0"/>
              <a:t>4017  4-Nitropyrene</a:t>
            </a:r>
            <a:r>
              <a:rPr lang="en-US" sz="2800" dirty="0"/>
              <a:t>	</a:t>
            </a:r>
            <a:r>
              <a:rPr lang="en-US" sz="2800" dirty="0" smtClean="0"/>
              <a:t>57835-92-4</a:t>
            </a:r>
            <a:endParaRPr lang="en-US" sz="2800" dirty="0"/>
          </a:p>
        </p:txBody>
      </p:sp>
      <p:sp>
        <p:nvSpPr>
          <p:cNvPr id="4" name="Slide Number Placeholder 3"/>
          <p:cNvSpPr>
            <a:spLocks noGrp="1"/>
          </p:cNvSpPr>
          <p:nvPr>
            <p:ph type="sldNum" sz="quarter" idx="12"/>
          </p:nvPr>
        </p:nvSpPr>
        <p:spPr/>
        <p:txBody>
          <a:bodyPr/>
          <a:lstStyle/>
          <a:p>
            <a:pPr>
              <a:defRPr/>
            </a:pPr>
            <a:fld id="{EB6FDA57-C392-48C0-B51A-FC80157C63A2}" type="slidenum">
              <a:rPr lang="en-US" smtClean="0"/>
              <a:pPr>
                <a:defRPr/>
              </a:pPr>
              <a:t>46</a:t>
            </a:fld>
            <a:endParaRPr lang="en-US"/>
          </a:p>
        </p:txBody>
      </p:sp>
      <p:sp>
        <p:nvSpPr>
          <p:cNvPr id="8" name="Title 1"/>
          <p:cNvSpPr txBox="1">
            <a:spLocks/>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smtClean="0">
                <a:solidFill>
                  <a:srgbClr val="FF0000"/>
                </a:solidFill>
              </a:rPr>
              <a:t>Changes</a:t>
            </a:r>
            <a:r>
              <a:rPr lang="en-US" sz="3200" kern="0" dirty="0" smtClean="0">
                <a:solidFill>
                  <a:srgbClr val="FF0000"/>
                </a:solidFill>
              </a:rPr>
              <a:t> </a:t>
            </a:r>
            <a:r>
              <a:rPr lang="en-US" sz="3200" kern="0" dirty="0" smtClean="0"/>
              <a:t>to the </a:t>
            </a:r>
            <a:r>
              <a:rPr lang="en-US" sz="3200" dirty="0"/>
              <a:t>Environmental Hazardous Substance List</a:t>
            </a:r>
            <a:r>
              <a:rPr lang="en-US" sz="2400" i="1" kern="0" dirty="0" smtClean="0"/>
              <a:t>(continued)</a:t>
            </a:r>
            <a:endParaRPr lang="en-US" sz="2400" i="1" kern="0" dirty="0"/>
          </a:p>
        </p:txBody>
      </p:sp>
    </p:spTree>
    <p:extLst>
      <p:ext uri="{BB962C8B-B14F-4D97-AF65-F5344CB8AC3E}">
        <p14:creationId xmlns:p14="http://schemas.microsoft.com/office/powerpoint/2010/main" val="1439024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Also Deleted:</a:t>
            </a:r>
          </a:p>
          <a:p>
            <a:pPr marL="0" indent="0">
              <a:buNone/>
            </a:pPr>
            <a:endParaRPr lang="en-US" sz="2800" dirty="0" smtClean="0"/>
          </a:p>
          <a:p>
            <a:pPr marL="0" indent="0">
              <a:buNone/>
            </a:pPr>
            <a:r>
              <a:rPr lang="en-US" sz="2400" dirty="0"/>
              <a:t>1762 	Oleum [Sulfuric acid (fuming)] </a:t>
            </a:r>
            <a:r>
              <a:rPr lang="en-US" sz="2400" dirty="0" smtClean="0"/>
              <a:t>(</a:t>
            </a:r>
            <a:r>
              <a:rPr lang="en-US" sz="2400" dirty="0"/>
              <a:t>S) </a:t>
            </a:r>
            <a:r>
              <a:rPr lang="en-US" sz="2400" dirty="0" smtClean="0"/>
              <a:t>8014-95-7 </a:t>
            </a:r>
            <a:r>
              <a:rPr lang="en-US" sz="2400" dirty="0"/>
              <a:t>	1831</a:t>
            </a:r>
          </a:p>
          <a:p>
            <a:pPr marL="0" indent="0">
              <a:buNone/>
            </a:pPr>
            <a:r>
              <a:rPr lang="en-US" sz="2400" dirty="0"/>
              <a:t> </a:t>
            </a:r>
          </a:p>
          <a:p>
            <a:pPr marL="0" indent="0">
              <a:buNone/>
            </a:pPr>
            <a:r>
              <a:rPr lang="en-US" sz="2400" dirty="0"/>
              <a:t>1762	Sulfuric acid (fuming)	</a:t>
            </a:r>
            <a:r>
              <a:rPr lang="en-US" sz="2400" dirty="0" smtClean="0"/>
              <a:t>	8014-95-7</a:t>
            </a:r>
            <a:r>
              <a:rPr lang="en-US" sz="2400" dirty="0"/>
              <a:t>	1831</a:t>
            </a:r>
          </a:p>
          <a:p>
            <a:pPr marL="0" indent="0">
              <a:buNone/>
            </a:pPr>
            <a:r>
              <a:rPr lang="en-US" sz="2400" dirty="0"/>
              <a:t> </a:t>
            </a:r>
          </a:p>
          <a:p>
            <a:pPr marL="0" indent="0">
              <a:buNone/>
            </a:pPr>
            <a:r>
              <a:rPr lang="en-US" sz="2400" dirty="0"/>
              <a:t>2851	Used Petroleum Oil (containing EHSs</a:t>
            </a:r>
            <a:r>
              <a:rPr lang="en-US" sz="2400" dirty="0" smtClean="0"/>
              <a:t>)</a:t>
            </a:r>
            <a:r>
              <a:rPr lang="en-US" sz="2400" dirty="0"/>
              <a:t>		1270</a:t>
            </a:r>
          </a:p>
          <a:p>
            <a:pPr marL="0" indent="0">
              <a:buNone/>
            </a:pPr>
            <a:r>
              <a:rPr lang="en-US" sz="2400" dirty="0" smtClean="0"/>
              <a:t>           (report as </a:t>
            </a:r>
            <a:r>
              <a:rPr lang="en-US" sz="2400" dirty="0"/>
              <a:t>“Waste Oil</a:t>
            </a:r>
            <a:r>
              <a:rPr lang="en-US" sz="2400" dirty="0" smtClean="0"/>
              <a:t>”)</a:t>
            </a:r>
            <a:endParaRPr lang="en-US" sz="2400" dirty="0"/>
          </a:p>
          <a:p>
            <a:endParaRPr lang="en-US" sz="1800" dirty="0">
              <a:solidFill>
                <a:srgbClr val="FF0000"/>
              </a:solidFill>
            </a:endParaRPr>
          </a:p>
        </p:txBody>
      </p:sp>
      <p:sp>
        <p:nvSpPr>
          <p:cNvPr id="4" name="Slide Number Placeholder 3"/>
          <p:cNvSpPr>
            <a:spLocks noGrp="1"/>
          </p:cNvSpPr>
          <p:nvPr>
            <p:ph type="sldNum" sz="quarter" idx="12"/>
          </p:nvPr>
        </p:nvSpPr>
        <p:spPr/>
        <p:txBody>
          <a:bodyPr/>
          <a:lstStyle/>
          <a:p>
            <a:pPr>
              <a:defRPr/>
            </a:pPr>
            <a:fld id="{EB6FDA57-C392-48C0-B51A-FC80157C63A2}" type="slidenum">
              <a:rPr lang="en-US" smtClean="0"/>
              <a:pPr>
                <a:defRPr/>
              </a:pPr>
              <a:t>47</a:t>
            </a:fld>
            <a:endParaRPr lang="en-US"/>
          </a:p>
        </p:txBody>
      </p:sp>
      <p:sp>
        <p:nvSpPr>
          <p:cNvPr id="8" name="Title 1"/>
          <p:cNvSpPr txBox="1">
            <a:spLocks/>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smtClean="0">
                <a:solidFill>
                  <a:srgbClr val="FF0000"/>
                </a:solidFill>
              </a:rPr>
              <a:t>Changes</a:t>
            </a:r>
            <a:r>
              <a:rPr lang="en-US" sz="3200" kern="0" dirty="0" smtClean="0">
                <a:solidFill>
                  <a:srgbClr val="FF0000"/>
                </a:solidFill>
              </a:rPr>
              <a:t> </a:t>
            </a:r>
            <a:r>
              <a:rPr lang="en-US" sz="3200" kern="0" dirty="0" smtClean="0"/>
              <a:t>to the </a:t>
            </a:r>
            <a:r>
              <a:rPr lang="en-US" sz="3200" dirty="0"/>
              <a:t>Environmental Hazardous Substance List</a:t>
            </a:r>
            <a:endParaRPr lang="en-US" sz="3200" kern="0" dirty="0" smtClean="0"/>
          </a:p>
          <a:p>
            <a:r>
              <a:rPr lang="en-US" sz="2400" i="1" kern="0" dirty="0" smtClean="0"/>
              <a:t>(continued)</a:t>
            </a:r>
            <a:endParaRPr lang="en-US" sz="2400" i="1" kern="0" dirty="0"/>
          </a:p>
        </p:txBody>
      </p:sp>
    </p:spTree>
    <p:extLst>
      <p:ext uri="{BB962C8B-B14F-4D97-AF65-F5344CB8AC3E}">
        <p14:creationId xmlns:p14="http://schemas.microsoft.com/office/powerpoint/2010/main" val="2784193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Other Reporting Changes</a:t>
            </a:r>
            <a:endParaRPr lang="en-US" sz="3200" dirty="0"/>
          </a:p>
        </p:txBody>
      </p:sp>
      <p:sp>
        <p:nvSpPr>
          <p:cNvPr id="3" name="Content Placeholder 2"/>
          <p:cNvSpPr>
            <a:spLocks noGrp="1"/>
          </p:cNvSpPr>
          <p:nvPr>
            <p:ph idx="1"/>
          </p:nvPr>
        </p:nvSpPr>
        <p:spPr>
          <a:xfrm>
            <a:off x="457200" y="1600200"/>
            <a:ext cx="8229600" cy="4572000"/>
          </a:xfrm>
        </p:spPr>
        <p:txBody>
          <a:bodyPr/>
          <a:lstStyle/>
          <a:p>
            <a:r>
              <a:rPr lang="en-US" dirty="0"/>
              <a:t>Section B on the CRTK Survey will only be applicable for facilities covered by the NJ CRTK rules.  Facilities covered under Federal EPCRA will not need to answer these questions</a:t>
            </a:r>
          </a:p>
          <a:p>
            <a:pPr marL="0" indent="0">
              <a:buNone/>
            </a:pPr>
            <a:endParaRPr lang="en-US" dirty="0" smtClean="0"/>
          </a:p>
          <a:p>
            <a:r>
              <a:rPr lang="en-US" dirty="0" smtClean="0"/>
              <a:t>Inventory page will refresh to the first incomplete chemical on the list</a:t>
            </a:r>
            <a:endParaRPr lang="en-US" dirty="0"/>
          </a:p>
        </p:txBody>
      </p:sp>
      <p:sp>
        <p:nvSpPr>
          <p:cNvPr id="4" name="Slide Number Placeholder 3"/>
          <p:cNvSpPr>
            <a:spLocks noGrp="1"/>
          </p:cNvSpPr>
          <p:nvPr>
            <p:ph type="sldNum" sz="quarter" idx="12"/>
          </p:nvPr>
        </p:nvSpPr>
        <p:spPr/>
        <p:txBody>
          <a:bodyPr/>
          <a:lstStyle/>
          <a:p>
            <a:pPr>
              <a:defRPr/>
            </a:pPr>
            <a:fld id="{EB6FDA57-C392-48C0-B51A-FC80157C63A2}" type="slidenum">
              <a:rPr lang="en-US" smtClean="0"/>
              <a:pPr>
                <a:defRPr/>
              </a:pPr>
              <a:t>48</a:t>
            </a:fld>
            <a:endParaRPr lang="en-US"/>
          </a:p>
        </p:txBody>
      </p:sp>
    </p:spTree>
    <p:extLst>
      <p:ext uri="{BB962C8B-B14F-4D97-AF65-F5344CB8AC3E}">
        <p14:creationId xmlns:p14="http://schemas.microsoft.com/office/powerpoint/2010/main" val="1502331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z="3200" dirty="0" smtClean="0">
                <a:solidFill>
                  <a:schemeClr val="tx1"/>
                </a:solidFill>
              </a:rPr>
              <a:t>Distribution of the CRTK Survey</a:t>
            </a:r>
          </a:p>
        </p:txBody>
      </p:sp>
      <p:sp>
        <p:nvSpPr>
          <p:cNvPr id="35843" name="Rectangle 3"/>
          <p:cNvSpPr>
            <a:spLocks noGrp="1" noChangeArrowheads="1"/>
          </p:cNvSpPr>
          <p:nvPr>
            <p:ph type="body" idx="1"/>
          </p:nvPr>
        </p:nvSpPr>
        <p:spPr>
          <a:xfrm>
            <a:off x="914400" y="1524000"/>
            <a:ext cx="7315200" cy="4525963"/>
          </a:xfrm>
        </p:spPr>
        <p:txBody>
          <a:bodyPr/>
          <a:lstStyle/>
          <a:p>
            <a:pPr eaLnBrk="1" hangingPunct="1">
              <a:lnSpc>
                <a:spcPct val="80000"/>
              </a:lnSpc>
              <a:buClr>
                <a:schemeClr val="tx1"/>
              </a:buClr>
              <a:buFont typeface="Wingdings" pitchFamily="2" charset="2"/>
              <a:buChar char="ü"/>
            </a:pPr>
            <a:r>
              <a:rPr lang="en-US" altLang="en-US" sz="2800" dirty="0" smtClean="0"/>
              <a:t>Original to NJDEP (Electronically)</a:t>
            </a:r>
          </a:p>
          <a:p>
            <a:pPr eaLnBrk="1" hangingPunct="1">
              <a:lnSpc>
                <a:spcPct val="80000"/>
              </a:lnSpc>
              <a:buClr>
                <a:schemeClr val="tx1"/>
              </a:buClr>
              <a:buFont typeface="Wingdings" pitchFamily="2" charset="2"/>
              <a:buChar char="ü"/>
            </a:pPr>
            <a:endParaRPr lang="en-US" altLang="en-US" sz="1800" dirty="0" smtClean="0"/>
          </a:p>
          <a:p>
            <a:pPr eaLnBrk="1" hangingPunct="1">
              <a:lnSpc>
                <a:spcPct val="80000"/>
              </a:lnSpc>
              <a:buClr>
                <a:schemeClr val="tx1"/>
              </a:buClr>
              <a:buFont typeface="Wingdings" pitchFamily="2" charset="2"/>
              <a:buChar char="ü"/>
            </a:pPr>
            <a:r>
              <a:rPr lang="en-US" altLang="en-US" sz="2800" dirty="0" smtClean="0"/>
              <a:t>Local Fire Department (Printed Copy)</a:t>
            </a:r>
          </a:p>
          <a:p>
            <a:pPr eaLnBrk="1" hangingPunct="1">
              <a:lnSpc>
                <a:spcPct val="80000"/>
              </a:lnSpc>
              <a:buClr>
                <a:schemeClr val="tx1"/>
              </a:buClr>
              <a:buFont typeface="Wingdings" pitchFamily="2" charset="2"/>
              <a:buNone/>
            </a:pPr>
            <a:endParaRPr lang="en-US" altLang="en-US" sz="1800" dirty="0" smtClean="0"/>
          </a:p>
          <a:p>
            <a:pPr eaLnBrk="1" hangingPunct="1">
              <a:lnSpc>
                <a:spcPct val="80000"/>
              </a:lnSpc>
              <a:buClr>
                <a:schemeClr val="tx1"/>
              </a:buClr>
              <a:buFont typeface="Wingdings" pitchFamily="2" charset="2"/>
              <a:buChar char="ü"/>
            </a:pPr>
            <a:r>
              <a:rPr lang="en-US" altLang="en-US" sz="2800" dirty="0" smtClean="0"/>
              <a:t>Local Police Department (Printed Copy)</a:t>
            </a:r>
          </a:p>
          <a:p>
            <a:pPr eaLnBrk="1" hangingPunct="1">
              <a:lnSpc>
                <a:spcPct val="80000"/>
              </a:lnSpc>
              <a:buClr>
                <a:schemeClr val="tx1"/>
              </a:buClr>
              <a:buFont typeface="Wingdings" pitchFamily="2" charset="2"/>
              <a:buNone/>
            </a:pPr>
            <a:endParaRPr lang="en-US" altLang="en-US" sz="1800" dirty="0" smtClean="0"/>
          </a:p>
          <a:p>
            <a:pPr eaLnBrk="1" hangingPunct="1">
              <a:lnSpc>
                <a:spcPct val="80000"/>
              </a:lnSpc>
              <a:buClr>
                <a:schemeClr val="tx1"/>
              </a:buClr>
              <a:buFont typeface="Wingdings" pitchFamily="2" charset="2"/>
              <a:buChar char="ü"/>
            </a:pPr>
            <a:r>
              <a:rPr lang="en-US" altLang="en-US" sz="2800" dirty="0" smtClean="0"/>
              <a:t>County Lead Agency (Printed Copy)</a:t>
            </a:r>
          </a:p>
          <a:p>
            <a:pPr eaLnBrk="1" hangingPunct="1">
              <a:lnSpc>
                <a:spcPct val="80000"/>
              </a:lnSpc>
              <a:buClr>
                <a:schemeClr val="tx1"/>
              </a:buClr>
              <a:buFont typeface="Wingdings" pitchFamily="2" charset="2"/>
              <a:buChar char="ü"/>
            </a:pPr>
            <a:endParaRPr lang="en-US" altLang="en-US" sz="1800" dirty="0" smtClean="0"/>
          </a:p>
          <a:p>
            <a:pPr eaLnBrk="1" hangingPunct="1">
              <a:lnSpc>
                <a:spcPct val="80000"/>
              </a:lnSpc>
              <a:buClr>
                <a:schemeClr val="tx1"/>
              </a:buClr>
              <a:buFont typeface="Wingdings" pitchFamily="2" charset="2"/>
              <a:buChar char="ü"/>
            </a:pPr>
            <a:r>
              <a:rPr lang="en-US" altLang="en-US" sz="2800" dirty="0" smtClean="0"/>
              <a:t>Local Emergency Planning Committee</a:t>
            </a:r>
          </a:p>
          <a:p>
            <a:pPr marL="0" indent="0" eaLnBrk="1" hangingPunct="1">
              <a:lnSpc>
                <a:spcPct val="80000"/>
              </a:lnSpc>
              <a:buClr>
                <a:schemeClr val="tx1"/>
              </a:buClr>
              <a:buNone/>
            </a:pPr>
            <a:r>
              <a:rPr lang="en-US" altLang="en-US" sz="2800" dirty="0" smtClean="0"/>
              <a:t>    (Printed Copy)</a:t>
            </a:r>
          </a:p>
          <a:p>
            <a:pPr eaLnBrk="1" hangingPunct="1">
              <a:lnSpc>
                <a:spcPct val="80000"/>
              </a:lnSpc>
              <a:buClr>
                <a:schemeClr val="tx1"/>
              </a:buClr>
              <a:buFont typeface="Wingdings" pitchFamily="2" charset="2"/>
              <a:buChar char="ü"/>
            </a:pPr>
            <a:endParaRPr lang="en-US" altLang="en-US" sz="1800" dirty="0" smtClean="0"/>
          </a:p>
          <a:p>
            <a:pPr eaLnBrk="1" hangingPunct="1">
              <a:lnSpc>
                <a:spcPct val="80000"/>
              </a:lnSpc>
              <a:buClr>
                <a:schemeClr val="tx1"/>
              </a:buClr>
              <a:buFont typeface="Wingdings" pitchFamily="2" charset="2"/>
              <a:buChar char="ü"/>
            </a:pPr>
            <a:r>
              <a:rPr lang="en-US" altLang="en-US" sz="2800" dirty="0" smtClean="0"/>
              <a:t>Employer’s file copy (Printed Copy)</a:t>
            </a:r>
          </a:p>
          <a:p>
            <a:pPr eaLnBrk="1" hangingPunct="1">
              <a:lnSpc>
                <a:spcPct val="80000"/>
              </a:lnSpc>
            </a:pPr>
            <a:endParaRPr lang="en-US" altLang="en-US" sz="2000" dirty="0" smtClean="0"/>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325562"/>
          </a:xfrm>
        </p:spPr>
        <p:txBody>
          <a:bodyPr/>
          <a:lstStyle/>
          <a:p>
            <a:pPr eaLnBrk="1" hangingPunct="1"/>
            <a:r>
              <a:rPr lang="en-US" altLang="en-US" sz="3200" dirty="0" smtClean="0">
                <a:solidFill>
                  <a:schemeClr val="tx1"/>
                </a:solidFill>
              </a:rPr>
              <a:t>Who Must Complete a CRTK Survey</a:t>
            </a:r>
            <a:br>
              <a:rPr lang="en-US" altLang="en-US" sz="3200" dirty="0" smtClean="0">
                <a:solidFill>
                  <a:schemeClr val="tx1"/>
                </a:solidFill>
              </a:rPr>
            </a:br>
            <a:r>
              <a:rPr lang="en-US" altLang="en-US" sz="2400" i="1" dirty="0" smtClean="0">
                <a:solidFill>
                  <a:schemeClr val="tx1"/>
                </a:solidFill>
              </a:rPr>
              <a:t>(continued)</a:t>
            </a:r>
          </a:p>
        </p:txBody>
      </p:sp>
      <p:sp>
        <p:nvSpPr>
          <p:cNvPr id="6147" name="Rectangle 3"/>
          <p:cNvSpPr>
            <a:spLocks noGrp="1" noChangeArrowheads="1"/>
          </p:cNvSpPr>
          <p:nvPr>
            <p:ph type="body" idx="1"/>
          </p:nvPr>
        </p:nvSpPr>
        <p:spPr>
          <a:xfrm>
            <a:off x="533400" y="1600200"/>
            <a:ext cx="8001000" cy="3581400"/>
          </a:xfrm>
        </p:spPr>
        <p:txBody>
          <a:bodyPr/>
          <a:lstStyle/>
          <a:p>
            <a:pPr marL="0" indent="0" eaLnBrk="1" hangingPunct="1">
              <a:buFontTx/>
              <a:buNone/>
              <a:defRPr/>
            </a:pPr>
            <a:endParaRPr lang="en-US" sz="1800" dirty="0"/>
          </a:p>
          <a:p>
            <a:pPr eaLnBrk="1" hangingPunct="1">
              <a:buFontTx/>
              <a:buNone/>
              <a:defRPr/>
            </a:pPr>
            <a:r>
              <a:rPr lang="en-US" sz="2800" b="1" u="sng" dirty="0" smtClean="0"/>
              <a:t>Federal Regulations</a:t>
            </a:r>
            <a:endParaRPr lang="en-US" sz="2800" dirty="0" smtClean="0"/>
          </a:p>
          <a:p>
            <a:pPr marL="0" indent="0" eaLnBrk="1" hangingPunct="1">
              <a:buNone/>
              <a:defRPr/>
            </a:pPr>
            <a:endParaRPr lang="en-US" sz="1800" dirty="0" smtClean="0"/>
          </a:p>
          <a:p>
            <a:pPr marL="0" indent="0" eaLnBrk="1" hangingPunct="1">
              <a:buNone/>
              <a:defRPr/>
            </a:pPr>
            <a:r>
              <a:rPr lang="en-US" sz="2800" dirty="0" smtClean="0"/>
              <a:t>Emergency Planning and Community Right </a:t>
            </a:r>
          </a:p>
          <a:p>
            <a:pPr eaLnBrk="1" hangingPunct="1">
              <a:buFontTx/>
              <a:buNone/>
              <a:defRPr/>
            </a:pPr>
            <a:r>
              <a:rPr lang="en-US" sz="2800" dirty="0" smtClean="0"/>
              <a:t>to Know Act  of 1986 (EPCRA)</a:t>
            </a:r>
          </a:p>
          <a:p>
            <a:pPr eaLnBrk="1" hangingPunct="1">
              <a:buFontTx/>
              <a:buNone/>
              <a:defRPr/>
            </a:pPr>
            <a:endParaRPr lang="en-US" sz="1800" dirty="0" smtClean="0"/>
          </a:p>
          <a:p>
            <a:pPr marL="285750" lvl="1" eaLnBrk="1" hangingPunct="1">
              <a:defRPr/>
            </a:pPr>
            <a:r>
              <a:rPr lang="en-US" sz="2400" dirty="0" smtClean="0"/>
              <a:t>Any facility, regardless of industry sector, if hazardous</a:t>
            </a:r>
          </a:p>
          <a:p>
            <a:pPr marL="285750" lvl="1" eaLnBrk="1" hangingPunct="1">
              <a:buFontTx/>
              <a:buNone/>
              <a:defRPr/>
            </a:pPr>
            <a:r>
              <a:rPr lang="en-US" sz="2400" dirty="0" smtClean="0"/>
              <a:t>    substances are present above reporting thresholds</a:t>
            </a:r>
          </a:p>
          <a:p>
            <a:pPr marL="457200" lvl="1" indent="0" eaLnBrk="1" hangingPunct="1">
              <a:buFontTx/>
              <a:buNone/>
              <a:defRPr/>
            </a:pPr>
            <a:endParaRPr lang="en-US" sz="2000" dirty="0" smtClean="0"/>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5</a:t>
            </a:fld>
            <a:endParaRPr lang="en-US"/>
          </a:p>
        </p:txBody>
      </p:sp>
    </p:spTree>
    <p:extLst>
      <p:ext uri="{BB962C8B-B14F-4D97-AF65-F5344CB8AC3E}">
        <p14:creationId xmlns:p14="http://schemas.microsoft.com/office/powerpoint/2010/main" val="12691393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1219200" y="1524000"/>
            <a:ext cx="6629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3600" dirty="0"/>
              <a:t>Office of Pollution Prevention and Right to </a:t>
            </a:r>
            <a:r>
              <a:rPr lang="en-US" sz="3600" dirty="0" smtClean="0"/>
              <a:t>Know</a:t>
            </a:r>
          </a:p>
          <a:p>
            <a:pPr algn="ctr">
              <a:defRPr/>
            </a:pPr>
            <a:endParaRPr lang="en-US" sz="3600" dirty="0"/>
          </a:p>
          <a:p>
            <a:pPr algn="ctr">
              <a:defRPr/>
            </a:pPr>
            <a:r>
              <a:rPr lang="en-US" sz="3600" dirty="0"/>
              <a:t>609-777-0518</a:t>
            </a:r>
          </a:p>
          <a:p>
            <a:pPr algn="ctr">
              <a:defRPr/>
            </a:pPr>
            <a:r>
              <a:rPr lang="en-US" sz="3600" dirty="0" smtClean="0"/>
              <a:t>609-292-6714</a:t>
            </a:r>
          </a:p>
          <a:p>
            <a:pPr algn="ctr">
              <a:defRPr/>
            </a:pPr>
            <a:endParaRPr lang="en-US" sz="3600" dirty="0"/>
          </a:p>
          <a:p>
            <a:pPr algn="ctr">
              <a:defRPr/>
            </a:pPr>
            <a:r>
              <a:rPr lang="en-US" sz="3600" dirty="0">
                <a:hlinkClick r:id="rId2"/>
              </a:rPr>
              <a:t>http://</a:t>
            </a:r>
            <a:r>
              <a:rPr lang="en-US" sz="3600" dirty="0" smtClean="0">
                <a:hlinkClick r:id="rId2"/>
              </a:rPr>
              <a:t>www.nj.gov/dep/opppc</a:t>
            </a:r>
            <a:r>
              <a:rPr lang="en-US" sz="3600" dirty="0" smtClean="0"/>
              <a:t> </a:t>
            </a:r>
            <a:endParaRPr lang="en-US" sz="3600" dirty="0"/>
          </a:p>
        </p:txBody>
      </p:sp>
      <p:sp>
        <p:nvSpPr>
          <p:cNvPr id="2" name="Slide Number Placeholder 1"/>
          <p:cNvSpPr>
            <a:spLocks noGrp="1"/>
          </p:cNvSpPr>
          <p:nvPr>
            <p:ph type="sldNum" sz="quarter" idx="12"/>
          </p:nvPr>
        </p:nvSpPr>
        <p:spPr/>
        <p:txBody>
          <a:bodyPr/>
          <a:lstStyle/>
          <a:p>
            <a:pPr>
              <a:defRPr/>
            </a:pPr>
            <a:fld id="{60CA5EF7-0E75-4FA7-80E3-E9C95E6845A7}" type="slidenum">
              <a:rPr lang="en-US" smtClean="0"/>
              <a:pPr>
                <a:defRPr/>
              </a:pPr>
              <a:t>50</a:t>
            </a:fld>
            <a:endParaRPr lang="en-US"/>
          </a:p>
        </p:txBody>
      </p:sp>
      <p:sp>
        <p:nvSpPr>
          <p:cNvPr id="4" name="Rectangle 2"/>
          <p:cNvSpPr txBox="1">
            <a:spLocks noChangeArrowheads="1"/>
          </p:cNvSpPr>
          <p:nvPr/>
        </p:nvSpPr>
        <p:spPr>
          <a:xfrm>
            <a:off x="457200" y="381000"/>
            <a:ext cx="8229600" cy="1036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u="sng" kern="0" dirty="0" smtClean="0">
                <a:solidFill>
                  <a:schemeClr val="tx1"/>
                </a:solidFill>
              </a:rPr>
              <a:t>Contact: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1676400" y="2514600"/>
            <a:ext cx="5562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rgbClr val="FFFF00"/>
              </a:buClr>
              <a:buFont typeface="Wingdings" pitchFamily="2" charset="2"/>
              <a:buNone/>
              <a:defRPr/>
            </a:pPr>
            <a:r>
              <a:rPr lang="en-US" sz="6000" b="1">
                <a:effectLst>
                  <a:outerShdw blurRad="38100" dist="38100" dir="2700000" algn="tl">
                    <a:srgbClr val="C0C0C0"/>
                  </a:outerShdw>
                </a:effectLst>
              </a:rPr>
              <a:t>Questions?</a:t>
            </a:r>
          </a:p>
        </p:txBody>
      </p:sp>
      <p:sp>
        <p:nvSpPr>
          <p:cNvPr id="2" name="Slide Number Placeholder 1"/>
          <p:cNvSpPr>
            <a:spLocks noGrp="1"/>
          </p:cNvSpPr>
          <p:nvPr>
            <p:ph type="sldNum" sz="quarter" idx="12"/>
          </p:nvPr>
        </p:nvSpPr>
        <p:spPr/>
        <p:txBody>
          <a:bodyPr/>
          <a:lstStyle/>
          <a:p>
            <a:pPr>
              <a:defRPr/>
            </a:pPr>
            <a:fld id="{60CA5EF7-0E75-4FA7-80E3-E9C95E6845A7}" type="slidenum">
              <a:rPr lang="en-US" smtClean="0"/>
              <a:pPr>
                <a:defRPr/>
              </a:pPr>
              <a:t>51</a:t>
            </a:fld>
            <a:endParaRPr lang="en-US"/>
          </a:p>
        </p:txBody>
      </p:sp>
      <p:pic>
        <p:nvPicPr>
          <p:cNvPr id="2052" name="Picture 4" descr="C:\Users\aopperma\AppData\Local\Microsoft\Windows\Temporary Internet Files\Content.IE5\FLGWK759\large-Emoticons-Question-face-66.6-11146[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4600" y="3657600"/>
            <a:ext cx="2008800" cy="193849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opperma\AppData\Local\Microsoft\Windows\Temporary Internet Files\Content.IE5\3SBF1EME\think-think-thin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3400"/>
            <a:ext cx="152400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opperma\AppData\Local\Microsoft\Windows\Temporary Internet Files\Content.IE5\VDQ3ZBCD\picto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197" y="467307"/>
            <a:ext cx="1842806" cy="184280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opperma\AppData\Local\Microsoft\Windows\Temporary Internet Files\Content.IE5\3SBF1EME\Icon_verified_chemical_structure.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4038600"/>
            <a:ext cx="2241798" cy="19620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868362"/>
          </a:xfrm>
        </p:spPr>
        <p:txBody>
          <a:bodyPr/>
          <a:lstStyle/>
          <a:p>
            <a:pPr eaLnBrk="1" hangingPunct="1"/>
            <a:r>
              <a:rPr lang="en-US" altLang="en-US" sz="3200" smtClean="0">
                <a:solidFill>
                  <a:schemeClr val="tx1"/>
                </a:solidFill>
              </a:rPr>
              <a:t>What Must Be Reported</a:t>
            </a:r>
          </a:p>
        </p:txBody>
      </p:sp>
      <p:sp>
        <p:nvSpPr>
          <p:cNvPr id="6147" name="Rectangle 3"/>
          <p:cNvSpPr>
            <a:spLocks noGrp="1" noChangeArrowheads="1"/>
          </p:cNvSpPr>
          <p:nvPr>
            <p:ph type="body" idx="1"/>
          </p:nvPr>
        </p:nvSpPr>
        <p:spPr>
          <a:xfrm>
            <a:off x="533400" y="990600"/>
            <a:ext cx="8077200" cy="5334000"/>
          </a:xfrm>
        </p:spPr>
        <p:txBody>
          <a:bodyPr/>
          <a:lstStyle/>
          <a:p>
            <a:pPr eaLnBrk="1" hangingPunct="1">
              <a:lnSpc>
                <a:spcPct val="90000"/>
              </a:lnSpc>
              <a:buFontTx/>
              <a:buNone/>
              <a:defRPr/>
            </a:pPr>
            <a:r>
              <a:rPr lang="en-US" sz="2800" b="1" u="sng" dirty="0" smtClean="0"/>
              <a:t>New Jersey</a:t>
            </a:r>
          </a:p>
          <a:p>
            <a:pPr marL="0" indent="0" eaLnBrk="1" hangingPunct="1">
              <a:lnSpc>
                <a:spcPct val="90000"/>
              </a:lnSpc>
              <a:buNone/>
              <a:defRPr/>
            </a:pPr>
            <a:r>
              <a:rPr lang="en-US" sz="2800" dirty="0" smtClean="0"/>
              <a:t>Hazardous substances on the NJ CRTK Environmental Hazardous Substance (EHS) List </a:t>
            </a:r>
          </a:p>
          <a:p>
            <a:pPr marL="350838" lvl="1" eaLnBrk="1" hangingPunct="1">
              <a:lnSpc>
                <a:spcPct val="90000"/>
              </a:lnSpc>
              <a:defRPr/>
            </a:pPr>
            <a:r>
              <a:rPr lang="en-US" sz="2400" dirty="0" smtClean="0"/>
              <a:t>typically, 500 pound reporting threshold</a:t>
            </a:r>
          </a:p>
          <a:p>
            <a:pPr marL="65088" lvl="1" indent="0" eaLnBrk="1" hangingPunct="1">
              <a:lnSpc>
                <a:spcPct val="90000"/>
              </a:lnSpc>
              <a:buNone/>
              <a:defRPr/>
            </a:pPr>
            <a:endParaRPr lang="en-US" sz="1800" dirty="0" smtClean="0"/>
          </a:p>
          <a:p>
            <a:pPr marL="57150" indent="0" algn="ctr" eaLnBrk="1" hangingPunct="1">
              <a:lnSpc>
                <a:spcPct val="90000"/>
              </a:lnSpc>
              <a:buFontTx/>
              <a:buNone/>
              <a:defRPr/>
            </a:pPr>
            <a:r>
              <a:rPr lang="en-US" sz="2400" dirty="0" smtClean="0"/>
              <a:t>Access the NJ List at: </a:t>
            </a:r>
            <a:r>
              <a:rPr lang="en-US" sz="2400" dirty="0" smtClean="0">
                <a:hlinkClick r:id="rId2"/>
              </a:rPr>
              <a:t>http://www.nj.gov/dep/opppc/figdoc.htm</a:t>
            </a:r>
            <a:endParaRPr lang="en-US" sz="2400" dirty="0" smtClean="0"/>
          </a:p>
          <a:p>
            <a:pPr marL="57150" indent="0" eaLnBrk="1" hangingPunct="1">
              <a:lnSpc>
                <a:spcPct val="90000"/>
              </a:lnSpc>
              <a:buFontTx/>
              <a:buNone/>
              <a:defRPr/>
            </a:pPr>
            <a:endParaRPr lang="en-US" sz="1800" dirty="0" smtClean="0"/>
          </a:p>
          <a:p>
            <a:pPr eaLnBrk="1" hangingPunct="1">
              <a:lnSpc>
                <a:spcPct val="90000"/>
              </a:lnSpc>
              <a:buFontTx/>
              <a:buNone/>
              <a:defRPr/>
            </a:pPr>
            <a:r>
              <a:rPr lang="en-US" sz="2800" b="1" u="sng" dirty="0" smtClean="0"/>
              <a:t>Federal</a:t>
            </a:r>
          </a:p>
          <a:p>
            <a:pPr marL="0" indent="0" eaLnBrk="1" hangingPunct="1">
              <a:lnSpc>
                <a:spcPct val="90000"/>
              </a:lnSpc>
              <a:buNone/>
              <a:defRPr/>
            </a:pPr>
            <a:r>
              <a:rPr lang="en-US" sz="2800" dirty="0" smtClean="0"/>
              <a:t>Any hazardous substance or product for which a </a:t>
            </a:r>
            <a:r>
              <a:rPr lang="en-US" sz="2800" dirty="0" smtClean="0"/>
              <a:t>Safety </a:t>
            </a:r>
            <a:r>
              <a:rPr lang="en-US" sz="2800" dirty="0" smtClean="0"/>
              <a:t>Data Sheet </a:t>
            </a:r>
            <a:r>
              <a:rPr lang="en-US" sz="2800" dirty="0" smtClean="0"/>
              <a:t>(SDS</a:t>
            </a:r>
            <a:r>
              <a:rPr lang="en-US" sz="2800" dirty="0" smtClean="0"/>
              <a:t>) is required per the OSHA Hazard Communication Standard</a:t>
            </a:r>
          </a:p>
          <a:p>
            <a:pPr marL="347663" lvl="1" indent="-282575" eaLnBrk="1" hangingPunct="1">
              <a:lnSpc>
                <a:spcPct val="90000"/>
              </a:lnSpc>
              <a:defRPr/>
            </a:pPr>
            <a:r>
              <a:rPr lang="en-US" sz="2400" dirty="0" smtClean="0"/>
              <a:t>typically 10,000 pound reporting threshold</a:t>
            </a:r>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249362"/>
          </a:xfrm>
        </p:spPr>
        <p:txBody>
          <a:bodyPr/>
          <a:lstStyle/>
          <a:p>
            <a:pPr eaLnBrk="1" hangingPunct="1"/>
            <a:r>
              <a:rPr lang="en-US" altLang="en-US" sz="3200" dirty="0" smtClean="0">
                <a:solidFill>
                  <a:schemeClr val="tx1"/>
                </a:solidFill>
              </a:rPr>
              <a:t>What Must Be Reported</a:t>
            </a:r>
            <a:br>
              <a:rPr lang="en-US" altLang="en-US" sz="3200" dirty="0" smtClean="0">
                <a:solidFill>
                  <a:schemeClr val="tx1"/>
                </a:solidFill>
              </a:rPr>
            </a:br>
            <a:r>
              <a:rPr lang="en-US" altLang="en-US" sz="2400" i="1" dirty="0" smtClean="0">
                <a:solidFill>
                  <a:schemeClr val="tx1"/>
                </a:solidFill>
              </a:rPr>
              <a:t>(continued)</a:t>
            </a:r>
          </a:p>
        </p:txBody>
      </p:sp>
      <p:sp>
        <p:nvSpPr>
          <p:cNvPr id="6147" name="Rectangle 3"/>
          <p:cNvSpPr>
            <a:spLocks noGrp="1" noChangeArrowheads="1"/>
          </p:cNvSpPr>
          <p:nvPr>
            <p:ph type="body" idx="1"/>
          </p:nvPr>
        </p:nvSpPr>
        <p:spPr>
          <a:xfrm>
            <a:off x="762000" y="1676400"/>
            <a:ext cx="7467600" cy="4191000"/>
          </a:xfrm>
        </p:spPr>
        <p:txBody>
          <a:bodyPr/>
          <a:lstStyle/>
          <a:p>
            <a:pPr eaLnBrk="1" hangingPunct="1">
              <a:lnSpc>
                <a:spcPct val="90000"/>
              </a:lnSpc>
              <a:buFontTx/>
              <a:buNone/>
              <a:defRPr/>
            </a:pPr>
            <a:endParaRPr lang="en-US" sz="2400" b="1" u="sng" dirty="0" smtClean="0"/>
          </a:p>
          <a:p>
            <a:pPr eaLnBrk="1" hangingPunct="1">
              <a:lnSpc>
                <a:spcPct val="90000"/>
              </a:lnSpc>
              <a:buFontTx/>
              <a:buNone/>
              <a:defRPr/>
            </a:pPr>
            <a:r>
              <a:rPr lang="en-US" sz="2800" b="1" u="sng" dirty="0" smtClean="0"/>
              <a:t>New Jersey and Federal</a:t>
            </a:r>
          </a:p>
          <a:p>
            <a:pPr marL="0" indent="0" algn="ctr" eaLnBrk="1" hangingPunct="1">
              <a:lnSpc>
                <a:spcPct val="90000"/>
              </a:lnSpc>
              <a:buNone/>
              <a:defRPr/>
            </a:pPr>
            <a:r>
              <a:rPr lang="en-US" sz="2800" dirty="0" smtClean="0"/>
              <a:t>Extremely Hazardous Substances</a:t>
            </a:r>
          </a:p>
          <a:p>
            <a:pPr marL="0" indent="0" algn="ctr" eaLnBrk="1" hangingPunct="1">
              <a:lnSpc>
                <a:spcPct val="90000"/>
              </a:lnSpc>
              <a:buNone/>
              <a:defRPr/>
            </a:pPr>
            <a:r>
              <a:rPr lang="en-US" sz="2800" dirty="0" smtClean="0"/>
              <a:t>(EPCRA Section 302)</a:t>
            </a:r>
          </a:p>
          <a:p>
            <a:pPr marL="0" indent="0" eaLnBrk="1" hangingPunct="1">
              <a:lnSpc>
                <a:spcPct val="90000"/>
              </a:lnSpc>
              <a:buNone/>
              <a:defRPr/>
            </a:pPr>
            <a:endParaRPr lang="en-US" sz="1800" dirty="0" smtClean="0"/>
          </a:p>
          <a:p>
            <a:pPr marL="285750" lvl="1" eaLnBrk="1" hangingPunct="1">
              <a:lnSpc>
                <a:spcPct val="90000"/>
              </a:lnSpc>
              <a:defRPr/>
            </a:pPr>
            <a:r>
              <a:rPr lang="en-US" sz="2400" dirty="0" smtClean="0"/>
              <a:t>Contained in the NJ EHS List – designated with an asterisk (*) or asterisk &amp; plus sign (* +)</a:t>
            </a:r>
          </a:p>
          <a:p>
            <a:pPr marL="0" lvl="1" indent="0" eaLnBrk="1" hangingPunct="1">
              <a:lnSpc>
                <a:spcPct val="90000"/>
              </a:lnSpc>
              <a:buNone/>
              <a:defRPr/>
            </a:pPr>
            <a:endParaRPr lang="en-US" sz="2400" dirty="0" smtClean="0"/>
          </a:p>
          <a:p>
            <a:pPr marL="285750" lvl="1" eaLnBrk="1" hangingPunct="1">
              <a:lnSpc>
                <a:spcPct val="90000"/>
              </a:lnSpc>
              <a:defRPr/>
            </a:pPr>
            <a:r>
              <a:rPr lang="en-US" sz="2400" dirty="0" smtClean="0"/>
              <a:t>Reporting Quantity (RQ)</a:t>
            </a:r>
            <a:endParaRPr lang="en-US" sz="2400" i="1" dirty="0" smtClean="0">
              <a:solidFill>
                <a:srgbClr val="FF0000"/>
              </a:solidFill>
            </a:endParaRPr>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7</a:t>
            </a:fld>
            <a:endParaRPr lang="en-US"/>
          </a:p>
        </p:txBody>
      </p:sp>
    </p:spTree>
    <p:extLst>
      <p:ext uri="{BB962C8B-B14F-4D97-AF65-F5344CB8AC3E}">
        <p14:creationId xmlns:p14="http://schemas.microsoft.com/office/powerpoint/2010/main" val="4001443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3200" dirty="0" smtClean="0">
                <a:solidFill>
                  <a:schemeClr val="tx1"/>
                </a:solidFill>
              </a:rPr>
              <a:t>CRTK </a:t>
            </a:r>
            <a:r>
              <a:rPr lang="en-US" altLang="en-US" sz="3200" b="1" dirty="0" smtClean="0">
                <a:solidFill>
                  <a:schemeClr val="tx1"/>
                </a:solidFill>
              </a:rPr>
              <a:t>Facility</a:t>
            </a:r>
            <a:r>
              <a:rPr lang="en-US" altLang="en-US" sz="3200" dirty="0" smtClean="0">
                <a:solidFill>
                  <a:schemeClr val="tx1"/>
                </a:solidFill>
              </a:rPr>
              <a:t> Reporting Exemptions</a:t>
            </a:r>
          </a:p>
        </p:txBody>
      </p:sp>
      <p:sp>
        <p:nvSpPr>
          <p:cNvPr id="7171" name="Rectangle 3"/>
          <p:cNvSpPr>
            <a:spLocks noGrp="1" noChangeArrowheads="1"/>
          </p:cNvSpPr>
          <p:nvPr>
            <p:ph type="body" idx="1"/>
          </p:nvPr>
        </p:nvSpPr>
        <p:spPr>
          <a:xfrm>
            <a:off x="457200" y="1371600"/>
            <a:ext cx="8229600" cy="4876800"/>
          </a:xfrm>
        </p:spPr>
        <p:txBody>
          <a:bodyPr/>
          <a:lstStyle/>
          <a:p>
            <a:pPr eaLnBrk="1" hangingPunct="1">
              <a:lnSpc>
                <a:spcPct val="90000"/>
              </a:lnSpc>
            </a:pPr>
            <a:r>
              <a:rPr lang="en-US" altLang="en-US" sz="2800" dirty="0" smtClean="0"/>
              <a:t>Facilities that previously reported as a </a:t>
            </a:r>
            <a:r>
              <a:rPr lang="en-US" altLang="en-US" sz="2800" b="1" dirty="0" smtClean="0"/>
              <a:t>Non-User or User Below Threshold </a:t>
            </a:r>
            <a:r>
              <a:rPr lang="en-US" altLang="en-US" sz="2800" dirty="0" smtClean="0"/>
              <a:t>of NJ CRTK Environmental Hazardous Substances (EHS’s)</a:t>
            </a:r>
          </a:p>
          <a:p>
            <a:pPr marL="0" indent="0" eaLnBrk="1" hangingPunct="1">
              <a:lnSpc>
                <a:spcPct val="90000"/>
              </a:lnSpc>
              <a:buNone/>
            </a:pPr>
            <a:endParaRPr lang="en-US" altLang="en-US" sz="2400" dirty="0" smtClean="0"/>
          </a:p>
          <a:p>
            <a:pPr eaLnBrk="1" hangingPunct="1">
              <a:lnSpc>
                <a:spcPct val="90000"/>
              </a:lnSpc>
            </a:pPr>
            <a:r>
              <a:rPr lang="en-US" altLang="en-US" sz="2800" dirty="0" smtClean="0"/>
              <a:t>Employers within a </a:t>
            </a:r>
            <a:r>
              <a:rPr lang="en-US" altLang="en-US" sz="2800" b="1" dirty="0" smtClean="0"/>
              <a:t>NAICS Exempt Subcategory</a:t>
            </a:r>
          </a:p>
          <a:p>
            <a:pPr lvl="1"/>
            <a:r>
              <a:rPr lang="en-US" sz="2000" dirty="0"/>
              <a:t>487110 Scenic </a:t>
            </a:r>
            <a:r>
              <a:rPr lang="en-US" sz="2000" dirty="0" smtClean="0"/>
              <a:t>and Sightseeing Transportation Land - Limited </a:t>
            </a:r>
            <a:r>
              <a:rPr lang="en-US" sz="2000" dirty="0"/>
              <a:t>to facilities engaged in </a:t>
            </a:r>
            <a:r>
              <a:rPr lang="en-US" sz="2000" dirty="0" smtClean="0"/>
              <a:t>horse-drawn cabs </a:t>
            </a:r>
            <a:r>
              <a:rPr lang="en-US" sz="2000" dirty="0"/>
              <a:t>and carriages services</a:t>
            </a:r>
            <a:endParaRPr lang="en-US" altLang="en-US" sz="2000" dirty="0" smtClean="0"/>
          </a:p>
          <a:p>
            <a:pPr lvl="1"/>
            <a:r>
              <a:rPr lang="en-US" sz="2000" dirty="0"/>
              <a:t>488119 Other </a:t>
            </a:r>
            <a:r>
              <a:rPr lang="en-US" sz="2000" dirty="0" smtClean="0"/>
              <a:t>Airport Operations - Except </a:t>
            </a:r>
            <a:r>
              <a:rPr lang="en-US" sz="2000" dirty="0"/>
              <a:t>facilities engaged in flying </a:t>
            </a:r>
            <a:r>
              <a:rPr lang="en-US" sz="2000" dirty="0" smtClean="0"/>
              <a:t>fields operated </a:t>
            </a:r>
            <a:r>
              <a:rPr lang="en-US" sz="2000" dirty="0"/>
              <a:t>by aviation </a:t>
            </a:r>
            <a:r>
              <a:rPr lang="en-US" sz="2000" dirty="0" smtClean="0"/>
              <a:t>clubs</a:t>
            </a:r>
          </a:p>
          <a:p>
            <a:pPr marL="457200" lvl="1" indent="0">
              <a:buNone/>
            </a:pPr>
            <a:endParaRPr lang="en-US" sz="2000" dirty="0" smtClean="0"/>
          </a:p>
          <a:p>
            <a:pPr marL="0" indent="0" algn="ctr">
              <a:buNone/>
            </a:pPr>
            <a:r>
              <a:rPr lang="en-US" altLang="en-US" sz="2000" dirty="0" smtClean="0"/>
              <a:t>Complete list of NAICS Codes can be found at:</a:t>
            </a:r>
          </a:p>
          <a:p>
            <a:pPr marL="0" indent="0" algn="ctr">
              <a:buNone/>
            </a:pPr>
            <a:r>
              <a:rPr lang="en-US" altLang="en-US" sz="2000" dirty="0" smtClean="0">
                <a:hlinkClick r:id="rId2"/>
              </a:rPr>
              <a:t>http://www.nj.gov/dep/opppc/figdoc.htm</a:t>
            </a:r>
            <a:r>
              <a:rPr lang="en-US" altLang="en-US" sz="2000" dirty="0" smtClean="0"/>
              <a:t> </a:t>
            </a:r>
          </a:p>
        </p:txBody>
      </p:sp>
      <p:sp>
        <p:nvSpPr>
          <p:cNvPr id="2" name="Slide Number Placeholder 1"/>
          <p:cNvSpPr>
            <a:spLocks noGrp="1"/>
          </p:cNvSpPr>
          <p:nvPr>
            <p:ph type="sldNum" sz="quarter" idx="12"/>
          </p:nvPr>
        </p:nvSpPr>
        <p:spPr/>
        <p:txBody>
          <a:bodyPr/>
          <a:lstStyle/>
          <a:p>
            <a:pPr>
              <a:defRPr/>
            </a:pPr>
            <a:fld id="{EB6FDA57-C392-48C0-B51A-FC80157C63A2}"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CA5EF7-0E75-4FA7-80E3-E9C95E6845A7}" type="slidenum">
              <a:rPr lang="en-US" smtClean="0"/>
              <a:pPr>
                <a:defRPr/>
              </a:pPr>
              <a:t>9</a:t>
            </a:fld>
            <a:endParaRPr lang="en-US"/>
          </a:p>
        </p:txBody>
      </p:sp>
      <p:sp>
        <p:nvSpPr>
          <p:cNvPr id="3" name="Rectangle 2"/>
          <p:cNvSpPr txBox="1">
            <a:spLocks noChangeArrowheads="1"/>
          </p:cNvSpPr>
          <p:nvPr/>
        </p:nvSpPr>
        <p:spPr>
          <a:xfrm>
            <a:off x="457200" y="457200"/>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kern="0" dirty="0" smtClean="0">
                <a:solidFill>
                  <a:schemeClr val="tx1"/>
                </a:solidFill>
              </a:rPr>
              <a:t>CRTK </a:t>
            </a:r>
            <a:r>
              <a:rPr lang="en-US" altLang="en-US" sz="3200" b="1" kern="0" dirty="0" smtClean="0">
                <a:solidFill>
                  <a:schemeClr val="tx1"/>
                </a:solidFill>
              </a:rPr>
              <a:t>Facility</a:t>
            </a:r>
            <a:r>
              <a:rPr lang="en-US" altLang="en-US" sz="3200" kern="0" dirty="0" smtClean="0">
                <a:solidFill>
                  <a:schemeClr val="tx1"/>
                </a:solidFill>
              </a:rPr>
              <a:t> Reporting Exemptions</a:t>
            </a:r>
          </a:p>
          <a:p>
            <a:pPr eaLnBrk="1" hangingPunct="1"/>
            <a:r>
              <a:rPr lang="en-US" altLang="en-US" sz="2400" i="1" kern="0" dirty="0" smtClean="0">
                <a:solidFill>
                  <a:schemeClr val="tx1"/>
                </a:solidFill>
              </a:rPr>
              <a:t>(continued)</a:t>
            </a:r>
          </a:p>
        </p:txBody>
      </p:sp>
      <p:sp>
        <p:nvSpPr>
          <p:cNvPr id="4" name="Rectangle 3"/>
          <p:cNvSpPr/>
          <p:nvPr/>
        </p:nvSpPr>
        <p:spPr>
          <a:xfrm>
            <a:off x="868680" y="1828800"/>
            <a:ext cx="7391400" cy="3970318"/>
          </a:xfrm>
          <a:prstGeom prst="rect">
            <a:avLst/>
          </a:prstGeom>
        </p:spPr>
        <p:txBody>
          <a:bodyPr wrap="square">
            <a:spAutoFit/>
          </a:bodyPr>
          <a:lstStyle/>
          <a:p>
            <a:pPr marL="285750" indent="-285750" eaLnBrk="1" hangingPunct="1">
              <a:lnSpc>
                <a:spcPct val="90000"/>
              </a:lnSpc>
              <a:buFont typeface="Arial" panose="020B0604020202020204" pitchFamily="34" charset="0"/>
              <a:buChar char="•"/>
            </a:pPr>
            <a:r>
              <a:rPr lang="en-US" altLang="en-US" sz="2800" b="1" dirty="0"/>
              <a:t>Unstaffed Sites </a:t>
            </a:r>
            <a:r>
              <a:rPr lang="en-US" altLang="en-US" sz="2800" dirty="0"/>
              <a:t>(cell towers, well stations, switching boxes, etc.) unless EPCRA reporting thresholds are met or </a:t>
            </a:r>
            <a:r>
              <a:rPr lang="en-US" altLang="en-US" sz="2800" dirty="0" smtClean="0"/>
              <a:t>exceeded</a:t>
            </a:r>
          </a:p>
          <a:p>
            <a:pPr eaLnBrk="1" hangingPunct="1">
              <a:lnSpc>
                <a:spcPct val="90000"/>
              </a:lnSpc>
            </a:pPr>
            <a:endParaRPr lang="en-US" altLang="en-US" sz="2800" dirty="0"/>
          </a:p>
          <a:p>
            <a:pPr marL="285750" indent="-285750" eaLnBrk="1" hangingPunct="1">
              <a:lnSpc>
                <a:spcPct val="90000"/>
              </a:lnSpc>
              <a:buFont typeface="Arial" panose="020B0604020202020204" pitchFamily="34" charset="0"/>
              <a:buChar char="•"/>
            </a:pPr>
            <a:r>
              <a:rPr lang="en-US" altLang="en-US" sz="2800" dirty="0"/>
              <a:t>Employers </a:t>
            </a:r>
            <a:r>
              <a:rPr lang="en-US" altLang="en-US" sz="2800" b="1" dirty="0"/>
              <a:t>if all</a:t>
            </a:r>
            <a:r>
              <a:rPr lang="en-US" altLang="en-US" sz="2800" dirty="0"/>
              <a:t> locations in NJ perform </a:t>
            </a:r>
            <a:r>
              <a:rPr lang="en-US" altLang="en-US" sz="2800" b="1" dirty="0"/>
              <a:t>Administrative functions </a:t>
            </a:r>
            <a:r>
              <a:rPr lang="en-US" altLang="en-US" sz="2800" b="1" dirty="0" smtClean="0"/>
              <a:t>only</a:t>
            </a:r>
          </a:p>
          <a:p>
            <a:pPr marL="285750" indent="-285750" eaLnBrk="1" hangingPunct="1">
              <a:lnSpc>
                <a:spcPct val="90000"/>
              </a:lnSpc>
              <a:buFont typeface="Arial" panose="020B0604020202020204" pitchFamily="34" charset="0"/>
              <a:buChar char="•"/>
            </a:pPr>
            <a:endParaRPr lang="en-US" altLang="en-US" sz="2800" b="1" dirty="0"/>
          </a:p>
          <a:p>
            <a:pPr eaLnBrk="1" hangingPunct="1">
              <a:lnSpc>
                <a:spcPct val="90000"/>
              </a:lnSpc>
            </a:pPr>
            <a:endParaRPr lang="en-US" altLang="en-US" sz="2800" b="1" dirty="0"/>
          </a:p>
          <a:p>
            <a:pPr algn="ctr" eaLnBrk="1" hangingPunct="1">
              <a:lnSpc>
                <a:spcPct val="90000"/>
              </a:lnSpc>
            </a:pPr>
            <a:r>
              <a:rPr lang="en-US" altLang="en-US" sz="2800" b="1" dirty="0"/>
              <a:t>Can only be Exempt </a:t>
            </a:r>
            <a:r>
              <a:rPr lang="en-US" altLang="en-US" sz="2800" b="1" u="sng" dirty="0"/>
              <a:t>after</a:t>
            </a:r>
            <a:r>
              <a:rPr lang="en-US" altLang="en-US" sz="2800" b="1" dirty="0"/>
              <a:t> notification to </a:t>
            </a:r>
            <a:r>
              <a:rPr lang="en-US" altLang="en-US" sz="2800" b="1" dirty="0" smtClean="0"/>
              <a:t>NJDEP!</a:t>
            </a:r>
            <a:endParaRPr lang="en-US" altLang="en-US" sz="2800" b="1" dirty="0"/>
          </a:p>
        </p:txBody>
      </p:sp>
    </p:spTree>
    <p:extLst>
      <p:ext uri="{BB962C8B-B14F-4D97-AF65-F5344CB8AC3E}">
        <p14:creationId xmlns:p14="http://schemas.microsoft.com/office/powerpoint/2010/main" val="20087520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2322</TotalTime>
  <Words>2274</Words>
  <Application>Microsoft Office PowerPoint</Application>
  <PresentationFormat>On-screen Show (4:3)</PresentationFormat>
  <Paragraphs>402</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Default Design</vt:lpstr>
      <vt:lpstr>  New Jersey Department of  Environmental Protection  Office of Pollution Prevention  and Right to Know  Community Right to Know Webinar for Report Year 2015  </vt:lpstr>
      <vt:lpstr>Purpose of Community Right to Know (CRTK)</vt:lpstr>
      <vt:lpstr>PowerPoint Presentation</vt:lpstr>
      <vt:lpstr>Who Must Complete a CRTK Survey</vt:lpstr>
      <vt:lpstr>Who Must Complete a CRTK Survey (continued)</vt:lpstr>
      <vt:lpstr>What Must Be Reported</vt:lpstr>
      <vt:lpstr>What Must Be Reported (continued)</vt:lpstr>
      <vt:lpstr>CRTK Facility Reporting Exemptions</vt:lpstr>
      <vt:lpstr>PowerPoint Presentation</vt:lpstr>
      <vt:lpstr>PowerPoint Presentation</vt:lpstr>
      <vt:lpstr>PowerPoint Presentation</vt:lpstr>
      <vt:lpstr>PowerPoint Presentation</vt:lpstr>
      <vt:lpstr>PowerPoint Presentation</vt:lpstr>
      <vt:lpstr>CRTK Environmental Hazardous Substance (EHS) Reporting Exemptions</vt:lpstr>
      <vt:lpstr>CRTK EHS Reporting Exemptions (continued)</vt:lpstr>
      <vt:lpstr>CRTK EHS Reporting Exemptions (continued)</vt:lpstr>
      <vt:lpstr>Threshold Determinations</vt:lpstr>
      <vt:lpstr>Threshold Determinations (continued)</vt:lpstr>
      <vt:lpstr>Threshold Determinations (example)</vt:lpstr>
      <vt:lpstr>Threshold Determinations (continued)</vt:lpstr>
      <vt:lpstr>Threshold Determinations (continued)</vt:lpstr>
      <vt:lpstr>Threshold Determinations (continued)</vt:lpstr>
      <vt:lpstr>Threshold Determinations (continued)</vt:lpstr>
      <vt:lpstr>Threshold Determinations (continued)</vt:lpstr>
      <vt:lpstr>Threshold Determinations (continued)</vt:lpstr>
      <vt:lpstr>Threshold Determinations (continued)</vt:lpstr>
      <vt:lpstr>Threshold Determinations (continued)</vt:lpstr>
      <vt:lpstr>Special Reporting Requirements</vt:lpstr>
      <vt:lpstr>Special Reporting Requirements (continued)</vt:lpstr>
      <vt:lpstr>Special Reporting Requirements (continued)</vt:lpstr>
      <vt:lpstr>Special Reporting Requirements (continued)</vt:lpstr>
      <vt:lpstr>EPCRA Reporting Requirements</vt:lpstr>
      <vt:lpstr>EPCRA Reporting Requirements (continued)</vt:lpstr>
      <vt:lpstr>PowerPoint Presentation</vt:lpstr>
      <vt:lpstr>EPCRA Reporting Requirements (continued)</vt:lpstr>
      <vt:lpstr>PowerPoint Presentation</vt:lpstr>
      <vt:lpstr>EPCRA Reporting Requirements (continued)</vt:lpstr>
      <vt:lpstr>PowerPoint Presentation</vt:lpstr>
      <vt:lpstr>PowerPoint Presentation</vt:lpstr>
      <vt:lpstr>PowerPoint Presentation</vt:lpstr>
      <vt:lpstr>PowerPoint Presentation</vt:lpstr>
      <vt:lpstr>Changes to the Environmental Hazardous Substance List</vt:lpstr>
      <vt:lpstr>PowerPoint Presentation</vt:lpstr>
      <vt:lpstr>PowerPoint Presentation</vt:lpstr>
      <vt:lpstr>PowerPoint Presentation</vt:lpstr>
      <vt:lpstr>PowerPoint Presentation</vt:lpstr>
      <vt:lpstr>PowerPoint Presentation</vt:lpstr>
      <vt:lpstr>Other Reporting Changes</vt:lpstr>
      <vt:lpstr>Distribution of the CRTK Survey</vt:lpstr>
      <vt:lpstr>PowerPoint Presentation</vt:lpstr>
      <vt:lpstr>PowerPoint Presentation</vt:lpstr>
    </vt:vector>
  </TitlesOfParts>
  <Company>NJDEP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Jersey Department of  Environmental Protection  Office of Pollution Prevention  and Right to Know  Community Right to Know Workshop</dc:title>
  <dc:creator>NJDEP</dc:creator>
  <cp:lastModifiedBy>Christopher Mechan</cp:lastModifiedBy>
  <cp:revision>310</cp:revision>
  <dcterms:created xsi:type="dcterms:W3CDTF">2012-01-11T17:21:19Z</dcterms:created>
  <dcterms:modified xsi:type="dcterms:W3CDTF">2016-01-26T19:50:51Z</dcterms:modified>
</cp:coreProperties>
</file>