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6"/>
  </p:notesMasterIdLst>
  <p:sldIdLst>
    <p:sldId id="258" r:id="rId2"/>
    <p:sldId id="323" r:id="rId3"/>
    <p:sldId id="261" r:id="rId4"/>
    <p:sldId id="274" r:id="rId5"/>
    <p:sldId id="283" r:id="rId6"/>
    <p:sldId id="269" r:id="rId7"/>
    <p:sldId id="273" r:id="rId8"/>
    <p:sldId id="271" r:id="rId9"/>
    <p:sldId id="307" r:id="rId10"/>
    <p:sldId id="262" r:id="rId11"/>
    <p:sldId id="263" r:id="rId12"/>
    <p:sldId id="268" r:id="rId13"/>
    <p:sldId id="267" r:id="rId14"/>
    <p:sldId id="308" r:id="rId15"/>
    <p:sldId id="322" r:id="rId16"/>
    <p:sldId id="310" r:id="rId17"/>
    <p:sldId id="311" r:id="rId18"/>
    <p:sldId id="312" r:id="rId19"/>
    <p:sldId id="314" r:id="rId20"/>
    <p:sldId id="316" r:id="rId21"/>
    <p:sldId id="317" r:id="rId22"/>
    <p:sldId id="319" r:id="rId23"/>
    <p:sldId id="320" r:id="rId24"/>
    <p:sldId id="30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mathene" initials="t" lastIdx="15" clrIdx="0"/>
  <p:cmAuthor id="1" name="Paul Nedeau" initials="" lastIdx="1" clrIdx="1"/>
  <p:cmAuthor id="2" name="pshulman" initials="ps" lastIdx="18" clrIdx="2"/>
  <p:cmAuthor id="3" name="pnedeau" initials="p" lastIdx="1" clrIdx="3"/>
  <p:cmAuthor id="4" name="jpickfor" initials="j" lastIdx="2" clrIdx="4"/>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782" autoAdjust="0"/>
  </p:normalViewPr>
  <p:slideViewPr>
    <p:cSldViewPr>
      <p:cViewPr varScale="1">
        <p:scale>
          <a:sx n="86" d="100"/>
          <a:sy n="86" d="100"/>
        </p:scale>
        <p:origin x="869" y="5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0399508013677701"/>
          <c:y val="0.292696145137329"/>
          <c:w val="0.39200961338015655"/>
          <c:h val="0.46784137875145232"/>
        </c:manualLayout>
      </c:layout>
      <c:pieChart>
        <c:varyColors val="1"/>
        <c:ser>
          <c:idx val="0"/>
          <c:order val="0"/>
          <c:tx>
            <c:strRef>
              <c:f>Sheet1!$B$1</c:f>
              <c:strCache>
                <c:ptCount val="1"/>
                <c:pt idx="0">
                  <c:v>Column1</c:v>
                </c:pt>
              </c:strCache>
            </c:strRef>
          </c:tx>
          <c:spPr>
            <a:solidFill>
              <a:schemeClr val="tx2"/>
            </a:solidFill>
            <a:ln w="12700">
              <a:noFill/>
            </a:ln>
            <a:effectLst/>
          </c:spPr>
          <c:dPt>
            <c:idx val="0"/>
            <c:bubble3D val="0"/>
            <c:spPr>
              <a:solidFill>
                <a:srgbClr val="F89C15"/>
              </a:solidFill>
              <a:ln w="12700">
                <a:noFill/>
              </a:ln>
              <a:effectLst/>
            </c:spPr>
          </c:dPt>
          <c:dPt>
            <c:idx val="1"/>
            <c:bubble3D val="0"/>
            <c:spPr>
              <a:solidFill>
                <a:srgbClr val="214189">
                  <a:lumMod val="40000"/>
                  <a:lumOff val="60000"/>
                </a:srgbClr>
              </a:solidFill>
              <a:ln w="12700">
                <a:noFill/>
              </a:ln>
              <a:effectLst/>
            </c:spPr>
          </c:dPt>
          <c:dLbls>
            <c:dLbl>
              <c:idx val="0"/>
              <c:layout>
                <c:manualLayout>
                  <c:x val="-0.14159466402173501"/>
                  <c:y val="-0.13942931461987401"/>
                </c:manualLayout>
              </c:layout>
              <c:showLegendKey val="0"/>
              <c:showVal val="0"/>
              <c:showCatName val="0"/>
              <c:showSerName val="0"/>
              <c:showPercent val="1"/>
              <c:showBubbleSize val="0"/>
              <c:extLst>
                <c:ext xmlns:c15="http://schemas.microsoft.com/office/drawing/2012/chart" uri="{CE6537A1-D6FC-4f65-9D91-7224C49458BB}">
                  <c15:layout/>
                </c:ext>
              </c:extLst>
            </c:dLbl>
            <c:dLbl>
              <c:idx val="1"/>
              <c:layout>
                <c:manualLayout>
                  <c:x val="8.0790238317758223E-2"/>
                  <c:y val="0.10165093010674785"/>
                </c:manualLayout>
              </c:layout>
              <c:spPr/>
              <c:txPr>
                <a:bodyPr/>
                <a:lstStyle/>
                <a:p>
                  <a:pPr>
                    <a:defRPr sz="1600" b="0">
                      <a:solidFill>
                        <a:schemeClr val="tx2">
                          <a:lumMod val="50000"/>
                        </a:schemeClr>
                      </a:solidFill>
                    </a:defRPr>
                  </a:pPr>
                  <a:endParaRPr lang="en-US"/>
                </a:p>
              </c:txPr>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600" b="0">
                    <a:solidFill>
                      <a:srgbClr val="FFFFFF"/>
                    </a:solidFill>
                  </a:defRPr>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Sheet1!$A$2:$A$3</c:f>
              <c:strCache>
                <c:ptCount val="2"/>
                <c:pt idx="0">
                  <c:v>Teacher Practice</c:v>
                </c:pt>
                <c:pt idx="1">
                  <c:v>Student Growth Objectives</c:v>
                </c:pt>
              </c:strCache>
            </c:strRef>
          </c:cat>
          <c:val>
            <c:numRef>
              <c:f>Sheet1!$B$2:$B$3</c:f>
              <c:numCache>
                <c:formatCode>General</c:formatCode>
                <c:ptCount val="2"/>
                <c:pt idx="0">
                  <c:v>80</c:v>
                </c:pt>
                <c:pt idx="1">
                  <c:v>20</c:v>
                </c:pt>
              </c:numCache>
            </c:numRef>
          </c:val>
        </c:ser>
        <c:dLbls>
          <c:showLegendKey val="0"/>
          <c:showVal val="0"/>
          <c:showCatName val="0"/>
          <c:showSerName val="0"/>
          <c:showPercent val="1"/>
          <c:showBubbleSize val="0"/>
          <c:showLeaderLines val="1"/>
        </c:dLbls>
        <c:firstSliceAng val="0"/>
      </c:pieChart>
    </c:plotArea>
    <c:plotVisOnly val="1"/>
    <c:dispBlanksAs val="zero"/>
    <c:showDLblsOverMax val="0"/>
  </c:chart>
  <c:txPr>
    <a:bodyPr/>
    <a:lstStyle/>
    <a:p>
      <a:pPr>
        <a:defRPr sz="1800"/>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b="1"/>
            </a:pPr>
            <a:r>
              <a:rPr lang="en-US" b="1" baseline="0" dirty="0" smtClean="0"/>
              <a:t>Weights for 2015-16</a:t>
            </a:r>
            <a:endParaRPr lang="en-US" b="1" baseline="0" dirty="0" smtClean="0"/>
          </a:p>
        </c:rich>
      </c:tx>
      <c:layout>
        <c:manualLayout>
          <c:xMode val="edge"/>
          <c:yMode val="edge"/>
          <c:x val="0.18746611878789946"/>
          <c:y val="0.16584995198380301"/>
        </c:manualLayout>
      </c:layout>
      <c:overlay val="0"/>
    </c:title>
    <c:autoTitleDeleted val="0"/>
    <c:plotArea>
      <c:layout>
        <c:manualLayout>
          <c:layoutTarget val="inner"/>
          <c:xMode val="edge"/>
          <c:yMode val="edge"/>
          <c:x val="0.30399508013677701"/>
          <c:y val="0.292696145137329"/>
          <c:w val="0.39200961338015455"/>
          <c:h val="0.46784137875145232"/>
        </c:manualLayout>
      </c:layout>
      <c:pieChart>
        <c:varyColors val="1"/>
        <c:ser>
          <c:idx val="0"/>
          <c:order val="0"/>
          <c:tx>
            <c:strRef>
              <c:f>Sheet1!$B$1</c:f>
              <c:strCache>
                <c:ptCount val="1"/>
                <c:pt idx="0">
                  <c:v>2013-2014</c:v>
                </c:pt>
              </c:strCache>
            </c:strRef>
          </c:tx>
          <c:spPr>
            <a:effectLst/>
          </c:spPr>
          <c:dPt>
            <c:idx val="0"/>
            <c:bubble3D val="0"/>
            <c:spPr>
              <a:solidFill>
                <a:srgbClr val="F89C15"/>
              </a:solidFill>
              <a:effectLst/>
            </c:spPr>
          </c:dPt>
          <c:dPt>
            <c:idx val="1"/>
            <c:bubble3D val="0"/>
            <c:spPr>
              <a:solidFill>
                <a:srgbClr val="214189">
                  <a:lumMod val="40000"/>
                  <a:lumOff val="60000"/>
                </a:srgbClr>
              </a:solidFill>
              <a:effectLst/>
            </c:spPr>
          </c:dPt>
          <c:dPt>
            <c:idx val="2"/>
            <c:bubble3D val="0"/>
            <c:spPr>
              <a:solidFill>
                <a:schemeClr val="tx2"/>
              </a:solidFill>
              <a:effectLst/>
            </c:spPr>
          </c:dPt>
          <c:dLbls>
            <c:dLbl>
              <c:idx val="0"/>
              <c:layout>
                <c:manualLayout>
                  <c:x val="-0.1652273682557007"/>
                  <c:y val="-9.1721456238998064E-2"/>
                </c:manualLayout>
              </c:layout>
              <c:spPr/>
              <c:txPr>
                <a:bodyPr/>
                <a:lstStyle/>
                <a:p>
                  <a:pPr>
                    <a:defRPr sz="1500" b="0">
                      <a:solidFill>
                        <a:srgbClr val="FFFFFF"/>
                      </a:solidFill>
                    </a:defRPr>
                  </a:pPr>
                  <a:endParaRPr lang="en-US"/>
                </a:p>
              </c:txPr>
              <c:showLegendKey val="0"/>
              <c:showVal val="0"/>
              <c:showCatName val="0"/>
              <c:showSerName val="0"/>
              <c:showPercent val="1"/>
              <c:showBubbleSize val="0"/>
              <c:extLst>
                <c:ext xmlns:c15="http://schemas.microsoft.com/office/drawing/2012/chart" uri="{CE6537A1-D6FC-4f65-9D91-7224C49458BB}">
                  <c15:layout/>
                </c:ext>
              </c:extLst>
            </c:dLbl>
            <c:dLbl>
              <c:idx val="1"/>
              <c:layout>
                <c:manualLayout>
                  <c:x val="0.12678380691392888"/>
                  <c:y val="4.3296075537422304E-2"/>
                </c:manualLayout>
              </c:layout>
              <c:spPr/>
              <c:txPr>
                <a:bodyPr/>
                <a:lstStyle/>
                <a:p>
                  <a:pPr>
                    <a:defRPr sz="1500" b="0">
                      <a:solidFill>
                        <a:schemeClr val="tx2">
                          <a:lumMod val="50000"/>
                        </a:schemeClr>
                      </a:solidFill>
                    </a:defRPr>
                  </a:pPr>
                  <a:endParaRPr lang="en-US"/>
                </a:p>
              </c:txPr>
              <c:showLegendKey val="0"/>
              <c:showVal val="0"/>
              <c:showCatName val="0"/>
              <c:showSerName val="0"/>
              <c:showPercent val="1"/>
              <c:showBubbleSize val="0"/>
              <c:extLst>
                <c:ext xmlns:c15="http://schemas.microsoft.com/office/drawing/2012/chart" uri="{CE6537A1-D6FC-4f65-9D91-7224C49458BB}">
                  <c15:layout/>
                </c:ext>
              </c:extLst>
            </c:dLbl>
            <c:dLbl>
              <c:idx val="2"/>
              <c:layout>
                <c:manualLayout>
                  <c:x val="6.6601267675099801E-2"/>
                  <c:y val="7.5201514463020272E-2"/>
                </c:manualLayout>
              </c:layout>
              <c:spPr/>
              <c:txPr>
                <a:bodyPr/>
                <a:lstStyle/>
                <a:p>
                  <a:pPr>
                    <a:defRPr sz="1500" b="0">
                      <a:solidFill>
                        <a:schemeClr val="bg1"/>
                      </a:solidFill>
                    </a:defRPr>
                  </a:pPr>
                  <a:endParaRPr lang="en-US"/>
                </a:p>
              </c:txPr>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500" b="0"/>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Sheet1!$A$2:$A$4</c:f>
              <c:strCache>
                <c:ptCount val="3"/>
                <c:pt idx="0">
                  <c:v>Teacher Practice</c:v>
                </c:pt>
                <c:pt idx="1">
                  <c:v>Student Growth Objectives</c:v>
                </c:pt>
                <c:pt idx="2">
                  <c:v>Student Growth Percentile</c:v>
                </c:pt>
              </c:strCache>
            </c:strRef>
          </c:cat>
          <c:val>
            <c:numRef>
              <c:f>Sheet1!$B$2:$B$4</c:f>
              <c:numCache>
                <c:formatCode>General</c:formatCode>
                <c:ptCount val="3"/>
                <c:pt idx="0">
                  <c:v>70</c:v>
                </c:pt>
                <c:pt idx="1">
                  <c:v>20</c:v>
                </c:pt>
                <c:pt idx="2">
                  <c:v>10</c:v>
                </c:pt>
              </c:numCache>
            </c:numRef>
          </c:val>
        </c:ser>
        <c:dLbls>
          <c:showLegendKey val="0"/>
          <c:showVal val="0"/>
          <c:showCatName val="0"/>
          <c:showSerName val="0"/>
          <c:showPercent val="1"/>
          <c:showBubbleSize val="0"/>
          <c:showLeaderLines val="1"/>
        </c:dLbls>
        <c:firstSliceAng val="0"/>
      </c:pieChart>
    </c:plotArea>
    <c:plotVisOnly val="1"/>
    <c:dispBlanksAs val="zero"/>
    <c:showDLblsOverMax val="0"/>
  </c:chart>
  <c:txPr>
    <a:bodyPr/>
    <a:lstStyle/>
    <a:p>
      <a:pPr>
        <a:defRPr sz="1800"/>
      </a:pPr>
      <a:endParaRPr lang="en-US"/>
    </a:p>
  </c:txPr>
  <c:externalData r:id="rId2">
    <c:autoUpdate val="0"/>
  </c:externalData>
</c:chartSpace>
</file>

<file path=ppt/drawings/_rels/drawing1.xml.rels><?xml version="1.0" encoding="UTF-8" standalone="yes"?>
<Relationships xmlns="http://schemas.openxmlformats.org/package/2006/relationships"><Relationship Id="rId1" Type="http://schemas.openxmlformats.org/officeDocument/2006/relationships/image" Target="../media/image4.png"/></Relationships>
</file>

<file path=ppt/drawings/drawing1.xml><?xml version="1.0" encoding="utf-8"?>
<c:userShapes xmlns:c="http://schemas.openxmlformats.org/drawingml/2006/chart">
  <cdr:relSizeAnchor xmlns:cdr="http://schemas.openxmlformats.org/drawingml/2006/chartDrawing">
    <cdr:from>
      <cdr:x>0.3277</cdr:x>
      <cdr:y>0.11057</cdr:y>
    </cdr:from>
    <cdr:to>
      <cdr:x>0.53468</cdr:x>
      <cdr:y>0.3317</cdr:y>
    </cdr:to>
    <cdr:sp macro="" textlink="">
      <cdr:nvSpPr>
        <cdr:cNvPr id="3" name="TextBox 2"/>
        <cdr:cNvSpPr txBox="1"/>
      </cdr:nvSpPr>
      <cdr:spPr>
        <a:xfrm xmlns:a="http://schemas.openxmlformats.org/drawingml/2006/main">
          <a:off x="1447800" y="4572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0.02025</cdr:x>
      <cdr:y>0.01887</cdr:y>
    </cdr:from>
    <cdr:to>
      <cdr:x>1</cdr:x>
      <cdr:y>0.08522</cdr:y>
    </cdr:to>
    <cdr:pic>
      <cdr:nvPicPr>
        <cdr:cNvPr id="4"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89497" y="76200"/>
          <a:ext cx="4330103" cy="267961"/>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4A08F2-05C0-4A80-B0D8-8E80A54F47A4}" type="datetimeFigureOut">
              <a:rPr lang="en-US" smtClean="0"/>
              <a:pPr/>
              <a:t>11/15/2016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4B289B-A594-40F0-BCC0-32BF2600EAAA}" type="slidenum">
              <a:rPr lang="en-US" smtClean="0"/>
              <a:pPr/>
              <a:t>‹#›</a:t>
            </a:fld>
            <a:endParaRPr lang="en-US"/>
          </a:p>
        </p:txBody>
      </p:sp>
    </p:spTree>
    <p:extLst>
      <p:ext uri="{BB962C8B-B14F-4D97-AF65-F5344CB8AC3E}">
        <p14:creationId xmlns:p14="http://schemas.microsoft.com/office/powerpoint/2010/main" val="1662973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F66F69-2E9D-5042-A500-46E02B61C3FF}" type="slidenum">
              <a:rPr lang="en-US">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956022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F66F69-2E9D-5042-A500-46E02B61C3FF}" type="slidenum">
              <a:rPr lang="en-US" smtClean="0"/>
              <a:pPr/>
              <a:t>6</a:t>
            </a:fld>
            <a:endParaRPr lang="en-US" dirty="0"/>
          </a:p>
        </p:txBody>
      </p:sp>
    </p:spTree>
    <p:extLst>
      <p:ext uri="{BB962C8B-B14F-4D97-AF65-F5344CB8AC3E}">
        <p14:creationId xmlns:p14="http://schemas.microsoft.com/office/powerpoint/2010/main" val="1971261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F66F69-2E9D-5042-A500-46E02B61C3FF}" type="slidenum">
              <a:rPr lang="en-US" smtClean="0"/>
              <a:pPr/>
              <a:t>7</a:t>
            </a:fld>
            <a:endParaRPr lang="en-US" dirty="0"/>
          </a:p>
        </p:txBody>
      </p:sp>
    </p:spTree>
    <p:extLst>
      <p:ext uri="{BB962C8B-B14F-4D97-AF65-F5344CB8AC3E}">
        <p14:creationId xmlns:p14="http://schemas.microsoft.com/office/powerpoint/2010/main" val="3030554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F66F69-2E9D-5042-A500-46E02B61C3FF}" type="slidenum">
              <a:rPr lang="en-US">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319111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F66F69-2E9D-5042-A500-46E02B61C3FF}" type="slidenum">
              <a:rPr lang="en-US" smtClean="0"/>
              <a:pPr/>
              <a:t>16</a:t>
            </a:fld>
            <a:endParaRPr lang="en-US" dirty="0"/>
          </a:p>
        </p:txBody>
      </p:sp>
    </p:spTree>
    <p:extLst>
      <p:ext uri="{BB962C8B-B14F-4D97-AF65-F5344CB8AC3E}">
        <p14:creationId xmlns:p14="http://schemas.microsoft.com/office/powerpoint/2010/main" val="1164960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F66F69-2E9D-5042-A500-46E02B61C3FF}" type="slidenum">
              <a:rPr lang="en-US" smtClean="0"/>
              <a:pPr/>
              <a:t>21</a:t>
            </a:fld>
            <a:endParaRPr lang="en-US" dirty="0"/>
          </a:p>
        </p:txBody>
      </p:sp>
    </p:spTree>
    <p:extLst>
      <p:ext uri="{BB962C8B-B14F-4D97-AF65-F5344CB8AC3E}">
        <p14:creationId xmlns:p14="http://schemas.microsoft.com/office/powerpoint/2010/main" val="2360782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F66F69-2E9D-5042-A500-46E02B61C3FF}" type="slidenum">
              <a:rPr lang="en-US" smtClean="0"/>
              <a:pPr/>
              <a:t>22</a:t>
            </a:fld>
            <a:endParaRPr lang="en-US" dirty="0"/>
          </a:p>
        </p:txBody>
      </p:sp>
    </p:spTree>
    <p:extLst>
      <p:ext uri="{BB962C8B-B14F-4D97-AF65-F5344CB8AC3E}">
        <p14:creationId xmlns:p14="http://schemas.microsoft.com/office/powerpoint/2010/main" val="39850009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F66F69-2E9D-5042-A500-46E02B61C3FF}" type="slidenum">
              <a:rPr lang="en-US" smtClean="0"/>
              <a:pPr/>
              <a:t>23</a:t>
            </a:fld>
            <a:endParaRPr lang="en-US" dirty="0"/>
          </a:p>
        </p:txBody>
      </p:sp>
    </p:spTree>
    <p:extLst>
      <p:ext uri="{BB962C8B-B14F-4D97-AF65-F5344CB8AC3E}">
        <p14:creationId xmlns:p14="http://schemas.microsoft.com/office/powerpoint/2010/main" val="3349039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lIns="91440"/>
          <a:lstStyle>
            <a:lvl1pPr algn="ctr">
              <a:defRPr/>
            </a:lvl1pPr>
          </a:lstStyle>
          <a:p>
            <a:r>
              <a:rPr lang="en-US"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4001" cy="129063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88307"/>
            <a:ext cx="9144000" cy="1077218"/>
          </a:xfrm>
        </p:spPr>
        <p:txBody>
          <a:bodyPr lIns="91440" tIns="228600" bIns="228600" anchor="ctr">
            <a:spAutoFit/>
          </a:bodyPr>
          <a:lstStyle>
            <a:lvl1pPr algn="ctr">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979739" y="945268"/>
            <a:ext cx="7772400" cy="1500187"/>
          </a:xfrm>
        </p:spPr>
        <p:txBody>
          <a:bodyPr anchor="b"/>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5" name="Picture 4" descr="acheiveNJ.png"/>
          <p:cNvPicPr>
            <a:picLocks noChangeAspect="1"/>
          </p:cNvPicPr>
          <p:nvPr userDrawn="1"/>
        </p:nvPicPr>
        <p:blipFill>
          <a:blip r:embed="rId2" cstate="print"/>
          <a:stretch>
            <a:fillRect/>
          </a:stretch>
        </p:blipFill>
        <p:spPr>
          <a:xfrm>
            <a:off x="3035179" y="1176804"/>
            <a:ext cx="3073643" cy="150782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457200"/>
            <a:endParaRPr lang="en-US" dirty="0">
              <a:solidFill>
                <a:prstClr val="black"/>
              </a:solidFill>
            </a:endParaRPr>
          </a:p>
        </p:txBody>
      </p:sp>
      <p:sp>
        <p:nvSpPr>
          <p:cNvPr id="6" name="Footer Placeholder 5"/>
          <p:cNvSpPr>
            <a:spLocks noGrp="1"/>
          </p:cNvSpPr>
          <p:nvPr>
            <p:ph type="ftr" sz="quarter" idx="11"/>
          </p:nvPr>
        </p:nvSpPr>
        <p:spPr>
          <a:xfrm>
            <a:off x="457200" y="6356350"/>
            <a:ext cx="6991004" cy="365125"/>
          </a:xfrm>
          <a:prstGeom prst="rect">
            <a:avLst/>
          </a:prstGeom>
        </p:spPr>
        <p:txBody>
          <a:bodyPr/>
          <a:lstStyle/>
          <a:p>
            <a:pPr defTabSz="457200"/>
            <a:endParaRPr lang="en-US" dirty="0">
              <a:solidFill>
                <a:prstClr val="black"/>
              </a:solidFill>
            </a:endParaRPr>
          </a:p>
        </p:txBody>
      </p:sp>
      <p:sp>
        <p:nvSpPr>
          <p:cNvPr id="7" name="Slide Number Placeholder 6"/>
          <p:cNvSpPr>
            <a:spLocks noGrp="1"/>
          </p:cNvSpPr>
          <p:nvPr>
            <p:ph type="sldNum" sz="quarter" idx="12"/>
          </p:nvPr>
        </p:nvSpPr>
        <p:spPr>
          <a:xfrm>
            <a:off x="7808601" y="6492875"/>
            <a:ext cx="1335399" cy="365125"/>
          </a:xfrm>
          <a:prstGeom prst="rect">
            <a:avLst/>
          </a:prstGeom>
        </p:spPr>
        <p:txBody>
          <a:bodyPr/>
          <a:lstStyle/>
          <a:p>
            <a:pPr defTabSz="457200"/>
            <a:fld id="{830A2B7E-0743-BE42-AC97-E51234CE564F}" type="slidenum">
              <a:rPr lang="en-US">
                <a:solidFill>
                  <a:prstClr val="black"/>
                </a:solidFill>
              </a:rPr>
              <a:pPr defTabSz="457200"/>
              <a:t>‹#›</a:t>
            </a:fld>
            <a:endParaRPr lang="en-US" dirty="0">
              <a:solidFill>
                <a:prstClr val="black"/>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TextBox 6"/>
          <p:cNvSpPr txBox="1"/>
          <p:nvPr userDrawn="1"/>
        </p:nvSpPr>
        <p:spPr>
          <a:xfrm>
            <a:off x="165199" y="6479589"/>
            <a:ext cx="1717446" cy="338554"/>
          </a:xfrm>
          <a:prstGeom prst="rect">
            <a:avLst/>
          </a:prstGeom>
          <a:solidFill>
            <a:schemeClr val="accent5"/>
          </a:solidFill>
        </p:spPr>
        <p:txBody>
          <a:bodyPr wrap="square" rtlCol="0">
            <a:spAutoFit/>
          </a:bodyPr>
          <a:lstStyle/>
          <a:p>
            <a:pPr algn="ctr" defTabSz="457200"/>
            <a:endParaRPr lang="en-US" sz="1600" b="1" cap="all" dirty="0">
              <a:solidFill>
                <a:srgbClr val="FFFFF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808601" y="6492875"/>
            <a:ext cx="1335399" cy="365125"/>
          </a:xfrm>
          <a:prstGeom prst="rect">
            <a:avLst/>
          </a:prstGeom>
        </p:spPr>
        <p:txBody>
          <a:bodyPr/>
          <a:lstStyle/>
          <a:p>
            <a:pPr defTabSz="457200"/>
            <a:fld id="{830A2B7E-0743-BE42-AC97-E51234CE564F}" type="slidenum">
              <a:rPr lang="en-US">
                <a:solidFill>
                  <a:prstClr val="black"/>
                </a:solidFill>
              </a:rPr>
              <a:pPr defTabSz="457200"/>
              <a:t>‹#›</a:t>
            </a:fld>
            <a:endParaRPr lang="en-US" dirty="0">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Title Placeholder 1"/>
          <p:cNvSpPr txBox="1">
            <a:spLocks/>
          </p:cNvSpPr>
          <p:nvPr userDrawn="1"/>
        </p:nvSpPr>
        <p:spPr>
          <a:xfrm>
            <a:off x="0" y="6356350"/>
            <a:ext cx="9161656" cy="536932"/>
          </a:xfrm>
          <a:prstGeom prst="rect">
            <a:avLst/>
          </a:prstGeom>
          <a:solidFill>
            <a:schemeClr val="accent2"/>
          </a:solidFill>
        </p:spPr>
        <p:txBody>
          <a:bodyPr vert="horz" lIns="457200" tIns="45720" rIns="91440" bIns="45720" rtlCol="0" anchor="ctr">
            <a:normAutofit fontScale="92500" lnSpcReduction="20000"/>
          </a:bodyPr>
          <a:lstStyle>
            <a:lvl1pPr algn="l" defTabSz="457200" rtl="0" eaLnBrk="1" latinLnBrk="0" hangingPunct="1">
              <a:spcBef>
                <a:spcPct val="0"/>
              </a:spcBef>
              <a:buNone/>
              <a:defRPr sz="3600" b="1" kern="1200">
                <a:solidFill>
                  <a:schemeClr val="bg1"/>
                </a:solidFill>
                <a:latin typeface="+mj-lt"/>
                <a:ea typeface="+mj-ea"/>
                <a:cs typeface="+mj-cs"/>
              </a:defRPr>
            </a:lvl1pPr>
          </a:lstStyle>
          <a:p>
            <a:endParaRPr lang="en-US" dirty="0">
              <a:solidFill>
                <a:prstClr val="white"/>
              </a:solidFill>
            </a:endParaRPr>
          </a:p>
        </p:txBody>
      </p:sp>
      <p:sp>
        <p:nvSpPr>
          <p:cNvPr id="2" name="Title Placeholder 1"/>
          <p:cNvSpPr>
            <a:spLocks noGrp="1"/>
          </p:cNvSpPr>
          <p:nvPr>
            <p:ph type="title"/>
          </p:nvPr>
        </p:nvSpPr>
        <p:spPr>
          <a:xfrm>
            <a:off x="-1" y="0"/>
            <a:ext cx="9161657" cy="1040828"/>
          </a:xfrm>
          <a:prstGeom prst="rect">
            <a:avLst/>
          </a:prstGeom>
          <a:solidFill>
            <a:schemeClr val="accent2"/>
          </a:solidFill>
        </p:spPr>
        <p:txBody>
          <a:bodyPr vert="horz" lIns="45720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1833323"/>
          </a:xfrm>
          <a:prstGeom prst="rect">
            <a:avLst/>
          </a:prstGeom>
        </p:spPr>
        <p:txBody>
          <a:bodyPr vert="horz" lIns="91440" tIns="45720" rIns="91440" bIns="4572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descr="acheiveNJ.png"/>
          <p:cNvPicPr>
            <a:picLocks noChangeAspect="1"/>
          </p:cNvPicPr>
          <p:nvPr userDrawn="1"/>
        </p:nvPicPr>
        <p:blipFill>
          <a:blip r:embed="rId8" cstate="print"/>
          <a:stretch>
            <a:fillRect/>
          </a:stretch>
        </p:blipFill>
        <p:spPr>
          <a:xfrm>
            <a:off x="7605161" y="6057643"/>
            <a:ext cx="1443882" cy="708319"/>
          </a:xfrm>
          <a:prstGeom prst="rect">
            <a:avLst/>
          </a:prstGeom>
        </p:spPr>
      </p:pic>
      <p:sp>
        <p:nvSpPr>
          <p:cNvPr id="9" name="Slide Number Placeholder 3"/>
          <p:cNvSpPr txBox="1">
            <a:spLocks/>
          </p:cNvSpPr>
          <p:nvPr userDrawn="1"/>
        </p:nvSpPr>
        <p:spPr>
          <a:xfrm>
            <a:off x="7516199" y="6479589"/>
            <a:ext cx="1335399" cy="365125"/>
          </a:xfrm>
          <a:prstGeom prst="rect">
            <a:avLst/>
          </a:prstGeom>
          <a:noFill/>
        </p:spPr>
        <p:txBody>
          <a:bodyPr vert="horz" lIns="91440" tIns="45720" rIns="91440" bIns="45720" rtlCol="0" anchor="ctr"/>
          <a:lstStyle>
            <a:defPPr>
              <a:defRPr lang="en-US"/>
            </a:defPPr>
            <a:lvl1pPr marL="0" algn="r" defTabSz="457200" rtl="0" eaLnBrk="1" latinLnBrk="0" hangingPunct="1">
              <a:defRPr sz="1050" kern="1200">
                <a:solidFill>
                  <a:schemeClr val="bg1">
                    <a:lumMod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30A2B7E-0743-BE42-AC97-E51234CE564F}" type="slidenum">
              <a:rPr lang="en-US" smtClean="0">
                <a:solidFill>
                  <a:srgbClr val="F89C15">
                    <a:lumMod val="20000"/>
                    <a:lumOff val="80000"/>
                  </a:srgbClr>
                </a:solidFill>
              </a:rPr>
              <a:pPr/>
              <a:t>‹#›</a:t>
            </a:fld>
            <a:endParaRPr lang="en-US" dirty="0">
              <a:solidFill>
                <a:srgbClr val="F89C15">
                  <a:lumMod val="20000"/>
                  <a:lumOff val="80000"/>
                </a:srgb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l" defTabSz="457200" rtl="0" eaLnBrk="1" latinLnBrk="0" hangingPunct="1">
        <a:spcBef>
          <a:spcPct val="0"/>
        </a:spcBef>
        <a:buNone/>
        <a:defRPr sz="3600" b="1" kern="1200">
          <a:solidFill>
            <a:schemeClr val="bg1"/>
          </a:solidFill>
          <a:latin typeface="+mj-lt"/>
          <a:ea typeface="+mj-ea"/>
          <a:cs typeface="+mj-cs"/>
        </a:defRPr>
      </a:lvl1pPr>
    </p:titleStyle>
    <p:bodyStyle>
      <a:lvl1pPr marL="342900" indent="-342900" algn="l" defTabSz="457200" rtl="0" eaLnBrk="1" latinLnBrk="0" hangingPunct="1">
        <a:lnSpc>
          <a:spcPct val="120000"/>
        </a:lnSpc>
        <a:spcBef>
          <a:spcPct val="20000"/>
        </a:spcBef>
        <a:buClr>
          <a:schemeClr val="accent5">
            <a:lumMod val="60000"/>
            <a:lumOff val="40000"/>
          </a:schemeClr>
        </a:buClr>
        <a:buFont typeface="Arial"/>
        <a:buChar char="•"/>
        <a:defRPr sz="2000" kern="1200">
          <a:solidFill>
            <a:schemeClr val="tx1"/>
          </a:solidFill>
          <a:latin typeface="+mn-lt"/>
          <a:ea typeface="+mn-ea"/>
          <a:cs typeface="+mn-cs"/>
        </a:defRPr>
      </a:lvl1pPr>
      <a:lvl2pPr marL="742950" indent="-285750" algn="l" defTabSz="457200" rtl="0" eaLnBrk="1" latinLnBrk="0" hangingPunct="1">
        <a:lnSpc>
          <a:spcPct val="120000"/>
        </a:lnSpc>
        <a:spcBef>
          <a:spcPct val="20000"/>
        </a:spcBef>
        <a:buClr>
          <a:schemeClr val="accent5">
            <a:lumMod val="60000"/>
            <a:lumOff val="40000"/>
          </a:schemeClr>
        </a:buClr>
        <a:buFont typeface="Arial"/>
        <a:buChar char="–"/>
        <a:defRPr sz="2000" kern="1200">
          <a:solidFill>
            <a:schemeClr val="tx1"/>
          </a:solidFill>
          <a:latin typeface="+mn-lt"/>
          <a:ea typeface="+mn-ea"/>
          <a:cs typeface="+mn-cs"/>
        </a:defRPr>
      </a:lvl2pPr>
      <a:lvl3pPr marL="1143000" indent="-228600" algn="l" defTabSz="457200" rtl="0" eaLnBrk="1" latinLnBrk="0" hangingPunct="1">
        <a:lnSpc>
          <a:spcPct val="120000"/>
        </a:lnSpc>
        <a:spcBef>
          <a:spcPct val="20000"/>
        </a:spcBef>
        <a:buClr>
          <a:schemeClr val="accent5">
            <a:lumMod val="60000"/>
            <a:lumOff val="40000"/>
          </a:schemeClr>
        </a:buClr>
        <a:buFont typeface="Arial"/>
        <a:buChar char="•"/>
        <a:defRPr sz="1600" kern="1200">
          <a:solidFill>
            <a:schemeClr val="tx1"/>
          </a:solidFill>
          <a:latin typeface="+mn-lt"/>
          <a:ea typeface="+mn-ea"/>
          <a:cs typeface="+mn-cs"/>
        </a:defRPr>
      </a:lvl3pPr>
      <a:lvl4pPr marL="1600200" indent="-228600" algn="l" defTabSz="457200" rtl="0" eaLnBrk="1" latinLnBrk="0" hangingPunct="1">
        <a:lnSpc>
          <a:spcPct val="120000"/>
        </a:lnSpc>
        <a:spcBef>
          <a:spcPct val="20000"/>
        </a:spcBef>
        <a:buClr>
          <a:schemeClr val="accent5">
            <a:lumMod val="60000"/>
            <a:lumOff val="40000"/>
          </a:schemeClr>
        </a:buClr>
        <a:buFont typeface="Arial"/>
        <a:buChar char="–"/>
        <a:defRPr sz="1400" kern="1200">
          <a:solidFill>
            <a:schemeClr val="tx1"/>
          </a:solidFill>
          <a:latin typeface="+mn-lt"/>
          <a:ea typeface="+mn-ea"/>
          <a:cs typeface="+mn-cs"/>
        </a:defRPr>
      </a:lvl4pPr>
      <a:lvl5pPr marL="2057400" indent="-228600" algn="l" defTabSz="457200" rtl="0" eaLnBrk="1" latinLnBrk="0" hangingPunct="1">
        <a:lnSpc>
          <a:spcPct val="120000"/>
        </a:lnSpc>
        <a:spcBef>
          <a:spcPct val="20000"/>
        </a:spcBef>
        <a:buClr>
          <a:schemeClr val="accent5">
            <a:lumMod val="60000"/>
            <a:lumOff val="40000"/>
          </a:schemeClr>
        </a:buClr>
        <a:buFont typeface="Arial"/>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educatorevaluation@doe.state.nj.us" TargetMode="External"/><Relationship Id="rId2" Type="http://schemas.openxmlformats.org/officeDocument/2006/relationships/hyperlink" Target="http://www.nj.gov/education/AchieveNJ"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tate.nj.us/education/AchieveNJ/teacher/approvedlist.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state.nj.us/education/AchieveNJ/teacher/objectives.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597250"/>
            <a:ext cx="9144000" cy="2525350"/>
          </a:xfrm>
        </p:spPr>
        <p:txBody>
          <a:bodyPr>
            <a:normAutofit/>
          </a:bodyPr>
          <a:lstStyle/>
          <a:p>
            <a:r>
              <a:rPr lang="en-US" dirty="0" smtClean="0"/>
              <a:t>AchieveNJ: Teacher Evaluation Scoring </a:t>
            </a:r>
            <a:r>
              <a:rPr lang="en-US" dirty="0" smtClean="0"/>
              <a:t>Guide</a:t>
            </a:r>
            <a:endParaRPr lang="en-US" dirty="0"/>
          </a:p>
        </p:txBody>
      </p:sp>
      <p:pic>
        <p:nvPicPr>
          <p:cNvPr id="4" name="Picture 2" descr="State of New Jersey Department of Education"/>
          <p:cNvPicPr>
            <a:picLocks noChangeAspect="1" noChangeArrowheads="1"/>
          </p:cNvPicPr>
          <p:nvPr/>
        </p:nvPicPr>
        <p:blipFill>
          <a:blip r:embed="rId2" cstate="print"/>
          <a:srcRect/>
          <a:stretch>
            <a:fillRect/>
          </a:stretch>
        </p:blipFill>
        <p:spPr bwMode="auto">
          <a:xfrm>
            <a:off x="327552" y="895904"/>
            <a:ext cx="3159336" cy="522519"/>
          </a:xfrm>
          <a:prstGeom prst="rect">
            <a:avLst/>
          </a:prstGeom>
          <a:noFill/>
          <a:ln w="9525">
            <a:noFill/>
            <a:miter lim="800000"/>
            <a:headEnd/>
            <a:tailEnd/>
          </a:ln>
        </p:spPr>
      </p:pic>
      <p:pic>
        <p:nvPicPr>
          <p:cNvPr id="6" name="Picture 5" descr="acheiveNJ.png"/>
          <p:cNvPicPr>
            <a:picLocks noChangeAspect="1"/>
          </p:cNvPicPr>
          <p:nvPr/>
        </p:nvPicPr>
        <p:blipFill>
          <a:blip r:embed="rId3" cstate="print"/>
          <a:stretch>
            <a:fillRect/>
          </a:stretch>
        </p:blipFill>
        <p:spPr>
          <a:xfrm>
            <a:off x="6066376" y="534135"/>
            <a:ext cx="2654536" cy="130222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Growth Percentile (SGP) Scoring</a:t>
            </a:r>
            <a:endParaRPr lang="en-US" dirty="0"/>
          </a:p>
        </p:txBody>
      </p:sp>
      <p:graphicFrame>
        <p:nvGraphicFramePr>
          <p:cNvPr id="4" name="Table 3"/>
          <p:cNvGraphicFramePr>
            <a:graphicFrameLocks noGrp="1"/>
          </p:cNvGraphicFramePr>
          <p:nvPr/>
        </p:nvGraphicFramePr>
        <p:xfrm>
          <a:off x="457200" y="2971800"/>
          <a:ext cx="1828800" cy="3078480"/>
        </p:xfrm>
        <a:graphic>
          <a:graphicData uri="http://schemas.openxmlformats.org/drawingml/2006/table">
            <a:tbl>
              <a:tblPr/>
              <a:tblGrid>
                <a:gridCol w="914400"/>
                <a:gridCol w="914400"/>
              </a:tblGrid>
              <a:tr h="182880">
                <a:tc>
                  <a:txBody>
                    <a:bodyPr/>
                    <a:lstStyle/>
                    <a:p>
                      <a:pPr marL="0" marR="0" algn="ctr">
                        <a:spcBef>
                          <a:spcPts val="0"/>
                        </a:spcBef>
                        <a:spcAft>
                          <a:spcPts val="0"/>
                        </a:spcAft>
                      </a:pPr>
                      <a:r>
                        <a:rPr lang="en-US" sz="1100" b="0" dirty="0">
                          <a:solidFill>
                            <a:srgbClr val="FFFFFF"/>
                          </a:solidFill>
                          <a:latin typeface="+mn-lt"/>
                          <a:ea typeface="Calibri"/>
                          <a:cs typeface="Times New Roman"/>
                        </a:rPr>
                        <a:t>mSGP Score</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100" b="0" dirty="0">
                          <a:solidFill>
                            <a:srgbClr val="FFFFFF"/>
                          </a:solidFill>
                          <a:latin typeface="+mn-lt"/>
                          <a:ea typeface="Calibri"/>
                          <a:cs typeface="Times New Roman"/>
                        </a:rPr>
                        <a:t>Evaluation Rating</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182880">
                <a:tc>
                  <a:txBody>
                    <a:bodyPr/>
                    <a:lstStyle/>
                    <a:p>
                      <a:pPr marL="0" marR="0" algn="ctr">
                        <a:spcBef>
                          <a:spcPts val="0"/>
                        </a:spcBef>
                        <a:spcAft>
                          <a:spcPts val="0"/>
                        </a:spcAft>
                      </a:pPr>
                      <a:r>
                        <a:rPr lang="en-US" sz="1100" b="1" dirty="0">
                          <a:latin typeface="+mn-lt"/>
                          <a:ea typeface="Calibri"/>
                          <a:cs typeface="Times New Roman"/>
                        </a:rPr>
                        <a:t>1 – 20</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1.0</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21</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1.1</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22</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1.2</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23</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1.3</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24</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1.4</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25</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1.5</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26</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1.6</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27</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1.7</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28</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1.8</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29</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1.9</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30</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2.0</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31</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2.1</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32</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2.2</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33</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2.3</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34</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2.4</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nvGraphicFramePr>
        <p:xfrm>
          <a:off x="6629400" y="2935224"/>
          <a:ext cx="1819906" cy="3115056"/>
        </p:xfrm>
        <a:graphic>
          <a:graphicData uri="http://schemas.openxmlformats.org/drawingml/2006/table">
            <a:tbl>
              <a:tblPr/>
              <a:tblGrid>
                <a:gridCol w="909953"/>
                <a:gridCol w="909953"/>
              </a:tblGrid>
              <a:tr h="173736">
                <a:tc>
                  <a:txBody>
                    <a:bodyPr/>
                    <a:lstStyle/>
                    <a:p>
                      <a:pPr marL="0" marR="0" algn="ctr">
                        <a:spcBef>
                          <a:spcPts val="0"/>
                        </a:spcBef>
                        <a:spcAft>
                          <a:spcPts val="0"/>
                        </a:spcAft>
                      </a:pPr>
                      <a:r>
                        <a:rPr lang="en-US" sz="1100" b="0" dirty="0">
                          <a:solidFill>
                            <a:srgbClr val="FFFFFF"/>
                          </a:solidFill>
                          <a:latin typeface="+mn-lt"/>
                          <a:ea typeface="Calibri"/>
                          <a:cs typeface="Times New Roman"/>
                        </a:rPr>
                        <a:t>mSGP Score</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100" b="0" dirty="0">
                          <a:solidFill>
                            <a:srgbClr val="FFFFFF"/>
                          </a:solidFill>
                          <a:latin typeface="+mn-lt"/>
                          <a:ea typeface="Calibri"/>
                          <a:cs typeface="Times New Roman"/>
                        </a:rPr>
                        <a:t>Evaluation Rating</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173736">
                <a:tc>
                  <a:txBody>
                    <a:bodyPr/>
                    <a:lstStyle/>
                    <a:p>
                      <a:pPr marL="0" marR="0" algn="ctr">
                        <a:spcBef>
                          <a:spcPts val="0"/>
                        </a:spcBef>
                        <a:spcAft>
                          <a:spcPts val="0"/>
                        </a:spcAft>
                      </a:pPr>
                      <a:r>
                        <a:rPr lang="en-US" sz="1100" b="1" dirty="0">
                          <a:latin typeface="+mn-lt"/>
                          <a:ea typeface="Calibri"/>
                          <a:cs typeface="Times New Roman"/>
                        </a:rPr>
                        <a:t>65</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3.5</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66</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3.5</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67</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3.5</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68</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3.6</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69</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3.6</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70</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3.6</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71</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3.7</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72</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3.7</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73</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3.7</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74</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3.8</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75</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3.8</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76</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3.8</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77</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3.9</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78</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3.9</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79</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3.9</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80 - 99</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4.0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nvGraphicFramePr>
        <p:xfrm>
          <a:off x="2514600" y="2971800"/>
          <a:ext cx="1819906" cy="3078480"/>
        </p:xfrm>
        <a:graphic>
          <a:graphicData uri="http://schemas.openxmlformats.org/drawingml/2006/table">
            <a:tbl>
              <a:tblPr/>
              <a:tblGrid>
                <a:gridCol w="909953"/>
                <a:gridCol w="909953"/>
              </a:tblGrid>
              <a:tr h="182880">
                <a:tc>
                  <a:txBody>
                    <a:bodyPr/>
                    <a:lstStyle/>
                    <a:p>
                      <a:pPr marL="0" marR="0" algn="ctr">
                        <a:spcBef>
                          <a:spcPts val="0"/>
                        </a:spcBef>
                        <a:spcAft>
                          <a:spcPts val="0"/>
                        </a:spcAft>
                      </a:pPr>
                      <a:r>
                        <a:rPr lang="en-US" sz="1100" b="0" dirty="0">
                          <a:solidFill>
                            <a:srgbClr val="FFFFFF"/>
                          </a:solidFill>
                          <a:latin typeface="+mn-lt"/>
                          <a:ea typeface="Calibri"/>
                          <a:cs typeface="Times New Roman"/>
                        </a:rPr>
                        <a:t>mSGP Score</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100" b="0" dirty="0">
                          <a:solidFill>
                            <a:srgbClr val="FFFFFF"/>
                          </a:solidFill>
                          <a:latin typeface="+mn-lt"/>
                          <a:ea typeface="Calibri"/>
                          <a:cs typeface="Times New Roman"/>
                        </a:rPr>
                        <a:t>Evaluation Rating</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182880">
                <a:tc>
                  <a:txBody>
                    <a:bodyPr/>
                    <a:lstStyle/>
                    <a:p>
                      <a:pPr marL="0" marR="0" algn="ctr">
                        <a:spcBef>
                          <a:spcPts val="0"/>
                        </a:spcBef>
                        <a:spcAft>
                          <a:spcPts val="0"/>
                        </a:spcAft>
                      </a:pPr>
                      <a:r>
                        <a:rPr lang="en-US" sz="1100" b="1" dirty="0">
                          <a:latin typeface="+mn-lt"/>
                          <a:ea typeface="Calibri"/>
                          <a:cs typeface="Times New Roman"/>
                        </a:rPr>
                        <a:t>35</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2.5</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36</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2.5</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37</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2.6</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38</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2.6</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39</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2.7</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40</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2.7</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41</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2.8</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42</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2.8</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43</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2.9</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44</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2.9</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45</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3.0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46</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3.0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47</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3.0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48</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3.0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49</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3.0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4495800" y="2971800"/>
          <a:ext cx="1819906" cy="3078480"/>
        </p:xfrm>
        <a:graphic>
          <a:graphicData uri="http://schemas.openxmlformats.org/drawingml/2006/table">
            <a:tbl>
              <a:tblPr/>
              <a:tblGrid>
                <a:gridCol w="909953"/>
                <a:gridCol w="909953"/>
              </a:tblGrid>
              <a:tr h="182880">
                <a:tc>
                  <a:txBody>
                    <a:bodyPr/>
                    <a:lstStyle/>
                    <a:p>
                      <a:pPr marL="0" marR="0" algn="ctr">
                        <a:spcBef>
                          <a:spcPts val="0"/>
                        </a:spcBef>
                        <a:spcAft>
                          <a:spcPts val="0"/>
                        </a:spcAft>
                      </a:pPr>
                      <a:r>
                        <a:rPr lang="en-US" sz="1100" b="0" dirty="0">
                          <a:solidFill>
                            <a:srgbClr val="FFFFFF"/>
                          </a:solidFill>
                          <a:latin typeface="+mn-lt"/>
                          <a:ea typeface="Calibri"/>
                          <a:cs typeface="Times New Roman"/>
                        </a:rPr>
                        <a:t>mSGP Score</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100" b="0" dirty="0">
                          <a:solidFill>
                            <a:srgbClr val="FFFFFF"/>
                          </a:solidFill>
                          <a:latin typeface="+mn-lt"/>
                          <a:ea typeface="Calibri"/>
                          <a:cs typeface="Times New Roman"/>
                        </a:rPr>
                        <a:t>Evaluation Rating</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182880">
                <a:tc>
                  <a:txBody>
                    <a:bodyPr/>
                    <a:lstStyle/>
                    <a:p>
                      <a:pPr marL="0" marR="0" algn="ctr">
                        <a:spcBef>
                          <a:spcPts val="0"/>
                        </a:spcBef>
                        <a:spcAft>
                          <a:spcPts val="0"/>
                        </a:spcAft>
                      </a:pPr>
                      <a:r>
                        <a:rPr lang="en-US" sz="1100" b="1" dirty="0">
                          <a:latin typeface="+mn-lt"/>
                          <a:ea typeface="Calibri"/>
                          <a:cs typeface="Times New Roman"/>
                        </a:rPr>
                        <a:t>50</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3.0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51</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3.0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52</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3.0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53</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3.0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54</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3.0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55</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3.0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56</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3.1</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57</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3.1</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58</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3.2</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59</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3.2</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60</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3.3</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61</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3.3</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62</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3.4</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63</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3.4</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64</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3.4</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381000" y="1371600"/>
            <a:ext cx="8077200" cy="1754326"/>
          </a:xfrm>
          <a:prstGeom prst="rect">
            <a:avLst/>
          </a:prstGeom>
          <a:noFill/>
        </p:spPr>
        <p:txBody>
          <a:bodyPr wrap="square" rtlCol="0">
            <a:spAutoFit/>
          </a:bodyPr>
          <a:lstStyle/>
          <a:p>
            <a:pPr>
              <a:buClr>
                <a:schemeClr val="accent5">
                  <a:lumMod val="60000"/>
                  <a:lumOff val="40000"/>
                </a:schemeClr>
              </a:buClr>
            </a:pPr>
            <a:r>
              <a:rPr lang="en-US" dirty="0" smtClean="0">
                <a:ea typeface="Times"/>
                <a:cs typeface="Times New Roman"/>
              </a:rPr>
              <a:t>Median Student Growth Percentile (mSGP) scores provided by the Department will be translated from a 1 – 99 into a 1 - 4 score according to the conversion chart below and then used in a summative rating. </a:t>
            </a:r>
          </a:p>
          <a:p>
            <a:pPr>
              <a:buClr>
                <a:schemeClr val="accent5">
                  <a:lumMod val="60000"/>
                  <a:lumOff val="40000"/>
                </a:schemeClr>
              </a:buClr>
            </a:pPr>
            <a:endParaRPr lang="en-US" sz="400" dirty="0" smtClean="0">
              <a:ea typeface="Times"/>
              <a:cs typeface="Times New Roman"/>
            </a:endParaRPr>
          </a:p>
          <a:p>
            <a:pPr algn="ctr">
              <a:buClr>
                <a:schemeClr val="accent5">
                  <a:lumMod val="60000"/>
                  <a:lumOff val="40000"/>
                </a:schemeClr>
              </a:buClr>
            </a:pPr>
            <a:r>
              <a:rPr lang="en-US" b="1" dirty="0" smtClean="0">
                <a:ea typeface="Times"/>
                <a:cs typeface="Times New Roman"/>
              </a:rPr>
              <a:t>Example: </a:t>
            </a:r>
            <a:r>
              <a:rPr lang="en-US" dirty="0" smtClean="0">
                <a:ea typeface="Times"/>
                <a:cs typeface="Times New Roman"/>
              </a:rPr>
              <a:t>If a teacher earns an mSGP of 59, </a:t>
            </a:r>
          </a:p>
          <a:p>
            <a:pPr algn="ctr">
              <a:buClr>
                <a:schemeClr val="accent5">
                  <a:lumMod val="60000"/>
                  <a:lumOff val="40000"/>
                </a:schemeClr>
              </a:buClr>
            </a:pPr>
            <a:r>
              <a:rPr lang="en-US" dirty="0" smtClean="0">
                <a:ea typeface="Times"/>
                <a:cs typeface="Times New Roman"/>
              </a:rPr>
              <a:t>he/she will receive a rating of 3.2, as shown below.</a:t>
            </a:r>
          </a:p>
          <a:p>
            <a:pPr marL="228600" indent="-228600">
              <a:buClr>
                <a:schemeClr val="accent5">
                  <a:lumMod val="60000"/>
                  <a:lumOff val="40000"/>
                </a:schemeClr>
              </a:buClr>
            </a:pPr>
            <a:endParaRPr lang="en-US" sz="1400" dirty="0" smtClean="0">
              <a:ea typeface="Times"/>
              <a:cs typeface="Times New Roman"/>
            </a:endParaRPr>
          </a:p>
        </p:txBody>
      </p:sp>
      <p:sp>
        <p:nvSpPr>
          <p:cNvPr id="9" name="Left Arrow 8"/>
          <p:cNvSpPr/>
          <p:nvPr/>
        </p:nvSpPr>
        <p:spPr>
          <a:xfrm>
            <a:off x="6172200" y="4953000"/>
            <a:ext cx="304800" cy="152400"/>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SGP Conversion Chart Explained</a:t>
            </a:r>
            <a:endParaRPr lang="en-US" dirty="0"/>
          </a:p>
        </p:txBody>
      </p:sp>
      <p:graphicFrame>
        <p:nvGraphicFramePr>
          <p:cNvPr id="5" name="Table 4"/>
          <p:cNvGraphicFramePr>
            <a:graphicFrameLocks noGrp="1"/>
          </p:cNvGraphicFramePr>
          <p:nvPr/>
        </p:nvGraphicFramePr>
        <p:xfrm>
          <a:off x="381000" y="1371600"/>
          <a:ext cx="1819906" cy="4876800"/>
        </p:xfrm>
        <a:graphic>
          <a:graphicData uri="http://schemas.openxmlformats.org/drawingml/2006/table">
            <a:tbl>
              <a:tblPr/>
              <a:tblGrid>
                <a:gridCol w="909953"/>
                <a:gridCol w="909953"/>
              </a:tblGrid>
              <a:tr h="91440">
                <a:tc>
                  <a:txBody>
                    <a:bodyPr/>
                    <a:lstStyle/>
                    <a:p>
                      <a:pPr marL="0" marR="0" algn="ctr">
                        <a:spcBef>
                          <a:spcPts val="0"/>
                        </a:spcBef>
                        <a:spcAft>
                          <a:spcPts val="0"/>
                        </a:spcAft>
                      </a:pPr>
                      <a:r>
                        <a:rPr lang="en-US" sz="1000" b="0" dirty="0">
                          <a:solidFill>
                            <a:srgbClr val="FFFFFF"/>
                          </a:solidFill>
                          <a:latin typeface="+mn-lt"/>
                          <a:ea typeface="Calibri"/>
                          <a:cs typeface="Times New Roman"/>
                        </a:rPr>
                        <a:t>mSGP Score</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000" b="0" dirty="0">
                          <a:solidFill>
                            <a:srgbClr val="FFFFFF"/>
                          </a:solidFill>
                          <a:latin typeface="+mn-lt"/>
                          <a:ea typeface="Calibri"/>
                          <a:cs typeface="Times New Roman"/>
                        </a:rPr>
                        <a:t>Evaluation Rating</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91440">
                <a:tc>
                  <a:txBody>
                    <a:bodyPr/>
                    <a:lstStyle/>
                    <a:p>
                      <a:pPr marL="0" marR="0" algn="ctr">
                        <a:spcBef>
                          <a:spcPts val="0"/>
                        </a:spcBef>
                        <a:spcAft>
                          <a:spcPts val="0"/>
                        </a:spcAft>
                      </a:pPr>
                      <a:r>
                        <a:rPr lang="en-US" sz="1000" b="0" dirty="0">
                          <a:latin typeface="+mn-lt"/>
                          <a:ea typeface="Calibri"/>
                          <a:cs typeface="Times New Roman"/>
                        </a:rPr>
                        <a:t>35</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2.5</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dirty="0">
                          <a:latin typeface="+mn-lt"/>
                          <a:ea typeface="Calibri"/>
                          <a:cs typeface="Times New Roman"/>
                        </a:rPr>
                        <a:t>36</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2.5</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a:latin typeface="+mn-lt"/>
                          <a:ea typeface="Calibri"/>
                          <a:cs typeface="Times New Roman"/>
                        </a:rPr>
                        <a:t>37</a:t>
                      </a:r>
                      <a:endParaRPr lang="en-US" sz="10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2.6</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a:latin typeface="+mn-lt"/>
                          <a:ea typeface="Calibri"/>
                          <a:cs typeface="Times New Roman"/>
                        </a:rPr>
                        <a:t>38</a:t>
                      </a:r>
                      <a:endParaRPr lang="en-US" sz="10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2.6</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a:latin typeface="+mn-lt"/>
                          <a:ea typeface="Calibri"/>
                          <a:cs typeface="Times New Roman"/>
                        </a:rPr>
                        <a:t>39</a:t>
                      </a:r>
                      <a:endParaRPr lang="en-US" sz="10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2.7</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a:latin typeface="+mn-lt"/>
                          <a:ea typeface="Calibri"/>
                          <a:cs typeface="Times New Roman"/>
                        </a:rPr>
                        <a:t>40</a:t>
                      </a:r>
                      <a:endParaRPr lang="en-US" sz="10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2.7</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a:latin typeface="+mn-lt"/>
                          <a:ea typeface="Calibri"/>
                          <a:cs typeface="Times New Roman"/>
                        </a:rPr>
                        <a:t>41</a:t>
                      </a:r>
                      <a:endParaRPr lang="en-US" sz="10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2.8</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a:latin typeface="+mn-lt"/>
                          <a:ea typeface="Calibri"/>
                          <a:cs typeface="Times New Roman"/>
                        </a:rPr>
                        <a:t>42</a:t>
                      </a:r>
                      <a:endParaRPr lang="en-US" sz="10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2.8</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a:latin typeface="+mn-lt"/>
                          <a:ea typeface="Calibri"/>
                          <a:cs typeface="Times New Roman"/>
                        </a:rPr>
                        <a:t>43</a:t>
                      </a:r>
                      <a:endParaRPr lang="en-US" sz="10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2.9</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dirty="0">
                          <a:latin typeface="+mn-lt"/>
                          <a:ea typeface="Calibri"/>
                          <a:cs typeface="Times New Roman"/>
                        </a:rPr>
                        <a:t>44</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2.9</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1" dirty="0">
                          <a:latin typeface="+mn-lt"/>
                          <a:ea typeface="Calibri"/>
                          <a:cs typeface="Times New Roman"/>
                        </a:rPr>
                        <a:t>45</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smtClean="0">
                          <a:latin typeface="+mn-lt"/>
                          <a:ea typeface="Calibri"/>
                          <a:cs typeface="Times New Roman"/>
                        </a:rPr>
                        <a:t>3.0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1" dirty="0">
                          <a:latin typeface="+mn-lt"/>
                          <a:ea typeface="Calibri"/>
                          <a:cs typeface="Times New Roman"/>
                        </a:rPr>
                        <a:t>46</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smtClean="0">
                          <a:latin typeface="+mn-lt"/>
                          <a:ea typeface="Calibri"/>
                          <a:cs typeface="Times New Roman"/>
                        </a:rPr>
                        <a:t>3.0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1" dirty="0">
                          <a:latin typeface="+mn-lt"/>
                          <a:ea typeface="Calibri"/>
                          <a:cs typeface="Times New Roman"/>
                        </a:rPr>
                        <a:t>47</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smtClean="0">
                          <a:latin typeface="+mn-lt"/>
                          <a:ea typeface="Calibri"/>
                          <a:cs typeface="Times New Roman"/>
                        </a:rPr>
                        <a:t>3.0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1" dirty="0">
                          <a:latin typeface="+mn-lt"/>
                          <a:ea typeface="Calibri"/>
                          <a:cs typeface="Times New Roman"/>
                        </a:rPr>
                        <a:t>48</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smtClean="0">
                          <a:latin typeface="+mn-lt"/>
                          <a:ea typeface="Calibri"/>
                          <a:cs typeface="Times New Roman"/>
                        </a:rPr>
                        <a:t>3.0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1" dirty="0">
                          <a:latin typeface="+mn-lt"/>
                          <a:ea typeface="Calibri"/>
                          <a:cs typeface="Times New Roman"/>
                        </a:rPr>
                        <a:t>49</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smtClean="0">
                          <a:latin typeface="+mn-lt"/>
                          <a:ea typeface="Calibri"/>
                          <a:cs typeface="Times New Roman"/>
                        </a:rPr>
                        <a:t>3.0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1" dirty="0">
                          <a:latin typeface="+mn-lt"/>
                          <a:ea typeface="Calibri"/>
                          <a:cs typeface="Times New Roman"/>
                        </a:rPr>
                        <a:t>50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smtClean="0">
                          <a:latin typeface="+mn-lt"/>
                          <a:ea typeface="Calibri"/>
                          <a:cs typeface="Times New Roman"/>
                        </a:rPr>
                        <a:t>3.0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1" dirty="0">
                          <a:latin typeface="+mn-lt"/>
                          <a:ea typeface="Calibri"/>
                          <a:cs typeface="Times New Roman"/>
                        </a:rPr>
                        <a:t>51</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smtClean="0">
                          <a:latin typeface="+mn-lt"/>
                          <a:ea typeface="Calibri"/>
                          <a:cs typeface="Times New Roman"/>
                        </a:rPr>
                        <a:t>3.0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1" dirty="0">
                          <a:latin typeface="+mn-lt"/>
                          <a:ea typeface="Calibri"/>
                          <a:cs typeface="Times New Roman"/>
                        </a:rPr>
                        <a:t>52</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smtClean="0">
                          <a:latin typeface="+mn-lt"/>
                          <a:ea typeface="Calibri"/>
                          <a:cs typeface="Times New Roman"/>
                        </a:rPr>
                        <a:t>3.0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1" dirty="0">
                          <a:latin typeface="+mn-lt"/>
                          <a:ea typeface="Calibri"/>
                          <a:cs typeface="Times New Roman"/>
                        </a:rPr>
                        <a:t>53</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smtClean="0">
                          <a:latin typeface="+mn-lt"/>
                          <a:ea typeface="Calibri"/>
                          <a:cs typeface="Times New Roman"/>
                        </a:rPr>
                        <a:t>3.0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1" dirty="0">
                          <a:latin typeface="+mn-lt"/>
                          <a:ea typeface="Calibri"/>
                          <a:cs typeface="Times New Roman"/>
                        </a:rPr>
                        <a:t>54</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smtClean="0">
                          <a:latin typeface="+mn-lt"/>
                          <a:ea typeface="Calibri"/>
                          <a:cs typeface="Times New Roman"/>
                        </a:rPr>
                        <a:t>3.0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1" dirty="0">
                          <a:latin typeface="+mn-lt"/>
                          <a:ea typeface="Calibri"/>
                          <a:cs typeface="Times New Roman"/>
                        </a:rPr>
                        <a:t>55</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smtClean="0">
                          <a:latin typeface="+mn-lt"/>
                          <a:ea typeface="Calibri"/>
                          <a:cs typeface="Times New Roman"/>
                        </a:rPr>
                        <a:t>3.0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dirty="0">
                          <a:latin typeface="+mn-lt"/>
                          <a:ea typeface="Calibri"/>
                          <a:cs typeface="Times New Roman"/>
                        </a:rPr>
                        <a:t>56</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3.1</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dirty="0">
                          <a:latin typeface="+mn-lt"/>
                          <a:ea typeface="Calibri"/>
                          <a:cs typeface="Times New Roman"/>
                        </a:rPr>
                        <a:t>57</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3.1</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dirty="0">
                          <a:latin typeface="+mn-lt"/>
                          <a:ea typeface="Calibri"/>
                          <a:cs typeface="Times New Roman"/>
                        </a:rPr>
                        <a:t>58</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3.2</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dirty="0">
                          <a:latin typeface="+mn-lt"/>
                          <a:ea typeface="Calibri"/>
                          <a:cs typeface="Times New Roman"/>
                        </a:rPr>
                        <a:t>59</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3.2</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dirty="0">
                          <a:latin typeface="+mn-lt"/>
                          <a:ea typeface="Calibri"/>
                          <a:cs typeface="Times New Roman"/>
                        </a:rPr>
                        <a:t>60</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3.3</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dirty="0">
                          <a:latin typeface="+mn-lt"/>
                          <a:ea typeface="Calibri"/>
                          <a:cs typeface="Times New Roman"/>
                        </a:rPr>
                        <a:t>61</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3.3</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dirty="0">
                          <a:latin typeface="+mn-lt"/>
                          <a:ea typeface="Calibri"/>
                          <a:cs typeface="Times New Roman"/>
                        </a:rPr>
                        <a:t>62</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3.4</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dirty="0">
                          <a:latin typeface="+mn-lt"/>
                          <a:ea typeface="Calibri"/>
                          <a:cs typeface="Times New Roman"/>
                        </a:rPr>
                        <a:t>63</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3.4</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dirty="0">
                          <a:latin typeface="+mn-lt"/>
                          <a:ea typeface="Calibri"/>
                          <a:cs typeface="Times New Roman"/>
                        </a:rPr>
                        <a:t>64</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3.4</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Left Brace 6"/>
          <p:cNvSpPr/>
          <p:nvPr/>
        </p:nvSpPr>
        <p:spPr>
          <a:xfrm>
            <a:off x="2438400" y="2362200"/>
            <a:ext cx="838200" cy="2895600"/>
          </a:xfrm>
          <a:prstGeom prst="leftBrace">
            <a:avLst>
              <a:gd name="adj1" fmla="val 8333"/>
              <a:gd name="adj2" fmla="val 55655"/>
            </a:avLst>
          </a:prstGeom>
          <a:noFill/>
          <a:ln>
            <a:solidFill>
              <a:schemeClr val="accent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TextBox 7"/>
          <p:cNvSpPr txBox="1"/>
          <p:nvPr/>
        </p:nvSpPr>
        <p:spPr>
          <a:xfrm>
            <a:off x="3505200" y="2362200"/>
            <a:ext cx="4648200" cy="2923877"/>
          </a:xfrm>
          <a:prstGeom prst="rect">
            <a:avLst/>
          </a:prstGeom>
          <a:noFill/>
        </p:spPr>
        <p:txBody>
          <a:bodyPr wrap="square" rtlCol="0">
            <a:spAutoFit/>
          </a:bodyPr>
          <a:lstStyle/>
          <a:p>
            <a:r>
              <a:rPr lang="en-US" b="1" dirty="0" smtClean="0"/>
              <a:t>Why are all the values between 45 and 55 set to the same score (3.0)?</a:t>
            </a:r>
            <a:r>
              <a:rPr lang="en-US" dirty="0" smtClean="0"/>
              <a:t> </a:t>
            </a:r>
          </a:p>
          <a:p>
            <a:endParaRPr lang="en-US" sz="400" dirty="0"/>
          </a:p>
          <a:p>
            <a:pPr marL="285750" indent="-285750">
              <a:buClr>
                <a:schemeClr val="accent5"/>
              </a:buClr>
              <a:buFont typeface="Arial"/>
              <a:buChar char="•"/>
            </a:pPr>
            <a:r>
              <a:rPr lang="en-US" dirty="0" smtClean="0"/>
              <a:t>The Department believes that educators in the middle of the mSGP distribution are driving significant academic growth in their students.</a:t>
            </a:r>
          </a:p>
          <a:p>
            <a:pPr>
              <a:buClr>
                <a:schemeClr val="accent5"/>
              </a:buClr>
            </a:pPr>
            <a:endParaRPr lang="en-US" sz="400" dirty="0"/>
          </a:p>
          <a:p>
            <a:pPr marL="285750" indent="-285750">
              <a:buClr>
                <a:schemeClr val="accent5"/>
              </a:buClr>
              <a:buFont typeface="Arial"/>
              <a:buChar char="•"/>
            </a:pPr>
            <a:r>
              <a:rPr lang="en-US" dirty="0" smtClean="0"/>
              <a:t>Educators whose students achieve scores in this range should be recognized by receiving a rating on par with their impact.</a:t>
            </a:r>
          </a:p>
          <a:p>
            <a:pPr marL="285750" indent="-285750">
              <a:buClr>
                <a:schemeClr val="accent5"/>
              </a:buClr>
            </a:pPr>
            <a:endParaRPr lang="en-US" sz="1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SGP Conversion Chart Explained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01564884"/>
              </p:ext>
            </p:extLst>
          </p:nvPr>
        </p:nvGraphicFramePr>
        <p:xfrm>
          <a:off x="228600" y="1905000"/>
          <a:ext cx="1828800" cy="3322320"/>
        </p:xfrm>
        <a:graphic>
          <a:graphicData uri="http://schemas.openxmlformats.org/drawingml/2006/table">
            <a:tbl>
              <a:tblPr/>
              <a:tblGrid>
                <a:gridCol w="914400"/>
                <a:gridCol w="914400"/>
              </a:tblGrid>
              <a:tr h="182880">
                <a:tc>
                  <a:txBody>
                    <a:bodyPr/>
                    <a:lstStyle/>
                    <a:p>
                      <a:pPr marL="0" marR="0" algn="ctr">
                        <a:spcBef>
                          <a:spcPts val="0"/>
                        </a:spcBef>
                        <a:spcAft>
                          <a:spcPts val="0"/>
                        </a:spcAft>
                      </a:pPr>
                      <a:r>
                        <a:rPr lang="en-US" sz="1100" b="0" dirty="0">
                          <a:solidFill>
                            <a:srgbClr val="FFFFFF"/>
                          </a:solidFill>
                          <a:latin typeface="+mn-lt"/>
                          <a:ea typeface="Calibri"/>
                          <a:cs typeface="Times New Roman"/>
                        </a:rPr>
                        <a:t>mSGP Score</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100" b="0" dirty="0">
                          <a:solidFill>
                            <a:srgbClr val="FFFFFF"/>
                          </a:solidFill>
                          <a:latin typeface="+mn-lt"/>
                          <a:ea typeface="Calibri"/>
                          <a:cs typeface="Times New Roman"/>
                        </a:rPr>
                        <a:t>Evaluation Rating</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426720">
                <a:tc>
                  <a:txBody>
                    <a:bodyPr/>
                    <a:lstStyle/>
                    <a:p>
                      <a:pPr marL="0" marR="0" algn="ctr">
                        <a:spcBef>
                          <a:spcPts val="0"/>
                        </a:spcBef>
                        <a:spcAft>
                          <a:spcPts val="0"/>
                        </a:spcAft>
                      </a:pPr>
                      <a:r>
                        <a:rPr lang="en-US" sz="1100" b="1" dirty="0">
                          <a:latin typeface="+mn-lt"/>
                          <a:ea typeface="Calibri"/>
                          <a:cs typeface="Times New Roman"/>
                        </a:rPr>
                        <a:t>1 – 20</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smtClean="0">
                          <a:latin typeface="+mn-lt"/>
                          <a:ea typeface="Calibri"/>
                          <a:cs typeface="Times New Roman"/>
                        </a:rPr>
                        <a:t>1.0</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21</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1.1</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22</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1.2</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23</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1.3</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24</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1.4</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25</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1.5</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26</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1.6</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27</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1.7</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28</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1.8</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29</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1.9</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30</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2.0</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31</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2.1</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32</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2.2</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33</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2.3</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34</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2.4</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Left Brace 5"/>
          <p:cNvSpPr/>
          <p:nvPr/>
        </p:nvSpPr>
        <p:spPr>
          <a:xfrm>
            <a:off x="2286000" y="1905000"/>
            <a:ext cx="609600" cy="4114800"/>
          </a:xfrm>
          <a:prstGeom prst="leftBrace">
            <a:avLst>
              <a:gd name="adj1" fmla="val 8333"/>
              <a:gd name="adj2" fmla="val 13019"/>
            </a:avLst>
          </a:prstGeom>
          <a:noFill/>
          <a:ln>
            <a:solidFill>
              <a:schemeClr val="accent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Rectangle 6"/>
          <p:cNvSpPr/>
          <p:nvPr/>
        </p:nvSpPr>
        <p:spPr>
          <a:xfrm>
            <a:off x="2895600" y="1828800"/>
            <a:ext cx="3505200" cy="4370427"/>
          </a:xfrm>
          <a:prstGeom prst="rect">
            <a:avLst/>
          </a:prstGeom>
        </p:spPr>
        <p:txBody>
          <a:bodyPr wrap="square">
            <a:spAutoFit/>
          </a:bodyPr>
          <a:lstStyle/>
          <a:p>
            <a:r>
              <a:rPr lang="en-US" b="1" dirty="0" smtClean="0"/>
              <a:t>Why are the values at the extreme ends of the distribution, 1-20 = 1 in this case (and 80-99 = 4), set to the same score?</a:t>
            </a:r>
            <a:r>
              <a:rPr lang="en-US" dirty="0" smtClean="0"/>
              <a:t> </a:t>
            </a:r>
          </a:p>
          <a:p>
            <a:endParaRPr lang="en-US" sz="400" dirty="0"/>
          </a:p>
          <a:p>
            <a:pPr marL="285750" indent="-285750">
              <a:buClr>
                <a:schemeClr val="accent5"/>
              </a:buClr>
              <a:buFont typeface="Arial"/>
              <a:buChar char="•"/>
            </a:pPr>
            <a:r>
              <a:rPr lang="en-US" dirty="0" smtClean="0"/>
              <a:t>When more than half of a teacher's students are in the top 20 percentile points on the SGP scale it is an indication of very high growth. </a:t>
            </a:r>
          </a:p>
          <a:p>
            <a:pPr marL="285750" indent="-285750">
              <a:buClr>
                <a:schemeClr val="accent5"/>
              </a:buClr>
            </a:pPr>
            <a:endParaRPr lang="en-US" sz="400" dirty="0" smtClean="0"/>
          </a:p>
          <a:p>
            <a:pPr marL="285750" indent="-285750">
              <a:buClr>
                <a:schemeClr val="accent5"/>
              </a:buClr>
              <a:buFont typeface="Arial"/>
              <a:buChar char="•"/>
            </a:pPr>
            <a:r>
              <a:rPr lang="en-US" dirty="0"/>
              <a:t>W</a:t>
            </a:r>
            <a:r>
              <a:rPr lang="en-US" dirty="0" smtClean="0"/>
              <a:t>hen more than half of a teacher's students are in the bottom percentile points this is an indicator of low growth to be considered with other evidence</a:t>
            </a:r>
            <a:r>
              <a:rPr lang="en-US" sz="1400" dirty="0" smtClean="0"/>
              <a:t>.</a:t>
            </a:r>
          </a:p>
        </p:txBody>
      </p:sp>
      <p:graphicFrame>
        <p:nvGraphicFramePr>
          <p:cNvPr id="8" name="Table 7"/>
          <p:cNvGraphicFramePr>
            <a:graphicFrameLocks noGrp="1"/>
          </p:cNvGraphicFramePr>
          <p:nvPr>
            <p:extLst>
              <p:ext uri="{D42A27DB-BD31-4B8C-83A1-F6EECF244321}">
                <p14:modId xmlns:p14="http://schemas.microsoft.com/office/powerpoint/2010/main" val="1299666851"/>
              </p:ext>
            </p:extLst>
          </p:nvPr>
        </p:nvGraphicFramePr>
        <p:xfrm>
          <a:off x="7010400" y="1905000"/>
          <a:ext cx="1828800" cy="3429000"/>
        </p:xfrm>
        <a:graphic>
          <a:graphicData uri="http://schemas.openxmlformats.org/drawingml/2006/table">
            <a:tbl>
              <a:tblPr/>
              <a:tblGrid>
                <a:gridCol w="914400"/>
                <a:gridCol w="914400"/>
              </a:tblGrid>
              <a:tr h="338667">
                <a:tc>
                  <a:txBody>
                    <a:bodyPr/>
                    <a:lstStyle/>
                    <a:p>
                      <a:pPr marL="0" marR="0" algn="ctr">
                        <a:spcBef>
                          <a:spcPts val="0"/>
                        </a:spcBef>
                        <a:spcAft>
                          <a:spcPts val="0"/>
                        </a:spcAft>
                      </a:pPr>
                      <a:r>
                        <a:rPr lang="en-US" sz="1100" dirty="0">
                          <a:solidFill>
                            <a:srgbClr val="FFFFFF"/>
                          </a:solidFill>
                          <a:latin typeface="+mn-lt"/>
                          <a:ea typeface="Calibri"/>
                          <a:cs typeface="Times New Roman"/>
                        </a:rPr>
                        <a:t>mSGP Score</a:t>
                      </a:r>
                      <a:endParaRPr lang="en-US" sz="120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100" dirty="0">
                          <a:solidFill>
                            <a:srgbClr val="FFFFFF"/>
                          </a:solidFill>
                          <a:latin typeface="+mn-lt"/>
                          <a:ea typeface="Calibri"/>
                          <a:cs typeface="Times New Roman"/>
                        </a:rPr>
                        <a:t>Evaluation Rating</a:t>
                      </a:r>
                      <a:endParaRPr lang="en-US" sz="120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169333">
                <a:tc>
                  <a:txBody>
                    <a:bodyPr/>
                    <a:lstStyle/>
                    <a:p>
                      <a:pPr marL="0" marR="0" algn="ctr">
                        <a:spcBef>
                          <a:spcPts val="0"/>
                        </a:spcBef>
                        <a:spcAft>
                          <a:spcPts val="0"/>
                        </a:spcAft>
                      </a:pPr>
                      <a:r>
                        <a:rPr lang="en-US" sz="1100">
                          <a:latin typeface="+mn-lt"/>
                          <a:ea typeface="Calibri"/>
                          <a:cs typeface="Times New Roman"/>
                        </a:rPr>
                        <a:t>65</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3.5</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66</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3.5</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67</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3.5</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68</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3.6</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69</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3.6</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70</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3.6</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71</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3.7</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72</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3.7</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73</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3.7</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74</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3.8</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75</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3.8</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76</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3.8</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77</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3.9</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78</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3.9</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79</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3.9</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338">
                <a:tc>
                  <a:txBody>
                    <a:bodyPr/>
                    <a:lstStyle/>
                    <a:p>
                      <a:pPr marL="0" marR="0" algn="ctr">
                        <a:spcBef>
                          <a:spcPts val="0"/>
                        </a:spcBef>
                        <a:spcAft>
                          <a:spcPts val="0"/>
                        </a:spcAft>
                      </a:pPr>
                      <a:r>
                        <a:rPr lang="en-US" sz="1100" b="1" dirty="0">
                          <a:latin typeface="+mn-lt"/>
                          <a:ea typeface="Calibri"/>
                          <a:cs typeface="Times New Roman"/>
                        </a:rPr>
                        <a:t>80 - 99</a:t>
                      </a:r>
                      <a:endParaRPr lang="en-US" sz="120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smtClean="0">
                          <a:latin typeface="+mn-lt"/>
                          <a:ea typeface="Calibri"/>
                          <a:cs typeface="Times New Roman"/>
                        </a:rPr>
                        <a:t>4.0</a:t>
                      </a:r>
                      <a:endParaRPr lang="en-US" sz="120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Left Brace 8"/>
          <p:cNvSpPr/>
          <p:nvPr/>
        </p:nvSpPr>
        <p:spPr>
          <a:xfrm flipH="1">
            <a:off x="6096000" y="1828800"/>
            <a:ext cx="685800" cy="4114800"/>
          </a:xfrm>
          <a:prstGeom prst="leftBrace">
            <a:avLst>
              <a:gd name="adj1" fmla="val 8333"/>
              <a:gd name="adj2" fmla="val 75304"/>
            </a:avLst>
          </a:prstGeom>
          <a:noFill/>
          <a:ln>
            <a:solidFill>
              <a:schemeClr val="accent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SGP Conversion Chart Explained</a:t>
            </a:r>
            <a:endParaRPr lang="en-US" dirty="0"/>
          </a:p>
        </p:txBody>
      </p:sp>
      <p:graphicFrame>
        <p:nvGraphicFramePr>
          <p:cNvPr id="5" name="Table 4"/>
          <p:cNvGraphicFramePr>
            <a:graphicFrameLocks noGrp="1"/>
          </p:cNvGraphicFramePr>
          <p:nvPr/>
        </p:nvGraphicFramePr>
        <p:xfrm>
          <a:off x="457200" y="1905000"/>
          <a:ext cx="1828800" cy="3429000"/>
        </p:xfrm>
        <a:graphic>
          <a:graphicData uri="http://schemas.openxmlformats.org/drawingml/2006/table">
            <a:tbl>
              <a:tblPr/>
              <a:tblGrid>
                <a:gridCol w="914400"/>
                <a:gridCol w="914400"/>
              </a:tblGrid>
              <a:tr h="338667">
                <a:tc>
                  <a:txBody>
                    <a:bodyPr/>
                    <a:lstStyle/>
                    <a:p>
                      <a:pPr marL="0" marR="0" algn="ctr">
                        <a:spcBef>
                          <a:spcPts val="0"/>
                        </a:spcBef>
                        <a:spcAft>
                          <a:spcPts val="0"/>
                        </a:spcAft>
                      </a:pPr>
                      <a:r>
                        <a:rPr lang="en-US" sz="1100" dirty="0">
                          <a:solidFill>
                            <a:srgbClr val="FFFFFF"/>
                          </a:solidFill>
                          <a:latin typeface="+mn-lt"/>
                          <a:ea typeface="Calibri"/>
                          <a:cs typeface="Times New Roman"/>
                        </a:rPr>
                        <a:t>mSGP Score</a:t>
                      </a:r>
                      <a:endParaRPr lang="en-US" sz="120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100" dirty="0">
                          <a:solidFill>
                            <a:srgbClr val="FFFFFF"/>
                          </a:solidFill>
                          <a:latin typeface="+mn-lt"/>
                          <a:ea typeface="Calibri"/>
                          <a:cs typeface="Times New Roman"/>
                        </a:rPr>
                        <a:t>Evaluation Rating</a:t>
                      </a:r>
                      <a:endParaRPr lang="en-US" sz="120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169333">
                <a:tc>
                  <a:txBody>
                    <a:bodyPr/>
                    <a:lstStyle/>
                    <a:p>
                      <a:pPr marL="0" marR="0" algn="ctr">
                        <a:spcBef>
                          <a:spcPts val="0"/>
                        </a:spcBef>
                        <a:spcAft>
                          <a:spcPts val="0"/>
                        </a:spcAft>
                      </a:pPr>
                      <a:r>
                        <a:rPr lang="en-US" sz="1100">
                          <a:latin typeface="+mn-lt"/>
                          <a:ea typeface="Calibri"/>
                          <a:cs typeface="Times New Roman"/>
                        </a:rPr>
                        <a:t>65</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3.5</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66</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3.5</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67</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3.5</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68</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3.6</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69</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3.6</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70</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3.6</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71</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3.7</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72</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3.7</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73</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3.7</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74</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3.8</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75</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3.8</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76</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3.8</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77</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3.9</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78</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3.9</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79</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3.9</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338">
                <a:tc>
                  <a:txBody>
                    <a:bodyPr/>
                    <a:lstStyle/>
                    <a:p>
                      <a:pPr marL="0" marR="0" algn="ctr">
                        <a:spcBef>
                          <a:spcPts val="0"/>
                        </a:spcBef>
                        <a:spcAft>
                          <a:spcPts val="0"/>
                        </a:spcAft>
                      </a:pPr>
                      <a:r>
                        <a:rPr lang="en-US" sz="1100" b="1" dirty="0">
                          <a:latin typeface="+mn-lt"/>
                          <a:ea typeface="Calibri"/>
                          <a:cs typeface="Times New Roman"/>
                        </a:rPr>
                        <a:t>80 - 99</a:t>
                      </a:r>
                      <a:endParaRPr lang="en-US" sz="120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smtClean="0">
                          <a:latin typeface="+mn-lt"/>
                          <a:ea typeface="Calibri"/>
                          <a:cs typeface="Times New Roman"/>
                        </a:rPr>
                        <a:t>4.0</a:t>
                      </a:r>
                      <a:endParaRPr lang="en-US" sz="120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Left Brace 5"/>
          <p:cNvSpPr/>
          <p:nvPr/>
        </p:nvSpPr>
        <p:spPr>
          <a:xfrm flipH="1">
            <a:off x="2438400" y="2286000"/>
            <a:ext cx="533400" cy="2514600"/>
          </a:xfrm>
          <a:prstGeom prst="leftBrace">
            <a:avLst>
              <a:gd name="adj1" fmla="val 8333"/>
              <a:gd name="adj2" fmla="val 63407"/>
            </a:avLst>
          </a:prstGeom>
          <a:noFill/>
          <a:ln>
            <a:solidFill>
              <a:schemeClr val="accent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TextBox 7"/>
          <p:cNvSpPr txBox="1"/>
          <p:nvPr/>
        </p:nvSpPr>
        <p:spPr>
          <a:xfrm>
            <a:off x="3276600" y="2743200"/>
            <a:ext cx="4953000" cy="2646878"/>
          </a:xfrm>
          <a:prstGeom prst="rect">
            <a:avLst/>
          </a:prstGeom>
          <a:noFill/>
        </p:spPr>
        <p:txBody>
          <a:bodyPr wrap="square" rtlCol="0">
            <a:spAutoFit/>
          </a:bodyPr>
          <a:lstStyle/>
          <a:p>
            <a:r>
              <a:rPr lang="en-US" b="1" dirty="0" smtClean="0"/>
              <a:t>Why Decimals? Why Tenths? </a:t>
            </a:r>
          </a:p>
          <a:p>
            <a:endParaRPr lang="en-US" sz="400" dirty="0" smtClean="0"/>
          </a:p>
          <a:p>
            <a:pPr marL="342900" indent="-342900">
              <a:buClr>
                <a:schemeClr val="accent5"/>
              </a:buClr>
              <a:buFont typeface="Arial" pitchFamily="34" charset="0"/>
              <a:buChar char="•"/>
            </a:pPr>
            <a:r>
              <a:rPr lang="en-US" dirty="0" smtClean="0"/>
              <a:t>The use of decimals instead of whole numbers enables the scale to increase/decrease gradually, improving the statistical efficiency of the conversion.</a:t>
            </a:r>
          </a:p>
          <a:p>
            <a:pPr marL="342900" indent="-342900">
              <a:buClr>
                <a:schemeClr val="accent5"/>
              </a:buClr>
            </a:pPr>
            <a:endParaRPr lang="en-US" sz="400" dirty="0" smtClean="0"/>
          </a:p>
          <a:p>
            <a:pPr marL="342900" indent="-342900">
              <a:buClr>
                <a:schemeClr val="accent5"/>
              </a:buClr>
              <a:buFont typeface="Arial" pitchFamily="34" charset="0"/>
              <a:buChar char="•"/>
            </a:pPr>
            <a:r>
              <a:rPr lang="en-US" dirty="0" smtClean="0"/>
              <a:t>This prevents large rating differences that may not accurately reflect significant differences in student learning.</a:t>
            </a:r>
          </a:p>
          <a:p>
            <a:pPr marL="342900" indent="-342900">
              <a:buClr>
                <a:schemeClr val="accent5"/>
              </a:buClr>
            </a:pPr>
            <a:endParaRPr lang="en-US" sz="1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Scoring the Summative Rating</a:t>
            </a:r>
            <a:endParaRPr lang="en-US" sz="3000" dirty="0"/>
          </a:p>
        </p:txBody>
      </p:sp>
      <p:sp>
        <p:nvSpPr>
          <p:cNvPr id="6" name="Rectangle 5"/>
          <p:cNvSpPr/>
          <p:nvPr/>
        </p:nvSpPr>
        <p:spPr>
          <a:xfrm>
            <a:off x="228600" y="2619069"/>
            <a:ext cx="1737360" cy="20968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pPr algn="ctr" defTabSz="457200">
              <a:spcAft>
                <a:spcPts val="1200"/>
              </a:spcAft>
            </a:pPr>
            <a:r>
              <a:rPr lang="en-US" sz="2000" b="1" dirty="0">
                <a:solidFill>
                  <a:prstClr val="white"/>
                </a:solidFill>
              </a:rPr>
              <a:t>Teacher</a:t>
            </a:r>
            <a:br>
              <a:rPr lang="en-US" sz="2000" b="1" dirty="0">
                <a:solidFill>
                  <a:prstClr val="white"/>
                </a:solidFill>
              </a:rPr>
            </a:br>
            <a:r>
              <a:rPr lang="en-US" sz="2000" b="1" dirty="0">
                <a:solidFill>
                  <a:prstClr val="white"/>
                </a:solidFill>
              </a:rPr>
              <a:t>Practice</a:t>
            </a:r>
          </a:p>
          <a:p>
            <a:pPr algn="ctr" defTabSz="457200"/>
            <a:r>
              <a:rPr lang="en-US" sz="1600" dirty="0">
                <a:solidFill>
                  <a:prstClr val="white"/>
                </a:solidFill>
              </a:rPr>
              <a:t>Based on classroom observations</a:t>
            </a:r>
          </a:p>
        </p:txBody>
      </p:sp>
      <p:sp>
        <p:nvSpPr>
          <p:cNvPr id="7" name="Rectangle 6"/>
          <p:cNvSpPr/>
          <p:nvPr/>
        </p:nvSpPr>
        <p:spPr>
          <a:xfrm>
            <a:off x="4693008" y="2619069"/>
            <a:ext cx="1737360" cy="20968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 rIns="27432" rtlCol="0" anchor="ctr" anchorCtr="0"/>
          <a:lstStyle/>
          <a:p>
            <a:pPr algn="ctr" defTabSz="457200">
              <a:spcAft>
                <a:spcPts val="1200"/>
              </a:spcAft>
            </a:pPr>
            <a:r>
              <a:rPr lang="en-US" sz="2000" b="1" dirty="0">
                <a:solidFill>
                  <a:prstClr val="white"/>
                </a:solidFill>
              </a:rPr>
              <a:t>Student Growth Percentile (SGP)</a:t>
            </a:r>
          </a:p>
          <a:p>
            <a:pPr algn="ctr" defTabSz="457200"/>
            <a:r>
              <a:rPr lang="en-US" sz="1600" dirty="0">
                <a:solidFill>
                  <a:prstClr val="white"/>
                </a:solidFill>
              </a:rPr>
              <a:t>Based on</a:t>
            </a:r>
            <a:br>
              <a:rPr lang="en-US" sz="1600" dirty="0">
                <a:solidFill>
                  <a:prstClr val="white"/>
                </a:solidFill>
              </a:rPr>
            </a:br>
            <a:r>
              <a:rPr lang="en-US" sz="1600" dirty="0" smtClean="0">
                <a:solidFill>
                  <a:prstClr val="white"/>
                </a:solidFill>
              </a:rPr>
              <a:t>state assessment performance</a:t>
            </a:r>
            <a:endParaRPr lang="en-US" sz="1600" b="1" dirty="0">
              <a:solidFill>
                <a:prstClr val="white"/>
              </a:solidFill>
            </a:endParaRPr>
          </a:p>
        </p:txBody>
      </p:sp>
      <p:sp>
        <p:nvSpPr>
          <p:cNvPr id="8" name="Rectangle 7"/>
          <p:cNvSpPr/>
          <p:nvPr/>
        </p:nvSpPr>
        <p:spPr>
          <a:xfrm>
            <a:off x="2721422" y="2619069"/>
            <a:ext cx="1737360" cy="209686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 rIns="27432" rtlCol="0" anchor="ctr" anchorCtr="0"/>
          <a:lstStyle/>
          <a:p>
            <a:pPr algn="ctr" defTabSz="457200">
              <a:spcAft>
                <a:spcPts val="1200"/>
              </a:spcAft>
            </a:pPr>
            <a:r>
              <a:rPr lang="en-US" sz="2000" b="1" dirty="0">
                <a:solidFill>
                  <a:prstClr val="white"/>
                </a:solidFill>
              </a:rPr>
              <a:t>Student Growth Objective</a:t>
            </a:r>
            <a:br>
              <a:rPr lang="en-US" sz="2000" b="1" dirty="0">
                <a:solidFill>
                  <a:prstClr val="white"/>
                </a:solidFill>
              </a:rPr>
            </a:br>
            <a:r>
              <a:rPr lang="en-US" sz="2000" b="1" dirty="0">
                <a:solidFill>
                  <a:prstClr val="white"/>
                </a:solidFill>
              </a:rPr>
              <a:t>(SGO)</a:t>
            </a:r>
          </a:p>
          <a:p>
            <a:pPr algn="ctr" defTabSz="457200"/>
            <a:r>
              <a:rPr lang="en-US" sz="1600" dirty="0">
                <a:solidFill>
                  <a:prstClr val="white"/>
                </a:solidFill>
              </a:rPr>
              <a:t>Set by teacher </a:t>
            </a:r>
            <a:br>
              <a:rPr lang="en-US" sz="1600" dirty="0">
                <a:solidFill>
                  <a:prstClr val="white"/>
                </a:solidFill>
              </a:rPr>
            </a:br>
            <a:r>
              <a:rPr lang="en-US" sz="1600" dirty="0">
                <a:solidFill>
                  <a:prstClr val="white"/>
                </a:solidFill>
              </a:rPr>
              <a:t>and principal</a:t>
            </a:r>
          </a:p>
        </p:txBody>
      </p:sp>
      <p:sp>
        <p:nvSpPr>
          <p:cNvPr id="13" name="Equal 12"/>
          <p:cNvSpPr/>
          <p:nvPr/>
        </p:nvSpPr>
        <p:spPr>
          <a:xfrm>
            <a:off x="6519672" y="3393183"/>
            <a:ext cx="548640" cy="548640"/>
          </a:xfrm>
          <a:prstGeom prst="mathEqual">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black"/>
              </a:solidFill>
            </a:endParaRPr>
          </a:p>
        </p:txBody>
      </p:sp>
      <p:sp>
        <p:nvSpPr>
          <p:cNvPr id="14" name="Plus 13"/>
          <p:cNvSpPr/>
          <p:nvPr/>
        </p:nvSpPr>
        <p:spPr>
          <a:xfrm>
            <a:off x="2017959" y="3347463"/>
            <a:ext cx="640080" cy="640080"/>
          </a:xfrm>
          <a:prstGeom prst="mathPlus">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15" name="Rectangle 14"/>
          <p:cNvSpPr/>
          <p:nvPr/>
        </p:nvSpPr>
        <p:spPr>
          <a:xfrm>
            <a:off x="7178040" y="2619069"/>
            <a:ext cx="1737360" cy="2096868"/>
          </a:xfrm>
          <a:prstGeom prst="rect">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chorCtr="0"/>
          <a:lstStyle/>
          <a:p>
            <a:pPr algn="ctr" defTabSz="457200">
              <a:spcAft>
                <a:spcPts val="1200"/>
              </a:spcAft>
            </a:pPr>
            <a:r>
              <a:rPr lang="en-US" sz="2000" b="1" dirty="0">
                <a:solidFill>
                  <a:prstClr val="white"/>
                </a:solidFill>
              </a:rPr>
              <a:t>Summative Rating</a:t>
            </a:r>
          </a:p>
          <a:p>
            <a:pPr algn="ctr" defTabSz="457200"/>
            <a:r>
              <a:rPr lang="en-US" sz="1600" dirty="0">
                <a:solidFill>
                  <a:prstClr val="white"/>
                </a:solidFill>
              </a:rPr>
              <a:t>Overall evaluation score</a:t>
            </a:r>
            <a:endParaRPr lang="en-US" sz="1600" b="1" dirty="0">
              <a:solidFill>
                <a:prstClr val="white"/>
              </a:solidFill>
            </a:endParaRPr>
          </a:p>
        </p:txBody>
      </p:sp>
      <p:sp>
        <p:nvSpPr>
          <p:cNvPr id="11" name="Left Bracket 10"/>
          <p:cNvSpPr/>
          <p:nvPr/>
        </p:nvSpPr>
        <p:spPr>
          <a:xfrm rot="5400000" flipH="1">
            <a:off x="1968674" y="3867417"/>
            <a:ext cx="593708" cy="2620369"/>
          </a:xfrm>
          <a:prstGeom prst="leftBracket">
            <a:avLst>
              <a:gd name="adj" fmla="val 2133"/>
            </a:avLst>
          </a:prstGeom>
          <a:noFill/>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defTabSz="457200"/>
            <a:endParaRPr lang="en-US" dirty="0">
              <a:ln>
                <a:solidFill>
                  <a:prstClr val="white">
                    <a:lumMod val="50000"/>
                  </a:prstClr>
                </a:solidFill>
              </a:ln>
              <a:solidFill>
                <a:prstClr val="white">
                  <a:lumMod val="50000"/>
                </a:prstClr>
              </a:solidFill>
            </a:endParaRPr>
          </a:p>
        </p:txBody>
      </p:sp>
      <p:sp>
        <p:nvSpPr>
          <p:cNvPr id="12" name="TextBox 11"/>
          <p:cNvSpPr txBox="1"/>
          <p:nvPr/>
        </p:nvSpPr>
        <p:spPr>
          <a:xfrm>
            <a:off x="1742078" y="5235294"/>
            <a:ext cx="1231724" cy="461665"/>
          </a:xfrm>
          <a:prstGeom prst="rect">
            <a:avLst/>
          </a:prstGeom>
          <a:solidFill>
            <a:schemeClr val="bg1">
              <a:lumMod val="50000"/>
            </a:schemeClr>
          </a:solidFill>
        </p:spPr>
        <p:txBody>
          <a:bodyPr wrap="square" rtlCol="0">
            <a:spAutoFit/>
          </a:bodyPr>
          <a:lstStyle/>
          <a:p>
            <a:pPr algn="ctr" defTabSz="457200"/>
            <a:r>
              <a:rPr lang="en-US" sz="1200" b="1" dirty="0">
                <a:solidFill>
                  <a:prstClr val="white"/>
                </a:solidFill>
              </a:rPr>
              <a:t>All teachers and principals</a:t>
            </a:r>
          </a:p>
        </p:txBody>
      </p:sp>
      <p:sp>
        <p:nvSpPr>
          <p:cNvPr id="16" name="TextBox 15"/>
          <p:cNvSpPr txBox="1"/>
          <p:nvPr/>
        </p:nvSpPr>
        <p:spPr>
          <a:xfrm>
            <a:off x="4693008" y="4867100"/>
            <a:ext cx="1737360" cy="461665"/>
          </a:xfrm>
          <a:prstGeom prst="rect">
            <a:avLst/>
          </a:prstGeom>
          <a:solidFill>
            <a:schemeClr val="bg1">
              <a:lumMod val="50000"/>
            </a:schemeClr>
          </a:solidFill>
        </p:spPr>
        <p:txBody>
          <a:bodyPr wrap="square" rtlCol="0">
            <a:spAutoFit/>
          </a:bodyPr>
          <a:lstStyle/>
          <a:p>
            <a:pPr algn="ctr" defTabSz="457200"/>
            <a:r>
              <a:rPr lang="en-US" sz="1200" b="1" dirty="0" smtClean="0">
                <a:solidFill>
                  <a:prstClr val="white"/>
                </a:solidFill>
              </a:rPr>
              <a:t>Teachers of grades 4-8 LAL and 4-7 Math</a:t>
            </a:r>
            <a:endParaRPr lang="en-US" sz="1200" b="1" dirty="0">
              <a:solidFill>
                <a:prstClr val="white"/>
              </a:solidFill>
            </a:endParaRPr>
          </a:p>
        </p:txBody>
      </p:sp>
      <p:sp>
        <p:nvSpPr>
          <p:cNvPr id="18" name="TextBox 17"/>
          <p:cNvSpPr txBox="1"/>
          <p:nvPr/>
        </p:nvSpPr>
        <p:spPr>
          <a:xfrm>
            <a:off x="304800" y="1981200"/>
            <a:ext cx="1732691" cy="369332"/>
          </a:xfrm>
          <a:prstGeom prst="rect">
            <a:avLst/>
          </a:prstGeom>
          <a:noFill/>
        </p:spPr>
        <p:txBody>
          <a:bodyPr wrap="square" rtlCol="0">
            <a:spAutoFit/>
          </a:bodyPr>
          <a:lstStyle/>
          <a:p>
            <a:pPr algn="ctr" defTabSz="457200"/>
            <a:r>
              <a:rPr lang="en-US" b="1" i="1" dirty="0">
                <a:solidFill>
                  <a:prstClr val="black"/>
                </a:solidFill>
              </a:rPr>
              <a:t>Practice</a:t>
            </a:r>
          </a:p>
        </p:txBody>
      </p:sp>
      <p:sp>
        <p:nvSpPr>
          <p:cNvPr id="19" name="TextBox 18"/>
          <p:cNvSpPr txBox="1"/>
          <p:nvPr/>
        </p:nvSpPr>
        <p:spPr>
          <a:xfrm>
            <a:off x="2743200" y="1992868"/>
            <a:ext cx="3708946" cy="369332"/>
          </a:xfrm>
          <a:prstGeom prst="rect">
            <a:avLst/>
          </a:prstGeom>
          <a:noFill/>
        </p:spPr>
        <p:txBody>
          <a:bodyPr wrap="square" rtlCol="0">
            <a:spAutoFit/>
          </a:bodyPr>
          <a:lstStyle/>
          <a:p>
            <a:pPr algn="ctr" defTabSz="457200"/>
            <a:r>
              <a:rPr lang="en-US" b="1" i="1" dirty="0">
                <a:solidFill>
                  <a:prstClr val="black"/>
                </a:solidFill>
              </a:rPr>
              <a:t>Student Achievement</a:t>
            </a:r>
          </a:p>
        </p:txBody>
      </p:sp>
      <p:sp>
        <p:nvSpPr>
          <p:cNvPr id="3" name="Rectangle 2"/>
          <p:cNvSpPr/>
          <p:nvPr/>
        </p:nvSpPr>
        <p:spPr>
          <a:xfrm>
            <a:off x="7086600" y="2438400"/>
            <a:ext cx="1947671" cy="2438400"/>
          </a:xfrm>
          <a:prstGeom prst="rect">
            <a:avLst/>
          </a:prstGeom>
          <a:noFill/>
          <a:ln w="38100" cmpd="sng">
            <a:solidFill>
              <a:schemeClr val="accent4">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17" name="TextBox 16"/>
          <p:cNvSpPr txBox="1"/>
          <p:nvPr/>
        </p:nvSpPr>
        <p:spPr>
          <a:xfrm>
            <a:off x="457200" y="1447800"/>
            <a:ext cx="6858000" cy="369332"/>
          </a:xfrm>
          <a:prstGeom prst="rect">
            <a:avLst/>
          </a:prstGeom>
          <a:noFill/>
        </p:spPr>
        <p:txBody>
          <a:bodyPr wrap="square" rtlCol="0">
            <a:spAutoFit/>
          </a:bodyPr>
          <a:lstStyle/>
          <a:p>
            <a:r>
              <a:rPr lang="en-US" dirty="0" smtClean="0"/>
              <a:t>This section describes scoring for the final summative rating.</a:t>
            </a:r>
            <a:endParaRPr lang="en-US" dirty="0"/>
          </a:p>
        </p:txBody>
      </p:sp>
    </p:spTree>
    <p:extLst>
      <p:ext uri="{BB962C8B-B14F-4D97-AF65-F5344CB8AC3E}">
        <p14:creationId xmlns:p14="http://schemas.microsoft.com/office/powerpoint/2010/main" val="401942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Standard Setting Process</a:t>
            </a:r>
            <a:endParaRPr lang="en-US" dirty="0"/>
          </a:p>
        </p:txBody>
      </p:sp>
      <p:sp>
        <p:nvSpPr>
          <p:cNvPr id="4" name="Content Placeholder 3"/>
          <p:cNvSpPr txBox="1">
            <a:spLocks noGrp="1"/>
          </p:cNvSpPr>
          <p:nvPr>
            <p:ph idx="1"/>
          </p:nvPr>
        </p:nvSpPr>
        <p:spPr>
          <a:xfrm>
            <a:off x="457200" y="1492067"/>
            <a:ext cx="8229600" cy="3748719"/>
          </a:xfrm>
          <a:prstGeom prst="rect">
            <a:avLst/>
          </a:prstGeom>
          <a:noFill/>
        </p:spPr>
        <p:txBody>
          <a:bodyPr wrap="square" rtlCol="0">
            <a:spAutoFit/>
          </a:bodyPr>
          <a:lstStyle/>
          <a:p>
            <a:pPr>
              <a:buNone/>
            </a:pPr>
            <a:r>
              <a:rPr lang="en-US" sz="1800" b="1" dirty="0" smtClean="0">
                <a:solidFill>
                  <a:schemeClr val="accent1"/>
                </a:solidFill>
              </a:rPr>
              <a:t>Setting Performance Levels</a:t>
            </a:r>
          </a:p>
          <a:p>
            <a:r>
              <a:rPr lang="en-US" sz="1800" dirty="0" smtClean="0"/>
              <a:t>Approximately 90 educators worked for three days analyzing data and making contributions to the summative rating scales.</a:t>
            </a:r>
          </a:p>
          <a:p>
            <a:pPr lvl="1"/>
            <a:r>
              <a:rPr lang="en-US" sz="1800" b="1" dirty="0" smtClean="0">
                <a:solidFill>
                  <a:schemeClr val="accent1"/>
                </a:solidFill>
              </a:rPr>
              <a:t>Performance Level Descriptor (PLD) meeting: </a:t>
            </a:r>
            <a:r>
              <a:rPr lang="en-US" sz="1800" dirty="0" smtClean="0"/>
              <a:t>1 day, 70 educators</a:t>
            </a:r>
          </a:p>
          <a:p>
            <a:pPr lvl="1"/>
            <a:r>
              <a:rPr lang="en-US" sz="1800" b="1" dirty="0" smtClean="0">
                <a:solidFill>
                  <a:schemeClr val="accent1"/>
                </a:solidFill>
              </a:rPr>
              <a:t>Summative Scale Setting Meeting: </a:t>
            </a:r>
            <a:r>
              <a:rPr lang="en-US" sz="1800" dirty="0" smtClean="0"/>
              <a:t>2 days, 20 educators (both days)</a:t>
            </a:r>
          </a:p>
          <a:p>
            <a:r>
              <a:rPr lang="en-US" sz="1800" dirty="0"/>
              <a:t>E</a:t>
            </a:r>
            <a:r>
              <a:rPr lang="en-US" sz="1800" dirty="0" smtClean="0"/>
              <a:t>ducators examined anonymous teacher portfolios developed based on data from pilot districts.</a:t>
            </a:r>
          </a:p>
          <a:p>
            <a:r>
              <a:rPr lang="en-US" sz="1800" dirty="0" smtClean="0"/>
              <a:t>The educators recommended the scale below, which the Department has adopted in full:</a:t>
            </a:r>
          </a:p>
          <a:p>
            <a:endParaRPr lang="en-US" sz="1800" dirty="0"/>
          </a:p>
        </p:txBody>
      </p:sp>
      <p:graphicFrame>
        <p:nvGraphicFramePr>
          <p:cNvPr id="5" name="Table 4"/>
          <p:cNvGraphicFramePr>
            <a:graphicFrameLocks noGrp="1"/>
          </p:cNvGraphicFramePr>
          <p:nvPr>
            <p:extLst>
              <p:ext uri="{D42A27DB-BD31-4B8C-83A1-F6EECF244321}">
                <p14:modId xmlns:p14="http://schemas.microsoft.com/office/powerpoint/2010/main" val="1260684412"/>
              </p:ext>
            </p:extLst>
          </p:nvPr>
        </p:nvGraphicFramePr>
        <p:xfrm>
          <a:off x="685800" y="5031643"/>
          <a:ext cx="7467950" cy="1140557"/>
        </p:xfrm>
        <a:graphic>
          <a:graphicData uri="http://schemas.openxmlformats.org/drawingml/2006/table">
            <a:tbl>
              <a:tblPr firstRow="1" bandRow="1">
                <a:tableStyleId>{5C22544A-7EE6-4342-B048-85BDC9FD1C3A}</a:tableStyleId>
              </a:tblPr>
              <a:tblGrid>
                <a:gridCol w="1674261"/>
                <a:gridCol w="1931230"/>
                <a:gridCol w="2369516"/>
                <a:gridCol w="1492943"/>
              </a:tblGrid>
              <a:tr h="529256">
                <a:tc>
                  <a:txBody>
                    <a:bodyPr/>
                    <a:lstStyle/>
                    <a:p>
                      <a:pPr algn="ctr"/>
                      <a:r>
                        <a:rPr lang="en-US" sz="1400" dirty="0" smtClean="0">
                          <a:solidFill>
                            <a:srgbClr val="000000"/>
                          </a:solidFill>
                        </a:rPr>
                        <a:t>Ineffective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34000"/>
                      </a:schemeClr>
                    </a:solidFill>
                  </a:tcPr>
                </a:tc>
                <a:tc>
                  <a:txBody>
                    <a:bodyPr/>
                    <a:lstStyle/>
                    <a:p>
                      <a:pPr algn="ctr"/>
                      <a:r>
                        <a:rPr lang="en-US" sz="1400" dirty="0" smtClean="0">
                          <a:solidFill>
                            <a:srgbClr val="000000"/>
                          </a:solidFill>
                        </a:rPr>
                        <a:t>Partially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56000"/>
                      </a:schemeClr>
                    </a:solidFill>
                  </a:tcPr>
                </a:tc>
                <a:tc>
                  <a:txBody>
                    <a:bodyPr/>
                    <a:lstStyle/>
                    <a:p>
                      <a:pPr algn="ctr"/>
                      <a:r>
                        <a:rPr lang="en-US" sz="1400" dirty="0" smtClean="0">
                          <a:solidFill>
                            <a:srgbClr val="000000"/>
                          </a:solidFill>
                        </a:rPr>
                        <a:t>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75000"/>
                      </a:schemeClr>
                    </a:solidFill>
                  </a:tcPr>
                </a:tc>
                <a:tc>
                  <a:txBody>
                    <a:bodyPr/>
                    <a:lstStyle/>
                    <a:p>
                      <a:pPr algn="ctr"/>
                      <a:r>
                        <a:rPr lang="en-US" sz="1400" dirty="0" smtClean="0">
                          <a:solidFill>
                            <a:srgbClr val="000000"/>
                          </a:solidFill>
                        </a:rPr>
                        <a:t>Highly</a:t>
                      </a:r>
                      <a:r>
                        <a:rPr lang="en-US" sz="1400" baseline="0" dirty="0" smtClean="0">
                          <a:solidFill>
                            <a:srgbClr val="000000"/>
                          </a:solidFill>
                        </a:rPr>
                        <a:t>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611301">
                <a:tc>
                  <a:txBody>
                    <a:bodyPr/>
                    <a:lstStyle/>
                    <a:p>
                      <a:r>
                        <a:rPr lang="en-US" sz="1400" dirty="0" smtClean="0"/>
                        <a:t>1.0</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just"/>
                      <a:r>
                        <a:rPr lang="en-US" sz="1400" dirty="0" smtClean="0"/>
                        <a:t>1.85</a:t>
                      </a:r>
                    </a:p>
                  </a:txBody>
                  <a:tcPr marL="0" marR="0" marB="0">
                    <a:lnT w="12700" cap="flat" cmpd="sng" algn="ctr">
                      <a:solidFill>
                        <a:schemeClr val="tx1"/>
                      </a:solidFill>
                      <a:prstDash val="solid"/>
                      <a:round/>
                      <a:headEnd type="none" w="med" len="med"/>
                      <a:tailEnd type="none" w="med" len="med"/>
                    </a:lnT>
                    <a:noFill/>
                  </a:tcPr>
                </a:tc>
                <a:tc>
                  <a:txBody>
                    <a:bodyPr/>
                    <a:lstStyle/>
                    <a:p>
                      <a:pPr algn="l"/>
                      <a:r>
                        <a:rPr lang="en-US" sz="1400" dirty="0" smtClean="0"/>
                        <a:t>2.65                                       3.5                           </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r"/>
                      <a:r>
                        <a:rPr lang="en-US" sz="1400" dirty="0" smtClean="0"/>
                        <a:t>4.0</a:t>
                      </a:r>
                      <a:endParaRPr lang="en-US" sz="1400" dirty="0"/>
                    </a:p>
                  </a:txBody>
                  <a:tcPr marL="0" marR="0" marB="0">
                    <a:lnT w="12700" cap="flat" cmpd="sng" algn="ctr">
                      <a:solidFill>
                        <a:schemeClr val="tx1"/>
                      </a:solidFill>
                      <a:prstDash val="solid"/>
                      <a:round/>
                      <a:headEnd type="none" w="med" len="med"/>
                      <a:tailEnd type="none" w="med" len="med"/>
                    </a:lnT>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Component Weighting for Non - SGP Teachers</a:t>
            </a:r>
            <a:endParaRPr lang="en-US" sz="3200" dirty="0"/>
          </a:p>
        </p:txBody>
      </p:sp>
      <p:sp>
        <p:nvSpPr>
          <p:cNvPr id="19" name="Rectangle 18"/>
          <p:cNvSpPr/>
          <p:nvPr/>
        </p:nvSpPr>
        <p:spPr>
          <a:xfrm>
            <a:off x="6781800" y="2805290"/>
            <a:ext cx="2057400" cy="1766710"/>
          </a:xfrm>
          <a:prstGeom prst="rect">
            <a:avLst/>
          </a:prstGeom>
          <a:solidFill>
            <a:schemeClr val="accent5">
              <a:lumMod val="20000"/>
              <a:lumOff val="80000"/>
              <a:alpha val="50000"/>
            </a:schemeClr>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20" name="Rectangle 19"/>
          <p:cNvSpPr/>
          <p:nvPr/>
        </p:nvSpPr>
        <p:spPr>
          <a:xfrm>
            <a:off x="4724402" y="2805290"/>
            <a:ext cx="2067099" cy="852310"/>
          </a:xfrm>
          <a:prstGeom prst="rect">
            <a:avLst/>
          </a:prstGeom>
          <a:solidFill>
            <a:schemeClr val="tx2">
              <a:lumMod val="20000"/>
              <a:lumOff val="80000"/>
              <a:alpha val="50000"/>
            </a:schemeClr>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F3365"/>
              </a:solidFill>
              <a:effectLst/>
              <a:uLnTx/>
              <a:uFillTx/>
              <a:latin typeface="Calibri"/>
              <a:ea typeface="+mn-ea"/>
              <a:cs typeface="+mn-cs"/>
            </a:endParaRPr>
          </a:p>
        </p:txBody>
      </p:sp>
      <p:sp>
        <p:nvSpPr>
          <p:cNvPr id="21" name="TextBox 20"/>
          <p:cNvSpPr txBox="1"/>
          <p:nvPr/>
        </p:nvSpPr>
        <p:spPr>
          <a:xfrm>
            <a:off x="7696200" y="3429000"/>
            <a:ext cx="1070796" cy="738664"/>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smtClean="0">
                <a:ln>
                  <a:noFill/>
                </a:ln>
                <a:solidFill>
                  <a:srgbClr val="FC9C00"/>
                </a:solidFill>
                <a:effectLst/>
                <a:uLnTx/>
                <a:uFillTx/>
              </a:rPr>
              <a:t>80%</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smtClean="0">
                <a:ln>
                  <a:noFill/>
                </a:ln>
                <a:solidFill>
                  <a:srgbClr val="FC9C00"/>
                </a:solidFill>
                <a:effectLst/>
                <a:uLnTx/>
                <a:uFillTx/>
              </a:rPr>
              <a:t>Teacher Practice</a:t>
            </a:r>
            <a:endParaRPr kumimoji="0" lang="en-US" sz="1400" i="0" u="none" strike="noStrike" kern="0" cap="none" spc="0" normalizeH="0" baseline="0" noProof="0" dirty="0">
              <a:ln>
                <a:noFill/>
              </a:ln>
              <a:solidFill>
                <a:srgbClr val="FC9C00"/>
              </a:solidFill>
              <a:effectLst/>
              <a:uLnTx/>
              <a:uFillTx/>
            </a:endParaRPr>
          </a:p>
        </p:txBody>
      </p:sp>
      <p:sp>
        <p:nvSpPr>
          <p:cNvPr id="22" name="TextBox 21"/>
          <p:cNvSpPr txBox="1"/>
          <p:nvPr/>
        </p:nvSpPr>
        <p:spPr>
          <a:xfrm>
            <a:off x="4648200" y="2896739"/>
            <a:ext cx="1248178" cy="738664"/>
          </a:xfrm>
          <a:prstGeom prst="rect">
            <a:avLst/>
          </a:prstGeom>
          <a:noFill/>
          <a:ln>
            <a:noFill/>
          </a:ln>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lang="en-US" sz="1400" kern="0" dirty="0" smtClean="0">
                <a:solidFill>
                  <a:srgbClr val="1F497D"/>
                </a:solidFill>
              </a:rPr>
              <a:t>20</a:t>
            </a:r>
            <a:r>
              <a:rPr kumimoji="0" lang="en-US" sz="1400" i="0" u="none" strike="noStrike" kern="0" cap="none" spc="0" normalizeH="0" baseline="0" noProof="0" dirty="0" smtClean="0">
                <a:ln>
                  <a:noFill/>
                </a:ln>
                <a:solidFill>
                  <a:srgbClr val="1F497D"/>
                </a:solidFill>
                <a:effectLst/>
                <a:uLnTx/>
                <a:uFillTx/>
              </a:rPr>
              <a:t>% </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smtClean="0">
                <a:ln>
                  <a:noFill/>
                </a:ln>
                <a:solidFill>
                  <a:srgbClr val="1F497D"/>
                </a:solidFill>
                <a:effectLst/>
                <a:uLnTx/>
                <a:uFillTx/>
              </a:rPr>
              <a:t>Student Achievement</a:t>
            </a:r>
            <a:endParaRPr kumimoji="0" lang="en-US" sz="1400" i="0" u="none" strike="noStrike" kern="0" cap="none" spc="0" normalizeH="0" baseline="0" noProof="0" dirty="0">
              <a:ln>
                <a:noFill/>
              </a:ln>
              <a:solidFill>
                <a:srgbClr val="1F497D"/>
              </a:solidFill>
              <a:effectLst/>
              <a:uLnTx/>
              <a:uFillTx/>
            </a:endParaRPr>
          </a:p>
        </p:txBody>
      </p:sp>
      <p:graphicFrame>
        <p:nvGraphicFramePr>
          <p:cNvPr id="24" name="Table 23"/>
          <p:cNvGraphicFramePr>
            <a:graphicFrameLocks noGrp="1"/>
          </p:cNvGraphicFramePr>
          <p:nvPr>
            <p:extLst>
              <p:ext uri="{D42A27DB-BD31-4B8C-83A1-F6EECF244321}">
                <p14:modId xmlns:p14="http://schemas.microsoft.com/office/powerpoint/2010/main" val="1084684550"/>
              </p:ext>
            </p:extLst>
          </p:nvPr>
        </p:nvGraphicFramePr>
        <p:xfrm>
          <a:off x="7086600" y="4800600"/>
          <a:ext cx="1840196" cy="182880"/>
        </p:xfrm>
        <a:graphic>
          <a:graphicData uri="http://schemas.openxmlformats.org/drawingml/2006/table">
            <a:tbl>
              <a:tblPr firstRow="1" bandRow="1"/>
              <a:tblGrid>
                <a:gridCol w="208280"/>
                <a:gridCol w="1631916"/>
              </a:tblGrid>
              <a:tr h="76201">
                <a:tc>
                  <a:txBody>
                    <a:bodyPr/>
                    <a:lstStyle>
                      <a:defPPr>
                        <a:defRPr lang="en-US"/>
                      </a:defPPr>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endParaRPr lang="en-US" sz="1100" b="0" dirty="0">
                        <a:solidFill>
                          <a:schemeClr val="tx1"/>
                        </a:solidFill>
                      </a:endParaRPr>
                    </a:p>
                  </a:txBody>
                  <a:tcPr marT="0" marB="0">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solidFill>
                      <a:srgbClr val="F89C15"/>
                    </a:solidFill>
                  </a:tcPr>
                </a:tc>
                <a:tc>
                  <a:txBody>
                    <a:bodyPr/>
                    <a:lstStyle>
                      <a:defPPr>
                        <a:defRPr lang="en-US"/>
                      </a:defPPr>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r>
                        <a:rPr lang="en-US" sz="1200" b="0" dirty="0" smtClean="0">
                          <a:solidFill>
                            <a:schemeClr val="tx1"/>
                          </a:solidFill>
                        </a:rPr>
                        <a:t>Teacher Practice</a:t>
                      </a:r>
                      <a:endParaRPr lang="en-US" sz="1200" b="0" dirty="0">
                        <a:solidFill>
                          <a:schemeClr val="tx1"/>
                        </a:solidFill>
                      </a:endParaRPr>
                    </a:p>
                  </a:txBody>
                  <a:tcPr marT="0" marB="0" anchor="ct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121445954"/>
              </p:ext>
            </p:extLst>
          </p:nvPr>
        </p:nvGraphicFramePr>
        <p:xfrm>
          <a:off x="4724400" y="4800600"/>
          <a:ext cx="2397173" cy="182880"/>
        </p:xfrm>
        <a:graphic>
          <a:graphicData uri="http://schemas.openxmlformats.org/drawingml/2006/table">
            <a:tbl>
              <a:tblPr firstRow="1" bandRow="1"/>
              <a:tblGrid>
                <a:gridCol w="258072"/>
                <a:gridCol w="2139101"/>
              </a:tblGrid>
              <a:tr h="152400">
                <a:tc>
                  <a:txBody>
                    <a:bodyPr/>
                    <a:lstStyle>
                      <a:defPPr>
                        <a:defRPr lang="en-US"/>
                      </a:defPPr>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endParaRPr lang="en-US" sz="1100" b="0" dirty="0">
                        <a:solidFill>
                          <a:schemeClr val="tx1"/>
                        </a:solidFill>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defPPr>
                        <a:defRPr lang="en-US"/>
                      </a:defPPr>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Student Growth Objectives</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6" name="Rectangle 25"/>
          <p:cNvSpPr/>
          <p:nvPr/>
        </p:nvSpPr>
        <p:spPr>
          <a:xfrm>
            <a:off x="4724400" y="3657599"/>
            <a:ext cx="2057400" cy="914400"/>
          </a:xfrm>
          <a:prstGeom prst="rect">
            <a:avLst/>
          </a:prstGeom>
          <a:solidFill>
            <a:schemeClr val="accent5">
              <a:lumMod val="20000"/>
              <a:lumOff val="80000"/>
              <a:alpha val="50000"/>
            </a:schemeClr>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27" name="TextBox 26"/>
          <p:cNvSpPr txBox="1"/>
          <p:nvPr/>
        </p:nvSpPr>
        <p:spPr>
          <a:xfrm>
            <a:off x="4724400" y="1600199"/>
            <a:ext cx="3984168" cy="757130"/>
          </a:xfrm>
          <a:prstGeom prst="rect">
            <a:avLst/>
          </a:prstGeom>
          <a:noFill/>
        </p:spPr>
        <p:txBody>
          <a:bodyPr wrap="none" rtlCol="0">
            <a:spAutoFit/>
          </a:bodyPr>
          <a:lstStyle/>
          <a:p>
            <a:pPr algn="ctr"/>
            <a:r>
              <a:rPr lang="en-US" sz="2160" b="1" dirty="0" smtClean="0"/>
              <a:t>Weights for 2015-16:</a:t>
            </a:r>
            <a:endParaRPr lang="en-US" sz="2160" b="1" dirty="0" smtClean="0"/>
          </a:p>
          <a:p>
            <a:pPr algn="ctr"/>
            <a:r>
              <a:rPr lang="en-US" sz="2160" b="1" dirty="0" smtClean="0"/>
              <a:t>Non-Tested Grades and Subjects</a:t>
            </a:r>
            <a:endParaRPr lang="en-US" sz="2160" b="1" dirty="0"/>
          </a:p>
        </p:txBody>
      </p:sp>
      <p:sp>
        <p:nvSpPr>
          <p:cNvPr id="28" name="TextBox 1"/>
          <p:cNvSpPr txBox="1"/>
          <p:nvPr/>
        </p:nvSpPr>
        <p:spPr>
          <a:xfrm>
            <a:off x="4724400" y="2285999"/>
            <a:ext cx="3733800" cy="5334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dirty="0" smtClean="0"/>
              <a:t>Teachers Outside of Grades 4-8 Language </a:t>
            </a:r>
          </a:p>
          <a:p>
            <a:pPr algn="ctr"/>
            <a:r>
              <a:rPr lang="en-US" sz="1200" dirty="0" smtClean="0"/>
              <a:t>Arts Literacy and 4-7, Mathematics</a:t>
            </a:r>
            <a:endParaRPr lang="en-US" sz="1200" dirty="0"/>
          </a:p>
        </p:txBody>
      </p:sp>
      <p:graphicFrame>
        <p:nvGraphicFramePr>
          <p:cNvPr id="30" name="Chart 29"/>
          <p:cNvGraphicFramePr/>
          <p:nvPr>
            <p:extLst>
              <p:ext uri="{D42A27DB-BD31-4B8C-83A1-F6EECF244321}">
                <p14:modId xmlns:p14="http://schemas.microsoft.com/office/powerpoint/2010/main" val="977618617"/>
              </p:ext>
            </p:extLst>
          </p:nvPr>
        </p:nvGraphicFramePr>
        <p:xfrm>
          <a:off x="4572000" y="1752600"/>
          <a:ext cx="44196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43" name="TextBox 42"/>
          <p:cNvSpPr txBox="1"/>
          <p:nvPr/>
        </p:nvSpPr>
        <p:spPr>
          <a:xfrm>
            <a:off x="228600" y="1524000"/>
            <a:ext cx="4191000" cy="3970318"/>
          </a:xfrm>
          <a:prstGeom prst="rect">
            <a:avLst/>
          </a:prstGeom>
          <a:noFill/>
        </p:spPr>
        <p:txBody>
          <a:bodyPr wrap="square" rtlCol="0">
            <a:spAutoFit/>
          </a:bodyPr>
          <a:lstStyle/>
          <a:p>
            <a:pPr marL="342900" indent="-342900">
              <a:buClr>
                <a:schemeClr val="accent5">
                  <a:lumMod val="60000"/>
                  <a:lumOff val="40000"/>
                </a:schemeClr>
              </a:buClr>
              <a:buFont typeface="Arial" pitchFamily="34" charset="0"/>
              <a:buChar char="•"/>
            </a:pPr>
            <a:r>
              <a:rPr lang="en-US" dirty="0" smtClean="0"/>
              <a:t>For teachers who do not receive an SGP score, the scoring breakdown will be made up of an SGO rating and a teacher practice rating (see image).</a:t>
            </a:r>
          </a:p>
          <a:p>
            <a:pPr marL="342900" indent="-342900">
              <a:buClr>
                <a:schemeClr val="accent5">
                  <a:lumMod val="60000"/>
                  <a:lumOff val="40000"/>
                </a:schemeClr>
              </a:buClr>
              <a:buFont typeface="Arial" pitchFamily="34" charset="0"/>
              <a:buChar char="•"/>
            </a:pPr>
            <a:endParaRPr lang="en-US" dirty="0"/>
          </a:p>
          <a:p>
            <a:pPr marL="342900" indent="-342900">
              <a:buClr>
                <a:schemeClr val="accent5">
                  <a:lumMod val="60000"/>
                  <a:lumOff val="40000"/>
                </a:schemeClr>
              </a:buClr>
              <a:buFont typeface="Arial" pitchFamily="34" charset="0"/>
              <a:buChar char="•"/>
            </a:pPr>
            <a:r>
              <a:rPr lang="en-US" dirty="0" smtClean="0"/>
              <a:t>These ratings will each be calculated as individual components on a 1 - 4 scale at the district level and reported to the Department through NJ SMART.</a:t>
            </a:r>
          </a:p>
          <a:p>
            <a:pPr marL="342900" indent="-342900">
              <a:buClr>
                <a:schemeClr val="accent5">
                  <a:lumMod val="60000"/>
                  <a:lumOff val="40000"/>
                </a:schemeClr>
              </a:buClr>
              <a:buFont typeface="Arial" pitchFamily="34" charset="0"/>
              <a:buChar char="•"/>
            </a:pPr>
            <a:endParaRPr lang="en-US" dirty="0"/>
          </a:p>
          <a:p>
            <a:pPr marL="342900" indent="-342900">
              <a:buClr>
                <a:schemeClr val="accent5">
                  <a:lumMod val="60000"/>
                  <a:lumOff val="40000"/>
                </a:schemeClr>
              </a:buClr>
              <a:buFont typeface="Arial" pitchFamily="34" charset="0"/>
              <a:buChar char="•"/>
            </a:pPr>
            <a:r>
              <a:rPr lang="en-US" dirty="0" smtClean="0"/>
              <a:t>The following pages include examples of how a summative rating can be reached.</a:t>
            </a:r>
          </a:p>
          <a:p>
            <a:pPr marL="342900" indent="-342900">
              <a:buClr>
                <a:schemeClr val="accent5">
                  <a:lumMod val="60000"/>
                  <a:lumOff val="40000"/>
                </a:schemeClr>
              </a:buClr>
            </a:pPr>
            <a:endParaRPr lang="en-US" dirty="0"/>
          </a:p>
        </p:txBody>
      </p:sp>
    </p:spTree>
    <p:extLst>
      <p:ext uri="{BB962C8B-B14F-4D97-AF65-F5344CB8AC3E}">
        <p14:creationId xmlns:p14="http://schemas.microsoft.com/office/powerpoint/2010/main" val="26498318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Summative Rating Example (Non – SGP Teacher)</a:t>
            </a:r>
            <a:endParaRPr 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1294599185"/>
              </p:ext>
            </p:extLst>
          </p:nvPr>
        </p:nvGraphicFramePr>
        <p:xfrm>
          <a:off x="762000" y="4955443"/>
          <a:ext cx="7467950" cy="1140557"/>
        </p:xfrm>
        <a:graphic>
          <a:graphicData uri="http://schemas.openxmlformats.org/drawingml/2006/table">
            <a:tbl>
              <a:tblPr firstRow="1" bandRow="1">
                <a:tableStyleId>{5C22544A-7EE6-4342-B048-85BDC9FD1C3A}</a:tableStyleId>
              </a:tblPr>
              <a:tblGrid>
                <a:gridCol w="1674261"/>
                <a:gridCol w="1931230"/>
                <a:gridCol w="2369516"/>
                <a:gridCol w="1492943"/>
              </a:tblGrid>
              <a:tr h="529256">
                <a:tc>
                  <a:txBody>
                    <a:bodyPr/>
                    <a:lstStyle/>
                    <a:p>
                      <a:pPr algn="ctr"/>
                      <a:r>
                        <a:rPr lang="en-US" sz="1400" dirty="0" smtClean="0">
                          <a:solidFill>
                            <a:srgbClr val="000000"/>
                          </a:solidFill>
                        </a:rPr>
                        <a:t>Ineffective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34000"/>
                      </a:schemeClr>
                    </a:solidFill>
                  </a:tcPr>
                </a:tc>
                <a:tc>
                  <a:txBody>
                    <a:bodyPr/>
                    <a:lstStyle/>
                    <a:p>
                      <a:pPr algn="ctr"/>
                      <a:r>
                        <a:rPr lang="en-US" sz="1400" dirty="0" smtClean="0">
                          <a:solidFill>
                            <a:srgbClr val="000000"/>
                          </a:solidFill>
                        </a:rPr>
                        <a:t>Partially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56000"/>
                      </a:schemeClr>
                    </a:solidFill>
                  </a:tcPr>
                </a:tc>
                <a:tc>
                  <a:txBody>
                    <a:bodyPr/>
                    <a:lstStyle/>
                    <a:p>
                      <a:pPr algn="ctr"/>
                      <a:r>
                        <a:rPr lang="en-US" sz="1400" dirty="0" smtClean="0">
                          <a:solidFill>
                            <a:srgbClr val="000000"/>
                          </a:solidFill>
                        </a:rPr>
                        <a:t>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75000"/>
                      </a:schemeClr>
                    </a:solidFill>
                  </a:tcPr>
                </a:tc>
                <a:tc>
                  <a:txBody>
                    <a:bodyPr/>
                    <a:lstStyle/>
                    <a:p>
                      <a:pPr algn="ctr"/>
                      <a:r>
                        <a:rPr lang="en-US" sz="1400" dirty="0" smtClean="0">
                          <a:solidFill>
                            <a:srgbClr val="000000"/>
                          </a:solidFill>
                        </a:rPr>
                        <a:t>Highly</a:t>
                      </a:r>
                      <a:r>
                        <a:rPr lang="en-US" sz="1400" baseline="0" dirty="0" smtClean="0">
                          <a:solidFill>
                            <a:srgbClr val="000000"/>
                          </a:solidFill>
                        </a:rPr>
                        <a:t>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611301">
                <a:tc>
                  <a:txBody>
                    <a:bodyPr/>
                    <a:lstStyle/>
                    <a:p>
                      <a:r>
                        <a:rPr lang="en-US" sz="1400" dirty="0" smtClean="0"/>
                        <a:t>1.0</a:t>
                      </a:r>
                      <a:br>
                        <a:rPr lang="en-US" sz="1400" dirty="0" smtClean="0"/>
                      </a:br>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just"/>
                      <a:r>
                        <a:rPr lang="en-US" sz="1400" dirty="0" smtClean="0"/>
                        <a:t>1.85</a:t>
                      </a:r>
                    </a:p>
                    <a:p>
                      <a:pPr algn="just"/>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l"/>
                      <a:r>
                        <a:rPr lang="en-US" sz="1400" dirty="0" smtClean="0"/>
                        <a:t>2.65                                       3.5</a:t>
                      </a:r>
                      <a:br>
                        <a:rPr lang="en-US" sz="1400" dirty="0" smtClean="0"/>
                      </a:br>
                      <a:r>
                        <a:rPr lang="en-US" sz="1400" dirty="0" smtClean="0"/>
                        <a:t>Points                                </a:t>
                      </a:r>
                      <a:r>
                        <a:rPr lang="en-US" sz="1400" dirty="0" err="1"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r"/>
                      <a:r>
                        <a:rPr lang="en-US" sz="1400" dirty="0" smtClean="0"/>
                        <a:t>4.0</a:t>
                      </a:r>
                      <a:br>
                        <a:rPr lang="en-US" sz="1400" dirty="0" smtClean="0"/>
                      </a:br>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r>
            </a:tbl>
          </a:graphicData>
        </a:graphic>
      </p:graphicFrame>
      <p:sp>
        <p:nvSpPr>
          <p:cNvPr id="5" name="TextBox 4"/>
          <p:cNvSpPr txBox="1"/>
          <p:nvPr/>
        </p:nvSpPr>
        <p:spPr>
          <a:xfrm>
            <a:off x="6565739" y="4419600"/>
            <a:ext cx="901861" cy="338554"/>
          </a:xfrm>
          <a:prstGeom prst="rect">
            <a:avLst/>
          </a:prstGeom>
          <a:noFill/>
        </p:spPr>
        <p:txBody>
          <a:bodyPr wrap="square" rtlCol="0">
            <a:spAutoFit/>
          </a:bodyPr>
          <a:lstStyle/>
          <a:p>
            <a:pPr algn="ctr"/>
            <a:r>
              <a:rPr lang="en-US" sz="1600" b="1" dirty="0" smtClean="0"/>
              <a:t>3.63</a:t>
            </a:r>
            <a:endParaRPr lang="en-US" sz="1600" b="1" dirty="0"/>
          </a:p>
        </p:txBody>
      </p:sp>
      <p:cxnSp>
        <p:nvCxnSpPr>
          <p:cNvPr id="6" name="Straight Connector 5"/>
          <p:cNvCxnSpPr/>
          <p:nvPr/>
        </p:nvCxnSpPr>
        <p:spPr>
          <a:xfrm rot="5400000">
            <a:off x="6918960" y="4852037"/>
            <a:ext cx="1828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463327" y="1447800"/>
            <a:ext cx="4870673" cy="461665"/>
          </a:xfrm>
          <a:prstGeom prst="rect">
            <a:avLst/>
          </a:prstGeom>
          <a:noFill/>
        </p:spPr>
        <p:txBody>
          <a:bodyPr wrap="none" rtlCol="0">
            <a:spAutoFit/>
          </a:bodyPr>
          <a:lstStyle/>
          <a:p>
            <a:r>
              <a:rPr lang="en-US" sz="2400" b="1" i="1" dirty="0" smtClean="0"/>
              <a:t>Example 1: </a:t>
            </a:r>
            <a:r>
              <a:rPr lang="en-US" sz="2400" b="1" i="1" dirty="0" smtClean="0">
                <a:solidFill>
                  <a:schemeClr val="accent5"/>
                </a:solidFill>
              </a:rPr>
              <a:t>Highly Effective Teacher</a:t>
            </a:r>
            <a:endParaRPr lang="en-US" sz="2400" b="1" i="1" dirty="0">
              <a:solidFill>
                <a:schemeClr val="accent5"/>
              </a:solidFill>
            </a:endParaRPr>
          </a:p>
        </p:txBody>
      </p:sp>
      <p:graphicFrame>
        <p:nvGraphicFramePr>
          <p:cNvPr id="8" name="Table 7"/>
          <p:cNvGraphicFramePr>
            <a:graphicFrameLocks noGrp="1"/>
          </p:cNvGraphicFramePr>
          <p:nvPr/>
        </p:nvGraphicFramePr>
        <p:xfrm>
          <a:off x="777240" y="2057400"/>
          <a:ext cx="7223760" cy="2057400"/>
        </p:xfrm>
        <a:graphic>
          <a:graphicData uri="http://schemas.openxmlformats.org/drawingml/2006/table">
            <a:tbl>
              <a:tblPr/>
              <a:tblGrid>
                <a:gridCol w="2860578"/>
                <a:gridCol w="1499924"/>
                <a:gridCol w="1103523"/>
                <a:gridCol w="1759735"/>
              </a:tblGrid>
              <a:tr h="514350">
                <a:tc>
                  <a:txBody>
                    <a:bodyPr/>
                    <a:lstStyle/>
                    <a:p>
                      <a:pPr algn="ctr" rtl="0" fontAlgn="b"/>
                      <a:r>
                        <a:rPr lang="en-US" sz="1400" b="1" i="0" u="none" strike="noStrike" dirty="0">
                          <a:solidFill>
                            <a:srgbClr val="FFFFFF"/>
                          </a:solidFill>
                          <a:latin typeface="Franklin Gothic Book"/>
                        </a:rPr>
                        <a:t>Component </a:t>
                      </a:r>
                    </a:p>
                  </a:txBody>
                  <a:tcPr marL="6783"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075BB"/>
                    </a:solidFill>
                  </a:tcPr>
                </a:tc>
                <a:tc>
                  <a:txBody>
                    <a:bodyPr/>
                    <a:lstStyle/>
                    <a:p>
                      <a:pPr algn="ctr" rtl="0" fontAlgn="b"/>
                      <a:r>
                        <a:rPr lang="en-US" sz="1400" b="1" i="0" u="none" strike="noStrike" dirty="0">
                          <a:solidFill>
                            <a:srgbClr val="FFFFFF"/>
                          </a:solidFill>
                          <a:latin typeface="Franklin Gothic Book"/>
                        </a:rPr>
                        <a:t>Raw Score </a:t>
                      </a:r>
                    </a:p>
                  </a:txBody>
                  <a:tcPr marL="6783"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075BB"/>
                    </a:solidFill>
                  </a:tcPr>
                </a:tc>
                <a:tc>
                  <a:txBody>
                    <a:bodyPr/>
                    <a:lstStyle/>
                    <a:p>
                      <a:pPr algn="ctr" rtl="0" fontAlgn="b"/>
                      <a:r>
                        <a:rPr lang="en-US" sz="1400" b="1" i="0" u="none" strike="noStrike" dirty="0">
                          <a:solidFill>
                            <a:srgbClr val="FFFFFF"/>
                          </a:solidFill>
                          <a:latin typeface="Franklin Gothic Book"/>
                        </a:rPr>
                        <a:t>Weight </a:t>
                      </a:r>
                    </a:p>
                  </a:txBody>
                  <a:tcPr marL="6783"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075BB"/>
                    </a:solidFill>
                  </a:tcPr>
                </a:tc>
                <a:tc>
                  <a:txBody>
                    <a:bodyPr/>
                    <a:lstStyle/>
                    <a:p>
                      <a:pPr algn="ctr" rtl="0" fontAlgn="b"/>
                      <a:r>
                        <a:rPr lang="en-US" sz="1400" b="1" i="0" u="none" strike="noStrike" dirty="0">
                          <a:solidFill>
                            <a:srgbClr val="FFFFFF"/>
                          </a:solidFill>
                          <a:latin typeface="Franklin Gothic Book"/>
                        </a:rPr>
                        <a:t>Weighted Score </a:t>
                      </a:r>
                    </a:p>
                  </a:txBody>
                  <a:tcPr marL="6783" marR="6783" marT="67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r>
              <a:tr h="514350">
                <a:tc>
                  <a:txBody>
                    <a:bodyPr/>
                    <a:lstStyle/>
                    <a:p>
                      <a:pPr algn="ctr" rtl="0" fontAlgn="ctr"/>
                      <a:r>
                        <a:rPr lang="en-US" sz="1400" b="0" i="0" u="none" strike="noStrike" dirty="0">
                          <a:solidFill>
                            <a:srgbClr val="000000"/>
                          </a:solidFill>
                          <a:latin typeface="Franklin Gothic Book"/>
                        </a:rPr>
                        <a:t>Teacher Practice </a:t>
                      </a:r>
                    </a:p>
                  </a:txBody>
                  <a:tcPr marL="6783"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latin typeface="Franklin Gothic Book"/>
                        </a:rPr>
                        <a:t>3.60</a:t>
                      </a:r>
                    </a:p>
                  </a:txBody>
                  <a:tcPr marL="6783"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0.80</a:t>
                      </a:r>
                      <a:endParaRPr lang="en-US" sz="1400" b="0" i="0" u="none" strike="noStrike" dirty="0">
                        <a:solidFill>
                          <a:srgbClr val="000000"/>
                        </a:solidFill>
                        <a:latin typeface="Franklin Gothic Book"/>
                      </a:endParaRPr>
                    </a:p>
                  </a:txBody>
                  <a:tcPr marL="61050"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2.88</a:t>
                      </a:r>
                      <a:endParaRPr lang="en-US" sz="1400" b="0" i="0" u="none" strike="noStrike" dirty="0">
                        <a:solidFill>
                          <a:srgbClr val="000000"/>
                        </a:solidFill>
                        <a:latin typeface="Franklin Gothic Book"/>
                      </a:endParaRPr>
                    </a:p>
                  </a:txBody>
                  <a:tcPr marL="6783" marR="61050" marT="67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4350">
                <a:tc>
                  <a:txBody>
                    <a:bodyPr/>
                    <a:lstStyle/>
                    <a:p>
                      <a:pPr algn="ctr" rtl="0" fontAlgn="ctr"/>
                      <a:r>
                        <a:rPr lang="en-US" sz="1400" b="0" i="0" u="none" strike="noStrike" dirty="0">
                          <a:solidFill>
                            <a:srgbClr val="000000"/>
                          </a:solidFill>
                          <a:latin typeface="Franklin Gothic Book"/>
                        </a:rPr>
                        <a:t>Student Growth Objective </a:t>
                      </a:r>
                    </a:p>
                  </a:txBody>
                  <a:tcPr marL="6783"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000000"/>
                          </a:solidFill>
                          <a:latin typeface="Franklin Gothic Book"/>
                        </a:rPr>
                        <a:t>3.75</a:t>
                      </a:r>
                      <a:endParaRPr lang="en-US" sz="1400" b="0" i="0" u="none" strike="noStrike" dirty="0">
                        <a:solidFill>
                          <a:srgbClr val="000000"/>
                        </a:solidFill>
                        <a:latin typeface="Franklin Gothic Book"/>
                      </a:endParaRPr>
                    </a:p>
                  </a:txBody>
                  <a:tcPr marL="6783"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0.20</a:t>
                      </a:r>
                      <a:endParaRPr lang="en-US" sz="1400" b="0" i="0" u="none" strike="noStrike" dirty="0">
                        <a:solidFill>
                          <a:srgbClr val="000000"/>
                        </a:solidFill>
                        <a:latin typeface="Franklin Gothic Book"/>
                      </a:endParaRPr>
                    </a:p>
                  </a:txBody>
                  <a:tcPr marL="61050"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0.75</a:t>
                      </a:r>
                      <a:endParaRPr lang="en-US" sz="1400" b="0" i="0" u="none" strike="noStrike" dirty="0">
                        <a:solidFill>
                          <a:srgbClr val="000000"/>
                        </a:solidFill>
                        <a:latin typeface="Franklin Gothic Book"/>
                      </a:endParaRPr>
                    </a:p>
                  </a:txBody>
                  <a:tcPr marL="6783" marR="61050" marT="67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4350">
                <a:tc gridSpan="3">
                  <a:txBody>
                    <a:bodyPr/>
                    <a:lstStyle/>
                    <a:p>
                      <a:pPr algn="ctr" rtl="0" fontAlgn="ctr"/>
                      <a:r>
                        <a:rPr lang="en-US" sz="1400" b="1" i="0" u="none" strike="noStrike" dirty="0">
                          <a:solidFill>
                            <a:srgbClr val="000000"/>
                          </a:solidFill>
                          <a:latin typeface="Franklin Gothic Book"/>
                        </a:rPr>
                        <a:t>Sum of the Weighted Scores</a:t>
                      </a:r>
                    </a:p>
                  </a:txBody>
                  <a:tcPr marL="6783"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CF3"/>
                    </a:solidFill>
                  </a:tcPr>
                </a:tc>
                <a:tc hMerge="1">
                  <a:txBody>
                    <a:bodyPr/>
                    <a:lstStyle/>
                    <a:p>
                      <a:endParaRPr lang="en-US"/>
                    </a:p>
                  </a:txBody>
                  <a:tcPr/>
                </a:tc>
                <a:tc hMerge="1">
                  <a:txBody>
                    <a:bodyPr/>
                    <a:lstStyle/>
                    <a:p>
                      <a:endParaRPr lang="en-US"/>
                    </a:p>
                  </a:txBody>
                  <a:tcPr/>
                </a:tc>
                <a:tc>
                  <a:txBody>
                    <a:bodyPr/>
                    <a:lstStyle/>
                    <a:p>
                      <a:pPr algn="ctr" rtl="0" fontAlgn="ctr"/>
                      <a:r>
                        <a:rPr lang="en-US" sz="1400" b="1" i="0" u="none" strike="noStrike" dirty="0" smtClean="0">
                          <a:solidFill>
                            <a:srgbClr val="000000"/>
                          </a:solidFill>
                          <a:latin typeface="Franklin Gothic Book"/>
                        </a:rPr>
                        <a:t>3.63</a:t>
                      </a:r>
                      <a:endParaRPr lang="en-US" sz="1400" b="1" i="0" u="none" strike="noStrike" dirty="0">
                        <a:solidFill>
                          <a:srgbClr val="000000"/>
                        </a:solidFill>
                        <a:latin typeface="Franklin Gothic Book"/>
                      </a:endParaRPr>
                    </a:p>
                  </a:txBody>
                  <a:tcPr marL="6783" marR="6783" marT="67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CF3"/>
                    </a:solid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white"/>
                </a:solidFill>
              </a:rPr>
              <a:t>Summative Rating Example (Non – SGP Teacher)</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94599185"/>
              </p:ext>
            </p:extLst>
          </p:nvPr>
        </p:nvGraphicFramePr>
        <p:xfrm>
          <a:off x="762000" y="4955443"/>
          <a:ext cx="7467950" cy="1140557"/>
        </p:xfrm>
        <a:graphic>
          <a:graphicData uri="http://schemas.openxmlformats.org/drawingml/2006/table">
            <a:tbl>
              <a:tblPr firstRow="1" bandRow="1">
                <a:tableStyleId>{5C22544A-7EE6-4342-B048-85BDC9FD1C3A}</a:tableStyleId>
              </a:tblPr>
              <a:tblGrid>
                <a:gridCol w="1674261"/>
                <a:gridCol w="1931230"/>
                <a:gridCol w="2369516"/>
                <a:gridCol w="1492943"/>
              </a:tblGrid>
              <a:tr h="529256">
                <a:tc>
                  <a:txBody>
                    <a:bodyPr/>
                    <a:lstStyle/>
                    <a:p>
                      <a:pPr algn="ctr"/>
                      <a:r>
                        <a:rPr lang="en-US" sz="1400" dirty="0" smtClean="0">
                          <a:solidFill>
                            <a:srgbClr val="000000"/>
                          </a:solidFill>
                        </a:rPr>
                        <a:t>Ineffective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34000"/>
                      </a:schemeClr>
                    </a:solidFill>
                  </a:tcPr>
                </a:tc>
                <a:tc>
                  <a:txBody>
                    <a:bodyPr/>
                    <a:lstStyle/>
                    <a:p>
                      <a:pPr algn="ctr"/>
                      <a:r>
                        <a:rPr lang="en-US" sz="1400" dirty="0" smtClean="0">
                          <a:solidFill>
                            <a:srgbClr val="000000"/>
                          </a:solidFill>
                        </a:rPr>
                        <a:t>Partially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56000"/>
                      </a:schemeClr>
                    </a:solidFill>
                  </a:tcPr>
                </a:tc>
                <a:tc>
                  <a:txBody>
                    <a:bodyPr/>
                    <a:lstStyle/>
                    <a:p>
                      <a:pPr algn="ctr"/>
                      <a:r>
                        <a:rPr lang="en-US" sz="1400" dirty="0" smtClean="0">
                          <a:solidFill>
                            <a:srgbClr val="000000"/>
                          </a:solidFill>
                        </a:rPr>
                        <a:t>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75000"/>
                      </a:schemeClr>
                    </a:solidFill>
                  </a:tcPr>
                </a:tc>
                <a:tc>
                  <a:txBody>
                    <a:bodyPr/>
                    <a:lstStyle/>
                    <a:p>
                      <a:pPr algn="ctr"/>
                      <a:r>
                        <a:rPr lang="en-US" sz="1400" dirty="0" smtClean="0">
                          <a:solidFill>
                            <a:srgbClr val="000000"/>
                          </a:solidFill>
                        </a:rPr>
                        <a:t>Highly</a:t>
                      </a:r>
                      <a:r>
                        <a:rPr lang="en-US" sz="1400" baseline="0" dirty="0" smtClean="0">
                          <a:solidFill>
                            <a:srgbClr val="000000"/>
                          </a:solidFill>
                        </a:rPr>
                        <a:t>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611301">
                <a:tc>
                  <a:txBody>
                    <a:bodyPr/>
                    <a:lstStyle/>
                    <a:p>
                      <a:r>
                        <a:rPr lang="en-US" sz="1400" dirty="0" smtClean="0"/>
                        <a:t>1.0</a:t>
                      </a:r>
                      <a:br>
                        <a:rPr lang="en-US" sz="1400" dirty="0" smtClean="0"/>
                      </a:br>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just"/>
                      <a:r>
                        <a:rPr lang="en-US" sz="1400" dirty="0" smtClean="0"/>
                        <a:t>1.85</a:t>
                      </a:r>
                    </a:p>
                    <a:p>
                      <a:pPr algn="just"/>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l"/>
                      <a:r>
                        <a:rPr lang="en-US" sz="1400" dirty="0" smtClean="0"/>
                        <a:t>2.65                                       3.5</a:t>
                      </a:r>
                      <a:br>
                        <a:rPr lang="en-US" sz="1400" dirty="0" smtClean="0"/>
                      </a:br>
                      <a:r>
                        <a:rPr lang="en-US" sz="1400" dirty="0" smtClean="0"/>
                        <a:t>Points                                </a:t>
                      </a:r>
                      <a:r>
                        <a:rPr lang="en-US" sz="1400" dirty="0" err="1"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r"/>
                      <a:r>
                        <a:rPr lang="en-US" sz="1400" dirty="0" smtClean="0"/>
                        <a:t>4.0</a:t>
                      </a:r>
                      <a:br>
                        <a:rPr lang="en-US" sz="1400" dirty="0" smtClean="0"/>
                      </a:br>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r>
            </a:tbl>
          </a:graphicData>
        </a:graphic>
      </p:graphicFrame>
      <p:sp>
        <p:nvSpPr>
          <p:cNvPr id="5" name="TextBox 4"/>
          <p:cNvSpPr txBox="1"/>
          <p:nvPr/>
        </p:nvSpPr>
        <p:spPr>
          <a:xfrm>
            <a:off x="5956139" y="4419600"/>
            <a:ext cx="901861" cy="338554"/>
          </a:xfrm>
          <a:prstGeom prst="rect">
            <a:avLst/>
          </a:prstGeom>
          <a:noFill/>
        </p:spPr>
        <p:txBody>
          <a:bodyPr wrap="square" rtlCol="0">
            <a:spAutoFit/>
          </a:bodyPr>
          <a:lstStyle/>
          <a:p>
            <a:pPr algn="ctr"/>
            <a:r>
              <a:rPr lang="en-US" sz="1600" b="1" dirty="0" smtClean="0"/>
              <a:t>3.38</a:t>
            </a:r>
            <a:endParaRPr lang="en-US" sz="1600" b="1" dirty="0"/>
          </a:p>
        </p:txBody>
      </p:sp>
      <p:cxnSp>
        <p:nvCxnSpPr>
          <p:cNvPr id="6" name="Straight Connector 5"/>
          <p:cNvCxnSpPr/>
          <p:nvPr/>
        </p:nvCxnSpPr>
        <p:spPr>
          <a:xfrm rot="5400000">
            <a:off x="6309360" y="4852037"/>
            <a:ext cx="1828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aphicFrame>
        <p:nvGraphicFramePr>
          <p:cNvPr id="11" name="Table 10"/>
          <p:cNvGraphicFramePr>
            <a:graphicFrameLocks noGrp="1"/>
          </p:cNvGraphicFramePr>
          <p:nvPr/>
        </p:nvGraphicFramePr>
        <p:xfrm>
          <a:off x="762000" y="2057400"/>
          <a:ext cx="7223760" cy="2057400"/>
        </p:xfrm>
        <a:graphic>
          <a:graphicData uri="http://schemas.openxmlformats.org/drawingml/2006/table">
            <a:tbl>
              <a:tblPr/>
              <a:tblGrid>
                <a:gridCol w="2797466"/>
                <a:gridCol w="1901308"/>
                <a:gridCol w="1226162"/>
                <a:gridCol w="1298824"/>
              </a:tblGrid>
              <a:tr h="514350">
                <a:tc>
                  <a:txBody>
                    <a:bodyPr/>
                    <a:lstStyle/>
                    <a:p>
                      <a:pPr algn="ctr" fontAlgn="b"/>
                      <a:r>
                        <a:rPr lang="en-US" sz="1400" b="1" i="0" u="none" strike="noStrike" dirty="0">
                          <a:solidFill>
                            <a:srgbClr val="FFFFFF"/>
                          </a:solidFill>
                          <a:latin typeface="Franklin Gothic Book"/>
                        </a:rPr>
                        <a:t>Component </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075BB"/>
                    </a:solidFill>
                  </a:tcPr>
                </a:tc>
                <a:tc>
                  <a:txBody>
                    <a:bodyPr/>
                    <a:lstStyle/>
                    <a:p>
                      <a:pPr algn="ctr" rtl="0" fontAlgn="b"/>
                      <a:r>
                        <a:rPr lang="en-US" sz="1400" b="1" i="0" u="none" strike="noStrike">
                          <a:solidFill>
                            <a:srgbClr val="FFFFFF"/>
                          </a:solidFill>
                          <a:latin typeface="Franklin Gothic Book"/>
                        </a:rPr>
                        <a:t>Raw Score </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075BB"/>
                    </a:solidFill>
                  </a:tcPr>
                </a:tc>
                <a:tc>
                  <a:txBody>
                    <a:bodyPr/>
                    <a:lstStyle/>
                    <a:p>
                      <a:pPr algn="ctr" rtl="0" fontAlgn="b"/>
                      <a:r>
                        <a:rPr lang="en-US" sz="1400" b="1" i="0" u="none" strike="noStrike">
                          <a:solidFill>
                            <a:srgbClr val="FFFFFF"/>
                          </a:solidFill>
                          <a:latin typeface="Franklin Gothic Book"/>
                        </a:rPr>
                        <a:t>Weight </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075BB"/>
                    </a:solidFill>
                  </a:tcPr>
                </a:tc>
                <a:tc>
                  <a:txBody>
                    <a:bodyPr/>
                    <a:lstStyle/>
                    <a:p>
                      <a:pPr algn="ctr" rtl="0" fontAlgn="b"/>
                      <a:r>
                        <a:rPr lang="en-US" sz="1400" b="1" i="0" u="none" strike="noStrike" dirty="0">
                          <a:solidFill>
                            <a:srgbClr val="FFFFFF"/>
                          </a:solidFill>
                          <a:latin typeface="Franklin Gothic Book"/>
                        </a:rPr>
                        <a:t>Weighted Score </a:t>
                      </a:r>
                    </a:p>
                  </a:txBody>
                  <a:tcPr marL="7671" marR="7671" marT="76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r>
              <a:tr h="514350">
                <a:tc>
                  <a:txBody>
                    <a:bodyPr/>
                    <a:lstStyle/>
                    <a:p>
                      <a:pPr algn="ctr" fontAlgn="ctr"/>
                      <a:r>
                        <a:rPr lang="en-US" sz="1400" b="0" i="0" u="none" strike="noStrike" dirty="0">
                          <a:solidFill>
                            <a:srgbClr val="000000"/>
                          </a:solidFill>
                          <a:latin typeface="Franklin Gothic Book"/>
                        </a:rPr>
                        <a:t>Teacher Practice </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latin typeface="Franklin Gothic Book"/>
                        </a:rPr>
                        <a:t>3.35</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0.80</a:t>
                      </a:r>
                      <a:endParaRPr lang="en-US" sz="1400" b="0" i="0" u="none" strike="noStrike" dirty="0">
                        <a:solidFill>
                          <a:srgbClr val="000000"/>
                        </a:solidFill>
                        <a:latin typeface="Franklin Gothic Book"/>
                      </a:endParaRPr>
                    </a:p>
                  </a:txBody>
                  <a:tcPr marL="69040"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2.68</a:t>
                      </a:r>
                      <a:endParaRPr lang="en-US" sz="1400" b="0" i="0" u="none" strike="noStrike" dirty="0">
                        <a:solidFill>
                          <a:srgbClr val="000000"/>
                        </a:solidFill>
                        <a:latin typeface="Franklin Gothic Book"/>
                      </a:endParaRPr>
                    </a:p>
                  </a:txBody>
                  <a:tcPr marL="7671" marR="69040" marT="76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4350">
                <a:tc>
                  <a:txBody>
                    <a:bodyPr/>
                    <a:lstStyle/>
                    <a:p>
                      <a:pPr algn="ctr" rtl="0" fontAlgn="ctr"/>
                      <a:r>
                        <a:rPr lang="en-US" sz="1400" b="0" i="0" u="none" strike="noStrike">
                          <a:solidFill>
                            <a:srgbClr val="000000"/>
                          </a:solidFill>
                          <a:latin typeface="Franklin Gothic Book"/>
                        </a:rPr>
                        <a:t>Student Growth Objective </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latin typeface="Franklin Gothic Book"/>
                        </a:rPr>
                        <a:t>3.50</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0.20</a:t>
                      </a:r>
                      <a:endParaRPr lang="en-US" sz="1400" b="0" i="0" u="none" strike="noStrike" dirty="0">
                        <a:solidFill>
                          <a:srgbClr val="000000"/>
                        </a:solidFill>
                        <a:latin typeface="Franklin Gothic Book"/>
                      </a:endParaRPr>
                    </a:p>
                  </a:txBody>
                  <a:tcPr marL="69040"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.70</a:t>
                      </a:r>
                      <a:endParaRPr lang="en-US" sz="1400" b="0" i="0" u="none" strike="noStrike" dirty="0">
                        <a:solidFill>
                          <a:srgbClr val="000000"/>
                        </a:solidFill>
                        <a:latin typeface="Franklin Gothic Book"/>
                      </a:endParaRPr>
                    </a:p>
                  </a:txBody>
                  <a:tcPr marL="7671" marR="69040" marT="76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4350">
                <a:tc gridSpan="3">
                  <a:txBody>
                    <a:bodyPr/>
                    <a:lstStyle/>
                    <a:p>
                      <a:pPr algn="ctr" rtl="0" fontAlgn="ctr"/>
                      <a:r>
                        <a:rPr lang="en-US" sz="1400" b="1" i="0" u="none" strike="noStrike" dirty="0">
                          <a:solidFill>
                            <a:srgbClr val="000000"/>
                          </a:solidFill>
                          <a:latin typeface="Franklin Gothic Book"/>
                        </a:rPr>
                        <a:t>Sum of the Weighted Scores</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CF3"/>
                    </a:solidFill>
                  </a:tcPr>
                </a:tc>
                <a:tc hMerge="1">
                  <a:txBody>
                    <a:bodyPr/>
                    <a:lstStyle/>
                    <a:p>
                      <a:endParaRPr lang="en-US"/>
                    </a:p>
                  </a:txBody>
                  <a:tcPr/>
                </a:tc>
                <a:tc hMerge="1">
                  <a:txBody>
                    <a:bodyPr/>
                    <a:lstStyle/>
                    <a:p>
                      <a:endParaRPr lang="en-US"/>
                    </a:p>
                  </a:txBody>
                  <a:tcPr/>
                </a:tc>
                <a:tc>
                  <a:txBody>
                    <a:bodyPr/>
                    <a:lstStyle/>
                    <a:p>
                      <a:pPr algn="ctr" rtl="0" fontAlgn="ctr"/>
                      <a:r>
                        <a:rPr lang="en-US" sz="1400" b="1" i="0" u="none" strike="noStrike" dirty="0" smtClean="0">
                          <a:solidFill>
                            <a:srgbClr val="000000"/>
                          </a:solidFill>
                          <a:latin typeface="Franklin Gothic Book"/>
                        </a:rPr>
                        <a:t>3.38</a:t>
                      </a:r>
                      <a:endParaRPr lang="en-US" sz="1400" b="1" i="0" u="none" strike="noStrike" dirty="0">
                        <a:solidFill>
                          <a:srgbClr val="000000"/>
                        </a:solidFill>
                        <a:latin typeface="Franklin Gothic Book"/>
                      </a:endParaRPr>
                    </a:p>
                  </a:txBody>
                  <a:tcPr marL="7671" marR="69040" marT="76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CF3"/>
                    </a:solidFill>
                  </a:tcPr>
                </a:tc>
              </a:tr>
            </a:tbl>
          </a:graphicData>
        </a:graphic>
      </p:graphicFrame>
      <p:sp>
        <p:nvSpPr>
          <p:cNvPr id="8" name="TextBox 7"/>
          <p:cNvSpPr txBox="1"/>
          <p:nvPr/>
        </p:nvSpPr>
        <p:spPr>
          <a:xfrm>
            <a:off x="463327" y="1447800"/>
            <a:ext cx="3997386" cy="461665"/>
          </a:xfrm>
          <a:prstGeom prst="rect">
            <a:avLst/>
          </a:prstGeom>
          <a:noFill/>
        </p:spPr>
        <p:txBody>
          <a:bodyPr wrap="none" rtlCol="0">
            <a:spAutoFit/>
          </a:bodyPr>
          <a:lstStyle/>
          <a:p>
            <a:r>
              <a:rPr lang="en-US" sz="2400" b="1" i="1" dirty="0" smtClean="0"/>
              <a:t>Example </a:t>
            </a:r>
            <a:r>
              <a:rPr lang="en-US" sz="2400" b="1" i="1" dirty="0"/>
              <a:t>2</a:t>
            </a:r>
            <a:r>
              <a:rPr lang="en-US" sz="2400" b="1" i="1" dirty="0" smtClean="0"/>
              <a:t>:</a:t>
            </a:r>
            <a:r>
              <a:rPr lang="en-US" sz="2400" b="1" i="1" dirty="0" smtClean="0">
                <a:solidFill>
                  <a:schemeClr val="accent5"/>
                </a:solidFill>
              </a:rPr>
              <a:t> Effective Teacher</a:t>
            </a:r>
            <a:endParaRPr lang="en-US" sz="2400" b="1" i="1" dirty="0">
              <a:solidFill>
                <a:schemeClr val="accent5"/>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white"/>
                </a:solidFill>
              </a:rPr>
              <a:t>Summative Rating Example (Non – SGP Teacher)</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94599185"/>
              </p:ext>
            </p:extLst>
          </p:nvPr>
        </p:nvGraphicFramePr>
        <p:xfrm>
          <a:off x="762000" y="4955443"/>
          <a:ext cx="7467950" cy="1140557"/>
        </p:xfrm>
        <a:graphic>
          <a:graphicData uri="http://schemas.openxmlformats.org/drawingml/2006/table">
            <a:tbl>
              <a:tblPr firstRow="1" bandRow="1">
                <a:tableStyleId>{5C22544A-7EE6-4342-B048-85BDC9FD1C3A}</a:tableStyleId>
              </a:tblPr>
              <a:tblGrid>
                <a:gridCol w="1674261"/>
                <a:gridCol w="1931230"/>
                <a:gridCol w="2369516"/>
                <a:gridCol w="1492943"/>
              </a:tblGrid>
              <a:tr h="529256">
                <a:tc>
                  <a:txBody>
                    <a:bodyPr/>
                    <a:lstStyle/>
                    <a:p>
                      <a:pPr algn="ctr"/>
                      <a:r>
                        <a:rPr lang="en-US" sz="1400" dirty="0" smtClean="0">
                          <a:solidFill>
                            <a:srgbClr val="000000"/>
                          </a:solidFill>
                        </a:rPr>
                        <a:t>Ineffective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34000"/>
                      </a:schemeClr>
                    </a:solidFill>
                  </a:tcPr>
                </a:tc>
                <a:tc>
                  <a:txBody>
                    <a:bodyPr/>
                    <a:lstStyle/>
                    <a:p>
                      <a:pPr algn="ctr"/>
                      <a:r>
                        <a:rPr lang="en-US" sz="1400" dirty="0" smtClean="0">
                          <a:solidFill>
                            <a:srgbClr val="000000"/>
                          </a:solidFill>
                        </a:rPr>
                        <a:t>Partially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56000"/>
                      </a:schemeClr>
                    </a:solidFill>
                  </a:tcPr>
                </a:tc>
                <a:tc>
                  <a:txBody>
                    <a:bodyPr/>
                    <a:lstStyle/>
                    <a:p>
                      <a:pPr algn="ctr"/>
                      <a:r>
                        <a:rPr lang="en-US" sz="1400" dirty="0" smtClean="0">
                          <a:solidFill>
                            <a:srgbClr val="000000"/>
                          </a:solidFill>
                        </a:rPr>
                        <a:t>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75000"/>
                      </a:schemeClr>
                    </a:solidFill>
                  </a:tcPr>
                </a:tc>
                <a:tc>
                  <a:txBody>
                    <a:bodyPr/>
                    <a:lstStyle/>
                    <a:p>
                      <a:pPr algn="ctr"/>
                      <a:r>
                        <a:rPr lang="en-US" sz="1400" dirty="0" smtClean="0">
                          <a:solidFill>
                            <a:srgbClr val="000000"/>
                          </a:solidFill>
                        </a:rPr>
                        <a:t>Highly</a:t>
                      </a:r>
                      <a:r>
                        <a:rPr lang="en-US" sz="1400" baseline="0" dirty="0" smtClean="0">
                          <a:solidFill>
                            <a:srgbClr val="000000"/>
                          </a:solidFill>
                        </a:rPr>
                        <a:t>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611301">
                <a:tc>
                  <a:txBody>
                    <a:bodyPr/>
                    <a:lstStyle/>
                    <a:p>
                      <a:r>
                        <a:rPr lang="en-US" sz="1400" dirty="0" smtClean="0"/>
                        <a:t>1.0</a:t>
                      </a:r>
                      <a:br>
                        <a:rPr lang="en-US" sz="1400" dirty="0" smtClean="0"/>
                      </a:br>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just"/>
                      <a:r>
                        <a:rPr lang="en-US" sz="1400" dirty="0" smtClean="0"/>
                        <a:t>1.85</a:t>
                      </a:r>
                    </a:p>
                    <a:p>
                      <a:pPr algn="just"/>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l"/>
                      <a:r>
                        <a:rPr lang="en-US" sz="1400" dirty="0" smtClean="0"/>
                        <a:t>2.65                                       3.5</a:t>
                      </a:r>
                      <a:br>
                        <a:rPr lang="en-US" sz="1400" dirty="0" smtClean="0"/>
                      </a:br>
                      <a:r>
                        <a:rPr lang="en-US" sz="1400" dirty="0" smtClean="0"/>
                        <a:t>Points                                </a:t>
                      </a:r>
                      <a:r>
                        <a:rPr lang="en-US" sz="1400" dirty="0" err="1"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r"/>
                      <a:r>
                        <a:rPr lang="en-US" sz="1400" dirty="0" smtClean="0"/>
                        <a:t>4.0</a:t>
                      </a:r>
                      <a:br>
                        <a:rPr lang="en-US" sz="1400" dirty="0" smtClean="0"/>
                      </a:br>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r>
            </a:tbl>
          </a:graphicData>
        </a:graphic>
      </p:graphicFrame>
      <p:sp>
        <p:nvSpPr>
          <p:cNvPr id="5" name="TextBox 4"/>
          <p:cNvSpPr txBox="1"/>
          <p:nvPr/>
        </p:nvSpPr>
        <p:spPr>
          <a:xfrm>
            <a:off x="3657600" y="4419600"/>
            <a:ext cx="901861" cy="338554"/>
          </a:xfrm>
          <a:prstGeom prst="rect">
            <a:avLst/>
          </a:prstGeom>
          <a:noFill/>
        </p:spPr>
        <p:txBody>
          <a:bodyPr wrap="square" rtlCol="0">
            <a:spAutoFit/>
          </a:bodyPr>
          <a:lstStyle/>
          <a:p>
            <a:pPr algn="ctr"/>
            <a:r>
              <a:rPr lang="en-US" sz="1600" b="1" dirty="0" smtClean="0"/>
              <a:t>2.58</a:t>
            </a:r>
            <a:endParaRPr lang="en-US" sz="1600" b="1" dirty="0"/>
          </a:p>
        </p:txBody>
      </p:sp>
      <p:cxnSp>
        <p:nvCxnSpPr>
          <p:cNvPr id="6" name="Straight Connector 5"/>
          <p:cNvCxnSpPr/>
          <p:nvPr/>
        </p:nvCxnSpPr>
        <p:spPr>
          <a:xfrm rot="5400000">
            <a:off x="4023359" y="4852037"/>
            <a:ext cx="1828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aphicFrame>
        <p:nvGraphicFramePr>
          <p:cNvPr id="13" name="Table 12"/>
          <p:cNvGraphicFramePr>
            <a:graphicFrameLocks noGrp="1"/>
          </p:cNvGraphicFramePr>
          <p:nvPr/>
        </p:nvGraphicFramePr>
        <p:xfrm>
          <a:off x="777240" y="2057400"/>
          <a:ext cx="7223760" cy="2057400"/>
        </p:xfrm>
        <a:graphic>
          <a:graphicData uri="http://schemas.openxmlformats.org/drawingml/2006/table">
            <a:tbl>
              <a:tblPr/>
              <a:tblGrid>
                <a:gridCol w="2804160"/>
                <a:gridCol w="1844040"/>
                <a:gridCol w="1219200"/>
                <a:gridCol w="1356360"/>
              </a:tblGrid>
              <a:tr h="514350">
                <a:tc>
                  <a:txBody>
                    <a:bodyPr/>
                    <a:lstStyle/>
                    <a:p>
                      <a:pPr algn="ctr" rtl="0" fontAlgn="b"/>
                      <a:r>
                        <a:rPr lang="en-US" sz="1400" b="1" i="0" u="none" strike="noStrike" dirty="0">
                          <a:solidFill>
                            <a:srgbClr val="FFFFFF"/>
                          </a:solidFill>
                          <a:latin typeface="Franklin Gothic Book"/>
                        </a:rPr>
                        <a:t>Component </a:t>
                      </a:r>
                    </a:p>
                  </a:txBody>
                  <a:tcPr marL="6783"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075BB"/>
                    </a:solidFill>
                  </a:tcPr>
                </a:tc>
                <a:tc>
                  <a:txBody>
                    <a:bodyPr/>
                    <a:lstStyle/>
                    <a:p>
                      <a:pPr algn="ctr" rtl="0" fontAlgn="b"/>
                      <a:r>
                        <a:rPr lang="en-US" sz="1400" b="1" i="0" u="none" strike="noStrike" dirty="0">
                          <a:solidFill>
                            <a:srgbClr val="FFFFFF"/>
                          </a:solidFill>
                          <a:latin typeface="Franklin Gothic Book"/>
                        </a:rPr>
                        <a:t>Raw Score </a:t>
                      </a:r>
                    </a:p>
                  </a:txBody>
                  <a:tcPr marL="6783"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075BB"/>
                    </a:solidFill>
                  </a:tcPr>
                </a:tc>
                <a:tc>
                  <a:txBody>
                    <a:bodyPr/>
                    <a:lstStyle/>
                    <a:p>
                      <a:pPr algn="ctr" rtl="0" fontAlgn="b"/>
                      <a:r>
                        <a:rPr lang="en-US" sz="1400" b="1" i="0" u="none" strike="noStrike" dirty="0">
                          <a:solidFill>
                            <a:srgbClr val="FFFFFF"/>
                          </a:solidFill>
                          <a:latin typeface="Franklin Gothic Book"/>
                        </a:rPr>
                        <a:t>Weight </a:t>
                      </a:r>
                    </a:p>
                  </a:txBody>
                  <a:tcPr marL="6783"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075BB"/>
                    </a:solidFill>
                  </a:tcPr>
                </a:tc>
                <a:tc>
                  <a:txBody>
                    <a:bodyPr/>
                    <a:lstStyle/>
                    <a:p>
                      <a:pPr algn="ctr" rtl="0" fontAlgn="b"/>
                      <a:r>
                        <a:rPr lang="en-US" sz="1400" b="1" i="0" u="none" strike="noStrike" dirty="0">
                          <a:solidFill>
                            <a:srgbClr val="FFFFFF"/>
                          </a:solidFill>
                          <a:latin typeface="Franklin Gothic Book"/>
                        </a:rPr>
                        <a:t>Weighted Score </a:t>
                      </a:r>
                    </a:p>
                  </a:txBody>
                  <a:tcPr marL="6783" marR="6783" marT="67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r>
              <a:tr h="514350">
                <a:tc>
                  <a:txBody>
                    <a:bodyPr/>
                    <a:lstStyle/>
                    <a:p>
                      <a:pPr algn="ctr" rtl="0" fontAlgn="ctr"/>
                      <a:r>
                        <a:rPr lang="en-US" sz="1400" b="0" i="0" u="none" strike="noStrike" dirty="0">
                          <a:solidFill>
                            <a:srgbClr val="000000"/>
                          </a:solidFill>
                          <a:latin typeface="Franklin Gothic Book"/>
                        </a:rPr>
                        <a:t>Teacher Practice </a:t>
                      </a:r>
                    </a:p>
                  </a:txBody>
                  <a:tcPr marL="6783"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000000"/>
                          </a:solidFill>
                          <a:latin typeface="Franklin Gothic Book"/>
                        </a:rPr>
                        <a:t>2.60</a:t>
                      </a:r>
                      <a:endParaRPr lang="en-US" sz="1400" b="0" i="0" u="none" strike="noStrike" dirty="0">
                        <a:solidFill>
                          <a:srgbClr val="000000"/>
                        </a:solidFill>
                        <a:latin typeface="Franklin Gothic Book"/>
                      </a:endParaRPr>
                    </a:p>
                  </a:txBody>
                  <a:tcPr marL="6783"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0.80</a:t>
                      </a:r>
                      <a:endParaRPr lang="en-US" sz="1400" b="0" i="0" u="none" strike="noStrike" dirty="0">
                        <a:solidFill>
                          <a:srgbClr val="000000"/>
                        </a:solidFill>
                        <a:latin typeface="Franklin Gothic Book"/>
                      </a:endParaRPr>
                    </a:p>
                  </a:txBody>
                  <a:tcPr marL="61050"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2.08</a:t>
                      </a:r>
                      <a:endParaRPr lang="en-US" sz="1400" b="0" i="0" u="none" strike="noStrike" dirty="0">
                        <a:solidFill>
                          <a:srgbClr val="000000"/>
                        </a:solidFill>
                        <a:latin typeface="Franklin Gothic Book"/>
                      </a:endParaRPr>
                    </a:p>
                  </a:txBody>
                  <a:tcPr marL="6783" marR="61050" marT="67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4350">
                <a:tc>
                  <a:txBody>
                    <a:bodyPr/>
                    <a:lstStyle/>
                    <a:p>
                      <a:pPr algn="ctr" rtl="0" fontAlgn="ctr"/>
                      <a:r>
                        <a:rPr lang="en-US" sz="1400" b="0" i="0" u="none" strike="noStrike">
                          <a:solidFill>
                            <a:srgbClr val="000000"/>
                          </a:solidFill>
                          <a:latin typeface="Franklin Gothic Book"/>
                        </a:rPr>
                        <a:t>Student Growth Objective </a:t>
                      </a:r>
                    </a:p>
                  </a:txBody>
                  <a:tcPr marL="6783"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000000"/>
                          </a:solidFill>
                          <a:latin typeface="Franklin Gothic Book"/>
                        </a:rPr>
                        <a:t>2.50</a:t>
                      </a:r>
                      <a:endParaRPr lang="en-US" sz="1400" b="0" i="0" u="none" strike="noStrike" dirty="0">
                        <a:solidFill>
                          <a:srgbClr val="000000"/>
                        </a:solidFill>
                        <a:latin typeface="Franklin Gothic Book"/>
                      </a:endParaRPr>
                    </a:p>
                  </a:txBody>
                  <a:tcPr marL="6783"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0.20</a:t>
                      </a:r>
                      <a:endParaRPr lang="en-US" sz="1400" b="0" i="0" u="none" strike="noStrike" dirty="0">
                        <a:solidFill>
                          <a:srgbClr val="000000"/>
                        </a:solidFill>
                        <a:latin typeface="Franklin Gothic Book"/>
                      </a:endParaRPr>
                    </a:p>
                  </a:txBody>
                  <a:tcPr marL="61050"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0.50</a:t>
                      </a:r>
                      <a:endParaRPr lang="en-US" sz="1400" b="0" i="0" u="none" strike="noStrike" dirty="0">
                        <a:solidFill>
                          <a:srgbClr val="000000"/>
                        </a:solidFill>
                        <a:latin typeface="Franklin Gothic Book"/>
                      </a:endParaRPr>
                    </a:p>
                  </a:txBody>
                  <a:tcPr marL="6783" marR="61050" marT="67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4350">
                <a:tc gridSpan="3">
                  <a:txBody>
                    <a:bodyPr/>
                    <a:lstStyle/>
                    <a:p>
                      <a:pPr algn="ctr" rtl="0" fontAlgn="ctr"/>
                      <a:r>
                        <a:rPr lang="en-US" sz="1400" b="1" i="0" u="none" strike="noStrike" dirty="0">
                          <a:solidFill>
                            <a:srgbClr val="000000"/>
                          </a:solidFill>
                          <a:latin typeface="Franklin Gothic Book"/>
                        </a:rPr>
                        <a:t>Sum of the Weighted Scores</a:t>
                      </a:r>
                    </a:p>
                  </a:txBody>
                  <a:tcPr marL="6783"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CF3"/>
                    </a:solidFill>
                  </a:tcPr>
                </a:tc>
                <a:tc hMerge="1">
                  <a:txBody>
                    <a:bodyPr/>
                    <a:lstStyle/>
                    <a:p>
                      <a:endParaRPr lang="en-US"/>
                    </a:p>
                  </a:txBody>
                  <a:tcPr/>
                </a:tc>
                <a:tc hMerge="1">
                  <a:txBody>
                    <a:bodyPr/>
                    <a:lstStyle/>
                    <a:p>
                      <a:endParaRPr lang="en-US"/>
                    </a:p>
                  </a:txBody>
                  <a:tcPr/>
                </a:tc>
                <a:tc>
                  <a:txBody>
                    <a:bodyPr/>
                    <a:lstStyle/>
                    <a:p>
                      <a:pPr algn="ctr" rtl="0" fontAlgn="ctr"/>
                      <a:r>
                        <a:rPr lang="en-US" sz="1400" b="1" i="0" u="none" strike="noStrike" dirty="0" smtClean="0">
                          <a:solidFill>
                            <a:srgbClr val="000000"/>
                          </a:solidFill>
                          <a:latin typeface="Franklin Gothic Book"/>
                        </a:rPr>
                        <a:t>2.58</a:t>
                      </a:r>
                      <a:endParaRPr lang="en-US" sz="1400" b="1" i="0" u="none" strike="noStrike" dirty="0">
                        <a:solidFill>
                          <a:srgbClr val="000000"/>
                        </a:solidFill>
                        <a:latin typeface="Franklin Gothic Book"/>
                      </a:endParaRPr>
                    </a:p>
                  </a:txBody>
                  <a:tcPr marL="6783" marR="6783" marT="67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CF3"/>
                    </a:solidFill>
                  </a:tcPr>
                </a:tc>
              </a:tr>
            </a:tbl>
          </a:graphicData>
        </a:graphic>
      </p:graphicFrame>
      <p:sp>
        <p:nvSpPr>
          <p:cNvPr id="8" name="TextBox 7"/>
          <p:cNvSpPr txBox="1"/>
          <p:nvPr/>
        </p:nvSpPr>
        <p:spPr>
          <a:xfrm>
            <a:off x="463327" y="1447800"/>
            <a:ext cx="5127053" cy="461665"/>
          </a:xfrm>
          <a:prstGeom prst="rect">
            <a:avLst/>
          </a:prstGeom>
          <a:noFill/>
        </p:spPr>
        <p:txBody>
          <a:bodyPr wrap="none" rtlCol="0">
            <a:spAutoFit/>
          </a:bodyPr>
          <a:lstStyle/>
          <a:p>
            <a:r>
              <a:rPr lang="en-US" sz="2400" b="1" i="1" dirty="0" smtClean="0"/>
              <a:t>Example 4:</a:t>
            </a:r>
            <a:r>
              <a:rPr lang="en-US" sz="2400" b="1" i="1" dirty="0" smtClean="0">
                <a:solidFill>
                  <a:schemeClr val="accent5"/>
                </a:solidFill>
              </a:rPr>
              <a:t> Partially Effective Teacher</a:t>
            </a:r>
            <a:endParaRPr lang="en-US" sz="2400" b="1" i="1" dirty="0">
              <a:solidFill>
                <a:schemeClr val="accent5"/>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4" name="Content Placeholder 3"/>
          <p:cNvSpPr txBox="1">
            <a:spLocks noGrp="1"/>
          </p:cNvSpPr>
          <p:nvPr>
            <p:ph idx="1"/>
          </p:nvPr>
        </p:nvSpPr>
        <p:spPr>
          <a:xfrm>
            <a:off x="457200" y="1600200"/>
            <a:ext cx="8229600" cy="3600986"/>
          </a:xfrm>
          <a:prstGeom prst="rect">
            <a:avLst/>
          </a:prstGeom>
          <a:noFill/>
        </p:spPr>
        <p:txBody>
          <a:bodyPr wrap="square" rtlCol="0">
            <a:spAutoFit/>
          </a:bodyPr>
          <a:lstStyle/>
          <a:p>
            <a:r>
              <a:rPr lang="en-US" dirty="0" smtClean="0"/>
              <a:t>This presentation provides information on how districts compile evaluation ratings for teachers in AchieveNJ.</a:t>
            </a:r>
          </a:p>
          <a:p>
            <a:pPr lvl="1"/>
            <a:r>
              <a:rPr lang="en-US" dirty="0" smtClean="0"/>
              <a:t>Each element of the evaluation results in a 1 - 4 rating, which is weighted according to state formulas shown in later slides.</a:t>
            </a:r>
          </a:p>
          <a:p>
            <a:pPr lvl="1"/>
            <a:r>
              <a:rPr lang="en-US" dirty="0" smtClean="0"/>
              <a:t>Overviews and examples are provided for scoring each of the multiple measures.</a:t>
            </a:r>
          </a:p>
          <a:p>
            <a:pPr lvl="1"/>
            <a:r>
              <a:rPr lang="en-US" dirty="0" smtClean="0"/>
              <a:t>The presentation concludes with information on using each of the multiple measure ratings to calculate one final summative evaluation score for each teacher.</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 Weighting for SGP Teachers</a:t>
            </a:r>
            <a:endParaRPr lang="en-US" dirty="0"/>
          </a:p>
        </p:txBody>
      </p:sp>
      <p:sp>
        <p:nvSpPr>
          <p:cNvPr id="19" name="Rectangle 18"/>
          <p:cNvSpPr/>
          <p:nvPr/>
        </p:nvSpPr>
        <p:spPr>
          <a:xfrm>
            <a:off x="4739562" y="2746792"/>
            <a:ext cx="2038353" cy="1748688"/>
          </a:xfrm>
          <a:prstGeom prst="rect">
            <a:avLst/>
          </a:prstGeom>
          <a:solidFill>
            <a:srgbClr val="214189">
              <a:lumMod val="20000"/>
              <a:lumOff val="80000"/>
              <a:alpha val="50000"/>
            </a:srgbClr>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Franklin Gothic Book"/>
              <a:ea typeface="+mn-ea"/>
              <a:cs typeface="+mn-cs"/>
            </a:endParaRPr>
          </a:p>
        </p:txBody>
      </p:sp>
      <p:sp>
        <p:nvSpPr>
          <p:cNvPr id="20" name="Rectangle 19"/>
          <p:cNvSpPr/>
          <p:nvPr/>
        </p:nvSpPr>
        <p:spPr>
          <a:xfrm>
            <a:off x="6777913" y="2746792"/>
            <a:ext cx="2046227" cy="1748688"/>
          </a:xfrm>
          <a:prstGeom prst="rect">
            <a:avLst/>
          </a:prstGeom>
          <a:solidFill>
            <a:srgbClr val="F89C15">
              <a:lumMod val="20000"/>
              <a:lumOff val="80000"/>
              <a:alpha val="50000"/>
            </a:srgbClr>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Franklin Gothic Book"/>
              <a:ea typeface="+mn-ea"/>
              <a:cs typeface="+mn-cs"/>
            </a:endParaRPr>
          </a:p>
        </p:txBody>
      </p:sp>
      <p:sp>
        <p:nvSpPr>
          <p:cNvPr id="21" name="TextBox 20"/>
          <p:cNvSpPr txBox="1"/>
          <p:nvPr/>
        </p:nvSpPr>
        <p:spPr>
          <a:xfrm>
            <a:off x="4739563" y="3249435"/>
            <a:ext cx="1217337" cy="738664"/>
          </a:xfrm>
          <a:prstGeom prst="rect">
            <a:avLst/>
          </a:prstGeom>
          <a:noFill/>
          <a:ln>
            <a:noFill/>
          </a:ln>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smtClean="0">
                <a:ln>
                  <a:noFill/>
                </a:ln>
                <a:solidFill>
                  <a:srgbClr val="214189"/>
                </a:solidFill>
                <a:effectLst/>
                <a:uLnTx/>
                <a:uFillTx/>
              </a:rPr>
              <a:t>30% </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smtClean="0">
                <a:ln>
                  <a:noFill/>
                </a:ln>
                <a:solidFill>
                  <a:srgbClr val="214189"/>
                </a:solidFill>
                <a:effectLst/>
                <a:uLnTx/>
                <a:uFillTx/>
              </a:rPr>
              <a:t>Student Achievement</a:t>
            </a:r>
            <a:endParaRPr kumimoji="0" lang="en-US" sz="1400" i="0" u="none" strike="noStrike" kern="0" cap="none" spc="0" normalizeH="0" baseline="0" noProof="0" dirty="0">
              <a:ln>
                <a:noFill/>
              </a:ln>
              <a:solidFill>
                <a:srgbClr val="214189"/>
              </a:solidFill>
              <a:effectLst/>
              <a:uLnTx/>
              <a:uFillTx/>
            </a:endParaRPr>
          </a:p>
        </p:txBody>
      </p:sp>
      <p:sp>
        <p:nvSpPr>
          <p:cNvPr id="22" name="TextBox 21"/>
          <p:cNvSpPr txBox="1"/>
          <p:nvPr/>
        </p:nvSpPr>
        <p:spPr>
          <a:xfrm>
            <a:off x="7713531" y="3251934"/>
            <a:ext cx="1070796" cy="738664"/>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kern="0" dirty="0" smtClean="0">
                <a:solidFill>
                  <a:srgbClr val="F8AB2F"/>
                </a:solidFill>
                <a:latin typeface="Franklin Gothic Book"/>
              </a:rPr>
              <a:t>70</a:t>
            </a:r>
            <a:r>
              <a:rPr kumimoji="0" lang="en-US" sz="1400" i="0" u="none" strike="noStrike" kern="0" cap="none" spc="0" normalizeH="0" baseline="0" noProof="0" dirty="0" smtClean="0">
                <a:ln>
                  <a:noFill/>
                </a:ln>
                <a:solidFill>
                  <a:srgbClr val="F8AB2F"/>
                </a:solidFill>
                <a:effectLst/>
                <a:uLnTx/>
                <a:uFillTx/>
                <a:latin typeface="Franklin Gothic Book"/>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smtClean="0">
                <a:ln>
                  <a:noFill/>
                </a:ln>
                <a:solidFill>
                  <a:srgbClr val="F8AB2F"/>
                </a:solidFill>
                <a:effectLst/>
                <a:uLnTx/>
                <a:uFillTx/>
                <a:latin typeface="Franklin Gothic Book"/>
              </a:rPr>
              <a:t>Teacher Practice</a:t>
            </a:r>
            <a:endParaRPr kumimoji="0" lang="en-US" sz="1400" i="0" u="none" strike="noStrike" kern="0" cap="none" spc="0" normalizeH="0" baseline="0" noProof="0" dirty="0">
              <a:ln>
                <a:noFill/>
              </a:ln>
              <a:solidFill>
                <a:srgbClr val="F8AB2F"/>
              </a:solidFill>
              <a:effectLst/>
              <a:uLnTx/>
              <a:uFillTx/>
              <a:latin typeface="Franklin Gothic Book"/>
            </a:endParaRPr>
          </a:p>
        </p:txBody>
      </p:sp>
      <p:graphicFrame>
        <p:nvGraphicFramePr>
          <p:cNvPr id="23" name="Table 22"/>
          <p:cNvGraphicFramePr>
            <a:graphicFrameLocks noGrp="1"/>
          </p:cNvGraphicFramePr>
          <p:nvPr>
            <p:extLst>
              <p:ext uri="{D42A27DB-BD31-4B8C-83A1-F6EECF244321}">
                <p14:modId xmlns:p14="http://schemas.microsoft.com/office/powerpoint/2010/main" val="2782668294"/>
              </p:ext>
            </p:extLst>
          </p:nvPr>
        </p:nvGraphicFramePr>
        <p:xfrm>
          <a:off x="4737700" y="4571999"/>
          <a:ext cx="2397173" cy="365760"/>
        </p:xfrm>
        <a:graphic>
          <a:graphicData uri="http://schemas.openxmlformats.org/drawingml/2006/table">
            <a:tbl>
              <a:tblPr firstRow="1" bandRow="1"/>
              <a:tblGrid>
                <a:gridCol w="258072"/>
                <a:gridCol w="2139101"/>
              </a:tblGrid>
              <a:tr h="162532">
                <a:tc>
                  <a:txBody>
                    <a:bodyPr/>
                    <a:lstStyle>
                      <a:defPPr>
                        <a:defRPr lang="en-US"/>
                      </a:defPPr>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endParaRPr lang="en-US" sz="1100" b="0" dirty="0">
                        <a:solidFill>
                          <a:schemeClr val="tx1"/>
                        </a:solidFill>
                      </a:endParaRPr>
                    </a:p>
                  </a:txBody>
                  <a:tcPr marT="0" marB="0">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solidFill>
                      <a:srgbClr val="214189"/>
                    </a:solidFill>
                  </a:tcPr>
                </a:tc>
                <a:tc>
                  <a:txBody>
                    <a:bodyPr/>
                    <a:lstStyle>
                      <a:defPPr>
                        <a:defRPr lang="en-US"/>
                      </a:defPPr>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r>
                        <a:rPr lang="en-US" sz="1200" b="0" dirty="0" smtClean="0">
                          <a:solidFill>
                            <a:schemeClr val="tx1"/>
                          </a:solidFill>
                        </a:rPr>
                        <a:t>Student Growth Percentile</a:t>
                      </a:r>
                      <a:endParaRPr lang="en-US" sz="1200" b="0" dirty="0">
                        <a:solidFill>
                          <a:schemeClr val="tx1"/>
                        </a:solidFill>
                      </a:endParaRPr>
                    </a:p>
                  </a:txBody>
                  <a:tcPr marT="0" marB="0" anchor="ct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noFill/>
                  </a:tcPr>
                </a:tc>
              </a:tr>
              <a:tr h="162532">
                <a:tc>
                  <a:txBody>
                    <a:bodyPr/>
                    <a:lstStyle>
                      <a:defPPr>
                        <a:defRPr lang="en-US"/>
                      </a:defPPr>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endParaRPr lang="en-US" sz="1100" b="0" dirty="0">
                        <a:solidFill>
                          <a:schemeClr val="tx1"/>
                        </a:solidFill>
                      </a:endParaRPr>
                    </a:p>
                  </a:txBody>
                  <a:tcPr marT="0" marB="0">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defPPr>
                        <a:defRPr lang="en-US"/>
                      </a:defPPr>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Student Growth Objectives</a:t>
                      </a:r>
                    </a:p>
                  </a:txBody>
                  <a:tcPr marT="0" marB="0" anchor="ct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103840897"/>
              </p:ext>
            </p:extLst>
          </p:nvPr>
        </p:nvGraphicFramePr>
        <p:xfrm>
          <a:off x="7023700" y="4571999"/>
          <a:ext cx="1760332" cy="185472"/>
        </p:xfrm>
        <a:graphic>
          <a:graphicData uri="http://schemas.openxmlformats.org/drawingml/2006/table">
            <a:tbl>
              <a:tblPr firstRow="1" bandRow="1"/>
              <a:tblGrid>
                <a:gridCol w="208280"/>
                <a:gridCol w="1552052"/>
              </a:tblGrid>
              <a:tr h="185472">
                <a:tc>
                  <a:txBody>
                    <a:bodyPr/>
                    <a:lstStyle>
                      <a:defPPr>
                        <a:defRPr lang="en-US"/>
                      </a:defPPr>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endParaRPr lang="en-US" sz="1100" b="0" dirty="0">
                        <a:solidFill>
                          <a:schemeClr val="tx1"/>
                        </a:solidFill>
                      </a:endParaRPr>
                    </a:p>
                  </a:txBody>
                  <a:tcPr marT="0" marB="0">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solidFill>
                      <a:srgbClr val="F89C15"/>
                    </a:solidFill>
                  </a:tcPr>
                </a:tc>
                <a:tc>
                  <a:txBody>
                    <a:bodyPr/>
                    <a:lstStyle>
                      <a:defPPr>
                        <a:defRPr lang="en-US"/>
                      </a:defPPr>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r>
                        <a:rPr lang="en-US" sz="1200" b="0" dirty="0" smtClean="0">
                          <a:solidFill>
                            <a:schemeClr val="tx1"/>
                          </a:solidFill>
                        </a:rPr>
                        <a:t>Teacher Practice</a:t>
                      </a:r>
                      <a:endParaRPr lang="en-US" sz="1200" b="0" dirty="0">
                        <a:solidFill>
                          <a:schemeClr val="tx1"/>
                        </a:solidFill>
                      </a:endParaRPr>
                    </a:p>
                  </a:txBody>
                  <a:tcPr marT="0" marB="0" anchor="ct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26" name="Chart 25"/>
          <p:cNvGraphicFramePr/>
          <p:nvPr>
            <p:extLst>
              <p:ext uri="{D42A27DB-BD31-4B8C-83A1-F6EECF244321}">
                <p14:modId xmlns:p14="http://schemas.microsoft.com/office/powerpoint/2010/main" val="1982831517"/>
              </p:ext>
            </p:extLst>
          </p:nvPr>
        </p:nvGraphicFramePr>
        <p:xfrm>
          <a:off x="4572000" y="1447800"/>
          <a:ext cx="4418009" cy="4135063"/>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228600" y="1524000"/>
            <a:ext cx="4191000" cy="5170646"/>
          </a:xfrm>
          <a:prstGeom prst="rect">
            <a:avLst/>
          </a:prstGeom>
          <a:noFill/>
        </p:spPr>
        <p:txBody>
          <a:bodyPr wrap="square" rtlCol="0">
            <a:spAutoFit/>
          </a:bodyPr>
          <a:lstStyle/>
          <a:p>
            <a:pPr marL="342900" indent="-342900">
              <a:buClr>
                <a:schemeClr val="accent5">
                  <a:lumMod val="60000"/>
                  <a:lumOff val="40000"/>
                </a:schemeClr>
              </a:buClr>
              <a:buFont typeface="Arial" pitchFamily="34" charset="0"/>
              <a:buChar char="•"/>
            </a:pPr>
            <a:r>
              <a:rPr lang="en-US" dirty="0" smtClean="0"/>
              <a:t>For teachers who receive an SGP score, the scoring breakdown will be made up of an SGO rating, an SGP rating, and a teacher practice rating (see image).</a:t>
            </a:r>
          </a:p>
          <a:p>
            <a:pPr marL="342900" indent="-342900">
              <a:buClr>
                <a:schemeClr val="accent5">
                  <a:lumMod val="60000"/>
                  <a:lumOff val="40000"/>
                </a:schemeClr>
              </a:buClr>
              <a:buFont typeface="Arial" pitchFamily="34" charset="0"/>
              <a:buChar char="•"/>
            </a:pPr>
            <a:endParaRPr lang="en-US" sz="600" dirty="0"/>
          </a:p>
          <a:p>
            <a:pPr marL="342900" indent="-342900">
              <a:buClr>
                <a:schemeClr val="accent5">
                  <a:lumMod val="60000"/>
                  <a:lumOff val="40000"/>
                </a:schemeClr>
              </a:buClr>
              <a:buFont typeface="Arial" pitchFamily="34" charset="0"/>
              <a:buChar char="•"/>
            </a:pPr>
            <a:r>
              <a:rPr lang="en-US" dirty="0" smtClean="0"/>
              <a:t>The teacher practice and SGO ratings will be calculated as individual components on a 1 - 4 scale at the district level and reported to the Department through NJ SMART.</a:t>
            </a:r>
          </a:p>
          <a:p>
            <a:pPr marL="342900" indent="-342900">
              <a:buClr>
                <a:schemeClr val="accent5">
                  <a:lumMod val="60000"/>
                  <a:lumOff val="40000"/>
                </a:schemeClr>
              </a:buClr>
              <a:buFont typeface="Arial" pitchFamily="34" charset="0"/>
              <a:buChar char="•"/>
            </a:pPr>
            <a:endParaRPr lang="en-US" sz="600" dirty="0"/>
          </a:p>
          <a:p>
            <a:pPr marL="342900" indent="-342900">
              <a:buClr>
                <a:schemeClr val="accent5">
                  <a:lumMod val="60000"/>
                  <a:lumOff val="40000"/>
                </a:schemeClr>
              </a:buClr>
              <a:buFont typeface="Arial" pitchFamily="34" charset="0"/>
              <a:buChar char="•"/>
            </a:pPr>
            <a:r>
              <a:rPr lang="en-US" dirty="0" smtClean="0"/>
              <a:t>The SGP rating will be calculated by the Department and shared with the district when it becomes available.</a:t>
            </a:r>
          </a:p>
          <a:p>
            <a:pPr marL="342900" indent="-342900">
              <a:buClr>
                <a:schemeClr val="accent5">
                  <a:lumMod val="60000"/>
                  <a:lumOff val="40000"/>
                </a:schemeClr>
              </a:buClr>
              <a:buFont typeface="Arial" pitchFamily="34" charset="0"/>
              <a:buChar char="•"/>
            </a:pPr>
            <a:endParaRPr lang="en-US" sz="600" dirty="0"/>
          </a:p>
          <a:p>
            <a:pPr marL="342900" indent="-342900">
              <a:buClr>
                <a:schemeClr val="accent5">
                  <a:lumMod val="60000"/>
                  <a:lumOff val="40000"/>
                </a:schemeClr>
              </a:buClr>
              <a:buFont typeface="Arial" pitchFamily="34" charset="0"/>
              <a:buChar char="•"/>
            </a:pPr>
            <a:r>
              <a:rPr lang="en-US" dirty="0" smtClean="0"/>
              <a:t>The following pages include examples of how a summative rating will be reached.</a:t>
            </a:r>
          </a:p>
          <a:p>
            <a:pPr marL="342900" indent="-342900">
              <a:buClr>
                <a:schemeClr val="accent5">
                  <a:lumMod val="60000"/>
                  <a:lumOff val="40000"/>
                </a:schemeClr>
              </a:buClr>
            </a:pPr>
            <a:endParaRPr lang="en-US" sz="1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p:cNvGraphicFramePr>
            <a:graphicFrameLocks noGrp="1"/>
          </p:cNvGraphicFramePr>
          <p:nvPr>
            <p:extLst>
              <p:ext uri="{D42A27DB-BD31-4B8C-83A1-F6EECF244321}">
                <p14:modId xmlns:p14="http://schemas.microsoft.com/office/powerpoint/2010/main" val="1294599185"/>
              </p:ext>
            </p:extLst>
          </p:nvPr>
        </p:nvGraphicFramePr>
        <p:xfrm>
          <a:off x="762000" y="4955443"/>
          <a:ext cx="7467950" cy="1140557"/>
        </p:xfrm>
        <a:graphic>
          <a:graphicData uri="http://schemas.openxmlformats.org/drawingml/2006/table">
            <a:tbl>
              <a:tblPr firstRow="1" bandRow="1">
                <a:tableStyleId>{5C22544A-7EE6-4342-B048-85BDC9FD1C3A}</a:tableStyleId>
              </a:tblPr>
              <a:tblGrid>
                <a:gridCol w="1674261"/>
                <a:gridCol w="1931230"/>
                <a:gridCol w="2369516"/>
                <a:gridCol w="1492943"/>
              </a:tblGrid>
              <a:tr h="529256">
                <a:tc>
                  <a:txBody>
                    <a:bodyPr/>
                    <a:lstStyle/>
                    <a:p>
                      <a:pPr algn="ctr"/>
                      <a:r>
                        <a:rPr lang="en-US" sz="1400" dirty="0" smtClean="0">
                          <a:solidFill>
                            <a:srgbClr val="000000"/>
                          </a:solidFill>
                        </a:rPr>
                        <a:t>Ineffective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34000"/>
                      </a:schemeClr>
                    </a:solidFill>
                  </a:tcPr>
                </a:tc>
                <a:tc>
                  <a:txBody>
                    <a:bodyPr/>
                    <a:lstStyle/>
                    <a:p>
                      <a:pPr algn="ctr"/>
                      <a:r>
                        <a:rPr lang="en-US" sz="1400" dirty="0" smtClean="0">
                          <a:solidFill>
                            <a:srgbClr val="000000"/>
                          </a:solidFill>
                        </a:rPr>
                        <a:t>Partially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56000"/>
                      </a:schemeClr>
                    </a:solidFill>
                  </a:tcPr>
                </a:tc>
                <a:tc>
                  <a:txBody>
                    <a:bodyPr/>
                    <a:lstStyle/>
                    <a:p>
                      <a:pPr algn="ctr"/>
                      <a:r>
                        <a:rPr lang="en-US" sz="1400" dirty="0" smtClean="0">
                          <a:solidFill>
                            <a:srgbClr val="000000"/>
                          </a:solidFill>
                        </a:rPr>
                        <a:t>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75000"/>
                      </a:schemeClr>
                    </a:solidFill>
                  </a:tcPr>
                </a:tc>
                <a:tc>
                  <a:txBody>
                    <a:bodyPr/>
                    <a:lstStyle/>
                    <a:p>
                      <a:pPr algn="ctr"/>
                      <a:r>
                        <a:rPr lang="en-US" sz="1400" dirty="0" smtClean="0">
                          <a:solidFill>
                            <a:srgbClr val="000000"/>
                          </a:solidFill>
                        </a:rPr>
                        <a:t>Highly</a:t>
                      </a:r>
                      <a:r>
                        <a:rPr lang="en-US" sz="1400" baseline="0" dirty="0" smtClean="0">
                          <a:solidFill>
                            <a:srgbClr val="000000"/>
                          </a:solidFill>
                        </a:rPr>
                        <a:t>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611301">
                <a:tc>
                  <a:txBody>
                    <a:bodyPr/>
                    <a:lstStyle/>
                    <a:p>
                      <a:r>
                        <a:rPr lang="en-US" sz="1400" dirty="0" smtClean="0"/>
                        <a:t>1.0</a:t>
                      </a:r>
                      <a:br>
                        <a:rPr lang="en-US" sz="1400" dirty="0" smtClean="0"/>
                      </a:br>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just"/>
                      <a:r>
                        <a:rPr lang="en-US" sz="1400" dirty="0" smtClean="0"/>
                        <a:t>1.85</a:t>
                      </a:r>
                    </a:p>
                    <a:p>
                      <a:pPr algn="just"/>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l"/>
                      <a:r>
                        <a:rPr lang="en-US" sz="1400" dirty="0" smtClean="0"/>
                        <a:t>2.65                                       3.5</a:t>
                      </a:r>
                      <a:br>
                        <a:rPr lang="en-US" sz="1400" dirty="0" smtClean="0"/>
                      </a:br>
                      <a:r>
                        <a:rPr lang="en-US" sz="1400" dirty="0" smtClean="0"/>
                        <a:t>Points                                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r"/>
                      <a:r>
                        <a:rPr lang="en-US" sz="1400" dirty="0" smtClean="0"/>
                        <a:t>4.0</a:t>
                      </a:r>
                      <a:br>
                        <a:rPr lang="en-US" sz="1400" dirty="0" smtClean="0"/>
                      </a:br>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r>
            </a:tbl>
          </a:graphicData>
        </a:graphic>
      </p:graphicFrame>
      <p:sp>
        <p:nvSpPr>
          <p:cNvPr id="2" name="Title 1"/>
          <p:cNvSpPr>
            <a:spLocks noGrp="1"/>
          </p:cNvSpPr>
          <p:nvPr>
            <p:ph type="title"/>
          </p:nvPr>
        </p:nvSpPr>
        <p:spPr>
          <a:xfrm>
            <a:off x="-1" y="0"/>
            <a:ext cx="9153202" cy="1290638"/>
          </a:xfrm>
        </p:spPr>
        <p:txBody>
          <a:bodyPr>
            <a:normAutofit/>
          </a:bodyPr>
          <a:lstStyle/>
          <a:p>
            <a:r>
              <a:rPr lang="en-US" sz="3200" dirty="0">
                <a:solidFill>
                  <a:prstClr val="white"/>
                </a:solidFill>
              </a:rPr>
              <a:t>Summative Rating Example </a:t>
            </a:r>
            <a:r>
              <a:rPr lang="en-US" sz="3200" dirty="0" smtClean="0">
                <a:solidFill>
                  <a:prstClr val="white"/>
                </a:solidFill>
              </a:rPr>
              <a:t>(SGP </a:t>
            </a:r>
            <a:r>
              <a:rPr lang="en-US" sz="3200" dirty="0">
                <a:solidFill>
                  <a:prstClr val="white"/>
                </a:solidFill>
              </a:rPr>
              <a:t>Teacher)</a:t>
            </a:r>
            <a:endParaRPr lang="en-US" b="1" dirty="0"/>
          </a:p>
        </p:txBody>
      </p:sp>
      <p:sp>
        <p:nvSpPr>
          <p:cNvPr id="11" name="TextBox 10"/>
          <p:cNvSpPr txBox="1"/>
          <p:nvPr/>
        </p:nvSpPr>
        <p:spPr>
          <a:xfrm>
            <a:off x="7022939" y="4385846"/>
            <a:ext cx="901861" cy="338554"/>
          </a:xfrm>
          <a:prstGeom prst="rect">
            <a:avLst/>
          </a:prstGeom>
          <a:noFill/>
        </p:spPr>
        <p:txBody>
          <a:bodyPr wrap="square" rtlCol="0">
            <a:spAutoFit/>
          </a:bodyPr>
          <a:lstStyle/>
          <a:p>
            <a:pPr algn="ctr"/>
            <a:r>
              <a:rPr lang="en-US" sz="1600" b="1" dirty="0" smtClean="0"/>
              <a:t>3.71</a:t>
            </a:r>
            <a:endParaRPr lang="en-US" sz="1600" b="1" dirty="0"/>
          </a:p>
        </p:txBody>
      </p:sp>
      <p:cxnSp>
        <p:nvCxnSpPr>
          <p:cNvPr id="12" name="Straight Connector 11"/>
          <p:cNvCxnSpPr/>
          <p:nvPr/>
        </p:nvCxnSpPr>
        <p:spPr>
          <a:xfrm rot="5400000">
            <a:off x="7374725" y="4860125"/>
            <a:ext cx="18575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aphicFrame>
        <p:nvGraphicFramePr>
          <p:cNvPr id="7" name="Table 6"/>
          <p:cNvGraphicFramePr>
            <a:graphicFrameLocks noGrp="1"/>
          </p:cNvGraphicFramePr>
          <p:nvPr/>
        </p:nvGraphicFramePr>
        <p:xfrm>
          <a:off x="685800" y="1887379"/>
          <a:ext cx="7467601" cy="2240280"/>
        </p:xfrm>
        <a:graphic>
          <a:graphicData uri="http://schemas.openxmlformats.org/drawingml/2006/table">
            <a:tbl>
              <a:tblPr/>
              <a:tblGrid>
                <a:gridCol w="2168014"/>
                <a:gridCol w="725799"/>
                <a:gridCol w="1964664"/>
                <a:gridCol w="1267021"/>
                <a:gridCol w="1342103"/>
              </a:tblGrid>
              <a:tr h="448056">
                <a:tc gridSpan="2">
                  <a:txBody>
                    <a:bodyPr/>
                    <a:lstStyle/>
                    <a:p>
                      <a:pPr algn="ctr" rtl="0" fontAlgn="b"/>
                      <a:r>
                        <a:rPr lang="en-US" sz="1400" b="1" i="0" u="none" strike="noStrike" dirty="0">
                          <a:solidFill>
                            <a:srgbClr val="FFFFFF"/>
                          </a:solidFill>
                          <a:latin typeface="Franklin Gothic Book"/>
                        </a:rPr>
                        <a:t>Component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075BB"/>
                    </a:solidFill>
                  </a:tcPr>
                </a:tc>
                <a:tc hMerge="1">
                  <a:txBody>
                    <a:bodyPr/>
                    <a:lstStyle/>
                    <a:p>
                      <a:endParaRPr lang="en-US"/>
                    </a:p>
                  </a:txBody>
                  <a:tcPr/>
                </a:tc>
                <a:tc>
                  <a:txBody>
                    <a:bodyPr/>
                    <a:lstStyle/>
                    <a:p>
                      <a:pPr algn="ctr" rtl="0" fontAlgn="b"/>
                      <a:r>
                        <a:rPr lang="en-US" sz="1400" b="1" i="0" u="none" strike="noStrike" dirty="0">
                          <a:solidFill>
                            <a:srgbClr val="FFFFFF"/>
                          </a:solidFill>
                          <a:latin typeface="Franklin Gothic Book"/>
                        </a:rPr>
                        <a:t>Raw Score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075BB"/>
                    </a:solidFill>
                  </a:tcPr>
                </a:tc>
                <a:tc>
                  <a:txBody>
                    <a:bodyPr/>
                    <a:lstStyle/>
                    <a:p>
                      <a:pPr algn="ctr" rtl="0" fontAlgn="b"/>
                      <a:r>
                        <a:rPr lang="en-US" sz="1400" b="1" i="0" u="none" strike="noStrike" dirty="0">
                          <a:solidFill>
                            <a:srgbClr val="FFFFFF"/>
                          </a:solidFill>
                          <a:latin typeface="Franklin Gothic Book"/>
                        </a:rPr>
                        <a:t>Weight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075BB"/>
                    </a:solidFill>
                  </a:tcPr>
                </a:tc>
                <a:tc>
                  <a:txBody>
                    <a:bodyPr/>
                    <a:lstStyle/>
                    <a:p>
                      <a:pPr algn="ctr" rtl="0" fontAlgn="b"/>
                      <a:r>
                        <a:rPr lang="en-US" sz="1400" b="1" i="0" u="none" strike="noStrike" dirty="0">
                          <a:solidFill>
                            <a:srgbClr val="FFFFFF"/>
                          </a:solidFill>
                          <a:latin typeface="Franklin Gothic Book"/>
                        </a:rPr>
                        <a:t>Weighted Score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r>
              <a:tr h="448056">
                <a:tc gridSpan="2">
                  <a:txBody>
                    <a:bodyPr/>
                    <a:lstStyle/>
                    <a:p>
                      <a:pPr algn="ctr" rtl="0" fontAlgn="ctr"/>
                      <a:r>
                        <a:rPr lang="en-US" sz="1400" b="0" i="0" u="none" strike="noStrike" dirty="0">
                          <a:solidFill>
                            <a:srgbClr val="000000"/>
                          </a:solidFill>
                          <a:latin typeface="Franklin Gothic Book"/>
                        </a:rPr>
                        <a:t>Teacher Practice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rtl="0" fontAlgn="ctr"/>
                      <a:r>
                        <a:rPr lang="en-US" sz="1400" b="0" i="0" u="none" strike="noStrike" dirty="0" smtClean="0">
                          <a:solidFill>
                            <a:srgbClr val="000000"/>
                          </a:solidFill>
                          <a:latin typeface="Franklin Gothic Book"/>
                        </a:rPr>
                        <a:t>3.60</a:t>
                      </a:r>
                      <a:endParaRPr lang="en-US" sz="1400" b="0" i="0" u="none" strike="noStrike" dirty="0">
                        <a:solidFill>
                          <a:srgbClr val="000000"/>
                        </a:solidFill>
                        <a:latin typeface="Franklin Gothic Book"/>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0.70</a:t>
                      </a:r>
                      <a:endParaRPr lang="en-US" sz="1400" b="0" i="0" u="none" strike="noStrike" dirty="0">
                        <a:solidFill>
                          <a:srgbClr val="000000"/>
                        </a:solidFill>
                        <a:latin typeface="Franklin Gothic Book"/>
                      </a:endParaRP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2.52</a:t>
                      </a:r>
                      <a:endParaRPr lang="en-US" sz="1400" b="0" i="0" u="none" strike="noStrike" dirty="0">
                        <a:solidFill>
                          <a:srgbClr val="000000"/>
                        </a:solidFill>
                        <a:latin typeface="Franklin Gothic Book"/>
                      </a:endParaRPr>
                    </a:p>
                  </a:txBody>
                  <a:tcPr marL="9525" marR="857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48056">
                <a:tc>
                  <a:txBody>
                    <a:bodyPr/>
                    <a:lstStyle/>
                    <a:p>
                      <a:pPr algn="ctr" rtl="0" fontAlgn="ctr"/>
                      <a:r>
                        <a:rPr lang="en-US" sz="1400" b="0" i="0" u="none" strike="noStrike" dirty="0">
                          <a:solidFill>
                            <a:srgbClr val="000000"/>
                          </a:solidFill>
                          <a:latin typeface="Franklin Gothic Book"/>
                        </a:rPr>
                        <a:t>Student Growth Percentile</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0000"/>
                          </a:solidFill>
                          <a:latin typeface="Franklin Gothic Book"/>
                        </a:rPr>
                        <a:t>*77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3.90</a:t>
                      </a:r>
                      <a:endParaRPr lang="en-US" sz="1400" b="0" i="0" u="none" strike="noStrike" dirty="0">
                        <a:solidFill>
                          <a:srgbClr val="000000"/>
                        </a:solidFill>
                        <a:latin typeface="Franklin Gothic Book"/>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0.10</a:t>
                      </a:r>
                      <a:endParaRPr lang="en-US" sz="1400" b="0" i="0" u="none" strike="noStrike" dirty="0">
                        <a:solidFill>
                          <a:srgbClr val="000000"/>
                        </a:solidFill>
                        <a:latin typeface="Franklin Gothic Book"/>
                      </a:endParaRP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0.39</a:t>
                      </a:r>
                      <a:endParaRPr lang="en-US" sz="1400" b="0" i="0" u="none" strike="noStrike" dirty="0">
                        <a:solidFill>
                          <a:srgbClr val="000000"/>
                        </a:solidFill>
                        <a:latin typeface="Franklin Gothic Book"/>
                      </a:endParaRPr>
                    </a:p>
                  </a:txBody>
                  <a:tcPr marL="9525" marR="857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48056">
                <a:tc gridSpan="2">
                  <a:txBody>
                    <a:bodyPr/>
                    <a:lstStyle/>
                    <a:p>
                      <a:pPr algn="ctr" rtl="0" fontAlgn="ctr"/>
                      <a:r>
                        <a:rPr lang="en-US" sz="1400" b="0" i="0" u="none" strike="noStrike">
                          <a:solidFill>
                            <a:srgbClr val="000000"/>
                          </a:solidFill>
                          <a:latin typeface="Franklin Gothic Book"/>
                        </a:rPr>
                        <a:t>Student Growth Objective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rtl="0" fontAlgn="ctr"/>
                      <a:r>
                        <a:rPr lang="en-US" sz="1400" b="0" i="0" u="none" strike="noStrike" dirty="0" smtClean="0">
                          <a:solidFill>
                            <a:srgbClr val="000000"/>
                          </a:solidFill>
                          <a:latin typeface="Franklin Gothic Book"/>
                        </a:rPr>
                        <a:t>4.00</a:t>
                      </a:r>
                      <a:endParaRPr lang="en-US" sz="1400" b="0" i="0" u="none" strike="noStrike" dirty="0">
                        <a:solidFill>
                          <a:srgbClr val="000000"/>
                        </a:solidFill>
                        <a:latin typeface="Franklin Gothic Book"/>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0.20</a:t>
                      </a:r>
                      <a:endParaRPr lang="en-US" sz="1400" b="0" i="0" u="none" strike="noStrike" dirty="0">
                        <a:solidFill>
                          <a:srgbClr val="000000"/>
                        </a:solidFill>
                        <a:latin typeface="Franklin Gothic Book"/>
                      </a:endParaRP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0.80</a:t>
                      </a:r>
                      <a:endParaRPr lang="en-US" sz="1400" b="0" i="0" u="none" strike="noStrike" dirty="0">
                        <a:solidFill>
                          <a:srgbClr val="000000"/>
                        </a:solidFill>
                        <a:latin typeface="Franklin Gothic Book"/>
                      </a:endParaRPr>
                    </a:p>
                  </a:txBody>
                  <a:tcPr marL="9525" marR="857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48056">
                <a:tc gridSpan="4">
                  <a:txBody>
                    <a:bodyPr/>
                    <a:lstStyle/>
                    <a:p>
                      <a:pPr algn="ctr" rtl="0" fontAlgn="ctr"/>
                      <a:r>
                        <a:rPr lang="en-US" sz="1400" b="1" i="0" u="none" strike="noStrike" dirty="0">
                          <a:solidFill>
                            <a:srgbClr val="000000"/>
                          </a:solidFill>
                          <a:latin typeface="Franklin Gothic Book"/>
                        </a:rPr>
                        <a:t>Sum of the Weighted Scores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CF3"/>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rtl="0" fontAlgn="ctr"/>
                      <a:r>
                        <a:rPr lang="en-US" sz="1400" b="1" i="0" u="none" strike="noStrike" dirty="0" smtClean="0">
                          <a:solidFill>
                            <a:srgbClr val="000000"/>
                          </a:solidFill>
                          <a:latin typeface="Franklin Gothic Book"/>
                        </a:rPr>
                        <a:t>3.71</a:t>
                      </a:r>
                      <a:endParaRPr lang="en-US" sz="1400" b="1" i="0" u="none" strike="noStrike" dirty="0">
                        <a:solidFill>
                          <a:srgbClr val="000000"/>
                        </a:solidFill>
                        <a:latin typeface="Franklin Gothic Book"/>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CF3"/>
                    </a:solidFill>
                  </a:tcPr>
                </a:tc>
              </a:tr>
            </a:tbl>
          </a:graphicData>
        </a:graphic>
      </p:graphicFrame>
      <p:sp>
        <p:nvSpPr>
          <p:cNvPr id="8" name="TextBox 7"/>
          <p:cNvSpPr txBox="1"/>
          <p:nvPr/>
        </p:nvSpPr>
        <p:spPr>
          <a:xfrm>
            <a:off x="685800" y="4249579"/>
            <a:ext cx="6210354" cy="246221"/>
          </a:xfrm>
          <a:prstGeom prst="rect">
            <a:avLst/>
          </a:prstGeom>
          <a:noFill/>
        </p:spPr>
        <p:txBody>
          <a:bodyPr wrap="none" rtlCol="0">
            <a:spAutoFit/>
          </a:bodyPr>
          <a:lstStyle/>
          <a:p>
            <a:r>
              <a:rPr lang="en-US" sz="1000" i="1" dirty="0" smtClean="0"/>
              <a:t>*This is the mSGP score this particular teacher received, which converts to a 3.9 on the SGP Conversion Chart.</a:t>
            </a:r>
            <a:endParaRPr lang="en-US" sz="1000" i="1" dirty="0"/>
          </a:p>
        </p:txBody>
      </p:sp>
      <p:sp>
        <p:nvSpPr>
          <p:cNvPr id="10" name="TextBox 9"/>
          <p:cNvSpPr txBox="1"/>
          <p:nvPr/>
        </p:nvSpPr>
        <p:spPr>
          <a:xfrm>
            <a:off x="463327" y="1371600"/>
            <a:ext cx="4870673" cy="461665"/>
          </a:xfrm>
          <a:prstGeom prst="rect">
            <a:avLst/>
          </a:prstGeom>
          <a:noFill/>
        </p:spPr>
        <p:txBody>
          <a:bodyPr wrap="none" rtlCol="0">
            <a:spAutoFit/>
          </a:bodyPr>
          <a:lstStyle/>
          <a:p>
            <a:r>
              <a:rPr lang="en-US" sz="2400" b="1" i="1" dirty="0" smtClean="0"/>
              <a:t>Example </a:t>
            </a:r>
            <a:r>
              <a:rPr lang="en-US" sz="2400" b="1" i="1" dirty="0"/>
              <a:t>1</a:t>
            </a:r>
            <a:r>
              <a:rPr lang="en-US" sz="2400" b="1" i="1" dirty="0" smtClean="0"/>
              <a:t>:</a:t>
            </a:r>
            <a:r>
              <a:rPr lang="en-US" sz="2400" b="1" i="1" dirty="0" smtClean="0">
                <a:solidFill>
                  <a:schemeClr val="accent5"/>
                </a:solidFill>
              </a:rPr>
              <a:t> Highly Effective Teacher</a:t>
            </a:r>
            <a:endParaRPr lang="en-US" sz="2400" b="1" i="1" dirty="0">
              <a:solidFill>
                <a:schemeClr val="accent5"/>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p:cNvGraphicFramePr>
            <a:graphicFrameLocks noGrp="1"/>
          </p:cNvGraphicFramePr>
          <p:nvPr>
            <p:extLst>
              <p:ext uri="{D42A27DB-BD31-4B8C-83A1-F6EECF244321}">
                <p14:modId xmlns:p14="http://schemas.microsoft.com/office/powerpoint/2010/main" val="584291556"/>
              </p:ext>
            </p:extLst>
          </p:nvPr>
        </p:nvGraphicFramePr>
        <p:xfrm>
          <a:off x="762000" y="4955443"/>
          <a:ext cx="7467950" cy="1140557"/>
        </p:xfrm>
        <a:graphic>
          <a:graphicData uri="http://schemas.openxmlformats.org/drawingml/2006/table">
            <a:tbl>
              <a:tblPr firstRow="1" bandRow="1">
                <a:tableStyleId>{5C22544A-7EE6-4342-B048-85BDC9FD1C3A}</a:tableStyleId>
              </a:tblPr>
              <a:tblGrid>
                <a:gridCol w="1674261"/>
                <a:gridCol w="1931230"/>
                <a:gridCol w="2369516"/>
                <a:gridCol w="1492943"/>
              </a:tblGrid>
              <a:tr h="529256">
                <a:tc>
                  <a:txBody>
                    <a:bodyPr/>
                    <a:lstStyle/>
                    <a:p>
                      <a:pPr algn="ctr"/>
                      <a:r>
                        <a:rPr lang="en-US" sz="1400" dirty="0" smtClean="0">
                          <a:solidFill>
                            <a:srgbClr val="000000"/>
                          </a:solidFill>
                        </a:rPr>
                        <a:t>Ineffective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34000"/>
                      </a:schemeClr>
                    </a:solidFill>
                  </a:tcPr>
                </a:tc>
                <a:tc>
                  <a:txBody>
                    <a:bodyPr/>
                    <a:lstStyle/>
                    <a:p>
                      <a:pPr algn="ctr"/>
                      <a:r>
                        <a:rPr lang="en-US" sz="1400" dirty="0" smtClean="0">
                          <a:solidFill>
                            <a:srgbClr val="000000"/>
                          </a:solidFill>
                        </a:rPr>
                        <a:t>Partially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56000"/>
                      </a:schemeClr>
                    </a:solidFill>
                  </a:tcPr>
                </a:tc>
                <a:tc>
                  <a:txBody>
                    <a:bodyPr/>
                    <a:lstStyle/>
                    <a:p>
                      <a:pPr algn="ctr"/>
                      <a:r>
                        <a:rPr lang="en-US" sz="1400" dirty="0" smtClean="0">
                          <a:solidFill>
                            <a:srgbClr val="000000"/>
                          </a:solidFill>
                        </a:rPr>
                        <a:t>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75000"/>
                      </a:schemeClr>
                    </a:solidFill>
                  </a:tcPr>
                </a:tc>
                <a:tc>
                  <a:txBody>
                    <a:bodyPr/>
                    <a:lstStyle/>
                    <a:p>
                      <a:pPr algn="ctr"/>
                      <a:r>
                        <a:rPr lang="en-US" sz="1400" dirty="0" smtClean="0">
                          <a:solidFill>
                            <a:srgbClr val="000000"/>
                          </a:solidFill>
                        </a:rPr>
                        <a:t>Highly</a:t>
                      </a:r>
                      <a:r>
                        <a:rPr lang="en-US" sz="1400" baseline="0" dirty="0" smtClean="0">
                          <a:solidFill>
                            <a:srgbClr val="000000"/>
                          </a:solidFill>
                        </a:rPr>
                        <a:t>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611301">
                <a:tc>
                  <a:txBody>
                    <a:bodyPr/>
                    <a:lstStyle/>
                    <a:p>
                      <a:r>
                        <a:rPr lang="en-US" sz="1400" dirty="0" smtClean="0"/>
                        <a:t>1.0</a:t>
                      </a:r>
                      <a:br>
                        <a:rPr lang="en-US" sz="1400" dirty="0" smtClean="0"/>
                      </a:br>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just"/>
                      <a:r>
                        <a:rPr lang="en-US" sz="1400" dirty="0" smtClean="0"/>
                        <a:t>1.85</a:t>
                      </a:r>
                    </a:p>
                    <a:p>
                      <a:pPr algn="just"/>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l"/>
                      <a:r>
                        <a:rPr lang="en-US" sz="1400" dirty="0" smtClean="0"/>
                        <a:t>2.65                                       3.5</a:t>
                      </a:r>
                      <a:br>
                        <a:rPr lang="en-US" sz="1400" dirty="0" smtClean="0"/>
                      </a:br>
                      <a:r>
                        <a:rPr lang="en-US" sz="1400" dirty="0" smtClean="0"/>
                        <a:t>Points                                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r"/>
                      <a:r>
                        <a:rPr lang="en-US" sz="1400" dirty="0" smtClean="0"/>
                        <a:t>4.0</a:t>
                      </a:r>
                      <a:br>
                        <a:rPr lang="en-US" sz="1400" dirty="0" smtClean="0"/>
                      </a:br>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r>
            </a:tbl>
          </a:graphicData>
        </a:graphic>
      </p:graphicFrame>
      <p:sp>
        <p:nvSpPr>
          <p:cNvPr id="2" name="Title 1"/>
          <p:cNvSpPr>
            <a:spLocks noGrp="1"/>
          </p:cNvSpPr>
          <p:nvPr>
            <p:ph type="title"/>
          </p:nvPr>
        </p:nvSpPr>
        <p:spPr>
          <a:xfrm>
            <a:off x="-1" y="0"/>
            <a:ext cx="9153202" cy="1290638"/>
          </a:xfrm>
        </p:spPr>
        <p:txBody>
          <a:bodyPr>
            <a:normAutofit/>
          </a:bodyPr>
          <a:lstStyle/>
          <a:p>
            <a:r>
              <a:rPr lang="en-US" sz="3200" dirty="0">
                <a:solidFill>
                  <a:prstClr val="white"/>
                </a:solidFill>
              </a:rPr>
              <a:t>Summative Rating Example (SGP Teacher)</a:t>
            </a:r>
            <a:endParaRPr lang="en-US" b="1" dirty="0"/>
          </a:p>
        </p:txBody>
      </p:sp>
      <p:sp>
        <p:nvSpPr>
          <p:cNvPr id="11" name="TextBox 10"/>
          <p:cNvSpPr txBox="1"/>
          <p:nvPr/>
        </p:nvSpPr>
        <p:spPr>
          <a:xfrm>
            <a:off x="4038600" y="4419600"/>
            <a:ext cx="901861" cy="338554"/>
          </a:xfrm>
          <a:prstGeom prst="rect">
            <a:avLst/>
          </a:prstGeom>
          <a:noFill/>
        </p:spPr>
        <p:txBody>
          <a:bodyPr wrap="square" rtlCol="0">
            <a:spAutoFit/>
          </a:bodyPr>
          <a:lstStyle/>
          <a:p>
            <a:pPr algn="ctr"/>
            <a:r>
              <a:rPr lang="en-US" sz="1600" b="1" dirty="0" smtClean="0"/>
              <a:t>2.67</a:t>
            </a:r>
            <a:endParaRPr lang="en-US" sz="1600" b="1" dirty="0"/>
          </a:p>
        </p:txBody>
      </p:sp>
      <p:cxnSp>
        <p:nvCxnSpPr>
          <p:cNvPr id="12" name="Straight Connector 11"/>
          <p:cNvCxnSpPr/>
          <p:nvPr/>
        </p:nvCxnSpPr>
        <p:spPr>
          <a:xfrm rot="5400000">
            <a:off x="4404360" y="4815840"/>
            <a:ext cx="1828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aphicFrame>
        <p:nvGraphicFramePr>
          <p:cNvPr id="25" name="Table 24"/>
          <p:cNvGraphicFramePr>
            <a:graphicFrameLocks noGrp="1"/>
          </p:cNvGraphicFramePr>
          <p:nvPr/>
        </p:nvGraphicFramePr>
        <p:xfrm>
          <a:off x="685800" y="1887379"/>
          <a:ext cx="7543800" cy="2216405"/>
        </p:xfrm>
        <a:graphic>
          <a:graphicData uri="http://schemas.openxmlformats.org/drawingml/2006/table">
            <a:tbl>
              <a:tblPr/>
              <a:tblGrid>
                <a:gridCol w="2190136"/>
                <a:gridCol w="733205"/>
                <a:gridCol w="1984711"/>
                <a:gridCol w="1279950"/>
                <a:gridCol w="1355798"/>
              </a:tblGrid>
              <a:tr h="443281">
                <a:tc gridSpan="2">
                  <a:txBody>
                    <a:bodyPr/>
                    <a:lstStyle/>
                    <a:p>
                      <a:pPr algn="ctr" fontAlgn="b"/>
                      <a:r>
                        <a:rPr lang="en-US" sz="1400" b="1" i="0" u="none" strike="noStrike" dirty="0">
                          <a:solidFill>
                            <a:srgbClr val="FFFFFF"/>
                          </a:solidFill>
                          <a:latin typeface="Franklin Gothic Book"/>
                        </a:rPr>
                        <a:t>Component </a:t>
                      </a:r>
                    </a:p>
                  </a:txBody>
                  <a:tcPr marL="7671" marR="7671" marT="76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075BB"/>
                    </a:solidFill>
                  </a:tcPr>
                </a:tc>
                <a:tc hMerge="1">
                  <a:txBody>
                    <a:bodyPr/>
                    <a:lstStyle/>
                    <a:p>
                      <a:endParaRPr lang="en-US"/>
                    </a:p>
                  </a:txBody>
                  <a:tcPr/>
                </a:tc>
                <a:tc>
                  <a:txBody>
                    <a:bodyPr/>
                    <a:lstStyle/>
                    <a:p>
                      <a:pPr algn="ctr" rtl="0" fontAlgn="b"/>
                      <a:r>
                        <a:rPr lang="en-US" sz="1400" b="1" i="0" u="none" strike="noStrike">
                          <a:solidFill>
                            <a:srgbClr val="FFFFFF"/>
                          </a:solidFill>
                          <a:latin typeface="Franklin Gothic Book"/>
                        </a:rPr>
                        <a:t>Raw Score </a:t>
                      </a:r>
                    </a:p>
                  </a:txBody>
                  <a:tcPr marL="7671" marR="7671" marT="76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075BB"/>
                    </a:solidFill>
                  </a:tcPr>
                </a:tc>
                <a:tc>
                  <a:txBody>
                    <a:bodyPr/>
                    <a:lstStyle/>
                    <a:p>
                      <a:pPr algn="ctr" rtl="0" fontAlgn="b"/>
                      <a:r>
                        <a:rPr lang="en-US" sz="1400" b="1" i="0" u="none" strike="noStrike">
                          <a:solidFill>
                            <a:srgbClr val="FFFFFF"/>
                          </a:solidFill>
                          <a:latin typeface="Franklin Gothic Book"/>
                        </a:rPr>
                        <a:t>Weight </a:t>
                      </a:r>
                    </a:p>
                  </a:txBody>
                  <a:tcPr marL="7671" marR="7671" marT="76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075BB"/>
                    </a:solidFill>
                  </a:tcPr>
                </a:tc>
                <a:tc>
                  <a:txBody>
                    <a:bodyPr/>
                    <a:lstStyle/>
                    <a:p>
                      <a:pPr algn="ctr" rtl="0" fontAlgn="b"/>
                      <a:r>
                        <a:rPr lang="en-US" sz="1400" b="1" i="0" u="none" strike="noStrike" dirty="0">
                          <a:solidFill>
                            <a:srgbClr val="FFFFFF"/>
                          </a:solidFill>
                          <a:latin typeface="Franklin Gothic Book"/>
                        </a:rPr>
                        <a:t>Weighted Score </a:t>
                      </a:r>
                    </a:p>
                  </a:txBody>
                  <a:tcPr marL="7671" marR="7671" marT="76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075BB"/>
                    </a:solidFill>
                  </a:tcPr>
                </a:tc>
              </a:tr>
              <a:tr h="443281">
                <a:tc gridSpan="2">
                  <a:txBody>
                    <a:bodyPr/>
                    <a:lstStyle/>
                    <a:p>
                      <a:pPr algn="ctr" fontAlgn="ctr"/>
                      <a:r>
                        <a:rPr lang="en-US" sz="1400" b="0" i="0" u="none" strike="noStrike" dirty="0">
                          <a:solidFill>
                            <a:srgbClr val="000000"/>
                          </a:solidFill>
                          <a:latin typeface="Franklin Gothic Book"/>
                        </a:rPr>
                        <a:t>Teacher Practice </a:t>
                      </a:r>
                    </a:p>
                  </a:txBody>
                  <a:tcPr marL="7671" marR="7671" marT="76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rtl="0" fontAlgn="ctr"/>
                      <a:r>
                        <a:rPr lang="en-US" sz="1400" b="0" i="0" u="none" strike="noStrike" dirty="0" smtClean="0">
                          <a:solidFill>
                            <a:srgbClr val="000000"/>
                          </a:solidFill>
                          <a:latin typeface="Franklin Gothic Book"/>
                        </a:rPr>
                        <a:t>2.60</a:t>
                      </a:r>
                      <a:endParaRPr lang="en-US" sz="1400" b="0" i="0" u="none" strike="noStrike" dirty="0">
                        <a:solidFill>
                          <a:srgbClr val="000000"/>
                        </a:solidFill>
                        <a:latin typeface="Franklin Gothic Book"/>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0.70</a:t>
                      </a:r>
                      <a:endParaRPr lang="en-US" sz="1400" b="0" i="0" u="none" strike="noStrike" dirty="0">
                        <a:solidFill>
                          <a:srgbClr val="000000"/>
                        </a:solidFill>
                        <a:latin typeface="Franklin Gothic Book"/>
                      </a:endParaRP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1.82</a:t>
                      </a:r>
                      <a:endParaRPr lang="en-US" sz="1400" b="0" i="0" u="none" strike="noStrike" dirty="0">
                        <a:solidFill>
                          <a:srgbClr val="000000"/>
                        </a:solidFill>
                        <a:latin typeface="Franklin Gothic Book"/>
                      </a:endParaRP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43281">
                <a:tc>
                  <a:txBody>
                    <a:bodyPr/>
                    <a:lstStyle/>
                    <a:p>
                      <a:pPr algn="ctr" fontAlgn="ctr"/>
                      <a:r>
                        <a:rPr lang="en-US" sz="1400" b="0" i="0" u="none" strike="noStrike" dirty="0">
                          <a:solidFill>
                            <a:srgbClr val="000000"/>
                          </a:solidFill>
                          <a:latin typeface="Franklin Gothic Book"/>
                        </a:rPr>
                        <a:t>Student Growth Percentile</a:t>
                      </a:r>
                    </a:p>
                  </a:txBody>
                  <a:tcPr marL="7671" marR="7671" marT="7671"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400" b="0" i="0" u="none" strike="noStrike" dirty="0" smtClean="0">
                          <a:solidFill>
                            <a:srgbClr val="000000"/>
                          </a:solidFill>
                          <a:latin typeface="Franklin Gothic Book"/>
                        </a:rPr>
                        <a:t>*48</a:t>
                      </a:r>
                      <a:endParaRPr lang="en-US" sz="1400" b="0" i="0" u="none" strike="noStrike" dirty="0">
                        <a:solidFill>
                          <a:srgbClr val="000000"/>
                        </a:solidFill>
                        <a:latin typeface="Franklin Gothic Book"/>
                      </a:endParaRPr>
                    </a:p>
                  </a:txBody>
                  <a:tcPr marL="7671" marR="7671" marT="7671"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3.00</a:t>
                      </a:r>
                      <a:endParaRPr lang="en-US" sz="1400" b="0" i="0" u="none" strike="noStrike" dirty="0">
                        <a:solidFill>
                          <a:srgbClr val="000000"/>
                        </a:solidFill>
                        <a:latin typeface="Franklin Gothic Book"/>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0.10</a:t>
                      </a:r>
                      <a:endParaRPr lang="en-US" sz="1400" b="0" i="0" u="none" strike="noStrike" dirty="0">
                        <a:solidFill>
                          <a:srgbClr val="000000"/>
                        </a:solidFill>
                        <a:latin typeface="Franklin Gothic Book"/>
                      </a:endParaRP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0.30</a:t>
                      </a:r>
                      <a:endParaRPr lang="en-US" sz="1400" b="0" i="0" u="none" strike="noStrike" dirty="0">
                        <a:solidFill>
                          <a:srgbClr val="000000"/>
                        </a:solidFill>
                        <a:latin typeface="Franklin Gothic Book"/>
                      </a:endParaRP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43281">
                <a:tc gridSpan="2">
                  <a:txBody>
                    <a:bodyPr/>
                    <a:lstStyle/>
                    <a:p>
                      <a:pPr algn="ctr" rtl="0" fontAlgn="ctr"/>
                      <a:r>
                        <a:rPr lang="en-US" sz="1400" b="0" i="0" u="none" strike="noStrike" dirty="0">
                          <a:solidFill>
                            <a:srgbClr val="000000"/>
                          </a:solidFill>
                          <a:latin typeface="Franklin Gothic Book"/>
                        </a:rPr>
                        <a:t>Student Growth Objective </a:t>
                      </a:r>
                    </a:p>
                  </a:txBody>
                  <a:tcPr marL="7671" marR="7671" marT="76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rtl="0" fontAlgn="ctr"/>
                      <a:r>
                        <a:rPr lang="en-US" sz="1400" b="0" i="0" u="none" strike="noStrike" dirty="0">
                          <a:solidFill>
                            <a:srgbClr val="000000"/>
                          </a:solidFill>
                          <a:latin typeface="Franklin Gothic Book"/>
                        </a:rPr>
                        <a:t>2.75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0.20</a:t>
                      </a:r>
                      <a:endParaRPr lang="en-US" sz="1400" b="0" i="0" u="none" strike="noStrike" dirty="0">
                        <a:solidFill>
                          <a:srgbClr val="000000"/>
                        </a:solidFill>
                        <a:latin typeface="Franklin Gothic Book"/>
                      </a:endParaRP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0.55</a:t>
                      </a:r>
                      <a:endParaRPr lang="en-US" sz="1400" b="0" i="0" u="none" strike="noStrike" dirty="0">
                        <a:solidFill>
                          <a:srgbClr val="000000"/>
                        </a:solidFill>
                        <a:latin typeface="Franklin Gothic Book"/>
                      </a:endParaRP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43281">
                <a:tc gridSpan="4">
                  <a:txBody>
                    <a:bodyPr/>
                    <a:lstStyle/>
                    <a:p>
                      <a:pPr algn="ctr" rtl="0" fontAlgn="ctr"/>
                      <a:r>
                        <a:rPr lang="en-US" sz="1400" b="1" i="0" u="none" strike="noStrike" dirty="0">
                          <a:solidFill>
                            <a:srgbClr val="000000"/>
                          </a:solidFill>
                          <a:latin typeface="Franklin Gothic Book"/>
                        </a:rPr>
                        <a:t>Sum of the Weighted Scores</a:t>
                      </a:r>
                    </a:p>
                  </a:txBody>
                  <a:tcPr marL="7671" marR="7671" marT="76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CF3"/>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rtl="0" fontAlgn="ctr"/>
                      <a:r>
                        <a:rPr lang="en-US" sz="1400" b="1" i="0" u="none" strike="noStrike" dirty="0" smtClean="0">
                          <a:solidFill>
                            <a:srgbClr val="000000"/>
                          </a:solidFill>
                          <a:latin typeface="Franklin Gothic Book"/>
                        </a:rPr>
                        <a:t>2.67</a:t>
                      </a:r>
                      <a:endParaRPr lang="en-US" sz="1400" b="1" i="0" u="none" strike="noStrike" dirty="0">
                        <a:solidFill>
                          <a:srgbClr val="000000"/>
                        </a:solidFill>
                        <a:latin typeface="Franklin Gothic Book"/>
                      </a:endParaRPr>
                    </a:p>
                  </a:txBody>
                  <a:tcPr marL="7671" marR="69040" marT="76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CF3"/>
                    </a:solidFill>
                  </a:tcPr>
                </a:tc>
              </a:tr>
            </a:tbl>
          </a:graphicData>
        </a:graphic>
      </p:graphicFrame>
      <p:sp>
        <p:nvSpPr>
          <p:cNvPr id="26" name="TextBox 25"/>
          <p:cNvSpPr txBox="1"/>
          <p:nvPr/>
        </p:nvSpPr>
        <p:spPr>
          <a:xfrm>
            <a:off x="685800" y="4249579"/>
            <a:ext cx="3738524" cy="246221"/>
          </a:xfrm>
          <a:prstGeom prst="rect">
            <a:avLst/>
          </a:prstGeom>
          <a:noFill/>
        </p:spPr>
        <p:txBody>
          <a:bodyPr wrap="none" rtlCol="0">
            <a:spAutoFit/>
          </a:bodyPr>
          <a:lstStyle/>
          <a:p>
            <a:r>
              <a:rPr lang="en-US" sz="1000" i="1" dirty="0" smtClean="0"/>
              <a:t>*This mSGP score converts to a 3.0 on the SGP Conversion Chart.</a:t>
            </a:r>
            <a:endParaRPr lang="en-US" sz="1000" i="1" dirty="0"/>
          </a:p>
        </p:txBody>
      </p:sp>
      <p:sp>
        <p:nvSpPr>
          <p:cNvPr id="9" name="TextBox 8"/>
          <p:cNvSpPr txBox="1"/>
          <p:nvPr/>
        </p:nvSpPr>
        <p:spPr>
          <a:xfrm>
            <a:off x="463327" y="1371600"/>
            <a:ext cx="3997386" cy="461665"/>
          </a:xfrm>
          <a:prstGeom prst="rect">
            <a:avLst/>
          </a:prstGeom>
          <a:noFill/>
        </p:spPr>
        <p:txBody>
          <a:bodyPr wrap="none" rtlCol="0">
            <a:spAutoFit/>
          </a:bodyPr>
          <a:lstStyle/>
          <a:p>
            <a:r>
              <a:rPr lang="en-US" sz="2400" b="1" i="1" dirty="0" smtClean="0"/>
              <a:t>Example </a:t>
            </a:r>
            <a:r>
              <a:rPr lang="en-US" sz="2400" b="1" i="1" dirty="0"/>
              <a:t>3</a:t>
            </a:r>
            <a:r>
              <a:rPr lang="en-US" sz="2400" b="1" i="1" dirty="0" smtClean="0"/>
              <a:t>:</a:t>
            </a:r>
            <a:r>
              <a:rPr lang="en-US" sz="2400" b="1" i="1" dirty="0" smtClean="0">
                <a:solidFill>
                  <a:schemeClr val="accent5"/>
                </a:solidFill>
              </a:rPr>
              <a:t> </a:t>
            </a:r>
            <a:r>
              <a:rPr lang="en-US" sz="2400" b="1" i="1" dirty="0">
                <a:solidFill>
                  <a:schemeClr val="accent5"/>
                </a:solidFill>
              </a:rPr>
              <a:t>E</a:t>
            </a:r>
            <a:r>
              <a:rPr lang="en-US" sz="2400" b="1" i="1" dirty="0" smtClean="0">
                <a:solidFill>
                  <a:schemeClr val="accent5"/>
                </a:solidFill>
              </a:rPr>
              <a:t>ffective Teacher</a:t>
            </a:r>
            <a:endParaRPr lang="en-US" sz="2400" b="1" i="1" dirty="0">
              <a:solidFill>
                <a:schemeClr val="accent5"/>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p:cNvGraphicFramePr>
            <a:graphicFrameLocks noGrp="1"/>
          </p:cNvGraphicFramePr>
          <p:nvPr>
            <p:extLst>
              <p:ext uri="{D42A27DB-BD31-4B8C-83A1-F6EECF244321}">
                <p14:modId xmlns:p14="http://schemas.microsoft.com/office/powerpoint/2010/main" val="1294599185"/>
              </p:ext>
            </p:extLst>
          </p:nvPr>
        </p:nvGraphicFramePr>
        <p:xfrm>
          <a:off x="762000" y="4955443"/>
          <a:ext cx="7467950" cy="1140557"/>
        </p:xfrm>
        <a:graphic>
          <a:graphicData uri="http://schemas.openxmlformats.org/drawingml/2006/table">
            <a:tbl>
              <a:tblPr firstRow="1" bandRow="1">
                <a:tableStyleId>{5C22544A-7EE6-4342-B048-85BDC9FD1C3A}</a:tableStyleId>
              </a:tblPr>
              <a:tblGrid>
                <a:gridCol w="1674261"/>
                <a:gridCol w="1931230"/>
                <a:gridCol w="2369516"/>
                <a:gridCol w="1492943"/>
              </a:tblGrid>
              <a:tr h="529256">
                <a:tc>
                  <a:txBody>
                    <a:bodyPr/>
                    <a:lstStyle/>
                    <a:p>
                      <a:pPr algn="ctr"/>
                      <a:r>
                        <a:rPr lang="en-US" sz="1400" dirty="0" smtClean="0">
                          <a:solidFill>
                            <a:srgbClr val="000000"/>
                          </a:solidFill>
                        </a:rPr>
                        <a:t>Ineffective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34000"/>
                      </a:schemeClr>
                    </a:solidFill>
                  </a:tcPr>
                </a:tc>
                <a:tc>
                  <a:txBody>
                    <a:bodyPr/>
                    <a:lstStyle/>
                    <a:p>
                      <a:pPr algn="ctr"/>
                      <a:r>
                        <a:rPr lang="en-US" sz="1400" dirty="0" smtClean="0">
                          <a:solidFill>
                            <a:srgbClr val="000000"/>
                          </a:solidFill>
                        </a:rPr>
                        <a:t>Partially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56000"/>
                      </a:schemeClr>
                    </a:solidFill>
                  </a:tcPr>
                </a:tc>
                <a:tc>
                  <a:txBody>
                    <a:bodyPr/>
                    <a:lstStyle/>
                    <a:p>
                      <a:pPr algn="ctr"/>
                      <a:r>
                        <a:rPr lang="en-US" sz="1400" dirty="0" smtClean="0">
                          <a:solidFill>
                            <a:srgbClr val="000000"/>
                          </a:solidFill>
                        </a:rPr>
                        <a:t>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75000"/>
                      </a:schemeClr>
                    </a:solidFill>
                  </a:tcPr>
                </a:tc>
                <a:tc>
                  <a:txBody>
                    <a:bodyPr/>
                    <a:lstStyle/>
                    <a:p>
                      <a:pPr algn="ctr"/>
                      <a:r>
                        <a:rPr lang="en-US" sz="1400" dirty="0" smtClean="0">
                          <a:solidFill>
                            <a:srgbClr val="000000"/>
                          </a:solidFill>
                        </a:rPr>
                        <a:t>Highly</a:t>
                      </a:r>
                      <a:r>
                        <a:rPr lang="en-US" sz="1400" baseline="0" dirty="0" smtClean="0">
                          <a:solidFill>
                            <a:srgbClr val="000000"/>
                          </a:solidFill>
                        </a:rPr>
                        <a:t>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611301">
                <a:tc>
                  <a:txBody>
                    <a:bodyPr/>
                    <a:lstStyle/>
                    <a:p>
                      <a:r>
                        <a:rPr lang="en-US" sz="1400" dirty="0" smtClean="0"/>
                        <a:t>1.0</a:t>
                      </a:r>
                      <a:br>
                        <a:rPr lang="en-US" sz="1400" dirty="0" smtClean="0"/>
                      </a:br>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just"/>
                      <a:r>
                        <a:rPr lang="en-US" sz="1400" dirty="0" smtClean="0"/>
                        <a:t>1.85</a:t>
                      </a:r>
                    </a:p>
                    <a:p>
                      <a:pPr algn="just"/>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l"/>
                      <a:r>
                        <a:rPr lang="en-US" sz="1400" dirty="0" smtClean="0"/>
                        <a:t>2.65                                       3.5</a:t>
                      </a:r>
                      <a:br>
                        <a:rPr lang="en-US" sz="1400" dirty="0" smtClean="0"/>
                      </a:br>
                      <a:r>
                        <a:rPr lang="en-US" sz="1400" dirty="0" smtClean="0"/>
                        <a:t>Points                                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r"/>
                      <a:r>
                        <a:rPr lang="en-US" sz="1400" dirty="0" smtClean="0"/>
                        <a:t>4.0</a:t>
                      </a:r>
                      <a:br>
                        <a:rPr lang="en-US" sz="1400" dirty="0" smtClean="0"/>
                      </a:br>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r>
            </a:tbl>
          </a:graphicData>
        </a:graphic>
      </p:graphicFrame>
      <p:sp>
        <p:nvSpPr>
          <p:cNvPr id="2" name="Title 1"/>
          <p:cNvSpPr>
            <a:spLocks noGrp="1"/>
          </p:cNvSpPr>
          <p:nvPr>
            <p:ph type="title"/>
          </p:nvPr>
        </p:nvSpPr>
        <p:spPr>
          <a:xfrm>
            <a:off x="-1" y="0"/>
            <a:ext cx="9153202" cy="1290638"/>
          </a:xfrm>
        </p:spPr>
        <p:txBody>
          <a:bodyPr>
            <a:normAutofit/>
          </a:bodyPr>
          <a:lstStyle/>
          <a:p>
            <a:r>
              <a:rPr lang="en-US" sz="3200" dirty="0">
                <a:solidFill>
                  <a:prstClr val="white"/>
                </a:solidFill>
              </a:rPr>
              <a:t>Summative Rating Example (SGP Teacher)</a:t>
            </a:r>
            <a:endParaRPr lang="en-US" b="1" dirty="0"/>
          </a:p>
        </p:txBody>
      </p:sp>
      <p:sp>
        <p:nvSpPr>
          <p:cNvPr id="11" name="TextBox 10"/>
          <p:cNvSpPr txBox="1"/>
          <p:nvPr/>
        </p:nvSpPr>
        <p:spPr>
          <a:xfrm>
            <a:off x="3746339" y="4385846"/>
            <a:ext cx="901861" cy="338554"/>
          </a:xfrm>
          <a:prstGeom prst="rect">
            <a:avLst/>
          </a:prstGeom>
          <a:noFill/>
        </p:spPr>
        <p:txBody>
          <a:bodyPr wrap="square" rtlCol="0">
            <a:spAutoFit/>
          </a:bodyPr>
          <a:lstStyle/>
          <a:p>
            <a:pPr algn="ctr"/>
            <a:r>
              <a:rPr lang="en-US" sz="1600" b="1" dirty="0" smtClean="0"/>
              <a:t>2.54</a:t>
            </a:r>
            <a:endParaRPr lang="en-US" sz="1600" b="1" dirty="0"/>
          </a:p>
        </p:txBody>
      </p:sp>
      <p:cxnSp>
        <p:nvCxnSpPr>
          <p:cNvPr id="12" name="Straight Connector 11"/>
          <p:cNvCxnSpPr/>
          <p:nvPr/>
        </p:nvCxnSpPr>
        <p:spPr>
          <a:xfrm rot="5400000">
            <a:off x="4098124" y="4860125"/>
            <a:ext cx="18575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aphicFrame>
        <p:nvGraphicFramePr>
          <p:cNvPr id="7" name="Table 6"/>
          <p:cNvGraphicFramePr>
            <a:graphicFrameLocks noGrp="1"/>
          </p:cNvGraphicFramePr>
          <p:nvPr/>
        </p:nvGraphicFramePr>
        <p:xfrm>
          <a:off x="685800" y="1887379"/>
          <a:ext cx="7467601" cy="2253135"/>
        </p:xfrm>
        <a:graphic>
          <a:graphicData uri="http://schemas.openxmlformats.org/drawingml/2006/table">
            <a:tbl>
              <a:tblPr/>
              <a:tblGrid>
                <a:gridCol w="2168014"/>
                <a:gridCol w="725799"/>
                <a:gridCol w="1964664"/>
                <a:gridCol w="1267021"/>
                <a:gridCol w="1342103"/>
              </a:tblGrid>
              <a:tr h="450627">
                <a:tc gridSpan="2">
                  <a:txBody>
                    <a:bodyPr/>
                    <a:lstStyle/>
                    <a:p>
                      <a:pPr algn="ctr" rtl="0" fontAlgn="b"/>
                      <a:r>
                        <a:rPr lang="en-US" sz="1400" b="1" i="0" u="none" strike="noStrike" dirty="0">
                          <a:solidFill>
                            <a:srgbClr val="FFFFFF"/>
                          </a:solidFill>
                          <a:latin typeface="Franklin Gothic Book"/>
                        </a:rPr>
                        <a:t>Component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075BB"/>
                    </a:solidFill>
                  </a:tcPr>
                </a:tc>
                <a:tc hMerge="1">
                  <a:txBody>
                    <a:bodyPr/>
                    <a:lstStyle/>
                    <a:p>
                      <a:endParaRPr lang="en-US"/>
                    </a:p>
                  </a:txBody>
                  <a:tcPr/>
                </a:tc>
                <a:tc>
                  <a:txBody>
                    <a:bodyPr/>
                    <a:lstStyle/>
                    <a:p>
                      <a:pPr algn="ctr" rtl="0" fontAlgn="b"/>
                      <a:r>
                        <a:rPr lang="en-US" sz="1400" b="1" i="0" u="none" strike="noStrike" dirty="0">
                          <a:solidFill>
                            <a:srgbClr val="FFFFFF"/>
                          </a:solidFill>
                          <a:latin typeface="Franklin Gothic Book"/>
                        </a:rPr>
                        <a:t>Raw Score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075BB"/>
                    </a:solidFill>
                  </a:tcPr>
                </a:tc>
                <a:tc>
                  <a:txBody>
                    <a:bodyPr/>
                    <a:lstStyle/>
                    <a:p>
                      <a:pPr algn="ctr" rtl="0" fontAlgn="b"/>
                      <a:r>
                        <a:rPr lang="en-US" sz="1400" b="1" i="0" u="none" strike="noStrike" dirty="0">
                          <a:solidFill>
                            <a:srgbClr val="FFFFFF"/>
                          </a:solidFill>
                          <a:latin typeface="Franklin Gothic Book"/>
                        </a:rPr>
                        <a:t>Weight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075BB"/>
                    </a:solidFill>
                  </a:tcPr>
                </a:tc>
                <a:tc>
                  <a:txBody>
                    <a:bodyPr/>
                    <a:lstStyle/>
                    <a:p>
                      <a:pPr algn="ctr" rtl="0" fontAlgn="b"/>
                      <a:r>
                        <a:rPr lang="en-US" sz="1400" b="1" i="0" u="none" strike="noStrike" dirty="0">
                          <a:solidFill>
                            <a:srgbClr val="FFFFFF"/>
                          </a:solidFill>
                          <a:latin typeface="Franklin Gothic Book"/>
                        </a:rPr>
                        <a:t>Weighted Score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r>
              <a:tr h="450627">
                <a:tc gridSpan="2">
                  <a:txBody>
                    <a:bodyPr/>
                    <a:lstStyle/>
                    <a:p>
                      <a:pPr algn="ctr" rtl="0" fontAlgn="ctr"/>
                      <a:r>
                        <a:rPr lang="en-US" sz="1400" b="0" i="0" u="none" strike="noStrike" dirty="0">
                          <a:solidFill>
                            <a:srgbClr val="000000"/>
                          </a:solidFill>
                          <a:latin typeface="Franklin Gothic Book"/>
                        </a:rPr>
                        <a:t>Teacher Practice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rtl="0" fontAlgn="ctr"/>
                      <a:r>
                        <a:rPr lang="en-US" sz="1400" b="0" i="0" u="none" strike="noStrike">
                          <a:solidFill>
                            <a:srgbClr val="000000"/>
                          </a:solidFill>
                          <a:latin typeface="Franklin Gothic Book"/>
                        </a:rPr>
                        <a:t>2.50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0.70</a:t>
                      </a:r>
                      <a:endParaRPr lang="en-US" sz="1400" b="0" i="0" u="none" strike="noStrike" dirty="0">
                        <a:solidFill>
                          <a:srgbClr val="000000"/>
                        </a:solidFill>
                        <a:latin typeface="Franklin Gothic Book"/>
                      </a:endParaRP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1.75</a:t>
                      </a:r>
                      <a:endParaRPr lang="en-US" sz="1400" b="0" i="0" u="none" strike="noStrike" dirty="0">
                        <a:solidFill>
                          <a:srgbClr val="000000"/>
                        </a:solidFill>
                        <a:latin typeface="Franklin Gothic Book"/>
                      </a:endParaRPr>
                    </a:p>
                  </a:txBody>
                  <a:tcPr marL="9525" marR="857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50627">
                <a:tc>
                  <a:txBody>
                    <a:bodyPr/>
                    <a:lstStyle/>
                    <a:p>
                      <a:pPr algn="ctr" rtl="0" fontAlgn="ctr"/>
                      <a:r>
                        <a:rPr lang="en-US" sz="1400" b="0" i="0" u="none" strike="noStrike">
                          <a:solidFill>
                            <a:srgbClr val="000000"/>
                          </a:solidFill>
                          <a:latin typeface="Franklin Gothic Book"/>
                        </a:rPr>
                        <a:t>Student Growth Percentile</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0000"/>
                          </a:solidFill>
                          <a:latin typeface="Franklin Gothic Book"/>
                        </a:rPr>
                        <a:t>*</a:t>
                      </a:r>
                      <a:r>
                        <a:rPr lang="en-US" sz="1400" b="0" i="0" u="none" strike="noStrike" dirty="0" smtClean="0">
                          <a:solidFill>
                            <a:srgbClr val="000000"/>
                          </a:solidFill>
                          <a:latin typeface="Franklin Gothic Book"/>
                        </a:rPr>
                        <a:t>34</a:t>
                      </a:r>
                      <a:endParaRPr lang="en-US" sz="1400" b="0" i="0" u="none" strike="noStrike" dirty="0">
                        <a:solidFill>
                          <a:srgbClr val="000000"/>
                        </a:solidFill>
                        <a:latin typeface="Franklin Gothic Book"/>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2.40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0.10</a:t>
                      </a:r>
                      <a:endParaRPr lang="en-US" sz="1400" b="0" i="0" u="none" strike="noStrike" dirty="0">
                        <a:solidFill>
                          <a:srgbClr val="000000"/>
                        </a:solidFill>
                        <a:latin typeface="Franklin Gothic Book"/>
                      </a:endParaRP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0.24</a:t>
                      </a:r>
                      <a:endParaRPr lang="en-US" sz="1400" b="0" i="0" u="none" strike="noStrike" dirty="0">
                        <a:solidFill>
                          <a:srgbClr val="000000"/>
                        </a:solidFill>
                        <a:latin typeface="Franklin Gothic Book"/>
                      </a:endParaRPr>
                    </a:p>
                  </a:txBody>
                  <a:tcPr marL="9525" marR="857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50627">
                <a:tc gridSpan="2">
                  <a:txBody>
                    <a:bodyPr/>
                    <a:lstStyle/>
                    <a:p>
                      <a:pPr algn="ctr" rtl="0" fontAlgn="ctr"/>
                      <a:r>
                        <a:rPr lang="en-US" sz="1400" b="0" i="0" u="none" strike="noStrike">
                          <a:solidFill>
                            <a:srgbClr val="000000"/>
                          </a:solidFill>
                          <a:latin typeface="Franklin Gothic Book"/>
                        </a:rPr>
                        <a:t>Student Growth Objective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rtl="0" fontAlgn="ctr"/>
                      <a:r>
                        <a:rPr lang="en-US" sz="1400" b="0" i="0" u="none" strike="noStrike" dirty="0">
                          <a:solidFill>
                            <a:srgbClr val="000000"/>
                          </a:solidFill>
                          <a:latin typeface="Franklin Gothic Book"/>
                        </a:rPr>
                        <a:t>2.75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0.20</a:t>
                      </a:r>
                      <a:endParaRPr lang="en-US" sz="1400" b="0" i="0" u="none" strike="noStrike" dirty="0">
                        <a:solidFill>
                          <a:srgbClr val="000000"/>
                        </a:solidFill>
                        <a:latin typeface="Franklin Gothic Book"/>
                      </a:endParaRP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0.55</a:t>
                      </a:r>
                      <a:endParaRPr lang="en-US" sz="1400" b="0" i="0" u="none" strike="noStrike" dirty="0">
                        <a:solidFill>
                          <a:srgbClr val="000000"/>
                        </a:solidFill>
                        <a:latin typeface="Franklin Gothic Book"/>
                      </a:endParaRPr>
                    </a:p>
                  </a:txBody>
                  <a:tcPr marL="9525" marR="857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50627">
                <a:tc gridSpan="4">
                  <a:txBody>
                    <a:bodyPr/>
                    <a:lstStyle/>
                    <a:p>
                      <a:pPr algn="ctr" rtl="0" fontAlgn="ctr"/>
                      <a:r>
                        <a:rPr lang="en-US" sz="1400" b="1" i="0" u="none" strike="noStrike">
                          <a:solidFill>
                            <a:srgbClr val="000000"/>
                          </a:solidFill>
                          <a:latin typeface="Franklin Gothic Book"/>
                        </a:rPr>
                        <a:t>Sum of the Weighted Scores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CF3"/>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rtl="0" fontAlgn="ctr"/>
                      <a:r>
                        <a:rPr lang="en-US" sz="1400" b="1" i="0" u="none" strike="noStrike" dirty="0" smtClean="0">
                          <a:solidFill>
                            <a:srgbClr val="000000"/>
                          </a:solidFill>
                          <a:latin typeface="Franklin Gothic Book"/>
                        </a:rPr>
                        <a:t>2.54</a:t>
                      </a:r>
                      <a:endParaRPr lang="en-US" sz="1400" b="1" i="0" u="none" strike="noStrike" dirty="0">
                        <a:solidFill>
                          <a:srgbClr val="000000"/>
                        </a:solidFill>
                        <a:latin typeface="Franklin Gothic Book"/>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CF3"/>
                    </a:solidFill>
                  </a:tcPr>
                </a:tc>
              </a:tr>
            </a:tbl>
          </a:graphicData>
        </a:graphic>
      </p:graphicFrame>
      <p:sp>
        <p:nvSpPr>
          <p:cNvPr id="8" name="TextBox 7"/>
          <p:cNvSpPr txBox="1"/>
          <p:nvPr/>
        </p:nvSpPr>
        <p:spPr>
          <a:xfrm>
            <a:off x="609600" y="4191000"/>
            <a:ext cx="3853940" cy="246221"/>
          </a:xfrm>
          <a:prstGeom prst="rect">
            <a:avLst/>
          </a:prstGeom>
          <a:noFill/>
        </p:spPr>
        <p:txBody>
          <a:bodyPr wrap="none" rtlCol="0">
            <a:spAutoFit/>
          </a:bodyPr>
          <a:lstStyle/>
          <a:p>
            <a:r>
              <a:rPr lang="en-US" sz="1000" i="1" dirty="0" smtClean="0"/>
              <a:t>*This mSGP score converts to a 2.40 on the SGP Conversion Chart.</a:t>
            </a:r>
            <a:endParaRPr lang="en-US" sz="1000" i="1" dirty="0"/>
          </a:p>
        </p:txBody>
      </p:sp>
      <p:sp>
        <p:nvSpPr>
          <p:cNvPr id="10" name="TextBox 9"/>
          <p:cNvSpPr txBox="1"/>
          <p:nvPr/>
        </p:nvSpPr>
        <p:spPr>
          <a:xfrm>
            <a:off x="463327" y="1371600"/>
            <a:ext cx="5127053" cy="461665"/>
          </a:xfrm>
          <a:prstGeom prst="rect">
            <a:avLst/>
          </a:prstGeom>
          <a:noFill/>
        </p:spPr>
        <p:txBody>
          <a:bodyPr wrap="none" rtlCol="0">
            <a:spAutoFit/>
          </a:bodyPr>
          <a:lstStyle/>
          <a:p>
            <a:r>
              <a:rPr lang="en-US" sz="2400" b="1" i="1" dirty="0" smtClean="0"/>
              <a:t>Example </a:t>
            </a:r>
            <a:r>
              <a:rPr lang="en-US" sz="2400" b="1" i="1" dirty="0"/>
              <a:t>4</a:t>
            </a:r>
            <a:r>
              <a:rPr lang="en-US" sz="2400" b="1" i="1" dirty="0" smtClean="0"/>
              <a:t>:</a:t>
            </a:r>
            <a:r>
              <a:rPr lang="en-US" sz="2400" b="1" i="1" dirty="0" smtClean="0">
                <a:solidFill>
                  <a:schemeClr val="accent5"/>
                </a:solidFill>
              </a:rPr>
              <a:t> Partially Effective Teacher</a:t>
            </a:r>
            <a:endParaRPr lang="en-US" sz="2400" b="1" i="1" dirty="0">
              <a:solidFill>
                <a:schemeClr val="accent5"/>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Find out more:</a:t>
            </a:r>
          </a:p>
        </p:txBody>
      </p:sp>
      <p:sp>
        <p:nvSpPr>
          <p:cNvPr id="3" name="TextBox 2"/>
          <p:cNvSpPr txBox="1"/>
          <p:nvPr/>
        </p:nvSpPr>
        <p:spPr>
          <a:xfrm>
            <a:off x="2333908" y="4851374"/>
            <a:ext cx="5239852" cy="1200328"/>
          </a:xfrm>
          <a:prstGeom prst="rect">
            <a:avLst/>
          </a:prstGeom>
          <a:noFill/>
        </p:spPr>
        <p:txBody>
          <a:bodyPr wrap="square" rtlCol="0">
            <a:spAutoFit/>
          </a:bodyPr>
          <a:lstStyle/>
          <a:p>
            <a:pPr algn="ctr"/>
            <a:r>
              <a:rPr lang="en-US" sz="2400" u="sng" dirty="0">
                <a:hlinkClick r:id="rId2"/>
              </a:rPr>
              <a:t>www.nj.gov/education/AchieveNJ</a:t>
            </a:r>
            <a:r>
              <a:rPr lang="en-US" sz="2400" dirty="0"/>
              <a:t> </a:t>
            </a:r>
            <a:r>
              <a:rPr lang="en-US" sz="2400" u="sng" dirty="0">
                <a:hlinkClick r:id="rId3"/>
              </a:rPr>
              <a:t>educatorevaluation@doe.state.nj.us</a:t>
            </a:r>
            <a:endParaRPr lang="en-US" sz="2400" u="sng" dirty="0"/>
          </a:p>
          <a:p>
            <a:pPr algn="ctr"/>
            <a:r>
              <a:rPr lang="en-US" sz="2400" dirty="0"/>
              <a:t>609-777-3788</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Measures</a:t>
            </a:r>
            <a:endParaRPr lang="en-US" dirty="0"/>
          </a:p>
        </p:txBody>
      </p:sp>
      <p:sp>
        <p:nvSpPr>
          <p:cNvPr id="6" name="Rectangle 5"/>
          <p:cNvSpPr/>
          <p:nvPr/>
        </p:nvSpPr>
        <p:spPr>
          <a:xfrm>
            <a:off x="304800" y="3124200"/>
            <a:ext cx="1737360" cy="20968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pPr algn="ctr" defTabSz="457200">
              <a:spcAft>
                <a:spcPts val="1200"/>
              </a:spcAft>
            </a:pPr>
            <a:r>
              <a:rPr lang="en-US" sz="2000" b="1" dirty="0">
                <a:solidFill>
                  <a:prstClr val="white"/>
                </a:solidFill>
              </a:rPr>
              <a:t>Teacher</a:t>
            </a:r>
            <a:br>
              <a:rPr lang="en-US" sz="2000" b="1" dirty="0">
                <a:solidFill>
                  <a:prstClr val="white"/>
                </a:solidFill>
              </a:rPr>
            </a:br>
            <a:r>
              <a:rPr lang="en-US" sz="2000" b="1" dirty="0">
                <a:solidFill>
                  <a:prstClr val="white"/>
                </a:solidFill>
              </a:rPr>
              <a:t>Practice</a:t>
            </a:r>
          </a:p>
          <a:p>
            <a:pPr algn="ctr" defTabSz="457200"/>
            <a:r>
              <a:rPr lang="en-US" sz="1600" dirty="0">
                <a:solidFill>
                  <a:prstClr val="white"/>
                </a:solidFill>
              </a:rPr>
              <a:t>Based on classroom observations</a:t>
            </a:r>
          </a:p>
        </p:txBody>
      </p:sp>
      <p:sp>
        <p:nvSpPr>
          <p:cNvPr id="7" name="Rectangle 6"/>
          <p:cNvSpPr/>
          <p:nvPr/>
        </p:nvSpPr>
        <p:spPr>
          <a:xfrm>
            <a:off x="4769208" y="3124200"/>
            <a:ext cx="1737360" cy="20968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 rIns="27432" rtlCol="0" anchor="ctr" anchorCtr="0"/>
          <a:lstStyle/>
          <a:p>
            <a:pPr algn="ctr" defTabSz="457200">
              <a:spcAft>
                <a:spcPts val="1200"/>
              </a:spcAft>
            </a:pPr>
            <a:r>
              <a:rPr lang="en-US" sz="2000" b="1" dirty="0">
                <a:solidFill>
                  <a:prstClr val="white"/>
                </a:solidFill>
              </a:rPr>
              <a:t>Student Growth Percentile (SGP)</a:t>
            </a:r>
          </a:p>
          <a:p>
            <a:pPr algn="ctr" defTabSz="457200"/>
            <a:r>
              <a:rPr lang="en-US" sz="1600" dirty="0">
                <a:solidFill>
                  <a:prstClr val="white"/>
                </a:solidFill>
              </a:rPr>
              <a:t>Based on</a:t>
            </a:r>
            <a:br>
              <a:rPr lang="en-US" sz="1600" dirty="0">
                <a:solidFill>
                  <a:prstClr val="white"/>
                </a:solidFill>
              </a:rPr>
            </a:br>
            <a:r>
              <a:rPr lang="en-US" sz="1600" dirty="0" smtClean="0">
                <a:solidFill>
                  <a:prstClr val="white"/>
                </a:solidFill>
              </a:rPr>
              <a:t>state assessment performance</a:t>
            </a:r>
            <a:endParaRPr lang="en-US" sz="1600" b="1" dirty="0">
              <a:solidFill>
                <a:prstClr val="white"/>
              </a:solidFill>
            </a:endParaRPr>
          </a:p>
        </p:txBody>
      </p:sp>
      <p:sp>
        <p:nvSpPr>
          <p:cNvPr id="8" name="Rectangle 7"/>
          <p:cNvSpPr/>
          <p:nvPr/>
        </p:nvSpPr>
        <p:spPr>
          <a:xfrm>
            <a:off x="2797622" y="3124200"/>
            <a:ext cx="1737360" cy="209686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 rIns="27432" rtlCol="0" anchor="ctr" anchorCtr="0"/>
          <a:lstStyle/>
          <a:p>
            <a:pPr algn="ctr" defTabSz="457200">
              <a:spcAft>
                <a:spcPts val="1200"/>
              </a:spcAft>
            </a:pPr>
            <a:r>
              <a:rPr lang="en-US" sz="2000" b="1" dirty="0">
                <a:solidFill>
                  <a:prstClr val="white"/>
                </a:solidFill>
              </a:rPr>
              <a:t>Student Growth Objective</a:t>
            </a:r>
            <a:br>
              <a:rPr lang="en-US" sz="2000" b="1" dirty="0">
                <a:solidFill>
                  <a:prstClr val="white"/>
                </a:solidFill>
              </a:rPr>
            </a:br>
            <a:r>
              <a:rPr lang="en-US" sz="2000" b="1" dirty="0">
                <a:solidFill>
                  <a:prstClr val="white"/>
                </a:solidFill>
              </a:rPr>
              <a:t>(SGO)</a:t>
            </a:r>
          </a:p>
          <a:p>
            <a:pPr algn="ctr" defTabSz="457200"/>
            <a:r>
              <a:rPr lang="en-US" sz="1600" dirty="0">
                <a:solidFill>
                  <a:prstClr val="white"/>
                </a:solidFill>
              </a:rPr>
              <a:t>Set by teacher </a:t>
            </a:r>
            <a:br>
              <a:rPr lang="en-US" sz="1600" dirty="0">
                <a:solidFill>
                  <a:prstClr val="white"/>
                </a:solidFill>
              </a:rPr>
            </a:br>
            <a:r>
              <a:rPr lang="en-US" sz="1600" dirty="0">
                <a:solidFill>
                  <a:prstClr val="white"/>
                </a:solidFill>
              </a:rPr>
              <a:t>and principal</a:t>
            </a:r>
          </a:p>
        </p:txBody>
      </p:sp>
      <p:sp>
        <p:nvSpPr>
          <p:cNvPr id="13" name="Equal 12"/>
          <p:cNvSpPr/>
          <p:nvPr/>
        </p:nvSpPr>
        <p:spPr>
          <a:xfrm>
            <a:off x="6595872" y="3898314"/>
            <a:ext cx="548640" cy="548640"/>
          </a:xfrm>
          <a:prstGeom prst="mathEqual">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black"/>
              </a:solidFill>
            </a:endParaRPr>
          </a:p>
        </p:txBody>
      </p:sp>
      <p:sp>
        <p:nvSpPr>
          <p:cNvPr id="14" name="Plus 13"/>
          <p:cNvSpPr/>
          <p:nvPr/>
        </p:nvSpPr>
        <p:spPr>
          <a:xfrm>
            <a:off x="2094159" y="3852594"/>
            <a:ext cx="640080" cy="640080"/>
          </a:xfrm>
          <a:prstGeom prst="mathPlus">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15" name="Rectangle 14"/>
          <p:cNvSpPr/>
          <p:nvPr/>
        </p:nvSpPr>
        <p:spPr>
          <a:xfrm>
            <a:off x="7254240" y="3124200"/>
            <a:ext cx="1737360" cy="2096868"/>
          </a:xfrm>
          <a:prstGeom prst="rect">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chorCtr="0"/>
          <a:lstStyle/>
          <a:p>
            <a:pPr algn="ctr" defTabSz="457200">
              <a:spcAft>
                <a:spcPts val="1200"/>
              </a:spcAft>
            </a:pPr>
            <a:r>
              <a:rPr lang="en-US" sz="2000" b="1" dirty="0">
                <a:solidFill>
                  <a:prstClr val="white"/>
                </a:solidFill>
              </a:rPr>
              <a:t>Summative Rating</a:t>
            </a:r>
          </a:p>
          <a:p>
            <a:pPr algn="ctr" defTabSz="457200"/>
            <a:r>
              <a:rPr lang="en-US" sz="1600" dirty="0">
                <a:solidFill>
                  <a:prstClr val="white"/>
                </a:solidFill>
              </a:rPr>
              <a:t>Overall evaluation score</a:t>
            </a:r>
            <a:endParaRPr lang="en-US" sz="1600" b="1" dirty="0">
              <a:solidFill>
                <a:prstClr val="white"/>
              </a:solidFill>
            </a:endParaRPr>
          </a:p>
        </p:txBody>
      </p:sp>
      <p:sp>
        <p:nvSpPr>
          <p:cNvPr id="11" name="Left Bracket 10"/>
          <p:cNvSpPr/>
          <p:nvPr/>
        </p:nvSpPr>
        <p:spPr>
          <a:xfrm rot="5400000" flipH="1">
            <a:off x="2044874" y="4372548"/>
            <a:ext cx="593708" cy="2620369"/>
          </a:xfrm>
          <a:prstGeom prst="leftBracket">
            <a:avLst>
              <a:gd name="adj" fmla="val 2133"/>
            </a:avLst>
          </a:prstGeom>
          <a:noFill/>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defTabSz="457200"/>
            <a:endParaRPr lang="en-US" dirty="0">
              <a:ln>
                <a:solidFill>
                  <a:prstClr val="white">
                    <a:lumMod val="50000"/>
                  </a:prstClr>
                </a:solidFill>
              </a:ln>
              <a:solidFill>
                <a:prstClr val="white">
                  <a:lumMod val="50000"/>
                </a:prstClr>
              </a:solidFill>
            </a:endParaRPr>
          </a:p>
        </p:txBody>
      </p:sp>
      <p:sp>
        <p:nvSpPr>
          <p:cNvPr id="12" name="TextBox 11"/>
          <p:cNvSpPr txBox="1"/>
          <p:nvPr/>
        </p:nvSpPr>
        <p:spPr>
          <a:xfrm>
            <a:off x="1632349" y="5740425"/>
            <a:ext cx="1231724" cy="461665"/>
          </a:xfrm>
          <a:prstGeom prst="rect">
            <a:avLst/>
          </a:prstGeom>
          <a:solidFill>
            <a:schemeClr val="bg1">
              <a:lumMod val="50000"/>
            </a:schemeClr>
          </a:solidFill>
        </p:spPr>
        <p:txBody>
          <a:bodyPr wrap="square" rtlCol="0">
            <a:spAutoFit/>
          </a:bodyPr>
          <a:lstStyle/>
          <a:p>
            <a:pPr algn="ctr" defTabSz="457200"/>
            <a:r>
              <a:rPr lang="en-US" sz="1200" b="1" dirty="0">
                <a:solidFill>
                  <a:prstClr val="white"/>
                </a:solidFill>
              </a:rPr>
              <a:t>All teachers and principals</a:t>
            </a:r>
          </a:p>
        </p:txBody>
      </p:sp>
      <p:sp>
        <p:nvSpPr>
          <p:cNvPr id="16" name="TextBox 15"/>
          <p:cNvSpPr txBox="1"/>
          <p:nvPr/>
        </p:nvSpPr>
        <p:spPr>
          <a:xfrm>
            <a:off x="4769208" y="5372231"/>
            <a:ext cx="1737360" cy="461665"/>
          </a:xfrm>
          <a:prstGeom prst="rect">
            <a:avLst/>
          </a:prstGeom>
          <a:solidFill>
            <a:schemeClr val="bg1">
              <a:lumMod val="50000"/>
            </a:schemeClr>
          </a:solidFill>
        </p:spPr>
        <p:txBody>
          <a:bodyPr wrap="square" rtlCol="0">
            <a:spAutoFit/>
          </a:bodyPr>
          <a:lstStyle/>
          <a:p>
            <a:pPr algn="ctr" defTabSz="457200"/>
            <a:r>
              <a:rPr lang="en-US" sz="1200" b="1" dirty="0" smtClean="0">
                <a:solidFill>
                  <a:prstClr val="white"/>
                </a:solidFill>
              </a:rPr>
              <a:t>Teachers of grades 4-8 LAL and 4-7 Math</a:t>
            </a:r>
            <a:endParaRPr lang="en-US" sz="1200" b="1" dirty="0">
              <a:solidFill>
                <a:prstClr val="white"/>
              </a:solidFill>
            </a:endParaRPr>
          </a:p>
        </p:txBody>
      </p:sp>
      <p:sp>
        <p:nvSpPr>
          <p:cNvPr id="18" name="TextBox 17"/>
          <p:cNvSpPr txBox="1"/>
          <p:nvPr/>
        </p:nvSpPr>
        <p:spPr>
          <a:xfrm>
            <a:off x="338329" y="2514600"/>
            <a:ext cx="1732691" cy="369332"/>
          </a:xfrm>
          <a:prstGeom prst="rect">
            <a:avLst/>
          </a:prstGeom>
          <a:noFill/>
        </p:spPr>
        <p:txBody>
          <a:bodyPr wrap="square" rtlCol="0">
            <a:spAutoFit/>
          </a:bodyPr>
          <a:lstStyle/>
          <a:p>
            <a:pPr algn="ctr" defTabSz="457200"/>
            <a:r>
              <a:rPr lang="en-US" b="1" i="1" dirty="0">
                <a:solidFill>
                  <a:prstClr val="black"/>
                </a:solidFill>
              </a:rPr>
              <a:t>Practice</a:t>
            </a:r>
          </a:p>
        </p:txBody>
      </p:sp>
      <p:sp>
        <p:nvSpPr>
          <p:cNvPr id="19" name="TextBox 18"/>
          <p:cNvSpPr txBox="1"/>
          <p:nvPr/>
        </p:nvSpPr>
        <p:spPr>
          <a:xfrm>
            <a:off x="2776729" y="2590800"/>
            <a:ext cx="3708946" cy="369332"/>
          </a:xfrm>
          <a:prstGeom prst="rect">
            <a:avLst/>
          </a:prstGeom>
          <a:noFill/>
        </p:spPr>
        <p:txBody>
          <a:bodyPr wrap="square" rtlCol="0">
            <a:spAutoFit/>
          </a:bodyPr>
          <a:lstStyle/>
          <a:p>
            <a:pPr algn="ctr" defTabSz="457200"/>
            <a:r>
              <a:rPr lang="en-US" b="1" i="1" dirty="0">
                <a:solidFill>
                  <a:prstClr val="black"/>
                </a:solidFill>
              </a:rPr>
              <a:t>Student Achievement</a:t>
            </a:r>
          </a:p>
        </p:txBody>
      </p:sp>
      <p:sp>
        <p:nvSpPr>
          <p:cNvPr id="20" name="TextBox 19"/>
          <p:cNvSpPr txBox="1"/>
          <p:nvPr/>
        </p:nvSpPr>
        <p:spPr>
          <a:xfrm>
            <a:off x="533400" y="1600200"/>
            <a:ext cx="6858000" cy="369332"/>
          </a:xfrm>
          <a:prstGeom prst="rect">
            <a:avLst/>
          </a:prstGeom>
          <a:noFill/>
        </p:spPr>
        <p:txBody>
          <a:bodyPr wrap="square" rtlCol="0">
            <a:spAutoFit/>
          </a:bodyPr>
          <a:lstStyle/>
          <a:p>
            <a:r>
              <a:rPr lang="en-US" dirty="0" smtClean="0"/>
              <a:t>All teachers are evaluated based on multiple measures.</a:t>
            </a:r>
            <a:endParaRPr lang="en-US" dirty="0"/>
          </a:p>
        </p:txBody>
      </p:sp>
    </p:spTree>
    <p:extLst>
      <p:ext uri="{BB962C8B-B14F-4D97-AF65-F5344CB8AC3E}">
        <p14:creationId xmlns:p14="http://schemas.microsoft.com/office/powerpoint/2010/main" val="401942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Practice Scoring</a:t>
            </a:r>
            <a:endParaRPr lang="en-US" dirty="0"/>
          </a:p>
        </p:txBody>
      </p:sp>
      <p:sp>
        <p:nvSpPr>
          <p:cNvPr id="3" name="Content Placeholder 2"/>
          <p:cNvSpPr>
            <a:spLocks noGrp="1"/>
          </p:cNvSpPr>
          <p:nvPr>
            <p:ph idx="1"/>
          </p:nvPr>
        </p:nvSpPr>
        <p:spPr>
          <a:xfrm>
            <a:off x="457200" y="1689080"/>
            <a:ext cx="8229600" cy="3693319"/>
          </a:xfrm>
        </p:spPr>
        <p:txBody>
          <a:bodyPr/>
          <a:lstStyle/>
          <a:p>
            <a:pPr>
              <a:lnSpc>
                <a:spcPct val="100000"/>
              </a:lnSpc>
              <a:spcBef>
                <a:spcPts val="0"/>
              </a:spcBef>
            </a:pPr>
            <a:r>
              <a:rPr lang="en-US" sz="1800" dirty="0" smtClean="0"/>
              <a:t>Teacher practice is measured according to a district-chosen observation instrument, such as Danielson, </a:t>
            </a:r>
            <a:r>
              <a:rPr lang="en-US" sz="1800" dirty="0" err="1" smtClean="0"/>
              <a:t>Marzano</a:t>
            </a:r>
            <a:r>
              <a:rPr lang="en-US" sz="1800" dirty="0" smtClean="0"/>
              <a:t>, </a:t>
            </a:r>
            <a:r>
              <a:rPr lang="en-US" sz="1800" dirty="0" err="1" smtClean="0"/>
              <a:t>McREL</a:t>
            </a:r>
            <a:r>
              <a:rPr lang="en-US" sz="1800" dirty="0" smtClean="0"/>
              <a:t>, etc… (see </a:t>
            </a:r>
            <a:r>
              <a:rPr lang="en-US" sz="1800" dirty="0" smtClean="0">
                <a:hlinkClick r:id="rId2"/>
              </a:rPr>
              <a:t>here</a:t>
            </a:r>
            <a:r>
              <a:rPr lang="en-US" sz="1800" dirty="0" smtClean="0"/>
              <a:t> for complete list).</a:t>
            </a:r>
          </a:p>
          <a:p>
            <a:pPr>
              <a:lnSpc>
                <a:spcPct val="100000"/>
              </a:lnSpc>
              <a:spcBef>
                <a:spcPts val="0"/>
              </a:spcBef>
              <a:buNone/>
            </a:pPr>
            <a:endParaRPr lang="en-US" sz="1800" dirty="0" smtClean="0"/>
          </a:p>
          <a:p>
            <a:pPr>
              <a:lnSpc>
                <a:spcPct val="100000"/>
              </a:lnSpc>
              <a:spcBef>
                <a:spcPts val="0"/>
              </a:spcBef>
            </a:pPr>
            <a:r>
              <a:rPr lang="en-US" sz="1800" b="1" dirty="0" smtClean="0"/>
              <a:t>Local school districts have discretion on how to combine observation data and evidence about a teacher’s practice </a:t>
            </a:r>
            <a:r>
              <a:rPr lang="en-US" sz="1800" dirty="0" smtClean="0"/>
              <a:t>collected</a:t>
            </a:r>
            <a:r>
              <a:rPr lang="en-US" sz="1800" b="1" dirty="0" smtClean="0"/>
              <a:t> </a:t>
            </a:r>
            <a:r>
              <a:rPr lang="en-US" sz="1800" dirty="0" smtClean="0"/>
              <a:t>throughout the year into a final teacher practice rating on a 1 – 4 scale. </a:t>
            </a:r>
          </a:p>
          <a:p>
            <a:pPr>
              <a:lnSpc>
                <a:spcPct val="100000"/>
              </a:lnSpc>
              <a:spcBef>
                <a:spcPts val="0"/>
              </a:spcBef>
              <a:buNone/>
            </a:pPr>
            <a:endParaRPr lang="en-US" sz="1800" dirty="0" smtClean="0"/>
          </a:p>
          <a:p>
            <a:pPr>
              <a:lnSpc>
                <a:spcPct val="100000"/>
              </a:lnSpc>
              <a:spcBef>
                <a:spcPts val="0"/>
              </a:spcBef>
            </a:pPr>
            <a:r>
              <a:rPr lang="en-US" sz="1800" dirty="0" smtClean="0"/>
              <a:t>The example that follows show how the different components of the teacher practice instrument might be calculated. </a:t>
            </a:r>
            <a:r>
              <a:rPr lang="en-US" sz="1800" b="1" i="1" dirty="0" smtClean="0"/>
              <a:t>This is an example, not  a recommendation, as districts have discretion in determining these calculations. </a:t>
            </a:r>
            <a:r>
              <a:rPr lang="en-US" sz="1800" dirty="0" smtClean="0"/>
              <a:t>Please consult your District Evaluation Advisory Committee (DEAC) to inquire how this is being done locally. </a:t>
            </a:r>
            <a:endParaRPr 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Practice:  Weighting of Domains and Components</a:t>
            </a:r>
            <a:endParaRPr lang="en-US" dirty="0"/>
          </a:p>
        </p:txBody>
      </p:sp>
      <p:sp>
        <p:nvSpPr>
          <p:cNvPr id="4" name="TextBox 3"/>
          <p:cNvSpPr txBox="1"/>
          <p:nvPr/>
        </p:nvSpPr>
        <p:spPr>
          <a:xfrm>
            <a:off x="457200" y="1600200"/>
            <a:ext cx="7772400" cy="1200329"/>
          </a:xfrm>
          <a:prstGeom prst="rect">
            <a:avLst/>
          </a:prstGeom>
          <a:noFill/>
        </p:spPr>
        <p:txBody>
          <a:bodyPr wrap="square" rtlCol="0">
            <a:spAutoFit/>
          </a:bodyPr>
          <a:lstStyle/>
          <a:p>
            <a:r>
              <a:rPr lang="en-US" dirty="0" smtClean="0"/>
              <a:t>Across different elements of each instrument, some districts have identified certain components, standards, or domains that they would like to weight more heavily. Below is an example of how a district might weight different components:</a:t>
            </a:r>
            <a:endParaRPr lang="en-US" dirty="0"/>
          </a:p>
        </p:txBody>
      </p:sp>
      <p:sp>
        <p:nvSpPr>
          <p:cNvPr id="5" name="Rectangle 4"/>
          <p:cNvSpPr/>
          <p:nvPr/>
        </p:nvSpPr>
        <p:spPr>
          <a:xfrm>
            <a:off x="335280" y="3048000"/>
            <a:ext cx="1188720" cy="164592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t>Planning</a:t>
            </a:r>
            <a:endParaRPr lang="en-US" sz="1400" b="1" dirty="0"/>
          </a:p>
        </p:txBody>
      </p:sp>
      <p:sp>
        <p:nvSpPr>
          <p:cNvPr id="6" name="Rectangle 5"/>
          <p:cNvSpPr/>
          <p:nvPr/>
        </p:nvSpPr>
        <p:spPr>
          <a:xfrm>
            <a:off x="2087880" y="3048000"/>
            <a:ext cx="1188720" cy="16459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t>Environment</a:t>
            </a:r>
            <a:endParaRPr lang="en-US" sz="1400" b="1" dirty="0"/>
          </a:p>
        </p:txBody>
      </p:sp>
      <p:sp>
        <p:nvSpPr>
          <p:cNvPr id="7" name="Rectangle 6"/>
          <p:cNvSpPr/>
          <p:nvPr/>
        </p:nvSpPr>
        <p:spPr>
          <a:xfrm>
            <a:off x="3840480" y="3048000"/>
            <a:ext cx="1188720" cy="164592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t>Instruction</a:t>
            </a:r>
            <a:endParaRPr lang="en-US" sz="1400" b="1" dirty="0"/>
          </a:p>
        </p:txBody>
      </p:sp>
      <p:sp>
        <p:nvSpPr>
          <p:cNvPr id="8" name="Rectangle 7"/>
          <p:cNvSpPr/>
          <p:nvPr/>
        </p:nvSpPr>
        <p:spPr>
          <a:xfrm>
            <a:off x="5593080" y="3048000"/>
            <a:ext cx="1188720" cy="164592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t>Professionalism</a:t>
            </a:r>
            <a:endParaRPr lang="en-US" sz="1100" b="1" dirty="0"/>
          </a:p>
        </p:txBody>
      </p:sp>
      <p:sp>
        <p:nvSpPr>
          <p:cNvPr id="9" name="TextBox 8"/>
          <p:cNvSpPr txBox="1"/>
          <p:nvPr/>
        </p:nvSpPr>
        <p:spPr>
          <a:xfrm>
            <a:off x="705197" y="4648200"/>
            <a:ext cx="620683" cy="369332"/>
          </a:xfrm>
          <a:prstGeom prst="rect">
            <a:avLst/>
          </a:prstGeom>
          <a:noFill/>
        </p:spPr>
        <p:txBody>
          <a:bodyPr wrap="none" rtlCol="0">
            <a:spAutoFit/>
          </a:bodyPr>
          <a:lstStyle/>
          <a:p>
            <a:r>
              <a:rPr lang="en-US" dirty="0" smtClean="0"/>
              <a:t>20%</a:t>
            </a:r>
            <a:endParaRPr lang="en-US" dirty="0"/>
          </a:p>
        </p:txBody>
      </p:sp>
      <p:sp>
        <p:nvSpPr>
          <p:cNvPr id="10" name="TextBox 9"/>
          <p:cNvSpPr txBox="1"/>
          <p:nvPr/>
        </p:nvSpPr>
        <p:spPr>
          <a:xfrm>
            <a:off x="2457797" y="4659868"/>
            <a:ext cx="620683" cy="369332"/>
          </a:xfrm>
          <a:prstGeom prst="rect">
            <a:avLst/>
          </a:prstGeom>
          <a:noFill/>
        </p:spPr>
        <p:txBody>
          <a:bodyPr wrap="none" rtlCol="0">
            <a:spAutoFit/>
          </a:bodyPr>
          <a:lstStyle/>
          <a:p>
            <a:r>
              <a:rPr lang="en-US" dirty="0"/>
              <a:t>3</a:t>
            </a:r>
            <a:r>
              <a:rPr lang="en-US" dirty="0" smtClean="0"/>
              <a:t>0%</a:t>
            </a:r>
            <a:endParaRPr lang="en-US" dirty="0"/>
          </a:p>
        </p:txBody>
      </p:sp>
      <p:sp>
        <p:nvSpPr>
          <p:cNvPr id="11" name="TextBox 10"/>
          <p:cNvSpPr txBox="1"/>
          <p:nvPr/>
        </p:nvSpPr>
        <p:spPr>
          <a:xfrm>
            <a:off x="4256117" y="4648200"/>
            <a:ext cx="620683" cy="369332"/>
          </a:xfrm>
          <a:prstGeom prst="rect">
            <a:avLst/>
          </a:prstGeom>
          <a:noFill/>
        </p:spPr>
        <p:txBody>
          <a:bodyPr wrap="none" rtlCol="0">
            <a:spAutoFit/>
          </a:bodyPr>
          <a:lstStyle/>
          <a:p>
            <a:r>
              <a:rPr lang="en-US" dirty="0"/>
              <a:t>3</a:t>
            </a:r>
            <a:r>
              <a:rPr lang="en-US" dirty="0" smtClean="0"/>
              <a:t>0%</a:t>
            </a:r>
            <a:endParaRPr lang="en-US" dirty="0"/>
          </a:p>
        </p:txBody>
      </p:sp>
      <p:sp>
        <p:nvSpPr>
          <p:cNvPr id="12" name="TextBox 11"/>
          <p:cNvSpPr txBox="1"/>
          <p:nvPr/>
        </p:nvSpPr>
        <p:spPr>
          <a:xfrm>
            <a:off x="5943600" y="4648200"/>
            <a:ext cx="620683" cy="369332"/>
          </a:xfrm>
          <a:prstGeom prst="rect">
            <a:avLst/>
          </a:prstGeom>
          <a:noFill/>
        </p:spPr>
        <p:txBody>
          <a:bodyPr wrap="none" rtlCol="0">
            <a:spAutoFit/>
          </a:bodyPr>
          <a:lstStyle/>
          <a:p>
            <a:r>
              <a:rPr lang="en-US" dirty="0"/>
              <a:t>2</a:t>
            </a:r>
            <a:r>
              <a:rPr lang="en-US" dirty="0" smtClean="0"/>
              <a:t>0%</a:t>
            </a:r>
            <a:endParaRPr lang="en-US" dirty="0"/>
          </a:p>
        </p:txBody>
      </p:sp>
      <p:sp>
        <p:nvSpPr>
          <p:cNvPr id="13" name="Plus 12"/>
          <p:cNvSpPr/>
          <p:nvPr/>
        </p:nvSpPr>
        <p:spPr>
          <a:xfrm>
            <a:off x="1706880" y="3810000"/>
            <a:ext cx="228600" cy="228600"/>
          </a:xfrm>
          <a:prstGeom prst="mathPlus">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Plus 13"/>
          <p:cNvSpPr/>
          <p:nvPr/>
        </p:nvSpPr>
        <p:spPr>
          <a:xfrm>
            <a:off x="3459480" y="3810000"/>
            <a:ext cx="228600" cy="228600"/>
          </a:xfrm>
          <a:prstGeom prst="mathPlus">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Plus 14"/>
          <p:cNvSpPr/>
          <p:nvPr/>
        </p:nvSpPr>
        <p:spPr>
          <a:xfrm>
            <a:off x="5212080" y="3810000"/>
            <a:ext cx="228600" cy="228600"/>
          </a:xfrm>
          <a:prstGeom prst="mathPlus">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Equal 16"/>
          <p:cNvSpPr/>
          <p:nvPr/>
        </p:nvSpPr>
        <p:spPr>
          <a:xfrm>
            <a:off x="7040880" y="3810000"/>
            <a:ext cx="228600" cy="228600"/>
          </a:xfrm>
          <a:prstGeom prst="mathEqual">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8" name="Rectangle 17"/>
          <p:cNvSpPr/>
          <p:nvPr/>
        </p:nvSpPr>
        <p:spPr>
          <a:xfrm>
            <a:off x="7421880" y="3048000"/>
            <a:ext cx="1188720" cy="1645920"/>
          </a:xfrm>
          <a:prstGeom prst="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t>Summative Teacher Practice Rating</a:t>
            </a:r>
            <a:endParaRPr lang="en-US" sz="1100" b="1" dirty="0"/>
          </a:p>
        </p:txBody>
      </p:sp>
      <p:sp>
        <p:nvSpPr>
          <p:cNvPr id="19" name="TextBox 18"/>
          <p:cNvSpPr txBox="1"/>
          <p:nvPr/>
        </p:nvSpPr>
        <p:spPr>
          <a:xfrm>
            <a:off x="7696200" y="4659868"/>
            <a:ext cx="747897" cy="369332"/>
          </a:xfrm>
          <a:prstGeom prst="rect">
            <a:avLst/>
          </a:prstGeom>
          <a:noFill/>
        </p:spPr>
        <p:txBody>
          <a:bodyPr wrap="none" rtlCol="0">
            <a:spAutoFit/>
          </a:bodyPr>
          <a:lstStyle/>
          <a:p>
            <a:r>
              <a:rPr lang="en-US" dirty="0" smtClean="0"/>
              <a:t>100%</a:t>
            </a:r>
            <a:endParaRPr lang="en-US" dirty="0"/>
          </a:p>
        </p:txBody>
      </p:sp>
      <p:sp>
        <p:nvSpPr>
          <p:cNvPr id="20" name="TextBox 19"/>
          <p:cNvSpPr txBox="1"/>
          <p:nvPr/>
        </p:nvSpPr>
        <p:spPr>
          <a:xfrm>
            <a:off x="457200" y="5605046"/>
            <a:ext cx="1319592" cy="338554"/>
          </a:xfrm>
          <a:prstGeom prst="rect">
            <a:avLst/>
          </a:prstGeom>
          <a:noFill/>
        </p:spPr>
        <p:txBody>
          <a:bodyPr wrap="none" rtlCol="0">
            <a:spAutoFit/>
          </a:bodyPr>
          <a:lstStyle/>
          <a:p>
            <a:r>
              <a:rPr lang="en-US" sz="1600" b="1" dirty="0" smtClean="0"/>
              <a:t>(3.25 x 0.20)</a:t>
            </a:r>
            <a:endParaRPr lang="en-US" sz="1600" b="1" dirty="0"/>
          </a:p>
        </p:txBody>
      </p:sp>
      <p:sp>
        <p:nvSpPr>
          <p:cNvPr id="21" name="TextBox 20"/>
          <p:cNvSpPr txBox="1"/>
          <p:nvPr/>
        </p:nvSpPr>
        <p:spPr>
          <a:xfrm>
            <a:off x="2229633" y="5605046"/>
            <a:ext cx="1199367" cy="338554"/>
          </a:xfrm>
          <a:prstGeom prst="rect">
            <a:avLst/>
          </a:prstGeom>
          <a:noFill/>
        </p:spPr>
        <p:txBody>
          <a:bodyPr wrap="none" rtlCol="0">
            <a:spAutoFit/>
          </a:bodyPr>
          <a:lstStyle/>
          <a:p>
            <a:r>
              <a:rPr lang="en-US" sz="1600" b="1" dirty="0" smtClean="0"/>
              <a:t>(4.0 x 0.30)</a:t>
            </a:r>
            <a:endParaRPr lang="en-US" sz="1600" b="1" dirty="0"/>
          </a:p>
        </p:txBody>
      </p:sp>
      <p:sp>
        <p:nvSpPr>
          <p:cNvPr id="22" name="TextBox 21"/>
          <p:cNvSpPr txBox="1"/>
          <p:nvPr/>
        </p:nvSpPr>
        <p:spPr>
          <a:xfrm>
            <a:off x="3886200" y="5605046"/>
            <a:ext cx="1319592" cy="338554"/>
          </a:xfrm>
          <a:prstGeom prst="rect">
            <a:avLst/>
          </a:prstGeom>
          <a:noFill/>
        </p:spPr>
        <p:txBody>
          <a:bodyPr wrap="none" rtlCol="0">
            <a:spAutoFit/>
          </a:bodyPr>
          <a:lstStyle/>
          <a:p>
            <a:r>
              <a:rPr lang="en-US" sz="1600" b="1" dirty="0" smtClean="0"/>
              <a:t>(3.00 x 0.30)</a:t>
            </a:r>
            <a:endParaRPr lang="en-US" sz="1600" b="1" dirty="0"/>
          </a:p>
        </p:txBody>
      </p:sp>
      <p:sp>
        <p:nvSpPr>
          <p:cNvPr id="23" name="TextBox 22"/>
          <p:cNvSpPr txBox="1"/>
          <p:nvPr/>
        </p:nvSpPr>
        <p:spPr>
          <a:xfrm>
            <a:off x="5791200" y="5605046"/>
            <a:ext cx="1319592" cy="338554"/>
          </a:xfrm>
          <a:prstGeom prst="rect">
            <a:avLst/>
          </a:prstGeom>
          <a:noFill/>
        </p:spPr>
        <p:txBody>
          <a:bodyPr wrap="none" rtlCol="0">
            <a:spAutoFit/>
          </a:bodyPr>
          <a:lstStyle/>
          <a:p>
            <a:r>
              <a:rPr lang="en-US" sz="1600" b="1" dirty="0" smtClean="0"/>
              <a:t>(2.00 x 0.20)</a:t>
            </a:r>
            <a:endParaRPr lang="en-US" sz="1600" b="1" dirty="0"/>
          </a:p>
        </p:txBody>
      </p:sp>
      <p:sp>
        <p:nvSpPr>
          <p:cNvPr id="24" name="TextBox 23"/>
          <p:cNvSpPr txBox="1"/>
          <p:nvPr/>
        </p:nvSpPr>
        <p:spPr>
          <a:xfrm>
            <a:off x="7703471" y="5605046"/>
            <a:ext cx="585738" cy="338554"/>
          </a:xfrm>
          <a:prstGeom prst="rect">
            <a:avLst/>
          </a:prstGeom>
          <a:noFill/>
        </p:spPr>
        <p:txBody>
          <a:bodyPr wrap="none" rtlCol="0">
            <a:spAutoFit/>
          </a:bodyPr>
          <a:lstStyle/>
          <a:p>
            <a:r>
              <a:rPr lang="en-US" sz="1600" b="1" dirty="0" smtClean="0"/>
              <a:t>3.15</a:t>
            </a:r>
            <a:endParaRPr lang="en-US" sz="1600" b="1" dirty="0"/>
          </a:p>
        </p:txBody>
      </p:sp>
      <p:sp>
        <p:nvSpPr>
          <p:cNvPr id="25" name="Rectangle 24"/>
          <p:cNvSpPr/>
          <p:nvPr/>
        </p:nvSpPr>
        <p:spPr>
          <a:xfrm>
            <a:off x="304800" y="5486400"/>
            <a:ext cx="8305800" cy="6096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6" name="Plus 25"/>
          <p:cNvSpPr/>
          <p:nvPr/>
        </p:nvSpPr>
        <p:spPr>
          <a:xfrm>
            <a:off x="1905000" y="5638800"/>
            <a:ext cx="228600" cy="228600"/>
          </a:xfrm>
          <a:prstGeom prst="mathPlus">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7" name="Plus 26"/>
          <p:cNvSpPr/>
          <p:nvPr/>
        </p:nvSpPr>
        <p:spPr>
          <a:xfrm>
            <a:off x="3581400" y="5638800"/>
            <a:ext cx="228600" cy="228600"/>
          </a:xfrm>
          <a:prstGeom prst="mathPlus">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8" name="Plus 27"/>
          <p:cNvSpPr/>
          <p:nvPr/>
        </p:nvSpPr>
        <p:spPr>
          <a:xfrm>
            <a:off x="5410200" y="5638800"/>
            <a:ext cx="228600" cy="228600"/>
          </a:xfrm>
          <a:prstGeom prst="mathPlus">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9" name="Equal 28"/>
          <p:cNvSpPr/>
          <p:nvPr/>
        </p:nvSpPr>
        <p:spPr>
          <a:xfrm>
            <a:off x="7239000" y="5638800"/>
            <a:ext cx="228600" cy="228600"/>
          </a:xfrm>
          <a:prstGeom prst="mathEqual">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0" name="TextBox 29"/>
          <p:cNvSpPr txBox="1"/>
          <p:nvPr/>
        </p:nvSpPr>
        <p:spPr>
          <a:xfrm>
            <a:off x="304800" y="5105400"/>
            <a:ext cx="5001177" cy="369332"/>
          </a:xfrm>
          <a:prstGeom prst="rect">
            <a:avLst/>
          </a:prstGeom>
          <a:noFill/>
        </p:spPr>
        <p:txBody>
          <a:bodyPr wrap="none" rtlCol="0">
            <a:spAutoFit/>
          </a:bodyPr>
          <a:lstStyle/>
          <a:p>
            <a:r>
              <a:rPr lang="en-US" i="1" dirty="0" smtClean="0"/>
              <a:t>Example (domain score multiplied by the weight): </a:t>
            </a:r>
            <a:endParaRPr lang="en-US"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1" cy="1290638"/>
          </a:xfrm>
        </p:spPr>
        <p:txBody>
          <a:bodyPr/>
          <a:lstStyle/>
          <a:p>
            <a:r>
              <a:rPr lang="en-US" dirty="0" smtClean="0"/>
              <a:t>Student Growth Objective (SGO) Scoring</a:t>
            </a:r>
            <a:endParaRPr lang="en-US" dirty="0"/>
          </a:p>
        </p:txBody>
      </p:sp>
      <p:sp>
        <p:nvSpPr>
          <p:cNvPr id="8" name="TextBox 7"/>
          <p:cNvSpPr txBox="1"/>
          <p:nvPr/>
        </p:nvSpPr>
        <p:spPr>
          <a:xfrm>
            <a:off x="685801" y="1600200"/>
            <a:ext cx="7772400" cy="2031325"/>
          </a:xfrm>
          <a:prstGeom prst="rect">
            <a:avLst/>
          </a:prstGeom>
          <a:noFill/>
        </p:spPr>
        <p:txBody>
          <a:bodyPr wrap="square" rtlCol="0">
            <a:spAutoFit/>
          </a:bodyPr>
          <a:lstStyle/>
          <a:p>
            <a:r>
              <a:rPr lang="en-US" dirty="0" smtClean="0"/>
              <a:t>SGO scoring can be approached in several ways. The specific approach must be determined at the local level (district or school), and will depend on the approach the individual teacher is taking, the subject that is being taught, and the quality of the assessment being used.</a:t>
            </a:r>
          </a:p>
          <a:p>
            <a:endParaRPr lang="en-US" dirty="0"/>
          </a:p>
          <a:p>
            <a:r>
              <a:rPr lang="en-US" dirty="0" smtClean="0"/>
              <a:t>In scoring an SGO, the 1 – 4 rating should be based on how many students included in the SGO met their goal. An example of this is shown below:</a:t>
            </a:r>
            <a:endParaRPr lang="en-US" dirty="0"/>
          </a:p>
        </p:txBody>
      </p:sp>
      <p:graphicFrame>
        <p:nvGraphicFramePr>
          <p:cNvPr id="9" name="Table 8"/>
          <p:cNvGraphicFramePr>
            <a:graphicFrameLocks noGrp="1"/>
          </p:cNvGraphicFramePr>
          <p:nvPr/>
        </p:nvGraphicFramePr>
        <p:xfrm>
          <a:off x="457200" y="4267200"/>
          <a:ext cx="7874756" cy="1609603"/>
        </p:xfrm>
        <a:graphic>
          <a:graphicData uri="http://schemas.openxmlformats.org/drawingml/2006/table">
            <a:tbl>
              <a:tblPr firstRow="1" bandRow="1">
                <a:tableStyleId>{5C22544A-7EE6-4342-B048-85BDC9FD1C3A}</a:tableStyleId>
              </a:tblPr>
              <a:tblGrid>
                <a:gridCol w="1407993"/>
                <a:gridCol w="1703832"/>
                <a:gridCol w="1517904"/>
                <a:gridCol w="1536192"/>
                <a:gridCol w="1708835"/>
              </a:tblGrid>
              <a:tr h="352688">
                <a:tc>
                  <a:txBody>
                    <a:bodyPr/>
                    <a:lstStyle/>
                    <a:p>
                      <a:pPr marL="0" marR="0" algn="ctr">
                        <a:spcBef>
                          <a:spcPts val="0"/>
                        </a:spcBef>
                        <a:spcAft>
                          <a:spcPts val="0"/>
                        </a:spcAft>
                      </a:pPr>
                      <a:r>
                        <a:rPr lang="en-US" sz="1400" dirty="0">
                          <a:solidFill>
                            <a:srgbClr val="FFFFFF"/>
                          </a:solidFill>
                          <a:latin typeface="Franklin Gothic Book"/>
                          <a:ea typeface="Times"/>
                          <a:cs typeface="Times New Roman"/>
                        </a:rPr>
                        <a:t>Class Size</a:t>
                      </a:r>
                      <a:endParaRPr lang="en-US" sz="1400" dirty="0">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4">
                  <a:txBody>
                    <a:bodyPr/>
                    <a:lstStyle/>
                    <a:p>
                      <a:pPr marL="0" marR="0" algn="ctr">
                        <a:spcBef>
                          <a:spcPts val="0"/>
                        </a:spcBef>
                        <a:spcAft>
                          <a:spcPts val="0"/>
                        </a:spcAft>
                      </a:pPr>
                      <a:r>
                        <a:rPr lang="en-US" sz="1400" dirty="0">
                          <a:solidFill>
                            <a:schemeClr val="bg1"/>
                          </a:solidFill>
                          <a:latin typeface="Franklin Gothic Book"/>
                          <a:ea typeface="Times"/>
                          <a:cs typeface="Times New Roman"/>
                        </a:rPr>
                        <a:t>Objective Attainment Based on Number of Students Achieving Target/Growth Score</a:t>
                      </a:r>
                      <a:endParaRPr lang="en-US" sz="1400" dirty="0">
                        <a:solidFill>
                          <a:schemeClr val="bg1"/>
                        </a:solidFill>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47857">
                <a:tc>
                  <a:txBody>
                    <a:bodyPr/>
                    <a:lstStyle/>
                    <a:p>
                      <a:pPr marL="0" marR="0" algn="ctr">
                        <a:spcBef>
                          <a:spcPts val="0"/>
                        </a:spcBef>
                        <a:spcAft>
                          <a:spcPts val="0"/>
                        </a:spcAft>
                      </a:pPr>
                      <a:endParaRPr lang="en-US" sz="1100" dirty="0">
                        <a:solidFill>
                          <a:schemeClr val="tx1"/>
                        </a:solidFill>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latin typeface="Franklin Gothic Book"/>
                          <a:ea typeface="Times"/>
                          <a:cs typeface="Times New Roman"/>
                        </a:rPr>
                        <a:t>4</a:t>
                      </a:r>
                      <a:endParaRPr lang="en-US" sz="1100" dirty="0">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100" dirty="0">
                          <a:latin typeface="Franklin Gothic Book"/>
                          <a:ea typeface="Times"/>
                          <a:cs typeface="Times New Roman"/>
                        </a:rPr>
                        <a:t>3</a:t>
                      </a:r>
                      <a:endParaRPr lang="en-US" sz="1100" dirty="0">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spcBef>
                          <a:spcPts val="0"/>
                        </a:spcBef>
                        <a:spcAft>
                          <a:spcPts val="0"/>
                        </a:spcAft>
                      </a:pPr>
                      <a:r>
                        <a:rPr lang="en-US" sz="1100" dirty="0">
                          <a:latin typeface="Franklin Gothic Book"/>
                          <a:ea typeface="Times"/>
                          <a:cs typeface="Times New Roman"/>
                        </a:rPr>
                        <a:t>2</a:t>
                      </a:r>
                      <a:endParaRPr lang="en-US" sz="1100" dirty="0">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0"/>
                        </a:spcAft>
                      </a:pPr>
                      <a:r>
                        <a:rPr lang="en-US" sz="1100" dirty="0">
                          <a:latin typeface="Franklin Gothic Book"/>
                          <a:ea typeface="Times"/>
                          <a:cs typeface="Times New Roman"/>
                        </a:rPr>
                        <a:t>1</a:t>
                      </a:r>
                      <a:endParaRPr lang="en-US" sz="1100" dirty="0">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909058">
                <a:tc>
                  <a:txBody>
                    <a:bodyPr/>
                    <a:lstStyle/>
                    <a:p>
                      <a:pPr marL="0" marR="0" algn="ctr">
                        <a:spcBef>
                          <a:spcPts val="0"/>
                        </a:spcBef>
                        <a:spcAft>
                          <a:spcPts val="0"/>
                        </a:spcAft>
                      </a:pPr>
                      <a:r>
                        <a:rPr lang="en-US" sz="1600" dirty="0" smtClean="0">
                          <a:solidFill>
                            <a:schemeClr val="tx1"/>
                          </a:solidFill>
                          <a:latin typeface="Franklin Gothic Book"/>
                          <a:ea typeface="Times"/>
                          <a:cs typeface="Times New Roman"/>
                        </a:rPr>
                        <a:t>30 </a:t>
                      </a:r>
                      <a:r>
                        <a:rPr lang="en-US" sz="1600" dirty="0">
                          <a:solidFill>
                            <a:schemeClr val="tx1"/>
                          </a:solidFill>
                          <a:latin typeface="Franklin Gothic Book"/>
                          <a:ea typeface="Times"/>
                          <a:cs typeface="Times New Roman"/>
                        </a:rPr>
                        <a:t>students</a:t>
                      </a:r>
                      <a:endParaRPr lang="en-US" sz="1600" dirty="0">
                        <a:solidFill>
                          <a:schemeClr val="tx1"/>
                        </a:solidFill>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400" b="1" kern="1200" dirty="0" smtClean="0">
                          <a:solidFill>
                            <a:schemeClr val="accent1"/>
                          </a:solidFill>
                          <a:latin typeface="+mn-lt"/>
                          <a:ea typeface="+mn-ea"/>
                          <a:cs typeface="+mn-cs"/>
                        </a:rPr>
                        <a:t>90</a:t>
                      </a:r>
                      <a:r>
                        <a:rPr lang="en-US" sz="1400" b="1" kern="1200" dirty="0">
                          <a:solidFill>
                            <a:schemeClr val="accent1"/>
                          </a:solidFill>
                          <a:latin typeface="+mn-lt"/>
                          <a:ea typeface="+mn-ea"/>
                          <a:cs typeface="+mn-cs"/>
                        </a:rPr>
                        <a:t>% </a:t>
                      </a:r>
                      <a:endParaRPr lang="en-US" sz="1400" b="1" kern="1200" dirty="0" smtClean="0">
                        <a:solidFill>
                          <a:schemeClr val="accent1"/>
                        </a:solidFill>
                        <a:latin typeface="+mn-lt"/>
                        <a:ea typeface="+mn-ea"/>
                        <a:cs typeface="+mn-cs"/>
                      </a:endParaRPr>
                    </a:p>
                    <a:p>
                      <a:pPr algn="ctr"/>
                      <a:r>
                        <a:rPr lang="en-US" sz="1400" b="1" kern="1200" dirty="0" smtClean="0">
                          <a:solidFill>
                            <a:schemeClr val="accent1"/>
                          </a:solidFill>
                          <a:latin typeface="+mn-lt"/>
                          <a:ea typeface="+mn-ea"/>
                          <a:cs typeface="+mn-cs"/>
                        </a:rPr>
                        <a:t>(27</a:t>
                      </a:r>
                      <a:r>
                        <a:rPr lang="en-US" sz="1400" b="1" kern="1200" baseline="0" dirty="0" smtClean="0">
                          <a:solidFill>
                            <a:schemeClr val="accent1"/>
                          </a:solidFill>
                          <a:latin typeface="+mn-lt"/>
                          <a:ea typeface="+mn-ea"/>
                          <a:cs typeface="+mn-cs"/>
                        </a:rPr>
                        <a:t> students) </a:t>
                      </a:r>
                    </a:p>
                    <a:p>
                      <a:pPr algn="ctr"/>
                      <a:r>
                        <a:rPr lang="en-US" sz="1400" kern="1200" dirty="0" smtClean="0">
                          <a:solidFill>
                            <a:schemeClr val="tx1"/>
                          </a:solidFill>
                          <a:latin typeface="+mn-lt"/>
                          <a:ea typeface="+mn-ea"/>
                          <a:cs typeface="+mn-cs"/>
                        </a:rPr>
                        <a:t>or </a:t>
                      </a:r>
                      <a:r>
                        <a:rPr lang="en-US" sz="1400" kern="1200" dirty="0">
                          <a:solidFill>
                            <a:schemeClr val="tx1"/>
                          </a:solidFill>
                          <a:latin typeface="+mn-lt"/>
                          <a:ea typeface="+mn-ea"/>
                          <a:cs typeface="+mn-cs"/>
                        </a:rPr>
                        <a:t>more </a:t>
                      </a:r>
                      <a:r>
                        <a:rPr lang="en-US" sz="1400" kern="1200" dirty="0" smtClean="0">
                          <a:solidFill>
                            <a:schemeClr val="tx1"/>
                          </a:solidFill>
                          <a:latin typeface="+mn-lt"/>
                          <a:ea typeface="+mn-ea"/>
                          <a:cs typeface="+mn-cs"/>
                        </a:rPr>
                        <a:t>met </a:t>
                      </a:r>
                      <a:r>
                        <a:rPr lang="en-US" sz="1400" kern="1200" dirty="0">
                          <a:solidFill>
                            <a:schemeClr val="tx1"/>
                          </a:solidFill>
                          <a:latin typeface="+mn-lt"/>
                          <a:ea typeface="+mn-ea"/>
                          <a:cs typeface="+mn-cs"/>
                        </a:rPr>
                        <a:t>goal</a:t>
                      </a:r>
                      <a:r>
                        <a:rPr lang="en-US" sz="140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accent1"/>
                          </a:solidFill>
                          <a:latin typeface="+mn-lt"/>
                          <a:ea typeface="+mn-ea"/>
                          <a:cs typeface="+mn-cs"/>
                        </a:rPr>
                        <a:t>80%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accent1"/>
                          </a:solidFill>
                          <a:latin typeface="+mn-lt"/>
                          <a:ea typeface="+mn-ea"/>
                          <a:cs typeface="+mn-cs"/>
                        </a:rPr>
                        <a:t>(24 students)</a:t>
                      </a:r>
                      <a:r>
                        <a:rPr lang="en-US" sz="1400" b="1" kern="1200" baseline="0" dirty="0" smtClean="0">
                          <a:solidFill>
                            <a:schemeClr val="accent1"/>
                          </a:solidFill>
                          <a:latin typeface="+mn-lt"/>
                          <a:ea typeface="+mn-ea"/>
                          <a:cs typeface="+mn-cs"/>
                        </a:rPr>
                        <a:t> </a:t>
                      </a:r>
                      <a:r>
                        <a:rPr lang="en-US" sz="1400" b="1" kern="1200" dirty="0" smtClean="0">
                          <a:solidFill>
                            <a:schemeClr val="accent1"/>
                          </a:solidFill>
                          <a:latin typeface="+mn-lt"/>
                          <a:ea typeface="+mn-ea"/>
                          <a:cs typeface="+mn-cs"/>
                        </a:rPr>
                        <a:t>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tx1"/>
                          </a:solidFill>
                          <a:latin typeface="+mn-lt"/>
                          <a:ea typeface="+mn-ea"/>
                          <a:cs typeface="+mn-cs"/>
                        </a:rPr>
                        <a:t>or more</a:t>
                      </a:r>
                      <a:r>
                        <a:rPr lang="en-US" sz="1400" kern="1200" dirty="0" smtClean="0">
                          <a:solidFill>
                            <a:schemeClr val="tx1"/>
                          </a:solidFill>
                          <a:latin typeface="+mn-lt"/>
                          <a:ea typeface="+mn-ea"/>
                          <a:cs typeface="+mn-cs"/>
                        </a:rPr>
                        <a:t> met</a:t>
                      </a:r>
                      <a:r>
                        <a:rPr lang="en-US" sz="1400" kern="1200" baseline="0" dirty="0" smtClean="0">
                          <a:solidFill>
                            <a:schemeClr val="tx1"/>
                          </a:solidFill>
                          <a:latin typeface="+mn-lt"/>
                          <a:ea typeface="+mn-ea"/>
                          <a:cs typeface="+mn-cs"/>
                        </a:rPr>
                        <a:t> </a:t>
                      </a:r>
                      <a:r>
                        <a:rPr lang="en-US" sz="1400" kern="1200" dirty="0" smtClean="0">
                          <a:solidFill>
                            <a:schemeClr val="tx1"/>
                          </a:solidFill>
                          <a:latin typeface="+mn-lt"/>
                          <a:ea typeface="+mn-ea"/>
                          <a:cs typeface="+mn-cs"/>
                        </a:rPr>
                        <a:t>goal</a:t>
                      </a:r>
                      <a:r>
                        <a:rPr lang="en-US" sz="1400" dirty="0" smtClean="0">
                          <a:solidFill>
                            <a:schemeClr val="tx1"/>
                          </a:solidFill>
                        </a:rPr>
                        <a:t> </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accent1"/>
                          </a:solidFill>
                          <a:latin typeface="+mn-lt"/>
                          <a:ea typeface="+mn-ea"/>
                          <a:cs typeface="+mn-cs"/>
                        </a:rPr>
                        <a:t>70%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accent1"/>
                          </a:solidFill>
                          <a:latin typeface="+mn-lt"/>
                          <a:ea typeface="+mn-ea"/>
                          <a:cs typeface="+mn-cs"/>
                        </a:rPr>
                        <a:t>(21 students)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or more met </a:t>
                      </a:r>
                      <a:r>
                        <a:rPr lang="en-US" sz="1400" kern="1200" dirty="0">
                          <a:solidFill>
                            <a:schemeClr val="tx1"/>
                          </a:solidFill>
                          <a:latin typeface="+mn-lt"/>
                          <a:ea typeface="+mn-ea"/>
                          <a:cs typeface="+mn-cs"/>
                        </a:rPr>
                        <a:t>goal</a:t>
                      </a:r>
                      <a:r>
                        <a:rPr lang="en-US" sz="140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accent1"/>
                          </a:solidFill>
                          <a:latin typeface="+mn-lt"/>
                          <a:ea typeface="+mn-ea"/>
                          <a:cs typeface="+mn-cs"/>
                        </a:rPr>
                        <a:t>Less than 70%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accent1"/>
                          </a:solidFill>
                          <a:latin typeface="+mn-lt"/>
                          <a:ea typeface="+mn-ea"/>
                          <a:cs typeface="+mn-cs"/>
                        </a:rPr>
                        <a:t>(20</a:t>
                      </a:r>
                      <a:r>
                        <a:rPr lang="en-US" sz="1400" b="1" kern="1200" baseline="0" dirty="0" smtClean="0">
                          <a:solidFill>
                            <a:schemeClr val="accent1"/>
                          </a:solidFill>
                          <a:latin typeface="+mn-lt"/>
                          <a:ea typeface="+mn-ea"/>
                          <a:cs typeface="+mn-cs"/>
                        </a:rPr>
                        <a:t> or fewer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met</a:t>
                      </a:r>
                      <a:r>
                        <a:rPr lang="en-US" sz="1400" kern="1200" baseline="0" dirty="0" smtClean="0">
                          <a:solidFill>
                            <a:schemeClr val="tx1"/>
                          </a:solidFill>
                          <a:latin typeface="+mn-lt"/>
                          <a:ea typeface="+mn-ea"/>
                          <a:cs typeface="+mn-cs"/>
                        </a:rPr>
                        <a:t> </a:t>
                      </a:r>
                      <a:r>
                        <a:rPr lang="en-US" sz="1400" kern="1200" dirty="0" smtClean="0">
                          <a:solidFill>
                            <a:schemeClr val="tx1"/>
                          </a:solidFill>
                          <a:latin typeface="+mn-lt"/>
                          <a:ea typeface="+mn-ea"/>
                          <a:cs typeface="+mn-cs"/>
                        </a:rPr>
                        <a:t>goal</a:t>
                      </a:r>
                      <a:r>
                        <a:rPr lang="en-US" sz="1400" dirty="0" smtClean="0">
                          <a:solidFill>
                            <a:schemeClr val="tx1"/>
                          </a:solidFill>
                        </a:rPr>
                        <a:t> </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1" cy="1290638"/>
          </a:xfrm>
        </p:spPr>
        <p:txBody>
          <a:bodyPr/>
          <a:lstStyle/>
          <a:p>
            <a:r>
              <a:rPr lang="en-US" dirty="0" smtClean="0"/>
              <a:t>SGO Scoring</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701877416"/>
              </p:ext>
            </p:extLst>
          </p:nvPr>
        </p:nvGraphicFramePr>
        <p:xfrm>
          <a:off x="493593" y="2496979"/>
          <a:ext cx="7874756" cy="1609603"/>
        </p:xfrm>
        <a:graphic>
          <a:graphicData uri="http://schemas.openxmlformats.org/drawingml/2006/table">
            <a:tbl>
              <a:tblPr firstRow="1" bandRow="1">
                <a:tableStyleId>{5C22544A-7EE6-4342-B048-85BDC9FD1C3A}</a:tableStyleId>
              </a:tblPr>
              <a:tblGrid>
                <a:gridCol w="1548201"/>
                <a:gridCol w="1563624"/>
                <a:gridCol w="1517904"/>
                <a:gridCol w="1536192"/>
                <a:gridCol w="1708835"/>
              </a:tblGrid>
              <a:tr h="352688">
                <a:tc rowSpan="3">
                  <a:txBody>
                    <a:bodyPr/>
                    <a:lstStyle/>
                    <a:p>
                      <a:pPr algn="ctr"/>
                      <a:r>
                        <a:rPr lang="en-US" sz="1600" dirty="0">
                          <a:solidFill>
                            <a:schemeClr val="tx1"/>
                          </a:solidFill>
                        </a:rPr>
                        <a:t>Measuring Progress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4">
                  <a:txBody>
                    <a:bodyPr/>
                    <a:lstStyle/>
                    <a:p>
                      <a:pPr marL="0" marR="0" algn="ctr">
                        <a:spcBef>
                          <a:spcPts val="0"/>
                        </a:spcBef>
                        <a:spcAft>
                          <a:spcPts val="0"/>
                        </a:spcAft>
                      </a:pPr>
                      <a:r>
                        <a:rPr lang="en-US" sz="1400" dirty="0">
                          <a:solidFill>
                            <a:schemeClr val="bg1"/>
                          </a:solidFill>
                          <a:latin typeface="Franklin Gothic Book"/>
                          <a:ea typeface="Times"/>
                          <a:cs typeface="Times New Roman"/>
                        </a:rPr>
                        <a:t>Objective Attainment Based on </a:t>
                      </a:r>
                      <a:r>
                        <a:rPr lang="en-US" sz="1400" dirty="0" smtClean="0">
                          <a:solidFill>
                            <a:schemeClr val="bg1"/>
                          </a:solidFill>
                          <a:latin typeface="Franklin Gothic Book"/>
                          <a:ea typeface="Times"/>
                          <a:cs typeface="Times New Roman"/>
                        </a:rPr>
                        <a:t># of </a:t>
                      </a:r>
                      <a:r>
                        <a:rPr lang="en-US" sz="1400" dirty="0">
                          <a:solidFill>
                            <a:schemeClr val="bg1"/>
                          </a:solidFill>
                          <a:latin typeface="Franklin Gothic Book"/>
                          <a:ea typeface="Times"/>
                          <a:cs typeface="Times New Roman"/>
                        </a:rPr>
                        <a:t>Students Achieving Target/Growth Score</a:t>
                      </a:r>
                      <a:endParaRPr lang="en-US" sz="1400" dirty="0">
                        <a:solidFill>
                          <a:schemeClr val="bg1"/>
                        </a:solidFill>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47857">
                <a:tc vMerge="1">
                  <a:txBody>
                    <a:bodyPr/>
                    <a:lstStyle/>
                    <a:p>
                      <a:endParaRPr lang="en-US"/>
                    </a:p>
                  </a:txBody>
                  <a:tcPr/>
                </a:tc>
                <a:tc>
                  <a:txBody>
                    <a:bodyPr/>
                    <a:lstStyle/>
                    <a:p>
                      <a:pPr marL="0" marR="0" algn="ctr">
                        <a:spcBef>
                          <a:spcPts val="0"/>
                        </a:spcBef>
                        <a:spcAft>
                          <a:spcPts val="0"/>
                        </a:spcAft>
                      </a:pPr>
                      <a:r>
                        <a:rPr lang="en-US" sz="1100" dirty="0">
                          <a:latin typeface="Franklin Gothic Book"/>
                          <a:ea typeface="Times"/>
                          <a:cs typeface="Times New Roman"/>
                        </a:rPr>
                        <a:t>4</a:t>
                      </a:r>
                      <a:endParaRPr lang="en-US" sz="1100" dirty="0">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100" dirty="0">
                          <a:latin typeface="Franklin Gothic Book"/>
                          <a:ea typeface="Times"/>
                          <a:cs typeface="Times New Roman"/>
                        </a:rPr>
                        <a:t>3</a:t>
                      </a:r>
                      <a:endParaRPr lang="en-US" sz="1100" dirty="0">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spcBef>
                          <a:spcPts val="0"/>
                        </a:spcBef>
                        <a:spcAft>
                          <a:spcPts val="0"/>
                        </a:spcAft>
                      </a:pPr>
                      <a:r>
                        <a:rPr lang="en-US" sz="1100" dirty="0">
                          <a:latin typeface="Franklin Gothic Book"/>
                          <a:ea typeface="Times"/>
                          <a:cs typeface="Times New Roman"/>
                        </a:rPr>
                        <a:t>2</a:t>
                      </a:r>
                      <a:endParaRPr lang="en-US" sz="1100" dirty="0">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0"/>
                        </a:spcAft>
                      </a:pPr>
                      <a:r>
                        <a:rPr lang="en-US" sz="1100" dirty="0">
                          <a:latin typeface="Franklin Gothic Book"/>
                          <a:ea typeface="Times"/>
                          <a:cs typeface="Times New Roman"/>
                        </a:rPr>
                        <a:t>1</a:t>
                      </a:r>
                      <a:endParaRPr lang="en-US" sz="1100" dirty="0">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909058">
                <a:tc vMerge="1">
                  <a:txBody>
                    <a:bodyPr/>
                    <a:lstStyle/>
                    <a:p>
                      <a:endParaRPr lang="en-US"/>
                    </a:p>
                  </a:txBody>
                  <a:tcPr/>
                </a:tc>
                <a:tc>
                  <a:txBody>
                    <a:bodyPr/>
                    <a:lstStyle/>
                    <a:p>
                      <a:pPr algn="ctr"/>
                      <a:r>
                        <a:rPr lang="en-US" sz="1600" b="1" kern="1200" dirty="0" smtClean="0">
                          <a:solidFill>
                            <a:schemeClr val="accent1"/>
                          </a:solidFill>
                          <a:latin typeface="+mn-lt"/>
                          <a:ea typeface="+mn-ea"/>
                          <a:cs typeface="+mn-cs"/>
                        </a:rPr>
                        <a:t>*90</a:t>
                      </a:r>
                      <a:r>
                        <a:rPr lang="en-US" sz="1600" b="1" kern="1200" dirty="0">
                          <a:solidFill>
                            <a:schemeClr val="accent1"/>
                          </a:solidFill>
                          <a:latin typeface="+mn-lt"/>
                          <a:ea typeface="+mn-ea"/>
                          <a:cs typeface="+mn-cs"/>
                        </a:rPr>
                        <a:t>% </a:t>
                      </a:r>
                      <a:r>
                        <a:rPr lang="en-US" sz="1600" kern="1200" dirty="0">
                          <a:solidFill>
                            <a:schemeClr val="tx1"/>
                          </a:solidFill>
                          <a:latin typeface="+mn-lt"/>
                          <a:ea typeface="+mn-ea"/>
                          <a:cs typeface="+mn-cs"/>
                        </a:rPr>
                        <a:t>or more </a:t>
                      </a:r>
                      <a:r>
                        <a:rPr lang="en-US" sz="1600" kern="1200" dirty="0" smtClean="0">
                          <a:solidFill>
                            <a:schemeClr val="tx1"/>
                          </a:solidFill>
                          <a:latin typeface="+mn-lt"/>
                          <a:ea typeface="+mn-ea"/>
                          <a:cs typeface="+mn-cs"/>
                        </a:rPr>
                        <a:t>students met </a:t>
                      </a:r>
                      <a:r>
                        <a:rPr lang="en-US" sz="1600" kern="1200" dirty="0">
                          <a:solidFill>
                            <a:schemeClr val="tx1"/>
                          </a:solidFill>
                          <a:latin typeface="+mn-lt"/>
                          <a:ea typeface="+mn-ea"/>
                          <a:cs typeface="+mn-cs"/>
                        </a:rPr>
                        <a:t>goal</a:t>
                      </a:r>
                      <a:r>
                        <a:rPr lang="en-US" sz="160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accent1"/>
                          </a:solidFill>
                          <a:latin typeface="+mn-lt"/>
                          <a:ea typeface="+mn-ea"/>
                          <a:cs typeface="+mn-cs"/>
                        </a:rPr>
                        <a:t>*80</a:t>
                      </a:r>
                      <a:r>
                        <a:rPr lang="en-US" sz="1600" b="1" kern="1200" dirty="0">
                          <a:solidFill>
                            <a:schemeClr val="accent1"/>
                          </a:solidFill>
                          <a:latin typeface="+mn-lt"/>
                          <a:ea typeface="+mn-ea"/>
                          <a:cs typeface="+mn-cs"/>
                        </a:rPr>
                        <a:t>% </a:t>
                      </a:r>
                      <a:r>
                        <a:rPr lang="en-US" sz="1600" b="0" kern="1200" dirty="0">
                          <a:solidFill>
                            <a:schemeClr val="tx1"/>
                          </a:solidFill>
                          <a:latin typeface="+mn-lt"/>
                          <a:ea typeface="+mn-ea"/>
                          <a:cs typeface="+mn-cs"/>
                        </a:rPr>
                        <a:t>or more</a:t>
                      </a:r>
                      <a:r>
                        <a:rPr lang="en-US" sz="1600" kern="1200" dirty="0">
                          <a:solidFill>
                            <a:schemeClr val="tx1"/>
                          </a:solidFill>
                          <a:latin typeface="+mn-lt"/>
                          <a:ea typeface="+mn-ea"/>
                          <a:cs typeface="+mn-cs"/>
                        </a:rPr>
                        <a:t> students </a:t>
                      </a:r>
                      <a:r>
                        <a:rPr lang="en-US" sz="1600" kern="1200" dirty="0" smtClean="0">
                          <a:solidFill>
                            <a:schemeClr val="tx1"/>
                          </a:solidFill>
                          <a:latin typeface="+mn-lt"/>
                          <a:ea typeface="+mn-ea"/>
                          <a:cs typeface="+mn-cs"/>
                        </a:rPr>
                        <a:t>met</a:t>
                      </a:r>
                      <a:r>
                        <a:rPr lang="en-US" sz="1600" kern="1200" baseline="0" dirty="0" smtClean="0">
                          <a:solidFill>
                            <a:schemeClr val="tx1"/>
                          </a:solidFill>
                          <a:latin typeface="+mn-lt"/>
                          <a:ea typeface="+mn-ea"/>
                          <a:cs typeface="+mn-cs"/>
                        </a:rPr>
                        <a:t> </a:t>
                      </a:r>
                      <a:r>
                        <a:rPr lang="en-US" sz="1600" kern="1200" dirty="0" smtClean="0">
                          <a:solidFill>
                            <a:schemeClr val="tx1"/>
                          </a:solidFill>
                          <a:latin typeface="+mn-lt"/>
                          <a:ea typeface="+mn-ea"/>
                          <a:cs typeface="+mn-cs"/>
                        </a:rPr>
                        <a:t>goal</a:t>
                      </a:r>
                      <a:r>
                        <a:rPr lang="en-US" sz="1600" dirty="0" smtClean="0">
                          <a:solidFill>
                            <a:schemeClr val="tx1"/>
                          </a:solidFill>
                        </a:rPr>
                        <a:t> </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accent1"/>
                          </a:solidFill>
                          <a:latin typeface="+mn-lt"/>
                          <a:ea typeface="+mn-ea"/>
                          <a:cs typeface="+mn-cs"/>
                        </a:rPr>
                        <a:t>*70</a:t>
                      </a:r>
                      <a:r>
                        <a:rPr lang="en-US" sz="1600" b="1" kern="1200" dirty="0">
                          <a:solidFill>
                            <a:schemeClr val="accent1"/>
                          </a:solidFill>
                          <a:latin typeface="+mn-lt"/>
                          <a:ea typeface="+mn-ea"/>
                          <a:cs typeface="+mn-cs"/>
                        </a:rPr>
                        <a:t>% </a:t>
                      </a:r>
                      <a:r>
                        <a:rPr lang="en-US" sz="1600" kern="1200" dirty="0">
                          <a:solidFill>
                            <a:schemeClr val="tx1"/>
                          </a:solidFill>
                          <a:latin typeface="+mn-lt"/>
                          <a:ea typeface="+mn-ea"/>
                          <a:cs typeface="+mn-cs"/>
                        </a:rPr>
                        <a:t>or more </a:t>
                      </a:r>
                      <a:r>
                        <a:rPr lang="en-US" sz="1600" kern="1200" dirty="0" smtClean="0">
                          <a:solidFill>
                            <a:schemeClr val="tx1"/>
                          </a:solidFill>
                          <a:latin typeface="+mn-lt"/>
                          <a:ea typeface="+mn-ea"/>
                          <a:cs typeface="+mn-cs"/>
                        </a:rPr>
                        <a:t>students met </a:t>
                      </a:r>
                      <a:r>
                        <a:rPr lang="en-US" sz="1600" kern="1200" dirty="0">
                          <a:solidFill>
                            <a:schemeClr val="tx1"/>
                          </a:solidFill>
                          <a:latin typeface="+mn-lt"/>
                          <a:ea typeface="+mn-ea"/>
                          <a:cs typeface="+mn-cs"/>
                        </a:rPr>
                        <a:t>the goal</a:t>
                      </a:r>
                      <a:r>
                        <a:rPr lang="en-US" sz="160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accent1"/>
                          </a:solidFill>
                          <a:latin typeface="+mn-lt"/>
                          <a:ea typeface="+mn-ea"/>
                          <a:cs typeface="+mn-cs"/>
                        </a:rPr>
                        <a:t>*Less than 70</a:t>
                      </a:r>
                      <a:r>
                        <a:rPr lang="en-US" sz="1600" b="1" kern="1200" dirty="0">
                          <a:solidFill>
                            <a:schemeClr val="accent1"/>
                          </a:solidFill>
                          <a:latin typeface="+mn-lt"/>
                          <a:ea typeface="+mn-ea"/>
                          <a:cs typeface="+mn-cs"/>
                        </a:rPr>
                        <a:t>%</a:t>
                      </a:r>
                      <a:r>
                        <a:rPr lang="en-US" sz="1600" kern="1200" dirty="0">
                          <a:solidFill>
                            <a:schemeClr val="accent1"/>
                          </a:solidFill>
                          <a:latin typeface="+mn-lt"/>
                          <a:ea typeface="+mn-ea"/>
                          <a:cs typeface="+mn-cs"/>
                        </a:rPr>
                        <a:t> </a:t>
                      </a:r>
                      <a:r>
                        <a:rPr lang="en-US" sz="1600" kern="1200" dirty="0" smtClean="0">
                          <a:solidFill>
                            <a:schemeClr val="tx1"/>
                          </a:solidFill>
                          <a:latin typeface="+mn-lt"/>
                          <a:ea typeface="+mn-ea"/>
                          <a:cs typeface="+mn-cs"/>
                        </a:rPr>
                        <a:t>of</a:t>
                      </a:r>
                      <a:r>
                        <a:rPr lang="en-US" sz="1600" kern="1200" baseline="0" dirty="0" smtClean="0">
                          <a:solidFill>
                            <a:schemeClr val="tx1"/>
                          </a:solidFill>
                          <a:latin typeface="+mn-lt"/>
                          <a:ea typeface="+mn-ea"/>
                          <a:cs typeface="+mn-cs"/>
                        </a:rPr>
                        <a:t> </a:t>
                      </a:r>
                      <a:r>
                        <a:rPr lang="en-US" sz="1600" kern="1200" dirty="0" smtClean="0">
                          <a:solidFill>
                            <a:schemeClr val="tx1"/>
                          </a:solidFill>
                          <a:latin typeface="+mn-lt"/>
                          <a:ea typeface="+mn-ea"/>
                          <a:cs typeface="+mn-cs"/>
                        </a:rPr>
                        <a:t>students met</a:t>
                      </a:r>
                      <a:r>
                        <a:rPr lang="en-US" sz="1600" kern="1200" baseline="0" dirty="0" smtClean="0">
                          <a:solidFill>
                            <a:schemeClr val="tx1"/>
                          </a:solidFill>
                          <a:latin typeface="+mn-lt"/>
                          <a:ea typeface="+mn-ea"/>
                          <a:cs typeface="+mn-cs"/>
                        </a:rPr>
                        <a:t> </a:t>
                      </a:r>
                      <a:r>
                        <a:rPr lang="en-US" sz="1600" kern="1200" dirty="0" smtClean="0">
                          <a:solidFill>
                            <a:schemeClr val="tx1"/>
                          </a:solidFill>
                          <a:latin typeface="+mn-lt"/>
                          <a:ea typeface="+mn-ea"/>
                          <a:cs typeface="+mn-cs"/>
                        </a:rPr>
                        <a:t>goal</a:t>
                      </a:r>
                      <a:r>
                        <a:rPr lang="en-US" sz="1600" dirty="0" smtClean="0">
                          <a:solidFill>
                            <a:schemeClr val="tx1"/>
                          </a:solidFill>
                        </a:rPr>
                        <a:t> </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771080980"/>
              </p:ext>
            </p:extLst>
          </p:nvPr>
        </p:nvGraphicFramePr>
        <p:xfrm>
          <a:off x="507244" y="4325779"/>
          <a:ext cx="7874756" cy="1609603"/>
        </p:xfrm>
        <a:graphic>
          <a:graphicData uri="http://schemas.openxmlformats.org/drawingml/2006/table">
            <a:tbl>
              <a:tblPr firstRow="1" bandRow="1">
                <a:tableStyleId>{5C22544A-7EE6-4342-B048-85BDC9FD1C3A}</a:tableStyleId>
              </a:tblPr>
              <a:tblGrid>
                <a:gridCol w="1548201"/>
                <a:gridCol w="1563624"/>
                <a:gridCol w="1517904"/>
                <a:gridCol w="1536192"/>
                <a:gridCol w="1708835"/>
              </a:tblGrid>
              <a:tr h="352688">
                <a:tc rowSpan="3">
                  <a:txBody>
                    <a:bodyPr/>
                    <a:lstStyle/>
                    <a:p>
                      <a:pPr algn="ctr"/>
                      <a:r>
                        <a:rPr lang="en-US" sz="1600" dirty="0">
                          <a:solidFill>
                            <a:schemeClr val="tx1"/>
                          </a:solidFill>
                        </a:rPr>
                        <a:t>Measuring Progress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4">
                  <a:txBody>
                    <a:bodyPr/>
                    <a:lstStyle/>
                    <a:p>
                      <a:pPr marL="0" marR="0" algn="ctr">
                        <a:spcBef>
                          <a:spcPts val="0"/>
                        </a:spcBef>
                        <a:spcAft>
                          <a:spcPts val="0"/>
                        </a:spcAft>
                      </a:pPr>
                      <a:r>
                        <a:rPr lang="en-US" sz="1400" dirty="0">
                          <a:solidFill>
                            <a:schemeClr val="bg1"/>
                          </a:solidFill>
                          <a:latin typeface="Franklin Gothic Book"/>
                          <a:ea typeface="Times"/>
                          <a:cs typeface="Times New Roman"/>
                        </a:rPr>
                        <a:t>Objective Attainment Based on </a:t>
                      </a:r>
                      <a:r>
                        <a:rPr lang="en-US" sz="1400" dirty="0" smtClean="0">
                          <a:solidFill>
                            <a:schemeClr val="bg1"/>
                          </a:solidFill>
                          <a:latin typeface="Franklin Gothic Book"/>
                          <a:ea typeface="Times"/>
                          <a:cs typeface="Times New Roman"/>
                        </a:rPr>
                        <a:t># of </a:t>
                      </a:r>
                      <a:r>
                        <a:rPr lang="en-US" sz="1400" dirty="0">
                          <a:solidFill>
                            <a:schemeClr val="bg1"/>
                          </a:solidFill>
                          <a:latin typeface="Franklin Gothic Book"/>
                          <a:ea typeface="Times"/>
                          <a:cs typeface="Times New Roman"/>
                        </a:rPr>
                        <a:t>Students Achieving Target/Growth Score</a:t>
                      </a:r>
                      <a:endParaRPr lang="en-US" sz="1400" dirty="0">
                        <a:solidFill>
                          <a:schemeClr val="bg1"/>
                        </a:solidFill>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47857">
                <a:tc vMerge="1">
                  <a:txBody>
                    <a:bodyPr/>
                    <a:lstStyle/>
                    <a:p>
                      <a:endParaRPr lang="en-US"/>
                    </a:p>
                  </a:txBody>
                  <a:tcPr/>
                </a:tc>
                <a:tc>
                  <a:txBody>
                    <a:bodyPr/>
                    <a:lstStyle/>
                    <a:p>
                      <a:pPr marL="0" marR="0" algn="ctr">
                        <a:spcBef>
                          <a:spcPts val="0"/>
                        </a:spcBef>
                        <a:spcAft>
                          <a:spcPts val="0"/>
                        </a:spcAft>
                      </a:pPr>
                      <a:r>
                        <a:rPr lang="en-US" sz="1100" dirty="0">
                          <a:latin typeface="Franklin Gothic Book"/>
                          <a:ea typeface="Times"/>
                          <a:cs typeface="Times New Roman"/>
                        </a:rPr>
                        <a:t>4</a:t>
                      </a:r>
                      <a:endParaRPr lang="en-US" sz="1100" dirty="0">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100" dirty="0">
                          <a:latin typeface="Franklin Gothic Book"/>
                          <a:ea typeface="Times"/>
                          <a:cs typeface="Times New Roman"/>
                        </a:rPr>
                        <a:t>3</a:t>
                      </a:r>
                      <a:endParaRPr lang="en-US" sz="1100" dirty="0">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spcBef>
                          <a:spcPts val="0"/>
                        </a:spcBef>
                        <a:spcAft>
                          <a:spcPts val="0"/>
                        </a:spcAft>
                      </a:pPr>
                      <a:r>
                        <a:rPr lang="en-US" sz="1100" dirty="0">
                          <a:latin typeface="Franklin Gothic Book"/>
                          <a:ea typeface="Times"/>
                          <a:cs typeface="Times New Roman"/>
                        </a:rPr>
                        <a:t>2</a:t>
                      </a:r>
                      <a:endParaRPr lang="en-US" sz="1100" dirty="0">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0"/>
                        </a:spcAft>
                      </a:pPr>
                      <a:r>
                        <a:rPr lang="en-US" sz="1100" dirty="0">
                          <a:latin typeface="Franklin Gothic Book"/>
                          <a:ea typeface="Times"/>
                          <a:cs typeface="Times New Roman"/>
                        </a:rPr>
                        <a:t>1</a:t>
                      </a:r>
                      <a:endParaRPr lang="en-US" sz="1100" dirty="0">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909058">
                <a:tc vMerge="1">
                  <a:txBody>
                    <a:bodyPr/>
                    <a:lstStyle/>
                    <a:p>
                      <a:endParaRPr lang="en-US"/>
                    </a:p>
                  </a:txBody>
                  <a:tcPr/>
                </a:tc>
                <a:tc>
                  <a:txBody>
                    <a:bodyPr/>
                    <a:lstStyle/>
                    <a:p>
                      <a:pPr algn="ctr"/>
                      <a:r>
                        <a:rPr lang="en-US" sz="1600" b="1" kern="1200" dirty="0" smtClean="0">
                          <a:solidFill>
                            <a:schemeClr val="accent1"/>
                          </a:solidFill>
                          <a:latin typeface="+mn-lt"/>
                          <a:ea typeface="+mn-ea"/>
                          <a:cs typeface="+mn-cs"/>
                        </a:rPr>
                        <a:t>*90</a:t>
                      </a:r>
                      <a:r>
                        <a:rPr lang="en-US" sz="1600" b="1" kern="1200" dirty="0">
                          <a:solidFill>
                            <a:schemeClr val="accent1"/>
                          </a:solidFill>
                          <a:latin typeface="+mn-lt"/>
                          <a:ea typeface="+mn-ea"/>
                          <a:cs typeface="+mn-cs"/>
                        </a:rPr>
                        <a:t>% </a:t>
                      </a:r>
                      <a:r>
                        <a:rPr lang="en-US" sz="1600" kern="1200" dirty="0">
                          <a:solidFill>
                            <a:schemeClr val="tx1"/>
                          </a:solidFill>
                          <a:latin typeface="+mn-lt"/>
                          <a:ea typeface="+mn-ea"/>
                          <a:cs typeface="+mn-cs"/>
                        </a:rPr>
                        <a:t>or more </a:t>
                      </a:r>
                      <a:r>
                        <a:rPr lang="en-US" sz="1600" kern="1200" dirty="0" smtClean="0">
                          <a:solidFill>
                            <a:schemeClr val="tx1"/>
                          </a:solidFill>
                          <a:latin typeface="+mn-lt"/>
                          <a:ea typeface="+mn-ea"/>
                          <a:cs typeface="+mn-cs"/>
                        </a:rPr>
                        <a:t>students met </a:t>
                      </a:r>
                      <a:r>
                        <a:rPr lang="en-US" sz="1600" kern="1200" dirty="0">
                          <a:solidFill>
                            <a:schemeClr val="tx1"/>
                          </a:solidFill>
                          <a:latin typeface="+mn-lt"/>
                          <a:ea typeface="+mn-ea"/>
                          <a:cs typeface="+mn-cs"/>
                        </a:rPr>
                        <a:t>goal</a:t>
                      </a:r>
                      <a:r>
                        <a:rPr lang="en-US" sz="160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accent1"/>
                          </a:solidFill>
                          <a:latin typeface="+mn-lt"/>
                          <a:ea typeface="+mn-ea"/>
                          <a:cs typeface="+mn-cs"/>
                        </a:rPr>
                        <a:t>*80</a:t>
                      </a:r>
                      <a:r>
                        <a:rPr lang="en-US" sz="1600" b="1" kern="1200" dirty="0">
                          <a:solidFill>
                            <a:schemeClr val="accent1"/>
                          </a:solidFill>
                          <a:latin typeface="+mn-lt"/>
                          <a:ea typeface="+mn-ea"/>
                          <a:cs typeface="+mn-cs"/>
                        </a:rPr>
                        <a:t>% </a:t>
                      </a:r>
                      <a:r>
                        <a:rPr lang="en-US" sz="1600" b="0" kern="1200" dirty="0">
                          <a:solidFill>
                            <a:schemeClr val="tx1"/>
                          </a:solidFill>
                          <a:latin typeface="+mn-lt"/>
                          <a:ea typeface="+mn-ea"/>
                          <a:cs typeface="+mn-cs"/>
                        </a:rPr>
                        <a:t>or more</a:t>
                      </a:r>
                      <a:r>
                        <a:rPr lang="en-US" sz="1600" kern="1200" dirty="0">
                          <a:solidFill>
                            <a:schemeClr val="tx1"/>
                          </a:solidFill>
                          <a:latin typeface="+mn-lt"/>
                          <a:ea typeface="+mn-ea"/>
                          <a:cs typeface="+mn-cs"/>
                        </a:rPr>
                        <a:t> students </a:t>
                      </a:r>
                      <a:r>
                        <a:rPr lang="en-US" sz="1600" kern="1200" dirty="0" smtClean="0">
                          <a:solidFill>
                            <a:schemeClr val="tx1"/>
                          </a:solidFill>
                          <a:latin typeface="+mn-lt"/>
                          <a:ea typeface="+mn-ea"/>
                          <a:cs typeface="+mn-cs"/>
                        </a:rPr>
                        <a:t>met</a:t>
                      </a:r>
                      <a:r>
                        <a:rPr lang="en-US" sz="1600" kern="1200" baseline="0" dirty="0" smtClean="0">
                          <a:solidFill>
                            <a:schemeClr val="tx1"/>
                          </a:solidFill>
                          <a:latin typeface="+mn-lt"/>
                          <a:ea typeface="+mn-ea"/>
                          <a:cs typeface="+mn-cs"/>
                        </a:rPr>
                        <a:t> </a:t>
                      </a:r>
                      <a:r>
                        <a:rPr lang="en-US" sz="1600" kern="1200" dirty="0" smtClean="0">
                          <a:solidFill>
                            <a:schemeClr val="tx1"/>
                          </a:solidFill>
                          <a:latin typeface="+mn-lt"/>
                          <a:ea typeface="+mn-ea"/>
                          <a:cs typeface="+mn-cs"/>
                        </a:rPr>
                        <a:t>goal</a:t>
                      </a:r>
                      <a:r>
                        <a:rPr lang="en-US" sz="1600" dirty="0" smtClean="0">
                          <a:solidFill>
                            <a:schemeClr val="tx1"/>
                          </a:solidFill>
                        </a:rPr>
                        <a:t> </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accent1"/>
                          </a:solidFill>
                          <a:latin typeface="+mn-lt"/>
                          <a:ea typeface="+mn-ea"/>
                          <a:cs typeface="+mn-cs"/>
                        </a:rPr>
                        <a:t>*70</a:t>
                      </a:r>
                      <a:r>
                        <a:rPr lang="en-US" sz="1600" b="1" kern="1200" dirty="0">
                          <a:solidFill>
                            <a:schemeClr val="accent1"/>
                          </a:solidFill>
                          <a:latin typeface="+mn-lt"/>
                          <a:ea typeface="+mn-ea"/>
                          <a:cs typeface="+mn-cs"/>
                        </a:rPr>
                        <a:t>% </a:t>
                      </a:r>
                      <a:r>
                        <a:rPr lang="en-US" sz="1600" kern="1200" dirty="0">
                          <a:solidFill>
                            <a:schemeClr val="tx1"/>
                          </a:solidFill>
                          <a:latin typeface="+mn-lt"/>
                          <a:ea typeface="+mn-ea"/>
                          <a:cs typeface="+mn-cs"/>
                        </a:rPr>
                        <a:t>or more </a:t>
                      </a:r>
                      <a:r>
                        <a:rPr lang="en-US" sz="1600" kern="1200" dirty="0" smtClean="0">
                          <a:solidFill>
                            <a:schemeClr val="tx1"/>
                          </a:solidFill>
                          <a:latin typeface="+mn-lt"/>
                          <a:ea typeface="+mn-ea"/>
                          <a:cs typeface="+mn-cs"/>
                        </a:rPr>
                        <a:t>students met </a:t>
                      </a:r>
                      <a:r>
                        <a:rPr lang="en-US" sz="1600" kern="1200" dirty="0">
                          <a:solidFill>
                            <a:schemeClr val="tx1"/>
                          </a:solidFill>
                          <a:latin typeface="+mn-lt"/>
                          <a:ea typeface="+mn-ea"/>
                          <a:cs typeface="+mn-cs"/>
                        </a:rPr>
                        <a:t>the goal</a:t>
                      </a:r>
                      <a:r>
                        <a:rPr lang="en-US" sz="160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accent1"/>
                          </a:solidFill>
                          <a:latin typeface="+mn-lt"/>
                          <a:ea typeface="+mn-ea"/>
                          <a:cs typeface="+mn-cs"/>
                        </a:rPr>
                        <a:t>*Less than 70</a:t>
                      </a:r>
                      <a:r>
                        <a:rPr lang="en-US" sz="1600" b="1" kern="1200" dirty="0">
                          <a:solidFill>
                            <a:schemeClr val="accent1"/>
                          </a:solidFill>
                          <a:latin typeface="+mn-lt"/>
                          <a:ea typeface="+mn-ea"/>
                          <a:cs typeface="+mn-cs"/>
                        </a:rPr>
                        <a:t>%</a:t>
                      </a:r>
                      <a:r>
                        <a:rPr lang="en-US" sz="1600" kern="1200" dirty="0">
                          <a:solidFill>
                            <a:schemeClr val="accent1"/>
                          </a:solidFill>
                          <a:latin typeface="+mn-lt"/>
                          <a:ea typeface="+mn-ea"/>
                          <a:cs typeface="+mn-cs"/>
                        </a:rPr>
                        <a:t> </a:t>
                      </a:r>
                      <a:r>
                        <a:rPr lang="en-US" sz="1600" kern="1200" dirty="0" smtClean="0">
                          <a:solidFill>
                            <a:schemeClr val="tx1"/>
                          </a:solidFill>
                          <a:latin typeface="+mn-lt"/>
                          <a:ea typeface="+mn-ea"/>
                          <a:cs typeface="+mn-cs"/>
                        </a:rPr>
                        <a:t>of</a:t>
                      </a:r>
                      <a:r>
                        <a:rPr lang="en-US" sz="1600" kern="1200" baseline="0" dirty="0" smtClean="0">
                          <a:solidFill>
                            <a:schemeClr val="tx1"/>
                          </a:solidFill>
                          <a:latin typeface="+mn-lt"/>
                          <a:ea typeface="+mn-ea"/>
                          <a:cs typeface="+mn-cs"/>
                        </a:rPr>
                        <a:t> </a:t>
                      </a:r>
                      <a:r>
                        <a:rPr lang="en-US" sz="1600" kern="1200" dirty="0" smtClean="0">
                          <a:solidFill>
                            <a:schemeClr val="tx1"/>
                          </a:solidFill>
                          <a:latin typeface="+mn-lt"/>
                          <a:ea typeface="+mn-ea"/>
                          <a:cs typeface="+mn-cs"/>
                        </a:rPr>
                        <a:t>students met</a:t>
                      </a:r>
                      <a:r>
                        <a:rPr lang="en-US" sz="1600" kern="1200" baseline="0" dirty="0" smtClean="0">
                          <a:solidFill>
                            <a:schemeClr val="tx1"/>
                          </a:solidFill>
                          <a:latin typeface="+mn-lt"/>
                          <a:ea typeface="+mn-ea"/>
                          <a:cs typeface="+mn-cs"/>
                        </a:rPr>
                        <a:t> </a:t>
                      </a:r>
                      <a:r>
                        <a:rPr lang="en-US" sz="1600" kern="1200" dirty="0" smtClean="0">
                          <a:solidFill>
                            <a:schemeClr val="tx1"/>
                          </a:solidFill>
                          <a:latin typeface="+mn-lt"/>
                          <a:ea typeface="+mn-ea"/>
                          <a:cs typeface="+mn-cs"/>
                        </a:rPr>
                        <a:t>goal</a:t>
                      </a:r>
                      <a:r>
                        <a:rPr lang="en-US" sz="1600" dirty="0" smtClean="0">
                          <a:solidFill>
                            <a:schemeClr val="tx1"/>
                          </a:solidFill>
                        </a:rPr>
                        <a:t> </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1" name="TextBox 10"/>
          <p:cNvSpPr txBox="1"/>
          <p:nvPr/>
        </p:nvSpPr>
        <p:spPr>
          <a:xfrm>
            <a:off x="609600" y="5925979"/>
            <a:ext cx="7564891" cy="246221"/>
          </a:xfrm>
          <a:prstGeom prst="rect">
            <a:avLst/>
          </a:prstGeom>
          <a:noFill/>
        </p:spPr>
        <p:txBody>
          <a:bodyPr wrap="none" rtlCol="0">
            <a:spAutoFit/>
          </a:bodyPr>
          <a:lstStyle/>
          <a:p>
            <a:r>
              <a:rPr lang="en-US" sz="1000" b="1" i="1" dirty="0" smtClean="0">
                <a:solidFill>
                  <a:schemeClr val="accent1"/>
                </a:solidFill>
              </a:rPr>
              <a:t>*These numbers will be determined by teacher and principal based on knowledge of students to create a rigorous and attainable goal. </a:t>
            </a:r>
            <a:endParaRPr lang="en-US" sz="1000" b="1" i="1" dirty="0">
              <a:solidFill>
                <a:schemeClr val="accent1"/>
              </a:solidFill>
            </a:endParaRPr>
          </a:p>
        </p:txBody>
      </p:sp>
      <p:sp>
        <p:nvSpPr>
          <p:cNvPr id="3" name="Rectangle 2"/>
          <p:cNvSpPr/>
          <p:nvPr/>
        </p:nvSpPr>
        <p:spPr>
          <a:xfrm>
            <a:off x="5105400" y="2885214"/>
            <a:ext cx="1524000" cy="1211965"/>
          </a:xfrm>
          <a:prstGeom prst="rect">
            <a:avLst/>
          </a:prstGeom>
          <a:noFill/>
          <a:ln w="38100" cmpd="sng">
            <a:solidFill>
              <a:schemeClr val="accent2"/>
            </a:solidFill>
          </a:ln>
          <a:effectLst>
            <a:glow rad="63500">
              <a:schemeClr val="accent4">
                <a:satMod val="175000"/>
                <a:alpha val="4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581400" y="4706778"/>
            <a:ext cx="1524000" cy="1219201"/>
          </a:xfrm>
          <a:prstGeom prst="rect">
            <a:avLst/>
          </a:prstGeom>
          <a:noFill/>
          <a:ln w="38100" cmpd="sng">
            <a:solidFill>
              <a:schemeClr val="accent2"/>
            </a:solidFill>
          </a:ln>
          <a:effectLst>
            <a:glow rad="63500">
              <a:schemeClr val="accent4">
                <a:satMod val="175000"/>
                <a:alpha val="4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685800" y="1447800"/>
            <a:ext cx="7620000" cy="584776"/>
          </a:xfrm>
          <a:prstGeom prst="rect">
            <a:avLst/>
          </a:prstGeom>
          <a:noFill/>
        </p:spPr>
        <p:txBody>
          <a:bodyPr wrap="square" rtlCol="0">
            <a:spAutoFit/>
          </a:bodyPr>
          <a:lstStyle/>
          <a:p>
            <a:pPr>
              <a:buClr>
                <a:schemeClr val="accent5"/>
              </a:buClr>
            </a:pPr>
            <a:r>
              <a:rPr lang="en-US" sz="1600" dirty="0" smtClean="0"/>
              <a:t>When teachers have 2 SGO scores, these can be averaged to reach a summative SGO rating, </a:t>
            </a:r>
            <a:r>
              <a:rPr lang="en-US" sz="1600" b="1" i="1" dirty="0" smtClean="0"/>
              <a:t>in this case, the teacher would receive a 2.5</a:t>
            </a:r>
            <a:endParaRPr lang="en-US" sz="1600" i="1" dirty="0"/>
          </a:p>
        </p:txBody>
      </p:sp>
      <p:sp>
        <p:nvSpPr>
          <p:cNvPr id="13" name="TextBox 12"/>
          <p:cNvSpPr txBox="1"/>
          <p:nvPr/>
        </p:nvSpPr>
        <p:spPr>
          <a:xfrm>
            <a:off x="457200" y="2133600"/>
            <a:ext cx="1070678" cy="369332"/>
          </a:xfrm>
          <a:prstGeom prst="rect">
            <a:avLst/>
          </a:prstGeom>
          <a:noFill/>
        </p:spPr>
        <p:txBody>
          <a:bodyPr wrap="none" rtlCol="0">
            <a:spAutoFit/>
          </a:bodyPr>
          <a:lstStyle/>
          <a:p>
            <a:r>
              <a:rPr lang="en-US" dirty="0" smtClean="0"/>
              <a:t>Example: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1" cy="1290638"/>
          </a:xfrm>
        </p:spPr>
        <p:txBody>
          <a:bodyPr/>
          <a:lstStyle/>
          <a:p>
            <a:r>
              <a:rPr lang="en-US" dirty="0" smtClean="0"/>
              <a:t>Tiered SGO: Physics 1</a:t>
            </a:r>
            <a:endParaRPr lang="en-US" dirty="0"/>
          </a:p>
        </p:txBody>
      </p:sp>
      <p:graphicFrame>
        <p:nvGraphicFramePr>
          <p:cNvPr id="8" name="Table 7"/>
          <p:cNvGraphicFramePr>
            <a:graphicFrameLocks noGrp="1"/>
          </p:cNvGraphicFramePr>
          <p:nvPr/>
        </p:nvGraphicFramePr>
        <p:xfrm>
          <a:off x="641350" y="4343400"/>
          <a:ext cx="7734554" cy="1025017"/>
        </p:xfrm>
        <a:graphic>
          <a:graphicData uri="http://schemas.openxmlformats.org/drawingml/2006/table">
            <a:tbl>
              <a:tblPr/>
              <a:tblGrid>
                <a:gridCol w="1790954"/>
                <a:gridCol w="2990088"/>
                <a:gridCol w="2953512"/>
              </a:tblGrid>
              <a:tr h="288925">
                <a:tc>
                  <a:txBody>
                    <a:bodyPr/>
                    <a:lstStyle/>
                    <a:p>
                      <a:pPr marL="0" marR="0" algn="ctr">
                        <a:lnSpc>
                          <a:spcPct val="115000"/>
                        </a:lnSpc>
                        <a:spcBef>
                          <a:spcPts val="0"/>
                        </a:spcBef>
                        <a:spcAft>
                          <a:spcPts val="0"/>
                        </a:spcAft>
                      </a:pPr>
                      <a:r>
                        <a:rPr lang="en-US" sz="1400" b="1" dirty="0">
                          <a:solidFill>
                            <a:schemeClr val="tx1"/>
                          </a:solidFill>
                          <a:latin typeface="Calibri"/>
                          <a:ea typeface="Calibri"/>
                          <a:cs typeface="Times New Roman"/>
                        </a:rPr>
                        <a:t>Preparedness </a:t>
                      </a:r>
                      <a:r>
                        <a:rPr lang="en-US" sz="1400" b="1" dirty="0" smtClean="0">
                          <a:solidFill>
                            <a:schemeClr val="tx1"/>
                          </a:solidFill>
                          <a:latin typeface="Calibri"/>
                          <a:ea typeface="Calibri"/>
                          <a:cs typeface="Times New Roman"/>
                        </a:rPr>
                        <a:t>Group</a:t>
                      </a:r>
                      <a:endParaRPr lang="en-US" sz="1400" b="1"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pPr>
                      <a:r>
                        <a:rPr lang="en-US" sz="1400" b="1" dirty="0">
                          <a:solidFill>
                            <a:schemeClr val="tx1"/>
                          </a:solidFill>
                          <a:latin typeface="Calibri"/>
                          <a:ea typeface="Calibri"/>
                          <a:cs typeface="Times New Roman"/>
                        </a:rPr>
                        <a:t>Number of Students in Each </a:t>
                      </a:r>
                      <a:r>
                        <a:rPr lang="en-US" sz="1400" b="1" dirty="0" smtClean="0">
                          <a:solidFill>
                            <a:schemeClr val="tx1"/>
                          </a:solidFill>
                          <a:latin typeface="Calibri"/>
                          <a:ea typeface="Calibri"/>
                          <a:cs typeface="Times New Roman"/>
                        </a:rPr>
                        <a:t>Group</a:t>
                      </a:r>
                      <a:endParaRPr lang="en-US" sz="1400" b="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pPr>
                      <a:r>
                        <a:rPr lang="en-US" sz="1400" b="1" dirty="0">
                          <a:solidFill>
                            <a:schemeClr val="tx1"/>
                          </a:solidFill>
                          <a:latin typeface="Calibri"/>
                          <a:ea typeface="Calibri"/>
                          <a:cs typeface="Times New Roman"/>
                        </a:rPr>
                        <a:t>Target Score on Post-Assessment </a:t>
                      </a:r>
                      <a:r>
                        <a:rPr lang="en-US" sz="1400" b="0" dirty="0">
                          <a:solidFill>
                            <a:schemeClr val="tx1"/>
                          </a:solidFill>
                          <a:latin typeface="Calibri"/>
                          <a:ea typeface="Calibri"/>
                          <a:cs typeface="Times New Roman"/>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ctr">
                        <a:lnSpc>
                          <a:spcPct val="115000"/>
                        </a:lnSpc>
                        <a:spcBef>
                          <a:spcPts val="0"/>
                        </a:spcBef>
                        <a:spcAft>
                          <a:spcPts val="1000"/>
                        </a:spcAft>
                      </a:pPr>
                      <a:r>
                        <a:rPr lang="en-US" sz="1400">
                          <a:latin typeface="Calibri"/>
                          <a:ea typeface="Calibri"/>
                          <a:cs typeface="Times New Roman"/>
                        </a:rPr>
                        <a:t>Low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36/65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latin typeface="Calibri"/>
                          <a:ea typeface="Calibri"/>
                          <a:cs typeface="Times New Roman"/>
                        </a:rPr>
                        <a:t>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1000"/>
                        </a:spcAft>
                      </a:pPr>
                      <a:r>
                        <a:rPr lang="en-US" sz="1400">
                          <a:latin typeface="Calibri"/>
                          <a:ea typeface="Calibri"/>
                          <a:cs typeface="Times New Roman"/>
                        </a:rPr>
                        <a:t>Medium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latin typeface="Calibri"/>
                          <a:ea typeface="Calibri"/>
                          <a:cs typeface="Times New Roman"/>
                        </a:rPr>
                        <a:t>21/65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latin typeface="Calibri"/>
                          <a:ea typeface="Calibri"/>
                          <a:cs typeface="Times New Roman"/>
                        </a:rPr>
                        <a:t>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1000"/>
                        </a:spcAft>
                      </a:pPr>
                      <a:r>
                        <a:rPr lang="en-US" sz="1400" dirty="0">
                          <a:latin typeface="Calibri"/>
                          <a:ea typeface="Calibri"/>
                          <a:cs typeface="Times New Roman"/>
                        </a:rPr>
                        <a:t>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latin typeface="Calibri"/>
                          <a:ea typeface="Calibri"/>
                          <a:cs typeface="Times New Roman"/>
                        </a:rPr>
                        <a:t>8/65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nvGraphicFramePr>
        <p:xfrm>
          <a:off x="641350" y="3200400"/>
          <a:ext cx="7734554" cy="869642"/>
        </p:xfrm>
        <a:graphic>
          <a:graphicData uri="http://schemas.openxmlformats.org/drawingml/2006/table">
            <a:tbl>
              <a:tblPr firstRow="1" bandRow="1">
                <a:tableStyleId>{5C22544A-7EE6-4342-B048-85BDC9FD1C3A}</a:tableStyleId>
              </a:tblPr>
              <a:tblGrid>
                <a:gridCol w="1790954"/>
                <a:gridCol w="5943600"/>
              </a:tblGrid>
              <a:tr h="869642">
                <a:tc>
                  <a:txBody>
                    <a:bodyPr/>
                    <a:lstStyle/>
                    <a:p>
                      <a:pPr algn="ctr"/>
                      <a:r>
                        <a:rPr lang="en-US" dirty="0"/>
                        <a:t>Goal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0" kern="1200" dirty="0" smtClean="0">
                          <a:solidFill>
                            <a:sysClr val="windowText" lastClr="000000"/>
                          </a:solidFill>
                          <a:latin typeface="+mn-lt"/>
                          <a:ea typeface="+mn-ea"/>
                          <a:cs typeface="+mn-cs"/>
                        </a:rPr>
                        <a:t>75% students will meet their designated target</a:t>
                      </a:r>
                      <a:r>
                        <a:rPr lang="en-US" sz="1800" b="0" kern="1200" baseline="0" dirty="0" smtClean="0">
                          <a:solidFill>
                            <a:sysClr val="windowText" lastClr="000000"/>
                          </a:solidFill>
                          <a:latin typeface="+mn-lt"/>
                          <a:ea typeface="+mn-ea"/>
                          <a:cs typeface="+mn-cs"/>
                        </a:rPr>
                        <a:t> scores on the Physics 1 post-assessment</a:t>
                      </a:r>
                      <a:endParaRPr lang="en-US"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9" name="TextBox 8"/>
          <p:cNvSpPr txBox="1"/>
          <p:nvPr/>
        </p:nvSpPr>
        <p:spPr>
          <a:xfrm>
            <a:off x="533400" y="1752600"/>
            <a:ext cx="7874756" cy="1200329"/>
          </a:xfrm>
          <a:prstGeom prst="rect">
            <a:avLst/>
          </a:prstGeom>
          <a:noFill/>
        </p:spPr>
        <p:txBody>
          <a:bodyPr wrap="square" rtlCol="0">
            <a:spAutoFit/>
          </a:bodyPr>
          <a:lstStyle/>
          <a:p>
            <a:r>
              <a:rPr lang="en-US" dirty="0" smtClean="0"/>
              <a:t>For some teachers, </a:t>
            </a:r>
            <a:r>
              <a:rPr lang="en-US" dirty="0" err="1" smtClean="0"/>
              <a:t>tiering</a:t>
            </a:r>
            <a:r>
              <a:rPr lang="en-US" dirty="0" smtClean="0"/>
              <a:t> student goals based on preparedness levels might be the best way to structure an SGO. In this example, in order to reach a final score, the evaluator can take a straight (or weighted) average of the student results in each group.</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 a Tiered SGO</a:t>
            </a:r>
            <a:endParaRPr lang="en-US" dirty="0"/>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Content Placeholder 2"/>
          <p:cNvSpPr>
            <a:spLocks noGrp="1"/>
          </p:cNvSpPr>
          <p:nvPr>
            <p:ph idx="1"/>
          </p:nvPr>
        </p:nvSpPr>
        <p:spPr>
          <a:xfrm>
            <a:off x="457200" y="1600200"/>
            <a:ext cx="8229600" cy="1169551"/>
          </a:xfrm>
        </p:spPr>
        <p:txBody>
          <a:bodyPr/>
          <a:lstStyle/>
          <a:p>
            <a:pPr>
              <a:lnSpc>
                <a:spcPct val="100000"/>
              </a:lnSpc>
              <a:buNone/>
            </a:pPr>
            <a:r>
              <a:rPr lang="en-US" dirty="0" smtClean="0"/>
              <a:t>	</a:t>
            </a:r>
            <a:r>
              <a:rPr lang="en-US" sz="1600" b="1" dirty="0" smtClean="0">
                <a:latin typeface="Arial" pitchFamily="34" charset="0"/>
                <a:cs typeface="Arial" pitchFamily="34" charset="0"/>
              </a:rPr>
              <a:t>The table below shows the results of the tiered SGO from the previous page.</a:t>
            </a:r>
            <a:r>
              <a:rPr lang="en-US" sz="1800" b="1" dirty="0" smtClean="0">
                <a:latin typeface="Arial" pitchFamily="34" charset="0"/>
                <a:cs typeface="Arial" pitchFamily="34" charset="0"/>
              </a:rPr>
              <a:t> </a:t>
            </a:r>
            <a:r>
              <a:rPr lang="en-US" sz="1600" dirty="0" smtClean="0">
                <a:latin typeface="Arial" pitchFamily="34" charset="0"/>
                <a:cs typeface="Arial" pitchFamily="34" charset="0"/>
              </a:rPr>
              <a:t>This shows how to calculate a weighted score that will fairly represent the learning in groups of different sizes. More detailed information on scoring can be found in the SGO Guidebook </a:t>
            </a:r>
            <a:r>
              <a:rPr lang="en-US" sz="1600" dirty="0" smtClean="0">
                <a:latin typeface="Arial" pitchFamily="34" charset="0"/>
                <a:cs typeface="Arial" pitchFamily="34" charset="0"/>
                <a:hlinkClick r:id="rId2"/>
              </a:rPr>
              <a:t>here</a:t>
            </a:r>
            <a:r>
              <a:rPr lang="en-US" sz="1600" dirty="0" smtClean="0">
                <a:latin typeface="Arial" pitchFamily="34" charset="0"/>
                <a:cs typeface="Arial" pitchFamily="34" charset="0"/>
              </a:rPr>
              <a:t>.</a:t>
            </a:r>
            <a:endParaRPr lang="en-US" sz="1600" dirty="0">
              <a:latin typeface="Arial" pitchFamily="34" charset="0"/>
              <a:cs typeface="Arial" pitchFamily="34" charset="0"/>
            </a:endParaRPr>
          </a:p>
        </p:txBody>
      </p:sp>
      <p:graphicFrame>
        <p:nvGraphicFramePr>
          <p:cNvPr id="12" name="Table 11"/>
          <p:cNvGraphicFramePr>
            <a:graphicFrameLocks noGrp="1"/>
          </p:cNvGraphicFramePr>
          <p:nvPr/>
        </p:nvGraphicFramePr>
        <p:xfrm>
          <a:off x="685800" y="2971800"/>
          <a:ext cx="7543800" cy="2905144"/>
        </p:xfrm>
        <a:graphic>
          <a:graphicData uri="http://schemas.openxmlformats.org/drawingml/2006/table">
            <a:tbl>
              <a:tblPr/>
              <a:tblGrid>
                <a:gridCol w="1064524"/>
                <a:gridCol w="1142619"/>
                <a:gridCol w="1721945"/>
                <a:gridCol w="1258345"/>
                <a:gridCol w="1102681"/>
                <a:gridCol w="1253686"/>
              </a:tblGrid>
              <a:tr h="315410">
                <a:tc gridSpan="6">
                  <a:txBody>
                    <a:bodyPr/>
                    <a:lstStyle/>
                    <a:p>
                      <a:pPr marL="0" marR="0" algn="ctr">
                        <a:lnSpc>
                          <a:spcPct val="115000"/>
                        </a:lnSpc>
                        <a:spcBef>
                          <a:spcPts val="0"/>
                        </a:spcBef>
                        <a:spcAft>
                          <a:spcPts val="0"/>
                        </a:spcAft>
                      </a:pPr>
                      <a:r>
                        <a:rPr lang="en-US" sz="1400" b="1" dirty="0">
                          <a:solidFill>
                            <a:schemeClr val="tx1"/>
                          </a:solidFill>
                          <a:latin typeface="+mn-lt"/>
                          <a:ea typeface="Calibri"/>
                          <a:cs typeface="Times New Roman"/>
                        </a:rPr>
                        <a:t>Results of </a:t>
                      </a:r>
                      <a:r>
                        <a:rPr lang="en-US" sz="1400" b="1" dirty="0" smtClean="0">
                          <a:solidFill>
                            <a:schemeClr val="tx1"/>
                          </a:solidFill>
                          <a:latin typeface="+mn-lt"/>
                          <a:ea typeface="Calibri"/>
                          <a:cs typeface="Times New Roman"/>
                        </a:rPr>
                        <a:t>SGO</a:t>
                      </a:r>
                      <a:endParaRPr lang="en-US" sz="1400" b="1" dirty="0">
                        <a:solidFill>
                          <a:schemeClr val="tx1"/>
                        </a:solidFill>
                        <a:latin typeface="+mn-lt"/>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r>
              <a:tr h="272415">
                <a:tc>
                  <a:txBody>
                    <a:bodyPr/>
                    <a:lstStyle/>
                    <a:p>
                      <a:pPr marL="0" marR="0" algn="ctr">
                        <a:lnSpc>
                          <a:spcPct val="115000"/>
                        </a:lnSpc>
                        <a:spcBef>
                          <a:spcPts val="0"/>
                        </a:spcBef>
                        <a:spcAft>
                          <a:spcPts val="0"/>
                        </a:spcAft>
                      </a:pPr>
                      <a:r>
                        <a:rPr lang="en-US" sz="1400" b="1" dirty="0" smtClean="0">
                          <a:solidFill>
                            <a:schemeClr val="bg1"/>
                          </a:solidFill>
                          <a:latin typeface="+mn-lt"/>
                          <a:ea typeface="Calibri"/>
                          <a:cs typeface="Times New Roman"/>
                        </a:rPr>
                        <a:t>Prepared-</a:t>
                      </a:r>
                      <a:r>
                        <a:rPr lang="en-US" sz="1400" b="1" dirty="0" err="1" smtClean="0">
                          <a:solidFill>
                            <a:schemeClr val="bg1"/>
                          </a:solidFill>
                          <a:latin typeface="+mn-lt"/>
                          <a:ea typeface="Calibri"/>
                          <a:cs typeface="Times New Roman"/>
                        </a:rPr>
                        <a:t>ness</a:t>
                      </a:r>
                      <a:endParaRPr lang="en-US" sz="1400" b="1" dirty="0" smtClean="0">
                        <a:solidFill>
                          <a:schemeClr val="bg1"/>
                        </a:solidFill>
                        <a:latin typeface="+mn-lt"/>
                        <a:ea typeface="Calibri"/>
                        <a:cs typeface="Times New Roman"/>
                      </a:endParaRPr>
                    </a:p>
                    <a:p>
                      <a:pPr marL="0" marR="0" algn="ctr">
                        <a:lnSpc>
                          <a:spcPct val="115000"/>
                        </a:lnSpc>
                        <a:spcBef>
                          <a:spcPts val="0"/>
                        </a:spcBef>
                        <a:spcAft>
                          <a:spcPts val="0"/>
                        </a:spcAft>
                      </a:pPr>
                      <a:r>
                        <a:rPr lang="en-US" sz="1400" b="1" dirty="0" smtClean="0">
                          <a:solidFill>
                            <a:schemeClr val="bg1"/>
                          </a:solidFill>
                          <a:latin typeface="+mn-lt"/>
                          <a:ea typeface="Calibri"/>
                          <a:cs typeface="Times New Roman"/>
                        </a:rPr>
                        <a:t>Group</a:t>
                      </a:r>
                      <a:endParaRPr lang="en-US" sz="1400" b="1" dirty="0">
                        <a:solidFill>
                          <a:schemeClr val="bg1"/>
                        </a:solidFill>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1400" b="1" dirty="0">
                          <a:solidFill>
                            <a:schemeClr val="bg1"/>
                          </a:solidFill>
                          <a:latin typeface="+mn-lt"/>
                          <a:ea typeface="Calibri"/>
                          <a:cs typeface="Times New Roman"/>
                        </a:rPr>
                        <a:t>Number of </a:t>
                      </a:r>
                      <a:r>
                        <a:rPr lang="en-US" sz="1400" b="1" dirty="0" smtClean="0">
                          <a:solidFill>
                            <a:schemeClr val="bg1"/>
                          </a:solidFill>
                          <a:latin typeface="+mn-lt"/>
                          <a:ea typeface="Calibri"/>
                          <a:cs typeface="Times New Roman"/>
                        </a:rPr>
                        <a:t>Students </a:t>
                      </a:r>
                      <a:r>
                        <a:rPr lang="en-US" sz="1400" b="1" baseline="0" dirty="0" smtClean="0">
                          <a:solidFill>
                            <a:schemeClr val="bg1"/>
                          </a:solidFill>
                          <a:latin typeface="+mn-lt"/>
                          <a:ea typeface="Calibri"/>
                          <a:cs typeface="Times New Roman"/>
                        </a:rPr>
                        <a:t>in Group</a:t>
                      </a:r>
                      <a:endParaRPr lang="en-US" sz="1400" b="1" dirty="0">
                        <a:solidFill>
                          <a:schemeClr val="bg1"/>
                        </a:solidFill>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1400" b="1" dirty="0">
                          <a:solidFill>
                            <a:schemeClr val="bg1"/>
                          </a:solidFill>
                          <a:latin typeface="+mn-lt"/>
                          <a:ea typeface="Calibri"/>
                          <a:cs typeface="Times New Roman"/>
                        </a:rPr>
                        <a:t>Weight </a:t>
                      </a:r>
                      <a:endParaRPr lang="en-US" sz="1400" b="1" dirty="0" smtClean="0">
                        <a:solidFill>
                          <a:schemeClr val="bg1"/>
                        </a:solidFill>
                        <a:latin typeface="+mn-lt"/>
                        <a:ea typeface="Calibri"/>
                        <a:cs typeface="Times New Roman"/>
                      </a:endParaRPr>
                    </a:p>
                    <a:p>
                      <a:pPr marL="0" marR="0" algn="ctr">
                        <a:lnSpc>
                          <a:spcPct val="115000"/>
                        </a:lnSpc>
                        <a:spcBef>
                          <a:spcPts val="0"/>
                        </a:spcBef>
                        <a:spcAft>
                          <a:spcPts val="0"/>
                        </a:spcAft>
                      </a:pPr>
                      <a:r>
                        <a:rPr lang="en-US" sz="1400" b="1" dirty="0" smtClean="0">
                          <a:solidFill>
                            <a:schemeClr val="bg1"/>
                          </a:solidFill>
                          <a:latin typeface="+mn-lt"/>
                          <a:ea typeface="Calibri"/>
                          <a:cs typeface="Times New Roman"/>
                        </a:rPr>
                        <a:t>(Number</a:t>
                      </a:r>
                      <a:r>
                        <a:rPr lang="en-US" sz="1400" b="1" baseline="0" dirty="0" smtClean="0">
                          <a:solidFill>
                            <a:schemeClr val="bg1"/>
                          </a:solidFill>
                          <a:latin typeface="+mn-lt"/>
                          <a:ea typeface="Calibri"/>
                          <a:cs typeface="Times New Roman"/>
                        </a:rPr>
                        <a:t> of students in group/total students)</a:t>
                      </a:r>
                      <a:endParaRPr lang="en-US" sz="1400" b="1" dirty="0">
                        <a:solidFill>
                          <a:schemeClr val="bg1"/>
                        </a:solidFill>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1400" b="1" dirty="0" smtClean="0">
                          <a:solidFill>
                            <a:schemeClr val="bg1"/>
                          </a:solidFill>
                          <a:latin typeface="+mn-lt"/>
                          <a:ea typeface="Calibri"/>
                          <a:cs typeface="Times New Roman"/>
                        </a:rPr>
                        <a:t>Number of Student</a:t>
                      </a:r>
                      <a:r>
                        <a:rPr lang="en-US" sz="1400" b="1" baseline="0" dirty="0" smtClean="0">
                          <a:solidFill>
                            <a:schemeClr val="bg1"/>
                          </a:solidFill>
                          <a:latin typeface="+mn-lt"/>
                          <a:ea typeface="Calibri"/>
                          <a:cs typeface="Times New Roman"/>
                        </a:rPr>
                        <a:t>s Reaching</a:t>
                      </a:r>
                      <a:r>
                        <a:rPr lang="en-US" sz="1400" b="1" dirty="0" smtClean="0">
                          <a:solidFill>
                            <a:schemeClr val="bg1"/>
                          </a:solidFill>
                          <a:latin typeface="+mn-lt"/>
                          <a:ea typeface="Calibri"/>
                          <a:cs typeface="Times New Roman"/>
                        </a:rPr>
                        <a:t> Target  Score</a:t>
                      </a:r>
                      <a:endParaRPr lang="en-US" sz="1400" b="1" dirty="0">
                        <a:solidFill>
                          <a:schemeClr val="bg1"/>
                        </a:solidFill>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1400" b="1" dirty="0">
                          <a:solidFill>
                            <a:schemeClr val="bg1"/>
                          </a:solidFill>
                          <a:latin typeface="+mn-lt"/>
                          <a:ea typeface="Calibri"/>
                          <a:cs typeface="Times New Roman"/>
                        </a:rPr>
                        <a:t>Objective Attainment Level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1400" b="1" dirty="0">
                          <a:solidFill>
                            <a:schemeClr val="bg1"/>
                          </a:solidFill>
                          <a:latin typeface="+mn-lt"/>
                          <a:ea typeface="Calibri"/>
                          <a:cs typeface="Times New Roman"/>
                        </a:rPr>
                        <a:t>Weighted Score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350348">
                <a:tc>
                  <a:txBody>
                    <a:bodyPr/>
                    <a:lstStyle/>
                    <a:p>
                      <a:pPr marL="0" marR="0" algn="ctr">
                        <a:lnSpc>
                          <a:spcPct val="115000"/>
                        </a:lnSpc>
                        <a:spcBef>
                          <a:spcPts val="0"/>
                        </a:spcBef>
                        <a:spcAft>
                          <a:spcPts val="0"/>
                        </a:spcAft>
                      </a:pPr>
                      <a:r>
                        <a:rPr lang="en-US" sz="1400">
                          <a:latin typeface="+mn-lt"/>
                          <a:ea typeface="Calibri"/>
                          <a:cs typeface="Times New Roman"/>
                        </a:rPr>
                        <a:t>Low</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1000"/>
                        </a:spcAft>
                      </a:pPr>
                      <a:r>
                        <a:rPr lang="en-US" sz="1400" dirty="0">
                          <a:latin typeface="+mn-lt"/>
                          <a:ea typeface="Calibri"/>
                          <a:cs typeface="Times New Roman"/>
                        </a:rPr>
                        <a:t>36/65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smtClean="0">
                          <a:latin typeface="+mn-lt"/>
                          <a:ea typeface="Calibri"/>
                          <a:cs typeface="Times New Roman"/>
                        </a:rPr>
                        <a:t>0.56</a:t>
                      </a:r>
                      <a:endParaRPr lang="en-US" sz="1400" b="1"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mn-lt"/>
                          <a:ea typeface="Calibri"/>
                          <a:cs typeface="Times New Roman"/>
                        </a:rPr>
                        <a:t>27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mn-lt"/>
                          <a:ea typeface="Calibri"/>
                          <a:cs typeface="Times New Roman"/>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b="1" dirty="0" smtClean="0">
                          <a:latin typeface="+mn-lt"/>
                          <a:ea typeface="Calibri"/>
                          <a:cs typeface="Times New Roman"/>
                        </a:rPr>
                        <a:t>0.56</a:t>
                      </a:r>
                      <a:r>
                        <a:rPr lang="en-US" sz="1400" b="1" baseline="0" dirty="0" smtClean="0">
                          <a:latin typeface="+mn-lt"/>
                          <a:ea typeface="Calibri"/>
                          <a:cs typeface="Times New Roman"/>
                        </a:rPr>
                        <a:t>x3</a:t>
                      </a:r>
                      <a:r>
                        <a:rPr lang="en-US" sz="1400" baseline="0" dirty="0" smtClean="0">
                          <a:latin typeface="+mn-lt"/>
                          <a:ea typeface="Calibri"/>
                          <a:cs typeface="Times New Roman"/>
                        </a:rPr>
                        <a:t> = 2.24</a:t>
                      </a:r>
                      <a:endParaRPr lang="en-US" sz="1400"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68490">
                <a:tc>
                  <a:txBody>
                    <a:bodyPr/>
                    <a:lstStyle/>
                    <a:p>
                      <a:pPr marL="0" marR="0" algn="ctr">
                        <a:lnSpc>
                          <a:spcPct val="115000"/>
                        </a:lnSpc>
                        <a:spcBef>
                          <a:spcPts val="0"/>
                        </a:spcBef>
                        <a:spcAft>
                          <a:spcPts val="0"/>
                        </a:spcAft>
                      </a:pPr>
                      <a:r>
                        <a:rPr lang="en-US" sz="1400">
                          <a:latin typeface="+mn-lt"/>
                          <a:ea typeface="Calibri"/>
                          <a:cs typeface="Times New Roman"/>
                        </a:rPr>
                        <a:t>Medium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1000"/>
                        </a:spcAft>
                      </a:pPr>
                      <a:r>
                        <a:rPr lang="en-US" sz="1400" dirty="0">
                          <a:latin typeface="+mn-lt"/>
                          <a:ea typeface="Calibri"/>
                          <a:cs typeface="Times New Roman"/>
                        </a:rPr>
                        <a:t>21/65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smtClean="0">
                          <a:latin typeface="+mn-lt"/>
                          <a:ea typeface="Calibri"/>
                          <a:cs typeface="Times New Roman"/>
                        </a:rPr>
                        <a:t>0.32</a:t>
                      </a:r>
                      <a:endParaRPr lang="en-US" sz="1400" b="1"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mn-lt"/>
                          <a:ea typeface="Calibri"/>
                          <a:cs typeface="Times New Roman"/>
                        </a:rPr>
                        <a:t>1</a:t>
                      </a:r>
                      <a:r>
                        <a:rPr lang="en-US" sz="1400" dirty="0" smtClean="0">
                          <a:latin typeface="+mn-lt"/>
                          <a:ea typeface="Calibri"/>
                          <a:cs typeface="Times New Roman"/>
                        </a:rPr>
                        <a:t>8</a:t>
                      </a:r>
                      <a:endParaRPr lang="en-US" sz="1400"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mn-lt"/>
                          <a:ea typeface="Calibri"/>
                          <a:cs typeface="Times New Roman"/>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b="1" dirty="0" smtClean="0">
                          <a:latin typeface="+mn-lt"/>
                          <a:ea typeface="Calibri"/>
                          <a:cs typeface="Times New Roman"/>
                        </a:rPr>
                        <a:t>0.32x4</a:t>
                      </a:r>
                      <a:r>
                        <a:rPr lang="en-US" sz="1400" dirty="0" smtClean="0">
                          <a:latin typeface="+mn-lt"/>
                          <a:ea typeface="Calibri"/>
                          <a:cs typeface="Times New Roman"/>
                        </a:rPr>
                        <a:t> = 0.96</a:t>
                      </a:r>
                      <a:endParaRPr lang="en-US" sz="1400"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8712">
                <a:tc>
                  <a:txBody>
                    <a:bodyPr/>
                    <a:lstStyle/>
                    <a:p>
                      <a:pPr marL="0" marR="0" algn="ctr">
                        <a:lnSpc>
                          <a:spcPct val="115000"/>
                        </a:lnSpc>
                        <a:spcBef>
                          <a:spcPts val="0"/>
                        </a:spcBef>
                        <a:spcAft>
                          <a:spcPts val="0"/>
                        </a:spcAft>
                      </a:pPr>
                      <a:r>
                        <a:rPr lang="en-US" sz="1400" dirty="0">
                          <a:latin typeface="+mn-lt"/>
                          <a:ea typeface="Calibri"/>
                          <a:cs typeface="Times New Roman"/>
                        </a:rPr>
                        <a:t>High</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1000"/>
                        </a:spcAft>
                      </a:pPr>
                      <a:r>
                        <a:rPr lang="en-US" sz="1400" dirty="0">
                          <a:latin typeface="+mn-lt"/>
                          <a:ea typeface="Calibri"/>
                          <a:cs typeface="Times New Roman"/>
                        </a:rPr>
                        <a:t>8/65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smtClean="0">
                          <a:latin typeface="+mn-lt"/>
                          <a:ea typeface="Calibri"/>
                          <a:cs typeface="Times New Roman"/>
                        </a:rPr>
                        <a:t>0.12</a:t>
                      </a:r>
                      <a:endParaRPr lang="en-US" sz="1400" b="1"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mn-lt"/>
                          <a:ea typeface="Calibri"/>
                          <a:cs typeface="Times New Roman"/>
                        </a:rPr>
                        <a:t>4</a:t>
                      </a:r>
                      <a:endParaRPr lang="en-US" sz="1400"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mn-lt"/>
                          <a:ea typeface="Calibri"/>
                          <a:cs typeface="Times New Roman"/>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b="1" dirty="0" smtClean="0">
                          <a:latin typeface="+mn-lt"/>
                          <a:ea typeface="Calibri"/>
                          <a:cs typeface="Times New Roman"/>
                        </a:rPr>
                        <a:t>0.12x2</a:t>
                      </a:r>
                      <a:r>
                        <a:rPr lang="en-US" sz="1400" dirty="0" smtClean="0">
                          <a:latin typeface="+mn-lt"/>
                          <a:ea typeface="Calibri"/>
                          <a:cs typeface="Times New Roman"/>
                        </a:rPr>
                        <a:t> = 0.24</a:t>
                      </a:r>
                      <a:endParaRPr lang="en-US" sz="1400"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9400">
                <a:tc gridSpan="4">
                  <a:txBody>
                    <a:bodyPr/>
                    <a:lstStyle/>
                    <a:p>
                      <a:pPr marL="0" marR="0" algn="ctr">
                        <a:lnSpc>
                          <a:spcPct val="115000"/>
                        </a:lnSpc>
                        <a:spcBef>
                          <a:spcPts val="0"/>
                        </a:spcBef>
                        <a:spcAft>
                          <a:spcPts val="0"/>
                        </a:spcAft>
                      </a:pPr>
                      <a:endParaRPr lang="en-US" sz="1400"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pPr marL="0" marR="0" algn="ctr">
                        <a:lnSpc>
                          <a:spcPct val="115000"/>
                        </a:lnSpc>
                        <a:spcBef>
                          <a:spcPts val="0"/>
                        </a:spcBef>
                        <a:spcAft>
                          <a:spcPts val="1000"/>
                        </a:spcAft>
                      </a:pPr>
                      <a:endParaRPr lang="en-US" sz="12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2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2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mn-lt"/>
                          <a:ea typeface="Calibri"/>
                          <a:cs typeface="Times New Roman"/>
                        </a:rPr>
                        <a:t>Total</a:t>
                      </a:r>
                      <a:r>
                        <a:rPr lang="en-US" sz="1400" baseline="0" dirty="0" smtClean="0">
                          <a:latin typeface="+mn-lt"/>
                          <a:ea typeface="Calibri"/>
                          <a:cs typeface="Times New Roman"/>
                        </a:rPr>
                        <a:t> SGO Score</a:t>
                      </a:r>
                      <a:endParaRPr lang="en-US" sz="1400"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US" sz="1400" u="sng" dirty="0" smtClean="0">
                          <a:latin typeface="+mn-lt"/>
                          <a:ea typeface="Calibri"/>
                          <a:cs typeface="Times New Roman"/>
                        </a:rPr>
                        <a:t>3.25</a:t>
                      </a:r>
                      <a:endParaRPr lang="en-US" sz="1400" dirty="0" smtClean="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bl>
          </a:graphicData>
        </a:graphic>
      </p:graphicFrame>
    </p:spTree>
    <p:extLst>
      <p:ext uri="{BB962C8B-B14F-4D97-AF65-F5344CB8AC3E}">
        <p14:creationId xmlns:p14="http://schemas.microsoft.com/office/powerpoint/2010/main" val="2050084429"/>
      </p:ext>
    </p:extLst>
  </p:cSld>
  <p:clrMapOvr>
    <a:masterClrMapping/>
  </p:clrMapOvr>
</p:sld>
</file>

<file path=ppt/theme/theme1.xml><?xml version="1.0" encoding="utf-8"?>
<a:theme xmlns:a="http://schemas.openxmlformats.org/drawingml/2006/main" name="NJ-2">
  <a:themeElements>
    <a:clrScheme name="Custom 21">
      <a:dk1>
        <a:sysClr val="windowText" lastClr="000000"/>
      </a:dk1>
      <a:lt1>
        <a:sysClr val="window" lastClr="FFFFFF"/>
      </a:lt1>
      <a:dk2>
        <a:srgbClr val="214189"/>
      </a:dk2>
      <a:lt2>
        <a:srgbClr val="EEECE1"/>
      </a:lt2>
      <a:accent1>
        <a:srgbClr val="5075BB"/>
      </a:accent1>
      <a:accent2>
        <a:srgbClr val="213363"/>
      </a:accent2>
      <a:accent3>
        <a:srgbClr val="6B72A3"/>
      </a:accent3>
      <a:accent4>
        <a:srgbClr val="005485"/>
      </a:accent4>
      <a:accent5>
        <a:srgbClr val="F89C15"/>
      </a:accent5>
      <a:accent6>
        <a:srgbClr val="1F2F7A"/>
      </a:accent6>
      <a:hlink>
        <a:srgbClr val="203263"/>
      </a:hlink>
      <a:folHlink>
        <a:srgbClr val="EC4A1B"/>
      </a:folHlink>
    </a:clrScheme>
    <a:fontScheme name="Trek">
      <a:majorFont>
        <a:latin typeface="Franklin Gothic Medium"/>
        <a:ea typeface=""/>
        <a:cs typeface=""/>
        <a:font script="Jpan" typeface="ヒラギノ角ゴ Pro W6"/>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ＭＳ Ｐゴシック"/>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23">
    <a:dk1>
      <a:sysClr val="windowText" lastClr="000000"/>
    </a:dk1>
    <a:lt1>
      <a:sysClr val="window" lastClr="FFFFFF"/>
    </a:lt1>
    <a:dk2>
      <a:srgbClr val="1F497D"/>
    </a:dk2>
    <a:lt2>
      <a:srgbClr val="EEECE1"/>
    </a:lt2>
    <a:accent1>
      <a:srgbClr val="1F3365"/>
    </a:accent1>
    <a:accent2>
      <a:srgbClr val="FC9C00"/>
    </a:accent2>
    <a:accent3>
      <a:srgbClr val="4D74BD"/>
    </a:accent3>
    <a:accent4>
      <a:srgbClr val="FCC64B"/>
    </a:accent4>
    <a:accent5>
      <a:srgbClr val="4BACC6"/>
    </a:accent5>
    <a:accent6>
      <a:srgbClr val="F79646"/>
    </a:accent6>
    <a:hlink>
      <a:srgbClr val="0000FF"/>
    </a:hlink>
    <a:folHlink>
      <a:srgbClr val="800080"/>
    </a:folHlink>
  </a:clrScheme>
  <a:fontScheme name="NJ DOE">
    <a:majorFont>
      <a:latin typeface="Franklin Gothic Medium"/>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21">
    <a:dk1>
      <a:sysClr val="windowText" lastClr="000000"/>
    </a:dk1>
    <a:lt1>
      <a:sysClr val="window" lastClr="FFFFFF"/>
    </a:lt1>
    <a:dk2>
      <a:srgbClr val="214189"/>
    </a:dk2>
    <a:lt2>
      <a:srgbClr val="EEECE1"/>
    </a:lt2>
    <a:accent1>
      <a:srgbClr val="5075BB"/>
    </a:accent1>
    <a:accent2>
      <a:srgbClr val="213363"/>
    </a:accent2>
    <a:accent3>
      <a:srgbClr val="6B72A3"/>
    </a:accent3>
    <a:accent4>
      <a:srgbClr val="005485"/>
    </a:accent4>
    <a:accent5>
      <a:srgbClr val="F89C15"/>
    </a:accent5>
    <a:accent6>
      <a:srgbClr val="1F2F7A"/>
    </a:accent6>
    <a:hlink>
      <a:srgbClr val="203263"/>
    </a:hlink>
    <a:folHlink>
      <a:srgbClr val="EC4A1B"/>
    </a:folHlink>
  </a:clrScheme>
  <a:fontScheme name="Trek">
    <a:majorFont>
      <a:latin typeface="Franklin Gothic Medium"/>
      <a:ea typeface=""/>
      <a:cs typeface=""/>
      <a:font script="Jpan" typeface="ヒラギノ角ゴ Pro W6"/>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ＭＳ Ｐゴシック"/>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8703</TotalTime>
  <Words>2159</Words>
  <Application>Microsoft Office PowerPoint</Application>
  <PresentationFormat>On-screen Show (4:3)</PresentationFormat>
  <Paragraphs>704</Paragraphs>
  <Slides>24</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Franklin Gothic Book</vt:lpstr>
      <vt:lpstr>Franklin Gothic Medium</vt:lpstr>
      <vt:lpstr>Times</vt:lpstr>
      <vt:lpstr>Times New Roman</vt:lpstr>
      <vt:lpstr>NJ-2</vt:lpstr>
      <vt:lpstr>AchieveNJ: Teacher Evaluation Scoring Guide</vt:lpstr>
      <vt:lpstr>Overview</vt:lpstr>
      <vt:lpstr>Multiple Measures</vt:lpstr>
      <vt:lpstr>Teacher Practice Scoring</vt:lpstr>
      <vt:lpstr>Teacher Practice:  Weighting of Domains and Components</vt:lpstr>
      <vt:lpstr>Student Growth Objective (SGO) Scoring</vt:lpstr>
      <vt:lpstr>SGO Scoring</vt:lpstr>
      <vt:lpstr>Tiered SGO: Physics 1</vt:lpstr>
      <vt:lpstr>Scoring a Tiered SGO</vt:lpstr>
      <vt:lpstr>Student Growth Percentile (SGP) Scoring</vt:lpstr>
      <vt:lpstr>SGP Conversion Chart Explained</vt:lpstr>
      <vt:lpstr>SGP Conversion Chart Explained</vt:lpstr>
      <vt:lpstr>SGP Conversion Chart Explained</vt:lpstr>
      <vt:lpstr>Scoring the Summative Rating</vt:lpstr>
      <vt:lpstr>Summary of Standard Setting Process</vt:lpstr>
      <vt:lpstr>Component Weighting for Non - SGP Teachers</vt:lpstr>
      <vt:lpstr>Summative Rating Example (Non – SGP Teacher)</vt:lpstr>
      <vt:lpstr>Summative Rating Example (Non – SGP Teacher)</vt:lpstr>
      <vt:lpstr>Summative Rating Example (Non – SGP Teacher)</vt:lpstr>
      <vt:lpstr>Component Weighting for SGP Teachers</vt:lpstr>
      <vt:lpstr>Summative Rating Example (SGP Teacher)</vt:lpstr>
      <vt:lpstr>Summative Rating Example (SGP Teacher)</vt:lpstr>
      <vt:lpstr>Summative Rating Example (SGP Teacher)</vt:lpstr>
      <vt:lpstr>Find out more:</vt:lpstr>
    </vt:vector>
  </TitlesOfParts>
  <Company>NJDOE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AchieveNJ: Summative Scoring Guide for Teachers</dc:title>
  <dc:creator>pnedeau</dc:creator>
  <cp:lastModifiedBy>Velyvyte, Aiste</cp:lastModifiedBy>
  <cp:revision>55</cp:revision>
  <dcterms:created xsi:type="dcterms:W3CDTF">2013-09-10T14:10:02Z</dcterms:created>
  <dcterms:modified xsi:type="dcterms:W3CDTF">2016-11-15T14:16:57Z</dcterms:modified>
</cp:coreProperties>
</file>