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58" r:id="rId5"/>
    <p:sldMasterId id="2147483682" r:id="rId6"/>
    <p:sldMasterId id="2147483691" r:id="rId7"/>
    <p:sldMasterId id="2147483707" r:id="rId8"/>
    <p:sldMasterId id="2147483724" r:id="rId9"/>
  </p:sldMasterIdLst>
  <p:notesMasterIdLst>
    <p:notesMasterId r:id="rId48"/>
  </p:notesMasterIdLst>
  <p:handoutMasterIdLst>
    <p:handoutMasterId r:id="rId49"/>
  </p:handoutMasterIdLst>
  <p:sldIdLst>
    <p:sldId id="256" r:id="rId10"/>
    <p:sldId id="1878" r:id="rId11"/>
    <p:sldId id="461" r:id="rId12"/>
    <p:sldId id="1880" r:id="rId13"/>
    <p:sldId id="369" r:id="rId14"/>
    <p:sldId id="285" r:id="rId15"/>
    <p:sldId id="467" r:id="rId16"/>
    <p:sldId id="372" r:id="rId17"/>
    <p:sldId id="1875" r:id="rId18"/>
    <p:sldId id="371" r:id="rId19"/>
    <p:sldId id="373" r:id="rId20"/>
    <p:sldId id="374" r:id="rId21"/>
    <p:sldId id="375" r:id="rId22"/>
    <p:sldId id="376" r:id="rId23"/>
    <p:sldId id="1876" r:id="rId24"/>
    <p:sldId id="292" r:id="rId25"/>
    <p:sldId id="378" r:id="rId26"/>
    <p:sldId id="379" r:id="rId27"/>
    <p:sldId id="296" r:id="rId28"/>
    <p:sldId id="295" r:id="rId29"/>
    <p:sldId id="465" r:id="rId30"/>
    <p:sldId id="383" r:id="rId31"/>
    <p:sldId id="462" r:id="rId32"/>
    <p:sldId id="384" r:id="rId33"/>
    <p:sldId id="385" r:id="rId34"/>
    <p:sldId id="386" r:id="rId35"/>
    <p:sldId id="387" r:id="rId36"/>
    <p:sldId id="388" r:id="rId37"/>
    <p:sldId id="389" r:id="rId38"/>
    <p:sldId id="390" r:id="rId39"/>
    <p:sldId id="464" r:id="rId40"/>
    <p:sldId id="391" r:id="rId41"/>
    <p:sldId id="352" r:id="rId42"/>
    <p:sldId id="259" r:id="rId43"/>
    <p:sldId id="1881" r:id="rId44"/>
    <p:sldId id="1882" r:id="rId45"/>
    <p:sldId id="299" r:id="rId46"/>
    <p:sldId id="1874" r:id="rId47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1544C22-3AA0-7C22-32CD-96C0F3D2BB9D}" name="Morgan, Alexis" initials="MA" userId="S::amorgan@doe.nj.gov::7d893f7c-d8e8-480b-8874-d8b139b35564" providerId="AD"/>
  <p188:author id="{CE3B8A31-47CC-DFEE-9213-AB4F6EBE1B53}" name="Paula" initials="P" userId="S::pbloom@doe.nj.gov::f478a192-f0af-44c0-8821-b5f55d5f87d0" providerId="AD"/>
  <p188:author id="{7CD06546-9DD9-0023-DDD8-EC4F2CAE1FF9}" name="Thomas, Elizabeth" initials="ET" userId="S::ethomas@doe.nj.gov::ecf9b76d-2424-407e-a49b-ad172b417e8c" providerId="AD"/>
  <p188:author id="{B763E06F-890B-9DDD-3589-394B4DBB42F4}" name="Singh, Rani" initials="SR" userId="Singh, Rani" providerId="None"/>
  <p188:author id="{A6620687-0BC2-3237-74BC-9411B17FF7BB}" name="Hart-Ruiz, Timothy" initials="HRT" userId="S::thart@doe.nj.gov::ec37d88e-b1b0-4cd9-83ba-36e4790d904f" providerId="AD"/>
  <p188:author id="{3FAD49A4-F617-737A-BDE9-C1774DF1F71B}" name="Singh, Rani" initials="SR" userId="S::rsingh@doe.nj.gov::01929194-4f6f-467f-8d57-ab3e1da933cf" providerId="AD"/>
  <p188:author id="{A9C86BD5-CA92-24CB-8BE5-F7B02B96929C}" name="Sikorski, Vickie" initials="VS" userId="S::vsikorsk@doe.nj.gov::53ad569b-a8fd-4365-8b60-196dcf339a1a" providerId="AD"/>
  <p188:author id="{3FDA0BE4-C2DD-EB02-99E5-532082FAAB57}" name="Morgan, Alexis" initials="MA" userId="Morgan, Alexis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rnandez-Vina, Elizabeth" initials="FE" lastIdx="1" clrIdx="0">
    <p:extLst>
      <p:ext uri="{19B8F6BF-5375-455C-9EA6-DF929625EA0E}">
        <p15:presenceInfo xmlns:p15="http://schemas.microsoft.com/office/powerpoint/2012/main" userId="S::efernand@doe.nj.gov::ca52e978-c70f-4229-9898-5af9fdfb51f7" providerId="AD"/>
      </p:ext>
    </p:extLst>
  </p:cmAuthor>
  <p:cmAuthor id="2" name="Bloom, Paula" initials="BP" lastIdx="26" clrIdx="1">
    <p:extLst>
      <p:ext uri="{19B8F6BF-5375-455C-9EA6-DF929625EA0E}">
        <p15:presenceInfo xmlns:p15="http://schemas.microsoft.com/office/powerpoint/2012/main" userId="S::pbloom@doe.nj.gov::f478a192-f0af-44c0-8821-b5f55d5f87d0" providerId="AD"/>
      </p:ext>
    </p:extLst>
  </p:cmAuthor>
  <p:cmAuthor id="3" name="Davis, Tanisha R." initials="DTR" lastIdx="30" clrIdx="2">
    <p:extLst>
      <p:ext uri="{19B8F6BF-5375-455C-9EA6-DF929625EA0E}">
        <p15:presenceInfo xmlns:p15="http://schemas.microsoft.com/office/powerpoint/2012/main" userId="S::trdavis@doe.nj.gov::39d5fa32-6ae6-4365-a6ad-b6226f3029a8" providerId="AD"/>
      </p:ext>
    </p:extLst>
  </p:cmAuthor>
  <p:cmAuthor id="4" name="Singh, Rani" initials="SR" lastIdx="1" clrIdx="3">
    <p:extLst>
      <p:ext uri="{19B8F6BF-5375-455C-9EA6-DF929625EA0E}">
        <p15:presenceInfo xmlns:p15="http://schemas.microsoft.com/office/powerpoint/2012/main" userId="S-1-5-21-2017986614-23424109-2091147243-13044" providerId="AD"/>
      </p:ext>
    </p:extLst>
  </p:cmAuthor>
  <p:cmAuthor id="5" name="Singh, Rani" initials="SR [2]" lastIdx="19" clrIdx="4">
    <p:extLst>
      <p:ext uri="{19B8F6BF-5375-455C-9EA6-DF929625EA0E}">
        <p15:presenceInfo xmlns:p15="http://schemas.microsoft.com/office/powerpoint/2012/main" userId="S::rsingh@doe.nj.gov::01929194-4f6f-467f-8d57-ab3e1da933cf" providerId="AD"/>
      </p:ext>
    </p:extLst>
  </p:cmAuthor>
  <p:cmAuthor id="6" name="Sikorski, Vickie" initials="SV" lastIdx="6" clrIdx="5">
    <p:extLst>
      <p:ext uri="{19B8F6BF-5375-455C-9EA6-DF929625EA0E}">
        <p15:presenceInfo xmlns:p15="http://schemas.microsoft.com/office/powerpoint/2012/main" userId="S::vsikorsk@doe.nj.gov::53ad569b-a8fd-4365-8b60-196dcf339a1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E24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39" autoAdjust="0"/>
    <p:restoredTop sz="86469" autoAdjust="0"/>
  </p:normalViewPr>
  <p:slideViewPr>
    <p:cSldViewPr snapToGrid="0">
      <p:cViewPr varScale="1">
        <p:scale>
          <a:sx n="103" d="100"/>
          <a:sy n="103" d="100"/>
        </p:scale>
        <p:origin x="114" y="222"/>
      </p:cViewPr>
      <p:guideLst/>
    </p:cSldViewPr>
  </p:slideViewPr>
  <p:outlineViewPr>
    <p:cViewPr>
      <p:scale>
        <a:sx n="33" d="100"/>
        <a:sy n="33" d="100"/>
      </p:scale>
      <p:origin x="0" y="-2939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commentAuthors" Target="commentAuthors.xml"/><Relationship Id="rId55" Type="http://schemas.microsoft.com/office/2018/10/relationships/authors" Target="author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notesMaster" Target="notesMasters/notesMaster1.xml"/><Relationship Id="rId8" Type="http://schemas.openxmlformats.org/officeDocument/2006/relationships/slideMaster" Target="slideMasters/slideMaster5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3CA4259-EAE7-46D8-9E95-EECF222633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A12993-B11F-4A1A-9605-19E2237870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57425AFB-E73E-4C47-BA4D-95B867A1CC07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405770-E5EF-402C-9691-9BF7CF31DC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54CEE4-A16C-4F67-915C-EEEA190ED3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E8FD18C-D8A1-484B-BA09-7DA4094F3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154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5D8AC223-25EB-40B2-9538-010511AACFA5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B97A44F7-5F69-4F06-8F30-FB0E6EC0A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55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6513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BCCD81-8191-A3F7-4CDB-4D9EC7A64E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2EAA2F-C193-36CD-C843-0975ECFAA3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F2BBA4-133B-D556-B801-5F71C1C1F2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C5FBB9-CC6E-B0C8-533D-17FABBAEED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3237">
              <a:defRPr/>
            </a:pPr>
            <a:fld id="{B97A44F7-5F69-4F06-8F30-FB0E6EC0A151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3237">
                <a:defRPr/>
              </a:pPr>
              <a:t>15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463203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9874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0149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3237">
              <a:defRPr/>
            </a:pPr>
            <a:fld id="{B97A44F7-5F69-4F06-8F30-FB0E6EC0A151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3237">
                <a:defRPr/>
              </a:pPr>
              <a:t>26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188450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9020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3237">
              <a:defRPr/>
            </a:pPr>
            <a:fld id="{B97A44F7-5F69-4F06-8F30-FB0E6EC0A151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3237">
                <a:defRPr/>
              </a:pPr>
              <a:t>28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670069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0908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55787D-87CC-7DD3-E1FE-A1B7862497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C9CD8B-8618-8728-EC08-398B1CC5BC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598BA5-701F-505E-822E-108E2D2E10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AF6D7D-B9CC-0C09-EF56-0B2F231896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3297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3237">
              <a:defRPr/>
            </a:pPr>
            <a:fld id="{B97A44F7-5F69-4F06-8F30-FB0E6EC0A151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3237">
                <a:defRPr/>
              </a:pPr>
              <a:t>32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41545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4ACE08-65F0-4902-05F0-9BBD188CAC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4129DE-7291-09DB-AD5C-CD549E6A66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1468F9-4219-5666-296E-E21D39CD33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22EA85-4FF4-6870-8337-C73A653B13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3237">
              <a:defRPr/>
            </a:pPr>
            <a:fld id="{B97A44F7-5F69-4F06-8F30-FB0E6EC0A151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3237">
                <a:defRPr/>
              </a:pPr>
              <a:t>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51314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DCF668-3848-48D9-7700-72978F099E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8C086C-407F-A758-8B02-9165D68365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E4BD49-536A-01EE-D5D0-A22BD8DEA4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6CE08A-1EFF-1B72-3B32-FA7AA896E1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642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3237">
              <a:defRPr/>
            </a:pPr>
            <a:fld id="{B97A44F7-5F69-4F06-8F30-FB0E6EC0A151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3237">
                <a:defRPr/>
              </a:pPr>
              <a:t>8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28767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BF0BE0-C76F-FD68-62A6-20C08C417D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833E24-5EBE-99AE-20A2-9B548B1E8B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E08FEA-C550-16D9-A51F-CA7F55AB9E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CEAAC1-C77F-EBD9-C18F-BA6C09AB0D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3237">
              <a:defRPr/>
            </a:pPr>
            <a:fld id="{B97A44F7-5F69-4F06-8F30-FB0E6EC0A151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3237">
                <a:defRPr/>
              </a:pPr>
              <a:t>9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72526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3237">
              <a:defRPr/>
            </a:pPr>
            <a:fld id="{B97A44F7-5F69-4F06-8F30-FB0E6EC0A151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3237">
                <a:defRPr/>
              </a:pPr>
              <a:t>10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5078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563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838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3237">
              <a:defRPr/>
            </a:pPr>
            <a:fld id="{B97A44F7-5F69-4F06-8F30-FB0E6EC0A151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3237">
                <a:defRPr/>
              </a:pPr>
              <a:t>14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85000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png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4195A-8207-4653-9618-FEF2DA8A3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4B6A3B-3BF1-49BB-A418-D9BD7963E3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1451" y="1222375"/>
            <a:ext cx="11849100" cy="4803775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79865C-D298-48FE-A461-FAEF3874AA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410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Picture_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FF54-08E1-4BFC-BDFD-CD90649E1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951" y="195934"/>
            <a:ext cx="10102849" cy="96240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1273DB-711C-4569-B5D6-110AE7AF38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5100" y="1277651"/>
            <a:ext cx="11853863" cy="76575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EEE87F8B-8AA8-49AF-8B4D-9363E19586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175657" y="2341622"/>
            <a:ext cx="10255262" cy="361735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C584C0-6D73-4AC0-9B07-6A274D7AA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237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9AEFE-FC93-4AF4-AA60-69D74CEA9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8EB81FAF-D709-4158-AB3A-6470D4C7F2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30460" y="1520826"/>
            <a:ext cx="9808557" cy="368778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D6D3F22-3F6B-483B-8748-C40C664682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30460" y="5457471"/>
            <a:ext cx="9808556" cy="550863"/>
          </a:xfrm>
        </p:spPr>
        <p:txBody>
          <a:bodyPr rIns="9144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Enter source/citation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DF3EB-641B-4E11-8A18-AB00ABB1C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66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FF54-08E1-4BFC-BDFD-CD90649E1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951" y="195934"/>
            <a:ext cx="10102849" cy="96240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EEE87F8B-8AA8-49AF-8B4D-9363E19586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65254" y="1226582"/>
            <a:ext cx="5563517" cy="46894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78BB418D-9BD3-4031-AC15-403BABC477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0" y="1226581"/>
            <a:ext cx="5930746" cy="468947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C584C0-6D73-4AC0-9B07-6A274D7AA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47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FF54-08E1-4BFC-BDFD-CD90649E1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951" y="195934"/>
            <a:ext cx="10102849" cy="96240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EEE87F8B-8AA8-49AF-8B4D-9363E19586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65254" y="1226582"/>
            <a:ext cx="5563517" cy="41571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BDDE2DB-6549-448D-B8B8-EC57504118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5100" y="5457825"/>
            <a:ext cx="5564188" cy="550863"/>
          </a:xfrm>
        </p:spPr>
        <p:txBody>
          <a:bodyPr rIns="91440"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Enter source/citation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78BB418D-9BD3-4031-AC15-403BABC477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0" y="1226581"/>
            <a:ext cx="5930746" cy="468947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C584C0-6D73-4AC0-9B07-6A274D7AA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944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_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9DD0B-203A-49C4-9F48-8D711C6D1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website">
            <a:extLst>
              <a:ext uri="{FF2B5EF4-FFF2-40B4-BE49-F238E27FC236}">
                <a16:creationId xmlns:a16="http://schemas.microsoft.com/office/drawing/2014/main" id="{257493FF-CD20-4B73-9767-F1B99F11BE0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0" y="1256859"/>
            <a:ext cx="12192000" cy="747579"/>
          </a:xfrm>
        </p:spPr>
        <p:txBody>
          <a:bodyPr lIns="0" rIns="91440">
            <a:normAutofit/>
          </a:bodyPr>
          <a:lstStyle>
            <a:lvl1pPr marL="0" indent="0" algn="ctr">
              <a:spcBef>
                <a:spcPts val="0"/>
              </a:spcBef>
              <a:buNone/>
              <a:defRPr sz="3200"/>
            </a:lvl1pPr>
          </a:lstStyle>
          <a:p>
            <a:pPr lvl="0"/>
            <a:r>
              <a:rPr lang="en-US"/>
              <a:t>Department or Office Webpage</a:t>
            </a:r>
          </a:p>
        </p:txBody>
      </p:sp>
      <p:sp>
        <p:nvSpPr>
          <p:cNvPr id="5" name="contact info">
            <a:extLst>
              <a:ext uri="{FF2B5EF4-FFF2-40B4-BE49-F238E27FC236}">
                <a16:creationId xmlns:a16="http://schemas.microsoft.com/office/drawing/2014/main" id="{6F4F1684-EE2D-419B-9D6E-6617B1C18A9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-1" y="2226096"/>
            <a:ext cx="12191999" cy="1493491"/>
          </a:xfrm>
        </p:spPr>
        <p:txBody>
          <a:bodyPr lIns="0" rIns="0">
            <a:normAutofit/>
          </a:bodyPr>
          <a:lstStyle>
            <a:lvl1pPr marL="0" indent="0" algn="ctr">
              <a:spcBef>
                <a:spcPts val="0"/>
              </a:spcBef>
              <a:spcAft>
                <a:spcPts val="1200"/>
              </a:spcAft>
              <a:buNone/>
              <a:defRPr sz="3200"/>
            </a:lvl1pPr>
          </a:lstStyle>
          <a:p>
            <a:pPr lvl="0"/>
            <a:r>
              <a:rPr lang="en-US"/>
              <a:t>Contact Info</a:t>
            </a:r>
          </a:p>
        </p:txBody>
      </p:sp>
      <p:sp>
        <p:nvSpPr>
          <p:cNvPr id="7" name="follow us">
            <a:extLst>
              <a:ext uri="{FF2B5EF4-FFF2-40B4-BE49-F238E27FC236}">
                <a16:creationId xmlns:a16="http://schemas.microsoft.com/office/drawing/2014/main" id="{45487015-5153-4640-AB82-30B0797FB53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0" y="3901967"/>
            <a:ext cx="12192000" cy="640081"/>
          </a:xfrm>
        </p:spPr>
        <p:txBody>
          <a:bodyPr lIns="0" rIns="0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400" b="1"/>
            </a:lvl1pPr>
          </a:lstStyle>
          <a:p>
            <a:pPr lvl="0"/>
            <a:r>
              <a:rPr lang="en-US"/>
              <a:t>Text</a:t>
            </a:r>
          </a:p>
        </p:txBody>
      </p:sp>
      <p:pic>
        <p:nvPicPr>
          <p:cNvPr id="8" name="Facebook">
            <a:extLst>
              <a:ext uri="{FF2B5EF4-FFF2-40B4-BE49-F238E27FC236}">
                <a16:creationId xmlns:a16="http://schemas.microsoft.com/office/drawing/2014/main" id="{D47437DB-276A-491E-9DED-5CE275B55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940" y="4737577"/>
            <a:ext cx="644285" cy="640080"/>
          </a:xfrm>
          <a:prstGeom prst="rect">
            <a:avLst/>
          </a:prstGeom>
        </p:spPr>
      </p:pic>
      <p:sp>
        <p:nvSpPr>
          <p:cNvPr id="11" name="Facebook handle">
            <a:extLst>
              <a:ext uri="{FF2B5EF4-FFF2-40B4-BE49-F238E27FC236}">
                <a16:creationId xmlns:a16="http://schemas.microsoft.com/office/drawing/2014/main" id="{582D491C-6C97-4EB7-9FC4-C09543B2B4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18901" y="5497665"/>
            <a:ext cx="1542361" cy="640080"/>
          </a:xfrm>
        </p:spPr>
        <p:txBody>
          <a:bodyPr rIns="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Enter Facebook info</a:t>
            </a:r>
          </a:p>
        </p:txBody>
      </p:sp>
      <p:pic>
        <p:nvPicPr>
          <p:cNvPr id="9" name="Twitter">
            <a:extLst>
              <a:ext uri="{FF2B5EF4-FFF2-40B4-BE49-F238E27FC236}">
                <a16:creationId xmlns:a16="http://schemas.microsoft.com/office/drawing/2014/main" id="{0D9005C3-B95E-4B18-AAE7-E24BE5196D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823" y="4737577"/>
            <a:ext cx="638349" cy="640080"/>
          </a:xfrm>
          <a:prstGeom prst="rect">
            <a:avLst/>
          </a:prstGeom>
        </p:spPr>
      </p:pic>
      <p:sp>
        <p:nvSpPr>
          <p:cNvPr id="12" name="Twitter handle">
            <a:extLst>
              <a:ext uri="{FF2B5EF4-FFF2-40B4-BE49-F238E27FC236}">
                <a16:creationId xmlns:a16="http://schemas.microsoft.com/office/drawing/2014/main" id="{86493432-72F4-449E-B539-D1AA7F57D16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91766" y="5497665"/>
            <a:ext cx="1608463" cy="640081"/>
          </a:xfrm>
        </p:spPr>
        <p:txBody>
          <a:bodyPr rIns="9144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Enter Twitter info</a:t>
            </a:r>
          </a:p>
        </p:txBody>
      </p:sp>
      <p:pic>
        <p:nvPicPr>
          <p:cNvPr id="10" name="Instagram">
            <a:extLst>
              <a:ext uri="{FF2B5EF4-FFF2-40B4-BE49-F238E27FC236}">
                <a16:creationId xmlns:a16="http://schemas.microsoft.com/office/drawing/2014/main" id="{378C0CF0-E836-4DD3-855C-BE5F54E6A3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79776" y="4690799"/>
            <a:ext cx="734848" cy="733636"/>
          </a:xfrm>
          <a:prstGeom prst="rect">
            <a:avLst/>
          </a:prstGeom>
        </p:spPr>
      </p:pic>
      <p:sp>
        <p:nvSpPr>
          <p:cNvPr id="13" name="Instagram handle">
            <a:extLst>
              <a:ext uri="{FF2B5EF4-FFF2-40B4-BE49-F238E27FC236}">
                <a16:creationId xmlns:a16="http://schemas.microsoft.com/office/drawing/2014/main" id="{3B7466F7-8FB3-4D97-990A-262C144EE8EF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7182175" y="5497665"/>
            <a:ext cx="1608462" cy="640081"/>
          </a:xfrm>
        </p:spPr>
        <p:txBody>
          <a:bodyPr rIns="9144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Enter Instagram info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9DFE4-2DF1-4F25-B907-12A180D6D3B4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860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esentation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14CF2-96BC-4ED7-87C7-9D6684FBC9F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037850"/>
            <a:ext cx="12191999" cy="1282447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9FB07D-9D60-4B83-BCD7-C0D7318142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" y="3654080"/>
            <a:ext cx="12191998" cy="2198080"/>
          </a:xfrm>
        </p:spPr>
        <p:txBody>
          <a:bodyPr/>
          <a:lstStyle>
            <a:lvl1pPr marL="0" indent="0" algn="ctr">
              <a:buNone/>
              <a:defRPr sz="2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Office Name</a:t>
            </a:r>
          </a:p>
          <a:p>
            <a:r>
              <a:rPr lang="en-US"/>
              <a:t>Division Name</a:t>
            </a:r>
          </a:p>
          <a:p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6553725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tion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264C6-2DE2-4496-9BDD-E370398EF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03650"/>
            <a:ext cx="12192000" cy="272638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1FDB5E-23D5-4641-84CD-18757E9EB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94482"/>
            <a:ext cx="2743200" cy="365125"/>
          </a:xfrm>
        </p:spPr>
        <p:txBody>
          <a:bodyPr/>
          <a:lstStyle/>
          <a:p>
            <a:fld id="{063B872D-3AE9-4542-A461-B751CD6BB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480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1365B-8AC1-47A7-AEF7-3CF89C5671FE}" type="datetime1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24E4-27BB-4241-B10A-A37B9DB4B7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8285D323-A6C0-4174-A075-AD48CB3AA289}"/>
              </a:ext>
            </a:extLst>
          </p:cNvPr>
          <p:cNvSpPr/>
          <p:nvPr userDrawn="1"/>
        </p:nvSpPr>
        <p:spPr>
          <a:xfrm flipV="1">
            <a:off x="10498974" y="-2"/>
            <a:ext cx="1693025" cy="1325564"/>
          </a:xfrm>
          <a:prstGeom prst="triangle">
            <a:avLst>
              <a:gd name="adj" fmla="val 100000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9B031A5-78AC-4202-ACE0-D3482F9D21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01" y="6076950"/>
            <a:ext cx="692005" cy="7008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A241F3A-325D-47B5-84EF-FBE69A2EFBF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359" y="142257"/>
            <a:ext cx="1065784" cy="107756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50548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4195A-8207-4653-9618-FEF2DA8A3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4B6A3B-3BF1-49BB-A418-D9BD7963E3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1451" y="1222375"/>
            <a:ext cx="11849100" cy="4803775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79865C-D298-48FE-A461-FAEF3874AA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0932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ontent_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9DD0B-203A-49C4-9F48-8D711C6D1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257493FF-CD20-4B73-9767-F1B99F11B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292" y="1430627"/>
            <a:ext cx="11890272" cy="2226974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8EA82EE-04AA-4E18-9C5B-623D41A88E2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55436" y="3735253"/>
            <a:ext cx="11890272" cy="2226974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9DFE4-2DF1-4F25-B907-12A180D6D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818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ontent_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9DD0B-203A-49C4-9F48-8D711C6D1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257493FF-CD20-4B73-9767-F1B99F11B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292" y="1430627"/>
            <a:ext cx="11890272" cy="2226974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8EA82EE-04AA-4E18-9C5B-623D41A88E2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55436" y="3735253"/>
            <a:ext cx="11890272" cy="2226974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9DFE4-2DF1-4F25-B907-12A180D6D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812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_Content_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9DD0B-203A-49C4-9F48-8D711C6D1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ubtitle 1">
            <a:extLst>
              <a:ext uri="{FF2B5EF4-FFF2-40B4-BE49-F238E27FC236}">
                <a16:creationId xmlns:a16="http://schemas.microsoft.com/office/drawing/2014/main" id="{FE7420B2-557E-48EE-B2B6-06D64A51825A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46291" y="1138548"/>
            <a:ext cx="11890271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257493FF-CD20-4B73-9767-F1B99F11B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292" y="1962460"/>
            <a:ext cx="11890272" cy="1433759"/>
          </a:xfrm>
        </p:spPr>
        <p:txBody>
          <a:bodyPr rIns="9144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8B7E127-F1D4-487E-A15F-845BF8F6D645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146290" y="3603812"/>
            <a:ext cx="11890271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8EA82EE-04AA-4E18-9C5B-623D41A88E2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55436" y="4439797"/>
            <a:ext cx="11890272" cy="1522429"/>
          </a:xfrm>
        </p:spPr>
        <p:txBody>
          <a:bodyPr rIns="9144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9DFE4-2DF1-4F25-B907-12A180D6D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143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77FA7-B2A5-4046-9CFE-EF4777184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8BE3CC32-6F75-4749-8C0D-726CD30D3F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6270" y="1429017"/>
            <a:ext cx="5843530" cy="4498057"/>
          </a:xfrm>
        </p:spPr>
        <p:txBody>
          <a:bodyPr rIns="640080"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E70591A-C582-4B0B-95C3-1CEE6E7FEE3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72202" y="1429016"/>
            <a:ext cx="5843530" cy="4498057"/>
          </a:xfrm>
        </p:spPr>
        <p:txBody>
          <a:bodyPr rIns="640080"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39E9F5-AA06-4F8D-9C3C-93F84C021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6448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77FA7-B2A5-4046-9CFE-EF4777184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8BE3CC32-6F75-4749-8C0D-726CD30D3F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6270" y="1429017"/>
            <a:ext cx="3800820" cy="4498057"/>
          </a:xfrm>
        </p:spPr>
        <p:txBody>
          <a:bodyPr rIns="45720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CA358F9-FDAB-435E-8C1A-4A738B05E0C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195590" y="1429017"/>
            <a:ext cx="3800820" cy="4498057"/>
          </a:xfrm>
        </p:spPr>
        <p:txBody>
          <a:bodyPr rIns="45720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DACFA113-9FF8-4E58-B951-B3F0EC9E1F7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214912" y="1431790"/>
            <a:ext cx="3800820" cy="4498057"/>
          </a:xfrm>
        </p:spPr>
        <p:txBody>
          <a:bodyPr rIns="82296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39E9F5-AA06-4F8D-9C3C-93F84C021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5664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93910-36C0-4247-AA8F-0AE4EEC9E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430" y="380196"/>
            <a:ext cx="10128421" cy="7699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555F8427-E9CA-49E6-8AE9-ED1BDBD13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1064" y="1449806"/>
            <a:ext cx="5876390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5321AB6E-4445-4BB1-B9FB-988FE3FCB0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1064" y="2273718"/>
            <a:ext cx="5876389" cy="3664374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E337800-272E-4187-948E-AB6D00DF71A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145878" y="1450895"/>
            <a:ext cx="5876390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490EC0F-BFAC-421B-8701-663D6C38BD0D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145878" y="2274806"/>
            <a:ext cx="5876389" cy="366328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1FAFC8-95D4-42F6-A237-AD9B38EF0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2180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4195A-8207-4653-9618-FEF2DA8A3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7E23E6-6A2F-4EBB-BAA3-780723750EA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49319" y="1228725"/>
            <a:ext cx="11839480" cy="671793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F2E4A04F-CC4A-4D65-ADD6-100415BF7610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149319" y="2073275"/>
            <a:ext cx="11863293" cy="38068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79865C-D298-48FE-A461-FAEF3874AA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950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9AEFE-FC93-4AF4-AA60-69D74CEA9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Graph Placeholder">
            <a:extLst>
              <a:ext uri="{FF2B5EF4-FFF2-40B4-BE49-F238E27FC236}">
                <a16:creationId xmlns:a16="http://schemas.microsoft.com/office/drawing/2014/main" id="{77EA46B5-DFD9-4CBD-916B-41252B3634A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43219" y="1277938"/>
            <a:ext cx="11864631" cy="4682187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DF3EB-641B-4E11-8A18-AB00ABB1C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2175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9AEFE-FC93-4AF4-AA60-69D74CEA9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8EB81FAF-D709-4158-AB3A-6470D4C7F2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4912" y="1520826"/>
            <a:ext cx="10642294" cy="438421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DF3EB-641B-4E11-8A18-AB00ABB1C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0255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Picture_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FF54-08E1-4BFC-BDFD-CD90649E1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951" y="195934"/>
            <a:ext cx="10102849" cy="96240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1273DB-711C-4569-B5D6-110AE7AF38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5100" y="1277651"/>
            <a:ext cx="11853863" cy="76575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EEE87F8B-8AA8-49AF-8B4D-9363E19586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175657" y="2341622"/>
            <a:ext cx="10255262" cy="361735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C584C0-6D73-4AC0-9B07-6A274D7AA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112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9AEFE-FC93-4AF4-AA60-69D74CEA9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8EB81FAF-D709-4158-AB3A-6470D4C7F2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30460" y="1520826"/>
            <a:ext cx="9808557" cy="368778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D6D3F22-3F6B-483B-8748-C40C664682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30460" y="5457471"/>
            <a:ext cx="9808556" cy="550863"/>
          </a:xfrm>
        </p:spPr>
        <p:txBody>
          <a:bodyPr rIns="9144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Enter source/citation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DF3EB-641B-4E11-8A18-AB00ABB1C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8128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FF54-08E1-4BFC-BDFD-CD90649E1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951" y="195934"/>
            <a:ext cx="10102849" cy="96240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EEE87F8B-8AA8-49AF-8B4D-9363E19586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65254" y="1226582"/>
            <a:ext cx="5563517" cy="46894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78BB418D-9BD3-4031-AC15-403BABC477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0" y="1226581"/>
            <a:ext cx="5930746" cy="468947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C584C0-6D73-4AC0-9B07-6A274D7AA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782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_Content_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9DD0B-203A-49C4-9F48-8D711C6D1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ubtitle 1">
            <a:extLst>
              <a:ext uri="{FF2B5EF4-FFF2-40B4-BE49-F238E27FC236}">
                <a16:creationId xmlns:a16="http://schemas.microsoft.com/office/drawing/2014/main" id="{FE7420B2-557E-48EE-B2B6-06D64A51825A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46291" y="1138548"/>
            <a:ext cx="11890271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257493FF-CD20-4B73-9767-F1B99F11B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292" y="1962460"/>
            <a:ext cx="11890272" cy="1433759"/>
          </a:xfrm>
        </p:spPr>
        <p:txBody>
          <a:bodyPr rIns="9144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8B7E127-F1D4-487E-A15F-845BF8F6D645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146290" y="3603812"/>
            <a:ext cx="11890271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8EA82EE-04AA-4E18-9C5B-623D41A88E2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55436" y="4439797"/>
            <a:ext cx="11890272" cy="1522429"/>
          </a:xfrm>
        </p:spPr>
        <p:txBody>
          <a:bodyPr rIns="9144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9DFE4-2DF1-4F25-B907-12A180D6D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0466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FF54-08E1-4BFC-BDFD-CD90649E1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951" y="195934"/>
            <a:ext cx="10102849" cy="96240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EEE87F8B-8AA8-49AF-8B4D-9363E19586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65254" y="1226582"/>
            <a:ext cx="5563517" cy="41571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BDDE2DB-6549-448D-B8B8-EC57504118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5100" y="5457825"/>
            <a:ext cx="5564188" cy="550863"/>
          </a:xfrm>
        </p:spPr>
        <p:txBody>
          <a:bodyPr rIns="91440"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Enter source/citation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78BB418D-9BD3-4031-AC15-403BABC477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0" y="1226581"/>
            <a:ext cx="5930746" cy="468947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C584C0-6D73-4AC0-9B07-6A274D7AA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020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_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9DD0B-203A-49C4-9F48-8D711C6D1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website">
            <a:extLst>
              <a:ext uri="{FF2B5EF4-FFF2-40B4-BE49-F238E27FC236}">
                <a16:creationId xmlns:a16="http://schemas.microsoft.com/office/drawing/2014/main" id="{257493FF-CD20-4B73-9767-F1B99F11BE0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0" y="1256859"/>
            <a:ext cx="12192000" cy="747579"/>
          </a:xfrm>
        </p:spPr>
        <p:txBody>
          <a:bodyPr lIns="0" rIns="91440">
            <a:normAutofit/>
          </a:bodyPr>
          <a:lstStyle>
            <a:lvl1pPr marL="0" indent="0" algn="ctr">
              <a:spcBef>
                <a:spcPts val="0"/>
              </a:spcBef>
              <a:buNone/>
              <a:defRPr sz="3200"/>
            </a:lvl1pPr>
          </a:lstStyle>
          <a:p>
            <a:pPr lvl="0"/>
            <a:r>
              <a:rPr lang="en-US"/>
              <a:t>Department or Office Webpage</a:t>
            </a:r>
          </a:p>
        </p:txBody>
      </p:sp>
      <p:sp>
        <p:nvSpPr>
          <p:cNvPr id="5" name="contact info">
            <a:extLst>
              <a:ext uri="{FF2B5EF4-FFF2-40B4-BE49-F238E27FC236}">
                <a16:creationId xmlns:a16="http://schemas.microsoft.com/office/drawing/2014/main" id="{6F4F1684-EE2D-419B-9D6E-6617B1C18A9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-1" y="2226096"/>
            <a:ext cx="12191999" cy="1493491"/>
          </a:xfrm>
        </p:spPr>
        <p:txBody>
          <a:bodyPr lIns="0" rIns="0">
            <a:normAutofit/>
          </a:bodyPr>
          <a:lstStyle>
            <a:lvl1pPr marL="0" indent="0" algn="ctr">
              <a:spcBef>
                <a:spcPts val="0"/>
              </a:spcBef>
              <a:spcAft>
                <a:spcPts val="1200"/>
              </a:spcAft>
              <a:buNone/>
              <a:defRPr sz="3200"/>
            </a:lvl1pPr>
          </a:lstStyle>
          <a:p>
            <a:pPr lvl="0"/>
            <a:r>
              <a:rPr lang="en-US"/>
              <a:t>Contact Info</a:t>
            </a:r>
          </a:p>
        </p:txBody>
      </p:sp>
      <p:sp>
        <p:nvSpPr>
          <p:cNvPr id="7" name="follow us">
            <a:extLst>
              <a:ext uri="{FF2B5EF4-FFF2-40B4-BE49-F238E27FC236}">
                <a16:creationId xmlns:a16="http://schemas.microsoft.com/office/drawing/2014/main" id="{45487015-5153-4640-AB82-30B0797FB53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0" y="3901967"/>
            <a:ext cx="12192000" cy="640081"/>
          </a:xfrm>
        </p:spPr>
        <p:txBody>
          <a:bodyPr lIns="0" rIns="0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400" b="1"/>
            </a:lvl1pPr>
          </a:lstStyle>
          <a:p>
            <a:pPr lvl="0"/>
            <a:r>
              <a:rPr lang="en-US"/>
              <a:t>Text</a:t>
            </a:r>
          </a:p>
        </p:txBody>
      </p:sp>
      <p:pic>
        <p:nvPicPr>
          <p:cNvPr id="8" name="Facebook">
            <a:extLst>
              <a:ext uri="{FF2B5EF4-FFF2-40B4-BE49-F238E27FC236}">
                <a16:creationId xmlns:a16="http://schemas.microsoft.com/office/drawing/2014/main" id="{D47437DB-276A-491E-9DED-5CE275B55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940" y="4737577"/>
            <a:ext cx="644285" cy="640080"/>
          </a:xfrm>
          <a:prstGeom prst="rect">
            <a:avLst/>
          </a:prstGeom>
        </p:spPr>
      </p:pic>
      <p:sp>
        <p:nvSpPr>
          <p:cNvPr id="11" name="Facebook handle">
            <a:extLst>
              <a:ext uri="{FF2B5EF4-FFF2-40B4-BE49-F238E27FC236}">
                <a16:creationId xmlns:a16="http://schemas.microsoft.com/office/drawing/2014/main" id="{582D491C-6C97-4EB7-9FC4-C09543B2B4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18901" y="5497665"/>
            <a:ext cx="1542361" cy="640080"/>
          </a:xfrm>
        </p:spPr>
        <p:txBody>
          <a:bodyPr rIns="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Enter Facebook info</a:t>
            </a:r>
          </a:p>
        </p:txBody>
      </p:sp>
      <p:pic>
        <p:nvPicPr>
          <p:cNvPr id="9" name="Twitter">
            <a:extLst>
              <a:ext uri="{FF2B5EF4-FFF2-40B4-BE49-F238E27FC236}">
                <a16:creationId xmlns:a16="http://schemas.microsoft.com/office/drawing/2014/main" id="{0D9005C3-B95E-4B18-AAE7-E24BE5196D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823" y="4737577"/>
            <a:ext cx="638349" cy="640080"/>
          </a:xfrm>
          <a:prstGeom prst="rect">
            <a:avLst/>
          </a:prstGeom>
        </p:spPr>
      </p:pic>
      <p:sp>
        <p:nvSpPr>
          <p:cNvPr id="12" name="Twitter handle">
            <a:extLst>
              <a:ext uri="{FF2B5EF4-FFF2-40B4-BE49-F238E27FC236}">
                <a16:creationId xmlns:a16="http://schemas.microsoft.com/office/drawing/2014/main" id="{86493432-72F4-449E-B539-D1AA7F57D16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91766" y="5497665"/>
            <a:ext cx="1608463" cy="640081"/>
          </a:xfrm>
        </p:spPr>
        <p:txBody>
          <a:bodyPr rIns="9144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Enter Twitter info</a:t>
            </a:r>
          </a:p>
        </p:txBody>
      </p:sp>
      <p:pic>
        <p:nvPicPr>
          <p:cNvPr id="10" name="Instagram">
            <a:extLst>
              <a:ext uri="{FF2B5EF4-FFF2-40B4-BE49-F238E27FC236}">
                <a16:creationId xmlns:a16="http://schemas.microsoft.com/office/drawing/2014/main" id="{378C0CF0-E836-4DD3-855C-BE5F54E6A3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79776" y="4690799"/>
            <a:ext cx="734848" cy="733636"/>
          </a:xfrm>
          <a:prstGeom prst="rect">
            <a:avLst/>
          </a:prstGeom>
        </p:spPr>
      </p:pic>
      <p:sp>
        <p:nvSpPr>
          <p:cNvPr id="13" name="Instagram handle">
            <a:extLst>
              <a:ext uri="{FF2B5EF4-FFF2-40B4-BE49-F238E27FC236}">
                <a16:creationId xmlns:a16="http://schemas.microsoft.com/office/drawing/2014/main" id="{3B7466F7-8FB3-4D97-990A-262C144EE8EF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7182175" y="5497665"/>
            <a:ext cx="1608462" cy="640081"/>
          </a:xfrm>
        </p:spPr>
        <p:txBody>
          <a:bodyPr rIns="9144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Enter Instagram info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9DFE4-2DF1-4F25-B907-12A180D6D3B4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1120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480181" y="6577834"/>
            <a:ext cx="4114800" cy="28016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9448800" y="6577834"/>
            <a:ext cx="2743200" cy="294983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CD5C70A5-9411-4B11-A0DB-D49D3D8499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Isosceles Triangle 12"/>
          <p:cNvSpPr/>
          <p:nvPr userDrawn="1"/>
        </p:nvSpPr>
        <p:spPr>
          <a:xfrm flipV="1">
            <a:off x="9346058" y="0"/>
            <a:ext cx="2845942" cy="2225672"/>
          </a:xfrm>
          <a:prstGeom prst="triangle">
            <a:avLst>
              <a:gd name="adj" fmla="val 99728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1" r="23249"/>
          <a:stretch/>
        </p:blipFill>
        <p:spPr>
          <a:xfrm>
            <a:off x="10969472" y="0"/>
            <a:ext cx="980761" cy="1802529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8" y="5821456"/>
            <a:ext cx="980887" cy="98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5276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4195A-8207-4653-9618-FEF2DA8A3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4B6A3B-3BF1-49BB-A418-D9BD7963E3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1451" y="1222375"/>
            <a:ext cx="11849100" cy="4803775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79865C-D298-48FE-A461-FAEF3874AA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5993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ontent_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9DD0B-203A-49C4-9F48-8D711C6D1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257493FF-CD20-4B73-9767-F1B99F11B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292" y="1430627"/>
            <a:ext cx="11890272" cy="2226974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8EA82EE-04AA-4E18-9C5B-623D41A88E2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55436" y="3735253"/>
            <a:ext cx="11890272" cy="2226974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9DFE4-2DF1-4F25-B907-12A180D6D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9247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_Content_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9DD0B-203A-49C4-9F48-8D711C6D1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ubtitle 1">
            <a:extLst>
              <a:ext uri="{FF2B5EF4-FFF2-40B4-BE49-F238E27FC236}">
                <a16:creationId xmlns:a16="http://schemas.microsoft.com/office/drawing/2014/main" id="{FE7420B2-557E-48EE-B2B6-06D64A51825A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46291" y="1138548"/>
            <a:ext cx="11890271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257493FF-CD20-4B73-9767-F1B99F11B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292" y="1962460"/>
            <a:ext cx="11890272" cy="1433759"/>
          </a:xfrm>
        </p:spPr>
        <p:txBody>
          <a:bodyPr rIns="9144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8B7E127-F1D4-487E-A15F-845BF8F6D645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146290" y="3603812"/>
            <a:ext cx="11890271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8EA82EE-04AA-4E18-9C5B-623D41A88E2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55436" y="4439797"/>
            <a:ext cx="11890272" cy="1522429"/>
          </a:xfrm>
        </p:spPr>
        <p:txBody>
          <a:bodyPr rIns="9144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9DFE4-2DF1-4F25-B907-12A180D6D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7052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_Content_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9DD0B-203A-49C4-9F48-8D711C6D1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E38DD1EC-24C0-A09F-9631-A0B062AF3A3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146293" y="907887"/>
            <a:ext cx="11890271" cy="672140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ubtitle 1">
            <a:extLst>
              <a:ext uri="{FF2B5EF4-FFF2-40B4-BE49-F238E27FC236}">
                <a16:creationId xmlns:a16="http://schemas.microsoft.com/office/drawing/2014/main" id="{FE7420B2-557E-48EE-B2B6-06D64A51825A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37145" y="1631976"/>
            <a:ext cx="11890271" cy="672140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257493FF-CD20-4B73-9767-F1B99F11B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292" y="2450498"/>
            <a:ext cx="11890272" cy="1433759"/>
          </a:xfrm>
        </p:spPr>
        <p:txBody>
          <a:bodyPr rIns="9144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8B7E127-F1D4-487E-A15F-845BF8F6D645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137146" y="4096866"/>
            <a:ext cx="11890271" cy="672140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8EA82EE-04AA-4E18-9C5B-623D41A88E2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46292" y="4791362"/>
            <a:ext cx="11890272" cy="1241984"/>
          </a:xfrm>
        </p:spPr>
        <p:txBody>
          <a:bodyPr rIns="9144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9DFE4-2DF1-4F25-B907-12A180D6D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7425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77FA7-B2A5-4046-9CFE-EF4777184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8BE3CC32-6F75-4749-8C0D-726CD30D3F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6270" y="1429017"/>
            <a:ext cx="5843530" cy="4498057"/>
          </a:xfrm>
        </p:spPr>
        <p:txBody>
          <a:bodyPr rIns="640080"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E70591A-C582-4B0B-95C3-1CEE6E7FEE3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72202" y="1429016"/>
            <a:ext cx="5843530" cy="4498057"/>
          </a:xfrm>
        </p:spPr>
        <p:txBody>
          <a:bodyPr rIns="640080"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39E9F5-AA06-4F8D-9C3C-93F84C021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8126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77FA7-B2A5-4046-9CFE-EF4777184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8BE3CC32-6F75-4749-8C0D-726CD30D3F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6270" y="1429017"/>
            <a:ext cx="3800820" cy="4498057"/>
          </a:xfrm>
        </p:spPr>
        <p:txBody>
          <a:bodyPr rIns="45720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CA358F9-FDAB-435E-8C1A-4A738B05E0C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195590" y="1429017"/>
            <a:ext cx="3800820" cy="4498057"/>
          </a:xfrm>
        </p:spPr>
        <p:txBody>
          <a:bodyPr rIns="45720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DACFA113-9FF8-4E58-B951-B3F0EC9E1F7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214912" y="1431790"/>
            <a:ext cx="3800820" cy="4498057"/>
          </a:xfrm>
        </p:spPr>
        <p:txBody>
          <a:bodyPr rIns="82296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39E9F5-AA06-4F8D-9C3C-93F84C021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730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93910-36C0-4247-AA8F-0AE4EEC9E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430" y="380196"/>
            <a:ext cx="10128421" cy="7699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555F8427-E9CA-49E6-8AE9-ED1BDBD13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1064" y="1449806"/>
            <a:ext cx="5876390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5321AB6E-4445-4BB1-B9FB-988FE3FCB0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1064" y="2273718"/>
            <a:ext cx="5876389" cy="3664374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E337800-272E-4187-948E-AB6D00DF71A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145878" y="1450895"/>
            <a:ext cx="5876390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490EC0F-BFAC-421B-8701-663D6C38BD0D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145878" y="2274806"/>
            <a:ext cx="5876389" cy="366328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1FAFC8-95D4-42F6-A237-AD9B38EF0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280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77FA7-B2A5-4046-9CFE-EF4777184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8BE3CC32-6F75-4749-8C0D-726CD30D3F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6270" y="1429017"/>
            <a:ext cx="5843530" cy="4498057"/>
          </a:xfrm>
        </p:spPr>
        <p:txBody>
          <a:bodyPr rIns="640080"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E70591A-C582-4B0B-95C3-1CEE6E7FEE3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72202" y="1429016"/>
            <a:ext cx="5843530" cy="4498057"/>
          </a:xfrm>
        </p:spPr>
        <p:txBody>
          <a:bodyPr rIns="640080"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39E9F5-AA06-4F8D-9C3C-93F84C021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0545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4195A-8207-4653-9618-FEF2DA8A3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7E23E6-6A2F-4EBB-BAA3-780723750EA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49319" y="1228725"/>
            <a:ext cx="11839480" cy="671793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F2E4A04F-CC4A-4D65-ADD6-100415BF7610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149319" y="2073275"/>
            <a:ext cx="11863293" cy="38068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79865C-D298-48FE-A461-FAEF3874AA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8365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9AEFE-FC93-4AF4-AA60-69D74CEA9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Graph Placeholder">
            <a:extLst>
              <a:ext uri="{FF2B5EF4-FFF2-40B4-BE49-F238E27FC236}">
                <a16:creationId xmlns:a16="http://schemas.microsoft.com/office/drawing/2014/main" id="{77EA46B5-DFD9-4CBD-916B-41252B3634A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43219" y="1277938"/>
            <a:ext cx="11864631" cy="4682187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DF3EB-641B-4E11-8A18-AB00ABB1C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0316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9AEFE-FC93-4AF4-AA60-69D74CEA9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8EB81FAF-D709-4158-AB3A-6470D4C7F2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4912" y="1520826"/>
            <a:ext cx="10642294" cy="438421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DF3EB-641B-4E11-8A18-AB00ABB1C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7180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Picture_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FF54-08E1-4BFC-BDFD-CD90649E1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951" y="195934"/>
            <a:ext cx="10102849" cy="96240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1273DB-711C-4569-B5D6-110AE7AF38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5100" y="1277651"/>
            <a:ext cx="11853863" cy="76575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EEE87F8B-8AA8-49AF-8B4D-9363E19586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175657" y="2341622"/>
            <a:ext cx="10255262" cy="361735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C584C0-6D73-4AC0-9B07-6A274D7AA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6865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9AEFE-FC93-4AF4-AA60-69D74CEA9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8EB81FAF-D709-4158-AB3A-6470D4C7F2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30460" y="1520826"/>
            <a:ext cx="9808557" cy="368778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D6D3F22-3F6B-483B-8748-C40C664682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30460" y="5457471"/>
            <a:ext cx="9808556" cy="550863"/>
          </a:xfrm>
        </p:spPr>
        <p:txBody>
          <a:bodyPr rIns="9144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Enter source/citation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DF3EB-641B-4E11-8A18-AB00ABB1C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0980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FF54-08E1-4BFC-BDFD-CD90649E1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951" y="195934"/>
            <a:ext cx="10102849" cy="96240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EEE87F8B-8AA8-49AF-8B4D-9363E19586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65254" y="1226582"/>
            <a:ext cx="5563517" cy="46894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78BB418D-9BD3-4031-AC15-403BABC477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0" y="1226581"/>
            <a:ext cx="5930746" cy="468947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C584C0-6D73-4AC0-9B07-6A274D7AA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5674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FF54-08E1-4BFC-BDFD-CD90649E1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951" y="195934"/>
            <a:ext cx="10102849" cy="96240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EEE87F8B-8AA8-49AF-8B4D-9363E19586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65254" y="1226582"/>
            <a:ext cx="5563517" cy="41571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BDDE2DB-6549-448D-B8B8-EC57504118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5100" y="5457825"/>
            <a:ext cx="5564188" cy="550863"/>
          </a:xfrm>
        </p:spPr>
        <p:txBody>
          <a:bodyPr rIns="91440"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Enter source/citation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78BB418D-9BD3-4031-AC15-403BABC477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0" y="1226581"/>
            <a:ext cx="5930746" cy="468947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C584C0-6D73-4AC0-9B07-6A274D7AA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1227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_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9DD0B-203A-49C4-9F48-8D711C6D1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website">
            <a:extLst>
              <a:ext uri="{FF2B5EF4-FFF2-40B4-BE49-F238E27FC236}">
                <a16:creationId xmlns:a16="http://schemas.microsoft.com/office/drawing/2014/main" id="{257493FF-CD20-4B73-9767-F1B99F11BE0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0" y="1256859"/>
            <a:ext cx="12192000" cy="747579"/>
          </a:xfrm>
        </p:spPr>
        <p:txBody>
          <a:bodyPr lIns="0" rIns="91440">
            <a:normAutofit/>
          </a:bodyPr>
          <a:lstStyle>
            <a:lvl1pPr marL="0" indent="0" algn="ctr">
              <a:spcBef>
                <a:spcPts val="0"/>
              </a:spcBef>
              <a:buNone/>
              <a:defRPr sz="3200"/>
            </a:lvl1pPr>
          </a:lstStyle>
          <a:p>
            <a:pPr lvl="0"/>
            <a:r>
              <a:rPr lang="en-US"/>
              <a:t>Department or Office Webpage</a:t>
            </a:r>
          </a:p>
        </p:txBody>
      </p:sp>
      <p:sp>
        <p:nvSpPr>
          <p:cNvPr id="5" name="contact info">
            <a:extLst>
              <a:ext uri="{FF2B5EF4-FFF2-40B4-BE49-F238E27FC236}">
                <a16:creationId xmlns:a16="http://schemas.microsoft.com/office/drawing/2014/main" id="{6F4F1684-EE2D-419B-9D6E-6617B1C18A9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-1" y="2226096"/>
            <a:ext cx="12191999" cy="1493491"/>
          </a:xfrm>
        </p:spPr>
        <p:txBody>
          <a:bodyPr lIns="0" rIns="0">
            <a:normAutofit/>
          </a:bodyPr>
          <a:lstStyle>
            <a:lvl1pPr marL="0" indent="0" algn="ctr">
              <a:spcBef>
                <a:spcPts val="0"/>
              </a:spcBef>
              <a:spcAft>
                <a:spcPts val="1200"/>
              </a:spcAft>
              <a:buNone/>
              <a:defRPr sz="3200"/>
            </a:lvl1pPr>
          </a:lstStyle>
          <a:p>
            <a:pPr lvl="0"/>
            <a:r>
              <a:rPr lang="en-US"/>
              <a:t>Contact Info</a:t>
            </a:r>
          </a:p>
        </p:txBody>
      </p:sp>
      <p:sp>
        <p:nvSpPr>
          <p:cNvPr id="7" name="follow us">
            <a:extLst>
              <a:ext uri="{FF2B5EF4-FFF2-40B4-BE49-F238E27FC236}">
                <a16:creationId xmlns:a16="http://schemas.microsoft.com/office/drawing/2014/main" id="{45487015-5153-4640-AB82-30B0797FB53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0" y="3901967"/>
            <a:ext cx="12192000" cy="640081"/>
          </a:xfrm>
        </p:spPr>
        <p:txBody>
          <a:bodyPr lIns="0" rIns="0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400" b="1"/>
            </a:lvl1pPr>
          </a:lstStyle>
          <a:p>
            <a:pPr lvl="0"/>
            <a:r>
              <a:rPr lang="en-US"/>
              <a:t>Text</a:t>
            </a:r>
          </a:p>
        </p:txBody>
      </p:sp>
      <p:pic>
        <p:nvPicPr>
          <p:cNvPr id="8" name="Facebook">
            <a:extLst>
              <a:ext uri="{FF2B5EF4-FFF2-40B4-BE49-F238E27FC236}">
                <a16:creationId xmlns:a16="http://schemas.microsoft.com/office/drawing/2014/main" id="{D47437DB-276A-491E-9DED-5CE275B55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940" y="4737577"/>
            <a:ext cx="644285" cy="640080"/>
          </a:xfrm>
          <a:prstGeom prst="rect">
            <a:avLst/>
          </a:prstGeom>
        </p:spPr>
      </p:pic>
      <p:sp>
        <p:nvSpPr>
          <p:cNvPr id="11" name="Facebook handle">
            <a:extLst>
              <a:ext uri="{FF2B5EF4-FFF2-40B4-BE49-F238E27FC236}">
                <a16:creationId xmlns:a16="http://schemas.microsoft.com/office/drawing/2014/main" id="{582D491C-6C97-4EB7-9FC4-C09543B2B4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18901" y="5497665"/>
            <a:ext cx="1542361" cy="640080"/>
          </a:xfrm>
        </p:spPr>
        <p:txBody>
          <a:bodyPr rIns="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Enter Facebook info</a:t>
            </a:r>
          </a:p>
        </p:txBody>
      </p:sp>
      <p:pic>
        <p:nvPicPr>
          <p:cNvPr id="9" name="Twitter">
            <a:extLst>
              <a:ext uri="{FF2B5EF4-FFF2-40B4-BE49-F238E27FC236}">
                <a16:creationId xmlns:a16="http://schemas.microsoft.com/office/drawing/2014/main" id="{0D9005C3-B95E-4B18-AAE7-E24BE5196D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823" y="4737577"/>
            <a:ext cx="638349" cy="640080"/>
          </a:xfrm>
          <a:prstGeom prst="rect">
            <a:avLst/>
          </a:prstGeom>
        </p:spPr>
      </p:pic>
      <p:sp>
        <p:nvSpPr>
          <p:cNvPr id="12" name="Twitter handle">
            <a:extLst>
              <a:ext uri="{FF2B5EF4-FFF2-40B4-BE49-F238E27FC236}">
                <a16:creationId xmlns:a16="http://schemas.microsoft.com/office/drawing/2014/main" id="{86493432-72F4-449E-B539-D1AA7F57D16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91766" y="5497665"/>
            <a:ext cx="1608463" cy="640081"/>
          </a:xfrm>
        </p:spPr>
        <p:txBody>
          <a:bodyPr rIns="9144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Enter Twitter info</a:t>
            </a:r>
          </a:p>
        </p:txBody>
      </p:sp>
      <p:pic>
        <p:nvPicPr>
          <p:cNvPr id="10" name="Instagram">
            <a:extLst>
              <a:ext uri="{FF2B5EF4-FFF2-40B4-BE49-F238E27FC236}">
                <a16:creationId xmlns:a16="http://schemas.microsoft.com/office/drawing/2014/main" id="{378C0CF0-E836-4DD3-855C-BE5F54E6A3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79776" y="4690799"/>
            <a:ext cx="734848" cy="733636"/>
          </a:xfrm>
          <a:prstGeom prst="rect">
            <a:avLst/>
          </a:prstGeom>
        </p:spPr>
      </p:pic>
      <p:sp>
        <p:nvSpPr>
          <p:cNvPr id="13" name="Instagram handle">
            <a:extLst>
              <a:ext uri="{FF2B5EF4-FFF2-40B4-BE49-F238E27FC236}">
                <a16:creationId xmlns:a16="http://schemas.microsoft.com/office/drawing/2014/main" id="{3B7466F7-8FB3-4D97-990A-262C144EE8EF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7182175" y="5497665"/>
            <a:ext cx="1608462" cy="640081"/>
          </a:xfrm>
        </p:spPr>
        <p:txBody>
          <a:bodyPr rIns="9144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Enter Instagram info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9DFE4-2DF1-4F25-B907-12A180D6D3B4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8678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352" y="6059423"/>
            <a:ext cx="11890235" cy="74675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6D2305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Palatino Linotype"/>
                <a:cs typeface="Palatino Linotype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spc="-25" dirty="0"/>
              <a:t>‹#›</a:t>
            </a:fld>
            <a:endParaRPr spc="-25"/>
          </a:p>
        </p:txBody>
      </p:sp>
    </p:spTree>
    <p:extLst>
      <p:ext uri="{BB962C8B-B14F-4D97-AF65-F5344CB8AC3E}">
        <p14:creationId xmlns:p14="http://schemas.microsoft.com/office/powerpoint/2010/main" val="1746140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cial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EA166-BC90-4E13-9118-9507EBCED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Facebook">
            <a:extLst>
              <a:ext uri="{FF2B5EF4-FFF2-40B4-BE49-F238E27FC236}">
                <a16:creationId xmlns:a16="http://schemas.microsoft.com/office/drawing/2014/main" id="{9AC9CED7-B302-106F-129F-6BC7C1D58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9535" y="1579728"/>
            <a:ext cx="914400" cy="914400"/>
          </a:xfrm>
          <a:prstGeom prst="rect">
            <a:avLst/>
          </a:prstGeom>
        </p:spPr>
      </p:pic>
      <p:sp>
        <p:nvSpPr>
          <p:cNvPr id="11" name="Facebook handle">
            <a:extLst>
              <a:ext uri="{FF2B5EF4-FFF2-40B4-BE49-F238E27FC236}">
                <a16:creationId xmlns:a16="http://schemas.microsoft.com/office/drawing/2014/main" id="{609D7336-40E6-48D5-B192-BB72CD36C7B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8420" y="2532939"/>
            <a:ext cx="2486025" cy="914400"/>
          </a:xfrm>
        </p:spPr>
        <p:txBody>
          <a:bodyPr rIns="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Text</a:t>
            </a:r>
          </a:p>
        </p:txBody>
      </p:sp>
      <p:pic>
        <p:nvPicPr>
          <p:cNvPr id="6" name="Instagram">
            <a:extLst>
              <a:ext uri="{FF2B5EF4-FFF2-40B4-BE49-F238E27FC236}">
                <a16:creationId xmlns:a16="http://schemas.microsoft.com/office/drawing/2014/main" id="{046AED96-B8A4-1C42-F3A1-1FFE1A13C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" b="124"/>
          <a:stretch/>
        </p:blipFill>
        <p:spPr>
          <a:xfrm>
            <a:off x="4858762" y="1579728"/>
            <a:ext cx="916670" cy="914400"/>
          </a:xfrm>
          <a:prstGeom prst="rect">
            <a:avLst/>
          </a:prstGeom>
        </p:spPr>
      </p:pic>
      <p:sp>
        <p:nvSpPr>
          <p:cNvPr id="13" name="Instagram handle">
            <a:extLst>
              <a:ext uri="{FF2B5EF4-FFF2-40B4-BE49-F238E27FC236}">
                <a16:creationId xmlns:a16="http://schemas.microsoft.com/office/drawing/2014/main" id="{EECF6CFD-9E31-4C05-886A-971A6B72527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10793" y="2514600"/>
            <a:ext cx="2487168" cy="914400"/>
          </a:xfrm>
        </p:spPr>
        <p:txBody>
          <a:bodyPr rIns="9144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Text</a:t>
            </a:r>
          </a:p>
        </p:txBody>
      </p:sp>
      <p:pic>
        <p:nvPicPr>
          <p:cNvPr id="28" name="LinkedIn" descr="A blue and black logo&#10;&#10;Description automatically generated">
            <a:extLst>
              <a:ext uri="{FF2B5EF4-FFF2-40B4-BE49-F238E27FC236}">
                <a16:creationId xmlns:a16="http://schemas.microsoft.com/office/drawing/2014/main" id="{02AF793E-34A8-FE98-2B43-623603DE17E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254" y="1579728"/>
            <a:ext cx="1075267" cy="914400"/>
          </a:xfrm>
          <a:prstGeom prst="rect">
            <a:avLst/>
          </a:prstGeom>
        </p:spPr>
      </p:pic>
      <p:sp>
        <p:nvSpPr>
          <p:cNvPr id="15" name="LinkedIn handle">
            <a:extLst>
              <a:ext uri="{FF2B5EF4-FFF2-40B4-BE49-F238E27FC236}">
                <a16:creationId xmlns:a16="http://schemas.microsoft.com/office/drawing/2014/main" id="{8DA16D1B-DD85-498B-A177-DDB843C07A0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39001" y="2532939"/>
            <a:ext cx="3059502" cy="914400"/>
          </a:xfrm>
        </p:spPr>
        <p:txBody>
          <a:bodyPr rIns="9144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Text</a:t>
            </a:r>
          </a:p>
        </p:txBody>
      </p:sp>
      <p:pic>
        <p:nvPicPr>
          <p:cNvPr id="12" name="Threads">
            <a:extLst>
              <a:ext uri="{FF2B5EF4-FFF2-40B4-BE49-F238E27FC236}">
                <a16:creationId xmlns:a16="http://schemas.microsoft.com/office/drawing/2014/main" id="{41AF5339-2B19-BD63-3B11-24F6C0CB7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6" b="4126"/>
          <a:stretch/>
        </p:blipFill>
        <p:spPr>
          <a:xfrm>
            <a:off x="1535363" y="4019550"/>
            <a:ext cx="912137" cy="9144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0" name="Threads handle">
            <a:extLst>
              <a:ext uri="{FF2B5EF4-FFF2-40B4-BE49-F238E27FC236}">
                <a16:creationId xmlns:a16="http://schemas.microsoft.com/office/drawing/2014/main" id="{96D88CB0-4FD8-2F0F-AFC3-6D59A048757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7277" y="5031874"/>
            <a:ext cx="2487168" cy="914400"/>
          </a:xfrm>
        </p:spPr>
        <p:txBody>
          <a:bodyPr rIns="9144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Text</a:t>
            </a:r>
          </a:p>
        </p:txBody>
      </p:sp>
      <p:pic>
        <p:nvPicPr>
          <p:cNvPr id="14" name="X">
            <a:extLst>
              <a:ext uri="{FF2B5EF4-FFF2-40B4-BE49-F238E27FC236}">
                <a16:creationId xmlns:a16="http://schemas.microsoft.com/office/drawing/2014/main" id="{5AE40B57-6609-96B5-4C42-D12A59417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1" b="1201"/>
          <a:stretch/>
        </p:blipFill>
        <p:spPr>
          <a:xfrm>
            <a:off x="4896042" y="3991849"/>
            <a:ext cx="916670" cy="914400"/>
          </a:xfrm>
          <a:prstGeom prst="rect">
            <a:avLst/>
          </a:prstGeom>
        </p:spPr>
      </p:pic>
      <p:sp>
        <p:nvSpPr>
          <p:cNvPr id="7" name="X Handle">
            <a:extLst>
              <a:ext uri="{FF2B5EF4-FFF2-40B4-BE49-F238E27FC236}">
                <a16:creationId xmlns:a16="http://schemas.microsoft.com/office/drawing/2014/main" id="{8203FBA7-0BF5-431F-8DA2-9F3A04190A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10793" y="5009938"/>
            <a:ext cx="2487168" cy="914400"/>
          </a:xfrm>
        </p:spPr>
        <p:txBody>
          <a:bodyPr rIns="9144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Text</a:t>
            </a:r>
          </a:p>
        </p:txBody>
      </p:sp>
      <p:pic>
        <p:nvPicPr>
          <p:cNvPr id="30" name="YouTube">
            <a:extLst>
              <a:ext uri="{FF2B5EF4-FFF2-40B4-BE49-F238E27FC236}">
                <a16:creationId xmlns:a16="http://schemas.microsoft.com/office/drawing/2014/main" id="{254E4991-1E11-CC44-9806-55B96A767E5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60123" y="4129009"/>
            <a:ext cx="2855192" cy="640080"/>
          </a:xfrm>
          <a:prstGeom prst="rect">
            <a:avLst/>
          </a:prstGeom>
        </p:spPr>
      </p:pic>
      <p:sp>
        <p:nvSpPr>
          <p:cNvPr id="9" name="YouTube Channel">
            <a:extLst>
              <a:ext uri="{FF2B5EF4-FFF2-40B4-BE49-F238E27FC236}">
                <a16:creationId xmlns:a16="http://schemas.microsoft.com/office/drawing/2014/main" id="{FFD85E77-EDED-42B1-881F-34A5909A553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39001" y="5009938"/>
            <a:ext cx="3059502" cy="914400"/>
          </a:xfrm>
        </p:spPr>
        <p:txBody>
          <a:bodyPr rIns="9144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BAE708-477A-4A20-B43D-CB4603F145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861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77FA7-B2A5-4046-9CFE-EF4777184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8BE3CC32-6F75-4749-8C0D-726CD30D3F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6270" y="1429017"/>
            <a:ext cx="3800820" cy="4498057"/>
          </a:xfrm>
        </p:spPr>
        <p:txBody>
          <a:bodyPr rIns="45720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CA358F9-FDAB-435E-8C1A-4A738B05E0C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195590" y="1429017"/>
            <a:ext cx="3800820" cy="4498057"/>
          </a:xfrm>
        </p:spPr>
        <p:txBody>
          <a:bodyPr rIns="45720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DACFA113-9FF8-4E58-B951-B3F0EC9E1F7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214912" y="1431790"/>
            <a:ext cx="3800820" cy="4498057"/>
          </a:xfrm>
        </p:spPr>
        <p:txBody>
          <a:bodyPr rIns="82296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39E9F5-AA06-4F8D-9C3C-93F84C021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4740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4195A-8207-4653-9618-FEF2DA8A3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4B6A3B-3BF1-49BB-A418-D9BD7963E3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1451" y="1222375"/>
            <a:ext cx="11849100" cy="4803775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79865C-D298-48FE-A461-FAEF3874AA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6186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ontent_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9DD0B-203A-49C4-9F48-8D711C6D1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257493FF-CD20-4B73-9767-F1B99F11B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292" y="1430627"/>
            <a:ext cx="11890272" cy="2226974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8EA82EE-04AA-4E18-9C5B-623D41A88E2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55436" y="3735253"/>
            <a:ext cx="11890272" cy="2226974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9DFE4-2DF1-4F25-B907-12A180D6D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3782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_Content_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9DD0B-203A-49C4-9F48-8D711C6D1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ubtitle 1">
            <a:extLst>
              <a:ext uri="{FF2B5EF4-FFF2-40B4-BE49-F238E27FC236}">
                <a16:creationId xmlns:a16="http://schemas.microsoft.com/office/drawing/2014/main" id="{FE7420B2-557E-48EE-B2B6-06D64A51825A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46291" y="1138548"/>
            <a:ext cx="11890271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257493FF-CD20-4B73-9767-F1B99F11B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292" y="1962460"/>
            <a:ext cx="11890272" cy="1433759"/>
          </a:xfrm>
        </p:spPr>
        <p:txBody>
          <a:bodyPr rIns="9144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8B7E127-F1D4-487E-A15F-845BF8F6D645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146290" y="3603812"/>
            <a:ext cx="11890271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8EA82EE-04AA-4E18-9C5B-623D41A88E2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55436" y="4439797"/>
            <a:ext cx="11890272" cy="1522429"/>
          </a:xfrm>
        </p:spPr>
        <p:txBody>
          <a:bodyPr rIns="9144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9DFE4-2DF1-4F25-B907-12A180D6D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56827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77FA7-B2A5-4046-9CFE-EF4777184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8BE3CC32-6F75-4749-8C0D-726CD30D3F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6270" y="1429017"/>
            <a:ext cx="5843530" cy="4498057"/>
          </a:xfrm>
        </p:spPr>
        <p:txBody>
          <a:bodyPr rIns="640080"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E70591A-C582-4B0B-95C3-1CEE6E7FEE3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72202" y="1429016"/>
            <a:ext cx="5843530" cy="4498057"/>
          </a:xfrm>
        </p:spPr>
        <p:txBody>
          <a:bodyPr rIns="640080"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39E9F5-AA06-4F8D-9C3C-93F84C021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1678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77FA7-B2A5-4046-9CFE-EF4777184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8BE3CC32-6F75-4749-8C0D-726CD30D3F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6270" y="1429017"/>
            <a:ext cx="3800820" cy="4498057"/>
          </a:xfrm>
        </p:spPr>
        <p:txBody>
          <a:bodyPr rIns="45720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CA358F9-FDAB-435E-8C1A-4A738B05E0C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195590" y="1429017"/>
            <a:ext cx="3800820" cy="4498057"/>
          </a:xfrm>
        </p:spPr>
        <p:txBody>
          <a:bodyPr rIns="45720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DACFA113-9FF8-4E58-B951-B3F0EC9E1F7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214912" y="1431790"/>
            <a:ext cx="3800820" cy="4498057"/>
          </a:xfrm>
        </p:spPr>
        <p:txBody>
          <a:bodyPr rIns="82296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39E9F5-AA06-4F8D-9C3C-93F84C021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4901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93910-36C0-4247-AA8F-0AE4EEC9E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430" y="380196"/>
            <a:ext cx="10128421" cy="7699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555F8427-E9CA-49E6-8AE9-ED1BDBD13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1064" y="1449806"/>
            <a:ext cx="5876390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5321AB6E-4445-4BB1-B9FB-988FE3FCB0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1064" y="2273718"/>
            <a:ext cx="5876389" cy="3664374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E337800-272E-4187-948E-AB6D00DF71A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145878" y="1450895"/>
            <a:ext cx="5876390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490EC0F-BFAC-421B-8701-663D6C38BD0D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145878" y="2274806"/>
            <a:ext cx="5876389" cy="366328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1FAFC8-95D4-42F6-A237-AD9B38EF0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60452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4195A-8207-4653-9618-FEF2DA8A3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7E23E6-6A2F-4EBB-BAA3-780723750EA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49319" y="1228725"/>
            <a:ext cx="11839480" cy="671793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F2E4A04F-CC4A-4D65-ADD6-100415BF7610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149319" y="2073275"/>
            <a:ext cx="11863293" cy="38068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79865C-D298-48FE-A461-FAEF3874AA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0308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9AEFE-FC93-4AF4-AA60-69D74CEA9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Graph Placeholder">
            <a:extLst>
              <a:ext uri="{FF2B5EF4-FFF2-40B4-BE49-F238E27FC236}">
                <a16:creationId xmlns:a16="http://schemas.microsoft.com/office/drawing/2014/main" id="{77EA46B5-DFD9-4CBD-916B-41252B3634A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43219" y="1277938"/>
            <a:ext cx="11864631" cy="4682187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DF3EB-641B-4E11-8A18-AB00ABB1C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29588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9AEFE-FC93-4AF4-AA60-69D74CEA9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8EB81FAF-D709-4158-AB3A-6470D4C7F2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4912" y="1520826"/>
            <a:ext cx="10642294" cy="438421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DF3EB-641B-4E11-8A18-AB00ABB1C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4784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Picture_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FF54-08E1-4BFC-BDFD-CD90649E1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951" y="195934"/>
            <a:ext cx="10102849" cy="96240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1273DB-711C-4569-B5D6-110AE7AF38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5100" y="1277651"/>
            <a:ext cx="11853863" cy="76575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EEE87F8B-8AA8-49AF-8B4D-9363E19586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175657" y="2341622"/>
            <a:ext cx="10255262" cy="361735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C584C0-6D73-4AC0-9B07-6A274D7AA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009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93910-36C0-4247-AA8F-0AE4EEC9E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430" y="380196"/>
            <a:ext cx="10128421" cy="7699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555F8427-E9CA-49E6-8AE9-ED1BDBD13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1064" y="1449806"/>
            <a:ext cx="5876390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5321AB6E-4445-4BB1-B9FB-988FE3FCB0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1064" y="2273718"/>
            <a:ext cx="5876389" cy="3664374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E337800-272E-4187-948E-AB6D00DF71A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145878" y="1450895"/>
            <a:ext cx="5876390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490EC0F-BFAC-421B-8701-663D6C38BD0D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145878" y="2274806"/>
            <a:ext cx="5876389" cy="366328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1FAFC8-95D4-42F6-A237-AD9B38EF0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9157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9AEFE-FC93-4AF4-AA60-69D74CEA9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8EB81FAF-D709-4158-AB3A-6470D4C7F2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30460" y="1520826"/>
            <a:ext cx="9808557" cy="368778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D6D3F22-3F6B-483B-8748-C40C664682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30460" y="5457471"/>
            <a:ext cx="9808556" cy="550863"/>
          </a:xfrm>
        </p:spPr>
        <p:txBody>
          <a:bodyPr rIns="9144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Enter source/citation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DF3EB-641B-4E11-8A18-AB00ABB1C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051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FF54-08E1-4BFC-BDFD-CD90649E1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951" y="195934"/>
            <a:ext cx="10102849" cy="96240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EEE87F8B-8AA8-49AF-8B4D-9363E19586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65254" y="1226582"/>
            <a:ext cx="5563517" cy="46894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78BB418D-9BD3-4031-AC15-403BABC477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0" y="1226581"/>
            <a:ext cx="5930746" cy="468947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C584C0-6D73-4AC0-9B07-6A274D7AA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359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FF54-08E1-4BFC-BDFD-CD90649E1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951" y="195934"/>
            <a:ext cx="10102849" cy="96240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EEE87F8B-8AA8-49AF-8B4D-9363E19586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65254" y="1226582"/>
            <a:ext cx="5563517" cy="41571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BDDE2DB-6549-448D-B8B8-EC57504118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5100" y="5457825"/>
            <a:ext cx="5564188" cy="550863"/>
          </a:xfrm>
        </p:spPr>
        <p:txBody>
          <a:bodyPr rIns="91440"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Enter source/citation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78BB418D-9BD3-4031-AC15-403BABC477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0" y="1226581"/>
            <a:ext cx="5930746" cy="468947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C584C0-6D73-4AC0-9B07-6A274D7AA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1960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cial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EA166-BC90-4E13-9118-9507EBCED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Facebook">
            <a:extLst>
              <a:ext uri="{FF2B5EF4-FFF2-40B4-BE49-F238E27FC236}">
                <a16:creationId xmlns:a16="http://schemas.microsoft.com/office/drawing/2014/main" id="{9AC9CED7-B302-106F-129F-6BC7C1D58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9535" y="1579728"/>
            <a:ext cx="914400" cy="914400"/>
          </a:xfrm>
          <a:prstGeom prst="rect">
            <a:avLst/>
          </a:prstGeom>
        </p:spPr>
      </p:pic>
      <p:sp>
        <p:nvSpPr>
          <p:cNvPr id="11" name="Facebook handle">
            <a:extLst>
              <a:ext uri="{FF2B5EF4-FFF2-40B4-BE49-F238E27FC236}">
                <a16:creationId xmlns:a16="http://schemas.microsoft.com/office/drawing/2014/main" id="{609D7336-40E6-48D5-B192-BB72CD36C7B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8420" y="2532939"/>
            <a:ext cx="2486025" cy="914400"/>
          </a:xfrm>
        </p:spPr>
        <p:txBody>
          <a:bodyPr rIns="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Text</a:t>
            </a:r>
          </a:p>
        </p:txBody>
      </p:sp>
      <p:pic>
        <p:nvPicPr>
          <p:cNvPr id="6" name="Instagram">
            <a:extLst>
              <a:ext uri="{FF2B5EF4-FFF2-40B4-BE49-F238E27FC236}">
                <a16:creationId xmlns:a16="http://schemas.microsoft.com/office/drawing/2014/main" id="{046AED96-B8A4-1C42-F3A1-1FFE1A13C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" b="124"/>
          <a:stretch/>
        </p:blipFill>
        <p:spPr>
          <a:xfrm>
            <a:off x="4858762" y="1579728"/>
            <a:ext cx="916670" cy="914400"/>
          </a:xfrm>
          <a:prstGeom prst="rect">
            <a:avLst/>
          </a:prstGeom>
        </p:spPr>
      </p:pic>
      <p:sp>
        <p:nvSpPr>
          <p:cNvPr id="13" name="Instagram handle">
            <a:extLst>
              <a:ext uri="{FF2B5EF4-FFF2-40B4-BE49-F238E27FC236}">
                <a16:creationId xmlns:a16="http://schemas.microsoft.com/office/drawing/2014/main" id="{EECF6CFD-9E31-4C05-886A-971A6B72527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10793" y="2514600"/>
            <a:ext cx="2487168" cy="914400"/>
          </a:xfrm>
        </p:spPr>
        <p:txBody>
          <a:bodyPr rIns="9144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Text</a:t>
            </a:r>
          </a:p>
        </p:txBody>
      </p:sp>
      <p:pic>
        <p:nvPicPr>
          <p:cNvPr id="28" name="LinkedIn" descr="A blue and black logo&#10;&#10;Description automatically generated">
            <a:extLst>
              <a:ext uri="{FF2B5EF4-FFF2-40B4-BE49-F238E27FC236}">
                <a16:creationId xmlns:a16="http://schemas.microsoft.com/office/drawing/2014/main" id="{02AF793E-34A8-FE98-2B43-623603DE17E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254" y="1579728"/>
            <a:ext cx="1075267" cy="914400"/>
          </a:xfrm>
          <a:prstGeom prst="rect">
            <a:avLst/>
          </a:prstGeom>
        </p:spPr>
      </p:pic>
      <p:sp>
        <p:nvSpPr>
          <p:cNvPr id="15" name="LinkedIn handle">
            <a:extLst>
              <a:ext uri="{FF2B5EF4-FFF2-40B4-BE49-F238E27FC236}">
                <a16:creationId xmlns:a16="http://schemas.microsoft.com/office/drawing/2014/main" id="{8DA16D1B-DD85-498B-A177-DDB843C07A0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39001" y="2532939"/>
            <a:ext cx="3059502" cy="914400"/>
          </a:xfrm>
        </p:spPr>
        <p:txBody>
          <a:bodyPr rIns="9144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Text</a:t>
            </a:r>
          </a:p>
        </p:txBody>
      </p:sp>
      <p:pic>
        <p:nvPicPr>
          <p:cNvPr id="12" name="Threads">
            <a:extLst>
              <a:ext uri="{FF2B5EF4-FFF2-40B4-BE49-F238E27FC236}">
                <a16:creationId xmlns:a16="http://schemas.microsoft.com/office/drawing/2014/main" id="{41AF5339-2B19-BD63-3B11-24F6C0CB7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6" b="4126"/>
          <a:stretch/>
        </p:blipFill>
        <p:spPr>
          <a:xfrm>
            <a:off x="1535363" y="4019550"/>
            <a:ext cx="912137" cy="9144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0" name="Threads handle">
            <a:extLst>
              <a:ext uri="{FF2B5EF4-FFF2-40B4-BE49-F238E27FC236}">
                <a16:creationId xmlns:a16="http://schemas.microsoft.com/office/drawing/2014/main" id="{96D88CB0-4FD8-2F0F-AFC3-6D59A048757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7277" y="5031874"/>
            <a:ext cx="2487168" cy="914400"/>
          </a:xfrm>
        </p:spPr>
        <p:txBody>
          <a:bodyPr rIns="9144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Text</a:t>
            </a:r>
          </a:p>
        </p:txBody>
      </p:sp>
      <p:pic>
        <p:nvPicPr>
          <p:cNvPr id="14" name="X">
            <a:extLst>
              <a:ext uri="{FF2B5EF4-FFF2-40B4-BE49-F238E27FC236}">
                <a16:creationId xmlns:a16="http://schemas.microsoft.com/office/drawing/2014/main" id="{5AE40B57-6609-96B5-4C42-D12A59417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1" b="1201"/>
          <a:stretch/>
        </p:blipFill>
        <p:spPr>
          <a:xfrm>
            <a:off x="4896042" y="3991849"/>
            <a:ext cx="916670" cy="914400"/>
          </a:xfrm>
          <a:prstGeom prst="rect">
            <a:avLst/>
          </a:prstGeom>
        </p:spPr>
      </p:pic>
      <p:sp>
        <p:nvSpPr>
          <p:cNvPr id="7" name="X Handle">
            <a:extLst>
              <a:ext uri="{FF2B5EF4-FFF2-40B4-BE49-F238E27FC236}">
                <a16:creationId xmlns:a16="http://schemas.microsoft.com/office/drawing/2014/main" id="{8203FBA7-0BF5-431F-8DA2-9F3A04190A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10793" y="5009938"/>
            <a:ext cx="2487168" cy="914400"/>
          </a:xfrm>
        </p:spPr>
        <p:txBody>
          <a:bodyPr rIns="9144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Text</a:t>
            </a:r>
          </a:p>
        </p:txBody>
      </p:sp>
      <p:pic>
        <p:nvPicPr>
          <p:cNvPr id="30" name="YouTube">
            <a:extLst>
              <a:ext uri="{FF2B5EF4-FFF2-40B4-BE49-F238E27FC236}">
                <a16:creationId xmlns:a16="http://schemas.microsoft.com/office/drawing/2014/main" id="{254E4991-1E11-CC44-9806-55B96A767E5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60123" y="4129009"/>
            <a:ext cx="2855192" cy="640080"/>
          </a:xfrm>
          <a:prstGeom prst="rect">
            <a:avLst/>
          </a:prstGeom>
        </p:spPr>
      </p:pic>
      <p:sp>
        <p:nvSpPr>
          <p:cNvPr id="9" name="YouTube Channel">
            <a:extLst>
              <a:ext uri="{FF2B5EF4-FFF2-40B4-BE49-F238E27FC236}">
                <a16:creationId xmlns:a16="http://schemas.microsoft.com/office/drawing/2014/main" id="{FFD85E77-EDED-42B1-881F-34A5909A553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39001" y="5009938"/>
            <a:ext cx="3059502" cy="914400"/>
          </a:xfrm>
        </p:spPr>
        <p:txBody>
          <a:bodyPr rIns="9144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BAE708-477A-4A20-B43D-CB4603F145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2687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_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9DD0B-203A-49C4-9F48-8D711C6D1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website">
            <a:extLst>
              <a:ext uri="{FF2B5EF4-FFF2-40B4-BE49-F238E27FC236}">
                <a16:creationId xmlns:a16="http://schemas.microsoft.com/office/drawing/2014/main" id="{257493FF-CD20-4B73-9767-F1B99F11BE0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0" y="1803769"/>
            <a:ext cx="12192000" cy="1320370"/>
          </a:xfrm>
        </p:spPr>
        <p:txBody>
          <a:bodyPr lIns="0" rIns="91440">
            <a:normAutofit/>
          </a:bodyPr>
          <a:lstStyle>
            <a:lvl1pPr marL="0" indent="0" algn="ctr">
              <a:spcBef>
                <a:spcPts val="0"/>
              </a:spcBef>
              <a:buNone/>
              <a:defRPr sz="3200"/>
            </a:lvl1pPr>
          </a:lstStyle>
          <a:p>
            <a:pPr lvl="0"/>
            <a:r>
              <a:rPr lang="en-US"/>
              <a:t>Department or Office Webpage</a:t>
            </a:r>
          </a:p>
        </p:txBody>
      </p:sp>
      <p:sp>
        <p:nvSpPr>
          <p:cNvPr id="5" name="contact info">
            <a:extLst>
              <a:ext uri="{FF2B5EF4-FFF2-40B4-BE49-F238E27FC236}">
                <a16:creationId xmlns:a16="http://schemas.microsoft.com/office/drawing/2014/main" id="{6F4F1684-EE2D-419B-9D6E-6617B1C18A9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" y="3608515"/>
            <a:ext cx="12191999" cy="1493491"/>
          </a:xfrm>
        </p:spPr>
        <p:txBody>
          <a:bodyPr lIns="0" rIns="0">
            <a:normAutofit/>
          </a:bodyPr>
          <a:lstStyle>
            <a:lvl1pPr marL="0" indent="0" algn="ctr">
              <a:spcBef>
                <a:spcPts val="0"/>
              </a:spcBef>
              <a:spcAft>
                <a:spcPts val="1200"/>
              </a:spcAft>
              <a:buNone/>
              <a:defRPr sz="3200"/>
            </a:lvl1pPr>
          </a:lstStyle>
          <a:p>
            <a:pPr lvl="0"/>
            <a:r>
              <a:rPr lang="en-US"/>
              <a:t>Contact Info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9DFE4-2DF1-4F25-B907-12A180D6D3B4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912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4195A-8207-4653-9618-FEF2DA8A3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7E23E6-6A2F-4EBB-BAA3-780723750EA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49319" y="1228725"/>
            <a:ext cx="11839480" cy="671793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F2E4A04F-CC4A-4D65-ADD6-100415BF7610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149319" y="2073275"/>
            <a:ext cx="11863293" cy="38068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79865C-D298-48FE-A461-FAEF3874AA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943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9AEFE-FC93-4AF4-AA60-69D74CEA9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Graph Placeholder">
            <a:extLst>
              <a:ext uri="{FF2B5EF4-FFF2-40B4-BE49-F238E27FC236}">
                <a16:creationId xmlns:a16="http://schemas.microsoft.com/office/drawing/2014/main" id="{77EA46B5-DFD9-4CBD-916B-41252B3634A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43219" y="1277938"/>
            <a:ext cx="11864631" cy="4682187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DF3EB-641B-4E11-8A18-AB00ABB1C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30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9AEFE-FC93-4AF4-AA60-69D74CEA9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8EB81FAF-D709-4158-AB3A-6470D4C7F2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4912" y="1520826"/>
            <a:ext cx="10642294" cy="438421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DF3EB-641B-4E11-8A18-AB00ABB1C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084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9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51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96D1C8D-2804-489C-86CC-F70D29F92737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40" y="162881"/>
            <a:ext cx="11893320" cy="1630683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2D6E93-3D36-4693-94CF-5E08B138D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841" y="378896"/>
            <a:ext cx="10096959" cy="747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288CE7-0338-4DCA-9309-6257DC1AB2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6292" y="1430626"/>
            <a:ext cx="11890272" cy="4507465"/>
          </a:xfrm>
          <a:prstGeom prst="rect">
            <a:avLst/>
          </a:prstGeom>
        </p:spPr>
        <p:txBody>
          <a:bodyPr vert="horz" lIns="91440" tIns="45720" rIns="82296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5DAC51-AACD-4066-8BD6-6F7BF018F00F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40" y="6050987"/>
            <a:ext cx="11890272" cy="76809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98713-19FC-43BC-8C7D-F7EE32024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87719" y="62571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Palatino Linotype" panose="02040502050505030304" pitchFamily="18" charset="0"/>
              </a:defRPr>
            </a:lvl1pPr>
          </a:lstStyle>
          <a:p>
            <a:fld id="{A3D1C70C-36A2-44FC-A083-98959550C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156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1" r:id="rId2"/>
    <p:sldLayoutId id="2147483677" r:id="rId3"/>
    <p:sldLayoutId id="2147483664" r:id="rId4"/>
    <p:sldLayoutId id="2147483670" r:id="rId5"/>
    <p:sldLayoutId id="2147483665" r:id="rId6"/>
    <p:sldLayoutId id="2147483681" r:id="rId7"/>
    <p:sldLayoutId id="2147483675" r:id="rId8"/>
    <p:sldLayoutId id="2147483676" r:id="rId9"/>
    <p:sldLayoutId id="2147483672" r:id="rId10"/>
    <p:sldLayoutId id="2147483690" r:id="rId11"/>
    <p:sldLayoutId id="2147483669" r:id="rId12"/>
    <p:sldLayoutId id="2147483689" r:id="rId13"/>
    <p:sldLayoutId id="2147483678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1" kern="1200">
          <a:solidFill>
            <a:srgbClr val="6E2405"/>
          </a:solidFill>
          <a:latin typeface="Palatino Linotype" panose="0204050205050503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8000"/>
        </a:lnSpc>
        <a:spcBef>
          <a:spcPts val="1000"/>
        </a:spcBef>
        <a:spcAft>
          <a:spcPts val="140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: New Jersey Department of Education.">
            <a:extLst>
              <a:ext uri="{FF2B5EF4-FFF2-40B4-BE49-F238E27FC236}">
                <a16:creationId xmlns:a16="http://schemas.microsoft.com/office/drawing/2014/main" id="{CF96DE2C-7117-450B-9505-73F2CC7674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9" y="-5897"/>
            <a:ext cx="12081830" cy="255118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6ABD99-43FC-48BD-956C-54F530646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169" y="1825625"/>
            <a:ext cx="11788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Do not use this layout</a:t>
            </a:r>
          </a:p>
        </p:txBody>
      </p:sp>
    </p:spTree>
    <p:extLst>
      <p:ext uri="{BB962C8B-B14F-4D97-AF65-F5344CB8AC3E}">
        <p14:creationId xmlns:p14="http://schemas.microsoft.com/office/powerpoint/2010/main" val="3885510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rgbClr val="6E2405"/>
          </a:solidFill>
          <a:latin typeface="Palatino Linotype" panose="02040502050505030304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8000"/>
        </a:lnSpc>
        <a:spcBef>
          <a:spcPts val="1000"/>
        </a:spcBef>
        <a:spcAft>
          <a:spcPts val="1400"/>
        </a:spcAft>
        <a:buFont typeface="Arial" panose="020B0604020202020204" pitchFamily="34" charset="0"/>
        <a:buNone/>
        <a:defRPr sz="4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60367D-4F1F-4D06-9551-9D120A83F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40" y="365125"/>
            <a:ext cx="118902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7A9155-9D6F-4818-A1EA-81ACC0306B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9340" y="1825625"/>
            <a:ext cx="11890272" cy="41223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CC72A4-5CFF-4D23-9567-642F3352896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40" y="6050987"/>
            <a:ext cx="11890272" cy="76809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D45371-22E5-41E2-9C10-6B0FADA841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8577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Palatino Linotype" panose="02040502050505030304" pitchFamily="18" charset="0"/>
              </a:defRPr>
            </a:lvl1pPr>
          </a:lstStyle>
          <a:p>
            <a:fld id="{063B872D-3AE9-4542-A461-B751CD6BB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14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40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rgbClr val="6E2405"/>
          </a:solidFill>
          <a:latin typeface="Palatino Linotype" panose="0204050205050503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8000"/>
        </a:lnSpc>
        <a:spcBef>
          <a:spcPts val="1000"/>
        </a:spcBef>
        <a:spcAft>
          <a:spcPts val="14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8000"/>
        </a:lnSpc>
        <a:spcBef>
          <a:spcPts val="0"/>
        </a:spcBef>
        <a:spcAft>
          <a:spcPts val="1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96D1C8D-2804-489C-86CC-F70D29F92737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40" y="162881"/>
            <a:ext cx="11893320" cy="1630683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2D6E93-3D36-4693-94CF-5E08B138D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841" y="378896"/>
            <a:ext cx="10096959" cy="747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288CE7-0338-4DCA-9309-6257DC1AB2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6292" y="1430626"/>
            <a:ext cx="11890272" cy="4507465"/>
          </a:xfrm>
          <a:prstGeom prst="rect">
            <a:avLst/>
          </a:prstGeom>
        </p:spPr>
        <p:txBody>
          <a:bodyPr vert="horz" lIns="91440" tIns="45720" rIns="82296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5DAC51-AACD-4066-8BD6-6F7BF018F00F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40" y="6050987"/>
            <a:ext cx="11890272" cy="76809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98713-19FC-43BC-8C7D-F7EE32024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87719" y="62571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Palatino Linotype" panose="02040502050505030304" pitchFamily="18" charset="0"/>
              </a:defRPr>
            </a:lvl1pPr>
          </a:lstStyle>
          <a:p>
            <a:fld id="{A3D1C70C-36A2-44FC-A083-98959550C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854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1" kern="1200">
          <a:solidFill>
            <a:srgbClr val="6E2405"/>
          </a:solidFill>
          <a:latin typeface="Palatino Linotype" panose="0204050205050503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8000"/>
        </a:lnSpc>
        <a:spcBef>
          <a:spcPts val="1000"/>
        </a:spcBef>
        <a:spcAft>
          <a:spcPts val="140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96D1C8D-2804-489C-86CC-F70D29F92737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40" y="162881"/>
            <a:ext cx="11893320" cy="1630683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2D6E93-3D36-4693-94CF-5E08B138D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841" y="378896"/>
            <a:ext cx="10096959" cy="747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288CE7-0338-4DCA-9309-6257DC1AB2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6292" y="1430626"/>
            <a:ext cx="11890272" cy="4507465"/>
          </a:xfrm>
          <a:prstGeom prst="rect">
            <a:avLst/>
          </a:prstGeom>
        </p:spPr>
        <p:txBody>
          <a:bodyPr vert="horz" lIns="91440" tIns="45720" rIns="82296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5DAC51-AACD-4066-8BD6-6F7BF018F00F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40" y="6050987"/>
            <a:ext cx="11890272" cy="76809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98713-19FC-43BC-8C7D-F7EE32024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87719" y="62571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Palatino Linotype" panose="02040502050505030304" pitchFamily="18" charset="0"/>
              </a:defRPr>
            </a:lvl1pPr>
          </a:lstStyle>
          <a:p>
            <a:fld id="{A3D1C70C-36A2-44FC-A083-98959550C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00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43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3" r:id="rId16"/>
    <p:sldLayoutId id="2147483742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1" kern="1200">
          <a:solidFill>
            <a:srgbClr val="6E2405"/>
          </a:solidFill>
          <a:latin typeface="Palatino Linotype" panose="0204050205050503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8000"/>
        </a:lnSpc>
        <a:spcBef>
          <a:spcPts val="1000"/>
        </a:spcBef>
        <a:spcAft>
          <a:spcPts val="140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96D1C8D-2804-489C-86CC-F70D29F92737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40" y="162881"/>
            <a:ext cx="11893320" cy="1630683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2D6E93-3D36-4693-94CF-5E08B138D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841" y="378896"/>
            <a:ext cx="10096959" cy="747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288CE7-0338-4DCA-9309-6257DC1AB2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6292" y="1430626"/>
            <a:ext cx="11890272" cy="4507465"/>
          </a:xfrm>
          <a:prstGeom prst="rect">
            <a:avLst/>
          </a:prstGeom>
        </p:spPr>
        <p:txBody>
          <a:bodyPr vert="horz" lIns="91440" tIns="45720" rIns="82296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5DAC51-AACD-4066-8BD6-6F7BF018F00F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40" y="6050987"/>
            <a:ext cx="11890272" cy="76809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98713-19FC-43BC-8C7D-F7EE32024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87719" y="62571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Palatino Linotype" panose="02040502050505030304" pitchFamily="18" charset="0"/>
              </a:defRPr>
            </a:lvl1pPr>
          </a:lstStyle>
          <a:p>
            <a:fld id="{A3D1C70C-36A2-44FC-A083-98959550C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813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1" kern="1200">
          <a:solidFill>
            <a:srgbClr val="6E2405"/>
          </a:solidFill>
          <a:latin typeface="Palatino Linotype" panose="0204050205050503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8000"/>
        </a:lnSpc>
        <a:spcBef>
          <a:spcPts val="1000"/>
        </a:spcBef>
        <a:spcAft>
          <a:spcPts val="140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j.gov/education/certification/CEprogramproviders.shtml" TargetMode="External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j.gov/education/certification/edsrvs/endorsementsedsrvs/2855residency.s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3.xml"/><Relationship Id="rId4" Type="http://schemas.openxmlformats.org/officeDocument/2006/relationships/hyperlink" Target="mailto:mentoring@njasl.org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j.gov/education/certification/edsrvs/endorsementsedsrvs/3461residency.s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jasa.net/" TargetMode="External"/><Relationship Id="rId2" Type="http://schemas.openxmlformats.org/officeDocument/2006/relationships/hyperlink" Target="http://www.njl2l.org/" TargetMode="External"/><Relationship Id="rId1" Type="http://schemas.openxmlformats.org/officeDocument/2006/relationships/slideLayout" Target="../slideLayouts/slideLayout34.xml"/><Relationship Id="rId4" Type="http://schemas.openxmlformats.org/officeDocument/2006/relationships/hyperlink" Target="https://www.njasbo.com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e.nj.us/education/profdev/mentor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njedcert.doe.nj.gov/" TargetMode="External"/><Relationship Id="rId1" Type="http://schemas.openxmlformats.org/officeDocument/2006/relationships/slideLayout" Target="../slideLayouts/slideLayout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nj.gov/education/edueval/" TargetMode="External"/><Relationship Id="rId2" Type="http://schemas.openxmlformats.org/officeDocument/2006/relationships/hyperlink" Target="mailto:edueval@doe.nj.gov" TargetMode="External"/><Relationship Id="rId1" Type="http://schemas.openxmlformats.org/officeDocument/2006/relationships/slideLayout" Target="../slideLayouts/slideLayout33.xml"/><Relationship Id="rId4" Type="http://schemas.openxmlformats.org/officeDocument/2006/relationships/hyperlink" Target="mailto:TeachPD@doe.nj.gov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j.gov/education/certification/teachers/index.s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e.nj.us/education/profdev/mentor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Relationship Id="rId4" Type="http://schemas.openxmlformats.org/officeDocument/2006/relationships/hyperlink" Target="mailto:TeachPD@doe.nj.gov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j.gov/education/AchieveNJ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4" Type="http://schemas.openxmlformats.org/officeDocument/2006/relationships/hyperlink" Target="mailto:edueval@doe.nj.g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57FFF-0053-4747-B34E-976807CC35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037850"/>
            <a:ext cx="12191999" cy="1386877"/>
          </a:xfrm>
          <a:prstGeom prst="rect">
            <a:avLst/>
          </a:prstGeom>
        </p:spPr>
        <p:txBody>
          <a:bodyPr lIns="91440" tIns="45720" rIns="91440" bIns="45720" anchor="b"/>
          <a:lstStyle/>
          <a:p>
            <a:r>
              <a:rPr lang="en-US" dirty="0">
                <a:latin typeface="Palatino Linotype"/>
              </a:rPr>
              <a:t>Provisional Educator Process:</a:t>
            </a:r>
            <a:br>
              <a:rPr lang="en-US" dirty="0">
                <a:latin typeface="Palatino Linotype"/>
              </a:rPr>
            </a:br>
            <a:r>
              <a:rPr lang="en-US" dirty="0">
                <a:latin typeface="Palatino Linotype"/>
              </a:rPr>
              <a:t>Virtual Training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12D5881-96EC-447F-A717-A35057F073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Office of Recruitment, Preparation and Certification</a:t>
            </a:r>
          </a:p>
          <a:p>
            <a:r>
              <a:rPr lang="en-US" dirty="0"/>
              <a:t>Division of Field Support and Services</a:t>
            </a:r>
          </a:p>
          <a:p>
            <a:r>
              <a:rPr lang="en-US" dirty="0"/>
              <a:t>April 2, 2025</a:t>
            </a:r>
          </a:p>
        </p:txBody>
      </p:sp>
      <p:pic>
        <p:nvPicPr>
          <p:cNvPr id="6" name="Picture 5" descr="Logo: State of New Jersey, Department of Education.">
            <a:extLst>
              <a:ext uri="{FF2B5EF4-FFF2-40B4-BE49-F238E27FC236}">
                <a16:creationId xmlns:a16="http://schemas.microsoft.com/office/drawing/2014/main" id="{0021F1E6-2135-4F4E-9EA0-EBD236B615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64" y="6081513"/>
            <a:ext cx="11890272" cy="76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916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261" y="-231494"/>
            <a:ext cx="11844669" cy="1453869"/>
          </a:xfrm>
        </p:spPr>
        <p:txBody>
          <a:bodyPr/>
          <a:lstStyle/>
          <a:p>
            <a:pPr algn="ctr"/>
            <a:r>
              <a:rPr lang="en-US" sz="3800" dirty="0"/>
              <a:t>50-Hour Verification of </a:t>
            </a:r>
            <a:br>
              <a:rPr lang="en-US" sz="3800" dirty="0"/>
            </a:br>
            <a:r>
              <a:rPr lang="en-US" sz="3800" dirty="0"/>
              <a:t>Program Completion (CE-EPPs)</a:t>
            </a:r>
          </a:p>
        </p:txBody>
      </p:sp>
      <p:pic>
        <p:nvPicPr>
          <p:cNvPr id="5" name="Content Placeholder 5" descr="Screenshot: 50 Hour Verification Form (updated June 2022). Sections for Candidate Contact Information and Completion of the 50-Hours Pre-Professional Experience.">
            <a:extLst>
              <a:ext uri="{FF2B5EF4-FFF2-40B4-BE49-F238E27FC236}">
                <a16:creationId xmlns:a16="http://schemas.microsoft.com/office/drawing/2014/main" id="{FD9B6392-6D76-4181-8F35-770125E3F5B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3"/>
          <a:srcRect l="18610" r="17470"/>
          <a:stretch/>
        </p:blipFill>
        <p:spPr>
          <a:xfrm>
            <a:off x="1134319" y="1088020"/>
            <a:ext cx="9636462" cy="499872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D1C70C-36A2-44FC-A083-98959550CFF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1546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6674" y="563463"/>
            <a:ext cx="10803598" cy="450123"/>
          </a:xfrm>
        </p:spPr>
        <p:txBody>
          <a:bodyPr/>
          <a:lstStyle/>
          <a:p>
            <a:pPr algn="ctr"/>
            <a:r>
              <a:rPr lang="en-US" sz="4400" dirty="0"/>
              <a:t>Instruction for CE Holders (1 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28" y="1318219"/>
            <a:ext cx="11890272" cy="5121540"/>
          </a:xfrm>
        </p:spPr>
        <p:txBody>
          <a:bodyPr vert="horz" lIns="91440" tIns="45720" rIns="822960" bIns="45720" rtlCol="0" anchor="t">
            <a:noAutofit/>
          </a:bodyPr>
          <a:lstStyle/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US" sz="2400" dirty="0"/>
              <a:t>There are six categories of CE programs:   </a:t>
            </a:r>
            <a:endParaRPr lang="en-US" sz="2400" dirty="0">
              <a:solidFill>
                <a:prstClr val="black"/>
              </a:solidFill>
            </a:endParaRPr>
          </a:p>
          <a:p>
            <a:pPr marL="914400" lvl="1" indent="-457200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400" dirty="0"/>
              <a:t>Department approved CE-EPP for P</a:t>
            </a:r>
            <a:r>
              <a:rPr lang="en-US" dirty="0"/>
              <a:t>–</a:t>
            </a:r>
            <a:r>
              <a:rPr lang="en-US" sz="2400" dirty="0"/>
              <a:t>12 Subject Area and K–6 Elementary Teachers;</a:t>
            </a:r>
          </a:p>
          <a:p>
            <a:pPr marL="914400" lvl="1" indent="-457200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400" dirty="0"/>
              <a:t>Career and Technical Education (CTE);</a:t>
            </a:r>
          </a:p>
          <a:p>
            <a:pPr marL="914400" lvl="1" indent="-457200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400" dirty="0"/>
              <a:t>Preschool through Grade 3 (P–3 );</a:t>
            </a:r>
          </a:p>
          <a:p>
            <a:pPr marL="914400" lvl="1" indent="-457200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400" dirty="0"/>
              <a:t>Teacher of Students with Disabilities (TOSD); </a:t>
            </a:r>
          </a:p>
          <a:p>
            <a:pPr marL="914400" lvl="1" indent="-457200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400" dirty="0"/>
              <a:t>English as a Second Language (ESL); and,</a:t>
            </a:r>
          </a:p>
          <a:p>
            <a:pPr marL="914400" lvl="1" indent="-457200">
              <a:lnSpc>
                <a:spcPct val="90000"/>
              </a:lnSpc>
              <a:spcAft>
                <a:spcPts val="1800"/>
              </a:spcAft>
              <a:buFont typeface="+mj-lt"/>
              <a:buAutoNum type="arabicPeriod"/>
            </a:pPr>
            <a:r>
              <a:rPr lang="en-US" sz="2400" dirty="0"/>
              <a:t>Bilingual/Bicultural</a:t>
            </a:r>
          </a:p>
          <a:p>
            <a:pPr marL="0" lv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US" sz="2400" dirty="0"/>
              <a:t>To see a list of all </a:t>
            </a:r>
            <a:r>
              <a:rPr lang="en-US" sz="2400" dirty="0">
                <a:hlinkClick r:id="rId2"/>
              </a:rPr>
              <a:t>approved CE programs </a:t>
            </a:r>
            <a:r>
              <a:rPr lang="en-US" sz="2400" dirty="0"/>
              <a:t>, please visit the NJDOE website.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D1C70C-36A2-44FC-A083-98959550CFF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2634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625" y="481485"/>
            <a:ext cx="10096959" cy="616226"/>
          </a:xfrm>
        </p:spPr>
        <p:txBody>
          <a:bodyPr/>
          <a:lstStyle/>
          <a:p>
            <a:pPr algn="ctr"/>
            <a:r>
              <a:rPr lang="en-US" sz="4400" dirty="0"/>
              <a:t>Instruction for CE Holders (2 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60059"/>
            <a:ext cx="12339665" cy="5079234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dirty="0">
                <a:solidFill>
                  <a:prstClr val="black"/>
                </a:solidFill>
                <a:latin typeface="+mn-lt"/>
              </a:rPr>
              <a:t>Program enrollment requirements for each of the following: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solidFill>
                  <a:prstClr val="black"/>
                </a:solidFill>
                <a:latin typeface="+mn-lt"/>
              </a:rPr>
              <a:t>ESL candidates:  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200" dirty="0">
                <a:latin typeface="+mn-lt"/>
              </a:rPr>
              <a:t>400 hours or the credit equivalent of instruction through an approved CE-EPP;  and,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prstClr val="black"/>
                </a:solidFill>
                <a:latin typeface="+mn-lt"/>
              </a:rPr>
              <a:t>15</a:t>
            </a:r>
            <a:r>
              <a:rPr lang="en-US" sz="2000" dirty="0"/>
              <a:t>–</a:t>
            </a:r>
            <a:r>
              <a:rPr lang="en-US" sz="2200" dirty="0">
                <a:solidFill>
                  <a:prstClr val="black"/>
                </a:solidFill>
                <a:latin typeface="+mn-lt"/>
              </a:rPr>
              <a:t>21 credi</a:t>
            </a:r>
            <a:r>
              <a:rPr lang="en-US" sz="2200" dirty="0">
                <a:latin typeface="+mn-lt"/>
              </a:rPr>
              <a:t>ts in an </a:t>
            </a:r>
            <a:r>
              <a:rPr lang="en-US" sz="2200" dirty="0">
                <a:solidFill>
                  <a:prstClr val="black"/>
                </a:solidFill>
                <a:latin typeface="+mn-lt"/>
              </a:rPr>
              <a:t>ESL program.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solidFill>
                  <a:prstClr val="black"/>
                </a:solidFill>
                <a:latin typeface="+mn-lt"/>
              </a:rPr>
              <a:t>Bilingual candidates with content area CE: 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200" dirty="0">
                <a:latin typeface="+mn-lt"/>
              </a:rPr>
              <a:t>400 hours or the credit equivalent of instruction through an approved CE-EPP; and,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200" dirty="0">
                <a:latin typeface="+mn-lt"/>
              </a:rPr>
              <a:t>12</a:t>
            </a:r>
            <a:r>
              <a:rPr lang="en-US" sz="2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200" dirty="0">
                <a:solidFill>
                  <a:prstClr val="black"/>
                </a:solidFill>
                <a:latin typeface="+mn-lt"/>
              </a:rPr>
              <a:t>credi</a:t>
            </a:r>
            <a:r>
              <a:rPr lang="en-US" sz="2200" dirty="0">
                <a:latin typeface="+mn-lt"/>
              </a:rPr>
              <a:t>ts in a</a:t>
            </a:r>
            <a:r>
              <a:rPr lang="en-US" sz="2200" dirty="0">
                <a:solidFill>
                  <a:prstClr val="black"/>
                </a:solidFill>
                <a:latin typeface="+mn-lt"/>
              </a:rPr>
              <a:t> Bilingual program.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solidFill>
                  <a:prstClr val="black"/>
                </a:solidFill>
                <a:latin typeface="+mn-lt"/>
              </a:rPr>
              <a:t>TOSD candidates with content area CE: 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200" dirty="0">
                <a:latin typeface="+mn-lt"/>
              </a:rPr>
              <a:t>400 hours or the credit equivalent of instruction through an approved CE-EPP; and,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prstClr val="black"/>
                </a:solidFill>
                <a:latin typeface="+mn-lt"/>
              </a:rPr>
              <a:t>21</a:t>
            </a:r>
            <a:r>
              <a:rPr lang="en-US" sz="2000" dirty="0"/>
              <a:t>–</a:t>
            </a:r>
            <a:r>
              <a:rPr lang="en-US" sz="2200" dirty="0">
                <a:solidFill>
                  <a:prstClr val="black"/>
                </a:solidFill>
                <a:latin typeface="+mn-lt"/>
              </a:rPr>
              <a:t>27 credit</a:t>
            </a:r>
            <a:r>
              <a:rPr lang="en-US" sz="2200" dirty="0">
                <a:latin typeface="+mn-lt"/>
              </a:rPr>
              <a:t>s</a:t>
            </a:r>
            <a:r>
              <a:rPr lang="en-US" sz="2200" dirty="0">
                <a:solidFill>
                  <a:prstClr val="black"/>
                </a:solidFill>
                <a:latin typeface="+mn-lt"/>
              </a:rPr>
              <a:t> in a TOSD program.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D1C70C-36A2-44FC-A083-98959550CFF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620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Palatino Linotype"/>
              </a:rPr>
              <a:t>Provisional Process: </a:t>
            </a:r>
            <a:br>
              <a:rPr lang="en-US" dirty="0">
                <a:latin typeface="Palatino Linotype"/>
              </a:rPr>
            </a:br>
            <a:r>
              <a:rPr lang="en-US" dirty="0">
                <a:latin typeface="Palatino Linotype"/>
              </a:rPr>
              <a:t>Educational Services and Administrative Endorsements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3B872D-3AE9-4542-A461-B751CD6BB84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125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2120" y="221464"/>
            <a:ext cx="12594601" cy="815009"/>
          </a:xfrm>
        </p:spPr>
        <p:txBody>
          <a:bodyPr/>
          <a:lstStyle/>
          <a:p>
            <a:pPr algn="ctr"/>
            <a:r>
              <a:rPr lang="en-US" sz="4000" dirty="0"/>
              <a:t>School Library Media Specialists (1 of 2) 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4146" y="1294361"/>
            <a:ext cx="11883707" cy="4876104"/>
          </a:xfrm>
        </p:spPr>
        <p:txBody>
          <a:bodyPr vert="horz" lIns="91440" tIns="45720" rIns="822960" bIns="45720" rtlCol="0" anchor="t">
            <a:noAutofit/>
          </a:bodyPr>
          <a:lstStyle/>
          <a:p>
            <a:pPr lv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prstClr val="black"/>
                </a:solidFill>
                <a:latin typeface="Palatino Linotype"/>
              </a:rPr>
              <a:t>The school district will register the candidate through NJEdCert.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prstClr val="black"/>
                </a:solidFill>
                <a:latin typeface="Palatino Linotype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cs typeface="Palatino Linotype"/>
              </a:rPr>
              <a:t>If</a:t>
            </a:r>
            <a:r>
              <a:rPr kumimoji="0" lang="en-US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cs typeface="Palatino Linotype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cs typeface="Palatino Linotype"/>
              </a:rPr>
              <a:t>the candidate has</a:t>
            </a:r>
            <a:r>
              <a:rPr kumimoji="0" lang="en-US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cs typeface="Palatino Linotype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cs typeface="Palatino Linotype"/>
              </a:rPr>
              <a:t>a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cs typeface="Palatino Linotype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cs typeface="Palatino Linotype"/>
              </a:rPr>
              <a:t>CE,</a:t>
            </a:r>
            <a:r>
              <a:rPr kumimoji="0" lang="en-US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cs typeface="Palatino Linotype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Palatino Linotype"/>
                <a:cs typeface="Palatino Linotype"/>
              </a:rPr>
              <a:t>the</a:t>
            </a:r>
            <a:r>
              <a:rPr kumimoji="0" lang="en-US" sz="2400" b="0" i="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cs typeface="Palatino Linotype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Palatino Linotype"/>
                <a:cs typeface="Palatino Linotype"/>
              </a:rPr>
              <a:t>school district</a:t>
            </a:r>
            <a:r>
              <a:rPr lang="en-US" sz="2400" spc="-5" dirty="0">
                <a:solidFill>
                  <a:prstClr val="black"/>
                </a:solidFill>
                <a:latin typeface="Palatino Linotype"/>
                <a:cs typeface="Palatino Linotype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cs typeface="Palatino Linotype"/>
              </a:rPr>
              <a:t>must</a:t>
            </a:r>
            <a:r>
              <a:rPr kumimoji="0" lang="en-US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cs typeface="Palatino Linotype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Palatino Linotype"/>
                <a:cs typeface="Palatino Linotype"/>
              </a:rPr>
              <a:t>select</a:t>
            </a:r>
            <a:r>
              <a:rPr kumimoji="0" lang="en-US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cs typeface="Palatino Linotype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cs typeface="Palatino Linotype"/>
              </a:rPr>
              <a:t>the college</a:t>
            </a:r>
            <a:r>
              <a:rPr kumimoji="0" lang="en-US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cs typeface="Palatino Linotype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cs typeface="Palatino Linotype"/>
              </a:rPr>
              <a:t>where the School Library Media Specialists (SLMS) courses</a:t>
            </a:r>
            <a:r>
              <a:rPr kumimoji="0" lang="en-US" sz="2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cs typeface="Palatino Linotype"/>
              </a:rPr>
              <a:t> </a:t>
            </a:r>
            <a:r>
              <a:rPr kumimoji="0" lang="en-US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cs typeface="Palatino Linotype"/>
              </a:rPr>
              <a:t>will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cs typeface="Palatino Linotype"/>
              </a:rPr>
              <a:t>be</a:t>
            </a:r>
            <a:r>
              <a:rPr kumimoji="0" lang="en-US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cs typeface="Palatino Linotype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cs typeface="Palatino Linotype"/>
              </a:rPr>
              <a:t>taken</a:t>
            </a:r>
            <a:r>
              <a:rPr kumimoji="0" lang="en-US" sz="24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cs typeface="Palatino Linotype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cs typeface="Palatino Linotype"/>
              </a:rPr>
              <a:t>in</a:t>
            </a:r>
            <a:r>
              <a:rPr kumimoji="0" lang="en-US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cs typeface="Palatino Linotype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cs typeface="Palatino Linotype"/>
              </a:rPr>
              <a:t>the NJEdCert</a:t>
            </a:r>
            <a:r>
              <a:rPr kumimoji="0" lang="en-US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cs typeface="Palatino Linotype"/>
              </a:rPr>
              <a:t> </a:t>
            </a:r>
            <a:r>
              <a:rPr kumimoji="0" lang="en-US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cs typeface="Palatino Linotype"/>
              </a:rPr>
              <a:t>drop-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cs typeface="Palatino Linotype"/>
              </a:rPr>
              <a:t>down</a:t>
            </a:r>
            <a:r>
              <a:rPr kumimoji="0" lang="en-US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cs typeface="Palatino Linotype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cs typeface="Palatino Linotype"/>
              </a:rPr>
              <a:t>menu</a:t>
            </a:r>
            <a:r>
              <a:rPr kumimoji="0" lang="en-US" sz="24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cs typeface="Palatino Linotype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cs typeface="Palatino Linotype"/>
              </a:rPr>
              <a:t>under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cs typeface="Palatino Linotype"/>
              </a:rPr>
              <a:t> “program enrollment.”</a:t>
            </a:r>
            <a:endParaRPr lang="en-US" sz="2400" dirty="0">
              <a:solidFill>
                <a:prstClr val="black"/>
              </a:solidFill>
            </a:endParaRPr>
          </a:p>
          <a:p>
            <a:pPr lv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prstClr val="black"/>
                </a:solidFill>
                <a:latin typeface="Palatino Linotype"/>
              </a:rPr>
              <a:t>A one-year </a:t>
            </a:r>
            <a:r>
              <a:rPr lang="en-US" sz="2400" dirty="0">
                <a:solidFill>
                  <a:srgbClr val="0000FF"/>
                </a:solidFill>
                <a:latin typeface="Palatino Linotyp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residency</a:t>
            </a:r>
            <a:r>
              <a:rPr lang="en-US" sz="2400" dirty="0">
                <a:solidFill>
                  <a:prstClr val="black"/>
                </a:solidFill>
                <a:latin typeface="Palatino Linotype"/>
              </a:rPr>
              <a:t> and mentoring is required under the provisional certificate.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prstClr val="black"/>
                </a:solidFill>
                <a:latin typeface="Palatino Linotype"/>
              </a:rPr>
              <a:t>Mentoring must be completed </a:t>
            </a:r>
            <a:r>
              <a:rPr lang="en-US" sz="2400" dirty="0">
                <a:solidFill>
                  <a:srgbClr val="242424"/>
                </a:solidFill>
                <a:latin typeface="Palatino Linotype"/>
              </a:rPr>
              <a:t>by an</a:t>
            </a:r>
            <a:r>
              <a:rPr lang="en-US" sz="2400" dirty="0">
                <a:solidFill>
                  <a:srgbClr val="242424"/>
                </a:solidFill>
                <a:effectLst/>
                <a:latin typeface="Palatino Linotype"/>
                <a:ea typeface="Times New Roman" panose="02020603050405020304" pitchFamily="18" charset="0"/>
              </a:rPr>
              <a:t> experienced school library media specialist. If there is not an experienced SLMS available within the school district to mentor the candidat</a:t>
            </a:r>
            <a:r>
              <a:rPr lang="en-US" sz="2400" dirty="0">
                <a:effectLst/>
                <a:latin typeface="Palatino Linotype"/>
                <a:ea typeface="Times New Roman" panose="02020603050405020304" pitchFamily="18" charset="0"/>
              </a:rPr>
              <a:t>e, </a:t>
            </a:r>
            <a:r>
              <a:rPr lang="en-US" sz="2400" dirty="0">
                <a:solidFill>
                  <a:srgbClr val="242424"/>
                </a:solidFill>
                <a:effectLst/>
                <a:latin typeface="Palatino Linotype"/>
                <a:ea typeface="Times New Roman" panose="02020603050405020304" pitchFamily="18" charset="0"/>
              </a:rPr>
              <a:t>an experienced SLMS </a:t>
            </a:r>
            <a:r>
              <a:rPr lang="en-US" sz="2400" dirty="0">
                <a:solidFill>
                  <a:srgbClr val="242424"/>
                </a:solidFill>
                <a:latin typeface="Palatino Linotype"/>
                <a:ea typeface="Times New Roman" panose="02020603050405020304" pitchFamily="18" charset="0"/>
              </a:rPr>
              <a:t>mentor can be provided </a:t>
            </a:r>
            <a:r>
              <a:rPr lang="en-US" sz="2400" dirty="0">
                <a:solidFill>
                  <a:prstClr val="black"/>
                </a:solidFill>
                <a:latin typeface="Palatino Linotype"/>
              </a:rPr>
              <a:t>through the </a:t>
            </a:r>
            <a:r>
              <a:rPr lang="en-US" sz="2400" dirty="0">
                <a:effectLst/>
                <a:latin typeface="Palatino Linotype"/>
                <a:ea typeface="Calibri"/>
              </a:rPr>
              <a:t>New Jersey Association of School Librarians (NJASL). </a:t>
            </a:r>
            <a:r>
              <a:rPr lang="en-US" sz="2400" dirty="0">
                <a:latin typeface="Palatino Linotype"/>
                <a:ea typeface="Calibri"/>
              </a:rPr>
              <a:t>The </a:t>
            </a:r>
            <a:r>
              <a:rPr lang="en-US" sz="2400" dirty="0">
                <a:effectLst/>
                <a:latin typeface="Palatino Linotype"/>
                <a:ea typeface="Calibri"/>
              </a:rPr>
              <a:t>NJASL can be reached at </a:t>
            </a:r>
            <a:r>
              <a:rPr lang="en-US" sz="2400" u="sng" dirty="0">
                <a:solidFill>
                  <a:srgbClr val="0563C1"/>
                </a:solidFill>
                <a:effectLst/>
                <a:latin typeface="Palatino Linotype"/>
                <a:ea typeface="Calibri"/>
                <a:hlinkClick r:id="rId4"/>
              </a:rPr>
              <a:t>mentoring@njasl.org</a:t>
            </a:r>
            <a:r>
              <a:rPr lang="en-US" sz="2400" u="sng" dirty="0">
                <a:solidFill>
                  <a:srgbClr val="0563C1"/>
                </a:solidFill>
                <a:effectLst/>
                <a:latin typeface="Palatino Linotype"/>
                <a:ea typeface="Calibri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D1C70C-36A2-44FC-A083-98959550CFF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7648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F6FEB6-912F-5E8F-8B12-7BA044F72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EB1A4-A16D-F470-232B-0464FEC18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47" y="235678"/>
            <a:ext cx="12359432" cy="888325"/>
          </a:xfrm>
        </p:spPr>
        <p:txBody>
          <a:bodyPr/>
          <a:lstStyle/>
          <a:p>
            <a:pPr algn="ctr"/>
            <a:r>
              <a:rPr lang="en-US" sz="4000" dirty="0"/>
              <a:t>School Library Media Specialists (2 of 2) </a:t>
            </a:r>
            <a:endParaRPr lang="en-US" sz="4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9EC71-DB42-7F5A-38AA-2FE5A5D6FCD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4147" y="1434990"/>
            <a:ext cx="11883707" cy="4464044"/>
          </a:xfrm>
        </p:spPr>
        <p:txBody>
          <a:bodyPr>
            <a:noAutofit/>
          </a:bodyPr>
          <a:lstStyle/>
          <a:p>
            <a:pPr lvl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dirty="0">
                <a:solidFill>
                  <a:prstClr val="black"/>
                </a:solidFill>
              </a:rPr>
              <a:t>A candidate’s standard certificate determination will be based on completion of the residency and the final summative rating. </a:t>
            </a:r>
          </a:p>
          <a:p>
            <a:pPr lvl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dirty="0">
                <a:cs typeface="Palatino Linotype"/>
              </a:rPr>
              <a:t>The</a:t>
            </a:r>
            <a:r>
              <a:rPr lang="en-US" sz="2400" spc="-30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final</a:t>
            </a:r>
            <a:r>
              <a:rPr lang="en-US" sz="2400" spc="-10" dirty="0">
                <a:cs typeface="Palatino Linotype"/>
              </a:rPr>
              <a:t> summative </a:t>
            </a:r>
            <a:r>
              <a:rPr lang="en-US" sz="2400" dirty="0">
                <a:cs typeface="Palatino Linotype"/>
              </a:rPr>
              <a:t>rating</a:t>
            </a:r>
            <a:r>
              <a:rPr lang="en-US" sz="2400" spc="5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is</a:t>
            </a:r>
            <a:r>
              <a:rPr lang="en-US" sz="2400" spc="-15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entered</a:t>
            </a:r>
            <a:r>
              <a:rPr lang="en-US" sz="2400" spc="-20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by</a:t>
            </a:r>
            <a:r>
              <a:rPr lang="en-US" sz="2400" spc="-20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the school</a:t>
            </a:r>
            <a:r>
              <a:rPr lang="en-US" sz="2400" spc="-5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district</a:t>
            </a:r>
            <a:r>
              <a:rPr lang="en-US" sz="2400" spc="-10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in</a:t>
            </a:r>
            <a:r>
              <a:rPr lang="en-US" sz="2400" spc="-15" dirty="0">
                <a:cs typeface="Palatino Linotype"/>
              </a:rPr>
              <a:t> </a:t>
            </a:r>
            <a:r>
              <a:rPr lang="en-US" sz="2400" spc="-10" dirty="0">
                <a:cs typeface="Palatino Linotype"/>
              </a:rPr>
              <a:t>NJEdCert.</a:t>
            </a:r>
          </a:p>
          <a:p>
            <a:pPr lvl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dirty="0">
                <a:cs typeface="Palatino Linotype"/>
              </a:rPr>
              <a:t>A</a:t>
            </a:r>
            <a:r>
              <a:rPr lang="en-US" sz="2400" spc="-150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CE</a:t>
            </a:r>
            <a:r>
              <a:rPr lang="en-US" sz="2400" spc="-30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candidate</a:t>
            </a:r>
            <a:r>
              <a:rPr lang="en-US" sz="2400" spc="-5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must</a:t>
            </a:r>
            <a:r>
              <a:rPr lang="en-US" sz="2400" spc="-20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also</a:t>
            </a:r>
            <a:r>
              <a:rPr lang="en-US" sz="2400" spc="-20" dirty="0">
                <a:cs typeface="Palatino Linotype"/>
              </a:rPr>
              <a:t> have the </a:t>
            </a:r>
            <a:r>
              <a:rPr lang="en-US" sz="2400" spc="5" dirty="0">
                <a:cs typeface="Palatino Linotype"/>
              </a:rPr>
              <a:t>VOPC</a:t>
            </a:r>
            <a:r>
              <a:rPr lang="en-US" sz="2400" spc="5" dirty="0">
                <a:solidFill>
                  <a:srgbClr val="FF0000"/>
                </a:solidFill>
                <a:cs typeface="Palatino Linotype"/>
              </a:rPr>
              <a:t> </a:t>
            </a:r>
            <a:r>
              <a:rPr lang="en-US" sz="2400" spc="5" dirty="0">
                <a:cs typeface="Palatino Linotype"/>
              </a:rPr>
              <a:t>submitted by the EPP provider.</a:t>
            </a:r>
          </a:p>
          <a:p>
            <a:pPr lvl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b="1" spc="5" dirty="0">
                <a:cs typeface="Palatino Linotype"/>
              </a:rPr>
              <a:t>Please note: </a:t>
            </a:r>
            <a:r>
              <a:rPr lang="en-US" sz="2400" spc="5" dirty="0">
                <a:cs typeface="Palatino Linotype"/>
              </a:rPr>
              <a:t>The same requirements apply for candidates seeking an Associate School Library Media Specialists (ASLMS) endorsement. </a:t>
            </a:r>
            <a:endParaRPr lang="en-US" sz="2400" dirty="0">
              <a:cs typeface="Palatino Linotype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F4198D-FAF7-46BB-E960-D0AE7020A8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D1C70C-36A2-44FC-A083-98959550CFF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618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9771" y="95678"/>
            <a:ext cx="10096959" cy="1011174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 algn="ctr">
              <a:lnSpc>
                <a:spcPts val="3460"/>
              </a:lnSpc>
              <a:spcBef>
                <a:spcPts val="535"/>
              </a:spcBef>
            </a:pPr>
            <a:r>
              <a:rPr sz="4600" dirty="0"/>
              <a:t>Student</a:t>
            </a:r>
            <a:r>
              <a:rPr sz="4600" spc="-55" dirty="0"/>
              <a:t> </a:t>
            </a:r>
            <a:r>
              <a:rPr sz="4600" dirty="0"/>
              <a:t>Assistance</a:t>
            </a:r>
            <a:r>
              <a:rPr sz="4600" spc="-50" dirty="0"/>
              <a:t> </a:t>
            </a:r>
            <a:r>
              <a:rPr sz="4600" spc="-10" dirty="0"/>
              <a:t>Coordinators</a:t>
            </a:r>
            <a:r>
              <a:rPr lang="en-US" sz="4600" spc="-10" dirty="0"/>
              <a:t> </a:t>
            </a:r>
            <a:r>
              <a:rPr sz="4600" spc="-10" dirty="0"/>
              <a:t>(SAC)</a:t>
            </a:r>
            <a:endParaRPr sz="4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D5437A-47C3-3019-08D2-263F63F1B0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240665" lvl="0" indent="-227965">
              <a:buFont typeface="Arial"/>
              <a:buChar char="•"/>
              <a:tabLst>
                <a:tab pos="240665" algn="l"/>
              </a:tabLst>
              <a:defRPr/>
            </a:pPr>
            <a:r>
              <a:rPr lang="en-US" sz="2400" dirty="0">
                <a:solidFill>
                  <a:prstClr val="black"/>
                </a:solidFill>
                <a:cs typeface="Palatino Linotype"/>
              </a:rPr>
              <a:t>The</a:t>
            </a:r>
            <a:r>
              <a:rPr lang="en-US" sz="2400" spc="-20" dirty="0">
                <a:solidFill>
                  <a:prstClr val="black"/>
                </a:solidFill>
                <a:cs typeface="Palatino Linotype"/>
              </a:rPr>
              <a:t> </a:t>
            </a:r>
            <a:r>
              <a:rPr lang="en-US" sz="2400" dirty="0">
                <a:solidFill>
                  <a:prstClr val="black"/>
                </a:solidFill>
                <a:cs typeface="Palatino Linotype"/>
              </a:rPr>
              <a:t>school</a:t>
            </a:r>
            <a:r>
              <a:rPr lang="en-US" sz="2400" spc="-10" dirty="0">
                <a:solidFill>
                  <a:prstClr val="black"/>
                </a:solidFill>
                <a:cs typeface="Palatino Linotype"/>
              </a:rPr>
              <a:t> </a:t>
            </a:r>
            <a:r>
              <a:rPr lang="en-US" sz="2400" dirty="0">
                <a:solidFill>
                  <a:prstClr val="black"/>
                </a:solidFill>
                <a:cs typeface="Palatino Linotype"/>
              </a:rPr>
              <a:t>district</a:t>
            </a:r>
            <a:r>
              <a:rPr lang="en-US" sz="2400" spc="-10" dirty="0">
                <a:solidFill>
                  <a:prstClr val="black"/>
                </a:solidFill>
                <a:cs typeface="Palatino Linotype"/>
              </a:rPr>
              <a:t> </a:t>
            </a:r>
            <a:r>
              <a:rPr lang="en-US" sz="2400" dirty="0">
                <a:solidFill>
                  <a:prstClr val="black"/>
                </a:solidFill>
                <a:cs typeface="Palatino Linotype"/>
              </a:rPr>
              <a:t>registers</a:t>
            </a:r>
            <a:r>
              <a:rPr lang="en-US" sz="2400" spc="-20" dirty="0">
                <a:solidFill>
                  <a:prstClr val="black"/>
                </a:solidFill>
                <a:cs typeface="Palatino Linotype"/>
              </a:rPr>
              <a:t> </a:t>
            </a:r>
            <a:r>
              <a:rPr lang="en-US" sz="2400" dirty="0">
                <a:solidFill>
                  <a:prstClr val="black"/>
                </a:solidFill>
                <a:cs typeface="Palatino Linotype"/>
              </a:rPr>
              <a:t>the</a:t>
            </a:r>
            <a:r>
              <a:rPr lang="en-US" sz="2400" spc="-5" dirty="0">
                <a:solidFill>
                  <a:prstClr val="black"/>
                </a:solidFill>
                <a:cs typeface="Palatino Linotype"/>
              </a:rPr>
              <a:t> </a:t>
            </a:r>
            <a:r>
              <a:rPr lang="en-US" sz="2400" dirty="0">
                <a:solidFill>
                  <a:prstClr val="black"/>
                </a:solidFill>
                <a:cs typeface="Palatino Linotype"/>
              </a:rPr>
              <a:t>candidate</a:t>
            </a:r>
            <a:r>
              <a:rPr lang="en-US" sz="2400" spc="-5" dirty="0">
                <a:solidFill>
                  <a:prstClr val="black"/>
                </a:solidFill>
                <a:cs typeface="Palatino Linotype"/>
              </a:rPr>
              <a:t> </a:t>
            </a:r>
            <a:r>
              <a:rPr lang="en-US" sz="2400" dirty="0">
                <a:solidFill>
                  <a:prstClr val="black"/>
                </a:solidFill>
                <a:cs typeface="Palatino Linotype"/>
              </a:rPr>
              <a:t>through</a:t>
            </a:r>
            <a:r>
              <a:rPr lang="en-US" sz="2400" spc="10" dirty="0">
                <a:solidFill>
                  <a:prstClr val="black"/>
                </a:solidFill>
                <a:cs typeface="Palatino Linotype"/>
              </a:rPr>
              <a:t> </a:t>
            </a:r>
            <a:r>
              <a:rPr lang="en-US" sz="2400" spc="-10" dirty="0">
                <a:solidFill>
                  <a:prstClr val="black"/>
                </a:solidFill>
                <a:cs typeface="Palatino Linotype"/>
              </a:rPr>
              <a:t>NJEdCert.</a:t>
            </a:r>
            <a:endParaRPr lang="en-US" sz="2400" dirty="0">
              <a:solidFill>
                <a:prstClr val="black"/>
              </a:solidFill>
              <a:cs typeface="Palatino Linotype"/>
            </a:endParaRPr>
          </a:p>
          <a:p>
            <a:pPr marL="812800" lvl="1" indent="-342900">
              <a:buFont typeface="Courier New" panose="02070309020205020404" pitchFamily="49" charset="0"/>
              <a:buChar char="o"/>
              <a:tabLst>
                <a:tab pos="240665" algn="l"/>
              </a:tabLst>
              <a:defRPr/>
            </a:pPr>
            <a:r>
              <a:rPr lang="en-US" sz="2400" spc="-1085" dirty="0">
                <a:solidFill>
                  <a:prstClr val="black"/>
                </a:solidFill>
                <a:cs typeface="Courier New"/>
              </a:rPr>
              <a:t> </a:t>
            </a:r>
            <a:r>
              <a:rPr lang="en-US" sz="2400" dirty="0">
                <a:solidFill>
                  <a:prstClr val="black"/>
                </a:solidFill>
                <a:cs typeface="Palatino Linotype"/>
              </a:rPr>
              <a:t>If</a:t>
            </a:r>
            <a:r>
              <a:rPr lang="en-US" sz="2400" spc="-15" dirty="0">
                <a:solidFill>
                  <a:prstClr val="black"/>
                </a:solidFill>
                <a:cs typeface="Palatino Linotype"/>
              </a:rPr>
              <a:t> </a:t>
            </a:r>
            <a:r>
              <a:rPr lang="en-US" sz="2400" dirty="0">
                <a:solidFill>
                  <a:prstClr val="black"/>
                </a:solidFill>
                <a:cs typeface="Palatino Linotype"/>
              </a:rPr>
              <a:t>the candidate has</a:t>
            </a:r>
            <a:r>
              <a:rPr lang="en-US" sz="2400" spc="-10" dirty="0">
                <a:solidFill>
                  <a:prstClr val="black"/>
                </a:solidFill>
                <a:cs typeface="Palatino Linotype"/>
              </a:rPr>
              <a:t> </a:t>
            </a:r>
            <a:r>
              <a:rPr lang="en-US" sz="2400" dirty="0">
                <a:solidFill>
                  <a:prstClr val="black"/>
                </a:solidFill>
                <a:cs typeface="Palatino Linotype"/>
              </a:rPr>
              <a:t>a</a:t>
            </a:r>
            <a:r>
              <a:rPr lang="en-US" sz="2400" spc="-5" dirty="0">
                <a:solidFill>
                  <a:prstClr val="black"/>
                </a:solidFill>
                <a:cs typeface="Palatino Linotype"/>
              </a:rPr>
              <a:t> </a:t>
            </a:r>
            <a:r>
              <a:rPr lang="en-US" sz="2400" dirty="0">
                <a:solidFill>
                  <a:prstClr val="black"/>
                </a:solidFill>
                <a:cs typeface="Palatino Linotype"/>
              </a:rPr>
              <a:t>CE,</a:t>
            </a:r>
            <a:r>
              <a:rPr lang="en-US" sz="2400" spc="-10" dirty="0">
                <a:solidFill>
                  <a:prstClr val="black"/>
                </a:solidFill>
                <a:cs typeface="Palatino Linotype"/>
              </a:rPr>
              <a:t> </a:t>
            </a:r>
            <a:r>
              <a:rPr lang="en-US" sz="2400" dirty="0">
                <a:solidFill>
                  <a:prstClr val="black"/>
                </a:solidFill>
                <a:cs typeface="Palatino Linotype"/>
              </a:rPr>
              <a:t>they</a:t>
            </a:r>
            <a:r>
              <a:rPr lang="en-US" sz="2400" spc="-5" dirty="0">
                <a:solidFill>
                  <a:prstClr val="black"/>
                </a:solidFill>
                <a:cs typeface="Palatino Linotype"/>
              </a:rPr>
              <a:t> </a:t>
            </a:r>
            <a:r>
              <a:rPr lang="en-US" sz="2400" dirty="0">
                <a:solidFill>
                  <a:prstClr val="black"/>
                </a:solidFill>
                <a:cs typeface="Palatino Linotype"/>
              </a:rPr>
              <a:t>must</a:t>
            </a:r>
            <a:r>
              <a:rPr lang="en-US" sz="2400" spc="-15" dirty="0">
                <a:solidFill>
                  <a:prstClr val="black"/>
                </a:solidFill>
                <a:cs typeface="Palatino Linotype"/>
              </a:rPr>
              <a:t> </a:t>
            </a:r>
            <a:r>
              <a:rPr lang="en-US" sz="2400" dirty="0">
                <a:solidFill>
                  <a:prstClr val="black"/>
                </a:solidFill>
                <a:cs typeface="Palatino Linotype"/>
              </a:rPr>
              <a:t>choose</a:t>
            </a:r>
            <a:r>
              <a:rPr lang="en-US" sz="2400" spc="5" dirty="0">
                <a:solidFill>
                  <a:prstClr val="black"/>
                </a:solidFill>
                <a:cs typeface="Palatino Linotype"/>
              </a:rPr>
              <a:t> </a:t>
            </a:r>
            <a:r>
              <a:rPr lang="en-US" sz="2400" dirty="0">
                <a:solidFill>
                  <a:prstClr val="black"/>
                </a:solidFill>
                <a:cs typeface="Palatino Linotype"/>
              </a:rPr>
              <a:t>the college</a:t>
            </a:r>
            <a:r>
              <a:rPr lang="en-US" sz="2400" spc="-10" dirty="0">
                <a:solidFill>
                  <a:prstClr val="black"/>
                </a:solidFill>
                <a:cs typeface="Palatino Linotype"/>
              </a:rPr>
              <a:t> </a:t>
            </a:r>
            <a:r>
              <a:rPr lang="en-US" sz="2400" dirty="0">
                <a:solidFill>
                  <a:prstClr val="black"/>
                </a:solidFill>
                <a:cs typeface="Palatino Linotype"/>
              </a:rPr>
              <a:t>where courses</a:t>
            </a:r>
            <a:r>
              <a:rPr lang="en-US" sz="2400" spc="-30" dirty="0">
                <a:solidFill>
                  <a:prstClr val="black"/>
                </a:solidFill>
                <a:cs typeface="Palatino Linotype"/>
              </a:rPr>
              <a:t> </a:t>
            </a:r>
            <a:r>
              <a:rPr lang="en-US" sz="2400" spc="-20" dirty="0">
                <a:solidFill>
                  <a:prstClr val="black"/>
                </a:solidFill>
                <a:cs typeface="Palatino Linotype"/>
              </a:rPr>
              <a:t>will </a:t>
            </a:r>
            <a:r>
              <a:rPr lang="en-US" sz="2400" dirty="0">
                <a:solidFill>
                  <a:prstClr val="black"/>
                </a:solidFill>
                <a:cs typeface="Palatino Linotype"/>
              </a:rPr>
              <a:t>be</a:t>
            </a:r>
            <a:r>
              <a:rPr lang="en-US" sz="2400" spc="-15" dirty="0">
                <a:solidFill>
                  <a:prstClr val="black"/>
                </a:solidFill>
                <a:cs typeface="Palatino Linotype"/>
              </a:rPr>
              <a:t> </a:t>
            </a:r>
            <a:r>
              <a:rPr lang="en-US" sz="2400" dirty="0">
                <a:solidFill>
                  <a:prstClr val="black"/>
                </a:solidFill>
                <a:cs typeface="Palatino Linotype"/>
              </a:rPr>
              <a:t>taken</a:t>
            </a:r>
            <a:r>
              <a:rPr lang="en-US" sz="2400" spc="10" dirty="0">
                <a:solidFill>
                  <a:prstClr val="black"/>
                </a:solidFill>
                <a:cs typeface="Palatino Linotype"/>
              </a:rPr>
              <a:t> </a:t>
            </a:r>
            <a:r>
              <a:rPr lang="en-US" sz="2400" dirty="0">
                <a:solidFill>
                  <a:prstClr val="black"/>
                </a:solidFill>
                <a:cs typeface="Palatino Linotype"/>
              </a:rPr>
              <a:t>in</a:t>
            </a:r>
            <a:r>
              <a:rPr lang="en-US" sz="2400" spc="5" dirty="0">
                <a:solidFill>
                  <a:prstClr val="black"/>
                </a:solidFill>
                <a:cs typeface="Palatino Linotype"/>
              </a:rPr>
              <a:t> </a:t>
            </a:r>
            <a:r>
              <a:rPr lang="en-US" sz="2400" dirty="0">
                <a:solidFill>
                  <a:prstClr val="black"/>
                </a:solidFill>
                <a:cs typeface="Palatino Linotype"/>
              </a:rPr>
              <a:t>the</a:t>
            </a:r>
            <a:r>
              <a:rPr lang="en-US" sz="2400" spc="5" dirty="0">
                <a:solidFill>
                  <a:prstClr val="black"/>
                </a:solidFill>
                <a:cs typeface="Palatino Linotype"/>
              </a:rPr>
              <a:t> </a:t>
            </a:r>
            <a:r>
              <a:rPr lang="en-US" sz="2400" spc="-10" dirty="0">
                <a:solidFill>
                  <a:prstClr val="black"/>
                </a:solidFill>
                <a:cs typeface="Palatino Linotype"/>
              </a:rPr>
              <a:t>drop-</a:t>
            </a:r>
            <a:r>
              <a:rPr lang="en-US" sz="2400" dirty="0">
                <a:solidFill>
                  <a:prstClr val="black"/>
                </a:solidFill>
                <a:cs typeface="Palatino Linotype"/>
              </a:rPr>
              <a:t>down</a:t>
            </a:r>
            <a:r>
              <a:rPr lang="en-US" sz="2400" spc="-10" dirty="0">
                <a:solidFill>
                  <a:prstClr val="black"/>
                </a:solidFill>
                <a:cs typeface="Palatino Linotype"/>
              </a:rPr>
              <a:t> </a:t>
            </a:r>
            <a:r>
              <a:rPr lang="en-US" sz="2400" dirty="0">
                <a:solidFill>
                  <a:prstClr val="black"/>
                </a:solidFill>
                <a:cs typeface="Palatino Linotype"/>
              </a:rPr>
              <a:t>menu</a:t>
            </a:r>
            <a:r>
              <a:rPr lang="en-US" sz="2400" spc="15" dirty="0">
                <a:solidFill>
                  <a:prstClr val="black"/>
                </a:solidFill>
                <a:cs typeface="Palatino Linotype"/>
              </a:rPr>
              <a:t> </a:t>
            </a:r>
            <a:r>
              <a:rPr lang="en-US" sz="2400" dirty="0">
                <a:solidFill>
                  <a:prstClr val="black"/>
                </a:solidFill>
                <a:cs typeface="Palatino Linotype"/>
              </a:rPr>
              <a:t>under</a:t>
            </a:r>
            <a:r>
              <a:rPr lang="en-US" sz="2400" spc="-5" dirty="0">
                <a:solidFill>
                  <a:prstClr val="black"/>
                </a:solidFill>
                <a:cs typeface="Palatino Linotype"/>
              </a:rPr>
              <a:t> "</a:t>
            </a:r>
            <a:r>
              <a:rPr lang="en-US" sz="2400" dirty="0">
                <a:solidFill>
                  <a:prstClr val="black"/>
                </a:solidFill>
                <a:cs typeface="Palatino Linotype"/>
              </a:rPr>
              <a:t>program</a:t>
            </a:r>
            <a:r>
              <a:rPr lang="en-US" sz="2400" spc="15" dirty="0">
                <a:solidFill>
                  <a:prstClr val="black"/>
                </a:solidFill>
                <a:cs typeface="Palatino Linotype"/>
              </a:rPr>
              <a:t> </a:t>
            </a:r>
            <a:r>
              <a:rPr lang="en-US" sz="2400" spc="-10" dirty="0">
                <a:solidFill>
                  <a:prstClr val="black"/>
                </a:solidFill>
                <a:cs typeface="Palatino Linotype"/>
              </a:rPr>
              <a:t>enrollment</a:t>
            </a:r>
            <a:r>
              <a:rPr lang="en-US" sz="2400" spc="-10" dirty="0">
                <a:solidFill>
                  <a:srgbClr val="FF0000"/>
                </a:solidFill>
                <a:cs typeface="Palatino Linotype"/>
              </a:rPr>
              <a:t>.</a:t>
            </a:r>
            <a:r>
              <a:rPr lang="en-US" sz="2400" spc="-10" dirty="0">
                <a:solidFill>
                  <a:prstClr val="black"/>
                </a:solidFill>
                <a:cs typeface="Palatino Linotype"/>
              </a:rPr>
              <a:t>“</a:t>
            </a:r>
            <a:endParaRPr lang="en-US" sz="2400" dirty="0">
              <a:solidFill>
                <a:prstClr val="black"/>
              </a:solidFill>
              <a:cs typeface="Palatino Linotype"/>
            </a:endParaRPr>
          </a:p>
          <a:p>
            <a:pPr marL="240665" lvl="0" indent="-227965">
              <a:buFont typeface="Arial"/>
              <a:buChar char="•"/>
              <a:tabLst>
                <a:tab pos="240665" algn="l"/>
              </a:tabLst>
              <a:defRPr/>
            </a:pPr>
            <a:r>
              <a:rPr lang="en-US" sz="2400" dirty="0">
                <a:solidFill>
                  <a:prstClr val="black"/>
                </a:solidFill>
                <a:cs typeface="Palatino Linotype"/>
              </a:rPr>
              <a:t>A</a:t>
            </a:r>
            <a:r>
              <a:rPr lang="en-US" sz="2400" spc="-160" dirty="0">
                <a:solidFill>
                  <a:prstClr val="black"/>
                </a:solidFill>
                <a:cs typeface="Palatino Linotype"/>
              </a:rPr>
              <a:t> </a:t>
            </a:r>
            <a:r>
              <a:rPr lang="en-US" sz="2400" spc="-10" dirty="0">
                <a:solidFill>
                  <a:prstClr val="black"/>
                </a:solidFill>
                <a:cs typeface="Palatino Linotype"/>
              </a:rPr>
              <a:t>six-</a:t>
            </a:r>
            <a:r>
              <a:rPr lang="en-US" sz="2400" dirty="0">
                <a:solidFill>
                  <a:prstClr val="black"/>
                </a:solidFill>
                <a:cs typeface="Palatino Linotype"/>
              </a:rPr>
              <a:t>month</a:t>
            </a:r>
            <a:r>
              <a:rPr lang="en-US" sz="2400" spc="10" dirty="0">
                <a:solidFill>
                  <a:prstClr val="black"/>
                </a:solidFill>
                <a:cs typeface="Palatino Linotype"/>
              </a:rPr>
              <a:t> </a:t>
            </a:r>
            <a:r>
              <a:rPr lang="en-US" sz="2400" dirty="0">
                <a:solidFill>
                  <a:prstClr val="black"/>
                </a:solidFill>
                <a:cs typeface="Palatino Linotype"/>
                <a:hlinkClick r:id="rId3"/>
              </a:rPr>
              <a:t>residency</a:t>
            </a:r>
            <a:r>
              <a:rPr lang="en-US" sz="2400" spc="-15" dirty="0">
                <a:solidFill>
                  <a:prstClr val="black"/>
                </a:solidFill>
                <a:cs typeface="Palatino Linotype"/>
              </a:rPr>
              <a:t> </a:t>
            </a:r>
            <a:r>
              <a:rPr lang="en-US" sz="2400" dirty="0">
                <a:solidFill>
                  <a:prstClr val="black"/>
                </a:solidFill>
                <a:cs typeface="Palatino Linotype"/>
              </a:rPr>
              <a:t>is</a:t>
            </a:r>
            <a:r>
              <a:rPr lang="en-US" sz="2400" spc="-5" dirty="0">
                <a:solidFill>
                  <a:prstClr val="black"/>
                </a:solidFill>
                <a:cs typeface="Palatino Linotype"/>
              </a:rPr>
              <a:t> </a:t>
            </a:r>
            <a:r>
              <a:rPr lang="en-US" sz="2400" dirty="0">
                <a:solidFill>
                  <a:prstClr val="black"/>
                </a:solidFill>
                <a:cs typeface="Palatino Linotype"/>
              </a:rPr>
              <a:t>required</a:t>
            </a:r>
            <a:r>
              <a:rPr lang="en-US" sz="2400" spc="-15" dirty="0">
                <a:solidFill>
                  <a:prstClr val="black"/>
                </a:solidFill>
                <a:cs typeface="Palatino Linotype"/>
              </a:rPr>
              <a:t> </a:t>
            </a:r>
            <a:r>
              <a:rPr lang="en-US" sz="2400" dirty="0">
                <a:solidFill>
                  <a:prstClr val="black"/>
                </a:solidFill>
                <a:cs typeface="Palatino Linotype"/>
              </a:rPr>
              <a:t>under</a:t>
            </a:r>
            <a:r>
              <a:rPr lang="en-US" sz="2400" spc="5" dirty="0">
                <a:solidFill>
                  <a:prstClr val="black"/>
                </a:solidFill>
                <a:cs typeface="Palatino Linotype"/>
              </a:rPr>
              <a:t> </a:t>
            </a:r>
            <a:r>
              <a:rPr lang="en-US" sz="2400" dirty="0">
                <a:solidFill>
                  <a:prstClr val="black"/>
                </a:solidFill>
                <a:cs typeface="Palatino Linotype"/>
              </a:rPr>
              <a:t>the provisional </a:t>
            </a:r>
            <a:r>
              <a:rPr lang="en-US" sz="2400" spc="-10" dirty="0">
                <a:solidFill>
                  <a:prstClr val="black"/>
                </a:solidFill>
                <a:cs typeface="Palatino Linotype"/>
              </a:rPr>
              <a:t>certificate.</a:t>
            </a:r>
            <a:endParaRPr lang="en-US" sz="2400" dirty="0">
              <a:solidFill>
                <a:prstClr val="black"/>
              </a:solidFill>
              <a:cs typeface="Palatino Linotype"/>
            </a:endParaRPr>
          </a:p>
          <a:p>
            <a:pPr marL="241300" marR="101600" lvl="0">
              <a:buFont typeface="Arial"/>
              <a:buChar char="•"/>
              <a:tabLst>
                <a:tab pos="241300" algn="l"/>
              </a:tabLst>
              <a:defRPr/>
            </a:pPr>
            <a:r>
              <a:rPr lang="en-US" sz="2400" dirty="0">
                <a:solidFill>
                  <a:prstClr val="black"/>
                </a:solidFill>
                <a:cs typeface="Palatino Linotype"/>
              </a:rPr>
              <a:t>A</a:t>
            </a:r>
            <a:r>
              <a:rPr lang="en-US" sz="2400" spc="-160" dirty="0">
                <a:solidFill>
                  <a:prstClr val="black"/>
                </a:solidFill>
                <a:cs typeface="Palatino Linotype"/>
              </a:rPr>
              <a:t> </a:t>
            </a:r>
            <a:r>
              <a:rPr lang="en-US" sz="2400" spc="-20" dirty="0">
                <a:solidFill>
                  <a:prstClr val="black"/>
                </a:solidFill>
                <a:cs typeface="Palatino Linotype"/>
              </a:rPr>
              <a:t>candidate’s</a:t>
            </a:r>
            <a:r>
              <a:rPr lang="en-US" sz="2400" spc="-30" dirty="0">
                <a:solidFill>
                  <a:prstClr val="black"/>
                </a:solidFill>
                <a:cs typeface="Palatino Linotype"/>
              </a:rPr>
              <a:t> </a:t>
            </a:r>
            <a:r>
              <a:rPr lang="en-US" sz="2400" dirty="0">
                <a:solidFill>
                  <a:prstClr val="black"/>
                </a:solidFill>
                <a:cs typeface="Palatino Linotype"/>
              </a:rPr>
              <a:t>standard</a:t>
            </a:r>
            <a:r>
              <a:rPr lang="en-US" sz="2400" spc="-20" dirty="0">
                <a:solidFill>
                  <a:prstClr val="black"/>
                </a:solidFill>
                <a:cs typeface="Palatino Linotype"/>
              </a:rPr>
              <a:t> </a:t>
            </a:r>
            <a:r>
              <a:rPr lang="en-US" sz="2400" dirty="0">
                <a:solidFill>
                  <a:prstClr val="black"/>
                </a:solidFill>
                <a:cs typeface="Palatino Linotype"/>
              </a:rPr>
              <a:t>certificate</a:t>
            </a:r>
            <a:r>
              <a:rPr lang="en-US" sz="2400" spc="-5" dirty="0">
                <a:solidFill>
                  <a:prstClr val="black"/>
                </a:solidFill>
                <a:cs typeface="Palatino Linotype"/>
              </a:rPr>
              <a:t> </a:t>
            </a:r>
            <a:r>
              <a:rPr lang="en-US" sz="2400" dirty="0">
                <a:solidFill>
                  <a:prstClr val="black"/>
                </a:solidFill>
                <a:cs typeface="Palatino Linotype"/>
              </a:rPr>
              <a:t>determination</a:t>
            </a:r>
            <a:r>
              <a:rPr lang="en-US" sz="2400" spc="15" dirty="0">
                <a:solidFill>
                  <a:prstClr val="black"/>
                </a:solidFill>
                <a:cs typeface="Palatino Linotype"/>
              </a:rPr>
              <a:t> </a:t>
            </a:r>
            <a:r>
              <a:rPr lang="en-US" sz="2400" dirty="0">
                <a:solidFill>
                  <a:prstClr val="black"/>
                </a:solidFill>
                <a:cs typeface="Palatino Linotype"/>
              </a:rPr>
              <a:t>will</a:t>
            </a:r>
            <a:r>
              <a:rPr lang="en-US" sz="2400" spc="-10" dirty="0">
                <a:solidFill>
                  <a:prstClr val="black"/>
                </a:solidFill>
                <a:cs typeface="Palatino Linotype"/>
              </a:rPr>
              <a:t> </a:t>
            </a:r>
            <a:r>
              <a:rPr lang="en-US" sz="2400" dirty="0">
                <a:solidFill>
                  <a:prstClr val="black"/>
                </a:solidFill>
                <a:cs typeface="Palatino Linotype"/>
              </a:rPr>
              <a:t>be</a:t>
            </a:r>
            <a:r>
              <a:rPr lang="en-US" sz="2400" spc="-25" dirty="0">
                <a:solidFill>
                  <a:prstClr val="black"/>
                </a:solidFill>
                <a:cs typeface="Palatino Linotype"/>
              </a:rPr>
              <a:t> </a:t>
            </a:r>
            <a:r>
              <a:rPr lang="en-US" sz="2400" dirty="0">
                <a:solidFill>
                  <a:prstClr val="black"/>
                </a:solidFill>
                <a:cs typeface="Palatino Linotype"/>
              </a:rPr>
              <a:t>based</a:t>
            </a:r>
            <a:r>
              <a:rPr lang="en-US" sz="2400" spc="-30" dirty="0">
                <a:solidFill>
                  <a:prstClr val="black"/>
                </a:solidFill>
                <a:cs typeface="Palatino Linotype"/>
              </a:rPr>
              <a:t> </a:t>
            </a:r>
            <a:r>
              <a:rPr lang="en-US" sz="2400" dirty="0">
                <a:solidFill>
                  <a:prstClr val="black"/>
                </a:solidFill>
                <a:cs typeface="Palatino Linotype"/>
              </a:rPr>
              <a:t>on</a:t>
            </a:r>
            <a:r>
              <a:rPr lang="en-US" sz="2400" spc="-10" dirty="0">
                <a:solidFill>
                  <a:prstClr val="black"/>
                </a:solidFill>
                <a:cs typeface="Palatino Linotype"/>
              </a:rPr>
              <a:t> completion </a:t>
            </a:r>
            <a:r>
              <a:rPr lang="en-US" sz="2400" dirty="0">
                <a:solidFill>
                  <a:prstClr val="black"/>
                </a:solidFill>
                <a:cs typeface="Palatino Linotype"/>
              </a:rPr>
              <a:t>of</a:t>
            </a:r>
            <a:r>
              <a:rPr lang="en-US" sz="2400" spc="-30" dirty="0">
                <a:solidFill>
                  <a:prstClr val="black"/>
                </a:solidFill>
                <a:cs typeface="Palatino Linotype"/>
              </a:rPr>
              <a:t> </a:t>
            </a:r>
            <a:r>
              <a:rPr lang="en-US" sz="2400" dirty="0">
                <a:solidFill>
                  <a:prstClr val="black"/>
                </a:solidFill>
                <a:cs typeface="Palatino Linotype"/>
              </a:rPr>
              <a:t>the</a:t>
            </a:r>
            <a:r>
              <a:rPr lang="en-US" sz="2400" spc="-10" dirty="0">
                <a:solidFill>
                  <a:prstClr val="black"/>
                </a:solidFill>
                <a:cs typeface="Palatino Linotype"/>
              </a:rPr>
              <a:t> </a:t>
            </a:r>
            <a:r>
              <a:rPr lang="en-US" sz="2400" dirty="0">
                <a:solidFill>
                  <a:prstClr val="black"/>
                </a:solidFill>
                <a:cs typeface="Palatino Linotype"/>
              </a:rPr>
              <a:t>residency</a:t>
            </a:r>
            <a:r>
              <a:rPr lang="en-US" sz="2400" spc="-25" dirty="0">
                <a:solidFill>
                  <a:prstClr val="black"/>
                </a:solidFill>
                <a:cs typeface="Palatino Linotype"/>
              </a:rPr>
              <a:t> </a:t>
            </a:r>
            <a:r>
              <a:rPr lang="en-US" sz="2400" dirty="0">
                <a:solidFill>
                  <a:prstClr val="black"/>
                </a:solidFill>
                <a:cs typeface="Palatino Linotype"/>
              </a:rPr>
              <a:t>and</a:t>
            </a:r>
            <a:r>
              <a:rPr lang="en-US" sz="2400" spc="-10" dirty="0">
                <a:solidFill>
                  <a:prstClr val="black"/>
                </a:solidFill>
                <a:cs typeface="Palatino Linotype"/>
              </a:rPr>
              <a:t> </a:t>
            </a:r>
            <a:r>
              <a:rPr lang="en-US" sz="2400" dirty="0">
                <a:solidFill>
                  <a:prstClr val="black"/>
                </a:solidFill>
                <a:cs typeface="Palatino Linotype"/>
              </a:rPr>
              <a:t>the</a:t>
            </a:r>
            <a:r>
              <a:rPr lang="en-US" sz="2400" spc="-10" dirty="0">
                <a:solidFill>
                  <a:prstClr val="black"/>
                </a:solidFill>
                <a:cs typeface="Palatino Linotype"/>
              </a:rPr>
              <a:t> </a:t>
            </a:r>
            <a:r>
              <a:rPr lang="en-US" sz="2400" dirty="0">
                <a:solidFill>
                  <a:prstClr val="black"/>
                </a:solidFill>
                <a:cs typeface="Palatino Linotype"/>
              </a:rPr>
              <a:t>final</a:t>
            </a:r>
            <a:r>
              <a:rPr lang="en-US" sz="2400" spc="-15" dirty="0">
                <a:solidFill>
                  <a:prstClr val="black"/>
                </a:solidFill>
                <a:cs typeface="Palatino Linotype"/>
              </a:rPr>
              <a:t> summative </a:t>
            </a:r>
            <a:r>
              <a:rPr lang="en-US" sz="2400" spc="-10" dirty="0">
                <a:solidFill>
                  <a:prstClr val="black"/>
                </a:solidFill>
                <a:cs typeface="Palatino Linotype"/>
              </a:rPr>
              <a:t>rating.</a:t>
            </a:r>
            <a:endParaRPr lang="en-US" sz="2400" dirty="0">
              <a:solidFill>
                <a:prstClr val="black"/>
              </a:solidFill>
              <a:cs typeface="Palatino Linotype"/>
            </a:endParaRPr>
          </a:p>
          <a:p>
            <a:pPr marL="240665" lvl="0" indent="-227965">
              <a:buFont typeface="Arial"/>
              <a:buChar char="•"/>
              <a:tabLst>
                <a:tab pos="240665" algn="l"/>
              </a:tabLst>
              <a:defRPr/>
            </a:pPr>
            <a:r>
              <a:rPr lang="en-US" sz="2400" dirty="0">
                <a:solidFill>
                  <a:prstClr val="black"/>
                </a:solidFill>
                <a:cs typeface="Palatino Linotype"/>
              </a:rPr>
              <a:t>The</a:t>
            </a:r>
            <a:r>
              <a:rPr lang="en-US" sz="2400" spc="-30" dirty="0">
                <a:solidFill>
                  <a:prstClr val="black"/>
                </a:solidFill>
                <a:cs typeface="Palatino Linotype"/>
              </a:rPr>
              <a:t> </a:t>
            </a:r>
            <a:r>
              <a:rPr lang="en-US" sz="2400" dirty="0">
                <a:solidFill>
                  <a:prstClr val="black"/>
                </a:solidFill>
                <a:cs typeface="Palatino Linotype"/>
              </a:rPr>
              <a:t>final</a:t>
            </a:r>
            <a:r>
              <a:rPr lang="en-US" sz="2400" spc="-10" dirty="0">
                <a:solidFill>
                  <a:prstClr val="black"/>
                </a:solidFill>
                <a:cs typeface="Palatino Linotype"/>
              </a:rPr>
              <a:t> summative</a:t>
            </a:r>
            <a:r>
              <a:rPr lang="en-US" sz="2400" dirty="0">
                <a:solidFill>
                  <a:prstClr val="black"/>
                </a:solidFill>
                <a:cs typeface="Palatino Linotype"/>
              </a:rPr>
              <a:t> rating</a:t>
            </a:r>
            <a:r>
              <a:rPr lang="en-US" sz="2400" spc="5" dirty="0">
                <a:solidFill>
                  <a:prstClr val="black"/>
                </a:solidFill>
                <a:cs typeface="Palatino Linotype"/>
              </a:rPr>
              <a:t> </a:t>
            </a:r>
            <a:r>
              <a:rPr lang="en-US" sz="2400" dirty="0">
                <a:solidFill>
                  <a:prstClr val="black"/>
                </a:solidFill>
                <a:cs typeface="Palatino Linotype"/>
              </a:rPr>
              <a:t>is</a:t>
            </a:r>
            <a:r>
              <a:rPr lang="en-US" sz="2400" spc="-15" dirty="0">
                <a:solidFill>
                  <a:prstClr val="black"/>
                </a:solidFill>
                <a:cs typeface="Palatino Linotype"/>
              </a:rPr>
              <a:t> </a:t>
            </a:r>
            <a:r>
              <a:rPr lang="en-US" sz="2400" dirty="0">
                <a:solidFill>
                  <a:prstClr val="black"/>
                </a:solidFill>
                <a:cs typeface="Palatino Linotype"/>
              </a:rPr>
              <a:t>entered</a:t>
            </a:r>
            <a:r>
              <a:rPr lang="en-US" sz="2400" spc="-20" dirty="0">
                <a:solidFill>
                  <a:prstClr val="black"/>
                </a:solidFill>
                <a:cs typeface="Palatino Linotype"/>
              </a:rPr>
              <a:t> </a:t>
            </a:r>
            <a:r>
              <a:rPr lang="en-US" sz="2400" dirty="0">
                <a:solidFill>
                  <a:prstClr val="black"/>
                </a:solidFill>
                <a:cs typeface="Palatino Linotype"/>
              </a:rPr>
              <a:t>by</a:t>
            </a:r>
            <a:r>
              <a:rPr lang="en-US" sz="2400" spc="-20" dirty="0">
                <a:solidFill>
                  <a:prstClr val="black"/>
                </a:solidFill>
                <a:cs typeface="Palatino Linotype"/>
              </a:rPr>
              <a:t> </a:t>
            </a:r>
            <a:r>
              <a:rPr lang="en-US" sz="2400" dirty="0">
                <a:solidFill>
                  <a:prstClr val="black"/>
                </a:solidFill>
                <a:cs typeface="Palatino Linotype"/>
              </a:rPr>
              <a:t>the</a:t>
            </a:r>
            <a:r>
              <a:rPr lang="en-US" sz="2400" spc="-5" dirty="0">
                <a:solidFill>
                  <a:prstClr val="black"/>
                </a:solidFill>
                <a:cs typeface="Palatino Linotype"/>
              </a:rPr>
              <a:t> </a:t>
            </a:r>
            <a:r>
              <a:rPr lang="en-US" sz="2400" dirty="0">
                <a:solidFill>
                  <a:prstClr val="black"/>
                </a:solidFill>
                <a:cs typeface="Palatino Linotype"/>
              </a:rPr>
              <a:t>district</a:t>
            </a:r>
            <a:r>
              <a:rPr lang="en-US" sz="2400" spc="-10" dirty="0">
                <a:solidFill>
                  <a:prstClr val="black"/>
                </a:solidFill>
                <a:cs typeface="Palatino Linotype"/>
              </a:rPr>
              <a:t> </a:t>
            </a:r>
            <a:r>
              <a:rPr lang="en-US" sz="2400" dirty="0">
                <a:solidFill>
                  <a:prstClr val="black"/>
                </a:solidFill>
                <a:cs typeface="Palatino Linotype"/>
              </a:rPr>
              <a:t>in</a:t>
            </a:r>
            <a:r>
              <a:rPr lang="en-US" sz="2400" spc="-15" dirty="0">
                <a:solidFill>
                  <a:prstClr val="black"/>
                </a:solidFill>
                <a:cs typeface="Palatino Linotype"/>
              </a:rPr>
              <a:t> </a:t>
            </a:r>
            <a:r>
              <a:rPr lang="en-US" sz="2400" spc="-10" dirty="0">
                <a:solidFill>
                  <a:prstClr val="black"/>
                </a:solidFill>
                <a:cs typeface="Palatino Linotype"/>
              </a:rPr>
              <a:t>NJEdCert.</a:t>
            </a:r>
          </a:p>
          <a:p>
            <a:pPr marL="240665" lvl="0" indent="-227965">
              <a:buFont typeface="Arial"/>
              <a:buChar char="•"/>
              <a:tabLst>
                <a:tab pos="240665" algn="l"/>
              </a:tabLst>
              <a:defRPr/>
            </a:pPr>
            <a:r>
              <a:rPr lang="en-US" sz="2400" dirty="0">
                <a:solidFill>
                  <a:prstClr val="black"/>
                </a:solidFill>
                <a:cs typeface="Palatino Linotype"/>
              </a:rPr>
              <a:t>A</a:t>
            </a:r>
            <a:r>
              <a:rPr lang="en-US" sz="2400" spc="-150" dirty="0">
                <a:solidFill>
                  <a:prstClr val="black"/>
                </a:solidFill>
                <a:cs typeface="Palatino Linotype"/>
              </a:rPr>
              <a:t> </a:t>
            </a:r>
            <a:r>
              <a:rPr lang="en-US" sz="2400" dirty="0">
                <a:solidFill>
                  <a:prstClr val="black"/>
                </a:solidFill>
                <a:cs typeface="Palatino Linotype"/>
              </a:rPr>
              <a:t>CE</a:t>
            </a:r>
            <a:r>
              <a:rPr lang="en-US" sz="2400" spc="-30" dirty="0">
                <a:solidFill>
                  <a:prstClr val="black"/>
                </a:solidFill>
                <a:cs typeface="Palatino Linotype"/>
              </a:rPr>
              <a:t> </a:t>
            </a:r>
            <a:r>
              <a:rPr lang="en-US" sz="2400" dirty="0">
                <a:solidFill>
                  <a:prstClr val="black"/>
                </a:solidFill>
                <a:cs typeface="Palatino Linotype"/>
              </a:rPr>
              <a:t>candidate</a:t>
            </a:r>
            <a:r>
              <a:rPr lang="en-US" sz="2400" spc="-5" dirty="0">
                <a:solidFill>
                  <a:prstClr val="black"/>
                </a:solidFill>
                <a:cs typeface="Palatino Linotype"/>
              </a:rPr>
              <a:t> </a:t>
            </a:r>
            <a:r>
              <a:rPr lang="en-US" sz="2400" dirty="0">
                <a:solidFill>
                  <a:prstClr val="black"/>
                </a:solidFill>
                <a:cs typeface="Palatino Linotype"/>
              </a:rPr>
              <a:t>must</a:t>
            </a:r>
            <a:r>
              <a:rPr lang="en-US" sz="2400" spc="-20" dirty="0">
                <a:solidFill>
                  <a:prstClr val="black"/>
                </a:solidFill>
                <a:cs typeface="Palatino Linotype"/>
              </a:rPr>
              <a:t> </a:t>
            </a:r>
            <a:r>
              <a:rPr lang="en-US" sz="2400" dirty="0">
                <a:solidFill>
                  <a:prstClr val="black"/>
                </a:solidFill>
                <a:cs typeface="Palatino Linotype"/>
              </a:rPr>
              <a:t>also</a:t>
            </a:r>
            <a:r>
              <a:rPr lang="en-US" sz="2400" spc="-20" dirty="0">
                <a:solidFill>
                  <a:prstClr val="black"/>
                </a:solidFill>
                <a:cs typeface="Palatino Linotype"/>
              </a:rPr>
              <a:t> have the </a:t>
            </a:r>
            <a:r>
              <a:rPr lang="en-US" sz="2400" spc="-10" dirty="0">
                <a:cs typeface="Palatino Linotype"/>
              </a:rPr>
              <a:t>VOPC </a:t>
            </a:r>
            <a:r>
              <a:rPr lang="en-US" sz="2400" spc="5" dirty="0">
                <a:solidFill>
                  <a:prstClr val="black"/>
                </a:solidFill>
                <a:cs typeface="Palatino Linotype"/>
              </a:rPr>
              <a:t>submitted by the EPP provider.</a:t>
            </a:r>
            <a:endParaRPr lang="en-US" sz="2400" dirty="0">
              <a:solidFill>
                <a:prstClr val="black"/>
              </a:solidFill>
              <a:cs typeface="Palatino Linotype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 lvl="0" indent="0" algn="r" defTabSz="914400" rtl="0" eaLnBrk="1" fontAlgn="auto" latinLnBrk="0" hangingPunct="1">
              <a:lnSpc>
                <a:spcPts val="14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+mn-ea"/>
              </a:rPr>
              <a:pPr marL="38100" marR="0" lvl="0" indent="0" algn="r" defTabSz="914400" rtl="0" eaLnBrk="1" fontAlgn="auto" latinLnBrk="0" hangingPunct="1">
                <a:lnSpc>
                  <a:spcPts val="141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sz="1400" b="0" i="0" u="none" strike="noStrike" kern="1200" cap="none" spc="-25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718" y="231929"/>
            <a:ext cx="10190922" cy="1126475"/>
          </a:xfrm>
        </p:spPr>
        <p:txBody>
          <a:bodyPr/>
          <a:lstStyle/>
          <a:p>
            <a:pPr algn="ctr"/>
            <a:r>
              <a:rPr lang="en-US" sz="4400" dirty="0"/>
              <a:t>Administrators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336" y="1055602"/>
            <a:ext cx="12185686" cy="5201595"/>
          </a:xfrm>
        </p:spPr>
        <p:txBody>
          <a:bodyPr vert="horz" lIns="91440" tIns="45720" rIns="822960" bIns="45720" rtlCol="0" anchor="t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The school district registers the administrator through NJEdCert.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Administrators must also be registered in the appropriate residency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program: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400" b="1" dirty="0"/>
              <a:t>Principals </a:t>
            </a:r>
            <a:r>
              <a:rPr lang="en-US" sz="2400" dirty="0"/>
              <a:t>will register with </a:t>
            </a:r>
            <a:r>
              <a:rPr lang="en-US" sz="2400" dirty="0">
                <a:hlinkClick r:id="rId2"/>
              </a:rPr>
              <a:t>Leader to Leader/ NJPSA</a:t>
            </a:r>
            <a:r>
              <a:rPr lang="en-US" sz="2400" dirty="0"/>
              <a:t> for the two-year residency.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400" b="1" dirty="0"/>
              <a:t>School Administrators </a:t>
            </a:r>
            <a:r>
              <a:rPr lang="en-US" sz="2400" dirty="0"/>
              <a:t>will register with </a:t>
            </a:r>
            <a:r>
              <a:rPr lang="en-US" sz="2400" dirty="0">
                <a:hlinkClick r:id="rId3"/>
              </a:rPr>
              <a:t> NJASA</a:t>
            </a:r>
            <a:r>
              <a:rPr lang="en-US" sz="2400" dirty="0"/>
              <a:t> for the one-year residency. 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400" b="1" dirty="0"/>
              <a:t>School Business Administrators </a:t>
            </a:r>
            <a:r>
              <a:rPr lang="en-US" sz="2400" dirty="0"/>
              <a:t>will register with </a:t>
            </a:r>
            <a:r>
              <a:rPr lang="en-US" sz="2400" dirty="0">
                <a:hlinkClick r:id="rId4"/>
              </a:rPr>
              <a:t>NJASBO</a:t>
            </a:r>
            <a:r>
              <a:rPr lang="en-US" sz="2400" dirty="0"/>
              <a:t> for the one-year residency. 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A  one-to-two-year residency is required under the provisional certificate.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A candidate’s standard certificate determination will be based on successful completion of the residency.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D1C70C-36A2-44FC-A083-98959550CFF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98630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lnSpc>
                <a:spcPct val="108000"/>
              </a:lnSpc>
              <a:spcBef>
                <a:spcPts val="1000"/>
              </a:spcBef>
              <a:spcAft>
                <a:spcPts val="1400"/>
              </a:spcAft>
            </a:pPr>
            <a:r>
              <a:rPr lang="en-US" sz="5400" dirty="0">
                <a:latin typeface="Palatino Linotype"/>
                <a:ea typeface="+mn-ea"/>
                <a:cs typeface="+mn-cs"/>
              </a:rPr>
              <a:t>New Provisional Registration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3B872D-3AE9-4542-A461-B751CD6BB84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9460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33960" y="263744"/>
            <a:ext cx="10096959" cy="741357"/>
          </a:xfrm>
          <a:prstGeom prst="rect">
            <a:avLst/>
          </a:prstGeom>
        </p:spPr>
        <p:txBody>
          <a:bodyPr vert="horz" wrap="square" lIns="0" tIns="12458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dirty="0"/>
              <a:t>Register</a:t>
            </a:r>
            <a:r>
              <a:rPr lang="en-US" sz="4000" spc="-60" dirty="0"/>
              <a:t>ing </a:t>
            </a:r>
            <a:r>
              <a:rPr sz="4000" dirty="0"/>
              <a:t>New</a:t>
            </a:r>
            <a:r>
              <a:rPr sz="4000" spc="-35" dirty="0"/>
              <a:t> </a:t>
            </a:r>
            <a:r>
              <a:rPr sz="4000" dirty="0"/>
              <a:t>Provisional</a:t>
            </a:r>
            <a:r>
              <a:rPr sz="4000" spc="-45" dirty="0"/>
              <a:t> </a:t>
            </a:r>
            <a:r>
              <a:rPr sz="4000" spc="-10" dirty="0"/>
              <a:t>License</a:t>
            </a:r>
            <a:r>
              <a:rPr lang="en-US" sz="4000" spc="-10" dirty="0"/>
              <a:t>s</a:t>
            </a:r>
            <a:endParaRPr sz="4000" dirty="0"/>
          </a:p>
        </p:txBody>
      </p:sp>
      <p:pic>
        <p:nvPicPr>
          <p:cNvPr id="13" name="Content Placeholder 8" descr="Screenshot: Register an Educator for a new provisional button. Other buttons are: renew a provisional license, initiate conversion to standard, renew an emergency license, and report conduct issues.">
            <a:extLst>
              <a:ext uri="{FF2B5EF4-FFF2-40B4-BE49-F238E27FC236}">
                <a16:creationId xmlns:a16="http://schemas.microsoft.com/office/drawing/2014/main" id="{9569B0C9-0630-FD63-E763-7FAB3FF14C7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5959" t="7235" r="17107" b="52"/>
          <a:stretch/>
        </p:blipFill>
        <p:spPr>
          <a:xfrm>
            <a:off x="680484" y="1193383"/>
            <a:ext cx="4122959" cy="4237792"/>
          </a:xfrm>
          <a:prstGeom prst="rect">
            <a:avLst/>
          </a:prstGeom>
        </p:spPr>
      </p:pic>
      <p:pic>
        <p:nvPicPr>
          <p:cNvPr id="10" name="Content Placeholder 9" descr="Screenshot: Provisional teacher process screen with text input fields for last name and educator's full social security number.">
            <a:extLst>
              <a:ext uri="{FF2B5EF4-FFF2-40B4-BE49-F238E27FC236}">
                <a16:creationId xmlns:a16="http://schemas.microsoft.com/office/drawing/2014/main" id="{6335E2A4-1BC6-2BD2-1371-B99985519231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 rotWithShape="1">
          <a:blip r:embed="rId3"/>
          <a:srcRect l="2186" t="5866" r="2849" b="1865"/>
          <a:stretch/>
        </p:blipFill>
        <p:spPr>
          <a:xfrm>
            <a:off x="5636622" y="1182185"/>
            <a:ext cx="4857713" cy="4941494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 lvl="0" indent="0" algn="r" defTabSz="914400" rtl="0" eaLnBrk="1" fontAlgn="auto" latinLnBrk="0" hangingPunct="1">
              <a:lnSpc>
                <a:spcPts val="14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+mn-ea"/>
              </a:rPr>
              <a:pPr marL="38100" marR="0" lvl="0" indent="0" algn="r" defTabSz="914400" rtl="0" eaLnBrk="1" fontAlgn="auto" latinLnBrk="0" hangingPunct="1">
                <a:lnSpc>
                  <a:spcPts val="141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sz="1400" b="0" i="0" u="none" strike="noStrike" kern="1200" cap="none" spc="-25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4A487-6BE6-B32D-9E97-303C82393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/>
              <a:t>Welcome and Introductions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B5AC6B-28D1-DE4C-F492-C07875DCE6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Vickie Sikorski, Provisional Teacher Process, Coordinator</a:t>
            </a:r>
          </a:p>
          <a:p>
            <a:r>
              <a:rPr lang="en-US" sz="2400" dirty="0"/>
              <a:t>Mike O’Neill, Provisional Teacher Process, Planning Associate</a:t>
            </a:r>
          </a:p>
          <a:p>
            <a:r>
              <a:rPr lang="en-US" sz="2400" dirty="0"/>
              <a:t>Jennifer Kern, Provisional Teacher Process, Technical Assistant </a:t>
            </a:r>
          </a:p>
          <a:p>
            <a:r>
              <a:rPr lang="en-US" sz="2400" dirty="0"/>
              <a:t>Taya Womack, Provisional Teacher Process</a:t>
            </a:r>
            <a:r>
              <a:rPr lang="en-US" sz="2400"/>
              <a:t>, Examiner 3 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1C9B8E-FEBD-9EAB-5D89-B801371698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9116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2127" y="249971"/>
            <a:ext cx="10096959" cy="741357"/>
          </a:xfrm>
          <a:prstGeom prst="rect">
            <a:avLst/>
          </a:prstGeom>
        </p:spPr>
        <p:txBody>
          <a:bodyPr vert="horz" wrap="square" lIns="0" tIns="124587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4000" dirty="0"/>
              <a:t>New</a:t>
            </a:r>
            <a:r>
              <a:rPr sz="4000" spc="-50" dirty="0"/>
              <a:t> </a:t>
            </a:r>
            <a:r>
              <a:rPr sz="4000" dirty="0"/>
              <a:t>Provisional</a:t>
            </a:r>
            <a:r>
              <a:rPr sz="4000" spc="-50" dirty="0"/>
              <a:t> </a:t>
            </a:r>
            <a:r>
              <a:rPr sz="4000" dirty="0"/>
              <a:t>Educator</a:t>
            </a:r>
            <a:r>
              <a:rPr sz="4000" spc="-55" dirty="0"/>
              <a:t> </a:t>
            </a:r>
            <a:r>
              <a:rPr sz="4000" spc="-10" dirty="0"/>
              <a:t>Information</a:t>
            </a:r>
            <a:endParaRPr sz="4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F2CDCD-706F-D31E-9341-9DB0B3CA0B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7500" lnSpcReduction="20000"/>
          </a:bodyPr>
          <a:lstStyle/>
          <a:p>
            <a:pPr marL="12700" lvl="0" indent="0">
              <a:lnSpc>
                <a:spcPct val="100000"/>
              </a:lnSpc>
              <a:spcBef>
                <a:spcPts val="95"/>
              </a:spcBef>
              <a:spcAft>
                <a:spcPts val="1200"/>
              </a:spcAft>
              <a:buNone/>
              <a:defRPr/>
            </a:pPr>
            <a:r>
              <a:rPr lang="en-US" b="1" dirty="0">
                <a:solidFill>
                  <a:prstClr val="black"/>
                </a:solidFill>
                <a:latin typeface="Palatino Linotype"/>
                <a:cs typeface="Palatino Linotype"/>
              </a:rPr>
              <a:t>Steps</a:t>
            </a:r>
            <a:r>
              <a:rPr lang="en-US" b="1" spc="-55" dirty="0">
                <a:solidFill>
                  <a:prstClr val="black"/>
                </a:solidFill>
                <a:latin typeface="Palatino Linotype"/>
                <a:cs typeface="Palatino Linotype"/>
              </a:rPr>
              <a:t> </a:t>
            </a:r>
            <a:r>
              <a:rPr lang="en-US" b="1" dirty="0">
                <a:solidFill>
                  <a:prstClr val="black"/>
                </a:solidFill>
                <a:latin typeface="Palatino Linotype"/>
                <a:cs typeface="Palatino Linotype"/>
              </a:rPr>
              <a:t>to</a:t>
            </a:r>
            <a:r>
              <a:rPr lang="en-US" b="1" spc="-70" dirty="0">
                <a:solidFill>
                  <a:prstClr val="black"/>
                </a:solidFill>
                <a:latin typeface="Palatino Linotype"/>
                <a:cs typeface="Palatino Linotype"/>
              </a:rPr>
              <a:t> </a:t>
            </a:r>
            <a:r>
              <a:rPr lang="en-US" b="1" dirty="0">
                <a:solidFill>
                  <a:prstClr val="black"/>
                </a:solidFill>
                <a:latin typeface="Palatino Linotype"/>
                <a:cs typeface="Palatino Linotype"/>
              </a:rPr>
              <a:t>register</a:t>
            </a:r>
            <a:r>
              <a:rPr lang="en-US" b="1" spc="-65" dirty="0">
                <a:solidFill>
                  <a:prstClr val="black"/>
                </a:solidFill>
                <a:latin typeface="Palatino Linotype"/>
                <a:cs typeface="Palatino Linotype"/>
              </a:rPr>
              <a:t> </a:t>
            </a:r>
            <a:r>
              <a:rPr lang="en-US" b="1" dirty="0">
                <a:solidFill>
                  <a:prstClr val="black"/>
                </a:solidFill>
                <a:latin typeface="Palatino Linotype"/>
                <a:cs typeface="Palatino Linotype"/>
              </a:rPr>
              <a:t>an</a:t>
            </a:r>
            <a:r>
              <a:rPr lang="en-US" b="1" spc="-65" dirty="0">
                <a:solidFill>
                  <a:prstClr val="black"/>
                </a:solidFill>
                <a:latin typeface="Palatino Linotype"/>
                <a:cs typeface="Palatino Linotype"/>
              </a:rPr>
              <a:t> </a:t>
            </a:r>
            <a:r>
              <a:rPr lang="en-US" b="1" dirty="0">
                <a:solidFill>
                  <a:prstClr val="black"/>
                </a:solidFill>
                <a:latin typeface="Palatino Linotype"/>
                <a:cs typeface="Palatino Linotype"/>
              </a:rPr>
              <a:t>educator</a:t>
            </a:r>
            <a:r>
              <a:rPr lang="en-US" b="1" spc="-60" dirty="0">
                <a:solidFill>
                  <a:prstClr val="black"/>
                </a:solidFill>
                <a:latin typeface="Palatino Linotype"/>
                <a:cs typeface="Palatino Linotype"/>
              </a:rPr>
              <a:t> </a:t>
            </a:r>
            <a:r>
              <a:rPr lang="en-US" b="1" dirty="0">
                <a:solidFill>
                  <a:prstClr val="black"/>
                </a:solidFill>
                <a:latin typeface="Palatino Linotype"/>
                <a:cs typeface="Palatino Linotype"/>
              </a:rPr>
              <a:t>for</a:t>
            </a:r>
            <a:r>
              <a:rPr lang="en-US" b="1" spc="-80" dirty="0">
                <a:solidFill>
                  <a:prstClr val="black"/>
                </a:solidFill>
                <a:latin typeface="Palatino Linotype"/>
                <a:cs typeface="Palatino Linotype"/>
              </a:rPr>
              <a:t> </a:t>
            </a:r>
            <a:r>
              <a:rPr lang="en-US" b="1" dirty="0">
                <a:solidFill>
                  <a:prstClr val="black"/>
                </a:solidFill>
                <a:latin typeface="Palatino Linotype"/>
                <a:cs typeface="Palatino Linotype"/>
              </a:rPr>
              <a:t>the</a:t>
            </a:r>
            <a:r>
              <a:rPr lang="en-US" b="1" spc="-60" dirty="0">
                <a:solidFill>
                  <a:prstClr val="black"/>
                </a:solidFill>
                <a:latin typeface="Palatino Linotype"/>
                <a:cs typeface="Palatino Linotype"/>
              </a:rPr>
              <a:t> </a:t>
            </a:r>
            <a:r>
              <a:rPr lang="en-US" b="1" dirty="0">
                <a:solidFill>
                  <a:prstClr val="black"/>
                </a:solidFill>
                <a:latin typeface="Palatino Linotype"/>
                <a:cs typeface="Palatino Linotype"/>
              </a:rPr>
              <a:t>provisional</a:t>
            </a:r>
            <a:r>
              <a:rPr lang="en-US" b="1" spc="-45" dirty="0">
                <a:solidFill>
                  <a:prstClr val="black"/>
                </a:solidFill>
                <a:latin typeface="Palatino Linotype"/>
                <a:cs typeface="Palatino Linotype"/>
              </a:rPr>
              <a:t> </a:t>
            </a:r>
            <a:r>
              <a:rPr lang="en-US" b="1" spc="-10" dirty="0">
                <a:solidFill>
                  <a:prstClr val="black"/>
                </a:solidFill>
                <a:latin typeface="Palatino Linotype"/>
                <a:cs typeface="Palatino Linotype"/>
              </a:rPr>
              <a:t>process:</a:t>
            </a:r>
          </a:p>
          <a:p>
            <a:pPr marL="755650" lvl="0" indent="-742950">
              <a:lnSpc>
                <a:spcPct val="100000"/>
              </a:lnSpc>
              <a:spcBef>
                <a:spcPts val="95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dirty="0">
                <a:latin typeface="Palatino Linotype"/>
                <a:cs typeface="Palatino Linotype"/>
              </a:rPr>
              <a:t>Complete the</a:t>
            </a:r>
            <a:r>
              <a:rPr lang="en-US" spc="-10" dirty="0">
                <a:latin typeface="Palatino Linotype"/>
                <a:cs typeface="Palatino Linotype"/>
              </a:rPr>
              <a:t> </a:t>
            </a:r>
            <a:r>
              <a:rPr lang="en-US" dirty="0">
                <a:latin typeface="Palatino Linotype"/>
                <a:cs typeface="Palatino Linotype"/>
              </a:rPr>
              <a:t>fields</a:t>
            </a:r>
            <a:r>
              <a:rPr lang="en-US" spc="-20" dirty="0">
                <a:latin typeface="Palatino Linotype"/>
                <a:cs typeface="Palatino Linotype"/>
              </a:rPr>
              <a:t> </a:t>
            </a:r>
            <a:r>
              <a:rPr lang="en-US" dirty="0">
                <a:latin typeface="Palatino Linotype"/>
                <a:cs typeface="Palatino Linotype"/>
              </a:rPr>
              <a:t>for</a:t>
            </a:r>
            <a:r>
              <a:rPr lang="en-US" spc="-10" dirty="0">
                <a:latin typeface="Palatino Linotype"/>
                <a:cs typeface="Palatino Linotype"/>
              </a:rPr>
              <a:t> </a:t>
            </a:r>
            <a:r>
              <a:rPr lang="en-US" dirty="0">
                <a:latin typeface="Palatino Linotype"/>
                <a:cs typeface="Palatino Linotype"/>
              </a:rPr>
              <a:t>last name and</a:t>
            </a:r>
            <a:r>
              <a:rPr lang="en-US" spc="-15" dirty="0">
                <a:latin typeface="Palatino Linotype"/>
                <a:cs typeface="Palatino Linotype"/>
              </a:rPr>
              <a:t> </a:t>
            </a:r>
            <a:r>
              <a:rPr lang="en-US" dirty="0">
                <a:latin typeface="Palatino Linotype"/>
                <a:cs typeface="Palatino Linotype"/>
              </a:rPr>
              <a:t>social</a:t>
            </a:r>
            <a:r>
              <a:rPr lang="en-US" spc="-15" dirty="0">
                <a:latin typeface="Palatino Linotype"/>
                <a:cs typeface="Palatino Linotype"/>
              </a:rPr>
              <a:t> </a:t>
            </a:r>
            <a:r>
              <a:rPr lang="en-US" dirty="0">
                <a:latin typeface="Palatino Linotype"/>
                <a:cs typeface="Palatino Linotype"/>
              </a:rPr>
              <a:t>security</a:t>
            </a:r>
            <a:r>
              <a:rPr lang="en-US" spc="-10" dirty="0">
                <a:latin typeface="Palatino Linotype"/>
                <a:cs typeface="Palatino Linotype"/>
              </a:rPr>
              <a:t> number. </a:t>
            </a:r>
          </a:p>
          <a:p>
            <a:pPr marL="755650" lvl="0" indent="-742950">
              <a:lnSpc>
                <a:spcPct val="100000"/>
              </a:lnSpc>
              <a:spcBef>
                <a:spcPts val="95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pc="-10" dirty="0">
                <a:latin typeface="Palatino Linotype"/>
                <a:cs typeface="Palatino Linotype"/>
              </a:rPr>
              <a:t>Verify</a:t>
            </a:r>
            <a:r>
              <a:rPr lang="en-US" spc="-30" dirty="0">
                <a:latin typeface="Palatino Linotype"/>
                <a:cs typeface="Palatino Linotype"/>
              </a:rPr>
              <a:t> the </a:t>
            </a:r>
            <a:r>
              <a:rPr lang="en-US" dirty="0">
                <a:latin typeface="Palatino Linotype"/>
                <a:cs typeface="Palatino Linotype"/>
              </a:rPr>
              <a:t>email</a:t>
            </a:r>
            <a:r>
              <a:rPr lang="en-US" spc="-30" dirty="0">
                <a:latin typeface="Palatino Linotype"/>
                <a:cs typeface="Palatino Linotype"/>
              </a:rPr>
              <a:t> </a:t>
            </a:r>
            <a:r>
              <a:rPr lang="en-US" dirty="0">
                <a:latin typeface="Palatino Linotype"/>
                <a:cs typeface="Palatino Linotype"/>
              </a:rPr>
              <a:t>address</a:t>
            </a:r>
            <a:r>
              <a:rPr lang="en-US" spc="-60" dirty="0">
                <a:latin typeface="Palatino Linotype"/>
                <a:cs typeface="Palatino Linotype"/>
              </a:rPr>
              <a:t> </a:t>
            </a:r>
            <a:r>
              <a:rPr lang="en-US" dirty="0">
                <a:latin typeface="Palatino Linotype"/>
                <a:cs typeface="Palatino Linotype"/>
              </a:rPr>
              <a:t>on</a:t>
            </a:r>
            <a:r>
              <a:rPr lang="en-US" spc="-25" dirty="0">
                <a:latin typeface="Palatino Linotype"/>
                <a:cs typeface="Palatino Linotype"/>
              </a:rPr>
              <a:t> </a:t>
            </a:r>
            <a:r>
              <a:rPr lang="en-US" spc="-20" dirty="0">
                <a:latin typeface="Palatino Linotype"/>
                <a:cs typeface="Palatino Linotype"/>
              </a:rPr>
              <a:t>file. If the email is incorrect, the applicant will need to login to their NJEdCert account and update their email address.</a:t>
            </a:r>
          </a:p>
          <a:p>
            <a:pPr marL="755650" lvl="0" indent="-742950">
              <a:lnSpc>
                <a:spcPct val="100000"/>
              </a:lnSpc>
              <a:spcBef>
                <a:spcPts val="95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dirty="0">
                <a:latin typeface="Palatino Linotype"/>
                <a:cs typeface="Palatino Linotype"/>
              </a:rPr>
              <a:t>Complete the</a:t>
            </a:r>
            <a:r>
              <a:rPr lang="en-US" spc="-5" dirty="0">
                <a:latin typeface="Palatino Linotype"/>
                <a:cs typeface="Palatino Linotype"/>
              </a:rPr>
              <a:t> </a:t>
            </a:r>
            <a:r>
              <a:rPr lang="en-US" dirty="0">
                <a:latin typeface="Palatino Linotype"/>
                <a:cs typeface="Palatino Linotype"/>
              </a:rPr>
              <a:t>fields</a:t>
            </a:r>
            <a:r>
              <a:rPr lang="en-US" spc="-20" dirty="0">
                <a:latin typeface="Palatino Linotype"/>
                <a:cs typeface="Palatino Linotype"/>
              </a:rPr>
              <a:t> </a:t>
            </a:r>
            <a:r>
              <a:rPr lang="en-US" dirty="0">
                <a:latin typeface="Palatino Linotype"/>
                <a:cs typeface="Palatino Linotype"/>
              </a:rPr>
              <a:t>for</a:t>
            </a:r>
            <a:r>
              <a:rPr lang="en-US" spc="-15" dirty="0">
                <a:latin typeface="Palatino Linotype"/>
                <a:cs typeface="Palatino Linotype"/>
              </a:rPr>
              <a:t> </a:t>
            </a:r>
            <a:r>
              <a:rPr lang="en-US" dirty="0">
                <a:latin typeface="Palatino Linotype"/>
                <a:cs typeface="Palatino Linotype"/>
              </a:rPr>
              <a:t>job</a:t>
            </a:r>
            <a:r>
              <a:rPr lang="en-US" spc="-10" dirty="0">
                <a:latin typeface="Palatino Linotype"/>
                <a:cs typeface="Palatino Linotype"/>
              </a:rPr>
              <a:t> </a:t>
            </a:r>
            <a:r>
              <a:rPr lang="en-US" dirty="0">
                <a:latin typeface="Palatino Linotype"/>
                <a:cs typeface="Palatino Linotype"/>
              </a:rPr>
              <a:t>type, employment</a:t>
            </a:r>
            <a:r>
              <a:rPr lang="en-US" spc="5" dirty="0">
                <a:latin typeface="Palatino Linotype"/>
                <a:cs typeface="Palatino Linotype"/>
              </a:rPr>
              <a:t> </a:t>
            </a:r>
            <a:r>
              <a:rPr lang="en-US" dirty="0">
                <a:latin typeface="Palatino Linotype"/>
                <a:cs typeface="Palatino Linotype"/>
              </a:rPr>
              <a:t>status, and start</a:t>
            </a:r>
            <a:r>
              <a:rPr lang="en-US" spc="-5" dirty="0">
                <a:latin typeface="Palatino Linotype"/>
                <a:cs typeface="Palatino Linotype"/>
              </a:rPr>
              <a:t> </a:t>
            </a:r>
            <a:r>
              <a:rPr lang="en-US" dirty="0">
                <a:latin typeface="Palatino Linotype"/>
                <a:cs typeface="Palatino Linotype"/>
              </a:rPr>
              <a:t>date.</a:t>
            </a:r>
          </a:p>
          <a:p>
            <a:pPr marL="755650" lvl="0" indent="-742950">
              <a:lnSpc>
                <a:spcPct val="100000"/>
              </a:lnSpc>
              <a:spcBef>
                <a:spcPts val="95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dirty="0">
                <a:latin typeface="Palatino Linotype"/>
                <a:cs typeface="Palatino Linotype"/>
              </a:rPr>
              <a:t>Select</a:t>
            </a:r>
            <a:r>
              <a:rPr lang="en-US" spc="-30" dirty="0">
                <a:latin typeface="Palatino Linotype"/>
                <a:cs typeface="Palatino Linotype"/>
              </a:rPr>
              <a:t> </a:t>
            </a:r>
            <a:r>
              <a:rPr lang="en-US" dirty="0">
                <a:latin typeface="Palatino Linotype"/>
                <a:cs typeface="Palatino Linotype"/>
              </a:rPr>
              <a:t>the license</a:t>
            </a:r>
            <a:r>
              <a:rPr lang="en-US" spc="-10" dirty="0">
                <a:latin typeface="Palatino Linotype"/>
                <a:cs typeface="Palatino Linotype"/>
              </a:rPr>
              <a:t> </a:t>
            </a:r>
            <a:r>
              <a:rPr lang="en-US" dirty="0">
                <a:latin typeface="Palatino Linotype"/>
                <a:cs typeface="Palatino Linotype"/>
              </a:rPr>
              <a:t>that</a:t>
            </a:r>
            <a:r>
              <a:rPr lang="en-US" spc="5" dirty="0">
                <a:latin typeface="Palatino Linotype"/>
                <a:cs typeface="Palatino Linotype"/>
              </a:rPr>
              <a:t> </a:t>
            </a:r>
            <a:r>
              <a:rPr lang="en-US" dirty="0">
                <a:latin typeface="Palatino Linotype"/>
                <a:cs typeface="Palatino Linotype"/>
              </a:rPr>
              <a:t>matches</a:t>
            </a:r>
            <a:r>
              <a:rPr lang="en-US" spc="-15" dirty="0">
                <a:latin typeface="Palatino Linotype"/>
                <a:cs typeface="Palatino Linotype"/>
              </a:rPr>
              <a:t> </a:t>
            </a:r>
            <a:r>
              <a:rPr lang="en-US" dirty="0">
                <a:latin typeface="Palatino Linotype"/>
                <a:cs typeface="Palatino Linotype"/>
              </a:rPr>
              <a:t>the</a:t>
            </a:r>
            <a:r>
              <a:rPr lang="en-US" spc="10" dirty="0">
                <a:latin typeface="Palatino Linotype"/>
                <a:cs typeface="Palatino Linotype"/>
              </a:rPr>
              <a:t> </a:t>
            </a:r>
            <a:r>
              <a:rPr lang="en-US" dirty="0">
                <a:latin typeface="Palatino Linotype"/>
                <a:cs typeface="Palatino Linotype"/>
              </a:rPr>
              <a:t>position</a:t>
            </a:r>
            <a:r>
              <a:rPr lang="en-US" spc="-5" dirty="0">
                <a:latin typeface="Palatino Linotype"/>
                <a:cs typeface="Palatino Linotype"/>
              </a:rPr>
              <a:t> </a:t>
            </a:r>
            <a:r>
              <a:rPr lang="en-US" dirty="0">
                <a:latin typeface="Palatino Linotype"/>
                <a:cs typeface="Palatino Linotype"/>
              </a:rPr>
              <a:t>for</a:t>
            </a:r>
            <a:r>
              <a:rPr lang="en-US" spc="-5" dirty="0">
                <a:latin typeface="Palatino Linotype"/>
                <a:cs typeface="Palatino Linotype"/>
              </a:rPr>
              <a:t> </a:t>
            </a:r>
            <a:r>
              <a:rPr lang="en-US" dirty="0">
                <a:latin typeface="Palatino Linotype"/>
                <a:cs typeface="Palatino Linotype"/>
              </a:rPr>
              <a:t>which</a:t>
            </a:r>
            <a:r>
              <a:rPr lang="en-US" spc="-5" dirty="0">
                <a:latin typeface="Palatino Linotype"/>
                <a:cs typeface="Palatino Linotype"/>
              </a:rPr>
              <a:t> </a:t>
            </a:r>
            <a:r>
              <a:rPr lang="en-US" dirty="0">
                <a:latin typeface="Palatino Linotype"/>
                <a:cs typeface="Palatino Linotype"/>
              </a:rPr>
              <a:t>the school district</a:t>
            </a:r>
            <a:r>
              <a:rPr lang="en-US" spc="-10" dirty="0">
                <a:latin typeface="Palatino Linotype"/>
                <a:cs typeface="Palatino Linotype"/>
              </a:rPr>
              <a:t> </a:t>
            </a:r>
            <a:r>
              <a:rPr lang="en-US" dirty="0">
                <a:latin typeface="Palatino Linotype"/>
                <a:cs typeface="Palatino Linotype"/>
              </a:rPr>
              <a:t>hired</a:t>
            </a:r>
            <a:r>
              <a:rPr lang="en-US" spc="-5" dirty="0">
                <a:latin typeface="Palatino Linotype"/>
                <a:cs typeface="Palatino Linotype"/>
              </a:rPr>
              <a:t> </a:t>
            </a:r>
            <a:r>
              <a:rPr lang="en-US" dirty="0">
                <a:solidFill>
                  <a:prstClr val="black"/>
                </a:solidFill>
                <a:latin typeface="Palatino Linotype"/>
                <a:cs typeface="Palatino Linotype"/>
              </a:rPr>
              <a:t>the </a:t>
            </a:r>
            <a:r>
              <a:rPr lang="en-US" spc="-10" dirty="0">
                <a:solidFill>
                  <a:prstClr val="black"/>
                </a:solidFill>
                <a:latin typeface="Palatino Linotype"/>
                <a:cs typeface="Palatino Linotype"/>
              </a:rPr>
              <a:t>educator.</a:t>
            </a:r>
          </a:p>
          <a:p>
            <a:pPr marL="755650" lvl="0" indent="-742950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pc="-15" dirty="0">
                <a:solidFill>
                  <a:prstClr val="black"/>
                </a:solidFill>
                <a:latin typeface="Palatino Linotype"/>
                <a:cs typeface="Palatino Linotype"/>
              </a:rPr>
              <a:t>Select the CE-EPP information, if applicable, and provide the mentor information.</a:t>
            </a:r>
            <a:endParaRPr lang="en-US" dirty="0">
              <a:solidFill>
                <a:prstClr val="black"/>
              </a:solidFill>
              <a:latin typeface="Palatino Linotype"/>
              <a:cs typeface="Palatino Linotype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 lvl="0" indent="0" algn="r" defTabSz="914400" rtl="0" eaLnBrk="1" fontAlgn="auto" latinLnBrk="0" hangingPunct="1">
              <a:lnSpc>
                <a:spcPts val="14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+mn-ea"/>
              </a:rPr>
              <a:pPr marL="38100" marR="0" lvl="0" indent="0" algn="r" defTabSz="914400" rtl="0" eaLnBrk="1" fontAlgn="auto" latinLnBrk="0" hangingPunct="1">
                <a:lnSpc>
                  <a:spcPts val="141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sz="1400" b="0" i="0" u="none" strike="noStrike" kern="1200" cap="none" spc="-25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D2A5A-37D7-666A-0561-C4A37FF2EC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97D11BD-558B-B1AB-66BD-7749B80F203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33960" y="235678"/>
            <a:ext cx="10096959" cy="747579"/>
          </a:xfrm>
          <a:prstGeom prst="rect">
            <a:avLst/>
          </a:prstGeom>
        </p:spPr>
        <p:txBody>
          <a:bodyPr vert="horz" wrap="square" lIns="0" tIns="124587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dirty="0"/>
              <a:t>New</a:t>
            </a:r>
            <a:r>
              <a:rPr spc="-50" dirty="0"/>
              <a:t> </a:t>
            </a:r>
            <a:r>
              <a:rPr dirty="0"/>
              <a:t>Provisional</a:t>
            </a:r>
            <a:r>
              <a:rPr lang="en-US" dirty="0"/>
              <a:t> License</a:t>
            </a:r>
            <a:endParaRPr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73FD0B-2074-0169-5D75-DD8BC9FA14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None/>
              <a:defRPr/>
            </a:pPr>
            <a:r>
              <a:rPr lang="en-US" b="1" dirty="0">
                <a:solidFill>
                  <a:prstClr val="black"/>
                </a:solidFill>
                <a:latin typeface="Palatino Linotype"/>
                <a:cs typeface="Palatino Linotype"/>
              </a:rPr>
              <a:t>After completing the registration, the following will occur:  </a:t>
            </a:r>
          </a:p>
          <a:p>
            <a:pPr marL="742950" lvl="0" indent="-742950">
              <a:spcAft>
                <a:spcPts val="0"/>
              </a:spcAft>
              <a:buFont typeface="+mj-lt"/>
              <a:buAutoNum type="arabicPeriod"/>
              <a:tabLst>
                <a:tab pos="756285" algn="l"/>
              </a:tabLst>
              <a:defRPr/>
            </a:pPr>
            <a:r>
              <a:rPr lang="en-US" dirty="0">
                <a:solidFill>
                  <a:prstClr val="black"/>
                </a:solidFill>
                <a:latin typeface="Palatino Linotype"/>
                <a:cs typeface="Palatino Linotype"/>
              </a:rPr>
              <a:t>A case is created and assigned to the provisional program.</a:t>
            </a:r>
            <a:endParaRPr lang="en-US" dirty="0">
              <a:solidFill>
                <a:prstClr val="black"/>
              </a:solidFill>
              <a:highlight>
                <a:srgbClr val="FFFF00"/>
              </a:highlight>
              <a:latin typeface="Palatino Linotype"/>
              <a:cs typeface="Palatino Linotype"/>
            </a:endParaRPr>
          </a:p>
          <a:p>
            <a:pPr marL="742950" lvl="0" indent="-742950">
              <a:spcAft>
                <a:spcPts val="0"/>
              </a:spcAft>
              <a:buFont typeface="+mj-lt"/>
              <a:buAutoNum type="arabicPeriod"/>
              <a:tabLst>
                <a:tab pos="756285" algn="l"/>
              </a:tabLst>
              <a:defRPr/>
            </a:pPr>
            <a:r>
              <a:rPr lang="en-US" dirty="0">
                <a:solidFill>
                  <a:prstClr val="black"/>
                </a:solidFill>
                <a:latin typeface="Palatino Linotype"/>
                <a:cs typeface="Palatino Linotype"/>
              </a:rPr>
              <a:t>An application record is created within the case.</a:t>
            </a:r>
          </a:p>
          <a:p>
            <a:pPr marL="742950" lvl="0" indent="-742950">
              <a:spcAft>
                <a:spcPts val="0"/>
              </a:spcAft>
              <a:buFont typeface="+mj-lt"/>
              <a:buAutoNum type="arabicPeriod"/>
              <a:tabLst>
                <a:tab pos="756285" algn="l"/>
              </a:tabLst>
              <a:defRPr/>
            </a:pPr>
            <a:r>
              <a:rPr lang="en-US" dirty="0">
                <a:solidFill>
                  <a:prstClr val="black"/>
                </a:solidFill>
                <a:latin typeface="Palatino Linotype"/>
                <a:cs typeface="Palatino Linotype"/>
              </a:rPr>
              <a:t>A  new provisional teacher process (PTP) record is created for</a:t>
            </a:r>
            <a:r>
              <a:rPr lang="en-US" dirty="0">
                <a:latin typeface="Palatino Linotype"/>
                <a:cs typeface="Palatino Linotype"/>
              </a:rPr>
              <a:t> the </a:t>
            </a:r>
            <a:r>
              <a:rPr lang="en-US" dirty="0">
                <a:solidFill>
                  <a:prstClr val="black"/>
                </a:solidFill>
                <a:latin typeface="Palatino Linotype"/>
                <a:cs typeface="Palatino Linotype"/>
              </a:rPr>
              <a:t>educator. </a:t>
            </a:r>
            <a:r>
              <a:rPr lang="en-US" b="1" dirty="0">
                <a:solidFill>
                  <a:prstClr val="black"/>
                </a:solidFill>
                <a:latin typeface="Palatino Linotype"/>
                <a:cs typeface="Palatino Linotype"/>
              </a:rPr>
              <a:t>Please note: </a:t>
            </a:r>
            <a:r>
              <a:rPr lang="en-US" dirty="0">
                <a:solidFill>
                  <a:prstClr val="black"/>
                </a:solidFill>
                <a:latin typeface="Palatino Linotype"/>
                <a:cs typeface="Palatino Linotype"/>
              </a:rPr>
              <a:t>This record is created for all educators (i.e., teachers, administrators, and educational service specialists).  </a:t>
            </a:r>
            <a:endParaRPr lang="en-US" spc="-10" dirty="0">
              <a:solidFill>
                <a:prstClr val="black"/>
              </a:solidFill>
              <a:latin typeface="Palatino Linotype"/>
              <a:cs typeface="Palatino Linotype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F0EF3691-D985-C772-6A9B-ED79711EB121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 lvl="0" indent="0" algn="r" defTabSz="914400" rtl="0" eaLnBrk="1" fontAlgn="auto" latinLnBrk="0" hangingPunct="1">
              <a:lnSpc>
                <a:spcPts val="14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+mn-ea"/>
              </a:rPr>
              <a:pPr marL="38100" marR="0" lvl="0" indent="0" algn="r" defTabSz="914400" rtl="0" eaLnBrk="1" fontAlgn="auto" latinLnBrk="0" hangingPunct="1">
                <a:lnSpc>
                  <a:spcPts val="141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sz="1400" b="0" i="0" u="none" strike="noStrike" kern="1200" cap="none" spc="-25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761347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lnSpc>
                <a:spcPct val="108000"/>
              </a:lnSpc>
              <a:spcBef>
                <a:spcPts val="1000"/>
              </a:spcBef>
              <a:spcAft>
                <a:spcPts val="1400"/>
              </a:spcAft>
            </a:pPr>
            <a:r>
              <a:rPr lang="en-US" sz="5400" dirty="0">
                <a:latin typeface="Palatino Linotype"/>
                <a:ea typeface="+mn-ea"/>
                <a:cs typeface="+mn-cs"/>
              </a:rPr>
              <a:t>Provisional Renewal Process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3B872D-3AE9-4542-A461-B751CD6BB84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06587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C6DF8E-9D4C-F002-22F3-1B968D7030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58F14-805C-9690-3E60-4BD454F07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2301" y="128317"/>
            <a:ext cx="10362584" cy="1205639"/>
          </a:xfrm>
        </p:spPr>
        <p:txBody>
          <a:bodyPr/>
          <a:lstStyle/>
          <a:p>
            <a:pPr algn="ctr"/>
            <a:r>
              <a:rPr lang="en-US" sz="4400" dirty="0"/>
              <a:t>Renewal of a Provisional (1 of 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B37989-AF6A-45EB-349C-418C6B7982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1450" y="1227407"/>
            <a:ext cx="11849100" cy="4803775"/>
          </a:xfrm>
        </p:spPr>
        <p:txBody>
          <a:bodyPr>
            <a:normAutofit/>
          </a:bodyPr>
          <a:lstStyle/>
          <a:p>
            <a:pPr lvl="0" fontAlgn="base">
              <a:lnSpc>
                <a:spcPct val="90000"/>
              </a:lnSpc>
              <a:spcAft>
                <a:spcPts val="1800"/>
              </a:spcAft>
            </a:pPr>
            <a:r>
              <a:rPr lang="en-US" sz="2400" dirty="0">
                <a:solidFill>
                  <a:prstClr val="black"/>
                </a:solidFill>
                <a:ea typeface="+mn-lt"/>
                <a:cs typeface="Calibri" panose="020F0502020204030204"/>
              </a:rPr>
              <a:t>Candidates who are working under a provisional certificate set to expire on July 31, and who have not yet met the requirements for a standard certificate, will need to be issued a provisional renewal to continue employment in </a:t>
            </a:r>
            <a:r>
              <a:rPr lang="en-US" sz="2400" dirty="0">
                <a:ea typeface="+mn-lt"/>
                <a:cs typeface="Calibri" panose="020F0502020204030204"/>
              </a:rPr>
              <a:t>their current role while working towards a standard certificate. The school district can initiate the renewal process in NJEdCert in June of the expiring year. </a:t>
            </a:r>
            <a:endParaRPr lang="en-US" sz="2400" dirty="0">
              <a:solidFill>
                <a:prstClr val="black"/>
              </a:solidFill>
              <a:ea typeface="+mn-lt"/>
              <a:cs typeface="Calibri" panose="020F0502020204030204"/>
            </a:endParaRPr>
          </a:p>
          <a:p>
            <a:pPr lvl="0" fontAlgn="base">
              <a:lnSpc>
                <a:spcPct val="90000"/>
              </a:lnSpc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  <a:ea typeface="+mn-lt"/>
                <a:cs typeface="Calibri" panose="020F0502020204030204"/>
              </a:rPr>
              <a:t>Candidates may be eligible for one</a:t>
            </a:r>
            <a:r>
              <a:rPr lang="en-US" sz="2400" b="1" dirty="0">
                <a:solidFill>
                  <a:prstClr val="black"/>
                </a:solidFill>
                <a:ea typeface="+mn-lt"/>
                <a:cs typeface="Calibri" panose="020F0502020204030204"/>
              </a:rPr>
              <a:t> </a:t>
            </a:r>
            <a:r>
              <a:rPr lang="en-US" sz="2400" dirty="0">
                <a:solidFill>
                  <a:prstClr val="black"/>
                </a:solidFill>
                <a:ea typeface="+mn-lt"/>
                <a:cs typeface="Calibri" panose="020F0502020204030204"/>
              </a:rPr>
              <a:t>provisional renewal.  CE teachers  must provide the school district with documentation of progress made towards alternate route program completion.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6FA9A7-1242-7CF8-E9D4-B103A949FE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D1C70C-36A2-44FC-A083-98959550CFF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72860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3199" y="228346"/>
            <a:ext cx="10150347" cy="1116187"/>
          </a:xfrm>
        </p:spPr>
        <p:txBody>
          <a:bodyPr/>
          <a:lstStyle/>
          <a:p>
            <a:pPr algn="ctr"/>
            <a:r>
              <a:rPr lang="en-US" sz="4400" dirty="0"/>
              <a:t>Renewal of a Provisional (2 of 2)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71450" y="1120072"/>
            <a:ext cx="11849100" cy="4803775"/>
          </a:xfrm>
        </p:spPr>
        <p:txBody>
          <a:bodyPr>
            <a:normAutofit/>
          </a:bodyPr>
          <a:lstStyle/>
          <a:p>
            <a:pPr lvl="0" fontAlgn="base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prstClr val="black"/>
                </a:solidFill>
                <a:ea typeface="+mn-lt"/>
                <a:cs typeface="Calibri" panose="020F0502020204030204"/>
              </a:rPr>
              <a:t>CE teachers in the following endorsement areas may be eligible for a second renewal of their provisional if they have not completed their coursework:</a:t>
            </a:r>
          </a:p>
          <a:p>
            <a:pPr lvl="1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prstClr val="black"/>
                </a:solidFill>
                <a:ea typeface="+mn-lt"/>
                <a:cs typeface="Calibri" panose="020F0502020204030204"/>
              </a:rPr>
              <a:t>Students with Disabilities </a:t>
            </a:r>
            <a:r>
              <a:rPr lang="en-US" sz="2400" dirty="0">
                <a:solidFill>
                  <a:prstClr val="black"/>
                </a:solidFill>
                <a:ea typeface="+mn-lt"/>
                <a:cs typeface="Calibri" panose="020F0502020204030204"/>
              </a:rPr>
              <a:t>CE and a CE with an endorsement appropriate to the subject to be taught; </a:t>
            </a:r>
          </a:p>
          <a:p>
            <a:pPr lvl="1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prstClr val="black"/>
                </a:solidFill>
                <a:ea typeface="+mn-lt"/>
                <a:cs typeface="Calibri" panose="020F0502020204030204"/>
              </a:rPr>
              <a:t>Bilingual/Bicultural</a:t>
            </a:r>
            <a:r>
              <a:rPr lang="en-US" sz="2400" dirty="0">
                <a:solidFill>
                  <a:prstClr val="black"/>
                </a:solidFill>
                <a:ea typeface="+mn-lt"/>
                <a:cs typeface="Calibri" panose="020F0502020204030204"/>
              </a:rPr>
              <a:t>  CE, and a CE with an endorsement appropriate to the subject or grade level to be taught; or,</a:t>
            </a:r>
          </a:p>
          <a:p>
            <a:pPr lvl="1" fontAlgn="base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prstClr val="black"/>
                </a:solidFill>
                <a:ea typeface="+mn-lt"/>
                <a:cs typeface="Calibri" panose="020F0502020204030204"/>
              </a:rPr>
              <a:t>Teachers who hold a CE in </a:t>
            </a:r>
            <a:r>
              <a:rPr lang="en-US" sz="2400" b="1" dirty="0">
                <a:solidFill>
                  <a:prstClr val="black"/>
                </a:solidFill>
                <a:ea typeface="+mn-lt"/>
                <a:cs typeface="Calibri" panose="020F0502020204030204"/>
              </a:rPr>
              <a:t>English as Second Language</a:t>
            </a:r>
            <a:r>
              <a:rPr lang="en-US" sz="2400" dirty="0">
                <a:solidFill>
                  <a:prstClr val="black"/>
                </a:solidFill>
                <a:ea typeface="+mn-lt"/>
                <a:cs typeface="Calibri" panose="020F0502020204030204"/>
              </a:rPr>
              <a:t>.</a:t>
            </a:r>
          </a:p>
          <a:p>
            <a:pPr lv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  <a:ea typeface="+mn-lt"/>
                <a:cs typeface="Calibri" panose="020F0502020204030204"/>
              </a:rPr>
              <a:t>These CE teachers must  provide documentation to the school district of progress made towards program completion.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D1C70C-36A2-44FC-A083-98959550CFF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08560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960" y="485813"/>
            <a:ext cx="10096959" cy="500273"/>
          </a:xfrm>
        </p:spPr>
        <p:txBody>
          <a:bodyPr/>
          <a:lstStyle/>
          <a:p>
            <a:pPr algn="ctr"/>
            <a:r>
              <a:rPr lang="en-US" sz="4400" dirty="0"/>
              <a:t>Initiating Provisional Renewal (1 of 3)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71450" y="1027112"/>
            <a:ext cx="11849100" cy="48037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To initiate a provisional renewal, the school district will complete the following: </a:t>
            </a:r>
          </a:p>
          <a:p>
            <a:pPr marL="0" indent="0">
              <a:buNone/>
            </a:pPr>
            <a:r>
              <a:rPr lang="en-US" sz="2200" dirty="0"/>
              <a:t>Step 1: From the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/>
              <a:t>homepage, click “Renew a Provisional License.”</a:t>
            </a:r>
          </a:p>
        </p:txBody>
      </p:sp>
      <p:pic>
        <p:nvPicPr>
          <p:cNvPr id="10" name="Picture 9" descr="Screenshot: Provisional Certifications. Buttons for: Register an educator for a new provisional; renew a provisional license; renew an emergency license; and report conduct issue.">
            <a:extLst>
              <a:ext uri="{FF2B5EF4-FFF2-40B4-BE49-F238E27FC236}">
                <a16:creationId xmlns:a16="http://schemas.microsoft.com/office/drawing/2014/main" id="{47B138E2-1D34-4ACB-A3F3-84A056D6D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158" y="2213811"/>
            <a:ext cx="8188262" cy="3908238"/>
          </a:xfrm>
          <a:prstGeom prst="rect">
            <a:avLst/>
          </a:prstGeom>
        </p:spPr>
      </p:pic>
      <p:sp>
        <p:nvSpPr>
          <p:cNvPr id="7" name="Oval 6" descr="This oval circles the Renew Provisional License button on the screenshot.">
            <a:extLst>
              <a:ext uri="{FF2B5EF4-FFF2-40B4-BE49-F238E27FC236}">
                <a16:creationId xmlns:a16="http://schemas.microsoft.com/office/drawing/2014/main" id="{DE488681-C263-2043-B3EB-042613366DC6}"/>
              </a:ext>
            </a:extLst>
          </p:cNvPr>
          <p:cNvSpPr/>
          <p:nvPr/>
        </p:nvSpPr>
        <p:spPr>
          <a:xfrm>
            <a:off x="8316244" y="3773087"/>
            <a:ext cx="1743075" cy="446842"/>
          </a:xfrm>
          <a:prstGeom prst="ellipse">
            <a:avLst/>
          </a:prstGeom>
          <a:noFill/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D1C70C-36A2-44FC-A083-98959550CFF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17971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009" y="412659"/>
            <a:ext cx="10096959" cy="678723"/>
          </a:xfrm>
        </p:spPr>
        <p:txBody>
          <a:bodyPr/>
          <a:lstStyle/>
          <a:p>
            <a:pPr algn="ctr"/>
            <a:r>
              <a:rPr lang="en-US" sz="4400" dirty="0"/>
              <a:t>Initiating Provisional Renewal (2 of 3)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71450" y="1091382"/>
            <a:ext cx="11849100" cy="2743200"/>
          </a:xfrm>
        </p:spPr>
        <p:txBody>
          <a:bodyPr>
            <a:noAutofit/>
          </a:bodyPr>
          <a:lstStyle/>
          <a:p>
            <a:pPr marL="0" lvl="0" indent="0" defTabSz="4572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>
                <a:solidFill>
                  <a:prstClr val="black"/>
                </a:solidFill>
              </a:rPr>
              <a:t>Step 2: There will be a list of provisional licenses that are eligible to be renewed. The school district will select the appropriate educator.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prstClr val="black"/>
                </a:solidFill>
              </a:rPr>
              <a:t>Step 3: Follow the screen prompts.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D1C70C-36A2-44FC-A083-98959550CFF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18816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6841" y="446120"/>
            <a:ext cx="10096959" cy="537857"/>
          </a:xfrm>
        </p:spPr>
        <p:txBody>
          <a:bodyPr/>
          <a:lstStyle/>
          <a:p>
            <a:pPr algn="ctr"/>
            <a:r>
              <a:rPr lang="en-US" sz="4400" dirty="0">
                <a:latin typeface="+mj-lt"/>
              </a:rPr>
              <a:t>Initiating Provisional Renewal (3 of 3)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71450" y="1103591"/>
            <a:ext cx="12020550" cy="5308289"/>
          </a:xfrm>
        </p:spPr>
        <p:txBody>
          <a:bodyPr>
            <a:normAutofit/>
          </a:bodyPr>
          <a:lstStyle/>
          <a:p>
            <a:pPr marL="0" lvl="0" indent="0" defTabSz="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600" b="1" dirty="0">
                <a:ea typeface="+mn-lt"/>
                <a:cs typeface="Calibri" panose="020F0502020204030204"/>
              </a:rPr>
              <a:t>After creating the renewal case, the following will occur:</a:t>
            </a:r>
          </a:p>
          <a:p>
            <a:pPr marL="342900" lvl="0" indent="-342900" defTabSz="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600" dirty="0">
                <a:solidFill>
                  <a:prstClr val="black"/>
                </a:solidFill>
              </a:rPr>
              <a:t>A case is created with the status “pending payment.”</a:t>
            </a:r>
          </a:p>
          <a:p>
            <a:pPr marL="342900" lvl="0" indent="-342900" defTabSz="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600" dirty="0">
                <a:solidFill>
                  <a:prstClr val="black"/>
                </a:solidFill>
              </a:rPr>
              <a:t>An application is created and associated to the case.</a:t>
            </a:r>
          </a:p>
          <a:p>
            <a:pPr marL="342900" lvl="0" indent="-342900" defTabSz="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600" dirty="0">
                <a:solidFill>
                  <a:prstClr val="black"/>
                </a:solidFill>
              </a:rPr>
              <a:t>A new PTP ID record is created and associated to the educator and application.</a:t>
            </a:r>
          </a:p>
          <a:p>
            <a:pPr marL="342900" lvl="0" indent="-342900" defTabSz="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600" dirty="0">
                <a:solidFill>
                  <a:prstClr val="black"/>
                </a:solidFill>
              </a:rPr>
              <a:t>The educator will receive an email with subject “Your Provisional Renewal Application</a:t>
            </a:r>
            <a:r>
              <a:rPr lang="en-US" sz="2600" dirty="0"/>
              <a:t>.” This will allow the educator to complete the application and payment. </a:t>
            </a:r>
          </a:p>
          <a:p>
            <a:pPr marL="342900" lvl="0" indent="-342900" defTabSz="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600" dirty="0"/>
              <a:t>Once the payment and Oath of Allegiance </a:t>
            </a:r>
            <a:r>
              <a:rPr lang="en-US" sz="2600" dirty="0">
                <a:solidFill>
                  <a:prstClr val="black"/>
                </a:solidFill>
              </a:rPr>
              <a:t>are completed, the status will change to “pending review.”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D1C70C-36A2-44FC-A083-98959550CFF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05977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0" y="456964"/>
            <a:ext cx="10096959" cy="579331"/>
          </a:xfrm>
        </p:spPr>
        <p:txBody>
          <a:bodyPr/>
          <a:lstStyle/>
          <a:p>
            <a:pPr algn="ctr"/>
            <a:r>
              <a:rPr lang="en-US" sz="4400" dirty="0"/>
              <a:t>Entering a Termination Date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15050" y="1173891"/>
            <a:ext cx="11215869" cy="4647813"/>
          </a:xfrm>
        </p:spPr>
        <p:txBody>
          <a:bodyPr/>
          <a:lstStyle/>
          <a:p>
            <a:pPr lvl="0">
              <a:lnSpc>
                <a:spcPct val="90000"/>
              </a:lnSpc>
              <a:spcAft>
                <a:spcPts val="1200"/>
              </a:spcAft>
            </a:pPr>
            <a:r>
              <a:rPr lang="en-US" sz="2800" dirty="0">
                <a:solidFill>
                  <a:prstClr val="black"/>
                </a:solidFill>
              </a:rPr>
              <a:t>When an educator leaves a school district, </a:t>
            </a:r>
            <a:r>
              <a:rPr lang="en-US" sz="2800" dirty="0"/>
              <a:t>the last date of employment, known as the t</a:t>
            </a:r>
            <a:r>
              <a:rPr lang="en-US" sz="2800" dirty="0">
                <a:solidFill>
                  <a:prstClr val="black"/>
                </a:solidFill>
              </a:rPr>
              <a:t>ermination date, must be entered in NJEdCert.</a:t>
            </a:r>
          </a:p>
          <a:p>
            <a:pPr lvl="0">
              <a:lnSpc>
                <a:spcPct val="90000"/>
              </a:lnSpc>
              <a:spcAft>
                <a:spcPts val="1200"/>
              </a:spcAft>
            </a:pPr>
            <a:r>
              <a:rPr lang="en-US" sz="2800" dirty="0">
                <a:solidFill>
                  <a:prstClr val="black"/>
                </a:solidFill>
              </a:rPr>
              <a:t>A PTP record is created for each endorsement the educator is registered for in NJEdCert.</a:t>
            </a:r>
          </a:p>
          <a:p>
            <a:pPr lvl="1">
              <a:lnSpc>
                <a:spcPct val="90000"/>
              </a:lnSpc>
              <a:spcAft>
                <a:spcPts val="1200"/>
              </a:spcAft>
            </a:pPr>
            <a:r>
              <a:rPr lang="en-US" sz="2400" dirty="0">
                <a:solidFill>
                  <a:prstClr val="black"/>
                </a:solidFill>
              </a:rPr>
              <a:t>To enter a termination date, visit </a:t>
            </a:r>
            <a:r>
              <a:rPr lang="en-US" sz="2400" dirty="0"/>
              <a:t>the “</a:t>
            </a:r>
            <a:r>
              <a:rPr lang="en-US" sz="2400" dirty="0">
                <a:solidFill>
                  <a:prstClr val="black"/>
                </a:solidFill>
              </a:rPr>
              <a:t>district educator” list in your district NJEdCert account and </a:t>
            </a:r>
            <a:r>
              <a:rPr lang="en-US" sz="2400" dirty="0"/>
              <a:t>select the educators hyperlinked name to pull up the account records. Locate the educator’s PTP ID records for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/>
              <a:t>your school dist</a:t>
            </a:r>
            <a:r>
              <a:rPr lang="en-US" sz="2400" dirty="0">
                <a:solidFill>
                  <a:prstClr val="black"/>
                </a:solidFill>
              </a:rPr>
              <a:t>rict and enter the termination date.  If the educator has multiple PTP ID records for your district, a termination date must be entered for each PTP ID record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D1C70C-36A2-44FC-A083-98959550CFF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42882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lnSpc>
                <a:spcPct val="108000"/>
              </a:lnSpc>
              <a:spcBef>
                <a:spcPts val="1000"/>
              </a:spcBef>
              <a:spcAft>
                <a:spcPts val="1400"/>
              </a:spcAft>
            </a:pPr>
            <a:r>
              <a:rPr lang="en-US" sz="5400" dirty="0">
                <a:latin typeface="Palatino Linotype"/>
                <a:ea typeface="+mn-ea"/>
                <a:cs typeface="+mn-cs"/>
              </a:rPr>
              <a:t>Conversion to Standard Process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3B872D-3AE9-4542-A461-B751CD6BB84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0973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E0DD6E-C700-62BB-DCAE-F4527D313B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C923D-ECE3-6018-9F8A-8D51F0942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767" y="379353"/>
            <a:ext cx="10096959" cy="747579"/>
          </a:xfrm>
        </p:spPr>
        <p:txBody>
          <a:bodyPr/>
          <a:lstStyle/>
          <a:p>
            <a:pPr algn="ctr"/>
            <a:r>
              <a:rPr lang="en-US" sz="4400" dirty="0"/>
              <a:t>Virtual Training Agenda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163C61-4797-CAFD-31D7-E63B56027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D1C70C-36A2-44FC-A083-98959550CFF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BAE80A5-BAC9-4E82-CCA5-04D7963FB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64" y="1126932"/>
            <a:ext cx="11890272" cy="5130265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>
                <a:ea typeface="Calibri" panose="020F0502020204030204" pitchFamily="34" charset="0"/>
              </a:rPr>
              <a:t>Provisional Teacher Process Overview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>
                <a:ea typeface="Calibri" panose="020F0502020204030204" pitchFamily="34" charset="0"/>
              </a:rPr>
              <a:t>Provisional Educational Services and Administrative Endorsements Overview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>
                <a:ea typeface="Calibri" panose="020F0502020204030204" pitchFamily="34" charset="0"/>
              </a:rPr>
              <a:t>Process for Submitting a Provisional Registration Case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>
                <a:ea typeface="Calibri" panose="020F0502020204030204" pitchFamily="34" charset="0"/>
              </a:rPr>
              <a:t>Process for Submitting a Renewal Case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>
                <a:ea typeface="Calibri" panose="020F0502020204030204" pitchFamily="34" charset="0"/>
              </a:rPr>
              <a:t>Process for Submitting a Termination Date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>
                <a:ea typeface="Calibri" panose="020F0502020204030204" pitchFamily="34" charset="0"/>
              </a:rPr>
              <a:t>Process for Submitting a Conversion to Standard Case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>
                <a:ea typeface="Calibri" panose="020F0502020204030204" pitchFamily="34" charset="0"/>
              </a:rPr>
              <a:t>New Jersey Department of Education (NJDOE) Contact Information </a:t>
            </a:r>
          </a:p>
        </p:txBody>
      </p:sp>
    </p:spTree>
    <p:extLst>
      <p:ext uri="{BB962C8B-B14F-4D97-AF65-F5344CB8AC3E}">
        <p14:creationId xmlns:p14="http://schemas.microsoft.com/office/powerpoint/2010/main" val="40651472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574" y="290603"/>
            <a:ext cx="10096959" cy="690198"/>
          </a:xfrm>
        </p:spPr>
        <p:txBody>
          <a:bodyPr/>
          <a:lstStyle/>
          <a:p>
            <a:pPr algn="ctr"/>
            <a:r>
              <a:rPr lang="en-US" sz="4400" dirty="0"/>
              <a:t>Conversion to Standard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76827" y="998014"/>
            <a:ext cx="12028451" cy="5441745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>
                <a:solidFill>
                  <a:prstClr val="black"/>
                </a:solidFill>
              </a:rPr>
              <a:t>School districts must initiate </a:t>
            </a:r>
            <a:r>
              <a:rPr lang="en-US" sz="2400" dirty="0"/>
              <a:t>the </a:t>
            </a:r>
            <a:r>
              <a:rPr lang="en-US" sz="2400" dirty="0">
                <a:solidFill>
                  <a:prstClr val="black"/>
                </a:solidFill>
              </a:rPr>
              <a:t>conversion to a standard for all educators through NJEdCert. Before initiating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a</a:t>
            </a:r>
            <a:r>
              <a:rPr lang="en-US" sz="2400" dirty="0">
                <a:solidFill>
                  <a:prstClr val="black"/>
                </a:solidFill>
              </a:rPr>
              <a:t> conversion to standard, the school district must confirm the following has been completed: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b="1" dirty="0">
                <a:solidFill>
                  <a:prstClr val="black"/>
                </a:solidFill>
              </a:rPr>
              <a:t>Teachers </a:t>
            </a:r>
            <a:r>
              <a:rPr lang="en-US" sz="2400" dirty="0">
                <a:solidFill>
                  <a:prstClr val="black"/>
                </a:solidFill>
              </a:rPr>
              <a:t>have completed 30 weeks of mentoring, received two years of effective or highly effective final summative ratings, and completed required coursework, if applicable.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b="1" dirty="0">
                <a:solidFill>
                  <a:prstClr val="black"/>
                </a:solidFill>
              </a:rPr>
              <a:t>Administrators </a:t>
            </a:r>
            <a:r>
              <a:rPr lang="en-US" sz="2400" dirty="0">
                <a:solidFill>
                  <a:prstClr val="black"/>
                </a:solidFill>
              </a:rPr>
              <a:t>have completed one-to-two-year residency.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b="1" dirty="0">
                <a:solidFill>
                  <a:prstClr val="black"/>
                </a:solidFill>
              </a:rPr>
              <a:t>SAC </a:t>
            </a:r>
            <a:r>
              <a:rPr lang="en-US" sz="2400" dirty="0">
                <a:solidFill>
                  <a:prstClr val="black"/>
                </a:solidFill>
              </a:rPr>
              <a:t>have completed a 6-month residency, received an effective or highly effective rating, and completed the coursework, if applicable.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prstClr val="black"/>
                </a:solidFill>
              </a:rPr>
              <a:t>SLMS/ASLMS</a:t>
            </a:r>
            <a:r>
              <a:rPr lang="en-US" sz="2400" dirty="0">
                <a:solidFill>
                  <a:prstClr val="black"/>
                </a:solidFill>
              </a:rPr>
              <a:t> have completed a one-year residency, mentoring, received an effective or highly effective rating, and completed the coursework, if applicable.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D1C70C-36A2-44FC-A083-98959550CFF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31043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BE801E-19F2-2FCC-5A2D-D8EA3A6650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0190F-1382-17ED-DCB0-142F5C116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40" y="365126"/>
            <a:ext cx="11890272" cy="907084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/>
              <a:t>Conversion to Standard Checklist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84317D-C33E-8EA0-7F66-0085B3DAE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24E4-27BB-4241-B10A-A37B9DB4B77C}" type="slidenum">
              <a:rPr lang="en-US" smtClean="0"/>
              <a:pPr/>
              <a:t>31</a:t>
            </a:fld>
            <a:endParaRPr lang="en-US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8B13D7DC-A814-B9AE-08C4-E050AC4CC7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3618358"/>
              </p:ext>
            </p:extLst>
          </p:nvPr>
        </p:nvGraphicFramePr>
        <p:xfrm>
          <a:off x="134311" y="1300411"/>
          <a:ext cx="11920330" cy="4523527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408030">
                  <a:extLst>
                    <a:ext uri="{9D8B030D-6E8A-4147-A177-3AD203B41FA5}">
                      <a16:colId xmlns:a16="http://schemas.microsoft.com/office/drawing/2014/main" val="3532817028"/>
                    </a:ext>
                  </a:extLst>
                </a:gridCol>
                <a:gridCol w="2378075">
                  <a:extLst>
                    <a:ext uri="{9D8B030D-6E8A-4147-A177-3AD203B41FA5}">
                      <a16:colId xmlns:a16="http://schemas.microsoft.com/office/drawing/2014/main" val="1705041435"/>
                    </a:ext>
                  </a:extLst>
                </a:gridCol>
                <a:gridCol w="2378075">
                  <a:extLst>
                    <a:ext uri="{9D8B030D-6E8A-4147-A177-3AD203B41FA5}">
                      <a16:colId xmlns:a16="http://schemas.microsoft.com/office/drawing/2014/main" val="640307648"/>
                    </a:ext>
                  </a:extLst>
                </a:gridCol>
                <a:gridCol w="2378075">
                  <a:extLst>
                    <a:ext uri="{9D8B030D-6E8A-4147-A177-3AD203B41FA5}">
                      <a16:colId xmlns:a16="http://schemas.microsoft.com/office/drawing/2014/main" val="3457554556"/>
                    </a:ext>
                  </a:extLst>
                </a:gridCol>
                <a:gridCol w="2378075">
                  <a:extLst>
                    <a:ext uri="{9D8B030D-6E8A-4147-A177-3AD203B41FA5}">
                      <a16:colId xmlns:a16="http://schemas.microsoft.com/office/drawing/2014/main" val="1156426304"/>
                    </a:ext>
                  </a:extLst>
                </a:gridCol>
              </a:tblGrid>
              <a:tr h="50342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Activity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Teachers</a:t>
                      </a:r>
                      <a:endParaRPr lang="en-US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SLMS/ASLMS</a:t>
                      </a:r>
                      <a:endParaRPr lang="en-US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SAC</a:t>
                      </a:r>
                      <a:endParaRPr lang="en-US" b="1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Administrator </a:t>
                      </a:r>
                      <a:endParaRPr lang="en-US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2163551"/>
                  </a:ext>
                </a:extLst>
              </a:tr>
              <a:tr h="86791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Mentoring</a:t>
                      </a:r>
                      <a:endParaRPr lang="en-US" sz="1800" b="1" dirty="0"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Completed 30 weeks of mentoring</a:t>
                      </a:r>
                      <a:endParaRPr lang="en-US" sz="1800" dirty="0"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Completed one year of mentoring </a:t>
                      </a:r>
                      <a:endParaRPr lang="en-US" sz="1800" dirty="0"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N/A</a:t>
                      </a:r>
                      <a:endParaRPr lang="en-US" sz="1800" dirty="0"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N/A</a:t>
                      </a:r>
                      <a:endParaRPr lang="en-US" sz="1800" dirty="0"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2122880"/>
                  </a:ext>
                </a:extLst>
              </a:tr>
              <a:tr h="867917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Residency</a:t>
                      </a:r>
                      <a:endParaRPr lang="en-US" sz="1800" b="1"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N/A</a:t>
                      </a:r>
                      <a:endParaRPr lang="en-US" sz="1800" dirty="0"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Completed one year residency </a:t>
                      </a:r>
                      <a:endParaRPr lang="en-US" sz="1800" dirty="0"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Completed six-month residency</a:t>
                      </a:r>
                      <a:endParaRPr lang="en-US" sz="1800" dirty="0"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Completed one-to-two-year residency </a:t>
                      </a:r>
                      <a:endParaRPr lang="en-US" sz="1800"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1581845"/>
                  </a:ext>
                </a:extLst>
              </a:tr>
              <a:tr h="1291107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Evaluation</a:t>
                      </a:r>
                      <a:endParaRPr lang="en-US" sz="1800" b="1"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Two years of effective or highly effective final summative ratings</a:t>
                      </a:r>
                      <a:endParaRPr lang="en-US" sz="1800"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An effective or highly effective final summative rating </a:t>
                      </a:r>
                      <a:endParaRPr lang="en-US" sz="1800" dirty="0"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An effective or highly effective final summative rating</a:t>
                      </a:r>
                      <a:endParaRPr lang="en-US" sz="1800" dirty="0"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N/A</a:t>
                      </a:r>
                      <a:endParaRPr lang="en-US" sz="1800"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3082523"/>
                  </a:ext>
                </a:extLst>
              </a:tr>
              <a:tr h="993159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Coursework </a:t>
                      </a:r>
                      <a:endParaRPr lang="en-US" sz="1800" b="1"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CE </a:t>
                      </a:r>
                      <a:r>
                        <a:rPr lang="en-US" sz="1800"/>
                        <a:t>teachers completed 400 hours/ credit coursework</a:t>
                      </a:r>
                      <a:endParaRPr lang="en-US" sz="1800"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CE SLMS/ASLMS completed required coursework</a:t>
                      </a:r>
                      <a:endParaRPr lang="en-US" sz="1800"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 CE SACS completed required coursework</a:t>
                      </a:r>
                      <a:endParaRPr lang="en-US" sz="1800" dirty="0"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N/A</a:t>
                      </a:r>
                      <a:endParaRPr lang="en-US" sz="1800" dirty="0"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0076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25115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5104" y="107477"/>
            <a:ext cx="10096959" cy="957538"/>
          </a:xfrm>
        </p:spPr>
        <p:txBody>
          <a:bodyPr/>
          <a:lstStyle/>
          <a:p>
            <a:pPr algn="ctr"/>
            <a:r>
              <a:rPr lang="en-US" sz="4000" dirty="0"/>
              <a:t>Final Summative Evaluation </a:t>
            </a:r>
            <a:br>
              <a:rPr lang="en-US" sz="4000" dirty="0"/>
            </a:br>
            <a:r>
              <a:rPr lang="en-US" sz="4000" dirty="0"/>
              <a:t>Ratings and Mentorship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611" y="1210828"/>
            <a:ext cx="11886778" cy="5308213"/>
          </a:xfrm>
        </p:spPr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spcAft>
                <a:spcPts val="1200"/>
              </a:spcAft>
              <a:buNone/>
            </a:pPr>
            <a:r>
              <a:rPr lang="en-US" sz="2400" dirty="0"/>
              <a:t>The final summative evaluation rating and mentoring weeks completed </a:t>
            </a:r>
            <a:r>
              <a:rPr lang="en-US" sz="2400" dirty="0">
                <a:solidFill>
                  <a:prstClr val="black"/>
                </a:solidFill>
              </a:rPr>
              <a:t>are entered by the school district into NJEdCert.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2400" dirty="0">
                <a:solidFill>
                  <a:prstClr val="black"/>
                </a:solidFill>
              </a:rPr>
              <a:t>To enter a final summative rating and mentoring weeks visit </a:t>
            </a:r>
            <a:r>
              <a:rPr lang="en-US" sz="2400" dirty="0"/>
              <a:t>the “</a:t>
            </a:r>
            <a:r>
              <a:rPr lang="en-US" sz="2400" dirty="0">
                <a:solidFill>
                  <a:prstClr val="black"/>
                </a:solidFill>
              </a:rPr>
              <a:t>district educator” list in your district NJEdCert account and </a:t>
            </a:r>
            <a:r>
              <a:rPr lang="en-US" sz="2400" dirty="0"/>
              <a:t>select the educators hyperlinked name to pull up the account records. This will open a </a:t>
            </a:r>
            <a:r>
              <a:rPr lang="en-US" sz="2400" dirty="0">
                <a:solidFill>
                  <a:prstClr val="black"/>
                </a:solidFill>
              </a:rPr>
              <a:t>page that has the option to choose “Enter Final Summative Ratings and Mentorship.”</a:t>
            </a:r>
            <a:endParaRPr lang="en-US" sz="2400" baseline="0" dirty="0">
              <a:solidFill>
                <a:prstClr val="black"/>
              </a:solidFill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</a:rPr>
              <a:t>Mentoring time must be tracked by each employer.  If a provisional teacher leaves employment from the school district and begins to work in a new school district, the initial district will need to complete the </a:t>
            </a:r>
            <a:r>
              <a:rPr lang="en-US" sz="2400" dirty="0">
                <a:solidFill>
                  <a:prstClr val="black"/>
                </a:solidFill>
                <a:hlinkClick r:id="rId3"/>
              </a:rPr>
              <a:t>Mentoring Transfer Template</a:t>
            </a:r>
            <a:r>
              <a:rPr lang="en-US" sz="2400" dirty="0">
                <a:solidFill>
                  <a:prstClr val="black"/>
                </a:solidFill>
              </a:rPr>
              <a:t> to document the amount of mentoring time completed.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D1C70C-36A2-44FC-A083-98959550CFF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7888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NJDOE </a:t>
            </a:r>
            <a:r>
              <a:rPr lang="en-US" sz="5400" dirty="0"/>
              <a:t>Contact Information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B872D-3AE9-4542-A461-B751CD6BB84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3879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6F546-2437-4915-A159-D59B240C7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7344" y="235678"/>
            <a:ext cx="10096959" cy="1126475"/>
          </a:xfrm>
        </p:spPr>
        <p:txBody>
          <a:bodyPr/>
          <a:lstStyle/>
          <a:p>
            <a:pPr algn="ctr"/>
            <a:r>
              <a:rPr lang="en-US" sz="4400" dirty="0"/>
              <a:t>NJDOE Contact Information (1 of 4)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54E6F-7A85-4E42-9D2C-B103C8D642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1450" y="1254272"/>
            <a:ext cx="12020550" cy="4803775"/>
          </a:xfrm>
        </p:spPr>
        <p:txBody>
          <a:bodyPr>
            <a:noAutofit/>
          </a:bodyPr>
          <a:lstStyle/>
          <a:p>
            <a:pPr marL="240665" indent="-227965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/>
              <a:buChar char="•"/>
              <a:tabLst>
                <a:tab pos="240665" algn="l"/>
                <a:tab pos="3669665" algn="l"/>
              </a:tabLst>
            </a:pPr>
            <a:r>
              <a:rPr lang="en-US" sz="2400" dirty="0">
                <a:latin typeface="Palatino Linotype"/>
                <a:cs typeface="Palatino Linotype"/>
              </a:rPr>
              <a:t>School districts </a:t>
            </a:r>
            <a:r>
              <a:rPr lang="en-US" sz="2400" dirty="0">
                <a:solidFill>
                  <a:srgbClr val="202429"/>
                </a:solidFill>
                <a:latin typeface="Palatino Linotype"/>
                <a:cs typeface="Palatino Linotype"/>
              </a:rPr>
              <a:t>and educators may reach the NJDOE Call</a:t>
            </a:r>
            <a:r>
              <a:rPr lang="en-US" sz="2400" spc="-5" dirty="0">
                <a:solidFill>
                  <a:srgbClr val="202429"/>
                </a:solidFill>
                <a:latin typeface="Palatino Linotype"/>
                <a:cs typeface="Palatino Linotype"/>
              </a:rPr>
              <a:t> C</a:t>
            </a:r>
            <a:r>
              <a:rPr lang="en-US" sz="2400" dirty="0">
                <a:solidFill>
                  <a:srgbClr val="202429"/>
                </a:solidFill>
                <a:latin typeface="Palatino Linotype"/>
                <a:cs typeface="Palatino Linotype"/>
              </a:rPr>
              <a:t>enter at (609)</a:t>
            </a:r>
            <a:r>
              <a:rPr lang="en-US" sz="2400" spc="-35" dirty="0">
                <a:solidFill>
                  <a:srgbClr val="202429"/>
                </a:solidFill>
                <a:latin typeface="Palatino Linotype"/>
                <a:cs typeface="Palatino Linotype"/>
              </a:rPr>
              <a:t> </a:t>
            </a:r>
            <a:r>
              <a:rPr lang="en-US" sz="2400" dirty="0">
                <a:solidFill>
                  <a:srgbClr val="202429"/>
                </a:solidFill>
                <a:latin typeface="Palatino Linotype"/>
                <a:cs typeface="Palatino Linotype"/>
              </a:rPr>
              <a:t>292-</a:t>
            </a:r>
            <a:r>
              <a:rPr lang="en-US" sz="2400" spc="-20" dirty="0">
                <a:solidFill>
                  <a:srgbClr val="202429"/>
                </a:solidFill>
                <a:latin typeface="Palatino Linotype"/>
                <a:cs typeface="Palatino Linotype"/>
              </a:rPr>
              <a:t>2070, </a:t>
            </a:r>
            <a:r>
              <a:rPr lang="en-US" sz="2400" dirty="0">
                <a:solidFill>
                  <a:srgbClr val="202429"/>
                </a:solidFill>
                <a:latin typeface="Palatino Linotype"/>
                <a:cs typeface="Palatino Linotype"/>
              </a:rPr>
              <a:t>Monday</a:t>
            </a:r>
            <a:r>
              <a:rPr lang="en-US" sz="2400" spc="-25" dirty="0">
                <a:solidFill>
                  <a:srgbClr val="202429"/>
                </a:solidFill>
                <a:latin typeface="Palatino Linotype"/>
                <a:cs typeface="Palatino Linotype"/>
              </a:rPr>
              <a:t> </a:t>
            </a:r>
            <a:r>
              <a:rPr lang="en-US" sz="2400" dirty="0">
                <a:solidFill>
                  <a:srgbClr val="202429"/>
                </a:solidFill>
                <a:latin typeface="Palatino Linotype"/>
                <a:cs typeface="Palatino Linotype"/>
              </a:rPr>
              <a:t>through</a:t>
            </a:r>
            <a:r>
              <a:rPr lang="en-US" sz="2400" spc="-40" dirty="0">
                <a:solidFill>
                  <a:srgbClr val="202429"/>
                </a:solidFill>
                <a:latin typeface="Palatino Linotype"/>
                <a:cs typeface="Palatino Linotype"/>
              </a:rPr>
              <a:t> </a:t>
            </a:r>
            <a:r>
              <a:rPr lang="en-US" sz="2400" dirty="0">
                <a:solidFill>
                  <a:srgbClr val="202429"/>
                </a:solidFill>
                <a:latin typeface="Palatino Linotype"/>
                <a:cs typeface="Palatino Linotype"/>
              </a:rPr>
              <a:t>Friday,</a:t>
            </a:r>
            <a:r>
              <a:rPr lang="en-US" sz="2400" spc="-30" dirty="0">
                <a:solidFill>
                  <a:srgbClr val="202429"/>
                </a:solidFill>
                <a:latin typeface="Palatino Linotype"/>
                <a:cs typeface="Palatino Linotype"/>
              </a:rPr>
              <a:t> </a:t>
            </a:r>
            <a:r>
              <a:rPr lang="en-US" sz="2400" dirty="0">
                <a:solidFill>
                  <a:srgbClr val="202429"/>
                </a:solidFill>
                <a:latin typeface="Palatino Linotype"/>
                <a:cs typeface="Palatino Linotype"/>
              </a:rPr>
              <a:t>from</a:t>
            </a:r>
            <a:r>
              <a:rPr lang="en-US" sz="2400" spc="-30" dirty="0">
                <a:solidFill>
                  <a:srgbClr val="202429"/>
                </a:solidFill>
                <a:latin typeface="Palatino Linotype"/>
                <a:cs typeface="Palatino Linotype"/>
              </a:rPr>
              <a:t> </a:t>
            </a:r>
            <a:r>
              <a:rPr lang="en-US" sz="2400" dirty="0">
                <a:solidFill>
                  <a:srgbClr val="202429"/>
                </a:solidFill>
                <a:latin typeface="Palatino Linotype"/>
                <a:cs typeface="Palatino Linotype"/>
              </a:rPr>
              <a:t>8:00</a:t>
            </a:r>
            <a:r>
              <a:rPr lang="en-US" sz="2400" spc="-10" dirty="0">
                <a:solidFill>
                  <a:srgbClr val="202429"/>
                </a:solidFill>
                <a:latin typeface="Palatino Linotype"/>
                <a:cs typeface="Palatino Linotype"/>
              </a:rPr>
              <a:t> </a:t>
            </a:r>
            <a:r>
              <a:rPr lang="en-US" sz="2400" dirty="0">
                <a:solidFill>
                  <a:srgbClr val="202429"/>
                </a:solidFill>
                <a:latin typeface="Palatino Linotype"/>
                <a:cs typeface="Palatino Linotype"/>
              </a:rPr>
              <a:t>a.m.</a:t>
            </a:r>
            <a:r>
              <a:rPr lang="en-US" sz="2400" spc="-30" dirty="0">
                <a:solidFill>
                  <a:srgbClr val="202429"/>
                </a:solidFill>
                <a:latin typeface="Palatino Linotype"/>
                <a:cs typeface="Palatino Linotype"/>
              </a:rPr>
              <a:t> </a:t>
            </a:r>
            <a:r>
              <a:rPr lang="en-US" sz="2400" dirty="0">
                <a:solidFill>
                  <a:srgbClr val="202429"/>
                </a:solidFill>
                <a:latin typeface="Palatino Linotype"/>
                <a:cs typeface="Palatino Linotype"/>
              </a:rPr>
              <a:t>to</a:t>
            </a:r>
            <a:r>
              <a:rPr lang="en-US" sz="2400" spc="-5" dirty="0">
                <a:solidFill>
                  <a:srgbClr val="202429"/>
                </a:solidFill>
                <a:latin typeface="Palatino Linotype"/>
                <a:cs typeface="Palatino Linotype"/>
              </a:rPr>
              <a:t> </a:t>
            </a:r>
            <a:r>
              <a:rPr lang="en-US" sz="2400" dirty="0">
                <a:solidFill>
                  <a:srgbClr val="202429"/>
                </a:solidFill>
                <a:latin typeface="Palatino Linotype"/>
                <a:cs typeface="Palatino Linotype"/>
              </a:rPr>
              <a:t>7:00</a:t>
            </a:r>
            <a:r>
              <a:rPr lang="en-US" sz="2400" spc="-10" dirty="0">
                <a:solidFill>
                  <a:srgbClr val="202429"/>
                </a:solidFill>
                <a:latin typeface="Palatino Linotype"/>
                <a:cs typeface="Palatino Linotype"/>
              </a:rPr>
              <a:t> </a:t>
            </a:r>
            <a:r>
              <a:rPr lang="en-US" sz="2400" spc="-20" dirty="0">
                <a:solidFill>
                  <a:srgbClr val="202429"/>
                </a:solidFill>
                <a:latin typeface="Palatino Linotype"/>
                <a:cs typeface="Palatino Linotype"/>
              </a:rPr>
              <a:t>p.m.</a:t>
            </a:r>
            <a:endParaRPr lang="en-US" sz="2400" dirty="0">
              <a:latin typeface="Palatino Linotype"/>
              <a:cs typeface="Palatino Linotype"/>
            </a:endParaRPr>
          </a:p>
          <a:p>
            <a:pPr marL="240665" marR="289560" indent="-2286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/>
              <a:buChar char="•"/>
              <a:tabLst>
                <a:tab pos="240665" algn="l"/>
              </a:tabLst>
            </a:pPr>
            <a:r>
              <a:rPr lang="en-US" sz="2400" dirty="0">
                <a:solidFill>
                  <a:srgbClr val="202429"/>
                </a:solidFill>
                <a:latin typeface="Palatino Linotype"/>
                <a:cs typeface="Palatino Linotype"/>
              </a:rPr>
              <a:t>Educators</a:t>
            </a:r>
            <a:r>
              <a:rPr lang="en-US" sz="2400" spc="-50" dirty="0">
                <a:solidFill>
                  <a:srgbClr val="202429"/>
                </a:solidFill>
                <a:latin typeface="Palatino Linotype"/>
                <a:cs typeface="Palatino Linotype"/>
              </a:rPr>
              <a:t> </a:t>
            </a:r>
            <a:r>
              <a:rPr lang="en-US" sz="2400" dirty="0">
                <a:solidFill>
                  <a:srgbClr val="202429"/>
                </a:solidFill>
                <a:latin typeface="Palatino Linotype"/>
                <a:cs typeface="Palatino Linotype"/>
              </a:rPr>
              <a:t>may</a:t>
            </a:r>
            <a:r>
              <a:rPr lang="en-US" sz="2400" spc="-25" dirty="0">
                <a:solidFill>
                  <a:srgbClr val="202429"/>
                </a:solidFill>
                <a:latin typeface="Palatino Linotype"/>
                <a:cs typeface="Palatino Linotype"/>
              </a:rPr>
              <a:t> </a:t>
            </a:r>
            <a:r>
              <a:rPr lang="en-US" sz="2400" dirty="0">
                <a:solidFill>
                  <a:srgbClr val="202429"/>
                </a:solidFill>
                <a:latin typeface="Palatino Linotype"/>
                <a:cs typeface="Palatino Linotype"/>
              </a:rPr>
              <a:t>create</a:t>
            </a:r>
            <a:r>
              <a:rPr lang="en-US" sz="2400" spc="-20" dirty="0">
                <a:solidFill>
                  <a:srgbClr val="202429"/>
                </a:solidFill>
                <a:latin typeface="Palatino Linotype"/>
                <a:cs typeface="Palatino Linotype"/>
              </a:rPr>
              <a:t> </a:t>
            </a:r>
            <a:r>
              <a:rPr lang="en-US" sz="2400" dirty="0">
                <a:solidFill>
                  <a:srgbClr val="202429"/>
                </a:solidFill>
                <a:latin typeface="Palatino Linotype"/>
                <a:cs typeface="Palatino Linotype"/>
              </a:rPr>
              <a:t>a</a:t>
            </a:r>
            <a:r>
              <a:rPr lang="en-US" sz="2400" spc="-20" dirty="0">
                <a:solidFill>
                  <a:srgbClr val="202429"/>
                </a:solidFill>
                <a:latin typeface="Palatino Linotype"/>
                <a:cs typeface="Palatino Linotype"/>
              </a:rPr>
              <a:t> </a:t>
            </a:r>
            <a:r>
              <a:rPr lang="en-US" sz="24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  <a:hlinkClick r:id="rId2"/>
              </a:rPr>
              <a:t>NJEdCert</a:t>
            </a:r>
            <a:r>
              <a:rPr lang="en-US" sz="2400" spc="-30" dirty="0">
                <a:solidFill>
                  <a:srgbClr val="0000FF"/>
                </a:solidFill>
                <a:latin typeface="Palatino Linotype"/>
                <a:cs typeface="Palatino Linotype"/>
              </a:rPr>
              <a:t> </a:t>
            </a:r>
            <a:r>
              <a:rPr lang="en-US" sz="2400" dirty="0">
                <a:solidFill>
                  <a:srgbClr val="202429"/>
                </a:solidFill>
                <a:latin typeface="Palatino Linotype"/>
                <a:cs typeface="Palatino Linotype"/>
              </a:rPr>
              <a:t>account</a:t>
            </a:r>
            <a:r>
              <a:rPr lang="en-US" sz="2400" spc="-45" dirty="0">
                <a:solidFill>
                  <a:srgbClr val="202429"/>
                </a:solidFill>
                <a:latin typeface="Palatino Linotype"/>
                <a:cs typeface="Palatino Linotype"/>
              </a:rPr>
              <a:t> </a:t>
            </a:r>
            <a:r>
              <a:rPr lang="en-US" sz="2400" dirty="0">
                <a:solidFill>
                  <a:srgbClr val="202429"/>
                </a:solidFill>
                <a:latin typeface="Palatino Linotype"/>
                <a:cs typeface="Palatino Linotype"/>
              </a:rPr>
              <a:t>to</a:t>
            </a:r>
            <a:r>
              <a:rPr lang="en-US" sz="2400" spc="-10" dirty="0">
                <a:solidFill>
                  <a:srgbClr val="202429"/>
                </a:solidFill>
                <a:latin typeface="Palatino Linotype"/>
                <a:cs typeface="Palatino Linotype"/>
              </a:rPr>
              <a:t> </a:t>
            </a:r>
            <a:r>
              <a:rPr lang="en-US" sz="2400" dirty="0">
                <a:solidFill>
                  <a:srgbClr val="202429"/>
                </a:solidFill>
                <a:latin typeface="Palatino Linotype"/>
                <a:cs typeface="Palatino Linotype"/>
              </a:rPr>
              <a:t>submit</a:t>
            </a:r>
            <a:r>
              <a:rPr lang="en-US" sz="2400" spc="-25" dirty="0">
                <a:solidFill>
                  <a:srgbClr val="202429"/>
                </a:solidFill>
                <a:latin typeface="Palatino Linotype"/>
                <a:cs typeface="Palatino Linotype"/>
              </a:rPr>
              <a:t> </a:t>
            </a:r>
            <a:r>
              <a:rPr lang="en-US" sz="2400" dirty="0">
                <a:solidFill>
                  <a:srgbClr val="202429"/>
                </a:solidFill>
                <a:latin typeface="Palatino Linotype"/>
                <a:cs typeface="Palatino Linotype"/>
              </a:rPr>
              <a:t>inquiries and</a:t>
            </a:r>
            <a:r>
              <a:rPr lang="en-US" sz="2400" spc="-20" dirty="0">
                <a:solidFill>
                  <a:srgbClr val="202429"/>
                </a:solidFill>
                <a:latin typeface="Palatino Linotype"/>
                <a:cs typeface="Palatino Linotype"/>
              </a:rPr>
              <a:t> </a:t>
            </a:r>
            <a:r>
              <a:rPr lang="en-US" sz="2400" spc="-10" dirty="0">
                <a:solidFill>
                  <a:srgbClr val="202429"/>
                </a:solidFill>
                <a:latin typeface="Palatino Linotype"/>
                <a:cs typeface="Palatino Linotype"/>
              </a:rPr>
              <a:t>communicate </a:t>
            </a:r>
            <a:r>
              <a:rPr lang="en-US" sz="2400" dirty="0">
                <a:solidFill>
                  <a:srgbClr val="202429"/>
                </a:solidFill>
                <a:latin typeface="Palatino Linotype"/>
                <a:cs typeface="Palatino Linotype"/>
              </a:rPr>
              <a:t>directly</a:t>
            </a:r>
            <a:r>
              <a:rPr lang="en-US" sz="2400" spc="-35" dirty="0">
                <a:solidFill>
                  <a:srgbClr val="202429"/>
                </a:solidFill>
                <a:latin typeface="Palatino Linotype"/>
                <a:cs typeface="Palatino Linotype"/>
              </a:rPr>
              <a:t> </a:t>
            </a:r>
            <a:r>
              <a:rPr lang="en-US" sz="2400" dirty="0">
                <a:solidFill>
                  <a:srgbClr val="202429"/>
                </a:solidFill>
                <a:latin typeface="Palatino Linotype"/>
                <a:cs typeface="Palatino Linotype"/>
              </a:rPr>
              <a:t>with</a:t>
            </a:r>
            <a:r>
              <a:rPr lang="en-US" sz="2400" spc="-10" dirty="0">
                <a:solidFill>
                  <a:srgbClr val="202429"/>
                </a:solidFill>
                <a:latin typeface="Palatino Linotype"/>
                <a:cs typeface="Palatino Linotype"/>
              </a:rPr>
              <a:t> </a:t>
            </a:r>
            <a:r>
              <a:rPr lang="en-US" sz="2400" dirty="0">
                <a:solidFill>
                  <a:srgbClr val="202429"/>
                </a:solidFill>
                <a:latin typeface="Palatino Linotype"/>
                <a:cs typeface="Palatino Linotype"/>
              </a:rPr>
              <a:t>customer</a:t>
            </a:r>
            <a:r>
              <a:rPr lang="en-US" sz="2400" spc="-30" dirty="0">
                <a:solidFill>
                  <a:srgbClr val="202429"/>
                </a:solidFill>
                <a:latin typeface="Palatino Linotype"/>
                <a:cs typeface="Palatino Linotype"/>
              </a:rPr>
              <a:t> </a:t>
            </a:r>
            <a:r>
              <a:rPr lang="en-US" sz="2400" dirty="0">
                <a:solidFill>
                  <a:srgbClr val="202429"/>
                </a:solidFill>
                <a:latin typeface="Palatino Linotype"/>
                <a:cs typeface="Palatino Linotype"/>
              </a:rPr>
              <a:t>service.</a:t>
            </a:r>
            <a:endParaRPr lang="en-US" sz="2400" spc="450" dirty="0">
              <a:solidFill>
                <a:srgbClr val="202429"/>
              </a:solidFill>
              <a:latin typeface="Palatino Linotype"/>
              <a:cs typeface="Palatino Linotype"/>
            </a:endParaRPr>
          </a:p>
          <a:p>
            <a:pPr marL="240665" marR="289560" indent="-2286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/>
              <a:buChar char="•"/>
              <a:tabLst>
                <a:tab pos="240665" algn="l"/>
              </a:tabLst>
            </a:pPr>
            <a:r>
              <a:rPr lang="en-US" sz="2400" dirty="0">
                <a:latin typeface="Palatino Linotype"/>
                <a:cs typeface="Palatino Linotype"/>
              </a:rPr>
              <a:t>School districts can submit questions by creating a web to case/service case through</a:t>
            </a:r>
            <a:r>
              <a:rPr lang="en-US" sz="2400" spc="-50" dirty="0">
                <a:latin typeface="Palatino Linotype"/>
                <a:cs typeface="Palatino Linotype"/>
              </a:rPr>
              <a:t> </a:t>
            </a:r>
            <a:r>
              <a:rPr lang="en-US" sz="2400" dirty="0">
                <a:latin typeface="Palatino Linotype"/>
                <a:cs typeface="Palatino Linotype"/>
              </a:rPr>
              <a:t>their</a:t>
            </a:r>
            <a:r>
              <a:rPr lang="en-US" sz="2400" spc="-10" dirty="0">
                <a:latin typeface="Palatino Linotype"/>
                <a:cs typeface="Palatino Linotype"/>
              </a:rPr>
              <a:t> </a:t>
            </a:r>
            <a:r>
              <a:rPr lang="en-US" sz="2400" dirty="0"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</a:rPr>
              <a:t>NJEdCert  </a:t>
            </a:r>
            <a:r>
              <a:rPr lang="en-US" sz="2400" dirty="0">
                <a:latin typeface="Palatino Linotype"/>
                <a:cs typeface="Palatino Linotype"/>
              </a:rPr>
              <a:t>account</a:t>
            </a:r>
            <a:r>
              <a:rPr lang="en-US" sz="2400" spc="-10" dirty="0">
                <a:latin typeface="Palatino Linotype"/>
                <a:cs typeface="Palatino Linotype"/>
              </a:rPr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D7F327-4ED2-42D0-81F0-97498F1380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9300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A83A58-2B9F-0001-4ED1-CFE7A174B6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55DAEE7-3FD2-FC25-643B-EEBB422616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7927340" algn="l"/>
              </a:tabLst>
            </a:pPr>
            <a:r>
              <a:rPr lang="en-US" sz="4000" spc="-40" dirty="0"/>
              <a:t>Contact Information: </a:t>
            </a:r>
            <a:r>
              <a:rPr sz="4000" spc="-40" dirty="0"/>
              <a:t>Web</a:t>
            </a:r>
            <a:r>
              <a:rPr sz="4000" spc="-80" dirty="0"/>
              <a:t> </a:t>
            </a:r>
            <a:r>
              <a:rPr sz="4000" dirty="0"/>
              <a:t>to</a:t>
            </a:r>
            <a:r>
              <a:rPr sz="4000" spc="-45" dirty="0"/>
              <a:t> </a:t>
            </a:r>
            <a:r>
              <a:rPr sz="4000" dirty="0"/>
              <a:t>Case</a:t>
            </a:r>
            <a:r>
              <a:rPr sz="4000" spc="-55" dirty="0"/>
              <a:t> </a:t>
            </a:r>
            <a:r>
              <a:rPr sz="4000" dirty="0"/>
              <a:t>(</a:t>
            </a:r>
            <a:r>
              <a:rPr lang="en-US" sz="4000" dirty="0"/>
              <a:t>2 </a:t>
            </a:r>
            <a:r>
              <a:rPr sz="4000" dirty="0"/>
              <a:t>of</a:t>
            </a:r>
            <a:r>
              <a:rPr sz="4000" spc="-15" dirty="0"/>
              <a:t> </a:t>
            </a:r>
            <a:r>
              <a:rPr lang="en-US" sz="4000" spc="-25" dirty="0"/>
              <a:t>4</a:t>
            </a:r>
            <a:r>
              <a:rPr sz="4000" spc="-25" dirty="0"/>
              <a:t>)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970B3BF-0DD9-DD51-BECB-A865488ACB9A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r>
              <a:rPr lang="en-US" sz="2800" b="1" dirty="0">
                <a:latin typeface="Palatino Linotype"/>
                <a:cs typeface="Palatino Linotype"/>
              </a:rPr>
              <a:t>District</a:t>
            </a:r>
            <a:r>
              <a:rPr lang="en-US" sz="2800" b="1" spc="-25" dirty="0">
                <a:latin typeface="Palatino Linotype"/>
                <a:cs typeface="Palatino Linotype"/>
              </a:rPr>
              <a:t> </a:t>
            </a:r>
            <a:r>
              <a:rPr lang="en-US" sz="2800" b="1" dirty="0">
                <a:latin typeface="Palatino Linotype"/>
                <a:cs typeface="Palatino Linotype"/>
              </a:rPr>
              <a:t>Process</a:t>
            </a:r>
            <a:r>
              <a:rPr lang="en-US" sz="2800" b="1" spc="-10" dirty="0">
                <a:latin typeface="Palatino Linotype"/>
                <a:cs typeface="Palatino Linotype"/>
              </a:rPr>
              <a:t> </a:t>
            </a:r>
            <a:r>
              <a:rPr lang="en-US" sz="2800" b="1" spc="-60" dirty="0">
                <a:latin typeface="Palatino Linotype"/>
                <a:cs typeface="Palatino Linotype"/>
              </a:rPr>
              <a:t>To</a:t>
            </a:r>
            <a:r>
              <a:rPr lang="en-US" sz="2800" b="1" spc="-10" dirty="0">
                <a:latin typeface="Palatino Linotype"/>
                <a:cs typeface="Palatino Linotype"/>
              </a:rPr>
              <a:t> </a:t>
            </a:r>
            <a:r>
              <a:rPr lang="en-US" sz="2800" b="1" dirty="0">
                <a:latin typeface="Palatino Linotype"/>
                <a:cs typeface="Palatino Linotype"/>
              </a:rPr>
              <a:t>Submit</a:t>
            </a:r>
            <a:r>
              <a:rPr lang="en-US" sz="2800" b="1" spc="-20" dirty="0">
                <a:latin typeface="Palatino Linotype"/>
                <a:cs typeface="Palatino Linotype"/>
              </a:rPr>
              <a:t> </a:t>
            </a:r>
            <a:r>
              <a:rPr lang="en-US" sz="2800" b="1" dirty="0">
                <a:latin typeface="Palatino Linotype"/>
                <a:cs typeface="Palatino Linotype"/>
              </a:rPr>
              <a:t>a</a:t>
            </a:r>
            <a:r>
              <a:rPr lang="en-US" sz="2800" b="1" spc="-20" dirty="0">
                <a:latin typeface="Palatino Linotype"/>
                <a:cs typeface="Palatino Linotype"/>
              </a:rPr>
              <a:t> </a:t>
            </a:r>
            <a:r>
              <a:rPr lang="en-US" sz="2800" b="1" dirty="0">
                <a:latin typeface="Palatino Linotype"/>
                <a:cs typeface="Palatino Linotype"/>
              </a:rPr>
              <a:t>Customer Service</a:t>
            </a:r>
            <a:r>
              <a:rPr lang="en-US" sz="2800" b="1" spc="-20" dirty="0">
                <a:latin typeface="Palatino Linotype"/>
                <a:cs typeface="Palatino Linotype"/>
              </a:rPr>
              <a:t> </a:t>
            </a:r>
            <a:r>
              <a:rPr lang="en-US" sz="2800" b="1" dirty="0">
                <a:latin typeface="Palatino Linotype"/>
                <a:cs typeface="Palatino Linotype"/>
              </a:rPr>
              <a:t>Question</a:t>
            </a:r>
            <a:r>
              <a:rPr lang="en-US" sz="2800" b="1" spc="-15" dirty="0">
                <a:latin typeface="Palatino Linotype"/>
                <a:cs typeface="Palatino Linotype"/>
              </a:rPr>
              <a:t> </a:t>
            </a:r>
            <a:r>
              <a:rPr lang="en-US" sz="2800" b="1" dirty="0">
                <a:latin typeface="Palatino Linotype"/>
                <a:cs typeface="Palatino Linotype"/>
              </a:rPr>
              <a:t>/</a:t>
            </a:r>
            <a:r>
              <a:rPr lang="en-US" sz="2800" b="1" spc="-10" dirty="0">
                <a:latin typeface="Palatino Linotype"/>
                <a:cs typeface="Palatino Linotype"/>
              </a:rPr>
              <a:t> </a:t>
            </a:r>
            <a:r>
              <a:rPr lang="en-US" sz="2800" b="1" spc="-20" dirty="0">
                <a:latin typeface="Palatino Linotype"/>
                <a:cs typeface="Palatino Linotype"/>
              </a:rPr>
              <a:t>Case</a:t>
            </a:r>
            <a:endParaRPr lang="en-US" sz="2800" dirty="0">
              <a:latin typeface="Palatino Linotype"/>
              <a:cs typeface="Palatino Linotype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F9DA304-F47A-6067-AD71-1446D852D2DF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z="2800" b="1" dirty="0">
                <a:latin typeface="Palatino Linotype"/>
                <a:cs typeface="Palatino Linotype"/>
              </a:rPr>
              <a:t>Step</a:t>
            </a:r>
            <a:r>
              <a:rPr lang="en-US" sz="2800" b="1" spc="-40" dirty="0">
                <a:latin typeface="Palatino Linotype"/>
                <a:cs typeface="Palatino Linotype"/>
              </a:rPr>
              <a:t> </a:t>
            </a:r>
            <a:r>
              <a:rPr lang="en-US" sz="2800" b="1" dirty="0">
                <a:latin typeface="Palatino Linotype"/>
                <a:cs typeface="Palatino Linotype"/>
              </a:rPr>
              <a:t>1</a:t>
            </a:r>
            <a:r>
              <a:rPr lang="en-US" sz="2800" dirty="0">
                <a:latin typeface="Palatino Linotype"/>
                <a:cs typeface="Palatino Linotype"/>
              </a:rPr>
              <a:t>:</a:t>
            </a:r>
            <a:r>
              <a:rPr lang="en-US" sz="2800" spc="-40" dirty="0">
                <a:latin typeface="Palatino Linotype"/>
                <a:cs typeface="Palatino Linotype"/>
              </a:rPr>
              <a:t> </a:t>
            </a:r>
            <a:r>
              <a:rPr lang="en-US" sz="2800" b="0" dirty="0">
                <a:latin typeface="Palatino Linotype"/>
                <a:cs typeface="Palatino Linotype"/>
              </a:rPr>
              <a:t>Look</a:t>
            </a:r>
            <a:r>
              <a:rPr lang="en-US" sz="2800" b="0" spc="-50" dirty="0">
                <a:latin typeface="Palatino Linotype"/>
                <a:cs typeface="Palatino Linotype"/>
              </a:rPr>
              <a:t> </a:t>
            </a:r>
            <a:r>
              <a:rPr lang="en-US" sz="2800" b="0" dirty="0">
                <a:latin typeface="Palatino Linotype"/>
                <a:cs typeface="Palatino Linotype"/>
              </a:rPr>
              <a:t>up</a:t>
            </a:r>
            <a:r>
              <a:rPr lang="en-US" sz="2800" b="0" spc="-40" dirty="0">
                <a:latin typeface="Palatino Linotype"/>
                <a:cs typeface="Palatino Linotype"/>
              </a:rPr>
              <a:t> </a:t>
            </a:r>
            <a:r>
              <a:rPr lang="en-US" sz="2800" b="0" dirty="0">
                <a:latin typeface="Palatino Linotype"/>
                <a:cs typeface="Palatino Linotype"/>
              </a:rPr>
              <a:t>an</a:t>
            </a:r>
            <a:r>
              <a:rPr lang="en-US" sz="2800" b="0" spc="-40" dirty="0">
                <a:latin typeface="Palatino Linotype"/>
                <a:cs typeface="Palatino Linotype"/>
              </a:rPr>
              <a:t> </a:t>
            </a:r>
            <a:r>
              <a:rPr lang="en-US" sz="2800" b="0" dirty="0">
                <a:latin typeface="Palatino Linotype"/>
                <a:cs typeface="Palatino Linotype"/>
              </a:rPr>
              <a:t>educator</a:t>
            </a:r>
            <a:r>
              <a:rPr lang="en-US" sz="2800" b="0" spc="-35" dirty="0">
                <a:latin typeface="Palatino Linotype"/>
                <a:cs typeface="Palatino Linotype"/>
              </a:rPr>
              <a:t> </a:t>
            </a:r>
            <a:r>
              <a:rPr lang="en-US" sz="2800" b="0" dirty="0">
                <a:latin typeface="Palatino Linotype"/>
                <a:cs typeface="Palatino Linotype"/>
              </a:rPr>
              <a:t>using</a:t>
            </a:r>
            <a:r>
              <a:rPr lang="en-US" sz="2800" b="0" spc="-40" dirty="0">
                <a:latin typeface="Palatino Linotype"/>
                <a:cs typeface="Palatino Linotype"/>
              </a:rPr>
              <a:t> </a:t>
            </a:r>
            <a:r>
              <a:rPr lang="en-US" sz="2800" b="0" dirty="0">
                <a:latin typeface="Palatino Linotype"/>
                <a:cs typeface="Palatino Linotype"/>
              </a:rPr>
              <a:t>the</a:t>
            </a:r>
            <a:r>
              <a:rPr lang="en-US" sz="2800" b="0" spc="-25" dirty="0">
                <a:latin typeface="Palatino Linotype"/>
                <a:cs typeface="Palatino Linotype"/>
              </a:rPr>
              <a:t> </a:t>
            </a:r>
            <a:r>
              <a:rPr lang="en-US" sz="2800" b="0" dirty="0">
                <a:latin typeface="Palatino Linotype"/>
                <a:cs typeface="Palatino Linotype"/>
              </a:rPr>
              <a:t>Educator</a:t>
            </a:r>
            <a:r>
              <a:rPr lang="en-US" sz="2800" b="0" spc="-20" dirty="0">
                <a:latin typeface="Palatino Linotype"/>
                <a:cs typeface="Palatino Linotype"/>
              </a:rPr>
              <a:t> </a:t>
            </a:r>
            <a:r>
              <a:rPr lang="en-US" sz="2800" b="0" dirty="0">
                <a:latin typeface="Palatino Linotype"/>
                <a:cs typeface="Palatino Linotype"/>
              </a:rPr>
              <a:t>License</a:t>
            </a:r>
            <a:r>
              <a:rPr lang="en-US" sz="2800" b="0" spc="-35" dirty="0">
                <a:latin typeface="Palatino Linotype"/>
                <a:cs typeface="Palatino Linotype"/>
              </a:rPr>
              <a:t> </a:t>
            </a:r>
            <a:r>
              <a:rPr lang="en-US" sz="2800" b="0" spc="-10" dirty="0">
                <a:latin typeface="Palatino Linotype"/>
                <a:cs typeface="Palatino Linotype"/>
              </a:rPr>
              <a:t>Search.</a:t>
            </a:r>
            <a:endParaRPr lang="en-US" sz="2800" b="0" dirty="0">
              <a:latin typeface="Palatino Linotype"/>
              <a:cs typeface="Palatino Linotype"/>
            </a:endParaRPr>
          </a:p>
        </p:txBody>
      </p:sp>
      <p:pic>
        <p:nvPicPr>
          <p:cNvPr id="17" name="object 5" descr="Screenshot: Educator license search with fields for First Name and Last name.">
            <a:extLst>
              <a:ext uri="{FF2B5EF4-FFF2-40B4-BE49-F238E27FC236}">
                <a16:creationId xmlns:a16="http://schemas.microsoft.com/office/drawing/2014/main" id="{CED0CD22-EEEA-0F04-6A4B-419A02ED4C2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8612" y="2409596"/>
            <a:ext cx="6994776" cy="1433513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6D8C8DD-2546-9FB1-FA32-026E3BB4995B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sz="2800" b="1" dirty="0">
                <a:latin typeface="Palatino Linotype"/>
                <a:cs typeface="Palatino Linotype"/>
              </a:rPr>
              <a:t>Step</a:t>
            </a:r>
            <a:r>
              <a:rPr lang="en-US" sz="2800" b="1" spc="-30" dirty="0">
                <a:latin typeface="Palatino Linotype"/>
                <a:cs typeface="Palatino Linotype"/>
              </a:rPr>
              <a:t> </a:t>
            </a:r>
            <a:r>
              <a:rPr lang="en-US" sz="2800" b="1" dirty="0">
                <a:latin typeface="Palatino Linotype"/>
                <a:cs typeface="Palatino Linotype"/>
              </a:rPr>
              <a:t>2</a:t>
            </a:r>
            <a:r>
              <a:rPr lang="en-US" sz="2800" dirty="0">
                <a:latin typeface="Palatino Linotype"/>
                <a:cs typeface="Palatino Linotype"/>
              </a:rPr>
              <a:t>:</a:t>
            </a:r>
            <a:r>
              <a:rPr lang="en-US" sz="2800" spc="-30" dirty="0">
                <a:latin typeface="Palatino Linotype"/>
                <a:cs typeface="Palatino Linotype"/>
              </a:rPr>
              <a:t> </a:t>
            </a:r>
            <a:r>
              <a:rPr lang="en-US" sz="2800" b="0" dirty="0">
                <a:latin typeface="Palatino Linotype"/>
                <a:cs typeface="Palatino Linotype"/>
              </a:rPr>
              <a:t>Click</a:t>
            </a:r>
            <a:r>
              <a:rPr lang="en-US" sz="2800" b="0" spc="-40" dirty="0">
                <a:latin typeface="Palatino Linotype"/>
                <a:cs typeface="Palatino Linotype"/>
              </a:rPr>
              <a:t> </a:t>
            </a:r>
            <a:r>
              <a:rPr lang="en-US" sz="2800" b="0" dirty="0">
                <a:latin typeface="Palatino Linotype"/>
                <a:cs typeface="Palatino Linotype"/>
              </a:rPr>
              <a:t>on</a:t>
            </a:r>
            <a:r>
              <a:rPr lang="en-US" sz="2800" b="0" spc="-20" dirty="0">
                <a:latin typeface="Palatino Linotype"/>
                <a:cs typeface="Palatino Linotype"/>
              </a:rPr>
              <a:t> </a:t>
            </a:r>
            <a:r>
              <a:rPr lang="en-US" sz="2800" b="0" dirty="0">
                <a:latin typeface="Palatino Linotype"/>
                <a:cs typeface="Palatino Linotype"/>
              </a:rPr>
              <a:t>the</a:t>
            </a:r>
            <a:r>
              <a:rPr lang="en-US" sz="2800" b="0" spc="-20" dirty="0">
                <a:latin typeface="Palatino Linotype"/>
                <a:cs typeface="Palatino Linotype"/>
              </a:rPr>
              <a:t> </a:t>
            </a:r>
            <a:r>
              <a:rPr lang="en-US" sz="2800" b="0" dirty="0">
                <a:latin typeface="Palatino Linotype"/>
                <a:cs typeface="Palatino Linotype"/>
              </a:rPr>
              <a:t>“Create</a:t>
            </a:r>
            <a:r>
              <a:rPr lang="en-US" sz="2800" b="0" spc="-25" dirty="0">
                <a:latin typeface="Palatino Linotype"/>
                <a:cs typeface="Palatino Linotype"/>
              </a:rPr>
              <a:t> </a:t>
            </a:r>
            <a:r>
              <a:rPr lang="en-US" sz="2800" b="0" dirty="0">
                <a:latin typeface="Palatino Linotype"/>
                <a:cs typeface="Palatino Linotype"/>
              </a:rPr>
              <a:t>Case”</a:t>
            </a:r>
            <a:r>
              <a:rPr lang="en-US" sz="2800" b="0" spc="-35" dirty="0">
                <a:latin typeface="Palatino Linotype"/>
                <a:cs typeface="Palatino Linotype"/>
              </a:rPr>
              <a:t> </a:t>
            </a:r>
            <a:r>
              <a:rPr lang="en-US" sz="2800" b="0" spc="-10" dirty="0">
                <a:latin typeface="Palatino Linotype"/>
                <a:cs typeface="Palatino Linotype"/>
              </a:rPr>
              <a:t>button.</a:t>
            </a:r>
            <a:endParaRPr lang="en-US" sz="2800" b="0" dirty="0">
              <a:latin typeface="Palatino Linotype"/>
              <a:cs typeface="Palatino Linotype"/>
            </a:endParaRPr>
          </a:p>
        </p:txBody>
      </p:sp>
      <p:pic>
        <p:nvPicPr>
          <p:cNvPr id="18" name="object 6">
            <a:extLst>
              <a:ext uri="{FF2B5EF4-FFF2-40B4-BE49-F238E27FC236}">
                <a16:creationId xmlns:a16="http://schemas.microsoft.com/office/drawing/2014/main" id="{ACEC80FB-57F4-6E53-C2D2-3F5CFC1A6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/>
          </p:cNvPicPr>
          <p:nvPr>
            <p:ph idx="13"/>
          </p:nvPr>
        </p:nvPicPr>
        <p:blipFill>
          <a:blip r:embed="rId3" cstate="print"/>
          <a:stretch/>
        </p:blipFill>
        <p:spPr>
          <a:xfrm>
            <a:off x="5276952" y="4874486"/>
            <a:ext cx="1628571" cy="1076190"/>
          </a:xfrm>
          <a:prstGeom prst="rect">
            <a:avLst/>
          </a:prstGeom>
        </p:spPr>
      </p:pic>
      <p:sp>
        <p:nvSpPr>
          <p:cNvPr id="7" name="object 7">
            <a:extLst>
              <a:ext uri="{FF2B5EF4-FFF2-40B4-BE49-F238E27FC236}">
                <a16:creationId xmlns:a16="http://schemas.microsoft.com/office/drawing/2014/main" id="{A444DC6C-D566-18B7-F087-C5C502DC07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pc="-25" dirty="0"/>
              <a:t>35</a:t>
            </a:fld>
            <a:endParaRPr spc="-25"/>
          </a:p>
        </p:txBody>
      </p:sp>
    </p:spTree>
    <p:extLst>
      <p:ext uri="{BB962C8B-B14F-4D97-AF65-F5344CB8AC3E}">
        <p14:creationId xmlns:p14="http://schemas.microsoft.com/office/powerpoint/2010/main" val="26410850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24864A-E5E8-7B4F-CB1D-127740A2AC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DF215F24-9348-15DD-DBF8-CEE10D4A55C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4000" spc="-40" dirty="0"/>
              <a:t>Contact Information: Web to Case </a:t>
            </a:r>
            <a:r>
              <a:rPr lang="en-US" sz="4000" spc="-10" dirty="0"/>
              <a:t>(3 of 4)</a:t>
            </a:r>
            <a:endParaRPr sz="4000" spc="-1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CB4B58A-7A00-7A37-F09B-0AF7ACD7548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02151" y="1140624"/>
            <a:ext cx="11890271" cy="74758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latin typeface="Palatino Linotype"/>
                <a:cs typeface="Palatino Linotype"/>
              </a:rPr>
              <a:t>Step</a:t>
            </a:r>
            <a:r>
              <a:rPr lang="en-US" sz="2800" b="1" spc="-40" dirty="0">
                <a:latin typeface="Palatino Linotype"/>
                <a:cs typeface="Palatino Linotype"/>
              </a:rPr>
              <a:t> </a:t>
            </a:r>
            <a:r>
              <a:rPr lang="en-US" sz="2800" b="1" dirty="0">
                <a:latin typeface="Palatino Linotype"/>
                <a:cs typeface="Palatino Linotype"/>
              </a:rPr>
              <a:t>3</a:t>
            </a:r>
            <a:r>
              <a:rPr lang="en-US" sz="2800" dirty="0">
                <a:latin typeface="Palatino Linotype"/>
                <a:cs typeface="Palatino Linotype"/>
              </a:rPr>
              <a:t>:</a:t>
            </a:r>
            <a:r>
              <a:rPr lang="en-US" sz="2800" spc="-10" dirty="0">
                <a:latin typeface="Palatino Linotype"/>
                <a:cs typeface="Palatino Linotype"/>
              </a:rPr>
              <a:t> </a:t>
            </a:r>
            <a:r>
              <a:rPr lang="en-US" sz="2800" dirty="0">
                <a:latin typeface="Palatino Linotype"/>
                <a:cs typeface="Palatino Linotype"/>
              </a:rPr>
              <a:t>Select</a:t>
            </a:r>
            <a:r>
              <a:rPr lang="en-US" sz="2800" spc="-10" dirty="0">
                <a:latin typeface="Palatino Linotype"/>
                <a:cs typeface="Palatino Linotype"/>
              </a:rPr>
              <a:t> </a:t>
            </a:r>
            <a:r>
              <a:rPr lang="en-US" sz="2800" dirty="0">
                <a:latin typeface="Palatino Linotype"/>
                <a:cs typeface="Palatino Linotype"/>
              </a:rPr>
              <a:t>the</a:t>
            </a:r>
            <a:r>
              <a:rPr lang="en-US" sz="2800" spc="-5" dirty="0">
                <a:latin typeface="Palatino Linotype"/>
                <a:cs typeface="Palatino Linotype"/>
              </a:rPr>
              <a:t> </a:t>
            </a:r>
            <a:r>
              <a:rPr lang="en-US" sz="2800" dirty="0">
                <a:latin typeface="Palatino Linotype"/>
                <a:cs typeface="Palatino Linotype"/>
              </a:rPr>
              <a:t>type</a:t>
            </a:r>
            <a:r>
              <a:rPr lang="en-US" sz="2800" spc="-15" dirty="0">
                <a:latin typeface="Palatino Linotype"/>
                <a:cs typeface="Palatino Linotype"/>
              </a:rPr>
              <a:t> </a:t>
            </a:r>
            <a:r>
              <a:rPr lang="en-US" sz="2800" dirty="0">
                <a:latin typeface="Palatino Linotype"/>
                <a:cs typeface="Palatino Linotype"/>
              </a:rPr>
              <a:t>of</a:t>
            </a:r>
            <a:r>
              <a:rPr lang="en-US" sz="2800" spc="-10" dirty="0">
                <a:latin typeface="Palatino Linotype"/>
                <a:cs typeface="Palatino Linotype"/>
              </a:rPr>
              <a:t> question</a:t>
            </a:r>
            <a:r>
              <a:rPr lang="en-US" sz="2400" spc="-10" dirty="0">
                <a:latin typeface="Palatino Linotype"/>
                <a:cs typeface="Palatino Linotype"/>
              </a:rPr>
              <a:t>.</a:t>
            </a:r>
          </a:p>
        </p:txBody>
      </p:sp>
      <p:pic>
        <p:nvPicPr>
          <p:cNvPr id="12" name="object 7" descr="Screenshot: Contact customer service&#10;How can we help you today? &#10;2 options&#10;Application questions&#10;or customer service questions.">
            <a:extLst>
              <a:ext uri="{FF2B5EF4-FFF2-40B4-BE49-F238E27FC236}">
                <a16:creationId xmlns:a16="http://schemas.microsoft.com/office/drawing/2014/main" id="{FA5A6DBC-7143-3506-1C45-45B5FA7C141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rcRect l="1751" t="9091" r="79502" b="20487"/>
          <a:stretch/>
        </p:blipFill>
        <p:spPr>
          <a:xfrm>
            <a:off x="6040948" y="1302334"/>
            <a:ext cx="3056555" cy="1846876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798D41E-ECFC-043C-61A1-0A4A4404001A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102151" y="2987501"/>
            <a:ext cx="11890271" cy="823912"/>
          </a:xfrm>
        </p:spPr>
        <p:txBody>
          <a:bodyPr/>
          <a:lstStyle/>
          <a:p>
            <a:r>
              <a:rPr lang="en-US" sz="2800" b="1" dirty="0">
                <a:latin typeface="Palatino Linotype"/>
                <a:cs typeface="Palatino Linotype"/>
              </a:rPr>
              <a:t>Step</a:t>
            </a:r>
            <a:r>
              <a:rPr lang="en-US" sz="2800" b="1" spc="-50" dirty="0">
                <a:latin typeface="Palatino Linotype"/>
                <a:cs typeface="Palatino Linotype"/>
              </a:rPr>
              <a:t> </a:t>
            </a:r>
            <a:r>
              <a:rPr lang="en-US" sz="2800" b="1" dirty="0">
                <a:latin typeface="Palatino Linotype"/>
                <a:cs typeface="Palatino Linotype"/>
              </a:rPr>
              <a:t>4</a:t>
            </a:r>
            <a:r>
              <a:rPr lang="en-US" sz="2800" dirty="0">
                <a:latin typeface="Palatino Linotype"/>
                <a:cs typeface="Palatino Linotype"/>
              </a:rPr>
              <a:t>:</a:t>
            </a:r>
            <a:r>
              <a:rPr lang="en-US" sz="2800" spc="-25" dirty="0">
                <a:latin typeface="Palatino Linotype"/>
                <a:cs typeface="Palatino Linotype"/>
              </a:rPr>
              <a:t> </a:t>
            </a:r>
            <a:r>
              <a:rPr lang="en-US" sz="2800" spc="-10" dirty="0">
                <a:latin typeface="Palatino Linotype"/>
                <a:cs typeface="Palatino Linotype"/>
              </a:rPr>
              <a:t>Type</a:t>
            </a:r>
            <a:r>
              <a:rPr lang="en-US" sz="2800" spc="-20" dirty="0">
                <a:latin typeface="Palatino Linotype"/>
                <a:cs typeface="Palatino Linotype"/>
              </a:rPr>
              <a:t> </a:t>
            </a:r>
            <a:r>
              <a:rPr lang="en-US" sz="2800" dirty="0">
                <a:latin typeface="Palatino Linotype"/>
                <a:cs typeface="Palatino Linotype"/>
              </a:rPr>
              <a:t>the</a:t>
            </a:r>
            <a:r>
              <a:rPr lang="en-US" sz="2800" spc="-20" dirty="0">
                <a:latin typeface="Palatino Linotype"/>
                <a:cs typeface="Palatino Linotype"/>
              </a:rPr>
              <a:t> </a:t>
            </a:r>
            <a:r>
              <a:rPr lang="en-US" sz="2800" dirty="0">
                <a:latin typeface="Palatino Linotype"/>
                <a:cs typeface="Palatino Linotype"/>
              </a:rPr>
              <a:t>question</a:t>
            </a:r>
            <a:r>
              <a:rPr lang="en-US" sz="2800" spc="-45" dirty="0">
                <a:latin typeface="Palatino Linotype"/>
                <a:cs typeface="Palatino Linotype"/>
              </a:rPr>
              <a:t> </a:t>
            </a:r>
            <a:r>
              <a:rPr lang="en-US" sz="2800" dirty="0">
                <a:latin typeface="Palatino Linotype"/>
                <a:cs typeface="Palatino Linotype"/>
              </a:rPr>
              <a:t>and</a:t>
            </a:r>
            <a:r>
              <a:rPr lang="en-US" sz="2800" spc="-30" dirty="0">
                <a:latin typeface="Palatino Linotype"/>
                <a:cs typeface="Palatino Linotype"/>
              </a:rPr>
              <a:t> </a:t>
            </a:r>
            <a:r>
              <a:rPr lang="en-US" sz="2800" dirty="0">
                <a:latin typeface="Palatino Linotype"/>
                <a:cs typeface="Palatino Linotype"/>
              </a:rPr>
              <a:t>click</a:t>
            </a:r>
            <a:r>
              <a:rPr lang="en-US" sz="2800" spc="-25" dirty="0">
                <a:latin typeface="Palatino Linotype"/>
                <a:cs typeface="Palatino Linotype"/>
              </a:rPr>
              <a:t> </a:t>
            </a:r>
            <a:r>
              <a:rPr lang="en-US" sz="2800" spc="-10" dirty="0">
                <a:latin typeface="Palatino Linotype"/>
                <a:cs typeface="Palatino Linotype"/>
              </a:rPr>
              <a:t>“continue.”</a:t>
            </a:r>
            <a:endParaRPr lang="en-US" sz="2800" dirty="0">
              <a:latin typeface="Palatino Linotype"/>
              <a:cs typeface="Palatino Linotype"/>
            </a:endParaRPr>
          </a:p>
        </p:txBody>
      </p:sp>
      <p:pic>
        <p:nvPicPr>
          <p:cNvPr id="13" name="object 2" descr="Application status request&#10;Text input field: What questions do you have about your application.">
            <a:extLst>
              <a:ext uri="{FF2B5EF4-FFF2-40B4-BE49-F238E27FC236}">
                <a16:creationId xmlns:a16="http://schemas.microsoft.com/office/drawing/2014/main" id="{EAD9D3C2-F06E-F54C-C249-430919A487D7}"/>
              </a:ext>
            </a:extLst>
          </p:cNvPr>
          <p:cNvPicPr>
            <a:picLocks noGrp="1"/>
          </p:cNvPicPr>
          <p:nvPr>
            <p:ph idx="13"/>
          </p:nvPr>
        </p:nvPicPr>
        <p:blipFill>
          <a:blip r:embed="rId3" cstate="print"/>
          <a:stretch>
            <a:fillRect/>
          </a:stretch>
        </p:blipFill>
        <p:spPr>
          <a:xfrm>
            <a:off x="1364343" y="3811413"/>
            <a:ext cx="8440955" cy="2151237"/>
          </a:xfrm>
          <a:prstGeom prst="rect">
            <a:avLst/>
          </a:prstGeom>
        </p:spPr>
      </p:pic>
      <p:sp>
        <p:nvSpPr>
          <p:cNvPr id="8" name="object 8">
            <a:extLst>
              <a:ext uri="{FF2B5EF4-FFF2-40B4-BE49-F238E27FC236}">
                <a16:creationId xmlns:a16="http://schemas.microsoft.com/office/drawing/2014/main" id="{AD3418FF-5DC7-69A9-394B-96BD24742F71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pc="-25" dirty="0"/>
              <a:t>36</a:t>
            </a:fld>
            <a:endParaRPr spc="-25"/>
          </a:p>
        </p:txBody>
      </p:sp>
    </p:spTree>
    <p:extLst>
      <p:ext uri="{BB962C8B-B14F-4D97-AF65-F5344CB8AC3E}">
        <p14:creationId xmlns:p14="http://schemas.microsoft.com/office/powerpoint/2010/main" val="30429395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0" y="198416"/>
            <a:ext cx="10096959" cy="920454"/>
          </a:xfrm>
        </p:spPr>
        <p:txBody>
          <a:bodyPr/>
          <a:lstStyle/>
          <a:p>
            <a:pPr algn="ctr"/>
            <a:r>
              <a:rPr lang="en-US" sz="4400" dirty="0"/>
              <a:t>Contacting Information (4 of 4)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-63129" y="1118870"/>
            <a:ext cx="12318256" cy="6550231"/>
          </a:xfrm>
        </p:spPr>
        <p:txBody>
          <a:bodyPr rIns="91440"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effectLst/>
                <a:ea typeface="Calibri" panose="020F0502020204030204" pitchFamily="34" charset="0"/>
              </a:rPr>
              <a:t>NJDOE County and District Information</a:t>
            </a:r>
            <a:endParaRPr lang="en-US" sz="2400" b="1" dirty="0">
              <a:ea typeface="Calibri" panose="020F050202020403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>
                <a:effectLst/>
                <a:ea typeface="Calibri" panose="020F0502020204030204" pitchFamily="34" charset="0"/>
              </a:rPr>
              <a:t>nj.gov/education/certification/</a:t>
            </a:r>
            <a:r>
              <a:rPr lang="en-US" sz="2400" dirty="0" err="1">
                <a:effectLst/>
                <a:ea typeface="Calibri" panose="020F0502020204030204" pitchFamily="34" charset="0"/>
              </a:rPr>
              <a:t>ctydistinfo</a:t>
            </a:r>
            <a:r>
              <a:rPr lang="en-US" sz="2400" dirty="0">
                <a:effectLst/>
                <a:ea typeface="Calibri" panose="020F0502020204030204" pitchFamily="34" charset="0"/>
              </a:rPr>
              <a:t>/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/>
              <a:t>NJDOE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/>
              <a:t> </a:t>
            </a:r>
            <a:r>
              <a:rPr lang="en-US" sz="2400" dirty="0"/>
              <a:t>nj.gov/education</a:t>
            </a:r>
            <a:endParaRPr lang="en-US" sz="2400" b="1" dirty="0">
              <a:solidFill>
                <a:srgbClr val="00000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0000"/>
                </a:solidFill>
              </a:rPr>
              <a:t>Office of Educator Evaluation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  <a:hlinkClick r:id="rId2"/>
              </a:rPr>
              <a:t>edueval@doe.nj.gov</a:t>
            </a:r>
            <a:endParaRPr lang="en-US" sz="2400" dirty="0">
              <a:solidFill>
                <a:srgbClr val="00000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nj.gov/education/</a:t>
            </a:r>
            <a:r>
              <a:rPr lang="en-US" sz="2400" dirty="0" err="1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edueval</a:t>
            </a:r>
            <a:r>
              <a:rPr lang="en-US" sz="2400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 </a:t>
            </a:r>
            <a:endParaRPr lang="en-US" sz="2400" dirty="0">
              <a:solidFill>
                <a:srgbClr val="0000FF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ea typeface="Calibri" panose="020F0502020204030204" pitchFamily="34" charset="0"/>
              </a:rPr>
              <a:t>Office of </a:t>
            </a:r>
            <a:r>
              <a:rPr lang="en-US" sz="2400" b="1" dirty="0">
                <a:effectLst/>
                <a:ea typeface="Calibri" panose="020F0502020204030204" pitchFamily="34" charset="0"/>
              </a:rPr>
              <a:t>Professional Development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 dirty="0">
                <a:solidFill>
                  <a:srgbClr val="1F497D"/>
                </a:solidFill>
                <a:effectLst/>
                <a:ea typeface="Calibri" panose="020F0502020204030204" pitchFamily="34" charset="0"/>
                <a:hlinkClick r:id="rId4"/>
              </a:rPr>
              <a:t>TeachPD@doe.nj.gov</a:t>
            </a:r>
            <a:endParaRPr lang="en-US" sz="2400" u="sng" dirty="0">
              <a:solidFill>
                <a:srgbClr val="1F497D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D1C70C-36A2-44FC-A083-98959550CFF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46362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4E8BA-44FC-0170-9A47-06A3B4939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Follow Us on Social Media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DF877A-4764-1162-7123-E7F0FC9CA3B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z="1400"/>
              <a:t>Facebook: </a:t>
            </a:r>
            <a:br>
              <a:rPr lang="en-US" sz="1400"/>
            </a:br>
            <a:r>
              <a:rPr lang="en-US" sz="1400"/>
              <a:t>@njdeptofed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7534DB-B373-4FE4-44DA-DEFD0DE3C6A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sz="1400"/>
              <a:t>Instagram: </a:t>
            </a:r>
            <a:br>
              <a:rPr lang="en-US" sz="1400"/>
            </a:br>
            <a:r>
              <a:rPr lang="en-US" sz="1400"/>
              <a:t>@newjerseydoe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829465-9614-F4A7-2745-4442655ECD2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57716" y="2540792"/>
            <a:ext cx="3222071" cy="914400"/>
          </a:xfrm>
        </p:spPr>
        <p:txBody>
          <a:bodyPr/>
          <a:lstStyle/>
          <a:p>
            <a:r>
              <a:rPr lang="en-US" sz="1600"/>
              <a:t>LinkedIn: </a:t>
            </a:r>
            <a:br>
              <a:rPr lang="en-US" sz="1600"/>
            </a:br>
            <a:r>
              <a:rPr lang="en-US"/>
              <a:t>New Jersey Department of Education</a:t>
            </a:r>
            <a:endParaRPr lang="en-US" sz="160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D7DB17C-4391-4447-9B73-1C6D87CCAF5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z="1400"/>
              <a:t>Threads:</a:t>
            </a:r>
            <a:br>
              <a:rPr lang="en-US" sz="1400"/>
            </a:br>
            <a:r>
              <a:rPr lang="en-US" sz="1400"/>
              <a:t>@NewJerseyDOE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A9B9AE2-0CAE-F8C7-5904-BB5585BD075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1400"/>
              <a:t>X: @NewJerseyDOE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71530C-A2CF-90BE-687C-3FB18D13E93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z="1600"/>
              <a:t>YouTube: </a:t>
            </a:r>
            <a:r>
              <a:rPr lang="en-US" sz="1400"/>
              <a:t>@newjerseydepartmentofeduca6565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F7168A-CC49-56E6-B127-660AAE5DD0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699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A7037E-AFA7-F3AF-D8FD-D9F4EDA5D6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A89463CD-17F4-EE80-67CA-83A65EE64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960" y="148194"/>
            <a:ext cx="10096959" cy="747579"/>
          </a:xfrm>
        </p:spPr>
        <p:txBody>
          <a:bodyPr/>
          <a:lstStyle/>
          <a:p>
            <a:r>
              <a:rPr lang="en-US" sz="4000" b="1" dirty="0"/>
              <a:t>Overview of Certification for </a:t>
            </a:r>
            <a:r>
              <a:rPr lang="en-US" sz="4000" dirty="0"/>
              <a:t>Teachers</a:t>
            </a:r>
            <a:r>
              <a:rPr lang="en-US" sz="4000" b="1" dirty="0"/>
              <a:t> (Three-Tiered System)</a:t>
            </a:r>
            <a:endParaRPr lang="en-US" sz="4000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0D7A8DAB-5FC5-C39E-0672-4AC367CF7DA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50864" y="5597102"/>
            <a:ext cx="11890272" cy="436916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Palatino Linotype" panose="02040502050505030304" pitchFamily="18" charset="0"/>
              </a:rPr>
              <a:t>More resources on the </a:t>
            </a:r>
            <a:r>
              <a:rPr lang="en-US" sz="2000" dirty="0">
                <a:latin typeface="Palatino Linotype" panose="02040502050505030304" pitchFamily="18" charset="0"/>
                <a:hlinkClick r:id="rId3"/>
              </a:rPr>
              <a:t>certification website</a:t>
            </a:r>
            <a:endParaRPr lang="en-US" sz="2000" dirty="0">
              <a:latin typeface="Palatino Linotype" panose="0204050205050503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004A35-8F35-E86C-3E73-F5AEF6EBCD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24E4-27BB-4241-B10A-A37B9DB4B77C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14" name="Content Placeholder 5">
            <a:extLst>
              <a:ext uri="{FF2B5EF4-FFF2-40B4-BE49-F238E27FC236}">
                <a16:creationId xmlns:a16="http://schemas.microsoft.com/office/drawing/2014/main" id="{54D4E21E-D364-C1CB-A5D5-DD73B47DD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7033637"/>
              </p:ext>
            </p:extLst>
          </p:nvPr>
        </p:nvGraphicFramePr>
        <p:xfrm>
          <a:off x="150864" y="1118952"/>
          <a:ext cx="10977579" cy="4419699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2931869">
                  <a:extLst>
                    <a:ext uri="{9D8B030D-6E8A-4147-A177-3AD203B41FA5}">
                      <a16:colId xmlns:a16="http://schemas.microsoft.com/office/drawing/2014/main" val="2767143925"/>
                    </a:ext>
                  </a:extLst>
                </a:gridCol>
                <a:gridCol w="3917745">
                  <a:extLst>
                    <a:ext uri="{9D8B030D-6E8A-4147-A177-3AD203B41FA5}">
                      <a16:colId xmlns:a16="http://schemas.microsoft.com/office/drawing/2014/main" val="2457442801"/>
                    </a:ext>
                  </a:extLst>
                </a:gridCol>
                <a:gridCol w="4127965">
                  <a:extLst>
                    <a:ext uri="{9D8B030D-6E8A-4147-A177-3AD203B41FA5}">
                      <a16:colId xmlns:a16="http://schemas.microsoft.com/office/drawing/2014/main" val="1681698452"/>
                    </a:ext>
                  </a:extLst>
                </a:gridCol>
              </a:tblGrid>
              <a:tr h="457215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Palatino Linotype" panose="02040502050505030304" pitchFamily="18" charset="0"/>
                        </a:rPr>
                        <a:t>Type of Certificate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Palatino Linotype" panose="02040502050505030304" pitchFamily="18" charset="0"/>
                        </a:rPr>
                        <a:t>What is it?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Palatino Linotype" panose="02040502050505030304" pitchFamily="18" charset="0"/>
                        </a:rPr>
                        <a:t>When is it issued?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859841"/>
                  </a:ext>
                </a:extLst>
              </a:tr>
              <a:tr h="17678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Palatino Linotype" panose="02040502050505030304" pitchFamily="18" charset="0"/>
                        </a:rPr>
                        <a:t>Certificate of Eligibility with Advanced Standing (CEAS) or Certificate of Eligibility (CE)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kern="12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Times New Roman"/>
                          <a:cs typeface="Times New Roman"/>
                        </a:rPr>
                        <a:t>A </a:t>
                      </a:r>
                      <a:r>
                        <a:rPr lang="en-US" sz="2200" b="1" kern="12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Times New Roman"/>
                          <a:cs typeface="Times New Roman"/>
                        </a:rPr>
                        <a:t>license</a:t>
                      </a:r>
                      <a:r>
                        <a:rPr lang="en-US" sz="2200" b="1" kern="120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Times New Roman"/>
                          <a:cs typeface="Times New Roman"/>
                        </a:rPr>
                        <a:t> to seek employment as a teacher</a:t>
                      </a:r>
                      <a:endParaRPr lang="en-US" sz="2200" b="1" kern="120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Times New Roman"/>
                          <a:cs typeface="Times New Roman"/>
                        </a:rPr>
                        <a:t>Is issued before a candidate</a:t>
                      </a:r>
                      <a:r>
                        <a:rPr lang="en-US" sz="2200" kern="120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Times New Roman"/>
                          <a:cs typeface="Times New Roman"/>
                        </a:rPr>
                        <a:t> seeks employment as a teacher.  </a:t>
                      </a:r>
                      <a:endParaRPr lang="en-US" sz="2200" kern="120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6085423"/>
                  </a:ext>
                </a:extLst>
              </a:tr>
              <a:tr h="1087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>
                          <a:solidFill>
                            <a:schemeClr val="bg1"/>
                          </a:solidFill>
                          <a:latin typeface="Palatino Linotype" panose="02040502050505030304" pitchFamily="18" charset="0"/>
                        </a:rPr>
                        <a:t>Provisional Certification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kern="12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n-US" sz="2200" b="1" kern="12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Times New Roman"/>
                          <a:cs typeface="Times New Roman"/>
                        </a:rPr>
                        <a:t> temporary</a:t>
                      </a:r>
                      <a:r>
                        <a:rPr lang="en-US" sz="2200" b="1" kern="120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Times New Roman"/>
                          <a:cs typeface="Times New Roman"/>
                        </a:rPr>
                        <a:t> license </a:t>
                      </a:r>
                      <a:r>
                        <a:rPr lang="en-US" sz="2200" b="0" kern="120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Times New Roman"/>
                          <a:cs typeface="Times New Roman"/>
                        </a:rPr>
                        <a:t>to teach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kern="120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Times New Roman"/>
                          <a:cs typeface="Times New Roman"/>
                        </a:rPr>
                        <a:t>Is issued once a candidate is hired as a teacher and registered in the provisional process.</a:t>
                      </a:r>
                      <a:endParaRPr lang="en-US" sz="220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2387428"/>
                  </a:ext>
                </a:extLst>
              </a:tr>
              <a:tr h="7620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>
                          <a:solidFill>
                            <a:schemeClr val="bg1"/>
                          </a:solidFill>
                          <a:latin typeface="Palatino Linotype" panose="02040502050505030304" pitchFamily="18" charset="0"/>
                        </a:rPr>
                        <a:t>Standard Certification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kern="12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n-US" sz="2200" b="1" kern="12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dirty="0">
                          <a:latin typeface="Palatino Linotype" panose="02040502050505030304" pitchFamily="18" charset="0"/>
                        </a:rPr>
                        <a:t>permanent</a:t>
                      </a:r>
                      <a:r>
                        <a:rPr lang="en-US" sz="2200" b="1" kern="120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Times New Roman"/>
                          <a:cs typeface="Times New Roman"/>
                        </a:rPr>
                        <a:t> license </a:t>
                      </a:r>
                      <a:r>
                        <a:rPr lang="en-US" sz="2200" b="0" kern="120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Times New Roman"/>
                          <a:cs typeface="Times New Roman"/>
                        </a:rPr>
                        <a:t>to teach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kern="120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Times New Roman"/>
                          <a:cs typeface="Times New Roman"/>
                        </a:rPr>
                        <a:t>Is issued once a teacher meets all the requirements. </a:t>
                      </a:r>
                      <a:endParaRPr lang="en-US" sz="220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83487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2662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atin typeface="Palatino Linotype"/>
              </a:rPr>
              <a:t>Provisional Process: </a:t>
            </a:r>
            <a:br>
              <a:rPr lang="en-US" sz="5400" dirty="0">
                <a:latin typeface="Palatino Linotype"/>
              </a:rPr>
            </a:br>
            <a:r>
              <a:rPr lang="en-US" sz="5400" dirty="0">
                <a:latin typeface="Palatino Linotype"/>
              </a:rPr>
              <a:t>Teachers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3B872D-3AE9-4542-A461-B751CD6BB84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7868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Provisional Process for Teachers "/>
          <p:cNvSpPr txBox="1">
            <a:spLocks noGrp="1"/>
          </p:cNvSpPr>
          <p:nvPr>
            <p:ph type="title"/>
          </p:nvPr>
        </p:nvSpPr>
        <p:spPr>
          <a:xfrm>
            <a:off x="1256841" y="438497"/>
            <a:ext cx="10096959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265" algn="ctr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Provisional</a:t>
            </a:r>
            <a:r>
              <a:rPr sz="4000" spc="-110" dirty="0"/>
              <a:t> </a:t>
            </a:r>
            <a:r>
              <a:rPr sz="4000" dirty="0"/>
              <a:t>Process</a:t>
            </a:r>
            <a:r>
              <a:rPr sz="4000" spc="-140" dirty="0"/>
              <a:t> </a:t>
            </a:r>
            <a:r>
              <a:rPr sz="4000" dirty="0"/>
              <a:t>for</a:t>
            </a:r>
            <a:r>
              <a:rPr sz="4000" spc="-114" dirty="0"/>
              <a:t> </a:t>
            </a:r>
            <a:r>
              <a:rPr sz="4000" spc="-10" dirty="0"/>
              <a:t>Teachers</a:t>
            </a:r>
            <a:r>
              <a:rPr lang="en-US" sz="4000" spc="-10" dirty="0"/>
              <a:t> (1 of 4)</a:t>
            </a:r>
            <a:endParaRPr sz="4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9FB30B-0F65-1902-9C4E-BB2ED381B0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7500" lnSpcReduction="20000"/>
          </a:bodyPr>
          <a:lstStyle/>
          <a:p>
            <a:pPr marL="12700" marR="69850">
              <a:spcAft>
                <a:spcPts val="180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Palatino Linotype"/>
                <a:cs typeface="Palatino Linotype"/>
              </a:rPr>
              <a:t>Once</a:t>
            </a:r>
            <a:r>
              <a:rPr lang="en-US" spc="-25" dirty="0">
                <a:solidFill>
                  <a:prstClr val="black"/>
                </a:solidFill>
                <a:latin typeface="Palatino Linotype"/>
                <a:cs typeface="Palatino Linotype"/>
              </a:rPr>
              <a:t> </a:t>
            </a:r>
            <a:r>
              <a:rPr lang="en-US" dirty="0">
                <a:solidFill>
                  <a:prstClr val="black"/>
                </a:solidFill>
                <a:latin typeface="Palatino Linotype"/>
                <a:cs typeface="Palatino Linotype"/>
              </a:rPr>
              <a:t>employment</a:t>
            </a:r>
            <a:r>
              <a:rPr lang="en-US" spc="10" dirty="0">
                <a:solidFill>
                  <a:prstClr val="black"/>
                </a:solidFill>
                <a:latin typeface="Palatino Linotype"/>
                <a:cs typeface="Palatino Linotype"/>
              </a:rPr>
              <a:t> </a:t>
            </a:r>
            <a:r>
              <a:rPr lang="en-US" dirty="0">
                <a:solidFill>
                  <a:prstClr val="black"/>
                </a:solidFill>
                <a:latin typeface="Palatino Linotype"/>
                <a:cs typeface="Palatino Linotype"/>
              </a:rPr>
              <a:t>is</a:t>
            </a:r>
            <a:r>
              <a:rPr lang="en-US" spc="-15" dirty="0">
                <a:solidFill>
                  <a:prstClr val="black"/>
                </a:solidFill>
                <a:latin typeface="Palatino Linotype"/>
                <a:cs typeface="Palatino Linotype"/>
              </a:rPr>
              <a:t> </a:t>
            </a:r>
            <a:r>
              <a:rPr lang="en-US" dirty="0">
                <a:solidFill>
                  <a:prstClr val="black"/>
                </a:solidFill>
                <a:latin typeface="Palatino Linotype"/>
                <a:cs typeface="Palatino Linotype"/>
              </a:rPr>
              <a:t>secured,</a:t>
            </a:r>
            <a:r>
              <a:rPr lang="en-US" spc="-25" dirty="0">
                <a:solidFill>
                  <a:prstClr val="black"/>
                </a:solidFill>
                <a:latin typeface="Palatino Linotype"/>
                <a:cs typeface="Palatino Linotype"/>
              </a:rPr>
              <a:t> </a:t>
            </a:r>
            <a:r>
              <a:rPr lang="en-US" dirty="0">
                <a:solidFill>
                  <a:prstClr val="black"/>
                </a:solidFill>
                <a:latin typeface="Palatino Linotype"/>
                <a:cs typeface="Palatino Linotype"/>
              </a:rPr>
              <a:t>it</a:t>
            </a:r>
            <a:r>
              <a:rPr lang="en-US" spc="-10" dirty="0">
                <a:solidFill>
                  <a:prstClr val="black"/>
                </a:solidFill>
                <a:latin typeface="Palatino Linotype"/>
                <a:cs typeface="Palatino Linotype"/>
              </a:rPr>
              <a:t> </a:t>
            </a:r>
            <a:r>
              <a:rPr lang="en-US" dirty="0">
                <a:solidFill>
                  <a:prstClr val="black"/>
                </a:solidFill>
                <a:latin typeface="Palatino Linotype"/>
                <a:cs typeface="Palatino Linotype"/>
              </a:rPr>
              <a:t>is</a:t>
            </a:r>
            <a:r>
              <a:rPr lang="en-US" spc="-20" dirty="0">
                <a:solidFill>
                  <a:prstClr val="black"/>
                </a:solidFill>
                <a:latin typeface="Palatino Linotype"/>
                <a:cs typeface="Palatino Linotype"/>
              </a:rPr>
              <a:t> </a:t>
            </a:r>
            <a:r>
              <a:rPr lang="en-US" dirty="0">
                <a:solidFill>
                  <a:prstClr val="black"/>
                </a:solidFill>
                <a:latin typeface="Palatino Linotype"/>
                <a:cs typeface="Palatino Linotype"/>
              </a:rPr>
              <a:t>the responsibility</a:t>
            </a:r>
            <a:r>
              <a:rPr lang="en-US" spc="5" dirty="0">
                <a:solidFill>
                  <a:prstClr val="black"/>
                </a:solidFill>
                <a:latin typeface="Palatino Linotype"/>
                <a:cs typeface="Palatino Linotype"/>
              </a:rPr>
              <a:t> </a:t>
            </a:r>
            <a:r>
              <a:rPr lang="en-US" dirty="0">
                <a:solidFill>
                  <a:prstClr val="black"/>
                </a:solidFill>
                <a:latin typeface="Palatino Linotype"/>
                <a:cs typeface="Palatino Linotype"/>
              </a:rPr>
              <a:t>of</a:t>
            </a:r>
            <a:r>
              <a:rPr lang="en-US" spc="-10" dirty="0">
                <a:solidFill>
                  <a:prstClr val="black"/>
                </a:solidFill>
                <a:latin typeface="Palatino Linotype"/>
                <a:cs typeface="Palatino Linotype"/>
              </a:rPr>
              <a:t> </a:t>
            </a:r>
            <a:r>
              <a:rPr lang="en-US" dirty="0">
                <a:solidFill>
                  <a:prstClr val="black"/>
                </a:solidFill>
                <a:latin typeface="Palatino Linotype"/>
                <a:cs typeface="Palatino Linotype"/>
              </a:rPr>
              <a:t>the</a:t>
            </a:r>
            <a:r>
              <a:rPr lang="en-US" spc="-5" dirty="0">
                <a:solidFill>
                  <a:prstClr val="black"/>
                </a:solidFill>
                <a:latin typeface="Palatino Linotype"/>
                <a:cs typeface="Palatino Linotype"/>
              </a:rPr>
              <a:t> </a:t>
            </a:r>
            <a:r>
              <a:rPr lang="en-US" dirty="0">
                <a:solidFill>
                  <a:prstClr val="black"/>
                </a:solidFill>
                <a:latin typeface="Palatino Linotype"/>
                <a:cs typeface="Palatino Linotype"/>
              </a:rPr>
              <a:t>hiring</a:t>
            </a:r>
            <a:r>
              <a:rPr lang="en-US" spc="20" dirty="0">
                <a:solidFill>
                  <a:prstClr val="black"/>
                </a:solidFill>
                <a:latin typeface="Palatino Linotype"/>
                <a:cs typeface="Palatino Linotype"/>
              </a:rPr>
              <a:t> </a:t>
            </a:r>
            <a:r>
              <a:rPr lang="en-US" dirty="0">
                <a:solidFill>
                  <a:prstClr val="black"/>
                </a:solidFill>
                <a:latin typeface="Palatino Linotype"/>
                <a:cs typeface="Palatino Linotype"/>
              </a:rPr>
              <a:t>school</a:t>
            </a:r>
            <a:r>
              <a:rPr lang="en-US" spc="-15" dirty="0">
                <a:solidFill>
                  <a:prstClr val="black"/>
                </a:solidFill>
                <a:latin typeface="Palatino Linotype"/>
                <a:cs typeface="Palatino Linotype"/>
              </a:rPr>
              <a:t> </a:t>
            </a:r>
            <a:r>
              <a:rPr lang="en-US" spc="-10" dirty="0">
                <a:solidFill>
                  <a:prstClr val="black"/>
                </a:solidFill>
                <a:latin typeface="Palatino Linotype"/>
                <a:cs typeface="Palatino Linotype"/>
              </a:rPr>
              <a:t>district </a:t>
            </a:r>
            <a:r>
              <a:rPr lang="en-US" dirty="0">
                <a:solidFill>
                  <a:prstClr val="black"/>
                </a:solidFill>
                <a:latin typeface="Palatino Linotype"/>
                <a:cs typeface="Palatino Linotype"/>
              </a:rPr>
              <a:t>to</a:t>
            </a:r>
            <a:r>
              <a:rPr lang="en-US" spc="-15" dirty="0">
                <a:solidFill>
                  <a:prstClr val="black"/>
                </a:solidFill>
                <a:latin typeface="Palatino Linotype"/>
                <a:cs typeface="Palatino Linotype"/>
              </a:rPr>
              <a:t> </a:t>
            </a:r>
            <a:r>
              <a:rPr lang="en-US" dirty="0">
                <a:solidFill>
                  <a:prstClr val="black"/>
                </a:solidFill>
                <a:latin typeface="Palatino Linotype"/>
                <a:cs typeface="Palatino Linotype"/>
              </a:rPr>
              <a:t>register</a:t>
            </a:r>
            <a:r>
              <a:rPr lang="en-US" spc="-5" dirty="0">
                <a:solidFill>
                  <a:prstClr val="black"/>
                </a:solidFill>
                <a:latin typeface="Palatino Linotype"/>
                <a:cs typeface="Palatino Linotype"/>
              </a:rPr>
              <a:t> </a:t>
            </a:r>
            <a:r>
              <a:rPr lang="en-US" dirty="0">
                <a:solidFill>
                  <a:prstClr val="black"/>
                </a:solidFill>
                <a:latin typeface="Palatino Linotype"/>
                <a:cs typeface="Palatino Linotype"/>
              </a:rPr>
              <a:t>the</a:t>
            </a:r>
            <a:r>
              <a:rPr lang="en-US" spc="-5" dirty="0">
                <a:solidFill>
                  <a:prstClr val="black"/>
                </a:solidFill>
                <a:latin typeface="Palatino Linotype"/>
                <a:cs typeface="Palatino Linotype"/>
              </a:rPr>
              <a:t> </a:t>
            </a:r>
            <a:r>
              <a:rPr lang="en-US" dirty="0">
                <a:solidFill>
                  <a:prstClr val="black"/>
                </a:solidFill>
                <a:latin typeface="Palatino Linotype"/>
                <a:cs typeface="Palatino Linotype"/>
              </a:rPr>
              <a:t>teacher</a:t>
            </a:r>
            <a:r>
              <a:rPr lang="en-US" spc="-5" dirty="0">
                <a:solidFill>
                  <a:prstClr val="black"/>
                </a:solidFill>
                <a:latin typeface="Palatino Linotype"/>
                <a:cs typeface="Palatino Linotype"/>
              </a:rPr>
              <a:t> </a:t>
            </a:r>
            <a:r>
              <a:rPr lang="en-US" dirty="0">
                <a:solidFill>
                  <a:prstClr val="black"/>
                </a:solidFill>
                <a:latin typeface="Palatino Linotype"/>
                <a:cs typeface="Palatino Linotype"/>
              </a:rPr>
              <a:t>into</a:t>
            </a:r>
            <a:r>
              <a:rPr lang="en-US" spc="5" dirty="0">
                <a:solidFill>
                  <a:prstClr val="black"/>
                </a:solidFill>
                <a:latin typeface="Palatino Linotype"/>
                <a:cs typeface="Palatino Linotype"/>
              </a:rPr>
              <a:t> </a:t>
            </a:r>
            <a:r>
              <a:rPr lang="en-US" dirty="0">
                <a:solidFill>
                  <a:prstClr val="black"/>
                </a:solidFill>
                <a:latin typeface="Palatino Linotype"/>
                <a:cs typeface="Palatino Linotype"/>
              </a:rPr>
              <a:t>the</a:t>
            </a:r>
            <a:r>
              <a:rPr lang="en-US" spc="-5" dirty="0">
                <a:solidFill>
                  <a:prstClr val="black"/>
                </a:solidFill>
                <a:latin typeface="Palatino Linotype"/>
                <a:cs typeface="Palatino Linotype"/>
              </a:rPr>
              <a:t> </a:t>
            </a:r>
            <a:r>
              <a:rPr lang="en-US" dirty="0">
                <a:solidFill>
                  <a:prstClr val="black"/>
                </a:solidFill>
                <a:latin typeface="Palatino Linotype"/>
                <a:cs typeface="Palatino Linotype"/>
              </a:rPr>
              <a:t>Provisional</a:t>
            </a:r>
            <a:r>
              <a:rPr lang="en-US" spc="-10" dirty="0">
                <a:solidFill>
                  <a:prstClr val="black"/>
                </a:solidFill>
                <a:latin typeface="Palatino Linotype"/>
                <a:cs typeface="Palatino Linotype"/>
              </a:rPr>
              <a:t> Teacher</a:t>
            </a:r>
            <a:r>
              <a:rPr lang="en-US" spc="-15" dirty="0">
                <a:solidFill>
                  <a:prstClr val="black"/>
                </a:solidFill>
                <a:latin typeface="Palatino Linotype"/>
                <a:cs typeface="Palatino Linotype"/>
              </a:rPr>
              <a:t> </a:t>
            </a:r>
            <a:r>
              <a:rPr lang="en-US" dirty="0">
                <a:solidFill>
                  <a:prstClr val="black"/>
                </a:solidFill>
                <a:latin typeface="Palatino Linotype"/>
                <a:cs typeface="Palatino Linotype"/>
              </a:rPr>
              <a:t>Process</a:t>
            </a:r>
            <a:r>
              <a:rPr lang="en-US" spc="-40" dirty="0">
                <a:solidFill>
                  <a:prstClr val="black"/>
                </a:solidFill>
                <a:latin typeface="Palatino Linotype"/>
                <a:cs typeface="Palatino Linotype"/>
              </a:rPr>
              <a:t> </a:t>
            </a:r>
            <a:r>
              <a:rPr lang="en-US" dirty="0">
                <a:solidFill>
                  <a:prstClr val="black"/>
                </a:solidFill>
                <a:latin typeface="Palatino Linotype"/>
                <a:cs typeface="Palatino Linotype"/>
              </a:rPr>
              <a:t>via</a:t>
            </a:r>
            <a:r>
              <a:rPr lang="en-US" spc="-15" dirty="0">
                <a:solidFill>
                  <a:prstClr val="black"/>
                </a:solidFill>
                <a:latin typeface="Palatino Linotype"/>
                <a:cs typeface="Palatino Linotype"/>
              </a:rPr>
              <a:t> </a:t>
            </a:r>
            <a:r>
              <a:rPr lang="en-US" spc="-25" dirty="0">
                <a:solidFill>
                  <a:prstClr val="black"/>
                </a:solidFill>
                <a:latin typeface="Palatino Linotype"/>
                <a:cs typeface="Palatino Linotype"/>
              </a:rPr>
              <a:t>NJEdCert.</a:t>
            </a:r>
            <a:r>
              <a:rPr lang="en-US" spc="-110" dirty="0">
                <a:solidFill>
                  <a:prstClr val="black"/>
                </a:solidFill>
                <a:latin typeface="Palatino Linotype"/>
                <a:cs typeface="Palatino Linotype"/>
              </a:rPr>
              <a:t> </a:t>
            </a:r>
            <a:r>
              <a:rPr lang="en-US" spc="-50" dirty="0">
                <a:solidFill>
                  <a:prstClr val="black"/>
                </a:solidFill>
                <a:latin typeface="Palatino Linotype"/>
                <a:cs typeface="Palatino Linotype"/>
              </a:rPr>
              <a:t>A </a:t>
            </a:r>
            <a:r>
              <a:rPr lang="en-US" dirty="0">
                <a:solidFill>
                  <a:prstClr val="black"/>
                </a:solidFill>
                <a:latin typeface="Palatino Linotype"/>
                <a:cs typeface="Palatino Linotype"/>
              </a:rPr>
              <a:t>provisional</a:t>
            </a:r>
            <a:r>
              <a:rPr lang="en-US" spc="-10" dirty="0">
                <a:solidFill>
                  <a:prstClr val="black"/>
                </a:solidFill>
                <a:latin typeface="Palatino Linotype"/>
                <a:cs typeface="Palatino Linotype"/>
              </a:rPr>
              <a:t> </a:t>
            </a:r>
            <a:r>
              <a:rPr lang="en-US" dirty="0">
                <a:solidFill>
                  <a:prstClr val="black"/>
                </a:solidFill>
                <a:latin typeface="Palatino Linotype"/>
                <a:cs typeface="Palatino Linotype"/>
              </a:rPr>
              <a:t>certificate</a:t>
            </a:r>
            <a:r>
              <a:rPr lang="en-US" spc="-5" dirty="0">
                <a:solidFill>
                  <a:prstClr val="black"/>
                </a:solidFill>
                <a:latin typeface="Palatino Linotype"/>
                <a:cs typeface="Palatino Linotype"/>
              </a:rPr>
              <a:t> </a:t>
            </a:r>
            <a:r>
              <a:rPr lang="en-US" dirty="0">
                <a:solidFill>
                  <a:prstClr val="black"/>
                </a:solidFill>
                <a:latin typeface="Palatino Linotype"/>
                <a:cs typeface="Palatino Linotype"/>
              </a:rPr>
              <a:t>is</a:t>
            </a:r>
            <a:r>
              <a:rPr lang="en-US" spc="-20" dirty="0">
                <a:solidFill>
                  <a:prstClr val="black"/>
                </a:solidFill>
                <a:latin typeface="Palatino Linotype"/>
                <a:cs typeface="Palatino Linotype"/>
              </a:rPr>
              <a:t> </a:t>
            </a:r>
            <a:r>
              <a:rPr lang="en-US" dirty="0">
                <a:solidFill>
                  <a:prstClr val="black"/>
                </a:solidFill>
                <a:latin typeface="Palatino Linotype"/>
                <a:cs typeface="Palatino Linotype"/>
              </a:rPr>
              <a:t>then issued,</a:t>
            </a:r>
            <a:r>
              <a:rPr lang="en-US" spc="-30" dirty="0">
                <a:solidFill>
                  <a:prstClr val="black"/>
                </a:solidFill>
                <a:latin typeface="Palatino Linotype"/>
                <a:cs typeface="Palatino Linotype"/>
              </a:rPr>
              <a:t> </a:t>
            </a:r>
            <a:r>
              <a:rPr lang="en-US" dirty="0">
                <a:solidFill>
                  <a:prstClr val="black"/>
                </a:solidFill>
                <a:latin typeface="Palatino Linotype"/>
                <a:cs typeface="Palatino Linotype"/>
              </a:rPr>
              <a:t>which</a:t>
            </a:r>
            <a:r>
              <a:rPr lang="en-US" spc="-5" dirty="0">
                <a:solidFill>
                  <a:prstClr val="black"/>
                </a:solidFill>
                <a:latin typeface="Palatino Linotype"/>
                <a:cs typeface="Palatino Linotype"/>
              </a:rPr>
              <a:t> </a:t>
            </a:r>
            <a:r>
              <a:rPr lang="en-US" dirty="0">
                <a:solidFill>
                  <a:prstClr val="black"/>
                </a:solidFill>
                <a:latin typeface="Palatino Linotype"/>
                <a:cs typeface="Palatino Linotype"/>
              </a:rPr>
              <a:t>is</a:t>
            </a:r>
            <a:r>
              <a:rPr lang="en-US" spc="-25" dirty="0">
                <a:solidFill>
                  <a:prstClr val="black"/>
                </a:solidFill>
                <a:latin typeface="Palatino Linotype"/>
                <a:cs typeface="Palatino Linotype"/>
              </a:rPr>
              <a:t> </a:t>
            </a:r>
            <a:r>
              <a:rPr lang="en-US" dirty="0">
                <a:solidFill>
                  <a:prstClr val="black"/>
                </a:solidFill>
                <a:latin typeface="Palatino Linotype"/>
                <a:cs typeface="Palatino Linotype"/>
              </a:rPr>
              <a:t>valid</a:t>
            </a:r>
            <a:r>
              <a:rPr lang="en-US" spc="-20" dirty="0">
                <a:solidFill>
                  <a:prstClr val="black"/>
                </a:solidFill>
                <a:latin typeface="Palatino Linotype"/>
                <a:cs typeface="Palatino Linotype"/>
              </a:rPr>
              <a:t> </a:t>
            </a:r>
            <a:r>
              <a:rPr lang="en-US" dirty="0">
                <a:solidFill>
                  <a:prstClr val="black"/>
                </a:solidFill>
                <a:latin typeface="Palatino Linotype"/>
                <a:cs typeface="Palatino Linotype"/>
              </a:rPr>
              <a:t>for</a:t>
            </a:r>
            <a:r>
              <a:rPr lang="en-US" spc="-10" dirty="0">
                <a:solidFill>
                  <a:prstClr val="black"/>
                </a:solidFill>
                <a:latin typeface="Palatino Linotype"/>
                <a:cs typeface="Palatino Linotype"/>
              </a:rPr>
              <a:t> </a:t>
            </a:r>
            <a:r>
              <a:rPr lang="en-US" dirty="0">
                <a:solidFill>
                  <a:prstClr val="black"/>
                </a:solidFill>
                <a:latin typeface="Palatino Linotype"/>
                <a:cs typeface="Palatino Linotype"/>
              </a:rPr>
              <a:t>a</a:t>
            </a:r>
            <a:r>
              <a:rPr lang="en-US" spc="-15" dirty="0">
                <a:solidFill>
                  <a:prstClr val="black"/>
                </a:solidFill>
                <a:latin typeface="Palatino Linotype"/>
                <a:cs typeface="Palatino Linotype"/>
              </a:rPr>
              <a:t> </a:t>
            </a:r>
            <a:r>
              <a:rPr lang="en-US" dirty="0">
                <a:solidFill>
                  <a:prstClr val="black"/>
                </a:solidFill>
                <a:latin typeface="Palatino Linotype"/>
                <a:cs typeface="Palatino Linotype"/>
              </a:rPr>
              <a:t>period</a:t>
            </a:r>
            <a:r>
              <a:rPr lang="en-US" spc="-5" dirty="0">
                <a:solidFill>
                  <a:prstClr val="black"/>
                </a:solidFill>
                <a:latin typeface="Palatino Linotype"/>
                <a:cs typeface="Palatino Linotype"/>
              </a:rPr>
              <a:t> </a:t>
            </a:r>
            <a:r>
              <a:rPr lang="en-US" dirty="0">
                <a:solidFill>
                  <a:prstClr val="black"/>
                </a:solidFill>
                <a:latin typeface="Palatino Linotype"/>
                <a:cs typeface="Palatino Linotype"/>
              </a:rPr>
              <a:t>of</a:t>
            </a:r>
            <a:r>
              <a:rPr lang="en-US" spc="-10" dirty="0">
                <a:solidFill>
                  <a:prstClr val="black"/>
                </a:solidFill>
                <a:latin typeface="Palatino Linotype"/>
                <a:cs typeface="Palatino Linotype"/>
              </a:rPr>
              <a:t> </a:t>
            </a:r>
            <a:r>
              <a:rPr lang="en-US" dirty="0">
                <a:solidFill>
                  <a:prstClr val="black"/>
                </a:solidFill>
                <a:latin typeface="Palatino Linotype"/>
                <a:cs typeface="Palatino Linotype"/>
              </a:rPr>
              <a:t>up</a:t>
            </a:r>
            <a:r>
              <a:rPr lang="en-US" spc="-30" dirty="0">
                <a:solidFill>
                  <a:prstClr val="black"/>
                </a:solidFill>
                <a:latin typeface="Palatino Linotype"/>
                <a:cs typeface="Palatino Linotype"/>
              </a:rPr>
              <a:t> </a:t>
            </a:r>
            <a:r>
              <a:rPr lang="en-US" dirty="0">
                <a:solidFill>
                  <a:prstClr val="black"/>
                </a:solidFill>
                <a:latin typeface="Palatino Linotype"/>
                <a:cs typeface="Palatino Linotype"/>
              </a:rPr>
              <a:t>to</a:t>
            </a:r>
            <a:r>
              <a:rPr lang="en-US" spc="-5" dirty="0">
                <a:solidFill>
                  <a:prstClr val="black"/>
                </a:solidFill>
                <a:latin typeface="Palatino Linotype"/>
                <a:cs typeface="Palatino Linotype"/>
              </a:rPr>
              <a:t> </a:t>
            </a:r>
            <a:r>
              <a:rPr lang="en-US" spc="-25" dirty="0">
                <a:solidFill>
                  <a:prstClr val="black"/>
                </a:solidFill>
                <a:latin typeface="Palatino Linotype"/>
                <a:cs typeface="Palatino Linotype"/>
              </a:rPr>
              <a:t>two </a:t>
            </a:r>
            <a:r>
              <a:rPr lang="en-US" dirty="0">
                <a:solidFill>
                  <a:prstClr val="black"/>
                </a:solidFill>
                <a:latin typeface="Palatino Linotype"/>
                <a:cs typeface="Palatino Linotype"/>
              </a:rPr>
              <a:t>school</a:t>
            </a:r>
            <a:r>
              <a:rPr lang="en-US" spc="-15" dirty="0">
                <a:solidFill>
                  <a:prstClr val="black"/>
                </a:solidFill>
                <a:latin typeface="Palatino Linotype"/>
                <a:cs typeface="Palatino Linotype"/>
              </a:rPr>
              <a:t> </a:t>
            </a:r>
            <a:r>
              <a:rPr lang="en-US" dirty="0">
                <a:solidFill>
                  <a:prstClr val="black"/>
                </a:solidFill>
                <a:latin typeface="Palatino Linotype"/>
                <a:cs typeface="Palatino Linotype"/>
              </a:rPr>
              <a:t>years.</a:t>
            </a:r>
            <a:r>
              <a:rPr lang="en-US" b="1" spc="-30" dirty="0">
                <a:solidFill>
                  <a:prstClr val="black"/>
                </a:solidFill>
                <a:latin typeface="Palatino Linotype"/>
                <a:cs typeface="Palatino Linotype"/>
              </a:rPr>
              <a:t> </a:t>
            </a:r>
            <a:r>
              <a:rPr lang="en-US" b="1" dirty="0">
                <a:latin typeface="Palatino Linotype"/>
                <a:cs typeface="Palatino Linotype"/>
              </a:rPr>
              <a:t>Please note</a:t>
            </a:r>
            <a:r>
              <a:rPr lang="en-US" dirty="0">
                <a:latin typeface="Palatino Linotype"/>
                <a:cs typeface="Palatino Linotype"/>
              </a:rPr>
              <a:t>:</a:t>
            </a:r>
            <a:r>
              <a:rPr lang="en-US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lang="en-US" dirty="0">
                <a:latin typeface="Palatino Linotype"/>
                <a:cs typeface="Palatino Linotype"/>
              </a:rPr>
              <a:t>The teacher cannot</a:t>
            </a:r>
            <a:r>
              <a:rPr lang="en-US" spc="5" dirty="0">
                <a:latin typeface="Palatino Linotype"/>
                <a:cs typeface="Palatino Linotype"/>
              </a:rPr>
              <a:t> </a:t>
            </a:r>
            <a:r>
              <a:rPr lang="en-US" dirty="0">
                <a:latin typeface="Palatino Linotype"/>
                <a:cs typeface="Palatino Linotype"/>
              </a:rPr>
              <a:t>apply</a:t>
            </a:r>
            <a:r>
              <a:rPr lang="en-US" spc="-10" dirty="0">
                <a:latin typeface="Palatino Linotype"/>
                <a:cs typeface="Palatino Linotype"/>
              </a:rPr>
              <a:t> </a:t>
            </a:r>
            <a:r>
              <a:rPr lang="en-US" dirty="0">
                <a:latin typeface="Palatino Linotype"/>
                <a:cs typeface="Palatino Linotype"/>
              </a:rPr>
              <a:t>for</a:t>
            </a:r>
            <a:r>
              <a:rPr lang="en-US" spc="-20" dirty="0">
                <a:latin typeface="Palatino Linotype"/>
                <a:cs typeface="Palatino Linotype"/>
              </a:rPr>
              <a:t> </a:t>
            </a:r>
            <a:r>
              <a:rPr lang="en-US" dirty="0">
                <a:latin typeface="Palatino Linotype"/>
                <a:cs typeface="Palatino Linotype"/>
              </a:rPr>
              <a:t>the</a:t>
            </a:r>
            <a:r>
              <a:rPr lang="en-US" spc="-5" dirty="0">
                <a:latin typeface="Palatino Linotype"/>
                <a:cs typeface="Palatino Linotype"/>
              </a:rPr>
              <a:t> </a:t>
            </a:r>
            <a:r>
              <a:rPr lang="en-US" dirty="0">
                <a:latin typeface="Palatino Linotype"/>
                <a:cs typeface="Palatino Linotype"/>
              </a:rPr>
              <a:t>provisional</a:t>
            </a:r>
            <a:r>
              <a:rPr lang="en-US" spc="-10" dirty="0">
                <a:latin typeface="Palatino Linotype"/>
                <a:cs typeface="Palatino Linotype"/>
              </a:rPr>
              <a:t> </a:t>
            </a:r>
            <a:r>
              <a:rPr lang="en-US" dirty="0">
                <a:latin typeface="Palatino Linotype"/>
                <a:cs typeface="Palatino Linotype"/>
              </a:rPr>
              <a:t>certificate.</a:t>
            </a:r>
            <a:r>
              <a:rPr lang="en-US" spc="-5" dirty="0">
                <a:latin typeface="Palatino Linotype"/>
                <a:cs typeface="Palatino Linotype"/>
              </a:rPr>
              <a:t> </a:t>
            </a:r>
            <a:r>
              <a:rPr lang="en-US" spc="-20" dirty="0">
                <a:latin typeface="Palatino Linotype"/>
                <a:cs typeface="Palatino Linotype"/>
              </a:rPr>
              <a:t>This </a:t>
            </a:r>
            <a:r>
              <a:rPr lang="en-US" dirty="0">
                <a:latin typeface="Palatino Linotype"/>
                <a:cs typeface="Palatino Linotype"/>
              </a:rPr>
              <a:t>certificate</a:t>
            </a:r>
            <a:r>
              <a:rPr lang="en-US" spc="-20" dirty="0">
                <a:latin typeface="Palatino Linotype"/>
                <a:cs typeface="Palatino Linotype"/>
              </a:rPr>
              <a:t> </a:t>
            </a:r>
            <a:r>
              <a:rPr lang="en-US" dirty="0">
                <a:latin typeface="Palatino Linotype"/>
                <a:cs typeface="Palatino Linotype"/>
              </a:rPr>
              <a:t>must be</a:t>
            </a:r>
            <a:r>
              <a:rPr lang="en-US" spc="-10" dirty="0">
                <a:latin typeface="Palatino Linotype"/>
                <a:cs typeface="Palatino Linotype"/>
              </a:rPr>
              <a:t> </a:t>
            </a:r>
            <a:r>
              <a:rPr lang="en-US" dirty="0">
                <a:latin typeface="Palatino Linotype"/>
                <a:cs typeface="Palatino Linotype"/>
              </a:rPr>
              <a:t>requested</a:t>
            </a:r>
            <a:r>
              <a:rPr lang="en-US" spc="-15" dirty="0">
                <a:latin typeface="Palatino Linotype"/>
                <a:cs typeface="Palatino Linotype"/>
              </a:rPr>
              <a:t> </a:t>
            </a:r>
            <a:r>
              <a:rPr lang="en-US" dirty="0">
                <a:latin typeface="Palatino Linotype"/>
                <a:cs typeface="Palatino Linotype"/>
              </a:rPr>
              <a:t>by</a:t>
            </a:r>
            <a:r>
              <a:rPr lang="en-US" spc="-15" dirty="0">
                <a:latin typeface="Palatino Linotype"/>
                <a:cs typeface="Palatino Linotype"/>
              </a:rPr>
              <a:t> </a:t>
            </a:r>
            <a:r>
              <a:rPr lang="en-US" dirty="0">
                <a:latin typeface="Palatino Linotype"/>
                <a:cs typeface="Palatino Linotype"/>
              </a:rPr>
              <a:t>the school</a:t>
            </a:r>
            <a:r>
              <a:rPr lang="en-US" spc="-5" dirty="0">
                <a:latin typeface="Palatino Linotype"/>
                <a:cs typeface="Palatino Linotype"/>
              </a:rPr>
              <a:t> </a:t>
            </a:r>
            <a:r>
              <a:rPr lang="en-US" spc="-10" dirty="0">
                <a:latin typeface="Palatino Linotype"/>
                <a:cs typeface="Palatino Linotype"/>
              </a:rPr>
              <a:t>district. </a:t>
            </a:r>
            <a:endParaRPr lang="en-US" spc="-10" dirty="0">
              <a:cs typeface="Palatino Linotype"/>
            </a:endParaRPr>
          </a:p>
          <a:p>
            <a:pPr marL="12700" marR="69850">
              <a:defRPr/>
            </a:pPr>
            <a:r>
              <a:rPr lang="en-US" dirty="0">
                <a:cs typeface="Palatino Linotype"/>
              </a:rPr>
              <a:t>If</a:t>
            </a:r>
            <a:r>
              <a:rPr lang="en-US" spc="-25" dirty="0">
                <a:cs typeface="Palatino Linotype"/>
              </a:rPr>
              <a:t> </a:t>
            </a:r>
            <a:r>
              <a:rPr lang="en-US" dirty="0">
                <a:cs typeface="Palatino Linotype"/>
              </a:rPr>
              <a:t>the</a:t>
            </a:r>
            <a:r>
              <a:rPr lang="en-US" spc="-5" dirty="0">
                <a:cs typeface="Palatino Linotype"/>
              </a:rPr>
              <a:t> </a:t>
            </a:r>
            <a:r>
              <a:rPr lang="en-US" dirty="0">
                <a:cs typeface="Palatino Linotype"/>
              </a:rPr>
              <a:t>teacher has</a:t>
            </a:r>
            <a:r>
              <a:rPr lang="en-US" spc="-15" dirty="0">
                <a:cs typeface="Palatino Linotype"/>
              </a:rPr>
              <a:t> </a:t>
            </a:r>
            <a:r>
              <a:rPr lang="en-US" dirty="0">
                <a:cs typeface="Palatino Linotype"/>
              </a:rPr>
              <a:t>a</a:t>
            </a:r>
            <a:r>
              <a:rPr lang="en-US" spc="-10" dirty="0">
                <a:cs typeface="Palatino Linotype"/>
              </a:rPr>
              <a:t> </a:t>
            </a:r>
            <a:r>
              <a:rPr lang="en-US" dirty="0">
                <a:cs typeface="Palatino Linotype"/>
              </a:rPr>
              <a:t>CE,</a:t>
            </a:r>
            <a:r>
              <a:rPr lang="en-US" spc="-15" dirty="0">
                <a:cs typeface="Palatino Linotype"/>
              </a:rPr>
              <a:t> </a:t>
            </a:r>
            <a:r>
              <a:rPr lang="en-US" dirty="0">
                <a:cs typeface="Palatino Linotype"/>
              </a:rPr>
              <a:t>the school district</a:t>
            </a:r>
            <a:r>
              <a:rPr lang="en-US" spc="-10" dirty="0">
                <a:cs typeface="Palatino Linotype"/>
              </a:rPr>
              <a:t> </a:t>
            </a:r>
            <a:r>
              <a:rPr lang="en-US" dirty="0">
                <a:cs typeface="Palatino Linotype"/>
              </a:rPr>
              <a:t>must</a:t>
            </a:r>
            <a:r>
              <a:rPr lang="en-US" spc="-15" dirty="0">
                <a:cs typeface="Palatino Linotype"/>
              </a:rPr>
              <a:t> </a:t>
            </a:r>
            <a:r>
              <a:rPr lang="en-US" dirty="0">
                <a:cs typeface="Palatino Linotype"/>
              </a:rPr>
              <a:t>verify</a:t>
            </a:r>
            <a:r>
              <a:rPr lang="en-US" spc="-25" dirty="0">
                <a:cs typeface="Palatino Linotype"/>
              </a:rPr>
              <a:t> </a:t>
            </a:r>
            <a:r>
              <a:rPr lang="en-US" dirty="0">
                <a:cs typeface="Palatino Linotype"/>
              </a:rPr>
              <a:t>completion of</a:t>
            </a:r>
            <a:r>
              <a:rPr lang="en-US" spc="-10" dirty="0">
                <a:cs typeface="Palatino Linotype"/>
              </a:rPr>
              <a:t> </a:t>
            </a:r>
            <a:r>
              <a:rPr lang="en-US" spc="-25" dirty="0">
                <a:cs typeface="Palatino Linotype"/>
              </a:rPr>
              <a:t>the </a:t>
            </a:r>
            <a:r>
              <a:rPr lang="en-US" dirty="0">
                <a:cs typeface="Palatino Linotype"/>
              </a:rPr>
              <a:t>required</a:t>
            </a:r>
            <a:r>
              <a:rPr lang="en-US" spc="-5" dirty="0">
                <a:cs typeface="Palatino Linotype"/>
              </a:rPr>
              <a:t> </a:t>
            </a:r>
            <a:r>
              <a:rPr lang="en-US" dirty="0">
                <a:cs typeface="Palatino Linotype"/>
              </a:rPr>
              <a:t>50</a:t>
            </a:r>
            <a:r>
              <a:rPr lang="en-US" spc="-5" dirty="0">
                <a:cs typeface="Palatino Linotype"/>
              </a:rPr>
              <a:t> </a:t>
            </a:r>
            <a:r>
              <a:rPr lang="en-US" dirty="0">
                <a:cs typeface="Palatino Linotype"/>
              </a:rPr>
              <a:t>hours</a:t>
            </a:r>
            <a:r>
              <a:rPr lang="en-US" spc="-5" dirty="0">
                <a:cs typeface="Palatino Linotype"/>
              </a:rPr>
              <a:t> </a:t>
            </a:r>
            <a:r>
              <a:rPr lang="en-US" dirty="0">
                <a:cs typeface="Palatino Linotype"/>
              </a:rPr>
              <a:t>of</a:t>
            </a:r>
            <a:r>
              <a:rPr lang="en-US" spc="-10" dirty="0">
                <a:cs typeface="Palatino Linotype"/>
              </a:rPr>
              <a:t> </a:t>
            </a:r>
            <a:r>
              <a:rPr lang="en-US" dirty="0">
                <a:cs typeface="Palatino Linotype"/>
              </a:rPr>
              <a:t>preservice</a:t>
            </a:r>
            <a:r>
              <a:rPr lang="en-US" spc="-30" dirty="0">
                <a:cs typeface="Palatino Linotype"/>
              </a:rPr>
              <a:t> </a:t>
            </a:r>
            <a:r>
              <a:rPr lang="en-US" dirty="0">
                <a:cs typeface="Palatino Linotype"/>
              </a:rPr>
              <a:t>and</a:t>
            </a:r>
            <a:r>
              <a:rPr lang="en-US" spc="5" dirty="0">
                <a:cs typeface="Palatino Linotype"/>
              </a:rPr>
              <a:t> </a:t>
            </a:r>
            <a:r>
              <a:rPr lang="en-US" dirty="0">
                <a:cs typeface="Palatino Linotype"/>
              </a:rPr>
              <a:t>must</a:t>
            </a:r>
            <a:r>
              <a:rPr lang="en-US" spc="-10" dirty="0">
                <a:cs typeface="Palatino Linotype"/>
              </a:rPr>
              <a:t> </a:t>
            </a:r>
            <a:r>
              <a:rPr lang="en-US" dirty="0">
                <a:cs typeface="Palatino Linotype"/>
              </a:rPr>
              <a:t>choose</a:t>
            </a:r>
            <a:r>
              <a:rPr lang="en-US" spc="-10" dirty="0">
                <a:cs typeface="Palatino Linotype"/>
              </a:rPr>
              <a:t> </a:t>
            </a:r>
            <a:r>
              <a:rPr lang="en-US" dirty="0">
                <a:cs typeface="Palatino Linotype"/>
              </a:rPr>
              <a:t>the</a:t>
            </a:r>
            <a:r>
              <a:rPr lang="en-US" spc="5" dirty="0">
                <a:cs typeface="Palatino Linotype"/>
              </a:rPr>
              <a:t> </a:t>
            </a:r>
            <a:r>
              <a:rPr lang="en-US" dirty="0">
                <a:cs typeface="Palatino Linotype"/>
              </a:rPr>
              <a:t>CE</a:t>
            </a:r>
            <a:r>
              <a:rPr lang="en-US" spc="-10" dirty="0">
                <a:cs typeface="Palatino Linotype"/>
              </a:rPr>
              <a:t> Educator Preparation Program (CE-</a:t>
            </a:r>
            <a:r>
              <a:rPr lang="en-US" dirty="0">
                <a:cs typeface="Palatino Linotype"/>
              </a:rPr>
              <a:t>EPP)</a:t>
            </a:r>
            <a:r>
              <a:rPr lang="en-US" spc="-65" dirty="0">
                <a:cs typeface="Palatino Linotype"/>
              </a:rPr>
              <a:t> </a:t>
            </a:r>
            <a:r>
              <a:rPr lang="en-US" dirty="0">
                <a:cs typeface="Palatino Linotype"/>
              </a:rPr>
              <a:t>where</a:t>
            </a:r>
            <a:r>
              <a:rPr lang="en-US" spc="-5" dirty="0">
                <a:cs typeface="Palatino Linotype"/>
              </a:rPr>
              <a:t> </a:t>
            </a:r>
            <a:r>
              <a:rPr lang="en-US" spc="-10" dirty="0">
                <a:cs typeface="Palatino Linotype"/>
              </a:rPr>
              <a:t>formal </a:t>
            </a:r>
            <a:r>
              <a:rPr lang="en-US" dirty="0">
                <a:cs typeface="Palatino Linotype"/>
              </a:rPr>
              <a:t>instruction</a:t>
            </a:r>
            <a:r>
              <a:rPr lang="en-US" spc="10" dirty="0">
                <a:cs typeface="Palatino Linotype"/>
              </a:rPr>
              <a:t> </a:t>
            </a:r>
            <a:r>
              <a:rPr lang="en-US" dirty="0">
                <a:cs typeface="Palatino Linotype"/>
              </a:rPr>
              <a:t>is</a:t>
            </a:r>
            <a:r>
              <a:rPr lang="en-US" spc="-15" dirty="0">
                <a:cs typeface="Palatino Linotype"/>
              </a:rPr>
              <a:t> </a:t>
            </a:r>
            <a:r>
              <a:rPr lang="en-US" dirty="0">
                <a:cs typeface="Palatino Linotype"/>
              </a:rPr>
              <a:t>being</a:t>
            </a:r>
            <a:r>
              <a:rPr lang="en-US" spc="-5" dirty="0">
                <a:cs typeface="Palatino Linotype"/>
              </a:rPr>
              <a:t> </a:t>
            </a:r>
            <a:r>
              <a:rPr lang="en-US" dirty="0">
                <a:cs typeface="Palatino Linotype"/>
              </a:rPr>
              <a:t>completed</a:t>
            </a:r>
            <a:r>
              <a:rPr lang="en-US" spc="-10" dirty="0">
                <a:cs typeface="Palatino Linotype"/>
              </a:rPr>
              <a:t> </a:t>
            </a:r>
            <a:r>
              <a:rPr lang="en-US" dirty="0">
                <a:cs typeface="Palatino Linotype"/>
              </a:rPr>
              <a:t>in the</a:t>
            </a:r>
            <a:r>
              <a:rPr lang="en-US" spc="5" dirty="0">
                <a:cs typeface="Palatino Linotype"/>
              </a:rPr>
              <a:t> </a:t>
            </a:r>
            <a:r>
              <a:rPr lang="en-US" spc="-10" dirty="0">
                <a:cs typeface="Palatino Linotype"/>
              </a:rPr>
              <a:t>drop-</a:t>
            </a:r>
            <a:r>
              <a:rPr lang="en-US" dirty="0">
                <a:cs typeface="Palatino Linotype"/>
              </a:rPr>
              <a:t>down</a:t>
            </a:r>
            <a:r>
              <a:rPr lang="en-US" spc="-5" dirty="0">
                <a:cs typeface="Palatino Linotype"/>
              </a:rPr>
              <a:t> </a:t>
            </a:r>
            <a:r>
              <a:rPr lang="en-US" dirty="0">
                <a:cs typeface="Palatino Linotype"/>
              </a:rPr>
              <a:t>menu</a:t>
            </a:r>
            <a:r>
              <a:rPr lang="en-US" spc="-5" dirty="0">
                <a:cs typeface="Palatino Linotype"/>
              </a:rPr>
              <a:t> </a:t>
            </a:r>
            <a:r>
              <a:rPr lang="en-US" dirty="0">
                <a:cs typeface="Palatino Linotype"/>
              </a:rPr>
              <a:t>under</a:t>
            </a:r>
            <a:r>
              <a:rPr lang="en-US" spc="5" dirty="0">
                <a:cs typeface="Palatino Linotype"/>
              </a:rPr>
              <a:t> "</a:t>
            </a:r>
            <a:r>
              <a:rPr lang="en-US" spc="-10" dirty="0">
                <a:cs typeface="Palatino Linotype"/>
              </a:rPr>
              <a:t>program enrollment.”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 lvl="0" indent="0" algn="r" defTabSz="914400" rtl="0" eaLnBrk="1" fontAlgn="auto" latinLnBrk="0" hangingPunct="1">
              <a:lnSpc>
                <a:spcPts val="14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+mn-ea"/>
              </a:rPr>
              <a:pPr marL="38100" marR="0" lvl="0" indent="0" algn="r" defTabSz="914400" rtl="0" eaLnBrk="1" fontAlgn="auto" latinLnBrk="0" hangingPunct="1">
                <a:lnSpc>
                  <a:spcPts val="141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sz="1400" b="0" i="0" u="none" strike="noStrike" kern="1200" cap="none" spc="-25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54C5FF-E2FE-BAE2-5DFE-32BD30011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Provisional Process for Teachers ">
            <a:extLst>
              <a:ext uri="{FF2B5EF4-FFF2-40B4-BE49-F238E27FC236}">
                <a16:creationId xmlns:a16="http://schemas.microsoft.com/office/drawing/2014/main" id="{7EBD6AAD-76B7-9A3D-C98C-705A2D04EC1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29922" y="362951"/>
            <a:ext cx="10096959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265" algn="ctr">
              <a:lnSpc>
                <a:spcPct val="100000"/>
              </a:lnSpc>
              <a:spcBef>
                <a:spcPts val="100"/>
              </a:spcBef>
            </a:pPr>
            <a:r>
              <a:rPr lang="en-US" sz="4000" dirty="0"/>
              <a:t>Provisional</a:t>
            </a:r>
            <a:r>
              <a:rPr lang="en-US" sz="4000" spc="-110" dirty="0"/>
              <a:t> </a:t>
            </a:r>
            <a:r>
              <a:rPr lang="en-US" sz="4000" dirty="0"/>
              <a:t>Process</a:t>
            </a:r>
            <a:r>
              <a:rPr lang="en-US" sz="4000" spc="-140" dirty="0"/>
              <a:t> </a:t>
            </a:r>
            <a:r>
              <a:rPr lang="en-US" sz="4000" dirty="0"/>
              <a:t>for</a:t>
            </a:r>
            <a:r>
              <a:rPr lang="en-US" sz="4000" spc="-114" dirty="0"/>
              <a:t> </a:t>
            </a:r>
            <a:r>
              <a:rPr lang="en-US" sz="4000" spc="-10" dirty="0"/>
              <a:t>Teachers (2 of 4)</a:t>
            </a:r>
            <a:endParaRPr lang="en-US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837F87-5BE5-7293-256E-9A5FF0062C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</a:rPr>
              <a:t>In accordance with N.J.A.C. 6A:9B-8.4(b), </a:t>
            </a:r>
            <a:r>
              <a:rPr lang="en-US" b="1" dirty="0">
                <a:solidFill>
                  <a:prstClr val="black"/>
                </a:solidFill>
              </a:rPr>
              <a:t>”the employing school district shall register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b="1" dirty="0">
                <a:solidFill>
                  <a:prstClr val="black"/>
                </a:solidFill>
              </a:rPr>
              <a:t>the provisional teacher within 60 days of the date the CE or CEAS holder begins employment</a:t>
            </a:r>
            <a:r>
              <a:rPr lang="en-US" dirty="0">
                <a:solidFill>
                  <a:prstClr val="black"/>
                </a:solidFill>
              </a:rPr>
              <a:t>.” As of September 1, 2024, a provisional teacher registration, submitted after the 60th day, will be marked as out of regulation and denied.</a:t>
            </a:r>
            <a:endParaRPr lang="en-US" dirty="0">
              <a:solidFill>
                <a:prstClr val="black"/>
              </a:solidFill>
              <a:cs typeface="Palatino Linotype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EBC031A8-44BB-2F9A-A9BE-8DCD5EE46E5E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 lvl="0" indent="0" algn="r" defTabSz="914400" rtl="0" eaLnBrk="1" fontAlgn="auto" latinLnBrk="0" hangingPunct="1">
              <a:lnSpc>
                <a:spcPts val="14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+mn-ea"/>
              </a:rPr>
              <a:pPr marL="38100" marR="0" lvl="0" indent="0" algn="r" defTabSz="914400" rtl="0" eaLnBrk="1" fontAlgn="auto" latinLnBrk="0" hangingPunct="1">
                <a:lnSpc>
                  <a:spcPts val="141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sz="1400" b="0" i="0" u="none" strike="noStrike" kern="1200" cap="none" spc="-25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56962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5907" y="410794"/>
            <a:ext cx="10269279" cy="747579"/>
          </a:xfrm>
        </p:spPr>
        <p:txBody>
          <a:bodyPr/>
          <a:lstStyle/>
          <a:p>
            <a:pPr algn="ctr"/>
            <a:r>
              <a:rPr lang="en-US" sz="4400" dirty="0"/>
              <a:t>Provisional Process for Teachers (3 of 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088" y="1192135"/>
            <a:ext cx="12254916" cy="4473729"/>
          </a:xfrm>
        </p:spPr>
        <p:txBody>
          <a:bodyPr vert="horz" lIns="91440" tIns="45720" rIns="822960" bIns="45720" rtlCol="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>
                <a:latin typeface="+mn-lt"/>
              </a:rPr>
              <a:t>The following must be completed while employed under the provisional certification to obtain a standard license:</a:t>
            </a:r>
            <a:endParaRPr lang="en-US" sz="2400" b="1" dirty="0">
              <a:solidFill>
                <a:prstClr val="black"/>
              </a:solidFill>
              <a:latin typeface="+mn-lt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prstClr val="black"/>
                </a:solidFill>
                <a:latin typeface="+mn-lt"/>
              </a:rPr>
              <a:t>Mentoring and Induction: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prstClr val="black"/>
                </a:solidFill>
                <a:latin typeface="+mn-lt"/>
              </a:rPr>
              <a:t>Provisional teachers must complete a school mentoring program.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+mn-lt"/>
              </a:rPr>
              <a:t>The mentoring fee charged by the school district is $550 for CEAS teachers and $1000 for CE teachers.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+mn-lt"/>
                <a:ea typeface="Calibri" panose="020F0502020204030204" pitchFamily="34" charset="0"/>
              </a:rPr>
              <a:t>The </a:t>
            </a:r>
            <a:r>
              <a:rPr lang="en-US" sz="2400" dirty="0">
                <a:latin typeface="+mn-lt"/>
                <a:ea typeface="Calibri" panose="020F0502020204030204" pitchFamily="34" charset="0"/>
                <a:hlinkClick r:id="rId3"/>
              </a:rPr>
              <a:t>Office of 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hlinkClick r:id="rId3"/>
              </a:rPr>
              <a:t>Professional Development 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</a:rPr>
              <a:t>has information about developing a mentoring plan.</a:t>
            </a:r>
            <a:r>
              <a:rPr lang="en-US" sz="2400" dirty="0">
                <a:solidFill>
                  <a:srgbClr val="1F497D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</a:rPr>
              <a:t>Please contact </a:t>
            </a:r>
            <a:r>
              <a:rPr lang="en-US" sz="2400" u="sng" dirty="0">
                <a:solidFill>
                  <a:srgbClr val="1F497D"/>
                </a:solidFill>
                <a:effectLst/>
                <a:latin typeface="+mn-lt"/>
                <a:ea typeface="Calibri" panose="020F0502020204030204" pitchFamily="34" charset="0"/>
                <a:hlinkClick r:id="rId4"/>
              </a:rPr>
              <a:t>TeachPD@doe.nj.gov</a:t>
            </a:r>
            <a:r>
              <a:rPr lang="en-US" sz="2400" dirty="0">
                <a:solidFill>
                  <a:srgbClr val="1F497D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</a:rPr>
              <a:t>for any questions you may have about developing a mentoring plan.</a:t>
            </a:r>
            <a:r>
              <a:rPr lang="en-US" sz="2400" dirty="0">
                <a:solidFill>
                  <a:srgbClr val="1F497D"/>
                </a:solidFill>
                <a:effectLst/>
                <a:latin typeface="+mn-lt"/>
                <a:ea typeface="Calibri" panose="020F0502020204030204" pitchFamily="34" charset="0"/>
              </a:rPr>
              <a:t>  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</a:rPr>
              <a:t>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D1C70C-36A2-44FC-A083-98959550CFF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8018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6432AB-50CA-C73F-0BA9-FE5288F61C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96D4B-62BD-E8F3-A45B-3A3F4EF63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07" y="410794"/>
            <a:ext cx="10269279" cy="747579"/>
          </a:xfrm>
        </p:spPr>
        <p:txBody>
          <a:bodyPr/>
          <a:lstStyle/>
          <a:p>
            <a:pPr algn="ctr"/>
            <a:r>
              <a:rPr lang="en-US" sz="4400" dirty="0"/>
              <a:t>Provisional Process for Teachers (4 of 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A1776-CD1D-23C8-B97C-90CB5BBAB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545" y="1075578"/>
            <a:ext cx="12254916" cy="5264414"/>
          </a:xfrm>
        </p:spPr>
        <p:txBody>
          <a:bodyPr vert="horz" lIns="91440" tIns="45720" rIns="822960" bIns="45720" rtlCol="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>
                <a:latin typeface="+mn-lt"/>
              </a:rPr>
              <a:t>The following must be completed while the teacher is employed under the provisional certification to obtain a standard license:</a:t>
            </a:r>
            <a:endParaRPr lang="en-US" sz="2400" b="1" dirty="0">
              <a:latin typeface="+mn-lt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 dirty="0">
                <a:latin typeface="+mn-lt"/>
              </a:rPr>
              <a:t>Supervision and Evaluation:</a:t>
            </a:r>
            <a:endParaRPr lang="en-US" sz="2400" dirty="0"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>
                <a:solidFill>
                  <a:prstClr val="black"/>
                </a:solidFill>
                <a:latin typeface="+mn-lt"/>
              </a:rPr>
              <a:t>Provisional teachers must obtain a</a:t>
            </a:r>
            <a:r>
              <a:rPr lang="en-US" sz="2400" dirty="0">
                <a:latin typeface="+mn-lt"/>
              </a:rPr>
              <a:t>t least two years of effective or highly effective final summative  evaluations.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The </a:t>
            </a:r>
            <a:r>
              <a:rPr lang="en-US" sz="2400" dirty="0">
                <a:solidFill>
                  <a:srgbClr val="000000"/>
                </a:solidFill>
                <a:latin typeface="+mn-lt"/>
                <a:hlinkClick r:id="rId3"/>
              </a:rPr>
              <a:t>Office of Educator Evaluation 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has information regarding </a:t>
            </a:r>
            <a:r>
              <a:rPr lang="en-US" sz="2400" dirty="0" err="1">
                <a:solidFill>
                  <a:srgbClr val="000000"/>
                </a:solidFill>
                <a:latin typeface="+mn-lt"/>
              </a:rPr>
              <a:t>AchieveNJ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.  Please contact </a:t>
            </a:r>
            <a:r>
              <a:rPr lang="en-US" sz="2400" dirty="0">
                <a:solidFill>
                  <a:srgbClr val="000000"/>
                </a:solidFill>
                <a:latin typeface="+mn-lt"/>
                <a:hlinkClick r:id="rId4"/>
              </a:rPr>
              <a:t>edueval@doe.nj.gov 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for any questions regarding </a:t>
            </a:r>
            <a:r>
              <a:rPr lang="en-US" sz="2400" dirty="0" err="1">
                <a:solidFill>
                  <a:srgbClr val="000000"/>
                </a:solidFill>
                <a:latin typeface="+mn-lt"/>
              </a:rPr>
              <a:t>AchieveNJ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/summative ratings. </a:t>
            </a:r>
            <a:endParaRPr lang="en-US" sz="2400" dirty="0"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 dirty="0">
                <a:latin typeface="+mn-lt"/>
              </a:rPr>
              <a:t>Alternate Route Formal Instruction for CE teachers:</a:t>
            </a:r>
            <a:endParaRPr lang="en-US" sz="2400" dirty="0"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>
                <a:latin typeface="+mn-lt"/>
              </a:rPr>
              <a:t>At least 400 hours or the credit equivalent of instruction through an approved CE-EPP.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5F1EA5-0BC7-D271-C63E-331271F9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D1C70C-36A2-44FC-A083-98959550CFF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2894831"/>
      </p:ext>
    </p:extLst>
  </p:cSld>
  <p:clrMapOvr>
    <a:masterClrMapping/>
  </p:clrMapOvr>
</p:sld>
</file>

<file path=ppt/theme/theme1.xml><?xml version="1.0" encoding="utf-8"?>
<a:theme xmlns:a="http://schemas.openxmlformats.org/drawingml/2006/main" name="NDJOE_Main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954F72"/>
      </a:folHlink>
    </a:clrScheme>
    <a:fontScheme name="NJDOE Template 0921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JDOE_0921B  -  Read-Only" id="{C1613D39-6B86-4B5D-93E2-20FE4AD38CE8}" vid="{5AB86873-693B-4F0C-94A2-CB6D2E7299DB}"/>
    </a:ext>
  </a:extLst>
</a:theme>
</file>

<file path=ppt/theme/theme2.xml><?xml version="1.0" encoding="utf-8"?>
<a:theme xmlns:a="http://schemas.openxmlformats.org/drawingml/2006/main" name="NJDOE_TitleSlide">
  <a:themeElements>
    <a:clrScheme name="Custom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954F72"/>
      </a:folHlink>
    </a:clrScheme>
    <a:fontScheme name="NJDOE Template 0921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JDOE_0921B  -  Read-Only" id="{C1613D39-6B86-4B5D-93E2-20FE4AD38CE8}" vid="{0A086859-D2CB-4460-8A93-E6ED40863458}"/>
    </a:ext>
  </a:extLst>
</a:theme>
</file>

<file path=ppt/theme/theme3.xml><?xml version="1.0" encoding="utf-8"?>
<a:theme xmlns:a="http://schemas.openxmlformats.org/drawingml/2006/main" name="NJDOE_Section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JDOE_0921B  -  Read-Only" id="{C1613D39-6B86-4B5D-93E2-20FE4AD38CE8}" vid="{D4DA7CAC-3535-4212-B4FD-FB135A333E3D}"/>
    </a:ext>
  </a:extLst>
</a:theme>
</file>

<file path=ppt/theme/theme4.xml><?xml version="1.0" encoding="utf-8"?>
<a:theme xmlns:a="http://schemas.openxmlformats.org/drawingml/2006/main" name="1_NDJOE_Main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954F72"/>
      </a:folHlink>
    </a:clrScheme>
    <a:fontScheme name="NJDOE Template 0921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mited CE_CEAS Jan. 2022 Board Meeting PPT" id="{30625426-5E45-423C-A086-D189175F8AEC}" vid="{516CCBD6-42E9-4246-B316-E552D0E2BA20}"/>
    </a:ext>
  </a:extLst>
</a:theme>
</file>

<file path=ppt/theme/theme5.xml><?xml version="1.0" encoding="utf-8"?>
<a:theme xmlns:a="http://schemas.openxmlformats.org/drawingml/2006/main" name="2_NDJOE_Main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954F72"/>
      </a:folHlink>
    </a:clrScheme>
    <a:fontScheme name="NJDOE Template 0921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JDOE_0921B  -  Read-Only" id="{C1613D39-6B86-4B5D-93E2-20FE4AD38CE8}" vid="{5AB86873-693B-4F0C-94A2-CB6D2E7299DB}"/>
    </a:ext>
  </a:extLst>
</a:theme>
</file>

<file path=ppt/theme/theme6.xml><?xml version="1.0" encoding="utf-8"?>
<a:theme xmlns:a="http://schemas.openxmlformats.org/drawingml/2006/main" name="3_NDJOE_Main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954F72"/>
      </a:folHlink>
    </a:clrScheme>
    <a:fontScheme name="NJDOE Template 0921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JDOE_2023" id="{E94947DF-1A62-404F-9C5E-529A60F6FDB4}" vid="{20F40264-73D6-4105-B881-645A45A081C3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baf7004-a385-44da-a26e-a78e432394d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DBC90275BB3848B6B366B6D0955763" ma:contentTypeVersion="10" ma:contentTypeDescription="Create a new document." ma:contentTypeScope="" ma:versionID="c2d019a261f08c4d341acf74bf2410a2">
  <xsd:schema xmlns:xsd="http://www.w3.org/2001/XMLSchema" xmlns:xs="http://www.w3.org/2001/XMLSchema" xmlns:p="http://schemas.microsoft.com/office/2006/metadata/properties" xmlns:ns3="9baf7004-a385-44da-a26e-a78e432394d8" xmlns:ns4="0cb49514-646a-4c19-b3ae-5e7d43590eeb" targetNamespace="http://schemas.microsoft.com/office/2006/metadata/properties" ma:root="true" ma:fieldsID="9ba0c828a4c4fbdeb341009d017ff9d3" ns3:_="" ns4:_="">
    <xsd:import namespace="9baf7004-a385-44da-a26e-a78e432394d8"/>
    <xsd:import namespace="0cb49514-646a-4c19-b3ae-5e7d43590ee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af7004-a385-44da-a26e-a78e432394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b49514-646a-4c19-b3ae-5e7d43590ee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1184A6-E8C6-4D2C-B5E0-AAA964AB9107}">
  <ds:schemaRefs>
    <ds:schemaRef ds:uri="http://schemas.openxmlformats.org/package/2006/metadata/core-properties"/>
    <ds:schemaRef ds:uri="http://www.w3.org/XML/1998/namespace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9baf7004-a385-44da-a26e-a78e432394d8"/>
    <ds:schemaRef ds:uri="http://schemas.microsoft.com/office/infopath/2007/PartnerControls"/>
    <ds:schemaRef ds:uri="0cb49514-646a-4c19-b3ae-5e7d43590eeb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9CC3CCF-AF8B-4C06-918B-90BFC12C4F4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25B0917-7C77-4477-B5AB-B1E534BD1FDF}">
  <ds:schemaRefs>
    <ds:schemaRef ds:uri="0cb49514-646a-4c19-b3ae-5e7d43590eeb"/>
    <ds:schemaRef ds:uri="9baf7004-a385-44da-a26e-a78e432394d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2544</Words>
  <Application>Microsoft Office PowerPoint</Application>
  <PresentationFormat>Widescreen</PresentationFormat>
  <Paragraphs>259</Paragraphs>
  <Slides>38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Arial</vt:lpstr>
      <vt:lpstr>Calibri</vt:lpstr>
      <vt:lpstr>Courier New</vt:lpstr>
      <vt:lpstr>Palatino Linotype</vt:lpstr>
      <vt:lpstr>NDJOE_Main</vt:lpstr>
      <vt:lpstr>NJDOE_TitleSlide</vt:lpstr>
      <vt:lpstr>NJDOE_SectionTitle</vt:lpstr>
      <vt:lpstr>1_NDJOE_Main</vt:lpstr>
      <vt:lpstr>2_NDJOE_Main</vt:lpstr>
      <vt:lpstr>3_NDJOE_Main</vt:lpstr>
      <vt:lpstr>Provisional Educator Process: Virtual Training</vt:lpstr>
      <vt:lpstr>Welcome and Introductions</vt:lpstr>
      <vt:lpstr>Virtual Training Agenda</vt:lpstr>
      <vt:lpstr>Overview of Certification for Teachers (Three-Tiered System)</vt:lpstr>
      <vt:lpstr>Provisional Process:  Teachers</vt:lpstr>
      <vt:lpstr>Provisional Process for Teachers (1 of 4)</vt:lpstr>
      <vt:lpstr>Provisional Process for Teachers (2 of 4)</vt:lpstr>
      <vt:lpstr>Provisional Process for Teachers (3 of 4)</vt:lpstr>
      <vt:lpstr>Provisional Process for Teachers (4 of 4)</vt:lpstr>
      <vt:lpstr>50-Hour Verification of  Program Completion (CE-EPPs)</vt:lpstr>
      <vt:lpstr>Instruction for CE Holders (1 of 2)</vt:lpstr>
      <vt:lpstr>Instruction for CE Holders (2 of 2)</vt:lpstr>
      <vt:lpstr>Provisional Process:  Educational Services and Administrative Endorsements</vt:lpstr>
      <vt:lpstr>School Library Media Specialists (1 of 2) </vt:lpstr>
      <vt:lpstr>School Library Media Specialists (2 of 2) </vt:lpstr>
      <vt:lpstr>Student Assistance Coordinators (SAC)</vt:lpstr>
      <vt:lpstr>Administrators</vt:lpstr>
      <vt:lpstr>New Provisional Registration</vt:lpstr>
      <vt:lpstr>Registering New Provisional Licenses</vt:lpstr>
      <vt:lpstr>New Provisional Educator Information</vt:lpstr>
      <vt:lpstr>New Provisional License</vt:lpstr>
      <vt:lpstr>Provisional Renewal Process</vt:lpstr>
      <vt:lpstr>Renewal of a Provisional (1 of 2)</vt:lpstr>
      <vt:lpstr>Renewal of a Provisional (2 of 2)</vt:lpstr>
      <vt:lpstr>Initiating Provisional Renewal (1 of 3)</vt:lpstr>
      <vt:lpstr>Initiating Provisional Renewal (2 of 3)</vt:lpstr>
      <vt:lpstr>Initiating Provisional Renewal (3 of 3)</vt:lpstr>
      <vt:lpstr>Entering a Termination Date</vt:lpstr>
      <vt:lpstr>Conversion to Standard Process</vt:lpstr>
      <vt:lpstr>Conversion to Standard </vt:lpstr>
      <vt:lpstr>Conversion to Standard Checklist</vt:lpstr>
      <vt:lpstr>Final Summative Evaluation  Ratings and Mentorship </vt:lpstr>
      <vt:lpstr>NJDOE Contact Information</vt:lpstr>
      <vt:lpstr>NJDOE Contact Information (1 of 4)</vt:lpstr>
      <vt:lpstr>Contact Information: Web to Case (2 of 4)</vt:lpstr>
      <vt:lpstr>Contact Information: Web to Case (3 of 4)</vt:lpstr>
      <vt:lpstr>Contacting Information (4 of 4) </vt:lpstr>
      <vt:lpstr>Follow Us on Social Media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Provisional Educator Process Virtual Training</dc:title>
  <dc:creator>New Jersey Department of Education</dc:creator>
  <cp:lastModifiedBy>Sikorski, Vickie</cp:lastModifiedBy>
  <cp:revision>23</cp:revision>
  <cp:lastPrinted>2025-02-04T13:52:15Z</cp:lastPrinted>
  <dcterms:created xsi:type="dcterms:W3CDTF">2022-05-24T17:39:40Z</dcterms:created>
  <dcterms:modified xsi:type="dcterms:W3CDTF">2025-04-08T16:58:23Z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0x0101008CDBC90275BB3848B6B366B6D0955763</vt:lpwstr>
  </property>
</Properties>
</file>