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1"/>
  </p:notesMasterIdLst>
  <p:sldIdLst>
    <p:sldId id="258" r:id="rId5"/>
    <p:sldId id="276" r:id="rId6"/>
    <p:sldId id="312" r:id="rId7"/>
    <p:sldId id="264" r:id="rId8"/>
    <p:sldId id="416" r:id="rId9"/>
    <p:sldId id="422" r:id="rId10"/>
    <p:sldId id="423" r:id="rId11"/>
    <p:sldId id="436" r:id="rId12"/>
    <p:sldId id="418" r:id="rId13"/>
    <p:sldId id="424" r:id="rId14"/>
    <p:sldId id="266" r:id="rId15"/>
    <p:sldId id="425" r:id="rId16"/>
    <p:sldId id="426" r:id="rId17"/>
    <p:sldId id="427" r:id="rId18"/>
    <p:sldId id="267" r:id="rId19"/>
    <p:sldId id="428" r:id="rId20"/>
    <p:sldId id="429" r:id="rId21"/>
    <p:sldId id="330" r:id="rId22"/>
    <p:sldId id="368" r:id="rId23"/>
    <p:sldId id="340" r:id="rId24"/>
    <p:sldId id="275" r:id="rId25"/>
    <p:sldId id="343" r:id="rId26"/>
    <p:sldId id="369" r:id="rId27"/>
    <p:sldId id="370" r:id="rId28"/>
    <p:sldId id="268" r:id="rId29"/>
    <p:sldId id="430" r:id="rId30"/>
    <p:sldId id="431" r:id="rId31"/>
    <p:sldId id="346" r:id="rId32"/>
    <p:sldId id="432" r:id="rId33"/>
    <p:sldId id="374" r:id="rId34"/>
    <p:sldId id="433" r:id="rId35"/>
    <p:sldId id="434" r:id="rId36"/>
    <p:sldId id="269" r:id="rId37"/>
    <p:sldId id="379" r:id="rId38"/>
    <p:sldId id="378" r:id="rId39"/>
    <p:sldId id="380" r:id="rId40"/>
    <p:sldId id="384" r:id="rId41"/>
    <p:sldId id="383" r:id="rId42"/>
    <p:sldId id="382" r:id="rId43"/>
    <p:sldId id="385" r:id="rId44"/>
    <p:sldId id="270" r:id="rId45"/>
    <p:sldId id="322" r:id="rId46"/>
    <p:sldId id="386" r:id="rId47"/>
    <p:sldId id="387" r:id="rId48"/>
    <p:sldId id="388" r:id="rId49"/>
    <p:sldId id="271" r:id="rId50"/>
    <p:sldId id="323" r:id="rId51"/>
    <p:sldId id="400" r:id="rId52"/>
    <p:sldId id="390" r:id="rId53"/>
    <p:sldId id="272" r:id="rId54"/>
    <p:sldId id="392" r:id="rId55"/>
    <p:sldId id="324" r:id="rId56"/>
    <p:sldId id="420" r:id="rId57"/>
    <p:sldId id="395" r:id="rId58"/>
    <p:sldId id="396" r:id="rId59"/>
    <p:sldId id="273" r:id="rId60"/>
    <p:sldId id="325" r:id="rId61"/>
    <p:sldId id="397" r:id="rId62"/>
    <p:sldId id="398" r:id="rId63"/>
    <p:sldId id="399" r:id="rId64"/>
    <p:sldId id="274" r:id="rId65"/>
    <p:sldId id="326" r:id="rId66"/>
    <p:sldId id="327" r:id="rId67"/>
    <p:sldId id="328" r:id="rId68"/>
    <p:sldId id="303" r:id="rId69"/>
    <p:sldId id="311"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41544C22-3AA0-7C22-32CD-96C0F3D2BB9D}" name="Morgan, Alexis" initials="MA" userId="S::amorgan@doe.nj.gov::7d893f7c-d8e8-480b-8874-d8b139b35564" providerId="AD"/>
  <p188:author id="{7CD06546-9DD9-0023-DDD8-EC4F2CAE1FF9}" name="Thomas, Elizabeth" initials="ET" userId="S::ethomas@doe.nj.gov::ecf9b76d-2424-407e-a49b-ad172b417e8c" providerId="AD"/>
  <p188:author id="{C4EB6252-193B-BD8D-5F00-6976EBAE85DF}" name="Petaccio, Melissa" initials="PM" userId="S::mpetacci@doe.nj.gov::7459df4a-dabc-42eb-87b1-b5467a0fc5a8" providerId="AD"/>
  <p188:author id="{8308C570-9512-C273-D6D6-DBA5C4074E67}" name="Gatti, Kimberly" initials="KG" userId="S::kgatti@doe.nj.gov::e2c0f15b-d713-4ae2-a776-d1d1c38a43ff" providerId="AD"/>
  <p188:author id="{A6620687-0BC2-3237-74BC-9411B17FF7BB}" name="Hart-Ruiz, Timothy" initials="TH" userId="S::thart@doe.nj.gov::ec37d88e-b1b0-4cd9-83ba-36e4790d904f" providerId="AD"/>
  <p188:author id="{CF76B8DE-C4A8-559E-23DF-03453BF9BD98}" name="Fernandez-Vina, Elizabeth" initials="EF" userId="S::efernand@doe.nj.gov::ca52e978-c70f-4229-9898-5af9fdfb51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88FF"/>
    <a:srgbClr val="0000FF"/>
    <a:srgbClr val="428CD6"/>
    <a:srgbClr val="004E75"/>
    <a:srgbClr val="B2B2B2"/>
    <a:srgbClr val="FFFFFF"/>
    <a:srgbClr val="2A75C0"/>
    <a:srgbClr val="7E0000"/>
    <a:srgbClr val="833400"/>
    <a:srgbClr val="944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1" autoAdjust="0"/>
    <p:restoredTop sz="86441" autoAdjust="0"/>
  </p:normalViewPr>
  <p:slideViewPr>
    <p:cSldViewPr snapToGrid="0">
      <p:cViewPr varScale="1">
        <p:scale>
          <a:sx n="71" d="100"/>
          <a:sy n="71" d="100"/>
        </p:scale>
        <p:origin x="240" y="5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CEA468-1A4C-4BFF-B325-CCBFAD117EF5}" type="doc">
      <dgm:prSet loTypeId="urn:microsoft.com/office/officeart/2024/layout/NumberedLinearArrowProcess#1" loCatId="process" qsTypeId="urn:microsoft.com/office/officeart/2005/8/quickstyle/simple4" qsCatId="simple" csTypeId="urn:microsoft.com/office/officeart/2005/8/colors/accent1_2" csCatId="accent1" phldr="1"/>
      <dgm:spPr/>
      <dgm:t>
        <a:bodyPr/>
        <a:lstStyle/>
        <a:p>
          <a:endParaRPr lang="en-US"/>
        </a:p>
      </dgm:t>
    </dgm:pt>
    <dgm:pt modelId="{930E0883-A9C2-4A68-B704-C2F3B515BF0F}">
      <dgm:prSet phldrT="[Text]" phldr="0" custT="1"/>
      <dgm:spPr/>
      <dgm:t>
        <a:bodyPr/>
        <a:lstStyle/>
        <a:p>
          <a:endParaRPr lang="en-US" sz="1800" dirty="0"/>
        </a:p>
        <a:p>
          <a:endParaRPr lang="en-US" sz="1800" dirty="0"/>
        </a:p>
      </dgm:t>
    </dgm:pt>
    <dgm:pt modelId="{05742D0B-2894-4403-90F7-5434B24D2EAA}" type="parTrans" cxnId="{52F495F1-1274-4A14-B989-556DC92870A2}">
      <dgm:prSet/>
      <dgm:spPr/>
      <dgm:t>
        <a:bodyPr/>
        <a:lstStyle/>
        <a:p>
          <a:endParaRPr lang="en-US"/>
        </a:p>
      </dgm:t>
    </dgm:pt>
    <dgm:pt modelId="{F951518A-6443-410F-B50C-9B4FD83580DF}" type="sibTrans" cxnId="{52F495F1-1274-4A14-B989-556DC92870A2}">
      <dgm:prSet phldrT="1" phldr="0"/>
      <dgm:spPr/>
      <dgm:t>
        <a:bodyPr/>
        <a:lstStyle/>
        <a:p>
          <a:r>
            <a:t>1</a:t>
          </a:r>
          <a:endParaRPr dirty="0"/>
        </a:p>
      </dgm:t>
    </dgm:pt>
    <dgm:pt modelId="{C82BF937-2D8E-4DA8-ADB6-A873E61A1F4F}">
      <dgm:prSet phldrT="[Text]" phldr="0" custT="1"/>
      <dgm:spPr/>
      <dgm:t>
        <a:bodyPr/>
        <a:lstStyle/>
        <a:p>
          <a:pPr algn="ctr"/>
          <a:endParaRPr lang="en-US" sz="2400" dirty="0"/>
        </a:p>
        <a:p>
          <a:pPr algn="ctr"/>
          <a:endParaRPr lang="en-US" sz="2400" dirty="0"/>
        </a:p>
        <a:p>
          <a:pPr algn="ctr"/>
          <a:r>
            <a:rPr lang="en-US" sz="1800" dirty="0"/>
            <a:t>		</a:t>
          </a:r>
        </a:p>
      </dgm:t>
    </dgm:pt>
    <dgm:pt modelId="{E54F65EE-C175-42B3-89F8-C1978BD8A968}" type="parTrans" cxnId="{F72689A9-BB04-4341-9124-EED97F3ABBF0}">
      <dgm:prSet/>
      <dgm:spPr/>
      <dgm:t>
        <a:bodyPr/>
        <a:lstStyle/>
        <a:p>
          <a:endParaRPr lang="en-US"/>
        </a:p>
      </dgm:t>
    </dgm:pt>
    <dgm:pt modelId="{FB283035-C9DE-43F9-B3EF-8583B79ED3BC}" type="sibTrans" cxnId="{F72689A9-BB04-4341-9124-EED97F3ABBF0}">
      <dgm:prSet phldrT="3" phldr="0"/>
      <dgm:spPr/>
      <dgm:t>
        <a:bodyPr/>
        <a:lstStyle/>
        <a:p>
          <a:r>
            <a:t>3</a:t>
          </a:r>
        </a:p>
      </dgm:t>
    </dgm:pt>
    <dgm:pt modelId="{16C2A950-B649-4F39-8660-B00F3E635E78}">
      <dgm:prSet phldrT="[Text]" phldr="0" custT="1"/>
      <dgm:spPr/>
      <dgm:t>
        <a:bodyPr/>
        <a:lstStyle/>
        <a:p>
          <a:endParaRPr lang="en-US" sz="2400" dirty="0"/>
        </a:p>
        <a:p>
          <a:endParaRPr lang="en-US" sz="2400" dirty="0"/>
        </a:p>
      </dgm:t>
    </dgm:pt>
    <dgm:pt modelId="{EAE512E9-FD0C-4528-99AA-44AB1A4B85FC}" type="sibTrans" cxnId="{A7D07688-46CF-4FE8-808C-E1DD12F25442}">
      <dgm:prSet phldrT="2" phldr="0"/>
      <dgm:spPr/>
      <dgm:t>
        <a:bodyPr/>
        <a:lstStyle/>
        <a:p>
          <a:r>
            <a:t>2</a:t>
          </a:r>
        </a:p>
      </dgm:t>
    </dgm:pt>
    <dgm:pt modelId="{DAF0319F-2D2D-459F-AEAC-E4F355734A95}" type="parTrans" cxnId="{A7D07688-46CF-4FE8-808C-E1DD12F25442}">
      <dgm:prSet/>
      <dgm:spPr/>
      <dgm:t>
        <a:bodyPr/>
        <a:lstStyle/>
        <a:p>
          <a:endParaRPr lang="en-US"/>
        </a:p>
      </dgm:t>
    </dgm:pt>
    <dgm:pt modelId="{B974CEB8-DE5F-460E-BA95-12DCB5AD9633}">
      <dgm:prSet phldrT="[Text]" phldr="0" custT="1"/>
      <dgm:spPr/>
      <dgm:t>
        <a:bodyPr/>
        <a:lstStyle/>
        <a:p>
          <a:endParaRPr lang="en-US" sz="2000" dirty="0"/>
        </a:p>
        <a:p>
          <a:endParaRPr lang="en-US" sz="2000" dirty="0"/>
        </a:p>
      </dgm:t>
    </dgm:pt>
    <dgm:pt modelId="{528AA137-0F85-4DEC-BFDE-4199290602EE}" type="parTrans" cxnId="{5D37D214-317D-41F4-9662-5113AAC85AC7}">
      <dgm:prSet/>
      <dgm:spPr/>
      <dgm:t>
        <a:bodyPr/>
        <a:lstStyle/>
        <a:p>
          <a:endParaRPr lang="en-US"/>
        </a:p>
      </dgm:t>
    </dgm:pt>
    <dgm:pt modelId="{56DA1426-875A-4442-914A-9A6E945177E6}" type="sibTrans" cxnId="{5D37D214-317D-41F4-9662-5113AAC85AC7}">
      <dgm:prSet phldrT="4" phldr="0"/>
      <dgm:spPr/>
      <dgm:t>
        <a:bodyPr/>
        <a:lstStyle/>
        <a:p>
          <a:r>
            <a:rPr lang="en-US"/>
            <a:t>4</a:t>
          </a:r>
        </a:p>
      </dgm:t>
    </dgm:pt>
    <dgm:pt modelId="{2862FFDE-3683-4456-9377-3A1D634C7AFB}">
      <dgm:prSet phldrT="[Text]" phldr="0" custT="1"/>
      <dgm:spPr/>
      <dgm:t>
        <a:bodyPr/>
        <a:lstStyle/>
        <a:p>
          <a:endParaRPr lang="en-US" sz="1800" dirty="0"/>
        </a:p>
        <a:p>
          <a:endParaRPr lang="en-US" sz="1800" dirty="0"/>
        </a:p>
      </dgm:t>
    </dgm:pt>
    <dgm:pt modelId="{A9C983EE-A990-4431-98C8-D9E33CC52B45}" type="parTrans" cxnId="{4181392C-F594-423E-B606-891F0ADB5D73}">
      <dgm:prSet/>
      <dgm:spPr/>
      <dgm:t>
        <a:bodyPr/>
        <a:lstStyle/>
        <a:p>
          <a:endParaRPr lang="en-US"/>
        </a:p>
      </dgm:t>
    </dgm:pt>
    <dgm:pt modelId="{6D71BA26-7119-4983-9D50-985C165B2381}" type="sibTrans" cxnId="{4181392C-F594-423E-B606-891F0ADB5D73}">
      <dgm:prSet phldrT="5" phldr="0"/>
      <dgm:spPr/>
      <dgm:t>
        <a:bodyPr/>
        <a:lstStyle/>
        <a:p>
          <a:r>
            <a:rPr lang="en-US"/>
            <a:t>5</a:t>
          </a:r>
        </a:p>
      </dgm:t>
    </dgm:pt>
    <dgm:pt modelId="{26E4A7E2-3D1A-46C8-AEA1-FEBDF20F538B}">
      <dgm:prSet phldrT="[Text]" phldr="0" custT="1"/>
      <dgm:spPr/>
      <dgm:t>
        <a:bodyPr/>
        <a:lstStyle/>
        <a:p>
          <a:endParaRPr lang="en-US" sz="2000" dirty="0"/>
        </a:p>
        <a:p>
          <a:endParaRPr lang="en-US" sz="2000" dirty="0"/>
        </a:p>
      </dgm:t>
    </dgm:pt>
    <dgm:pt modelId="{A2370EEF-D69B-4963-87F8-6E7BBCEC42B7}" type="parTrans" cxnId="{79C9624A-82BE-41D6-A65E-AE43BF76B71D}">
      <dgm:prSet/>
      <dgm:spPr/>
      <dgm:t>
        <a:bodyPr/>
        <a:lstStyle/>
        <a:p>
          <a:endParaRPr lang="en-US"/>
        </a:p>
      </dgm:t>
    </dgm:pt>
    <dgm:pt modelId="{923EE434-0C0D-4547-BD76-E6C171B20E98}" type="sibTrans" cxnId="{79C9624A-82BE-41D6-A65E-AE43BF76B71D}">
      <dgm:prSet phldrT="6" phldr="0"/>
      <dgm:spPr/>
      <dgm:t>
        <a:bodyPr/>
        <a:lstStyle/>
        <a:p>
          <a:r>
            <a:rPr lang="en-US"/>
            <a:t>6</a:t>
          </a:r>
        </a:p>
      </dgm:t>
    </dgm:pt>
    <dgm:pt modelId="{35E03075-3C6D-4F65-990C-A31D170346D4}">
      <dgm:prSet phldrT="[Text]" phldr="0" custT="1"/>
      <dgm:spPr/>
      <dgm:t>
        <a:bodyPr/>
        <a:lstStyle/>
        <a:p>
          <a:endParaRPr lang="en-US" sz="2000" dirty="0"/>
        </a:p>
        <a:p>
          <a:endParaRPr lang="en-US" sz="2000" dirty="0"/>
        </a:p>
      </dgm:t>
    </dgm:pt>
    <dgm:pt modelId="{6CFA1C74-F335-481F-B533-8E77F8A0315F}" type="parTrans" cxnId="{59284224-79F9-4AA8-98A2-818FD0B37A83}">
      <dgm:prSet/>
      <dgm:spPr/>
      <dgm:t>
        <a:bodyPr/>
        <a:lstStyle/>
        <a:p>
          <a:endParaRPr lang="en-US"/>
        </a:p>
      </dgm:t>
    </dgm:pt>
    <dgm:pt modelId="{84C732A5-911E-4CD0-A610-E41BE0C3A566}" type="sibTrans" cxnId="{59284224-79F9-4AA8-98A2-818FD0B37A83}">
      <dgm:prSet phldrT="7" phldr="0"/>
      <dgm:spPr/>
      <dgm:t>
        <a:bodyPr/>
        <a:lstStyle/>
        <a:p>
          <a:r>
            <a:rPr lang="en-US"/>
            <a:t>7</a:t>
          </a:r>
        </a:p>
      </dgm:t>
    </dgm:pt>
    <dgm:pt modelId="{EB2B2E94-FA1D-4B0D-A0DA-4B96514DAAAE}" type="pres">
      <dgm:prSet presAssocID="{82CEA468-1A4C-4BFF-B325-CCBFAD117EF5}" presName="linearFlow" presStyleCnt="0">
        <dgm:presLayoutVars>
          <dgm:dir/>
          <dgm:animLvl val="lvl"/>
          <dgm:resizeHandles val="exact"/>
        </dgm:presLayoutVars>
      </dgm:prSet>
      <dgm:spPr/>
    </dgm:pt>
    <dgm:pt modelId="{ED11843F-C65E-4668-8CE3-DAC04BD131C0}" type="pres">
      <dgm:prSet presAssocID="{930E0883-A9C2-4A68-B704-C2F3B515BF0F}" presName="compositeNode" presStyleCnt="0"/>
      <dgm:spPr/>
    </dgm:pt>
    <dgm:pt modelId="{1682720D-E74F-491F-B208-C17ED182A569}" type="pres">
      <dgm:prSet presAssocID="{930E0883-A9C2-4A68-B704-C2F3B515BF0F}" presName="parTx" presStyleLbl="node1" presStyleIdx="0" presStyleCnt="0">
        <dgm:presLayoutVars>
          <dgm:chMax val="0"/>
          <dgm:chPref val="0"/>
          <dgm:bulletEnabled val="1"/>
        </dgm:presLayoutVars>
      </dgm:prSet>
      <dgm:spPr/>
    </dgm:pt>
    <dgm:pt modelId="{980422B5-3936-4DEA-85A9-C6F200E517A0}" type="pres">
      <dgm:prSet presAssocID="{930E0883-A9C2-4A68-B704-C2F3B515BF0F}" presName="parSh" presStyleCnt="0"/>
      <dgm:spPr/>
    </dgm:pt>
    <dgm:pt modelId="{0FB1F468-9886-4A11-943A-D911173B6396}" type="pres">
      <dgm:prSet presAssocID="{930E0883-A9C2-4A68-B704-C2F3B515BF0F}" presName="lineNode" presStyleLbl="alignNode1" presStyleIdx="0" presStyleCnt="21"/>
      <dgm:spPr/>
    </dgm:pt>
    <dgm:pt modelId="{5EB73210-548B-4064-A84A-B47CCF787B56}" type="pres">
      <dgm:prSet presAssocID="{930E0883-A9C2-4A68-B704-C2F3B515BF0F}" presName="lineArrowNode" presStyleLbl="alignNode1" presStyleIdx="1" presStyleCnt="21"/>
      <dgm:spPr/>
    </dgm:pt>
    <dgm:pt modelId="{01599092-6EE2-483E-8376-2A3349A51834}" type="pres">
      <dgm:prSet presAssocID="{F951518A-6443-410F-B50C-9B4FD83580DF}" presName="sibTransNodeCircle" presStyleLbl="alignNode1" presStyleIdx="2" presStyleCnt="21">
        <dgm:presLayoutVars>
          <dgm:chMax val="0"/>
          <dgm:bulletEnabled/>
        </dgm:presLayoutVars>
      </dgm:prSet>
      <dgm:spPr/>
    </dgm:pt>
    <dgm:pt modelId="{315E40DE-308B-48A0-B233-32306B38054A}" type="pres">
      <dgm:prSet presAssocID="{F951518A-6443-410F-B50C-9B4FD83580DF}" presName="spacerBetweenCircleAndCallout" presStyleCnt="0">
        <dgm:presLayoutVars/>
      </dgm:prSet>
      <dgm:spPr/>
    </dgm:pt>
    <dgm:pt modelId="{9641D93D-F7A0-46AE-800B-8ABCED5D2D3B}" type="pres">
      <dgm:prSet presAssocID="{F951518A-6443-410F-B50C-9B4FD83580DF}" presName="verticalConnector" presStyleLbl="alignAccFollowNode1" presStyleIdx="0" presStyleCnt="7"/>
      <dgm:spPr/>
    </dgm:pt>
    <dgm:pt modelId="{9F13B4DC-5929-4D97-A65F-823A6CBF8ED4}" type="pres">
      <dgm:prSet presAssocID="{930E0883-A9C2-4A68-B704-C2F3B515BF0F}" presName="nodeText" presStyleLbl="fgAcc1" presStyleIdx="0" presStyleCnt="7">
        <dgm:presLayoutVars>
          <dgm:bulletEnabled val="1"/>
        </dgm:presLayoutVars>
      </dgm:prSet>
      <dgm:spPr/>
    </dgm:pt>
    <dgm:pt modelId="{44169783-F435-47FC-8B02-D0591ED0004C}" type="pres">
      <dgm:prSet presAssocID="{F951518A-6443-410F-B50C-9B4FD83580DF}" presName="sibTransComposite" presStyleCnt="0"/>
      <dgm:spPr/>
    </dgm:pt>
    <dgm:pt modelId="{2B70DA29-D7A5-4BEE-9439-DCE18202F563}" type="pres">
      <dgm:prSet presAssocID="{16C2A950-B649-4F39-8660-B00F3E635E78}" presName="compositeNode" presStyleCnt="0"/>
      <dgm:spPr/>
    </dgm:pt>
    <dgm:pt modelId="{3EB30157-1180-4FC8-8925-C2AEA5BD91E5}" type="pres">
      <dgm:prSet presAssocID="{16C2A950-B649-4F39-8660-B00F3E635E78}" presName="parTx" presStyleLbl="node1" presStyleIdx="0" presStyleCnt="0">
        <dgm:presLayoutVars>
          <dgm:chMax val="0"/>
          <dgm:chPref val="0"/>
          <dgm:bulletEnabled val="1"/>
        </dgm:presLayoutVars>
      </dgm:prSet>
      <dgm:spPr/>
    </dgm:pt>
    <dgm:pt modelId="{B4462F83-3E7C-4931-BFB9-D11EC7122A33}" type="pres">
      <dgm:prSet presAssocID="{16C2A950-B649-4F39-8660-B00F3E635E78}" presName="parSh" presStyleCnt="0"/>
      <dgm:spPr/>
    </dgm:pt>
    <dgm:pt modelId="{D49927ED-CF68-428F-9692-2805FD358E95}" type="pres">
      <dgm:prSet presAssocID="{16C2A950-B649-4F39-8660-B00F3E635E78}" presName="lineNode" presStyleLbl="alignNode1" presStyleIdx="3" presStyleCnt="21"/>
      <dgm:spPr/>
    </dgm:pt>
    <dgm:pt modelId="{D3B5BBD9-80B1-4A56-AFA6-5EED2D2CCDF3}" type="pres">
      <dgm:prSet presAssocID="{16C2A950-B649-4F39-8660-B00F3E635E78}" presName="lineArrowNode" presStyleLbl="alignNode1" presStyleIdx="4" presStyleCnt="21"/>
      <dgm:spPr/>
    </dgm:pt>
    <dgm:pt modelId="{686F6A7F-A153-4421-ACCF-4F211F28C102}" type="pres">
      <dgm:prSet presAssocID="{EAE512E9-FD0C-4528-99AA-44AB1A4B85FC}" presName="sibTransNodeCircle" presStyleLbl="alignNode1" presStyleIdx="5" presStyleCnt="21">
        <dgm:presLayoutVars>
          <dgm:chMax val="0"/>
          <dgm:bulletEnabled/>
        </dgm:presLayoutVars>
      </dgm:prSet>
      <dgm:spPr/>
    </dgm:pt>
    <dgm:pt modelId="{59E1FB1D-F73A-44CC-8C82-6480C8E956A2}" type="pres">
      <dgm:prSet presAssocID="{EAE512E9-FD0C-4528-99AA-44AB1A4B85FC}" presName="spacerBetweenCircleAndCallout" presStyleCnt="0">
        <dgm:presLayoutVars/>
      </dgm:prSet>
      <dgm:spPr/>
    </dgm:pt>
    <dgm:pt modelId="{27DA493A-93BB-4955-9053-0025ECF9D05B}" type="pres">
      <dgm:prSet presAssocID="{EAE512E9-FD0C-4528-99AA-44AB1A4B85FC}" presName="verticalConnector" presStyleLbl="alignAccFollowNode1" presStyleIdx="1" presStyleCnt="7"/>
      <dgm:spPr/>
    </dgm:pt>
    <dgm:pt modelId="{115080C4-8FF7-4663-A2E0-264239A3C615}" type="pres">
      <dgm:prSet presAssocID="{16C2A950-B649-4F39-8660-B00F3E635E78}" presName="nodeText" presStyleLbl="fgAcc1" presStyleIdx="1" presStyleCnt="7">
        <dgm:presLayoutVars>
          <dgm:bulletEnabled val="1"/>
        </dgm:presLayoutVars>
      </dgm:prSet>
      <dgm:spPr/>
    </dgm:pt>
    <dgm:pt modelId="{692F68BB-6513-4F96-9CB4-F807DF9645DF}" type="pres">
      <dgm:prSet presAssocID="{EAE512E9-FD0C-4528-99AA-44AB1A4B85FC}" presName="sibTransComposite" presStyleCnt="0"/>
      <dgm:spPr/>
    </dgm:pt>
    <dgm:pt modelId="{29F6E67D-D9E8-4171-BD7A-EE1C7693879F}" type="pres">
      <dgm:prSet presAssocID="{C82BF937-2D8E-4DA8-ADB6-A873E61A1F4F}" presName="compositeNode" presStyleCnt="0"/>
      <dgm:spPr/>
    </dgm:pt>
    <dgm:pt modelId="{901FC9F7-201D-4350-8EEC-4DF93CD453DF}" type="pres">
      <dgm:prSet presAssocID="{C82BF937-2D8E-4DA8-ADB6-A873E61A1F4F}" presName="parTx" presStyleLbl="node1" presStyleIdx="0" presStyleCnt="0">
        <dgm:presLayoutVars>
          <dgm:chMax val="0"/>
          <dgm:chPref val="0"/>
          <dgm:bulletEnabled val="1"/>
        </dgm:presLayoutVars>
      </dgm:prSet>
      <dgm:spPr/>
    </dgm:pt>
    <dgm:pt modelId="{3F2A8328-2E99-42E6-873D-2EED680C781A}" type="pres">
      <dgm:prSet presAssocID="{C82BF937-2D8E-4DA8-ADB6-A873E61A1F4F}" presName="parSh" presStyleCnt="0"/>
      <dgm:spPr/>
    </dgm:pt>
    <dgm:pt modelId="{755A3DEC-2379-497E-A8C9-44C6C6CE8FD7}" type="pres">
      <dgm:prSet presAssocID="{C82BF937-2D8E-4DA8-ADB6-A873E61A1F4F}" presName="lineNode" presStyleLbl="alignNode1" presStyleIdx="6" presStyleCnt="21"/>
      <dgm:spPr/>
    </dgm:pt>
    <dgm:pt modelId="{98F5EC64-A9E5-4BE4-9EAB-41DB3600096B}" type="pres">
      <dgm:prSet presAssocID="{C82BF937-2D8E-4DA8-ADB6-A873E61A1F4F}" presName="lineArrowNode" presStyleLbl="alignNode1" presStyleIdx="7" presStyleCnt="21"/>
      <dgm:spPr/>
    </dgm:pt>
    <dgm:pt modelId="{C7FC0D5E-F288-4A5F-9C26-620AEB1EC39B}" type="pres">
      <dgm:prSet presAssocID="{FB283035-C9DE-43F9-B3EF-8583B79ED3BC}" presName="sibTransNodeCircle" presStyleLbl="alignNode1" presStyleIdx="8" presStyleCnt="21">
        <dgm:presLayoutVars>
          <dgm:chMax val="0"/>
          <dgm:bulletEnabled/>
        </dgm:presLayoutVars>
      </dgm:prSet>
      <dgm:spPr/>
    </dgm:pt>
    <dgm:pt modelId="{B319C5B4-7D26-4F30-863C-51B5746240AD}" type="pres">
      <dgm:prSet presAssocID="{FB283035-C9DE-43F9-B3EF-8583B79ED3BC}" presName="spacerBetweenCircleAndCallout" presStyleCnt="0">
        <dgm:presLayoutVars/>
      </dgm:prSet>
      <dgm:spPr/>
    </dgm:pt>
    <dgm:pt modelId="{F9EA66AC-1CFA-4851-BDD4-AAEFFBB4A9AF}" type="pres">
      <dgm:prSet presAssocID="{FB283035-C9DE-43F9-B3EF-8583B79ED3BC}" presName="verticalConnector" presStyleLbl="alignAccFollowNode1" presStyleIdx="2" presStyleCnt="7"/>
      <dgm:spPr/>
    </dgm:pt>
    <dgm:pt modelId="{FDBDCA4E-9E49-419C-9BB6-B254261BE715}" type="pres">
      <dgm:prSet presAssocID="{C82BF937-2D8E-4DA8-ADB6-A873E61A1F4F}" presName="nodeText" presStyleLbl="fgAcc1" presStyleIdx="2" presStyleCnt="7">
        <dgm:presLayoutVars>
          <dgm:bulletEnabled val="1"/>
        </dgm:presLayoutVars>
      </dgm:prSet>
      <dgm:spPr/>
    </dgm:pt>
    <dgm:pt modelId="{8E065D27-7217-4D4A-9497-221B3BFE1CE2}" type="pres">
      <dgm:prSet presAssocID="{FB283035-C9DE-43F9-B3EF-8583B79ED3BC}" presName="sibTransComposite" presStyleCnt="0"/>
      <dgm:spPr/>
    </dgm:pt>
    <dgm:pt modelId="{FC5F6BBA-5FA7-478B-83B2-5423C0DE748F}" type="pres">
      <dgm:prSet presAssocID="{B974CEB8-DE5F-460E-BA95-12DCB5AD9633}" presName="compositeNode" presStyleCnt="0"/>
      <dgm:spPr/>
    </dgm:pt>
    <dgm:pt modelId="{3FAD8CD2-CD71-4DA6-A4B9-E18F64ED3488}" type="pres">
      <dgm:prSet presAssocID="{B974CEB8-DE5F-460E-BA95-12DCB5AD9633}" presName="parTx" presStyleLbl="node1" presStyleIdx="0" presStyleCnt="0">
        <dgm:presLayoutVars>
          <dgm:chMax val="0"/>
          <dgm:chPref val="0"/>
          <dgm:bulletEnabled val="1"/>
        </dgm:presLayoutVars>
      </dgm:prSet>
      <dgm:spPr/>
    </dgm:pt>
    <dgm:pt modelId="{22624D4E-2592-4DE5-B078-0389295B7767}" type="pres">
      <dgm:prSet presAssocID="{B974CEB8-DE5F-460E-BA95-12DCB5AD9633}" presName="parSh" presStyleCnt="0"/>
      <dgm:spPr/>
    </dgm:pt>
    <dgm:pt modelId="{963A9DB1-3DE3-4B46-817C-187FA0B4318C}" type="pres">
      <dgm:prSet presAssocID="{B974CEB8-DE5F-460E-BA95-12DCB5AD9633}" presName="lineNode" presStyleLbl="alignNode1" presStyleIdx="9" presStyleCnt="21"/>
      <dgm:spPr/>
    </dgm:pt>
    <dgm:pt modelId="{443EBB0D-FCE6-4072-AE99-99BC7821F961}" type="pres">
      <dgm:prSet presAssocID="{B974CEB8-DE5F-460E-BA95-12DCB5AD9633}" presName="lineArrowNode" presStyleLbl="alignNode1" presStyleIdx="10" presStyleCnt="21"/>
      <dgm:spPr/>
    </dgm:pt>
    <dgm:pt modelId="{5C44712B-6BA8-4431-9DED-DF8A1E2A13A1}" type="pres">
      <dgm:prSet presAssocID="{56DA1426-875A-4442-914A-9A6E945177E6}" presName="sibTransNodeCircle" presStyleLbl="alignNode1" presStyleIdx="11" presStyleCnt="21">
        <dgm:presLayoutVars>
          <dgm:chMax val="0"/>
          <dgm:bulletEnabled/>
        </dgm:presLayoutVars>
      </dgm:prSet>
      <dgm:spPr/>
    </dgm:pt>
    <dgm:pt modelId="{E774B028-F2AF-456A-B484-7DA0819D51E0}" type="pres">
      <dgm:prSet presAssocID="{56DA1426-875A-4442-914A-9A6E945177E6}" presName="spacerBetweenCircleAndCallout" presStyleCnt="0">
        <dgm:presLayoutVars/>
      </dgm:prSet>
      <dgm:spPr/>
    </dgm:pt>
    <dgm:pt modelId="{9D8D1641-3F61-4128-B0EC-F362215C354D}" type="pres">
      <dgm:prSet presAssocID="{56DA1426-875A-4442-914A-9A6E945177E6}" presName="verticalConnector" presStyleLbl="alignAccFollowNode1" presStyleIdx="3" presStyleCnt="7"/>
      <dgm:spPr/>
    </dgm:pt>
    <dgm:pt modelId="{BCCBA983-8A73-4B90-A4DF-8BE990E9AC54}" type="pres">
      <dgm:prSet presAssocID="{B974CEB8-DE5F-460E-BA95-12DCB5AD9633}" presName="nodeText" presStyleLbl="fgAcc1" presStyleIdx="3" presStyleCnt="7" custLinFactNeighborX="2805" custLinFactNeighborY="812">
        <dgm:presLayoutVars>
          <dgm:bulletEnabled val="1"/>
        </dgm:presLayoutVars>
      </dgm:prSet>
      <dgm:spPr/>
    </dgm:pt>
    <dgm:pt modelId="{0D771B0A-92FC-42FE-BB81-750A72BB5590}" type="pres">
      <dgm:prSet presAssocID="{56DA1426-875A-4442-914A-9A6E945177E6}" presName="sibTransComposite" presStyleCnt="0"/>
      <dgm:spPr/>
    </dgm:pt>
    <dgm:pt modelId="{33FA5744-E6B1-4B3B-BBA4-F60AACF1316A}" type="pres">
      <dgm:prSet presAssocID="{2862FFDE-3683-4456-9377-3A1D634C7AFB}" presName="compositeNode" presStyleCnt="0"/>
      <dgm:spPr/>
    </dgm:pt>
    <dgm:pt modelId="{48B56F98-F5BB-43A5-B0A0-13400435D06D}" type="pres">
      <dgm:prSet presAssocID="{2862FFDE-3683-4456-9377-3A1D634C7AFB}" presName="parTx" presStyleLbl="node1" presStyleIdx="0" presStyleCnt="0">
        <dgm:presLayoutVars>
          <dgm:chMax val="0"/>
          <dgm:chPref val="0"/>
          <dgm:bulletEnabled val="1"/>
        </dgm:presLayoutVars>
      </dgm:prSet>
      <dgm:spPr/>
    </dgm:pt>
    <dgm:pt modelId="{0AA0C114-D2D7-475A-9F0E-D07A4B21AB94}" type="pres">
      <dgm:prSet presAssocID="{2862FFDE-3683-4456-9377-3A1D634C7AFB}" presName="parSh" presStyleCnt="0"/>
      <dgm:spPr/>
    </dgm:pt>
    <dgm:pt modelId="{36948697-B613-4EAD-9760-57BD989CA2DA}" type="pres">
      <dgm:prSet presAssocID="{2862FFDE-3683-4456-9377-3A1D634C7AFB}" presName="lineNode" presStyleLbl="alignNode1" presStyleIdx="12" presStyleCnt="21"/>
      <dgm:spPr/>
    </dgm:pt>
    <dgm:pt modelId="{C5DFDB3E-EFD1-4AE5-815D-361375525DA7}" type="pres">
      <dgm:prSet presAssocID="{2862FFDE-3683-4456-9377-3A1D634C7AFB}" presName="lineArrowNode" presStyleLbl="alignNode1" presStyleIdx="13" presStyleCnt="21" custLinFactNeighborX="14132" custLinFactNeighborY="33457"/>
      <dgm:spPr/>
    </dgm:pt>
    <dgm:pt modelId="{E20AA011-07E1-4AC6-9991-877FEA80E675}" type="pres">
      <dgm:prSet presAssocID="{6D71BA26-7119-4983-9D50-985C165B2381}" presName="sibTransNodeCircle" presStyleLbl="alignNode1" presStyleIdx="14" presStyleCnt="21" custLinFactNeighborX="-2819">
        <dgm:presLayoutVars>
          <dgm:chMax val="0"/>
          <dgm:bulletEnabled/>
        </dgm:presLayoutVars>
      </dgm:prSet>
      <dgm:spPr/>
    </dgm:pt>
    <dgm:pt modelId="{327A5296-2C8D-4AA0-BB09-AD624285BFC9}" type="pres">
      <dgm:prSet presAssocID="{6D71BA26-7119-4983-9D50-985C165B2381}" presName="spacerBetweenCircleAndCallout" presStyleCnt="0">
        <dgm:presLayoutVars/>
      </dgm:prSet>
      <dgm:spPr/>
    </dgm:pt>
    <dgm:pt modelId="{80B1B805-1400-46DD-8183-448822F1DB11}" type="pres">
      <dgm:prSet presAssocID="{6D71BA26-7119-4983-9D50-985C165B2381}" presName="verticalConnector" presStyleLbl="alignAccFollowNode1" presStyleIdx="4" presStyleCnt="7"/>
      <dgm:spPr/>
    </dgm:pt>
    <dgm:pt modelId="{6E047ECD-1C28-4063-8CD8-31ECC24D9BE5}" type="pres">
      <dgm:prSet presAssocID="{2862FFDE-3683-4456-9377-3A1D634C7AFB}" presName="nodeText" presStyleLbl="fgAcc1" presStyleIdx="4" presStyleCnt="7" custLinFactNeighborX="722" custLinFactNeighborY="743">
        <dgm:presLayoutVars>
          <dgm:bulletEnabled val="1"/>
        </dgm:presLayoutVars>
      </dgm:prSet>
      <dgm:spPr/>
    </dgm:pt>
    <dgm:pt modelId="{129F5DBE-C10A-4129-AB41-71DC43A22806}" type="pres">
      <dgm:prSet presAssocID="{6D71BA26-7119-4983-9D50-985C165B2381}" presName="sibTransComposite" presStyleCnt="0"/>
      <dgm:spPr/>
    </dgm:pt>
    <dgm:pt modelId="{A7F2C07A-C290-42BB-A9E6-DC896812CFAE}" type="pres">
      <dgm:prSet presAssocID="{26E4A7E2-3D1A-46C8-AEA1-FEBDF20F538B}" presName="compositeNode" presStyleCnt="0"/>
      <dgm:spPr/>
    </dgm:pt>
    <dgm:pt modelId="{6224C035-1E9D-4DB2-B8D4-A5D45AF96932}" type="pres">
      <dgm:prSet presAssocID="{26E4A7E2-3D1A-46C8-AEA1-FEBDF20F538B}" presName="parTx" presStyleLbl="node1" presStyleIdx="0" presStyleCnt="0">
        <dgm:presLayoutVars>
          <dgm:chMax val="0"/>
          <dgm:chPref val="0"/>
          <dgm:bulletEnabled val="1"/>
        </dgm:presLayoutVars>
      </dgm:prSet>
      <dgm:spPr/>
    </dgm:pt>
    <dgm:pt modelId="{57F8F31D-76F0-4D67-970B-9FAEB4A30E86}" type="pres">
      <dgm:prSet presAssocID="{26E4A7E2-3D1A-46C8-AEA1-FEBDF20F538B}" presName="parSh" presStyleCnt="0"/>
      <dgm:spPr/>
    </dgm:pt>
    <dgm:pt modelId="{B2DAB3E5-5308-49EA-A2E0-FB9F5218E822}" type="pres">
      <dgm:prSet presAssocID="{26E4A7E2-3D1A-46C8-AEA1-FEBDF20F538B}" presName="lineNode" presStyleLbl="alignNode1" presStyleIdx="15" presStyleCnt="21"/>
      <dgm:spPr/>
    </dgm:pt>
    <dgm:pt modelId="{2500A69B-B8DB-4D6E-9848-D281E2AE6E1D}" type="pres">
      <dgm:prSet presAssocID="{26E4A7E2-3D1A-46C8-AEA1-FEBDF20F538B}" presName="lineArrowNode" presStyleLbl="alignNode1" presStyleIdx="16" presStyleCnt="21"/>
      <dgm:spPr/>
    </dgm:pt>
    <dgm:pt modelId="{C5085022-15F8-458A-9747-5E505C666DC6}" type="pres">
      <dgm:prSet presAssocID="{923EE434-0C0D-4547-BD76-E6C171B20E98}" presName="sibTransNodeCircle" presStyleLbl="alignNode1" presStyleIdx="17" presStyleCnt="21">
        <dgm:presLayoutVars>
          <dgm:chMax val="0"/>
          <dgm:bulletEnabled/>
        </dgm:presLayoutVars>
      </dgm:prSet>
      <dgm:spPr/>
    </dgm:pt>
    <dgm:pt modelId="{3C096827-669E-424A-A8F9-A8DA56C911C6}" type="pres">
      <dgm:prSet presAssocID="{923EE434-0C0D-4547-BD76-E6C171B20E98}" presName="spacerBetweenCircleAndCallout" presStyleCnt="0">
        <dgm:presLayoutVars/>
      </dgm:prSet>
      <dgm:spPr/>
    </dgm:pt>
    <dgm:pt modelId="{55460BF6-2F62-4428-ACB1-1907F4E4D752}" type="pres">
      <dgm:prSet presAssocID="{923EE434-0C0D-4547-BD76-E6C171B20E98}" presName="verticalConnector" presStyleLbl="alignAccFollowNode1" presStyleIdx="5" presStyleCnt="7"/>
      <dgm:spPr/>
    </dgm:pt>
    <dgm:pt modelId="{20DC6782-4078-4756-B364-10D20F4BDF7B}" type="pres">
      <dgm:prSet presAssocID="{26E4A7E2-3D1A-46C8-AEA1-FEBDF20F538B}" presName="nodeText" presStyleLbl="fgAcc1" presStyleIdx="5" presStyleCnt="7">
        <dgm:presLayoutVars>
          <dgm:bulletEnabled val="1"/>
        </dgm:presLayoutVars>
      </dgm:prSet>
      <dgm:spPr/>
    </dgm:pt>
    <dgm:pt modelId="{775C2DE8-B3F1-4A44-83E2-A5A79BFD8838}" type="pres">
      <dgm:prSet presAssocID="{923EE434-0C0D-4547-BD76-E6C171B20E98}" presName="sibTransComposite" presStyleCnt="0"/>
      <dgm:spPr/>
    </dgm:pt>
    <dgm:pt modelId="{26FC2231-FE9F-4AF1-9D21-78ACC37EEF2E}" type="pres">
      <dgm:prSet presAssocID="{35E03075-3C6D-4F65-990C-A31D170346D4}" presName="compositeNode" presStyleCnt="0"/>
      <dgm:spPr/>
    </dgm:pt>
    <dgm:pt modelId="{529E56C8-D1E6-4EC4-8349-404273855BBC}" type="pres">
      <dgm:prSet presAssocID="{35E03075-3C6D-4F65-990C-A31D170346D4}" presName="parTx" presStyleLbl="node1" presStyleIdx="0" presStyleCnt="0">
        <dgm:presLayoutVars>
          <dgm:chMax val="0"/>
          <dgm:chPref val="0"/>
          <dgm:bulletEnabled val="1"/>
        </dgm:presLayoutVars>
      </dgm:prSet>
      <dgm:spPr/>
    </dgm:pt>
    <dgm:pt modelId="{DD5F3065-0387-423D-AE9A-862FD04DE15E}" type="pres">
      <dgm:prSet presAssocID="{35E03075-3C6D-4F65-990C-A31D170346D4}" presName="parSh" presStyleCnt="0"/>
      <dgm:spPr/>
    </dgm:pt>
    <dgm:pt modelId="{3A20F433-9BD4-4ADD-9195-C30DD21B6156}" type="pres">
      <dgm:prSet presAssocID="{35E03075-3C6D-4F65-990C-A31D170346D4}" presName="lineNode" presStyleLbl="alignNode1" presStyleIdx="18" presStyleCnt="21"/>
      <dgm:spPr/>
    </dgm:pt>
    <dgm:pt modelId="{8D3F2A51-0D9D-46B9-8B85-A7DB0E0229E7}" type="pres">
      <dgm:prSet presAssocID="{35E03075-3C6D-4F65-990C-A31D170346D4}" presName="lineArrowNode" presStyleLbl="alignNode1" presStyleIdx="19" presStyleCnt="21"/>
      <dgm:spPr/>
    </dgm:pt>
    <dgm:pt modelId="{3AC22FF6-2E28-4A78-8491-B241509B78F7}" type="pres">
      <dgm:prSet presAssocID="{84C732A5-911E-4CD0-A610-E41BE0C3A566}" presName="sibTransNodeCircle" presStyleLbl="alignNode1" presStyleIdx="20" presStyleCnt="21">
        <dgm:presLayoutVars>
          <dgm:chMax val="0"/>
          <dgm:bulletEnabled/>
        </dgm:presLayoutVars>
      </dgm:prSet>
      <dgm:spPr/>
    </dgm:pt>
    <dgm:pt modelId="{8BBA26CB-31D1-4BB4-A398-8B5AA14CCDD4}" type="pres">
      <dgm:prSet presAssocID="{84C732A5-911E-4CD0-A610-E41BE0C3A566}" presName="spacerBetweenCircleAndCallout" presStyleCnt="0">
        <dgm:presLayoutVars/>
      </dgm:prSet>
      <dgm:spPr/>
    </dgm:pt>
    <dgm:pt modelId="{ED5B943B-9498-4D1F-B81F-A78B33FF0ACC}" type="pres">
      <dgm:prSet presAssocID="{84C732A5-911E-4CD0-A610-E41BE0C3A566}" presName="verticalConnector" presStyleLbl="alignAccFollowNode1" presStyleIdx="6" presStyleCnt="7"/>
      <dgm:spPr/>
    </dgm:pt>
    <dgm:pt modelId="{14622E56-6B0B-4A1C-99B1-BF146EF1BB77}" type="pres">
      <dgm:prSet presAssocID="{35E03075-3C6D-4F65-990C-A31D170346D4}" presName="nodeText" presStyleLbl="fgAcc1" presStyleIdx="6" presStyleCnt="7">
        <dgm:presLayoutVars>
          <dgm:bulletEnabled val="1"/>
        </dgm:presLayoutVars>
      </dgm:prSet>
      <dgm:spPr/>
    </dgm:pt>
  </dgm:ptLst>
  <dgm:cxnLst>
    <dgm:cxn modelId="{46FC4F02-F610-44BA-88A2-586E36E02E10}" type="presOf" srcId="{26E4A7E2-3D1A-46C8-AEA1-FEBDF20F538B}" destId="{20DC6782-4078-4756-B364-10D20F4BDF7B}" srcOrd="1" destOrd="0" presId="urn:microsoft.com/office/officeart/2024/layout/NumberedLinearArrowProcess#1"/>
    <dgm:cxn modelId="{5D37D214-317D-41F4-9662-5113AAC85AC7}" srcId="{82CEA468-1A4C-4BFF-B325-CCBFAD117EF5}" destId="{B974CEB8-DE5F-460E-BA95-12DCB5AD9633}" srcOrd="3" destOrd="0" parTransId="{528AA137-0F85-4DEC-BFDE-4199290602EE}" sibTransId="{56DA1426-875A-4442-914A-9A6E945177E6}"/>
    <dgm:cxn modelId="{59284224-79F9-4AA8-98A2-818FD0B37A83}" srcId="{82CEA468-1A4C-4BFF-B325-CCBFAD117EF5}" destId="{35E03075-3C6D-4F65-990C-A31D170346D4}" srcOrd="6" destOrd="0" parTransId="{6CFA1C74-F335-481F-B533-8E77F8A0315F}" sibTransId="{84C732A5-911E-4CD0-A610-E41BE0C3A566}"/>
    <dgm:cxn modelId="{4181392C-F594-423E-B606-891F0ADB5D73}" srcId="{82CEA468-1A4C-4BFF-B325-CCBFAD117EF5}" destId="{2862FFDE-3683-4456-9377-3A1D634C7AFB}" srcOrd="4" destOrd="0" parTransId="{A9C983EE-A990-4431-98C8-D9E33CC52B45}" sibTransId="{6D71BA26-7119-4983-9D50-985C165B2381}"/>
    <dgm:cxn modelId="{82AF5134-F40F-4261-9E32-6B368C96C032}" type="presOf" srcId="{82CEA468-1A4C-4BFF-B325-CCBFAD117EF5}" destId="{EB2B2E94-FA1D-4B0D-A0DA-4B96514DAAAE}" srcOrd="0" destOrd="0" presId="urn:microsoft.com/office/officeart/2024/layout/NumberedLinearArrowProcess#1"/>
    <dgm:cxn modelId="{C03D373C-EA55-4DE7-A4BA-F8EF59C3CA97}" type="presOf" srcId="{35E03075-3C6D-4F65-990C-A31D170346D4}" destId="{8D3F2A51-0D9D-46B9-8B85-A7DB0E0229E7}" srcOrd="0" destOrd="0" presId="urn:microsoft.com/office/officeart/2024/layout/NumberedLinearArrowProcess#1"/>
    <dgm:cxn modelId="{DAFAA746-4F40-4E5A-A512-B083767800AE}" type="presOf" srcId="{930E0883-A9C2-4A68-B704-C2F3B515BF0F}" destId="{9F13B4DC-5929-4D97-A65F-823A6CBF8ED4}" srcOrd="1" destOrd="0" presId="urn:microsoft.com/office/officeart/2024/layout/NumberedLinearArrowProcess#1"/>
    <dgm:cxn modelId="{79C9624A-82BE-41D6-A65E-AE43BF76B71D}" srcId="{82CEA468-1A4C-4BFF-B325-CCBFAD117EF5}" destId="{26E4A7E2-3D1A-46C8-AEA1-FEBDF20F538B}" srcOrd="5" destOrd="0" parTransId="{A2370EEF-D69B-4963-87F8-6E7BBCEC42B7}" sibTransId="{923EE434-0C0D-4547-BD76-E6C171B20E98}"/>
    <dgm:cxn modelId="{84C6014B-973C-43BD-8AEF-2943E3962873}" type="presOf" srcId="{923EE434-0C0D-4547-BD76-E6C171B20E98}" destId="{C5085022-15F8-458A-9747-5E505C666DC6}" srcOrd="0" destOrd="0" presId="urn:microsoft.com/office/officeart/2024/layout/NumberedLinearArrowProcess#1"/>
    <dgm:cxn modelId="{48926687-F478-4F66-BB82-D78B34456305}" type="presOf" srcId="{B974CEB8-DE5F-460E-BA95-12DCB5AD9633}" destId="{BCCBA983-8A73-4B90-A4DF-8BE990E9AC54}" srcOrd="1" destOrd="0" presId="urn:microsoft.com/office/officeart/2024/layout/NumberedLinearArrowProcess#1"/>
    <dgm:cxn modelId="{A7D07688-46CF-4FE8-808C-E1DD12F25442}" srcId="{82CEA468-1A4C-4BFF-B325-CCBFAD117EF5}" destId="{16C2A950-B649-4F39-8660-B00F3E635E78}" srcOrd="1" destOrd="0" parTransId="{DAF0319F-2D2D-459F-AEAC-E4F355734A95}" sibTransId="{EAE512E9-FD0C-4528-99AA-44AB1A4B85FC}"/>
    <dgm:cxn modelId="{FBD39288-EF1F-4510-B116-2350A218947C}" type="presOf" srcId="{6D71BA26-7119-4983-9D50-985C165B2381}" destId="{E20AA011-07E1-4AC6-9991-877FEA80E675}" srcOrd="0" destOrd="0" presId="urn:microsoft.com/office/officeart/2024/layout/NumberedLinearArrowProcess#1"/>
    <dgm:cxn modelId="{F0BAA594-1510-4BED-A0F1-5C21CBC5925F}" type="presOf" srcId="{2862FFDE-3683-4456-9377-3A1D634C7AFB}" destId="{6E047ECD-1C28-4063-8CD8-31ECC24D9BE5}" srcOrd="1" destOrd="0" presId="urn:microsoft.com/office/officeart/2024/layout/NumberedLinearArrowProcess#1"/>
    <dgm:cxn modelId="{9732C9A4-0CC9-4A55-9812-8F28CFF44AFD}" type="presOf" srcId="{930E0883-A9C2-4A68-B704-C2F3B515BF0F}" destId="{5EB73210-548B-4064-A84A-B47CCF787B56}" srcOrd="0" destOrd="0" presId="urn:microsoft.com/office/officeart/2024/layout/NumberedLinearArrowProcess#1"/>
    <dgm:cxn modelId="{F72689A9-BB04-4341-9124-EED97F3ABBF0}" srcId="{82CEA468-1A4C-4BFF-B325-CCBFAD117EF5}" destId="{C82BF937-2D8E-4DA8-ADB6-A873E61A1F4F}" srcOrd="2" destOrd="0" parTransId="{E54F65EE-C175-42B3-89F8-C1978BD8A968}" sibTransId="{FB283035-C9DE-43F9-B3EF-8583B79ED3BC}"/>
    <dgm:cxn modelId="{9EE672AC-C3A7-4A5D-9585-A6BDF1D8BA36}" type="presOf" srcId="{26E4A7E2-3D1A-46C8-AEA1-FEBDF20F538B}" destId="{2500A69B-B8DB-4D6E-9848-D281E2AE6E1D}" srcOrd="0" destOrd="0" presId="urn:microsoft.com/office/officeart/2024/layout/NumberedLinearArrowProcess#1"/>
    <dgm:cxn modelId="{76133CB6-5B90-4AA5-B499-C4CAC8587325}" type="presOf" srcId="{35E03075-3C6D-4F65-990C-A31D170346D4}" destId="{14622E56-6B0B-4A1C-99B1-BF146EF1BB77}" srcOrd="1" destOrd="0" presId="urn:microsoft.com/office/officeart/2024/layout/NumberedLinearArrowProcess#1"/>
    <dgm:cxn modelId="{A7F6BCBF-A285-4F83-B530-FBCBECD217D7}" type="presOf" srcId="{2862FFDE-3683-4456-9377-3A1D634C7AFB}" destId="{C5DFDB3E-EFD1-4AE5-815D-361375525DA7}" srcOrd="0" destOrd="0" presId="urn:microsoft.com/office/officeart/2024/layout/NumberedLinearArrowProcess#1"/>
    <dgm:cxn modelId="{4F78B1D3-D895-49E9-A964-4A3633551786}" type="presOf" srcId="{C82BF937-2D8E-4DA8-ADB6-A873E61A1F4F}" destId="{FDBDCA4E-9E49-419C-9BB6-B254261BE715}" srcOrd="1" destOrd="0" presId="urn:microsoft.com/office/officeart/2024/layout/NumberedLinearArrowProcess#1"/>
    <dgm:cxn modelId="{B8C0BFD7-BA9A-47FB-AC5F-68BC86D4BA61}" type="presOf" srcId="{84C732A5-911E-4CD0-A610-E41BE0C3A566}" destId="{3AC22FF6-2E28-4A78-8491-B241509B78F7}" srcOrd="0" destOrd="0" presId="urn:microsoft.com/office/officeart/2024/layout/NumberedLinearArrowProcess#1"/>
    <dgm:cxn modelId="{28B332DA-E2D6-4A07-ADA8-055AF9287E81}" type="presOf" srcId="{16C2A950-B649-4F39-8660-B00F3E635E78}" destId="{115080C4-8FF7-4663-A2E0-264239A3C615}" srcOrd="1" destOrd="0" presId="urn:microsoft.com/office/officeart/2024/layout/NumberedLinearArrowProcess#1"/>
    <dgm:cxn modelId="{1B60CADA-0B0E-475A-B38E-3DAC86F2C09A}" type="presOf" srcId="{56DA1426-875A-4442-914A-9A6E945177E6}" destId="{5C44712B-6BA8-4431-9DED-DF8A1E2A13A1}" srcOrd="0" destOrd="0" presId="urn:microsoft.com/office/officeart/2024/layout/NumberedLinearArrowProcess#1"/>
    <dgm:cxn modelId="{FBC286DB-3FEC-4AC7-A3EF-C21FA8CA0AC5}" type="presOf" srcId="{F951518A-6443-410F-B50C-9B4FD83580DF}" destId="{01599092-6EE2-483E-8376-2A3349A51834}" srcOrd="0" destOrd="0" presId="urn:microsoft.com/office/officeart/2024/layout/NumberedLinearArrowProcess#1"/>
    <dgm:cxn modelId="{FD838BDF-65A7-4A62-A9E6-FBD4D7621972}" type="presOf" srcId="{C82BF937-2D8E-4DA8-ADB6-A873E61A1F4F}" destId="{98F5EC64-A9E5-4BE4-9EAB-41DB3600096B}" srcOrd="0" destOrd="0" presId="urn:microsoft.com/office/officeart/2024/layout/NumberedLinearArrowProcess#1"/>
    <dgm:cxn modelId="{529552E2-32F3-430C-840B-787F1AC28BE6}" type="presOf" srcId="{B974CEB8-DE5F-460E-BA95-12DCB5AD9633}" destId="{443EBB0D-FCE6-4072-AE99-99BC7821F961}" srcOrd="0" destOrd="0" presId="urn:microsoft.com/office/officeart/2024/layout/NumberedLinearArrowProcess#1"/>
    <dgm:cxn modelId="{52F495F1-1274-4A14-B989-556DC92870A2}" srcId="{82CEA468-1A4C-4BFF-B325-CCBFAD117EF5}" destId="{930E0883-A9C2-4A68-B704-C2F3B515BF0F}" srcOrd="0" destOrd="0" parTransId="{05742D0B-2894-4403-90F7-5434B24D2EAA}" sibTransId="{F951518A-6443-410F-B50C-9B4FD83580DF}"/>
    <dgm:cxn modelId="{D3987EF5-6EA2-42B8-B47B-59C786AF9A66}" type="presOf" srcId="{16C2A950-B649-4F39-8660-B00F3E635E78}" destId="{D3B5BBD9-80B1-4A56-AFA6-5EED2D2CCDF3}" srcOrd="0" destOrd="0" presId="urn:microsoft.com/office/officeart/2024/layout/NumberedLinearArrowProcess#1"/>
    <dgm:cxn modelId="{89782DFB-AACC-423C-8CF0-F9AD79FA5A8D}" type="presOf" srcId="{EAE512E9-FD0C-4528-99AA-44AB1A4B85FC}" destId="{686F6A7F-A153-4421-ACCF-4F211F28C102}" srcOrd="0" destOrd="0" presId="urn:microsoft.com/office/officeart/2024/layout/NumberedLinearArrowProcess#1"/>
    <dgm:cxn modelId="{D65C42FC-4F59-4D82-81F9-924D1C3E8C27}" type="presOf" srcId="{FB283035-C9DE-43F9-B3EF-8583B79ED3BC}" destId="{C7FC0D5E-F288-4A5F-9C26-620AEB1EC39B}" srcOrd="0" destOrd="0" presId="urn:microsoft.com/office/officeart/2024/layout/NumberedLinearArrowProcess#1"/>
    <dgm:cxn modelId="{F3CD72EE-31F3-4477-846F-0B56003679DE}" type="presParOf" srcId="{EB2B2E94-FA1D-4B0D-A0DA-4B96514DAAAE}" destId="{ED11843F-C65E-4668-8CE3-DAC04BD131C0}" srcOrd="0" destOrd="0" presId="urn:microsoft.com/office/officeart/2024/layout/NumberedLinearArrowProcess#1"/>
    <dgm:cxn modelId="{BD933CCF-F390-44FA-A3C4-0191AA73C7D1}" type="presParOf" srcId="{ED11843F-C65E-4668-8CE3-DAC04BD131C0}" destId="{1682720D-E74F-491F-B208-C17ED182A569}" srcOrd="0" destOrd="0" presId="urn:microsoft.com/office/officeart/2024/layout/NumberedLinearArrowProcess#1"/>
    <dgm:cxn modelId="{131BEECA-57BE-4776-8EF2-5994FD94AC3D}" type="presParOf" srcId="{ED11843F-C65E-4668-8CE3-DAC04BD131C0}" destId="{980422B5-3936-4DEA-85A9-C6F200E517A0}" srcOrd="1" destOrd="0" presId="urn:microsoft.com/office/officeart/2024/layout/NumberedLinearArrowProcess#1"/>
    <dgm:cxn modelId="{7E8F7C8E-F016-4628-A804-04CBB2135A1E}" type="presParOf" srcId="{980422B5-3936-4DEA-85A9-C6F200E517A0}" destId="{0FB1F468-9886-4A11-943A-D911173B6396}" srcOrd="0" destOrd="0" presId="urn:microsoft.com/office/officeart/2024/layout/NumberedLinearArrowProcess#1"/>
    <dgm:cxn modelId="{9B9A1B8E-171F-45CD-B465-CFC311E8A95F}" type="presParOf" srcId="{980422B5-3936-4DEA-85A9-C6F200E517A0}" destId="{5EB73210-548B-4064-A84A-B47CCF787B56}" srcOrd="1" destOrd="0" presId="urn:microsoft.com/office/officeart/2024/layout/NumberedLinearArrowProcess#1"/>
    <dgm:cxn modelId="{0F8A0A00-A246-4CA0-B137-8FB58BF510A1}" type="presParOf" srcId="{980422B5-3936-4DEA-85A9-C6F200E517A0}" destId="{01599092-6EE2-483E-8376-2A3349A51834}" srcOrd="2" destOrd="0" presId="urn:microsoft.com/office/officeart/2024/layout/NumberedLinearArrowProcess#1"/>
    <dgm:cxn modelId="{FF112285-7961-4FF7-91C8-13CF96EB7105}" type="presParOf" srcId="{980422B5-3936-4DEA-85A9-C6F200E517A0}" destId="{315E40DE-308B-48A0-B233-32306B38054A}" srcOrd="3" destOrd="0" presId="urn:microsoft.com/office/officeart/2024/layout/NumberedLinearArrowProcess#1"/>
    <dgm:cxn modelId="{C646E20D-AB3D-4DAF-9066-9EE8474AFA4C}" type="presParOf" srcId="{980422B5-3936-4DEA-85A9-C6F200E517A0}" destId="{9641D93D-F7A0-46AE-800B-8ABCED5D2D3B}" srcOrd="4" destOrd="0" presId="urn:microsoft.com/office/officeart/2024/layout/NumberedLinearArrowProcess#1"/>
    <dgm:cxn modelId="{960E9A3A-DB71-4DCF-809A-A5F290BEA2CF}" type="presParOf" srcId="{ED11843F-C65E-4668-8CE3-DAC04BD131C0}" destId="{9F13B4DC-5929-4D97-A65F-823A6CBF8ED4}" srcOrd="2" destOrd="0" presId="urn:microsoft.com/office/officeart/2024/layout/NumberedLinearArrowProcess#1"/>
    <dgm:cxn modelId="{FCE100C8-4ACA-47A0-B7DF-445D5BB94429}" type="presParOf" srcId="{EB2B2E94-FA1D-4B0D-A0DA-4B96514DAAAE}" destId="{44169783-F435-47FC-8B02-D0591ED0004C}" srcOrd="1" destOrd="0" presId="urn:microsoft.com/office/officeart/2024/layout/NumberedLinearArrowProcess#1"/>
    <dgm:cxn modelId="{FEF8204A-81C3-4419-B681-007B8E2AA253}" type="presParOf" srcId="{EB2B2E94-FA1D-4B0D-A0DA-4B96514DAAAE}" destId="{2B70DA29-D7A5-4BEE-9439-DCE18202F563}" srcOrd="2" destOrd="0" presId="urn:microsoft.com/office/officeart/2024/layout/NumberedLinearArrowProcess#1"/>
    <dgm:cxn modelId="{D0B45077-2589-4CE3-988E-1C34B0CBC8E9}" type="presParOf" srcId="{2B70DA29-D7A5-4BEE-9439-DCE18202F563}" destId="{3EB30157-1180-4FC8-8925-C2AEA5BD91E5}" srcOrd="0" destOrd="0" presId="urn:microsoft.com/office/officeart/2024/layout/NumberedLinearArrowProcess#1"/>
    <dgm:cxn modelId="{8BE63B03-084F-471F-B8CB-939CE524C9F9}" type="presParOf" srcId="{2B70DA29-D7A5-4BEE-9439-DCE18202F563}" destId="{B4462F83-3E7C-4931-BFB9-D11EC7122A33}" srcOrd="1" destOrd="0" presId="urn:microsoft.com/office/officeart/2024/layout/NumberedLinearArrowProcess#1"/>
    <dgm:cxn modelId="{35B7BF45-6802-48C1-BBEE-D531A12CDB85}" type="presParOf" srcId="{B4462F83-3E7C-4931-BFB9-D11EC7122A33}" destId="{D49927ED-CF68-428F-9692-2805FD358E95}" srcOrd="0" destOrd="0" presId="urn:microsoft.com/office/officeart/2024/layout/NumberedLinearArrowProcess#1"/>
    <dgm:cxn modelId="{FB6B2360-B415-4019-A276-3322B21BE069}" type="presParOf" srcId="{B4462F83-3E7C-4931-BFB9-D11EC7122A33}" destId="{D3B5BBD9-80B1-4A56-AFA6-5EED2D2CCDF3}" srcOrd="1" destOrd="0" presId="urn:microsoft.com/office/officeart/2024/layout/NumberedLinearArrowProcess#1"/>
    <dgm:cxn modelId="{BC32453C-0417-4C99-BE78-D5E4AE2F05B4}" type="presParOf" srcId="{B4462F83-3E7C-4931-BFB9-D11EC7122A33}" destId="{686F6A7F-A153-4421-ACCF-4F211F28C102}" srcOrd="2" destOrd="0" presId="urn:microsoft.com/office/officeart/2024/layout/NumberedLinearArrowProcess#1"/>
    <dgm:cxn modelId="{4F1B1A50-F1C8-42F8-AB33-9B1FF4CE8ED0}" type="presParOf" srcId="{B4462F83-3E7C-4931-BFB9-D11EC7122A33}" destId="{59E1FB1D-F73A-44CC-8C82-6480C8E956A2}" srcOrd="3" destOrd="0" presId="urn:microsoft.com/office/officeart/2024/layout/NumberedLinearArrowProcess#1"/>
    <dgm:cxn modelId="{46DC6606-ADAD-4EAF-8B35-0ABB61F34A2B}" type="presParOf" srcId="{B4462F83-3E7C-4931-BFB9-D11EC7122A33}" destId="{27DA493A-93BB-4955-9053-0025ECF9D05B}" srcOrd="4" destOrd="0" presId="urn:microsoft.com/office/officeart/2024/layout/NumberedLinearArrowProcess#1"/>
    <dgm:cxn modelId="{65E78872-69D1-4F8D-BAA8-4AC7C00465F2}" type="presParOf" srcId="{2B70DA29-D7A5-4BEE-9439-DCE18202F563}" destId="{115080C4-8FF7-4663-A2E0-264239A3C615}" srcOrd="2" destOrd="0" presId="urn:microsoft.com/office/officeart/2024/layout/NumberedLinearArrowProcess#1"/>
    <dgm:cxn modelId="{2B868563-B2C9-402D-9540-03DA926D1CCB}" type="presParOf" srcId="{EB2B2E94-FA1D-4B0D-A0DA-4B96514DAAAE}" destId="{692F68BB-6513-4F96-9CB4-F807DF9645DF}" srcOrd="3" destOrd="0" presId="urn:microsoft.com/office/officeart/2024/layout/NumberedLinearArrowProcess#1"/>
    <dgm:cxn modelId="{C8F37FA6-48A8-4754-BC09-3922C69D9B0D}" type="presParOf" srcId="{EB2B2E94-FA1D-4B0D-A0DA-4B96514DAAAE}" destId="{29F6E67D-D9E8-4171-BD7A-EE1C7693879F}" srcOrd="4" destOrd="0" presId="urn:microsoft.com/office/officeart/2024/layout/NumberedLinearArrowProcess#1"/>
    <dgm:cxn modelId="{01C1B574-FE53-48F0-99EF-5C33508FA687}" type="presParOf" srcId="{29F6E67D-D9E8-4171-BD7A-EE1C7693879F}" destId="{901FC9F7-201D-4350-8EEC-4DF93CD453DF}" srcOrd="0" destOrd="0" presId="urn:microsoft.com/office/officeart/2024/layout/NumberedLinearArrowProcess#1"/>
    <dgm:cxn modelId="{89C2A5B4-FA8D-4AAE-BF96-A91303A7BE44}" type="presParOf" srcId="{29F6E67D-D9E8-4171-BD7A-EE1C7693879F}" destId="{3F2A8328-2E99-42E6-873D-2EED680C781A}" srcOrd="1" destOrd="0" presId="urn:microsoft.com/office/officeart/2024/layout/NumberedLinearArrowProcess#1"/>
    <dgm:cxn modelId="{CABDCA6F-19F0-4489-9537-9D90A5DBC98A}" type="presParOf" srcId="{3F2A8328-2E99-42E6-873D-2EED680C781A}" destId="{755A3DEC-2379-497E-A8C9-44C6C6CE8FD7}" srcOrd="0" destOrd="0" presId="urn:microsoft.com/office/officeart/2024/layout/NumberedLinearArrowProcess#1"/>
    <dgm:cxn modelId="{8CF3ABCA-55A6-4CE3-A873-C6BEAF2DF3B4}" type="presParOf" srcId="{3F2A8328-2E99-42E6-873D-2EED680C781A}" destId="{98F5EC64-A9E5-4BE4-9EAB-41DB3600096B}" srcOrd="1" destOrd="0" presId="urn:microsoft.com/office/officeart/2024/layout/NumberedLinearArrowProcess#1"/>
    <dgm:cxn modelId="{6C1AE785-E359-4044-99C8-DC986409030F}" type="presParOf" srcId="{3F2A8328-2E99-42E6-873D-2EED680C781A}" destId="{C7FC0D5E-F288-4A5F-9C26-620AEB1EC39B}" srcOrd="2" destOrd="0" presId="urn:microsoft.com/office/officeart/2024/layout/NumberedLinearArrowProcess#1"/>
    <dgm:cxn modelId="{C1A84614-1E8D-4393-9F5F-06930B78D158}" type="presParOf" srcId="{3F2A8328-2E99-42E6-873D-2EED680C781A}" destId="{B319C5B4-7D26-4F30-863C-51B5746240AD}" srcOrd="3" destOrd="0" presId="urn:microsoft.com/office/officeart/2024/layout/NumberedLinearArrowProcess#1"/>
    <dgm:cxn modelId="{7DC098A3-61E8-4C04-B338-25FBA8E06A20}" type="presParOf" srcId="{3F2A8328-2E99-42E6-873D-2EED680C781A}" destId="{F9EA66AC-1CFA-4851-BDD4-AAEFFBB4A9AF}" srcOrd="4" destOrd="0" presId="urn:microsoft.com/office/officeart/2024/layout/NumberedLinearArrowProcess#1"/>
    <dgm:cxn modelId="{29B256D3-936B-46BE-8FB0-C3E7298777CF}" type="presParOf" srcId="{29F6E67D-D9E8-4171-BD7A-EE1C7693879F}" destId="{FDBDCA4E-9E49-419C-9BB6-B254261BE715}" srcOrd="2" destOrd="0" presId="urn:microsoft.com/office/officeart/2024/layout/NumberedLinearArrowProcess#1"/>
    <dgm:cxn modelId="{3DB0E395-ECC9-4801-BC6E-2960B45D7EA2}" type="presParOf" srcId="{EB2B2E94-FA1D-4B0D-A0DA-4B96514DAAAE}" destId="{8E065D27-7217-4D4A-9497-221B3BFE1CE2}" srcOrd="5" destOrd="0" presId="urn:microsoft.com/office/officeart/2024/layout/NumberedLinearArrowProcess#1"/>
    <dgm:cxn modelId="{04B988A9-7A1A-49D2-A0AD-7A7089FEEA86}" type="presParOf" srcId="{EB2B2E94-FA1D-4B0D-A0DA-4B96514DAAAE}" destId="{FC5F6BBA-5FA7-478B-83B2-5423C0DE748F}" srcOrd="6" destOrd="0" presId="urn:microsoft.com/office/officeart/2024/layout/NumberedLinearArrowProcess#1"/>
    <dgm:cxn modelId="{C083055B-4696-4ED0-ACB3-83999B7DCF00}" type="presParOf" srcId="{FC5F6BBA-5FA7-478B-83B2-5423C0DE748F}" destId="{3FAD8CD2-CD71-4DA6-A4B9-E18F64ED3488}" srcOrd="0" destOrd="0" presId="urn:microsoft.com/office/officeart/2024/layout/NumberedLinearArrowProcess#1"/>
    <dgm:cxn modelId="{24A5DA53-16E6-4C51-8F79-0FCCF11FCFFE}" type="presParOf" srcId="{FC5F6BBA-5FA7-478B-83B2-5423C0DE748F}" destId="{22624D4E-2592-4DE5-B078-0389295B7767}" srcOrd="1" destOrd="0" presId="urn:microsoft.com/office/officeart/2024/layout/NumberedLinearArrowProcess#1"/>
    <dgm:cxn modelId="{28A5E25F-0076-4770-9AB1-917988A20E2D}" type="presParOf" srcId="{22624D4E-2592-4DE5-B078-0389295B7767}" destId="{963A9DB1-3DE3-4B46-817C-187FA0B4318C}" srcOrd="0" destOrd="0" presId="urn:microsoft.com/office/officeart/2024/layout/NumberedLinearArrowProcess#1"/>
    <dgm:cxn modelId="{2DA252F1-54A7-417F-A3BD-C10C5051D75A}" type="presParOf" srcId="{22624D4E-2592-4DE5-B078-0389295B7767}" destId="{443EBB0D-FCE6-4072-AE99-99BC7821F961}" srcOrd="1" destOrd="0" presId="urn:microsoft.com/office/officeart/2024/layout/NumberedLinearArrowProcess#1"/>
    <dgm:cxn modelId="{13F9974B-645D-4D78-9B6F-887BCB6E9E36}" type="presParOf" srcId="{22624D4E-2592-4DE5-B078-0389295B7767}" destId="{5C44712B-6BA8-4431-9DED-DF8A1E2A13A1}" srcOrd="2" destOrd="0" presId="urn:microsoft.com/office/officeart/2024/layout/NumberedLinearArrowProcess#1"/>
    <dgm:cxn modelId="{B0768FF9-AF0C-45EC-8995-A8C4501D67BC}" type="presParOf" srcId="{22624D4E-2592-4DE5-B078-0389295B7767}" destId="{E774B028-F2AF-456A-B484-7DA0819D51E0}" srcOrd="3" destOrd="0" presId="urn:microsoft.com/office/officeart/2024/layout/NumberedLinearArrowProcess#1"/>
    <dgm:cxn modelId="{ADEC8C1F-9545-45E4-9A7E-0BD88521FD12}" type="presParOf" srcId="{22624D4E-2592-4DE5-B078-0389295B7767}" destId="{9D8D1641-3F61-4128-B0EC-F362215C354D}" srcOrd="4" destOrd="0" presId="urn:microsoft.com/office/officeart/2024/layout/NumberedLinearArrowProcess#1"/>
    <dgm:cxn modelId="{CA27CE58-618D-4CA9-8F71-09B0A2265598}" type="presParOf" srcId="{FC5F6BBA-5FA7-478B-83B2-5423C0DE748F}" destId="{BCCBA983-8A73-4B90-A4DF-8BE990E9AC54}" srcOrd="2" destOrd="0" presId="urn:microsoft.com/office/officeart/2024/layout/NumberedLinearArrowProcess#1"/>
    <dgm:cxn modelId="{FBF4897D-364F-43E0-ADFF-2C3C3AF657D5}" type="presParOf" srcId="{EB2B2E94-FA1D-4B0D-A0DA-4B96514DAAAE}" destId="{0D771B0A-92FC-42FE-BB81-750A72BB5590}" srcOrd="7" destOrd="0" presId="urn:microsoft.com/office/officeart/2024/layout/NumberedLinearArrowProcess#1"/>
    <dgm:cxn modelId="{43220EE2-9419-4F24-B76E-93E4FE82E28C}" type="presParOf" srcId="{EB2B2E94-FA1D-4B0D-A0DA-4B96514DAAAE}" destId="{33FA5744-E6B1-4B3B-BBA4-F60AACF1316A}" srcOrd="8" destOrd="0" presId="urn:microsoft.com/office/officeart/2024/layout/NumberedLinearArrowProcess#1"/>
    <dgm:cxn modelId="{FA4CD2BB-4867-47BB-831C-140E1293C013}" type="presParOf" srcId="{33FA5744-E6B1-4B3B-BBA4-F60AACF1316A}" destId="{48B56F98-F5BB-43A5-B0A0-13400435D06D}" srcOrd="0" destOrd="0" presId="urn:microsoft.com/office/officeart/2024/layout/NumberedLinearArrowProcess#1"/>
    <dgm:cxn modelId="{A078AB84-6898-4C79-AF39-93DADE45194B}" type="presParOf" srcId="{33FA5744-E6B1-4B3B-BBA4-F60AACF1316A}" destId="{0AA0C114-D2D7-475A-9F0E-D07A4B21AB94}" srcOrd="1" destOrd="0" presId="urn:microsoft.com/office/officeart/2024/layout/NumberedLinearArrowProcess#1"/>
    <dgm:cxn modelId="{AAEB1DBE-79C0-4DD9-A867-E0B5D75DAFD5}" type="presParOf" srcId="{0AA0C114-D2D7-475A-9F0E-D07A4B21AB94}" destId="{36948697-B613-4EAD-9760-57BD989CA2DA}" srcOrd="0" destOrd="0" presId="urn:microsoft.com/office/officeart/2024/layout/NumberedLinearArrowProcess#1"/>
    <dgm:cxn modelId="{306378BB-5D2E-40E4-BFB8-97A06936D87D}" type="presParOf" srcId="{0AA0C114-D2D7-475A-9F0E-D07A4B21AB94}" destId="{C5DFDB3E-EFD1-4AE5-815D-361375525DA7}" srcOrd="1" destOrd="0" presId="urn:microsoft.com/office/officeart/2024/layout/NumberedLinearArrowProcess#1"/>
    <dgm:cxn modelId="{B796BFCD-961B-482B-88BE-8962EB020CCE}" type="presParOf" srcId="{0AA0C114-D2D7-475A-9F0E-D07A4B21AB94}" destId="{E20AA011-07E1-4AC6-9991-877FEA80E675}" srcOrd="2" destOrd="0" presId="urn:microsoft.com/office/officeart/2024/layout/NumberedLinearArrowProcess#1"/>
    <dgm:cxn modelId="{9A820A53-096E-455C-B337-354DB1CE5B0F}" type="presParOf" srcId="{0AA0C114-D2D7-475A-9F0E-D07A4B21AB94}" destId="{327A5296-2C8D-4AA0-BB09-AD624285BFC9}" srcOrd="3" destOrd="0" presId="urn:microsoft.com/office/officeart/2024/layout/NumberedLinearArrowProcess#1"/>
    <dgm:cxn modelId="{5DE1DCEB-D639-45D9-8066-7D0BC54FA7E3}" type="presParOf" srcId="{0AA0C114-D2D7-475A-9F0E-D07A4B21AB94}" destId="{80B1B805-1400-46DD-8183-448822F1DB11}" srcOrd="4" destOrd="0" presId="urn:microsoft.com/office/officeart/2024/layout/NumberedLinearArrowProcess#1"/>
    <dgm:cxn modelId="{05981384-C803-441F-8E4A-C3CD51BEA5ED}" type="presParOf" srcId="{33FA5744-E6B1-4B3B-BBA4-F60AACF1316A}" destId="{6E047ECD-1C28-4063-8CD8-31ECC24D9BE5}" srcOrd="2" destOrd="0" presId="urn:microsoft.com/office/officeart/2024/layout/NumberedLinearArrowProcess#1"/>
    <dgm:cxn modelId="{F993F3A9-706B-4F3A-94E4-BE3321DDCFD2}" type="presParOf" srcId="{EB2B2E94-FA1D-4B0D-A0DA-4B96514DAAAE}" destId="{129F5DBE-C10A-4129-AB41-71DC43A22806}" srcOrd="9" destOrd="0" presId="urn:microsoft.com/office/officeart/2024/layout/NumberedLinearArrowProcess#1"/>
    <dgm:cxn modelId="{8FC1EF3F-504E-4A65-ADC1-84EEC125B445}" type="presParOf" srcId="{EB2B2E94-FA1D-4B0D-A0DA-4B96514DAAAE}" destId="{A7F2C07A-C290-42BB-A9E6-DC896812CFAE}" srcOrd="10" destOrd="0" presId="urn:microsoft.com/office/officeart/2024/layout/NumberedLinearArrowProcess#1"/>
    <dgm:cxn modelId="{D894BFE9-D2F9-4739-AAF6-07C8FCF24C3C}" type="presParOf" srcId="{A7F2C07A-C290-42BB-A9E6-DC896812CFAE}" destId="{6224C035-1E9D-4DB2-B8D4-A5D45AF96932}" srcOrd="0" destOrd="0" presId="urn:microsoft.com/office/officeart/2024/layout/NumberedLinearArrowProcess#1"/>
    <dgm:cxn modelId="{C5A5DA81-FC71-476D-92A7-AF2488F0DAF0}" type="presParOf" srcId="{A7F2C07A-C290-42BB-A9E6-DC896812CFAE}" destId="{57F8F31D-76F0-4D67-970B-9FAEB4A30E86}" srcOrd="1" destOrd="0" presId="urn:microsoft.com/office/officeart/2024/layout/NumberedLinearArrowProcess#1"/>
    <dgm:cxn modelId="{E1477D2D-7EF5-4A1F-8061-E3019CAF5A85}" type="presParOf" srcId="{57F8F31D-76F0-4D67-970B-9FAEB4A30E86}" destId="{B2DAB3E5-5308-49EA-A2E0-FB9F5218E822}" srcOrd="0" destOrd="0" presId="urn:microsoft.com/office/officeart/2024/layout/NumberedLinearArrowProcess#1"/>
    <dgm:cxn modelId="{A5348F19-7701-45FE-9CDC-F59B776A013D}" type="presParOf" srcId="{57F8F31D-76F0-4D67-970B-9FAEB4A30E86}" destId="{2500A69B-B8DB-4D6E-9848-D281E2AE6E1D}" srcOrd="1" destOrd="0" presId="urn:microsoft.com/office/officeart/2024/layout/NumberedLinearArrowProcess#1"/>
    <dgm:cxn modelId="{BED50E2F-2CFC-4969-AD5B-67483537C99A}" type="presParOf" srcId="{57F8F31D-76F0-4D67-970B-9FAEB4A30E86}" destId="{C5085022-15F8-458A-9747-5E505C666DC6}" srcOrd="2" destOrd="0" presId="urn:microsoft.com/office/officeart/2024/layout/NumberedLinearArrowProcess#1"/>
    <dgm:cxn modelId="{16FB712C-61FF-49FF-B16C-12F1B1A32B74}" type="presParOf" srcId="{57F8F31D-76F0-4D67-970B-9FAEB4A30E86}" destId="{3C096827-669E-424A-A8F9-A8DA56C911C6}" srcOrd="3" destOrd="0" presId="urn:microsoft.com/office/officeart/2024/layout/NumberedLinearArrowProcess#1"/>
    <dgm:cxn modelId="{300059F7-98DB-4E3E-A570-09A61941C57E}" type="presParOf" srcId="{57F8F31D-76F0-4D67-970B-9FAEB4A30E86}" destId="{55460BF6-2F62-4428-ACB1-1907F4E4D752}" srcOrd="4" destOrd="0" presId="urn:microsoft.com/office/officeart/2024/layout/NumberedLinearArrowProcess#1"/>
    <dgm:cxn modelId="{F148D87D-D685-4894-AC0F-5AF6036E826D}" type="presParOf" srcId="{A7F2C07A-C290-42BB-A9E6-DC896812CFAE}" destId="{20DC6782-4078-4756-B364-10D20F4BDF7B}" srcOrd="2" destOrd="0" presId="urn:microsoft.com/office/officeart/2024/layout/NumberedLinearArrowProcess#1"/>
    <dgm:cxn modelId="{C7B1DC1C-403A-4AED-861B-60E404A16AD2}" type="presParOf" srcId="{EB2B2E94-FA1D-4B0D-A0DA-4B96514DAAAE}" destId="{775C2DE8-B3F1-4A44-83E2-A5A79BFD8838}" srcOrd="11" destOrd="0" presId="urn:microsoft.com/office/officeart/2024/layout/NumberedLinearArrowProcess#1"/>
    <dgm:cxn modelId="{D1E81C62-7D1A-46DF-85E3-E5BD78AEBD1E}" type="presParOf" srcId="{EB2B2E94-FA1D-4B0D-A0DA-4B96514DAAAE}" destId="{26FC2231-FE9F-4AF1-9D21-78ACC37EEF2E}" srcOrd="12" destOrd="0" presId="urn:microsoft.com/office/officeart/2024/layout/NumberedLinearArrowProcess#1"/>
    <dgm:cxn modelId="{30553F38-77A4-46E5-B067-09B90E64F275}" type="presParOf" srcId="{26FC2231-FE9F-4AF1-9D21-78ACC37EEF2E}" destId="{529E56C8-D1E6-4EC4-8349-404273855BBC}" srcOrd="0" destOrd="0" presId="urn:microsoft.com/office/officeart/2024/layout/NumberedLinearArrowProcess#1"/>
    <dgm:cxn modelId="{860A8520-0322-4653-AC1E-8D9FC4396E58}" type="presParOf" srcId="{26FC2231-FE9F-4AF1-9D21-78ACC37EEF2E}" destId="{DD5F3065-0387-423D-AE9A-862FD04DE15E}" srcOrd="1" destOrd="0" presId="urn:microsoft.com/office/officeart/2024/layout/NumberedLinearArrowProcess#1"/>
    <dgm:cxn modelId="{FA162237-A592-4AC4-8B3A-DA57AE12EB9F}" type="presParOf" srcId="{DD5F3065-0387-423D-AE9A-862FD04DE15E}" destId="{3A20F433-9BD4-4ADD-9195-C30DD21B6156}" srcOrd="0" destOrd="0" presId="urn:microsoft.com/office/officeart/2024/layout/NumberedLinearArrowProcess#1"/>
    <dgm:cxn modelId="{73D36DDD-5488-42E5-B780-96A110D0DAC2}" type="presParOf" srcId="{DD5F3065-0387-423D-AE9A-862FD04DE15E}" destId="{8D3F2A51-0D9D-46B9-8B85-A7DB0E0229E7}" srcOrd="1" destOrd="0" presId="urn:microsoft.com/office/officeart/2024/layout/NumberedLinearArrowProcess#1"/>
    <dgm:cxn modelId="{F8164864-B533-4710-B764-B3003C5E325D}" type="presParOf" srcId="{DD5F3065-0387-423D-AE9A-862FD04DE15E}" destId="{3AC22FF6-2E28-4A78-8491-B241509B78F7}" srcOrd="2" destOrd="0" presId="urn:microsoft.com/office/officeart/2024/layout/NumberedLinearArrowProcess#1"/>
    <dgm:cxn modelId="{FB5278DF-4459-4CC7-869A-ADACBB7865FF}" type="presParOf" srcId="{DD5F3065-0387-423D-AE9A-862FD04DE15E}" destId="{8BBA26CB-31D1-4BB4-A398-8B5AA14CCDD4}" srcOrd="3" destOrd="0" presId="urn:microsoft.com/office/officeart/2024/layout/NumberedLinearArrowProcess#1"/>
    <dgm:cxn modelId="{EA1BA4C5-0633-4006-814A-17AD38BDC9DB}" type="presParOf" srcId="{DD5F3065-0387-423D-AE9A-862FD04DE15E}" destId="{ED5B943B-9498-4D1F-B81F-A78B33FF0ACC}" srcOrd="4" destOrd="0" presId="urn:microsoft.com/office/officeart/2024/layout/NumberedLinearArrowProcess#1"/>
    <dgm:cxn modelId="{5D699119-E59D-4304-835B-F6356208C511}" type="presParOf" srcId="{26FC2231-FE9F-4AF1-9D21-78ACC37EEF2E}" destId="{14622E56-6B0B-4A1C-99B1-BF146EF1BB77}" srcOrd="2" destOrd="0" presId="urn:microsoft.com/office/officeart/2024/layout/NumberedLinearArrow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1F468-9886-4A11-943A-D911173B6396}">
      <dsp:nvSpPr>
        <dsp:cNvPr id="0" name=""/>
        <dsp:cNvSpPr/>
      </dsp:nvSpPr>
      <dsp:spPr>
        <a:xfrm>
          <a:off x="838420" y="1658761"/>
          <a:ext cx="529423" cy="7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EB73210-548B-4064-A84A-B47CCF787B56}">
      <dsp:nvSpPr>
        <dsp:cNvPr id="0" name=""/>
        <dsp:cNvSpPr/>
      </dsp:nvSpPr>
      <dsp:spPr>
        <a:xfrm>
          <a:off x="1322465" y="1597021"/>
          <a:ext cx="69581" cy="130779"/>
        </a:xfrm>
        <a:prstGeom prst="chevron">
          <a:avLst>
            <a:gd name="adj" fmla="val 9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013" tIns="165100" rIns="24013" bIns="165100" numCol="1" spcCol="1270" anchor="t"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endParaRPr lang="en-US" sz="1800" kern="1200" dirty="0"/>
        </a:p>
      </dsp:txBody>
      <dsp:txXfrm>
        <a:off x="121974" y="2225195"/>
        <a:ext cx="1281629" cy="1695054"/>
      </dsp:txXfrm>
    </dsp:sp>
    <dsp:sp modelId="{01599092-6EE2-483E-8376-2A3349A51834}">
      <dsp:nvSpPr>
        <dsp:cNvPr id="0" name=""/>
        <dsp:cNvSpPr/>
      </dsp:nvSpPr>
      <dsp:spPr>
        <a:xfrm>
          <a:off x="562586" y="1458594"/>
          <a:ext cx="400405" cy="40040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538" tIns="15538" rIns="15538" bIns="15538" numCol="1" spcCol="1270" anchor="ctr" anchorCtr="0">
          <a:noAutofit/>
        </a:bodyPr>
        <a:lstStyle/>
        <a:p>
          <a:pPr marL="0" lvl="0" indent="0" algn="ctr" defTabSz="755650">
            <a:lnSpc>
              <a:spcPct val="90000"/>
            </a:lnSpc>
            <a:spcBef>
              <a:spcPct val="0"/>
            </a:spcBef>
            <a:spcAft>
              <a:spcPct val="35000"/>
            </a:spcAft>
            <a:buNone/>
          </a:pPr>
          <a:r>
            <a:rPr sz="1700" kern="1200"/>
            <a:t>1</a:t>
          </a:r>
          <a:endParaRPr sz="1700" kern="1200" dirty="0"/>
        </a:p>
      </dsp:txBody>
      <dsp:txXfrm>
        <a:off x="621224" y="1517232"/>
        <a:ext cx="283129" cy="283129"/>
      </dsp:txXfrm>
    </dsp:sp>
    <dsp:sp modelId="{9641D93D-F7A0-46AE-800B-8ABCED5D2D3B}">
      <dsp:nvSpPr>
        <dsp:cNvPr id="0" name=""/>
        <dsp:cNvSpPr/>
      </dsp:nvSpPr>
      <dsp:spPr>
        <a:xfrm>
          <a:off x="762752" y="1930978"/>
          <a:ext cx="72" cy="2542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F13B4DC-5929-4D97-A65F-823A6CBF8ED4}">
      <dsp:nvSpPr>
        <dsp:cNvPr id="0" name=""/>
        <dsp:cNvSpPr/>
      </dsp:nvSpPr>
      <dsp:spPr>
        <a:xfrm>
          <a:off x="82101" y="2185322"/>
          <a:ext cx="1361375" cy="17748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013" tIns="165100" rIns="24013" bIns="165100" numCol="1" spcCol="1270" anchor="t"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endParaRPr lang="en-US" sz="1800" kern="1200" dirty="0"/>
        </a:p>
      </dsp:txBody>
      <dsp:txXfrm>
        <a:off x="121974" y="2225195"/>
        <a:ext cx="1281629" cy="1695054"/>
      </dsp:txXfrm>
    </dsp:sp>
    <dsp:sp modelId="{D49927ED-CF68-428F-9692-2805FD358E95}">
      <dsp:nvSpPr>
        <dsp:cNvPr id="0" name=""/>
        <dsp:cNvSpPr/>
      </dsp:nvSpPr>
      <dsp:spPr>
        <a:xfrm>
          <a:off x="1519108" y="1658733"/>
          <a:ext cx="1361375" cy="7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3B5BBD9-80B1-4A56-AFA6-5EED2D2CCDF3}">
      <dsp:nvSpPr>
        <dsp:cNvPr id="0" name=""/>
        <dsp:cNvSpPr/>
      </dsp:nvSpPr>
      <dsp:spPr>
        <a:xfrm>
          <a:off x="2835104" y="1596993"/>
          <a:ext cx="69581" cy="130801"/>
        </a:xfrm>
        <a:prstGeom prst="chevron">
          <a:avLst>
            <a:gd name="adj" fmla="val 9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013" tIns="165100" rIns="24013" bIns="165100" numCol="1" spcCol="1270" anchor="t" anchorCtr="0">
          <a:noAutofit/>
        </a:bodyPr>
        <a:lstStyle/>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endParaRPr lang="en-US" sz="2400" kern="1200" dirty="0"/>
        </a:p>
      </dsp:txBody>
      <dsp:txXfrm>
        <a:off x="1634613" y="2225195"/>
        <a:ext cx="1281629" cy="1695054"/>
      </dsp:txXfrm>
    </dsp:sp>
    <dsp:sp modelId="{686F6A7F-A153-4421-ACCF-4F211F28C102}">
      <dsp:nvSpPr>
        <dsp:cNvPr id="0" name=""/>
        <dsp:cNvSpPr/>
      </dsp:nvSpPr>
      <dsp:spPr>
        <a:xfrm>
          <a:off x="2075225" y="1458567"/>
          <a:ext cx="400405" cy="40040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538" tIns="15538" rIns="15538" bIns="15538" numCol="1" spcCol="1270" anchor="ctr" anchorCtr="0">
          <a:noAutofit/>
        </a:bodyPr>
        <a:lstStyle/>
        <a:p>
          <a:pPr marL="0" lvl="0" indent="0" algn="ctr" defTabSz="755650">
            <a:lnSpc>
              <a:spcPct val="90000"/>
            </a:lnSpc>
            <a:spcBef>
              <a:spcPct val="0"/>
            </a:spcBef>
            <a:spcAft>
              <a:spcPct val="35000"/>
            </a:spcAft>
            <a:buNone/>
          </a:pPr>
          <a:r>
            <a:rPr sz="1700" kern="1200"/>
            <a:t>2</a:t>
          </a:r>
        </a:p>
      </dsp:txBody>
      <dsp:txXfrm>
        <a:off x="2133863" y="1517205"/>
        <a:ext cx="283129" cy="283129"/>
      </dsp:txXfrm>
    </dsp:sp>
    <dsp:sp modelId="{27DA493A-93BB-4955-9053-0025ECF9D05B}">
      <dsp:nvSpPr>
        <dsp:cNvPr id="0" name=""/>
        <dsp:cNvSpPr/>
      </dsp:nvSpPr>
      <dsp:spPr>
        <a:xfrm>
          <a:off x="2275392" y="1930962"/>
          <a:ext cx="72" cy="25433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15080C4-8FF7-4663-A2E0-264239A3C615}">
      <dsp:nvSpPr>
        <dsp:cNvPr id="0" name=""/>
        <dsp:cNvSpPr/>
      </dsp:nvSpPr>
      <dsp:spPr>
        <a:xfrm>
          <a:off x="1594740" y="2185322"/>
          <a:ext cx="1361375" cy="17748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013" tIns="165100" rIns="24013" bIns="165100" numCol="1" spcCol="1270" anchor="t" anchorCtr="0">
          <a:noAutofit/>
        </a:bodyPr>
        <a:lstStyle/>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endParaRPr lang="en-US" sz="2400" kern="1200" dirty="0"/>
        </a:p>
      </dsp:txBody>
      <dsp:txXfrm>
        <a:off x="1634613" y="2225195"/>
        <a:ext cx="1281629" cy="1695054"/>
      </dsp:txXfrm>
    </dsp:sp>
    <dsp:sp modelId="{755A3DEC-2379-497E-A8C9-44C6C6CE8FD7}">
      <dsp:nvSpPr>
        <dsp:cNvPr id="0" name=""/>
        <dsp:cNvSpPr/>
      </dsp:nvSpPr>
      <dsp:spPr>
        <a:xfrm>
          <a:off x="3031747" y="1658720"/>
          <a:ext cx="1361375" cy="7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8F5EC64-A9E5-4BE4-9EAB-41DB3600096B}">
      <dsp:nvSpPr>
        <dsp:cNvPr id="0" name=""/>
        <dsp:cNvSpPr/>
      </dsp:nvSpPr>
      <dsp:spPr>
        <a:xfrm>
          <a:off x="4347744" y="1596980"/>
          <a:ext cx="69581" cy="130811"/>
        </a:xfrm>
        <a:prstGeom prst="chevron">
          <a:avLst>
            <a:gd name="adj" fmla="val 9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013" tIns="165100" rIns="24013" bIns="165100" numCol="1" spcCol="1270" anchor="t" anchorCtr="0">
          <a:noAutofit/>
        </a:bodyPr>
        <a:lstStyle/>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r>
            <a:rPr lang="en-US" sz="1800" kern="1200" dirty="0"/>
            <a:t>		</a:t>
          </a:r>
        </a:p>
      </dsp:txBody>
      <dsp:txXfrm>
        <a:off x="3147252" y="2225193"/>
        <a:ext cx="1281629" cy="1695054"/>
      </dsp:txXfrm>
    </dsp:sp>
    <dsp:sp modelId="{C7FC0D5E-F288-4A5F-9C26-620AEB1EC39B}">
      <dsp:nvSpPr>
        <dsp:cNvPr id="0" name=""/>
        <dsp:cNvSpPr/>
      </dsp:nvSpPr>
      <dsp:spPr>
        <a:xfrm>
          <a:off x="3587864" y="1458553"/>
          <a:ext cx="400405" cy="40040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538" tIns="15538" rIns="15538" bIns="15538" numCol="1" spcCol="1270" anchor="ctr" anchorCtr="0">
          <a:noAutofit/>
        </a:bodyPr>
        <a:lstStyle/>
        <a:p>
          <a:pPr marL="0" lvl="0" indent="0" algn="ctr" defTabSz="755650">
            <a:lnSpc>
              <a:spcPct val="90000"/>
            </a:lnSpc>
            <a:spcBef>
              <a:spcPct val="0"/>
            </a:spcBef>
            <a:spcAft>
              <a:spcPct val="35000"/>
            </a:spcAft>
            <a:buNone/>
          </a:pPr>
          <a:r>
            <a:rPr sz="1700" kern="1200"/>
            <a:t>3</a:t>
          </a:r>
        </a:p>
      </dsp:txBody>
      <dsp:txXfrm>
        <a:off x="3646502" y="1517191"/>
        <a:ext cx="283129" cy="283129"/>
      </dsp:txXfrm>
    </dsp:sp>
    <dsp:sp modelId="{F9EA66AC-1CFA-4851-BDD4-AAEFFBB4A9AF}">
      <dsp:nvSpPr>
        <dsp:cNvPr id="0" name=""/>
        <dsp:cNvSpPr/>
      </dsp:nvSpPr>
      <dsp:spPr>
        <a:xfrm>
          <a:off x="3788031" y="1930955"/>
          <a:ext cx="72" cy="25435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DBDCA4E-9E49-419C-9BB6-B254261BE715}">
      <dsp:nvSpPr>
        <dsp:cNvPr id="0" name=""/>
        <dsp:cNvSpPr/>
      </dsp:nvSpPr>
      <dsp:spPr>
        <a:xfrm>
          <a:off x="3107379" y="2185320"/>
          <a:ext cx="1361375" cy="17748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013" tIns="165100" rIns="24013" bIns="165100" numCol="1" spcCol="1270" anchor="t" anchorCtr="0">
          <a:noAutofit/>
        </a:bodyPr>
        <a:lstStyle/>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r>
            <a:rPr lang="en-US" sz="1800" kern="1200" dirty="0"/>
            <a:t>		</a:t>
          </a:r>
        </a:p>
      </dsp:txBody>
      <dsp:txXfrm>
        <a:off x="3147252" y="2225193"/>
        <a:ext cx="1281629" cy="1695054"/>
      </dsp:txXfrm>
    </dsp:sp>
    <dsp:sp modelId="{963A9DB1-3DE3-4B46-817C-187FA0B4318C}">
      <dsp:nvSpPr>
        <dsp:cNvPr id="0" name=""/>
        <dsp:cNvSpPr/>
      </dsp:nvSpPr>
      <dsp:spPr>
        <a:xfrm>
          <a:off x="4544387" y="1658715"/>
          <a:ext cx="1361375" cy="7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43EBB0D-FCE6-4072-AE99-99BC7821F961}">
      <dsp:nvSpPr>
        <dsp:cNvPr id="0" name=""/>
        <dsp:cNvSpPr/>
      </dsp:nvSpPr>
      <dsp:spPr>
        <a:xfrm>
          <a:off x="5860383" y="1596975"/>
          <a:ext cx="69581" cy="130816"/>
        </a:xfrm>
        <a:prstGeom prst="chevron">
          <a:avLst>
            <a:gd name="adj" fmla="val 9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013" tIns="165100" rIns="24013" bIns="165100" numCol="1" spcCol="1270" anchor="t" anchorCtr="0">
          <a:noAutofit/>
        </a:bodyPr>
        <a:lstStyle/>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endParaRPr lang="en-US" sz="2000" kern="1200" dirty="0"/>
        </a:p>
      </dsp:txBody>
      <dsp:txXfrm>
        <a:off x="4698078" y="2239605"/>
        <a:ext cx="1281629" cy="1695054"/>
      </dsp:txXfrm>
    </dsp:sp>
    <dsp:sp modelId="{5C44712B-6BA8-4431-9DED-DF8A1E2A13A1}">
      <dsp:nvSpPr>
        <dsp:cNvPr id="0" name=""/>
        <dsp:cNvSpPr/>
      </dsp:nvSpPr>
      <dsp:spPr>
        <a:xfrm>
          <a:off x="5100504" y="1458548"/>
          <a:ext cx="400405" cy="40040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538" tIns="15538" rIns="15538" bIns="15538" numCol="1" spcCol="1270" anchor="ctr" anchorCtr="0">
          <a:noAutofit/>
        </a:bodyPr>
        <a:lstStyle/>
        <a:p>
          <a:pPr marL="0" lvl="0" indent="0" algn="ctr" defTabSz="755650">
            <a:lnSpc>
              <a:spcPct val="90000"/>
            </a:lnSpc>
            <a:spcBef>
              <a:spcPct val="0"/>
            </a:spcBef>
            <a:spcAft>
              <a:spcPct val="35000"/>
            </a:spcAft>
            <a:buNone/>
          </a:pPr>
          <a:r>
            <a:rPr lang="en-US" sz="1700" kern="1200"/>
            <a:t>4</a:t>
          </a:r>
        </a:p>
      </dsp:txBody>
      <dsp:txXfrm>
        <a:off x="5159142" y="1517186"/>
        <a:ext cx="283129" cy="283129"/>
      </dsp:txXfrm>
    </dsp:sp>
    <dsp:sp modelId="{9D8D1641-3F61-4128-B0EC-F362215C354D}">
      <dsp:nvSpPr>
        <dsp:cNvPr id="0" name=""/>
        <dsp:cNvSpPr/>
      </dsp:nvSpPr>
      <dsp:spPr>
        <a:xfrm>
          <a:off x="5300671" y="1930952"/>
          <a:ext cx="72" cy="25436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CCBA983-8A73-4B90-A4DF-8BE990E9AC54}">
      <dsp:nvSpPr>
        <dsp:cNvPr id="0" name=""/>
        <dsp:cNvSpPr/>
      </dsp:nvSpPr>
      <dsp:spPr>
        <a:xfrm>
          <a:off x="4658205" y="2199732"/>
          <a:ext cx="1361375" cy="17748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013" tIns="165100" rIns="24013" bIns="165100" numCol="1" spcCol="1270" anchor="t" anchorCtr="0">
          <a:noAutofit/>
        </a:bodyPr>
        <a:lstStyle/>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endParaRPr lang="en-US" sz="2000" kern="1200" dirty="0"/>
        </a:p>
      </dsp:txBody>
      <dsp:txXfrm>
        <a:off x="4698078" y="2239605"/>
        <a:ext cx="1281629" cy="1695054"/>
      </dsp:txXfrm>
    </dsp:sp>
    <dsp:sp modelId="{36948697-B613-4EAD-9760-57BD989CA2DA}">
      <dsp:nvSpPr>
        <dsp:cNvPr id="0" name=""/>
        <dsp:cNvSpPr/>
      </dsp:nvSpPr>
      <dsp:spPr>
        <a:xfrm>
          <a:off x="6057026" y="1658712"/>
          <a:ext cx="1361375" cy="7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5DFDB3E-EFD1-4AE5-815D-361375525DA7}">
      <dsp:nvSpPr>
        <dsp:cNvPr id="0" name=""/>
        <dsp:cNvSpPr/>
      </dsp:nvSpPr>
      <dsp:spPr>
        <a:xfrm>
          <a:off x="7382856" y="1640740"/>
          <a:ext cx="69581" cy="130818"/>
        </a:xfrm>
        <a:prstGeom prst="chevron">
          <a:avLst>
            <a:gd name="adj" fmla="val 9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013" tIns="165100" rIns="24013" bIns="165100" numCol="1" spcCol="1270" anchor="t"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endParaRPr lang="en-US" sz="1800" kern="1200" dirty="0"/>
        </a:p>
      </dsp:txBody>
      <dsp:txXfrm>
        <a:off x="6182360" y="2238380"/>
        <a:ext cx="1281629" cy="1695054"/>
      </dsp:txXfrm>
    </dsp:sp>
    <dsp:sp modelId="{E20AA011-07E1-4AC6-9991-877FEA80E675}">
      <dsp:nvSpPr>
        <dsp:cNvPr id="0" name=""/>
        <dsp:cNvSpPr/>
      </dsp:nvSpPr>
      <dsp:spPr>
        <a:xfrm>
          <a:off x="6601856" y="1458545"/>
          <a:ext cx="400405" cy="40040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538" tIns="15538" rIns="15538" bIns="15538" numCol="1" spcCol="1270" anchor="ctr" anchorCtr="0">
          <a:noAutofit/>
        </a:bodyPr>
        <a:lstStyle/>
        <a:p>
          <a:pPr marL="0" lvl="0" indent="0" algn="ctr" defTabSz="755650">
            <a:lnSpc>
              <a:spcPct val="90000"/>
            </a:lnSpc>
            <a:spcBef>
              <a:spcPct val="0"/>
            </a:spcBef>
            <a:spcAft>
              <a:spcPct val="35000"/>
            </a:spcAft>
            <a:buNone/>
          </a:pPr>
          <a:r>
            <a:rPr lang="en-US" sz="1700" kern="1200"/>
            <a:t>5</a:t>
          </a:r>
        </a:p>
      </dsp:txBody>
      <dsp:txXfrm>
        <a:off x="6660494" y="1517183"/>
        <a:ext cx="283129" cy="283129"/>
      </dsp:txXfrm>
    </dsp:sp>
    <dsp:sp modelId="{80B1B805-1400-46DD-8183-448822F1DB11}">
      <dsp:nvSpPr>
        <dsp:cNvPr id="0" name=""/>
        <dsp:cNvSpPr/>
      </dsp:nvSpPr>
      <dsp:spPr>
        <a:xfrm>
          <a:off x="6813310" y="1930950"/>
          <a:ext cx="72" cy="25436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E047ECD-1C28-4063-8CD8-31ECC24D9BE5}">
      <dsp:nvSpPr>
        <dsp:cNvPr id="0" name=""/>
        <dsp:cNvSpPr/>
      </dsp:nvSpPr>
      <dsp:spPr>
        <a:xfrm>
          <a:off x="6142487" y="2198507"/>
          <a:ext cx="1361375" cy="17748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013" tIns="165100" rIns="24013" bIns="165100" numCol="1" spcCol="1270" anchor="t"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endParaRPr lang="en-US" sz="1800" kern="1200" dirty="0"/>
        </a:p>
      </dsp:txBody>
      <dsp:txXfrm>
        <a:off x="6182360" y="2238380"/>
        <a:ext cx="1281629" cy="1695054"/>
      </dsp:txXfrm>
    </dsp:sp>
    <dsp:sp modelId="{B2DAB3E5-5308-49EA-A2E0-FB9F5218E822}">
      <dsp:nvSpPr>
        <dsp:cNvPr id="0" name=""/>
        <dsp:cNvSpPr/>
      </dsp:nvSpPr>
      <dsp:spPr>
        <a:xfrm>
          <a:off x="7569666" y="1658711"/>
          <a:ext cx="1361375" cy="7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500A69B-B8DB-4D6E-9848-D281E2AE6E1D}">
      <dsp:nvSpPr>
        <dsp:cNvPr id="0" name=""/>
        <dsp:cNvSpPr/>
      </dsp:nvSpPr>
      <dsp:spPr>
        <a:xfrm>
          <a:off x="8885662" y="1596971"/>
          <a:ext cx="69581" cy="130819"/>
        </a:xfrm>
        <a:prstGeom prst="chevron">
          <a:avLst>
            <a:gd name="adj" fmla="val 9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013" tIns="165100" rIns="24013" bIns="165100" numCol="1" spcCol="1270" anchor="t" anchorCtr="0">
          <a:noAutofit/>
        </a:bodyPr>
        <a:lstStyle/>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endParaRPr lang="en-US" sz="2000" kern="1200" dirty="0"/>
        </a:p>
      </dsp:txBody>
      <dsp:txXfrm>
        <a:off x="7685170" y="2225193"/>
        <a:ext cx="1281629" cy="1695054"/>
      </dsp:txXfrm>
    </dsp:sp>
    <dsp:sp modelId="{C5085022-15F8-458A-9747-5E505C666DC6}">
      <dsp:nvSpPr>
        <dsp:cNvPr id="0" name=""/>
        <dsp:cNvSpPr/>
      </dsp:nvSpPr>
      <dsp:spPr>
        <a:xfrm>
          <a:off x="8125782" y="1458544"/>
          <a:ext cx="400405" cy="40040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538" tIns="15538" rIns="15538" bIns="15538" numCol="1" spcCol="1270" anchor="ctr" anchorCtr="0">
          <a:noAutofit/>
        </a:bodyPr>
        <a:lstStyle/>
        <a:p>
          <a:pPr marL="0" lvl="0" indent="0" algn="ctr" defTabSz="755650">
            <a:lnSpc>
              <a:spcPct val="90000"/>
            </a:lnSpc>
            <a:spcBef>
              <a:spcPct val="0"/>
            </a:spcBef>
            <a:spcAft>
              <a:spcPct val="35000"/>
            </a:spcAft>
            <a:buNone/>
          </a:pPr>
          <a:r>
            <a:rPr lang="en-US" sz="1700" kern="1200"/>
            <a:t>6</a:t>
          </a:r>
        </a:p>
      </dsp:txBody>
      <dsp:txXfrm>
        <a:off x="8184420" y="1517182"/>
        <a:ext cx="283129" cy="283129"/>
      </dsp:txXfrm>
    </dsp:sp>
    <dsp:sp modelId="{55460BF6-2F62-4428-ACB1-1907F4E4D752}">
      <dsp:nvSpPr>
        <dsp:cNvPr id="0" name=""/>
        <dsp:cNvSpPr/>
      </dsp:nvSpPr>
      <dsp:spPr>
        <a:xfrm>
          <a:off x="8325949" y="1930950"/>
          <a:ext cx="72" cy="2543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0DC6782-4078-4756-B364-10D20F4BDF7B}">
      <dsp:nvSpPr>
        <dsp:cNvPr id="0" name=""/>
        <dsp:cNvSpPr/>
      </dsp:nvSpPr>
      <dsp:spPr>
        <a:xfrm>
          <a:off x="7645297" y="2185320"/>
          <a:ext cx="1361375" cy="17748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013" tIns="165100" rIns="24013" bIns="165100" numCol="1" spcCol="1270" anchor="t" anchorCtr="0">
          <a:noAutofit/>
        </a:bodyPr>
        <a:lstStyle/>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endParaRPr lang="en-US" sz="2000" kern="1200" dirty="0"/>
        </a:p>
      </dsp:txBody>
      <dsp:txXfrm>
        <a:off x="7685170" y="2225193"/>
        <a:ext cx="1281629" cy="1695054"/>
      </dsp:txXfrm>
    </dsp:sp>
    <dsp:sp modelId="{3A20F433-9BD4-4ADD-9195-C30DD21B6156}">
      <dsp:nvSpPr>
        <dsp:cNvPr id="0" name=""/>
        <dsp:cNvSpPr/>
      </dsp:nvSpPr>
      <dsp:spPr>
        <a:xfrm>
          <a:off x="9082305" y="1658711"/>
          <a:ext cx="756319" cy="7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AC22FF6-2E28-4A78-8491-B241509B78F7}">
      <dsp:nvSpPr>
        <dsp:cNvPr id="0" name=""/>
        <dsp:cNvSpPr/>
      </dsp:nvSpPr>
      <dsp:spPr>
        <a:xfrm>
          <a:off x="9638422" y="1458544"/>
          <a:ext cx="400405" cy="40040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5538" tIns="15538" rIns="15538" bIns="15538" numCol="1" spcCol="1270" anchor="ctr" anchorCtr="0">
          <a:noAutofit/>
        </a:bodyPr>
        <a:lstStyle/>
        <a:p>
          <a:pPr marL="0" lvl="0" indent="0" algn="ctr" defTabSz="755650">
            <a:lnSpc>
              <a:spcPct val="90000"/>
            </a:lnSpc>
            <a:spcBef>
              <a:spcPct val="0"/>
            </a:spcBef>
            <a:spcAft>
              <a:spcPct val="35000"/>
            </a:spcAft>
            <a:buNone/>
          </a:pPr>
          <a:r>
            <a:rPr lang="en-US" sz="1700" kern="1200"/>
            <a:t>7</a:t>
          </a:r>
        </a:p>
      </dsp:txBody>
      <dsp:txXfrm>
        <a:off x="9697060" y="1517182"/>
        <a:ext cx="283129" cy="283129"/>
      </dsp:txXfrm>
    </dsp:sp>
    <dsp:sp modelId="{ED5B943B-9498-4D1F-B81F-A78B33FF0ACC}">
      <dsp:nvSpPr>
        <dsp:cNvPr id="0" name=""/>
        <dsp:cNvSpPr/>
      </dsp:nvSpPr>
      <dsp:spPr>
        <a:xfrm>
          <a:off x="9838589" y="1930949"/>
          <a:ext cx="72" cy="2543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4622E56-6B0B-4A1C-99B1-BF146EF1BB77}">
      <dsp:nvSpPr>
        <dsp:cNvPr id="0" name=""/>
        <dsp:cNvSpPr/>
      </dsp:nvSpPr>
      <dsp:spPr>
        <a:xfrm>
          <a:off x="9157937" y="2185320"/>
          <a:ext cx="1361375" cy="17748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013" tIns="165100" rIns="24013" bIns="165100" numCol="1" spcCol="1270" anchor="t" anchorCtr="0">
          <a:noAutofit/>
        </a:bodyPr>
        <a:lstStyle/>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endParaRPr lang="en-US" sz="2000" kern="1200" dirty="0"/>
        </a:p>
      </dsp:txBody>
      <dsp:txXfrm>
        <a:off x="9197810" y="2225193"/>
        <a:ext cx="1281629" cy="1695054"/>
      </dsp:txXfrm>
    </dsp:sp>
  </dsp:spTree>
</dsp:drawing>
</file>

<file path=ppt/diagrams/layout1.xml><?xml version="1.0" encoding="utf-8"?>
<dgm:layoutDef xmlns:dgm="http://schemas.openxmlformats.org/drawingml/2006/diagram" xmlns:a="http://schemas.openxmlformats.org/drawingml/2006/main" uniqueId="urn:microsoft.com/office/officeart/2024/layout/NumberedLinearArrowProcess#1">
  <dgm:title val=""/>
  <dgm:desc val=""/>
  <dgm:catLst>
    <dgm:cat type="process" pri="1700"/>
  </dgm:catLst>
  <dgm:sampData>
    <dgm:dataModel>
      <dgm:ptLst>
        <dgm:pt modelId="0" type="doc"/>
        <dgm:pt modelId="1">
          <dgm:prSet phldr="1"/>
        </dgm:pt>
        <dgm:pt modelId="2">
          <dgm:prSet phldr="1"/>
        </dgm:pt>
        <dgm:pt modelId="3">
          <dgm:prSet phldr="1"/>
        </dgm:pt>
        <dgm:pt modelId="101" type="sibTrans" cxnId="{1BEDF3A9-FB9B-4557-8821-E79E6B383EAA}">
          <dgm:prSet phldrT="1"/>
          <dgm:t>
            <a:bodyPr/>
            <a:lstStyle/>
            <a:p>
              <a:r>
                <a:t>1</a:t>
              </a:r>
            </a:p>
          </dgm:t>
        </dgm:pt>
        <dgm:pt modelId="201" type="sibTrans" cxnId="{7E4E0FE3-1B8F-45BF-BF6B-BF29B5D338CF}">
          <dgm:prSet phldrT="2"/>
          <dgm:t>
            <a:bodyPr/>
            <a:lstStyle/>
            <a:p>
              <a:r>
                <a:t>2</a:t>
              </a:r>
            </a:p>
          </dgm:t>
        </dgm:pt>
        <dgm:pt modelId="301" type="sibTrans" cxnId="{E6882B51-6CC2-40DB-8A68-9FF1C2345845}">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Lst>
      <dgm:bg/>
      <dgm:whole/>
    </dgm:dataModel>
  </dgm:sampData>
  <dgm:style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43" srcId="4" destId="41" srcOrd="0" destOrd="0"/>
      </dgm:cxnLst>
      <dgm:bg/>
      <dgm:whole/>
    </dgm:dataModel>
  </dgm:clrData>
  <dgm:layoutNode name="linearFlow">
    <dgm:varLst>
      <dgm:dir/>
      <dgm:animLvl val="lvl"/>
      <dgm:resizeHandles val="exact"/>
    </dgm:varLst>
    <dgm:choose name="dirChoose">
      <dgm:if name="dirNorm" func="var" arg="dir" op="equ" val="norm">
        <dgm:alg type="lin">
          <dgm:param type="linDir" val="fromL"/>
          <dgm:param type="nodeVertAlign" val="t"/>
        </dgm:alg>
      </dgm:if>
      <dgm:else name="dirRev">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9"/>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1.7"/>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ctrX" for="ch" forName="nodeText" refType="w" fact="0.5"/>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ctrX" for="ch" forName="nodeText" refType="w" fact="0.5"/>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ifMoreThanOneNode">
                  <dgm:choose name="firstNodeDirChoose">
                    <dgm:if name="firstNodeDirNorm" func="var" arg="dir" op="equ" val="norm">
                      <dgm:constrLst>
                        <dgm:constr type="h"/>
                        <dgm:constr type="h" for="ch" forName="lineNode" val="0.002"/>
                        <dgm:constr type="w" for="ch" forName="lineNode" refType="w" fact="0.35"/>
                        <dgm:constr type="l" for="ch" forName="lineNode" refType="w" fact="0.55"/>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firstNodeDirRev">
                      <dgm:constrLst>
                        <dgm:constr type="h"/>
                        <dgm:constr type="h" for="ch" forName="lineNode" val="0.002"/>
                        <dgm:constr type="w" for="ch" forName="lineNode" refType="w" fact="0.35"/>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if>
            <dgm:if name="ifLastNode" axis="self" ptType="node" func="revPos" op="equ" val="1">
              <dgm:choose name="lastNodeDirChoose">
                <dgm:if name="lastNodeDirNorm" func="var" arg="dir" op="equ" val="norm">
                  <dgm:constrLst>
                    <dgm:constr type="h"/>
                    <dgm:constr type="h" for="ch" forName="lineNode" val="0.002"/>
                    <dgm:constr type="w"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lastNodeDirRev">
                  <dgm:constrLst>
                    <dgm:constr type="h"/>
                    <dgm:constr type="h" for="ch" forName="lineNode" val="0.002"/>
                    <dgm:constr type="w" for="ch" forName="lineNode" refType="w" fact="0.5"/>
                    <dgm:constr type="l"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if>
            <dgm:else name="allOtherNodes">
              <dgm:choose name="middleNodeDirChoose">
                <dgm:if name="middleNodeDirNorm" func="var" arg="dir" op="equ" val="norm">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middleNodeDirRev">
                  <dgm:constrLst>
                    <dgm:constr type="h"/>
                    <dgm:constr type="h" for="ch" forName="lineNode" val="0.002"/>
                    <dgm:constr type="w" for="ch" forName="lineNode" refType="w" fact="0.9"/>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layoutNode name="lineNode" styleLbl="alignNode1">
            <dgm:alg type="sp"/>
            <dgm:shape xmlns:r="http://schemas.openxmlformats.org/officeDocument/2006/relationships" type="rect" r:blip="">
              <dgm:adjLst/>
            </dgm:shape>
            <dgm:presOf/>
            <dgm:constrLst/>
            <dgm:ruleLst/>
          </dgm:layoutNode>
          <dgm:layoutNode name="lineArrowNode" styleLbl="alignNode1">
            <dgm:alg type="sp"/>
            <dgm:choose name="arrowDirChoose">
              <dgm:if name="arrowNorm" func="var" arg="dir" op="equ" val="norm">
                <dgm:shape xmlns:r="http://schemas.openxmlformats.org/officeDocument/2006/relationships" type="chevron" r:blip="">
                  <dgm:adjLst>
                    <dgm:adj idx="1" val="0.9"/>
                  </dgm:adjLst>
                </dgm:shape>
              </dgm:if>
              <dgm:else name="arrowRev">
                <dgm:shape xmlns:r="http://schemas.openxmlformats.org/officeDocument/2006/relationships" rot="180" type="chevron" r:blip="">
                  <dgm:adjLst>
                    <dgm:adj idx="1" val="0.9"/>
                  </dgm:adjLst>
                </dgm:shape>
              </dgm:else>
            </dgm:choose>
            <dgm:presOf axis="self" ptType="node"/>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layoutNode name="verticalConnector" styleLbl="alignAccFollowNode1">
              <dgm:alg type="sp"/>
              <dgm:shape xmlns:r="http://schemas.openxmlformats.org/officeDocument/2006/relationships" type="rect" r:blip="">
                <dgm:adjLst/>
              </dgm:shape>
              <dgm:presOf/>
              <dgm:constrLst/>
              <dgm:ruleLst/>
            </dgm:layoutNode>
          </dgm:forEach>
          <dgm:presOf/>
          <dgm:ruleLst/>
        </dgm:layoutNode>
        <dgm:layoutNode name="nodeText" styleLbl="fgAcc1">
          <dgm:varLst>
            <dgm:bulletEnabled val="1"/>
          </dgm:varLst>
          <dgm:alg type="tx">
            <dgm:param type="parTxLTRAlign" val="ctr"/>
            <dgm:param type="parTxRTLAlign" val="r"/>
            <dgm:param type="txAnchorVert" val="t"/>
          </dgm:alg>
          <dgm:shape xmlns:r="http://schemas.openxmlformats.org/officeDocument/2006/relationships" type="roundRect" r:blip="">
            <dgm:adjLst>
              <dgm:adj idx="1" val="0.1"/>
            </dgm:adjLst>
          </dgm:shape>
          <dgm:presOf axis="desOrSelf" ptType="node"/>
          <dgm:constrLst>
            <dgm:constr type="secFontSz" val="16"/>
            <dgm:constr type="primFontSz" val="18"/>
            <dgm:constr type="h"/>
            <dgm:constr type="tMarg" val="13"/>
            <dgm:constr type="lMarg" refType="w" fact="0.05"/>
            <dgm:constr type="rMarg" refType="w" fact="0.05"/>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AD7561-D933-4A57-A5D9-EF2772066FA8}"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E43E03-28CB-48A0-B8F5-76AE7C7EE4D0}" type="slidenum">
              <a:rPr lang="en-US" smtClean="0"/>
              <a:t>‹#›</a:t>
            </a:fld>
            <a:endParaRPr lang="en-US"/>
          </a:p>
        </p:txBody>
      </p:sp>
    </p:spTree>
    <p:extLst>
      <p:ext uri="{BB962C8B-B14F-4D97-AF65-F5344CB8AC3E}">
        <p14:creationId xmlns:p14="http://schemas.microsoft.com/office/powerpoint/2010/main" val="3115595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65AB24-858C-4042-8650-F45BC641C7B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4961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B0E43E03-28CB-48A0-B8F5-76AE7C7EE4D0}" type="slidenum">
              <a:rPr lang="en-US" smtClean="0"/>
              <a:t>25</a:t>
            </a:fld>
            <a:endParaRPr lang="en-US"/>
          </a:p>
        </p:txBody>
      </p:sp>
    </p:spTree>
    <p:extLst>
      <p:ext uri="{BB962C8B-B14F-4D97-AF65-F5344CB8AC3E}">
        <p14:creationId xmlns:p14="http://schemas.microsoft.com/office/powerpoint/2010/main" val="2425762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1B77A-55D2-3C2B-9C03-48784A76C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EA227-7337-97FC-E692-9ADE3BDD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4712D-583C-FD52-FFA3-C228AA729853}"/>
              </a:ext>
            </a:extLst>
          </p:cNvPr>
          <p:cNvSpPr>
            <a:spLocks noGrp="1"/>
          </p:cNvSpPr>
          <p:nvPr>
            <p:ph type="body" idx="1"/>
          </p:nvPr>
        </p:nvSpPr>
        <p:spPr/>
        <p:txBody>
          <a:bodyPr/>
          <a:lstStyle/>
          <a:p>
            <a:r>
              <a:rPr lang="en-US"/>
              <a:t>Busy season</a:t>
            </a:r>
          </a:p>
          <a:p>
            <a:r>
              <a:rPr lang="en-US"/>
              <a:t>If there is an educator that you need hired, then you can request that an expedite be placed on their application.  </a:t>
            </a:r>
          </a:p>
        </p:txBody>
      </p:sp>
      <p:sp>
        <p:nvSpPr>
          <p:cNvPr id="4" name="Slide Number Placeholder 3">
            <a:extLst>
              <a:ext uri="{FF2B5EF4-FFF2-40B4-BE49-F238E27FC236}">
                <a16:creationId xmlns:a16="http://schemas.microsoft.com/office/drawing/2014/main" id="{BDC5AF41-6464-4265-77E6-64EC7A731371}"/>
              </a:ext>
            </a:extLst>
          </p:cNvPr>
          <p:cNvSpPr>
            <a:spLocks noGrp="1"/>
          </p:cNvSpPr>
          <p:nvPr>
            <p:ph type="sldNum" sz="quarter" idx="5"/>
          </p:nvPr>
        </p:nvSpPr>
        <p:spPr/>
        <p:txBody>
          <a:bodyPr/>
          <a:lstStyle/>
          <a:p>
            <a:fld id="{B0E43E03-28CB-48A0-B8F5-76AE7C7EE4D0}" type="slidenum">
              <a:rPr lang="en-US" smtClean="0"/>
              <a:t>26</a:t>
            </a:fld>
            <a:endParaRPr lang="en-US"/>
          </a:p>
        </p:txBody>
      </p:sp>
    </p:spTree>
    <p:extLst>
      <p:ext uri="{BB962C8B-B14F-4D97-AF65-F5344CB8AC3E}">
        <p14:creationId xmlns:p14="http://schemas.microsoft.com/office/powerpoint/2010/main" val="369024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5FAAA-E499-0ACE-EC7B-17C602FCE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CFBFA-881C-9484-6D03-5A0D088118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62BA8-8AC5-6A2D-84EB-257C437D0EFB}"/>
              </a:ext>
            </a:extLst>
          </p:cNvPr>
          <p:cNvSpPr>
            <a:spLocks noGrp="1"/>
          </p:cNvSpPr>
          <p:nvPr>
            <p:ph type="body" idx="1"/>
          </p:nvPr>
        </p:nvSpPr>
        <p:spPr/>
        <p:txBody>
          <a:bodyPr/>
          <a:lstStyle/>
          <a:p>
            <a:r>
              <a:rPr lang="en-US"/>
              <a:t>An initial “Emergency certificate” is issued for educational services candidates who meet certain requirements for each endorsement and work towards full certification while working.  </a:t>
            </a:r>
          </a:p>
          <a:p>
            <a:r>
              <a:rPr lang="en-US"/>
              <a:t>Renewed twice for a total of 3 years except for the Ed. Interpreter endorsements which can be renewed 3 times for a total of 4 years. </a:t>
            </a:r>
          </a:p>
        </p:txBody>
      </p:sp>
      <p:sp>
        <p:nvSpPr>
          <p:cNvPr id="4" name="Slide Number Placeholder 3">
            <a:extLst>
              <a:ext uri="{FF2B5EF4-FFF2-40B4-BE49-F238E27FC236}">
                <a16:creationId xmlns:a16="http://schemas.microsoft.com/office/drawing/2014/main" id="{4985D868-5CEE-007C-E923-4B50186AF948}"/>
              </a:ext>
            </a:extLst>
          </p:cNvPr>
          <p:cNvSpPr>
            <a:spLocks noGrp="1"/>
          </p:cNvSpPr>
          <p:nvPr>
            <p:ph type="sldNum" sz="quarter" idx="5"/>
          </p:nvPr>
        </p:nvSpPr>
        <p:spPr/>
        <p:txBody>
          <a:bodyPr/>
          <a:lstStyle/>
          <a:p>
            <a:fld id="{B0E43E03-28CB-48A0-B8F5-76AE7C7EE4D0}" type="slidenum">
              <a:rPr lang="en-US" smtClean="0"/>
              <a:t>27</a:t>
            </a:fld>
            <a:endParaRPr lang="en-US"/>
          </a:p>
        </p:txBody>
      </p:sp>
    </p:spTree>
    <p:extLst>
      <p:ext uri="{BB962C8B-B14F-4D97-AF65-F5344CB8AC3E}">
        <p14:creationId xmlns:p14="http://schemas.microsoft.com/office/powerpoint/2010/main" val="421216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4FCDB-4C71-124D-1AC6-2AA983D94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836EE-A0E3-9DA7-64E9-EFF20D5A0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BDAEF-C4C0-14F4-2942-B687BD1318B6}"/>
              </a:ext>
            </a:extLst>
          </p:cNvPr>
          <p:cNvSpPr>
            <a:spLocks noGrp="1"/>
          </p:cNvSpPr>
          <p:nvPr>
            <p:ph type="body" idx="1"/>
          </p:nvPr>
        </p:nvSpPr>
        <p:spPr/>
        <p:txBody>
          <a:bodyPr/>
          <a:lstStyle/>
          <a:p>
            <a:r>
              <a:rPr lang="en-US">
                <a:latin typeface="Calibri"/>
                <a:ea typeface="Calibri"/>
                <a:cs typeface="Calibri"/>
              </a:rPr>
              <a:t>Test </a:t>
            </a:r>
            <a:r>
              <a:rPr lang="en-US" err="1">
                <a:latin typeface="Calibri"/>
                <a:ea typeface="Calibri"/>
                <a:cs typeface="Calibri"/>
              </a:rPr>
              <a:t>test</a:t>
            </a:r>
            <a:r>
              <a:rPr lang="en-US">
                <a:latin typeface="Calibri"/>
                <a:ea typeface="Calibri"/>
                <a:cs typeface="Calibri"/>
              </a:rPr>
              <a:t> </a:t>
            </a:r>
          </a:p>
        </p:txBody>
      </p:sp>
      <p:sp>
        <p:nvSpPr>
          <p:cNvPr id="4" name="Slide Number Placeholder 3">
            <a:extLst>
              <a:ext uri="{FF2B5EF4-FFF2-40B4-BE49-F238E27FC236}">
                <a16:creationId xmlns:a16="http://schemas.microsoft.com/office/drawing/2014/main" id="{B467A03F-D6B8-F1CB-A14A-36B79E933B60}"/>
              </a:ext>
            </a:extLst>
          </p:cNvPr>
          <p:cNvSpPr>
            <a:spLocks noGrp="1"/>
          </p:cNvSpPr>
          <p:nvPr>
            <p:ph type="sldNum" sz="quarter" idx="5"/>
          </p:nvPr>
        </p:nvSpPr>
        <p:spPr/>
        <p:txBody>
          <a:bodyPr/>
          <a:lstStyle/>
          <a:p>
            <a:fld id="{B0E43E03-28CB-48A0-B8F5-76AE7C7EE4D0}" type="slidenum">
              <a:rPr lang="en-US" smtClean="0"/>
              <a:t>29</a:t>
            </a:fld>
            <a:endParaRPr lang="en-US"/>
          </a:p>
        </p:txBody>
      </p:sp>
    </p:spTree>
    <p:extLst>
      <p:ext uri="{BB962C8B-B14F-4D97-AF65-F5344CB8AC3E}">
        <p14:creationId xmlns:p14="http://schemas.microsoft.com/office/powerpoint/2010/main" val="395326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E43E03-28CB-48A0-B8F5-76AE7C7EE4D0}" type="slidenum">
              <a:rPr lang="en-US" smtClean="0"/>
              <a:t>32</a:t>
            </a:fld>
            <a:endParaRPr lang="en-US"/>
          </a:p>
        </p:txBody>
      </p:sp>
    </p:spTree>
    <p:extLst>
      <p:ext uri="{BB962C8B-B14F-4D97-AF65-F5344CB8AC3E}">
        <p14:creationId xmlns:p14="http://schemas.microsoft.com/office/powerpoint/2010/main" val="172040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E43E03-28CB-48A0-B8F5-76AE7C7EE4D0}" type="slidenum">
              <a:rPr lang="en-US" smtClean="0"/>
              <a:t>49</a:t>
            </a:fld>
            <a:endParaRPr lang="en-US"/>
          </a:p>
        </p:txBody>
      </p:sp>
    </p:spTree>
    <p:extLst>
      <p:ext uri="{BB962C8B-B14F-4D97-AF65-F5344CB8AC3E}">
        <p14:creationId xmlns:p14="http://schemas.microsoft.com/office/powerpoint/2010/main" val="453192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65AB24-858C-4042-8650-F45BC641C7B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6143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8.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7.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diagramColors" Target="../diagrams/colors1.xml"/><Relationship Id="rId11" Type="http://schemas.openxmlformats.org/officeDocument/2006/relationships/image" Target="../media/image6.svg"/><Relationship Id="rId5" Type="http://schemas.openxmlformats.org/officeDocument/2006/relationships/diagramQuickStyle" Target="../diagrams/quickStyle1.xml"/><Relationship Id="rId15" Type="http://schemas.openxmlformats.org/officeDocument/2006/relationships/image" Target="../media/image2.svg"/><Relationship Id="rId10" Type="http://schemas.openxmlformats.org/officeDocument/2006/relationships/image" Target="../media/image5.svg"/><Relationship Id="rId4" Type="http://schemas.openxmlformats.org/officeDocument/2006/relationships/diagramLayout" Target="../diagrams/layout1.xml"/><Relationship Id="rId9" Type="http://schemas.openxmlformats.org/officeDocument/2006/relationships/image" Target="../media/image4.svg"/><Relationship Id="rId1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2238790918"/>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254568717"/>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guide id="12" orient="horz" pos="36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ext_icons">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2" y="392517"/>
            <a:ext cx="11265167"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dirty="0"/>
              <a:t>Three Text Boxes + Icons</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381"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5" name="Icon 1">
            <a:extLst>
              <a:ext uri="{FF2B5EF4-FFF2-40B4-BE49-F238E27FC236}">
                <a16:creationId xmlns:a16="http://schemas.microsoft.com/office/drawing/2014/main" id="{864AECD0-9E62-724B-1295-F42E76814FBA}"/>
              </a:ext>
            </a:extLst>
          </p:cNvPr>
          <p:cNvSpPr>
            <a:spLocks noGrp="1"/>
          </p:cNvSpPr>
          <p:nvPr>
            <p:ph sz="quarter" idx="14"/>
          </p:nvPr>
        </p:nvSpPr>
        <p:spPr>
          <a:xfrm>
            <a:off x="457200" y="1918616"/>
            <a:ext cx="1084262" cy="969963"/>
          </a:xfrm>
          <a:prstGeom prst="rect">
            <a:avLst/>
          </a:prstGeom>
        </p:spPr>
        <p:txBody>
          <a:bodyPr/>
          <a:lstStyle/>
          <a:p>
            <a:pPr lvl="0"/>
            <a:endParaRPr lang="en-US" dirty="0"/>
          </a:p>
        </p:txBody>
      </p:sp>
      <p:sp>
        <p:nvSpPr>
          <p:cNvPr id="8" name="Text Placeholder 1">
            <a:extLst>
              <a:ext uri="{FF2B5EF4-FFF2-40B4-BE49-F238E27FC236}">
                <a16:creationId xmlns:a16="http://schemas.microsoft.com/office/drawing/2014/main" id="{0801B0BF-6D30-0445-B718-646819D1CE0F}"/>
              </a:ext>
            </a:extLst>
          </p:cNvPr>
          <p:cNvSpPr>
            <a:spLocks noGrp="1"/>
          </p:cNvSpPr>
          <p:nvPr>
            <p:ph type="body" sz="quarter" idx="15"/>
          </p:nvPr>
        </p:nvSpPr>
        <p:spPr>
          <a:xfrm>
            <a:off x="2018880" y="1908175"/>
            <a:ext cx="9690100" cy="10048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Icon 2">
            <a:extLst>
              <a:ext uri="{FF2B5EF4-FFF2-40B4-BE49-F238E27FC236}">
                <a16:creationId xmlns:a16="http://schemas.microsoft.com/office/drawing/2014/main" id="{B38DE99A-FEA3-2431-4E19-DB08AF4821E7}"/>
              </a:ext>
            </a:extLst>
          </p:cNvPr>
          <p:cNvSpPr>
            <a:spLocks noGrp="1"/>
          </p:cNvSpPr>
          <p:nvPr>
            <p:ph sz="quarter" idx="16"/>
          </p:nvPr>
        </p:nvSpPr>
        <p:spPr>
          <a:xfrm>
            <a:off x="457200" y="3217585"/>
            <a:ext cx="1084262" cy="969963"/>
          </a:xfrm>
          <a:prstGeom prst="rect">
            <a:avLst/>
          </a:prstGeom>
        </p:spPr>
        <p:txBody>
          <a:bodyPr/>
          <a:lstStyle/>
          <a:p>
            <a:pPr lvl="0"/>
            <a:endParaRPr lang="en-US" dirty="0"/>
          </a:p>
        </p:txBody>
      </p:sp>
      <p:sp>
        <p:nvSpPr>
          <p:cNvPr id="10" name="Text Placeholder 2">
            <a:extLst>
              <a:ext uri="{FF2B5EF4-FFF2-40B4-BE49-F238E27FC236}">
                <a16:creationId xmlns:a16="http://schemas.microsoft.com/office/drawing/2014/main" id="{3ABE73A2-B869-3841-B86A-C6DE0A8C75A5}"/>
              </a:ext>
            </a:extLst>
          </p:cNvPr>
          <p:cNvSpPr>
            <a:spLocks noGrp="1"/>
          </p:cNvSpPr>
          <p:nvPr>
            <p:ph type="body" sz="quarter" idx="17"/>
          </p:nvPr>
        </p:nvSpPr>
        <p:spPr>
          <a:xfrm>
            <a:off x="2018880" y="3207144"/>
            <a:ext cx="9690100" cy="10048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Icon 3">
            <a:extLst>
              <a:ext uri="{FF2B5EF4-FFF2-40B4-BE49-F238E27FC236}">
                <a16:creationId xmlns:a16="http://schemas.microsoft.com/office/drawing/2014/main" id="{1F30292E-BF77-68C9-E967-F1FC42FA9D58}"/>
              </a:ext>
            </a:extLst>
          </p:cNvPr>
          <p:cNvSpPr>
            <a:spLocks noGrp="1"/>
          </p:cNvSpPr>
          <p:nvPr>
            <p:ph sz="quarter" idx="18"/>
          </p:nvPr>
        </p:nvSpPr>
        <p:spPr>
          <a:xfrm>
            <a:off x="457200" y="4490368"/>
            <a:ext cx="1084262" cy="969963"/>
          </a:xfrm>
          <a:prstGeom prst="rect">
            <a:avLst/>
          </a:prstGeom>
        </p:spPr>
        <p:txBody>
          <a:bodyPr/>
          <a:lstStyle/>
          <a:p>
            <a:pPr lvl="0"/>
            <a:endParaRPr lang="en-US" dirty="0"/>
          </a:p>
        </p:txBody>
      </p:sp>
      <p:sp>
        <p:nvSpPr>
          <p:cNvPr id="13" name="Text Placeholder 3">
            <a:extLst>
              <a:ext uri="{FF2B5EF4-FFF2-40B4-BE49-F238E27FC236}">
                <a16:creationId xmlns:a16="http://schemas.microsoft.com/office/drawing/2014/main" id="{F9954DD4-48FF-8EF9-B4D9-7274712E6AFD}"/>
              </a:ext>
            </a:extLst>
          </p:cNvPr>
          <p:cNvSpPr>
            <a:spLocks noGrp="1"/>
          </p:cNvSpPr>
          <p:nvPr>
            <p:ph type="body" sz="quarter" idx="19"/>
          </p:nvPr>
        </p:nvSpPr>
        <p:spPr>
          <a:xfrm>
            <a:off x="2018880" y="4479927"/>
            <a:ext cx="9690100" cy="10048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09795936"/>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guide id="12" orient="horz" pos="364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_icons_images">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2" y="392517"/>
            <a:ext cx="11265167"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dirty="0"/>
              <a:t>Two Text Boxes + Icons + Images</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381"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5" name="Icon 1">
            <a:extLst>
              <a:ext uri="{FF2B5EF4-FFF2-40B4-BE49-F238E27FC236}">
                <a16:creationId xmlns:a16="http://schemas.microsoft.com/office/drawing/2014/main" id="{864AECD0-9E62-724B-1295-F42E76814FBA}"/>
              </a:ext>
            </a:extLst>
          </p:cNvPr>
          <p:cNvSpPr>
            <a:spLocks noGrp="1"/>
          </p:cNvSpPr>
          <p:nvPr>
            <p:ph sz="quarter" idx="14"/>
          </p:nvPr>
        </p:nvSpPr>
        <p:spPr>
          <a:xfrm>
            <a:off x="443812" y="1795468"/>
            <a:ext cx="1084262" cy="969963"/>
          </a:xfrm>
          <a:prstGeom prst="rect">
            <a:avLst/>
          </a:prstGeom>
        </p:spPr>
        <p:txBody>
          <a:bodyPr/>
          <a:lstStyle/>
          <a:p>
            <a:pPr lvl="0"/>
            <a:endParaRPr lang="en-US" dirty="0"/>
          </a:p>
        </p:txBody>
      </p:sp>
      <p:sp>
        <p:nvSpPr>
          <p:cNvPr id="8" name="Text Placeholder 1">
            <a:extLst>
              <a:ext uri="{FF2B5EF4-FFF2-40B4-BE49-F238E27FC236}">
                <a16:creationId xmlns:a16="http://schemas.microsoft.com/office/drawing/2014/main" id="{0801B0BF-6D30-0445-B718-646819D1CE0F}"/>
              </a:ext>
            </a:extLst>
          </p:cNvPr>
          <p:cNvSpPr>
            <a:spLocks noGrp="1"/>
          </p:cNvSpPr>
          <p:nvPr>
            <p:ph type="body" sz="quarter" idx="15"/>
          </p:nvPr>
        </p:nvSpPr>
        <p:spPr>
          <a:xfrm>
            <a:off x="2018879" y="1795468"/>
            <a:ext cx="4280147" cy="172143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43450A49-A6B8-EAAD-088B-17A6BD9D217B}"/>
              </a:ext>
            </a:extLst>
          </p:cNvPr>
          <p:cNvSpPr>
            <a:spLocks noGrp="1"/>
          </p:cNvSpPr>
          <p:nvPr>
            <p:ph type="pic" sz="quarter" idx="18"/>
          </p:nvPr>
        </p:nvSpPr>
        <p:spPr>
          <a:xfrm>
            <a:off x="7931150" y="1800225"/>
            <a:ext cx="3544888" cy="1828800"/>
          </a:xfrm>
          <a:prstGeom prst="rect">
            <a:avLst/>
          </a:prstGeom>
        </p:spPr>
        <p:txBody>
          <a:bodyPr/>
          <a:lstStyle/>
          <a:p>
            <a:endParaRPr lang="en-US"/>
          </a:p>
        </p:txBody>
      </p:sp>
      <p:sp>
        <p:nvSpPr>
          <p:cNvPr id="9" name="Icon 2">
            <a:extLst>
              <a:ext uri="{FF2B5EF4-FFF2-40B4-BE49-F238E27FC236}">
                <a16:creationId xmlns:a16="http://schemas.microsoft.com/office/drawing/2014/main" id="{B38DE99A-FEA3-2431-4E19-DB08AF4821E7}"/>
              </a:ext>
            </a:extLst>
          </p:cNvPr>
          <p:cNvSpPr>
            <a:spLocks noGrp="1"/>
          </p:cNvSpPr>
          <p:nvPr>
            <p:ph sz="quarter" idx="16"/>
          </p:nvPr>
        </p:nvSpPr>
        <p:spPr>
          <a:xfrm>
            <a:off x="493554" y="4064559"/>
            <a:ext cx="1084262" cy="969963"/>
          </a:xfrm>
          <a:prstGeom prst="rect">
            <a:avLst/>
          </a:prstGeom>
        </p:spPr>
        <p:txBody>
          <a:bodyPr/>
          <a:lstStyle/>
          <a:p>
            <a:pPr lvl="0"/>
            <a:endParaRPr lang="en-US" dirty="0"/>
          </a:p>
        </p:txBody>
      </p:sp>
      <p:sp>
        <p:nvSpPr>
          <p:cNvPr id="10" name="Text Placeholder 2">
            <a:extLst>
              <a:ext uri="{FF2B5EF4-FFF2-40B4-BE49-F238E27FC236}">
                <a16:creationId xmlns:a16="http://schemas.microsoft.com/office/drawing/2014/main" id="{3ABE73A2-B869-3841-B86A-C6DE0A8C75A5}"/>
              </a:ext>
            </a:extLst>
          </p:cNvPr>
          <p:cNvSpPr>
            <a:spLocks noGrp="1"/>
          </p:cNvSpPr>
          <p:nvPr>
            <p:ph type="body" sz="quarter" idx="17"/>
          </p:nvPr>
        </p:nvSpPr>
        <p:spPr>
          <a:xfrm>
            <a:off x="2018879" y="4048888"/>
            <a:ext cx="4280147" cy="170544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2">
            <a:extLst>
              <a:ext uri="{FF2B5EF4-FFF2-40B4-BE49-F238E27FC236}">
                <a16:creationId xmlns:a16="http://schemas.microsoft.com/office/drawing/2014/main" id="{44A275CD-7DEC-DEF5-D247-8348B6185FDF}"/>
              </a:ext>
            </a:extLst>
          </p:cNvPr>
          <p:cNvSpPr>
            <a:spLocks noGrp="1"/>
          </p:cNvSpPr>
          <p:nvPr>
            <p:ph type="pic" sz="quarter" idx="19"/>
          </p:nvPr>
        </p:nvSpPr>
        <p:spPr>
          <a:xfrm>
            <a:off x="7931150" y="4064559"/>
            <a:ext cx="3544888" cy="1828800"/>
          </a:xfrm>
          <a:prstGeom prst="rect">
            <a:avLst/>
          </a:prstGeom>
        </p:spPr>
        <p:txBody>
          <a:bodyPr/>
          <a:lstStyle/>
          <a:p>
            <a:endParaRPr lang="en-US"/>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584540"/>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guide id="12" orient="horz" pos="36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89037139"/>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rdered_List_SmartArt">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dirty="0"/>
              <a:t>Ordered List Smart Art</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graphicFrame>
        <p:nvGraphicFramePr>
          <p:cNvPr id="4" name="Diagram 3" descr="Agenda&#10;Introductions&#10;Updates&#10;Contact Information">
            <a:extLst>
              <a:ext uri="{FF2B5EF4-FFF2-40B4-BE49-F238E27FC236}">
                <a16:creationId xmlns:a16="http://schemas.microsoft.com/office/drawing/2014/main" id="{E4C45679-BB54-C81C-5707-D4CA9BE8B3C1}"/>
              </a:ext>
            </a:extLst>
          </p:cNvPr>
          <p:cNvGraphicFramePr/>
          <p:nvPr userDrawn="1">
            <p:extLst>
              <p:ext uri="{D42A27DB-BD31-4B8C-83A1-F6EECF244321}">
                <p14:modId xmlns:p14="http://schemas.microsoft.com/office/powerpoint/2010/main" val="2276274103"/>
              </p:ext>
            </p:extLst>
          </p:nvPr>
        </p:nvGraphicFramePr>
        <p:xfrm>
          <a:off x="568031" y="798174"/>
          <a:ext cx="1060141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Graphic 1" descr="Users with solid fill">
            <a:extLst>
              <a:ext uri="{FF2B5EF4-FFF2-40B4-BE49-F238E27FC236}">
                <a16:creationId xmlns:a16="http://schemas.microsoft.com/office/drawing/2014/main" id="{96C9A7D8-F12B-2CB7-83E7-A5226A5DC0A9}"/>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860322" y="2985074"/>
            <a:ext cx="914400" cy="914400"/>
          </a:xfrm>
          <a:prstGeom prst="rect">
            <a:avLst/>
          </a:prstGeom>
        </p:spPr>
      </p:pic>
      <p:sp>
        <p:nvSpPr>
          <p:cNvPr id="8" name="Text Placeholder 1">
            <a:extLst>
              <a:ext uri="{FF2B5EF4-FFF2-40B4-BE49-F238E27FC236}">
                <a16:creationId xmlns:a16="http://schemas.microsoft.com/office/drawing/2014/main" id="{34779F86-D0E1-A3E7-3C35-92E17C6A65D7}"/>
              </a:ext>
            </a:extLst>
          </p:cNvPr>
          <p:cNvSpPr>
            <a:spLocks noGrp="1"/>
          </p:cNvSpPr>
          <p:nvPr>
            <p:ph type="body" sz="quarter" idx="12"/>
          </p:nvPr>
        </p:nvSpPr>
        <p:spPr>
          <a:xfrm>
            <a:off x="671805" y="3797300"/>
            <a:ext cx="1315746" cy="914400"/>
          </a:xfrm>
          <a:prstGeom prst="rect">
            <a:avLst/>
          </a:prstGeom>
        </p:spPr>
        <p:txBody>
          <a:bodyPr/>
          <a:lstStyle>
            <a:lvl1pPr marL="0" indent="0" algn="ctr">
              <a:spcBef>
                <a:spcPts val="0"/>
              </a:spcBef>
              <a:buNone/>
              <a:defRPr sz="2000"/>
            </a:lvl1pPr>
          </a:lstStyle>
          <a:p>
            <a:pPr lvl="0"/>
            <a:endParaRPr lang="en-US" dirty="0"/>
          </a:p>
        </p:txBody>
      </p:sp>
      <p:pic>
        <p:nvPicPr>
          <p:cNvPr id="10" name="Graphic 2" descr="Megaphone with solid fill">
            <a:extLst>
              <a:ext uri="{FF2B5EF4-FFF2-40B4-BE49-F238E27FC236}">
                <a16:creationId xmlns:a16="http://schemas.microsoft.com/office/drawing/2014/main" id="{B6C8CF29-8B91-53B2-39E5-8A1D59EE605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364658" y="2985074"/>
            <a:ext cx="914400" cy="914400"/>
          </a:xfrm>
          <a:prstGeom prst="rect">
            <a:avLst/>
          </a:prstGeom>
        </p:spPr>
      </p:pic>
      <p:sp>
        <p:nvSpPr>
          <p:cNvPr id="19" name="Text Placeholder 2">
            <a:extLst>
              <a:ext uri="{FF2B5EF4-FFF2-40B4-BE49-F238E27FC236}">
                <a16:creationId xmlns:a16="http://schemas.microsoft.com/office/drawing/2014/main" id="{B449A7CE-4D1B-9432-11E7-BDD9C69A41BF}"/>
              </a:ext>
            </a:extLst>
          </p:cNvPr>
          <p:cNvSpPr>
            <a:spLocks noGrp="1"/>
          </p:cNvSpPr>
          <p:nvPr>
            <p:ph type="body" sz="quarter" idx="13"/>
          </p:nvPr>
        </p:nvSpPr>
        <p:spPr>
          <a:xfrm>
            <a:off x="2209119" y="3825159"/>
            <a:ext cx="1315746" cy="914400"/>
          </a:xfrm>
          <a:prstGeom prst="rect">
            <a:avLst/>
          </a:prstGeom>
        </p:spPr>
        <p:txBody>
          <a:bodyPr/>
          <a:lstStyle>
            <a:lvl1pPr marL="0" indent="0" algn="ctr">
              <a:spcBef>
                <a:spcPts val="0"/>
              </a:spcBef>
              <a:buNone/>
              <a:defRPr sz="2000"/>
            </a:lvl1pPr>
          </a:lstStyle>
          <a:p>
            <a:pPr lvl="0"/>
            <a:endParaRPr lang="en-US" dirty="0"/>
          </a:p>
        </p:txBody>
      </p:sp>
      <p:pic>
        <p:nvPicPr>
          <p:cNvPr id="11" name="Graphic 3" descr="Shield Tick with solid fill">
            <a:extLst>
              <a:ext uri="{FF2B5EF4-FFF2-40B4-BE49-F238E27FC236}">
                <a16:creationId xmlns:a16="http://schemas.microsoft.com/office/drawing/2014/main" id="{3D51F539-DFF6-CA7E-7299-0282D11A91CD}"/>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3868994" y="2971800"/>
            <a:ext cx="914400" cy="914400"/>
          </a:xfrm>
          <a:prstGeom prst="rect">
            <a:avLst/>
          </a:prstGeom>
        </p:spPr>
      </p:pic>
      <p:sp>
        <p:nvSpPr>
          <p:cNvPr id="20" name="Text Placeholder 3">
            <a:extLst>
              <a:ext uri="{FF2B5EF4-FFF2-40B4-BE49-F238E27FC236}">
                <a16:creationId xmlns:a16="http://schemas.microsoft.com/office/drawing/2014/main" id="{235A6E8E-7AC0-CB1F-BECC-ABAA3B9AC5E1}"/>
              </a:ext>
            </a:extLst>
          </p:cNvPr>
          <p:cNvSpPr>
            <a:spLocks noGrp="1"/>
          </p:cNvSpPr>
          <p:nvPr>
            <p:ph type="body" sz="quarter" idx="14"/>
          </p:nvPr>
        </p:nvSpPr>
        <p:spPr>
          <a:xfrm>
            <a:off x="3706529" y="3825159"/>
            <a:ext cx="1315746" cy="914400"/>
          </a:xfrm>
          <a:prstGeom prst="rect">
            <a:avLst/>
          </a:prstGeom>
        </p:spPr>
        <p:txBody>
          <a:bodyPr/>
          <a:lstStyle>
            <a:lvl1pPr marL="0" indent="0" algn="ctr">
              <a:spcBef>
                <a:spcPts val="0"/>
              </a:spcBef>
              <a:buNone/>
              <a:defRPr sz="2000"/>
            </a:lvl1pPr>
          </a:lstStyle>
          <a:p>
            <a:pPr lvl="0"/>
            <a:endParaRPr lang="en-US" dirty="0"/>
          </a:p>
        </p:txBody>
      </p:sp>
      <p:pic>
        <p:nvPicPr>
          <p:cNvPr id="13" name="Graphic 4" descr="Open book with solid fill">
            <a:extLst>
              <a:ext uri="{FF2B5EF4-FFF2-40B4-BE49-F238E27FC236}">
                <a16:creationId xmlns:a16="http://schemas.microsoft.com/office/drawing/2014/main" id="{318EB614-1624-F27F-700C-00C494CF48FA}"/>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411538" y="3050307"/>
            <a:ext cx="914400" cy="914400"/>
          </a:xfrm>
          <a:prstGeom prst="rect">
            <a:avLst/>
          </a:prstGeom>
        </p:spPr>
      </p:pic>
      <p:sp>
        <p:nvSpPr>
          <p:cNvPr id="23" name="Text Placeholder 4">
            <a:extLst>
              <a:ext uri="{FF2B5EF4-FFF2-40B4-BE49-F238E27FC236}">
                <a16:creationId xmlns:a16="http://schemas.microsoft.com/office/drawing/2014/main" id="{F9360BC0-3886-9F8E-D5C9-EC26D04D3FE1}"/>
              </a:ext>
            </a:extLst>
          </p:cNvPr>
          <p:cNvSpPr>
            <a:spLocks noGrp="1"/>
          </p:cNvSpPr>
          <p:nvPr>
            <p:ph type="body" sz="quarter" idx="15"/>
          </p:nvPr>
        </p:nvSpPr>
        <p:spPr>
          <a:xfrm>
            <a:off x="5262166" y="3825159"/>
            <a:ext cx="1315746" cy="914400"/>
          </a:xfrm>
          <a:prstGeom prst="rect">
            <a:avLst/>
          </a:prstGeom>
        </p:spPr>
        <p:txBody>
          <a:bodyPr/>
          <a:lstStyle>
            <a:lvl1pPr marL="0" indent="0" algn="ctr">
              <a:spcBef>
                <a:spcPts val="0"/>
              </a:spcBef>
              <a:buNone/>
              <a:defRPr sz="2000"/>
            </a:lvl1pPr>
          </a:lstStyle>
          <a:p>
            <a:pPr lvl="0"/>
            <a:endParaRPr lang="en-US" dirty="0"/>
          </a:p>
        </p:txBody>
      </p:sp>
      <p:pic>
        <p:nvPicPr>
          <p:cNvPr id="14" name="Graphic 5" descr="Diploma with solid fill">
            <a:extLst>
              <a:ext uri="{FF2B5EF4-FFF2-40B4-BE49-F238E27FC236}">
                <a16:creationId xmlns:a16="http://schemas.microsoft.com/office/drawing/2014/main" id="{219CC049-C4EA-2AD8-7D65-9F71CFFE0134}"/>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6915874" y="3050307"/>
            <a:ext cx="914400" cy="914400"/>
          </a:xfrm>
          <a:prstGeom prst="rect">
            <a:avLst/>
          </a:prstGeom>
        </p:spPr>
      </p:pic>
      <p:sp>
        <p:nvSpPr>
          <p:cNvPr id="24" name="Text Placeholder 5">
            <a:extLst>
              <a:ext uri="{FF2B5EF4-FFF2-40B4-BE49-F238E27FC236}">
                <a16:creationId xmlns:a16="http://schemas.microsoft.com/office/drawing/2014/main" id="{82A8C851-B01E-7DAD-595C-6144C33707BF}"/>
              </a:ext>
            </a:extLst>
          </p:cNvPr>
          <p:cNvSpPr>
            <a:spLocks noGrp="1"/>
          </p:cNvSpPr>
          <p:nvPr>
            <p:ph type="body" sz="quarter" idx="16"/>
          </p:nvPr>
        </p:nvSpPr>
        <p:spPr>
          <a:xfrm>
            <a:off x="6715201" y="3815962"/>
            <a:ext cx="1315746" cy="914400"/>
          </a:xfrm>
          <a:prstGeom prst="rect">
            <a:avLst/>
          </a:prstGeom>
        </p:spPr>
        <p:txBody>
          <a:bodyPr/>
          <a:lstStyle>
            <a:lvl1pPr marL="0" indent="0" algn="ctr">
              <a:spcBef>
                <a:spcPts val="0"/>
              </a:spcBef>
              <a:buNone/>
              <a:defRPr sz="2000"/>
            </a:lvl1pPr>
          </a:lstStyle>
          <a:p>
            <a:pPr lvl="0"/>
            <a:endParaRPr lang="en-US" dirty="0"/>
          </a:p>
        </p:txBody>
      </p:sp>
      <p:pic>
        <p:nvPicPr>
          <p:cNvPr id="15" name="Graphic 6" descr="Clipboard Checked with solid fill">
            <a:extLst>
              <a:ext uri="{FF2B5EF4-FFF2-40B4-BE49-F238E27FC236}">
                <a16:creationId xmlns:a16="http://schemas.microsoft.com/office/drawing/2014/main" id="{9DCE0D9D-7A5E-63C7-0592-9E475C2908DC}"/>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8420210" y="2990974"/>
            <a:ext cx="914400" cy="914400"/>
          </a:xfrm>
          <a:prstGeom prst="rect">
            <a:avLst/>
          </a:prstGeom>
        </p:spPr>
      </p:pic>
      <p:sp>
        <p:nvSpPr>
          <p:cNvPr id="25" name="Text Placeholder 6">
            <a:extLst>
              <a:ext uri="{FF2B5EF4-FFF2-40B4-BE49-F238E27FC236}">
                <a16:creationId xmlns:a16="http://schemas.microsoft.com/office/drawing/2014/main" id="{12EEE9FC-4E82-8AE6-26AA-930045480239}"/>
              </a:ext>
            </a:extLst>
          </p:cNvPr>
          <p:cNvSpPr>
            <a:spLocks noGrp="1"/>
          </p:cNvSpPr>
          <p:nvPr>
            <p:ph type="body" sz="quarter" idx="17"/>
          </p:nvPr>
        </p:nvSpPr>
        <p:spPr>
          <a:xfrm>
            <a:off x="8231620" y="3815962"/>
            <a:ext cx="1315746" cy="914400"/>
          </a:xfrm>
          <a:prstGeom prst="rect">
            <a:avLst/>
          </a:prstGeom>
        </p:spPr>
        <p:txBody>
          <a:bodyPr/>
          <a:lstStyle>
            <a:lvl1pPr marL="0" indent="0" algn="ctr">
              <a:spcBef>
                <a:spcPts val="0"/>
              </a:spcBef>
              <a:buNone/>
              <a:defRPr sz="2000"/>
            </a:lvl1pPr>
          </a:lstStyle>
          <a:p>
            <a:pPr lvl="0"/>
            <a:endParaRPr lang="en-US" dirty="0"/>
          </a:p>
        </p:txBody>
      </p:sp>
      <p:pic>
        <p:nvPicPr>
          <p:cNvPr id="16" name="Graphic 7" descr="Receiver with solid fill">
            <a:extLst>
              <a:ext uri="{FF2B5EF4-FFF2-40B4-BE49-F238E27FC236}">
                <a16:creationId xmlns:a16="http://schemas.microsoft.com/office/drawing/2014/main" id="{46E5DE63-8505-3CC0-D847-FD05DEBC1BCF}"/>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9991131" y="2990974"/>
            <a:ext cx="834185" cy="834185"/>
          </a:xfrm>
          <a:prstGeom prst="rect">
            <a:avLst/>
          </a:prstGeom>
        </p:spPr>
      </p:pic>
      <p:sp>
        <p:nvSpPr>
          <p:cNvPr id="26" name="Text Placeholder 7">
            <a:extLst>
              <a:ext uri="{FF2B5EF4-FFF2-40B4-BE49-F238E27FC236}">
                <a16:creationId xmlns:a16="http://schemas.microsoft.com/office/drawing/2014/main" id="{6B445D0F-B9CC-6D8E-4C75-DDF8E09CB6C0}"/>
              </a:ext>
            </a:extLst>
          </p:cNvPr>
          <p:cNvSpPr>
            <a:spLocks noGrp="1"/>
          </p:cNvSpPr>
          <p:nvPr>
            <p:ph type="body" sz="quarter" idx="18"/>
          </p:nvPr>
        </p:nvSpPr>
        <p:spPr>
          <a:xfrm>
            <a:off x="9723873" y="3797300"/>
            <a:ext cx="1315746" cy="914400"/>
          </a:xfrm>
          <a:prstGeom prst="rect">
            <a:avLst/>
          </a:prstGeom>
        </p:spPr>
        <p:txBody>
          <a:bodyPr/>
          <a:lstStyle>
            <a:lvl1pPr marL="0" indent="0" algn="ctr">
              <a:spcBef>
                <a:spcPts val="0"/>
              </a:spcBef>
              <a:buNone/>
              <a:defRPr sz="2000"/>
            </a:lvl1pPr>
          </a:lstStyle>
          <a:p>
            <a:pPr lvl="0"/>
            <a:endParaRPr lang="en-US" dirty="0"/>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5"/>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91300" y="6182450"/>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1935624334"/>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9547393"/>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306526559"/>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55695376"/>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107870921"/>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22691444"/>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3246547171"/>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664595086"/>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30037895"/>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38237862"/>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05375337"/>
      </p:ext>
    </p:extLst>
  </p:cSld>
  <p:clrMapOvr>
    <a:masterClrMapping/>
  </p:clrMapOvr>
  <p:extLst>
    <p:ext uri="{DCECCB84-F9BA-43D5-87BE-67443E8EF086}">
      <p15:sldGuideLst xmlns:p15="http://schemas.microsoft.com/office/powerpoint/2012/main">
        <p15:guide id="1" orient="horz" pos="2448">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739671527"/>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3966850999"/>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966530083"/>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94467739"/>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62138177"/>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9" orient="horz" pos="1146">
          <p15:clr>
            <a:srgbClr val="FBAE40"/>
          </p15:clr>
        </p15:guide>
        <p15:guide id="10" pos="3984">
          <p15:clr>
            <a:srgbClr val="FBAE40"/>
          </p15:clr>
        </p15:guide>
        <p15:guide id="11" pos="3690">
          <p15:clr>
            <a:srgbClr val="FBAE40"/>
          </p15:clr>
        </p15:guide>
        <p15:guide id="12" orient="horz" pos="364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53287075"/>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9" orient="horz" pos="1146">
          <p15:clr>
            <a:srgbClr val="FBAE40"/>
          </p15:clr>
        </p15:guide>
        <p15:guide id="10" pos="3984">
          <p15:clr>
            <a:srgbClr val="FBAE40"/>
          </p15:clr>
        </p15:guide>
        <p15:guide id="11" pos="3690">
          <p15:clr>
            <a:srgbClr val="FBAE40"/>
          </p15:clr>
        </p15:guide>
        <p15:guide id="12" orient="horz" pos="364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3453108"/>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ve Text Boxes + Headers">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dirty="0"/>
              <a:t>Five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2" y="1819275"/>
            <a:ext cx="1864752"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dirty="0"/>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2" y="2367151"/>
            <a:ext cx="1864499"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dirty="0"/>
              <a:t>Click to edit Master text styles</a:t>
            </a:r>
          </a:p>
        </p:txBody>
      </p:sp>
      <p:sp>
        <p:nvSpPr>
          <p:cNvPr id="20" name="subtitle 1">
            <a:extLst>
              <a:ext uri="{FF2B5EF4-FFF2-40B4-BE49-F238E27FC236}">
                <a16:creationId xmlns:a16="http://schemas.microsoft.com/office/drawing/2014/main" id="{5EC5005A-2233-CFBA-5532-4C22AB06DB5B}"/>
              </a:ext>
            </a:extLst>
          </p:cNvPr>
          <p:cNvSpPr>
            <a:spLocks noGrp="1"/>
          </p:cNvSpPr>
          <p:nvPr>
            <p:ph type="body" sz="quarter" idx="16"/>
          </p:nvPr>
        </p:nvSpPr>
        <p:spPr>
          <a:xfrm>
            <a:off x="2759663" y="1819275"/>
            <a:ext cx="1864752"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dirty="0"/>
              <a:t>Click to edit Master text styles</a:t>
            </a:r>
          </a:p>
        </p:txBody>
      </p:sp>
      <p:sp>
        <p:nvSpPr>
          <p:cNvPr id="21" name="Text 1">
            <a:extLst>
              <a:ext uri="{FF2B5EF4-FFF2-40B4-BE49-F238E27FC236}">
                <a16:creationId xmlns:a16="http://schemas.microsoft.com/office/drawing/2014/main" id="{6BB49E89-0D01-F406-0426-B9D4A2A13D4E}"/>
              </a:ext>
            </a:extLst>
          </p:cNvPr>
          <p:cNvSpPr>
            <a:spLocks noGrp="1"/>
          </p:cNvSpPr>
          <p:nvPr>
            <p:ph type="body" sz="quarter" idx="17"/>
          </p:nvPr>
        </p:nvSpPr>
        <p:spPr>
          <a:xfrm>
            <a:off x="2759663" y="2367151"/>
            <a:ext cx="1864499"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dirty="0"/>
              <a:t>Click to edit Master text styles</a:t>
            </a:r>
          </a:p>
        </p:txBody>
      </p:sp>
      <p:sp>
        <p:nvSpPr>
          <p:cNvPr id="22" name="subtitle 1">
            <a:extLst>
              <a:ext uri="{FF2B5EF4-FFF2-40B4-BE49-F238E27FC236}">
                <a16:creationId xmlns:a16="http://schemas.microsoft.com/office/drawing/2014/main" id="{6AA14D28-4DE8-7DA2-019E-3A3DC1D150F2}"/>
              </a:ext>
            </a:extLst>
          </p:cNvPr>
          <p:cNvSpPr>
            <a:spLocks noGrp="1"/>
          </p:cNvSpPr>
          <p:nvPr>
            <p:ph type="body" sz="quarter" idx="18"/>
          </p:nvPr>
        </p:nvSpPr>
        <p:spPr>
          <a:xfrm>
            <a:off x="5017396" y="1819275"/>
            <a:ext cx="1864752"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dirty="0"/>
              <a:t>Click to edit Master text styles</a:t>
            </a:r>
          </a:p>
        </p:txBody>
      </p:sp>
      <p:sp>
        <p:nvSpPr>
          <p:cNvPr id="23" name="Text 1">
            <a:extLst>
              <a:ext uri="{FF2B5EF4-FFF2-40B4-BE49-F238E27FC236}">
                <a16:creationId xmlns:a16="http://schemas.microsoft.com/office/drawing/2014/main" id="{DDF46D25-6575-17F7-1BC8-49CCF8AF486E}"/>
              </a:ext>
            </a:extLst>
          </p:cNvPr>
          <p:cNvSpPr>
            <a:spLocks noGrp="1"/>
          </p:cNvSpPr>
          <p:nvPr>
            <p:ph type="body" sz="quarter" idx="19"/>
          </p:nvPr>
        </p:nvSpPr>
        <p:spPr>
          <a:xfrm>
            <a:off x="5017396" y="2367151"/>
            <a:ext cx="1864499"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dirty="0"/>
              <a:t>Click to edit Master text styles</a:t>
            </a:r>
          </a:p>
        </p:txBody>
      </p:sp>
      <p:sp>
        <p:nvSpPr>
          <p:cNvPr id="28" name="subtitle 1">
            <a:extLst>
              <a:ext uri="{FF2B5EF4-FFF2-40B4-BE49-F238E27FC236}">
                <a16:creationId xmlns:a16="http://schemas.microsoft.com/office/drawing/2014/main" id="{CD83BDA3-E396-FB68-7CF1-6D27E03C7CFF}"/>
              </a:ext>
            </a:extLst>
          </p:cNvPr>
          <p:cNvSpPr>
            <a:spLocks noGrp="1"/>
          </p:cNvSpPr>
          <p:nvPr>
            <p:ph type="body" sz="quarter" idx="20"/>
          </p:nvPr>
        </p:nvSpPr>
        <p:spPr>
          <a:xfrm>
            <a:off x="7318464" y="1819275"/>
            <a:ext cx="1864752"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dirty="0"/>
              <a:t>Click to edit Master text styles</a:t>
            </a:r>
          </a:p>
        </p:txBody>
      </p:sp>
      <p:sp>
        <p:nvSpPr>
          <p:cNvPr id="29" name="Text 1">
            <a:extLst>
              <a:ext uri="{FF2B5EF4-FFF2-40B4-BE49-F238E27FC236}">
                <a16:creationId xmlns:a16="http://schemas.microsoft.com/office/drawing/2014/main" id="{0E333041-E488-56A1-E484-A15765A69E72}"/>
              </a:ext>
            </a:extLst>
          </p:cNvPr>
          <p:cNvSpPr>
            <a:spLocks noGrp="1"/>
          </p:cNvSpPr>
          <p:nvPr>
            <p:ph type="body" sz="quarter" idx="21"/>
          </p:nvPr>
        </p:nvSpPr>
        <p:spPr>
          <a:xfrm>
            <a:off x="7318464" y="2367151"/>
            <a:ext cx="1864499"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dirty="0"/>
              <a:t>Click to edit Master text styles</a:t>
            </a:r>
          </a:p>
        </p:txBody>
      </p:sp>
      <p:sp>
        <p:nvSpPr>
          <p:cNvPr id="30" name="subtitle 1">
            <a:extLst>
              <a:ext uri="{FF2B5EF4-FFF2-40B4-BE49-F238E27FC236}">
                <a16:creationId xmlns:a16="http://schemas.microsoft.com/office/drawing/2014/main" id="{E7F0A1E0-0A44-6CA2-B758-E41B4B31E15D}"/>
              </a:ext>
            </a:extLst>
          </p:cNvPr>
          <p:cNvSpPr>
            <a:spLocks noGrp="1"/>
          </p:cNvSpPr>
          <p:nvPr>
            <p:ph type="body" sz="quarter" idx="22"/>
          </p:nvPr>
        </p:nvSpPr>
        <p:spPr>
          <a:xfrm>
            <a:off x="9627935" y="1819275"/>
            <a:ext cx="1864752"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dirty="0"/>
              <a:t>Click to edit Master text styles</a:t>
            </a:r>
          </a:p>
        </p:txBody>
      </p:sp>
      <p:sp>
        <p:nvSpPr>
          <p:cNvPr id="31" name="Text 1">
            <a:extLst>
              <a:ext uri="{FF2B5EF4-FFF2-40B4-BE49-F238E27FC236}">
                <a16:creationId xmlns:a16="http://schemas.microsoft.com/office/drawing/2014/main" id="{EE9B1E65-5770-D6F5-3219-D6F7137D47EC}"/>
              </a:ext>
            </a:extLst>
          </p:cNvPr>
          <p:cNvSpPr>
            <a:spLocks noGrp="1"/>
          </p:cNvSpPr>
          <p:nvPr>
            <p:ph type="body" sz="quarter" idx="23"/>
          </p:nvPr>
        </p:nvSpPr>
        <p:spPr>
          <a:xfrm>
            <a:off x="9627935" y="2367151"/>
            <a:ext cx="1864499"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dirty="0"/>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Tree>
    <p:extLst>
      <p:ext uri="{BB962C8B-B14F-4D97-AF65-F5344CB8AC3E}">
        <p14:creationId xmlns:p14="http://schemas.microsoft.com/office/powerpoint/2010/main" val="3082888663"/>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9" orient="horz" pos="1146">
          <p15:clr>
            <a:srgbClr val="FBAE40"/>
          </p15:clr>
        </p15:guide>
        <p15:guide id="10" pos="3984">
          <p15:clr>
            <a:srgbClr val="FBAE40"/>
          </p15:clr>
        </p15:guide>
        <p15:guide id="11" pos="3690">
          <p15:clr>
            <a:srgbClr val="FBAE40"/>
          </p15:clr>
        </p15:guide>
        <p15:guide id="12" orient="horz" pos="3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77235688"/>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6364203"/>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10460923"/>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70350382"/>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1395749"/>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406417561"/>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r>
              <a:rPr lang="en-US"/>
              <a:t>Click icon to add chart</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46328745"/>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r>
              <a:rPr lang="en-US"/>
              <a:t>Click icon to add chart</a:t>
            </a:r>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39656373"/>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78357727"/>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77135566"/>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12434077"/>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96517855"/>
      </p:ext>
    </p:extLst>
  </p:cSld>
  <p:clrMapOvr>
    <a:masterClrMapping/>
  </p:clrMapOvr>
  <p:extLst>
    <p:ext uri="{DCECCB84-F9BA-43D5-87BE-67443E8EF086}">
      <p15:sldGuideLst xmlns:p15="http://schemas.microsoft.com/office/powerpoint/2012/main">
        <p15:guide id="1" orient="horz" pos="2496">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268328539"/>
      </p:ext>
    </p:extLst>
  </p:cSld>
  <p:clrMapOvr>
    <a:masterClrMapping/>
  </p:clrMapOvr>
  <p:extLst>
    <p:ext uri="{DCECCB84-F9BA-43D5-87BE-67443E8EF086}">
      <p15:sldGuideLst xmlns:p15="http://schemas.microsoft.com/office/powerpoint/2012/main">
        <p15:guide id="1" orient="horz" pos="2520">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1882979150"/>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4137089743"/>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416913859"/>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33135872"/>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768057695"/>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2065229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14605508"/>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602812133"/>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21800543"/>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353309847"/>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81157727"/>
      </p:ext>
    </p:extLst>
  </p:cSld>
  <p:clrMapOvr>
    <a:masterClrMapping/>
  </p:clrMapOvr>
  <p:extLst>
    <p:ext uri="{DCECCB84-F9BA-43D5-87BE-67443E8EF086}">
      <p15:sldGuideLst xmlns:p15="http://schemas.microsoft.com/office/powerpoint/2012/main">
        <p15:guide id="1" orient="horz" pos="2484">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744">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1824585301"/>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790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707" r:id="rId11"/>
    <p:sldLayoutId id="2147483708" r:id="rId12"/>
    <p:sldLayoutId id="2147483671" r:id="rId13"/>
    <p:sldLayoutId id="2147483706"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709" r:id="rId30"/>
    <p:sldLayoutId id="2147483687" r:id="rId31"/>
    <p:sldLayoutId id="2147483688" r:id="rId32"/>
    <p:sldLayoutId id="2147483689" r:id="rId33"/>
    <p:sldLayoutId id="2147483690" r:id="rId34"/>
    <p:sldLayoutId id="2147483691" r:id="rId35"/>
    <p:sldLayoutId id="2147483692" r:id="rId36"/>
    <p:sldLayoutId id="2147483693" r:id="rId37"/>
    <p:sldLayoutId id="2147483694" r:id="rId38"/>
    <p:sldLayoutId id="2147483695" r:id="rId39"/>
    <p:sldLayoutId id="2147483696" r:id="rId40"/>
    <p:sldLayoutId id="2147483697" r:id="rId41"/>
    <p:sldLayoutId id="2147483698" r:id="rId42"/>
    <p:sldLayoutId id="2147483699" r:id="rId43"/>
    <p:sldLayoutId id="2147483700" r:id="rId44"/>
    <p:sldLayoutId id="2147483701" r:id="rId45"/>
    <p:sldLayoutId id="2147483702" r:id="rId46"/>
    <p:sldLayoutId id="2147483703" r:id="rId47"/>
    <p:sldLayoutId id="2147483704" r:id="rId48"/>
    <p:sldLayoutId id="2147483705" r:id="rId49"/>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2" Type="http://schemas.openxmlformats.org/officeDocument/2006/relationships/hyperlink" Target="https://nj.gov/education/certification/"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hyperlink" Target="mailto:Stateboardofexaminers@doe.nj.gov"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https://nj.gov/education/legal/examiners/index.shtml" TargetMode="Externa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hyperlink" Target="https://www.nj.gov/education/grants/opportunities/2026/26-TE25-G03_NGO.shtml" TargetMode="External"/><Relationship Id="rId2" Type="http://schemas.openxmlformats.org/officeDocument/2006/relationships/hyperlink" Target="https://www.nj.gov/education/grants/opportunities/2025/25-TE18-G03_NGO.shtml" TargetMode="Externa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hyperlink" Target="https://www.nj.gov/education/grants/opportunities/2025/25-TP01-H03_NGO.shtml" TargetMode="Externa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hyperlink" Target="https://www.nj.gov/education/grants/opportunities/2026/26-TE29-G03_NGO.shtml"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hyperlink" Target="https://www.nursys.com/"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mailto:TeachPD@doe.nj.gov" TargetMode="External"/><Relationship Id="rId2" Type="http://schemas.openxmlformats.org/officeDocument/2006/relationships/hyperlink" Target="https://www.nj.gov/education/profdev/mentor/"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mailto:edueval@doe.nj.gov" TargetMode="External"/><Relationship Id="rId2" Type="http://schemas.openxmlformats.org/officeDocument/2006/relationships/hyperlink" Target="https://www.nj.gov/education/edueval/" TargetMode="Externa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hyperlink" Target="https://www.nj.gov/education/certification/CEprogramproviders.shtml"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3" Type="http://schemas.openxmlformats.org/officeDocument/2006/relationships/hyperlink" Target="mailto:mentoring@njasl.org" TargetMode="External"/><Relationship Id="rId2" Type="http://schemas.openxmlformats.org/officeDocument/2006/relationships/hyperlink" Target="https://www.nj.gov/education/certification/edsrvs/endorsementsedsrvs/2855residency.shtml" TargetMode="Externa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hyperlink" Target="https://www.njasa.net/" TargetMode="External"/><Relationship Id="rId2" Type="http://schemas.openxmlformats.org/officeDocument/2006/relationships/hyperlink" Target="http://www.njl2l.org/" TargetMode="External"/><Relationship Id="rId1" Type="http://schemas.openxmlformats.org/officeDocument/2006/relationships/slideLayout" Target="../slideLayouts/slideLayout9.xml"/><Relationship Id="rId4" Type="http://schemas.openxmlformats.org/officeDocument/2006/relationships/hyperlink" Target="https://www.njasbo.com/"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2" Type="http://schemas.openxmlformats.org/officeDocument/2006/relationships/hyperlink" Target="https://www.nj.gov/education/profdev/mentor/"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11.xml"/><Relationship Id="rId4" Type="http://schemas.openxmlformats.org/officeDocument/2006/relationships/image" Target="../media/image15.svg"/></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ZlvukarXeqY&amp;feature=youtu.be" TargetMode="External"/><Relationship Id="rId2" Type="http://schemas.openxmlformats.org/officeDocument/2006/relationships/hyperlink" Target="https://www.youtube.com/watch?v=i96CNSl5uCA&amp;feature=youtu.be" TargetMode="External"/><Relationship Id="rId1" Type="http://schemas.openxmlformats.org/officeDocument/2006/relationships/slideLayout" Target="../slideLayouts/slideLayout9.xml"/><Relationship Id="rId6" Type="http://schemas.openxmlformats.org/officeDocument/2006/relationships/hyperlink" Target="https://www.youtube.com/watch?v=RqEb3exIU08" TargetMode="External"/><Relationship Id="rId5" Type="http://schemas.openxmlformats.org/officeDocument/2006/relationships/hyperlink" Target="https://www.youtube.com/watch?v=zltrKn8x4C4" TargetMode="External"/><Relationship Id="rId4" Type="http://schemas.openxmlformats.org/officeDocument/2006/relationships/hyperlink" Target="https://www.youtube.com/watch?v=9gxDke-W2OI&amp;feature=youtu.b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2.xml.rels><?xml version="1.0" encoding="UTF-8" standalone="yes"?>
<Relationships xmlns="http://schemas.openxmlformats.org/package/2006/relationships"><Relationship Id="rId3" Type="http://schemas.openxmlformats.org/officeDocument/2006/relationships/hyperlink" Target="https://www.youtube.com/watch?v=RqEb3exIU08" TargetMode="External"/><Relationship Id="rId2" Type="http://schemas.openxmlformats.org/officeDocument/2006/relationships/hyperlink" Target="https://njedcert.doe.nj.gov/" TargetMode="Externa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8" Type="http://schemas.openxmlformats.org/officeDocument/2006/relationships/hyperlink" Target="https://www.nj.gov/education/certification/apply/index.shtml" TargetMode="External"/><Relationship Id="rId3" Type="http://schemas.openxmlformats.org/officeDocument/2006/relationships/hyperlink" Target="https://www.nj.gov/education/edueval/" TargetMode="External"/><Relationship Id="rId7" Type="http://schemas.openxmlformats.org/officeDocument/2006/relationships/hyperlink" Target="https://www.youtube.com/watch?v=m_bzyrzjs-w" TargetMode="External"/><Relationship Id="rId2" Type="http://schemas.openxmlformats.org/officeDocument/2006/relationships/hyperlink" Target="mailto:edueval@doe.nj.gov" TargetMode="External"/><Relationship Id="rId1" Type="http://schemas.openxmlformats.org/officeDocument/2006/relationships/slideLayout" Target="../slideLayouts/slideLayout9.xml"/><Relationship Id="rId6" Type="http://schemas.openxmlformats.org/officeDocument/2006/relationships/hyperlink" Target="https://www.nj.gov/education/certification/ctydistinfo/" TargetMode="External"/><Relationship Id="rId5" Type="http://schemas.openxmlformats.org/officeDocument/2006/relationships/hyperlink" Target="mailto:TeachPD@doe.nj.gov" TargetMode="External"/><Relationship Id="rId4" Type="http://schemas.openxmlformats.org/officeDocument/2006/relationships/hyperlink" Target="https://www.nj.gov/education/profdev/mentor/" TargetMode="External"/><Relationship Id="rId9" Type="http://schemas.openxmlformats.org/officeDocument/2006/relationships/hyperlink" Target="https://nj.gov/education/"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7C54F3-6EF5-D47A-6478-8062FD35BC61}"/>
              </a:ext>
            </a:extLst>
          </p:cNvPr>
          <p:cNvSpPr txBox="1"/>
          <p:nvPr/>
        </p:nvSpPr>
        <p:spPr>
          <a:xfrm>
            <a:off x="339635" y="746024"/>
            <a:ext cx="7524206" cy="3293209"/>
          </a:xfrm>
          <a:prstGeom prst="rect">
            <a:avLst/>
          </a:prstGeom>
          <a:noFill/>
        </p:spPr>
        <p:txBody>
          <a:bodyPr wrap="square" lIns="91440" tIns="45720" rIns="91440" bIns="4572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EAD15">
                    <a:lumMod val="50000"/>
                  </a:srgbClr>
                </a:solidFill>
                <a:effectLst/>
                <a:uLnTx/>
                <a:uFillTx/>
                <a:ea typeface="+mn-ea"/>
                <a:cs typeface="+mn-cs"/>
              </a:rPr>
              <a:t>District Certification Training Summer </a:t>
            </a:r>
            <a:r>
              <a:rPr lang="en-US" sz="6000" b="1" dirty="0">
                <a:solidFill>
                  <a:srgbClr val="FEAD15">
                    <a:lumMod val="50000"/>
                  </a:srgbClr>
                </a:solidFill>
              </a:rPr>
              <a:t>2026</a:t>
            </a:r>
            <a:endParaRPr kumimoji="0" lang="en-US" sz="6000" b="1" i="0" u="none" strike="noStrike" kern="1200" cap="none" spc="0" normalizeH="0" baseline="0" noProof="0" dirty="0">
              <a:ln>
                <a:noFill/>
              </a:ln>
              <a:solidFill>
                <a:srgbClr val="FEAD15">
                  <a:lumMod val="50000"/>
                </a:srgbClr>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000000"/>
              </a:solidFill>
              <a:effectLst/>
              <a:uLnTx/>
              <a:uFillTx/>
              <a:latin typeface="Palatino Linotyp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000000"/>
              </a:solidFill>
              <a:effectLst/>
              <a:uLnTx/>
              <a:uFillTx/>
              <a:latin typeface="Aptos Narrow"/>
              <a:ea typeface="+mn-ea"/>
              <a:cs typeface="+mn-cs"/>
            </a:endParaRPr>
          </a:p>
        </p:txBody>
      </p:sp>
      <p:pic>
        <p:nvPicPr>
          <p:cNvPr id="5" name="NJDOE logo">
            <a:extLst>
              <a:ext uri="{FF2B5EF4-FFF2-40B4-BE49-F238E27FC236}">
                <a16:creationId xmlns:a16="http://schemas.microsoft.com/office/drawing/2014/main" id="{5A3E66E7-B03D-B2B8-D27C-B945367D7151}"/>
              </a:ext>
              <a:ext uri="{C183D7F6-B498-43B3-948B-1728B52AA6E4}">
                <adec:decorative xmlns:adec="http://schemas.microsoft.com/office/drawing/2017/decorative" val="1"/>
              </a:ext>
            </a:extLst>
          </p:cNvPr>
          <p:cNvPicPr>
            <a:picLocks noGrp="1" noChangeAspect="1"/>
          </p:cNvPicPr>
          <p:nvPr>
            <p:ph type="pic" sz="quarter" idx="15"/>
          </p:nvPr>
        </p:nvPicPr>
        <p:blipFill>
          <a:blip>
            <a:extLst>
              <a:ext uri="{96DAC541-7B7A-43D3-8B79-37D633B846F1}">
                <asvg:svgBlip xmlns:asvg="http://schemas.microsoft.com/office/drawing/2016/SVG/main" r:embed="rId3"/>
              </a:ext>
            </a:extLst>
          </a:blip>
          <a:srcRect t="55" b="55"/>
          <a:stretch/>
        </p:blipFill>
        <p:spPr>
          <a:xfrm>
            <a:off x="9029283" y="810348"/>
            <a:ext cx="1448642" cy="1448642"/>
          </a:xfrm>
        </p:spPr>
      </p:pic>
      <p:sp>
        <p:nvSpPr>
          <p:cNvPr id="8" name="Title">
            <a:extLst>
              <a:ext uri="{FF2B5EF4-FFF2-40B4-BE49-F238E27FC236}">
                <a16:creationId xmlns:a16="http://schemas.microsoft.com/office/drawing/2014/main" id="{21C28231-29B2-6D74-604A-0C595D5E68FE}"/>
              </a:ext>
            </a:extLst>
          </p:cNvPr>
          <p:cNvSpPr>
            <a:spLocks noGrp="1"/>
          </p:cNvSpPr>
          <p:nvPr>
            <p:ph type="title"/>
          </p:nvPr>
        </p:nvSpPr>
        <p:spPr/>
        <p:txBody>
          <a:bodyPr/>
          <a:lstStyle/>
          <a:p>
            <a:r>
              <a:rPr lang="en-US" dirty="0"/>
              <a:t>New Jersey Department of Education</a:t>
            </a:r>
          </a:p>
        </p:txBody>
      </p:sp>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p:txBody>
          <a:bodyPr/>
          <a:lstStyle/>
          <a:p>
            <a:r>
              <a:rPr lang="en-US" dirty="0"/>
              <a:t>District Certification Training</a:t>
            </a:r>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dirty="0"/>
              <a:t>Office of Recruitment, Preparation and Certification</a:t>
            </a:r>
          </a:p>
        </p:txBody>
      </p:sp>
      <p:sp>
        <p:nvSpPr>
          <p:cNvPr id="76" name="Text Placeholder 75">
            <a:extLst>
              <a:ext uri="{FF2B5EF4-FFF2-40B4-BE49-F238E27FC236}">
                <a16:creationId xmlns:a16="http://schemas.microsoft.com/office/drawing/2014/main" id="{8AE9C331-F276-8A4F-760E-304513450750}"/>
              </a:ext>
            </a:extLst>
          </p:cNvPr>
          <p:cNvSpPr>
            <a:spLocks noGrp="1"/>
          </p:cNvSpPr>
          <p:nvPr>
            <p:ph type="body" sz="quarter" idx="12"/>
          </p:nvPr>
        </p:nvSpPr>
        <p:spPr/>
        <p:txBody>
          <a:bodyPr/>
          <a:lstStyle/>
          <a:p>
            <a:r>
              <a:rPr lang="en-US" dirty="0"/>
              <a:t>Division of Teaching and Learning Services</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p:txBody>
          <a:bodyPr/>
          <a:lstStyle/>
          <a:p>
            <a:r>
              <a:rPr lang="en-US" dirty="0"/>
              <a:t>July  and August 2026</a:t>
            </a:r>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p:txBody>
          <a:bodyPr/>
          <a:lstStyle/>
          <a:p>
            <a:r>
              <a:rPr lang="en-US" dirty="0"/>
              <a:t>nj.gov/</a:t>
            </a:r>
            <a:r>
              <a:rPr lang="en-US" dirty="0">
                <a:solidFill>
                  <a:schemeClr val="accent6"/>
                </a:solidFill>
              </a:rPr>
              <a:t>education</a:t>
            </a:r>
          </a:p>
        </p:txBody>
      </p:sp>
      <p:pic>
        <p:nvPicPr>
          <p:cNvPr id="40" name="Icon placeholder">
            <a:extLst>
              <a:ext uri="{FF2B5EF4-FFF2-40B4-BE49-F238E27FC236}">
                <a16:creationId xmlns:a16="http://schemas.microsoft.com/office/drawing/2014/main" id="{E3BB253B-B53C-2D6F-E9F9-BCD85A4E09F8}"/>
              </a:ext>
              <a:ext uri="{C183D7F6-B498-43B3-948B-1728B52AA6E4}">
                <adec:decorative xmlns:adec="http://schemas.microsoft.com/office/drawing/2017/decorative" val="1"/>
              </a:ext>
            </a:extLst>
          </p:cNvPr>
          <p:cNvPicPr>
            <a:picLocks noGrp="1" noChangeAspect="1"/>
          </p:cNvPicPr>
          <p:nvPr>
            <p:ph type="pic" sz="quarter" idx="14"/>
          </p:nvPr>
        </p:nvPicPr>
        <p:blipFill>
          <a:blip>
            <a:extLst>
              <a:ext uri="{96DAC541-7B7A-43D3-8B79-37D633B846F1}">
                <asvg:svgBlip xmlns:asvg="http://schemas.microsoft.com/office/drawing/2016/SVG/main" r:embed="rId4"/>
              </a:ext>
            </a:extLst>
          </a:blip>
          <a:srcRect/>
          <a:stretch/>
        </p:blipFill>
        <p:spPr/>
      </p:pic>
    </p:spTree>
    <p:extLst>
      <p:ext uri="{BB962C8B-B14F-4D97-AF65-F5344CB8AC3E}">
        <p14:creationId xmlns:p14="http://schemas.microsoft.com/office/powerpoint/2010/main" val="1724040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136B-379D-2772-4193-2DFEFD711D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59459-9337-2446-4307-23306D98B4C0}"/>
              </a:ext>
            </a:extLst>
          </p:cNvPr>
          <p:cNvSpPr>
            <a:spLocks noGrp="1"/>
          </p:cNvSpPr>
          <p:nvPr>
            <p:ph type="title"/>
          </p:nvPr>
        </p:nvSpPr>
        <p:spPr/>
        <p:txBody>
          <a:bodyPr/>
          <a:lstStyle/>
          <a:p>
            <a:r>
              <a:rPr lang="en-US" sz="5400" dirty="0" err="1"/>
              <a:t>NJEdCert</a:t>
            </a:r>
            <a:r>
              <a:rPr lang="en-US" sz="5400" dirty="0"/>
              <a:t> Enhancements</a:t>
            </a:r>
            <a:r>
              <a:rPr lang="en-US" sz="5400" baseline="0" dirty="0"/>
              <a:t> </a:t>
            </a:r>
            <a:r>
              <a:rPr lang="en-US" sz="5400" dirty="0"/>
              <a:t>(5 of 5)</a:t>
            </a:r>
          </a:p>
        </p:txBody>
      </p:sp>
      <p:sp>
        <p:nvSpPr>
          <p:cNvPr id="5" name="Text Placeholder 4">
            <a:extLst>
              <a:ext uri="{FF2B5EF4-FFF2-40B4-BE49-F238E27FC236}">
                <a16:creationId xmlns:a16="http://schemas.microsoft.com/office/drawing/2014/main" id="{169F4010-D249-F67D-2AEB-8BEA6A3A01FB}"/>
              </a:ext>
            </a:extLst>
          </p:cNvPr>
          <p:cNvSpPr>
            <a:spLocks noGrp="1"/>
          </p:cNvSpPr>
          <p:nvPr>
            <p:ph type="body" sz="quarter" idx="12"/>
          </p:nvPr>
        </p:nvSpPr>
        <p:spPr>
          <a:xfrm>
            <a:off x="457200" y="1265823"/>
            <a:ext cx="11251780" cy="755482"/>
          </a:xfrm>
        </p:spPr>
        <p:txBody>
          <a:bodyPr/>
          <a:lstStyle/>
          <a:p>
            <a:pPr marL="0" indent="0">
              <a:buNone/>
            </a:pPr>
            <a:r>
              <a:rPr lang="en-US" dirty="0"/>
              <a:t>Educators now receive explicit instructions regarding the application process when clicking “Apply Now”.</a:t>
            </a:r>
          </a:p>
        </p:txBody>
      </p:sp>
      <p:sp>
        <p:nvSpPr>
          <p:cNvPr id="7" name="Text Placeholder 6">
            <a:extLst>
              <a:ext uri="{FF2B5EF4-FFF2-40B4-BE49-F238E27FC236}">
                <a16:creationId xmlns:a16="http://schemas.microsoft.com/office/drawing/2014/main" id="{7DCF6147-F4A7-25E2-EC65-B7CFC72F7C88}"/>
              </a:ext>
            </a:extLst>
          </p:cNvPr>
          <p:cNvSpPr>
            <a:spLocks noGrp="1"/>
          </p:cNvSpPr>
          <p:nvPr>
            <p:ph type="body" sz="quarter" idx="13"/>
          </p:nvPr>
        </p:nvSpPr>
        <p:spPr>
          <a:xfrm>
            <a:off x="670560" y="2127082"/>
            <a:ext cx="10566400" cy="3333015"/>
          </a:xfrm>
          <a:solidFill>
            <a:srgbClr val="FFFFFF"/>
          </a:solidFill>
          <a:ln>
            <a:solidFill>
              <a:srgbClr val="B2B2B2"/>
            </a:solidFill>
          </a:ln>
        </p:spPr>
        <p:txBody>
          <a:bodyPr lIns="182880" rIns="182880" anchor="ctr"/>
          <a:lstStyle/>
          <a:p>
            <a:pPr marL="0" indent="0">
              <a:spcBef>
                <a:spcPts val="1800"/>
              </a:spcBef>
              <a:buNone/>
            </a:pPr>
            <a:r>
              <a:rPr lang="en-US" sz="1400" b="1" dirty="0"/>
              <a:t>Before You Begin</a:t>
            </a:r>
          </a:p>
          <a:p>
            <a:pPr marL="0" indent="0">
              <a:buNone/>
            </a:pPr>
            <a:r>
              <a:rPr lang="en-US" sz="1400" dirty="0"/>
              <a:t>Determine what credential or certification you would like to apply for by reviewing eligibility requirements here: </a:t>
            </a:r>
            <a:r>
              <a:rPr lang="en-US" sz="1400" dirty="0">
                <a:hlinkClick r:id="rId2"/>
              </a:rPr>
              <a:t>nj.gov/education/certification</a:t>
            </a:r>
            <a:r>
              <a:rPr lang="en-US" sz="1400" dirty="0"/>
              <a:t>. Once you have determined your application type, click Continue to begin.</a:t>
            </a:r>
          </a:p>
          <a:p>
            <a:pPr marL="0" indent="0">
              <a:buNone/>
            </a:pPr>
            <a:r>
              <a:rPr lang="en-US" sz="1400" b="1" dirty="0"/>
              <a:t>Entering Employment and Education Information</a:t>
            </a:r>
            <a:endParaRPr lang="en-US" sz="1400" dirty="0"/>
          </a:p>
          <a:p>
            <a:pPr marL="0" indent="0">
              <a:buNone/>
            </a:pPr>
            <a:r>
              <a:rPr lang="en-US" sz="1400" dirty="0"/>
              <a:t>Provide your education and employment history accurately and completely. If a section does not apply to you, you may skip it.</a:t>
            </a:r>
          </a:p>
          <a:p>
            <a:pPr marL="0" indent="0">
              <a:buNone/>
            </a:pPr>
            <a:r>
              <a:rPr lang="en-US" sz="1400" b="1" dirty="0"/>
              <a:t>Educator Preparation Program Applicants</a:t>
            </a:r>
            <a:endParaRPr lang="en-US" sz="1400" dirty="0"/>
          </a:p>
          <a:p>
            <a:pPr marL="0" indent="0">
              <a:buNone/>
            </a:pPr>
            <a:r>
              <a:rPr lang="en-US" sz="1400" dirty="0"/>
              <a:t>If you completed an educator preparation program, confirm whether your program will nominate you for certification. If so, do not submit a separate application—you will receive an email with instructions to claim the nomination. Separate applications are nonrefundable per regulations.</a:t>
            </a:r>
          </a:p>
          <a:p>
            <a:pPr marL="0" indent="0">
              <a:buNone/>
            </a:pPr>
            <a:r>
              <a:rPr lang="en-US" sz="1400" b="1" dirty="0"/>
              <a:t>Provisional Teacher Process (PTP) Applicants</a:t>
            </a:r>
            <a:endParaRPr lang="en-US" sz="1400" dirty="0"/>
          </a:p>
          <a:p>
            <a:pPr marL="0" indent="0">
              <a:buNone/>
            </a:pPr>
            <a:r>
              <a:rPr lang="en-US" sz="1400" dirty="0"/>
              <a:t>Do not apply for the Standard certificate. Your employing district will initiate the conversion when you are eligible. You will receive an email when the process begins. Contact your district with questions.</a:t>
            </a:r>
          </a:p>
        </p:txBody>
      </p:sp>
    </p:spTree>
    <p:extLst>
      <p:ext uri="{BB962C8B-B14F-4D97-AF65-F5344CB8AC3E}">
        <p14:creationId xmlns:p14="http://schemas.microsoft.com/office/powerpoint/2010/main" val="1592678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DA86C-31C4-A427-0815-018D4BD8AF1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985DAA7-B87D-22EF-C5C4-A22CA19A0185}"/>
              </a:ext>
            </a:extLst>
          </p:cNvPr>
          <p:cNvSpPr>
            <a:spLocks noGrp="1"/>
          </p:cNvSpPr>
          <p:nvPr>
            <p:ph type="title"/>
          </p:nvPr>
        </p:nvSpPr>
        <p:spPr/>
        <p:txBody>
          <a:bodyPr/>
          <a:lstStyle/>
          <a:p>
            <a:r>
              <a:rPr lang="en-US" sz="7200" dirty="0"/>
              <a:t>Educator Conduct </a:t>
            </a:r>
          </a:p>
        </p:txBody>
      </p:sp>
    </p:spTree>
    <p:extLst>
      <p:ext uri="{BB962C8B-B14F-4D97-AF65-F5344CB8AC3E}">
        <p14:creationId xmlns:p14="http://schemas.microsoft.com/office/powerpoint/2010/main" val="1098125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454CE-2207-3729-B199-6F447FD6CC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1FCEE-EA41-72D6-0F67-2D724D50D13B}"/>
              </a:ext>
            </a:extLst>
          </p:cNvPr>
          <p:cNvSpPr>
            <a:spLocks noGrp="1"/>
          </p:cNvSpPr>
          <p:nvPr>
            <p:ph type="title"/>
          </p:nvPr>
        </p:nvSpPr>
        <p:spPr/>
        <p:txBody>
          <a:bodyPr/>
          <a:lstStyle/>
          <a:p>
            <a:r>
              <a:rPr lang="en-US" dirty="0"/>
              <a:t>1. Educator Conduct</a:t>
            </a:r>
            <a:r>
              <a:rPr lang="en-US" baseline="0" dirty="0"/>
              <a:t> </a:t>
            </a:r>
            <a:r>
              <a:rPr lang="en-US" dirty="0"/>
              <a:t>(1 of 3)</a:t>
            </a:r>
          </a:p>
        </p:txBody>
      </p:sp>
      <p:sp>
        <p:nvSpPr>
          <p:cNvPr id="3" name="Text Placeholder 2">
            <a:extLst>
              <a:ext uri="{FF2B5EF4-FFF2-40B4-BE49-F238E27FC236}">
                <a16:creationId xmlns:a16="http://schemas.microsoft.com/office/drawing/2014/main" id="{06320044-05B7-FFD7-56B7-AEA2ACDD9E74}"/>
              </a:ext>
            </a:extLst>
          </p:cNvPr>
          <p:cNvSpPr>
            <a:spLocks noGrp="1"/>
          </p:cNvSpPr>
          <p:nvPr>
            <p:ph type="body" sz="quarter" idx="11"/>
          </p:nvPr>
        </p:nvSpPr>
        <p:spPr/>
        <p:txBody>
          <a:bodyPr/>
          <a:lstStyle/>
          <a:p>
            <a:r>
              <a:rPr lang="en-US"/>
              <a:t>Reporting Educator Conduct</a:t>
            </a:r>
          </a:p>
        </p:txBody>
      </p:sp>
      <p:sp>
        <p:nvSpPr>
          <p:cNvPr id="8" name="Text Placeholder 7">
            <a:extLst>
              <a:ext uri="{FF2B5EF4-FFF2-40B4-BE49-F238E27FC236}">
                <a16:creationId xmlns:a16="http://schemas.microsoft.com/office/drawing/2014/main" id="{1EF72980-BAD9-9C1D-E4D3-4D98DE3D4527}"/>
              </a:ext>
            </a:extLst>
          </p:cNvPr>
          <p:cNvSpPr>
            <a:spLocks noGrp="1"/>
          </p:cNvSpPr>
          <p:nvPr>
            <p:ph type="body" sz="quarter" idx="15"/>
          </p:nvPr>
        </p:nvSpPr>
        <p:spPr/>
        <p:txBody>
          <a:bodyPr/>
          <a:lstStyle/>
          <a:p>
            <a:r>
              <a:rPr lang="en-US" dirty="0"/>
              <a:t>Reporting Requirement</a:t>
            </a:r>
          </a:p>
        </p:txBody>
      </p:sp>
      <p:sp>
        <p:nvSpPr>
          <p:cNvPr id="4" name="Text Placeholder 3">
            <a:extLst>
              <a:ext uri="{FF2B5EF4-FFF2-40B4-BE49-F238E27FC236}">
                <a16:creationId xmlns:a16="http://schemas.microsoft.com/office/drawing/2014/main" id="{EB753037-2792-3804-40E4-F9FC790F78C8}"/>
              </a:ext>
            </a:extLst>
          </p:cNvPr>
          <p:cNvSpPr>
            <a:spLocks noGrp="1"/>
          </p:cNvSpPr>
          <p:nvPr>
            <p:ph type="body" sz="quarter" idx="12"/>
          </p:nvPr>
        </p:nvSpPr>
        <p:spPr/>
        <p:txBody>
          <a:bodyPr/>
          <a:lstStyle/>
          <a:p>
            <a:pPr marL="0" lvl="0" indent="0"/>
            <a:r>
              <a:rPr lang="en-US" sz="2000" dirty="0"/>
              <a:t>Chief School Administrators must report allegations of unbecoming conduct that result in: </a:t>
            </a:r>
          </a:p>
          <a:p>
            <a:pPr lvl="0">
              <a:buFont typeface="Arial" panose="020B0604020202020204" pitchFamily="34" charset="0"/>
              <a:buChar char="•"/>
            </a:pPr>
            <a:r>
              <a:rPr lang="en-US" sz="2000" dirty="0"/>
              <a:t>Termination </a:t>
            </a:r>
          </a:p>
          <a:p>
            <a:pPr lvl="0">
              <a:buFont typeface="Arial" panose="020B0604020202020204" pitchFamily="34" charset="0"/>
              <a:buChar char="•"/>
            </a:pPr>
            <a:r>
              <a:rPr lang="en-US" sz="2000" dirty="0"/>
              <a:t>Resignation </a:t>
            </a:r>
          </a:p>
          <a:p>
            <a:pPr lvl="0">
              <a:buFont typeface="Arial" panose="020B0604020202020204" pitchFamily="34" charset="0"/>
              <a:buChar char="•"/>
            </a:pPr>
            <a:r>
              <a:rPr lang="en-US" sz="2000" dirty="0"/>
              <a:t>Retirement </a:t>
            </a:r>
          </a:p>
          <a:p>
            <a:pPr lvl="0">
              <a:buFont typeface="Arial" panose="020B0604020202020204" pitchFamily="34" charset="0"/>
              <a:buChar char="•"/>
            </a:pPr>
            <a:r>
              <a:rPr lang="en-US" sz="2000" dirty="0"/>
              <a:t>Suspension</a:t>
            </a:r>
          </a:p>
          <a:p>
            <a:pPr marL="0" lvl="0" indent="0"/>
            <a:r>
              <a:rPr lang="en-US" sz="2000" dirty="0"/>
              <a:t>N.J.A.C. 6A:9B-4.3(a)</a:t>
            </a:r>
          </a:p>
        </p:txBody>
      </p:sp>
      <p:sp>
        <p:nvSpPr>
          <p:cNvPr id="9" name="Text Placeholder 8">
            <a:extLst>
              <a:ext uri="{FF2B5EF4-FFF2-40B4-BE49-F238E27FC236}">
                <a16:creationId xmlns:a16="http://schemas.microsoft.com/office/drawing/2014/main" id="{8CD70DA3-103C-136F-2B33-C9B48CB6F2C6}"/>
              </a:ext>
            </a:extLst>
          </p:cNvPr>
          <p:cNvSpPr>
            <a:spLocks noGrp="1"/>
          </p:cNvSpPr>
          <p:nvPr>
            <p:ph type="body" sz="quarter" idx="16"/>
          </p:nvPr>
        </p:nvSpPr>
        <p:spPr/>
        <p:txBody>
          <a:bodyPr/>
          <a:lstStyle/>
          <a:p>
            <a:r>
              <a:rPr lang="en-US" dirty="0"/>
              <a:t>Who it Applies To</a:t>
            </a:r>
          </a:p>
        </p:txBody>
      </p:sp>
      <p:sp>
        <p:nvSpPr>
          <p:cNvPr id="5" name="Text Placeholder 4">
            <a:extLst>
              <a:ext uri="{FF2B5EF4-FFF2-40B4-BE49-F238E27FC236}">
                <a16:creationId xmlns:a16="http://schemas.microsoft.com/office/drawing/2014/main" id="{06F3B961-4B45-F0D4-5CCF-05D9E04B208B}"/>
              </a:ext>
            </a:extLst>
          </p:cNvPr>
          <p:cNvSpPr>
            <a:spLocks noGrp="1"/>
          </p:cNvSpPr>
          <p:nvPr>
            <p:ph type="body" sz="quarter" idx="13"/>
          </p:nvPr>
        </p:nvSpPr>
        <p:spPr/>
        <p:txBody>
          <a:bodyPr/>
          <a:lstStyle/>
          <a:p>
            <a:r>
              <a:rPr lang="en-US" sz="2000" dirty="0"/>
              <a:t>Certified staff </a:t>
            </a:r>
          </a:p>
          <a:p>
            <a:pPr>
              <a:buFont typeface="Arial" panose="020B0604020202020204" pitchFamily="34" charset="0"/>
              <a:buChar char="•"/>
            </a:pPr>
            <a:r>
              <a:rPr lang="en-US" sz="2000" dirty="0"/>
              <a:t>Teaching staff members/Substitute teachers </a:t>
            </a:r>
          </a:p>
          <a:p>
            <a:pPr>
              <a:buFont typeface="Arial" panose="020B0604020202020204" pitchFamily="34" charset="0"/>
              <a:buChar char="•"/>
            </a:pPr>
            <a:r>
              <a:rPr lang="en-US" sz="2000" dirty="0"/>
              <a:t> Third-party vendor employees</a:t>
            </a:r>
          </a:p>
        </p:txBody>
      </p:sp>
      <p:sp>
        <p:nvSpPr>
          <p:cNvPr id="10" name="Text Placeholder 9">
            <a:extLst>
              <a:ext uri="{FF2B5EF4-FFF2-40B4-BE49-F238E27FC236}">
                <a16:creationId xmlns:a16="http://schemas.microsoft.com/office/drawing/2014/main" id="{C65E2B32-F071-0F85-7A9E-5A5A4D9FC5FA}"/>
              </a:ext>
            </a:extLst>
          </p:cNvPr>
          <p:cNvSpPr>
            <a:spLocks noGrp="1"/>
          </p:cNvSpPr>
          <p:nvPr>
            <p:ph type="body" sz="quarter" idx="17"/>
          </p:nvPr>
        </p:nvSpPr>
        <p:spPr/>
        <p:txBody>
          <a:bodyPr/>
          <a:lstStyle/>
          <a:p>
            <a:r>
              <a:rPr lang="en-US" dirty="0"/>
              <a:t>What Counts as Conduct</a:t>
            </a:r>
          </a:p>
        </p:txBody>
      </p:sp>
      <p:sp>
        <p:nvSpPr>
          <p:cNvPr id="6" name="Text Placeholder 5">
            <a:extLst>
              <a:ext uri="{FF2B5EF4-FFF2-40B4-BE49-F238E27FC236}">
                <a16:creationId xmlns:a16="http://schemas.microsoft.com/office/drawing/2014/main" id="{73E1691B-01E1-8A52-4687-F79DEDE3B0E3}"/>
              </a:ext>
            </a:extLst>
          </p:cNvPr>
          <p:cNvSpPr>
            <a:spLocks noGrp="1"/>
          </p:cNvSpPr>
          <p:nvPr>
            <p:ph type="body" sz="quarter" idx="14"/>
          </p:nvPr>
        </p:nvSpPr>
        <p:spPr/>
        <p:txBody>
          <a:bodyPr/>
          <a:lstStyle/>
          <a:p>
            <a:r>
              <a:rPr lang="en-US" sz="2000" dirty="0"/>
              <a:t>Broad definition including:</a:t>
            </a:r>
          </a:p>
          <a:p>
            <a:pPr>
              <a:buFont typeface="Arial" panose="020B0604020202020204" pitchFamily="34" charset="0"/>
              <a:buChar char="•"/>
            </a:pPr>
            <a:r>
              <a:rPr lang="en-US" sz="2000" dirty="0"/>
              <a:t>Inappropriate student interactions </a:t>
            </a:r>
          </a:p>
          <a:p>
            <a:pPr>
              <a:buFont typeface="Arial" panose="020B0604020202020204" pitchFamily="34" charset="0"/>
              <a:buChar char="•"/>
            </a:pPr>
            <a:r>
              <a:rPr lang="en-US" sz="2000" dirty="0"/>
              <a:t>Criminal conduct </a:t>
            </a:r>
          </a:p>
          <a:p>
            <a:pPr>
              <a:buFont typeface="Arial" panose="020B0604020202020204" pitchFamily="34" charset="0"/>
              <a:buChar char="•"/>
            </a:pPr>
            <a:r>
              <a:rPr lang="en-US" sz="2000" dirty="0"/>
              <a:t>Improper behavior (in/outside school)</a:t>
            </a:r>
          </a:p>
        </p:txBody>
      </p:sp>
    </p:spTree>
    <p:extLst>
      <p:ext uri="{BB962C8B-B14F-4D97-AF65-F5344CB8AC3E}">
        <p14:creationId xmlns:p14="http://schemas.microsoft.com/office/powerpoint/2010/main" val="1316447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9BF08-5152-D1C3-5567-F1534BD35FA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0205D53-55DA-456D-60AC-37F19E10867C}"/>
              </a:ext>
            </a:extLst>
          </p:cNvPr>
          <p:cNvSpPr>
            <a:spLocks noGrp="1"/>
          </p:cNvSpPr>
          <p:nvPr>
            <p:ph type="title"/>
          </p:nvPr>
        </p:nvSpPr>
        <p:spPr/>
        <p:txBody>
          <a:bodyPr/>
          <a:lstStyle/>
          <a:p>
            <a:r>
              <a:rPr lang="en-US" dirty="0"/>
              <a:t>2. Educator Conduct</a:t>
            </a:r>
            <a:r>
              <a:rPr lang="en-US" baseline="0" dirty="0"/>
              <a:t> </a:t>
            </a:r>
            <a:r>
              <a:rPr lang="en-US" dirty="0"/>
              <a:t>(2 of 3)</a:t>
            </a:r>
          </a:p>
        </p:txBody>
      </p:sp>
      <p:sp>
        <p:nvSpPr>
          <p:cNvPr id="7" name="Text Placeholder 6">
            <a:extLst>
              <a:ext uri="{FF2B5EF4-FFF2-40B4-BE49-F238E27FC236}">
                <a16:creationId xmlns:a16="http://schemas.microsoft.com/office/drawing/2014/main" id="{91A21C6E-C583-CBA6-41DB-9B6AE93DFB89}"/>
              </a:ext>
            </a:extLst>
          </p:cNvPr>
          <p:cNvSpPr>
            <a:spLocks noGrp="1"/>
          </p:cNvSpPr>
          <p:nvPr>
            <p:ph type="body" sz="quarter" idx="11"/>
          </p:nvPr>
        </p:nvSpPr>
        <p:spPr/>
        <p:txBody>
          <a:bodyPr/>
          <a:lstStyle/>
          <a:p>
            <a:r>
              <a:rPr lang="en-US" dirty="0"/>
              <a:t>Reporting Educator Conduct</a:t>
            </a:r>
          </a:p>
        </p:txBody>
      </p:sp>
      <p:sp>
        <p:nvSpPr>
          <p:cNvPr id="2" name="Text Placeholder 1">
            <a:extLst>
              <a:ext uri="{FF2B5EF4-FFF2-40B4-BE49-F238E27FC236}">
                <a16:creationId xmlns:a16="http://schemas.microsoft.com/office/drawing/2014/main" id="{DC9F567D-E19E-5D43-BE6B-9A2A2AFFF6B3}"/>
              </a:ext>
            </a:extLst>
          </p:cNvPr>
          <p:cNvSpPr>
            <a:spLocks noGrp="1"/>
          </p:cNvSpPr>
          <p:nvPr>
            <p:ph type="body" sz="quarter" idx="12"/>
          </p:nvPr>
        </p:nvSpPr>
        <p:spPr/>
        <p:txBody>
          <a:bodyPr/>
          <a:lstStyle/>
          <a:p>
            <a:pPr marL="0" indent="0">
              <a:buNone/>
            </a:pPr>
            <a:r>
              <a:rPr lang="en-US" b="1" dirty="0"/>
              <a:t>How to Report</a:t>
            </a:r>
          </a:p>
          <a:p>
            <a:pPr marL="0" lvl="0" indent="0">
              <a:buNone/>
            </a:pPr>
            <a:r>
              <a:rPr lang="en-US" sz="2000" dirty="0"/>
              <a:t>Submit email: </a:t>
            </a:r>
            <a:r>
              <a:rPr lang="en-US" sz="2000" dirty="0">
                <a:hlinkClick r:id="rId2"/>
              </a:rPr>
              <a:t>Stateboardofexaminers@doe.nj.gov</a:t>
            </a:r>
            <a:endParaRPr lang="en-US" sz="2000" dirty="0"/>
          </a:p>
          <a:p>
            <a:pPr marL="0" lvl="0" indent="0">
              <a:buNone/>
            </a:pPr>
            <a:r>
              <a:rPr lang="en-US" sz="2000" dirty="0"/>
              <a:t>Include: </a:t>
            </a:r>
          </a:p>
          <a:p>
            <a:r>
              <a:rPr lang="en-US" sz="2000" dirty="0"/>
              <a:t>Educator Name </a:t>
            </a:r>
          </a:p>
          <a:p>
            <a:r>
              <a:rPr lang="en-US" sz="2000" dirty="0"/>
              <a:t>Tracking Number</a:t>
            </a:r>
          </a:p>
          <a:p>
            <a:r>
              <a:rPr lang="en-US" sz="2000" dirty="0"/>
              <a:t>Brief Description of Conduct</a:t>
            </a:r>
          </a:p>
        </p:txBody>
      </p:sp>
      <p:sp>
        <p:nvSpPr>
          <p:cNvPr id="4" name="Text Placeholder 3">
            <a:extLst>
              <a:ext uri="{FF2B5EF4-FFF2-40B4-BE49-F238E27FC236}">
                <a16:creationId xmlns:a16="http://schemas.microsoft.com/office/drawing/2014/main" id="{F83EAE87-32CC-6E1B-F237-B27F094ABF8B}"/>
              </a:ext>
            </a:extLst>
          </p:cNvPr>
          <p:cNvSpPr>
            <a:spLocks noGrp="1"/>
          </p:cNvSpPr>
          <p:nvPr>
            <p:ph type="body" sz="quarter" idx="13"/>
          </p:nvPr>
        </p:nvSpPr>
        <p:spPr/>
        <p:txBody>
          <a:bodyPr/>
          <a:lstStyle/>
          <a:p>
            <a:pPr marL="0" indent="0">
              <a:buNone/>
            </a:pPr>
            <a:r>
              <a:rPr lang="en-US" b="1" dirty="0"/>
              <a:t>What Happens Next?</a:t>
            </a:r>
          </a:p>
          <a:p>
            <a:r>
              <a:rPr lang="en-US" sz="2000" dirty="0"/>
              <a:t>Board Coordinator may request additional information</a:t>
            </a:r>
          </a:p>
          <a:p>
            <a:r>
              <a:rPr lang="en-US" sz="2000" dirty="0"/>
              <a:t>Districts must cooperate with documentation requests including:</a:t>
            </a:r>
          </a:p>
          <a:p>
            <a:pPr lvl="1"/>
            <a:r>
              <a:rPr lang="en-US" sz="1800" dirty="0"/>
              <a:t>Emails</a:t>
            </a:r>
          </a:p>
          <a:p>
            <a:pPr lvl="1"/>
            <a:r>
              <a:rPr lang="en-US" sz="2000" dirty="0"/>
              <a:t>Videos</a:t>
            </a:r>
          </a:p>
          <a:p>
            <a:pPr lvl="1"/>
            <a:r>
              <a:rPr lang="en-US" sz="2000" dirty="0"/>
              <a:t>Investigative notes</a:t>
            </a:r>
          </a:p>
          <a:p>
            <a:pPr marL="0" lvl="0" indent="0">
              <a:buNone/>
            </a:pPr>
            <a:r>
              <a:rPr lang="en-US" sz="2000" dirty="0"/>
              <a:t>N.J.A.C. 6A:9B-4.3(b)</a:t>
            </a:r>
            <a:endParaRPr lang="en-US" sz="2000" b="1" dirty="0"/>
          </a:p>
        </p:txBody>
      </p:sp>
    </p:spTree>
    <p:extLst>
      <p:ext uri="{BB962C8B-B14F-4D97-AF65-F5344CB8AC3E}">
        <p14:creationId xmlns:p14="http://schemas.microsoft.com/office/powerpoint/2010/main" val="2680071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1DAD3-2D52-682D-4845-0A8F546D2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70AF86-5D07-9E4A-5EFB-9B2E0025D023}"/>
              </a:ext>
            </a:extLst>
          </p:cNvPr>
          <p:cNvSpPr>
            <a:spLocks noGrp="1"/>
          </p:cNvSpPr>
          <p:nvPr>
            <p:ph type="title"/>
          </p:nvPr>
        </p:nvSpPr>
        <p:spPr/>
        <p:txBody>
          <a:bodyPr/>
          <a:lstStyle/>
          <a:p>
            <a:r>
              <a:rPr lang="en-US" dirty="0"/>
              <a:t>3. Educator Conduct (3 of 3)</a:t>
            </a:r>
          </a:p>
        </p:txBody>
      </p:sp>
      <p:sp>
        <p:nvSpPr>
          <p:cNvPr id="3" name="Text Placeholder 2">
            <a:extLst>
              <a:ext uri="{FF2B5EF4-FFF2-40B4-BE49-F238E27FC236}">
                <a16:creationId xmlns:a16="http://schemas.microsoft.com/office/drawing/2014/main" id="{54292F54-EF90-D1AA-0F4F-D1323E9E335C}"/>
              </a:ext>
            </a:extLst>
          </p:cNvPr>
          <p:cNvSpPr>
            <a:spLocks noGrp="1"/>
          </p:cNvSpPr>
          <p:nvPr>
            <p:ph type="body" sz="quarter" idx="11"/>
          </p:nvPr>
        </p:nvSpPr>
        <p:spPr/>
        <p:txBody>
          <a:bodyPr/>
          <a:lstStyle/>
          <a:p>
            <a:r>
              <a:rPr lang="en-US" dirty="0"/>
              <a:t>Revocation/Suspension</a:t>
            </a:r>
          </a:p>
        </p:txBody>
      </p:sp>
      <p:sp>
        <p:nvSpPr>
          <p:cNvPr id="8" name="Text Placeholder 7">
            <a:extLst>
              <a:ext uri="{FF2B5EF4-FFF2-40B4-BE49-F238E27FC236}">
                <a16:creationId xmlns:a16="http://schemas.microsoft.com/office/drawing/2014/main" id="{8E379CC6-DFC1-6ADF-294F-2F574DE13DEC}"/>
              </a:ext>
            </a:extLst>
          </p:cNvPr>
          <p:cNvSpPr>
            <a:spLocks noGrp="1"/>
          </p:cNvSpPr>
          <p:nvPr>
            <p:ph type="body" sz="quarter" idx="15"/>
          </p:nvPr>
        </p:nvSpPr>
        <p:spPr/>
        <p:txBody>
          <a:bodyPr/>
          <a:lstStyle/>
          <a:p>
            <a:r>
              <a:rPr lang="en-US" dirty="0"/>
              <a:t>Access to Information</a:t>
            </a:r>
          </a:p>
        </p:txBody>
      </p:sp>
      <p:sp>
        <p:nvSpPr>
          <p:cNvPr id="4" name="Text Placeholder 3">
            <a:extLst>
              <a:ext uri="{FF2B5EF4-FFF2-40B4-BE49-F238E27FC236}">
                <a16:creationId xmlns:a16="http://schemas.microsoft.com/office/drawing/2014/main" id="{51C7549C-A216-F426-E8D2-E6BDCE20EE4F}"/>
              </a:ext>
            </a:extLst>
          </p:cNvPr>
          <p:cNvSpPr>
            <a:spLocks noGrp="1"/>
          </p:cNvSpPr>
          <p:nvPr>
            <p:ph type="body" sz="quarter" idx="12"/>
          </p:nvPr>
        </p:nvSpPr>
        <p:spPr/>
        <p:txBody>
          <a:bodyPr/>
          <a:lstStyle/>
          <a:p>
            <a:pPr lvl="0">
              <a:buFont typeface="Arial" panose="020B0604020202020204" pitchFamily="34" charset="0"/>
              <a:buChar char="•"/>
            </a:pPr>
            <a:r>
              <a:rPr lang="en-US" dirty="0"/>
              <a:t>List sent monthly to County Offices</a:t>
            </a:r>
          </a:p>
          <a:p>
            <a:pPr lvl="0">
              <a:buFont typeface="Arial" panose="020B0604020202020204" pitchFamily="34" charset="0"/>
              <a:buChar char="•"/>
            </a:pPr>
            <a:r>
              <a:rPr lang="en-US" dirty="0"/>
              <a:t>Districts must use </a:t>
            </a:r>
            <a:r>
              <a:rPr lang="en-US" dirty="0" err="1"/>
              <a:t>NJEdCert</a:t>
            </a:r>
            <a:r>
              <a:rPr lang="en-US" dirty="0"/>
              <a:t> to verify licensure status</a:t>
            </a:r>
          </a:p>
        </p:txBody>
      </p:sp>
      <p:sp>
        <p:nvSpPr>
          <p:cNvPr id="9" name="Text Placeholder 8">
            <a:extLst>
              <a:ext uri="{FF2B5EF4-FFF2-40B4-BE49-F238E27FC236}">
                <a16:creationId xmlns:a16="http://schemas.microsoft.com/office/drawing/2014/main" id="{0D561479-90CD-35C9-585A-0260EFB408FD}"/>
              </a:ext>
            </a:extLst>
          </p:cNvPr>
          <p:cNvSpPr>
            <a:spLocks noGrp="1"/>
          </p:cNvSpPr>
          <p:nvPr>
            <p:ph type="body" sz="quarter" idx="16"/>
          </p:nvPr>
        </p:nvSpPr>
        <p:spPr/>
        <p:txBody>
          <a:bodyPr/>
          <a:lstStyle/>
          <a:p>
            <a:r>
              <a:rPr lang="en-US" dirty="0"/>
              <a:t>Educator Responsibility</a:t>
            </a:r>
          </a:p>
        </p:txBody>
      </p:sp>
      <p:sp>
        <p:nvSpPr>
          <p:cNvPr id="5" name="Text Placeholder 4">
            <a:extLst>
              <a:ext uri="{FF2B5EF4-FFF2-40B4-BE49-F238E27FC236}">
                <a16:creationId xmlns:a16="http://schemas.microsoft.com/office/drawing/2014/main" id="{EE10E5FA-A78B-0469-4370-0D86509702AB}"/>
              </a:ext>
            </a:extLst>
          </p:cNvPr>
          <p:cNvSpPr>
            <a:spLocks noGrp="1"/>
          </p:cNvSpPr>
          <p:nvPr>
            <p:ph type="body" sz="quarter" idx="13"/>
          </p:nvPr>
        </p:nvSpPr>
        <p:spPr/>
        <p:txBody>
          <a:bodyPr/>
          <a:lstStyle/>
          <a:p>
            <a:pPr lvl="0">
              <a:buFont typeface="Arial" panose="020B0604020202020204" pitchFamily="34" charset="0"/>
              <a:buChar char="•"/>
            </a:pPr>
            <a:r>
              <a:rPr lang="en-US" dirty="0"/>
              <a:t>Revoked/Suspended educators must report license status to employing district(s)</a:t>
            </a:r>
          </a:p>
          <a:p>
            <a:pPr lvl="0">
              <a:buFont typeface="Arial" panose="020B0604020202020204" pitchFamily="34" charset="0"/>
              <a:buChar char="•"/>
            </a:pPr>
            <a:r>
              <a:rPr lang="en-US" dirty="0"/>
              <a:t>N.J.A.C. 6A:9B-4.3(c)3</a:t>
            </a:r>
          </a:p>
        </p:txBody>
      </p:sp>
      <p:sp>
        <p:nvSpPr>
          <p:cNvPr id="10" name="Text Placeholder 9">
            <a:extLst>
              <a:ext uri="{FF2B5EF4-FFF2-40B4-BE49-F238E27FC236}">
                <a16:creationId xmlns:a16="http://schemas.microsoft.com/office/drawing/2014/main" id="{7AD54FF6-FA3B-EDD5-4DF4-70AB4C518EF9}"/>
              </a:ext>
            </a:extLst>
          </p:cNvPr>
          <p:cNvSpPr>
            <a:spLocks noGrp="1"/>
          </p:cNvSpPr>
          <p:nvPr>
            <p:ph type="body" sz="quarter" idx="17"/>
          </p:nvPr>
        </p:nvSpPr>
        <p:spPr/>
        <p:txBody>
          <a:bodyPr/>
          <a:lstStyle/>
          <a:p>
            <a:r>
              <a:rPr lang="en-US" dirty="0"/>
              <a:t>Public Transparency</a:t>
            </a:r>
          </a:p>
        </p:txBody>
      </p:sp>
      <p:sp>
        <p:nvSpPr>
          <p:cNvPr id="6" name="Text Placeholder 5">
            <a:extLst>
              <a:ext uri="{FF2B5EF4-FFF2-40B4-BE49-F238E27FC236}">
                <a16:creationId xmlns:a16="http://schemas.microsoft.com/office/drawing/2014/main" id="{FBADB92B-CE0A-9645-C649-FB875A060022}"/>
              </a:ext>
            </a:extLst>
          </p:cNvPr>
          <p:cNvSpPr>
            <a:spLocks noGrp="1"/>
          </p:cNvSpPr>
          <p:nvPr>
            <p:ph type="body" sz="quarter" idx="14"/>
          </p:nvPr>
        </p:nvSpPr>
        <p:spPr>
          <a:xfrm>
            <a:off x="8364872" y="2367151"/>
            <a:ext cx="3251024" cy="3424049"/>
          </a:xfrm>
        </p:spPr>
        <p:txBody>
          <a:bodyPr/>
          <a:lstStyle/>
          <a:p>
            <a:pPr lvl="0">
              <a:buFont typeface="Arial" panose="020B0604020202020204" pitchFamily="34" charset="0"/>
              <a:buChar char="•"/>
            </a:pPr>
            <a:r>
              <a:rPr lang="en-US" dirty="0"/>
              <a:t>All decisions publicly available</a:t>
            </a:r>
          </a:p>
          <a:p>
            <a:pPr lvl="0">
              <a:buFont typeface="Arial" panose="020B0604020202020204" pitchFamily="34" charset="0"/>
              <a:buChar char="•"/>
            </a:pPr>
            <a:r>
              <a:rPr lang="en-US" dirty="0"/>
              <a:t>View </a:t>
            </a:r>
            <a:r>
              <a:rPr lang="en-US" dirty="0">
                <a:hlinkClick r:id="rId2"/>
              </a:rPr>
              <a:t>State Board of Examiners Legal Decisions (nj.gov/education/legal/examiners)</a:t>
            </a:r>
            <a:endParaRPr lang="en-US" dirty="0"/>
          </a:p>
        </p:txBody>
      </p:sp>
    </p:spTree>
    <p:extLst>
      <p:ext uri="{BB962C8B-B14F-4D97-AF65-F5344CB8AC3E}">
        <p14:creationId xmlns:p14="http://schemas.microsoft.com/office/powerpoint/2010/main" val="1395228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C306C-9CC6-8BBF-2355-0261A8BCD84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257C234-5397-7FB5-D181-E1D7F1BE4358}"/>
              </a:ext>
            </a:extLst>
          </p:cNvPr>
          <p:cNvSpPr>
            <a:spLocks noGrp="1"/>
          </p:cNvSpPr>
          <p:nvPr>
            <p:ph type="title"/>
          </p:nvPr>
        </p:nvSpPr>
        <p:spPr>
          <a:xfrm>
            <a:off x="458724" y="2437805"/>
            <a:ext cx="11274552" cy="416560"/>
          </a:xfrm>
        </p:spPr>
        <p:txBody>
          <a:bodyPr/>
          <a:lstStyle/>
          <a:p>
            <a:r>
              <a:rPr lang="en-US" sz="7200" dirty="0"/>
              <a:t>Educator Preparation Programs (EPPs)</a:t>
            </a:r>
          </a:p>
        </p:txBody>
      </p:sp>
    </p:spTree>
    <p:extLst>
      <p:ext uri="{BB962C8B-B14F-4D97-AF65-F5344CB8AC3E}">
        <p14:creationId xmlns:p14="http://schemas.microsoft.com/office/powerpoint/2010/main" val="3193519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C08C6-F03F-0B83-EB2A-A51A499F8E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FFBEC9-2DC8-1F5F-DD1D-5573CDBE724A}"/>
              </a:ext>
            </a:extLst>
          </p:cNvPr>
          <p:cNvSpPr>
            <a:spLocks noGrp="1"/>
          </p:cNvSpPr>
          <p:nvPr>
            <p:ph type="title"/>
          </p:nvPr>
        </p:nvSpPr>
        <p:spPr/>
        <p:txBody>
          <a:bodyPr lIns="0" tIns="0" rIns="0" bIns="0" anchor="t"/>
          <a:lstStyle/>
          <a:p>
            <a:r>
              <a:rPr lang="en-US" dirty="0">
                <a:latin typeface="Aptos Narrow"/>
              </a:rPr>
              <a:t>EPP Approved Program Providers </a:t>
            </a:r>
            <a:endParaRPr lang="en-US" dirty="0"/>
          </a:p>
        </p:txBody>
      </p:sp>
      <p:sp>
        <p:nvSpPr>
          <p:cNvPr id="8" name="Text Placeholder 7">
            <a:extLst>
              <a:ext uri="{FF2B5EF4-FFF2-40B4-BE49-F238E27FC236}">
                <a16:creationId xmlns:a16="http://schemas.microsoft.com/office/drawing/2014/main" id="{4A857E86-E372-F9D0-1451-F8DD5F9EB3F1}"/>
              </a:ext>
            </a:extLst>
          </p:cNvPr>
          <p:cNvSpPr>
            <a:spLocks noGrp="1"/>
          </p:cNvSpPr>
          <p:nvPr>
            <p:ph type="body" sz="quarter" idx="14"/>
          </p:nvPr>
        </p:nvSpPr>
        <p:spPr>
          <a:xfrm>
            <a:off x="470589" y="1047907"/>
            <a:ext cx="8565775" cy="4595860"/>
          </a:xfrm>
        </p:spPr>
        <p:txBody>
          <a:bodyPr numCol="2" spcCol="91440"/>
          <a:lstStyle/>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Brookdale Community College</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Caldwell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Centenary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The College of New Jersey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Drew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Essex County College</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Fairleigh Dickinson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Felician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Georgian Court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Idioma Education &amp; Consulting, LLC</a:t>
            </a:r>
          </a:p>
          <a:p>
            <a:pPr marL="182880" indent="-182880">
              <a:lnSpc>
                <a:spcPct val="100000"/>
              </a:lnSpc>
              <a:spcBef>
                <a:spcPts val="300"/>
              </a:spcBef>
              <a:spcAft>
                <a:spcPts val="300"/>
              </a:spcAft>
              <a:buClr>
                <a:srgbClr val="FBAE40"/>
              </a:buClr>
              <a:buSzPct val="70000"/>
              <a:buFont typeface="Arial"/>
              <a:buChar char="◆"/>
            </a:pPr>
            <a:r>
              <a:rPr lang="en-US" sz="1400" dirty="0" err="1">
                <a:solidFill>
                  <a:srgbClr val="262626"/>
                </a:solidFill>
              </a:rPr>
              <a:t>iTeach</a:t>
            </a:r>
            <a:endParaRPr lang="en-US" sz="1400" dirty="0">
              <a:solidFill>
                <a:srgbClr val="262626"/>
              </a:solidFill>
            </a:endParaRP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Kean University (including New Jersey City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Monmouth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Montclair State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New Jersey Center for Teaching and Learning</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NJEA</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NJPSA/FEA</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NJASA</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NJASBO</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Princeton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Ramapo College of New Jersey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Relay Graduate School of Education</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Rider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Rowan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Rutgers University – Camden</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Rutgers University Graduate School of Education</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Rutgers University – Newark</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Rutgers School of Nursing</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Saint Elizabeth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Saint Peter’s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Seton Hall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Stockton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Thomas Edison State University</a:t>
            </a:r>
          </a:p>
          <a:p>
            <a:pPr marL="182880" indent="-182880">
              <a:lnSpc>
                <a:spcPct val="100000"/>
              </a:lnSpc>
              <a:spcBef>
                <a:spcPts val="300"/>
              </a:spcBef>
              <a:spcAft>
                <a:spcPts val="300"/>
              </a:spcAft>
              <a:buClr>
                <a:srgbClr val="FBAE40"/>
              </a:buClr>
              <a:buSzPct val="70000"/>
              <a:buFont typeface="Arial"/>
              <a:buChar char="◆"/>
            </a:pPr>
            <a:r>
              <a:rPr lang="en-US" sz="1400" dirty="0">
                <a:solidFill>
                  <a:srgbClr val="262626"/>
                </a:solidFill>
              </a:rPr>
              <a:t>William Paterson University</a:t>
            </a:r>
          </a:p>
        </p:txBody>
      </p:sp>
      <p:pic>
        <p:nvPicPr>
          <p:cNvPr id="10" name="NJ EPP Map" descr="Map of state of New Jersey with EPP Approved Program Providers indicated with yellow circles. Most providers are located in the northeast section of the state. ">
            <a:extLst>
              <a:ext uri="{FF2B5EF4-FFF2-40B4-BE49-F238E27FC236}">
                <a16:creationId xmlns:a16="http://schemas.microsoft.com/office/drawing/2014/main" id="{1374AE5F-66A5-7C0D-B5DA-36340CFADAF6}"/>
              </a:ext>
            </a:extLst>
          </p:cNvPr>
          <p:cNvPicPr>
            <a:picLocks noGrp="1" noChangeAspect="1"/>
          </p:cNvPicPr>
          <p:nvPr>
            <p:ph type="pic" sz="quarter" idx="13"/>
          </p:nvPr>
        </p:nvPicPr>
        <p:blipFill>
          <a:blip r:embed="rId2"/>
          <a:srcRect t="2884" b="3334"/>
          <a:stretch>
            <a:fillRect/>
          </a:stretch>
        </p:blipFill>
        <p:spPr>
          <a:xfrm>
            <a:off x="9036364" y="1214233"/>
            <a:ext cx="2385349" cy="4434495"/>
          </a:xfrm>
          <a:prstGeom prst="rect">
            <a:avLst/>
          </a:prstGeom>
        </p:spPr>
      </p:pic>
    </p:spTree>
    <p:extLst>
      <p:ext uri="{BB962C8B-B14F-4D97-AF65-F5344CB8AC3E}">
        <p14:creationId xmlns:p14="http://schemas.microsoft.com/office/powerpoint/2010/main" val="1506500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71985-4453-42A7-91EF-1AB51E9AE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8651F7-4A5D-9B57-F9B6-38146FFB3DCD}"/>
              </a:ext>
            </a:extLst>
          </p:cNvPr>
          <p:cNvSpPr>
            <a:spLocks noGrp="1"/>
          </p:cNvSpPr>
          <p:nvPr>
            <p:ph type="title"/>
          </p:nvPr>
        </p:nvSpPr>
        <p:spPr/>
        <p:txBody>
          <a:bodyPr lIns="0" tIns="0" rIns="0" bIns="0" anchor="t"/>
          <a:lstStyle/>
          <a:p>
            <a:r>
              <a:rPr lang="en-US">
                <a:latin typeface="Aptos Narrow"/>
              </a:rPr>
              <a:t>EPP Approval  </a:t>
            </a:r>
            <a:endParaRPr lang="en-US"/>
          </a:p>
        </p:txBody>
      </p:sp>
      <p:sp>
        <p:nvSpPr>
          <p:cNvPr id="6" name="Text Placeholder 5">
            <a:extLst>
              <a:ext uri="{FF2B5EF4-FFF2-40B4-BE49-F238E27FC236}">
                <a16:creationId xmlns:a16="http://schemas.microsoft.com/office/drawing/2014/main" id="{36F2131B-1E7E-B22C-8D98-9F2786ED4F6F}"/>
              </a:ext>
            </a:extLst>
          </p:cNvPr>
          <p:cNvSpPr>
            <a:spLocks noGrp="1"/>
          </p:cNvSpPr>
          <p:nvPr>
            <p:ph type="body" sz="quarter" idx="15"/>
          </p:nvPr>
        </p:nvSpPr>
        <p:spPr>
          <a:xfrm>
            <a:off x="461842" y="1819274"/>
            <a:ext cx="1864752" cy="776478"/>
          </a:xfrm>
          <a:solidFill>
            <a:srgbClr val="004E75"/>
          </a:solidFill>
        </p:spPr>
        <p:txBody>
          <a:bodyPr anchor="ctr"/>
          <a:lstStyle/>
          <a:p>
            <a:pPr algn="ctr"/>
            <a:r>
              <a:rPr lang="en-US" sz="2200" dirty="0">
                <a:solidFill>
                  <a:schemeClr val="bg1"/>
                </a:solidFill>
              </a:rPr>
              <a:t>Step 1: Application</a:t>
            </a:r>
          </a:p>
        </p:txBody>
      </p:sp>
      <p:sp>
        <p:nvSpPr>
          <p:cNvPr id="5" name="Text Placeholder 4">
            <a:extLst>
              <a:ext uri="{FF2B5EF4-FFF2-40B4-BE49-F238E27FC236}">
                <a16:creationId xmlns:a16="http://schemas.microsoft.com/office/drawing/2014/main" id="{411C0314-5401-4970-A5A0-3DA0E7EFEE3B}"/>
              </a:ext>
            </a:extLst>
          </p:cNvPr>
          <p:cNvSpPr>
            <a:spLocks noGrp="1"/>
          </p:cNvSpPr>
          <p:nvPr>
            <p:ph type="body" sz="quarter" idx="12"/>
          </p:nvPr>
        </p:nvSpPr>
        <p:spPr>
          <a:xfrm>
            <a:off x="460468" y="2931929"/>
            <a:ext cx="1864499" cy="2406554"/>
          </a:xfrm>
        </p:spPr>
        <p:txBody>
          <a:bodyPr/>
          <a:lstStyle/>
          <a:p>
            <a:pPr lvl="0">
              <a:buFont typeface="Arial" panose="020B0604020202020204" pitchFamily="34" charset="0"/>
              <a:buChar char="•"/>
            </a:pPr>
            <a:r>
              <a:rPr lang="en-US" sz="2000" dirty="0"/>
              <a:t>Providers submit applications</a:t>
            </a:r>
          </a:p>
          <a:p>
            <a:pPr lvl="0">
              <a:buFont typeface="Arial" panose="020B0604020202020204" pitchFamily="34" charset="0"/>
              <a:buChar char="•"/>
            </a:pPr>
            <a:r>
              <a:rPr lang="en-US" sz="2000" dirty="0"/>
              <a:t>Credit-bearing programs require OSHE authorization</a:t>
            </a:r>
          </a:p>
        </p:txBody>
      </p:sp>
      <p:sp>
        <p:nvSpPr>
          <p:cNvPr id="7" name="Text Placeholder 6">
            <a:extLst>
              <a:ext uri="{FF2B5EF4-FFF2-40B4-BE49-F238E27FC236}">
                <a16:creationId xmlns:a16="http://schemas.microsoft.com/office/drawing/2014/main" id="{2BFFE0B2-2041-5BD4-AF9D-2826C5809E52}"/>
              </a:ext>
            </a:extLst>
          </p:cNvPr>
          <p:cNvSpPr>
            <a:spLocks noGrp="1"/>
          </p:cNvSpPr>
          <p:nvPr>
            <p:ph type="body" sz="quarter" idx="16"/>
          </p:nvPr>
        </p:nvSpPr>
        <p:spPr>
          <a:xfrm>
            <a:off x="2759663" y="1819274"/>
            <a:ext cx="1864752" cy="776478"/>
          </a:xfrm>
          <a:solidFill>
            <a:srgbClr val="004E75"/>
          </a:solidFill>
        </p:spPr>
        <p:txBody>
          <a:bodyPr anchor="ctr"/>
          <a:lstStyle/>
          <a:p>
            <a:pPr algn="ctr"/>
            <a:r>
              <a:rPr lang="en-US" sz="2200" dirty="0">
                <a:solidFill>
                  <a:schemeClr val="bg1"/>
                </a:solidFill>
              </a:rPr>
              <a:t>Step 2: Review</a:t>
            </a:r>
          </a:p>
        </p:txBody>
      </p:sp>
      <p:sp>
        <p:nvSpPr>
          <p:cNvPr id="8" name="Text Placeholder 7">
            <a:extLst>
              <a:ext uri="{FF2B5EF4-FFF2-40B4-BE49-F238E27FC236}">
                <a16:creationId xmlns:a16="http://schemas.microsoft.com/office/drawing/2014/main" id="{497983B3-2712-1876-9C71-12AB65A1A148}"/>
              </a:ext>
            </a:extLst>
          </p:cNvPr>
          <p:cNvSpPr>
            <a:spLocks noGrp="1"/>
          </p:cNvSpPr>
          <p:nvPr>
            <p:ph type="body" sz="quarter" idx="17"/>
          </p:nvPr>
        </p:nvSpPr>
        <p:spPr>
          <a:xfrm>
            <a:off x="2758289" y="2931929"/>
            <a:ext cx="1864499" cy="2406554"/>
          </a:xfrm>
        </p:spPr>
        <p:txBody>
          <a:bodyPr/>
          <a:lstStyle/>
          <a:p>
            <a:pPr lvl="0">
              <a:buFont typeface="Arial" panose="020B0604020202020204" pitchFamily="34" charset="0"/>
              <a:buChar char="•"/>
            </a:pPr>
            <a:r>
              <a:rPr lang="en-US" sz="2000" dirty="0"/>
              <a:t>Applications reviewed by Department</a:t>
            </a:r>
          </a:p>
          <a:p>
            <a:pPr lvl="0">
              <a:buFont typeface="Arial" panose="020B0604020202020204" pitchFamily="34" charset="0"/>
              <a:buChar char="•"/>
            </a:pPr>
            <a:r>
              <a:rPr lang="en-US" sz="2000" dirty="0"/>
              <a:t>State Program Approval Council (SPAC)</a:t>
            </a:r>
          </a:p>
        </p:txBody>
      </p:sp>
      <p:sp>
        <p:nvSpPr>
          <p:cNvPr id="9" name="Text Placeholder 8">
            <a:extLst>
              <a:ext uri="{FF2B5EF4-FFF2-40B4-BE49-F238E27FC236}">
                <a16:creationId xmlns:a16="http://schemas.microsoft.com/office/drawing/2014/main" id="{03EDCCC7-20CF-EC05-9930-F2BC7D57DB38}"/>
              </a:ext>
            </a:extLst>
          </p:cNvPr>
          <p:cNvSpPr>
            <a:spLocks noGrp="1"/>
          </p:cNvSpPr>
          <p:nvPr>
            <p:ph type="body" sz="quarter" idx="18"/>
          </p:nvPr>
        </p:nvSpPr>
        <p:spPr>
          <a:xfrm>
            <a:off x="5017396" y="1819274"/>
            <a:ext cx="1864752" cy="776478"/>
          </a:xfrm>
          <a:solidFill>
            <a:srgbClr val="004E75"/>
          </a:solidFill>
        </p:spPr>
        <p:txBody>
          <a:bodyPr anchor="ctr"/>
          <a:lstStyle/>
          <a:p>
            <a:pPr algn="ctr"/>
            <a:r>
              <a:rPr lang="en-US" sz="2200" dirty="0">
                <a:solidFill>
                  <a:schemeClr val="bg1"/>
                </a:solidFill>
              </a:rPr>
              <a:t>Step 3: Approval</a:t>
            </a:r>
          </a:p>
        </p:txBody>
      </p:sp>
      <p:sp>
        <p:nvSpPr>
          <p:cNvPr id="10" name="Text Placeholder 9">
            <a:extLst>
              <a:ext uri="{FF2B5EF4-FFF2-40B4-BE49-F238E27FC236}">
                <a16:creationId xmlns:a16="http://schemas.microsoft.com/office/drawing/2014/main" id="{5AA5A9B5-AA96-5CF8-ADA8-7F61C10A992D}"/>
              </a:ext>
            </a:extLst>
          </p:cNvPr>
          <p:cNvSpPr>
            <a:spLocks noGrp="1"/>
          </p:cNvSpPr>
          <p:nvPr>
            <p:ph type="body" sz="quarter" idx="19"/>
          </p:nvPr>
        </p:nvSpPr>
        <p:spPr>
          <a:xfrm>
            <a:off x="5016022" y="2931929"/>
            <a:ext cx="1864499" cy="2406554"/>
          </a:xfrm>
        </p:spPr>
        <p:txBody>
          <a:bodyPr/>
          <a:lstStyle/>
          <a:p>
            <a:pPr lvl="0">
              <a:buFont typeface="Arial" panose="020B0604020202020204" pitchFamily="34" charset="0"/>
              <a:buChar char="•"/>
            </a:pPr>
            <a:r>
              <a:rPr lang="en-US" sz="2000" dirty="0"/>
              <a:t>Must meet Professional Standards</a:t>
            </a:r>
          </a:p>
          <a:p>
            <a:pPr lvl="0">
              <a:buFont typeface="Arial" panose="020B0604020202020204" pitchFamily="34" charset="0"/>
              <a:buChar char="•"/>
            </a:pPr>
            <a:r>
              <a:rPr lang="en-US" sz="2000" dirty="0"/>
              <a:t>Receive approval to operate as an EPP</a:t>
            </a:r>
          </a:p>
        </p:txBody>
      </p:sp>
      <p:sp>
        <p:nvSpPr>
          <p:cNvPr id="11" name="Text Placeholder 10">
            <a:extLst>
              <a:ext uri="{FF2B5EF4-FFF2-40B4-BE49-F238E27FC236}">
                <a16:creationId xmlns:a16="http://schemas.microsoft.com/office/drawing/2014/main" id="{653FFC11-FA9F-62BB-FEE2-016F4ED784F5}"/>
              </a:ext>
            </a:extLst>
          </p:cNvPr>
          <p:cNvSpPr>
            <a:spLocks noGrp="1"/>
          </p:cNvSpPr>
          <p:nvPr>
            <p:ph type="body" sz="quarter" idx="20"/>
          </p:nvPr>
        </p:nvSpPr>
        <p:spPr>
          <a:xfrm>
            <a:off x="7318464" y="1819274"/>
            <a:ext cx="1864752" cy="776478"/>
          </a:xfrm>
          <a:solidFill>
            <a:srgbClr val="004E75"/>
          </a:solidFill>
        </p:spPr>
        <p:txBody>
          <a:bodyPr anchor="ctr"/>
          <a:lstStyle/>
          <a:p>
            <a:pPr algn="ctr"/>
            <a:r>
              <a:rPr lang="en-US" sz="2200" dirty="0">
                <a:solidFill>
                  <a:schemeClr val="bg1"/>
                </a:solidFill>
              </a:rPr>
              <a:t>Step 4: Accreditation</a:t>
            </a:r>
          </a:p>
        </p:txBody>
      </p:sp>
      <p:sp>
        <p:nvSpPr>
          <p:cNvPr id="12" name="Text Placeholder 11">
            <a:extLst>
              <a:ext uri="{FF2B5EF4-FFF2-40B4-BE49-F238E27FC236}">
                <a16:creationId xmlns:a16="http://schemas.microsoft.com/office/drawing/2014/main" id="{94CC245E-724B-1B56-46C7-632A4F6551A4}"/>
              </a:ext>
            </a:extLst>
          </p:cNvPr>
          <p:cNvSpPr>
            <a:spLocks noGrp="1"/>
          </p:cNvSpPr>
          <p:nvPr>
            <p:ph type="body" sz="quarter" idx="21"/>
          </p:nvPr>
        </p:nvSpPr>
        <p:spPr>
          <a:xfrm>
            <a:off x="7317090" y="2931929"/>
            <a:ext cx="1864499" cy="2406554"/>
          </a:xfrm>
        </p:spPr>
        <p:txBody>
          <a:bodyPr/>
          <a:lstStyle/>
          <a:p>
            <a:pPr lvl="0">
              <a:buFont typeface="Arial" panose="020B0604020202020204" pitchFamily="34" charset="0"/>
              <a:buChar char="•"/>
            </a:pPr>
            <a:r>
              <a:rPr lang="en-US" sz="2000" dirty="0"/>
              <a:t>Required through approved accrediting agency;</a:t>
            </a:r>
          </a:p>
          <a:p>
            <a:pPr lvl="0">
              <a:buFont typeface="Arial" panose="020B0604020202020204" pitchFamily="34" charset="0"/>
              <a:buChar char="•"/>
            </a:pPr>
            <a:r>
              <a:rPr lang="en-US" sz="2000" dirty="0"/>
              <a:t>New providers - 5 years to achieve</a:t>
            </a:r>
          </a:p>
        </p:txBody>
      </p:sp>
      <p:sp>
        <p:nvSpPr>
          <p:cNvPr id="13" name="Text Placeholder 12">
            <a:extLst>
              <a:ext uri="{FF2B5EF4-FFF2-40B4-BE49-F238E27FC236}">
                <a16:creationId xmlns:a16="http://schemas.microsoft.com/office/drawing/2014/main" id="{E98973F1-3534-657F-C2D7-9F4D008B7947}"/>
              </a:ext>
            </a:extLst>
          </p:cNvPr>
          <p:cNvSpPr>
            <a:spLocks noGrp="1"/>
          </p:cNvSpPr>
          <p:nvPr>
            <p:ph type="body" sz="quarter" idx="22"/>
          </p:nvPr>
        </p:nvSpPr>
        <p:spPr>
          <a:xfrm>
            <a:off x="9627934" y="1819274"/>
            <a:ext cx="2102223" cy="776478"/>
          </a:xfrm>
          <a:solidFill>
            <a:srgbClr val="004E75"/>
          </a:solidFill>
        </p:spPr>
        <p:txBody>
          <a:bodyPr anchor="ctr"/>
          <a:lstStyle/>
          <a:p>
            <a:pPr algn="ctr"/>
            <a:r>
              <a:rPr lang="en-US" sz="2200" dirty="0">
                <a:solidFill>
                  <a:schemeClr val="bg1"/>
                </a:solidFill>
              </a:rPr>
              <a:t>Step 5: </a:t>
            </a:r>
            <a:br>
              <a:rPr lang="en-US" sz="2200" dirty="0">
                <a:solidFill>
                  <a:schemeClr val="bg1"/>
                </a:solidFill>
              </a:rPr>
            </a:br>
            <a:r>
              <a:rPr lang="en-US" sz="2200" dirty="0">
                <a:solidFill>
                  <a:schemeClr val="bg1"/>
                </a:solidFill>
              </a:rPr>
              <a:t>Ongoing Approval</a:t>
            </a:r>
          </a:p>
        </p:txBody>
      </p:sp>
      <p:sp>
        <p:nvSpPr>
          <p:cNvPr id="14" name="Text Placeholder 13">
            <a:extLst>
              <a:ext uri="{FF2B5EF4-FFF2-40B4-BE49-F238E27FC236}">
                <a16:creationId xmlns:a16="http://schemas.microsoft.com/office/drawing/2014/main" id="{80D87A32-BB89-3D08-C749-3B4E5F1D7EE7}"/>
              </a:ext>
            </a:extLst>
          </p:cNvPr>
          <p:cNvSpPr>
            <a:spLocks noGrp="1"/>
          </p:cNvSpPr>
          <p:nvPr>
            <p:ph type="body" sz="quarter" idx="23"/>
          </p:nvPr>
        </p:nvSpPr>
        <p:spPr>
          <a:xfrm>
            <a:off x="9626561" y="2931929"/>
            <a:ext cx="2102223" cy="2406554"/>
          </a:xfrm>
        </p:spPr>
        <p:txBody>
          <a:bodyPr/>
          <a:lstStyle/>
          <a:p>
            <a:pPr marL="0" indent="0"/>
            <a:r>
              <a:rPr lang="en-US" sz="2000" dirty="0"/>
              <a:t>Continued approval required every 7 years</a:t>
            </a:r>
          </a:p>
        </p:txBody>
      </p:sp>
    </p:spTree>
    <p:extLst>
      <p:ext uri="{BB962C8B-B14F-4D97-AF65-F5344CB8AC3E}">
        <p14:creationId xmlns:p14="http://schemas.microsoft.com/office/powerpoint/2010/main" val="98379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61027-A6B8-1B62-C1AE-B27B569ED681}"/>
              </a:ext>
            </a:extLst>
          </p:cNvPr>
          <p:cNvSpPr>
            <a:spLocks noGrp="1"/>
          </p:cNvSpPr>
          <p:nvPr>
            <p:ph type="title"/>
          </p:nvPr>
        </p:nvSpPr>
        <p:spPr/>
        <p:txBody>
          <a:bodyPr lIns="0" tIns="0" rIns="0" bIns="0" anchor="t"/>
          <a:lstStyle/>
          <a:p>
            <a:r>
              <a:rPr lang="en-US" dirty="0">
                <a:latin typeface="Aptos Narrow"/>
              </a:rPr>
              <a:t>Pathways to Teaching </a:t>
            </a:r>
            <a:endParaRPr lang="en-US" dirty="0"/>
          </a:p>
        </p:txBody>
      </p:sp>
      <p:graphicFrame>
        <p:nvGraphicFramePr>
          <p:cNvPr id="5" name="Table Placeholder 4">
            <a:extLst>
              <a:ext uri="{FF2B5EF4-FFF2-40B4-BE49-F238E27FC236}">
                <a16:creationId xmlns:a16="http://schemas.microsoft.com/office/drawing/2014/main" id="{F7546F8B-FA88-6C66-2BBE-09A9C519FAFD}"/>
              </a:ext>
            </a:extLst>
          </p:cNvPr>
          <p:cNvGraphicFramePr>
            <a:graphicFrameLocks noGrp="1"/>
          </p:cNvGraphicFramePr>
          <p:nvPr>
            <p:ph type="tbl" sz="quarter" idx="12"/>
            <p:extLst>
              <p:ext uri="{D42A27DB-BD31-4B8C-83A1-F6EECF244321}">
                <p14:modId xmlns:p14="http://schemas.microsoft.com/office/powerpoint/2010/main" val="297744284"/>
              </p:ext>
            </p:extLst>
          </p:nvPr>
        </p:nvGraphicFramePr>
        <p:xfrm>
          <a:off x="443812" y="1028708"/>
          <a:ext cx="11065026" cy="4800583"/>
        </p:xfrm>
        <a:graphic>
          <a:graphicData uri="http://schemas.openxmlformats.org/drawingml/2006/table">
            <a:tbl>
              <a:tblPr firstRow="1" bandRow="1">
                <a:tableStyleId>{5C22544A-7EE6-4342-B048-85BDC9FD1C3A}</a:tableStyleId>
              </a:tblPr>
              <a:tblGrid>
                <a:gridCol w="3688342">
                  <a:extLst>
                    <a:ext uri="{9D8B030D-6E8A-4147-A177-3AD203B41FA5}">
                      <a16:colId xmlns:a16="http://schemas.microsoft.com/office/drawing/2014/main" val="1811897068"/>
                    </a:ext>
                  </a:extLst>
                </a:gridCol>
                <a:gridCol w="3688342">
                  <a:extLst>
                    <a:ext uri="{9D8B030D-6E8A-4147-A177-3AD203B41FA5}">
                      <a16:colId xmlns:a16="http://schemas.microsoft.com/office/drawing/2014/main" val="335702347"/>
                    </a:ext>
                  </a:extLst>
                </a:gridCol>
                <a:gridCol w="3688342">
                  <a:extLst>
                    <a:ext uri="{9D8B030D-6E8A-4147-A177-3AD203B41FA5}">
                      <a16:colId xmlns:a16="http://schemas.microsoft.com/office/drawing/2014/main" val="2152743429"/>
                    </a:ext>
                  </a:extLst>
                </a:gridCol>
              </a:tblGrid>
              <a:tr h="362132">
                <a:tc>
                  <a:txBody>
                    <a:bodyPr/>
                    <a:lstStyle/>
                    <a:p>
                      <a:pPr algn="ctr" rtl="0" fontAlgn="base">
                        <a:lnSpc>
                          <a:spcPts val="1875"/>
                        </a:lnSpc>
                        <a:buNone/>
                      </a:pPr>
                      <a:r>
                        <a:rPr lang="en-US" sz="1800" b="1" dirty="0">
                          <a:solidFill>
                            <a:schemeClr val="tx1"/>
                          </a:solidFill>
                          <a:effectLst/>
                          <a:latin typeface="Aptos Narrow"/>
                        </a:rPr>
                        <a:t>Type </a:t>
                      </a:r>
                      <a:endParaRPr lang="en-US" dirty="0">
                        <a:solidFill>
                          <a:schemeClr val="tx1"/>
                        </a:solidFill>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solidFill>
                      <a:srgbClr val="E7E6E6"/>
                    </a:solidFill>
                  </a:tcPr>
                </a:tc>
                <a:tc>
                  <a:txBody>
                    <a:bodyPr/>
                    <a:lstStyle/>
                    <a:p>
                      <a:pPr algn="ctr" rtl="0" fontAlgn="base">
                        <a:lnSpc>
                          <a:spcPts val="1875"/>
                        </a:lnSpc>
                        <a:buNone/>
                      </a:pPr>
                      <a:r>
                        <a:rPr lang="en-US" sz="1800" b="1">
                          <a:solidFill>
                            <a:schemeClr val="tx1"/>
                          </a:solidFill>
                          <a:effectLst/>
                          <a:latin typeface="Aptos Narrow"/>
                        </a:rPr>
                        <a:t>Commonly Known As </a:t>
                      </a:r>
                      <a:endParaRPr lang="en-US">
                        <a:solidFill>
                          <a:schemeClr val="tx1"/>
                        </a:solidFill>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solidFill>
                      <a:srgbClr val="E7E6E6"/>
                    </a:solidFill>
                  </a:tcPr>
                </a:tc>
                <a:tc>
                  <a:txBody>
                    <a:bodyPr/>
                    <a:lstStyle/>
                    <a:p>
                      <a:pPr algn="ctr" rtl="0" fontAlgn="base">
                        <a:lnSpc>
                          <a:spcPts val="1875"/>
                        </a:lnSpc>
                        <a:buNone/>
                      </a:pPr>
                      <a:r>
                        <a:rPr lang="en-US" sz="1800" b="1">
                          <a:solidFill>
                            <a:schemeClr val="tx1"/>
                          </a:solidFill>
                          <a:effectLst/>
                          <a:latin typeface="Aptos Narrow"/>
                        </a:rPr>
                        <a:t>Description </a:t>
                      </a:r>
                      <a:endParaRPr lang="en-US">
                        <a:solidFill>
                          <a:schemeClr val="tx1"/>
                        </a:solidFill>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87271918"/>
                  </a:ext>
                </a:extLst>
              </a:tr>
              <a:tr h="919260">
                <a:tc>
                  <a:txBody>
                    <a:bodyPr/>
                    <a:lstStyle/>
                    <a:p>
                      <a:pPr algn="ctr" rtl="0" fontAlgn="base">
                        <a:lnSpc>
                          <a:spcPts val="1875"/>
                        </a:lnSpc>
                        <a:buNone/>
                      </a:pPr>
                      <a:r>
                        <a:rPr lang="en-US" sz="1800" dirty="0">
                          <a:effectLst/>
                          <a:latin typeface="Aptos Narrow"/>
                        </a:rPr>
                        <a:t>Certificate of Eligibility with Advanced Standing (CEAS)</a:t>
                      </a:r>
                      <a:endParaRPr lang="en-US" dirty="0">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tc>
                  <a:txBody>
                    <a:bodyPr/>
                    <a:lstStyle/>
                    <a:p>
                      <a:pPr algn="ctr" rtl="0" fontAlgn="base">
                        <a:lnSpc>
                          <a:spcPts val="1875"/>
                        </a:lnSpc>
                        <a:buNone/>
                      </a:pPr>
                      <a:r>
                        <a:rPr lang="en-US" sz="1800">
                          <a:effectLst/>
                          <a:latin typeface="Aptos Narrow"/>
                        </a:rPr>
                        <a:t>Traditional Route </a:t>
                      </a:r>
                      <a:endParaRPr lang="en-US">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tc>
                  <a:txBody>
                    <a:bodyPr/>
                    <a:lstStyle/>
                    <a:p>
                      <a:pPr algn="l" rtl="0" fontAlgn="base">
                        <a:lnSpc>
                          <a:spcPts val="1875"/>
                        </a:lnSpc>
                        <a:buNone/>
                      </a:pPr>
                      <a:r>
                        <a:rPr lang="en-US" sz="1800" dirty="0">
                          <a:effectLst/>
                          <a:latin typeface="Aptos Narrow"/>
                        </a:rPr>
                        <a:t>A formal teacher preparation program at an accredited college or university.</a:t>
                      </a:r>
                      <a:endParaRPr lang="en-US" dirty="0">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8463066"/>
                  </a:ext>
                </a:extLst>
              </a:tr>
              <a:tr h="1736380">
                <a:tc>
                  <a:txBody>
                    <a:bodyPr/>
                    <a:lstStyle/>
                    <a:p>
                      <a:pPr algn="ctr" rtl="0" fontAlgn="base">
                        <a:lnSpc>
                          <a:spcPts val="1875"/>
                        </a:lnSpc>
                        <a:buNone/>
                      </a:pPr>
                      <a:r>
                        <a:rPr lang="en-US" sz="1800">
                          <a:effectLst/>
                          <a:latin typeface="Aptos Narrow"/>
                        </a:rPr>
                        <a:t>Certificate of Eligibility (CE) </a:t>
                      </a:r>
                      <a:endParaRPr lang="en-US">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tc>
                  <a:txBody>
                    <a:bodyPr/>
                    <a:lstStyle/>
                    <a:p>
                      <a:pPr algn="ctr" rtl="0" fontAlgn="base">
                        <a:lnSpc>
                          <a:spcPts val="1875"/>
                        </a:lnSpc>
                        <a:buNone/>
                      </a:pPr>
                      <a:r>
                        <a:rPr lang="en-US" sz="1800">
                          <a:effectLst/>
                          <a:latin typeface="Aptos Narrow"/>
                        </a:rPr>
                        <a:t>Alternate Route </a:t>
                      </a:r>
                      <a:endParaRPr lang="en-US">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tc>
                  <a:txBody>
                    <a:bodyPr/>
                    <a:lstStyle/>
                    <a:p>
                      <a:pPr algn="l" rtl="0" fontAlgn="base">
                        <a:lnSpc>
                          <a:spcPts val="1875"/>
                        </a:lnSpc>
                        <a:buNone/>
                      </a:pPr>
                      <a:r>
                        <a:rPr lang="en-US" sz="1800" dirty="0">
                          <a:effectLst/>
                          <a:latin typeface="Aptos Narrow"/>
                        </a:rPr>
                        <a:t>A non-traditional teacher preparation program designed for those individuals who have not completed a formal teacher preparation program at an accredited college or university </a:t>
                      </a:r>
                      <a:endParaRPr lang="en-US" dirty="0">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43837085"/>
                  </a:ext>
                </a:extLst>
              </a:tr>
              <a:tr h="1782811">
                <a:tc>
                  <a:txBody>
                    <a:bodyPr/>
                    <a:lstStyle/>
                    <a:p>
                      <a:pPr algn="ctr" rtl="0" fontAlgn="base">
                        <a:lnSpc>
                          <a:spcPts val="1875"/>
                        </a:lnSpc>
                        <a:buNone/>
                      </a:pPr>
                      <a:r>
                        <a:rPr lang="en-US" sz="1800">
                          <a:effectLst/>
                          <a:latin typeface="Aptos Narrow"/>
                        </a:rPr>
                        <a:t>Standard Certificate </a:t>
                      </a:r>
                      <a:endParaRPr lang="en-US">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tc>
                  <a:txBody>
                    <a:bodyPr/>
                    <a:lstStyle/>
                    <a:p>
                      <a:pPr algn="ctr" rtl="0" fontAlgn="base">
                        <a:lnSpc>
                          <a:spcPts val="1875"/>
                        </a:lnSpc>
                        <a:buNone/>
                      </a:pPr>
                      <a:r>
                        <a:rPr lang="en-US" sz="1800">
                          <a:effectLst/>
                          <a:latin typeface="Aptos Narrow"/>
                        </a:rPr>
                        <a:t>N/A</a:t>
                      </a:r>
                      <a:endParaRPr lang="en-US">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tc>
                  <a:txBody>
                    <a:bodyPr/>
                    <a:lstStyle/>
                    <a:p>
                      <a:pPr algn="l" rtl="0" fontAlgn="base">
                        <a:lnSpc>
                          <a:spcPts val="1875"/>
                        </a:lnSpc>
                        <a:buNone/>
                      </a:pPr>
                      <a:r>
                        <a:rPr lang="en-US" sz="1800" dirty="0">
                          <a:effectLst/>
                          <a:latin typeface="Aptos Narrow"/>
                        </a:rPr>
                        <a:t>A permanent certificate issued to a teacher who has met all requirements for state certification. The district will request the issuance of a standard teaching certificate upon completion of the Provisional Teacher Process (PTP). </a:t>
                      </a:r>
                      <a:endParaRPr lang="en-US" dirty="0">
                        <a:effectLst/>
                        <a:latin typeface="Aptos Narrow"/>
                      </a:endParaRPr>
                    </a:p>
                  </a:txBody>
                  <a:tcPr marL="78229" marR="78229" marT="39110" marB="39110">
                    <a:lnL w="10858" cap="flat" cmpd="sng" algn="ctr">
                      <a:solidFill>
                        <a:srgbClr val="000000"/>
                      </a:solidFill>
                      <a:prstDash val="solid"/>
                      <a:round/>
                      <a:headEnd type="none" w="med" len="med"/>
                      <a:tailEnd type="none" w="med" len="med"/>
                    </a:lnL>
                    <a:lnR w="10858" cap="flat" cmpd="sng" algn="ctr">
                      <a:solidFill>
                        <a:srgbClr val="000000"/>
                      </a:solidFill>
                      <a:prstDash val="solid"/>
                      <a:round/>
                      <a:headEnd type="none" w="med" len="med"/>
                      <a:tailEnd type="none" w="med" len="med"/>
                    </a:lnR>
                    <a:lnT w="10858" cap="flat" cmpd="sng" algn="ctr">
                      <a:solidFill>
                        <a:srgbClr val="000000"/>
                      </a:solidFill>
                      <a:prstDash val="solid"/>
                      <a:round/>
                      <a:headEnd type="none" w="med" len="med"/>
                      <a:tailEnd type="none" w="med" len="med"/>
                    </a:lnT>
                    <a:lnB w="10858"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8728192"/>
                  </a:ext>
                </a:extLst>
              </a:tr>
            </a:tbl>
          </a:graphicData>
        </a:graphic>
      </p:graphicFrame>
    </p:spTree>
    <p:extLst>
      <p:ext uri="{BB962C8B-B14F-4D97-AF65-F5344CB8AC3E}">
        <p14:creationId xmlns:p14="http://schemas.microsoft.com/office/powerpoint/2010/main" val="2678581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37588-2735-FE5E-7E46-F5D7962584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A3EE07-771E-012A-42F7-1FFF0AC90E91}"/>
              </a:ext>
            </a:extLst>
          </p:cNvPr>
          <p:cNvSpPr>
            <a:spLocks noGrp="1"/>
          </p:cNvSpPr>
          <p:nvPr>
            <p:ph type="title"/>
          </p:nvPr>
        </p:nvSpPr>
        <p:spPr/>
        <p:txBody>
          <a:bodyPr lIns="0" tIns="0" rIns="0" bIns="0" anchor="t"/>
          <a:lstStyle/>
          <a:p>
            <a:r>
              <a:rPr lang="en-US" dirty="0">
                <a:latin typeface="Aptos Narrow"/>
              </a:rPr>
              <a:t>Career and Technical Education (CTE) Educator Preparation  </a:t>
            </a:r>
            <a:endParaRPr lang="en-US" dirty="0"/>
          </a:p>
        </p:txBody>
      </p:sp>
      <p:sp>
        <p:nvSpPr>
          <p:cNvPr id="4" name="Text Placeholder 3">
            <a:extLst>
              <a:ext uri="{FF2B5EF4-FFF2-40B4-BE49-F238E27FC236}">
                <a16:creationId xmlns:a16="http://schemas.microsoft.com/office/drawing/2014/main" id="{08ECD1B0-FEF2-7E30-4959-9818898C0CE5}"/>
              </a:ext>
            </a:extLst>
          </p:cNvPr>
          <p:cNvSpPr>
            <a:spLocks noGrp="1"/>
          </p:cNvSpPr>
          <p:nvPr>
            <p:ph type="body" sz="quarter" idx="12"/>
          </p:nvPr>
        </p:nvSpPr>
        <p:spPr>
          <a:xfrm>
            <a:off x="443812" y="1596621"/>
            <a:ext cx="11251780" cy="3977640"/>
          </a:xfrm>
        </p:spPr>
        <p:txBody>
          <a:bodyPr lIns="0" tIns="0" rIns="0" bIns="0" anchor="t"/>
          <a:lstStyle/>
          <a:p>
            <a:pPr marL="804545" lvl="2" indent="-223520">
              <a:lnSpc>
                <a:spcPct val="108000"/>
              </a:lnSpc>
              <a:spcAft>
                <a:spcPts val="1400"/>
              </a:spcAft>
              <a:buFont typeface="Wingdings" panose="020B0604020202020204" pitchFamily="34" charset="0"/>
              <a:buChar char="§"/>
            </a:pPr>
            <a:r>
              <a:rPr lang="en-US" sz="2400" dirty="0">
                <a:solidFill>
                  <a:srgbClr val="000000"/>
                </a:solidFill>
                <a:latin typeface="Aptos Narrow"/>
              </a:rPr>
              <a:t>If the candidate can demonstrate proficiency in the use of English language and mathematics through an alternate measure, CE and CEAS candidates are not required to complete a Commissioner-approved test of basic reading, writing, and mathematics to obtain a standard certificate; </a:t>
            </a:r>
          </a:p>
          <a:p>
            <a:pPr marL="804545" lvl="2" indent="-223520">
              <a:lnSpc>
                <a:spcPct val="108000"/>
              </a:lnSpc>
              <a:spcAft>
                <a:spcPts val="1400"/>
              </a:spcAft>
              <a:buFont typeface="Wingdings" panose="020B0604020202020204" pitchFamily="34" charset="0"/>
              <a:buChar char="§"/>
            </a:pPr>
            <a:r>
              <a:rPr lang="en-US" sz="2400" dirty="0">
                <a:solidFill>
                  <a:srgbClr val="000000"/>
                </a:solidFill>
                <a:latin typeface="Aptos Narrow"/>
              </a:rPr>
              <a:t> The State Board of Education shall not require a candidate for a certification of eligibility in CTE to complete an educator preparation program that exceeds 200 hours of instruction (does not include 50 preservice hours); and </a:t>
            </a:r>
          </a:p>
          <a:p>
            <a:pPr marL="804545" lvl="2" indent="-223520">
              <a:lnSpc>
                <a:spcPct val="108000"/>
              </a:lnSpc>
              <a:spcAft>
                <a:spcPts val="1400"/>
              </a:spcAft>
              <a:buFont typeface="Wingdings" panose="020B0604020202020204" pitchFamily="34" charset="0"/>
              <a:buChar char="§"/>
            </a:pPr>
            <a:r>
              <a:rPr lang="en-US" sz="2400" dirty="0">
                <a:solidFill>
                  <a:srgbClr val="000000"/>
                </a:solidFill>
                <a:latin typeface="Aptos Narrow"/>
              </a:rPr>
              <a:t> CE CTE programs of study must include six hours of special education and a course or training in culturally responsive teaching. </a:t>
            </a:r>
          </a:p>
        </p:txBody>
      </p:sp>
      <p:sp>
        <p:nvSpPr>
          <p:cNvPr id="3" name="Text Placeholder 2">
            <a:extLst>
              <a:ext uri="{FF2B5EF4-FFF2-40B4-BE49-F238E27FC236}">
                <a16:creationId xmlns:a16="http://schemas.microsoft.com/office/drawing/2014/main" id="{8584597E-7EA2-48C7-01B6-1F3FE45EE5B7}"/>
              </a:ext>
            </a:extLst>
          </p:cNvPr>
          <p:cNvSpPr>
            <a:spLocks noGrp="1"/>
          </p:cNvSpPr>
          <p:nvPr>
            <p:ph type="body" sz="quarter" idx="11"/>
          </p:nvPr>
        </p:nvSpPr>
        <p:spPr>
          <a:xfrm>
            <a:off x="444031" y="831251"/>
            <a:ext cx="11290986" cy="416560"/>
          </a:xfrm>
        </p:spPr>
        <p:txBody>
          <a:bodyPr/>
          <a:lstStyle/>
          <a:p>
            <a:r>
              <a:rPr lang="en-US" dirty="0"/>
              <a:t>Regulatory Change </a:t>
            </a:r>
          </a:p>
        </p:txBody>
      </p:sp>
    </p:spTree>
    <p:extLst>
      <p:ext uri="{BB962C8B-B14F-4D97-AF65-F5344CB8AC3E}">
        <p14:creationId xmlns:p14="http://schemas.microsoft.com/office/powerpoint/2010/main" val="1075197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603F2-AF52-F598-2946-DCE538A40BD5}"/>
              </a:ext>
            </a:extLst>
          </p:cNvPr>
          <p:cNvSpPr>
            <a:spLocks noGrp="1"/>
          </p:cNvSpPr>
          <p:nvPr>
            <p:ph type="title"/>
          </p:nvPr>
        </p:nvSpPr>
        <p:spPr/>
        <p:txBody>
          <a:bodyPr/>
          <a:lstStyle/>
          <a:p>
            <a:r>
              <a:rPr lang="en-US" dirty="0"/>
              <a:t>General Information</a:t>
            </a:r>
          </a:p>
        </p:txBody>
      </p:sp>
      <p:sp>
        <p:nvSpPr>
          <p:cNvPr id="3" name="Text Placeholder 2">
            <a:extLst>
              <a:ext uri="{FF2B5EF4-FFF2-40B4-BE49-F238E27FC236}">
                <a16:creationId xmlns:a16="http://schemas.microsoft.com/office/drawing/2014/main" id="{1220D74C-9448-FF35-28DD-67B4E3303CF7}"/>
              </a:ext>
            </a:extLst>
          </p:cNvPr>
          <p:cNvSpPr>
            <a:spLocks noGrp="1"/>
          </p:cNvSpPr>
          <p:nvPr>
            <p:ph type="body" sz="quarter" idx="11"/>
          </p:nvPr>
        </p:nvSpPr>
        <p:spPr/>
        <p:txBody>
          <a:bodyPr/>
          <a:lstStyle/>
          <a:p>
            <a:r>
              <a:rPr lang="en-US"/>
              <a:t>Housekeeping</a:t>
            </a:r>
          </a:p>
        </p:txBody>
      </p:sp>
      <p:sp>
        <p:nvSpPr>
          <p:cNvPr id="4" name="Text Placeholder 3">
            <a:extLst>
              <a:ext uri="{FF2B5EF4-FFF2-40B4-BE49-F238E27FC236}">
                <a16:creationId xmlns:a16="http://schemas.microsoft.com/office/drawing/2014/main" id="{F803BC7E-D3C8-7985-50F3-427DC8F89A63}"/>
              </a:ext>
            </a:extLst>
          </p:cNvPr>
          <p:cNvSpPr>
            <a:spLocks noGrp="1"/>
          </p:cNvSpPr>
          <p:nvPr>
            <p:ph type="body" sz="quarter" idx="16"/>
          </p:nvPr>
        </p:nvSpPr>
        <p:spPr/>
        <p:txBody>
          <a:bodyPr/>
          <a:lstStyle/>
          <a:p>
            <a:r>
              <a:rPr lang="en-US" dirty="0"/>
              <a:t>The PowerPoint Slides will be posted online after all training sessions have occurred.</a:t>
            </a:r>
          </a:p>
        </p:txBody>
      </p:sp>
      <p:sp>
        <p:nvSpPr>
          <p:cNvPr id="6" name="Text Placeholder 5">
            <a:extLst>
              <a:ext uri="{FF2B5EF4-FFF2-40B4-BE49-F238E27FC236}">
                <a16:creationId xmlns:a16="http://schemas.microsoft.com/office/drawing/2014/main" id="{20A07F7F-9F0C-FED5-8E50-DEBA239EF0CE}"/>
              </a:ext>
            </a:extLst>
          </p:cNvPr>
          <p:cNvSpPr>
            <a:spLocks noGrp="1"/>
          </p:cNvSpPr>
          <p:nvPr>
            <p:ph type="body" sz="quarter" idx="18"/>
          </p:nvPr>
        </p:nvSpPr>
        <p:spPr/>
        <p:txBody>
          <a:bodyPr/>
          <a:lstStyle/>
          <a:p>
            <a:r>
              <a:rPr lang="en-US" dirty="0"/>
              <a:t>All questions must be posted into the Q&amp;A panel on the right side of your screen. </a:t>
            </a:r>
          </a:p>
        </p:txBody>
      </p:sp>
      <p:sp>
        <p:nvSpPr>
          <p:cNvPr id="5" name="Text Placeholder 4">
            <a:extLst>
              <a:ext uri="{FF2B5EF4-FFF2-40B4-BE49-F238E27FC236}">
                <a16:creationId xmlns:a16="http://schemas.microsoft.com/office/drawing/2014/main" id="{75176F44-3EDE-62AE-3D0D-A310A327DBF4}"/>
              </a:ext>
            </a:extLst>
          </p:cNvPr>
          <p:cNvSpPr>
            <a:spLocks noGrp="1"/>
          </p:cNvSpPr>
          <p:nvPr>
            <p:ph type="body" sz="quarter" idx="17"/>
          </p:nvPr>
        </p:nvSpPr>
        <p:spPr/>
        <p:txBody>
          <a:bodyPr/>
          <a:lstStyle/>
          <a:p>
            <a:r>
              <a:rPr lang="en-US" dirty="0"/>
              <a:t>All responses to Q&amp;A will be made during the presentation.  Submit topic relevant questions into the Q&amp;A while the related content is being discussed.  </a:t>
            </a:r>
          </a:p>
        </p:txBody>
      </p:sp>
      <p:sp>
        <p:nvSpPr>
          <p:cNvPr id="7" name="Text Placeholder 6">
            <a:extLst>
              <a:ext uri="{FF2B5EF4-FFF2-40B4-BE49-F238E27FC236}">
                <a16:creationId xmlns:a16="http://schemas.microsoft.com/office/drawing/2014/main" id="{0F2BFCD4-626F-1CA2-E69D-F394BD2098DB}"/>
              </a:ext>
            </a:extLst>
          </p:cNvPr>
          <p:cNvSpPr>
            <a:spLocks noGrp="1"/>
          </p:cNvSpPr>
          <p:nvPr>
            <p:ph type="body" sz="quarter" idx="19"/>
          </p:nvPr>
        </p:nvSpPr>
        <p:spPr/>
        <p:txBody>
          <a:bodyPr/>
          <a:lstStyle/>
          <a:p>
            <a:r>
              <a:rPr lang="en-US" dirty="0"/>
              <a:t>We are unable to answer any questions that are specific to a district or educator.  Please use the web to case for specific questions on candidates.</a:t>
            </a:r>
          </a:p>
        </p:txBody>
      </p:sp>
    </p:spTree>
    <p:extLst>
      <p:ext uri="{BB962C8B-B14F-4D97-AF65-F5344CB8AC3E}">
        <p14:creationId xmlns:p14="http://schemas.microsoft.com/office/powerpoint/2010/main" val="3373834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FB560-52FE-7891-94A0-C507237825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03F3C-496E-2E02-6242-740852B47E53}"/>
              </a:ext>
            </a:extLst>
          </p:cNvPr>
          <p:cNvSpPr>
            <a:spLocks noGrp="1"/>
          </p:cNvSpPr>
          <p:nvPr>
            <p:ph type="title"/>
          </p:nvPr>
        </p:nvSpPr>
        <p:spPr/>
        <p:txBody>
          <a:bodyPr lIns="0" tIns="0" rIns="0" bIns="0" anchor="t"/>
          <a:lstStyle/>
          <a:p>
            <a:r>
              <a:rPr lang="en-US" dirty="0">
                <a:latin typeface="Aptos Narrow"/>
              </a:rPr>
              <a:t>Paraprofessional Expedited Pathway </a:t>
            </a:r>
            <a:endParaRPr lang="en-US" dirty="0"/>
          </a:p>
        </p:txBody>
      </p:sp>
      <p:sp>
        <p:nvSpPr>
          <p:cNvPr id="4" name="Text Placeholder 3">
            <a:extLst>
              <a:ext uri="{FF2B5EF4-FFF2-40B4-BE49-F238E27FC236}">
                <a16:creationId xmlns:a16="http://schemas.microsoft.com/office/drawing/2014/main" id="{9CD402C4-56A5-8B78-C22C-0E50CC12716C}"/>
              </a:ext>
            </a:extLst>
          </p:cNvPr>
          <p:cNvSpPr>
            <a:spLocks noGrp="1"/>
          </p:cNvSpPr>
          <p:nvPr>
            <p:ph type="body" sz="quarter" idx="12"/>
          </p:nvPr>
        </p:nvSpPr>
        <p:spPr>
          <a:xfrm>
            <a:off x="440762" y="1160527"/>
            <a:ext cx="11280808" cy="4471125"/>
          </a:xfrm>
        </p:spPr>
        <p:txBody>
          <a:bodyPr lIns="0" tIns="0" rIns="0" bIns="0" anchor="t"/>
          <a:lstStyle/>
          <a:p>
            <a:pPr marL="457200" indent="-457200">
              <a:lnSpc>
                <a:spcPct val="108000"/>
              </a:lnSpc>
              <a:spcAft>
                <a:spcPts val="1400"/>
              </a:spcAft>
              <a:buFont typeface="Arial"/>
            </a:pPr>
            <a:r>
              <a:rPr lang="en-US" dirty="0">
                <a:solidFill>
                  <a:srgbClr val="000000"/>
                </a:solidFill>
                <a:latin typeface="Aptos Narrow"/>
              </a:rPr>
              <a:t>The Paraprofessional Expedited Pathways supports the teacher certification of persons who are currently employed to work in a school district as a paraprofessional or an instructional assistant pursuing a CEAS in a specific endorsement area.</a:t>
            </a:r>
            <a:r>
              <a:rPr lang="en-US" dirty="0">
                <a:solidFill>
                  <a:srgbClr val="000000"/>
                </a:solidFill>
                <a:latin typeface="Aptos Narrow"/>
                <a:cs typeface="Times New Roman"/>
              </a:rPr>
              <a:t> </a:t>
            </a:r>
          </a:p>
          <a:p>
            <a:pPr marL="457200" indent="-457200">
              <a:lnSpc>
                <a:spcPct val="108000"/>
              </a:lnSpc>
              <a:spcAft>
                <a:spcPts val="1400"/>
              </a:spcAft>
              <a:buFont typeface="Arial"/>
              <a:buChar char="•"/>
            </a:pPr>
            <a:r>
              <a:rPr lang="en-US" dirty="0">
                <a:solidFill>
                  <a:srgbClr val="000000"/>
                </a:solidFill>
                <a:latin typeface="Aptos Narrow"/>
              </a:rPr>
              <a:t>The law authorizes a candidate's direct classroom service can count towards clinical practice requirements, provided that the candidate is currently employed by a school district and is providing direct classroom service, including tutoring.</a:t>
            </a:r>
            <a:r>
              <a:rPr lang="en-US" dirty="0">
                <a:solidFill>
                  <a:srgbClr val="000000"/>
                </a:solidFill>
                <a:latin typeface="Palatino Linotype"/>
              </a:rPr>
              <a:t>  </a:t>
            </a:r>
          </a:p>
          <a:p>
            <a:pPr marL="457200" indent="-457200">
              <a:lnSpc>
                <a:spcPct val="108000"/>
              </a:lnSpc>
              <a:spcAft>
                <a:spcPts val="1400"/>
              </a:spcAft>
              <a:buFont typeface="Arial"/>
              <a:buChar char="•"/>
            </a:pPr>
            <a:r>
              <a:rPr lang="en-US" dirty="0">
                <a:solidFill>
                  <a:srgbClr val="000000"/>
                </a:solidFill>
                <a:latin typeface="Aptos Narrow"/>
              </a:rPr>
              <a:t>The paraprofessional's direct classroom service can count towards clinical practice requirements if it is under the supervision of a mentor cooperating teacher who is teaching in the endorsement area being sought by the paraprofessional. </a:t>
            </a:r>
          </a:p>
        </p:txBody>
      </p:sp>
    </p:spTree>
    <p:extLst>
      <p:ext uri="{BB962C8B-B14F-4D97-AF65-F5344CB8AC3E}">
        <p14:creationId xmlns:p14="http://schemas.microsoft.com/office/powerpoint/2010/main" val="618102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311126D-94F4-7380-97F9-E698429BAA65}"/>
              </a:ext>
            </a:extLst>
          </p:cNvPr>
          <p:cNvSpPr>
            <a:spLocks noGrp="1"/>
          </p:cNvSpPr>
          <p:nvPr>
            <p:ph type="title"/>
          </p:nvPr>
        </p:nvSpPr>
        <p:spPr>
          <a:xfrm>
            <a:off x="444500" y="392113"/>
            <a:ext cx="11290300" cy="417512"/>
          </a:xfrm>
        </p:spPr>
        <p:txBody>
          <a:bodyPr lIns="0" tIns="0" rIns="0" bIns="0" anchor="t"/>
          <a:lstStyle/>
          <a:p>
            <a:r>
              <a:rPr lang="en-US" dirty="0">
                <a:latin typeface="Aptos Narrow"/>
              </a:rPr>
              <a:t>Teacher Workforce Initiatives (1 of 4) </a:t>
            </a:r>
            <a:endParaRPr lang="en-US" dirty="0"/>
          </a:p>
        </p:txBody>
      </p:sp>
      <p:sp>
        <p:nvSpPr>
          <p:cNvPr id="9" name="Text Placeholder 2">
            <a:extLst>
              <a:ext uri="{FF2B5EF4-FFF2-40B4-BE49-F238E27FC236}">
                <a16:creationId xmlns:a16="http://schemas.microsoft.com/office/drawing/2014/main" id="{64C8AE3F-DC7B-B52B-1731-CA46B4D4212B}"/>
              </a:ext>
            </a:extLst>
          </p:cNvPr>
          <p:cNvSpPr>
            <a:spLocks noGrp="1"/>
          </p:cNvSpPr>
          <p:nvPr>
            <p:ph type="body" sz="quarter" idx="11"/>
          </p:nvPr>
        </p:nvSpPr>
        <p:spPr>
          <a:xfrm>
            <a:off x="444500" y="831850"/>
            <a:ext cx="11290300" cy="415925"/>
          </a:xfrm>
        </p:spPr>
        <p:txBody>
          <a:bodyPr/>
          <a:lstStyle/>
          <a:p>
            <a:r>
              <a:rPr lang="en-US"/>
              <a:t>Certification Paths</a:t>
            </a:r>
          </a:p>
        </p:txBody>
      </p:sp>
      <p:sp>
        <p:nvSpPr>
          <p:cNvPr id="4" name="Text Placeholder 3">
            <a:extLst>
              <a:ext uri="{FF2B5EF4-FFF2-40B4-BE49-F238E27FC236}">
                <a16:creationId xmlns:a16="http://schemas.microsoft.com/office/drawing/2014/main" id="{DF924B29-8BCD-7216-9CDA-87A08BA81B48}"/>
              </a:ext>
            </a:extLst>
          </p:cNvPr>
          <p:cNvSpPr>
            <a:spLocks noGrp="1"/>
          </p:cNvSpPr>
          <p:nvPr>
            <p:ph type="body" sz="quarter" idx="12"/>
          </p:nvPr>
        </p:nvSpPr>
        <p:spPr>
          <a:xfrm>
            <a:off x="444500" y="1529070"/>
            <a:ext cx="3638209" cy="4271962"/>
          </a:xfrm>
        </p:spPr>
        <p:txBody>
          <a:bodyPr/>
          <a:lstStyle/>
          <a:p>
            <a:pPr algn="ctr"/>
            <a:r>
              <a:rPr lang="en-US" b="1" dirty="0">
                <a:solidFill>
                  <a:srgbClr val="000000"/>
                </a:solidFill>
                <a:latin typeface="Aptos Narrow"/>
              </a:rPr>
              <a:t>AR Interstate Reciprocity Pilot Program</a:t>
            </a:r>
          </a:p>
          <a:p>
            <a:pPr marL="0" indent="0"/>
            <a:r>
              <a:rPr lang="en-US" dirty="0">
                <a:solidFill>
                  <a:srgbClr val="000000"/>
                </a:solidFill>
                <a:latin typeface="Aptos Narrow"/>
              </a:rPr>
              <a:t>A</a:t>
            </a:r>
            <a:r>
              <a:rPr lang="en-US" sz="2400" dirty="0">
                <a:solidFill>
                  <a:srgbClr val="000000"/>
                </a:solidFill>
                <a:latin typeface="Aptos Narrow"/>
              </a:rPr>
              <a:t>ccept out-of-state candidates who meet the CE requirements.</a:t>
            </a:r>
          </a:p>
          <a:p>
            <a:pPr marL="0" indent="0"/>
            <a:r>
              <a:rPr lang="en-US" sz="2400" dirty="0">
                <a:solidFill>
                  <a:srgbClr val="000000"/>
                </a:solidFill>
                <a:latin typeface="Aptos Narrow"/>
              </a:rPr>
              <a:t>Participating EPPs: Rowan University,  Rutgers University, Newark.</a:t>
            </a:r>
          </a:p>
        </p:txBody>
      </p:sp>
      <p:sp>
        <p:nvSpPr>
          <p:cNvPr id="5" name="Text Placeholder 4">
            <a:extLst>
              <a:ext uri="{FF2B5EF4-FFF2-40B4-BE49-F238E27FC236}">
                <a16:creationId xmlns:a16="http://schemas.microsoft.com/office/drawing/2014/main" id="{8166C70C-D9F1-6F4E-7110-2C34A62306AD}"/>
              </a:ext>
            </a:extLst>
          </p:cNvPr>
          <p:cNvSpPr>
            <a:spLocks noGrp="1"/>
          </p:cNvSpPr>
          <p:nvPr>
            <p:ph type="body" sz="quarter" idx="13"/>
          </p:nvPr>
        </p:nvSpPr>
        <p:spPr>
          <a:xfrm>
            <a:off x="4335550" y="1529070"/>
            <a:ext cx="3638208" cy="4271962"/>
          </a:xfrm>
        </p:spPr>
        <p:txBody>
          <a:bodyPr/>
          <a:lstStyle/>
          <a:p>
            <a:pPr algn="ctr"/>
            <a:r>
              <a:rPr lang="en-US" b="1" dirty="0">
                <a:solidFill>
                  <a:srgbClr val="000000"/>
                </a:solidFill>
                <a:latin typeface="Aptos Narrow"/>
              </a:rPr>
              <a:t>Limited CE/CEAS Pilot Program</a:t>
            </a:r>
          </a:p>
          <a:p>
            <a:pPr marL="0" indent="0"/>
            <a:r>
              <a:rPr lang="en-US" sz="2400" dirty="0">
                <a:solidFill>
                  <a:srgbClr val="000000"/>
                </a:solidFill>
                <a:latin typeface="Aptos Narrow"/>
              </a:rPr>
              <a:t>School districts and EPPs must be approved to participate. </a:t>
            </a:r>
            <a:endParaRPr lang="en-US" dirty="0">
              <a:solidFill>
                <a:srgbClr val="000000"/>
              </a:solidFill>
              <a:latin typeface="Aptos Narrow"/>
            </a:endParaRPr>
          </a:p>
          <a:p>
            <a:pPr marL="0" indent="0"/>
            <a:r>
              <a:rPr lang="en-US" sz="2400" dirty="0">
                <a:solidFill>
                  <a:srgbClr val="000000"/>
                </a:solidFill>
                <a:latin typeface="Aptos Narrow"/>
              </a:rPr>
              <a:t>Pilot program ends on September 1, 2027. </a:t>
            </a:r>
            <a:endParaRPr lang="en-US" dirty="0">
              <a:solidFill>
                <a:srgbClr val="373535"/>
              </a:solidFill>
              <a:latin typeface="Aptos Narrow"/>
            </a:endParaRPr>
          </a:p>
          <a:p>
            <a:pPr marL="0" indent="0"/>
            <a:r>
              <a:rPr lang="en-US" sz="2400" dirty="0">
                <a:solidFill>
                  <a:srgbClr val="000000"/>
                </a:solidFill>
                <a:latin typeface="Aptos Narrow"/>
              </a:rPr>
              <a:t>All limited CEs and CEASs expire on November 1, 2027.  </a:t>
            </a:r>
            <a:endParaRPr lang="en-US" sz="2400" dirty="0">
              <a:latin typeface="Aptos Narrow"/>
            </a:endParaRPr>
          </a:p>
        </p:txBody>
      </p:sp>
      <p:sp>
        <p:nvSpPr>
          <p:cNvPr id="6" name="Text Placeholder 5">
            <a:extLst>
              <a:ext uri="{FF2B5EF4-FFF2-40B4-BE49-F238E27FC236}">
                <a16:creationId xmlns:a16="http://schemas.microsoft.com/office/drawing/2014/main" id="{511BE716-7C2C-2AEF-5C87-8F817ED66D7E}"/>
              </a:ext>
            </a:extLst>
          </p:cNvPr>
          <p:cNvSpPr>
            <a:spLocks noGrp="1"/>
          </p:cNvSpPr>
          <p:nvPr>
            <p:ph type="body" sz="quarter" idx="14"/>
          </p:nvPr>
        </p:nvSpPr>
        <p:spPr>
          <a:xfrm>
            <a:off x="8226599" y="1529068"/>
            <a:ext cx="3638208" cy="4271961"/>
          </a:xfrm>
        </p:spPr>
        <p:txBody>
          <a:bodyPr/>
          <a:lstStyle/>
          <a:p>
            <a:pPr algn="ctr"/>
            <a:r>
              <a:rPr lang="en-US" b="1" dirty="0" err="1">
                <a:solidFill>
                  <a:srgbClr val="000000"/>
                </a:solidFill>
                <a:latin typeface="Aptos Narrow"/>
              </a:rPr>
              <a:t>VETeach</a:t>
            </a:r>
            <a:endParaRPr lang="en-US" b="1" dirty="0">
              <a:solidFill>
                <a:srgbClr val="000000"/>
              </a:solidFill>
              <a:latin typeface="Aptos Narrow"/>
            </a:endParaRPr>
          </a:p>
          <a:p>
            <a:pPr marL="228600" lvl="1" indent="0">
              <a:lnSpc>
                <a:spcPct val="100000"/>
              </a:lnSpc>
              <a:spcBef>
                <a:spcPts val="0"/>
              </a:spcBef>
              <a:spcAft>
                <a:spcPts val="1200"/>
              </a:spcAft>
              <a:buNone/>
            </a:pPr>
            <a:r>
              <a:rPr lang="en-US" dirty="0">
                <a:solidFill>
                  <a:srgbClr val="333333"/>
                </a:solidFill>
                <a:latin typeface="Aptos Narrow"/>
              </a:rPr>
              <a:t>4-year pilot program to facilitate certification of veterans in a 36-month program.</a:t>
            </a:r>
          </a:p>
          <a:p>
            <a:pPr marL="228600" lvl="1" indent="0">
              <a:lnSpc>
                <a:spcPct val="100000"/>
              </a:lnSpc>
              <a:spcBef>
                <a:spcPts val="0"/>
              </a:spcBef>
              <a:spcAft>
                <a:spcPts val="1200"/>
              </a:spcAft>
              <a:buNone/>
            </a:pPr>
            <a:r>
              <a:rPr lang="en-US" dirty="0">
                <a:solidFill>
                  <a:srgbClr val="333333"/>
                </a:solidFill>
                <a:latin typeface="Aptos Narrow"/>
              </a:rPr>
              <a:t>Available to Veterans of the United States Armed Forces who served on or after September 11, 2001.</a:t>
            </a:r>
          </a:p>
          <a:p>
            <a:pPr marL="228600" lvl="1" indent="0">
              <a:lnSpc>
                <a:spcPct val="100000"/>
              </a:lnSpc>
              <a:spcBef>
                <a:spcPts val="0"/>
              </a:spcBef>
              <a:buNone/>
            </a:pPr>
            <a:r>
              <a:rPr lang="en-US" dirty="0">
                <a:solidFill>
                  <a:srgbClr val="333333"/>
                </a:solidFill>
                <a:latin typeface="Aptos Narrow"/>
              </a:rPr>
              <a:t>Participating EPP Providers: Ramapo College</a:t>
            </a:r>
            <a:endParaRPr lang="en-US" dirty="0"/>
          </a:p>
        </p:txBody>
      </p:sp>
    </p:spTree>
    <p:extLst>
      <p:ext uri="{BB962C8B-B14F-4D97-AF65-F5344CB8AC3E}">
        <p14:creationId xmlns:p14="http://schemas.microsoft.com/office/powerpoint/2010/main" val="2643121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79AD-61E4-CECF-56B5-3C8BBBB46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9B9D9-2D5F-C598-7EAC-D18715C59AA0}"/>
              </a:ext>
            </a:extLst>
          </p:cNvPr>
          <p:cNvSpPr>
            <a:spLocks noGrp="1"/>
          </p:cNvSpPr>
          <p:nvPr>
            <p:ph type="title"/>
          </p:nvPr>
        </p:nvSpPr>
        <p:spPr/>
        <p:txBody>
          <a:bodyPr lIns="0" tIns="0" rIns="0" bIns="0" anchor="t"/>
          <a:lstStyle/>
          <a:p>
            <a:r>
              <a:rPr lang="en-US" dirty="0">
                <a:latin typeface="Aptos Narrow"/>
              </a:rPr>
              <a:t>Teacher Workforce Initiatives (2 of 4) </a:t>
            </a:r>
            <a:endParaRPr lang="en-US" dirty="0"/>
          </a:p>
        </p:txBody>
      </p:sp>
      <p:sp>
        <p:nvSpPr>
          <p:cNvPr id="4" name="Text Placeholder 3">
            <a:extLst>
              <a:ext uri="{FF2B5EF4-FFF2-40B4-BE49-F238E27FC236}">
                <a16:creationId xmlns:a16="http://schemas.microsoft.com/office/drawing/2014/main" id="{F5ED9EFB-10E0-0941-E440-41BB06F48898}"/>
              </a:ext>
            </a:extLst>
          </p:cNvPr>
          <p:cNvSpPr>
            <a:spLocks noGrp="1"/>
          </p:cNvSpPr>
          <p:nvPr>
            <p:ph type="body" sz="quarter" idx="12"/>
          </p:nvPr>
        </p:nvSpPr>
        <p:spPr>
          <a:xfrm>
            <a:off x="457620" y="1406333"/>
            <a:ext cx="11277180" cy="5298440"/>
          </a:xfrm>
        </p:spPr>
        <p:txBody>
          <a:bodyPr lIns="0" tIns="0" rIns="0" bIns="0" anchor="t"/>
          <a:lstStyle/>
          <a:p>
            <a:pPr marL="0" indent="0">
              <a:lnSpc>
                <a:spcPct val="108000"/>
              </a:lnSpc>
              <a:spcAft>
                <a:spcPts val="1400"/>
              </a:spcAft>
              <a:buNone/>
            </a:pPr>
            <a:r>
              <a:rPr lang="en-US" dirty="0">
                <a:solidFill>
                  <a:srgbClr val="000000"/>
                </a:solidFill>
                <a:latin typeface="Aptos Narrow"/>
                <a:hlinkClick r:id="rId2"/>
              </a:rPr>
              <a:t>Teacher Quality and Retention</a:t>
            </a:r>
            <a:r>
              <a:rPr lang="en-US" dirty="0">
                <a:solidFill>
                  <a:srgbClr val="000000"/>
                </a:solidFill>
                <a:latin typeface="Aptos Narrow"/>
              </a:rPr>
              <a:t>: </a:t>
            </a:r>
            <a:r>
              <a:rPr lang="en-US" dirty="0">
                <a:solidFill>
                  <a:srgbClr val="212529"/>
                </a:solidFill>
                <a:latin typeface="Aptos Narrow"/>
              </a:rPr>
              <a:t>Program to establish a sustainable program of instructional coaching for teachers in high poverty school districts</a:t>
            </a:r>
            <a:r>
              <a:rPr lang="en-US" dirty="0">
                <a:solidFill>
                  <a:srgbClr val="000000"/>
                </a:solidFill>
                <a:latin typeface="Aptos Narrow"/>
              </a:rPr>
              <a:t>.</a:t>
            </a:r>
            <a:endParaRPr lang="en-US" dirty="0">
              <a:solidFill>
                <a:srgbClr val="000000"/>
              </a:solidFill>
              <a:latin typeface="Aptos Narrow"/>
              <a:cs typeface="Times New Roman"/>
            </a:endParaRPr>
          </a:p>
          <a:p>
            <a:pPr marL="914400" lvl="1">
              <a:lnSpc>
                <a:spcPct val="108000"/>
              </a:lnSpc>
              <a:spcAft>
                <a:spcPts val="1400"/>
              </a:spcAft>
              <a:buFont typeface="Courier New,monospace"/>
              <a:buChar char="o"/>
            </a:pPr>
            <a:r>
              <a:rPr lang="en-US" sz="2400" dirty="0">
                <a:solidFill>
                  <a:srgbClr val="212529"/>
                </a:solidFill>
                <a:latin typeface="Aptos Narrow"/>
              </a:rPr>
              <a:t> Grant Recipient: </a:t>
            </a:r>
            <a:r>
              <a:rPr lang="en-US" sz="2400" dirty="0">
                <a:solidFill>
                  <a:srgbClr val="000000"/>
                </a:solidFill>
                <a:latin typeface="Aptos Narrow"/>
              </a:rPr>
              <a:t>Rowan University  </a:t>
            </a:r>
          </a:p>
          <a:p>
            <a:pPr marL="914400" lvl="1">
              <a:lnSpc>
                <a:spcPct val="108000"/>
              </a:lnSpc>
              <a:spcAft>
                <a:spcPts val="1400"/>
              </a:spcAft>
              <a:buFont typeface="Courier New,monospace"/>
              <a:buChar char="o"/>
            </a:pPr>
            <a:r>
              <a:rPr lang="en-US" sz="2400" dirty="0">
                <a:solidFill>
                  <a:srgbClr val="000000"/>
                </a:solidFill>
                <a:latin typeface="Aptos Narrow"/>
              </a:rPr>
              <a:t> Grant Period: June 1, 2025 – September 30, 2026 </a:t>
            </a:r>
            <a:endParaRPr lang="en-US" sz="2400" dirty="0">
              <a:latin typeface="Aptos Narrow"/>
            </a:endParaRPr>
          </a:p>
          <a:p>
            <a:pPr marL="0" indent="0">
              <a:lnSpc>
                <a:spcPct val="108000"/>
              </a:lnSpc>
              <a:spcAft>
                <a:spcPts val="1400"/>
              </a:spcAft>
              <a:buNone/>
            </a:pPr>
            <a:r>
              <a:rPr lang="en-US" dirty="0">
                <a:solidFill>
                  <a:srgbClr val="000000"/>
                </a:solidFill>
                <a:latin typeface="Aptos Narrow"/>
                <a:hlinkClick r:id="rId3"/>
              </a:rPr>
              <a:t>Teacher Development</a:t>
            </a:r>
            <a:r>
              <a:rPr lang="en-US" dirty="0">
                <a:solidFill>
                  <a:srgbClr val="000000"/>
                </a:solidFill>
                <a:latin typeface="Aptos Narrow"/>
              </a:rPr>
              <a:t>: </a:t>
            </a:r>
            <a:r>
              <a:rPr lang="en-US" dirty="0">
                <a:solidFill>
                  <a:srgbClr val="212529"/>
                </a:solidFill>
                <a:latin typeface="Aptos Narrow"/>
              </a:rPr>
              <a:t>Program to provide support to  teacher candidates with clinical placement in high poverty school districts.</a:t>
            </a:r>
            <a:endParaRPr lang="en-US" dirty="0">
              <a:solidFill>
                <a:srgbClr val="212529"/>
              </a:solidFill>
            </a:endParaRPr>
          </a:p>
          <a:p>
            <a:pPr marL="914400" lvl="1" indent="-285750">
              <a:lnSpc>
                <a:spcPct val="108000"/>
              </a:lnSpc>
              <a:spcAft>
                <a:spcPts val="1400"/>
              </a:spcAft>
              <a:buFont typeface="Courier New,monospace"/>
              <a:buChar char="o"/>
            </a:pPr>
            <a:r>
              <a:rPr lang="en-US" sz="2400" dirty="0">
                <a:solidFill>
                  <a:srgbClr val="212529"/>
                </a:solidFill>
                <a:latin typeface="Aptos Narrow"/>
              </a:rPr>
              <a:t>Grant Recipient: Kean</a:t>
            </a:r>
            <a:r>
              <a:rPr lang="en-US" sz="2400" dirty="0">
                <a:solidFill>
                  <a:srgbClr val="000000"/>
                </a:solidFill>
                <a:latin typeface="Aptos Narrow"/>
              </a:rPr>
              <a:t> University  </a:t>
            </a:r>
          </a:p>
          <a:p>
            <a:pPr marL="914400" lvl="1" indent="-285750">
              <a:lnSpc>
                <a:spcPct val="108000"/>
              </a:lnSpc>
              <a:spcAft>
                <a:spcPts val="1400"/>
              </a:spcAft>
              <a:buFont typeface="Courier New,monospace"/>
              <a:buChar char="o"/>
            </a:pPr>
            <a:r>
              <a:rPr lang="en-US" sz="2400" dirty="0">
                <a:solidFill>
                  <a:srgbClr val="000000"/>
                </a:solidFill>
                <a:latin typeface="Aptos Narrow"/>
              </a:rPr>
              <a:t>Grant Period: June 1, 2026 – May 31, 2027</a:t>
            </a:r>
            <a:endParaRPr lang="en-US" sz="2400" dirty="0"/>
          </a:p>
        </p:txBody>
      </p:sp>
      <p:sp>
        <p:nvSpPr>
          <p:cNvPr id="3" name="Text Placeholder 2">
            <a:extLst>
              <a:ext uri="{FF2B5EF4-FFF2-40B4-BE49-F238E27FC236}">
                <a16:creationId xmlns:a16="http://schemas.microsoft.com/office/drawing/2014/main" id="{EECC1B65-F7DE-748E-0E8F-34C5F1033127}"/>
              </a:ext>
            </a:extLst>
          </p:cNvPr>
          <p:cNvSpPr>
            <a:spLocks noGrp="1"/>
          </p:cNvSpPr>
          <p:nvPr>
            <p:ph type="body" sz="quarter" idx="11"/>
          </p:nvPr>
        </p:nvSpPr>
        <p:spPr>
          <a:xfrm>
            <a:off x="444500" y="831850"/>
            <a:ext cx="11290300" cy="415925"/>
          </a:xfrm>
        </p:spPr>
        <p:txBody>
          <a:bodyPr/>
          <a:lstStyle/>
          <a:p>
            <a:r>
              <a:rPr lang="en-US"/>
              <a:t>Grant Programs</a:t>
            </a:r>
          </a:p>
        </p:txBody>
      </p:sp>
    </p:spTree>
    <p:extLst>
      <p:ext uri="{BB962C8B-B14F-4D97-AF65-F5344CB8AC3E}">
        <p14:creationId xmlns:p14="http://schemas.microsoft.com/office/powerpoint/2010/main" val="796480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01916-7277-B5F3-B0F0-55E13435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2ECC8A-EB73-1208-ADF2-E5E61C1161FE}"/>
              </a:ext>
            </a:extLst>
          </p:cNvPr>
          <p:cNvSpPr>
            <a:spLocks noGrp="1"/>
          </p:cNvSpPr>
          <p:nvPr>
            <p:ph type="title"/>
          </p:nvPr>
        </p:nvSpPr>
        <p:spPr/>
        <p:txBody>
          <a:bodyPr lIns="0" tIns="0" rIns="0" bIns="0" anchor="t"/>
          <a:lstStyle/>
          <a:p>
            <a:r>
              <a:rPr lang="en-US">
                <a:latin typeface="Aptos Narrow"/>
              </a:rPr>
              <a:t>Teacher Workforce Initiatives (3 of 4) </a:t>
            </a:r>
            <a:endParaRPr lang="en-US"/>
          </a:p>
        </p:txBody>
      </p:sp>
      <p:sp>
        <p:nvSpPr>
          <p:cNvPr id="4" name="Text Placeholder 3">
            <a:extLst>
              <a:ext uri="{FF2B5EF4-FFF2-40B4-BE49-F238E27FC236}">
                <a16:creationId xmlns:a16="http://schemas.microsoft.com/office/drawing/2014/main" id="{4AE27CF0-D48D-CEEF-06D7-56AC9ADA848D}"/>
              </a:ext>
            </a:extLst>
          </p:cNvPr>
          <p:cNvSpPr>
            <a:spLocks noGrp="1"/>
          </p:cNvSpPr>
          <p:nvPr>
            <p:ph type="body" sz="quarter" idx="12"/>
          </p:nvPr>
        </p:nvSpPr>
        <p:spPr>
          <a:xfrm>
            <a:off x="443812" y="1531758"/>
            <a:ext cx="11251780" cy="3977640"/>
          </a:xfrm>
        </p:spPr>
        <p:txBody>
          <a:bodyPr lIns="0" tIns="0" rIns="0" bIns="0" anchor="t"/>
          <a:lstStyle/>
          <a:p>
            <a:pPr marL="0" indent="0">
              <a:lnSpc>
                <a:spcPct val="108000"/>
              </a:lnSpc>
              <a:spcAft>
                <a:spcPts val="1400"/>
              </a:spcAft>
              <a:buNone/>
            </a:pPr>
            <a:r>
              <a:rPr lang="en-US" dirty="0">
                <a:solidFill>
                  <a:srgbClr val="000000"/>
                </a:solidFill>
                <a:latin typeface="Aptos Narrow"/>
                <a:hlinkClick r:id="rId2"/>
              </a:rPr>
              <a:t>New Jersey Registered Teacher Apprenticeship Program Grant</a:t>
            </a:r>
            <a:r>
              <a:rPr lang="en-US" dirty="0">
                <a:solidFill>
                  <a:srgbClr val="000000"/>
                </a:solidFill>
                <a:latin typeface="Aptos Narrow"/>
              </a:rPr>
              <a:t>: </a:t>
            </a:r>
            <a:r>
              <a:rPr lang="en-US" dirty="0">
                <a:latin typeface="Aptos Narrow"/>
              </a:rPr>
              <a:t>To establish new United States Department of Labor approved registered teacher apprenticeship programs while offsetting the costs associated with tuition assistance and/or on-the-job training.</a:t>
            </a:r>
            <a:endParaRPr lang="en-US" dirty="0">
              <a:latin typeface="Aptos Narrow"/>
              <a:cs typeface="Times New Roman"/>
            </a:endParaRPr>
          </a:p>
          <a:p>
            <a:pPr marL="914400" lvl="1">
              <a:lnSpc>
                <a:spcPct val="108000"/>
              </a:lnSpc>
              <a:spcBef>
                <a:spcPts val="0"/>
              </a:spcBef>
              <a:spcAft>
                <a:spcPts val="1200"/>
              </a:spcAft>
              <a:buFont typeface="Courier New,monospace"/>
              <a:buChar char="o"/>
            </a:pPr>
            <a:r>
              <a:rPr lang="en-US" sz="2400" dirty="0">
                <a:solidFill>
                  <a:srgbClr val="212529"/>
                </a:solidFill>
                <a:latin typeface="Aptos Narrow"/>
              </a:rPr>
              <a:t> Grant Recipients: </a:t>
            </a:r>
            <a:r>
              <a:rPr lang="en-US" sz="2400" dirty="0">
                <a:solidFill>
                  <a:srgbClr val="000000"/>
                </a:solidFill>
                <a:latin typeface="Aptos Narrow"/>
              </a:rPr>
              <a:t>Rutgers University and Ramapo College </a:t>
            </a:r>
          </a:p>
          <a:p>
            <a:pPr marL="914400" lvl="1">
              <a:lnSpc>
                <a:spcPct val="108000"/>
              </a:lnSpc>
              <a:spcAft>
                <a:spcPts val="1400"/>
              </a:spcAft>
              <a:buFont typeface="Courier New,monospace"/>
              <a:buChar char="o"/>
            </a:pPr>
            <a:r>
              <a:rPr lang="en-US" sz="2400" dirty="0">
                <a:solidFill>
                  <a:srgbClr val="000000"/>
                </a:solidFill>
                <a:latin typeface="Aptos Narrow"/>
              </a:rPr>
              <a:t> Grant Period: November 1, 2024 – December 31, 2026 </a:t>
            </a:r>
            <a:endParaRPr lang="en-US" sz="2400" dirty="0">
              <a:latin typeface="Aptos Narrow"/>
            </a:endParaRPr>
          </a:p>
        </p:txBody>
      </p:sp>
      <p:sp>
        <p:nvSpPr>
          <p:cNvPr id="3" name="Text Placeholder 2">
            <a:extLst>
              <a:ext uri="{FF2B5EF4-FFF2-40B4-BE49-F238E27FC236}">
                <a16:creationId xmlns:a16="http://schemas.microsoft.com/office/drawing/2014/main" id="{953DF8CB-CC40-CCCB-335C-6ADE6622270E}"/>
              </a:ext>
            </a:extLst>
          </p:cNvPr>
          <p:cNvSpPr>
            <a:spLocks noGrp="1"/>
          </p:cNvSpPr>
          <p:nvPr>
            <p:ph type="body" sz="quarter" idx="11"/>
          </p:nvPr>
        </p:nvSpPr>
        <p:spPr>
          <a:xfrm>
            <a:off x="444500" y="831850"/>
            <a:ext cx="11290300" cy="415925"/>
          </a:xfrm>
        </p:spPr>
        <p:txBody>
          <a:bodyPr/>
          <a:lstStyle/>
          <a:p>
            <a:r>
              <a:rPr lang="en-US" dirty="0"/>
              <a:t>Grant Programs</a:t>
            </a:r>
          </a:p>
        </p:txBody>
      </p:sp>
    </p:spTree>
    <p:extLst>
      <p:ext uri="{BB962C8B-B14F-4D97-AF65-F5344CB8AC3E}">
        <p14:creationId xmlns:p14="http://schemas.microsoft.com/office/powerpoint/2010/main" val="3650169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D0A61-C0C2-4F0E-3993-961C390E9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FB015-3548-CF7E-BC42-9FA2004E0B7C}"/>
              </a:ext>
            </a:extLst>
          </p:cNvPr>
          <p:cNvSpPr>
            <a:spLocks noGrp="1"/>
          </p:cNvSpPr>
          <p:nvPr>
            <p:ph type="title"/>
          </p:nvPr>
        </p:nvSpPr>
        <p:spPr/>
        <p:txBody>
          <a:bodyPr lIns="0" tIns="0" rIns="0" bIns="0" anchor="t"/>
          <a:lstStyle/>
          <a:p>
            <a:r>
              <a:rPr lang="en-US">
                <a:latin typeface="Aptos Narrow"/>
              </a:rPr>
              <a:t>Teacher Workforce Initiatives (4 of 4) </a:t>
            </a:r>
            <a:endParaRPr lang="en-US"/>
          </a:p>
        </p:txBody>
      </p:sp>
      <p:sp>
        <p:nvSpPr>
          <p:cNvPr id="4" name="Text Placeholder 3">
            <a:extLst>
              <a:ext uri="{FF2B5EF4-FFF2-40B4-BE49-F238E27FC236}">
                <a16:creationId xmlns:a16="http://schemas.microsoft.com/office/drawing/2014/main" id="{142A817F-1855-9026-CAD1-3F5684A01625}"/>
              </a:ext>
            </a:extLst>
          </p:cNvPr>
          <p:cNvSpPr>
            <a:spLocks noGrp="1"/>
          </p:cNvSpPr>
          <p:nvPr>
            <p:ph type="body" sz="quarter" idx="12"/>
          </p:nvPr>
        </p:nvSpPr>
        <p:spPr>
          <a:xfrm>
            <a:off x="443812" y="1554645"/>
            <a:ext cx="11251780" cy="3977640"/>
          </a:xfrm>
        </p:spPr>
        <p:txBody>
          <a:bodyPr lIns="0" tIns="0" rIns="0" bIns="0" anchor="t"/>
          <a:lstStyle/>
          <a:p>
            <a:pPr marL="0" indent="0">
              <a:lnSpc>
                <a:spcPct val="108000"/>
              </a:lnSpc>
              <a:spcAft>
                <a:spcPts val="1200"/>
              </a:spcAft>
              <a:buNone/>
            </a:pPr>
            <a:r>
              <a:rPr lang="en-US" dirty="0">
                <a:solidFill>
                  <a:srgbClr val="000000"/>
                </a:solidFill>
                <a:latin typeface="Aptos Narrow"/>
                <a:hlinkClick r:id="rId2"/>
              </a:rPr>
              <a:t>Paraprofessional Grant</a:t>
            </a:r>
            <a:r>
              <a:rPr lang="en-US" dirty="0">
                <a:solidFill>
                  <a:srgbClr val="000000"/>
                </a:solidFill>
                <a:latin typeface="Aptos Narrow"/>
              </a:rPr>
              <a:t>: </a:t>
            </a:r>
            <a:r>
              <a:rPr lang="en-US" dirty="0">
                <a:latin typeface="Aptos Narrow"/>
              </a:rPr>
              <a:t>To assist eligible institutions of higher education (IHEs) to recruit and train paraprofessionals with a bachelor’s degree pursuing teacher certification through the alternate route pathway</a:t>
            </a:r>
            <a:r>
              <a:rPr lang="en-US" dirty="0">
                <a:solidFill>
                  <a:srgbClr val="000000"/>
                </a:solidFill>
                <a:latin typeface="Aptos Narrow"/>
              </a:rPr>
              <a:t>.</a:t>
            </a:r>
            <a:endParaRPr lang="en-US" dirty="0">
              <a:solidFill>
                <a:srgbClr val="000000"/>
              </a:solidFill>
              <a:latin typeface="Aptos Narrow"/>
              <a:cs typeface="Times New Roman"/>
            </a:endParaRPr>
          </a:p>
          <a:p>
            <a:pPr marL="914400" lvl="1">
              <a:lnSpc>
                <a:spcPct val="108000"/>
              </a:lnSpc>
              <a:spcAft>
                <a:spcPts val="1200"/>
              </a:spcAft>
              <a:buFont typeface="Courier New,monospace"/>
              <a:buChar char="o"/>
            </a:pPr>
            <a:r>
              <a:rPr lang="en-US" sz="2400" dirty="0">
                <a:solidFill>
                  <a:srgbClr val="212529"/>
                </a:solidFill>
                <a:latin typeface="Aptos Narrow"/>
              </a:rPr>
              <a:t> Grant Recipients: </a:t>
            </a:r>
            <a:r>
              <a:rPr lang="en-US" sz="2400" dirty="0">
                <a:solidFill>
                  <a:srgbClr val="000000"/>
                </a:solidFill>
                <a:latin typeface="Aptos Narrow"/>
              </a:rPr>
              <a:t>Fairleigh Dickinson University, Kean University, Rowan University, and William Paterson University </a:t>
            </a:r>
          </a:p>
          <a:p>
            <a:pPr marL="914400" lvl="1">
              <a:lnSpc>
                <a:spcPct val="108000"/>
              </a:lnSpc>
              <a:spcAft>
                <a:spcPts val="1400"/>
              </a:spcAft>
              <a:buFont typeface="Courier New,monospace"/>
              <a:buChar char="o"/>
            </a:pPr>
            <a:r>
              <a:rPr lang="en-US" sz="2400" dirty="0">
                <a:solidFill>
                  <a:srgbClr val="000000"/>
                </a:solidFill>
                <a:latin typeface="Aptos Narrow"/>
              </a:rPr>
              <a:t> Grant Period: June 1, 2026 – August 31, 2027</a:t>
            </a:r>
            <a:endParaRPr lang="en-US" sz="2400" dirty="0">
              <a:latin typeface="Aptos Narrow"/>
            </a:endParaRPr>
          </a:p>
        </p:txBody>
      </p:sp>
      <p:sp>
        <p:nvSpPr>
          <p:cNvPr id="3" name="Text Placeholder 2">
            <a:extLst>
              <a:ext uri="{FF2B5EF4-FFF2-40B4-BE49-F238E27FC236}">
                <a16:creationId xmlns:a16="http://schemas.microsoft.com/office/drawing/2014/main" id="{8B9660DC-639F-1414-0404-72A541D49B8F}"/>
              </a:ext>
            </a:extLst>
          </p:cNvPr>
          <p:cNvSpPr>
            <a:spLocks noGrp="1"/>
          </p:cNvSpPr>
          <p:nvPr>
            <p:ph type="body" sz="quarter" idx="11"/>
          </p:nvPr>
        </p:nvSpPr>
        <p:spPr>
          <a:xfrm>
            <a:off x="444500" y="831850"/>
            <a:ext cx="11290300" cy="415925"/>
          </a:xfrm>
        </p:spPr>
        <p:txBody>
          <a:bodyPr/>
          <a:lstStyle/>
          <a:p>
            <a:r>
              <a:rPr lang="en-US" dirty="0"/>
              <a:t>Grant Programs</a:t>
            </a:r>
          </a:p>
        </p:txBody>
      </p:sp>
    </p:spTree>
    <p:extLst>
      <p:ext uri="{BB962C8B-B14F-4D97-AF65-F5344CB8AC3E}">
        <p14:creationId xmlns:p14="http://schemas.microsoft.com/office/powerpoint/2010/main" val="2975726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F3D23-C7AD-56FE-D3C9-DB31775EFD1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4436BE0-1B19-05FA-921B-4DA8C890CBD4}"/>
              </a:ext>
            </a:extLst>
          </p:cNvPr>
          <p:cNvSpPr>
            <a:spLocks noGrp="1"/>
          </p:cNvSpPr>
          <p:nvPr>
            <p:ph type="title"/>
          </p:nvPr>
        </p:nvSpPr>
        <p:spPr>
          <a:xfrm>
            <a:off x="458724" y="2831209"/>
            <a:ext cx="11274552" cy="416560"/>
          </a:xfrm>
        </p:spPr>
        <p:txBody>
          <a:bodyPr/>
          <a:lstStyle/>
          <a:p>
            <a:r>
              <a:rPr lang="en-US" sz="7200" dirty="0"/>
              <a:t>Certification</a:t>
            </a:r>
          </a:p>
        </p:txBody>
      </p:sp>
    </p:spTree>
    <p:extLst>
      <p:ext uri="{BB962C8B-B14F-4D97-AF65-F5344CB8AC3E}">
        <p14:creationId xmlns:p14="http://schemas.microsoft.com/office/powerpoint/2010/main" val="1328937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8810D-1CFE-D393-6686-B2A32F1070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5FE1E-1DDD-DA2E-161A-1FA9006E3CD6}"/>
              </a:ext>
            </a:extLst>
          </p:cNvPr>
          <p:cNvSpPr>
            <a:spLocks noGrp="1"/>
          </p:cNvSpPr>
          <p:nvPr>
            <p:ph type="title"/>
          </p:nvPr>
        </p:nvSpPr>
        <p:spPr/>
        <p:txBody>
          <a:bodyPr lIns="0" tIns="0" rIns="0" bIns="0" anchor="t"/>
          <a:lstStyle/>
          <a:p>
            <a:r>
              <a:rPr lang="en-US" dirty="0">
                <a:latin typeface="Aptos Narrow"/>
              </a:rPr>
              <a:t>Expedited Review of Credentials</a:t>
            </a:r>
            <a:endParaRPr lang="en-US" dirty="0"/>
          </a:p>
        </p:txBody>
      </p:sp>
      <p:sp>
        <p:nvSpPr>
          <p:cNvPr id="7" name="Text Placeholder 6">
            <a:extLst>
              <a:ext uri="{FF2B5EF4-FFF2-40B4-BE49-F238E27FC236}">
                <a16:creationId xmlns:a16="http://schemas.microsoft.com/office/drawing/2014/main" id="{E0A8B8F9-D2F9-5F24-1C03-7F2487B54333}"/>
              </a:ext>
            </a:extLst>
          </p:cNvPr>
          <p:cNvSpPr>
            <a:spLocks noGrp="1"/>
          </p:cNvSpPr>
          <p:nvPr>
            <p:ph type="body" sz="quarter" idx="15"/>
          </p:nvPr>
        </p:nvSpPr>
        <p:spPr>
          <a:xfrm>
            <a:off x="443812" y="1231778"/>
            <a:ext cx="1864752" cy="1169961"/>
          </a:xfrm>
          <a:solidFill>
            <a:srgbClr val="004E75"/>
          </a:solidFill>
        </p:spPr>
        <p:txBody>
          <a:bodyPr anchor="ctr"/>
          <a:lstStyle/>
          <a:p>
            <a:pPr algn="ctr"/>
            <a:r>
              <a:rPr lang="en-US" sz="2000" dirty="0">
                <a:solidFill>
                  <a:schemeClr val="bg1"/>
                </a:solidFill>
              </a:rPr>
              <a:t>Step 1: Application Complete</a:t>
            </a:r>
          </a:p>
        </p:txBody>
      </p:sp>
      <p:sp>
        <p:nvSpPr>
          <p:cNvPr id="5" name="Text Placeholder 4">
            <a:extLst>
              <a:ext uri="{FF2B5EF4-FFF2-40B4-BE49-F238E27FC236}">
                <a16:creationId xmlns:a16="http://schemas.microsoft.com/office/drawing/2014/main" id="{26A198D5-581D-61EB-0C4A-F7DC759B5137}"/>
              </a:ext>
            </a:extLst>
          </p:cNvPr>
          <p:cNvSpPr>
            <a:spLocks noGrp="1"/>
          </p:cNvSpPr>
          <p:nvPr>
            <p:ph type="body" sz="quarter" idx="12"/>
          </p:nvPr>
        </p:nvSpPr>
        <p:spPr>
          <a:xfrm>
            <a:off x="455462" y="2736743"/>
            <a:ext cx="1904587" cy="3093902"/>
          </a:xfrm>
        </p:spPr>
        <p:txBody>
          <a:bodyPr/>
          <a:lstStyle/>
          <a:p>
            <a:pPr lvl="0">
              <a:buFont typeface="Arial" panose="020B0604020202020204" pitchFamily="34" charset="0"/>
              <a:buChar char="•"/>
            </a:pPr>
            <a:r>
              <a:rPr lang="en-US" sz="1600" dirty="0"/>
              <a:t>A complete application packet has been submitted in </a:t>
            </a:r>
            <a:r>
              <a:rPr lang="en-US" sz="1600" dirty="0" err="1"/>
              <a:t>NJEdCert</a:t>
            </a:r>
            <a:r>
              <a:rPr lang="en-US" sz="1600" dirty="0"/>
              <a:t>.</a:t>
            </a:r>
          </a:p>
          <a:p>
            <a:pPr lvl="0">
              <a:buFont typeface="Arial" panose="020B0604020202020204" pitchFamily="34" charset="0"/>
              <a:buChar char="•"/>
            </a:pPr>
            <a:r>
              <a:rPr lang="en-US" sz="1600" dirty="0"/>
              <a:t>All required supporting  documents, including official transcripts, test scores(s), forms, and letters, have been received in </a:t>
            </a:r>
            <a:r>
              <a:rPr lang="en-US" sz="1600" dirty="0" err="1"/>
              <a:t>NJEdCert</a:t>
            </a:r>
            <a:r>
              <a:rPr lang="en-US" sz="1600" dirty="0"/>
              <a:t>. </a:t>
            </a:r>
          </a:p>
        </p:txBody>
      </p:sp>
      <p:sp>
        <p:nvSpPr>
          <p:cNvPr id="8" name="Text Placeholder 7">
            <a:extLst>
              <a:ext uri="{FF2B5EF4-FFF2-40B4-BE49-F238E27FC236}">
                <a16:creationId xmlns:a16="http://schemas.microsoft.com/office/drawing/2014/main" id="{1BCA41F7-E967-666C-877D-4516C575BF99}"/>
              </a:ext>
            </a:extLst>
          </p:cNvPr>
          <p:cNvSpPr>
            <a:spLocks noGrp="1"/>
          </p:cNvSpPr>
          <p:nvPr>
            <p:ph type="body" sz="quarter" idx="16"/>
          </p:nvPr>
        </p:nvSpPr>
        <p:spPr>
          <a:xfrm>
            <a:off x="2753030" y="1231778"/>
            <a:ext cx="1864752" cy="1169961"/>
          </a:xfrm>
          <a:solidFill>
            <a:srgbClr val="004E75"/>
          </a:solidFill>
        </p:spPr>
        <p:txBody>
          <a:bodyPr anchor="ctr"/>
          <a:lstStyle/>
          <a:p>
            <a:pPr algn="ctr"/>
            <a:r>
              <a:rPr lang="en-US" sz="2000" dirty="0">
                <a:solidFill>
                  <a:schemeClr val="bg1"/>
                </a:solidFill>
              </a:rPr>
              <a:t>Step 2: </a:t>
            </a:r>
            <a:br>
              <a:rPr lang="en-US" sz="2000" dirty="0">
                <a:solidFill>
                  <a:schemeClr val="bg1"/>
                </a:solidFill>
              </a:rPr>
            </a:br>
            <a:r>
              <a:rPr lang="en-US" sz="2000" dirty="0">
                <a:solidFill>
                  <a:schemeClr val="bg1"/>
                </a:solidFill>
              </a:rPr>
              <a:t>Case Status</a:t>
            </a:r>
          </a:p>
        </p:txBody>
      </p:sp>
      <p:sp>
        <p:nvSpPr>
          <p:cNvPr id="9" name="Text Placeholder 8">
            <a:extLst>
              <a:ext uri="{FF2B5EF4-FFF2-40B4-BE49-F238E27FC236}">
                <a16:creationId xmlns:a16="http://schemas.microsoft.com/office/drawing/2014/main" id="{4CA12ED8-76B7-52B1-1D52-8EC75EE00AF7}"/>
              </a:ext>
            </a:extLst>
          </p:cNvPr>
          <p:cNvSpPr>
            <a:spLocks noGrp="1"/>
          </p:cNvSpPr>
          <p:nvPr>
            <p:ph type="body" sz="quarter" idx="17"/>
          </p:nvPr>
        </p:nvSpPr>
        <p:spPr>
          <a:xfrm>
            <a:off x="2753284" y="2736743"/>
            <a:ext cx="1721898" cy="2889479"/>
          </a:xfrm>
        </p:spPr>
        <p:txBody>
          <a:bodyPr/>
          <a:lstStyle/>
          <a:p>
            <a:pPr marL="0" indent="0"/>
            <a:r>
              <a:rPr lang="en-US" sz="1600" dirty="0" err="1"/>
              <a:t>NJEdCert</a:t>
            </a:r>
            <a:r>
              <a:rPr lang="en-US" sz="1600" dirty="0"/>
              <a:t> case status is in “Pending Review”.</a:t>
            </a:r>
          </a:p>
        </p:txBody>
      </p:sp>
      <p:sp>
        <p:nvSpPr>
          <p:cNvPr id="10" name="Text Placeholder 9">
            <a:extLst>
              <a:ext uri="{FF2B5EF4-FFF2-40B4-BE49-F238E27FC236}">
                <a16:creationId xmlns:a16="http://schemas.microsoft.com/office/drawing/2014/main" id="{D2957E6E-FC6A-3B07-E191-FF4D14832E7E}"/>
              </a:ext>
            </a:extLst>
          </p:cNvPr>
          <p:cNvSpPr>
            <a:spLocks noGrp="1"/>
          </p:cNvSpPr>
          <p:nvPr>
            <p:ph type="body" sz="quarter" idx="18"/>
          </p:nvPr>
        </p:nvSpPr>
        <p:spPr>
          <a:xfrm>
            <a:off x="5010763" y="1231778"/>
            <a:ext cx="1864752" cy="1169961"/>
          </a:xfrm>
          <a:solidFill>
            <a:srgbClr val="004E75"/>
          </a:solidFill>
        </p:spPr>
        <p:txBody>
          <a:bodyPr anchor="ctr"/>
          <a:lstStyle/>
          <a:p>
            <a:pPr algn="ctr"/>
            <a:r>
              <a:rPr lang="en-US" sz="2000" dirty="0">
                <a:solidFill>
                  <a:schemeClr val="bg1"/>
                </a:solidFill>
              </a:rPr>
              <a:t>Step 3: </a:t>
            </a:r>
            <a:br>
              <a:rPr lang="en-US" sz="2000" dirty="0">
                <a:solidFill>
                  <a:schemeClr val="bg1"/>
                </a:solidFill>
              </a:rPr>
            </a:br>
            <a:r>
              <a:rPr lang="en-US" sz="2000" dirty="0">
                <a:solidFill>
                  <a:schemeClr val="bg1"/>
                </a:solidFill>
              </a:rPr>
              <a:t>Request Expedited Processing</a:t>
            </a:r>
          </a:p>
        </p:txBody>
      </p:sp>
      <p:sp>
        <p:nvSpPr>
          <p:cNvPr id="11" name="Text Placeholder 10">
            <a:extLst>
              <a:ext uri="{FF2B5EF4-FFF2-40B4-BE49-F238E27FC236}">
                <a16:creationId xmlns:a16="http://schemas.microsoft.com/office/drawing/2014/main" id="{3B5856A3-B288-BA55-96E6-101A86676108}"/>
              </a:ext>
            </a:extLst>
          </p:cNvPr>
          <p:cNvSpPr>
            <a:spLocks noGrp="1"/>
          </p:cNvSpPr>
          <p:nvPr>
            <p:ph type="body" sz="quarter" idx="19"/>
          </p:nvPr>
        </p:nvSpPr>
        <p:spPr>
          <a:xfrm>
            <a:off x="5011016" y="2736743"/>
            <a:ext cx="1864499" cy="2889479"/>
          </a:xfrm>
        </p:spPr>
        <p:txBody>
          <a:bodyPr/>
          <a:lstStyle/>
          <a:p>
            <a:pPr marL="0" lvl="0" indent="0"/>
            <a:r>
              <a:rPr lang="en-US" sz="1600" dirty="0"/>
              <a:t>School districts must submit the following to the County Office of Education:</a:t>
            </a:r>
          </a:p>
          <a:p>
            <a:pPr marL="523875" lvl="1" indent="-285750">
              <a:buFont typeface="Wingdings" panose="05000000000000000000" pitchFamily="2" charset="2"/>
              <a:buChar char="Ø"/>
            </a:pPr>
            <a:r>
              <a:rPr lang="en-US" sz="1600" dirty="0"/>
              <a:t>Expedite Request Form</a:t>
            </a:r>
          </a:p>
          <a:p>
            <a:pPr marL="523875" lvl="1" indent="-285750">
              <a:buFont typeface="Wingdings" panose="05000000000000000000" pitchFamily="2" charset="2"/>
              <a:buChar char="Ø"/>
            </a:pPr>
            <a:r>
              <a:rPr lang="en-US" sz="1600" dirty="0"/>
              <a:t>Board Resolution or Letter of Hire</a:t>
            </a:r>
          </a:p>
        </p:txBody>
      </p:sp>
      <p:sp>
        <p:nvSpPr>
          <p:cNvPr id="12" name="Text Placeholder 11">
            <a:extLst>
              <a:ext uri="{FF2B5EF4-FFF2-40B4-BE49-F238E27FC236}">
                <a16:creationId xmlns:a16="http://schemas.microsoft.com/office/drawing/2014/main" id="{06A25039-09BD-AACD-17F2-10486C328B22}"/>
              </a:ext>
            </a:extLst>
          </p:cNvPr>
          <p:cNvSpPr>
            <a:spLocks noGrp="1"/>
          </p:cNvSpPr>
          <p:nvPr>
            <p:ph type="body" sz="quarter" idx="20"/>
          </p:nvPr>
        </p:nvSpPr>
        <p:spPr>
          <a:xfrm>
            <a:off x="7311831" y="1231778"/>
            <a:ext cx="1864752" cy="1169961"/>
          </a:xfrm>
          <a:solidFill>
            <a:srgbClr val="004E75"/>
          </a:solidFill>
        </p:spPr>
        <p:txBody>
          <a:bodyPr anchor="ctr"/>
          <a:lstStyle/>
          <a:p>
            <a:pPr algn="ctr"/>
            <a:r>
              <a:rPr lang="en-US" sz="2000" dirty="0">
                <a:solidFill>
                  <a:schemeClr val="bg1"/>
                </a:solidFill>
              </a:rPr>
              <a:t>Step 4: </a:t>
            </a:r>
            <a:br>
              <a:rPr lang="en-US" sz="2000" dirty="0">
                <a:solidFill>
                  <a:schemeClr val="bg1"/>
                </a:solidFill>
              </a:rPr>
            </a:br>
            <a:r>
              <a:rPr lang="en-US" sz="2000" dirty="0">
                <a:solidFill>
                  <a:schemeClr val="bg1"/>
                </a:solidFill>
              </a:rPr>
              <a:t>County Office Action</a:t>
            </a:r>
          </a:p>
        </p:txBody>
      </p:sp>
      <p:sp>
        <p:nvSpPr>
          <p:cNvPr id="13" name="Text Placeholder 12">
            <a:extLst>
              <a:ext uri="{FF2B5EF4-FFF2-40B4-BE49-F238E27FC236}">
                <a16:creationId xmlns:a16="http://schemas.microsoft.com/office/drawing/2014/main" id="{EEA16768-A72D-DBE2-9537-1C071530225E}"/>
              </a:ext>
            </a:extLst>
          </p:cNvPr>
          <p:cNvSpPr>
            <a:spLocks noGrp="1"/>
          </p:cNvSpPr>
          <p:nvPr>
            <p:ph type="body" sz="quarter" idx="21"/>
          </p:nvPr>
        </p:nvSpPr>
        <p:spPr>
          <a:xfrm>
            <a:off x="7312084" y="2736743"/>
            <a:ext cx="1864499" cy="2889479"/>
          </a:xfrm>
        </p:spPr>
        <p:txBody>
          <a:bodyPr/>
          <a:lstStyle/>
          <a:p>
            <a:pPr marL="0" indent="0"/>
            <a:r>
              <a:rPr lang="en-US" sz="1600" dirty="0"/>
              <a:t>Upon receipt, the county office will expedite the application and upload both documents into the educator’s </a:t>
            </a:r>
            <a:r>
              <a:rPr lang="en-US" sz="1600" dirty="0" err="1"/>
              <a:t>NJEdCert</a:t>
            </a:r>
            <a:r>
              <a:rPr lang="en-US" sz="1600" dirty="0"/>
              <a:t> account.</a:t>
            </a:r>
          </a:p>
        </p:txBody>
      </p:sp>
      <p:sp>
        <p:nvSpPr>
          <p:cNvPr id="14" name="Text Placeholder 13">
            <a:extLst>
              <a:ext uri="{FF2B5EF4-FFF2-40B4-BE49-F238E27FC236}">
                <a16:creationId xmlns:a16="http://schemas.microsoft.com/office/drawing/2014/main" id="{4A4C8EEB-F4E0-F922-8A5C-AEBE9ED52BCC}"/>
              </a:ext>
            </a:extLst>
          </p:cNvPr>
          <p:cNvSpPr>
            <a:spLocks noGrp="1"/>
          </p:cNvSpPr>
          <p:nvPr>
            <p:ph type="body" sz="quarter" idx="22"/>
          </p:nvPr>
        </p:nvSpPr>
        <p:spPr>
          <a:xfrm>
            <a:off x="9621302" y="1231778"/>
            <a:ext cx="1864752" cy="1169961"/>
          </a:xfrm>
          <a:solidFill>
            <a:srgbClr val="004E75"/>
          </a:solidFill>
        </p:spPr>
        <p:txBody>
          <a:bodyPr anchor="ctr"/>
          <a:lstStyle/>
          <a:p>
            <a:pPr algn="ctr"/>
            <a:r>
              <a:rPr lang="en-US" sz="2000" dirty="0">
                <a:solidFill>
                  <a:schemeClr val="bg1"/>
                </a:solidFill>
              </a:rPr>
              <a:t>Step 5: </a:t>
            </a:r>
            <a:br>
              <a:rPr lang="en-US" sz="2000" dirty="0">
                <a:solidFill>
                  <a:schemeClr val="bg1"/>
                </a:solidFill>
              </a:rPr>
            </a:br>
            <a:r>
              <a:rPr lang="en-US" sz="2000" dirty="0">
                <a:solidFill>
                  <a:schemeClr val="bg1"/>
                </a:solidFill>
              </a:rPr>
              <a:t>Final Outcome</a:t>
            </a:r>
          </a:p>
        </p:txBody>
      </p:sp>
      <p:sp>
        <p:nvSpPr>
          <p:cNvPr id="15" name="Text Placeholder 14">
            <a:extLst>
              <a:ext uri="{FF2B5EF4-FFF2-40B4-BE49-F238E27FC236}">
                <a16:creationId xmlns:a16="http://schemas.microsoft.com/office/drawing/2014/main" id="{2EB3E3C6-398B-1F9B-7E4F-7023D186433B}"/>
              </a:ext>
            </a:extLst>
          </p:cNvPr>
          <p:cNvSpPr>
            <a:spLocks noGrp="1"/>
          </p:cNvSpPr>
          <p:nvPr>
            <p:ph type="body" sz="quarter" idx="23"/>
          </p:nvPr>
        </p:nvSpPr>
        <p:spPr>
          <a:xfrm>
            <a:off x="9621555" y="2736743"/>
            <a:ext cx="1864499" cy="2889479"/>
          </a:xfrm>
        </p:spPr>
        <p:txBody>
          <a:bodyPr/>
          <a:lstStyle/>
          <a:p>
            <a:pPr marL="0" indent="0"/>
            <a:r>
              <a:rPr lang="en-US" sz="1600" dirty="0"/>
              <a:t>The application is designated as “High Priority” and typically reviewed within one week.</a:t>
            </a:r>
          </a:p>
        </p:txBody>
      </p:sp>
    </p:spTree>
    <p:extLst>
      <p:ext uri="{BB962C8B-B14F-4D97-AF65-F5344CB8AC3E}">
        <p14:creationId xmlns:p14="http://schemas.microsoft.com/office/powerpoint/2010/main" val="2105198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28CD5-0307-2C19-0952-F826EC10F1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2F0352-E8D4-88A4-DB9E-8B2A8C64C974}"/>
              </a:ext>
            </a:extLst>
          </p:cNvPr>
          <p:cNvSpPr>
            <a:spLocks noGrp="1"/>
          </p:cNvSpPr>
          <p:nvPr>
            <p:ph type="title"/>
          </p:nvPr>
        </p:nvSpPr>
        <p:spPr/>
        <p:txBody>
          <a:bodyPr lIns="0" tIns="0" rIns="0" bIns="0" anchor="t"/>
          <a:lstStyle/>
          <a:p>
            <a:r>
              <a:rPr lang="en-US" sz="4400" dirty="0"/>
              <a:t>Emergency Certificate Renewal</a:t>
            </a:r>
          </a:p>
        </p:txBody>
      </p:sp>
      <p:sp>
        <p:nvSpPr>
          <p:cNvPr id="7" name="Text Placeholder 6">
            <a:extLst>
              <a:ext uri="{FF2B5EF4-FFF2-40B4-BE49-F238E27FC236}">
                <a16:creationId xmlns:a16="http://schemas.microsoft.com/office/drawing/2014/main" id="{FC3193E2-9526-4E5F-3EAD-4D18AB27FFF7}"/>
              </a:ext>
            </a:extLst>
          </p:cNvPr>
          <p:cNvSpPr>
            <a:spLocks noGrp="1"/>
          </p:cNvSpPr>
          <p:nvPr>
            <p:ph type="body" sz="quarter" idx="12"/>
          </p:nvPr>
        </p:nvSpPr>
        <p:spPr>
          <a:xfrm>
            <a:off x="443812" y="1440179"/>
            <a:ext cx="11251780" cy="4343103"/>
          </a:xfrm>
        </p:spPr>
        <p:txBody>
          <a:bodyPr/>
          <a:lstStyle/>
          <a:p>
            <a:pPr marL="0" indent="0">
              <a:buNone/>
            </a:pPr>
            <a:r>
              <a:rPr lang="en-US" dirty="0"/>
              <a:t>All emergency certificates expire July 31st of each year. Emergency renewals are for candidates who are renewing their emergency certificate and remaining with the same employer. </a:t>
            </a:r>
          </a:p>
          <a:p>
            <a:pPr lvl="0"/>
            <a:r>
              <a:rPr lang="en-US" sz="2000" dirty="0"/>
              <a:t>School district notifies candidate of emergency certificate renewal.</a:t>
            </a:r>
          </a:p>
          <a:p>
            <a:pPr lvl="0"/>
            <a:r>
              <a:rPr lang="en-US" sz="2000" dirty="0"/>
              <a:t>School district initiates the renewal process via district portal access. </a:t>
            </a:r>
          </a:p>
          <a:p>
            <a:pPr lvl="0"/>
            <a:r>
              <a:rPr lang="en-US" sz="2000" dirty="0"/>
              <a:t>Candidate receives an email from </a:t>
            </a:r>
            <a:r>
              <a:rPr lang="en-US" sz="2000" dirty="0" err="1"/>
              <a:t>NJEdCert</a:t>
            </a:r>
            <a:r>
              <a:rPr lang="en-US" sz="2000" dirty="0"/>
              <a:t> with a link and authorization code to claim and pay for the emergency certificate renewal application.</a:t>
            </a:r>
          </a:p>
          <a:p>
            <a:pPr lvl="0"/>
            <a:r>
              <a:rPr lang="en-US" sz="2000" dirty="0"/>
              <a:t>Once claimed, the case is assigned to the county office of education.</a:t>
            </a:r>
          </a:p>
          <a:p>
            <a:pPr lvl="0"/>
            <a:r>
              <a:rPr lang="en-US" sz="2000" dirty="0"/>
              <a:t>County office of education reviews transcripts and/or documentation and notes whether there has been progress towards standard certification such that renewal is appropriate pursuant to regulations. </a:t>
            </a:r>
          </a:p>
          <a:p>
            <a:pPr lvl="0"/>
            <a:r>
              <a:rPr lang="en-US" sz="2000" dirty="0"/>
              <a:t>If progress towards completion is noted, then the case will be reviewed and if eligible, emergency certificate is renewed and viewable in </a:t>
            </a:r>
            <a:r>
              <a:rPr lang="en-US" sz="2000" dirty="0" err="1"/>
              <a:t>NJEdCert</a:t>
            </a:r>
            <a:r>
              <a:rPr lang="en-US" sz="2000" dirty="0"/>
              <a:t>.</a:t>
            </a:r>
          </a:p>
        </p:txBody>
      </p:sp>
    </p:spTree>
    <p:extLst>
      <p:ext uri="{BB962C8B-B14F-4D97-AF65-F5344CB8AC3E}">
        <p14:creationId xmlns:p14="http://schemas.microsoft.com/office/powerpoint/2010/main" val="3560808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1C50-19F4-9A8A-2EBE-540336748AFA}"/>
              </a:ext>
            </a:extLst>
          </p:cNvPr>
          <p:cNvSpPr>
            <a:spLocks noGrp="1"/>
          </p:cNvSpPr>
          <p:nvPr>
            <p:ph type="title"/>
          </p:nvPr>
        </p:nvSpPr>
        <p:spPr>
          <a:xfrm>
            <a:off x="271796" y="383464"/>
            <a:ext cx="11277599" cy="416560"/>
          </a:xfrm>
        </p:spPr>
        <p:txBody>
          <a:bodyPr lIns="0" tIns="0" rIns="0" bIns="0" anchor="t"/>
          <a:lstStyle/>
          <a:p>
            <a:r>
              <a:rPr lang="en-US" sz="4400" dirty="0"/>
              <a:t>Early Literacy Specialist</a:t>
            </a:r>
          </a:p>
        </p:txBody>
      </p:sp>
      <p:sp>
        <p:nvSpPr>
          <p:cNvPr id="4" name="Text Placeholder 3">
            <a:extLst>
              <a:ext uri="{FF2B5EF4-FFF2-40B4-BE49-F238E27FC236}">
                <a16:creationId xmlns:a16="http://schemas.microsoft.com/office/drawing/2014/main" id="{B0A53677-8BC6-DFFA-AB0C-BC67C53E93AB}"/>
              </a:ext>
            </a:extLst>
          </p:cNvPr>
          <p:cNvSpPr>
            <a:spLocks noGrp="1"/>
          </p:cNvSpPr>
          <p:nvPr>
            <p:ph type="body" sz="quarter" idx="12"/>
          </p:nvPr>
        </p:nvSpPr>
        <p:spPr>
          <a:xfrm>
            <a:off x="297615" y="955747"/>
            <a:ext cx="11251780" cy="5240516"/>
          </a:xfrm>
        </p:spPr>
        <p:txBody>
          <a:bodyPr lIns="0" tIns="0" rIns="0" bIns="0" anchor="t"/>
          <a:lstStyle/>
          <a:p>
            <a:pPr marL="0" indent="0">
              <a:lnSpc>
                <a:spcPct val="108000"/>
              </a:lnSpc>
              <a:spcBef>
                <a:spcPts val="0"/>
              </a:spcBef>
              <a:spcAft>
                <a:spcPts val="1200"/>
              </a:spcAft>
              <a:buNone/>
            </a:pPr>
            <a:r>
              <a:rPr lang="en-US" dirty="0">
                <a:solidFill>
                  <a:schemeClr val="tx1"/>
                </a:solidFill>
                <a:latin typeface="Aptos Narrow"/>
              </a:rPr>
              <a:t>The new early literacy specialist endorsement is available at the start of the 2026-2027 school year if the educator is employed under the following authorization:</a:t>
            </a:r>
            <a:endParaRPr lang="en-US" dirty="0">
              <a:solidFill>
                <a:schemeClr val="tx1"/>
              </a:solidFill>
            </a:endParaRPr>
          </a:p>
          <a:p>
            <a:pPr marL="0" indent="0">
              <a:lnSpc>
                <a:spcPct val="108000"/>
              </a:lnSpc>
              <a:spcAft>
                <a:spcPts val="1400"/>
              </a:spcAft>
              <a:buNone/>
            </a:pPr>
            <a:r>
              <a:rPr lang="en-US" dirty="0">
                <a:solidFill>
                  <a:srgbClr val="000000"/>
                </a:solidFill>
                <a:latin typeface="Aptos Narrow"/>
              </a:rPr>
              <a:t>The early literacy specialist endorsement authorizes the holder to serve as a reading specialist in preschool through grade three. They conduct in-service training of teachers and administrators; coordinate instruction for students or groups of students having difficulty learning to read; diagnose the nature and cause of a student’s difficulty in learning to read; plan developmental programs in reading for all students; recommend methods and materials to be used in the school district reading program; and contributes to the collection of standardized data as a means of determining and monitoring the reading achievement of students. Additionally, the early literacy specialist may serve as the primary general education interventionist for any student in preschool through grade three with a reading or literacy difficulty that is the result of dyslexia or dysgraphia.</a:t>
            </a:r>
            <a:endParaRPr lang="en-US" dirty="0">
              <a:latin typeface="Aptos Narrow"/>
            </a:endParaRPr>
          </a:p>
        </p:txBody>
      </p:sp>
    </p:spTree>
    <p:extLst>
      <p:ext uri="{BB962C8B-B14F-4D97-AF65-F5344CB8AC3E}">
        <p14:creationId xmlns:p14="http://schemas.microsoft.com/office/powerpoint/2010/main" val="1246906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53F60-D006-BD86-797F-1D58270E9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252B9-94E6-EBAA-C598-F570002660D4}"/>
              </a:ext>
            </a:extLst>
          </p:cNvPr>
          <p:cNvSpPr>
            <a:spLocks noGrp="1"/>
          </p:cNvSpPr>
          <p:nvPr>
            <p:ph type="title"/>
          </p:nvPr>
        </p:nvSpPr>
        <p:spPr/>
        <p:txBody>
          <a:bodyPr lIns="0" tIns="0" rIns="0" bIns="0" anchor="t"/>
          <a:lstStyle/>
          <a:p>
            <a:r>
              <a:rPr lang="en-US" dirty="0">
                <a:latin typeface="Aptos Narrow"/>
              </a:rPr>
              <a:t>Teacher of Computer Science</a:t>
            </a:r>
            <a:endParaRPr lang="en-US" dirty="0"/>
          </a:p>
        </p:txBody>
      </p:sp>
      <p:sp>
        <p:nvSpPr>
          <p:cNvPr id="3" name="Text Placeholder 2">
            <a:extLst>
              <a:ext uri="{FF2B5EF4-FFF2-40B4-BE49-F238E27FC236}">
                <a16:creationId xmlns:a16="http://schemas.microsoft.com/office/drawing/2014/main" id="{04061063-ABF9-E4E0-39CF-E4577E21FAC7}"/>
              </a:ext>
            </a:extLst>
          </p:cNvPr>
          <p:cNvSpPr>
            <a:spLocks noGrp="1"/>
          </p:cNvSpPr>
          <p:nvPr>
            <p:ph type="body" sz="quarter" idx="11"/>
          </p:nvPr>
        </p:nvSpPr>
        <p:spPr/>
        <p:txBody>
          <a:bodyPr lIns="0" tIns="0" rIns="0" bIns="0" anchor="t"/>
          <a:lstStyle/>
          <a:p>
            <a:r>
              <a:rPr lang="en-US" dirty="0">
                <a:latin typeface="Aptos Narrow"/>
              </a:rPr>
              <a:t>Amended Regulations</a:t>
            </a:r>
            <a:endParaRPr lang="en-US" dirty="0"/>
          </a:p>
        </p:txBody>
      </p:sp>
      <p:sp>
        <p:nvSpPr>
          <p:cNvPr id="6" name="Text Placeholder 5">
            <a:extLst>
              <a:ext uri="{FF2B5EF4-FFF2-40B4-BE49-F238E27FC236}">
                <a16:creationId xmlns:a16="http://schemas.microsoft.com/office/drawing/2014/main" id="{BA243A3D-7EFD-34F1-C0BB-D50B654D8CC8}"/>
              </a:ext>
            </a:extLst>
          </p:cNvPr>
          <p:cNvSpPr>
            <a:spLocks noGrp="1"/>
          </p:cNvSpPr>
          <p:nvPr>
            <p:ph type="body" sz="quarter" idx="12"/>
          </p:nvPr>
        </p:nvSpPr>
        <p:spPr/>
        <p:txBody>
          <a:bodyPr/>
          <a:lstStyle/>
          <a:p>
            <a:pPr marL="0" indent="0">
              <a:buNone/>
            </a:pPr>
            <a:r>
              <a:rPr lang="en-US" sz="3200" b="1" dirty="0"/>
              <a:t>On or before July 1, 2027:</a:t>
            </a:r>
          </a:p>
          <a:p>
            <a:pPr marL="0" indent="0">
              <a:buNone/>
            </a:pPr>
            <a:r>
              <a:rPr lang="en-US" dirty="0">
                <a:solidFill>
                  <a:schemeClr val="tx1"/>
                </a:solidFill>
                <a:latin typeface="Aptos Narrow"/>
              </a:rPr>
              <a:t>Holders of other instructional endorsements may teach computer science until July 1, 2027. </a:t>
            </a:r>
            <a:endParaRPr lang="en-US" dirty="0">
              <a:solidFill>
                <a:schemeClr val="tx1"/>
              </a:solidFill>
            </a:endParaRPr>
          </a:p>
        </p:txBody>
      </p:sp>
      <p:sp>
        <p:nvSpPr>
          <p:cNvPr id="7" name="Text Placeholder 6">
            <a:extLst>
              <a:ext uri="{FF2B5EF4-FFF2-40B4-BE49-F238E27FC236}">
                <a16:creationId xmlns:a16="http://schemas.microsoft.com/office/drawing/2014/main" id="{548ADB4B-96E7-E55A-1BA7-7711E70C850F}"/>
              </a:ext>
            </a:extLst>
          </p:cNvPr>
          <p:cNvSpPr>
            <a:spLocks noGrp="1"/>
          </p:cNvSpPr>
          <p:nvPr>
            <p:ph type="body" sz="quarter" idx="13"/>
          </p:nvPr>
        </p:nvSpPr>
        <p:spPr/>
        <p:txBody>
          <a:bodyPr/>
          <a:lstStyle/>
          <a:p>
            <a:pPr marL="0" lvl="0" indent="0">
              <a:buNone/>
            </a:pPr>
            <a:r>
              <a:rPr lang="en-US" sz="3200" b="1" dirty="0">
                <a:solidFill>
                  <a:schemeClr val="tx1"/>
                </a:solidFill>
              </a:rPr>
              <a:t>July 2, 2027 and after:</a:t>
            </a:r>
          </a:p>
          <a:p>
            <a:pPr marL="0" indent="0">
              <a:buNone/>
            </a:pPr>
            <a:r>
              <a:rPr lang="en-US" dirty="0"/>
              <a:t>After July 1, 2027, a teacher of computer science </a:t>
            </a:r>
            <a:r>
              <a:rPr lang="en-US" i="1" dirty="0"/>
              <a:t>in grades nine through 12</a:t>
            </a:r>
            <a:r>
              <a:rPr lang="en-US" dirty="0"/>
              <a:t> only must hold a computer science endorsement.</a:t>
            </a:r>
          </a:p>
        </p:txBody>
      </p:sp>
    </p:spTree>
    <p:extLst>
      <p:ext uri="{BB962C8B-B14F-4D97-AF65-F5344CB8AC3E}">
        <p14:creationId xmlns:p14="http://schemas.microsoft.com/office/powerpoint/2010/main" val="2164679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F9823-9AD8-9F66-1CBA-AB294B32E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EB53ED-1C35-C99E-1E8D-B6A6FC50E2A1}"/>
              </a:ext>
            </a:extLst>
          </p:cNvPr>
          <p:cNvSpPr>
            <a:spLocks noGrp="1"/>
          </p:cNvSpPr>
          <p:nvPr>
            <p:ph type="title"/>
          </p:nvPr>
        </p:nvSpPr>
        <p:spPr>
          <a:xfrm>
            <a:off x="443812" y="257051"/>
            <a:ext cx="11277599" cy="416560"/>
          </a:xfrm>
        </p:spPr>
        <p:txBody>
          <a:bodyPr/>
          <a:lstStyle/>
          <a:p>
            <a:r>
              <a:rPr lang="en-US" sz="5400" dirty="0"/>
              <a:t>Agenda</a:t>
            </a:r>
          </a:p>
        </p:txBody>
      </p:sp>
      <p:sp>
        <p:nvSpPr>
          <p:cNvPr id="8" name="Text Placeholder 2">
            <a:extLst>
              <a:ext uri="{FF2B5EF4-FFF2-40B4-BE49-F238E27FC236}">
                <a16:creationId xmlns:a16="http://schemas.microsoft.com/office/drawing/2014/main" id="{B750D7E7-FC46-7A33-671D-5FEE24BFC78E}"/>
              </a:ext>
            </a:extLst>
          </p:cNvPr>
          <p:cNvSpPr>
            <a:spLocks noGrp="1"/>
          </p:cNvSpPr>
          <p:nvPr>
            <p:ph type="body" sz="quarter" idx="11"/>
          </p:nvPr>
        </p:nvSpPr>
        <p:spPr/>
        <p:txBody>
          <a:bodyPr/>
          <a:lstStyle/>
          <a:p>
            <a:r>
              <a:rPr lang="en-US" dirty="0"/>
              <a:t>Introductions, Updates, and Contact Information </a:t>
            </a:r>
          </a:p>
        </p:txBody>
      </p:sp>
      <p:sp>
        <p:nvSpPr>
          <p:cNvPr id="4" name="Text Placeholder 3">
            <a:extLst>
              <a:ext uri="{FF2B5EF4-FFF2-40B4-BE49-F238E27FC236}">
                <a16:creationId xmlns:a16="http://schemas.microsoft.com/office/drawing/2014/main" id="{A2C8F0E3-E188-2893-7BA4-47984490DAD6}"/>
              </a:ext>
            </a:extLst>
          </p:cNvPr>
          <p:cNvSpPr>
            <a:spLocks noGrp="1"/>
          </p:cNvSpPr>
          <p:nvPr>
            <p:ph type="body" sz="quarter" idx="12"/>
          </p:nvPr>
        </p:nvSpPr>
        <p:spPr>
          <a:xfrm>
            <a:off x="593999" y="3831167"/>
            <a:ext cx="1537314" cy="914400"/>
          </a:xfrm>
        </p:spPr>
        <p:txBody>
          <a:bodyPr/>
          <a:lstStyle/>
          <a:p>
            <a:r>
              <a:rPr lang="en-US" sz="1800" dirty="0"/>
              <a:t>Welcome </a:t>
            </a:r>
            <a:br>
              <a:rPr lang="en-US" sz="1800" dirty="0"/>
            </a:br>
            <a:r>
              <a:rPr lang="en-US" sz="1800" dirty="0"/>
              <a:t>and Introductions</a:t>
            </a:r>
          </a:p>
        </p:txBody>
      </p:sp>
      <p:sp>
        <p:nvSpPr>
          <p:cNvPr id="6" name="Text Placeholder 5">
            <a:extLst>
              <a:ext uri="{FF2B5EF4-FFF2-40B4-BE49-F238E27FC236}">
                <a16:creationId xmlns:a16="http://schemas.microsoft.com/office/drawing/2014/main" id="{E68A3D78-022D-C2FB-4D1F-6EB13CB29852}"/>
              </a:ext>
            </a:extLst>
          </p:cNvPr>
          <p:cNvSpPr>
            <a:spLocks noGrp="1"/>
          </p:cNvSpPr>
          <p:nvPr>
            <p:ph type="body" sz="quarter" idx="13"/>
          </p:nvPr>
        </p:nvSpPr>
        <p:spPr>
          <a:xfrm>
            <a:off x="2209119" y="3859026"/>
            <a:ext cx="1315746" cy="914400"/>
          </a:xfrm>
        </p:spPr>
        <p:txBody>
          <a:bodyPr/>
          <a:lstStyle/>
          <a:p>
            <a:r>
              <a:rPr lang="en-US" sz="1800" dirty="0" err="1"/>
              <a:t>NJEdCert</a:t>
            </a:r>
            <a:r>
              <a:rPr lang="en-US" sz="1800" dirty="0"/>
              <a:t> Updates</a:t>
            </a:r>
          </a:p>
        </p:txBody>
      </p:sp>
      <p:sp>
        <p:nvSpPr>
          <p:cNvPr id="9" name="Text Placeholder 8">
            <a:extLst>
              <a:ext uri="{FF2B5EF4-FFF2-40B4-BE49-F238E27FC236}">
                <a16:creationId xmlns:a16="http://schemas.microsoft.com/office/drawing/2014/main" id="{B0A5E4A2-4698-1E3A-54D3-D242F7BA58DC}"/>
              </a:ext>
            </a:extLst>
          </p:cNvPr>
          <p:cNvSpPr>
            <a:spLocks noGrp="1"/>
          </p:cNvSpPr>
          <p:nvPr>
            <p:ph type="body" sz="quarter" idx="14"/>
          </p:nvPr>
        </p:nvSpPr>
        <p:spPr>
          <a:xfrm>
            <a:off x="3706529" y="3859026"/>
            <a:ext cx="1315746" cy="914400"/>
          </a:xfrm>
        </p:spPr>
        <p:txBody>
          <a:bodyPr/>
          <a:lstStyle/>
          <a:p>
            <a:r>
              <a:rPr lang="en-US" sz="1800" dirty="0"/>
              <a:t>Educator Conduct</a:t>
            </a:r>
          </a:p>
        </p:txBody>
      </p:sp>
      <p:sp>
        <p:nvSpPr>
          <p:cNvPr id="12" name="Text Placeholder 11">
            <a:extLst>
              <a:ext uri="{FF2B5EF4-FFF2-40B4-BE49-F238E27FC236}">
                <a16:creationId xmlns:a16="http://schemas.microsoft.com/office/drawing/2014/main" id="{7AE61E34-0C38-40DC-61D9-C17120B42CB2}"/>
              </a:ext>
            </a:extLst>
          </p:cNvPr>
          <p:cNvSpPr>
            <a:spLocks noGrp="1"/>
          </p:cNvSpPr>
          <p:nvPr>
            <p:ph type="body" sz="quarter" idx="15"/>
          </p:nvPr>
        </p:nvSpPr>
        <p:spPr>
          <a:xfrm>
            <a:off x="5173912" y="3885837"/>
            <a:ext cx="1453035" cy="914400"/>
          </a:xfrm>
        </p:spPr>
        <p:txBody>
          <a:bodyPr/>
          <a:lstStyle/>
          <a:p>
            <a:r>
              <a:rPr lang="en-US" sz="1800" dirty="0"/>
              <a:t>Educator Preparation</a:t>
            </a:r>
          </a:p>
        </p:txBody>
      </p:sp>
      <p:sp>
        <p:nvSpPr>
          <p:cNvPr id="14" name="Text Placeholder 13">
            <a:extLst>
              <a:ext uri="{FF2B5EF4-FFF2-40B4-BE49-F238E27FC236}">
                <a16:creationId xmlns:a16="http://schemas.microsoft.com/office/drawing/2014/main" id="{2CCD7B41-420B-2DD7-88B8-20717A200970}"/>
              </a:ext>
            </a:extLst>
          </p:cNvPr>
          <p:cNvSpPr>
            <a:spLocks noGrp="1"/>
          </p:cNvSpPr>
          <p:nvPr>
            <p:ph type="body" sz="quarter" idx="16"/>
          </p:nvPr>
        </p:nvSpPr>
        <p:spPr>
          <a:xfrm>
            <a:off x="6715200" y="3849829"/>
            <a:ext cx="1453035" cy="914400"/>
          </a:xfrm>
        </p:spPr>
        <p:txBody>
          <a:bodyPr/>
          <a:lstStyle/>
          <a:p>
            <a:r>
              <a:rPr lang="en-US" sz="1800" dirty="0"/>
              <a:t>Certification Requirement and Process</a:t>
            </a:r>
          </a:p>
        </p:txBody>
      </p:sp>
      <p:sp>
        <p:nvSpPr>
          <p:cNvPr id="16" name="Text Placeholder 15">
            <a:extLst>
              <a:ext uri="{FF2B5EF4-FFF2-40B4-BE49-F238E27FC236}">
                <a16:creationId xmlns:a16="http://schemas.microsoft.com/office/drawing/2014/main" id="{4DACB6D2-72A2-72F6-C881-9C92C306464D}"/>
              </a:ext>
            </a:extLst>
          </p:cNvPr>
          <p:cNvSpPr>
            <a:spLocks noGrp="1"/>
          </p:cNvSpPr>
          <p:nvPr>
            <p:ph type="body" sz="quarter" idx="17"/>
          </p:nvPr>
        </p:nvSpPr>
        <p:spPr>
          <a:xfrm>
            <a:off x="8231620" y="3849829"/>
            <a:ext cx="1315746" cy="914400"/>
          </a:xfrm>
        </p:spPr>
        <p:txBody>
          <a:bodyPr/>
          <a:lstStyle/>
          <a:p>
            <a:r>
              <a:rPr lang="en-US" sz="1800" dirty="0"/>
              <a:t>Provisional Process</a:t>
            </a:r>
          </a:p>
        </p:txBody>
      </p:sp>
      <p:sp>
        <p:nvSpPr>
          <p:cNvPr id="18" name="Text Placeholder 17">
            <a:extLst>
              <a:ext uri="{FF2B5EF4-FFF2-40B4-BE49-F238E27FC236}">
                <a16:creationId xmlns:a16="http://schemas.microsoft.com/office/drawing/2014/main" id="{BBC1A2F7-D709-4AF3-6207-301FB79A77CC}"/>
              </a:ext>
            </a:extLst>
          </p:cNvPr>
          <p:cNvSpPr>
            <a:spLocks noGrp="1"/>
          </p:cNvSpPr>
          <p:nvPr>
            <p:ph type="body" sz="quarter" idx="18"/>
          </p:nvPr>
        </p:nvSpPr>
        <p:spPr>
          <a:xfrm>
            <a:off x="9723873" y="3831167"/>
            <a:ext cx="1315746" cy="914400"/>
          </a:xfrm>
        </p:spPr>
        <p:txBody>
          <a:bodyPr/>
          <a:lstStyle/>
          <a:p>
            <a:r>
              <a:rPr lang="en-US" sz="1800" dirty="0"/>
              <a:t>Contact Information</a:t>
            </a:r>
          </a:p>
        </p:txBody>
      </p:sp>
    </p:spTree>
    <p:extLst>
      <p:ext uri="{BB962C8B-B14F-4D97-AF65-F5344CB8AC3E}">
        <p14:creationId xmlns:p14="http://schemas.microsoft.com/office/powerpoint/2010/main" val="51106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9E521-C9B7-CEAB-1A74-7A343FE8B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E43F2-7574-30C4-75C3-8F5E87DC232A}"/>
              </a:ext>
            </a:extLst>
          </p:cNvPr>
          <p:cNvSpPr>
            <a:spLocks noGrp="1"/>
          </p:cNvSpPr>
          <p:nvPr>
            <p:ph type="title"/>
          </p:nvPr>
        </p:nvSpPr>
        <p:spPr/>
        <p:txBody>
          <a:bodyPr lIns="0" tIns="0" rIns="0" bIns="0" anchor="t"/>
          <a:lstStyle/>
          <a:p>
            <a:r>
              <a:rPr lang="en-US" sz="4400">
                <a:latin typeface="Aptos Narrow"/>
              </a:rPr>
              <a:t>New Praxis Subject Matter Test</a:t>
            </a:r>
            <a:endParaRPr lang="en-US"/>
          </a:p>
        </p:txBody>
      </p:sp>
      <p:sp>
        <p:nvSpPr>
          <p:cNvPr id="3" name="Text Placeholder 2">
            <a:extLst>
              <a:ext uri="{FF2B5EF4-FFF2-40B4-BE49-F238E27FC236}">
                <a16:creationId xmlns:a16="http://schemas.microsoft.com/office/drawing/2014/main" id="{85DE47E6-F9DF-0589-E5FD-AEE91C97036A}"/>
              </a:ext>
            </a:extLst>
          </p:cNvPr>
          <p:cNvSpPr>
            <a:spLocks noGrp="1"/>
          </p:cNvSpPr>
          <p:nvPr>
            <p:ph type="body" sz="quarter" idx="11"/>
          </p:nvPr>
        </p:nvSpPr>
        <p:spPr/>
        <p:txBody>
          <a:bodyPr lIns="0" tIns="0" rIns="0" bIns="0" anchor="t"/>
          <a:lstStyle/>
          <a:p>
            <a:r>
              <a:rPr lang="en-US">
                <a:latin typeface="Aptos Narrow"/>
              </a:rPr>
              <a:t>MS Social Studies</a:t>
            </a:r>
          </a:p>
        </p:txBody>
      </p:sp>
      <p:graphicFrame>
        <p:nvGraphicFramePr>
          <p:cNvPr id="5" name="Table 4">
            <a:extLst>
              <a:ext uri="{FF2B5EF4-FFF2-40B4-BE49-F238E27FC236}">
                <a16:creationId xmlns:a16="http://schemas.microsoft.com/office/drawing/2014/main" id="{83A80B18-BBCD-CE31-29B6-9F3A1C944DE2}"/>
              </a:ext>
            </a:extLst>
          </p:cNvPr>
          <p:cNvGraphicFramePr>
            <a:graphicFrameLocks noGrp="1"/>
          </p:cNvGraphicFramePr>
          <p:nvPr>
            <p:extLst>
              <p:ext uri="{D42A27DB-BD31-4B8C-83A1-F6EECF244321}">
                <p14:modId xmlns:p14="http://schemas.microsoft.com/office/powerpoint/2010/main" val="729369879"/>
              </p:ext>
            </p:extLst>
          </p:nvPr>
        </p:nvGraphicFramePr>
        <p:xfrm>
          <a:off x="495451" y="2173201"/>
          <a:ext cx="11225960" cy="1959356"/>
        </p:xfrm>
        <a:graphic>
          <a:graphicData uri="http://schemas.openxmlformats.org/drawingml/2006/table">
            <a:tbl>
              <a:tblPr firstRow="1" bandRow="1">
                <a:tableStyleId>{1FECB4D8-DB02-4DC6-A0A2-4F2EBAE1DC90}</a:tableStyleId>
              </a:tblPr>
              <a:tblGrid>
                <a:gridCol w="5576532">
                  <a:extLst>
                    <a:ext uri="{9D8B030D-6E8A-4147-A177-3AD203B41FA5}">
                      <a16:colId xmlns:a16="http://schemas.microsoft.com/office/drawing/2014/main" val="4293662658"/>
                    </a:ext>
                  </a:extLst>
                </a:gridCol>
                <a:gridCol w="5649428">
                  <a:extLst>
                    <a:ext uri="{9D8B030D-6E8A-4147-A177-3AD203B41FA5}">
                      <a16:colId xmlns:a16="http://schemas.microsoft.com/office/drawing/2014/main" val="1940413816"/>
                    </a:ext>
                  </a:extLst>
                </a:gridCol>
              </a:tblGrid>
              <a:tr h="0">
                <a:tc>
                  <a:txBody>
                    <a:bodyPr/>
                    <a:lstStyle/>
                    <a:p>
                      <a:pPr marL="0" marR="0" algn="ctr">
                        <a:lnSpc>
                          <a:spcPct val="115000"/>
                        </a:lnSpc>
                        <a:spcAft>
                          <a:spcPts val="800"/>
                        </a:spcAft>
                        <a:buNone/>
                      </a:pPr>
                      <a:r>
                        <a:rPr lang="en-US" sz="2000" kern="100" dirty="0">
                          <a:effectLst/>
                        </a:rPr>
                        <a:t>Current Test Expires 8/31/26</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Aft>
                          <a:spcPts val="800"/>
                        </a:spcAft>
                        <a:buNone/>
                      </a:pPr>
                      <a:r>
                        <a:rPr lang="en-US" sz="2000" kern="100">
                          <a:effectLst/>
                        </a:rPr>
                        <a:t>Replacement Test Effective 9/1/26</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8266886"/>
                  </a:ext>
                </a:extLst>
              </a:tr>
              <a:tr h="0">
                <a:tc>
                  <a:txBody>
                    <a:bodyPr/>
                    <a:lstStyle/>
                    <a:p>
                      <a:pPr marL="0" marR="0">
                        <a:lnSpc>
                          <a:spcPct val="115000"/>
                        </a:lnSpc>
                        <a:spcAft>
                          <a:spcPts val="800"/>
                        </a:spcAft>
                        <a:buNone/>
                      </a:pPr>
                      <a:r>
                        <a:rPr lang="en-US" sz="2000" b="0" kern="100">
                          <a:solidFill>
                            <a:schemeClr val="tx1"/>
                          </a:solidFill>
                          <a:effectLst/>
                        </a:rPr>
                        <a:t>Middle School with Subject-Matter Specialization: Social Studies in Grades 5–8</a:t>
                      </a:r>
                    </a:p>
                    <a:p>
                      <a:pPr marL="0" marR="0">
                        <a:lnSpc>
                          <a:spcPct val="115000"/>
                        </a:lnSpc>
                        <a:spcAft>
                          <a:spcPts val="800"/>
                        </a:spcAft>
                        <a:buNone/>
                      </a:pPr>
                      <a:r>
                        <a:rPr lang="en-US" sz="2000" b="0" kern="100">
                          <a:solidFill>
                            <a:schemeClr val="tx1"/>
                          </a:solidFill>
                          <a:effectLst/>
                        </a:rPr>
                        <a:t>Code: 5089</a:t>
                      </a:r>
                    </a:p>
                    <a:p>
                      <a:pPr marL="0" marR="0">
                        <a:lnSpc>
                          <a:spcPct val="115000"/>
                        </a:lnSpc>
                        <a:spcAft>
                          <a:spcPts val="800"/>
                        </a:spcAft>
                        <a:buNone/>
                      </a:pPr>
                      <a:r>
                        <a:rPr lang="en-US" sz="2000" b="0" kern="100">
                          <a:solidFill>
                            <a:schemeClr val="tx1"/>
                          </a:solidFill>
                          <a:effectLst/>
                        </a:rPr>
                        <a:t>Passing Score:  158</a:t>
                      </a:r>
                      <a:endParaRPr lang="en-US" sz="20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182880"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2000" b="0" kern="100" dirty="0">
                          <a:effectLst/>
                        </a:rPr>
                        <a:t>Middle School with Subject-Matter Specialization: Social Studies in Grades 5–8</a:t>
                      </a:r>
                    </a:p>
                    <a:p>
                      <a:pPr marL="0" marR="0">
                        <a:lnSpc>
                          <a:spcPct val="115000"/>
                        </a:lnSpc>
                        <a:spcAft>
                          <a:spcPts val="800"/>
                        </a:spcAft>
                        <a:buNone/>
                      </a:pPr>
                      <a:r>
                        <a:rPr lang="en-US" sz="2000" b="0" kern="100" dirty="0">
                          <a:effectLst/>
                        </a:rPr>
                        <a:t>Code: 5589</a:t>
                      </a:r>
                    </a:p>
                    <a:p>
                      <a:pPr marL="0" marR="0">
                        <a:lnSpc>
                          <a:spcPct val="115000"/>
                        </a:lnSpc>
                        <a:spcAft>
                          <a:spcPts val="800"/>
                        </a:spcAft>
                        <a:buNone/>
                      </a:pPr>
                      <a:r>
                        <a:rPr lang="en-US" sz="2000" b="0" kern="100" dirty="0">
                          <a:effectLst/>
                        </a:rPr>
                        <a:t>Passing Score: 149</a:t>
                      </a:r>
                      <a:endParaRPr lang="en-US" sz="2000" b="0" kern="100" dirty="0">
                        <a:effectLst/>
                        <a:latin typeface="Aptos" panose="020B0004020202020204" pitchFamily="34" charset="0"/>
                        <a:ea typeface="+mn-ea"/>
                        <a:cs typeface="Times New Roman" panose="02020603050405020304" pitchFamily="18" charset="0"/>
                      </a:endParaRPr>
                    </a:p>
                  </a:txBody>
                  <a:tcPr marL="182880"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446476"/>
                  </a:ext>
                </a:extLst>
              </a:tr>
            </a:tbl>
          </a:graphicData>
        </a:graphic>
      </p:graphicFrame>
    </p:spTree>
    <p:extLst>
      <p:ext uri="{BB962C8B-B14F-4D97-AF65-F5344CB8AC3E}">
        <p14:creationId xmlns:p14="http://schemas.microsoft.com/office/powerpoint/2010/main" val="1090492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3B71A-19A3-3FA7-8D68-EADF30E50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22A55-B1C4-34D9-7F4E-A6B1F9765539}"/>
              </a:ext>
            </a:extLst>
          </p:cNvPr>
          <p:cNvSpPr>
            <a:spLocks noGrp="1"/>
          </p:cNvSpPr>
          <p:nvPr>
            <p:ph type="title"/>
          </p:nvPr>
        </p:nvSpPr>
        <p:spPr/>
        <p:txBody>
          <a:bodyPr lIns="0" tIns="0" rIns="0" bIns="0" anchor="t"/>
          <a:lstStyle/>
          <a:p>
            <a:r>
              <a:rPr lang="en-US" sz="4200" dirty="0">
                <a:latin typeface="Aptos Narrow"/>
              </a:rPr>
              <a:t>Multistate Registered Professional Nurse License</a:t>
            </a:r>
            <a:endParaRPr lang="en-US" sz="4200" b="0" dirty="0">
              <a:solidFill>
                <a:srgbClr val="000000"/>
              </a:solidFill>
              <a:latin typeface="Aptos Narrow"/>
            </a:endParaRPr>
          </a:p>
        </p:txBody>
      </p:sp>
      <p:sp>
        <p:nvSpPr>
          <p:cNvPr id="3" name="Text Placeholder 2">
            <a:extLst>
              <a:ext uri="{FF2B5EF4-FFF2-40B4-BE49-F238E27FC236}">
                <a16:creationId xmlns:a16="http://schemas.microsoft.com/office/drawing/2014/main" id="{306DF53F-FFC2-F539-C30B-DCEA7F3B1BA6}"/>
              </a:ext>
            </a:extLst>
          </p:cNvPr>
          <p:cNvSpPr>
            <a:spLocks noGrp="1"/>
          </p:cNvSpPr>
          <p:nvPr>
            <p:ph type="body" sz="quarter" idx="11"/>
          </p:nvPr>
        </p:nvSpPr>
        <p:spPr/>
        <p:txBody>
          <a:bodyPr lIns="0" tIns="0" rIns="0" bIns="0" anchor="t"/>
          <a:lstStyle/>
          <a:p>
            <a:r>
              <a:rPr lang="en-US" sz="2900">
                <a:latin typeface="Aptos Narrow"/>
              </a:rPr>
              <a:t>School Nurse, Non-Instructional School Nurse, and Substitute School Nurse </a:t>
            </a:r>
            <a:endParaRPr lang="en-US" sz="2900"/>
          </a:p>
        </p:txBody>
      </p:sp>
      <p:sp>
        <p:nvSpPr>
          <p:cNvPr id="4" name="Text Placeholder 3">
            <a:extLst>
              <a:ext uri="{FF2B5EF4-FFF2-40B4-BE49-F238E27FC236}">
                <a16:creationId xmlns:a16="http://schemas.microsoft.com/office/drawing/2014/main" id="{B7822F98-2AE0-0348-3887-76CF15CEC8BF}"/>
              </a:ext>
            </a:extLst>
          </p:cNvPr>
          <p:cNvSpPr>
            <a:spLocks noGrp="1"/>
          </p:cNvSpPr>
          <p:nvPr>
            <p:ph type="body" sz="quarter" idx="12"/>
          </p:nvPr>
        </p:nvSpPr>
        <p:spPr/>
        <p:txBody>
          <a:bodyPr/>
          <a:lstStyle/>
          <a:p>
            <a:pPr marL="0" indent="0">
              <a:spcAft>
                <a:spcPts val="1200"/>
              </a:spcAft>
              <a:buNone/>
            </a:pPr>
            <a:r>
              <a:rPr lang="en-US" dirty="0"/>
              <a:t>Along with the NJ registered professional nurse license, the Department can now accept a valid multistate registered professional nurse license issued by  the licensing board of a state that is a member of the Nurse Licensure Compact (NLC).</a:t>
            </a:r>
          </a:p>
          <a:p>
            <a:pPr marL="0" indent="0">
              <a:spcAft>
                <a:spcPts val="1200"/>
              </a:spcAft>
              <a:buNone/>
            </a:pPr>
            <a:r>
              <a:rPr lang="en-US" dirty="0"/>
              <a:t>Allows nurses with a multistate RN license to practice in other participating states without needing a separate license in each state. </a:t>
            </a:r>
          </a:p>
          <a:p>
            <a:pPr marL="0" indent="0">
              <a:spcAft>
                <a:spcPts val="1200"/>
              </a:spcAft>
              <a:buNone/>
            </a:pPr>
            <a:r>
              <a:rPr lang="en-US" dirty="0"/>
              <a:t>The Department will verify a candidate's multistate license via the public national nurse licensure verification system</a:t>
            </a:r>
            <a:r>
              <a:rPr lang="en-US" dirty="0">
                <a:solidFill>
                  <a:schemeClr val="bg1"/>
                </a:solidFill>
              </a:rPr>
              <a:t> </a:t>
            </a:r>
            <a:r>
              <a:rPr lang="en-US" dirty="0">
                <a:solidFill>
                  <a:srgbClr val="428CD6"/>
                </a:solidFill>
                <a:hlinkClick r:id="rId2"/>
              </a:rPr>
              <a:t>nursys.com</a:t>
            </a:r>
            <a:endParaRPr lang="en-US" dirty="0"/>
          </a:p>
        </p:txBody>
      </p:sp>
    </p:spTree>
    <p:extLst>
      <p:ext uri="{BB962C8B-B14F-4D97-AF65-F5344CB8AC3E}">
        <p14:creationId xmlns:p14="http://schemas.microsoft.com/office/powerpoint/2010/main" val="106337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51C27-9D54-F25F-3AEE-93A45C453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7144D-024A-FF18-04FE-C5C213E2D115}"/>
              </a:ext>
            </a:extLst>
          </p:cNvPr>
          <p:cNvSpPr>
            <a:spLocks noGrp="1"/>
          </p:cNvSpPr>
          <p:nvPr>
            <p:ph type="title"/>
          </p:nvPr>
        </p:nvSpPr>
        <p:spPr/>
        <p:txBody>
          <a:bodyPr/>
          <a:lstStyle/>
          <a:p>
            <a:r>
              <a:rPr lang="en-US" sz="4400" dirty="0"/>
              <a:t>Military Science</a:t>
            </a:r>
          </a:p>
        </p:txBody>
      </p:sp>
      <p:sp>
        <p:nvSpPr>
          <p:cNvPr id="4" name="Text Placeholder 3">
            <a:extLst>
              <a:ext uri="{FF2B5EF4-FFF2-40B4-BE49-F238E27FC236}">
                <a16:creationId xmlns:a16="http://schemas.microsoft.com/office/drawing/2014/main" id="{3387F64E-D1AA-977C-FAE5-5CA67D6681DC}"/>
              </a:ext>
            </a:extLst>
          </p:cNvPr>
          <p:cNvSpPr>
            <a:spLocks noGrp="1"/>
          </p:cNvSpPr>
          <p:nvPr>
            <p:ph type="body" sz="quarter" idx="12"/>
          </p:nvPr>
        </p:nvSpPr>
        <p:spPr>
          <a:xfrm>
            <a:off x="457200" y="1506071"/>
            <a:ext cx="11251780" cy="4290842"/>
          </a:xfrm>
        </p:spPr>
        <p:txBody>
          <a:bodyPr/>
          <a:lstStyle/>
          <a:p>
            <a:pPr marL="0" indent="0">
              <a:spcAft>
                <a:spcPts val="1800"/>
              </a:spcAft>
              <a:buNone/>
            </a:pPr>
            <a:r>
              <a:rPr lang="en-US" dirty="0">
                <a:solidFill>
                  <a:schemeClr val="tx1"/>
                </a:solidFill>
              </a:rPr>
              <a:t>New requirements were adopted on August 5, 2026 for the military science instructional certificate:</a:t>
            </a:r>
          </a:p>
          <a:p>
            <a:pPr lvl="0">
              <a:spcAft>
                <a:spcPts val="1800"/>
              </a:spcAft>
            </a:pPr>
            <a:r>
              <a:rPr lang="en-US" dirty="0">
                <a:solidFill>
                  <a:schemeClr val="tx1"/>
                </a:solidFill>
              </a:rPr>
              <a:t>Removal of the 20-year service requirement. </a:t>
            </a:r>
          </a:p>
          <a:p>
            <a:pPr lvl="0"/>
            <a:r>
              <a:rPr lang="en-US" dirty="0">
                <a:solidFill>
                  <a:schemeClr val="tx1"/>
                </a:solidFill>
              </a:rPr>
              <a:t>Candidates must hold a currently valid certificate or letter of eligibility issued by the appropriate branch of the United States military (Army, Navy, Marine Corps, Air Force, Space Force, and Coast Guard) authorizing the individual to serve as a Junior Reserve Officers’ Training Corps (JROTC) instructor for that branch.   </a:t>
            </a:r>
          </a:p>
        </p:txBody>
      </p:sp>
    </p:spTree>
    <p:extLst>
      <p:ext uri="{BB962C8B-B14F-4D97-AF65-F5344CB8AC3E}">
        <p14:creationId xmlns:p14="http://schemas.microsoft.com/office/powerpoint/2010/main" val="2523919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3BDC2-0C56-3F80-26B0-89944C566A2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5DB7FC-8236-F637-649D-E01AE9C2B7D8}"/>
              </a:ext>
            </a:extLst>
          </p:cNvPr>
          <p:cNvSpPr>
            <a:spLocks noGrp="1"/>
          </p:cNvSpPr>
          <p:nvPr>
            <p:ph type="title"/>
          </p:nvPr>
        </p:nvSpPr>
        <p:spPr>
          <a:xfrm>
            <a:off x="458724" y="2639824"/>
            <a:ext cx="11274552" cy="416560"/>
          </a:xfrm>
        </p:spPr>
        <p:txBody>
          <a:bodyPr/>
          <a:lstStyle/>
          <a:p>
            <a:r>
              <a:rPr lang="en-US" sz="7200"/>
              <a:t>Provisional Teacher Process: Teachers</a:t>
            </a:r>
          </a:p>
        </p:txBody>
      </p:sp>
    </p:spTree>
    <p:extLst>
      <p:ext uri="{BB962C8B-B14F-4D97-AF65-F5344CB8AC3E}">
        <p14:creationId xmlns:p14="http://schemas.microsoft.com/office/powerpoint/2010/main" val="1389574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D7416-8A65-AC55-2C60-F4052C0AD1A4}"/>
              </a:ext>
            </a:extLst>
          </p:cNvPr>
          <p:cNvSpPr>
            <a:spLocks noGrp="1"/>
          </p:cNvSpPr>
          <p:nvPr>
            <p:ph type="title"/>
          </p:nvPr>
        </p:nvSpPr>
        <p:spPr/>
        <p:txBody>
          <a:bodyPr lIns="0" tIns="0" rIns="0" bIns="0" anchor="t"/>
          <a:lstStyle/>
          <a:p>
            <a:r>
              <a:rPr lang="en-US" dirty="0"/>
              <a:t>Overview of Certification for Teachers </a:t>
            </a:r>
          </a:p>
        </p:txBody>
      </p:sp>
      <p:sp>
        <p:nvSpPr>
          <p:cNvPr id="7" name="Text Placeholder 2">
            <a:extLst>
              <a:ext uri="{FF2B5EF4-FFF2-40B4-BE49-F238E27FC236}">
                <a16:creationId xmlns:a16="http://schemas.microsoft.com/office/drawing/2014/main" id="{10303A80-4DDE-D5FF-78E0-5E5CFC10A902}"/>
              </a:ext>
            </a:extLst>
          </p:cNvPr>
          <p:cNvSpPr>
            <a:spLocks noGrp="1"/>
          </p:cNvSpPr>
          <p:nvPr>
            <p:ph type="body" sz="quarter" idx="11"/>
          </p:nvPr>
        </p:nvSpPr>
        <p:spPr/>
        <p:txBody>
          <a:bodyPr/>
          <a:lstStyle/>
          <a:p>
            <a:r>
              <a:rPr lang="en-US"/>
              <a:t>A Three-Tiered System</a:t>
            </a:r>
          </a:p>
        </p:txBody>
      </p:sp>
      <p:graphicFrame>
        <p:nvGraphicFramePr>
          <p:cNvPr id="5" name="Table Placeholder 4">
            <a:extLst>
              <a:ext uri="{FF2B5EF4-FFF2-40B4-BE49-F238E27FC236}">
                <a16:creationId xmlns:a16="http://schemas.microsoft.com/office/drawing/2014/main" id="{A9C9107E-1E2B-495F-E476-61A958859AF4}"/>
              </a:ext>
            </a:extLst>
          </p:cNvPr>
          <p:cNvGraphicFramePr>
            <a:graphicFrameLocks noGrp="1"/>
          </p:cNvGraphicFramePr>
          <p:nvPr>
            <p:ph type="tbl" sz="quarter" idx="12"/>
            <p:extLst>
              <p:ext uri="{D42A27DB-BD31-4B8C-83A1-F6EECF244321}">
                <p14:modId xmlns:p14="http://schemas.microsoft.com/office/powerpoint/2010/main" val="767445895"/>
              </p:ext>
            </p:extLst>
          </p:nvPr>
        </p:nvGraphicFramePr>
        <p:xfrm>
          <a:off x="443812" y="1876300"/>
          <a:ext cx="10906812" cy="3716977"/>
        </p:xfrm>
        <a:graphic>
          <a:graphicData uri="http://schemas.openxmlformats.org/drawingml/2006/table">
            <a:tbl>
              <a:tblPr firstRow="1" bandRow="1">
                <a:tableStyleId>{5C22544A-7EE6-4342-B048-85BDC9FD1C3A}</a:tableStyleId>
              </a:tblPr>
              <a:tblGrid>
                <a:gridCol w="3635604">
                  <a:extLst>
                    <a:ext uri="{9D8B030D-6E8A-4147-A177-3AD203B41FA5}">
                      <a16:colId xmlns:a16="http://schemas.microsoft.com/office/drawing/2014/main" val="2822454505"/>
                    </a:ext>
                  </a:extLst>
                </a:gridCol>
                <a:gridCol w="3635604">
                  <a:extLst>
                    <a:ext uri="{9D8B030D-6E8A-4147-A177-3AD203B41FA5}">
                      <a16:colId xmlns:a16="http://schemas.microsoft.com/office/drawing/2014/main" val="1622959997"/>
                    </a:ext>
                  </a:extLst>
                </a:gridCol>
                <a:gridCol w="3635604">
                  <a:extLst>
                    <a:ext uri="{9D8B030D-6E8A-4147-A177-3AD203B41FA5}">
                      <a16:colId xmlns:a16="http://schemas.microsoft.com/office/drawing/2014/main" val="2689013833"/>
                    </a:ext>
                  </a:extLst>
                </a:gridCol>
              </a:tblGrid>
              <a:tr h="594708">
                <a:tc>
                  <a:txBody>
                    <a:bodyPr/>
                    <a:lstStyle/>
                    <a:p>
                      <a:pPr marL="0" marR="0">
                        <a:lnSpc>
                          <a:spcPct val="107000"/>
                        </a:lnSpc>
                        <a:spcAft>
                          <a:spcPts val="800"/>
                        </a:spcAft>
                        <a:buNone/>
                      </a:pPr>
                      <a:r>
                        <a:rPr lang="en-US" sz="2000" kern="100">
                          <a:effectLst/>
                        </a:rPr>
                        <a:t>Certificate</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dirty="0">
                          <a:effectLst/>
                        </a:rPr>
                        <a:t>Type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a:effectLst/>
                        </a:rPr>
                        <a:t>Description</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512720359"/>
                  </a:ext>
                </a:extLst>
              </a:tr>
              <a:tr h="1210564">
                <a:tc>
                  <a:txBody>
                    <a:bodyPr/>
                    <a:lstStyle/>
                    <a:p>
                      <a:pPr marL="0" marR="0">
                        <a:lnSpc>
                          <a:spcPct val="107000"/>
                        </a:lnSpc>
                        <a:spcAft>
                          <a:spcPts val="800"/>
                        </a:spcAft>
                        <a:buNone/>
                      </a:pPr>
                      <a:r>
                        <a:rPr lang="en-US" sz="2000" kern="100">
                          <a:effectLst/>
                        </a:rPr>
                        <a:t>Certificate of Eligibility with Advanced Standing (CEAS) or Certificate of Eligibility (CE)</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dirty="0">
                          <a:effectLst/>
                        </a:rPr>
                        <a:t>A license to seek employment as a teacher</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a:effectLst/>
                        </a:rPr>
                        <a:t>Issued before a candidate seeks employment as a teacher.</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903820033"/>
                  </a:ext>
                </a:extLst>
              </a:tr>
              <a:tr h="1210564">
                <a:tc>
                  <a:txBody>
                    <a:bodyPr/>
                    <a:lstStyle/>
                    <a:p>
                      <a:pPr marL="0" marR="0">
                        <a:lnSpc>
                          <a:spcPct val="107000"/>
                        </a:lnSpc>
                        <a:spcAft>
                          <a:spcPts val="800"/>
                        </a:spcAft>
                        <a:buNone/>
                      </a:pPr>
                      <a:r>
                        <a:rPr lang="en-US" sz="2000" kern="100">
                          <a:effectLst/>
                        </a:rPr>
                        <a:t>Provisional Certification</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a:effectLst/>
                        </a:rPr>
                        <a:t>A temporary license to teach</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a:effectLst/>
                        </a:rPr>
                        <a:t>Issued once a candidate is hired as a teacher and registered in the provisional process.</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75224987"/>
                  </a:ext>
                </a:extLst>
              </a:tr>
              <a:tr h="701141">
                <a:tc>
                  <a:txBody>
                    <a:bodyPr/>
                    <a:lstStyle/>
                    <a:p>
                      <a:pPr marL="0" marR="0">
                        <a:lnSpc>
                          <a:spcPct val="107000"/>
                        </a:lnSpc>
                        <a:spcAft>
                          <a:spcPts val="800"/>
                        </a:spcAft>
                        <a:buNone/>
                      </a:pPr>
                      <a:r>
                        <a:rPr lang="en-US" sz="2000" kern="100">
                          <a:effectLst/>
                        </a:rPr>
                        <a:t>Standard Certification</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a:effectLst/>
                        </a:rPr>
                        <a:t>A permanent license to teach</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US" sz="2000" kern="100" dirty="0">
                          <a:effectLst/>
                        </a:rPr>
                        <a:t>Issued once a teacher meets all the requirements</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598948049"/>
                  </a:ext>
                </a:extLst>
              </a:tr>
            </a:tbl>
          </a:graphicData>
        </a:graphic>
      </p:graphicFrame>
    </p:spTree>
    <p:extLst>
      <p:ext uri="{BB962C8B-B14F-4D97-AF65-F5344CB8AC3E}">
        <p14:creationId xmlns:p14="http://schemas.microsoft.com/office/powerpoint/2010/main" val="3677139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44AF-14EE-BE51-14CE-02C6B602AE89}"/>
              </a:ext>
            </a:extLst>
          </p:cNvPr>
          <p:cNvSpPr>
            <a:spLocks noGrp="1"/>
          </p:cNvSpPr>
          <p:nvPr>
            <p:ph type="title"/>
          </p:nvPr>
        </p:nvSpPr>
        <p:spPr/>
        <p:txBody>
          <a:bodyPr lIns="0" tIns="0" rIns="0" bIns="0" anchor="t"/>
          <a:lstStyle/>
          <a:p>
            <a:r>
              <a:rPr lang="en-US" sz="4000"/>
              <a:t>Provisional Process for Teachers (1 of 3)</a:t>
            </a:r>
            <a:endParaRPr lang="en-US"/>
          </a:p>
        </p:txBody>
      </p:sp>
      <p:sp>
        <p:nvSpPr>
          <p:cNvPr id="4" name="Text Placeholder 3">
            <a:extLst>
              <a:ext uri="{FF2B5EF4-FFF2-40B4-BE49-F238E27FC236}">
                <a16:creationId xmlns:a16="http://schemas.microsoft.com/office/drawing/2014/main" id="{79CBDA27-5876-ED9F-02DB-ED8C3ED8D11B}"/>
              </a:ext>
            </a:extLst>
          </p:cNvPr>
          <p:cNvSpPr>
            <a:spLocks noGrp="1"/>
          </p:cNvSpPr>
          <p:nvPr>
            <p:ph type="body" sz="quarter" idx="12"/>
          </p:nvPr>
        </p:nvSpPr>
        <p:spPr>
          <a:xfrm>
            <a:off x="443812" y="1553802"/>
            <a:ext cx="11251780" cy="3977640"/>
          </a:xfrm>
        </p:spPr>
        <p:txBody>
          <a:bodyPr lIns="0" tIns="0" rIns="0" bIns="0" anchor="t"/>
          <a:lstStyle/>
          <a:p>
            <a:r>
              <a:rPr lang="en-US" sz="2200" dirty="0">
                <a:solidFill>
                  <a:srgbClr val="000000"/>
                </a:solidFill>
                <a:latin typeface="Aptos Narrow"/>
              </a:rPr>
              <a:t>O</a:t>
            </a:r>
            <a:r>
              <a:rPr lang="en-US" dirty="0">
                <a:solidFill>
                  <a:srgbClr val="000000"/>
                </a:solidFill>
                <a:latin typeface="Aptos Narrow"/>
              </a:rPr>
              <a:t>nce employment is secured, it is the </a:t>
            </a:r>
            <a:r>
              <a:rPr lang="en-US" b="1" dirty="0">
                <a:solidFill>
                  <a:srgbClr val="000000"/>
                </a:solidFill>
                <a:latin typeface="Aptos Narrow"/>
              </a:rPr>
              <a:t>responsibility of the hiring school district </a:t>
            </a:r>
            <a:r>
              <a:rPr lang="en-US" dirty="0">
                <a:solidFill>
                  <a:srgbClr val="000000"/>
                </a:solidFill>
                <a:latin typeface="Aptos Narrow"/>
              </a:rPr>
              <a:t>to register the teacher into the Provisional Teacher Process via </a:t>
            </a:r>
            <a:r>
              <a:rPr lang="en-US" dirty="0" err="1">
                <a:solidFill>
                  <a:srgbClr val="000000"/>
                </a:solidFill>
                <a:latin typeface="Aptos Narrow"/>
              </a:rPr>
              <a:t>NJEdCert</a:t>
            </a:r>
            <a:r>
              <a:rPr lang="en-US" dirty="0">
                <a:solidFill>
                  <a:srgbClr val="000000"/>
                </a:solidFill>
                <a:latin typeface="Aptos Narrow"/>
              </a:rPr>
              <a:t>. The teacher cannot apply for this; the district must request this.</a:t>
            </a:r>
          </a:p>
          <a:p>
            <a:pPr lvl="2">
              <a:buFont typeface="Courier New" panose="02070309020205020404" pitchFamily="49" charset="0"/>
              <a:buChar char="o"/>
            </a:pPr>
            <a:r>
              <a:rPr lang="en-US" dirty="0">
                <a:solidFill>
                  <a:srgbClr val="000000"/>
                </a:solidFill>
                <a:latin typeface="Aptos Narrow"/>
              </a:rPr>
              <a:t>A provisional certificate is then issued;</a:t>
            </a:r>
          </a:p>
          <a:p>
            <a:pPr lvl="2">
              <a:buFont typeface="Courier New" panose="02070309020205020404" pitchFamily="49" charset="0"/>
              <a:buChar char="o"/>
            </a:pPr>
            <a:r>
              <a:rPr lang="en-US" dirty="0">
                <a:solidFill>
                  <a:srgbClr val="000000"/>
                </a:solidFill>
                <a:latin typeface="Aptos Narrow"/>
              </a:rPr>
              <a:t>The provisional is valid for a period of up to two school years. </a:t>
            </a:r>
            <a:endParaRPr lang="en-US" dirty="0">
              <a:solidFill>
                <a:srgbClr val="373535"/>
              </a:solidFill>
              <a:latin typeface="Aptos Narrow"/>
            </a:endParaRPr>
          </a:p>
          <a:p>
            <a:pPr lvl="1" indent="-342900"/>
            <a:r>
              <a:rPr lang="en-US" sz="2400" dirty="0">
                <a:solidFill>
                  <a:srgbClr val="000000"/>
                </a:solidFill>
                <a:latin typeface="Aptos Narrow"/>
              </a:rPr>
              <a:t>If the provisional candidate holds a CE, the district must </a:t>
            </a:r>
            <a:r>
              <a:rPr lang="en-US" sz="2400" b="1" dirty="0">
                <a:solidFill>
                  <a:srgbClr val="000000"/>
                </a:solidFill>
                <a:latin typeface="Aptos Narrow"/>
              </a:rPr>
              <a:t>verify completion of the required 50 hours of pre-professional experience </a:t>
            </a:r>
            <a:r>
              <a:rPr lang="en-US" sz="2400" dirty="0">
                <a:solidFill>
                  <a:srgbClr val="000000"/>
                </a:solidFill>
                <a:latin typeface="Aptos Narrow"/>
              </a:rPr>
              <a:t>and must choose in the CE Educator Preparation Program (CE-EPP) where formal instruction is being completed in drop down menu under “program enrollment.”</a:t>
            </a:r>
            <a:endParaRPr lang="en-US" sz="2400" dirty="0">
              <a:solidFill>
                <a:srgbClr val="373535"/>
              </a:solidFill>
              <a:latin typeface="Aptos Narrow"/>
            </a:endParaRPr>
          </a:p>
          <a:p>
            <a:r>
              <a:rPr lang="en-US" dirty="0">
                <a:solidFill>
                  <a:srgbClr val="000000"/>
                </a:solidFill>
                <a:latin typeface="Aptos Narrow"/>
              </a:rPr>
              <a:t>N.J.A.C. 6A:9B-8.4 (b), "the employing school district shall register the provisional teacher within 60 days of the date the CE or CEAS holder begins employment.” A provisional registration submitted after the 60th day will be marked as out of regulation and denied.</a:t>
            </a:r>
            <a:endParaRPr lang="en-US" dirty="0">
              <a:latin typeface="Aptos Narrow"/>
            </a:endParaRPr>
          </a:p>
        </p:txBody>
      </p:sp>
      <p:sp>
        <p:nvSpPr>
          <p:cNvPr id="3" name="Text Placeholder 2">
            <a:extLst>
              <a:ext uri="{FF2B5EF4-FFF2-40B4-BE49-F238E27FC236}">
                <a16:creationId xmlns:a16="http://schemas.microsoft.com/office/drawing/2014/main" id="{9E52FEF5-1A52-617C-C536-514BDE0FDC69}"/>
              </a:ext>
            </a:extLst>
          </p:cNvPr>
          <p:cNvSpPr>
            <a:spLocks noGrp="1"/>
          </p:cNvSpPr>
          <p:nvPr>
            <p:ph type="body" sz="quarter" idx="11"/>
          </p:nvPr>
        </p:nvSpPr>
        <p:spPr>
          <a:xfrm>
            <a:off x="444030" y="831251"/>
            <a:ext cx="11277599" cy="416560"/>
          </a:xfrm>
        </p:spPr>
        <p:txBody>
          <a:bodyPr/>
          <a:lstStyle/>
          <a:p>
            <a:r>
              <a:rPr lang="en-US"/>
              <a:t>The Basics</a:t>
            </a:r>
          </a:p>
        </p:txBody>
      </p:sp>
    </p:spTree>
    <p:extLst>
      <p:ext uri="{BB962C8B-B14F-4D97-AF65-F5344CB8AC3E}">
        <p14:creationId xmlns:p14="http://schemas.microsoft.com/office/powerpoint/2010/main" val="940768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2276D-AC28-F6C1-70D8-8CF71E286F2F}"/>
              </a:ext>
            </a:extLst>
          </p:cNvPr>
          <p:cNvSpPr>
            <a:spLocks noGrp="1"/>
          </p:cNvSpPr>
          <p:nvPr>
            <p:ph type="title"/>
          </p:nvPr>
        </p:nvSpPr>
        <p:spPr/>
        <p:txBody>
          <a:bodyPr lIns="0" tIns="0" rIns="0" bIns="0" anchor="t"/>
          <a:lstStyle/>
          <a:p>
            <a:r>
              <a:rPr lang="en-US"/>
              <a:t>50-Hour CE-EPP Verification of Program Completion (VOPC)</a:t>
            </a:r>
          </a:p>
        </p:txBody>
      </p:sp>
      <p:sp>
        <p:nvSpPr>
          <p:cNvPr id="3" name="Text Placeholder 2">
            <a:extLst>
              <a:ext uri="{FF2B5EF4-FFF2-40B4-BE49-F238E27FC236}">
                <a16:creationId xmlns:a16="http://schemas.microsoft.com/office/drawing/2014/main" id="{1536F4F7-37D9-CCB0-D6B7-236D7F3470C5}"/>
              </a:ext>
            </a:extLst>
          </p:cNvPr>
          <p:cNvSpPr>
            <a:spLocks noGrp="1"/>
          </p:cNvSpPr>
          <p:nvPr>
            <p:ph type="body" sz="quarter" idx="11"/>
          </p:nvPr>
        </p:nvSpPr>
        <p:spPr/>
        <p:txBody>
          <a:bodyPr lIns="0" tIns="0" rIns="0" bIns="0" anchor="t"/>
          <a:lstStyle/>
          <a:p>
            <a:r>
              <a:rPr lang="en-US" dirty="0"/>
              <a:t>Form</a:t>
            </a:r>
          </a:p>
        </p:txBody>
      </p:sp>
      <p:pic>
        <p:nvPicPr>
          <p:cNvPr id="7" name="Picture 6" descr="Screenshot: 50 Hour CE-EPP Verification of program completion form">
            <a:extLst>
              <a:ext uri="{FF2B5EF4-FFF2-40B4-BE49-F238E27FC236}">
                <a16:creationId xmlns:a16="http://schemas.microsoft.com/office/drawing/2014/main" id="{C6A132E3-BAB4-D0F2-4FBB-5924682460D2}"/>
              </a:ext>
            </a:extLst>
          </p:cNvPr>
          <p:cNvPicPr>
            <a:picLocks noChangeAspect="1"/>
          </p:cNvPicPr>
          <p:nvPr/>
        </p:nvPicPr>
        <p:blipFill>
          <a:blip r:embed="rId2"/>
          <a:stretch>
            <a:fillRect/>
          </a:stretch>
        </p:blipFill>
        <p:spPr>
          <a:xfrm>
            <a:off x="-13389" y="1551788"/>
            <a:ext cx="12192000" cy="4120184"/>
          </a:xfrm>
          <a:prstGeom prst="rect">
            <a:avLst/>
          </a:prstGeom>
        </p:spPr>
      </p:pic>
    </p:spTree>
    <p:extLst>
      <p:ext uri="{BB962C8B-B14F-4D97-AF65-F5344CB8AC3E}">
        <p14:creationId xmlns:p14="http://schemas.microsoft.com/office/powerpoint/2010/main" val="2631186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CFB0-5C78-3A5C-9ABA-43CAF7B920A5}"/>
              </a:ext>
            </a:extLst>
          </p:cNvPr>
          <p:cNvSpPr>
            <a:spLocks noGrp="1"/>
          </p:cNvSpPr>
          <p:nvPr>
            <p:ph type="title"/>
          </p:nvPr>
        </p:nvSpPr>
        <p:spPr/>
        <p:txBody>
          <a:bodyPr lIns="0" tIns="0" rIns="0" bIns="0" anchor="t"/>
          <a:lstStyle/>
          <a:p>
            <a:r>
              <a:rPr lang="en-US"/>
              <a:t>Provisional Process for Teachers (2 of 3)</a:t>
            </a:r>
          </a:p>
        </p:txBody>
      </p:sp>
      <p:sp>
        <p:nvSpPr>
          <p:cNvPr id="4" name="Text Placeholder 3">
            <a:extLst>
              <a:ext uri="{FF2B5EF4-FFF2-40B4-BE49-F238E27FC236}">
                <a16:creationId xmlns:a16="http://schemas.microsoft.com/office/drawing/2014/main" id="{5327B941-A4D3-3480-CB49-D0998897C75E}"/>
              </a:ext>
            </a:extLst>
          </p:cNvPr>
          <p:cNvSpPr>
            <a:spLocks noGrp="1"/>
          </p:cNvSpPr>
          <p:nvPr>
            <p:ph type="body" sz="quarter" idx="12"/>
          </p:nvPr>
        </p:nvSpPr>
        <p:spPr>
          <a:xfrm>
            <a:off x="443812" y="1597496"/>
            <a:ext cx="11251780" cy="3977640"/>
          </a:xfrm>
        </p:spPr>
        <p:txBody>
          <a:bodyPr lIns="0" tIns="0" rIns="0" bIns="0" anchor="t"/>
          <a:lstStyle/>
          <a:p>
            <a:pPr>
              <a:buNone/>
            </a:pPr>
            <a:r>
              <a:rPr lang="en-US" sz="2800" dirty="0">
                <a:solidFill>
                  <a:srgbClr val="373535"/>
                </a:solidFill>
              </a:rPr>
              <a:t>The following must be completed while employed under a provisional certification to obtain a standard license:</a:t>
            </a:r>
            <a:endParaRPr lang="en-US" sz="2800" dirty="0"/>
          </a:p>
          <a:p>
            <a:pPr>
              <a:buNone/>
            </a:pPr>
            <a:r>
              <a:rPr lang="en-US" sz="2800" b="1" dirty="0">
                <a:solidFill>
                  <a:srgbClr val="373535"/>
                </a:solidFill>
              </a:rPr>
              <a:t>(1) Mentoring and Induction</a:t>
            </a:r>
            <a:endParaRPr lang="en-US" sz="2800" dirty="0"/>
          </a:p>
          <a:p>
            <a:pPr>
              <a:buNone/>
            </a:pPr>
            <a:r>
              <a:rPr lang="en-US" sz="2800" dirty="0">
                <a:solidFill>
                  <a:srgbClr val="373535"/>
                </a:solidFill>
              </a:rPr>
              <a:t> Provisional teachers must complete a school mentoring program.</a:t>
            </a:r>
            <a:endParaRPr lang="en-US" sz="2800" dirty="0"/>
          </a:p>
          <a:p>
            <a:r>
              <a:rPr lang="en-US" sz="2800" dirty="0">
                <a:solidFill>
                  <a:srgbClr val="373535"/>
                </a:solidFill>
                <a:latin typeface="Aptos Narrow"/>
              </a:rPr>
              <a:t>The mentoring fee charged by the district is $550 for CEAS teachers and $1000 for CE teachers.</a:t>
            </a:r>
            <a:endParaRPr lang="en-US" sz="2800" dirty="0">
              <a:latin typeface="Aptos Narrow"/>
            </a:endParaRPr>
          </a:p>
          <a:p>
            <a:r>
              <a:rPr lang="en-US" sz="2800" dirty="0">
                <a:solidFill>
                  <a:srgbClr val="373535"/>
                </a:solidFill>
                <a:latin typeface="Aptos Narrow"/>
              </a:rPr>
              <a:t>The </a:t>
            </a:r>
            <a:r>
              <a:rPr lang="en-US" sz="2800" dirty="0">
                <a:solidFill>
                  <a:srgbClr val="3088FF"/>
                </a:solidFill>
                <a:latin typeface="Aptos Narrow"/>
                <a:hlinkClick r:id="rId2">
                  <a:extLst>
                    <a:ext uri="{A12FA001-AC4F-418D-AE19-62706E023703}">
                      <ahyp:hlinkClr xmlns:ahyp="http://schemas.microsoft.com/office/drawing/2018/hyperlinkcolor" val="tx"/>
                    </a:ext>
                  </a:extLst>
                </a:hlinkClick>
              </a:rPr>
              <a:t>Educator Mentoring and Induction Support</a:t>
            </a:r>
            <a:r>
              <a:rPr lang="en-US" sz="2800" dirty="0">
                <a:solidFill>
                  <a:srgbClr val="3088FF"/>
                </a:solidFill>
                <a:latin typeface="Aptos Narrow"/>
              </a:rPr>
              <a:t> </a:t>
            </a:r>
            <a:r>
              <a:rPr lang="en-US" sz="2800" dirty="0">
                <a:solidFill>
                  <a:srgbClr val="373535"/>
                </a:solidFill>
                <a:latin typeface="Aptos Narrow"/>
              </a:rPr>
              <a:t>webpage has information about developing a mentoring plan. Please contact </a:t>
            </a:r>
            <a:r>
              <a:rPr lang="en-US" sz="2800" dirty="0">
                <a:solidFill>
                  <a:srgbClr val="373535"/>
                </a:solidFill>
                <a:latin typeface="Aptos Narrow"/>
                <a:hlinkClick r:id="rId3"/>
              </a:rPr>
              <a:t>TeachPD@doe.nj.gov</a:t>
            </a:r>
            <a:r>
              <a:rPr lang="en-US" sz="2800" dirty="0">
                <a:solidFill>
                  <a:srgbClr val="373535"/>
                </a:solidFill>
                <a:latin typeface="Aptos Narrow"/>
              </a:rPr>
              <a:t> for any questions you may have about developing a mentoring plan.</a:t>
            </a:r>
            <a:endParaRPr lang="en-US" sz="2800" dirty="0">
              <a:latin typeface="Aptos Narrow"/>
            </a:endParaRPr>
          </a:p>
        </p:txBody>
      </p:sp>
      <p:sp>
        <p:nvSpPr>
          <p:cNvPr id="3" name="Text Placeholder 2">
            <a:extLst>
              <a:ext uri="{FF2B5EF4-FFF2-40B4-BE49-F238E27FC236}">
                <a16:creationId xmlns:a16="http://schemas.microsoft.com/office/drawing/2014/main" id="{A67D6E23-0234-2651-A3F0-F0B27B8E90EA}"/>
              </a:ext>
            </a:extLst>
          </p:cNvPr>
          <p:cNvSpPr>
            <a:spLocks noGrp="1"/>
          </p:cNvSpPr>
          <p:nvPr>
            <p:ph type="body" sz="quarter" idx="11"/>
          </p:nvPr>
        </p:nvSpPr>
        <p:spPr>
          <a:xfrm>
            <a:off x="444030" y="831251"/>
            <a:ext cx="11277599" cy="416560"/>
          </a:xfrm>
        </p:spPr>
        <p:txBody>
          <a:bodyPr/>
          <a:lstStyle/>
          <a:p>
            <a:r>
              <a:rPr lang="en-US" dirty="0"/>
              <a:t>Requirements to Obtain Standard Certification</a:t>
            </a:r>
          </a:p>
        </p:txBody>
      </p:sp>
    </p:spTree>
    <p:extLst>
      <p:ext uri="{BB962C8B-B14F-4D97-AF65-F5344CB8AC3E}">
        <p14:creationId xmlns:p14="http://schemas.microsoft.com/office/powerpoint/2010/main" val="6643251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109DA-DFA3-A3D9-0FA9-52ECBFB64F12}"/>
              </a:ext>
            </a:extLst>
          </p:cNvPr>
          <p:cNvSpPr>
            <a:spLocks noGrp="1"/>
          </p:cNvSpPr>
          <p:nvPr>
            <p:ph type="title"/>
          </p:nvPr>
        </p:nvSpPr>
        <p:spPr/>
        <p:txBody>
          <a:bodyPr lIns="0" tIns="0" rIns="0" bIns="0" anchor="t"/>
          <a:lstStyle/>
          <a:p>
            <a:r>
              <a:rPr lang="en-US"/>
              <a:t>Provisional Process for Teachers (3 of 3)</a:t>
            </a:r>
          </a:p>
        </p:txBody>
      </p:sp>
      <p:sp>
        <p:nvSpPr>
          <p:cNvPr id="4" name="Text Placeholder 3">
            <a:extLst>
              <a:ext uri="{FF2B5EF4-FFF2-40B4-BE49-F238E27FC236}">
                <a16:creationId xmlns:a16="http://schemas.microsoft.com/office/drawing/2014/main" id="{315E6570-5B03-1D50-26A7-0FE1FA888DF3}"/>
              </a:ext>
            </a:extLst>
          </p:cNvPr>
          <p:cNvSpPr>
            <a:spLocks noGrp="1"/>
          </p:cNvSpPr>
          <p:nvPr>
            <p:ph type="body" sz="quarter" idx="12"/>
          </p:nvPr>
        </p:nvSpPr>
        <p:spPr>
          <a:xfrm>
            <a:off x="443812" y="1661957"/>
            <a:ext cx="11251780" cy="3977640"/>
          </a:xfrm>
        </p:spPr>
        <p:txBody>
          <a:bodyPr lIns="0" tIns="0" rIns="0" bIns="0" anchor="t"/>
          <a:lstStyle/>
          <a:p>
            <a:pPr>
              <a:buNone/>
            </a:pPr>
            <a:r>
              <a:rPr lang="en-US" sz="2800" b="1" dirty="0">
                <a:solidFill>
                  <a:srgbClr val="000000"/>
                </a:solidFill>
              </a:rPr>
              <a:t>(2) Supervision and Evaluation</a:t>
            </a:r>
            <a:endParaRPr lang="en-US" sz="2800" dirty="0"/>
          </a:p>
          <a:p>
            <a:pPr>
              <a:buNone/>
            </a:pPr>
            <a:r>
              <a:rPr lang="en-US" sz="2800" dirty="0">
                <a:solidFill>
                  <a:srgbClr val="000000"/>
                </a:solidFill>
                <a:latin typeface="Aptos Narrow"/>
              </a:rPr>
              <a:t> Provisional teachers must obtain at least two years of effective or highly effective final summative evaluations. </a:t>
            </a:r>
            <a:endParaRPr lang="en-US" sz="2800" dirty="0">
              <a:latin typeface="Aptos Narrow"/>
            </a:endParaRPr>
          </a:p>
          <a:p>
            <a:pPr>
              <a:buNone/>
            </a:pPr>
            <a:r>
              <a:rPr lang="en-US" sz="2800" dirty="0">
                <a:solidFill>
                  <a:srgbClr val="000000"/>
                </a:solidFill>
                <a:latin typeface="Aptos Narrow"/>
              </a:rPr>
              <a:t> The Office of </a:t>
            </a:r>
            <a:r>
              <a:rPr lang="en-US" sz="2800" dirty="0">
                <a:solidFill>
                  <a:srgbClr val="3088FF"/>
                </a:solidFill>
                <a:latin typeface="Aptos Narrow"/>
                <a:hlinkClick r:id="rId2">
                  <a:extLst>
                    <a:ext uri="{A12FA001-AC4F-418D-AE19-62706E023703}">
                      <ahyp:hlinkClr xmlns:ahyp="http://schemas.microsoft.com/office/drawing/2018/hyperlinkcolor" val="tx"/>
                    </a:ext>
                  </a:extLst>
                </a:hlinkClick>
              </a:rPr>
              <a:t>Educator Evaluation </a:t>
            </a:r>
            <a:r>
              <a:rPr lang="en-US" sz="2800" dirty="0">
                <a:solidFill>
                  <a:srgbClr val="000000"/>
                </a:solidFill>
                <a:latin typeface="Aptos Narrow"/>
              </a:rPr>
              <a:t>has information regarding </a:t>
            </a:r>
            <a:r>
              <a:rPr lang="en-US" sz="2800" dirty="0" err="1">
                <a:solidFill>
                  <a:srgbClr val="000000"/>
                </a:solidFill>
                <a:latin typeface="Aptos Narrow"/>
              </a:rPr>
              <a:t>AchieveNJ</a:t>
            </a:r>
            <a:r>
              <a:rPr lang="en-US" sz="2800" dirty="0">
                <a:solidFill>
                  <a:srgbClr val="000000"/>
                </a:solidFill>
                <a:latin typeface="Aptos Narrow"/>
              </a:rPr>
              <a:t>. Please contact </a:t>
            </a:r>
            <a:r>
              <a:rPr lang="en-US" sz="2800" dirty="0">
                <a:solidFill>
                  <a:srgbClr val="006CFF"/>
                </a:solidFill>
                <a:latin typeface="Aptos Narrow"/>
                <a:hlinkClick r:id="rId3">
                  <a:extLst>
                    <a:ext uri="{A12FA001-AC4F-418D-AE19-62706E023703}">
                      <ahyp:hlinkClr xmlns:ahyp="http://schemas.microsoft.com/office/drawing/2018/hyperlinkcolor" val="tx"/>
                    </a:ext>
                  </a:extLst>
                </a:hlinkClick>
              </a:rPr>
              <a:t>edueval@doe.nj.</a:t>
            </a:r>
            <a:r>
              <a:rPr lang="en-US" sz="2800" dirty="0">
                <a:solidFill>
                  <a:srgbClr val="3088FF"/>
                </a:solidFill>
                <a:latin typeface="Aptos Narrow"/>
                <a:hlinkClick r:id="rId3">
                  <a:extLst>
                    <a:ext uri="{A12FA001-AC4F-418D-AE19-62706E023703}">
                      <ahyp:hlinkClr xmlns:ahyp="http://schemas.microsoft.com/office/drawing/2018/hyperlinkcolor" val="tx"/>
                    </a:ext>
                  </a:extLst>
                </a:hlinkClick>
              </a:rPr>
              <a:t>gov</a:t>
            </a:r>
            <a:r>
              <a:rPr lang="en-US" sz="2800" dirty="0">
                <a:solidFill>
                  <a:srgbClr val="006CFF"/>
                </a:solidFill>
                <a:latin typeface="Aptos Narrow"/>
                <a:hlinkClick r:id="rId3">
                  <a:extLst>
                    <a:ext uri="{A12FA001-AC4F-418D-AE19-62706E023703}">
                      <ahyp:hlinkClr xmlns:ahyp="http://schemas.microsoft.com/office/drawing/2018/hyperlinkcolor" val="tx"/>
                    </a:ext>
                  </a:extLst>
                </a:hlinkClick>
              </a:rPr>
              <a:t> </a:t>
            </a:r>
            <a:r>
              <a:rPr lang="en-US" sz="2800" dirty="0">
                <a:solidFill>
                  <a:srgbClr val="000000"/>
                </a:solidFill>
                <a:latin typeface="Aptos Narrow"/>
              </a:rPr>
              <a:t>for any questions regarding </a:t>
            </a:r>
            <a:r>
              <a:rPr lang="en-US" sz="2800" dirty="0" err="1">
                <a:solidFill>
                  <a:srgbClr val="000000"/>
                </a:solidFill>
                <a:latin typeface="Aptos Narrow"/>
              </a:rPr>
              <a:t>AchieveNJ</a:t>
            </a:r>
            <a:r>
              <a:rPr lang="en-US" sz="2800" dirty="0">
                <a:solidFill>
                  <a:srgbClr val="000000"/>
                </a:solidFill>
                <a:latin typeface="Aptos Narrow"/>
              </a:rPr>
              <a:t>/summative ratings. </a:t>
            </a:r>
            <a:endParaRPr lang="en-US" sz="2800" dirty="0">
              <a:latin typeface="Aptos Narrow"/>
            </a:endParaRPr>
          </a:p>
          <a:p>
            <a:pPr>
              <a:buNone/>
            </a:pPr>
            <a:r>
              <a:rPr lang="en-US" sz="2800" b="1" dirty="0">
                <a:solidFill>
                  <a:srgbClr val="000000"/>
                </a:solidFill>
              </a:rPr>
              <a:t>(3)  Alternate Route Formal Instruction for CE teachers </a:t>
            </a:r>
            <a:endParaRPr lang="en-US" sz="2800" dirty="0"/>
          </a:p>
          <a:p>
            <a:pPr>
              <a:buNone/>
            </a:pPr>
            <a:r>
              <a:rPr lang="en-US" sz="2800" dirty="0">
                <a:solidFill>
                  <a:srgbClr val="000000"/>
                </a:solidFill>
                <a:latin typeface="Aptos Narrow"/>
              </a:rPr>
              <a:t> At least 400 hours, or the credit equivalent of instruction, through an approved CE-EPP.</a:t>
            </a:r>
            <a:endParaRPr lang="en-US" sz="2800" dirty="0">
              <a:latin typeface="Aptos Narrow"/>
            </a:endParaRPr>
          </a:p>
        </p:txBody>
      </p:sp>
      <p:sp>
        <p:nvSpPr>
          <p:cNvPr id="3" name="Text Placeholder 2">
            <a:extLst>
              <a:ext uri="{FF2B5EF4-FFF2-40B4-BE49-F238E27FC236}">
                <a16:creationId xmlns:a16="http://schemas.microsoft.com/office/drawing/2014/main" id="{B973F96E-0A86-736F-4351-0B835A240447}"/>
              </a:ext>
            </a:extLst>
          </p:cNvPr>
          <p:cNvSpPr>
            <a:spLocks noGrp="1"/>
          </p:cNvSpPr>
          <p:nvPr>
            <p:ph type="body" sz="quarter" idx="11"/>
          </p:nvPr>
        </p:nvSpPr>
        <p:spPr>
          <a:xfrm>
            <a:off x="444030" y="831251"/>
            <a:ext cx="11277599" cy="416560"/>
          </a:xfrm>
        </p:spPr>
        <p:txBody>
          <a:bodyPr/>
          <a:lstStyle/>
          <a:p>
            <a:r>
              <a:rPr lang="en-US"/>
              <a:t>Requirements to Obtain Standard Certification</a:t>
            </a:r>
          </a:p>
        </p:txBody>
      </p:sp>
    </p:spTree>
    <p:extLst>
      <p:ext uri="{BB962C8B-B14F-4D97-AF65-F5344CB8AC3E}">
        <p14:creationId xmlns:p14="http://schemas.microsoft.com/office/powerpoint/2010/main" val="16150590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4950D-C59F-8791-12FA-4AF54F761E37}"/>
              </a:ext>
            </a:extLst>
          </p:cNvPr>
          <p:cNvSpPr>
            <a:spLocks noGrp="1"/>
          </p:cNvSpPr>
          <p:nvPr>
            <p:ph type="title"/>
          </p:nvPr>
        </p:nvSpPr>
        <p:spPr/>
        <p:txBody>
          <a:bodyPr lIns="0" tIns="0" rIns="0" bIns="0" anchor="t"/>
          <a:lstStyle/>
          <a:p>
            <a:r>
              <a:rPr lang="en-US" dirty="0"/>
              <a:t>Instruction for CE Holders (1 of 2)</a:t>
            </a:r>
          </a:p>
        </p:txBody>
      </p:sp>
      <p:sp>
        <p:nvSpPr>
          <p:cNvPr id="4" name="Text Placeholder 3">
            <a:extLst>
              <a:ext uri="{FF2B5EF4-FFF2-40B4-BE49-F238E27FC236}">
                <a16:creationId xmlns:a16="http://schemas.microsoft.com/office/drawing/2014/main" id="{3A98A28D-543D-FFF5-D076-8F84F6A47DA1}"/>
              </a:ext>
            </a:extLst>
          </p:cNvPr>
          <p:cNvSpPr>
            <a:spLocks noGrp="1"/>
          </p:cNvSpPr>
          <p:nvPr>
            <p:ph type="body" sz="quarter" idx="12"/>
          </p:nvPr>
        </p:nvSpPr>
        <p:spPr>
          <a:xfrm>
            <a:off x="456721" y="1022860"/>
            <a:ext cx="11251780" cy="3977640"/>
          </a:xfrm>
        </p:spPr>
        <p:txBody>
          <a:bodyPr lIns="0" tIns="0" rIns="0" bIns="0" anchor="t"/>
          <a:lstStyle/>
          <a:p>
            <a:pPr>
              <a:buNone/>
            </a:pPr>
            <a:r>
              <a:rPr lang="en-US" sz="2800" dirty="0">
                <a:solidFill>
                  <a:srgbClr val="000000"/>
                </a:solidFill>
                <a:latin typeface="Aptos Narrow"/>
              </a:rPr>
              <a:t>Categories of CE programs:   </a:t>
            </a:r>
            <a:endParaRPr lang="en-US" sz="2800" dirty="0">
              <a:latin typeface="Aptos Narrow"/>
            </a:endParaRPr>
          </a:p>
          <a:p>
            <a:r>
              <a:rPr lang="en-US" sz="2800" dirty="0">
                <a:solidFill>
                  <a:srgbClr val="000000"/>
                </a:solidFill>
                <a:latin typeface="Aptos Narrow"/>
              </a:rPr>
              <a:t>Department-approved CE EPP for P</a:t>
            </a:r>
            <a:r>
              <a:rPr lang="en-US" dirty="0"/>
              <a:t>–</a:t>
            </a:r>
            <a:r>
              <a:rPr lang="en-US" sz="2800" dirty="0">
                <a:solidFill>
                  <a:srgbClr val="000000"/>
                </a:solidFill>
                <a:latin typeface="Aptos Narrow"/>
              </a:rPr>
              <a:t>12 Subject Area Teachers;</a:t>
            </a:r>
            <a:endParaRPr lang="en-US" sz="2800" dirty="0">
              <a:latin typeface="Aptos Narrow"/>
            </a:endParaRPr>
          </a:p>
          <a:p>
            <a:r>
              <a:rPr lang="en-US" sz="2800" dirty="0">
                <a:solidFill>
                  <a:srgbClr val="000000"/>
                </a:solidFill>
                <a:latin typeface="Aptos Narrow"/>
              </a:rPr>
              <a:t>Career and Technical Educators (CTE);</a:t>
            </a:r>
            <a:endParaRPr lang="en-US" sz="2800" dirty="0">
              <a:latin typeface="Aptos Narrow"/>
            </a:endParaRPr>
          </a:p>
          <a:p>
            <a:r>
              <a:rPr lang="en-US" sz="2800" dirty="0">
                <a:solidFill>
                  <a:srgbClr val="000000"/>
                </a:solidFill>
                <a:latin typeface="Aptos Narrow"/>
              </a:rPr>
              <a:t>Elementary K</a:t>
            </a:r>
            <a:r>
              <a:rPr lang="en-US" dirty="0"/>
              <a:t>–</a:t>
            </a:r>
            <a:r>
              <a:rPr lang="en-US" sz="2800" dirty="0">
                <a:solidFill>
                  <a:srgbClr val="000000"/>
                </a:solidFill>
                <a:latin typeface="Aptos Narrow"/>
              </a:rPr>
              <a:t>6 </a:t>
            </a:r>
          </a:p>
          <a:p>
            <a:r>
              <a:rPr lang="en-US" sz="2800" dirty="0">
                <a:solidFill>
                  <a:srgbClr val="000000"/>
                </a:solidFill>
                <a:latin typeface="Aptos Narrow"/>
              </a:rPr>
              <a:t>Preschool through Grade 3 (P</a:t>
            </a:r>
            <a:r>
              <a:rPr lang="en-US" dirty="0"/>
              <a:t>–</a:t>
            </a:r>
            <a:r>
              <a:rPr lang="en-US" sz="2800" dirty="0">
                <a:solidFill>
                  <a:srgbClr val="000000"/>
                </a:solidFill>
                <a:latin typeface="Aptos Narrow"/>
              </a:rPr>
              <a:t>3 );</a:t>
            </a:r>
            <a:endParaRPr lang="en-US" sz="2800" dirty="0">
              <a:latin typeface="Aptos Narrow"/>
            </a:endParaRPr>
          </a:p>
          <a:p>
            <a:r>
              <a:rPr lang="en-US" sz="2800" dirty="0">
                <a:solidFill>
                  <a:srgbClr val="000000"/>
                </a:solidFill>
                <a:latin typeface="Aptos Narrow"/>
              </a:rPr>
              <a:t>Teacher of Students with Disabilities (TOSD); </a:t>
            </a:r>
            <a:endParaRPr lang="en-US" sz="2800" dirty="0">
              <a:latin typeface="Aptos Narrow"/>
            </a:endParaRPr>
          </a:p>
          <a:p>
            <a:r>
              <a:rPr lang="en-US" sz="2800" dirty="0">
                <a:solidFill>
                  <a:srgbClr val="000000"/>
                </a:solidFill>
                <a:latin typeface="Aptos Narrow"/>
              </a:rPr>
              <a:t>English as a Second Language (ESL); and,</a:t>
            </a:r>
            <a:endParaRPr lang="en-US" sz="2800" dirty="0">
              <a:latin typeface="Aptos Narrow"/>
            </a:endParaRPr>
          </a:p>
          <a:p>
            <a:r>
              <a:rPr lang="en-US" sz="2800" dirty="0">
                <a:solidFill>
                  <a:srgbClr val="000000"/>
                </a:solidFill>
                <a:latin typeface="Aptos Narrow"/>
              </a:rPr>
              <a:t>Bilingual/Bicultural.</a:t>
            </a:r>
            <a:endParaRPr lang="en-US" sz="2800" dirty="0">
              <a:latin typeface="Aptos Narrow"/>
            </a:endParaRPr>
          </a:p>
          <a:p>
            <a:pPr>
              <a:buNone/>
            </a:pPr>
            <a:r>
              <a:rPr lang="en-US" sz="2800" dirty="0">
                <a:solidFill>
                  <a:srgbClr val="000000"/>
                </a:solidFill>
                <a:latin typeface="Aptos Narrow"/>
              </a:rPr>
              <a:t>To see a list of all </a:t>
            </a:r>
            <a:r>
              <a:rPr lang="en-US" sz="2800" dirty="0">
                <a:solidFill>
                  <a:srgbClr val="000000"/>
                </a:solidFill>
                <a:latin typeface="Aptos Narrow"/>
                <a:hlinkClick r:id="rId2"/>
              </a:rPr>
              <a:t>approved CE programs </a:t>
            </a:r>
            <a:r>
              <a:rPr lang="en-US" sz="2800" dirty="0">
                <a:solidFill>
                  <a:srgbClr val="000000"/>
                </a:solidFill>
                <a:latin typeface="Aptos Narrow"/>
              </a:rPr>
              <a:t>, please visit the NJDOE website</a:t>
            </a:r>
            <a:endParaRPr lang="en-US" sz="2800" dirty="0">
              <a:latin typeface="Aptos Narrow"/>
            </a:endParaRPr>
          </a:p>
          <a:p>
            <a:pPr marL="0" indent="0">
              <a:buNone/>
            </a:pPr>
            <a:endParaRPr lang="en-US" dirty="0"/>
          </a:p>
        </p:txBody>
      </p:sp>
    </p:spTree>
    <p:extLst>
      <p:ext uri="{BB962C8B-B14F-4D97-AF65-F5344CB8AC3E}">
        <p14:creationId xmlns:p14="http://schemas.microsoft.com/office/powerpoint/2010/main" val="3027655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BDB0778A-66D9-7FC4-274C-325662FF4986}"/>
              </a:ext>
            </a:extLst>
          </p:cNvPr>
          <p:cNvSpPr>
            <a:spLocks noGrp="1"/>
          </p:cNvSpPr>
          <p:nvPr>
            <p:ph type="title"/>
          </p:nvPr>
        </p:nvSpPr>
        <p:spPr>
          <a:xfrm>
            <a:off x="458724" y="2167118"/>
            <a:ext cx="11274552" cy="416560"/>
          </a:xfrm>
        </p:spPr>
        <p:txBody>
          <a:bodyPr/>
          <a:lstStyle/>
          <a:p>
            <a:r>
              <a:rPr lang="en-US" sz="7200" dirty="0" err="1"/>
              <a:t>NJEdCert</a:t>
            </a:r>
            <a:r>
              <a:rPr lang="en-US" sz="7200" dirty="0"/>
              <a:t> </a:t>
            </a:r>
            <a:br>
              <a:rPr lang="en-US" sz="7200" dirty="0"/>
            </a:br>
            <a:r>
              <a:rPr lang="en-US" sz="6000" dirty="0"/>
              <a:t>District Experience Updates</a:t>
            </a:r>
            <a:endParaRPr lang="en-US" sz="7200" dirty="0"/>
          </a:p>
        </p:txBody>
      </p:sp>
    </p:spTree>
    <p:extLst>
      <p:ext uri="{BB962C8B-B14F-4D97-AF65-F5344CB8AC3E}">
        <p14:creationId xmlns:p14="http://schemas.microsoft.com/office/powerpoint/2010/main" val="4135704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4AB4E-7787-6DE5-F4E6-E2187D6AFF60}"/>
              </a:ext>
            </a:extLst>
          </p:cNvPr>
          <p:cNvSpPr>
            <a:spLocks noGrp="1"/>
          </p:cNvSpPr>
          <p:nvPr>
            <p:ph type="title"/>
          </p:nvPr>
        </p:nvSpPr>
        <p:spPr/>
        <p:txBody>
          <a:bodyPr lIns="0" tIns="0" rIns="0" bIns="0" anchor="t"/>
          <a:lstStyle/>
          <a:p>
            <a:r>
              <a:rPr lang="en-US"/>
              <a:t>Instruction for CE Holders (2 of 2)</a:t>
            </a:r>
          </a:p>
        </p:txBody>
      </p:sp>
      <p:sp>
        <p:nvSpPr>
          <p:cNvPr id="4" name="Text Placeholder 3">
            <a:extLst>
              <a:ext uri="{FF2B5EF4-FFF2-40B4-BE49-F238E27FC236}">
                <a16:creationId xmlns:a16="http://schemas.microsoft.com/office/drawing/2014/main" id="{C1D2F2BF-59C8-DB3F-AC74-ADE77605B405}"/>
              </a:ext>
            </a:extLst>
          </p:cNvPr>
          <p:cNvSpPr>
            <a:spLocks noGrp="1"/>
          </p:cNvSpPr>
          <p:nvPr>
            <p:ph type="body" sz="quarter" idx="12"/>
          </p:nvPr>
        </p:nvSpPr>
        <p:spPr>
          <a:xfrm>
            <a:off x="443812" y="1003196"/>
            <a:ext cx="11270364" cy="4070566"/>
          </a:xfrm>
        </p:spPr>
        <p:txBody>
          <a:bodyPr lIns="0" tIns="0" rIns="0" bIns="0" anchor="t"/>
          <a:lstStyle/>
          <a:p>
            <a:pPr marL="0" indent="0">
              <a:buNone/>
            </a:pPr>
            <a:r>
              <a:rPr lang="en-US" sz="2800" dirty="0">
                <a:solidFill>
                  <a:srgbClr val="000000"/>
                </a:solidFill>
              </a:rPr>
              <a:t>“</a:t>
            </a:r>
            <a:r>
              <a:rPr lang="en-US" sz="3200" dirty="0">
                <a:solidFill>
                  <a:srgbClr val="000000"/>
                </a:solidFill>
              </a:rPr>
              <a:t>Program Enrollment” requirements for each of the following:</a:t>
            </a:r>
            <a:endParaRPr lang="en-US" sz="3200" dirty="0"/>
          </a:p>
          <a:p>
            <a:pPr marL="0" indent="0">
              <a:buNone/>
            </a:pPr>
            <a:r>
              <a:rPr lang="en-US" sz="3200" dirty="0">
                <a:solidFill>
                  <a:srgbClr val="000000"/>
                </a:solidFill>
                <a:latin typeface="Aptos Narrow"/>
              </a:rPr>
              <a:t>(1) </a:t>
            </a:r>
            <a:r>
              <a:rPr lang="en-US" sz="3200" b="1" dirty="0">
                <a:solidFill>
                  <a:srgbClr val="000000"/>
                </a:solidFill>
                <a:latin typeface="Aptos Narrow"/>
              </a:rPr>
              <a:t>English as a Second Language (ESL) candidates</a:t>
            </a:r>
            <a:r>
              <a:rPr lang="en-US" sz="3200" dirty="0">
                <a:solidFill>
                  <a:srgbClr val="000000"/>
                </a:solidFill>
                <a:latin typeface="Aptos Narrow"/>
              </a:rPr>
              <a:t>: </a:t>
            </a:r>
            <a:endParaRPr lang="en-US" sz="3200" dirty="0">
              <a:solidFill>
                <a:srgbClr val="373535"/>
              </a:solidFill>
              <a:latin typeface="Aptos Narrow"/>
            </a:endParaRPr>
          </a:p>
          <a:p>
            <a:pPr lvl="1"/>
            <a:r>
              <a:rPr lang="en-US" sz="3200" dirty="0">
                <a:solidFill>
                  <a:srgbClr val="000000"/>
                </a:solidFill>
                <a:latin typeface="Aptos Narrow"/>
              </a:rPr>
              <a:t>400-hours or the credit equivalent through an approved CE-EPP; and</a:t>
            </a:r>
            <a:r>
              <a:rPr lang="en-US" sz="3200" b="1" dirty="0">
                <a:solidFill>
                  <a:srgbClr val="000000"/>
                </a:solidFill>
                <a:latin typeface="Aptos Narrow"/>
              </a:rPr>
              <a:t> 15</a:t>
            </a:r>
            <a:r>
              <a:rPr lang="en-US" sz="3200" dirty="0">
                <a:solidFill>
                  <a:srgbClr val="000000"/>
                </a:solidFill>
                <a:latin typeface="Aptos Narrow"/>
              </a:rPr>
              <a:t> credits in an ESL program.</a:t>
            </a:r>
            <a:endParaRPr lang="en-US" sz="3200" dirty="0">
              <a:latin typeface="Aptos Narrow"/>
            </a:endParaRPr>
          </a:p>
          <a:p>
            <a:pPr marL="0" indent="0">
              <a:buNone/>
            </a:pPr>
            <a:r>
              <a:rPr lang="en-US" sz="3200" dirty="0">
                <a:solidFill>
                  <a:srgbClr val="000000"/>
                </a:solidFill>
                <a:latin typeface="Aptos Narrow"/>
              </a:rPr>
              <a:t>(2) </a:t>
            </a:r>
            <a:r>
              <a:rPr lang="en-US" sz="3200" b="1" dirty="0">
                <a:solidFill>
                  <a:srgbClr val="000000"/>
                </a:solidFill>
                <a:latin typeface="Aptos Narrow"/>
              </a:rPr>
              <a:t>Bilingual candidates with a content area CE</a:t>
            </a:r>
            <a:r>
              <a:rPr lang="en-US" sz="3200" dirty="0">
                <a:solidFill>
                  <a:srgbClr val="000000"/>
                </a:solidFill>
                <a:latin typeface="Aptos Narrow"/>
              </a:rPr>
              <a:t>: </a:t>
            </a:r>
            <a:endParaRPr lang="en-US" sz="3200" dirty="0">
              <a:latin typeface="Aptos Narrow"/>
            </a:endParaRPr>
          </a:p>
          <a:p>
            <a:pPr lvl="1"/>
            <a:r>
              <a:rPr lang="en-US" sz="3200" dirty="0">
                <a:solidFill>
                  <a:srgbClr val="000000"/>
                </a:solidFill>
                <a:latin typeface="Aptos Narrow"/>
              </a:rPr>
              <a:t>400-hours or the credit equivalent through an approved CE-EPP; and </a:t>
            </a:r>
            <a:r>
              <a:rPr lang="en-US" sz="3200" b="1" dirty="0">
                <a:solidFill>
                  <a:srgbClr val="000000"/>
                </a:solidFill>
                <a:latin typeface="Aptos Narrow"/>
              </a:rPr>
              <a:t>12</a:t>
            </a:r>
            <a:r>
              <a:rPr lang="en-US" sz="3200" b="1" dirty="0">
                <a:solidFill>
                  <a:srgbClr val="FF0000"/>
                </a:solidFill>
                <a:latin typeface="Aptos Narrow"/>
              </a:rPr>
              <a:t> </a:t>
            </a:r>
            <a:r>
              <a:rPr lang="en-US" sz="3200" b="1" dirty="0">
                <a:solidFill>
                  <a:srgbClr val="000000"/>
                </a:solidFill>
                <a:latin typeface="Aptos Narrow"/>
              </a:rPr>
              <a:t>credits</a:t>
            </a:r>
            <a:r>
              <a:rPr lang="en-US" sz="3200" dirty="0">
                <a:solidFill>
                  <a:srgbClr val="000000"/>
                </a:solidFill>
                <a:latin typeface="Aptos Narrow"/>
              </a:rPr>
              <a:t> in a Bilingual program. </a:t>
            </a:r>
            <a:endParaRPr lang="en-US" sz="3200" dirty="0">
              <a:latin typeface="Aptos Narrow"/>
            </a:endParaRPr>
          </a:p>
          <a:p>
            <a:pPr marL="0" indent="0">
              <a:buNone/>
            </a:pPr>
            <a:r>
              <a:rPr lang="en-US" sz="3200" dirty="0">
                <a:solidFill>
                  <a:srgbClr val="000000"/>
                </a:solidFill>
                <a:latin typeface="Aptos Narrow"/>
              </a:rPr>
              <a:t>(3) </a:t>
            </a:r>
            <a:r>
              <a:rPr lang="en-US" sz="3200" b="1" dirty="0">
                <a:solidFill>
                  <a:srgbClr val="000000"/>
                </a:solidFill>
                <a:latin typeface="Aptos Narrow"/>
              </a:rPr>
              <a:t>TOSD candidates with a content area CE</a:t>
            </a:r>
            <a:r>
              <a:rPr lang="en-US" sz="3200" dirty="0">
                <a:solidFill>
                  <a:srgbClr val="000000"/>
                </a:solidFill>
                <a:latin typeface="Aptos Narrow"/>
              </a:rPr>
              <a:t>: </a:t>
            </a:r>
            <a:endParaRPr lang="en-US" sz="3200" dirty="0">
              <a:latin typeface="Aptos Narrow"/>
            </a:endParaRPr>
          </a:p>
          <a:p>
            <a:pPr lvl="1"/>
            <a:r>
              <a:rPr lang="en-US" sz="3200" dirty="0">
                <a:solidFill>
                  <a:srgbClr val="000000"/>
                </a:solidFill>
                <a:latin typeface="Aptos Narrow"/>
              </a:rPr>
              <a:t>400-hours or the credit equivalent through an approved CE-EPP program; and</a:t>
            </a:r>
            <a:r>
              <a:rPr lang="en-US" sz="3200" b="1" dirty="0">
                <a:solidFill>
                  <a:srgbClr val="000000"/>
                </a:solidFill>
                <a:latin typeface="Aptos Narrow"/>
              </a:rPr>
              <a:t> 21 credits</a:t>
            </a:r>
            <a:r>
              <a:rPr lang="en-US" sz="3200" dirty="0">
                <a:solidFill>
                  <a:srgbClr val="000000"/>
                </a:solidFill>
                <a:latin typeface="Aptos Narrow"/>
              </a:rPr>
              <a:t> in a TOSD program.</a:t>
            </a:r>
            <a:endParaRPr lang="en-US" sz="3200" dirty="0">
              <a:latin typeface="Aptos Narrow"/>
            </a:endParaRPr>
          </a:p>
        </p:txBody>
      </p:sp>
    </p:spTree>
    <p:extLst>
      <p:ext uri="{BB962C8B-B14F-4D97-AF65-F5344CB8AC3E}">
        <p14:creationId xmlns:p14="http://schemas.microsoft.com/office/powerpoint/2010/main" val="12863104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FE754-D5B9-2611-A335-D6A53CF3E56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893E2D8-923E-30A0-B0CA-EAB5E86AA91F}"/>
              </a:ext>
            </a:extLst>
          </p:cNvPr>
          <p:cNvSpPr>
            <a:spLocks noGrp="1"/>
          </p:cNvSpPr>
          <p:nvPr>
            <p:ph type="title"/>
          </p:nvPr>
        </p:nvSpPr>
        <p:spPr>
          <a:xfrm>
            <a:off x="458724" y="1874280"/>
            <a:ext cx="11274552" cy="416560"/>
          </a:xfrm>
        </p:spPr>
        <p:txBody>
          <a:bodyPr/>
          <a:lstStyle/>
          <a:p>
            <a:r>
              <a:rPr lang="en-US" sz="7200"/>
              <a:t>Provisional Process: Educational Services and Administrative Endorsements</a:t>
            </a:r>
          </a:p>
        </p:txBody>
      </p:sp>
    </p:spTree>
    <p:extLst>
      <p:ext uri="{BB962C8B-B14F-4D97-AF65-F5344CB8AC3E}">
        <p14:creationId xmlns:p14="http://schemas.microsoft.com/office/powerpoint/2010/main" val="1898159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8AB9-516F-242E-B85C-4453ACFDA8EC}"/>
              </a:ext>
            </a:extLst>
          </p:cNvPr>
          <p:cNvSpPr>
            <a:spLocks noGrp="1"/>
          </p:cNvSpPr>
          <p:nvPr>
            <p:ph type="title"/>
          </p:nvPr>
        </p:nvSpPr>
        <p:spPr/>
        <p:txBody>
          <a:bodyPr lIns="0" tIns="0" rIns="0" bIns="0" anchor="t"/>
          <a:lstStyle/>
          <a:p>
            <a:r>
              <a:rPr lang="en-US">
                <a:latin typeface="Aptos Narrow"/>
              </a:rPr>
              <a:t>School Library Media Specialists (SLMS) 1 of 2</a:t>
            </a:r>
            <a:r>
              <a:rPr lang="en-US" sz="2400">
                <a:latin typeface="Aptos Narrow"/>
              </a:rPr>
              <a:t> </a:t>
            </a:r>
            <a:endParaRPr lang="en-US">
              <a:latin typeface="Aptos Narrow"/>
            </a:endParaRPr>
          </a:p>
        </p:txBody>
      </p:sp>
      <p:sp>
        <p:nvSpPr>
          <p:cNvPr id="4" name="Text Placeholder 3">
            <a:extLst>
              <a:ext uri="{FF2B5EF4-FFF2-40B4-BE49-F238E27FC236}">
                <a16:creationId xmlns:a16="http://schemas.microsoft.com/office/drawing/2014/main" id="{211130E2-2EDD-E1B8-4AFD-31CDA98F5843}"/>
              </a:ext>
            </a:extLst>
          </p:cNvPr>
          <p:cNvSpPr>
            <a:spLocks noGrp="1"/>
          </p:cNvSpPr>
          <p:nvPr>
            <p:ph type="body" sz="quarter" idx="12"/>
          </p:nvPr>
        </p:nvSpPr>
        <p:spPr>
          <a:xfrm>
            <a:off x="443812" y="1337492"/>
            <a:ext cx="11251780" cy="3977640"/>
          </a:xfrm>
        </p:spPr>
        <p:txBody>
          <a:bodyPr lIns="0" tIns="0" rIns="0" bIns="0" anchor="t"/>
          <a:lstStyle/>
          <a:p>
            <a:pPr>
              <a:buSzPct val="85000"/>
            </a:pPr>
            <a:r>
              <a:rPr lang="en-US" sz="2800" dirty="0">
                <a:solidFill>
                  <a:srgbClr val="000000"/>
                </a:solidFill>
                <a:latin typeface="Aptos Narrow"/>
              </a:rPr>
              <a:t>The school district will register the candidate through </a:t>
            </a:r>
            <a:r>
              <a:rPr lang="en-US" sz="2800" dirty="0" err="1">
                <a:solidFill>
                  <a:srgbClr val="000000"/>
                </a:solidFill>
                <a:latin typeface="Aptos Narrow"/>
              </a:rPr>
              <a:t>NJEdCert</a:t>
            </a:r>
            <a:r>
              <a:rPr lang="en-US" sz="2800" dirty="0">
                <a:solidFill>
                  <a:srgbClr val="000000"/>
                </a:solidFill>
                <a:latin typeface="Aptos Narrow"/>
              </a:rPr>
              <a:t>. </a:t>
            </a:r>
          </a:p>
          <a:p>
            <a:pPr>
              <a:buSzPct val="85000"/>
            </a:pPr>
            <a:r>
              <a:rPr lang="en-US" sz="2800" dirty="0">
                <a:solidFill>
                  <a:srgbClr val="000000"/>
                </a:solidFill>
                <a:latin typeface="Aptos Narrow"/>
              </a:rPr>
              <a:t>If the candidate has a CE, the school district must select the EPP where the School Library Media Specialists (SLMS)courses will be taken in the </a:t>
            </a:r>
            <a:r>
              <a:rPr lang="en-US" sz="2800" dirty="0" err="1">
                <a:solidFill>
                  <a:srgbClr val="000000"/>
                </a:solidFill>
                <a:latin typeface="Aptos Narrow"/>
              </a:rPr>
              <a:t>NJEdCert</a:t>
            </a:r>
            <a:r>
              <a:rPr lang="en-US" sz="2800" dirty="0">
                <a:solidFill>
                  <a:srgbClr val="000000"/>
                </a:solidFill>
                <a:latin typeface="Aptos Narrow"/>
              </a:rPr>
              <a:t> drop-down menu under "program enrollment".</a:t>
            </a:r>
            <a:endParaRPr lang="en-US" sz="2800" dirty="0">
              <a:latin typeface="Aptos Narrow"/>
            </a:endParaRPr>
          </a:p>
          <a:p>
            <a:pPr>
              <a:buSzPct val="85000"/>
            </a:pPr>
            <a:r>
              <a:rPr lang="en-US" sz="2800" dirty="0">
                <a:solidFill>
                  <a:srgbClr val="000000"/>
                </a:solidFill>
                <a:latin typeface="Aptos Narrow"/>
              </a:rPr>
              <a:t>A one-year</a:t>
            </a:r>
            <a:r>
              <a:rPr lang="en-US" sz="2800" dirty="0">
                <a:latin typeface="Aptos Narrow"/>
              </a:rPr>
              <a:t> </a:t>
            </a:r>
            <a:r>
              <a:rPr lang="en-US" sz="2800" dirty="0">
                <a:solidFill>
                  <a:srgbClr val="006CFF"/>
                </a:solidFill>
                <a:latin typeface="Aptos Narrow"/>
                <a:hlinkClick r:id="rId2"/>
              </a:rPr>
              <a:t>residency</a:t>
            </a:r>
            <a:r>
              <a:rPr lang="en-US" sz="2800" dirty="0">
                <a:latin typeface="Aptos Narrow"/>
              </a:rPr>
              <a:t> </a:t>
            </a:r>
            <a:r>
              <a:rPr lang="en-US" sz="2800" dirty="0">
                <a:solidFill>
                  <a:srgbClr val="000000"/>
                </a:solidFill>
                <a:latin typeface="Aptos Narrow"/>
              </a:rPr>
              <a:t>and mentoring is required under the provisional certificate.</a:t>
            </a:r>
          </a:p>
          <a:p>
            <a:pPr lvl="2">
              <a:buSzPct val="85000"/>
            </a:pPr>
            <a:r>
              <a:rPr lang="en-US" sz="2400" dirty="0">
                <a:solidFill>
                  <a:srgbClr val="000000"/>
                </a:solidFill>
                <a:latin typeface="Aptos Narrow"/>
              </a:rPr>
              <a:t>Mentoring must be completed </a:t>
            </a:r>
            <a:r>
              <a:rPr lang="en-US" sz="2400" dirty="0">
                <a:solidFill>
                  <a:srgbClr val="242424"/>
                </a:solidFill>
                <a:latin typeface="Aptos Narrow"/>
              </a:rPr>
              <a:t>by an experienced school library media specialist. If there is not an experienced SLMS available within the school district to mentor the candidate, an experienced SLMS mentor can be provided </a:t>
            </a:r>
            <a:r>
              <a:rPr lang="en-US" sz="2400" dirty="0">
                <a:solidFill>
                  <a:srgbClr val="000000"/>
                </a:solidFill>
                <a:latin typeface="Aptos Narrow"/>
              </a:rPr>
              <a:t>through the New Jersey Association of School Librarians (NJASL). NJASL can be reached at </a:t>
            </a:r>
            <a:r>
              <a:rPr lang="en-US" sz="2400" dirty="0">
                <a:solidFill>
                  <a:srgbClr val="000000"/>
                </a:solidFill>
                <a:latin typeface="Aptos Narrow"/>
                <a:hlinkClick r:id="rId3"/>
              </a:rPr>
              <a:t>mentoring@njasl.org</a:t>
            </a:r>
            <a:r>
              <a:rPr lang="en-US" sz="2400" u="sng" dirty="0">
                <a:solidFill>
                  <a:srgbClr val="0563C1"/>
                </a:solidFill>
                <a:latin typeface="Aptos Narrow"/>
              </a:rPr>
              <a:t>.</a:t>
            </a:r>
            <a:endParaRPr lang="en-US" sz="2400" dirty="0">
              <a:latin typeface="Aptos Narrow"/>
            </a:endParaRPr>
          </a:p>
        </p:txBody>
      </p:sp>
    </p:spTree>
    <p:extLst>
      <p:ext uri="{BB962C8B-B14F-4D97-AF65-F5344CB8AC3E}">
        <p14:creationId xmlns:p14="http://schemas.microsoft.com/office/powerpoint/2010/main" val="6516764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48259-83A7-1D7C-293A-332C0DF1D6B6}"/>
              </a:ext>
            </a:extLst>
          </p:cNvPr>
          <p:cNvSpPr>
            <a:spLocks noGrp="1"/>
          </p:cNvSpPr>
          <p:nvPr>
            <p:ph type="title"/>
          </p:nvPr>
        </p:nvSpPr>
        <p:spPr/>
        <p:txBody>
          <a:bodyPr lIns="0" tIns="0" rIns="0" bIns="0" anchor="t"/>
          <a:lstStyle/>
          <a:p>
            <a:r>
              <a:rPr lang="en-US">
                <a:latin typeface="Aptos Narrow"/>
              </a:rPr>
              <a:t>School Library Media Specialists (SLMS) 2 of 2</a:t>
            </a:r>
            <a:r>
              <a:rPr lang="en-US" sz="2400">
                <a:latin typeface="Aptos Narrow"/>
              </a:rPr>
              <a:t> </a:t>
            </a:r>
            <a:endParaRPr lang="en-US">
              <a:latin typeface="Aptos Narrow"/>
            </a:endParaRPr>
          </a:p>
        </p:txBody>
      </p:sp>
      <p:sp>
        <p:nvSpPr>
          <p:cNvPr id="4" name="Text Placeholder 3">
            <a:extLst>
              <a:ext uri="{FF2B5EF4-FFF2-40B4-BE49-F238E27FC236}">
                <a16:creationId xmlns:a16="http://schemas.microsoft.com/office/drawing/2014/main" id="{65855B49-500D-A504-89B7-D06D2AD57AAC}"/>
              </a:ext>
            </a:extLst>
          </p:cNvPr>
          <p:cNvSpPr>
            <a:spLocks noGrp="1"/>
          </p:cNvSpPr>
          <p:nvPr>
            <p:ph type="body" sz="quarter" idx="12"/>
          </p:nvPr>
        </p:nvSpPr>
        <p:spPr>
          <a:xfrm>
            <a:off x="443812" y="1440180"/>
            <a:ext cx="11251780" cy="3977640"/>
          </a:xfrm>
        </p:spPr>
        <p:txBody>
          <a:bodyPr lIns="0" tIns="0" rIns="0" bIns="0" anchor="t"/>
          <a:lstStyle/>
          <a:p>
            <a:r>
              <a:rPr lang="en-US" sz="2800" dirty="0">
                <a:solidFill>
                  <a:srgbClr val="000000"/>
                </a:solidFill>
              </a:rPr>
              <a:t>A candidate’s standard certificate determination will be based on completion of the residency and the final summative rating.</a:t>
            </a:r>
            <a:endParaRPr lang="en-US" sz="2800" dirty="0"/>
          </a:p>
          <a:p>
            <a:r>
              <a:rPr lang="en-US" sz="2800" dirty="0">
                <a:solidFill>
                  <a:srgbClr val="000000"/>
                </a:solidFill>
                <a:latin typeface="Aptos Narrow"/>
              </a:rPr>
              <a:t>The final summative rating is entered by the district in </a:t>
            </a:r>
            <a:r>
              <a:rPr lang="en-US" sz="2800" dirty="0" err="1">
                <a:solidFill>
                  <a:srgbClr val="000000"/>
                </a:solidFill>
                <a:latin typeface="Aptos Narrow"/>
              </a:rPr>
              <a:t>NJEdCert</a:t>
            </a:r>
            <a:r>
              <a:rPr lang="en-US" sz="2800" dirty="0">
                <a:solidFill>
                  <a:srgbClr val="000000"/>
                </a:solidFill>
                <a:latin typeface="Aptos Narrow"/>
              </a:rPr>
              <a:t>.</a:t>
            </a:r>
            <a:endParaRPr lang="en-US" sz="2800" dirty="0">
              <a:latin typeface="Aptos Narrow"/>
            </a:endParaRPr>
          </a:p>
          <a:p>
            <a:pPr>
              <a:spcAft>
                <a:spcPts val="1200"/>
              </a:spcAft>
            </a:pPr>
            <a:r>
              <a:rPr lang="en-US" sz="2800" dirty="0">
                <a:solidFill>
                  <a:srgbClr val="000000"/>
                </a:solidFill>
              </a:rPr>
              <a:t>A CE candidate must have the VOPC submitted by the EPP provider.</a:t>
            </a:r>
            <a:endParaRPr lang="en-US" sz="2800" b="1" dirty="0">
              <a:solidFill>
                <a:srgbClr val="000000"/>
              </a:solidFill>
            </a:endParaRPr>
          </a:p>
          <a:p>
            <a:pPr marL="0" indent="0">
              <a:buNone/>
            </a:pPr>
            <a:r>
              <a:rPr lang="en-US" sz="2800" b="1" dirty="0">
                <a:solidFill>
                  <a:srgbClr val="000000"/>
                </a:solidFill>
              </a:rPr>
              <a:t>Note: </a:t>
            </a:r>
            <a:r>
              <a:rPr lang="en-US" sz="2800" dirty="0">
                <a:solidFill>
                  <a:srgbClr val="000000"/>
                </a:solidFill>
              </a:rPr>
              <a:t>The same requirements apply for candidates seeking an Associate Library Media Specialist (ASLMS) endorsement. </a:t>
            </a:r>
            <a:endParaRPr lang="en-US" sz="2800" dirty="0"/>
          </a:p>
        </p:txBody>
      </p:sp>
    </p:spTree>
    <p:extLst>
      <p:ext uri="{BB962C8B-B14F-4D97-AF65-F5344CB8AC3E}">
        <p14:creationId xmlns:p14="http://schemas.microsoft.com/office/powerpoint/2010/main" val="9098992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5DCDA-634E-C930-FBA5-2F4383AB0089}"/>
              </a:ext>
            </a:extLst>
          </p:cNvPr>
          <p:cNvSpPr>
            <a:spLocks noGrp="1"/>
          </p:cNvSpPr>
          <p:nvPr>
            <p:ph type="title"/>
          </p:nvPr>
        </p:nvSpPr>
        <p:spPr/>
        <p:txBody>
          <a:bodyPr lIns="0" tIns="0" rIns="0" bIns="0" anchor="t"/>
          <a:lstStyle/>
          <a:p>
            <a:r>
              <a:rPr lang="en-US"/>
              <a:t>Student Assistance Coordinators (SAC)</a:t>
            </a:r>
          </a:p>
        </p:txBody>
      </p:sp>
      <p:sp>
        <p:nvSpPr>
          <p:cNvPr id="4" name="Text Placeholder 3">
            <a:extLst>
              <a:ext uri="{FF2B5EF4-FFF2-40B4-BE49-F238E27FC236}">
                <a16:creationId xmlns:a16="http://schemas.microsoft.com/office/drawing/2014/main" id="{926AEA05-6BD9-3376-D8B6-9F53375F806C}"/>
              </a:ext>
            </a:extLst>
          </p:cNvPr>
          <p:cNvSpPr>
            <a:spLocks noGrp="1"/>
          </p:cNvSpPr>
          <p:nvPr>
            <p:ph type="body" sz="quarter" idx="12"/>
          </p:nvPr>
        </p:nvSpPr>
        <p:spPr>
          <a:xfrm>
            <a:off x="443812" y="1298164"/>
            <a:ext cx="11251780" cy="3977640"/>
          </a:xfrm>
        </p:spPr>
        <p:txBody>
          <a:bodyPr lIns="0" tIns="0" rIns="0" bIns="0" anchor="t"/>
          <a:lstStyle/>
          <a:p>
            <a:r>
              <a:rPr lang="en-US" sz="2800" dirty="0">
                <a:latin typeface="Aptos Narrow"/>
              </a:rPr>
              <a:t>The school district registers the candidate through </a:t>
            </a:r>
            <a:r>
              <a:rPr lang="en-US" sz="2800" dirty="0" err="1">
                <a:latin typeface="Aptos Narrow"/>
              </a:rPr>
              <a:t>NJEdCert</a:t>
            </a:r>
            <a:r>
              <a:rPr lang="en-US" sz="2800" dirty="0">
                <a:latin typeface="Aptos Narrow"/>
              </a:rPr>
              <a:t>.</a:t>
            </a:r>
          </a:p>
          <a:p>
            <a:r>
              <a:rPr lang="en-US" sz="2800" dirty="0">
                <a:latin typeface="Aptos Narrow"/>
              </a:rPr>
              <a:t>If the candidate has a CE, they must choose the EPP where the courses will be taken in the drop-down menu under "program enrollment”.</a:t>
            </a:r>
          </a:p>
          <a:p>
            <a:r>
              <a:rPr lang="en-US" sz="2800" dirty="0"/>
              <a:t>A six-month residency is required under the provisional certificate.</a:t>
            </a:r>
          </a:p>
          <a:p>
            <a:r>
              <a:rPr lang="en-US" sz="2800" dirty="0"/>
              <a:t>A candidate’s standard certificate determination will be based on completion of the residency and the final summative rating.</a:t>
            </a:r>
          </a:p>
          <a:p>
            <a:r>
              <a:rPr lang="en-US" sz="2800" dirty="0">
                <a:latin typeface="Aptos Narrow"/>
              </a:rPr>
              <a:t>The final summative rating is entered by the school district in </a:t>
            </a:r>
            <a:r>
              <a:rPr lang="en-US" sz="2800" dirty="0" err="1">
                <a:latin typeface="Aptos Narrow"/>
              </a:rPr>
              <a:t>NJEdCert</a:t>
            </a:r>
            <a:r>
              <a:rPr lang="en-US" sz="2800" dirty="0">
                <a:latin typeface="Aptos Narrow"/>
              </a:rPr>
              <a:t>.</a:t>
            </a:r>
          </a:p>
          <a:p>
            <a:r>
              <a:rPr lang="en-US" sz="2800" dirty="0"/>
              <a:t>A CE candidate must have the VOPC submitted by the EPP provider.</a:t>
            </a:r>
          </a:p>
        </p:txBody>
      </p:sp>
    </p:spTree>
    <p:extLst>
      <p:ext uri="{BB962C8B-B14F-4D97-AF65-F5344CB8AC3E}">
        <p14:creationId xmlns:p14="http://schemas.microsoft.com/office/powerpoint/2010/main" val="2825850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FD976-BE31-DF62-8D49-F7398FF9DB3A}"/>
              </a:ext>
            </a:extLst>
          </p:cNvPr>
          <p:cNvSpPr>
            <a:spLocks noGrp="1"/>
          </p:cNvSpPr>
          <p:nvPr>
            <p:ph type="title"/>
          </p:nvPr>
        </p:nvSpPr>
        <p:spPr/>
        <p:txBody>
          <a:bodyPr lIns="0" tIns="0" rIns="0" bIns="0" anchor="t"/>
          <a:lstStyle/>
          <a:p>
            <a:r>
              <a:rPr lang="en-US"/>
              <a:t>Provisional Process for Administrators</a:t>
            </a:r>
          </a:p>
        </p:txBody>
      </p:sp>
      <p:sp>
        <p:nvSpPr>
          <p:cNvPr id="4" name="Text Placeholder 3">
            <a:extLst>
              <a:ext uri="{FF2B5EF4-FFF2-40B4-BE49-F238E27FC236}">
                <a16:creationId xmlns:a16="http://schemas.microsoft.com/office/drawing/2014/main" id="{67A0063A-CBC1-C871-A47D-26CF9A21A606}"/>
              </a:ext>
            </a:extLst>
          </p:cNvPr>
          <p:cNvSpPr>
            <a:spLocks noGrp="1"/>
          </p:cNvSpPr>
          <p:nvPr>
            <p:ph type="body" sz="quarter" idx="12"/>
          </p:nvPr>
        </p:nvSpPr>
        <p:spPr>
          <a:xfrm>
            <a:off x="456721" y="1209673"/>
            <a:ext cx="11251780" cy="3977640"/>
          </a:xfrm>
        </p:spPr>
        <p:txBody>
          <a:bodyPr lIns="0" tIns="0" rIns="0" bIns="0" anchor="t"/>
          <a:lstStyle/>
          <a:p>
            <a:r>
              <a:rPr lang="en-US" sz="2800" dirty="0">
                <a:solidFill>
                  <a:srgbClr val="000000"/>
                </a:solidFill>
                <a:latin typeface="Aptos Narrow"/>
              </a:rPr>
              <a:t>The school district registers the administrator through </a:t>
            </a:r>
            <a:r>
              <a:rPr lang="en-US" sz="2800" dirty="0" err="1">
                <a:solidFill>
                  <a:srgbClr val="000000"/>
                </a:solidFill>
                <a:latin typeface="Aptos Narrow"/>
              </a:rPr>
              <a:t>NJEdCert</a:t>
            </a:r>
            <a:r>
              <a:rPr lang="en-US" sz="2800" dirty="0">
                <a:solidFill>
                  <a:srgbClr val="000000"/>
                </a:solidFill>
                <a:latin typeface="Aptos Narrow"/>
              </a:rPr>
              <a:t>.</a:t>
            </a:r>
            <a:endParaRPr lang="en-US" sz="2800" dirty="0">
              <a:latin typeface="Aptos Narrow"/>
            </a:endParaRPr>
          </a:p>
          <a:p>
            <a:r>
              <a:rPr lang="en-US" sz="2800" dirty="0">
                <a:solidFill>
                  <a:srgbClr val="000000"/>
                </a:solidFill>
                <a:latin typeface="Aptos Narrow"/>
              </a:rPr>
              <a:t>Administrators must be registered in the appropriate program:</a:t>
            </a:r>
            <a:endParaRPr lang="en-US" sz="2800" dirty="0">
              <a:latin typeface="Aptos Narrow"/>
            </a:endParaRPr>
          </a:p>
          <a:p>
            <a:pPr marL="698183" lvl="2" indent="-342900">
              <a:buFont typeface="Courier New" panose="020B0604020202020204" pitchFamily="34" charset="0"/>
              <a:buChar char="o"/>
            </a:pPr>
            <a:r>
              <a:rPr lang="en-US" sz="2800" b="1" dirty="0">
                <a:solidFill>
                  <a:srgbClr val="000000"/>
                </a:solidFill>
                <a:latin typeface="Aptos Narrow"/>
              </a:rPr>
              <a:t>Principals </a:t>
            </a:r>
            <a:r>
              <a:rPr lang="en-US" sz="2800" dirty="0">
                <a:solidFill>
                  <a:srgbClr val="000000"/>
                </a:solidFill>
                <a:latin typeface="Aptos Narrow"/>
              </a:rPr>
              <a:t>will register with </a:t>
            </a:r>
            <a:r>
              <a:rPr lang="en-US" sz="2800" dirty="0">
                <a:solidFill>
                  <a:srgbClr val="000000"/>
                </a:solidFill>
                <a:latin typeface="Aptos Narrow"/>
                <a:hlinkClick r:id="rId2"/>
              </a:rPr>
              <a:t>Leader to Leader/ NJPSA</a:t>
            </a:r>
            <a:r>
              <a:rPr lang="en-US" sz="2800" dirty="0">
                <a:solidFill>
                  <a:srgbClr val="000000"/>
                </a:solidFill>
                <a:latin typeface="Aptos Narrow"/>
              </a:rPr>
              <a:t> for the two-year residency.</a:t>
            </a:r>
            <a:endParaRPr lang="en-US" sz="2800" dirty="0">
              <a:latin typeface="Aptos Narrow"/>
            </a:endParaRPr>
          </a:p>
          <a:p>
            <a:pPr marL="698183" lvl="2" indent="-342900">
              <a:buFont typeface="Courier New" panose="020B0604020202020204" pitchFamily="34" charset="0"/>
              <a:buChar char="o"/>
            </a:pPr>
            <a:r>
              <a:rPr lang="en-US" sz="2800" b="1" dirty="0">
                <a:solidFill>
                  <a:srgbClr val="000000"/>
                </a:solidFill>
                <a:latin typeface="Aptos Narrow"/>
              </a:rPr>
              <a:t>School Administrators </a:t>
            </a:r>
            <a:r>
              <a:rPr lang="en-US" sz="2800" dirty="0">
                <a:solidFill>
                  <a:srgbClr val="000000"/>
                </a:solidFill>
                <a:latin typeface="Aptos Narrow"/>
              </a:rPr>
              <a:t>will register</a:t>
            </a:r>
            <a:r>
              <a:rPr lang="en-US" sz="2800" b="1" dirty="0">
                <a:solidFill>
                  <a:srgbClr val="000000"/>
                </a:solidFill>
                <a:latin typeface="Aptos Narrow"/>
              </a:rPr>
              <a:t> </a:t>
            </a:r>
            <a:r>
              <a:rPr lang="en-US" sz="2800" dirty="0">
                <a:solidFill>
                  <a:srgbClr val="000000"/>
                </a:solidFill>
                <a:latin typeface="Aptos Narrow"/>
              </a:rPr>
              <a:t>with </a:t>
            </a:r>
            <a:r>
              <a:rPr lang="en-US" sz="2800" dirty="0">
                <a:solidFill>
                  <a:srgbClr val="000000"/>
                </a:solidFill>
                <a:latin typeface="Aptos Narrow"/>
                <a:hlinkClick r:id="rId3"/>
              </a:rPr>
              <a:t>NJASA</a:t>
            </a:r>
            <a:r>
              <a:rPr lang="en-US" sz="2800" dirty="0">
                <a:solidFill>
                  <a:srgbClr val="000000"/>
                </a:solidFill>
                <a:latin typeface="Aptos Narrow"/>
              </a:rPr>
              <a:t> for the one-year residency. </a:t>
            </a:r>
            <a:endParaRPr lang="en-US" sz="2800" dirty="0">
              <a:latin typeface="Aptos Narrow"/>
            </a:endParaRPr>
          </a:p>
          <a:p>
            <a:pPr marL="698183" lvl="2" indent="-342900">
              <a:buFont typeface="Courier New" panose="020B0604020202020204" pitchFamily="34" charset="0"/>
              <a:buChar char="o"/>
            </a:pPr>
            <a:r>
              <a:rPr lang="en-US" sz="2800" b="1" dirty="0">
                <a:solidFill>
                  <a:srgbClr val="000000"/>
                </a:solidFill>
                <a:latin typeface="Aptos Narrow"/>
              </a:rPr>
              <a:t>School Business Administrators </a:t>
            </a:r>
            <a:r>
              <a:rPr lang="en-US" sz="2800" dirty="0">
                <a:solidFill>
                  <a:srgbClr val="000000"/>
                </a:solidFill>
                <a:latin typeface="Aptos Narrow"/>
              </a:rPr>
              <a:t>will register with </a:t>
            </a:r>
            <a:r>
              <a:rPr lang="en-US" sz="2800" dirty="0">
                <a:solidFill>
                  <a:srgbClr val="000000"/>
                </a:solidFill>
                <a:latin typeface="Aptos Narrow"/>
                <a:hlinkClick r:id="rId4"/>
              </a:rPr>
              <a:t>NJASBO</a:t>
            </a:r>
            <a:r>
              <a:rPr lang="en-US" sz="2800" dirty="0">
                <a:solidFill>
                  <a:srgbClr val="000000"/>
                </a:solidFill>
                <a:latin typeface="Aptos Narrow"/>
              </a:rPr>
              <a:t> for the one-year residency. </a:t>
            </a:r>
            <a:endParaRPr lang="en-US" sz="2800" dirty="0">
              <a:latin typeface="Aptos Narrow"/>
            </a:endParaRPr>
          </a:p>
          <a:p>
            <a:r>
              <a:rPr lang="en-US" sz="2800" dirty="0">
                <a:solidFill>
                  <a:srgbClr val="000000"/>
                </a:solidFill>
              </a:rPr>
              <a:t>A  one-to-two-year residency is required under the provisional certificate.</a:t>
            </a:r>
            <a:endParaRPr lang="en-US" sz="2800" dirty="0"/>
          </a:p>
          <a:p>
            <a:r>
              <a:rPr lang="en-US" sz="2800" dirty="0">
                <a:solidFill>
                  <a:srgbClr val="000000"/>
                </a:solidFill>
              </a:rPr>
              <a:t>A candidate’s standard certificate determination will be based on successful completion of the residency.</a:t>
            </a:r>
            <a:endParaRPr lang="en-US" sz="2800" dirty="0"/>
          </a:p>
        </p:txBody>
      </p:sp>
    </p:spTree>
    <p:extLst>
      <p:ext uri="{BB962C8B-B14F-4D97-AF65-F5344CB8AC3E}">
        <p14:creationId xmlns:p14="http://schemas.microsoft.com/office/powerpoint/2010/main" val="4183324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17D-ADA7-8786-7E02-CE466A3AC24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86BE5AA-7F99-FF1D-6312-357C0A1B070A}"/>
              </a:ext>
            </a:extLst>
          </p:cNvPr>
          <p:cNvSpPr>
            <a:spLocks noGrp="1"/>
          </p:cNvSpPr>
          <p:nvPr>
            <p:ph type="title"/>
          </p:nvPr>
        </p:nvSpPr>
        <p:spPr>
          <a:xfrm>
            <a:off x="533152" y="2735517"/>
            <a:ext cx="11274552" cy="416560"/>
          </a:xfrm>
        </p:spPr>
        <p:txBody>
          <a:bodyPr/>
          <a:lstStyle/>
          <a:p>
            <a:r>
              <a:rPr lang="en-US" sz="7200" dirty="0"/>
              <a:t>New Provisional Registration</a:t>
            </a:r>
          </a:p>
        </p:txBody>
      </p:sp>
    </p:spTree>
    <p:extLst>
      <p:ext uri="{BB962C8B-B14F-4D97-AF65-F5344CB8AC3E}">
        <p14:creationId xmlns:p14="http://schemas.microsoft.com/office/powerpoint/2010/main" val="33951225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8AB9-516F-242E-B85C-4453ACFDA8EC}"/>
              </a:ext>
            </a:extLst>
          </p:cNvPr>
          <p:cNvSpPr>
            <a:spLocks noGrp="1"/>
          </p:cNvSpPr>
          <p:nvPr>
            <p:ph type="title"/>
          </p:nvPr>
        </p:nvSpPr>
        <p:spPr>
          <a:xfrm>
            <a:off x="443812" y="392517"/>
            <a:ext cx="11277599" cy="416560"/>
          </a:xfrm>
        </p:spPr>
        <p:txBody>
          <a:bodyPr lIns="0" tIns="0" rIns="0" bIns="0" anchor="t">
            <a:normAutofit fontScale="90000"/>
          </a:bodyPr>
          <a:lstStyle/>
          <a:p>
            <a:r>
              <a:rPr lang="en-US" dirty="0"/>
              <a:t>Register Educator for New Provisional License   (1 of 2)</a:t>
            </a:r>
          </a:p>
        </p:txBody>
      </p:sp>
      <p:pic>
        <p:nvPicPr>
          <p:cNvPr id="6" name="Picture 5" descr="Register educator for new provisional license">
            <a:extLst>
              <a:ext uri="{FF2B5EF4-FFF2-40B4-BE49-F238E27FC236}">
                <a16:creationId xmlns:a16="http://schemas.microsoft.com/office/drawing/2014/main" id="{3F1F2762-D566-7B7F-72B9-8A9905B688C9}"/>
              </a:ext>
            </a:extLst>
          </p:cNvPr>
          <p:cNvPicPr>
            <a:picLocks noChangeAspect="1"/>
          </p:cNvPicPr>
          <p:nvPr/>
        </p:nvPicPr>
        <p:blipFill>
          <a:blip r:embed="rId2"/>
          <a:srcRect r="-76" b="155"/>
          <a:stretch>
            <a:fillRect/>
          </a:stretch>
        </p:blipFill>
        <p:spPr>
          <a:xfrm>
            <a:off x="757084" y="1012722"/>
            <a:ext cx="10550013" cy="4800371"/>
          </a:xfrm>
          <a:prstGeom prst="rect">
            <a:avLst/>
          </a:prstGeom>
          <a:noFill/>
          <a:ln>
            <a:solidFill>
              <a:schemeClr val="bg2"/>
            </a:solidFill>
          </a:ln>
        </p:spPr>
      </p:pic>
    </p:spTree>
    <p:extLst>
      <p:ext uri="{BB962C8B-B14F-4D97-AF65-F5344CB8AC3E}">
        <p14:creationId xmlns:p14="http://schemas.microsoft.com/office/powerpoint/2010/main" val="20321140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FFF77-58C6-56C1-D629-F9603A1A6599}"/>
              </a:ext>
            </a:extLst>
          </p:cNvPr>
          <p:cNvSpPr>
            <a:spLocks noGrp="1"/>
          </p:cNvSpPr>
          <p:nvPr>
            <p:ph type="title"/>
          </p:nvPr>
        </p:nvSpPr>
        <p:spPr/>
        <p:txBody>
          <a:bodyPr lIns="0" tIns="0" rIns="0" bIns="0" anchor="t"/>
          <a:lstStyle/>
          <a:p>
            <a:r>
              <a:rPr lang="en-US" dirty="0"/>
              <a:t>2. Register Educator for New Provisional License   (2 of 2)</a:t>
            </a:r>
          </a:p>
        </p:txBody>
      </p:sp>
      <p:sp>
        <p:nvSpPr>
          <p:cNvPr id="4" name="Text Placeholder 3">
            <a:extLst>
              <a:ext uri="{FF2B5EF4-FFF2-40B4-BE49-F238E27FC236}">
                <a16:creationId xmlns:a16="http://schemas.microsoft.com/office/drawing/2014/main" id="{3E44899E-D655-DF24-7CED-FD114678AF23}"/>
              </a:ext>
            </a:extLst>
          </p:cNvPr>
          <p:cNvSpPr>
            <a:spLocks noGrp="1"/>
          </p:cNvSpPr>
          <p:nvPr>
            <p:ph type="body" sz="quarter" idx="12"/>
          </p:nvPr>
        </p:nvSpPr>
        <p:spPr>
          <a:xfrm>
            <a:off x="443812" y="1661957"/>
            <a:ext cx="11251780" cy="3977640"/>
          </a:xfrm>
        </p:spPr>
        <p:txBody>
          <a:bodyPr lIns="0" tIns="0" rIns="0" bIns="0" anchor="t"/>
          <a:lstStyle/>
          <a:p>
            <a:pPr marL="0" indent="0">
              <a:lnSpc>
                <a:spcPct val="100000"/>
              </a:lnSpc>
              <a:spcBef>
                <a:spcPts val="0"/>
              </a:spcBef>
              <a:buNone/>
            </a:pPr>
            <a:r>
              <a:rPr lang="en-US" sz="2800" b="1" dirty="0">
                <a:solidFill>
                  <a:srgbClr val="000000"/>
                </a:solidFill>
              </a:rPr>
              <a:t>Steps to register an educator for the provisional teacher process:</a:t>
            </a:r>
            <a:endParaRPr lang="en-US" sz="2800" dirty="0">
              <a:solidFill>
                <a:srgbClr val="000000"/>
              </a:solidFill>
            </a:endParaRPr>
          </a:p>
          <a:p>
            <a:pPr marL="758825" indent="-740410">
              <a:lnSpc>
                <a:spcPct val="100000"/>
              </a:lnSpc>
              <a:spcBef>
                <a:spcPts val="0"/>
              </a:spcBef>
              <a:buAutoNum type="arabicPeriod"/>
            </a:pPr>
            <a:r>
              <a:rPr lang="en-US" sz="2800" dirty="0">
                <a:solidFill>
                  <a:srgbClr val="000000"/>
                </a:solidFill>
              </a:rPr>
              <a:t>Complete the fields for </a:t>
            </a:r>
            <a:r>
              <a:rPr lang="en-US" sz="2800" i="1" dirty="0">
                <a:solidFill>
                  <a:srgbClr val="000000"/>
                </a:solidFill>
              </a:rPr>
              <a:t>last name </a:t>
            </a:r>
            <a:r>
              <a:rPr lang="en-US" sz="2800" dirty="0">
                <a:solidFill>
                  <a:srgbClr val="000000"/>
                </a:solidFill>
              </a:rPr>
              <a:t>and </a:t>
            </a:r>
            <a:r>
              <a:rPr lang="en-US" sz="2800" i="1" dirty="0">
                <a:solidFill>
                  <a:srgbClr val="000000"/>
                </a:solidFill>
              </a:rPr>
              <a:t>social security number</a:t>
            </a:r>
            <a:r>
              <a:rPr lang="en-US" sz="2800" dirty="0">
                <a:solidFill>
                  <a:srgbClr val="000000"/>
                </a:solidFill>
              </a:rPr>
              <a:t>.</a:t>
            </a:r>
          </a:p>
          <a:p>
            <a:pPr marL="758825" indent="-740410">
              <a:lnSpc>
                <a:spcPct val="100000"/>
              </a:lnSpc>
              <a:spcBef>
                <a:spcPts val="0"/>
              </a:spcBef>
              <a:buAutoNum type="arabicPeriod"/>
            </a:pPr>
            <a:r>
              <a:rPr lang="en-US" sz="2800" dirty="0">
                <a:solidFill>
                  <a:srgbClr val="000000"/>
                </a:solidFill>
                <a:latin typeface="Aptos Narrow"/>
              </a:rPr>
              <a:t>Verify email address on file. If email is incorrect, the applicant will need to login to their </a:t>
            </a:r>
            <a:r>
              <a:rPr lang="en-US" sz="2800" dirty="0" err="1">
                <a:solidFill>
                  <a:srgbClr val="000000"/>
                </a:solidFill>
                <a:latin typeface="Aptos Narrow"/>
              </a:rPr>
              <a:t>NJEdCert</a:t>
            </a:r>
            <a:r>
              <a:rPr lang="en-US" sz="2800" dirty="0">
                <a:solidFill>
                  <a:srgbClr val="000000"/>
                </a:solidFill>
                <a:latin typeface="Aptos Narrow"/>
              </a:rPr>
              <a:t> account and update their email address.</a:t>
            </a:r>
          </a:p>
          <a:p>
            <a:pPr marL="758825" indent="-740410">
              <a:lnSpc>
                <a:spcPct val="100000"/>
              </a:lnSpc>
              <a:spcBef>
                <a:spcPts val="0"/>
              </a:spcBef>
              <a:buAutoNum type="arabicPeriod"/>
            </a:pPr>
            <a:r>
              <a:rPr lang="en-US" sz="2800" dirty="0">
                <a:solidFill>
                  <a:srgbClr val="000000"/>
                </a:solidFill>
              </a:rPr>
              <a:t>Complete fields for </a:t>
            </a:r>
            <a:r>
              <a:rPr lang="en-US" sz="2800" i="1" dirty="0">
                <a:solidFill>
                  <a:srgbClr val="000000"/>
                </a:solidFill>
              </a:rPr>
              <a:t>job type</a:t>
            </a:r>
            <a:r>
              <a:rPr lang="en-US" sz="2800" dirty="0">
                <a:solidFill>
                  <a:srgbClr val="000000"/>
                </a:solidFill>
              </a:rPr>
              <a:t>, </a:t>
            </a:r>
            <a:r>
              <a:rPr lang="en-US" sz="2800" i="1" dirty="0">
                <a:solidFill>
                  <a:srgbClr val="000000"/>
                </a:solidFill>
              </a:rPr>
              <a:t>employment status</a:t>
            </a:r>
            <a:r>
              <a:rPr lang="en-US" sz="2800" dirty="0">
                <a:solidFill>
                  <a:srgbClr val="000000"/>
                </a:solidFill>
              </a:rPr>
              <a:t>, and </a:t>
            </a:r>
            <a:r>
              <a:rPr lang="en-US" sz="2800" i="1" dirty="0">
                <a:solidFill>
                  <a:srgbClr val="000000"/>
                </a:solidFill>
              </a:rPr>
              <a:t>start date.</a:t>
            </a:r>
            <a:endParaRPr lang="en-US" sz="2800" dirty="0">
              <a:solidFill>
                <a:srgbClr val="000000"/>
              </a:solidFill>
            </a:endParaRPr>
          </a:p>
          <a:p>
            <a:pPr marL="758825" indent="-740410">
              <a:lnSpc>
                <a:spcPct val="100000"/>
              </a:lnSpc>
              <a:spcBef>
                <a:spcPts val="0"/>
              </a:spcBef>
              <a:buAutoNum type="arabicPeriod"/>
            </a:pPr>
            <a:r>
              <a:rPr lang="en-US" sz="2800" dirty="0">
                <a:solidFill>
                  <a:srgbClr val="000000"/>
                </a:solidFill>
              </a:rPr>
              <a:t>Select the license that matches the position for which the district hired the educator.</a:t>
            </a:r>
          </a:p>
          <a:p>
            <a:pPr marL="758825" indent="-740410">
              <a:lnSpc>
                <a:spcPct val="100000"/>
              </a:lnSpc>
              <a:spcBef>
                <a:spcPts val="0"/>
              </a:spcBef>
              <a:buAutoNum type="arabicPeriod"/>
            </a:pPr>
            <a:r>
              <a:rPr lang="en-US" sz="2800" dirty="0">
                <a:solidFill>
                  <a:srgbClr val="000000"/>
                </a:solidFill>
              </a:rPr>
              <a:t>Select the CE EPP information, if applicable, and provide the mentor information.</a:t>
            </a:r>
            <a:endParaRPr lang="en-US" sz="2800" dirty="0"/>
          </a:p>
        </p:txBody>
      </p:sp>
      <p:sp>
        <p:nvSpPr>
          <p:cNvPr id="3" name="Text Placeholder 2">
            <a:extLst>
              <a:ext uri="{FF2B5EF4-FFF2-40B4-BE49-F238E27FC236}">
                <a16:creationId xmlns:a16="http://schemas.microsoft.com/office/drawing/2014/main" id="{54034BAB-13ED-98CE-0D6E-178DF9A56ED8}"/>
              </a:ext>
            </a:extLst>
          </p:cNvPr>
          <p:cNvSpPr>
            <a:spLocks noGrp="1"/>
          </p:cNvSpPr>
          <p:nvPr>
            <p:ph type="body" sz="quarter" idx="11"/>
          </p:nvPr>
        </p:nvSpPr>
        <p:spPr>
          <a:xfrm>
            <a:off x="444030" y="831251"/>
            <a:ext cx="11277599" cy="416560"/>
          </a:xfrm>
        </p:spPr>
        <p:txBody>
          <a:bodyPr/>
          <a:lstStyle/>
          <a:p>
            <a:r>
              <a:rPr lang="en-US"/>
              <a:t>Entering Educator Information in </a:t>
            </a:r>
            <a:r>
              <a:rPr lang="en-US" err="1"/>
              <a:t>NJEdCert</a:t>
            </a:r>
            <a:endParaRPr lang="en-US"/>
          </a:p>
        </p:txBody>
      </p:sp>
    </p:spTree>
    <p:extLst>
      <p:ext uri="{BB962C8B-B14F-4D97-AF65-F5344CB8AC3E}">
        <p14:creationId xmlns:p14="http://schemas.microsoft.com/office/powerpoint/2010/main" val="880445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B8EE1F53-F467-B74C-22DA-DD8E3CBB0AD2}"/>
              </a:ext>
            </a:extLst>
          </p:cNvPr>
          <p:cNvSpPr>
            <a:spLocks noGrp="1"/>
          </p:cNvSpPr>
          <p:nvPr>
            <p:ph type="title" idx="4294967295"/>
          </p:nvPr>
        </p:nvSpPr>
        <p:spPr>
          <a:xfrm>
            <a:off x="315991" y="852807"/>
            <a:ext cx="11277599" cy="41656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ts val="4200"/>
              </a:lnSpc>
              <a:spcBef>
                <a:spcPts val="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rgbClr val="4179A8"/>
                </a:solidFill>
                <a:effectLst/>
                <a:uLnTx/>
                <a:uFillTx/>
                <a:latin typeface="Aptos Narrow" panose="020B0004020202020204" pitchFamily="34" charset="0"/>
                <a:ea typeface="+mn-ea"/>
                <a:cs typeface="+mn-cs"/>
              </a:rPr>
              <a:t>Post Registration Submission</a:t>
            </a:r>
          </a:p>
        </p:txBody>
      </p:sp>
      <p:sp>
        <p:nvSpPr>
          <p:cNvPr id="3" name="Title 1">
            <a:extLst>
              <a:ext uri="{FF2B5EF4-FFF2-40B4-BE49-F238E27FC236}">
                <a16:creationId xmlns:a16="http://schemas.microsoft.com/office/drawing/2014/main" id="{430F62E3-266C-B65E-1B58-682DAAA7E192}"/>
              </a:ext>
            </a:extLst>
          </p:cNvPr>
          <p:cNvSpPr txBox="1">
            <a:spLocks/>
          </p:cNvSpPr>
          <p:nvPr/>
        </p:nvSpPr>
        <p:spPr>
          <a:xfrm>
            <a:off x="315992" y="323691"/>
            <a:ext cx="11277599" cy="416560"/>
          </a:xfrm>
          <a:prstGeom prst="rect">
            <a:avLst/>
          </a:prstGeom>
        </p:spPr>
        <p:txBody>
          <a:bodyPr lIns="0" tIns="0" rIns="0" bIns="0" anchor="t"/>
          <a:lstStyle>
            <a:lvl1pPr algn="l" defTabSz="914400" rtl="0" eaLnBrk="1" latinLnBrk="0" hangingPunct="1">
              <a:lnSpc>
                <a:spcPct val="90000"/>
              </a:lnSpc>
              <a:spcBef>
                <a:spcPct val="0"/>
              </a:spcBef>
              <a:buNone/>
              <a:defRPr sz="3600" b="1" i="0" kern="1200">
                <a:solidFill>
                  <a:schemeClr val="accent1"/>
                </a:solidFill>
                <a:latin typeface="Aptos Narrow" panose="020B0004020202020204" pitchFamily="34" charset="0"/>
                <a:ea typeface="+mj-ea"/>
                <a:cs typeface="+mj-cs"/>
              </a:defRPr>
            </a:lvl1pPr>
          </a:lstStyle>
          <a:p>
            <a:r>
              <a:rPr lang="en-US"/>
              <a:t>Register Educator for New Provisional License</a:t>
            </a:r>
          </a:p>
        </p:txBody>
      </p:sp>
      <p:sp>
        <p:nvSpPr>
          <p:cNvPr id="4" name="Text Placeholder 3">
            <a:extLst>
              <a:ext uri="{FF2B5EF4-FFF2-40B4-BE49-F238E27FC236}">
                <a16:creationId xmlns:a16="http://schemas.microsoft.com/office/drawing/2014/main" id="{6AC56649-5CF6-E0F8-85D3-DC84B05DEA8B}"/>
              </a:ext>
            </a:extLst>
          </p:cNvPr>
          <p:cNvSpPr>
            <a:spLocks noGrp="1"/>
          </p:cNvSpPr>
          <p:nvPr>
            <p:ph type="body" sz="quarter" idx="12"/>
          </p:nvPr>
        </p:nvSpPr>
        <p:spPr>
          <a:xfrm>
            <a:off x="315991" y="1593131"/>
            <a:ext cx="11251780" cy="3977640"/>
          </a:xfrm>
        </p:spPr>
        <p:txBody>
          <a:bodyPr lIns="0" tIns="0" rIns="0" bIns="0" anchor="t"/>
          <a:lstStyle/>
          <a:p>
            <a:pPr>
              <a:buNone/>
            </a:pPr>
            <a:r>
              <a:rPr lang="en-US" sz="3200" b="1" dirty="0">
                <a:solidFill>
                  <a:srgbClr val="000000"/>
                </a:solidFill>
              </a:rPr>
              <a:t>After completing the registration, the following will occur:</a:t>
            </a:r>
            <a:endParaRPr lang="en-US" sz="3200" dirty="0"/>
          </a:p>
          <a:p>
            <a:pPr marL="976313" lvl="2" indent="-514350">
              <a:buFont typeface="+mj-lt"/>
              <a:buAutoNum type="arabicParenR"/>
            </a:pPr>
            <a:r>
              <a:rPr lang="en-US" sz="3200" dirty="0">
                <a:solidFill>
                  <a:srgbClr val="000000"/>
                </a:solidFill>
              </a:rPr>
              <a:t>A case is created and assigned to the provisional program.</a:t>
            </a:r>
            <a:endParaRPr lang="en-US" sz="3200" dirty="0"/>
          </a:p>
          <a:p>
            <a:pPr marL="976313" lvl="2" indent="-514350">
              <a:buFont typeface="+mj-lt"/>
              <a:buAutoNum type="arabicParenR"/>
            </a:pPr>
            <a:r>
              <a:rPr lang="en-US" sz="3200" dirty="0">
                <a:solidFill>
                  <a:srgbClr val="000000"/>
                </a:solidFill>
              </a:rPr>
              <a:t>An application record is created within the case.</a:t>
            </a:r>
            <a:endParaRPr lang="en-US" sz="3200" dirty="0"/>
          </a:p>
          <a:p>
            <a:pPr marL="976313" lvl="2" indent="-514350">
              <a:buFont typeface="+mj-lt"/>
              <a:buAutoNum type="arabicParenR"/>
            </a:pPr>
            <a:r>
              <a:rPr lang="en-US" sz="3200" dirty="0">
                <a:solidFill>
                  <a:srgbClr val="000000"/>
                </a:solidFill>
              </a:rPr>
              <a:t>A new provisional teacher process (PTP) record is created for that educator. </a:t>
            </a:r>
            <a:endParaRPr lang="en-US" sz="3200" dirty="0"/>
          </a:p>
          <a:p>
            <a:pPr>
              <a:buNone/>
            </a:pPr>
            <a:r>
              <a:rPr lang="en-US" sz="3200" b="1" dirty="0">
                <a:solidFill>
                  <a:srgbClr val="000000"/>
                </a:solidFill>
                <a:latin typeface="Aptos Narrow"/>
              </a:rPr>
              <a:t>Note: </a:t>
            </a:r>
            <a:r>
              <a:rPr lang="en-US" sz="3200" dirty="0">
                <a:solidFill>
                  <a:srgbClr val="000000"/>
                </a:solidFill>
                <a:latin typeface="Aptos Narrow"/>
              </a:rPr>
              <a:t>This record is created for all educators (i.e. teachers, administrators, and educational service specialists).</a:t>
            </a:r>
            <a:endParaRPr lang="en-US" sz="3200" dirty="0">
              <a:latin typeface="Aptos Narrow"/>
            </a:endParaRPr>
          </a:p>
        </p:txBody>
      </p:sp>
    </p:spTree>
    <p:extLst>
      <p:ext uri="{BB962C8B-B14F-4D97-AF65-F5344CB8AC3E}">
        <p14:creationId xmlns:p14="http://schemas.microsoft.com/office/powerpoint/2010/main" val="696211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CB543-2DA3-4F8E-5BA6-EEAE044E151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A5F7138-F33E-E3DB-D076-C6B497351D10}"/>
              </a:ext>
            </a:extLst>
          </p:cNvPr>
          <p:cNvSpPr>
            <a:spLocks noGrp="1"/>
          </p:cNvSpPr>
          <p:nvPr>
            <p:ph type="title"/>
          </p:nvPr>
        </p:nvSpPr>
        <p:spPr>
          <a:xfrm>
            <a:off x="450506" y="309337"/>
            <a:ext cx="11290988" cy="416560"/>
          </a:xfrm>
        </p:spPr>
        <p:txBody>
          <a:bodyPr/>
          <a:lstStyle/>
          <a:p>
            <a:r>
              <a:rPr lang="en-US" sz="4800" dirty="0" err="1"/>
              <a:t>NJEdCert</a:t>
            </a:r>
            <a:r>
              <a:rPr lang="en-US" sz="4800" dirty="0"/>
              <a:t> Enhancements</a:t>
            </a:r>
          </a:p>
        </p:txBody>
      </p:sp>
      <p:sp>
        <p:nvSpPr>
          <p:cNvPr id="6" name="Text Placeholder 2">
            <a:extLst>
              <a:ext uri="{FF2B5EF4-FFF2-40B4-BE49-F238E27FC236}">
                <a16:creationId xmlns:a16="http://schemas.microsoft.com/office/drawing/2014/main" id="{5919E3B8-4EA6-CA81-ABFA-F7A1BC851B48}"/>
              </a:ext>
            </a:extLst>
          </p:cNvPr>
          <p:cNvSpPr>
            <a:spLocks noGrp="1"/>
          </p:cNvSpPr>
          <p:nvPr>
            <p:ph type="body" sz="quarter" idx="11"/>
          </p:nvPr>
        </p:nvSpPr>
        <p:spPr/>
        <p:txBody>
          <a:bodyPr/>
          <a:lstStyle/>
          <a:p>
            <a:r>
              <a:rPr lang="en-US" dirty="0"/>
              <a:t>Updated district user homepage</a:t>
            </a:r>
          </a:p>
        </p:txBody>
      </p:sp>
      <p:pic>
        <p:nvPicPr>
          <p:cNvPr id="13" name="Picture Placeholder 12" descr="Screenshot: NJEdCert. District educators tab highlighted. ">
            <a:extLst>
              <a:ext uri="{FF2B5EF4-FFF2-40B4-BE49-F238E27FC236}">
                <a16:creationId xmlns:a16="http://schemas.microsoft.com/office/drawing/2014/main" id="{77E55E65-DC29-06F7-F79F-DA3E7DFAA48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65" r="-712"/>
          <a:stretch>
            <a:fillRect/>
          </a:stretch>
        </p:blipFill>
        <p:spPr>
          <a:xfrm>
            <a:off x="421705" y="3147415"/>
            <a:ext cx="6278335" cy="2436522"/>
          </a:xfrm>
        </p:spPr>
      </p:pic>
      <p:sp>
        <p:nvSpPr>
          <p:cNvPr id="4" name="Text Placeholder 3">
            <a:extLst>
              <a:ext uri="{FF2B5EF4-FFF2-40B4-BE49-F238E27FC236}">
                <a16:creationId xmlns:a16="http://schemas.microsoft.com/office/drawing/2014/main" id="{29BE4493-C1E3-7BA1-EF76-0D7026AF489D}"/>
              </a:ext>
            </a:extLst>
          </p:cNvPr>
          <p:cNvSpPr>
            <a:spLocks noGrp="1"/>
          </p:cNvSpPr>
          <p:nvPr>
            <p:ph type="body" sz="quarter" idx="15"/>
          </p:nvPr>
        </p:nvSpPr>
        <p:spPr>
          <a:xfrm>
            <a:off x="444030" y="1679556"/>
            <a:ext cx="6143352" cy="1372234"/>
          </a:xfrm>
        </p:spPr>
        <p:txBody>
          <a:bodyPr/>
          <a:lstStyle/>
          <a:p>
            <a:r>
              <a:rPr lang="en-US" sz="2000" b="1" dirty="0"/>
              <a:t>The District Educators table </a:t>
            </a:r>
            <a:r>
              <a:rPr lang="en-US" sz="2000" dirty="0"/>
              <a:t>now includes only those educators who are associated with the district in </a:t>
            </a:r>
            <a:r>
              <a:rPr lang="en-US" sz="2000" dirty="0" err="1"/>
              <a:t>NJEdCert</a:t>
            </a:r>
            <a:r>
              <a:rPr lang="en-US" sz="2000" dirty="0"/>
              <a:t>. All columns can be sorted.</a:t>
            </a:r>
          </a:p>
          <a:p>
            <a:pPr>
              <a:spcBef>
                <a:spcPts val="700"/>
              </a:spcBef>
            </a:pPr>
            <a:r>
              <a:rPr lang="en-US" sz="2000" dirty="0"/>
              <a:t>The hamburger menu (top-left) is no longer needed - all information is available on the home screen.</a:t>
            </a:r>
          </a:p>
        </p:txBody>
      </p:sp>
      <p:sp>
        <p:nvSpPr>
          <p:cNvPr id="10" name="Text Placeholder 9">
            <a:extLst>
              <a:ext uri="{FF2B5EF4-FFF2-40B4-BE49-F238E27FC236}">
                <a16:creationId xmlns:a16="http://schemas.microsoft.com/office/drawing/2014/main" id="{F410ECE2-6E4C-4B6E-2A6E-854F1F78872A}"/>
              </a:ext>
            </a:extLst>
          </p:cNvPr>
          <p:cNvSpPr>
            <a:spLocks noGrp="1"/>
          </p:cNvSpPr>
          <p:nvPr>
            <p:ph type="body" sz="quarter" idx="17"/>
          </p:nvPr>
        </p:nvSpPr>
        <p:spPr>
          <a:xfrm>
            <a:off x="6949440" y="1679556"/>
            <a:ext cx="5132831" cy="3940639"/>
          </a:xfrm>
        </p:spPr>
        <p:txBody>
          <a:bodyPr/>
          <a:lstStyle/>
          <a:p>
            <a:pPr>
              <a:spcBef>
                <a:spcPts val="0"/>
              </a:spcBef>
              <a:spcAft>
                <a:spcPts val="1800"/>
              </a:spcAft>
            </a:pPr>
            <a:r>
              <a:rPr lang="en-US" sz="2000" b="1" dirty="0"/>
              <a:t>The options for </a:t>
            </a:r>
            <a:r>
              <a:rPr lang="en-US" sz="2000" dirty="0"/>
              <a:t>district-initiated processes remain the same.</a:t>
            </a:r>
          </a:p>
          <a:p>
            <a:pPr marL="468630" indent="-285750">
              <a:spcBef>
                <a:spcPts val="0"/>
              </a:spcBef>
              <a:spcAft>
                <a:spcPts val="1800"/>
              </a:spcAft>
              <a:buFont typeface="Arial" panose="020B0604020202020204" pitchFamily="34" charset="0"/>
              <a:buChar char="•"/>
            </a:pPr>
            <a:r>
              <a:rPr lang="en-US" sz="2000" dirty="0"/>
              <a:t>Register an Educator for a New Provisional</a:t>
            </a:r>
          </a:p>
          <a:p>
            <a:pPr marL="468630" indent="-285750">
              <a:spcBef>
                <a:spcPts val="0"/>
              </a:spcBef>
              <a:spcAft>
                <a:spcPts val="1800"/>
              </a:spcAft>
              <a:buFont typeface="Arial" panose="020B0604020202020204" pitchFamily="34" charset="0"/>
              <a:buChar char="•"/>
            </a:pPr>
            <a:r>
              <a:rPr lang="en-US" sz="2000" dirty="0"/>
              <a:t>Renew a Provisional License</a:t>
            </a:r>
          </a:p>
          <a:p>
            <a:pPr marL="468630" indent="-285750">
              <a:spcBef>
                <a:spcPts val="0"/>
              </a:spcBef>
              <a:spcAft>
                <a:spcPts val="1800"/>
              </a:spcAft>
              <a:buFont typeface="Arial" panose="020B0604020202020204" pitchFamily="34" charset="0"/>
              <a:buChar char="•"/>
            </a:pPr>
            <a:r>
              <a:rPr lang="en-US" sz="2000" dirty="0"/>
              <a:t>Initiate Conversion to Standard</a:t>
            </a:r>
          </a:p>
          <a:p>
            <a:pPr marL="468630" indent="-285750">
              <a:spcBef>
                <a:spcPts val="0"/>
              </a:spcBef>
              <a:spcAft>
                <a:spcPts val="1800"/>
              </a:spcAft>
              <a:buFont typeface="Arial" panose="020B0604020202020204" pitchFamily="34" charset="0"/>
              <a:buChar char="•"/>
            </a:pPr>
            <a:r>
              <a:rPr lang="en-US" sz="2000" dirty="0"/>
              <a:t>Renew an Emergency License</a:t>
            </a:r>
          </a:p>
          <a:p>
            <a:pPr marL="468630" indent="-285750">
              <a:spcBef>
                <a:spcPts val="0"/>
              </a:spcBef>
              <a:spcAft>
                <a:spcPts val="1800"/>
              </a:spcAft>
              <a:buFont typeface="Arial" panose="020B0604020202020204" pitchFamily="34" charset="0"/>
              <a:buChar char="•"/>
            </a:pPr>
            <a:r>
              <a:rPr lang="en-US" sz="2000" dirty="0"/>
              <a:t>Report Conduct Issues</a:t>
            </a:r>
          </a:p>
          <a:p>
            <a:pPr marL="468630" indent="-285750">
              <a:spcBef>
                <a:spcPts val="0"/>
              </a:spcBef>
              <a:spcAft>
                <a:spcPts val="1800"/>
              </a:spcAft>
              <a:buFont typeface="Arial" panose="020B0604020202020204" pitchFamily="34" charset="0"/>
              <a:buChar char="•"/>
            </a:pPr>
            <a:r>
              <a:rPr lang="en-US" sz="2000" dirty="0"/>
              <a:t>Register an Educator for Limited Non Citizen Standard</a:t>
            </a:r>
          </a:p>
        </p:txBody>
      </p:sp>
      <p:sp>
        <p:nvSpPr>
          <p:cNvPr id="3" name="Homepage callouts">
            <a:extLst>
              <a:ext uri="{FF2B5EF4-FFF2-40B4-BE49-F238E27FC236}">
                <a16:creationId xmlns:a16="http://schemas.microsoft.com/office/drawing/2014/main" id="{9E3750A1-182C-3BD6-C4FC-EDC2209E4C91}"/>
              </a:ext>
            </a:extLst>
          </p:cNvPr>
          <p:cNvSpPr txBox="1"/>
          <p:nvPr/>
        </p:nvSpPr>
        <p:spPr>
          <a:xfrm>
            <a:off x="8074319" y="1753025"/>
            <a:ext cx="3366676" cy="875725"/>
          </a:xfrm>
          <a:prstGeom prst="rect">
            <a:avLst/>
          </a:prstGeom>
        </p:spPr>
        <p:txBody>
          <a:bodyPr wrap="square" rtlCol="0">
            <a:normAutofit/>
          </a:bodyPr>
          <a:lstStyle/>
          <a:p>
            <a:pPr marL="0" indent="0">
              <a:buNone/>
            </a:pPr>
            <a:endParaRPr lang="en-US" sz="1600" dirty="0"/>
          </a:p>
        </p:txBody>
      </p:sp>
    </p:spTree>
    <p:extLst>
      <p:ext uri="{BB962C8B-B14F-4D97-AF65-F5344CB8AC3E}">
        <p14:creationId xmlns:p14="http://schemas.microsoft.com/office/powerpoint/2010/main" val="24173961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2EDD3-88AD-00A3-1543-559BC5E7E35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5D7B964-6BE5-8189-6781-D7573D022404}"/>
              </a:ext>
            </a:extLst>
          </p:cNvPr>
          <p:cNvSpPr>
            <a:spLocks noGrp="1"/>
          </p:cNvSpPr>
          <p:nvPr>
            <p:ph type="title"/>
          </p:nvPr>
        </p:nvSpPr>
        <p:spPr>
          <a:xfrm>
            <a:off x="533152" y="2735517"/>
            <a:ext cx="11274552" cy="416560"/>
          </a:xfrm>
        </p:spPr>
        <p:txBody>
          <a:bodyPr/>
          <a:lstStyle/>
          <a:p>
            <a:r>
              <a:rPr lang="en-US" sz="7200" dirty="0"/>
              <a:t>Provisional Renewal Process</a:t>
            </a:r>
          </a:p>
        </p:txBody>
      </p:sp>
    </p:spTree>
    <p:extLst>
      <p:ext uri="{BB962C8B-B14F-4D97-AF65-F5344CB8AC3E}">
        <p14:creationId xmlns:p14="http://schemas.microsoft.com/office/powerpoint/2010/main" val="13601550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C81F3-135B-1CF0-BA14-785C74E0EE79}"/>
              </a:ext>
            </a:extLst>
          </p:cNvPr>
          <p:cNvSpPr>
            <a:spLocks noGrp="1"/>
          </p:cNvSpPr>
          <p:nvPr>
            <p:ph type="title"/>
          </p:nvPr>
        </p:nvSpPr>
        <p:spPr/>
        <p:txBody>
          <a:bodyPr lIns="0" tIns="0" rIns="0" bIns="0" anchor="t"/>
          <a:lstStyle/>
          <a:p>
            <a:r>
              <a:rPr lang="en-US"/>
              <a:t>Renewal of Provisional (1 of 2)</a:t>
            </a:r>
          </a:p>
        </p:txBody>
      </p:sp>
      <p:sp>
        <p:nvSpPr>
          <p:cNvPr id="4" name="Text Placeholder 3">
            <a:extLst>
              <a:ext uri="{FF2B5EF4-FFF2-40B4-BE49-F238E27FC236}">
                <a16:creationId xmlns:a16="http://schemas.microsoft.com/office/drawing/2014/main" id="{F11EF0C0-3908-5F43-EB22-24FEF803AE19}"/>
              </a:ext>
            </a:extLst>
          </p:cNvPr>
          <p:cNvSpPr>
            <a:spLocks noGrp="1"/>
          </p:cNvSpPr>
          <p:nvPr>
            <p:ph type="body" sz="quarter" idx="12"/>
          </p:nvPr>
        </p:nvSpPr>
        <p:spPr>
          <a:xfrm>
            <a:off x="457200" y="1710813"/>
            <a:ext cx="11251780" cy="4086100"/>
          </a:xfrm>
        </p:spPr>
        <p:txBody>
          <a:bodyPr lIns="0" tIns="0" rIns="0" bIns="0" anchor="t"/>
          <a:lstStyle/>
          <a:p>
            <a:r>
              <a:rPr lang="en-US" sz="2800" b="1" dirty="0">
                <a:latin typeface="Aptos Narrow"/>
              </a:rPr>
              <a:t>Expiring Initial Provisionals</a:t>
            </a:r>
            <a:r>
              <a:rPr lang="en-US" sz="2800" dirty="0">
                <a:latin typeface="Aptos Narrow"/>
              </a:rPr>
              <a:t>:  Candidates </a:t>
            </a:r>
            <a:r>
              <a:rPr lang="en-US" sz="2800" dirty="0">
                <a:solidFill>
                  <a:srgbClr val="000000"/>
                </a:solidFill>
                <a:latin typeface="Aptos Narrow"/>
              </a:rPr>
              <a:t>who have not met the requirements for a standard certificate while working under a provisional certificate set to expire on July 31, will need to be issued a provisional renewal to continue employment in their current district. </a:t>
            </a:r>
          </a:p>
          <a:p>
            <a:pPr lvl="2"/>
            <a:r>
              <a:rPr lang="en-US" sz="2800" dirty="0">
                <a:solidFill>
                  <a:srgbClr val="000000"/>
                </a:solidFill>
                <a:latin typeface="Aptos Narrow"/>
              </a:rPr>
              <a:t>The school district can initiate the renewal process in </a:t>
            </a:r>
            <a:r>
              <a:rPr lang="en-US" sz="2800" dirty="0" err="1">
                <a:solidFill>
                  <a:srgbClr val="000000"/>
                </a:solidFill>
                <a:latin typeface="Aptos Narrow"/>
              </a:rPr>
              <a:t>NJEdCert</a:t>
            </a:r>
            <a:r>
              <a:rPr lang="en-US" sz="2800" dirty="0">
                <a:solidFill>
                  <a:srgbClr val="000000"/>
                </a:solidFill>
                <a:latin typeface="Aptos Narrow"/>
              </a:rPr>
              <a:t> in June of the expiring year. </a:t>
            </a:r>
            <a:endParaRPr lang="en-US" sz="2800" dirty="0">
              <a:latin typeface="Aptos Narrow"/>
            </a:endParaRPr>
          </a:p>
          <a:p>
            <a:r>
              <a:rPr lang="en-US" sz="2800" b="1" dirty="0">
                <a:solidFill>
                  <a:srgbClr val="000000"/>
                </a:solidFill>
              </a:rPr>
              <a:t>How Frequently Can it Be Renewed:  </a:t>
            </a:r>
            <a:r>
              <a:rPr lang="en-US" sz="2800" dirty="0">
                <a:solidFill>
                  <a:srgbClr val="000000"/>
                </a:solidFill>
              </a:rPr>
              <a:t>Candidates may be eligible for one provisional renewal. CE teachers must provide the school district with documentation of progress made towards alternate route program completion.</a:t>
            </a:r>
            <a:endParaRPr lang="en-US" sz="2800" dirty="0"/>
          </a:p>
        </p:txBody>
      </p:sp>
      <p:sp>
        <p:nvSpPr>
          <p:cNvPr id="3" name="Text Placeholder 2">
            <a:extLst>
              <a:ext uri="{FF2B5EF4-FFF2-40B4-BE49-F238E27FC236}">
                <a16:creationId xmlns:a16="http://schemas.microsoft.com/office/drawing/2014/main" id="{8D8A8744-F878-ACDC-5DBD-D72AA5D68A27}"/>
              </a:ext>
            </a:extLst>
          </p:cNvPr>
          <p:cNvSpPr>
            <a:spLocks noGrp="1"/>
          </p:cNvSpPr>
          <p:nvPr>
            <p:ph type="body" sz="quarter" idx="11"/>
          </p:nvPr>
        </p:nvSpPr>
        <p:spPr>
          <a:xfrm>
            <a:off x="444030" y="831251"/>
            <a:ext cx="11277599" cy="416560"/>
          </a:xfrm>
        </p:spPr>
        <p:txBody>
          <a:bodyPr/>
          <a:lstStyle/>
          <a:p>
            <a:r>
              <a:rPr lang="en-US" dirty="0"/>
              <a:t>What is Renewal and When is it Required</a:t>
            </a:r>
          </a:p>
        </p:txBody>
      </p:sp>
    </p:spTree>
    <p:extLst>
      <p:ext uri="{BB962C8B-B14F-4D97-AF65-F5344CB8AC3E}">
        <p14:creationId xmlns:p14="http://schemas.microsoft.com/office/powerpoint/2010/main" val="30692873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8AB9-516F-242E-B85C-4453ACFDA8EC}"/>
              </a:ext>
            </a:extLst>
          </p:cNvPr>
          <p:cNvSpPr>
            <a:spLocks noGrp="1"/>
          </p:cNvSpPr>
          <p:nvPr>
            <p:ph type="title"/>
          </p:nvPr>
        </p:nvSpPr>
        <p:spPr/>
        <p:txBody>
          <a:bodyPr lIns="0" tIns="0" rIns="0" bIns="0" anchor="t"/>
          <a:lstStyle/>
          <a:p>
            <a:r>
              <a:rPr lang="en-US"/>
              <a:t>Renewal of Provisional (2 of 2)</a:t>
            </a:r>
          </a:p>
        </p:txBody>
      </p:sp>
      <p:sp>
        <p:nvSpPr>
          <p:cNvPr id="4" name="Text Placeholder 3">
            <a:extLst>
              <a:ext uri="{FF2B5EF4-FFF2-40B4-BE49-F238E27FC236}">
                <a16:creationId xmlns:a16="http://schemas.microsoft.com/office/drawing/2014/main" id="{211130E2-2EDD-E1B8-4AFD-31CDA98F5843}"/>
              </a:ext>
            </a:extLst>
          </p:cNvPr>
          <p:cNvSpPr>
            <a:spLocks noGrp="1"/>
          </p:cNvSpPr>
          <p:nvPr>
            <p:ph type="body" sz="quarter" idx="12"/>
          </p:nvPr>
        </p:nvSpPr>
        <p:spPr>
          <a:xfrm>
            <a:off x="439151" y="1425759"/>
            <a:ext cx="11282260" cy="4262120"/>
          </a:xfrm>
        </p:spPr>
        <p:txBody>
          <a:bodyPr lIns="0" tIns="0" rIns="0" bIns="0" anchor="t"/>
          <a:lstStyle/>
          <a:p>
            <a:pPr marL="0" indent="0">
              <a:buNone/>
            </a:pPr>
            <a:r>
              <a:rPr lang="en-US" sz="2800" dirty="0">
                <a:solidFill>
                  <a:srgbClr val="000000"/>
                </a:solidFill>
                <a:latin typeface="Aptos Narrow"/>
              </a:rPr>
              <a:t>CE teachers in the following endorsement areas may be eligible for a </a:t>
            </a:r>
            <a:r>
              <a:rPr lang="en-US" sz="2800" b="1" dirty="0">
                <a:solidFill>
                  <a:srgbClr val="000000"/>
                </a:solidFill>
                <a:latin typeface="Aptos Narrow"/>
              </a:rPr>
              <a:t>second</a:t>
            </a:r>
            <a:r>
              <a:rPr lang="en-US" sz="2800" dirty="0">
                <a:solidFill>
                  <a:srgbClr val="000000"/>
                </a:solidFill>
                <a:latin typeface="Aptos Narrow"/>
              </a:rPr>
              <a:t> renewal of their provisional if they have not completed coursework:</a:t>
            </a:r>
            <a:endParaRPr lang="en-US" sz="2800" dirty="0">
              <a:solidFill>
                <a:srgbClr val="373535"/>
              </a:solidFill>
              <a:latin typeface="Aptos Narrow"/>
            </a:endParaRPr>
          </a:p>
          <a:p>
            <a:pPr marL="919163" lvl="2" indent="-457200">
              <a:buSzPct val="100000"/>
              <a:buFont typeface="+mj-lt"/>
              <a:buAutoNum type="arabicPeriod"/>
            </a:pPr>
            <a:r>
              <a:rPr lang="en-US" sz="2800" dirty="0">
                <a:solidFill>
                  <a:srgbClr val="000000"/>
                </a:solidFill>
                <a:latin typeface="Aptos Narrow"/>
              </a:rPr>
              <a:t>Teacher of Students with Disabilities CE, and a CE with an endorsement appropriate to the subject to be taught; Student with Disabilities CE holders must demonstrate successful completion of at least two courses per provisional period to the school district.</a:t>
            </a:r>
            <a:endParaRPr lang="en-US" sz="2800" dirty="0">
              <a:latin typeface="Aptos Narrow"/>
            </a:endParaRPr>
          </a:p>
          <a:p>
            <a:pPr marL="919163" lvl="2" indent="-457200">
              <a:buFont typeface="+mj-lt"/>
              <a:buAutoNum type="arabicPeriod"/>
            </a:pPr>
            <a:r>
              <a:rPr lang="en-US" sz="2800" dirty="0">
                <a:solidFill>
                  <a:srgbClr val="000000"/>
                </a:solidFill>
                <a:latin typeface="Aptos Narrow"/>
              </a:rPr>
              <a:t>Bilingual/Bicultural CE, and a CE with an endorsement appropriate to the subject or grade level to be taught; or</a:t>
            </a:r>
            <a:endParaRPr lang="en-US" sz="2800" dirty="0">
              <a:latin typeface="Aptos Narrow"/>
            </a:endParaRPr>
          </a:p>
          <a:p>
            <a:pPr marL="919163" lvl="2" indent="-457200">
              <a:buFont typeface="+mj-lt"/>
              <a:buAutoNum type="arabicPeriod"/>
            </a:pPr>
            <a:r>
              <a:rPr lang="en-US" sz="2800" dirty="0">
                <a:solidFill>
                  <a:srgbClr val="000000"/>
                </a:solidFill>
                <a:latin typeface="Aptos Narrow"/>
              </a:rPr>
              <a:t>Teachers who hold a CE in English as a Second Language </a:t>
            </a:r>
            <a:endParaRPr lang="en-US" sz="2800" dirty="0">
              <a:latin typeface="Aptos Narrow"/>
            </a:endParaRPr>
          </a:p>
          <a:p>
            <a:pPr marL="0" indent="0">
              <a:buNone/>
            </a:pPr>
            <a:r>
              <a:rPr lang="en-US" sz="2800" dirty="0">
                <a:solidFill>
                  <a:srgbClr val="000000"/>
                </a:solidFill>
              </a:rPr>
              <a:t>CE teachers must provide the school district with documentation of progress made towards program completion. </a:t>
            </a:r>
            <a:endParaRPr lang="en-US" sz="2800" dirty="0"/>
          </a:p>
        </p:txBody>
      </p:sp>
      <p:sp>
        <p:nvSpPr>
          <p:cNvPr id="3" name="Text Placeholder 2">
            <a:extLst>
              <a:ext uri="{FF2B5EF4-FFF2-40B4-BE49-F238E27FC236}">
                <a16:creationId xmlns:a16="http://schemas.microsoft.com/office/drawing/2014/main" id="{42968902-1A6E-E2D1-21BF-161E9B209325}"/>
              </a:ext>
            </a:extLst>
          </p:cNvPr>
          <p:cNvSpPr>
            <a:spLocks noGrp="1"/>
          </p:cNvSpPr>
          <p:nvPr>
            <p:ph type="body" sz="quarter" idx="11"/>
          </p:nvPr>
        </p:nvSpPr>
        <p:spPr>
          <a:xfrm>
            <a:off x="444030" y="831251"/>
            <a:ext cx="11277599" cy="416560"/>
          </a:xfrm>
        </p:spPr>
        <p:txBody>
          <a:bodyPr/>
          <a:lstStyle/>
          <a:p>
            <a:r>
              <a:rPr lang="en-US" dirty="0"/>
              <a:t>Special Endorsements</a:t>
            </a:r>
          </a:p>
        </p:txBody>
      </p:sp>
    </p:spTree>
    <p:extLst>
      <p:ext uri="{BB962C8B-B14F-4D97-AF65-F5344CB8AC3E}">
        <p14:creationId xmlns:p14="http://schemas.microsoft.com/office/powerpoint/2010/main" val="13828888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D316DA4-A974-3DF6-5489-E621D8835301}"/>
              </a:ext>
            </a:extLst>
          </p:cNvPr>
          <p:cNvSpPr>
            <a:spLocks noGrp="1"/>
          </p:cNvSpPr>
          <p:nvPr>
            <p:ph type="title"/>
          </p:nvPr>
        </p:nvSpPr>
        <p:spPr>
          <a:xfrm>
            <a:off x="443812" y="392517"/>
            <a:ext cx="11277599" cy="416560"/>
          </a:xfrm>
        </p:spPr>
        <p:txBody>
          <a:bodyPr lIns="0" tIns="0" rIns="0" bIns="0" anchor="t"/>
          <a:lstStyle/>
          <a:p>
            <a:r>
              <a:rPr lang="en-US"/>
              <a:t>Initiating Provisional License Renewal (1 of 2)</a:t>
            </a:r>
          </a:p>
        </p:txBody>
      </p:sp>
      <p:sp>
        <p:nvSpPr>
          <p:cNvPr id="13" name="Text Placeholder 3">
            <a:extLst>
              <a:ext uri="{FF2B5EF4-FFF2-40B4-BE49-F238E27FC236}">
                <a16:creationId xmlns:a16="http://schemas.microsoft.com/office/drawing/2014/main" id="{D48D163A-AC69-A35C-F963-729CACCFA74E}"/>
              </a:ext>
            </a:extLst>
          </p:cNvPr>
          <p:cNvSpPr>
            <a:spLocks noGrp="1"/>
          </p:cNvSpPr>
          <p:nvPr>
            <p:ph type="body" sz="quarter" idx="14"/>
          </p:nvPr>
        </p:nvSpPr>
        <p:spPr>
          <a:xfrm>
            <a:off x="443812" y="1550000"/>
            <a:ext cx="6000000" cy="4100000"/>
          </a:xfrm>
        </p:spPr>
        <p:txBody>
          <a:bodyPr lIns="0" tIns="0" rIns="0" bIns="0" anchor="t">
            <a:normAutofit/>
          </a:bodyPr>
          <a:lstStyle/>
          <a:p>
            <a:pPr marL="0" indent="0">
              <a:buNone/>
            </a:pPr>
            <a:r>
              <a:rPr lang="en-US" sz="2800" dirty="0">
                <a:solidFill>
                  <a:srgbClr val="000000"/>
                </a:solidFill>
                <a:latin typeface="Aptos Narrow"/>
              </a:rPr>
              <a:t>To initiate a provisional renewal, the school district must complete the following:</a:t>
            </a:r>
          </a:p>
          <a:p>
            <a:pPr marL="457200" indent="-457200">
              <a:spcBef>
                <a:spcPts val="600"/>
              </a:spcBef>
              <a:buFont typeface="Arial" panose="020B0604020202020204" pitchFamily="34" charset="0"/>
              <a:buChar char="•"/>
            </a:pPr>
            <a:r>
              <a:rPr lang="en-US" sz="2800" b="1" dirty="0">
                <a:solidFill>
                  <a:srgbClr val="000000"/>
                </a:solidFill>
                <a:latin typeface="Aptos Narrow"/>
              </a:rPr>
              <a:t>Step 1:  </a:t>
            </a:r>
            <a:r>
              <a:rPr lang="en-US" sz="2800" dirty="0">
                <a:solidFill>
                  <a:srgbClr val="000000"/>
                </a:solidFill>
                <a:latin typeface="Aptos Narrow"/>
              </a:rPr>
              <a:t>From the homepage, click “Renew a Provisional License.”</a:t>
            </a:r>
          </a:p>
          <a:p>
            <a:pPr marL="457200" indent="-457200">
              <a:spcBef>
                <a:spcPts val="600"/>
              </a:spcBef>
              <a:buFont typeface="Arial" panose="020B0604020202020204" pitchFamily="34" charset="0"/>
              <a:buChar char="•"/>
            </a:pPr>
            <a:r>
              <a:rPr lang="en-US" sz="2800" b="1" dirty="0">
                <a:solidFill>
                  <a:srgbClr val="000000"/>
                </a:solidFill>
                <a:latin typeface="Aptos Narrow"/>
              </a:rPr>
              <a:t>Step 2:  </a:t>
            </a:r>
            <a:r>
              <a:rPr lang="en-US" sz="2800" dirty="0">
                <a:solidFill>
                  <a:srgbClr val="000000"/>
                </a:solidFill>
                <a:latin typeface="Aptos Narrow"/>
              </a:rPr>
              <a:t>Once the district has selected the provisional licenses eligible to be renewed, choose the appropriate educator.</a:t>
            </a:r>
          </a:p>
          <a:p>
            <a:pPr marL="457200" indent="-457200">
              <a:spcBef>
                <a:spcPts val="600"/>
              </a:spcBef>
              <a:buFont typeface="Arial" panose="020B0604020202020204" pitchFamily="34" charset="0"/>
              <a:buChar char="•"/>
            </a:pPr>
            <a:r>
              <a:rPr lang="en-US" sz="2800" b="1" dirty="0">
                <a:solidFill>
                  <a:srgbClr val="000000"/>
                </a:solidFill>
                <a:latin typeface="Aptos Narrow"/>
              </a:rPr>
              <a:t>Step 3:  </a:t>
            </a:r>
            <a:r>
              <a:rPr lang="en-US" sz="2800" dirty="0">
                <a:solidFill>
                  <a:srgbClr val="000000"/>
                </a:solidFill>
                <a:latin typeface="Aptos Narrow"/>
              </a:rPr>
              <a:t>Follow the screen prompts.</a:t>
            </a:r>
          </a:p>
        </p:txBody>
      </p:sp>
      <p:pic>
        <p:nvPicPr>
          <p:cNvPr id="8" name="Picture Placeholder 7" descr="Screenshot: links with Renew a Provisional License link circled.">
            <a:extLst>
              <a:ext uri="{FF2B5EF4-FFF2-40B4-BE49-F238E27FC236}">
                <a16:creationId xmlns:a16="http://schemas.microsoft.com/office/drawing/2014/main" id="{30596126-07E7-C210-8C46-7E43B4CF8AF5}"/>
              </a:ext>
            </a:extLst>
          </p:cNvPr>
          <p:cNvPicPr>
            <a:picLocks noGrp="1" noChangeAspect="1"/>
          </p:cNvPicPr>
          <p:nvPr>
            <p:ph type="pic" sz="quarter" idx="13"/>
          </p:nvPr>
        </p:nvPicPr>
        <p:blipFill>
          <a:blip r:embed="rId2"/>
          <a:stretch/>
        </p:blipFill>
        <p:spPr>
          <a:xfrm>
            <a:off x="6752924" y="1550000"/>
            <a:ext cx="4070000" cy="4400000"/>
          </a:xfrm>
          <a:prstGeom prst="rect">
            <a:avLst/>
          </a:prstGeom>
          <a:ln>
            <a:solidFill>
              <a:srgbClr val="E8E8E8"/>
            </a:solidFill>
          </a:ln>
        </p:spPr>
      </p:pic>
      <p:sp>
        <p:nvSpPr>
          <p:cNvPr id="40" name="Renew highlight" descr="Renew a provisional license"/>
          <p:cNvSpPr/>
          <p:nvPr/>
        </p:nvSpPr>
        <p:spPr>
          <a:xfrm>
            <a:off x="6752924" y="2461999"/>
            <a:ext cx="2200575" cy="416559"/>
          </a:xfrm>
          <a:prstGeom prst="roundRect">
            <a:avLst>
              <a:gd name="adj" fmla="val 18000"/>
            </a:avLst>
          </a:prstGeom>
          <a:noFill/>
          <a:ln w="25400">
            <a:solidFill>
              <a:srgbClr val="C00000"/>
            </a:solidFill>
          </a:ln>
        </p:spPr>
        <p:txBody>
          <a:bodyPr/>
          <a:lstStyle/>
          <a:p>
            <a:endParaRPr lang="en-US"/>
          </a:p>
        </p:txBody>
      </p:sp>
    </p:spTree>
    <p:extLst>
      <p:ext uri="{BB962C8B-B14F-4D97-AF65-F5344CB8AC3E}">
        <p14:creationId xmlns:p14="http://schemas.microsoft.com/office/powerpoint/2010/main" val="3086004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3BD2D-2ABE-7223-F17B-0F52EF7C80C4}"/>
              </a:ext>
            </a:extLst>
          </p:cNvPr>
          <p:cNvSpPr>
            <a:spLocks noGrp="1"/>
          </p:cNvSpPr>
          <p:nvPr>
            <p:ph type="title"/>
          </p:nvPr>
        </p:nvSpPr>
        <p:spPr/>
        <p:txBody>
          <a:bodyPr lIns="0" tIns="0" rIns="0" bIns="0" anchor="t"/>
          <a:lstStyle/>
          <a:p>
            <a:r>
              <a:rPr lang="en-US"/>
              <a:t>Initiating Provisional License Renewal (2 of 2)</a:t>
            </a:r>
          </a:p>
        </p:txBody>
      </p:sp>
      <p:sp>
        <p:nvSpPr>
          <p:cNvPr id="4" name="Text Placeholder 3">
            <a:extLst>
              <a:ext uri="{FF2B5EF4-FFF2-40B4-BE49-F238E27FC236}">
                <a16:creationId xmlns:a16="http://schemas.microsoft.com/office/drawing/2014/main" id="{8F2F302D-2D1C-B5F1-7596-9348FBFEA4FC}"/>
              </a:ext>
            </a:extLst>
          </p:cNvPr>
          <p:cNvSpPr>
            <a:spLocks noGrp="1"/>
          </p:cNvSpPr>
          <p:nvPr>
            <p:ph type="body" sz="quarter" idx="12"/>
          </p:nvPr>
        </p:nvSpPr>
        <p:spPr>
          <a:xfrm>
            <a:off x="470110" y="944203"/>
            <a:ext cx="11251780" cy="3977640"/>
          </a:xfrm>
        </p:spPr>
        <p:txBody>
          <a:bodyPr lIns="0" tIns="0" rIns="0" bIns="0" anchor="t"/>
          <a:lstStyle/>
          <a:p>
            <a:pPr>
              <a:buNone/>
            </a:pPr>
            <a:r>
              <a:rPr lang="en-US" sz="3200" b="1" dirty="0">
                <a:solidFill>
                  <a:srgbClr val="000000"/>
                </a:solidFill>
              </a:rPr>
              <a:t>After creating the renewal case, the following will occur:</a:t>
            </a:r>
            <a:endParaRPr lang="en-US" sz="3200" dirty="0"/>
          </a:p>
          <a:p>
            <a:pPr marL="514350" indent="-514350">
              <a:buFont typeface="+mj-lt"/>
              <a:buAutoNum type="arabicParenR"/>
            </a:pPr>
            <a:r>
              <a:rPr lang="en-US" sz="3200" dirty="0">
                <a:solidFill>
                  <a:srgbClr val="000000"/>
                </a:solidFill>
                <a:latin typeface="Aptos Narrow"/>
              </a:rPr>
              <a:t>A case is created with the status “pending payment.”</a:t>
            </a:r>
            <a:endParaRPr lang="en-US" sz="3200" dirty="0"/>
          </a:p>
          <a:p>
            <a:pPr marL="514350" indent="-514350">
              <a:buFont typeface="+mj-lt"/>
              <a:buAutoNum type="arabicParenR"/>
            </a:pPr>
            <a:r>
              <a:rPr lang="en-US" sz="3200" dirty="0">
                <a:solidFill>
                  <a:srgbClr val="000000"/>
                </a:solidFill>
                <a:latin typeface="Aptos Narrow"/>
              </a:rPr>
              <a:t>An application is created and associated to the case.</a:t>
            </a:r>
            <a:endParaRPr lang="en-US" sz="3200" dirty="0">
              <a:latin typeface="Aptos Narrow"/>
            </a:endParaRPr>
          </a:p>
          <a:p>
            <a:pPr marL="514350" indent="-514350">
              <a:buFont typeface="+mj-lt"/>
              <a:buAutoNum type="arabicParenR"/>
            </a:pPr>
            <a:r>
              <a:rPr lang="en-US" sz="3200" dirty="0">
                <a:solidFill>
                  <a:srgbClr val="000000"/>
                </a:solidFill>
                <a:latin typeface="Aptos Narrow"/>
              </a:rPr>
              <a:t>A new PTP record is created and associated to the educator and  the application.</a:t>
            </a:r>
            <a:endParaRPr lang="en-US" sz="3200" dirty="0">
              <a:latin typeface="Aptos Narrow"/>
            </a:endParaRPr>
          </a:p>
          <a:p>
            <a:pPr marL="514350" indent="-514350">
              <a:buFont typeface="+mj-lt"/>
              <a:buAutoNum type="arabicParenR"/>
            </a:pPr>
            <a:r>
              <a:rPr lang="en-US" sz="3200" dirty="0">
                <a:solidFill>
                  <a:srgbClr val="000000"/>
                </a:solidFill>
                <a:latin typeface="Aptos Narrow"/>
              </a:rPr>
              <a:t>The educator will receive an email with the subject line, “Your Provisional Renewal Application.” This will allow the educator to complete the application and payment.</a:t>
            </a:r>
            <a:endParaRPr lang="en-US" sz="3200" dirty="0">
              <a:latin typeface="Aptos Narrow"/>
            </a:endParaRPr>
          </a:p>
          <a:p>
            <a:pPr marL="514350" indent="-514350">
              <a:buFont typeface="+mj-lt"/>
              <a:buAutoNum type="arabicParenR"/>
            </a:pPr>
            <a:r>
              <a:rPr lang="en-US" sz="3200" dirty="0">
                <a:solidFill>
                  <a:srgbClr val="000000"/>
                </a:solidFill>
                <a:latin typeface="Aptos Narrow"/>
              </a:rPr>
              <a:t>Once the payment and Oath of Allegiance are completed, the status will change to “pending review.”</a:t>
            </a:r>
            <a:endParaRPr lang="en-US" sz="3200" dirty="0">
              <a:latin typeface="Aptos Narrow"/>
            </a:endParaRPr>
          </a:p>
        </p:txBody>
      </p:sp>
    </p:spTree>
    <p:extLst>
      <p:ext uri="{BB962C8B-B14F-4D97-AF65-F5344CB8AC3E}">
        <p14:creationId xmlns:p14="http://schemas.microsoft.com/office/powerpoint/2010/main" val="12083566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B7D41-1519-511C-DB7D-0FE5E52595A8}"/>
              </a:ext>
            </a:extLst>
          </p:cNvPr>
          <p:cNvSpPr>
            <a:spLocks noGrp="1"/>
          </p:cNvSpPr>
          <p:nvPr>
            <p:ph type="title"/>
          </p:nvPr>
        </p:nvSpPr>
        <p:spPr/>
        <p:txBody>
          <a:bodyPr lIns="0" tIns="0" rIns="0" bIns="0" anchor="t"/>
          <a:lstStyle/>
          <a:p>
            <a:r>
              <a:rPr lang="en-US" dirty="0"/>
              <a:t>Entering a Termination Date</a:t>
            </a:r>
          </a:p>
        </p:txBody>
      </p:sp>
      <p:sp>
        <p:nvSpPr>
          <p:cNvPr id="4" name="Text Placeholder 3">
            <a:extLst>
              <a:ext uri="{FF2B5EF4-FFF2-40B4-BE49-F238E27FC236}">
                <a16:creationId xmlns:a16="http://schemas.microsoft.com/office/drawing/2014/main" id="{FE8F139B-1A9F-5D1F-4166-845CC1A623DC}"/>
              </a:ext>
            </a:extLst>
          </p:cNvPr>
          <p:cNvSpPr>
            <a:spLocks noGrp="1"/>
          </p:cNvSpPr>
          <p:nvPr>
            <p:ph type="body" sz="quarter" idx="12"/>
          </p:nvPr>
        </p:nvSpPr>
        <p:spPr>
          <a:xfrm>
            <a:off x="443812" y="1199841"/>
            <a:ext cx="11251780" cy="3977640"/>
          </a:xfrm>
        </p:spPr>
        <p:txBody>
          <a:bodyPr lIns="0" tIns="0" rIns="0" bIns="0" anchor="t"/>
          <a:lstStyle/>
          <a:p>
            <a:r>
              <a:rPr lang="en-US" sz="3000" dirty="0">
                <a:solidFill>
                  <a:srgbClr val="000000"/>
                </a:solidFill>
                <a:latin typeface="Aptos Narrow"/>
              </a:rPr>
              <a:t>When an educator leaves a school district, the last date of employment, known as the termination date, must be entered in </a:t>
            </a:r>
            <a:r>
              <a:rPr lang="en-US" sz="3000" dirty="0" err="1">
                <a:solidFill>
                  <a:srgbClr val="000000"/>
                </a:solidFill>
                <a:latin typeface="Aptos Narrow"/>
              </a:rPr>
              <a:t>NJEdCert</a:t>
            </a:r>
            <a:r>
              <a:rPr lang="en-US" sz="3000" dirty="0">
                <a:solidFill>
                  <a:srgbClr val="000000"/>
                </a:solidFill>
                <a:latin typeface="Aptos Narrow"/>
              </a:rPr>
              <a:t>.</a:t>
            </a:r>
            <a:endParaRPr lang="en-US" sz="3000" dirty="0">
              <a:latin typeface="Aptos Narrow"/>
            </a:endParaRPr>
          </a:p>
          <a:p>
            <a:r>
              <a:rPr lang="en-US" sz="3000" dirty="0">
                <a:solidFill>
                  <a:srgbClr val="000000"/>
                </a:solidFill>
                <a:latin typeface="Aptos Narrow"/>
              </a:rPr>
              <a:t>A PTP record is created for each endorsement the educator is registered for in </a:t>
            </a:r>
            <a:r>
              <a:rPr lang="en-US" sz="3000" dirty="0" err="1">
                <a:solidFill>
                  <a:srgbClr val="000000"/>
                </a:solidFill>
                <a:latin typeface="Aptos Narrow"/>
              </a:rPr>
              <a:t>NJEdCert</a:t>
            </a:r>
            <a:r>
              <a:rPr lang="en-US" sz="3000" dirty="0">
                <a:solidFill>
                  <a:srgbClr val="000000"/>
                </a:solidFill>
                <a:latin typeface="Aptos Narrow"/>
              </a:rPr>
              <a:t>.</a:t>
            </a:r>
            <a:endParaRPr lang="en-US" sz="3000" dirty="0">
              <a:latin typeface="Aptos Narrow"/>
            </a:endParaRPr>
          </a:p>
          <a:p>
            <a:r>
              <a:rPr lang="en-US" sz="3000" dirty="0">
                <a:solidFill>
                  <a:srgbClr val="000000"/>
                </a:solidFill>
                <a:latin typeface="Aptos Narrow"/>
              </a:rPr>
              <a:t>To enter a termination date, visit the "district educator" list in your district </a:t>
            </a:r>
            <a:r>
              <a:rPr lang="en-US" sz="3000" dirty="0" err="1">
                <a:solidFill>
                  <a:srgbClr val="000000"/>
                </a:solidFill>
                <a:latin typeface="Aptos Narrow"/>
              </a:rPr>
              <a:t>NJEdCert</a:t>
            </a:r>
            <a:r>
              <a:rPr lang="en-US" sz="3000" dirty="0">
                <a:solidFill>
                  <a:srgbClr val="000000"/>
                </a:solidFill>
                <a:latin typeface="Aptos Narrow"/>
              </a:rPr>
              <a:t> account and select click educators hyperlinked name to pull up the account records. Locate the educator’s PTP ID records for your school district and enter a termination date for each. If the educator has multiple PTP ID records for your district, a termination date must be entered for each PTP ID record.</a:t>
            </a:r>
            <a:endParaRPr lang="en-US" sz="3000" dirty="0">
              <a:latin typeface="Aptos Narrow"/>
            </a:endParaRPr>
          </a:p>
        </p:txBody>
      </p:sp>
    </p:spTree>
    <p:extLst>
      <p:ext uri="{BB962C8B-B14F-4D97-AF65-F5344CB8AC3E}">
        <p14:creationId xmlns:p14="http://schemas.microsoft.com/office/powerpoint/2010/main" val="4461783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75DD3-BC5E-B33E-9AE6-3F4E6A8296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3C9B44C-895F-31C8-EB89-8967F06A3B6C}"/>
              </a:ext>
            </a:extLst>
          </p:cNvPr>
          <p:cNvSpPr>
            <a:spLocks noGrp="1"/>
          </p:cNvSpPr>
          <p:nvPr>
            <p:ph type="title"/>
          </p:nvPr>
        </p:nvSpPr>
        <p:spPr>
          <a:xfrm>
            <a:off x="533152" y="2735517"/>
            <a:ext cx="11274552" cy="416560"/>
          </a:xfrm>
        </p:spPr>
        <p:txBody>
          <a:bodyPr/>
          <a:lstStyle/>
          <a:p>
            <a:r>
              <a:rPr lang="en-US" sz="7200" dirty="0"/>
              <a:t>Conversion to Standard Process</a:t>
            </a:r>
          </a:p>
        </p:txBody>
      </p:sp>
    </p:spTree>
    <p:extLst>
      <p:ext uri="{BB962C8B-B14F-4D97-AF65-F5344CB8AC3E}">
        <p14:creationId xmlns:p14="http://schemas.microsoft.com/office/powerpoint/2010/main" val="17574677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8AB9-516F-242E-B85C-4453ACFDA8EC}"/>
              </a:ext>
            </a:extLst>
          </p:cNvPr>
          <p:cNvSpPr>
            <a:spLocks noGrp="1"/>
          </p:cNvSpPr>
          <p:nvPr>
            <p:ph type="title"/>
          </p:nvPr>
        </p:nvSpPr>
        <p:spPr/>
        <p:txBody>
          <a:bodyPr lIns="0" tIns="0" rIns="0" bIns="0" anchor="t"/>
          <a:lstStyle/>
          <a:p>
            <a:r>
              <a:rPr lang="en-US"/>
              <a:t>Conversion to Standard</a:t>
            </a:r>
          </a:p>
        </p:txBody>
      </p:sp>
      <p:sp>
        <p:nvSpPr>
          <p:cNvPr id="4" name="Text Placeholder 3">
            <a:extLst>
              <a:ext uri="{FF2B5EF4-FFF2-40B4-BE49-F238E27FC236}">
                <a16:creationId xmlns:a16="http://schemas.microsoft.com/office/drawing/2014/main" id="{211130E2-2EDD-E1B8-4AFD-31CDA98F5843}"/>
              </a:ext>
            </a:extLst>
          </p:cNvPr>
          <p:cNvSpPr>
            <a:spLocks noGrp="1"/>
          </p:cNvSpPr>
          <p:nvPr>
            <p:ph type="body" sz="quarter" idx="12"/>
          </p:nvPr>
        </p:nvSpPr>
        <p:spPr>
          <a:xfrm>
            <a:off x="443812" y="1022860"/>
            <a:ext cx="11251780" cy="3977640"/>
          </a:xfrm>
        </p:spPr>
        <p:txBody>
          <a:bodyPr lIns="0" tIns="0" rIns="0" bIns="0" anchor="t"/>
          <a:lstStyle/>
          <a:p>
            <a:pPr marL="0" indent="0">
              <a:buNone/>
            </a:pPr>
            <a:r>
              <a:rPr lang="en-US" sz="2800" dirty="0">
                <a:latin typeface="Aptos Narrow"/>
              </a:rPr>
              <a:t>School districts must initiate a conversion to standard for all educators through </a:t>
            </a:r>
            <a:r>
              <a:rPr lang="en-US" sz="2800" dirty="0" err="1">
                <a:latin typeface="Aptos Narrow"/>
              </a:rPr>
              <a:t>NJEdCert</a:t>
            </a:r>
            <a:r>
              <a:rPr lang="en-US" sz="2800" dirty="0">
                <a:latin typeface="Aptos Narrow"/>
              </a:rPr>
              <a:t>. Before initiating a conversion to standard, the school district must confirm the following has been completed:</a:t>
            </a:r>
          </a:p>
          <a:p>
            <a:pPr lvl="2"/>
            <a:r>
              <a:rPr lang="en-US" sz="2800" b="1" dirty="0">
                <a:latin typeface="Aptos Narrow"/>
              </a:rPr>
              <a:t>Teachers</a:t>
            </a:r>
            <a:r>
              <a:rPr lang="en-US" sz="2800" dirty="0">
                <a:latin typeface="Aptos Narrow"/>
              </a:rPr>
              <a:t> have completed 30 weeks of mentoring, received two years of effective or highly effective final summative ratings and completed required coursework, if applicable. </a:t>
            </a:r>
          </a:p>
          <a:p>
            <a:pPr lvl="2"/>
            <a:r>
              <a:rPr lang="en-US" sz="2800" b="1" dirty="0"/>
              <a:t>Administrators</a:t>
            </a:r>
            <a:r>
              <a:rPr lang="en-US" sz="2800" dirty="0"/>
              <a:t> have completed one-to-two-year residency.</a:t>
            </a:r>
          </a:p>
          <a:p>
            <a:pPr lvl="2"/>
            <a:r>
              <a:rPr lang="en-US" sz="2800" b="1" dirty="0"/>
              <a:t>SAC</a:t>
            </a:r>
            <a:r>
              <a:rPr lang="en-US" sz="2800" dirty="0"/>
              <a:t> have completed a 6-month residency, received an effective or highly effective rating, and completed coursework, if applicable.</a:t>
            </a:r>
          </a:p>
          <a:p>
            <a:pPr lvl="2"/>
            <a:r>
              <a:rPr lang="en-US" sz="2800" b="1" dirty="0"/>
              <a:t>SLMS/ALMS </a:t>
            </a:r>
            <a:r>
              <a:rPr lang="en-US" sz="2800" dirty="0"/>
              <a:t>have completed a one-year residency, mentoring, received an effective or highly effective rating, and completed coursework, if applicable.</a:t>
            </a:r>
          </a:p>
        </p:txBody>
      </p:sp>
    </p:spTree>
    <p:extLst>
      <p:ext uri="{BB962C8B-B14F-4D97-AF65-F5344CB8AC3E}">
        <p14:creationId xmlns:p14="http://schemas.microsoft.com/office/powerpoint/2010/main" val="13404137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E0AD7D8C-7A51-CE3B-0167-1EAEA527C706}"/>
              </a:ext>
            </a:extLst>
          </p:cNvPr>
          <p:cNvSpPr>
            <a:spLocks noGrp="1"/>
          </p:cNvSpPr>
          <p:nvPr>
            <p:ph type="title"/>
          </p:nvPr>
        </p:nvSpPr>
        <p:spPr>
          <a:xfrm>
            <a:off x="443812" y="392517"/>
            <a:ext cx="11277599" cy="416560"/>
          </a:xfrm>
        </p:spPr>
        <p:txBody>
          <a:bodyPr lIns="0" tIns="0" rIns="0" bIns="0" anchor="t"/>
          <a:lstStyle/>
          <a:p>
            <a:r>
              <a:rPr lang="en-US" dirty="0"/>
              <a:t>Conversion to Standard Checklist</a:t>
            </a:r>
          </a:p>
        </p:txBody>
      </p:sp>
      <p:graphicFrame>
        <p:nvGraphicFramePr>
          <p:cNvPr id="6" name="Table 5">
            <a:extLst>
              <a:ext uri="{FF2B5EF4-FFF2-40B4-BE49-F238E27FC236}">
                <a16:creationId xmlns:a16="http://schemas.microsoft.com/office/drawing/2014/main" id="{3FD31D5F-75CC-B0E1-13C6-943C9E744152}"/>
              </a:ext>
            </a:extLst>
          </p:cNvPr>
          <p:cNvGraphicFramePr>
            <a:graphicFrameLocks noGrp="1"/>
          </p:cNvGraphicFramePr>
          <p:nvPr>
            <p:extLst>
              <p:ext uri="{D42A27DB-BD31-4B8C-83A1-F6EECF244321}">
                <p14:modId xmlns:p14="http://schemas.microsoft.com/office/powerpoint/2010/main" val="1944167929"/>
              </p:ext>
            </p:extLst>
          </p:nvPr>
        </p:nvGraphicFramePr>
        <p:xfrm>
          <a:off x="443812" y="1415845"/>
          <a:ext cx="11270908" cy="3844411"/>
        </p:xfrm>
        <a:graphic>
          <a:graphicData uri="http://schemas.openxmlformats.org/drawingml/2006/table">
            <a:tbl>
              <a:tblPr firstRow="1" bandRow="1">
                <a:tableStyleId>{69012ECD-51FC-41F1-AA8D-1B2483CD663E}</a:tableStyleId>
              </a:tblPr>
              <a:tblGrid>
                <a:gridCol w="2168419">
                  <a:extLst>
                    <a:ext uri="{9D8B030D-6E8A-4147-A177-3AD203B41FA5}">
                      <a16:colId xmlns:a16="http://schemas.microsoft.com/office/drawing/2014/main" val="640700065"/>
                    </a:ext>
                  </a:extLst>
                </a:gridCol>
                <a:gridCol w="2290218">
                  <a:extLst>
                    <a:ext uri="{9D8B030D-6E8A-4147-A177-3AD203B41FA5}">
                      <a16:colId xmlns:a16="http://schemas.microsoft.com/office/drawing/2014/main" val="2386178504"/>
                    </a:ext>
                  </a:extLst>
                </a:gridCol>
                <a:gridCol w="2331390">
                  <a:extLst>
                    <a:ext uri="{9D8B030D-6E8A-4147-A177-3AD203B41FA5}">
                      <a16:colId xmlns:a16="http://schemas.microsoft.com/office/drawing/2014/main" val="1575101810"/>
                    </a:ext>
                  </a:extLst>
                </a:gridCol>
                <a:gridCol w="2241355">
                  <a:extLst>
                    <a:ext uri="{9D8B030D-6E8A-4147-A177-3AD203B41FA5}">
                      <a16:colId xmlns:a16="http://schemas.microsoft.com/office/drawing/2014/main" val="2305920957"/>
                    </a:ext>
                  </a:extLst>
                </a:gridCol>
                <a:gridCol w="2239526">
                  <a:extLst>
                    <a:ext uri="{9D8B030D-6E8A-4147-A177-3AD203B41FA5}">
                      <a16:colId xmlns:a16="http://schemas.microsoft.com/office/drawing/2014/main" val="3356779471"/>
                    </a:ext>
                  </a:extLst>
                </a:gridCol>
              </a:tblGrid>
              <a:tr h="344612">
                <a:tc>
                  <a:txBody>
                    <a:bodyPr/>
                    <a:lstStyle/>
                    <a:p>
                      <a:pPr marL="91440" algn="ctr" rtl="0" eaLnBrk="1" fontAlgn="base" latinLnBrk="0" hangingPunct="1">
                        <a:lnSpc>
                          <a:spcPts val="2100"/>
                        </a:lnSpc>
                        <a:buNone/>
                      </a:pPr>
                      <a:r>
                        <a:rPr lang="en-US" sz="1800" b="1" kern="1200" dirty="0">
                          <a:solidFill>
                            <a:srgbClr val="FFFFFF"/>
                          </a:solidFill>
                          <a:effectLst/>
                        </a:rPr>
                        <a:t>Activity</a:t>
                      </a:r>
                      <a:endParaRPr lang="en-US" sz="1800" dirty="0">
                        <a:effectLst/>
                      </a:endParaRPr>
                    </a:p>
                  </a:txBody>
                  <a:tcPr marL="0" marR="0" marT="0" marB="0" anchor="ctr"/>
                </a:tc>
                <a:tc>
                  <a:txBody>
                    <a:bodyPr/>
                    <a:lstStyle/>
                    <a:p>
                      <a:pPr marL="91440" algn="ctr" rtl="0" eaLnBrk="1" fontAlgn="base" latinLnBrk="0" hangingPunct="1">
                        <a:lnSpc>
                          <a:spcPts val="2100"/>
                        </a:lnSpc>
                        <a:buNone/>
                      </a:pPr>
                      <a:r>
                        <a:rPr lang="en-US" sz="1800" b="1" kern="1200">
                          <a:solidFill>
                            <a:srgbClr val="FFFFFF"/>
                          </a:solidFill>
                          <a:effectLst/>
                        </a:rPr>
                        <a:t>Teachers</a:t>
                      </a:r>
                      <a:endParaRPr lang="en-US" sz="1800">
                        <a:effectLst/>
                      </a:endParaRPr>
                    </a:p>
                  </a:txBody>
                  <a:tcPr marL="0" marR="0" marT="0" marB="0" anchor="ctr"/>
                </a:tc>
                <a:tc>
                  <a:txBody>
                    <a:bodyPr/>
                    <a:lstStyle/>
                    <a:p>
                      <a:pPr marL="91440" algn="ctr" rtl="0" eaLnBrk="1" fontAlgn="base" latinLnBrk="0" hangingPunct="1">
                        <a:lnSpc>
                          <a:spcPts val="2100"/>
                        </a:lnSpc>
                        <a:buNone/>
                      </a:pPr>
                      <a:r>
                        <a:rPr lang="en-US" sz="1800" b="1" kern="1200">
                          <a:solidFill>
                            <a:srgbClr val="FFFFFF"/>
                          </a:solidFill>
                          <a:effectLst/>
                        </a:rPr>
                        <a:t>SLMS/ASLMS</a:t>
                      </a:r>
                      <a:endParaRPr lang="en-US" sz="1800">
                        <a:effectLst/>
                      </a:endParaRPr>
                    </a:p>
                  </a:txBody>
                  <a:tcPr marL="0" marR="0" marT="0" marB="0" anchor="ctr"/>
                </a:tc>
                <a:tc>
                  <a:txBody>
                    <a:bodyPr/>
                    <a:lstStyle/>
                    <a:p>
                      <a:pPr marL="91440" algn="ctr" rtl="0" eaLnBrk="1" fontAlgn="base" latinLnBrk="0" hangingPunct="1">
                        <a:lnSpc>
                          <a:spcPts val="2100"/>
                        </a:lnSpc>
                        <a:buNone/>
                      </a:pPr>
                      <a:r>
                        <a:rPr lang="en-US" sz="1800" b="1" kern="1200">
                          <a:solidFill>
                            <a:srgbClr val="FFFFFF"/>
                          </a:solidFill>
                          <a:effectLst/>
                        </a:rPr>
                        <a:t>SAC</a:t>
                      </a:r>
                      <a:endParaRPr lang="en-US" sz="1800">
                        <a:effectLst/>
                      </a:endParaRPr>
                    </a:p>
                  </a:txBody>
                  <a:tcPr marL="0" marR="0" marT="0" marB="0" anchor="ctr"/>
                </a:tc>
                <a:tc>
                  <a:txBody>
                    <a:bodyPr/>
                    <a:lstStyle/>
                    <a:p>
                      <a:pPr marL="91440" algn="ctr" rtl="0" eaLnBrk="1" fontAlgn="base" latinLnBrk="0" hangingPunct="1">
                        <a:lnSpc>
                          <a:spcPts val="2100"/>
                        </a:lnSpc>
                        <a:buNone/>
                      </a:pPr>
                      <a:r>
                        <a:rPr lang="en-US" sz="1800" b="1" kern="1200">
                          <a:solidFill>
                            <a:srgbClr val="FFFFFF"/>
                          </a:solidFill>
                          <a:effectLst/>
                        </a:rPr>
                        <a:t>Administrator </a:t>
                      </a:r>
                      <a:endParaRPr lang="en-US" sz="1800">
                        <a:effectLst/>
                      </a:endParaRPr>
                    </a:p>
                  </a:txBody>
                  <a:tcPr marL="0" marR="0" marT="0" marB="0" anchor="ctr"/>
                </a:tc>
                <a:extLst>
                  <a:ext uri="{0D108BD9-81ED-4DB2-BD59-A6C34878D82A}">
                    <a16:rowId xmlns:a16="http://schemas.microsoft.com/office/drawing/2014/main" val="1095112121"/>
                  </a:ext>
                </a:extLst>
              </a:tr>
              <a:tr h="647662">
                <a:tc>
                  <a:txBody>
                    <a:bodyPr/>
                    <a:lstStyle/>
                    <a:p>
                      <a:pPr marL="91440" algn="l" rtl="0" eaLnBrk="1" fontAlgn="base" latinLnBrk="0" hangingPunct="1">
                        <a:lnSpc>
                          <a:spcPts val="2100"/>
                        </a:lnSpc>
                        <a:buNone/>
                      </a:pPr>
                      <a:r>
                        <a:rPr lang="en-US" sz="1800" kern="1200" dirty="0">
                          <a:solidFill>
                            <a:srgbClr val="000000"/>
                          </a:solidFill>
                          <a:effectLst/>
                        </a:rPr>
                        <a:t>Mentoring</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dirty="0">
                          <a:solidFill>
                            <a:srgbClr val="000000"/>
                          </a:solidFill>
                          <a:effectLst/>
                        </a:rPr>
                        <a:t>Completed 30 weeks of mentoring</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Completed one year of mentoring </a:t>
                      </a:r>
                      <a:endParaRPr lang="en-US" sz="180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N/A</a:t>
                      </a:r>
                      <a:endParaRPr lang="en-US" sz="180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N/A</a:t>
                      </a:r>
                      <a:endParaRPr lang="en-US" sz="1800">
                        <a:effectLst/>
                      </a:endParaRPr>
                    </a:p>
                  </a:txBody>
                  <a:tcPr marL="0" marR="0" marT="0" marB="0"/>
                </a:tc>
                <a:extLst>
                  <a:ext uri="{0D108BD9-81ED-4DB2-BD59-A6C34878D82A}">
                    <a16:rowId xmlns:a16="http://schemas.microsoft.com/office/drawing/2014/main" val="1298422289"/>
                  </a:ext>
                </a:extLst>
              </a:tr>
              <a:tr h="647662">
                <a:tc>
                  <a:txBody>
                    <a:bodyPr/>
                    <a:lstStyle/>
                    <a:p>
                      <a:pPr marL="91440" algn="l" rtl="0" eaLnBrk="1" fontAlgn="base" latinLnBrk="0" hangingPunct="1">
                        <a:lnSpc>
                          <a:spcPts val="2100"/>
                        </a:lnSpc>
                        <a:buNone/>
                      </a:pPr>
                      <a:r>
                        <a:rPr lang="en-US" sz="1800" kern="1200" dirty="0">
                          <a:solidFill>
                            <a:srgbClr val="000000"/>
                          </a:solidFill>
                          <a:effectLst/>
                        </a:rPr>
                        <a:t>Residency</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N/A</a:t>
                      </a:r>
                      <a:endParaRPr lang="en-US" sz="1800">
                        <a:effectLst/>
                      </a:endParaRPr>
                    </a:p>
                  </a:txBody>
                  <a:tcPr marL="0" marR="0" marT="0" marB="0"/>
                </a:tc>
                <a:tc>
                  <a:txBody>
                    <a:bodyPr/>
                    <a:lstStyle/>
                    <a:p>
                      <a:pPr marL="91440" algn="l" rtl="0" eaLnBrk="1" fontAlgn="base" latinLnBrk="0" hangingPunct="1">
                        <a:lnSpc>
                          <a:spcPts val="2100"/>
                        </a:lnSpc>
                        <a:buNone/>
                      </a:pPr>
                      <a:r>
                        <a:rPr lang="en-US" sz="1800" kern="1200" dirty="0">
                          <a:solidFill>
                            <a:srgbClr val="000000"/>
                          </a:solidFill>
                          <a:effectLst/>
                        </a:rPr>
                        <a:t>Completed one year residency </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Completed six-month residency</a:t>
                      </a:r>
                      <a:endParaRPr lang="en-US" sz="180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Completed one-to-two-year residency </a:t>
                      </a:r>
                      <a:endParaRPr lang="en-US" sz="1800">
                        <a:effectLst/>
                      </a:endParaRPr>
                    </a:p>
                  </a:txBody>
                  <a:tcPr marL="0" marR="0" marT="0" marB="0"/>
                </a:tc>
                <a:extLst>
                  <a:ext uri="{0D108BD9-81ED-4DB2-BD59-A6C34878D82A}">
                    <a16:rowId xmlns:a16="http://schemas.microsoft.com/office/drawing/2014/main" val="2293833132"/>
                  </a:ext>
                </a:extLst>
              </a:tr>
              <a:tr h="950713">
                <a:tc>
                  <a:txBody>
                    <a:bodyPr/>
                    <a:lstStyle/>
                    <a:p>
                      <a:pPr marL="91440" algn="l" rtl="0" eaLnBrk="1" fontAlgn="base" latinLnBrk="0" hangingPunct="1">
                        <a:lnSpc>
                          <a:spcPts val="2100"/>
                        </a:lnSpc>
                        <a:buNone/>
                      </a:pPr>
                      <a:r>
                        <a:rPr lang="en-US" sz="1800" kern="1200">
                          <a:solidFill>
                            <a:srgbClr val="000000"/>
                          </a:solidFill>
                          <a:effectLst/>
                        </a:rPr>
                        <a:t>Evaluation</a:t>
                      </a:r>
                      <a:endParaRPr lang="en-US" sz="1800">
                        <a:effectLst/>
                      </a:endParaRPr>
                    </a:p>
                  </a:txBody>
                  <a:tcPr marL="0" marR="0" marT="0" marB="0"/>
                </a:tc>
                <a:tc>
                  <a:txBody>
                    <a:bodyPr/>
                    <a:lstStyle/>
                    <a:p>
                      <a:pPr marL="91440" algn="l" rtl="0" eaLnBrk="1" fontAlgn="base" latinLnBrk="0" hangingPunct="1">
                        <a:lnSpc>
                          <a:spcPts val="2100"/>
                        </a:lnSpc>
                        <a:buNone/>
                      </a:pPr>
                      <a:r>
                        <a:rPr lang="en-US" sz="1800" kern="1200" dirty="0">
                          <a:solidFill>
                            <a:srgbClr val="000000"/>
                          </a:solidFill>
                          <a:effectLst/>
                        </a:rPr>
                        <a:t>Two years of effective or highly effective final summative ratings</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dirty="0">
                          <a:solidFill>
                            <a:srgbClr val="000000"/>
                          </a:solidFill>
                          <a:effectLst/>
                        </a:rPr>
                        <a:t>An effective or highly effective final summative rating </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dirty="0">
                          <a:solidFill>
                            <a:srgbClr val="000000"/>
                          </a:solidFill>
                          <a:effectLst/>
                        </a:rPr>
                        <a:t>An effective or highly effective final summative rating</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N/A</a:t>
                      </a:r>
                      <a:endParaRPr lang="en-US" sz="1800">
                        <a:effectLst/>
                      </a:endParaRPr>
                    </a:p>
                  </a:txBody>
                  <a:tcPr marL="0" marR="0" marT="0" marB="0"/>
                </a:tc>
                <a:extLst>
                  <a:ext uri="{0D108BD9-81ED-4DB2-BD59-A6C34878D82A}">
                    <a16:rowId xmlns:a16="http://schemas.microsoft.com/office/drawing/2014/main" val="3623480697"/>
                  </a:ext>
                </a:extLst>
              </a:tr>
              <a:tr h="1253762">
                <a:tc>
                  <a:txBody>
                    <a:bodyPr/>
                    <a:lstStyle/>
                    <a:p>
                      <a:pPr marL="91440" algn="l" rtl="0" eaLnBrk="1" fontAlgn="base" latinLnBrk="0" hangingPunct="1">
                        <a:lnSpc>
                          <a:spcPts val="2100"/>
                        </a:lnSpc>
                        <a:buNone/>
                      </a:pPr>
                      <a:r>
                        <a:rPr lang="en-US" sz="1800" kern="1200" dirty="0">
                          <a:solidFill>
                            <a:srgbClr val="000000"/>
                          </a:solidFill>
                          <a:effectLst/>
                        </a:rPr>
                        <a:t>Coursework </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CE teachers completed 400 hours or semester-hour credits. </a:t>
                      </a:r>
                      <a:endParaRPr lang="en-US" sz="1800">
                        <a:effectLst/>
                      </a:endParaRPr>
                    </a:p>
                  </a:txBody>
                  <a:tcPr marL="0" marR="0" marT="0" marB="0"/>
                </a:tc>
                <a:tc>
                  <a:txBody>
                    <a:bodyPr/>
                    <a:lstStyle/>
                    <a:p>
                      <a:pPr marL="91440" algn="l" rtl="0" eaLnBrk="1" fontAlgn="base" latinLnBrk="0" hangingPunct="1">
                        <a:lnSpc>
                          <a:spcPts val="2100"/>
                        </a:lnSpc>
                        <a:buNone/>
                      </a:pPr>
                      <a:r>
                        <a:rPr lang="en-US" sz="1800" kern="1200">
                          <a:solidFill>
                            <a:srgbClr val="000000"/>
                          </a:solidFill>
                          <a:effectLst/>
                        </a:rPr>
                        <a:t>CE SLMS/ASLMS completed required coursework</a:t>
                      </a:r>
                      <a:endParaRPr lang="en-US" sz="1800">
                        <a:effectLst/>
                      </a:endParaRPr>
                    </a:p>
                  </a:txBody>
                  <a:tcPr marL="0" marR="0" marT="0" marB="0"/>
                </a:tc>
                <a:tc>
                  <a:txBody>
                    <a:bodyPr/>
                    <a:lstStyle/>
                    <a:p>
                      <a:pPr marL="91440" algn="l" rtl="0" eaLnBrk="1" fontAlgn="base" latinLnBrk="0" hangingPunct="1">
                        <a:lnSpc>
                          <a:spcPts val="2100"/>
                        </a:lnSpc>
                        <a:buNone/>
                      </a:pPr>
                      <a:r>
                        <a:rPr lang="en-US" sz="1800" kern="1200" dirty="0">
                          <a:solidFill>
                            <a:srgbClr val="000000"/>
                          </a:solidFill>
                          <a:effectLst/>
                        </a:rPr>
                        <a:t>CE SACS completed required coursework</a:t>
                      </a:r>
                      <a:endParaRPr lang="en-US" sz="1800" dirty="0">
                        <a:effectLst/>
                      </a:endParaRPr>
                    </a:p>
                  </a:txBody>
                  <a:tcPr marL="0" marR="0" marT="0" marB="0"/>
                </a:tc>
                <a:tc>
                  <a:txBody>
                    <a:bodyPr/>
                    <a:lstStyle/>
                    <a:p>
                      <a:pPr marL="91440" algn="l" rtl="0" eaLnBrk="1" fontAlgn="base" latinLnBrk="0" hangingPunct="1">
                        <a:lnSpc>
                          <a:spcPts val="2100"/>
                        </a:lnSpc>
                        <a:buNone/>
                      </a:pPr>
                      <a:r>
                        <a:rPr lang="en-US" sz="1800" kern="1200" dirty="0">
                          <a:solidFill>
                            <a:srgbClr val="000000"/>
                          </a:solidFill>
                          <a:effectLst/>
                        </a:rPr>
                        <a:t>N/A</a:t>
                      </a:r>
                      <a:endParaRPr lang="en-US" sz="1800" dirty="0">
                        <a:effectLst/>
                      </a:endParaRPr>
                    </a:p>
                  </a:txBody>
                  <a:tcPr marL="0" marR="0" marT="0" marB="0"/>
                </a:tc>
                <a:extLst>
                  <a:ext uri="{0D108BD9-81ED-4DB2-BD59-A6C34878D82A}">
                    <a16:rowId xmlns:a16="http://schemas.microsoft.com/office/drawing/2014/main" val="4242804145"/>
                  </a:ext>
                </a:extLst>
              </a:tr>
            </a:tbl>
          </a:graphicData>
        </a:graphic>
      </p:graphicFrame>
    </p:spTree>
    <p:extLst>
      <p:ext uri="{BB962C8B-B14F-4D97-AF65-F5344CB8AC3E}">
        <p14:creationId xmlns:p14="http://schemas.microsoft.com/office/powerpoint/2010/main" val="26071234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D5F73-A1F8-3427-CBA2-BAA9E6F9DB99}"/>
              </a:ext>
            </a:extLst>
          </p:cNvPr>
          <p:cNvSpPr>
            <a:spLocks noGrp="1"/>
          </p:cNvSpPr>
          <p:nvPr>
            <p:ph type="title"/>
          </p:nvPr>
        </p:nvSpPr>
        <p:spPr/>
        <p:txBody>
          <a:bodyPr lIns="0" tIns="0" rIns="0" bIns="0" anchor="t"/>
          <a:lstStyle/>
          <a:p>
            <a:r>
              <a:rPr lang="en-US"/>
              <a:t>Final Summative Evaluation Ratings and Mentorship</a:t>
            </a:r>
          </a:p>
        </p:txBody>
      </p:sp>
      <p:sp>
        <p:nvSpPr>
          <p:cNvPr id="4" name="Text Placeholder 3">
            <a:extLst>
              <a:ext uri="{FF2B5EF4-FFF2-40B4-BE49-F238E27FC236}">
                <a16:creationId xmlns:a16="http://schemas.microsoft.com/office/drawing/2014/main" id="{27B59411-FA4E-0AD5-9110-64E73F31375C}"/>
              </a:ext>
            </a:extLst>
          </p:cNvPr>
          <p:cNvSpPr>
            <a:spLocks noGrp="1"/>
          </p:cNvSpPr>
          <p:nvPr>
            <p:ph type="body" sz="quarter" idx="12"/>
          </p:nvPr>
        </p:nvSpPr>
        <p:spPr>
          <a:xfrm>
            <a:off x="282818" y="919070"/>
            <a:ext cx="11251780" cy="3977640"/>
          </a:xfrm>
        </p:spPr>
        <p:txBody>
          <a:bodyPr lIns="0" tIns="0" rIns="0" bIns="0" anchor="t"/>
          <a:lstStyle/>
          <a:p>
            <a:pPr algn="just">
              <a:buNone/>
            </a:pPr>
            <a:r>
              <a:rPr lang="en-US" dirty="0">
                <a:solidFill>
                  <a:srgbClr val="000000"/>
                </a:solidFill>
                <a:latin typeface="Aptos Narrow"/>
              </a:rPr>
              <a:t> </a:t>
            </a:r>
            <a:r>
              <a:rPr lang="en-US" sz="3000" dirty="0">
                <a:solidFill>
                  <a:srgbClr val="000000"/>
                </a:solidFill>
                <a:latin typeface="Aptos Narrow"/>
              </a:rPr>
              <a:t>The final summative evaluation rating and mentoring weeks completed are entered by the school district into </a:t>
            </a:r>
            <a:r>
              <a:rPr lang="en-US" sz="3000" dirty="0" err="1">
                <a:solidFill>
                  <a:srgbClr val="000000"/>
                </a:solidFill>
                <a:latin typeface="Aptos Narrow"/>
              </a:rPr>
              <a:t>NJEdCert</a:t>
            </a:r>
            <a:r>
              <a:rPr lang="en-US" sz="3000" dirty="0">
                <a:solidFill>
                  <a:srgbClr val="000000"/>
                </a:solidFill>
                <a:latin typeface="Aptos Narrow"/>
              </a:rPr>
              <a:t>.</a:t>
            </a:r>
            <a:endParaRPr lang="en-US" sz="3000" dirty="0">
              <a:latin typeface="Aptos Narrow"/>
            </a:endParaRPr>
          </a:p>
          <a:p>
            <a:pPr lvl="2"/>
            <a:r>
              <a:rPr lang="en-US" sz="3000" dirty="0">
                <a:solidFill>
                  <a:srgbClr val="000000"/>
                </a:solidFill>
                <a:latin typeface="Aptos Narrow"/>
              </a:rPr>
              <a:t>To enter a final summative rating and mentoring weeks visit the "district’s educator" list in your district </a:t>
            </a:r>
            <a:r>
              <a:rPr lang="en-US" sz="3000" dirty="0" err="1">
                <a:solidFill>
                  <a:srgbClr val="000000"/>
                </a:solidFill>
                <a:latin typeface="Aptos Narrow"/>
              </a:rPr>
              <a:t>NJEdCert</a:t>
            </a:r>
            <a:r>
              <a:rPr lang="en-US" sz="3000" dirty="0">
                <a:solidFill>
                  <a:srgbClr val="000000"/>
                </a:solidFill>
                <a:latin typeface="Aptos Narrow"/>
              </a:rPr>
              <a:t> account and select the educator's hyperlinked name to pull up the account records. This will open a page that has the option to choose “Enter Final Summative Ratings and Mentorship.”</a:t>
            </a:r>
            <a:endParaRPr lang="en-US" sz="3000" dirty="0">
              <a:latin typeface="Aptos Narrow"/>
            </a:endParaRPr>
          </a:p>
          <a:p>
            <a:pPr lvl="2"/>
            <a:r>
              <a:rPr lang="en-US" sz="3000" dirty="0">
                <a:solidFill>
                  <a:srgbClr val="000000"/>
                </a:solidFill>
                <a:latin typeface="Aptos Narrow"/>
              </a:rPr>
              <a:t>Mentoring time must be tracked by each employer. If a provisional teacher leaves a school district and is employed in a new school district, the initial district will need to complete the Mentoring Transfer Template to document the amount of mentoring time the educator completed. (</a:t>
            </a:r>
            <a:r>
              <a:rPr lang="en-US" sz="3000" dirty="0">
                <a:solidFill>
                  <a:srgbClr val="3088FF"/>
                </a:solidFill>
                <a:latin typeface="Aptos Narrow"/>
                <a:hlinkClick r:id="rId2">
                  <a:extLst>
                    <a:ext uri="{A12FA001-AC4F-418D-AE19-62706E023703}">
                      <ahyp:hlinkClr xmlns:ahyp="http://schemas.microsoft.com/office/drawing/2018/hyperlinkcolor" val="tx"/>
                    </a:ext>
                  </a:extLst>
                </a:hlinkClick>
              </a:rPr>
              <a:t>Educator Mentoring and Induction Support</a:t>
            </a:r>
            <a:r>
              <a:rPr lang="en-US" sz="3000" dirty="0">
                <a:solidFill>
                  <a:srgbClr val="000000"/>
                </a:solidFill>
                <a:latin typeface="Aptos Narrow"/>
              </a:rPr>
              <a:t>)</a:t>
            </a:r>
            <a:endParaRPr lang="en-US" sz="3000" dirty="0">
              <a:latin typeface="Aptos Narrow"/>
            </a:endParaRPr>
          </a:p>
        </p:txBody>
      </p:sp>
    </p:spTree>
    <p:extLst>
      <p:ext uri="{BB962C8B-B14F-4D97-AF65-F5344CB8AC3E}">
        <p14:creationId xmlns:p14="http://schemas.microsoft.com/office/powerpoint/2010/main" val="565681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E366F-E071-9AF1-DCA0-333D9B87A8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16C81-9F5E-6C31-5B16-4F3527A64F83}"/>
              </a:ext>
            </a:extLst>
          </p:cNvPr>
          <p:cNvSpPr>
            <a:spLocks noGrp="1"/>
          </p:cNvSpPr>
          <p:nvPr>
            <p:ph type="title"/>
          </p:nvPr>
        </p:nvSpPr>
        <p:spPr/>
        <p:txBody>
          <a:bodyPr/>
          <a:lstStyle/>
          <a:p>
            <a:r>
              <a:rPr lang="en-US" sz="5400" dirty="0" err="1"/>
              <a:t>NJEdCert</a:t>
            </a:r>
            <a:r>
              <a:rPr lang="en-US" sz="5400" dirty="0"/>
              <a:t> Enhancements (1 of 5)</a:t>
            </a:r>
          </a:p>
        </p:txBody>
      </p:sp>
      <p:sp>
        <p:nvSpPr>
          <p:cNvPr id="6" name="Text Placeholder 2">
            <a:extLst>
              <a:ext uri="{FF2B5EF4-FFF2-40B4-BE49-F238E27FC236}">
                <a16:creationId xmlns:a16="http://schemas.microsoft.com/office/drawing/2014/main" id="{8530C734-F24F-A315-9AC7-B2C103DA0BE6}"/>
              </a:ext>
            </a:extLst>
          </p:cNvPr>
          <p:cNvSpPr>
            <a:spLocks noGrp="1"/>
          </p:cNvSpPr>
          <p:nvPr>
            <p:ph type="body" sz="quarter" idx="11"/>
          </p:nvPr>
        </p:nvSpPr>
        <p:spPr>
          <a:xfrm>
            <a:off x="431598" y="1008221"/>
            <a:ext cx="11277381" cy="416560"/>
          </a:xfrm>
        </p:spPr>
        <p:txBody>
          <a:bodyPr/>
          <a:lstStyle/>
          <a:p>
            <a:r>
              <a:rPr lang="en-US" dirty="0"/>
              <a:t>Easier educator lookup and identification for district users</a:t>
            </a:r>
          </a:p>
        </p:txBody>
      </p:sp>
      <p:sp>
        <p:nvSpPr>
          <p:cNvPr id="5" name="Text Placeholder 4">
            <a:extLst>
              <a:ext uri="{FF2B5EF4-FFF2-40B4-BE49-F238E27FC236}">
                <a16:creationId xmlns:a16="http://schemas.microsoft.com/office/drawing/2014/main" id="{6CB1E9C1-4917-7BF5-9B10-D1466C39998E}"/>
              </a:ext>
            </a:extLst>
          </p:cNvPr>
          <p:cNvSpPr>
            <a:spLocks noGrp="1"/>
          </p:cNvSpPr>
          <p:nvPr>
            <p:ph type="body" sz="quarter" idx="15"/>
          </p:nvPr>
        </p:nvSpPr>
        <p:spPr>
          <a:xfrm>
            <a:off x="2018880" y="1988185"/>
            <a:ext cx="9690100" cy="1004888"/>
          </a:xfrm>
        </p:spPr>
        <p:txBody>
          <a:bodyPr anchor="ctr"/>
          <a:lstStyle/>
          <a:p>
            <a:pPr marL="0" indent="0">
              <a:buNone/>
            </a:pPr>
            <a:r>
              <a:rPr lang="en-US" dirty="0"/>
              <a:t>Login and password reset functionality is working. Directions on related screens, including account creation, login, and password reset, have been updated to be more explicit.</a:t>
            </a:r>
          </a:p>
        </p:txBody>
      </p:sp>
      <p:sp>
        <p:nvSpPr>
          <p:cNvPr id="9" name="Text Placeholder 8">
            <a:extLst>
              <a:ext uri="{FF2B5EF4-FFF2-40B4-BE49-F238E27FC236}">
                <a16:creationId xmlns:a16="http://schemas.microsoft.com/office/drawing/2014/main" id="{3D60F4C5-FD8E-27A2-0E79-4E5AEB06B62B}"/>
              </a:ext>
            </a:extLst>
          </p:cNvPr>
          <p:cNvSpPr>
            <a:spLocks noGrp="1"/>
          </p:cNvSpPr>
          <p:nvPr>
            <p:ph type="body" sz="quarter" idx="17"/>
          </p:nvPr>
        </p:nvSpPr>
        <p:spPr>
          <a:xfrm>
            <a:off x="2018880" y="3287154"/>
            <a:ext cx="9690100" cy="1004888"/>
          </a:xfrm>
        </p:spPr>
        <p:txBody>
          <a:bodyPr anchor="ctr"/>
          <a:lstStyle/>
          <a:p>
            <a:pPr marL="0" indent="0">
              <a:buNone/>
            </a:pPr>
            <a:r>
              <a:rPr lang="en-US" dirty="0"/>
              <a:t>Emergency renewal processes have been updated. Educators will be tied to the district associated with their initial emergency licenses. Districts </a:t>
            </a:r>
            <a:r>
              <a:rPr lang="en-US" b="1" dirty="0"/>
              <a:t>will not </a:t>
            </a:r>
            <a:r>
              <a:rPr lang="en-US" dirty="0"/>
              <a:t>need to contact the Department when initiating the emergency renewal process.</a:t>
            </a:r>
          </a:p>
        </p:txBody>
      </p:sp>
      <p:sp>
        <p:nvSpPr>
          <p:cNvPr id="13" name="Text Placeholder 12">
            <a:extLst>
              <a:ext uri="{FF2B5EF4-FFF2-40B4-BE49-F238E27FC236}">
                <a16:creationId xmlns:a16="http://schemas.microsoft.com/office/drawing/2014/main" id="{AC45C176-9471-7D4C-D3A6-808B99E2EF80}"/>
              </a:ext>
            </a:extLst>
          </p:cNvPr>
          <p:cNvSpPr>
            <a:spLocks noGrp="1"/>
          </p:cNvSpPr>
          <p:nvPr>
            <p:ph type="body" sz="quarter" idx="19"/>
          </p:nvPr>
        </p:nvSpPr>
        <p:spPr>
          <a:xfrm>
            <a:off x="2018880" y="4559937"/>
            <a:ext cx="9690100" cy="1004888"/>
          </a:xfrm>
        </p:spPr>
        <p:txBody>
          <a:bodyPr anchor="ctr"/>
          <a:lstStyle/>
          <a:p>
            <a:pPr marL="0" indent="0">
              <a:buNone/>
            </a:pPr>
            <a:r>
              <a:rPr lang="en-US" dirty="0"/>
              <a:t>Customer service has customizable templates, which improve efficiency while providing individual support.</a:t>
            </a:r>
          </a:p>
        </p:txBody>
      </p:sp>
      <p:pic>
        <p:nvPicPr>
          <p:cNvPr id="14" name="Content Placeholder 13" descr="Padlock.">
            <a:extLst>
              <a:ext uri="{FF2B5EF4-FFF2-40B4-BE49-F238E27FC236}">
                <a16:creationId xmlns:a16="http://schemas.microsoft.com/office/drawing/2014/main" id="{51595715-0F71-588D-F405-322E26CDD5C0}"/>
              </a:ext>
            </a:extLst>
          </p:cNvPr>
          <p:cNvPicPr>
            <a:picLocks noGrp="1" noChangeAspect="1"/>
          </p:cNvPicPr>
          <p:nvPr>
            <p:ph sz="quarter" idx="14"/>
          </p:nvPr>
        </p:nvPicPr>
        <p:blipFill>
          <a:blip>
            <a:extLst>
              <a:ext uri="{96DAC541-7B7A-43D3-8B79-37D633B846F1}">
                <asvg:svgBlip xmlns:asvg="http://schemas.microsoft.com/office/drawing/2016/SVG/main" r:embed="rId2"/>
              </a:ext>
            </a:extLst>
          </a:blip>
          <a:stretch>
            <a:fillRect/>
          </a:stretch>
        </p:blipFill>
        <p:spPr>
          <a:xfrm>
            <a:off x="542131" y="1947069"/>
            <a:ext cx="914400" cy="914400"/>
          </a:xfrm>
          <a:prstGeom prst="rect">
            <a:avLst/>
          </a:prstGeom>
        </p:spPr>
      </p:pic>
      <p:pic>
        <p:nvPicPr>
          <p:cNvPr id="15" name="Content Placeholder 14" descr="Emergency siren">
            <a:extLst>
              <a:ext uri="{FF2B5EF4-FFF2-40B4-BE49-F238E27FC236}">
                <a16:creationId xmlns:a16="http://schemas.microsoft.com/office/drawing/2014/main" id="{F1076DAE-0C00-4AA5-9D44-6827569062E2}"/>
              </a:ext>
            </a:extLst>
          </p:cNvPr>
          <p:cNvPicPr>
            <a:picLocks noGrp="1" noChangeAspect="1"/>
          </p:cNvPicPr>
          <p:nvPr>
            <p:ph sz="quarter" idx="16"/>
          </p:nvPr>
        </p:nvPicPr>
        <p:blipFill>
          <a:blip>
            <a:extLst>
              <a:ext uri="{96DAC541-7B7A-43D3-8B79-37D633B846F1}">
                <asvg:svgBlip xmlns:asvg="http://schemas.microsoft.com/office/drawing/2016/SVG/main" r:embed="rId3"/>
              </a:ext>
            </a:extLst>
          </a:blip>
          <a:stretch>
            <a:fillRect/>
          </a:stretch>
        </p:blipFill>
        <p:spPr>
          <a:xfrm>
            <a:off x="542131" y="3245644"/>
            <a:ext cx="914400" cy="914400"/>
          </a:xfrm>
          <a:prstGeom prst="rect">
            <a:avLst/>
          </a:prstGeom>
        </p:spPr>
      </p:pic>
      <p:pic>
        <p:nvPicPr>
          <p:cNvPr id="16" name="Content Placeholder 15" descr="Open envelope with written piece of paper inside.">
            <a:extLst>
              <a:ext uri="{FF2B5EF4-FFF2-40B4-BE49-F238E27FC236}">
                <a16:creationId xmlns:a16="http://schemas.microsoft.com/office/drawing/2014/main" id="{A13AAD5C-FCD3-D1B4-5087-911D95B1D0A7}"/>
              </a:ext>
            </a:extLst>
          </p:cNvPr>
          <p:cNvPicPr>
            <a:picLocks noGrp="1" noChangeAspect="1"/>
          </p:cNvPicPr>
          <p:nvPr>
            <p:ph sz="quarter" idx="18"/>
          </p:nvPr>
        </p:nvPicPr>
        <p:blipFill>
          <a:blip>
            <a:extLst>
              <a:ext uri="{96DAC541-7B7A-43D3-8B79-37D633B846F1}">
                <asvg:svgBlip xmlns:asvg="http://schemas.microsoft.com/office/drawing/2016/SVG/main" r:embed="rId4"/>
              </a:ext>
            </a:extLst>
          </a:blip>
          <a:stretch>
            <a:fillRect/>
          </a:stretch>
        </p:blipFill>
        <p:spPr>
          <a:xfrm>
            <a:off x="542131" y="4518819"/>
            <a:ext cx="914400" cy="914400"/>
          </a:xfrm>
          <a:prstGeom prst="rect">
            <a:avLst/>
          </a:prstGeom>
        </p:spPr>
      </p:pic>
    </p:spTree>
    <p:extLst>
      <p:ext uri="{BB962C8B-B14F-4D97-AF65-F5344CB8AC3E}">
        <p14:creationId xmlns:p14="http://schemas.microsoft.com/office/powerpoint/2010/main" val="25734793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6D0B8-B4B9-15A5-38E9-92E0583817F9}"/>
              </a:ext>
            </a:extLst>
          </p:cNvPr>
          <p:cNvSpPr>
            <a:spLocks noGrp="1"/>
          </p:cNvSpPr>
          <p:nvPr>
            <p:ph type="title"/>
          </p:nvPr>
        </p:nvSpPr>
        <p:spPr/>
        <p:txBody>
          <a:bodyPr lIns="0" tIns="0" rIns="0" bIns="0" anchor="t"/>
          <a:lstStyle/>
          <a:p>
            <a:r>
              <a:rPr lang="en-US" err="1"/>
              <a:t>NJEdCert</a:t>
            </a:r>
            <a:r>
              <a:rPr lang="en-US"/>
              <a:t> Instructional Videos</a:t>
            </a:r>
          </a:p>
        </p:txBody>
      </p:sp>
      <p:sp>
        <p:nvSpPr>
          <p:cNvPr id="4" name="Text Placeholder 3">
            <a:extLst>
              <a:ext uri="{FF2B5EF4-FFF2-40B4-BE49-F238E27FC236}">
                <a16:creationId xmlns:a16="http://schemas.microsoft.com/office/drawing/2014/main" id="{E892CCC4-63BE-9C25-F2DF-C72C91C466DE}"/>
              </a:ext>
            </a:extLst>
          </p:cNvPr>
          <p:cNvSpPr>
            <a:spLocks noGrp="1"/>
          </p:cNvSpPr>
          <p:nvPr>
            <p:ph type="body" sz="quarter" idx="12"/>
          </p:nvPr>
        </p:nvSpPr>
        <p:spPr>
          <a:xfrm>
            <a:off x="470110" y="1440180"/>
            <a:ext cx="11251780" cy="3977640"/>
          </a:xfrm>
        </p:spPr>
        <p:txBody>
          <a:bodyPr lIns="0" tIns="0" rIns="0" bIns="0" anchor="t"/>
          <a:lstStyle/>
          <a:p>
            <a:r>
              <a:rPr lang="en-US" dirty="0">
                <a:solidFill>
                  <a:srgbClr val="000000"/>
                </a:solidFill>
                <a:latin typeface="Aptos Narrow"/>
                <a:hlinkClick r:id="rId2"/>
              </a:rPr>
              <a:t>Video 1: </a:t>
            </a:r>
            <a:r>
              <a:rPr lang="en-US" dirty="0" err="1">
                <a:solidFill>
                  <a:srgbClr val="000000"/>
                </a:solidFill>
                <a:latin typeface="Aptos Narrow"/>
                <a:hlinkClick r:id="rId2"/>
              </a:rPr>
              <a:t>NJEdCert</a:t>
            </a:r>
            <a:r>
              <a:rPr lang="en-US" dirty="0">
                <a:solidFill>
                  <a:srgbClr val="000000"/>
                </a:solidFill>
                <a:latin typeface="Aptos Narrow"/>
                <a:hlinkClick r:id="rId2"/>
              </a:rPr>
              <a:t> video on provisional registration, final summative rating, and termination.</a:t>
            </a:r>
            <a:endParaRPr lang="en-US" dirty="0">
              <a:solidFill>
                <a:srgbClr val="000000"/>
              </a:solidFill>
              <a:latin typeface="Aptos Narrow"/>
              <a:cs typeface="Arial"/>
            </a:endParaRPr>
          </a:p>
          <a:p>
            <a:r>
              <a:rPr lang="en-US" dirty="0">
                <a:solidFill>
                  <a:srgbClr val="000000"/>
                </a:solidFill>
                <a:latin typeface="Aptos Narrow"/>
                <a:hlinkClick r:id="rId3"/>
              </a:rPr>
              <a:t>Video 2 :How to submit provisional renewal case in </a:t>
            </a:r>
            <a:r>
              <a:rPr lang="en-US" dirty="0" err="1">
                <a:solidFill>
                  <a:srgbClr val="000000"/>
                </a:solidFill>
                <a:latin typeface="Aptos Narrow"/>
                <a:hlinkClick r:id="rId3"/>
              </a:rPr>
              <a:t>NJEdCert</a:t>
            </a:r>
            <a:r>
              <a:rPr lang="en-US" dirty="0">
                <a:solidFill>
                  <a:srgbClr val="000000"/>
                </a:solidFill>
                <a:latin typeface="Aptos Narrow"/>
                <a:hlinkClick r:id="rId3"/>
              </a:rPr>
              <a:t> YouTube video</a:t>
            </a:r>
            <a:endParaRPr lang="en-US" dirty="0">
              <a:solidFill>
                <a:srgbClr val="000000"/>
              </a:solidFill>
              <a:latin typeface="Aptos Narrow"/>
              <a:cs typeface="Arial"/>
            </a:endParaRPr>
          </a:p>
          <a:p>
            <a:r>
              <a:rPr lang="en-US" dirty="0">
                <a:solidFill>
                  <a:srgbClr val="000000"/>
                </a:solidFill>
                <a:latin typeface="Aptos Narrow"/>
                <a:hlinkClick r:id="rId4"/>
              </a:rPr>
              <a:t>Video 3: How to submit a CEAS conversion to standard case in </a:t>
            </a:r>
            <a:r>
              <a:rPr lang="en-US" dirty="0" err="1">
                <a:solidFill>
                  <a:srgbClr val="000000"/>
                </a:solidFill>
                <a:latin typeface="Aptos Narrow"/>
                <a:hlinkClick r:id="rId4"/>
              </a:rPr>
              <a:t>NJEdCert</a:t>
            </a:r>
            <a:r>
              <a:rPr lang="en-US" dirty="0">
                <a:solidFill>
                  <a:srgbClr val="000000"/>
                </a:solidFill>
                <a:latin typeface="Aptos Narrow"/>
                <a:hlinkClick r:id="rId4"/>
              </a:rPr>
              <a:t> YouTube video</a:t>
            </a:r>
            <a:endParaRPr lang="en-US" dirty="0">
              <a:solidFill>
                <a:srgbClr val="000000"/>
              </a:solidFill>
              <a:latin typeface="Aptos Narrow"/>
              <a:cs typeface="Arial"/>
            </a:endParaRPr>
          </a:p>
          <a:p>
            <a:r>
              <a:rPr lang="en-US" dirty="0">
                <a:solidFill>
                  <a:srgbClr val="000000"/>
                </a:solidFill>
                <a:latin typeface="Aptos Narrow"/>
                <a:hlinkClick r:id="rId5"/>
              </a:rPr>
              <a:t>Video 4: How to submit a CE conversion to standard case in </a:t>
            </a:r>
            <a:r>
              <a:rPr lang="en-US" dirty="0" err="1">
                <a:solidFill>
                  <a:srgbClr val="000000"/>
                </a:solidFill>
                <a:latin typeface="Aptos Narrow"/>
                <a:hlinkClick r:id="rId5"/>
              </a:rPr>
              <a:t>NJEdCert</a:t>
            </a:r>
            <a:r>
              <a:rPr lang="en-US" dirty="0">
                <a:solidFill>
                  <a:srgbClr val="000000"/>
                </a:solidFill>
                <a:latin typeface="Aptos Narrow"/>
                <a:hlinkClick r:id="rId5"/>
              </a:rPr>
              <a:t> YouTube video</a:t>
            </a:r>
            <a:endParaRPr lang="en-US" dirty="0">
              <a:solidFill>
                <a:srgbClr val="000000"/>
              </a:solidFill>
              <a:latin typeface="Aptos Narrow"/>
              <a:cs typeface="Arial"/>
            </a:endParaRPr>
          </a:p>
          <a:p>
            <a:r>
              <a:rPr lang="en-US" dirty="0">
                <a:solidFill>
                  <a:srgbClr val="000000"/>
                </a:solidFill>
                <a:latin typeface="Aptos Narrow"/>
                <a:hlinkClick r:id="rId6"/>
              </a:rPr>
              <a:t>Video 5: How to submit a Customer Service Web to Case in </a:t>
            </a:r>
            <a:r>
              <a:rPr lang="en-US" dirty="0" err="1">
                <a:solidFill>
                  <a:srgbClr val="000000"/>
                </a:solidFill>
                <a:latin typeface="Aptos Narrow"/>
                <a:hlinkClick r:id="rId6"/>
              </a:rPr>
              <a:t>NJEdCert</a:t>
            </a:r>
            <a:r>
              <a:rPr lang="en-US" dirty="0">
                <a:solidFill>
                  <a:srgbClr val="000000"/>
                </a:solidFill>
                <a:latin typeface="Aptos Narrow"/>
                <a:hlinkClick r:id="rId6"/>
              </a:rPr>
              <a:t> YouTube video</a:t>
            </a:r>
            <a:endParaRPr lang="en-US" dirty="0">
              <a:latin typeface="Aptos Narrow"/>
            </a:endParaRPr>
          </a:p>
        </p:txBody>
      </p:sp>
    </p:spTree>
    <p:extLst>
      <p:ext uri="{BB962C8B-B14F-4D97-AF65-F5344CB8AC3E}">
        <p14:creationId xmlns:p14="http://schemas.microsoft.com/office/powerpoint/2010/main" val="4883574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03704-90C6-0079-3C53-4C74185846F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EF0A4E6-AF5E-6A75-46AD-17DA865A1233}"/>
              </a:ext>
            </a:extLst>
          </p:cNvPr>
          <p:cNvSpPr>
            <a:spLocks noGrp="1"/>
          </p:cNvSpPr>
          <p:nvPr>
            <p:ph type="title"/>
          </p:nvPr>
        </p:nvSpPr>
        <p:spPr>
          <a:xfrm>
            <a:off x="533152" y="2735517"/>
            <a:ext cx="11274552" cy="416560"/>
          </a:xfrm>
        </p:spPr>
        <p:txBody>
          <a:bodyPr/>
          <a:lstStyle/>
          <a:p>
            <a:r>
              <a:rPr lang="en-US" sz="7200" dirty="0"/>
              <a:t>Contact Information</a:t>
            </a:r>
          </a:p>
        </p:txBody>
      </p:sp>
    </p:spTree>
    <p:extLst>
      <p:ext uri="{BB962C8B-B14F-4D97-AF65-F5344CB8AC3E}">
        <p14:creationId xmlns:p14="http://schemas.microsoft.com/office/powerpoint/2010/main" val="24039687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8AB9-516F-242E-B85C-4453ACFDA8EC}"/>
              </a:ext>
            </a:extLst>
          </p:cNvPr>
          <p:cNvSpPr>
            <a:spLocks noGrp="1"/>
          </p:cNvSpPr>
          <p:nvPr>
            <p:ph type="title"/>
          </p:nvPr>
        </p:nvSpPr>
        <p:spPr>
          <a:xfrm>
            <a:off x="220529" y="264927"/>
            <a:ext cx="11277599" cy="416560"/>
          </a:xfrm>
        </p:spPr>
        <p:txBody>
          <a:bodyPr/>
          <a:lstStyle/>
          <a:p>
            <a:r>
              <a:rPr lang="en-US" sz="4400"/>
              <a:t>Contact Customer Service</a:t>
            </a:r>
          </a:p>
        </p:txBody>
      </p:sp>
      <p:sp>
        <p:nvSpPr>
          <p:cNvPr id="4" name="Text Placeholder 3">
            <a:extLst>
              <a:ext uri="{FF2B5EF4-FFF2-40B4-BE49-F238E27FC236}">
                <a16:creationId xmlns:a16="http://schemas.microsoft.com/office/drawing/2014/main" id="{211130E2-2EDD-E1B8-4AFD-31CDA98F5843}"/>
              </a:ext>
            </a:extLst>
          </p:cNvPr>
          <p:cNvSpPr>
            <a:spLocks noGrp="1"/>
          </p:cNvSpPr>
          <p:nvPr>
            <p:ph type="body" sz="quarter" idx="12"/>
          </p:nvPr>
        </p:nvSpPr>
        <p:spPr>
          <a:xfrm>
            <a:off x="312677" y="862343"/>
            <a:ext cx="11879323" cy="6399694"/>
          </a:xfrm>
        </p:spPr>
        <p:txBody>
          <a:bodyPr/>
          <a:lstStyle/>
          <a:p>
            <a:pPr>
              <a:lnSpc>
                <a:spcPct val="120000"/>
              </a:lnSpc>
              <a:spcAft>
                <a:spcPts val="600"/>
              </a:spcAft>
            </a:pPr>
            <a:r>
              <a:rPr lang="en-US" sz="2000" dirty="0">
                <a:solidFill>
                  <a:srgbClr val="212529"/>
                </a:solidFill>
              </a:rPr>
              <a:t>Call Center (Monday-Friday 8 am to 7 pm): (609) 292-2070</a:t>
            </a:r>
          </a:p>
          <a:p>
            <a:pPr>
              <a:lnSpc>
                <a:spcPct val="120000"/>
              </a:lnSpc>
              <a:spcAft>
                <a:spcPts val="600"/>
              </a:spcAft>
            </a:pPr>
            <a:r>
              <a:rPr lang="en-US" sz="2000" dirty="0">
                <a:solidFill>
                  <a:srgbClr val="212529"/>
                </a:solidFill>
              </a:rPr>
              <a:t>Educators can create an </a:t>
            </a:r>
            <a:r>
              <a:rPr lang="en-US" sz="2000" u="sng" dirty="0" err="1">
                <a:solidFill>
                  <a:srgbClr val="0056B3"/>
                </a:solidFill>
                <a:hlinkClick r:id="rId2"/>
              </a:rPr>
              <a:t>NJEdCert</a:t>
            </a:r>
            <a:r>
              <a:rPr lang="en-US" sz="2000" dirty="0">
                <a:solidFill>
                  <a:srgbClr val="212529"/>
                </a:solidFill>
              </a:rPr>
              <a:t> account to submit questions and communicate directly with customer service staff.  Case inquiries include: </a:t>
            </a:r>
          </a:p>
          <a:p>
            <a:pPr lvl="2">
              <a:lnSpc>
                <a:spcPct val="120000"/>
              </a:lnSpc>
              <a:spcBef>
                <a:spcPts val="0"/>
              </a:spcBef>
              <a:spcAft>
                <a:spcPts val="600"/>
              </a:spcAft>
              <a:buFont typeface="Courier New" panose="02070309020205020404" pitchFamily="49" charset="0"/>
              <a:buChar char="o"/>
            </a:pPr>
            <a:r>
              <a:rPr lang="en-US" sz="1800" dirty="0"/>
              <a:t>Name update</a:t>
            </a:r>
          </a:p>
          <a:p>
            <a:pPr lvl="2">
              <a:lnSpc>
                <a:spcPct val="120000"/>
              </a:lnSpc>
              <a:spcBef>
                <a:spcPts val="0"/>
              </a:spcBef>
              <a:spcAft>
                <a:spcPts val="600"/>
              </a:spcAft>
              <a:buFont typeface="Courier New" panose="02070309020205020404" pitchFamily="49" charset="0"/>
              <a:buChar char="o"/>
            </a:pPr>
            <a:r>
              <a:rPr lang="en-US" sz="1800" dirty="0"/>
              <a:t>DOB update</a:t>
            </a:r>
          </a:p>
          <a:p>
            <a:pPr lvl="2">
              <a:lnSpc>
                <a:spcPct val="120000"/>
              </a:lnSpc>
              <a:spcBef>
                <a:spcPts val="0"/>
              </a:spcBef>
              <a:spcAft>
                <a:spcPts val="600"/>
              </a:spcAft>
              <a:buFont typeface="Courier New" panose="02070309020205020404" pitchFamily="49" charset="0"/>
              <a:buChar char="o"/>
            </a:pPr>
            <a:r>
              <a:rPr lang="en-US" sz="1800" dirty="0"/>
              <a:t>Social Security Number update</a:t>
            </a:r>
          </a:p>
          <a:p>
            <a:pPr lvl="2">
              <a:lnSpc>
                <a:spcPct val="120000"/>
              </a:lnSpc>
              <a:spcBef>
                <a:spcPts val="0"/>
              </a:spcBef>
              <a:spcAft>
                <a:spcPts val="600"/>
              </a:spcAft>
              <a:buFont typeface="Courier New" panose="02070309020205020404" pitchFamily="49" charset="0"/>
              <a:buChar char="o"/>
            </a:pPr>
            <a:r>
              <a:rPr lang="en-US" sz="1800" dirty="0"/>
              <a:t>Citizenship Status update</a:t>
            </a:r>
          </a:p>
          <a:p>
            <a:pPr lvl="2">
              <a:lnSpc>
                <a:spcPct val="120000"/>
              </a:lnSpc>
              <a:spcBef>
                <a:spcPts val="0"/>
              </a:spcBef>
              <a:spcAft>
                <a:spcPts val="600"/>
              </a:spcAft>
              <a:buFont typeface="Courier New" panose="02070309020205020404" pitchFamily="49" charset="0"/>
              <a:buChar char="o"/>
            </a:pPr>
            <a:r>
              <a:rPr lang="en-US" sz="1800" dirty="0"/>
              <a:t>Test Score Records</a:t>
            </a:r>
          </a:p>
          <a:p>
            <a:pPr lvl="2">
              <a:lnSpc>
                <a:spcPct val="120000"/>
              </a:lnSpc>
              <a:spcBef>
                <a:spcPts val="0"/>
              </a:spcBef>
              <a:spcAft>
                <a:spcPts val="600"/>
              </a:spcAft>
              <a:buFont typeface="Courier New" panose="02070309020205020404" pitchFamily="49" charset="0"/>
              <a:buChar char="o"/>
            </a:pPr>
            <a:r>
              <a:rPr lang="en-US" sz="1800" dirty="0"/>
              <a:t>Application Questions</a:t>
            </a:r>
          </a:p>
          <a:p>
            <a:pPr lvl="2">
              <a:lnSpc>
                <a:spcPct val="120000"/>
              </a:lnSpc>
              <a:spcBef>
                <a:spcPts val="0"/>
              </a:spcBef>
              <a:spcAft>
                <a:spcPts val="600"/>
              </a:spcAft>
              <a:buFont typeface="Courier New" panose="02070309020205020404" pitchFamily="49" charset="0"/>
              <a:buChar char="o"/>
            </a:pPr>
            <a:r>
              <a:rPr lang="en-US" sz="1800" dirty="0"/>
              <a:t>Customer Service Questions</a:t>
            </a:r>
          </a:p>
          <a:p>
            <a:pPr>
              <a:lnSpc>
                <a:spcPct val="120000"/>
              </a:lnSpc>
              <a:spcBef>
                <a:spcPts val="0"/>
              </a:spcBef>
              <a:spcAft>
                <a:spcPts val="600"/>
              </a:spcAft>
            </a:pPr>
            <a:r>
              <a:rPr lang="en-US" sz="2000" dirty="0"/>
              <a:t>School districts can create a case through their </a:t>
            </a:r>
            <a:r>
              <a:rPr lang="en-US" sz="2000" dirty="0" err="1"/>
              <a:t>NJEdCert</a:t>
            </a:r>
            <a:r>
              <a:rPr lang="en-US" sz="2000" dirty="0"/>
              <a:t> school district account to submit questions.  Information on how to do this can be found here: </a:t>
            </a:r>
            <a:r>
              <a:rPr lang="en-US" sz="2000" dirty="0">
                <a:hlinkClick r:id="rId3"/>
              </a:rPr>
              <a:t>How to submit a customer service web to case in </a:t>
            </a:r>
            <a:r>
              <a:rPr lang="en-US" sz="2000" dirty="0" err="1">
                <a:hlinkClick r:id="rId3"/>
              </a:rPr>
              <a:t>NJEdCert</a:t>
            </a:r>
            <a:r>
              <a:rPr lang="en-US" sz="2000" dirty="0"/>
              <a:t>. </a:t>
            </a:r>
          </a:p>
        </p:txBody>
      </p:sp>
    </p:spTree>
    <p:extLst>
      <p:ext uri="{BB962C8B-B14F-4D97-AF65-F5344CB8AC3E}">
        <p14:creationId xmlns:p14="http://schemas.microsoft.com/office/powerpoint/2010/main" val="37431938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6543E-007B-EE0F-845C-5D304959D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FF66E-90BF-E2FB-A1CA-1C23FB50DC00}"/>
              </a:ext>
            </a:extLst>
          </p:cNvPr>
          <p:cNvSpPr>
            <a:spLocks noGrp="1"/>
          </p:cNvSpPr>
          <p:nvPr>
            <p:ph type="title"/>
          </p:nvPr>
        </p:nvSpPr>
        <p:spPr/>
        <p:txBody>
          <a:bodyPr/>
          <a:lstStyle/>
          <a:p>
            <a:r>
              <a:rPr lang="en-US" sz="4400" dirty="0"/>
              <a:t>Additional Contact Information/Resources</a:t>
            </a:r>
          </a:p>
        </p:txBody>
      </p:sp>
      <p:sp>
        <p:nvSpPr>
          <p:cNvPr id="4" name="Text Placeholder 3">
            <a:extLst>
              <a:ext uri="{FF2B5EF4-FFF2-40B4-BE49-F238E27FC236}">
                <a16:creationId xmlns:a16="http://schemas.microsoft.com/office/drawing/2014/main" id="{E578EDBA-3809-746B-CDEE-BDDABAE1FADB}"/>
              </a:ext>
            </a:extLst>
          </p:cNvPr>
          <p:cNvSpPr>
            <a:spLocks noGrp="1"/>
          </p:cNvSpPr>
          <p:nvPr>
            <p:ph type="body" sz="quarter" idx="12"/>
          </p:nvPr>
        </p:nvSpPr>
        <p:spPr>
          <a:xfrm>
            <a:off x="443812" y="1075561"/>
            <a:ext cx="11251780" cy="3977640"/>
          </a:xfrm>
        </p:spPr>
        <p:txBody>
          <a:bodyPr/>
          <a:lstStyle/>
          <a:p>
            <a:pPr>
              <a:lnSpc>
                <a:spcPct val="150000"/>
              </a:lnSpc>
              <a:spcBef>
                <a:spcPts val="0"/>
              </a:spcBef>
            </a:pPr>
            <a:r>
              <a:rPr lang="en-US" sz="2200" b="1" dirty="0">
                <a:solidFill>
                  <a:srgbClr val="000000"/>
                </a:solidFill>
              </a:rPr>
              <a:t>Office of Educator Evaluation email address: </a:t>
            </a:r>
            <a:r>
              <a:rPr lang="en-US" sz="2200" dirty="0">
                <a:solidFill>
                  <a:srgbClr val="000000"/>
                </a:solidFill>
                <a:hlinkClick r:id="rId2"/>
              </a:rPr>
              <a:t>edueval@doe.nj.gov</a:t>
            </a:r>
            <a:endParaRPr lang="en-US" sz="2200" dirty="0">
              <a:solidFill>
                <a:srgbClr val="000000"/>
              </a:solidFill>
            </a:endParaRPr>
          </a:p>
          <a:p>
            <a:pPr>
              <a:lnSpc>
                <a:spcPct val="150000"/>
              </a:lnSpc>
              <a:spcBef>
                <a:spcPts val="0"/>
              </a:spcBef>
            </a:pPr>
            <a:r>
              <a:rPr lang="en-US" sz="2200" b="1" dirty="0">
                <a:solidFill>
                  <a:srgbClr val="000000"/>
                </a:solidFill>
                <a:hlinkClick r:id="rId3"/>
              </a:rPr>
              <a:t>Educator Evaluation website: </a:t>
            </a:r>
            <a:r>
              <a:rPr lang="en-US" sz="2200" dirty="0">
                <a:solidFill>
                  <a:srgbClr val="000000"/>
                </a:solidFill>
                <a:hlinkClick r:id="rId3"/>
              </a:rPr>
              <a:t>nj.gov/education/</a:t>
            </a:r>
            <a:r>
              <a:rPr lang="en-US" sz="2200" dirty="0" err="1">
                <a:solidFill>
                  <a:srgbClr val="000000"/>
                </a:solidFill>
                <a:hlinkClick r:id="rId3"/>
              </a:rPr>
              <a:t>edueval</a:t>
            </a:r>
            <a:endParaRPr lang="en-US" sz="2200" dirty="0">
              <a:solidFill>
                <a:srgbClr val="000000"/>
              </a:solidFill>
            </a:endParaRPr>
          </a:p>
          <a:p>
            <a:pPr>
              <a:lnSpc>
                <a:spcPct val="150000"/>
              </a:lnSpc>
              <a:spcBef>
                <a:spcPts val="0"/>
              </a:spcBef>
            </a:pPr>
            <a:r>
              <a:rPr lang="en-US" sz="2200" b="1" dirty="0">
                <a:ea typeface="Calibri" panose="020F0502020204030204" pitchFamily="34" charset="0"/>
                <a:hlinkClick r:id="rId4"/>
              </a:rPr>
              <a:t>Educator Mentoring and Induction Support: </a:t>
            </a:r>
            <a:r>
              <a:rPr lang="en-US" sz="2200" dirty="0">
                <a:hlinkClick r:id="rId4"/>
              </a:rPr>
              <a:t>nj.gov/education/</a:t>
            </a:r>
            <a:r>
              <a:rPr lang="en-US" sz="2200" dirty="0" err="1">
                <a:hlinkClick r:id="rId4"/>
              </a:rPr>
              <a:t>profdev</a:t>
            </a:r>
            <a:r>
              <a:rPr lang="en-US" sz="2200" dirty="0">
                <a:hlinkClick r:id="rId4"/>
              </a:rPr>
              <a:t>/mentor/</a:t>
            </a:r>
            <a:endParaRPr lang="en-US" sz="2200" dirty="0"/>
          </a:p>
          <a:p>
            <a:pPr>
              <a:lnSpc>
                <a:spcPct val="150000"/>
              </a:lnSpc>
              <a:spcBef>
                <a:spcPts val="0"/>
              </a:spcBef>
            </a:pPr>
            <a:r>
              <a:rPr lang="en-US" sz="2200" b="1" dirty="0">
                <a:ea typeface="Calibri" panose="020F0502020204030204" pitchFamily="34" charset="0"/>
              </a:rPr>
              <a:t>Office of Professional Development email address: </a:t>
            </a:r>
            <a:r>
              <a:rPr lang="en-US" sz="2200" u="sng" dirty="0">
                <a:solidFill>
                  <a:srgbClr val="1F497D"/>
                </a:solidFill>
                <a:ea typeface="Calibri" panose="020F0502020204030204" pitchFamily="34" charset="0"/>
                <a:hlinkClick r:id="rId5"/>
              </a:rPr>
              <a:t>TeachPD@doe.nj.gov</a:t>
            </a:r>
            <a:endParaRPr lang="en-US" sz="2200" dirty="0">
              <a:solidFill>
                <a:srgbClr val="000000"/>
              </a:solidFill>
            </a:endParaRPr>
          </a:p>
          <a:p>
            <a:pPr>
              <a:lnSpc>
                <a:spcPct val="150000"/>
              </a:lnSpc>
              <a:spcBef>
                <a:spcPts val="0"/>
              </a:spcBef>
            </a:pPr>
            <a:r>
              <a:rPr lang="en-US" sz="2200" b="1" dirty="0">
                <a:ea typeface="Calibri" panose="020F0502020204030204" pitchFamily="34" charset="0"/>
                <a:hlinkClick r:id="rId6"/>
              </a:rPr>
              <a:t>NJDOE County and District Information: </a:t>
            </a:r>
            <a:r>
              <a:rPr lang="en-US" sz="2200" dirty="0">
                <a:ea typeface="Calibri" panose="020F0502020204030204" pitchFamily="34" charset="0"/>
                <a:hlinkClick r:id="rId6"/>
              </a:rPr>
              <a:t>nj.gov/education/certification/ctydistinfo/ </a:t>
            </a:r>
            <a:endParaRPr lang="en-US" sz="2200" dirty="0">
              <a:ea typeface="Calibri" panose="020F0502020204030204" pitchFamily="34" charset="0"/>
            </a:endParaRPr>
          </a:p>
          <a:p>
            <a:pPr>
              <a:lnSpc>
                <a:spcPct val="150000"/>
              </a:lnSpc>
              <a:spcBef>
                <a:spcPts val="0"/>
              </a:spcBef>
            </a:pPr>
            <a:r>
              <a:rPr lang="en-US" sz="2200" b="1" dirty="0">
                <a:solidFill>
                  <a:prstClr val="black"/>
                </a:solidFill>
                <a:ea typeface="Times New Roman" panose="02020603050405020304" pitchFamily="18" charset="0"/>
              </a:rPr>
              <a:t>EPP Training</a:t>
            </a:r>
            <a:r>
              <a:rPr lang="en-US" sz="2200" dirty="0">
                <a:solidFill>
                  <a:prstClr val="black"/>
                </a:solidFill>
                <a:ea typeface="Times New Roman" panose="02020603050405020304" pitchFamily="18" charset="0"/>
              </a:rPr>
              <a:t>: </a:t>
            </a:r>
            <a:r>
              <a:rPr lang="en-US" sz="2200" u="sng" dirty="0">
                <a:solidFill>
                  <a:srgbClr val="0563C1"/>
                </a:solidFill>
                <a:ea typeface="Times New Roman" panose="02020603050405020304" pitchFamily="18" charset="0"/>
                <a:hlinkClick r:id="rId7"/>
              </a:rPr>
              <a:t>EPP Training Using the </a:t>
            </a:r>
            <a:r>
              <a:rPr lang="en-US" sz="2200" u="sng" dirty="0" err="1">
                <a:solidFill>
                  <a:srgbClr val="0563C1"/>
                </a:solidFill>
                <a:ea typeface="Times New Roman" panose="02020603050405020304" pitchFamily="18" charset="0"/>
                <a:hlinkClick r:id="rId7"/>
              </a:rPr>
              <a:t>NJEdCert</a:t>
            </a:r>
            <a:r>
              <a:rPr lang="en-US" sz="2200" u="sng" dirty="0">
                <a:solidFill>
                  <a:srgbClr val="0563C1"/>
                </a:solidFill>
                <a:ea typeface="Times New Roman" panose="02020603050405020304" pitchFamily="18" charset="0"/>
                <a:hlinkClick r:id="rId7"/>
              </a:rPr>
              <a:t> Portal</a:t>
            </a:r>
            <a:endParaRPr lang="en-US" sz="2200" u="sng" dirty="0">
              <a:solidFill>
                <a:srgbClr val="0563C1"/>
              </a:solidFill>
              <a:ea typeface="Times New Roman" panose="02020603050405020304" pitchFamily="18" charset="0"/>
            </a:endParaRPr>
          </a:p>
          <a:p>
            <a:pPr>
              <a:lnSpc>
                <a:spcPct val="150000"/>
              </a:lnSpc>
              <a:spcBef>
                <a:spcPts val="0"/>
              </a:spcBef>
            </a:pPr>
            <a:r>
              <a:rPr lang="en-US" sz="2200" b="1" dirty="0">
                <a:solidFill>
                  <a:prstClr val="black"/>
                </a:solidFill>
                <a:ea typeface="Times New Roman" panose="02020603050405020304" pitchFamily="18" charset="0"/>
                <a:hlinkClick r:id="rId8"/>
              </a:rPr>
              <a:t>NJDOE Apply for Certification</a:t>
            </a:r>
            <a:r>
              <a:rPr lang="en-US" sz="2200" dirty="0">
                <a:solidFill>
                  <a:prstClr val="black"/>
                </a:solidFill>
                <a:ea typeface="Times New Roman" panose="02020603050405020304" pitchFamily="18" charset="0"/>
                <a:hlinkClick r:id="rId8"/>
              </a:rPr>
              <a:t>: </a:t>
            </a:r>
            <a:r>
              <a:rPr lang="en-US" sz="2200" u="sng" dirty="0">
                <a:solidFill>
                  <a:srgbClr val="0563C1"/>
                </a:solidFill>
                <a:ea typeface="Times New Roman" panose="02020603050405020304" pitchFamily="18" charset="0"/>
                <a:hlinkClick r:id="rId8"/>
              </a:rPr>
              <a:t>nj.gov/education/certification/apply/</a:t>
            </a:r>
            <a:endParaRPr lang="en-US" sz="2200" u="sng" dirty="0">
              <a:solidFill>
                <a:srgbClr val="0563C1"/>
              </a:solidFill>
              <a:ea typeface="Times New Roman" panose="02020603050405020304" pitchFamily="18" charset="0"/>
            </a:endParaRPr>
          </a:p>
          <a:p>
            <a:pPr>
              <a:lnSpc>
                <a:spcPct val="150000"/>
              </a:lnSpc>
              <a:spcBef>
                <a:spcPts val="0"/>
              </a:spcBef>
            </a:pPr>
            <a:r>
              <a:rPr lang="en-US" sz="2200" b="1" dirty="0">
                <a:hlinkClick r:id="rId9"/>
              </a:rPr>
              <a:t>New Jersey Department of Education: </a:t>
            </a:r>
            <a:r>
              <a:rPr lang="en-US" sz="2200" dirty="0">
                <a:solidFill>
                  <a:srgbClr val="0000FF"/>
                </a:solidFill>
                <a:hlinkClick r:id="rId9"/>
              </a:rPr>
              <a:t>nj.gov/education</a:t>
            </a:r>
            <a:endParaRPr lang="en-US" sz="2200" dirty="0">
              <a:solidFill>
                <a:srgbClr val="0000FF"/>
              </a:solidFill>
            </a:endParaRPr>
          </a:p>
        </p:txBody>
      </p:sp>
    </p:spTree>
    <p:extLst>
      <p:ext uri="{BB962C8B-B14F-4D97-AF65-F5344CB8AC3E}">
        <p14:creationId xmlns:p14="http://schemas.microsoft.com/office/powerpoint/2010/main" val="19413896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9DB91-A577-D2FE-8165-2AC87782A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D4E83-2349-318D-0383-185EB74819FF}"/>
              </a:ext>
            </a:extLst>
          </p:cNvPr>
          <p:cNvSpPr>
            <a:spLocks noGrp="1"/>
          </p:cNvSpPr>
          <p:nvPr>
            <p:ph type="title"/>
          </p:nvPr>
        </p:nvSpPr>
        <p:spPr/>
        <p:txBody>
          <a:bodyPr/>
          <a:lstStyle/>
          <a:p>
            <a:r>
              <a:rPr lang="en-US" sz="6000"/>
              <a:t>Q&amp;A</a:t>
            </a:r>
          </a:p>
        </p:txBody>
      </p:sp>
      <p:sp>
        <p:nvSpPr>
          <p:cNvPr id="4" name="Text Placeholder 3">
            <a:extLst>
              <a:ext uri="{FF2B5EF4-FFF2-40B4-BE49-F238E27FC236}">
                <a16:creationId xmlns:a16="http://schemas.microsoft.com/office/drawing/2014/main" id="{D7B46E83-DAEF-280C-0FB0-83EC6A9FED66}"/>
              </a:ext>
            </a:extLst>
          </p:cNvPr>
          <p:cNvSpPr>
            <a:spLocks noGrp="1"/>
          </p:cNvSpPr>
          <p:nvPr>
            <p:ph type="body" sz="quarter" idx="12"/>
          </p:nvPr>
        </p:nvSpPr>
        <p:spPr>
          <a:xfrm>
            <a:off x="443812" y="1989394"/>
            <a:ext cx="11251780" cy="3977640"/>
          </a:xfrm>
        </p:spPr>
        <p:txBody>
          <a:bodyPr/>
          <a:lstStyle/>
          <a:p>
            <a:pPr marL="0" indent="0">
              <a:buSzPct val="85000"/>
              <a:buNone/>
            </a:pPr>
            <a:r>
              <a:rPr lang="en-US" sz="4000" dirty="0"/>
              <a:t>We are working to respond to your remaining Q&amp;A questions.  Please remain with us as we work to ensure your questions are answered.</a:t>
            </a:r>
          </a:p>
        </p:txBody>
      </p:sp>
    </p:spTree>
    <p:extLst>
      <p:ext uri="{BB962C8B-B14F-4D97-AF65-F5344CB8AC3E}">
        <p14:creationId xmlns:p14="http://schemas.microsoft.com/office/powerpoint/2010/main" val="5274880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a:t>Follow Us</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0C858-93D0-F2FF-E2AD-94E8CF4687DA}"/>
              </a:ext>
            </a:extLst>
          </p:cNvPr>
          <p:cNvSpPr>
            <a:spLocks noGrp="1"/>
          </p:cNvSpPr>
          <p:nvPr>
            <p:ph type="title"/>
          </p:nvPr>
        </p:nvSpPr>
        <p:spPr>
          <a:xfrm>
            <a:off x="626693" y="1672677"/>
            <a:ext cx="11290986" cy="416560"/>
          </a:xfrm>
        </p:spPr>
        <p:txBody>
          <a:bodyPr/>
          <a:lstStyle/>
          <a:p>
            <a:pPr algn="ctr"/>
            <a:r>
              <a:rPr lang="en-US" sz="5400"/>
              <a:t>Thank You</a:t>
            </a:r>
            <a:br>
              <a:rPr lang="en-US" sz="5400"/>
            </a:br>
            <a:r>
              <a:rPr lang="en-US" sz="5400"/>
              <a:t>Office of Certification, Recruitment and Preparation</a:t>
            </a:r>
          </a:p>
        </p:txBody>
      </p:sp>
    </p:spTree>
    <p:extLst>
      <p:ext uri="{BB962C8B-B14F-4D97-AF65-F5344CB8AC3E}">
        <p14:creationId xmlns:p14="http://schemas.microsoft.com/office/powerpoint/2010/main" val="334536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D2CA6-5CAE-AF75-D694-6E45405030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30DB93-A00D-4FFB-A38A-BF5D90DF5F6D}"/>
              </a:ext>
            </a:extLst>
          </p:cNvPr>
          <p:cNvSpPr>
            <a:spLocks noGrp="1"/>
          </p:cNvSpPr>
          <p:nvPr>
            <p:ph type="title"/>
          </p:nvPr>
        </p:nvSpPr>
        <p:spPr/>
        <p:txBody>
          <a:bodyPr/>
          <a:lstStyle/>
          <a:p>
            <a:r>
              <a:rPr lang="en-US" sz="5400" dirty="0" err="1"/>
              <a:t>NJEdCert</a:t>
            </a:r>
            <a:r>
              <a:rPr lang="en-US" sz="5400" dirty="0"/>
              <a:t> Enhancements</a:t>
            </a:r>
            <a:r>
              <a:rPr lang="en-US" sz="5400" baseline="0" dirty="0"/>
              <a:t> </a:t>
            </a:r>
            <a:r>
              <a:rPr lang="en-US" sz="5400" dirty="0"/>
              <a:t>(2 of 5)</a:t>
            </a:r>
          </a:p>
        </p:txBody>
      </p:sp>
      <p:sp>
        <p:nvSpPr>
          <p:cNvPr id="6" name="Text Placeholder 2">
            <a:extLst>
              <a:ext uri="{FF2B5EF4-FFF2-40B4-BE49-F238E27FC236}">
                <a16:creationId xmlns:a16="http://schemas.microsoft.com/office/drawing/2014/main" id="{CF25DB48-2B6A-C54E-5833-47D5C0C78552}"/>
              </a:ext>
            </a:extLst>
          </p:cNvPr>
          <p:cNvSpPr>
            <a:spLocks noGrp="1"/>
          </p:cNvSpPr>
          <p:nvPr>
            <p:ph type="body" sz="quarter" idx="11"/>
          </p:nvPr>
        </p:nvSpPr>
        <p:spPr>
          <a:xfrm>
            <a:off x="457309" y="1055201"/>
            <a:ext cx="11277381" cy="416560"/>
          </a:xfrm>
        </p:spPr>
        <p:txBody>
          <a:bodyPr/>
          <a:lstStyle/>
          <a:p>
            <a:r>
              <a:rPr lang="en-US" dirty="0"/>
              <a:t>Improved processes</a:t>
            </a:r>
          </a:p>
        </p:txBody>
      </p:sp>
      <p:sp>
        <p:nvSpPr>
          <p:cNvPr id="5" name="Text Placeholder 4">
            <a:extLst>
              <a:ext uri="{FF2B5EF4-FFF2-40B4-BE49-F238E27FC236}">
                <a16:creationId xmlns:a16="http://schemas.microsoft.com/office/drawing/2014/main" id="{FE81B051-404A-2AAD-F4CC-05EE6B59176B}"/>
              </a:ext>
            </a:extLst>
          </p:cNvPr>
          <p:cNvSpPr>
            <a:spLocks noGrp="1"/>
          </p:cNvSpPr>
          <p:nvPr>
            <p:ph type="body" sz="quarter" idx="15"/>
          </p:nvPr>
        </p:nvSpPr>
        <p:spPr>
          <a:xfrm>
            <a:off x="2093019" y="2054306"/>
            <a:ext cx="5055689" cy="1721433"/>
          </a:xfrm>
        </p:spPr>
        <p:txBody>
          <a:bodyPr/>
          <a:lstStyle/>
          <a:p>
            <a:pPr marL="0" lvl="0" indent="0">
              <a:lnSpc>
                <a:spcPct val="100000"/>
              </a:lnSpc>
              <a:spcBef>
                <a:spcPts val="0"/>
              </a:spcBef>
              <a:buNone/>
              <a:defRPr/>
            </a:pPr>
            <a:r>
              <a:rPr lang="en-US" sz="2000" dirty="0"/>
              <a:t>More flexibility is now available on the educator lookup screen. </a:t>
            </a:r>
          </a:p>
          <a:p>
            <a:pPr>
              <a:lnSpc>
                <a:spcPct val="100000"/>
              </a:lnSpc>
              <a:spcBef>
                <a:spcPts val="0"/>
              </a:spcBef>
              <a:defRPr/>
            </a:pPr>
            <a:r>
              <a:rPr lang="en-US" sz="2000" dirty="0"/>
              <a:t>Search using First &amp; Last Name (SSN is no longer required)</a:t>
            </a:r>
          </a:p>
          <a:p>
            <a:pPr>
              <a:lnSpc>
                <a:spcPct val="100000"/>
              </a:lnSpc>
              <a:spcBef>
                <a:spcPts val="0"/>
              </a:spcBef>
              <a:defRPr/>
            </a:pPr>
            <a:r>
              <a:rPr lang="en-US" sz="2000" dirty="0"/>
              <a:t>SSN + First Name</a:t>
            </a:r>
          </a:p>
          <a:p>
            <a:pPr>
              <a:lnSpc>
                <a:spcPct val="100000"/>
              </a:lnSpc>
              <a:spcBef>
                <a:spcPts val="0"/>
              </a:spcBef>
              <a:defRPr/>
            </a:pPr>
            <a:r>
              <a:rPr lang="en-US" sz="2000" dirty="0"/>
              <a:t>SSN + Last Name</a:t>
            </a:r>
          </a:p>
        </p:txBody>
      </p:sp>
      <p:pic>
        <p:nvPicPr>
          <p:cNvPr id="13" name="Content Placeholder 12" descr="Magnifying glass outline">
            <a:extLst>
              <a:ext uri="{FF2B5EF4-FFF2-40B4-BE49-F238E27FC236}">
                <a16:creationId xmlns:a16="http://schemas.microsoft.com/office/drawing/2014/main" id="{398513B9-39BF-A9C9-3A30-72A06BBB0635}"/>
              </a:ext>
            </a:extLst>
          </p:cNvPr>
          <p:cNvPicPr>
            <a:picLocks noGrp="1" noChangeAspect="1"/>
          </p:cNvPicPr>
          <p:nvPr>
            <p:ph sz="quarter" idx="14"/>
          </p:nvPr>
        </p:nvPicPr>
        <p:blipFill>
          <a:blip>
            <a:extLst>
              <a:ext uri="{96DAC541-7B7A-43D3-8B79-37D633B846F1}">
                <asvg:svgBlip xmlns:asvg="http://schemas.microsoft.com/office/drawing/2016/SVG/main" r:embed="rId2"/>
              </a:ext>
            </a:extLst>
          </a:blip>
          <a:srcRect/>
          <a:stretch/>
        </p:blipFill>
        <p:spPr>
          <a:xfrm>
            <a:off x="603571" y="2082082"/>
            <a:ext cx="914400" cy="914400"/>
          </a:xfrm>
          <a:prstGeom prst="rect">
            <a:avLst/>
          </a:prstGeom>
        </p:spPr>
      </p:pic>
      <p:pic>
        <p:nvPicPr>
          <p:cNvPr id="4" name="Picture Placeholder 3">
            <a:extLst>
              <a:ext uri="{FF2B5EF4-FFF2-40B4-BE49-F238E27FC236}">
                <a16:creationId xmlns:a16="http://schemas.microsoft.com/office/drawing/2014/main" id="{7C18183C-051F-058A-E878-2BC306A8E4C8}"/>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t="-220" b="1544"/>
          <a:stretch>
            <a:fillRect/>
          </a:stretch>
        </p:blipFill>
        <p:spPr>
          <a:xfrm>
            <a:off x="7352270" y="2054306"/>
            <a:ext cx="4356709" cy="3720717"/>
          </a:xfrm>
          <a:prstGeom prst="rect">
            <a:avLst/>
          </a:prstGeom>
        </p:spPr>
      </p:pic>
    </p:spTree>
    <p:extLst>
      <p:ext uri="{BB962C8B-B14F-4D97-AF65-F5344CB8AC3E}">
        <p14:creationId xmlns:p14="http://schemas.microsoft.com/office/powerpoint/2010/main" val="1708308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2EA86-C415-227B-67AF-17EE98BA12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95DAD-701E-D63C-D088-60E5B1DC0748}"/>
              </a:ext>
            </a:extLst>
          </p:cNvPr>
          <p:cNvSpPr>
            <a:spLocks noGrp="1"/>
          </p:cNvSpPr>
          <p:nvPr>
            <p:ph type="title"/>
          </p:nvPr>
        </p:nvSpPr>
        <p:spPr/>
        <p:txBody>
          <a:bodyPr/>
          <a:lstStyle/>
          <a:p>
            <a:r>
              <a:rPr lang="en-US" sz="5400" dirty="0" err="1"/>
              <a:t>NJEdCert</a:t>
            </a:r>
            <a:r>
              <a:rPr lang="en-US" sz="5400" dirty="0"/>
              <a:t> Enhancements</a:t>
            </a:r>
            <a:r>
              <a:rPr lang="en-US" sz="5400" baseline="0" dirty="0"/>
              <a:t> </a:t>
            </a:r>
            <a:r>
              <a:rPr lang="en-US" sz="5400" dirty="0"/>
              <a:t>(3 of 5)</a:t>
            </a:r>
          </a:p>
        </p:txBody>
      </p:sp>
      <p:sp>
        <p:nvSpPr>
          <p:cNvPr id="6" name="Text Placeholder 2">
            <a:extLst>
              <a:ext uri="{FF2B5EF4-FFF2-40B4-BE49-F238E27FC236}">
                <a16:creationId xmlns:a16="http://schemas.microsoft.com/office/drawing/2014/main" id="{1056263B-08F1-705F-EB2D-8D58AD579776}"/>
              </a:ext>
            </a:extLst>
          </p:cNvPr>
          <p:cNvSpPr>
            <a:spLocks noGrp="1"/>
          </p:cNvSpPr>
          <p:nvPr>
            <p:ph type="body" sz="quarter" idx="11"/>
          </p:nvPr>
        </p:nvSpPr>
        <p:spPr>
          <a:xfrm>
            <a:off x="457309" y="930568"/>
            <a:ext cx="11277381" cy="416560"/>
          </a:xfrm>
        </p:spPr>
        <p:txBody>
          <a:bodyPr/>
          <a:lstStyle/>
          <a:p>
            <a:r>
              <a:rPr lang="en-US" dirty="0"/>
              <a:t>Improved processes</a:t>
            </a:r>
          </a:p>
        </p:txBody>
      </p:sp>
      <p:sp>
        <p:nvSpPr>
          <p:cNvPr id="5" name="Text Placeholder 4">
            <a:extLst>
              <a:ext uri="{FF2B5EF4-FFF2-40B4-BE49-F238E27FC236}">
                <a16:creationId xmlns:a16="http://schemas.microsoft.com/office/drawing/2014/main" id="{EEA3576B-D126-8391-3E9E-8DF256A0E578}"/>
              </a:ext>
            </a:extLst>
          </p:cNvPr>
          <p:cNvSpPr>
            <a:spLocks noGrp="1"/>
          </p:cNvSpPr>
          <p:nvPr>
            <p:ph type="body" sz="quarter" idx="15"/>
          </p:nvPr>
        </p:nvSpPr>
        <p:spPr>
          <a:xfrm>
            <a:off x="2018879" y="1795468"/>
            <a:ext cx="8528507" cy="1721433"/>
          </a:xfrm>
        </p:spPr>
        <p:txBody>
          <a:bodyPr/>
          <a:lstStyle/>
          <a:p>
            <a:pPr marL="0" indent="0">
              <a:buNone/>
              <a:defRPr sz="1600"/>
            </a:pPr>
            <a:r>
              <a:rPr lang="en-US" sz="1800" dirty="0"/>
              <a:t>VOPCs and SOPEs now display previous last names.</a:t>
            </a:r>
          </a:p>
          <a:p>
            <a:pPr>
              <a:buFont typeface="Wingdings" panose="05000000000000000000" pitchFamily="2" charset="2"/>
              <a:buChar char="ü"/>
              <a:defRPr sz="1600"/>
            </a:pPr>
            <a:r>
              <a:rPr lang="en-US" sz="1800" dirty="0"/>
              <a:t>Improves educator identification</a:t>
            </a:r>
          </a:p>
          <a:p>
            <a:pPr>
              <a:buFont typeface="Wingdings" panose="05000000000000000000" pitchFamily="2" charset="2"/>
              <a:buChar char="ü"/>
              <a:defRPr sz="1600"/>
            </a:pPr>
            <a:r>
              <a:rPr lang="en-US" sz="1800" dirty="0"/>
              <a:t> Reduces verification errors</a:t>
            </a:r>
          </a:p>
          <a:p>
            <a:pPr marL="0" indent="0">
              <a:buNone/>
            </a:pPr>
            <a:endParaRPr lang="en-US" dirty="0"/>
          </a:p>
        </p:txBody>
      </p:sp>
      <p:pic>
        <p:nvPicPr>
          <p:cNvPr id="14" name="Picture Placeholder 13" descr="Screenshot: Verification of program completion (fields for date of birth, last name, last four digits of social security number, etc.)">
            <a:extLst>
              <a:ext uri="{FF2B5EF4-FFF2-40B4-BE49-F238E27FC236}">
                <a16:creationId xmlns:a16="http://schemas.microsoft.com/office/drawing/2014/main" id="{EC2DD5C9-42F1-8D89-9E4D-B5A346B79556}"/>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00" r="-46"/>
          <a:stretch>
            <a:fillRect/>
          </a:stretch>
        </p:blipFill>
        <p:spPr>
          <a:xfrm>
            <a:off x="2050665" y="3360906"/>
            <a:ext cx="8496721" cy="2498432"/>
          </a:xfrm>
          <a:prstGeom prst="rect">
            <a:avLst/>
          </a:prstGeom>
        </p:spPr>
      </p:pic>
      <p:pic>
        <p:nvPicPr>
          <p:cNvPr id="11" name="Content Placeholder 10" descr="Open envelope outline">
            <a:extLst>
              <a:ext uri="{FF2B5EF4-FFF2-40B4-BE49-F238E27FC236}">
                <a16:creationId xmlns:a16="http://schemas.microsoft.com/office/drawing/2014/main" id="{0060759E-E2A1-5563-C67A-2167EC2AB6A0}"/>
              </a:ext>
            </a:extLst>
          </p:cNvPr>
          <p:cNvPicPr>
            <a:picLocks noGrp="1" noChangeAspect="1"/>
          </p:cNvPicPr>
          <p:nvPr>
            <p:ph sz="quarter" idx="14"/>
          </p:nvPr>
        </p:nvPicPr>
        <p:blipFill>
          <a:blip>
            <a:extLst>
              <a:ext uri="{96DAC541-7B7A-43D3-8B79-37D633B846F1}">
                <asvg:svgBlip xmlns:asvg="http://schemas.microsoft.com/office/drawing/2016/SVG/main" r:embed="rId3"/>
              </a:ext>
            </a:extLst>
          </a:blip>
          <a:stretch>
            <a:fillRect/>
          </a:stretch>
        </p:blipFill>
        <p:spPr>
          <a:xfrm>
            <a:off x="529431" y="1823244"/>
            <a:ext cx="914400" cy="914400"/>
          </a:xfrm>
          <a:prstGeom prst="rect">
            <a:avLst/>
          </a:prstGeom>
        </p:spPr>
      </p:pic>
    </p:spTree>
    <p:extLst>
      <p:ext uri="{BB962C8B-B14F-4D97-AF65-F5344CB8AC3E}">
        <p14:creationId xmlns:p14="http://schemas.microsoft.com/office/powerpoint/2010/main" val="942788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DDC3-FBC5-9A56-D3DB-6989079DA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2CDEE-D716-373A-686E-CEF14BA2DC9F}"/>
              </a:ext>
            </a:extLst>
          </p:cNvPr>
          <p:cNvSpPr>
            <a:spLocks noGrp="1"/>
          </p:cNvSpPr>
          <p:nvPr>
            <p:ph type="title"/>
          </p:nvPr>
        </p:nvSpPr>
        <p:spPr/>
        <p:txBody>
          <a:bodyPr/>
          <a:lstStyle/>
          <a:p>
            <a:r>
              <a:rPr lang="en-US" sz="5400" dirty="0" err="1"/>
              <a:t>NJEdCert</a:t>
            </a:r>
            <a:r>
              <a:rPr lang="en-US" sz="5400" dirty="0"/>
              <a:t> Enhancements</a:t>
            </a:r>
            <a:r>
              <a:rPr lang="en-US" sz="5400" baseline="0" dirty="0"/>
              <a:t> </a:t>
            </a:r>
            <a:r>
              <a:rPr lang="en-US" sz="5400" dirty="0"/>
              <a:t>(4 of 5)</a:t>
            </a:r>
          </a:p>
        </p:txBody>
      </p:sp>
      <p:sp>
        <p:nvSpPr>
          <p:cNvPr id="6" name="Text Placeholder 2">
            <a:extLst>
              <a:ext uri="{FF2B5EF4-FFF2-40B4-BE49-F238E27FC236}">
                <a16:creationId xmlns:a16="http://schemas.microsoft.com/office/drawing/2014/main" id="{C4D503B1-9822-34EC-8E59-BABBF78D6936}"/>
              </a:ext>
            </a:extLst>
          </p:cNvPr>
          <p:cNvSpPr>
            <a:spLocks noGrp="1"/>
          </p:cNvSpPr>
          <p:nvPr>
            <p:ph type="body" sz="quarter" idx="11"/>
          </p:nvPr>
        </p:nvSpPr>
        <p:spPr>
          <a:xfrm>
            <a:off x="450615" y="1031475"/>
            <a:ext cx="11290769" cy="416560"/>
          </a:xfrm>
        </p:spPr>
        <p:txBody>
          <a:bodyPr/>
          <a:lstStyle/>
          <a:p>
            <a:r>
              <a:rPr lang="en-US" dirty="0"/>
              <a:t>Enhanced documentation submission</a:t>
            </a:r>
          </a:p>
        </p:txBody>
      </p:sp>
      <p:graphicFrame>
        <p:nvGraphicFramePr>
          <p:cNvPr id="4" name="Process Table">
            <a:extLst>
              <a:ext uri="{FF2B5EF4-FFF2-40B4-BE49-F238E27FC236}">
                <a16:creationId xmlns:a16="http://schemas.microsoft.com/office/drawing/2014/main" id="{E241E896-E817-FE4E-126A-D3D7F1097137}"/>
              </a:ext>
            </a:extLst>
          </p:cNvPr>
          <p:cNvGraphicFramePr>
            <a:graphicFrameLocks noGrp="1"/>
          </p:cNvGraphicFramePr>
          <p:nvPr>
            <p:ph type="tbl" sz="quarter" idx="12"/>
            <p:extLst>
              <p:ext uri="{D42A27DB-BD31-4B8C-83A1-F6EECF244321}">
                <p14:modId xmlns:p14="http://schemas.microsoft.com/office/powerpoint/2010/main" val="3890278441"/>
              </p:ext>
            </p:extLst>
          </p:nvPr>
        </p:nvGraphicFramePr>
        <p:xfrm>
          <a:off x="443812" y="1569892"/>
          <a:ext cx="11277599" cy="4398421"/>
        </p:xfrm>
        <a:graphic>
          <a:graphicData uri="http://schemas.openxmlformats.org/drawingml/2006/table">
            <a:tbl>
              <a:tblPr firstRow="1">
                <a:tableStyleId>{2D5ABB26-0587-4C30-8999-92F81FD0307C}</a:tableStyleId>
              </a:tblPr>
              <a:tblGrid>
                <a:gridCol w="2683376">
                  <a:extLst>
                    <a:ext uri="{9D8B030D-6E8A-4147-A177-3AD203B41FA5}">
                      <a16:colId xmlns:a16="http://schemas.microsoft.com/office/drawing/2014/main" val="20000"/>
                    </a:ext>
                  </a:extLst>
                </a:gridCol>
                <a:gridCol w="8594223">
                  <a:extLst>
                    <a:ext uri="{9D8B030D-6E8A-4147-A177-3AD203B41FA5}">
                      <a16:colId xmlns:a16="http://schemas.microsoft.com/office/drawing/2014/main" val="20005"/>
                    </a:ext>
                  </a:extLst>
                </a:gridCol>
              </a:tblGrid>
              <a:tr h="510642">
                <a:tc>
                  <a:txBody>
                    <a:bodyPr/>
                    <a:lstStyle/>
                    <a:p>
                      <a:pPr algn="l"/>
                      <a:r>
                        <a:rPr lang="en-US" sz="1600" b="1" dirty="0">
                          <a:solidFill>
                            <a:srgbClr val="FFFFFF"/>
                          </a:solidFill>
                        </a:rPr>
                        <a:t>Process</a:t>
                      </a:r>
                    </a:p>
                  </a:txBody>
                  <a:tcPr marL="64008" marR="64008" marT="27432" marB="27432"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4E75"/>
                    </a:solidFill>
                  </a:tcPr>
                </a:tc>
                <a:tc>
                  <a:txBody>
                    <a:bodyPr/>
                    <a:lstStyle/>
                    <a:p>
                      <a:pPr algn="ctr"/>
                      <a:r>
                        <a:rPr lang="en-US" sz="1600" b="1" dirty="0">
                          <a:solidFill>
                            <a:srgbClr val="FFFFFF"/>
                          </a:solidFill>
                        </a:rPr>
                        <a:t>Processing Time</a:t>
                      </a:r>
                    </a:p>
                  </a:txBody>
                  <a:tcPr marL="64008" marR="64008" marT="27432" marB="27432"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4E75"/>
                    </a:solidFill>
                  </a:tcPr>
                </a:tc>
                <a:extLst>
                  <a:ext uri="{0D108BD9-81ED-4DB2-BD59-A6C34878D82A}">
                    <a16:rowId xmlns:a16="http://schemas.microsoft.com/office/drawing/2014/main" val="10000"/>
                  </a:ext>
                </a:extLst>
              </a:tr>
              <a:tr h="1119309">
                <a:tc>
                  <a:txBody>
                    <a:bodyPr/>
                    <a:lstStyle/>
                    <a:p>
                      <a:pPr algn="l"/>
                      <a:r>
                        <a:rPr lang="en-US" sz="1600" b="1" dirty="0">
                          <a:solidFill>
                            <a:srgbClr val="1F3864"/>
                          </a:solidFill>
                        </a:rPr>
                        <a:t>VOPCs, ROPEs &amp; SOPEs</a:t>
                      </a:r>
                    </a:p>
                  </a:txBody>
                  <a:tcPr marL="64008" marR="64008" marT="27432" marB="274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0" dirty="0">
                          <a:solidFill>
                            <a:srgbClr val="1F3864"/>
                          </a:solidFill>
                        </a:rPr>
                        <a:t>VOPCs, SOPEs, and ROPEs are linked to </a:t>
                      </a:r>
                      <a:r>
                        <a:rPr lang="en-US" sz="1600" b="1" dirty="0">
                          <a:solidFill>
                            <a:srgbClr val="1F3864"/>
                          </a:solidFill>
                        </a:rPr>
                        <a:t>existing applications in real time</a:t>
                      </a:r>
                      <a:r>
                        <a:rPr lang="en-US" sz="1600" b="0" dirty="0">
                          <a:solidFill>
                            <a:srgbClr val="1F3864"/>
                          </a:solidFill>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0" dirty="0">
                          <a:solidFill>
                            <a:srgbClr val="1F3864"/>
                          </a:solidFill>
                        </a:rPr>
                        <a:t>VOPCs, SOPEs, and ROPEs are linked to applications submitted </a:t>
                      </a:r>
                      <a:r>
                        <a:rPr lang="en-US" sz="1600" b="1" dirty="0">
                          <a:solidFill>
                            <a:srgbClr val="1F3864"/>
                          </a:solidFill>
                        </a:rPr>
                        <a:t>after the documentation is received</a:t>
                      </a:r>
                      <a:r>
                        <a:rPr lang="en-US" sz="1600" b="0" dirty="0">
                          <a:solidFill>
                            <a:srgbClr val="1F3864"/>
                          </a:solidFill>
                        </a:rPr>
                        <a:t> within one business day.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US" sz="1600" b="0" dirty="0">
                        <a:solidFill>
                          <a:srgbClr val="1F3864"/>
                        </a:solidFill>
                      </a:endParaRPr>
                    </a:p>
                  </a:txBody>
                  <a:tcPr marL="64008" marR="64008" marT="27432" marB="274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501866708"/>
                  </a:ext>
                </a:extLst>
              </a:tr>
              <a:tr h="1384235">
                <a:tc>
                  <a:txBody>
                    <a:bodyPr/>
                    <a:lstStyle/>
                    <a:p>
                      <a:pPr algn="l"/>
                      <a:r>
                        <a:rPr lang="en-US" sz="1600" b="1" dirty="0">
                          <a:solidFill>
                            <a:srgbClr val="1F3864"/>
                          </a:solidFill>
                        </a:rPr>
                        <a:t>Transcript Ingestion</a:t>
                      </a:r>
                    </a:p>
                  </a:txBody>
                  <a:tcPr marL="64008" marR="64008" marT="27432" marB="274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71450" indent="-171450" algn="l">
                        <a:buFont typeface="Wingdings" panose="05000000000000000000" pitchFamily="2" charset="2"/>
                        <a:buChar char="ü"/>
                      </a:pPr>
                      <a:r>
                        <a:rPr lang="en-US" sz="1600" b="0" dirty="0">
                          <a:solidFill>
                            <a:srgbClr val="1F3864"/>
                          </a:solidFill>
                        </a:rPr>
                        <a:t>Transcripts received from the </a:t>
                      </a:r>
                      <a:r>
                        <a:rPr lang="en-US" sz="1600" b="1" dirty="0">
                          <a:solidFill>
                            <a:srgbClr val="1F3864"/>
                          </a:solidFill>
                        </a:rPr>
                        <a:t>Clearinghouse </a:t>
                      </a:r>
                      <a:r>
                        <a:rPr lang="en-US" sz="1600" b="0" dirty="0">
                          <a:solidFill>
                            <a:srgbClr val="1F3864"/>
                          </a:solidFill>
                        </a:rPr>
                        <a:t>are uploaded to </a:t>
                      </a:r>
                      <a:r>
                        <a:rPr lang="en-US" sz="1600" b="0" dirty="0" err="1">
                          <a:solidFill>
                            <a:srgbClr val="1F3864"/>
                          </a:solidFill>
                        </a:rPr>
                        <a:t>NJEdCert</a:t>
                      </a:r>
                      <a:r>
                        <a:rPr lang="en-US" sz="1600" b="0" dirty="0">
                          <a:solidFill>
                            <a:srgbClr val="1F3864"/>
                          </a:solidFill>
                        </a:rPr>
                        <a:t> </a:t>
                      </a:r>
                      <a:r>
                        <a:rPr lang="en-US" sz="1600" b="1" dirty="0">
                          <a:solidFill>
                            <a:srgbClr val="1F3864"/>
                          </a:solidFill>
                        </a:rPr>
                        <a:t>within one hour of receipt.</a:t>
                      </a:r>
                    </a:p>
                    <a:p>
                      <a:pPr marL="171450" indent="-171450" algn="l">
                        <a:buFont typeface="Wingdings" panose="05000000000000000000" pitchFamily="2" charset="2"/>
                        <a:buChar char="ü"/>
                      </a:pPr>
                      <a:r>
                        <a:rPr lang="en-US" sz="1600" b="0" dirty="0">
                          <a:solidFill>
                            <a:srgbClr val="1F3864"/>
                          </a:solidFill>
                        </a:rPr>
                        <a:t>Transcripts received from all </a:t>
                      </a:r>
                      <a:r>
                        <a:rPr lang="en-US" sz="1600" b="1" dirty="0">
                          <a:solidFill>
                            <a:srgbClr val="1F3864"/>
                          </a:solidFill>
                        </a:rPr>
                        <a:t>other sources </a:t>
                      </a:r>
                      <a:r>
                        <a:rPr lang="en-US" sz="1600" b="0" dirty="0">
                          <a:solidFill>
                            <a:srgbClr val="1F3864"/>
                          </a:solidFill>
                        </a:rPr>
                        <a:t>are uploaded to </a:t>
                      </a:r>
                      <a:r>
                        <a:rPr lang="en-US" sz="1600" b="0" dirty="0" err="1">
                          <a:solidFill>
                            <a:srgbClr val="1F3864"/>
                          </a:solidFill>
                        </a:rPr>
                        <a:t>NJEdCert</a:t>
                      </a:r>
                      <a:r>
                        <a:rPr lang="en-US" sz="1600" b="0" dirty="0">
                          <a:solidFill>
                            <a:srgbClr val="1F3864"/>
                          </a:solidFill>
                        </a:rPr>
                        <a:t> </a:t>
                      </a:r>
                      <a:r>
                        <a:rPr lang="en-US" sz="1600" b="1" dirty="0">
                          <a:solidFill>
                            <a:srgbClr val="1F3864"/>
                          </a:solidFill>
                        </a:rPr>
                        <a:t>within one business day.</a:t>
                      </a:r>
                    </a:p>
                    <a:p>
                      <a:pPr marL="171450" indent="-171450" algn="l">
                        <a:buFont typeface="Wingdings" panose="05000000000000000000" pitchFamily="2" charset="2"/>
                        <a:buChar char="ü"/>
                      </a:pPr>
                      <a:endParaRPr lang="en-US" sz="1600" b="1" dirty="0">
                        <a:solidFill>
                          <a:srgbClr val="1F3864"/>
                        </a:solidFill>
                      </a:endParaRPr>
                    </a:p>
                  </a:txBody>
                  <a:tcPr marL="64008" marR="64008" marT="27432" marB="274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384235">
                <a:tc>
                  <a:txBody>
                    <a:bodyPr/>
                    <a:lstStyle/>
                    <a:p>
                      <a:pPr algn="l"/>
                      <a:r>
                        <a:rPr lang="en-US" sz="1600" b="1" dirty="0">
                          <a:solidFill>
                            <a:srgbClr val="1F3864"/>
                          </a:solidFill>
                        </a:rPr>
                        <a:t>Transcript Matching</a:t>
                      </a:r>
                    </a:p>
                  </a:txBody>
                  <a:tcPr marL="64008" marR="64008" marT="27432" marB="274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F3F7"/>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0" dirty="0">
                          <a:solidFill>
                            <a:srgbClr val="1F3864"/>
                          </a:solidFill>
                        </a:rPr>
                        <a:t>Transcripts are </a:t>
                      </a:r>
                      <a:r>
                        <a:rPr lang="en-US" sz="1600" b="1" dirty="0">
                          <a:solidFill>
                            <a:srgbClr val="1F3864"/>
                          </a:solidFill>
                        </a:rPr>
                        <a:t>automatically</a:t>
                      </a:r>
                      <a:r>
                        <a:rPr lang="en-US" sz="1600" b="0" dirty="0">
                          <a:solidFill>
                            <a:srgbClr val="1F3864"/>
                          </a:solidFill>
                        </a:rPr>
                        <a:t> linked to the appropriate educator record if </a:t>
                      </a:r>
                      <a:r>
                        <a:rPr lang="en-US" sz="1600" b="1" dirty="0">
                          <a:solidFill>
                            <a:srgbClr val="1F3864"/>
                          </a:solidFill>
                        </a:rPr>
                        <a:t>all identifying information matches</a:t>
                      </a:r>
                      <a:r>
                        <a:rPr lang="en-US" sz="1600" b="0" dirty="0">
                          <a:solidFill>
                            <a:srgbClr val="1F3864"/>
                          </a:solidFill>
                        </a:rPr>
                        <a:t>. The remaining transcripts are matched </a:t>
                      </a:r>
                      <a:r>
                        <a:rPr lang="en-US" sz="1600" b="1" dirty="0">
                          <a:solidFill>
                            <a:srgbClr val="1F3864"/>
                          </a:solidFill>
                        </a:rPr>
                        <a:t>within one business day</a:t>
                      </a:r>
                      <a:r>
                        <a:rPr lang="en-US" sz="1600" b="0" dirty="0">
                          <a:solidFill>
                            <a:srgbClr val="1F3864"/>
                          </a:solidFill>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0" dirty="0">
                          <a:solidFill>
                            <a:srgbClr val="1F3864"/>
                          </a:solidFill>
                        </a:rPr>
                        <a:t>Transcripts are linked to </a:t>
                      </a:r>
                      <a:r>
                        <a:rPr lang="en-US" sz="1600" b="1" dirty="0">
                          <a:solidFill>
                            <a:srgbClr val="1F3864"/>
                          </a:solidFill>
                        </a:rPr>
                        <a:t>existing applications </a:t>
                      </a:r>
                      <a:r>
                        <a:rPr lang="en-US" sz="1600" b="0" dirty="0">
                          <a:solidFill>
                            <a:srgbClr val="1F3864"/>
                          </a:solidFill>
                        </a:rPr>
                        <a:t>in real time.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0" dirty="0">
                          <a:solidFill>
                            <a:srgbClr val="1F3864"/>
                          </a:solidFill>
                        </a:rPr>
                        <a:t>Transcripts are linked to applications submitted </a:t>
                      </a:r>
                      <a:r>
                        <a:rPr lang="en-US" sz="1600" b="1" dirty="0">
                          <a:solidFill>
                            <a:srgbClr val="1F3864"/>
                          </a:solidFill>
                        </a:rPr>
                        <a:t>after the transcript </a:t>
                      </a:r>
                      <a:r>
                        <a:rPr lang="en-US" sz="1600" b="0" dirty="0">
                          <a:solidFill>
                            <a:srgbClr val="1F3864"/>
                          </a:solidFill>
                        </a:rPr>
                        <a:t>is received in </a:t>
                      </a:r>
                      <a:r>
                        <a:rPr lang="en-US" sz="1600" b="0" dirty="0" err="1">
                          <a:solidFill>
                            <a:srgbClr val="1F3864"/>
                          </a:solidFill>
                        </a:rPr>
                        <a:t>NJEdCert</a:t>
                      </a:r>
                      <a:r>
                        <a:rPr lang="en-US" sz="1600" b="0" dirty="0">
                          <a:solidFill>
                            <a:srgbClr val="1F3864"/>
                          </a:solidFill>
                        </a:rPr>
                        <a:t> within one business day.</a:t>
                      </a:r>
                    </a:p>
                  </a:txBody>
                  <a:tcPr marL="64008" marR="64008" marT="27432" marB="274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F3F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65852895"/>
      </p:ext>
    </p:extLst>
  </p:cSld>
  <p:clrMapOvr>
    <a:masterClrMapping/>
  </p:clrMapOvr>
</p:sld>
</file>

<file path=ppt/theme/theme1.xml><?xml version="1.0" encoding="utf-8"?>
<a:theme xmlns:a="http://schemas.openxmlformats.org/drawingml/2006/main" name="1_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NJDOE_2025">
      <a:majorFont>
        <a:latin typeface="Aptos Narrow"/>
        <a:ea typeface=""/>
        <a:cs typeface=""/>
      </a:majorFont>
      <a:minorFont>
        <a:latin typeface="Aptos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potx" id="{656F9EB2-7695-4072-8291-8A3A2A17BF5A}" vid="{2E4E04E5-95BA-4C7E-88CA-A681EFBFE9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411DD6F-F061-4C5F-89B4-8D6D1AFA2C80}">
  <we:reference id="b0430364-2ab6-47cd-907e-f8b72239b204" version="4.13.31.0" store="EXCatalog" storeType="EXCatalog"/>
  <we:alternateReferences>
    <we:reference id="WA200000729" version="4.13.31.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1765d9d9-734f-4e40-bf37-76520b71712c">
      <Terms xmlns="http://schemas.microsoft.com/office/infopath/2007/PartnerControls"/>
    </lcf76f155ced4ddcb4097134ff3c332f>
    <_ip_UnifiedCompliancePolicyProperties xmlns="http://schemas.microsoft.com/sharepoint/v3" xsi:nil="true"/>
    <TaxCatchAll xmlns="2f57b3d6-2a08-4fee-adfc-63f10347233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527733B12F634B9735AAA5FFBBE821" ma:contentTypeVersion="19" ma:contentTypeDescription="Create a new document." ma:contentTypeScope="" ma:versionID="cb5c79f2b091e46c40cc3208fd50aa6d">
  <xsd:schema xmlns:xsd="http://www.w3.org/2001/XMLSchema" xmlns:xs="http://www.w3.org/2001/XMLSchema" xmlns:p="http://schemas.microsoft.com/office/2006/metadata/properties" xmlns:ns1="http://schemas.microsoft.com/sharepoint/v3" xmlns:ns2="1765d9d9-734f-4e40-bf37-76520b71712c" xmlns:ns3="2f57b3d6-2a08-4fee-adfc-63f103472337" targetNamespace="http://schemas.microsoft.com/office/2006/metadata/properties" ma:root="true" ma:fieldsID="46c54c340581b0b87b1abfa8512cc87a" ns1:_="" ns2:_="" ns3:_="">
    <xsd:import namespace="http://schemas.microsoft.com/sharepoint/v3"/>
    <xsd:import namespace="1765d9d9-734f-4e40-bf37-76520b71712c"/>
    <xsd:import namespace="2f57b3d6-2a08-4fee-adfc-63f10347233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65d9d9-734f-4e40-bf37-76520b7171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57b3d6-2a08-4fee-adfc-63f10347233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2b9a8e0-35af-4276-bb06-563b08ee2c97}" ma:internalName="TaxCatchAll" ma:showField="CatchAllData" ma:web="2f57b3d6-2a08-4fee-adfc-63f1034723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1CFAE3-8634-4759-AC98-7B03FDA31F5D}">
  <ds:schemaRefs>
    <ds:schemaRef ds:uri="http://purl.org/dc/dcmitype/"/>
    <ds:schemaRef ds:uri="http://schemas.microsoft.com/sharepoint/v3"/>
    <ds:schemaRef ds:uri="http://www.w3.org/XML/1998/namespace"/>
    <ds:schemaRef ds:uri="2f57b3d6-2a08-4fee-adfc-63f103472337"/>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1765d9d9-734f-4e40-bf37-76520b71712c"/>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20B63B09-A24D-4E6D-8FFC-DC4A486BA7BF}">
  <ds:schemaRefs>
    <ds:schemaRef ds:uri="1765d9d9-734f-4e40-bf37-76520b71712c"/>
    <ds:schemaRef ds:uri="2f57b3d6-2a08-4fee-adfc-63f1034723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EB14D0D-C016-4CEC-B1DD-2E648701D5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533</TotalTime>
  <Words>5170</Words>
  <Application>Microsoft Office PowerPoint</Application>
  <PresentationFormat>Widescreen</PresentationFormat>
  <Paragraphs>490</Paragraphs>
  <Slides>66</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66</vt:i4>
      </vt:variant>
    </vt:vector>
  </HeadingPairs>
  <TitlesOfParts>
    <vt:vector size="76" baseType="lpstr">
      <vt:lpstr>Aptos</vt:lpstr>
      <vt:lpstr>Aptos Narrow</vt:lpstr>
      <vt:lpstr>Arial</vt:lpstr>
      <vt:lpstr>Calibri</vt:lpstr>
      <vt:lpstr>Courier New</vt:lpstr>
      <vt:lpstr>Courier New,monospace</vt:lpstr>
      <vt:lpstr>Palatino Linotype</vt:lpstr>
      <vt:lpstr>Times New Roman</vt:lpstr>
      <vt:lpstr>Wingdings</vt:lpstr>
      <vt:lpstr>1_Office Theme</vt:lpstr>
      <vt:lpstr>New Jersey Department of Education</vt:lpstr>
      <vt:lpstr>General Information</vt:lpstr>
      <vt:lpstr>Agenda</vt:lpstr>
      <vt:lpstr>NJEdCert  District Experience Updates</vt:lpstr>
      <vt:lpstr>NJEdCert Enhancements</vt:lpstr>
      <vt:lpstr>NJEdCert Enhancements (1 of 5)</vt:lpstr>
      <vt:lpstr>NJEdCert Enhancements (2 of 5)</vt:lpstr>
      <vt:lpstr>NJEdCert Enhancements (3 of 5)</vt:lpstr>
      <vt:lpstr>NJEdCert Enhancements (4 of 5)</vt:lpstr>
      <vt:lpstr>NJEdCert Enhancements (5 of 5)</vt:lpstr>
      <vt:lpstr>Educator Conduct </vt:lpstr>
      <vt:lpstr>1. Educator Conduct (1 of 3)</vt:lpstr>
      <vt:lpstr>2. Educator Conduct (2 of 3)</vt:lpstr>
      <vt:lpstr>3. Educator Conduct (3 of 3)</vt:lpstr>
      <vt:lpstr>Educator Preparation Programs (EPPs)</vt:lpstr>
      <vt:lpstr>EPP Approved Program Providers </vt:lpstr>
      <vt:lpstr>EPP Approval  </vt:lpstr>
      <vt:lpstr>Pathways to Teaching </vt:lpstr>
      <vt:lpstr>Career and Technical Education (CTE) Educator Preparation  </vt:lpstr>
      <vt:lpstr>Paraprofessional Expedited Pathway </vt:lpstr>
      <vt:lpstr>Teacher Workforce Initiatives (1 of 4) </vt:lpstr>
      <vt:lpstr>Teacher Workforce Initiatives (2 of 4) </vt:lpstr>
      <vt:lpstr>Teacher Workforce Initiatives (3 of 4) </vt:lpstr>
      <vt:lpstr>Teacher Workforce Initiatives (4 of 4) </vt:lpstr>
      <vt:lpstr>Certification</vt:lpstr>
      <vt:lpstr>Expedited Review of Credentials</vt:lpstr>
      <vt:lpstr>Emergency Certificate Renewal</vt:lpstr>
      <vt:lpstr>Early Literacy Specialist</vt:lpstr>
      <vt:lpstr>Teacher of Computer Science</vt:lpstr>
      <vt:lpstr>New Praxis Subject Matter Test</vt:lpstr>
      <vt:lpstr>Multistate Registered Professional Nurse License</vt:lpstr>
      <vt:lpstr>Military Science</vt:lpstr>
      <vt:lpstr>Provisional Teacher Process: Teachers</vt:lpstr>
      <vt:lpstr>Overview of Certification for Teachers </vt:lpstr>
      <vt:lpstr>Provisional Process for Teachers (1 of 3)</vt:lpstr>
      <vt:lpstr>50-Hour CE-EPP Verification of Program Completion (VOPC)</vt:lpstr>
      <vt:lpstr>Provisional Process for Teachers (2 of 3)</vt:lpstr>
      <vt:lpstr>Provisional Process for Teachers (3 of 3)</vt:lpstr>
      <vt:lpstr>Instruction for CE Holders (1 of 2)</vt:lpstr>
      <vt:lpstr>Instruction for CE Holders (2 of 2)</vt:lpstr>
      <vt:lpstr>Provisional Process: Educational Services and Administrative Endorsements</vt:lpstr>
      <vt:lpstr>School Library Media Specialists (SLMS) 1 of 2 </vt:lpstr>
      <vt:lpstr>School Library Media Specialists (SLMS) 2 of 2 </vt:lpstr>
      <vt:lpstr>Student Assistance Coordinators (SAC)</vt:lpstr>
      <vt:lpstr>Provisional Process for Administrators</vt:lpstr>
      <vt:lpstr>New Provisional Registration</vt:lpstr>
      <vt:lpstr>Register Educator for New Provisional License   (1 of 2)</vt:lpstr>
      <vt:lpstr>2. Register Educator for New Provisional License   (2 of 2)</vt:lpstr>
      <vt:lpstr>Post Registration Submission</vt:lpstr>
      <vt:lpstr>Provisional Renewal Process</vt:lpstr>
      <vt:lpstr>Renewal of Provisional (1 of 2)</vt:lpstr>
      <vt:lpstr>Renewal of Provisional (2 of 2)</vt:lpstr>
      <vt:lpstr>Initiating Provisional License Renewal (1 of 2)</vt:lpstr>
      <vt:lpstr>Initiating Provisional License Renewal (2 of 2)</vt:lpstr>
      <vt:lpstr>Entering a Termination Date</vt:lpstr>
      <vt:lpstr>Conversion to Standard Process</vt:lpstr>
      <vt:lpstr>Conversion to Standard</vt:lpstr>
      <vt:lpstr>Conversion to Standard Checklist</vt:lpstr>
      <vt:lpstr>Final Summative Evaluation Ratings and Mentorship</vt:lpstr>
      <vt:lpstr>NJEdCert Instructional Videos</vt:lpstr>
      <vt:lpstr>Contact Information</vt:lpstr>
      <vt:lpstr>Contact Customer Service</vt:lpstr>
      <vt:lpstr>Additional Contact Information/Resources</vt:lpstr>
      <vt:lpstr>Q&amp;A</vt:lpstr>
      <vt:lpstr>Follow Us</vt:lpstr>
      <vt:lpstr>Thank You Office of Certification, Recruitment and Preparation</vt:lpstr>
    </vt:vector>
  </TitlesOfParts>
  <Company>NJ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Certification Training Summer 2026</dc:title>
  <dc:creator>New Jersey Department of Education</dc:creator>
  <cp:lastModifiedBy>Furman, Heather</cp:lastModifiedBy>
  <cp:revision>21</cp:revision>
  <dcterms:created xsi:type="dcterms:W3CDTF">2025-08-07T13:59:02Z</dcterms:created>
  <dcterms:modified xsi:type="dcterms:W3CDTF">2026-08-21T15:50:21Z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0x01010023527733B12F634B9735AAA5FFBBE821</vt:lpwstr>
  </property>
  <property fmtid="{D5CDD505-2E9C-101B-9397-08002B2CF9AE}" pid="3" name="MediaServiceImageTags">
    <vt:lpwstr/>
  </property>
</Properties>
</file>