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53_7F99F36D.xml" ContentType="application/vnd.ms-powerpoint.comments+xml"/>
  <Override PartName="/ppt/comments/modernComment_16B_F8A07D4C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sldIdLst>
    <p:sldId id="258" r:id="rId5"/>
    <p:sldId id="310" r:id="rId6"/>
    <p:sldId id="339" r:id="rId7"/>
    <p:sldId id="363" r:id="rId8"/>
    <p:sldId id="327" r:id="rId9"/>
    <p:sldId id="359" r:id="rId10"/>
    <p:sldId id="368" r:id="rId11"/>
    <p:sldId id="364" r:id="rId12"/>
    <p:sldId id="328" r:id="rId13"/>
    <p:sldId id="360" r:id="rId14"/>
    <p:sldId id="369" r:id="rId15"/>
    <p:sldId id="330" r:id="rId16"/>
    <p:sldId id="331" r:id="rId17"/>
    <p:sldId id="365" r:id="rId18"/>
    <p:sldId id="332" r:id="rId19"/>
    <p:sldId id="370" r:id="rId20"/>
    <p:sldId id="366" r:id="rId21"/>
    <p:sldId id="367" r:id="rId22"/>
    <p:sldId id="372" r:id="rId23"/>
    <p:sldId id="311" r:id="rId24"/>
    <p:sldId id="30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C9F7EB9A-B5F0-4CDF-8051-77DB6485A0D8}">
          <p14:sldIdLst>
            <p14:sldId id="258"/>
          </p14:sldIdLst>
        </p14:section>
        <p14:section name="Presentation" id="{E535A68C-A8BD-4644-85B2-7C86E70BF547}">
          <p14:sldIdLst>
            <p14:sldId id="310"/>
            <p14:sldId id="339"/>
            <p14:sldId id="363"/>
            <p14:sldId id="327"/>
            <p14:sldId id="359"/>
            <p14:sldId id="368"/>
            <p14:sldId id="364"/>
            <p14:sldId id="328"/>
            <p14:sldId id="360"/>
            <p14:sldId id="369"/>
            <p14:sldId id="330"/>
            <p14:sldId id="331"/>
            <p14:sldId id="365"/>
            <p14:sldId id="332"/>
            <p14:sldId id="370"/>
            <p14:sldId id="366"/>
            <p14:sldId id="367"/>
            <p14:sldId id="372"/>
            <p14:sldId id="311"/>
            <p14:sldId id="303"/>
          </p14:sldIdLst>
        </p14:section>
        <p14:section name="Thank You" id="{1959660B-A37F-44F3-AF9E-944D9DFF0A4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3B8A31-47CC-DFEE-9213-AB4F6EBE1B53}" name="Bloom, Paula" initials="PB" userId="S::pbloom@doe.nj.gov::f478a192-f0af-44c0-8821-b5f55d5f87d0" providerId="AD"/>
  <p188:author id="{84A1B241-91A7-D71F-2637-BF0945B4CB23}" name="Bruton, Karen" initials="" userId="S::kbruton@doe.nj.gov::f42c226b-e919-4be2-93bb-24b85f1e2502" providerId="AD"/>
  <p188:author id="{7CD06546-9DD9-0023-DDD8-EC4F2CAE1FF9}" name="Thomas, Elizabeth" initials="ET" userId="S::ethomas@doe.nj.gov::ecf9b76d-2424-407e-a49b-ad172b417e8c" providerId="AD"/>
  <p188:author id="{D2722BAF-FA86-571D-721A-27A4F878D266}" name="Nidhi, Amrita" initials="AN" userId="S::anidhi@doe.nj.gov::be264ca4-e10c-4864-82f1-e358b3ab2b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13D55"/>
    <a:srgbClr val="345F84"/>
    <a:srgbClr val="FEAD15"/>
    <a:srgbClr val="772006"/>
    <a:srgbClr val="004E75"/>
    <a:srgbClr val="000000"/>
    <a:srgbClr val="4179A8"/>
    <a:srgbClr val="D9117E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8" autoAdjust="0"/>
    <p:restoredTop sz="86320" autoAdjust="0"/>
  </p:normalViewPr>
  <p:slideViewPr>
    <p:cSldViewPr snapToGrid="0">
      <p:cViewPr varScale="1">
        <p:scale>
          <a:sx n="54" d="100"/>
          <a:sy n="54" d="100"/>
        </p:scale>
        <p:origin x="400" y="56"/>
      </p:cViewPr>
      <p:guideLst/>
    </p:cSldViewPr>
  </p:slideViewPr>
  <p:outlineViewPr>
    <p:cViewPr>
      <p:scale>
        <a:sx n="33" d="100"/>
        <a:sy n="33" d="100"/>
      </p:scale>
      <p:origin x="0" y="-805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6B_F8A07D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5A7D46-30FA-4B1D-94F2-CA23AF785ABC}" authorId="{CE3B8A31-47CC-DFEE-9213-AB4F6EBE1B53}" created="2026-10-21T14:34:02.07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71267404" sldId="363"/>
      <ac:spMk id="56" creationId="{4079562B-CAC7-BA9F-3872-CEC0843ACAC1}"/>
      <ac:txMk cp="49" len="8">
        <ac:context len="58" hash="1968639484"/>
      </ac:txMk>
    </ac:txMkLst>
    <p188:pos x="10034718" y="299461"/>
    <p188:txBody>
      <a:bodyPr/>
      <a:lstStyle/>
      <a:p>
        <a:r>
          <a:rPr lang="en-US"/>
          <a:t>Double check this.  It is probably number 2 now.</a:t>
        </a:r>
      </a:p>
    </p188:txBody>
  </p188:cm>
</p188:cmLst>
</file>

<file path=ppt/comments/modernComment_153_7F99F3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440ABF-FD57-4D1E-BADC-F1FC53E3B93B}" authorId="{CE3B8A31-47CC-DFEE-9213-AB4F6EBE1B53}" created="2026-10-21T14:33:38.11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40795757" sldId="339"/>
      <ac:spMk id="56" creationId="{21C05C31-FC72-D37B-0008-D1A8E5D70413}"/>
      <ac:txMk cp="39" len="18">
        <ac:context len="58" hash="2299869467"/>
      </ac:txMk>
    </ac:txMkLst>
    <p188:pos x="10318923" y="299461"/>
    <p188:txBody>
      <a:bodyPr/>
      <a:lstStyle/>
      <a:p>
        <a:r>
          <a:rPr lang="en-US"/>
          <a:t>Double check this numbering.  I don’t see number 1.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86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6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59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680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81939-4A07-0C84-BC9E-AB40B3F0A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CA239-46F2-8110-A086-40A7E68FA6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CE1F1-D6A4-36C4-4A83-3541D6EA1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E77D2-16E2-D753-6BCD-FDEEA92D1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43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D4E4C-25B0-8AC4-752D-94E027EE8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7159C-016E-3B5B-24D6-9F5691BE6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AF1AE-52AB-B4D6-5927-342CBBD70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68B86-CE3D-AE09-FE1D-29F740C15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91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57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5AB24-858C-4042-8650-F45BC641C7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43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ogos + 1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background">
            <a:extLst>
              <a:ext uri="{FF2B5EF4-FFF2-40B4-BE49-F238E27FC236}">
                <a16:creationId xmlns:a16="http://schemas.microsoft.com/office/drawing/2014/main" id="{0A568C07-F962-95C8-965B-3B3F7FACC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90731"/>
            <a:ext cx="12192000" cy="3367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accent6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30" name="Additional logo placeholder left">
            <a:extLst>
              <a:ext uri="{FF2B5EF4-FFF2-40B4-BE49-F238E27FC236}">
                <a16:creationId xmlns:a16="http://schemas.microsoft.com/office/drawing/2014/main" id="{C33396A2-49A6-713C-74A6-8ED3C3C79B8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9564" y="1106439"/>
            <a:ext cx="1448642" cy="1448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Optional agency</a:t>
            </a:r>
            <a:br>
              <a:rPr lang="en-US" dirty="0"/>
            </a:br>
            <a:r>
              <a:rPr lang="en-US" dirty="0"/>
              <a:t>logo</a:t>
            </a:r>
          </a:p>
        </p:txBody>
      </p:sp>
      <p:sp>
        <p:nvSpPr>
          <p:cNvPr id="6" name="NJDOE logo">
            <a:extLst>
              <a:ext uri="{FF2B5EF4-FFF2-40B4-BE49-F238E27FC236}">
                <a16:creationId xmlns:a16="http://schemas.microsoft.com/office/drawing/2014/main" id="{17F906C8-9084-1FE4-9E4E-DF7882097B0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30467" y="512877"/>
            <a:ext cx="2304288" cy="2304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9" name="Additional logo placeholder right">
            <a:extLst>
              <a:ext uri="{FF2B5EF4-FFF2-40B4-BE49-F238E27FC236}">
                <a16:creationId xmlns:a16="http://schemas.microsoft.com/office/drawing/2014/main" id="{F7B36CEB-CE99-AA91-1388-5C8B098EA1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1375" y="1106439"/>
            <a:ext cx="1448642" cy="1448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Optional agency</a:t>
            </a:r>
            <a:br>
              <a:rPr lang="en-US" dirty="0"/>
            </a:br>
            <a:r>
              <a:rPr lang="en-US" dirty="0"/>
              <a:t>logo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3" name="Presenter">
            <a:extLst>
              <a:ext uri="{FF2B5EF4-FFF2-40B4-BE49-F238E27FC236}">
                <a16:creationId xmlns:a16="http://schemas.microsoft.com/office/drawing/2014/main" id="{12ABF829-B007-CF95-F16F-B7E48D8054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522436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1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76BB4AAE-5313-54D9-8A37-CCA7799598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53562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8C64804E-AA89-5F02-1E53-B04F9D458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8" name="Icon placeholder">
            <a:extLst>
              <a:ext uri="{FF2B5EF4-FFF2-40B4-BE49-F238E27FC236}">
                <a16:creationId xmlns:a16="http://schemas.microsoft.com/office/drawing/2014/main" id="{343C8D26-6A67-90FC-0CB5-53B428FCE6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77706" y="5278719"/>
            <a:ext cx="1157094" cy="1157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06025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ogos + 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dditional logo placeholder left">
            <a:extLst>
              <a:ext uri="{FF2B5EF4-FFF2-40B4-BE49-F238E27FC236}">
                <a16:creationId xmlns:a16="http://schemas.microsoft.com/office/drawing/2014/main" id="{C33396A2-49A6-713C-74A6-8ED3C3C79B8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9564" y="1106439"/>
            <a:ext cx="1448642" cy="1448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Optional agency</a:t>
            </a:r>
            <a:br>
              <a:rPr lang="en-US" dirty="0"/>
            </a:br>
            <a:r>
              <a:rPr lang="en-US" dirty="0"/>
              <a:t>logo</a:t>
            </a:r>
          </a:p>
        </p:txBody>
      </p:sp>
      <p:sp>
        <p:nvSpPr>
          <p:cNvPr id="6" name="NJDOE logo">
            <a:extLst>
              <a:ext uri="{FF2B5EF4-FFF2-40B4-BE49-F238E27FC236}">
                <a16:creationId xmlns:a16="http://schemas.microsoft.com/office/drawing/2014/main" id="{17F906C8-9084-1FE4-9E4E-DF7882097B0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30467" y="512877"/>
            <a:ext cx="2304288" cy="2304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9" name="Additional logo placeholder right">
            <a:extLst>
              <a:ext uri="{FF2B5EF4-FFF2-40B4-BE49-F238E27FC236}">
                <a16:creationId xmlns:a16="http://schemas.microsoft.com/office/drawing/2014/main" id="{F7B36CEB-CE99-AA91-1388-5C8B098EA1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1375" y="1106439"/>
            <a:ext cx="1448642" cy="1448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Optional agency</a:t>
            </a:r>
            <a:br>
              <a:rPr lang="en-US" dirty="0"/>
            </a:br>
            <a:r>
              <a:rPr lang="en-US" dirty="0"/>
              <a:t>logo</a:t>
            </a:r>
          </a:p>
        </p:txBody>
      </p:sp>
      <p:sp>
        <p:nvSpPr>
          <p:cNvPr id="2" name="Blue background">
            <a:extLst>
              <a:ext uri="{FF2B5EF4-FFF2-40B4-BE49-F238E27FC236}">
                <a16:creationId xmlns:a16="http://schemas.microsoft.com/office/drawing/2014/main" id="{0A568C07-F962-95C8-965B-3B3F7FACC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90730"/>
            <a:ext cx="12192000" cy="3367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accent6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3" name="Presenter">
            <a:extLst>
              <a:ext uri="{FF2B5EF4-FFF2-40B4-BE49-F238E27FC236}">
                <a16:creationId xmlns:a16="http://schemas.microsoft.com/office/drawing/2014/main" id="{12ABF829-B007-CF95-F16F-B7E48D8054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4966963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76BB4AAE-5313-54D9-8A37-CCA7799598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217068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27" name="Icon placeholder">
            <a:extLst>
              <a:ext uri="{FF2B5EF4-FFF2-40B4-BE49-F238E27FC236}">
                <a16:creationId xmlns:a16="http://schemas.microsoft.com/office/drawing/2014/main" id="{6EDC2E4A-F827-7EA9-106D-89E9EAA5F8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77706" y="5278719"/>
            <a:ext cx="1157094" cy="1157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1291279-17B4-4AC6-176B-C86C0BDAF7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4" name="Presenter">
            <a:extLst>
              <a:ext uri="{FF2B5EF4-FFF2-40B4-BE49-F238E27FC236}">
                <a16:creationId xmlns:a16="http://schemas.microsoft.com/office/drawing/2014/main" id="{D0A1BBD9-D3B5-BD8D-C0B5-04C11F56B7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5532877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BD52807C-2730-FEB4-B0FA-C4BDE2EC3D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5778261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33332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image + 1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6" name="NJDOE logo">
            <a:extLst>
              <a:ext uri="{FF2B5EF4-FFF2-40B4-BE49-F238E27FC236}">
                <a16:creationId xmlns:a16="http://schemas.microsoft.com/office/drawing/2014/main" id="{17F906C8-9084-1FE4-9E4E-DF7882097B0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34783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9" name="image credit">
            <a:extLst>
              <a:ext uri="{FF2B5EF4-FFF2-40B4-BE49-F238E27FC236}">
                <a16:creationId xmlns:a16="http://schemas.microsoft.com/office/drawing/2014/main" id="{116E4157-AD62-200D-90DB-B413407C72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77911" y="2962314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Optional light photo credit: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2" name="Presenter">
            <a:extLst>
              <a:ext uri="{FF2B5EF4-FFF2-40B4-BE49-F238E27FC236}">
                <a16:creationId xmlns:a16="http://schemas.microsoft.com/office/drawing/2014/main" id="{E55ECAC8-C548-56F1-203F-BAC14D07DA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522436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67A9F24F-4C8F-B604-65C8-0D9483196B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53562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EBCCC62B-FDEA-414C-9A38-7AC7501C0E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8" name="Icon placeholder">
            <a:extLst>
              <a:ext uri="{FF2B5EF4-FFF2-40B4-BE49-F238E27FC236}">
                <a16:creationId xmlns:a16="http://schemas.microsoft.com/office/drawing/2014/main" id="{E4D494B7-45AC-3DBA-222E-150929B2F3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9971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ark image + 1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6" name="NJDOE logo">
            <a:extLst>
              <a:ext uri="{FF2B5EF4-FFF2-40B4-BE49-F238E27FC236}">
                <a16:creationId xmlns:a16="http://schemas.microsoft.com/office/drawing/2014/main" id="{17F906C8-9084-1FE4-9E4E-DF7882097B0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3478341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" name="image credit">
            <a:extLst>
              <a:ext uri="{FF2B5EF4-FFF2-40B4-BE49-F238E27FC236}">
                <a16:creationId xmlns:a16="http://schemas.microsoft.com/office/drawing/2014/main" id="{A2DB8ECC-74BB-2B91-1DD4-A4124A8644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77911" y="2962314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Optional dark photo credit: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2" name="Presenter">
            <a:extLst>
              <a:ext uri="{FF2B5EF4-FFF2-40B4-BE49-F238E27FC236}">
                <a16:creationId xmlns:a16="http://schemas.microsoft.com/office/drawing/2014/main" id="{E55ECAC8-C548-56F1-203F-BAC14D07DA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522436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67A9F24F-4C8F-B604-65C8-0D9483196B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53562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EBCCC62B-FDEA-414C-9A38-7AC7501C0E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8" name="Icon placeholder">
            <a:extLst>
              <a:ext uri="{FF2B5EF4-FFF2-40B4-BE49-F238E27FC236}">
                <a16:creationId xmlns:a16="http://schemas.microsoft.com/office/drawing/2014/main" id="{E4D494B7-45AC-3DBA-222E-150929B2F3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71366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image +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6" name="NJDOE logo">
            <a:extLst>
              <a:ext uri="{FF2B5EF4-FFF2-40B4-BE49-F238E27FC236}">
                <a16:creationId xmlns:a16="http://schemas.microsoft.com/office/drawing/2014/main" id="{17F906C8-9084-1FE4-9E4E-DF7882097B0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34783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image credit">
            <a:extLst>
              <a:ext uri="{FF2B5EF4-FFF2-40B4-BE49-F238E27FC236}">
                <a16:creationId xmlns:a16="http://schemas.microsoft.com/office/drawing/2014/main" id="{B2037A74-9F03-523B-2DA1-DD9F4EC55E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77911" y="2962314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Optional light photo credit: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2" name="Presenter">
            <a:extLst>
              <a:ext uri="{FF2B5EF4-FFF2-40B4-BE49-F238E27FC236}">
                <a16:creationId xmlns:a16="http://schemas.microsoft.com/office/drawing/2014/main" id="{6B2D55E7-A753-EC75-AF0F-436F4A89CE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4966963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D1714A6A-C84E-D3C4-1D1E-F2F8C789CE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217068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resenter">
            <a:extLst>
              <a:ext uri="{FF2B5EF4-FFF2-40B4-BE49-F238E27FC236}">
                <a16:creationId xmlns:a16="http://schemas.microsoft.com/office/drawing/2014/main" id="{58C3F9FD-CBBD-F972-F30B-B15995F749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5532877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F15C5C5-608C-7456-7091-0CEFB9C983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5778261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EBCCC62B-FDEA-414C-9A38-7AC7501C0E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1" name="Icon placeholder">
            <a:extLst>
              <a:ext uri="{FF2B5EF4-FFF2-40B4-BE49-F238E27FC236}">
                <a16:creationId xmlns:a16="http://schemas.microsoft.com/office/drawing/2014/main" id="{936A628E-7C5B-D724-BB2F-8DE2EDCD89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45678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ark image + 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9D06998-05F3-2905-D9E3-3B666456E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3" name="NJDOE logo">
            <a:extLst>
              <a:ext uri="{FF2B5EF4-FFF2-40B4-BE49-F238E27FC236}">
                <a16:creationId xmlns:a16="http://schemas.microsoft.com/office/drawing/2014/main" id="{B0D76B9C-60DB-FEB0-7137-CC1FF8837A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3478341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2" name="image credit">
            <a:extLst>
              <a:ext uri="{FF2B5EF4-FFF2-40B4-BE49-F238E27FC236}">
                <a16:creationId xmlns:a16="http://schemas.microsoft.com/office/drawing/2014/main" id="{FCFA3048-0E5A-1F51-7EBD-3729862247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77911" y="2962314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Optional dark photo credit: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2" name="Presenter">
            <a:extLst>
              <a:ext uri="{FF2B5EF4-FFF2-40B4-BE49-F238E27FC236}">
                <a16:creationId xmlns:a16="http://schemas.microsoft.com/office/drawing/2014/main" id="{6B2D55E7-A753-EC75-AF0F-436F4A89CE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4966963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D1714A6A-C84E-D3C4-1D1E-F2F8C789CE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217068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resenter">
            <a:extLst>
              <a:ext uri="{FF2B5EF4-FFF2-40B4-BE49-F238E27FC236}">
                <a16:creationId xmlns:a16="http://schemas.microsoft.com/office/drawing/2014/main" id="{58C3F9FD-CBBD-F972-F30B-B15995F749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5532877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F15C5C5-608C-7456-7091-0CEFB9C983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5778261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EBCCC62B-FDEA-414C-9A38-7AC7501C0E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5" name="URL">
            <a:extLst>
              <a:ext uri="{FF2B5EF4-FFF2-40B4-BE49-F238E27FC236}">
                <a16:creationId xmlns:a16="http://schemas.microsoft.com/office/drawing/2014/main" id="{CCE75B7E-5575-1B09-C9D5-441BD5ACBF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1" name="Icon placeholder">
            <a:extLst>
              <a:ext uri="{FF2B5EF4-FFF2-40B4-BE49-F238E27FC236}">
                <a16:creationId xmlns:a16="http://schemas.microsoft.com/office/drawing/2014/main" id="{936A628E-7C5B-D724-BB2F-8DE2EDCD89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5803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ide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ellow background">
            <a:extLst>
              <a:ext uri="{FF2B5EF4-FFF2-40B4-BE49-F238E27FC236}">
                <a16:creationId xmlns:a16="http://schemas.microsoft.com/office/drawing/2014/main" id="{0A568C07-F962-95C8-965B-3B3F7FACC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90731"/>
            <a:ext cx="12192000" cy="3367270"/>
          </a:xfrm>
          <a:prstGeom prst="rect">
            <a:avLst/>
          </a:prstGeom>
          <a:solidFill>
            <a:srgbClr val="FEAD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396F7CC-293E-D5DF-C3D7-1B8065564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5" name="Video/image placeholder">
            <a:extLst>
              <a:ext uri="{FF2B5EF4-FFF2-40B4-BE49-F238E27FC236}">
                <a16:creationId xmlns:a16="http://schemas.microsoft.com/office/drawing/2014/main" id="{2F835FD6-1B73-DE7E-1B68-67AD60110A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90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6" name="Presenter">
            <a:extLst>
              <a:ext uri="{FF2B5EF4-FFF2-40B4-BE49-F238E27FC236}">
                <a16:creationId xmlns:a16="http://schemas.microsoft.com/office/drawing/2014/main" id="{2DFFBF8F-1C53-D88B-AD87-E54BE95FDB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522436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B1C53619-F3E4-DD02-F3A1-3C2CD9439D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535623"/>
            <a:ext cx="8132182" cy="2904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Date">
            <a:extLst>
              <a:ext uri="{FF2B5EF4-FFF2-40B4-BE49-F238E27FC236}">
                <a16:creationId xmlns:a16="http://schemas.microsoft.com/office/drawing/2014/main" id="{720F8FE9-B957-3744-725F-FF9B828B61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7" name="URL">
            <a:extLst>
              <a:ext uri="{FF2B5EF4-FFF2-40B4-BE49-F238E27FC236}">
                <a16:creationId xmlns:a16="http://schemas.microsoft.com/office/drawing/2014/main" id="{42723FEF-AC93-945F-6A5B-1D47487C4C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8" name="Icon placeholder">
            <a:extLst>
              <a:ext uri="{FF2B5EF4-FFF2-40B4-BE49-F238E27FC236}">
                <a16:creationId xmlns:a16="http://schemas.microsoft.com/office/drawing/2014/main" id="{2A3EA163-7849-8169-45C0-720626AD4B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39524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ideo BG + 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396F7CC-293E-D5DF-C3D7-1B8065564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19514"/>
            <a:ext cx="11277599" cy="36458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3600" b="1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Presentation Title</a:t>
            </a:r>
          </a:p>
        </p:txBody>
      </p:sp>
      <p:sp>
        <p:nvSpPr>
          <p:cNvPr id="2" name="Yellow background">
            <a:extLst>
              <a:ext uri="{FF2B5EF4-FFF2-40B4-BE49-F238E27FC236}">
                <a16:creationId xmlns:a16="http://schemas.microsoft.com/office/drawing/2014/main" id="{0A568C07-F962-95C8-965B-3B3F7FACC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90731"/>
            <a:ext cx="12192000" cy="3367270"/>
          </a:xfrm>
          <a:prstGeom prst="rect">
            <a:avLst/>
          </a:prstGeom>
          <a:solidFill>
            <a:srgbClr val="FEAD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Video/image placeholder">
            <a:extLst>
              <a:ext uri="{FF2B5EF4-FFF2-40B4-BE49-F238E27FC236}">
                <a16:creationId xmlns:a16="http://schemas.microsoft.com/office/drawing/2014/main" id="{2F835FD6-1B73-DE7E-1B68-67AD60110A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490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Video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9A84BCC-5578-40B6-7EC2-4B0498FE5F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82" y="4413991"/>
            <a:ext cx="11290018" cy="3645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6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4" name="Presenter">
            <a:extLst>
              <a:ext uri="{FF2B5EF4-FFF2-40B4-BE49-F238E27FC236}">
                <a16:creationId xmlns:a16="http://schemas.microsoft.com/office/drawing/2014/main" id="{90DE049E-840C-2F16-39B2-9401AADF12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809" y="4966963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0D88414-9A96-F289-9DD5-2F5DB25A35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09" y="5217068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resenter">
            <a:extLst>
              <a:ext uri="{FF2B5EF4-FFF2-40B4-BE49-F238E27FC236}">
                <a16:creationId xmlns:a16="http://schemas.microsoft.com/office/drawing/2014/main" id="{E3FEC403-5B58-D5F5-0758-C05B6BF71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5532877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73810354-32F0-44FB-E03B-5B81353DBE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5778261"/>
            <a:ext cx="8132182" cy="23239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Date">
            <a:extLst>
              <a:ext uri="{FF2B5EF4-FFF2-40B4-BE49-F238E27FC236}">
                <a16:creationId xmlns:a16="http://schemas.microsoft.com/office/drawing/2014/main" id="{720F8FE9-B957-3744-725F-FF9B828B61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6248345"/>
            <a:ext cx="1815412" cy="29047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ts val="1400"/>
              </a:lnSpc>
              <a:spcBef>
                <a:spcPts val="0"/>
              </a:spcBef>
              <a:buNone/>
              <a:defRPr sz="14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7" name="URL">
            <a:extLst>
              <a:ext uri="{FF2B5EF4-FFF2-40B4-BE49-F238E27FC236}">
                <a16:creationId xmlns:a16="http://schemas.microsoft.com/office/drawing/2014/main" id="{42723FEF-AC93-945F-6A5B-1D47487C4C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591" y="6193620"/>
            <a:ext cx="497840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000" b="1" i="0">
                <a:solidFill>
                  <a:schemeClr val="tx2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1600" b="1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URL</a:t>
            </a:r>
          </a:p>
        </p:txBody>
      </p:sp>
      <p:sp>
        <p:nvSpPr>
          <p:cNvPr id="16" name="Icon placeholder">
            <a:extLst>
              <a:ext uri="{FF2B5EF4-FFF2-40B4-BE49-F238E27FC236}">
                <a16:creationId xmlns:a16="http://schemas.microsoft.com/office/drawing/2014/main" id="{D1A2BDCD-1705-2BEC-C1CD-E3E37C37E1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50631" y="5059389"/>
            <a:ext cx="1384169" cy="1384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11789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DDEF7B5-4E69-591B-66CB-E7D41715BB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7E687CA2-78B0-4204-F1A0-01ADB26A4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One Text Box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3E1EE41B-8AFD-3F5F-D494-9059C24903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ext box">
            <a:extLst>
              <a:ext uri="{FF2B5EF4-FFF2-40B4-BE49-F238E27FC236}">
                <a16:creationId xmlns:a16="http://schemas.microsoft.com/office/drawing/2014/main" id="{D5531057-6D8A-31C1-E72F-9F906B688F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819273"/>
            <a:ext cx="11251780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SzPct val="100000"/>
              <a:buFont typeface="Arial" panose="020B0604020202020204" pitchFamily="34" charset="0"/>
              <a:buChar char="•"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352425" indent="-123825">
              <a:buFont typeface="Arial" panose="020B0604020202020204" pitchFamily="34" charset="0"/>
              <a:buChar char="•"/>
              <a:tabLst/>
              <a:defRPr sz="22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804863" indent="-223838">
              <a:buFont typeface="Arial" panose="020B0604020202020204" pitchFamily="34" charset="0"/>
              <a:buChar char="•"/>
              <a:tabLst/>
              <a:defRPr sz="20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1775" lvl="0" indent="-231775">
              <a:buSzPct val="85000"/>
            </a:pPr>
            <a:r>
              <a:rPr lang="en-US"/>
              <a:t>Click to edit Master text styles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64139A27-7E24-EEB7-5649-59C59EAA0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7C5A9B7E-D95F-7D03-833D-7B98F64AA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9787123B-FAB8-76E2-7CC2-F668696EF13A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98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852A4A84-448D-3336-870C-2412493A05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3" y="392517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One Text Box + Icon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3E1EE41B-8AFD-3F5F-D494-9059C24903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Icon">
            <a:extLst>
              <a:ext uri="{FF2B5EF4-FFF2-40B4-BE49-F238E27FC236}">
                <a16:creationId xmlns:a16="http://schemas.microsoft.com/office/drawing/2014/main" id="{6031B1A7-58CB-5ABF-96A8-19F62DAD1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1513" y="370307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ext box">
            <a:extLst>
              <a:ext uri="{FF2B5EF4-FFF2-40B4-BE49-F238E27FC236}">
                <a16:creationId xmlns:a16="http://schemas.microsoft.com/office/drawing/2014/main" id="{FB2CDBC7-07C2-9EE5-80C1-81B91BB90D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819273"/>
            <a:ext cx="11251780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Font typeface="Arial" panose="020B0604020202020204" pitchFamily="34" charset="0"/>
              <a:buChar char="•"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65138" indent="-227013">
              <a:buSzPct val="90000"/>
              <a:buFont typeface="Arial" panose="020B0604020202020204" pitchFamily="34" charset="0"/>
              <a:buChar char="•"/>
              <a:tabLst/>
              <a:defRPr sz="22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695325" indent="-231775">
              <a:buFont typeface="Arial" panose="020B0604020202020204" pitchFamily="34" charset="0"/>
              <a:buChar char="•"/>
              <a:tabLst/>
              <a:defRPr sz="20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1775" lvl="0" indent="-231775">
              <a:buSzPct val="85000"/>
            </a:pPr>
            <a:r>
              <a:rPr lang="en-US"/>
              <a:t>Click to edit Master text styles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F454D7D9-AEAC-7505-8F4F-71063F530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7" name="URL">
            <a:extLst>
              <a:ext uri="{FF2B5EF4-FFF2-40B4-BE49-F238E27FC236}">
                <a16:creationId xmlns:a16="http://schemas.microsoft.com/office/drawing/2014/main" id="{1BB63A3A-C0D3-EACE-3677-E8C4F8134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8CF42D81-C713-6027-6A1B-91AA1C8231DD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FED6052-F687-EDC9-5AAB-49BD50738E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  <p15:guide id="12" orient="horz" pos="36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3BAFBF22-0E83-D180-5EB7-5272BA2D0D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Two Text Boxes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B8F9CA11-C09D-2FB7-D08C-7D1F33F216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77380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Placeholder 1">
            <a:extLst>
              <a:ext uri="{FF2B5EF4-FFF2-40B4-BE49-F238E27FC236}">
                <a16:creationId xmlns:a16="http://schemas.microsoft.com/office/drawing/2014/main" id="{AAA0E45E-7BC7-5267-FB52-369C03C511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239713" indent="-239713">
              <a:buSzPct val="80000"/>
              <a:buFont typeface="Arial" panose="020B0604020202020204" pitchFamily="34" charset="0"/>
              <a:buChar char="•"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  <a:lvl2pPr marL="465138" indent="-227013">
              <a:buSzPct val="90000"/>
              <a:buFont typeface="Arial" panose="020B0604020202020204" pitchFamily="34" charset="0"/>
              <a:buChar char="•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Font typeface="Arial" panose="020B0604020202020204" pitchFamily="34" charset="0"/>
              <a:buChar char="•"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ceholder 2">
            <a:extLst>
              <a:ext uri="{FF2B5EF4-FFF2-40B4-BE49-F238E27FC236}">
                <a16:creationId xmlns:a16="http://schemas.microsoft.com/office/drawing/2014/main" id="{DDC38092-D51E-5457-6D0C-CA10AC367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4127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231775" indent="-231775">
              <a:buSzPct val="80000"/>
              <a:buFont typeface="Arial" panose="020B0604020202020204" pitchFamily="34" charset="0"/>
              <a:buChar char="•"/>
              <a:tabLst/>
              <a:defRPr lang="en-US" sz="24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65138" indent="-227013">
              <a:buSzPct val="90000"/>
              <a:buFont typeface="Arial" panose="020B0604020202020204" pitchFamily="34" charset="0"/>
              <a:buChar char="•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Font typeface="Arial" panose="020B0604020202020204" pitchFamily="34" charset="0"/>
              <a:buChar char="•"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Logo">
            <a:extLst>
              <a:ext uri="{FF2B5EF4-FFF2-40B4-BE49-F238E27FC236}">
                <a16:creationId xmlns:a16="http://schemas.microsoft.com/office/drawing/2014/main" id="{5C4A6666-6C63-A66E-67D2-7F413D6D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21" name="URL">
            <a:extLst>
              <a:ext uri="{FF2B5EF4-FFF2-40B4-BE49-F238E27FC236}">
                <a16:creationId xmlns:a16="http://schemas.microsoft.com/office/drawing/2014/main" id="{CDB6D8A0-853B-A530-63F5-AA8F51D7D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8" name="Slide #">
            <a:extLst>
              <a:ext uri="{FF2B5EF4-FFF2-40B4-BE49-F238E27FC236}">
                <a16:creationId xmlns:a16="http://schemas.microsoft.com/office/drawing/2014/main" id="{47A11BEC-4EAA-3537-27C9-DF7B02CAE290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CE2DABD-9C8F-7AEA-10EE-EAFAB89F5F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45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7E687CA2-78B0-4204-F1A0-01ADB26A46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Two Text Boxes - Vertical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3E1EE41B-8AFD-3F5F-D494-9059C24903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box">
            <a:extLst>
              <a:ext uri="{FF2B5EF4-FFF2-40B4-BE49-F238E27FC236}">
                <a16:creationId xmlns:a16="http://schemas.microsoft.com/office/drawing/2014/main" id="{36D0A72B-CBC3-466D-E288-0C694F3645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819276"/>
            <a:ext cx="11251780" cy="191174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SzPct val="100000"/>
              <a:buFont typeface="Arial" panose="020B0604020202020204" pitchFamily="34" charset="0"/>
              <a:buChar char="•"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63550" indent="-225425">
              <a:buFont typeface="Arial" panose="020B0604020202020204" pitchFamily="34" charset="0"/>
              <a:buChar char="•"/>
              <a:tabLst/>
              <a:defRPr sz="22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804863" indent="-223838">
              <a:buFont typeface="Arial" panose="020B0604020202020204" pitchFamily="34" charset="0"/>
              <a:buChar char="•"/>
              <a:tabLst/>
              <a:defRPr sz="20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1775" lvl="0" indent="-231775">
              <a:buSzPct val="85000"/>
            </a:pPr>
            <a:r>
              <a:rPr lang="en-US"/>
              <a:t>Click to edit Master text styles</a:t>
            </a:r>
          </a:p>
        </p:txBody>
      </p:sp>
      <p:sp>
        <p:nvSpPr>
          <p:cNvPr id="8" name="Text box">
            <a:extLst>
              <a:ext uri="{FF2B5EF4-FFF2-40B4-BE49-F238E27FC236}">
                <a16:creationId xmlns:a16="http://schemas.microsoft.com/office/drawing/2014/main" id="{065B6FDE-9E70-DB02-2195-D2810A0EC5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3879458"/>
            <a:ext cx="11251780" cy="191174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SzPct val="100000"/>
              <a:buFont typeface="Arial" panose="020B0604020202020204" pitchFamily="34" charset="0"/>
              <a:buChar char="•"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63550" indent="-225425">
              <a:buFont typeface="Arial" panose="020B0604020202020204" pitchFamily="34" charset="0"/>
              <a:buChar char="•"/>
              <a:tabLst/>
              <a:defRPr sz="22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804863" indent="-223838">
              <a:buFont typeface="Arial" panose="020B0604020202020204" pitchFamily="34" charset="0"/>
              <a:buChar char="•"/>
              <a:tabLst/>
              <a:defRPr sz="20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1775" lvl="0" indent="-231775">
              <a:buSzPct val="85000"/>
            </a:pPr>
            <a:r>
              <a:rPr lang="en-US"/>
              <a:t>Click to edit Master text styles</a:t>
            </a:r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7EA50772-5F79-C0F9-465E-B40FD32DD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9" name="URL">
            <a:extLst>
              <a:ext uri="{FF2B5EF4-FFF2-40B4-BE49-F238E27FC236}">
                <a16:creationId xmlns:a16="http://schemas.microsoft.com/office/drawing/2014/main" id="{99E07166-501A-0367-2C26-9F5AEEF47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6" name="Slide #">
            <a:extLst>
              <a:ext uri="{FF2B5EF4-FFF2-40B4-BE49-F238E27FC236}">
                <a16:creationId xmlns:a16="http://schemas.microsoft.com/office/drawing/2014/main" id="{C3F283E6-5890-92C5-5422-837BCDB358FD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884FBA9-6B2E-80AF-10AF-C49ACEC3C1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59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460991F3-CEB1-901A-C079-0BB7568C3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3" y="392517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Two Text Boxes + Icon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B8F9CA11-C09D-2FB7-D08C-7D1F33F216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Icon">
            <a:extLst>
              <a:ext uri="{FF2B5EF4-FFF2-40B4-BE49-F238E27FC236}">
                <a16:creationId xmlns:a16="http://schemas.microsoft.com/office/drawing/2014/main" id="{4BEF8622-BA38-3D59-73F5-A2B29F576F3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31513" y="370307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DA76E35C-FF02-E4C4-4B8B-C60DA4F7F9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Plaecholder 2">
            <a:extLst>
              <a:ext uri="{FF2B5EF4-FFF2-40B4-BE49-F238E27FC236}">
                <a16:creationId xmlns:a16="http://schemas.microsoft.com/office/drawing/2014/main" id="{0B7BD48C-1A61-342B-5240-9EC4A36BC0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4127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2AD1C2CB-D5B7-FB5E-F325-9718EA836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8" name="URL">
            <a:extLst>
              <a:ext uri="{FF2B5EF4-FFF2-40B4-BE49-F238E27FC236}">
                <a16:creationId xmlns:a16="http://schemas.microsoft.com/office/drawing/2014/main" id="{C0736343-1155-BE90-C12A-6D9DA966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4" name="Slide #">
            <a:extLst>
              <a:ext uri="{FF2B5EF4-FFF2-40B4-BE49-F238E27FC236}">
                <a16:creationId xmlns:a16="http://schemas.microsoft.com/office/drawing/2014/main" id="{B650D346-2CA1-3FDD-459A-13B6BA51F7F6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F511390-7DA2-8946-D406-9193421091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07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One Image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DF1EC9C-EE4A-1832-9ECA-7817822CFD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819276"/>
            <a:ext cx="11290988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39661295-EFCC-CC8D-809D-2354B3B21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5BAAA60F-91AC-B98F-F22F-36BDB7B83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3" name="image credit">
            <a:extLst>
              <a:ext uri="{FF2B5EF4-FFF2-40B4-BE49-F238E27FC236}">
                <a16:creationId xmlns:a16="http://schemas.microsoft.com/office/drawing/2014/main" id="{EA014D34-4C9E-6D94-4DD2-6B78201710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0E1FD744-E109-9C20-050A-34E388EC8A4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EF7391-B080-8580-60FF-40768FA961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57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Right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ext left">
            <a:extLst>
              <a:ext uri="{FF2B5EF4-FFF2-40B4-BE49-F238E27FC236}">
                <a16:creationId xmlns:a16="http://schemas.microsoft.com/office/drawing/2014/main" id="{97A4690C-9288-9F85-AA79-4A71434D3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" name="Picture right">
            <a:extLst>
              <a:ext uri="{FF2B5EF4-FFF2-40B4-BE49-F238E27FC236}">
                <a16:creationId xmlns:a16="http://schemas.microsoft.com/office/drawing/2014/main" id="{8DF1EC9C-EE4A-1832-9ECA-7817822CFD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4600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8202A07B-9B73-E40C-1692-58BA6002E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5" name="URL">
            <a:extLst>
              <a:ext uri="{FF2B5EF4-FFF2-40B4-BE49-F238E27FC236}">
                <a16:creationId xmlns:a16="http://schemas.microsoft.com/office/drawing/2014/main" id="{97D3830E-C208-FE80-92C7-2C21660F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909D353B-B81C-3984-F191-98A88D071A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11" name="Slide #">
            <a:extLst>
              <a:ext uri="{FF2B5EF4-FFF2-40B4-BE49-F238E27FC236}">
                <a16:creationId xmlns:a16="http://schemas.microsoft.com/office/drawing/2014/main" id="{D1E93F33-AD44-6D3D-E142-C4C900014AD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CDCE345-B968-0724-D25D-C422BE18F5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6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Right + 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Right + Caption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ext left">
            <a:extLst>
              <a:ext uri="{FF2B5EF4-FFF2-40B4-BE49-F238E27FC236}">
                <a16:creationId xmlns:a16="http://schemas.microsoft.com/office/drawing/2014/main" id="{97A4690C-9288-9F85-AA79-4A71434D3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" name="Picture right">
            <a:extLst>
              <a:ext uri="{FF2B5EF4-FFF2-40B4-BE49-F238E27FC236}">
                <a16:creationId xmlns:a16="http://schemas.microsoft.com/office/drawing/2014/main" id="{8DF1EC9C-EE4A-1832-9ECA-7817822CFD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4600" y="1819276"/>
            <a:ext cx="5410200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image caption">
            <a:extLst>
              <a:ext uri="{FF2B5EF4-FFF2-40B4-BE49-F238E27FC236}">
                <a16:creationId xmlns:a16="http://schemas.microsoft.com/office/drawing/2014/main" id="{B4E03243-98B4-0D03-33E3-373A7D1D25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4600" y="5504705"/>
            <a:ext cx="5397500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E46E4C10-A106-EB6E-3645-C38A447F6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8" name="URL">
            <a:extLst>
              <a:ext uri="{FF2B5EF4-FFF2-40B4-BE49-F238E27FC236}">
                <a16:creationId xmlns:a16="http://schemas.microsoft.com/office/drawing/2014/main" id="{7A5F7ED3-2563-863A-FFF5-D150978B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4D76BA49-C824-3730-854D-AFEA5270C5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15" name="Slide #">
            <a:extLst>
              <a:ext uri="{FF2B5EF4-FFF2-40B4-BE49-F238E27FC236}">
                <a16:creationId xmlns:a16="http://schemas.microsoft.com/office/drawing/2014/main" id="{380F1254-B706-FF31-7B3E-6D01700C00B7}"/>
              </a:ext>
            </a:extLst>
          </p:cNvPr>
          <p:cNvSpPr txBox="1"/>
          <p:nvPr userDrawn="1"/>
        </p:nvSpPr>
        <p:spPr>
          <a:xfrm>
            <a:off x="11493672" y="6171439"/>
            <a:ext cx="227739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B7D4506-5499-0198-B5B3-4B862EB048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40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Left + 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Left + Caption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6836D55E-8391-A6BC-29C5-9344667DB2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2" y="1819276"/>
            <a:ext cx="5410200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B23F8ABF-E2AC-2478-02B8-8E0007259F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3812" y="5504705"/>
            <a:ext cx="5397500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97A4690C-9288-9F85-AA79-4A71434D3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46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E46E4C10-A106-EB6E-3645-C38A447F6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8" name="URL">
            <a:extLst>
              <a:ext uri="{FF2B5EF4-FFF2-40B4-BE49-F238E27FC236}">
                <a16:creationId xmlns:a16="http://schemas.microsoft.com/office/drawing/2014/main" id="{7A5F7ED3-2563-863A-FFF5-D150978B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5" name="Slide #">
            <a:extLst>
              <a:ext uri="{FF2B5EF4-FFF2-40B4-BE49-F238E27FC236}">
                <a16:creationId xmlns:a16="http://schemas.microsoft.com/office/drawing/2014/main" id="{380F1254-B706-FF31-7B3E-6D01700C00B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FD62166-5988-D0A6-F0DA-E10739C15F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image credit">
            <a:extLst>
              <a:ext uri="{FF2B5EF4-FFF2-40B4-BE49-F238E27FC236}">
                <a16:creationId xmlns:a16="http://schemas.microsoft.com/office/drawing/2014/main" id="{B4CDA505-380F-325A-2289-8EB3B9A036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</p:spTree>
    <p:extLst>
      <p:ext uri="{BB962C8B-B14F-4D97-AF65-F5344CB8AC3E}">
        <p14:creationId xmlns:p14="http://schemas.microsoft.com/office/powerpoint/2010/main" val="2217925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Right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86D1578D-6E32-9322-1B2F-B78599F234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0131291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Right + Icon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Icon">
            <a:extLst>
              <a:ext uri="{FF2B5EF4-FFF2-40B4-BE49-F238E27FC236}">
                <a16:creationId xmlns:a16="http://schemas.microsoft.com/office/drawing/2014/main" id="{12DD0547-79CE-6D93-7D52-5FC6D18867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31513" y="370307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ext left">
            <a:extLst>
              <a:ext uri="{FF2B5EF4-FFF2-40B4-BE49-F238E27FC236}">
                <a16:creationId xmlns:a16="http://schemas.microsoft.com/office/drawing/2014/main" id="{DCED16DD-5A01-8213-0F8F-F41C5E8090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Image right">
            <a:extLst>
              <a:ext uri="{FF2B5EF4-FFF2-40B4-BE49-F238E27FC236}">
                <a16:creationId xmlns:a16="http://schemas.microsoft.com/office/drawing/2014/main" id="{59235F44-910F-020E-17CC-13F7CFA879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4600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07EB129A-9425-C0F6-1F65-83B93F4A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2" name="URL">
            <a:extLst>
              <a:ext uri="{FF2B5EF4-FFF2-40B4-BE49-F238E27FC236}">
                <a16:creationId xmlns:a16="http://schemas.microsoft.com/office/drawing/2014/main" id="{CC6C0415-2EFC-C2A7-F91D-C3E9DFCD4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5" name="image credit">
            <a:extLst>
              <a:ext uri="{FF2B5EF4-FFF2-40B4-BE49-F238E27FC236}">
                <a16:creationId xmlns:a16="http://schemas.microsoft.com/office/drawing/2014/main" id="{37994C30-8080-1C89-B4CA-980040E5D2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9" name="Slide #">
            <a:extLst>
              <a:ext uri="{FF2B5EF4-FFF2-40B4-BE49-F238E27FC236}">
                <a16:creationId xmlns:a16="http://schemas.microsoft.com/office/drawing/2014/main" id="{FF577572-7E19-F14F-B37B-F2E55E06570A}"/>
              </a:ext>
            </a:extLst>
          </p:cNvPr>
          <p:cNvSpPr txBox="1"/>
          <p:nvPr userDrawn="1"/>
        </p:nvSpPr>
        <p:spPr>
          <a:xfrm>
            <a:off x="11493672" y="6171439"/>
            <a:ext cx="227739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20DA935-CED4-14EB-3720-50DCDA45B7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73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963809E4-CB28-7557-0CC5-30637C701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Left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Image left">
            <a:extLst>
              <a:ext uri="{FF2B5EF4-FFF2-40B4-BE49-F238E27FC236}">
                <a16:creationId xmlns:a16="http://schemas.microsoft.com/office/drawing/2014/main" id="{24550568-CC83-0345-437F-158339A543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3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right">
            <a:extLst>
              <a:ext uri="{FF2B5EF4-FFF2-40B4-BE49-F238E27FC236}">
                <a16:creationId xmlns:a16="http://schemas.microsoft.com/office/drawing/2014/main" id="{C5D08D6B-B7DE-50B4-14B5-29324A0B3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4125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4712ABE6-6B0B-7218-026F-C02CBE604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1" name="URL">
            <a:extLst>
              <a:ext uri="{FF2B5EF4-FFF2-40B4-BE49-F238E27FC236}">
                <a16:creationId xmlns:a16="http://schemas.microsoft.com/office/drawing/2014/main" id="{C69B8BCD-C090-AD7E-B273-5C5A134C6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7" name="image credit">
            <a:extLst>
              <a:ext uri="{FF2B5EF4-FFF2-40B4-BE49-F238E27FC236}">
                <a16:creationId xmlns:a16="http://schemas.microsoft.com/office/drawing/2014/main" id="{A4C915B1-F74E-9744-9B6E-5EF4D0A710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CE12CDD1-92DB-92E2-9530-0220D135020B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1010864-C6C4-D22E-0553-44158F4BEE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85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Left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34314961-57B6-8DC6-4832-6D9FFBF25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0131291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Image Left + Icon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0131290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Icon">
            <a:extLst>
              <a:ext uri="{FF2B5EF4-FFF2-40B4-BE49-F238E27FC236}">
                <a16:creationId xmlns:a16="http://schemas.microsoft.com/office/drawing/2014/main" id="{DDCD7DA9-AA4E-F6FC-4EF8-E04CE20045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31513" y="370307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6" name="Image left">
            <a:extLst>
              <a:ext uri="{FF2B5EF4-FFF2-40B4-BE49-F238E27FC236}">
                <a16:creationId xmlns:a16="http://schemas.microsoft.com/office/drawing/2014/main" id="{74D75943-794A-6803-866B-940B1EE13C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3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right">
            <a:extLst>
              <a:ext uri="{FF2B5EF4-FFF2-40B4-BE49-F238E27FC236}">
                <a16:creationId xmlns:a16="http://schemas.microsoft.com/office/drawing/2014/main" id="{5112270E-8D7A-AAAC-30DA-55D9753214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4125" y="1819275"/>
            <a:ext cx="5400675" cy="397764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2943DC69-12CF-2DAF-A5C2-A7B5646BB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0" name="URL">
            <a:extLst>
              <a:ext uri="{FF2B5EF4-FFF2-40B4-BE49-F238E27FC236}">
                <a16:creationId xmlns:a16="http://schemas.microsoft.com/office/drawing/2014/main" id="{F27CE9AB-46E2-1F93-7B4A-CBFD8FE9B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98625F8B-769F-57DD-BBF2-7E4760E7880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credit: 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42D0F047-6970-E277-C63E-5D95324E3A0B}"/>
              </a:ext>
            </a:extLst>
          </p:cNvPr>
          <p:cNvSpPr txBox="1"/>
          <p:nvPr userDrawn="1"/>
        </p:nvSpPr>
        <p:spPr>
          <a:xfrm>
            <a:off x="11493672" y="6171439"/>
            <a:ext cx="227739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B8FA030-D849-EC60-D431-E7990BF962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2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34314961-57B6-8DC6-4832-6D9FFBF25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8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Two Images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987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Image left">
            <a:extLst>
              <a:ext uri="{FF2B5EF4-FFF2-40B4-BE49-F238E27FC236}">
                <a16:creationId xmlns:a16="http://schemas.microsoft.com/office/drawing/2014/main" id="{74D75943-794A-6803-866B-940B1EE13C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3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Image right">
            <a:extLst>
              <a:ext uri="{FF2B5EF4-FFF2-40B4-BE49-F238E27FC236}">
                <a16:creationId xmlns:a16="http://schemas.microsoft.com/office/drawing/2014/main" id="{0991BC1F-9C87-4F49-2909-FCA7EDC271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20506" y="1819276"/>
            <a:ext cx="5410200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520427BB-119E-0845-4EDA-0E6E9D08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2B2FA50E-0667-1D0A-AD3F-2FBE1B4EC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922E5B88-8571-4656-CE10-342A6196B6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 left: / Photo credit right:</a:t>
            </a:r>
          </a:p>
        </p:txBody>
      </p:sp>
      <p:sp>
        <p:nvSpPr>
          <p:cNvPr id="3" name="Slide #">
            <a:extLst>
              <a:ext uri="{FF2B5EF4-FFF2-40B4-BE49-F238E27FC236}">
                <a16:creationId xmlns:a16="http://schemas.microsoft.com/office/drawing/2014/main" id="{D7751E1B-30F0-167C-978B-F63A8488347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E49F6E-1697-13F6-7670-DF3CEE92E3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43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34314961-57B6-8DC6-4832-6D9FFBF25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8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Two Images + Caption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987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mage left">
            <a:extLst>
              <a:ext uri="{FF2B5EF4-FFF2-40B4-BE49-F238E27FC236}">
                <a16:creationId xmlns:a16="http://schemas.microsoft.com/office/drawing/2014/main" id="{2396F1C7-CACD-B421-FD78-040392D0DA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2" y="1819276"/>
            <a:ext cx="5410200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redit left">
            <a:extLst>
              <a:ext uri="{FF2B5EF4-FFF2-40B4-BE49-F238E27FC236}">
                <a16:creationId xmlns:a16="http://schemas.microsoft.com/office/drawing/2014/main" id="{022B5B10-5EA7-32FC-6DDA-F70140BE1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3812" y="5504705"/>
            <a:ext cx="5397500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1" name="Image right">
            <a:extLst>
              <a:ext uri="{FF2B5EF4-FFF2-40B4-BE49-F238E27FC236}">
                <a16:creationId xmlns:a16="http://schemas.microsoft.com/office/drawing/2014/main" id="{91429197-442B-2E3E-7D3D-0C1E04D89D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4600" y="1819276"/>
            <a:ext cx="5410200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redit right">
            <a:extLst>
              <a:ext uri="{FF2B5EF4-FFF2-40B4-BE49-F238E27FC236}">
                <a16:creationId xmlns:a16="http://schemas.microsoft.com/office/drawing/2014/main" id="{87C48AA8-18E2-50FF-8C22-CCFC1497B9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4600" y="5504705"/>
            <a:ext cx="5397500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520427BB-119E-0845-4EDA-0E6E9D08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2B2FA50E-0667-1D0A-AD3F-2FBE1B4EC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3" name="Slide #">
            <a:extLst>
              <a:ext uri="{FF2B5EF4-FFF2-40B4-BE49-F238E27FC236}">
                <a16:creationId xmlns:a16="http://schemas.microsoft.com/office/drawing/2014/main" id="{D7751E1B-30F0-167C-978B-F63A84883477}"/>
              </a:ext>
            </a:extLst>
          </p:cNvPr>
          <p:cNvSpPr txBox="1"/>
          <p:nvPr userDrawn="1"/>
        </p:nvSpPr>
        <p:spPr>
          <a:xfrm>
            <a:off x="11493672" y="6171439"/>
            <a:ext cx="227739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6E91C17-D166-9332-7343-3A5B086652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image credit">
            <a:extLst>
              <a:ext uri="{FF2B5EF4-FFF2-40B4-BE49-F238E27FC236}">
                <a16:creationId xmlns:a16="http://schemas.microsoft.com/office/drawing/2014/main" id="{55EFECE9-F051-D824-2AD5-09F5DB91A2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 left: / Photo credit right:</a:t>
            </a:r>
          </a:p>
        </p:txBody>
      </p:sp>
    </p:spTree>
    <p:extLst>
      <p:ext uri="{BB962C8B-B14F-4D97-AF65-F5344CB8AC3E}">
        <p14:creationId xmlns:p14="http://schemas.microsoft.com/office/powerpoint/2010/main" val="1772338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34314961-57B6-8DC6-4832-6D9FFBF25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8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Images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987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Image left">
            <a:extLst>
              <a:ext uri="{FF2B5EF4-FFF2-40B4-BE49-F238E27FC236}">
                <a16:creationId xmlns:a16="http://schemas.microsoft.com/office/drawing/2014/main" id="{74D75943-794A-6803-866B-940B1EE13C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3" y="1819276"/>
            <a:ext cx="3374136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Image middle">
            <a:extLst>
              <a:ext uri="{FF2B5EF4-FFF2-40B4-BE49-F238E27FC236}">
                <a16:creationId xmlns:a16="http://schemas.microsoft.com/office/drawing/2014/main" id="{12C3B5F5-7F62-D7EE-2EFA-58F0A78CF8F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08932" y="1819276"/>
            <a:ext cx="3374136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Image right">
            <a:extLst>
              <a:ext uri="{FF2B5EF4-FFF2-40B4-BE49-F238E27FC236}">
                <a16:creationId xmlns:a16="http://schemas.microsoft.com/office/drawing/2014/main" id="{FFFBEE25-A02A-B608-7252-74A7B32346C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60664" y="1819276"/>
            <a:ext cx="3374136" cy="397764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520427BB-119E-0845-4EDA-0E6E9D08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2B2FA50E-0667-1D0A-AD3F-2FBE1B4EC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922E5B88-8571-4656-CE10-342A6196B6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 left: / Photo credit middle: / Photo credit right: </a:t>
            </a:r>
          </a:p>
        </p:txBody>
      </p:sp>
      <p:sp>
        <p:nvSpPr>
          <p:cNvPr id="3" name="Slide #">
            <a:extLst>
              <a:ext uri="{FF2B5EF4-FFF2-40B4-BE49-F238E27FC236}">
                <a16:creationId xmlns:a16="http://schemas.microsoft.com/office/drawing/2014/main" id="{D7751E1B-30F0-167C-978B-F63A8488347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1420BF6-7EF8-49BC-9697-279329B3FC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7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34314961-57B6-8DC6-4832-6D9FFBF25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8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Images + Caption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987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Image left">
            <a:extLst>
              <a:ext uri="{FF2B5EF4-FFF2-40B4-BE49-F238E27FC236}">
                <a16:creationId xmlns:a16="http://schemas.microsoft.com/office/drawing/2014/main" id="{74D75943-794A-6803-866B-940B1EE13C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813" y="1819276"/>
            <a:ext cx="3374136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credit left">
            <a:extLst>
              <a:ext uri="{FF2B5EF4-FFF2-40B4-BE49-F238E27FC236}">
                <a16:creationId xmlns:a16="http://schemas.microsoft.com/office/drawing/2014/main" id="{CD11B56D-2A1F-9028-605E-47CA03BCE1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04705"/>
            <a:ext cx="3360749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1" name="Image middle">
            <a:extLst>
              <a:ext uri="{FF2B5EF4-FFF2-40B4-BE49-F238E27FC236}">
                <a16:creationId xmlns:a16="http://schemas.microsoft.com/office/drawing/2014/main" id="{12C3B5F5-7F62-D7EE-2EFA-58F0A78CF8F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08932" y="1819276"/>
            <a:ext cx="3374136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redit middle">
            <a:extLst>
              <a:ext uri="{FF2B5EF4-FFF2-40B4-BE49-F238E27FC236}">
                <a16:creationId xmlns:a16="http://schemas.microsoft.com/office/drawing/2014/main" id="{E0F630AA-A14B-CCB5-E7FF-597D776DB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8932" y="5504705"/>
            <a:ext cx="3360749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8" name="Image right">
            <a:extLst>
              <a:ext uri="{FF2B5EF4-FFF2-40B4-BE49-F238E27FC236}">
                <a16:creationId xmlns:a16="http://schemas.microsoft.com/office/drawing/2014/main" id="{FFFBEE25-A02A-B608-7252-74A7B32346C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60664" y="1819276"/>
            <a:ext cx="3374136" cy="34747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redit right">
            <a:extLst>
              <a:ext uri="{FF2B5EF4-FFF2-40B4-BE49-F238E27FC236}">
                <a16:creationId xmlns:a16="http://schemas.microsoft.com/office/drawing/2014/main" id="{8B61DD87-244B-80DB-4F65-A9F7346DBD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60663" y="5504705"/>
            <a:ext cx="3360749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Image caption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520427BB-119E-0845-4EDA-0E6E9D08A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2B2FA50E-0667-1D0A-AD3F-2FBE1B4EC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4" name="image credit">
            <a:extLst>
              <a:ext uri="{FF2B5EF4-FFF2-40B4-BE49-F238E27FC236}">
                <a16:creationId xmlns:a16="http://schemas.microsoft.com/office/drawing/2014/main" id="{922E5B88-8571-4656-CE10-342A6196B6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4600" y="6123195"/>
            <a:ext cx="5143500" cy="2743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1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Photo credit left: / Photo credit middle: / Photo credit right: </a:t>
            </a:r>
          </a:p>
        </p:txBody>
      </p:sp>
      <p:sp>
        <p:nvSpPr>
          <p:cNvPr id="3" name="Slide #">
            <a:extLst>
              <a:ext uri="{FF2B5EF4-FFF2-40B4-BE49-F238E27FC236}">
                <a16:creationId xmlns:a16="http://schemas.microsoft.com/office/drawing/2014/main" id="{D7751E1B-30F0-167C-978B-F63A8488347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89F8835-B0FE-CB5E-4F37-248634F0EE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7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6BC23B01-9263-C146-D1F9-182CEF281F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Text Boxes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DF0BC787-ECAF-44DC-F290-B063C0E739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844" y="1824035"/>
            <a:ext cx="3369927" cy="396716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Font typeface="Arial" panose="020B0604020202020204" pitchFamily="34" charset="0"/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925512" indent="-342900">
              <a:buFont typeface="Arial" panose="020B0604020202020204" pitchFamily="34" charset="0"/>
              <a:buChar char="•"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860425" indent="-285750"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1095375" indent="-238125"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  <a:lvl6pPr marL="1323975" indent="-228600">
              <a:buFont typeface="Arial" panose="020B0604020202020204" pitchFamily="34" charset="0"/>
              <a:buChar char="•"/>
              <a:tabLst/>
              <a:defRPr/>
            </a:lvl6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7C5F0AB-93CC-FF58-A6D7-A49E068858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3359" y="1824035"/>
            <a:ext cx="3369927" cy="396716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lang="en-US" sz="18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F97CB53-F6C5-6315-B36F-236EB331C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4874" y="1824035"/>
            <a:ext cx="3369927" cy="396716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498337CB-42A7-3AEB-E254-3B50B1F06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7B938209-1BAD-7A18-7E7E-BD5EB8B43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917A45DF-1D62-770C-07A2-E22A6F8E784E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D26F9A5-704F-C954-2B60-DEEF87A176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96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  <p15:guide id="12" orient="horz" pos="364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 +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>
            <a:extLst>
              <a:ext uri="{FF2B5EF4-FFF2-40B4-BE49-F238E27FC236}">
                <a16:creationId xmlns:a16="http://schemas.microsoft.com/office/drawing/2014/main" id="{6BC23B01-9263-C146-D1F9-182CEF281F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Text Boxes + Headers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52FAC335-7C2C-3709-B6CD-781B2410DA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1841" y="1819275"/>
            <a:ext cx="3370384" cy="4619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DF0BC787-ECAF-44DC-F290-B063C0E739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841" y="2367151"/>
            <a:ext cx="3369927" cy="342404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Font typeface="Arial" panose="020B0604020202020204" pitchFamily="34" charset="0"/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925512" indent="-342900">
              <a:buFont typeface="Arial" panose="020B0604020202020204" pitchFamily="34" charset="0"/>
              <a:buChar char="•"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860425" indent="-285750"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1095375" indent="-238125"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  <a:lvl6pPr marL="1323975" indent="-228600">
              <a:buFont typeface="Arial" panose="020B0604020202020204" pitchFamily="34" charset="0"/>
              <a:buChar char="•"/>
              <a:tabLst/>
              <a:defRPr/>
            </a:lvl6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5832C69-B3CA-1674-794F-C11263D0C2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4113" y="1819275"/>
            <a:ext cx="3370384" cy="4619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7C5F0AB-93CC-FF58-A6D7-A49E068858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3356" y="2367151"/>
            <a:ext cx="3369927" cy="342404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lang="en-US" sz="18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8D1B5AF7-9DB9-9F62-80CC-EB6E7565BC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51028" y="1819275"/>
            <a:ext cx="3370384" cy="4619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F97CB53-F6C5-6315-B36F-236EB331C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4871" y="2367151"/>
            <a:ext cx="3369927" cy="342404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8" name="Logo">
            <a:extLst>
              <a:ext uri="{FF2B5EF4-FFF2-40B4-BE49-F238E27FC236}">
                <a16:creationId xmlns:a16="http://schemas.microsoft.com/office/drawing/2014/main" id="{F132FE47-5009-6554-5003-1CF56AFB5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7" name="URL">
            <a:extLst>
              <a:ext uri="{FF2B5EF4-FFF2-40B4-BE49-F238E27FC236}">
                <a16:creationId xmlns:a16="http://schemas.microsoft.com/office/drawing/2014/main" id="{08C324A9-6A9C-A375-EC71-61E03B75E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49B7FAAC-DFA1-1C14-5B2F-AB73418A1B6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7FDE63A-2A68-2BE5-C700-A53B349006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77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  <p15:guide id="12" orient="horz" pos="364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Table Example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able Placeholder 2">
            <a:extLst>
              <a:ext uri="{FF2B5EF4-FFF2-40B4-BE49-F238E27FC236}">
                <a16:creationId xmlns:a16="http://schemas.microsoft.com/office/drawing/2014/main" id="{69C3C073-7E4E-5EEE-97E2-D10C4DF4B33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57200" y="1819274"/>
            <a:ext cx="11270908" cy="3971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2279EC52-E987-6499-4AFD-A91D8AF38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FB22CAF2-9293-64E1-0137-3F3FB026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6159022F-E7C8-39E4-46FF-D3FA8B922D5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F5E40EC-1B0C-0A09-F9F1-B9FA48E14B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3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 + Text (top 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Table + Text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Top/bottom</a:t>
            </a: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CABB636-F0E0-5035-E980-859A1F239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819275"/>
            <a:ext cx="11277599" cy="56983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Table Placeholder">
            <a:extLst>
              <a:ext uri="{FF2B5EF4-FFF2-40B4-BE49-F238E27FC236}">
                <a16:creationId xmlns:a16="http://schemas.microsoft.com/office/drawing/2014/main" id="{69C3C073-7E4E-5EEE-97E2-D10C4DF4B33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57200" y="2555277"/>
            <a:ext cx="11270908" cy="2504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BC8619D8-A69C-69E2-FF3F-4250A4329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5226072"/>
            <a:ext cx="11277599" cy="56983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2279EC52-E987-6499-4AFD-A91D8AF38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FB22CAF2-9293-64E1-0137-3F3FB026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6159022F-E7C8-39E4-46FF-D3FA8B922D5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AB0777A-C06A-5BB8-8860-0D5D068948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90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 + Text (left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Table + Text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Left/right</a:t>
            </a:r>
          </a:p>
        </p:txBody>
      </p:sp>
      <p:sp>
        <p:nvSpPr>
          <p:cNvPr id="3" name="Text Left">
            <a:extLst>
              <a:ext uri="{FF2B5EF4-FFF2-40B4-BE49-F238E27FC236}">
                <a16:creationId xmlns:a16="http://schemas.microsoft.com/office/drawing/2014/main" id="{1CABB636-F0E0-5035-E980-859A1F239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9" y="1819275"/>
            <a:ext cx="2382253" cy="397192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" name="Table">
            <a:extLst>
              <a:ext uri="{FF2B5EF4-FFF2-40B4-BE49-F238E27FC236}">
                <a16:creationId xmlns:a16="http://schemas.microsoft.com/office/drawing/2014/main" id="{69C3C073-7E4E-5EEE-97E2-D10C4DF4B33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03082" y="1819276"/>
            <a:ext cx="6169794" cy="3971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Text right">
            <a:extLst>
              <a:ext uri="{FF2B5EF4-FFF2-40B4-BE49-F238E27FC236}">
                <a16:creationId xmlns:a16="http://schemas.microsoft.com/office/drawing/2014/main" id="{14698F9D-ED4D-D7C9-8ABF-DFBDD375D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6506" y="1819275"/>
            <a:ext cx="2384905" cy="397192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2279EC52-E987-6499-4AFD-A91D8AF38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FB22CAF2-9293-64E1-0137-3F3FB026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6159022F-E7C8-39E4-46FF-D3FA8B922D5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D89087A-E0E8-8061-1521-D9890EBC7E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98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Table Example + Note 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62D59228-484F-AB7E-2578-34E7FF9BD1F8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57200" y="1819274"/>
            <a:ext cx="11270908" cy="3474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Text below table">
            <a:extLst>
              <a:ext uri="{FF2B5EF4-FFF2-40B4-BE49-F238E27FC236}">
                <a16:creationId xmlns:a16="http://schemas.microsoft.com/office/drawing/2014/main" id="{D6B3638A-E14C-832A-3DF9-369E0C7119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892" y="5485701"/>
            <a:ext cx="11264211" cy="3054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Note for table</a:t>
            </a: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8534EF66-687F-9567-0829-9157F28D6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5" name="URL">
            <a:extLst>
              <a:ext uri="{FF2B5EF4-FFF2-40B4-BE49-F238E27FC236}">
                <a16:creationId xmlns:a16="http://schemas.microsoft.com/office/drawing/2014/main" id="{1D66DD01-3AE8-C62B-C68B-27AB247F3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1" name="Slide #">
            <a:extLst>
              <a:ext uri="{FF2B5EF4-FFF2-40B4-BE49-F238E27FC236}">
                <a16:creationId xmlns:a16="http://schemas.microsoft.com/office/drawing/2014/main" id="{C6A19B48-4C7D-CC65-DCCE-3CF352DB0722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47E28EA-056C-C23C-91AE-3C61236B9A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35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Chart Example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AD9C128B-3AD9-74D0-510C-C7598F91119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57200" y="1819274"/>
            <a:ext cx="11277599" cy="3971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5" name="Logo">
            <a:extLst>
              <a:ext uri="{FF2B5EF4-FFF2-40B4-BE49-F238E27FC236}">
                <a16:creationId xmlns:a16="http://schemas.microsoft.com/office/drawing/2014/main" id="{42EE2A2A-4439-5F58-EE48-709EFE07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3" name="URL">
            <a:extLst>
              <a:ext uri="{FF2B5EF4-FFF2-40B4-BE49-F238E27FC236}">
                <a16:creationId xmlns:a16="http://schemas.microsoft.com/office/drawing/2014/main" id="{AA039960-9CC7-3F96-1011-DE0D1308E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0" name="Slide #">
            <a:extLst>
              <a:ext uri="{FF2B5EF4-FFF2-40B4-BE49-F238E27FC236}">
                <a16:creationId xmlns:a16="http://schemas.microsoft.com/office/drawing/2014/main" id="{9EF69FDD-646E-BA3F-7613-7B2916D31018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498E71D-79F1-15FF-9252-9F86D9484C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9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Chart Example + Note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AD9C128B-3AD9-74D0-510C-C7598F91119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57201" y="1819275"/>
            <a:ext cx="11277598" cy="3474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ext below table">
            <a:extLst>
              <a:ext uri="{FF2B5EF4-FFF2-40B4-BE49-F238E27FC236}">
                <a16:creationId xmlns:a16="http://schemas.microsoft.com/office/drawing/2014/main" id="{DF7E13ED-4611-2474-AF71-A36B5443CB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892" y="5485701"/>
            <a:ext cx="11264211" cy="3054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accent4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Note for chart</a:t>
            </a:r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5DC5C415-51BB-991E-2F90-A788C8FA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5" name="URL">
            <a:extLst>
              <a:ext uri="{FF2B5EF4-FFF2-40B4-BE49-F238E27FC236}">
                <a16:creationId xmlns:a16="http://schemas.microsoft.com/office/drawing/2014/main" id="{6FDA4144-4DE4-C185-5F83-33BD989B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1" name="Slide #">
            <a:extLst>
              <a:ext uri="{FF2B5EF4-FFF2-40B4-BE49-F238E27FC236}">
                <a16:creationId xmlns:a16="http://schemas.microsoft.com/office/drawing/2014/main" id="{81FD5D68-34D6-8795-9314-5BD08A663FA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7951BD0-A068-1DDE-F1A1-FD5CB8CC7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05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 + Text (top 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Chart + Text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Top/bottom</a:t>
            </a: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CABB636-F0E0-5035-E980-859A1F239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819275"/>
            <a:ext cx="11277599" cy="56983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06F1939D-75AB-B187-8E3A-3E8E1B2A350C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44500" y="2554731"/>
            <a:ext cx="11290300" cy="25046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BC8619D8-A69C-69E2-FF3F-4250A4329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5226072"/>
            <a:ext cx="11277599" cy="569839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2279EC52-E987-6499-4AFD-A91D8AF38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FB22CAF2-9293-64E1-0137-3F3FB026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6159022F-E7C8-39E4-46FF-D3FA8B922D5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98D9A5B-53B6-026F-09D6-D38999E32D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8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 + Text (left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0DC95695-9752-A00C-C9C9-232251999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77599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Text + Chart + Text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38C56026-0393-35A8-6FC0-37C18BF2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0" y="831251"/>
            <a:ext cx="11290769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Left/right</a:t>
            </a:r>
          </a:p>
        </p:txBody>
      </p:sp>
      <p:sp>
        <p:nvSpPr>
          <p:cNvPr id="3" name="Placeholder Left">
            <a:extLst>
              <a:ext uri="{FF2B5EF4-FFF2-40B4-BE49-F238E27FC236}">
                <a16:creationId xmlns:a16="http://schemas.microsoft.com/office/drawing/2014/main" id="{1CABB636-F0E0-5035-E980-859A1F239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9" y="1819275"/>
            <a:ext cx="2382253" cy="397192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DE9CC969-C151-D5C1-CB86-0FB3021025E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002781" y="1819275"/>
            <a:ext cx="6169794" cy="3971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5" name="Placeholder Right">
            <a:extLst>
              <a:ext uri="{FF2B5EF4-FFF2-40B4-BE49-F238E27FC236}">
                <a16:creationId xmlns:a16="http://schemas.microsoft.com/office/drawing/2014/main" id="{14698F9D-ED4D-D7C9-8ABF-DFBDD375D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6506" y="1819275"/>
            <a:ext cx="2384905" cy="3971925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581025" indent="-342900">
              <a:buSzPct val="90000"/>
              <a:buNone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buNone/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574675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801688" indent="0">
              <a:buNone/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7" name="Logo">
            <a:extLst>
              <a:ext uri="{FF2B5EF4-FFF2-40B4-BE49-F238E27FC236}">
                <a16:creationId xmlns:a16="http://schemas.microsoft.com/office/drawing/2014/main" id="{2279EC52-E987-6499-4AFD-A91D8AF38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6" name="URL">
            <a:extLst>
              <a:ext uri="{FF2B5EF4-FFF2-40B4-BE49-F238E27FC236}">
                <a16:creationId xmlns:a16="http://schemas.microsoft.com/office/drawing/2014/main" id="{FB22CAF2-9293-64E1-0137-3F3FB026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12" name="Slide #">
            <a:extLst>
              <a:ext uri="{FF2B5EF4-FFF2-40B4-BE49-F238E27FC236}">
                <a16:creationId xmlns:a16="http://schemas.microsoft.com/office/drawing/2014/main" id="{6159022F-E7C8-39E4-46FF-D3FA8B922D53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7602C3F-9D20-FEEB-3FF2-5CE0018017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02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Outlin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62AA799A-839F-F1EF-061B-B792A8C6B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Outline Text Boxes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DF0BC787-ECAF-44DC-F290-B063C0E739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844" y="1824036"/>
            <a:ext cx="3369927" cy="3967163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buSzPct val="90000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17C2D9E-047E-FB49-6CF4-AB9447E6A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3358" y="1824036"/>
            <a:ext cx="3369927" cy="3967163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buSzPct val="90000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400B7E-7E64-0FA1-B4CD-08B1EA75B2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4873" y="1824036"/>
            <a:ext cx="3369927" cy="3967163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buSzPct val="90000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DF654927-6FD8-40B8-8647-AE7A8F944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2" name="URL">
            <a:extLst>
              <a:ext uri="{FF2B5EF4-FFF2-40B4-BE49-F238E27FC236}">
                <a16:creationId xmlns:a16="http://schemas.microsoft.com/office/drawing/2014/main" id="{DEE37801-C792-CC75-59C2-CB8EAB764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B23CE81C-4400-8C26-7DEB-6F263D56E930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7AB631B-8CB1-44AA-B5A4-3D3B4B0533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97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Outlined Text Boxes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4">
            <a:extLst>
              <a:ext uri="{FF2B5EF4-FFF2-40B4-BE49-F238E27FC236}">
                <a16:creationId xmlns:a16="http://schemas.microsoft.com/office/drawing/2014/main" id="{3972D10D-B40E-040C-FC3B-4409E10F33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Three Outline Text Boxes + Icons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Icon 1">
            <a:extLst>
              <a:ext uri="{FF2B5EF4-FFF2-40B4-BE49-F238E27FC236}">
                <a16:creationId xmlns:a16="http://schemas.microsoft.com/office/drawing/2014/main" id="{1B0F0247-E32F-B736-2E79-1FE3CC84C5B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08073" y="1928035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12107409-F9E3-37FA-DFAE-EAEFC45DC2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1844" y="3222171"/>
            <a:ext cx="3369927" cy="2569028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 algn="ctr">
              <a:buSzPct val="90000"/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buSzPct val="90000"/>
              <a:tabLst/>
              <a:defRPr lang="en-US" sz="22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" name="Icon 2">
            <a:extLst>
              <a:ext uri="{FF2B5EF4-FFF2-40B4-BE49-F238E27FC236}">
                <a16:creationId xmlns:a16="http://schemas.microsoft.com/office/drawing/2014/main" id="{5F18AB0B-73E2-E194-57C1-82DDA45AAEB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59587" y="1928035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017C2D9E-047E-FB49-6CF4-AB9447E6A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3358" y="3222170"/>
            <a:ext cx="3369927" cy="2569029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 algn="ctr">
              <a:buSzPct val="90000"/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lang="en-US" sz="22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" name="Icon 3">
            <a:extLst>
              <a:ext uri="{FF2B5EF4-FFF2-40B4-BE49-F238E27FC236}">
                <a16:creationId xmlns:a16="http://schemas.microsoft.com/office/drawing/2014/main" id="{0D5A29D0-810A-BC66-DAFB-CFE96CD8774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611101" y="1928035"/>
            <a:ext cx="877467" cy="877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5400B7E-7E64-0FA1-B4CD-08B1EA75B2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4873" y="3222170"/>
            <a:ext cx="3369927" cy="2569029"/>
          </a:xfrm>
          <a:prstGeom prst="roundRect">
            <a:avLst>
              <a:gd name="adj" fmla="val 6653"/>
            </a:avLst>
          </a:prstGeom>
          <a:ln>
            <a:solidFill>
              <a:schemeClr val="accent6"/>
            </a:solidFill>
          </a:ln>
        </p:spPr>
        <p:txBody>
          <a:bodyPr lIns="182880" tIns="182880" rIns="182880" bIns="0"/>
          <a:lstStyle>
            <a:lvl1pPr marL="342900" indent="-342900" algn="ctr">
              <a:buNone/>
              <a:tabLst/>
              <a:defRPr lang="en-US" sz="2400" b="0" i="0" kern="1200" dirty="0" smtClean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lang="en-US" sz="22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2pPr>
            <a:lvl3pPr marL="868362" indent="-285750">
              <a:tabLst/>
              <a:defRPr lang="en-US" sz="20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2" name="URL">
            <a:extLst>
              <a:ext uri="{FF2B5EF4-FFF2-40B4-BE49-F238E27FC236}">
                <a16:creationId xmlns:a16="http://schemas.microsoft.com/office/drawing/2014/main" id="{18E2C6E6-E3B0-8C33-9AC8-E930E08FC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0872B1D9-A645-39FE-F780-CA40FAD11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2" name="Slide #">
            <a:extLst>
              <a:ext uri="{FF2B5EF4-FFF2-40B4-BE49-F238E27FC236}">
                <a16:creationId xmlns:a16="http://schemas.microsoft.com/office/drawing/2014/main" id="{2234A0FE-BDAC-27D7-54F5-F55F6F7E3FA4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FAAD441-5135-704E-C1EE-890E4A842C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58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utlin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">
            <a:extLst>
              <a:ext uri="{FF2B5EF4-FFF2-40B4-BE49-F238E27FC236}">
                <a16:creationId xmlns:a16="http://schemas.microsoft.com/office/drawing/2014/main" id="{5A2D4DB9-C06A-B88B-EACF-9A08AEC5D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Four Outlined Text Boxes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DF0BC787-ECAF-44DC-F290-B063C0E739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844" y="1824038"/>
            <a:ext cx="5396031" cy="1809105"/>
          </a:xfrm>
          <a:prstGeom prst="roundRect">
            <a:avLst>
              <a:gd name="adj" fmla="val 6653"/>
            </a:avLst>
          </a:prstGeom>
          <a:ln>
            <a:solidFill>
              <a:schemeClr val="accent3"/>
            </a:solidFill>
          </a:ln>
        </p:spPr>
        <p:txBody>
          <a:bodyPr lIns="182880" tIns="182880" rIns="182880" bIns="0"/>
          <a:lstStyle>
            <a:lvl1pPr marL="342900" indent="-342900">
              <a:buSzPct val="80000"/>
              <a:buNone/>
              <a:tabLst/>
              <a:defRPr lang="en-US" sz="24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574675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98736F6-0420-D859-3133-58B3CFF75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9244" y="1824038"/>
            <a:ext cx="5396031" cy="1809105"/>
          </a:xfrm>
          <a:prstGeom prst="roundRect">
            <a:avLst>
              <a:gd name="adj" fmla="val 6653"/>
            </a:avLst>
          </a:prstGeom>
          <a:ln>
            <a:solidFill>
              <a:schemeClr val="accent3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574675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D2B23413-8718-AD7B-150F-E656A5EDD3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1844" y="3982095"/>
            <a:ext cx="5396031" cy="1809105"/>
          </a:xfrm>
          <a:prstGeom prst="roundRect">
            <a:avLst>
              <a:gd name="adj" fmla="val 6653"/>
            </a:avLst>
          </a:prstGeom>
          <a:ln>
            <a:solidFill>
              <a:schemeClr val="accent3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574675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F11A08F-68C1-270D-A22F-69F78BBF7D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9244" y="3982095"/>
            <a:ext cx="5396031" cy="1809105"/>
          </a:xfrm>
          <a:prstGeom prst="roundRect">
            <a:avLst>
              <a:gd name="adj" fmla="val 6653"/>
            </a:avLst>
          </a:prstGeom>
          <a:ln>
            <a:solidFill>
              <a:schemeClr val="accent3"/>
            </a:solidFill>
          </a:ln>
        </p:spPr>
        <p:txBody>
          <a:bodyPr lIns="182880" tIns="182880" rIns="182880" bIns="0"/>
          <a:lstStyle>
            <a:lvl1pPr marL="342900" indent="-342900">
              <a:buNone/>
              <a:tabLst/>
              <a:defRPr lang="en-US" sz="2400" b="0" i="0" kern="1200" dirty="0">
                <a:solidFill>
                  <a:schemeClr val="accent4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  <a:lvl2pPr marL="400050" indent="-1619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2pPr>
            <a:lvl3pPr marL="574675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3pPr>
            <a:lvl4pPr marL="747713" indent="-173038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4pPr>
            <a:lvl5pPr marL="976313" indent="-174625">
              <a:tabLst/>
              <a:defRPr b="0" i="0">
                <a:solidFill>
                  <a:schemeClr val="accent4"/>
                </a:solidFill>
                <a:latin typeface="Aptos Narrow" panose="020B0004020202020204" pitchFamily="34" charset="0"/>
              </a:defRPr>
            </a:lvl5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5" name="Logo">
            <a:extLst>
              <a:ext uri="{FF2B5EF4-FFF2-40B4-BE49-F238E27FC236}">
                <a16:creationId xmlns:a16="http://schemas.microsoft.com/office/drawing/2014/main" id="{F0FC68B7-0E17-397E-DF9F-2542A2911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1" name="URL">
            <a:extLst>
              <a:ext uri="{FF2B5EF4-FFF2-40B4-BE49-F238E27FC236}">
                <a16:creationId xmlns:a16="http://schemas.microsoft.com/office/drawing/2014/main" id="{88B93129-942F-AF71-D68B-AFB37727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5BD80DD6-D994-1A56-9FCB-A5FB932ED7B1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22F7A3A-55C0-5C7D-34AE-9D607DE7C8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82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oli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4">
            <a:extLst>
              <a:ext uri="{FF2B5EF4-FFF2-40B4-BE49-F238E27FC236}">
                <a16:creationId xmlns:a16="http://schemas.microsoft.com/office/drawing/2014/main" id="{7982B23C-A7F6-2E73-1D79-561F569BF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Four Solid Text Boxes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EDBD90B-5DB2-3DC5-CF4C-50795EBFC0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031" y="831251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0" i="0">
                <a:solidFill>
                  <a:srgbClr val="4179A8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blue 1">
            <a:extLst>
              <a:ext uri="{FF2B5EF4-FFF2-40B4-BE49-F238E27FC236}">
                <a16:creationId xmlns:a16="http://schemas.microsoft.com/office/drawing/2014/main" id="{6B45E140-8C0C-8F8B-A959-96163D20C3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1844" y="1824038"/>
            <a:ext cx="5396031" cy="1809105"/>
          </a:xfrm>
          <a:prstGeom prst="roundRect">
            <a:avLst>
              <a:gd name="adj" fmla="val 6653"/>
            </a:avLst>
          </a:prstGeom>
          <a:solidFill>
            <a:schemeClr val="accent3"/>
          </a:solidFill>
          <a:ln>
            <a:noFill/>
          </a:ln>
        </p:spPr>
        <p:txBody>
          <a:bodyPr lIns="182880" tIns="182880" rIns="182880" bIns="0"/>
          <a:lstStyle>
            <a:lvl1pPr marL="0" indent="0">
              <a:buSzPct val="85000"/>
              <a:buFontTx/>
              <a:buNone/>
              <a:defRPr lang="en-US" sz="2400" b="0" i="0" kern="1200" dirty="0">
                <a:solidFill>
                  <a:schemeClr val="bg1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0" name="red">
            <a:extLst>
              <a:ext uri="{FF2B5EF4-FFF2-40B4-BE49-F238E27FC236}">
                <a16:creationId xmlns:a16="http://schemas.microsoft.com/office/drawing/2014/main" id="{F2DF25AB-E57B-4D98-1EE2-09DFEE539B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29244" y="1824038"/>
            <a:ext cx="5396031" cy="1809105"/>
          </a:xfrm>
          <a:prstGeom prst="roundRect">
            <a:avLst>
              <a:gd name="adj" fmla="val 6653"/>
            </a:avLst>
          </a:prstGeom>
          <a:solidFill>
            <a:schemeClr val="accent5"/>
          </a:solidFill>
          <a:ln>
            <a:noFill/>
          </a:ln>
        </p:spPr>
        <p:txBody>
          <a:bodyPr lIns="182880" tIns="182880" rIns="182880" bIns="0"/>
          <a:lstStyle>
            <a:lvl1pPr marL="0" indent="0">
              <a:buSzPct val="85000"/>
              <a:buFontTx/>
              <a:buNone/>
              <a:defRPr lang="en-US" sz="2400" b="0" i="0" kern="1200" dirty="0">
                <a:solidFill>
                  <a:schemeClr val="bg1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yellow">
            <a:extLst>
              <a:ext uri="{FF2B5EF4-FFF2-40B4-BE49-F238E27FC236}">
                <a16:creationId xmlns:a16="http://schemas.microsoft.com/office/drawing/2014/main" id="{267EC38E-A30A-6888-1D1E-E2A1F2211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1844" y="3982095"/>
            <a:ext cx="5396031" cy="1809105"/>
          </a:xfrm>
          <a:prstGeom prst="roundRect">
            <a:avLst>
              <a:gd name="adj" fmla="val 6653"/>
            </a:avLst>
          </a:prstGeom>
          <a:solidFill>
            <a:schemeClr val="accent6"/>
          </a:solidFill>
          <a:ln>
            <a:noFill/>
          </a:ln>
        </p:spPr>
        <p:txBody>
          <a:bodyPr lIns="182880" tIns="182880" rIns="182880" bIns="0"/>
          <a:lstStyle>
            <a:lvl1pPr marL="0" indent="0">
              <a:buSzPct val="85000"/>
              <a:buFontTx/>
              <a:buNone/>
              <a:defRPr lang="en-US" sz="2400" b="0" i="0" kern="1200" dirty="0">
                <a:solidFill>
                  <a:schemeClr val="tx2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1" name="blue 2">
            <a:extLst>
              <a:ext uri="{FF2B5EF4-FFF2-40B4-BE49-F238E27FC236}">
                <a16:creationId xmlns:a16="http://schemas.microsoft.com/office/drawing/2014/main" id="{8AB90348-59C0-F9CA-DCC5-5811F7C469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9244" y="3982095"/>
            <a:ext cx="5396031" cy="1809105"/>
          </a:xfrm>
          <a:prstGeom prst="roundRect">
            <a:avLst>
              <a:gd name="adj" fmla="val 6653"/>
            </a:avLst>
          </a:prstGeom>
          <a:solidFill>
            <a:schemeClr val="accent2"/>
          </a:solidFill>
          <a:ln>
            <a:noFill/>
          </a:ln>
        </p:spPr>
        <p:txBody>
          <a:bodyPr lIns="182880" tIns="182880" rIns="182880" bIns="0"/>
          <a:lstStyle>
            <a:lvl1pPr marL="0" indent="0">
              <a:buSzPct val="85000"/>
              <a:buFontTx/>
              <a:buNone/>
              <a:defRPr lang="en-US" sz="2400" b="0" i="0" kern="1200" dirty="0">
                <a:solidFill>
                  <a:schemeClr val="bg1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239713" lvl="0" indent="-2397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79090FE1-08D8-A85A-2766-D2FA7161F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9" name="URL">
            <a:extLst>
              <a:ext uri="{FF2B5EF4-FFF2-40B4-BE49-F238E27FC236}">
                <a16:creationId xmlns:a16="http://schemas.microsoft.com/office/drawing/2014/main" id="{94D684B4-ABD3-6709-B484-E26E201CF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41699E00-A6D2-E021-1E2B-A06ECDA173A8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6AD27-C130-3AD0-0FE9-C1FCE38B9B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87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648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004E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4">
            <a:extLst>
              <a:ext uri="{FF2B5EF4-FFF2-40B4-BE49-F238E27FC236}">
                <a16:creationId xmlns:a16="http://schemas.microsoft.com/office/drawing/2014/main" id="{94386EB6-7AE6-9D6F-D6F9-AC5A160948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24" y="2948168"/>
            <a:ext cx="11274552" cy="41656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lang="en-US" sz="3600" b="1" i="0" kern="1200" dirty="0">
                <a:solidFill>
                  <a:schemeClr val="accent6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ts val="38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Divider Slide Blue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8B7EB974-B18B-E1B3-9A23-CF0FD645A3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429000"/>
            <a:ext cx="11277600" cy="4445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36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4" name="white circle">
            <a:extLst>
              <a:ext uri="{FF2B5EF4-FFF2-40B4-BE49-F238E27FC236}">
                <a16:creationId xmlns:a16="http://schemas.microsoft.com/office/drawing/2014/main" id="{23673F85-D4E7-7CAF-7C2B-09A9EE4AD57D}"/>
              </a:ext>
            </a:extLst>
          </p:cNvPr>
          <p:cNvSpPr/>
          <p:nvPr userDrawn="1"/>
        </p:nvSpPr>
        <p:spPr>
          <a:xfrm>
            <a:off x="444817" y="5952334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F6F3D3C2-B987-7F95-AA4B-BCC5C2371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1" name="URL">
            <a:extLst>
              <a:ext uri="{FF2B5EF4-FFF2-40B4-BE49-F238E27FC236}">
                <a16:creationId xmlns:a16="http://schemas.microsoft.com/office/drawing/2014/main" id="{CDE35AA1-BDB4-3C22-7ECC-D6762D9DA937}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nj.gov/</a:t>
            </a:r>
            <a:r>
              <a:rPr lang="en-US" sz="1200" b="1" i="0" dirty="0">
                <a:solidFill>
                  <a:schemeClr val="accent6"/>
                </a:solidFill>
                <a:latin typeface="Aptos Narrow" panose="020B0004020202020204" pitchFamily="34" charset="0"/>
              </a:rPr>
              <a:t>education</a:t>
            </a:r>
          </a:p>
        </p:txBody>
      </p:sp>
      <p:sp>
        <p:nvSpPr>
          <p:cNvPr id="3" name="Slide #">
            <a:extLst>
              <a:ext uri="{FF2B5EF4-FFF2-40B4-BE49-F238E27FC236}">
                <a16:creationId xmlns:a16="http://schemas.microsoft.com/office/drawing/2014/main" id="{3B6FA865-236F-3CD0-1EE3-188D3D675B2C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64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">
    <p:bg>
      <p:bgPr>
        <a:solidFill>
          <a:srgbClr val="FEAD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C1F62B4D-D830-8E30-3407-15DA2B2AF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24" y="2948168"/>
            <a:ext cx="11274552" cy="41656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lang="en-US" sz="3600" b="1" i="0" kern="1200" dirty="0">
                <a:solidFill>
                  <a:schemeClr val="accent3"/>
                </a:solidFill>
                <a:latin typeface="Aptos Narrow" panose="020B0004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ts val="38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Divider Slide Yellow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8B7EB974-B18B-E1B3-9A23-CF0FD645A3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429000"/>
            <a:ext cx="11277600" cy="4445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3600" b="0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  <a:lvl2pPr marL="4572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2pPr>
            <a:lvl3pPr marL="9144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3pPr>
            <a:lvl4pPr marL="13716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4pPr>
            <a:lvl5pPr marL="1828800" indent="0" algn="ctr">
              <a:buNone/>
              <a:defRPr sz="3600" b="1" i="0">
                <a:solidFill>
                  <a:schemeClr val="bg1"/>
                </a:solidFill>
                <a:latin typeface="Aptos Narrow" panose="020B00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D98234DF-7064-38D0-6B8B-506E031EA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3" name="URL">
            <a:extLst>
              <a:ext uri="{FF2B5EF4-FFF2-40B4-BE49-F238E27FC236}">
                <a16:creationId xmlns:a16="http://schemas.microsoft.com/office/drawing/2014/main" id="{F6FF7F92-6EAD-1D91-F13C-F6D0F84C1691}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nj.gov/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education</a:t>
            </a:r>
          </a:p>
        </p:txBody>
      </p:sp>
      <p:sp>
        <p:nvSpPr>
          <p:cNvPr id="4" name="Slide #">
            <a:extLst>
              <a:ext uri="{FF2B5EF4-FFF2-40B4-BE49-F238E27FC236}">
                <a16:creationId xmlns:a16="http://schemas.microsoft.com/office/drawing/2014/main" id="{4EF64093-CDC1-75AE-7D80-36AEE8626BE4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tx2"/>
                </a:solidFill>
              </a:rPr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886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590EB81B-EC58-A566-40BD-E369B81FB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844" y="651436"/>
            <a:ext cx="9006247" cy="27077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Quote">
            <a:extLst>
              <a:ext uri="{FF2B5EF4-FFF2-40B4-BE49-F238E27FC236}">
                <a16:creationId xmlns:a16="http://schemas.microsoft.com/office/drawing/2014/main" id="{AA8AD7B8-65AB-CDA7-AFB0-1088FA1862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814" y="1139564"/>
            <a:ext cx="9024277" cy="59574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5400" b="1" i="0">
                <a:solidFill>
                  <a:schemeClr val="accent3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“Pull Quote”</a:t>
            </a:r>
          </a:p>
        </p:txBody>
      </p:sp>
      <p:sp>
        <p:nvSpPr>
          <p:cNvPr id="15" name="URL">
            <a:extLst>
              <a:ext uri="{FF2B5EF4-FFF2-40B4-BE49-F238E27FC236}">
                <a16:creationId xmlns:a16="http://schemas.microsoft.com/office/drawing/2014/main" id="{9245C2C0-6407-815D-29AE-63AADAC4F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910A0869-090B-23C2-3CF0-E6F06F320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2" name="Slide #">
            <a:extLst>
              <a:ext uri="{FF2B5EF4-FFF2-40B4-BE49-F238E27FC236}">
                <a16:creationId xmlns:a16="http://schemas.microsoft.com/office/drawing/2014/main" id="{B35A3450-7544-7007-4FF1-DBB5CC2E579A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170219-D565-A6BF-337B-BBDD054E25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64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-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C80BB9A8-AEDD-5CAF-F03F-3A80C6521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844" y="651436"/>
            <a:ext cx="9006840" cy="27077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accent2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AA8AD7B8-65AB-CDA7-AFB0-1088FA1862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814" y="1139564"/>
            <a:ext cx="9024277" cy="59574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5400" b="1" i="0">
                <a:solidFill>
                  <a:schemeClr val="accent2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“Pull Quote”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55B0226-4AF6-5A3D-E49B-3A3DF2CCB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10" name="URL">
            <a:extLst>
              <a:ext uri="{FF2B5EF4-FFF2-40B4-BE49-F238E27FC236}">
                <a16:creationId xmlns:a16="http://schemas.microsoft.com/office/drawing/2014/main" id="{326FCA7D-EA1A-489D-B91C-A540E0FA0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2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sp>
        <p:nvSpPr>
          <p:cNvPr id="2" name="Slide #">
            <a:extLst>
              <a:ext uri="{FF2B5EF4-FFF2-40B4-BE49-F238E27FC236}">
                <a16:creationId xmlns:a16="http://schemas.microsoft.com/office/drawing/2014/main" id="{A50CAF1A-EA45-AA99-B27B-84741CBC9797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accent3"/>
                </a:solidFill>
              </a:rPr>
              <a:t>‹#›</a:t>
            </a:fld>
            <a:endParaRPr lang="en-US" sz="1200" dirty="0">
              <a:solidFill>
                <a:schemeClr val="accent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8C6550-FCA8-8637-CB40-CE2EA4E8BD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23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- Yellow on Dark Blue">
    <p:bg>
      <p:bgPr>
        <a:solidFill>
          <a:srgbClr val="004E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>
            <a:extLst>
              <a:ext uri="{FF2B5EF4-FFF2-40B4-BE49-F238E27FC236}">
                <a16:creationId xmlns:a16="http://schemas.microsoft.com/office/drawing/2014/main" id="{E23120FC-E453-1DC9-3BBD-931B8A7EB7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844" y="651436"/>
            <a:ext cx="9006840" cy="27077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Quote">
            <a:extLst>
              <a:ext uri="{FF2B5EF4-FFF2-40B4-BE49-F238E27FC236}">
                <a16:creationId xmlns:a16="http://schemas.microsoft.com/office/drawing/2014/main" id="{AA8AD7B8-65AB-CDA7-AFB0-1088FA1862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814" y="1139564"/>
            <a:ext cx="9024277" cy="59574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5400" b="1" i="0">
                <a:solidFill>
                  <a:schemeClr val="accent6"/>
                </a:solidFill>
                <a:latin typeface="Aptos Narrow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“Pull Quote”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7304B56-B04F-A296-935A-AD667D772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7200" y="5962074"/>
            <a:ext cx="578485" cy="578485"/>
          </a:xfrm>
          <a:prstGeom prst="rect">
            <a:avLst/>
          </a:prstGeom>
        </p:spPr>
      </p:pic>
      <p:sp>
        <p:nvSpPr>
          <p:cNvPr id="2" name="white circle">
            <a:extLst>
              <a:ext uri="{FF2B5EF4-FFF2-40B4-BE49-F238E27FC236}">
                <a16:creationId xmlns:a16="http://schemas.microsoft.com/office/drawing/2014/main" id="{0958702D-C112-8F19-9516-49AFE6D13D18}"/>
              </a:ext>
            </a:extLst>
          </p:cNvPr>
          <p:cNvSpPr/>
          <p:nvPr userDrawn="1"/>
        </p:nvSpPr>
        <p:spPr>
          <a:xfrm>
            <a:off x="444817" y="5952334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URL">
            <a:extLst>
              <a:ext uri="{FF2B5EF4-FFF2-40B4-BE49-F238E27FC236}">
                <a16:creationId xmlns:a16="http://schemas.microsoft.com/office/drawing/2014/main" id="{E8B77E37-1258-9880-9DE7-0F9EC2CD1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155527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 Narrow" panose="020B0004020202020204" pitchFamily="34" charset="0"/>
              </a:rPr>
              <a:t>nj.gov/</a:t>
            </a:r>
            <a:r>
              <a:rPr lang="en-US" sz="1200" b="1" i="0" dirty="0">
                <a:solidFill>
                  <a:schemeClr val="accent6"/>
                </a:solidFill>
                <a:latin typeface="Aptos Narrow" panose="020B0004020202020204" pitchFamily="34" charset="0"/>
              </a:rPr>
              <a:t>education</a:t>
            </a:r>
          </a:p>
        </p:txBody>
      </p:sp>
      <p:sp>
        <p:nvSpPr>
          <p:cNvPr id="6" name="Slide #">
            <a:extLst>
              <a:ext uri="{FF2B5EF4-FFF2-40B4-BE49-F238E27FC236}">
                <a16:creationId xmlns:a16="http://schemas.microsoft.com/office/drawing/2014/main" id="{76948DA9-01F7-E3BD-216A-E615582E6195}"/>
              </a:ext>
            </a:extLst>
          </p:cNvPr>
          <p:cNvSpPr txBox="1"/>
          <p:nvPr userDrawn="1"/>
        </p:nvSpPr>
        <p:spPr>
          <a:xfrm>
            <a:off x="6577912" y="6171439"/>
            <a:ext cx="51435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AB2C32-F27B-A04A-A51B-01FB410A5002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17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4048A2-4CA8-2AF9-3986-50AD22D3CE8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9">
            <a:extLst>
              <a:ext uri="{FF2B5EF4-FFF2-40B4-BE49-F238E27FC236}">
                <a16:creationId xmlns:a16="http://schemas.microsoft.com/office/drawing/2014/main" id="{58DC3543-E51D-A3F9-8817-6215B09FF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83281"/>
            <a:ext cx="11290986" cy="41656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4" name="Facebook">
            <a:extLst>
              <a:ext uri="{FF2B5EF4-FFF2-40B4-BE49-F238E27FC236}">
                <a16:creationId xmlns:a16="http://schemas.microsoft.com/office/drawing/2014/main" id="{D70DC667-E9EA-A953-7F64-6D6627EE39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5032" y="2165690"/>
            <a:ext cx="2582676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Instagram">
            <a:extLst>
              <a:ext uri="{FF2B5EF4-FFF2-40B4-BE49-F238E27FC236}">
                <a16:creationId xmlns:a16="http://schemas.microsoft.com/office/drawing/2014/main" id="{7AD54722-9674-4124-8FBC-7CF3EF76A24A}"/>
              </a:ext>
            </a:extLst>
          </p:cNvPr>
          <p:cNvGrpSpPr/>
          <p:nvPr userDrawn="1"/>
        </p:nvGrpSpPr>
        <p:grpSpPr>
          <a:xfrm>
            <a:off x="2178678" y="3066315"/>
            <a:ext cx="495384" cy="495384"/>
            <a:chOff x="3767981" y="4846381"/>
            <a:chExt cx="498995" cy="498995"/>
          </a:xfrm>
          <a:solidFill>
            <a:schemeClr val="bg1"/>
          </a:solidFill>
        </p:grpSpPr>
        <p:sp>
          <p:nvSpPr>
            <p:cNvPr id="9" name="instagram">
              <a:extLst>
                <a:ext uri="{FF2B5EF4-FFF2-40B4-BE49-F238E27FC236}">
                  <a16:creationId xmlns:a16="http://schemas.microsoft.com/office/drawing/2014/main" id="{092A6A11-77E1-A8DB-F91B-FAF7B15BA259}"/>
                </a:ext>
              </a:extLst>
            </p:cNvPr>
            <p:cNvSpPr/>
            <p:nvPr/>
          </p:nvSpPr>
          <p:spPr>
            <a:xfrm>
              <a:off x="3767981" y="4846381"/>
              <a:ext cx="498995" cy="498995"/>
            </a:xfrm>
            <a:custGeom>
              <a:avLst/>
              <a:gdLst>
                <a:gd name="connsiteX0" fmla="*/ 353854 w 498995"/>
                <a:gd name="connsiteY0" fmla="*/ 0 h 498995"/>
                <a:gd name="connsiteX1" fmla="*/ 145141 w 498995"/>
                <a:gd name="connsiteY1" fmla="*/ 0 h 498995"/>
                <a:gd name="connsiteX2" fmla="*/ 0 w 498995"/>
                <a:gd name="connsiteY2" fmla="*/ 145141 h 498995"/>
                <a:gd name="connsiteX3" fmla="*/ 0 w 498995"/>
                <a:gd name="connsiteY3" fmla="*/ 353854 h 498995"/>
                <a:gd name="connsiteX4" fmla="*/ 145141 w 498995"/>
                <a:gd name="connsiteY4" fmla="*/ 498996 h 498995"/>
                <a:gd name="connsiteX5" fmla="*/ 353854 w 498995"/>
                <a:gd name="connsiteY5" fmla="*/ 498996 h 498995"/>
                <a:gd name="connsiteX6" fmla="*/ 498996 w 498995"/>
                <a:gd name="connsiteY6" fmla="*/ 353854 h 498995"/>
                <a:gd name="connsiteX7" fmla="*/ 498996 w 498995"/>
                <a:gd name="connsiteY7" fmla="*/ 145141 h 498995"/>
                <a:gd name="connsiteX8" fmla="*/ 353854 w 498995"/>
                <a:gd name="connsiteY8" fmla="*/ 0 h 498995"/>
                <a:gd name="connsiteX9" fmla="*/ 448243 w 498995"/>
                <a:gd name="connsiteY9" fmla="*/ 143886 h 498995"/>
                <a:gd name="connsiteX10" fmla="*/ 448243 w 498995"/>
                <a:gd name="connsiteY10" fmla="*/ 357464 h 498995"/>
                <a:gd name="connsiteX11" fmla="*/ 356261 w 498995"/>
                <a:gd name="connsiteY11" fmla="*/ 449447 h 498995"/>
                <a:gd name="connsiteX12" fmla="*/ 142630 w 498995"/>
                <a:gd name="connsiteY12" fmla="*/ 449447 h 498995"/>
                <a:gd name="connsiteX13" fmla="*/ 50648 w 498995"/>
                <a:gd name="connsiteY13" fmla="*/ 357464 h 498995"/>
                <a:gd name="connsiteX14" fmla="*/ 50648 w 498995"/>
                <a:gd name="connsiteY14" fmla="*/ 143886 h 498995"/>
                <a:gd name="connsiteX15" fmla="*/ 142630 w 498995"/>
                <a:gd name="connsiteY15" fmla="*/ 51904 h 498995"/>
                <a:gd name="connsiteX16" fmla="*/ 356261 w 498995"/>
                <a:gd name="connsiteY16" fmla="*/ 51904 h 498995"/>
                <a:gd name="connsiteX17" fmla="*/ 448243 w 498995"/>
                <a:gd name="connsiteY17" fmla="*/ 143886 h 49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8995" h="498995">
                  <a:moveTo>
                    <a:pt x="353854" y="0"/>
                  </a:moveTo>
                  <a:lnTo>
                    <a:pt x="145141" y="0"/>
                  </a:lnTo>
                  <a:cubicBezTo>
                    <a:pt x="65089" y="0"/>
                    <a:pt x="0" y="65089"/>
                    <a:pt x="0" y="145141"/>
                  </a:cubicBezTo>
                  <a:lnTo>
                    <a:pt x="0" y="353854"/>
                  </a:lnTo>
                  <a:cubicBezTo>
                    <a:pt x="0" y="433855"/>
                    <a:pt x="65089" y="498996"/>
                    <a:pt x="145141" y="498996"/>
                  </a:cubicBezTo>
                  <a:lnTo>
                    <a:pt x="353854" y="498996"/>
                  </a:lnTo>
                  <a:cubicBezTo>
                    <a:pt x="433855" y="498996"/>
                    <a:pt x="498996" y="433907"/>
                    <a:pt x="498996" y="353854"/>
                  </a:cubicBezTo>
                  <a:lnTo>
                    <a:pt x="498996" y="145141"/>
                  </a:lnTo>
                  <a:cubicBezTo>
                    <a:pt x="498996" y="65141"/>
                    <a:pt x="433907" y="0"/>
                    <a:pt x="353854" y="0"/>
                  </a:cubicBezTo>
                  <a:close/>
                  <a:moveTo>
                    <a:pt x="448243" y="143886"/>
                  </a:moveTo>
                  <a:lnTo>
                    <a:pt x="448243" y="357464"/>
                  </a:lnTo>
                  <a:cubicBezTo>
                    <a:pt x="448243" y="408165"/>
                    <a:pt x="406961" y="449447"/>
                    <a:pt x="356261" y="449447"/>
                  </a:cubicBezTo>
                  <a:lnTo>
                    <a:pt x="142630" y="449447"/>
                  </a:lnTo>
                  <a:cubicBezTo>
                    <a:pt x="91930" y="449447"/>
                    <a:pt x="50648" y="408165"/>
                    <a:pt x="50648" y="357464"/>
                  </a:cubicBezTo>
                  <a:lnTo>
                    <a:pt x="50648" y="143886"/>
                  </a:lnTo>
                  <a:cubicBezTo>
                    <a:pt x="50648" y="93186"/>
                    <a:pt x="91930" y="51904"/>
                    <a:pt x="142630" y="51904"/>
                  </a:cubicBezTo>
                  <a:lnTo>
                    <a:pt x="356261" y="51904"/>
                  </a:lnTo>
                  <a:cubicBezTo>
                    <a:pt x="406961" y="51904"/>
                    <a:pt x="448243" y="93186"/>
                    <a:pt x="448243" y="143886"/>
                  </a:cubicBezTo>
                  <a:close/>
                </a:path>
              </a:pathLst>
            </a:custGeom>
            <a:grpFill/>
            <a:ln w="5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4F8F548-B5F7-35CC-52F2-6471698FF014}"/>
                </a:ext>
              </a:extLst>
            </p:cNvPr>
            <p:cNvSpPr/>
            <p:nvPr/>
          </p:nvSpPr>
          <p:spPr>
            <a:xfrm>
              <a:off x="3886752" y="4966355"/>
              <a:ext cx="261453" cy="261401"/>
            </a:xfrm>
            <a:custGeom>
              <a:avLst/>
              <a:gdLst>
                <a:gd name="connsiteX0" fmla="*/ 130701 w 261453"/>
                <a:gd name="connsiteY0" fmla="*/ 0 h 261401"/>
                <a:gd name="connsiteX1" fmla="*/ 0 w 261453"/>
                <a:gd name="connsiteY1" fmla="*/ 130701 h 261401"/>
                <a:gd name="connsiteX2" fmla="*/ 130701 w 261453"/>
                <a:gd name="connsiteY2" fmla="*/ 261401 h 261401"/>
                <a:gd name="connsiteX3" fmla="*/ 261453 w 261453"/>
                <a:gd name="connsiteY3" fmla="*/ 130701 h 261401"/>
                <a:gd name="connsiteX4" fmla="*/ 130701 w 261453"/>
                <a:gd name="connsiteY4" fmla="*/ 0 h 261401"/>
                <a:gd name="connsiteX5" fmla="*/ 211120 w 261453"/>
                <a:gd name="connsiteY5" fmla="*/ 130701 h 261401"/>
                <a:gd name="connsiteX6" fmla="*/ 130701 w 261453"/>
                <a:gd name="connsiteY6" fmla="*/ 211120 h 261401"/>
                <a:gd name="connsiteX7" fmla="*/ 50282 w 261453"/>
                <a:gd name="connsiteY7" fmla="*/ 130701 h 261401"/>
                <a:gd name="connsiteX8" fmla="*/ 130701 w 261453"/>
                <a:gd name="connsiteY8" fmla="*/ 50282 h 261401"/>
                <a:gd name="connsiteX9" fmla="*/ 211120 w 261453"/>
                <a:gd name="connsiteY9" fmla="*/ 130701 h 261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453" h="261401">
                  <a:moveTo>
                    <a:pt x="130701" y="0"/>
                  </a:moveTo>
                  <a:cubicBezTo>
                    <a:pt x="58601" y="0"/>
                    <a:pt x="0" y="58653"/>
                    <a:pt x="0" y="130701"/>
                  </a:cubicBezTo>
                  <a:cubicBezTo>
                    <a:pt x="0" y="202748"/>
                    <a:pt x="58653" y="261401"/>
                    <a:pt x="130701" y="261401"/>
                  </a:cubicBezTo>
                  <a:cubicBezTo>
                    <a:pt x="202748" y="261401"/>
                    <a:pt x="261453" y="202748"/>
                    <a:pt x="261453" y="130701"/>
                  </a:cubicBezTo>
                  <a:cubicBezTo>
                    <a:pt x="261453" y="58653"/>
                    <a:pt x="202800" y="0"/>
                    <a:pt x="130701" y="0"/>
                  </a:cubicBezTo>
                  <a:close/>
                  <a:moveTo>
                    <a:pt x="211120" y="130701"/>
                  </a:moveTo>
                  <a:cubicBezTo>
                    <a:pt x="211120" y="175070"/>
                    <a:pt x="175017" y="211120"/>
                    <a:pt x="130701" y="211120"/>
                  </a:cubicBezTo>
                  <a:cubicBezTo>
                    <a:pt x="86384" y="211120"/>
                    <a:pt x="50282" y="175017"/>
                    <a:pt x="50282" y="130701"/>
                  </a:cubicBezTo>
                  <a:cubicBezTo>
                    <a:pt x="50282" y="86384"/>
                    <a:pt x="86384" y="50282"/>
                    <a:pt x="130701" y="50282"/>
                  </a:cubicBezTo>
                  <a:cubicBezTo>
                    <a:pt x="175017" y="50282"/>
                    <a:pt x="211120" y="86384"/>
                    <a:pt x="211120" y="130701"/>
                  </a:cubicBezTo>
                  <a:close/>
                </a:path>
              </a:pathLst>
            </a:custGeom>
            <a:grpFill/>
            <a:ln w="5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778B51D-663D-1124-1566-FBA7F84D2CF4}"/>
                </a:ext>
              </a:extLst>
            </p:cNvPr>
            <p:cNvSpPr/>
            <p:nvPr/>
          </p:nvSpPr>
          <p:spPr>
            <a:xfrm>
              <a:off x="4117388" y="4931613"/>
              <a:ext cx="64879" cy="64879"/>
            </a:xfrm>
            <a:custGeom>
              <a:avLst/>
              <a:gdLst>
                <a:gd name="connsiteX0" fmla="*/ 32440 w 64879"/>
                <a:gd name="connsiteY0" fmla="*/ 0 h 64879"/>
                <a:gd name="connsiteX1" fmla="*/ 0 w 64879"/>
                <a:gd name="connsiteY1" fmla="*/ 32440 h 64879"/>
                <a:gd name="connsiteX2" fmla="*/ 32440 w 64879"/>
                <a:gd name="connsiteY2" fmla="*/ 64879 h 64879"/>
                <a:gd name="connsiteX3" fmla="*/ 64879 w 64879"/>
                <a:gd name="connsiteY3" fmla="*/ 32440 h 64879"/>
                <a:gd name="connsiteX4" fmla="*/ 32440 w 64879"/>
                <a:gd name="connsiteY4" fmla="*/ 0 h 6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79" h="64879">
                  <a:moveTo>
                    <a:pt x="32440" y="0"/>
                  </a:moveTo>
                  <a:cubicBezTo>
                    <a:pt x="14546" y="0"/>
                    <a:pt x="0" y="14546"/>
                    <a:pt x="0" y="32440"/>
                  </a:cubicBezTo>
                  <a:cubicBezTo>
                    <a:pt x="0" y="50334"/>
                    <a:pt x="14546" y="64879"/>
                    <a:pt x="32440" y="64879"/>
                  </a:cubicBezTo>
                  <a:cubicBezTo>
                    <a:pt x="50334" y="64879"/>
                    <a:pt x="64879" y="50334"/>
                    <a:pt x="64879" y="32440"/>
                  </a:cubicBezTo>
                  <a:cubicBezTo>
                    <a:pt x="64879" y="14546"/>
                    <a:pt x="50334" y="0"/>
                    <a:pt x="32440" y="0"/>
                  </a:cubicBezTo>
                  <a:close/>
                </a:path>
              </a:pathLst>
            </a:custGeom>
            <a:grpFill/>
            <a:ln w="5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7" name="instagram">
            <a:extLst>
              <a:ext uri="{FF2B5EF4-FFF2-40B4-BE49-F238E27FC236}">
                <a16:creationId xmlns:a16="http://schemas.microsoft.com/office/drawing/2014/main" id="{B6A6E0F1-4B73-D3F7-5271-45AB98171C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5032" y="3704328"/>
            <a:ext cx="2582676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hreads">
            <a:extLst>
              <a:ext uri="{FF2B5EF4-FFF2-40B4-BE49-F238E27FC236}">
                <a16:creationId xmlns:a16="http://schemas.microsoft.com/office/drawing/2014/main" id="{B0E81E91-A4CD-2159-A499-E7AFA7F1A3FF}"/>
              </a:ext>
            </a:extLst>
          </p:cNvPr>
          <p:cNvSpPr/>
          <p:nvPr userDrawn="1"/>
        </p:nvSpPr>
        <p:spPr>
          <a:xfrm>
            <a:off x="2199196" y="4524805"/>
            <a:ext cx="454349" cy="528160"/>
          </a:xfrm>
          <a:custGeom>
            <a:avLst/>
            <a:gdLst>
              <a:gd name="connsiteX0" fmla="*/ 356156 w 457661"/>
              <a:gd name="connsiteY0" fmla="*/ 246437 h 532010"/>
              <a:gd name="connsiteX1" fmla="*/ 349198 w 457661"/>
              <a:gd name="connsiteY1" fmla="*/ 243245 h 532010"/>
              <a:gd name="connsiteX2" fmla="*/ 234351 w 457661"/>
              <a:gd name="connsiteY2" fmla="*/ 123846 h 532010"/>
              <a:gd name="connsiteX3" fmla="*/ 233409 w 457661"/>
              <a:gd name="connsiteY3" fmla="*/ 123846 h 532010"/>
              <a:gd name="connsiteX4" fmla="*/ 136090 w 457661"/>
              <a:gd name="connsiteY4" fmla="*/ 173814 h 532010"/>
              <a:gd name="connsiteX5" fmla="*/ 174285 w 457661"/>
              <a:gd name="connsiteY5" fmla="*/ 200027 h 532010"/>
              <a:gd name="connsiteX6" fmla="*/ 233409 w 457661"/>
              <a:gd name="connsiteY6" fmla="*/ 170779 h 532010"/>
              <a:gd name="connsiteX7" fmla="*/ 234037 w 457661"/>
              <a:gd name="connsiteY7" fmla="*/ 170779 h 532010"/>
              <a:gd name="connsiteX8" fmla="*/ 285312 w 457661"/>
              <a:gd name="connsiteY8" fmla="*/ 190505 h 532010"/>
              <a:gd name="connsiteX9" fmla="*/ 301585 w 457661"/>
              <a:gd name="connsiteY9" fmla="*/ 229432 h 532010"/>
              <a:gd name="connsiteX10" fmla="*/ 235973 w 457661"/>
              <a:gd name="connsiteY10" fmla="*/ 226293 h 532010"/>
              <a:gd name="connsiteX11" fmla="*/ 130387 w 457661"/>
              <a:gd name="connsiteY11" fmla="*/ 322095 h 532010"/>
              <a:gd name="connsiteX12" fmla="*/ 168425 w 457661"/>
              <a:gd name="connsiteY12" fmla="*/ 387811 h 532010"/>
              <a:gd name="connsiteX13" fmla="*/ 239217 w 457661"/>
              <a:gd name="connsiteY13" fmla="*/ 405601 h 532010"/>
              <a:gd name="connsiteX14" fmla="*/ 319688 w 457661"/>
              <a:gd name="connsiteY14" fmla="*/ 366464 h 532010"/>
              <a:gd name="connsiteX15" fmla="*/ 347105 w 457661"/>
              <a:gd name="connsiteY15" fmla="*/ 294626 h 532010"/>
              <a:gd name="connsiteX16" fmla="*/ 382474 w 457661"/>
              <a:gd name="connsiteY16" fmla="*/ 333344 h 532010"/>
              <a:gd name="connsiteX17" fmla="*/ 358773 w 457661"/>
              <a:gd name="connsiteY17" fmla="*/ 439662 h 532010"/>
              <a:gd name="connsiteX18" fmla="*/ 232729 w 457661"/>
              <a:gd name="connsiteY18" fmla="*/ 484973 h 532010"/>
              <a:gd name="connsiteX19" fmla="*/ 90674 w 457661"/>
              <a:gd name="connsiteY19" fmla="*/ 424751 h 532010"/>
              <a:gd name="connsiteX20" fmla="*/ 45991 w 457661"/>
              <a:gd name="connsiteY20" fmla="*/ 265953 h 532010"/>
              <a:gd name="connsiteX21" fmla="*/ 90674 w 457661"/>
              <a:gd name="connsiteY21" fmla="*/ 107156 h 532010"/>
              <a:gd name="connsiteX22" fmla="*/ 232729 w 457661"/>
              <a:gd name="connsiteY22" fmla="*/ 46933 h 532010"/>
              <a:gd name="connsiteX23" fmla="*/ 377295 w 457661"/>
              <a:gd name="connsiteY23" fmla="*/ 107470 h 532010"/>
              <a:gd name="connsiteX24" fmla="*/ 412926 w 457661"/>
              <a:gd name="connsiteY24" fmla="*/ 179936 h 532010"/>
              <a:gd name="connsiteX25" fmla="*/ 457661 w 457661"/>
              <a:gd name="connsiteY25" fmla="*/ 168006 h 532010"/>
              <a:gd name="connsiteX26" fmla="*/ 412717 w 457661"/>
              <a:gd name="connsiteY26" fmla="*/ 77489 h 532010"/>
              <a:gd name="connsiteX27" fmla="*/ 232938 w 457661"/>
              <a:gd name="connsiteY27" fmla="*/ 0 h 532010"/>
              <a:gd name="connsiteX28" fmla="*/ 232624 w 457661"/>
              <a:gd name="connsiteY28" fmla="*/ 0 h 532010"/>
              <a:gd name="connsiteX29" fmla="*/ 54834 w 457661"/>
              <a:gd name="connsiteY29" fmla="*/ 77803 h 532010"/>
              <a:gd name="connsiteX30" fmla="*/ 0 w 457661"/>
              <a:gd name="connsiteY30" fmla="*/ 265796 h 532010"/>
              <a:gd name="connsiteX31" fmla="*/ 0 w 457661"/>
              <a:gd name="connsiteY31" fmla="*/ 266005 h 532010"/>
              <a:gd name="connsiteX32" fmla="*/ 0 w 457661"/>
              <a:gd name="connsiteY32" fmla="*/ 266215 h 532010"/>
              <a:gd name="connsiteX33" fmla="*/ 54834 w 457661"/>
              <a:gd name="connsiteY33" fmla="*/ 454208 h 532010"/>
              <a:gd name="connsiteX34" fmla="*/ 232624 w 457661"/>
              <a:gd name="connsiteY34" fmla="*/ 532011 h 532010"/>
              <a:gd name="connsiteX35" fmla="*/ 232938 w 457661"/>
              <a:gd name="connsiteY35" fmla="*/ 532011 h 532010"/>
              <a:gd name="connsiteX36" fmla="*/ 391003 w 457661"/>
              <a:gd name="connsiteY36" fmla="*/ 473306 h 532010"/>
              <a:gd name="connsiteX37" fmla="*/ 424646 w 457661"/>
              <a:gd name="connsiteY37" fmla="*/ 314613 h 532010"/>
              <a:gd name="connsiteX38" fmla="*/ 356156 w 457661"/>
              <a:gd name="connsiteY38" fmla="*/ 246594 h 532010"/>
              <a:gd name="connsiteX39" fmla="*/ 236757 w 457661"/>
              <a:gd name="connsiteY39" fmla="*/ 358668 h 532010"/>
              <a:gd name="connsiteX40" fmla="*/ 176325 w 457661"/>
              <a:gd name="connsiteY40" fmla="*/ 319531 h 532010"/>
              <a:gd name="connsiteX41" fmla="*/ 238536 w 457661"/>
              <a:gd name="connsiteY41" fmla="*/ 273174 h 532010"/>
              <a:gd name="connsiteX42" fmla="*/ 254599 w 457661"/>
              <a:gd name="connsiteY42" fmla="*/ 272703 h 532010"/>
              <a:gd name="connsiteX43" fmla="*/ 302736 w 457661"/>
              <a:gd name="connsiteY43" fmla="*/ 277569 h 532010"/>
              <a:gd name="connsiteX44" fmla="*/ 236810 w 457661"/>
              <a:gd name="connsiteY44" fmla="*/ 358668 h 53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57661" h="532010">
                <a:moveTo>
                  <a:pt x="356156" y="246437"/>
                </a:moveTo>
                <a:cubicBezTo>
                  <a:pt x="353854" y="245338"/>
                  <a:pt x="351552" y="244292"/>
                  <a:pt x="349198" y="243245"/>
                </a:cubicBezTo>
                <a:cubicBezTo>
                  <a:pt x="345116" y="167588"/>
                  <a:pt x="303730" y="124265"/>
                  <a:pt x="234351" y="123846"/>
                </a:cubicBezTo>
                <a:cubicBezTo>
                  <a:pt x="234037" y="123846"/>
                  <a:pt x="233723" y="123846"/>
                  <a:pt x="233409" y="123846"/>
                </a:cubicBezTo>
                <a:cubicBezTo>
                  <a:pt x="191865" y="123846"/>
                  <a:pt x="157333" y="141584"/>
                  <a:pt x="136090" y="173814"/>
                </a:cubicBezTo>
                <a:lnTo>
                  <a:pt x="174285" y="200027"/>
                </a:lnTo>
                <a:cubicBezTo>
                  <a:pt x="190138" y="175959"/>
                  <a:pt x="215096" y="170779"/>
                  <a:pt x="233409" y="170779"/>
                </a:cubicBezTo>
                <a:cubicBezTo>
                  <a:pt x="233618" y="170779"/>
                  <a:pt x="233827" y="170779"/>
                  <a:pt x="234037" y="170779"/>
                </a:cubicBezTo>
                <a:cubicBezTo>
                  <a:pt x="256901" y="170936"/>
                  <a:pt x="274115" y="177581"/>
                  <a:pt x="285312" y="190505"/>
                </a:cubicBezTo>
                <a:cubicBezTo>
                  <a:pt x="293422" y="199923"/>
                  <a:pt x="298864" y="213003"/>
                  <a:pt x="301585" y="229432"/>
                </a:cubicBezTo>
                <a:cubicBezTo>
                  <a:pt x="281336" y="225979"/>
                  <a:pt x="259413" y="224933"/>
                  <a:pt x="235973" y="226293"/>
                </a:cubicBezTo>
                <a:cubicBezTo>
                  <a:pt x="169994" y="230113"/>
                  <a:pt x="127561" y="268569"/>
                  <a:pt x="130387" y="322095"/>
                </a:cubicBezTo>
                <a:cubicBezTo>
                  <a:pt x="131852" y="349250"/>
                  <a:pt x="145351" y="372586"/>
                  <a:pt x="168425" y="387811"/>
                </a:cubicBezTo>
                <a:cubicBezTo>
                  <a:pt x="187941" y="400683"/>
                  <a:pt x="213108" y="407014"/>
                  <a:pt x="239217" y="405601"/>
                </a:cubicBezTo>
                <a:cubicBezTo>
                  <a:pt x="273749" y="403717"/>
                  <a:pt x="300800" y="390532"/>
                  <a:pt x="319688" y="366464"/>
                </a:cubicBezTo>
                <a:cubicBezTo>
                  <a:pt x="334024" y="348203"/>
                  <a:pt x="343128" y="324502"/>
                  <a:pt x="347105" y="294626"/>
                </a:cubicBezTo>
                <a:cubicBezTo>
                  <a:pt x="363534" y="304567"/>
                  <a:pt x="375725" y="317595"/>
                  <a:pt x="382474" y="333344"/>
                </a:cubicBezTo>
                <a:cubicBezTo>
                  <a:pt x="393933" y="360028"/>
                  <a:pt x="394613" y="403926"/>
                  <a:pt x="358773" y="439662"/>
                </a:cubicBezTo>
                <a:cubicBezTo>
                  <a:pt x="327432" y="471003"/>
                  <a:pt x="289707" y="484555"/>
                  <a:pt x="232729" y="484973"/>
                </a:cubicBezTo>
                <a:cubicBezTo>
                  <a:pt x="169524" y="484503"/>
                  <a:pt x="121753" y="464254"/>
                  <a:pt x="90674" y="424751"/>
                </a:cubicBezTo>
                <a:cubicBezTo>
                  <a:pt x="61583" y="387759"/>
                  <a:pt x="46514" y="334338"/>
                  <a:pt x="45991" y="265953"/>
                </a:cubicBezTo>
                <a:cubicBezTo>
                  <a:pt x="46567" y="197568"/>
                  <a:pt x="61583" y="144147"/>
                  <a:pt x="90674" y="107156"/>
                </a:cubicBezTo>
                <a:cubicBezTo>
                  <a:pt x="121753" y="67652"/>
                  <a:pt x="169524" y="47404"/>
                  <a:pt x="232729" y="46933"/>
                </a:cubicBezTo>
                <a:cubicBezTo>
                  <a:pt x="296405" y="47404"/>
                  <a:pt x="345012" y="67757"/>
                  <a:pt x="377295" y="107470"/>
                </a:cubicBezTo>
                <a:cubicBezTo>
                  <a:pt x="393096" y="126933"/>
                  <a:pt x="405025" y="151420"/>
                  <a:pt x="412926" y="179936"/>
                </a:cubicBezTo>
                <a:lnTo>
                  <a:pt x="457661" y="168006"/>
                </a:lnTo>
                <a:cubicBezTo>
                  <a:pt x="448139" y="132898"/>
                  <a:pt x="433122" y="102604"/>
                  <a:pt x="412717" y="77489"/>
                </a:cubicBezTo>
                <a:cubicBezTo>
                  <a:pt x="371330" y="26580"/>
                  <a:pt x="310846" y="523"/>
                  <a:pt x="232938" y="0"/>
                </a:cubicBezTo>
                <a:lnTo>
                  <a:pt x="232624" y="0"/>
                </a:lnTo>
                <a:cubicBezTo>
                  <a:pt x="154821" y="523"/>
                  <a:pt x="95017" y="26737"/>
                  <a:pt x="54834" y="77803"/>
                </a:cubicBezTo>
                <a:cubicBezTo>
                  <a:pt x="19098" y="123271"/>
                  <a:pt x="628" y="186528"/>
                  <a:pt x="0" y="265796"/>
                </a:cubicBezTo>
                <a:lnTo>
                  <a:pt x="0" y="266005"/>
                </a:lnTo>
                <a:cubicBezTo>
                  <a:pt x="0" y="266005"/>
                  <a:pt x="0" y="266215"/>
                  <a:pt x="0" y="266215"/>
                </a:cubicBezTo>
                <a:cubicBezTo>
                  <a:pt x="628" y="345483"/>
                  <a:pt x="19045" y="408740"/>
                  <a:pt x="54834" y="454208"/>
                </a:cubicBezTo>
                <a:cubicBezTo>
                  <a:pt x="95017" y="505274"/>
                  <a:pt x="154821" y="531488"/>
                  <a:pt x="232624" y="532011"/>
                </a:cubicBezTo>
                <a:lnTo>
                  <a:pt x="232938" y="532011"/>
                </a:lnTo>
                <a:cubicBezTo>
                  <a:pt x="302108" y="531540"/>
                  <a:pt x="350820" y="513437"/>
                  <a:pt x="391003" y="473306"/>
                </a:cubicBezTo>
                <a:cubicBezTo>
                  <a:pt x="443534" y="420827"/>
                  <a:pt x="441965" y="355005"/>
                  <a:pt x="424646" y="314613"/>
                </a:cubicBezTo>
                <a:cubicBezTo>
                  <a:pt x="412246" y="285626"/>
                  <a:pt x="388544" y="262134"/>
                  <a:pt x="356156" y="246594"/>
                </a:cubicBezTo>
                <a:close/>
                <a:moveTo>
                  <a:pt x="236757" y="358668"/>
                </a:moveTo>
                <a:cubicBezTo>
                  <a:pt x="207823" y="360290"/>
                  <a:pt x="177790" y="347314"/>
                  <a:pt x="176325" y="319531"/>
                </a:cubicBezTo>
                <a:cubicBezTo>
                  <a:pt x="175227" y="298916"/>
                  <a:pt x="190976" y="275894"/>
                  <a:pt x="238536" y="273174"/>
                </a:cubicBezTo>
                <a:cubicBezTo>
                  <a:pt x="243978" y="272860"/>
                  <a:pt x="249315" y="272703"/>
                  <a:pt x="254599" y="272703"/>
                </a:cubicBezTo>
                <a:cubicBezTo>
                  <a:pt x="271866" y="272703"/>
                  <a:pt x="288033" y="274377"/>
                  <a:pt x="302736" y="277569"/>
                </a:cubicBezTo>
                <a:cubicBezTo>
                  <a:pt x="297242" y="346006"/>
                  <a:pt x="265116" y="357098"/>
                  <a:pt x="236810" y="358668"/>
                </a:cubicBezTo>
                <a:close/>
              </a:path>
            </a:pathLst>
          </a:custGeom>
          <a:solidFill>
            <a:schemeClr val="bg1"/>
          </a:solidFill>
          <a:ln w="52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threads">
            <a:extLst>
              <a:ext uri="{FF2B5EF4-FFF2-40B4-BE49-F238E27FC236}">
                <a16:creationId xmlns:a16="http://schemas.microsoft.com/office/drawing/2014/main" id="{897C4B75-7AD4-2F68-26C2-200BF4158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35032" y="5194379"/>
            <a:ext cx="2582676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Logo">
            <a:extLst>
              <a:ext uri="{FF2B5EF4-FFF2-40B4-BE49-F238E27FC236}">
                <a16:creationId xmlns:a16="http://schemas.microsoft.com/office/drawing/2014/main" id="{0680A71C-F696-EB5E-AAFD-99F4A0D6ECD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30025" y="1757442"/>
            <a:ext cx="2304288" cy="2304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3" name="URL">
            <a:extLst>
              <a:ext uri="{FF2B5EF4-FFF2-40B4-BE49-F238E27FC236}">
                <a16:creationId xmlns:a16="http://schemas.microsoft.com/office/drawing/2014/main" id="{4564564E-8A13-AD9F-4A38-65ED7DEBC0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114800" y="4407210"/>
            <a:ext cx="3962400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X">
            <a:extLst>
              <a:ext uri="{FF2B5EF4-FFF2-40B4-BE49-F238E27FC236}">
                <a16:creationId xmlns:a16="http://schemas.microsoft.com/office/drawing/2014/main" id="{4261622D-7AE0-91B4-8ADA-BFD4746931A0}"/>
              </a:ext>
            </a:extLst>
          </p:cNvPr>
          <p:cNvSpPr/>
          <p:nvPr userDrawn="1"/>
        </p:nvSpPr>
        <p:spPr>
          <a:xfrm>
            <a:off x="9634306" y="1523308"/>
            <a:ext cx="500266" cy="468269"/>
          </a:xfrm>
          <a:custGeom>
            <a:avLst/>
            <a:gdLst>
              <a:gd name="connsiteX0" fmla="*/ 1203 w 503913"/>
              <a:gd name="connsiteY0" fmla="*/ 0 h 471683"/>
              <a:gd name="connsiteX1" fmla="*/ 195789 w 503913"/>
              <a:gd name="connsiteY1" fmla="*/ 260145 h 471683"/>
              <a:gd name="connsiteX2" fmla="*/ 0 w 503913"/>
              <a:gd name="connsiteY2" fmla="*/ 471684 h 471683"/>
              <a:gd name="connsiteX3" fmla="*/ 44055 w 503913"/>
              <a:gd name="connsiteY3" fmla="*/ 471684 h 471683"/>
              <a:gd name="connsiteX4" fmla="*/ 215462 w 503913"/>
              <a:gd name="connsiteY4" fmla="*/ 286463 h 471683"/>
              <a:gd name="connsiteX5" fmla="*/ 353959 w 503913"/>
              <a:gd name="connsiteY5" fmla="*/ 471684 h 471683"/>
              <a:gd name="connsiteX6" fmla="*/ 503914 w 503913"/>
              <a:gd name="connsiteY6" fmla="*/ 471684 h 471683"/>
              <a:gd name="connsiteX7" fmla="*/ 298393 w 503913"/>
              <a:gd name="connsiteY7" fmla="*/ 196888 h 471683"/>
              <a:gd name="connsiteX8" fmla="*/ 480631 w 503913"/>
              <a:gd name="connsiteY8" fmla="*/ 0 h 471683"/>
              <a:gd name="connsiteX9" fmla="*/ 436575 w 503913"/>
              <a:gd name="connsiteY9" fmla="*/ 0 h 471683"/>
              <a:gd name="connsiteX10" fmla="*/ 278720 w 503913"/>
              <a:gd name="connsiteY10" fmla="*/ 170570 h 471683"/>
              <a:gd name="connsiteX11" fmla="*/ 151159 w 503913"/>
              <a:gd name="connsiteY11" fmla="*/ 0 h 471683"/>
              <a:gd name="connsiteX12" fmla="*/ 1203 w 503913"/>
              <a:gd name="connsiteY12" fmla="*/ 0 h 471683"/>
              <a:gd name="connsiteX13" fmla="*/ 66030 w 503913"/>
              <a:gd name="connsiteY13" fmla="*/ 32440 h 471683"/>
              <a:gd name="connsiteX14" fmla="*/ 134939 w 503913"/>
              <a:gd name="connsiteY14" fmla="*/ 32440 h 471683"/>
              <a:gd name="connsiteX15" fmla="*/ 439139 w 503913"/>
              <a:gd name="connsiteY15" fmla="*/ 439192 h 471683"/>
              <a:gd name="connsiteX16" fmla="*/ 370231 w 503913"/>
              <a:gd name="connsiteY16" fmla="*/ 439192 h 471683"/>
              <a:gd name="connsiteX17" fmla="*/ 66030 w 503913"/>
              <a:gd name="connsiteY17" fmla="*/ 32440 h 471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3913" h="471683">
                <a:moveTo>
                  <a:pt x="1203" y="0"/>
                </a:moveTo>
                <a:lnTo>
                  <a:pt x="195789" y="260145"/>
                </a:lnTo>
                <a:lnTo>
                  <a:pt x="0" y="471684"/>
                </a:lnTo>
                <a:lnTo>
                  <a:pt x="44055" y="471684"/>
                </a:lnTo>
                <a:lnTo>
                  <a:pt x="215462" y="286463"/>
                </a:lnTo>
                <a:lnTo>
                  <a:pt x="353959" y="471684"/>
                </a:lnTo>
                <a:lnTo>
                  <a:pt x="503914" y="471684"/>
                </a:lnTo>
                <a:lnTo>
                  <a:pt x="298393" y="196888"/>
                </a:lnTo>
                <a:lnTo>
                  <a:pt x="480631" y="0"/>
                </a:lnTo>
                <a:lnTo>
                  <a:pt x="436575" y="0"/>
                </a:lnTo>
                <a:lnTo>
                  <a:pt x="278720" y="170570"/>
                </a:lnTo>
                <a:lnTo>
                  <a:pt x="151159" y="0"/>
                </a:lnTo>
                <a:lnTo>
                  <a:pt x="1203" y="0"/>
                </a:lnTo>
                <a:close/>
                <a:moveTo>
                  <a:pt x="66030" y="32440"/>
                </a:moveTo>
                <a:lnTo>
                  <a:pt x="134939" y="32440"/>
                </a:lnTo>
                <a:lnTo>
                  <a:pt x="439139" y="439192"/>
                </a:lnTo>
                <a:lnTo>
                  <a:pt x="370231" y="439192"/>
                </a:lnTo>
                <a:lnTo>
                  <a:pt x="66030" y="32440"/>
                </a:lnTo>
                <a:close/>
              </a:path>
            </a:pathLst>
          </a:custGeom>
          <a:solidFill>
            <a:schemeClr val="bg1"/>
          </a:solidFill>
          <a:ln w="52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9" name="X">
            <a:extLst>
              <a:ext uri="{FF2B5EF4-FFF2-40B4-BE49-F238E27FC236}">
                <a16:creationId xmlns:a16="http://schemas.microsoft.com/office/drawing/2014/main" id="{E017A74B-860B-90B2-60DC-099B1A7ECF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59022" y="2165690"/>
            <a:ext cx="2650835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3" name="LinkedIn">
            <a:extLst>
              <a:ext uri="{FF2B5EF4-FFF2-40B4-BE49-F238E27FC236}">
                <a16:creationId xmlns:a16="http://schemas.microsoft.com/office/drawing/2014/main" id="{633967D9-E657-95E2-5433-A77B98C5D0F9}"/>
              </a:ext>
            </a:extLst>
          </p:cNvPr>
          <p:cNvGrpSpPr/>
          <p:nvPr userDrawn="1"/>
        </p:nvGrpSpPr>
        <p:grpSpPr>
          <a:xfrm>
            <a:off x="9667654" y="3097611"/>
            <a:ext cx="433571" cy="432792"/>
            <a:chOff x="6747694" y="4877879"/>
            <a:chExt cx="436732" cy="435947"/>
          </a:xfrm>
          <a:solidFill>
            <a:schemeClr val="bg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68350EC-0FC1-EF1F-ACA0-82DE8C4B55ED}"/>
                </a:ext>
              </a:extLst>
            </p:cNvPr>
            <p:cNvSpPr/>
            <p:nvPr/>
          </p:nvSpPr>
          <p:spPr>
            <a:xfrm>
              <a:off x="6747694" y="4877879"/>
              <a:ext cx="104905" cy="435947"/>
            </a:xfrm>
            <a:custGeom>
              <a:avLst/>
              <a:gdLst>
                <a:gd name="connsiteX0" fmla="*/ 7220 w 104905"/>
                <a:gd name="connsiteY0" fmla="*/ 144775 h 435947"/>
                <a:gd name="connsiteX1" fmla="*/ 97738 w 104905"/>
                <a:gd name="connsiteY1" fmla="*/ 144775 h 435947"/>
                <a:gd name="connsiteX2" fmla="*/ 97738 w 104905"/>
                <a:gd name="connsiteY2" fmla="*/ 435948 h 435947"/>
                <a:gd name="connsiteX3" fmla="*/ 7220 w 104905"/>
                <a:gd name="connsiteY3" fmla="*/ 435948 h 435947"/>
                <a:gd name="connsiteX4" fmla="*/ 7220 w 104905"/>
                <a:gd name="connsiteY4" fmla="*/ 144775 h 435947"/>
                <a:gd name="connsiteX5" fmla="*/ 52479 w 104905"/>
                <a:gd name="connsiteY5" fmla="*/ 0 h 435947"/>
                <a:gd name="connsiteX6" fmla="*/ 104906 w 104905"/>
                <a:gd name="connsiteY6" fmla="*/ 52531 h 435947"/>
                <a:gd name="connsiteX7" fmla="*/ 52479 w 104905"/>
                <a:gd name="connsiteY7" fmla="*/ 104958 h 435947"/>
                <a:gd name="connsiteX8" fmla="*/ 0 w 104905"/>
                <a:gd name="connsiteY8" fmla="*/ 52531 h 435947"/>
                <a:gd name="connsiteX9" fmla="*/ 52479 w 104905"/>
                <a:gd name="connsiteY9" fmla="*/ 0 h 43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905" h="435947">
                  <a:moveTo>
                    <a:pt x="7220" y="144775"/>
                  </a:moveTo>
                  <a:lnTo>
                    <a:pt x="97738" y="144775"/>
                  </a:lnTo>
                  <a:lnTo>
                    <a:pt x="97738" y="435948"/>
                  </a:lnTo>
                  <a:lnTo>
                    <a:pt x="7220" y="435948"/>
                  </a:lnTo>
                  <a:lnTo>
                    <a:pt x="7220" y="144775"/>
                  </a:lnTo>
                  <a:close/>
                  <a:moveTo>
                    <a:pt x="52479" y="0"/>
                  </a:moveTo>
                  <a:cubicBezTo>
                    <a:pt x="81413" y="0"/>
                    <a:pt x="104906" y="23545"/>
                    <a:pt x="104906" y="52531"/>
                  </a:cubicBezTo>
                  <a:cubicBezTo>
                    <a:pt x="104906" y="81518"/>
                    <a:pt x="81413" y="104958"/>
                    <a:pt x="52479" y="104958"/>
                  </a:cubicBezTo>
                  <a:cubicBezTo>
                    <a:pt x="23545" y="104958"/>
                    <a:pt x="0" y="81465"/>
                    <a:pt x="0" y="52531"/>
                  </a:cubicBezTo>
                  <a:cubicBezTo>
                    <a:pt x="0" y="23597"/>
                    <a:pt x="23440" y="0"/>
                    <a:pt x="52479" y="0"/>
                  </a:cubicBezTo>
                </a:path>
              </a:pathLst>
            </a:custGeom>
            <a:grpFill/>
            <a:ln w="5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9CC4CF8-E329-0228-201F-04D97D4E6EBE}"/>
                </a:ext>
              </a:extLst>
            </p:cNvPr>
            <p:cNvSpPr/>
            <p:nvPr/>
          </p:nvSpPr>
          <p:spPr>
            <a:xfrm>
              <a:off x="6902201" y="5015433"/>
              <a:ext cx="282225" cy="298392"/>
            </a:xfrm>
            <a:custGeom>
              <a:avLst/>
              <a:gdLst>
                <a:gd name="connsiteX0" fmla="*/ 0 w 282225"/>
                <a:gd name="connsiteY0" fmla="*/ 7220 h 298392"/>
                <a:gd name="connsiteX1" fmla="*/ 86802 w 282225"/>
                <a:gd name="connsiteY1" fmla="*/ 7220 h 298392"/>
                <a:gd name="connsiteX2" fmla="*/ 86802 w 282225"/>
                <a:gd name="connsiteY2" fmla="*/ 47038 h 298392"/>
                <a:gd name="connsiteX3" fmla="*/ 88058 w 282225"/>
                <a:gd name="connsiteY3" fmla="*/ 47038 h 298392"/>
                <a:gd name="connsiteX4" fmla="*/ 173657 w 282225"/>
                <a:gd name="connsiteY4" fmla="*/ 0 h 298392"/>
                <a:gd name="connsiteX5" fmla="*/ 282225 w 282225"/>
                <a:gd name="connsiteY5" fmla="*/ 138654 h 298392"/>
                <a:gd name="connsiteX6" fmla="*/ 282225 w 282225"/>
                <a:gd name="connsiteY6" fmla="*/ 298341 h 298392"/>
                <a:gd name="connsiteX7" fmla="*/ 191760 w 282225"/>
                <a:gd name="connsiteY7" fmla="*/ 298341 h 298392"/>
                <a:gd name="connsiteX8" fmla="*/ 191760 w 282225"/>
                <a:gd name="connsiteY8" fmla="*/ 156757 h 298392"/>
                <a:gd name="connsiteX9" fmla="*/ 144723 w 282225"/>
                <a:gd name="connsiteY9" fmla="*/ 79530 h 298392"/>
                <a:gd name="connsiteX10" fmla="*/ 90465 w 282225"/>
                <a:gd name="connsiteY10" fmla="*/ 154350 h 298392"/>
                <a:gd name="connsiteX11" fmla="*/ 90465 w 282225"/>
                <a:gd name="connsiteY11" fmla="*/ 298393 h 298392"/>
                <a:gd name="connsiteX12" fmla="*/ 0 w 282225"/>
                <a:gd name="connsiteY12" fmla="*/ 298393 h 298392"/>
                <a:gd name="connsiteX13" fmla="*/ 0 w 282225"/>
                <a:gd name="connsiteY13" fmla="*/ 7220 h 29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2225" h="298392">
                  <a:moveTo>
                    <a:pt x="0" y="7220"/>
                  </a:moveTo>
                  <a:lnTo>
                    <a:pt x="86802" y="7220"/>
                  </a:lnTo>
                  <a:lnTo>
                    <a:pt x="86802" y="47038"/>
                  </a:lnTo>
                  <a:lnTo>
                    <a:pt x="88058" y="47038"/>
                  </a:lnTo>
                  <a:cubicBezTo>
                    <a:pt x="100144" y="24120"/>
                    <a:pt x="129654" y="0"/>
                    <a:pt x="173657" y="0"/>
                  </a:cubicBezTo>
                  <a:cubicBezTo>
                    <a:pt x="265325" y="0"/>
                    <a:pt x="282225" y="60275"/>
                    <a:pt x="282225" y="138654"/>
                  </a:cubicBezTo>
                  <a:lnTo>
                    <a:pt x="282225" y="298341"/>
                  </a:lnTo>
                  <a:lnTo>
                    <a:pt x="191760" y="298341"/>
                  </a:lnTo>
                  <a:lnTo>
                    <a:pt x="191760" y="156757"/>
                  </a:lnTo>
                  <a:cubicBezTo>
                    <a:pt x="191760" y="123009"/>
                    <a:pt x="191185" y="79530"/>
                    <a:pt x="144723" y="79530"/>
                  </a:cubicBezTo>
                  <a:cubicBezTo>
                    <a:pt x="98261" y="79530"/>
                    <a:pt x="90465" y="116364"/>
                    <a:pt x="90465" y="154350"/>
                  </a:cubicBezTo>
                  <a:lnTo>
                    <a:pt x="90465" y="298393"/>
                  </a:lnTo>
                  <a:lnTo>
                    <a:pt x="0" y="298393"/>
                  </a:lnTo>
                  <a:lnTo>
                    <a:pt x="0" y="7220"/>
                  </a:lnTo>
                  <a:close/>
                </a:path>
              </a:pathLst>
            </a:custGeom>
            <a:grpFill/>
            <a:ln w="52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0" name="linkedin">
            <a:extLst>
              <a:ext uri="{FF2B5EF4-FFF2-40B4-BE49-F238E27FC236}">
                <a16:creationId xmlns:a16="http://schemas.microsoft.com/office/drawing/2014/main" id="{9225A2D2-262D-CCCF-C624-5C01227220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59022" y="3704328"/>
            <a:ext cx="2650835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youtube">
            <a:extLst>
              <a:ext uri="{FF2B5EF4-FFF2-40B4-BE49-F238E27FC236}">
                <a16:creationId xmlns:a16="http://schemas.microsoft.com/office/drawing/2014/main" id="{B4593E44-B4A3-5CBD-5D0B-0B9E29917F09}"/>
              </a:ext>
            </a:extLst>
          </p:cNvPr>
          <p:cNvSpPr/>
          <p:nvPr userDrawn="1"/>
        </p:nvSpPr>
        <p:spPr>
          <a:xfrm>
            <a:off x="9624255" y="4689932"/>
            <a:ext cx="520369" cy="363033"/>
          </a:xfrm>
          <a:custGeom>
            <a:avLst/>
            <a:gdLst>
              <a:gd name="connsiteX0" fmla="*/ 438302 w 524162"/>
              <a:gd name="connsiteY0" fmla="*/ 0 h 365679"/>
              <a:gd name="connsiteX1" fmla="*/ 92872 w 524162"/>
              <a:gd name="connsiteY1" fmla="*/ 0 h 365679"/>
              <a:gd name="connsiteX2" fmla="*/ 0 w 524162"/>
              <a:gd name="connsiteY2" fmla="*/ 119608 h 365679"/>
              <a:gd name="connsiteX3" fmla="*/ 0 w 524162"/>
              <a:gd name="connsiteY3" fmla="*/ 246071 h 365679"/>
              <a:gd name="connsiteX4" fmla="*/ 95697 w 524162"/>
              <a:gd name="connsiteY4" fmla="*/ 365679 h 365679"/>
              <a:gd name="connsiteX5" fmla="*/ 435529 w 524162"/>
              <a:gd name="connsiteY5" fmla="*/ 365679 h 365679"/>
              <a:gd name="connsiteX6" fmla="*/ 524163 w 524162"/>
              <a:gd name="connsiteY6" fmla="*/ 246071 h 365679"/>
              <a:gd name="connsiteX7" fmla="*/ 524163 w 524162"/>
              <a:gd name="connsiteY7" fmla="*/ 119608 h 365679"/>
              <a:gd name="connsiteX8" fmla="*/ 438302 w 524162"/>
              <a:gd name="connsiteY8" fmla="*/ 0 h 365679"/>
              <a:gd name="connsiteX9" fmla="*/ 213945 w 524162"/>
              <a:gd name="connsiteY9" fmla="*/ 254599 h 365679"/>
              <a:gd name="connsiteX10" fmla="*/ 213945 w 524162"/>
              <a:gd name="connsiteY10" fmla="*/ 111184 h 365679"/>
              <a:gd name="connsiteX11" fmla="*/ 351395 w 524162"/>
              <a:gd name="connsiteY11" fmla="*/ 182918 h 365679"/>
              <a:gd name="connsiteX12" fmla="*/ 213945 w 524162"/>
              <a:gd name="connsiteY12" fmla="*/ 254599 h 36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162" h="365679">
                <a:moveTo>
                  <a:pt x="438302" y="0"/>
                </a:moveTo>
                <a:lnTo>
                  <a:pt x="92872" y="0"/>
                </a:lnTo>
                <a:cubicBezTo>
                  <a:pt x="26841" y="0"/>
                  <a:pt x="0" y="53525"/>
                  <a:pt x="0" y="119608"/>
                </a:cubicBezTo>
                <a:lnTo>
                  <a:pt x="0" y="246071"/>
                </a:lnTo>
                <a:cubicBezTo>
                  <a:pt x="0" y="312154"/>
                  <a:pt x="29614" y="365679"/>
                  <a:pt x="95697" y="365679"/>
                </a:cubicBezTo>
                <a:lnTo>
                  <a:pt x="435529" y="365679"/>
                </a:lnTo>
                <a:cubicBezTo>
                  <a:pt x="501559" y="365679"/>
                  <a:pt x="524163" y="312154"/>
                  <a:pt x="524163" y="246071"/>
                </a:cubicBezTo>
                <a:lnTo>
                  <a:pt x="524163" y="119608"/>
                </a:lnTo>
                <a:cubicBezTo>
                  <a:pt x="524163" y="53525"/>
                  <a:pt x="504385" y="0"/>
                  <a:pt x="438302" y="0"/>
                </a:cubicBezTo>
                <a:close/>
                <a:moveTo>
                  <a:pt x="213945" y="254599"/>
                </a:moveTo>
                <a:lnTo>
                  <a:pt x="213945" y="111184"/>
                </a:lnTo>
                <a:lnTo>
                  <a:pt x="351395" y="182918"/>
                </a:lnTo>
                <a:lnTo>
                  <a:pt x="213945" y="254599"/>
                </a:lnTo>
                <a:close/>
              </a:path>
            </a:pathLst>
          </a:custGeom>
          <a:solidFill>
            <a:schemeClr val="bg1"/>
          </a:solidFill>
          <a:ln w="52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youtube">
            <a:extLst>
              <a:ext uri="{FF2B5EF4-FFF2-40B4-BE49-F238E27FC236}">
                <a16:creationId xmlns:a16="http://schemas.microsoft.com/office/drawing/2014/main" id="{439D2DD5-028E-A865-9648-500ACE323C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59022" y="5194379"/>
            <a:ext cx="2650835" cy="755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0EF13C1-C034-CA99-A488-1751825F7E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32837" y="1430481"/>
            <a:ext cx="587065" cy="5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040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D89D1268-6CD7-1B20-9BBA-612DF9B77C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3812" y="392517"/>
            <a:ext cx="11290986" cy="416560"/>
          </a:xfrm>
          <a:prstGeom prst="rect">
            <a:avLst/>
          </a:prstGeom>
        </p:spPr>
        <p:txBody>
          <a:bodyPr lIns="0" tIns="0" rIns="0" bIns="0"/>
          <a:lstStyle>
            <a:lvl1pPr>
              <a:defRPr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 dirty="0"/>
              <a:t>End Slide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F7ABFD-CFA3-6D34-D91F-63C2F09C47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5618" y="2944358"/>
            <a:ext cx="5773737" cy="43021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accent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URL">
            <a:extLst>
              <a:ext uri="{FF2B5EF4-FFF2-40B4-BE49-F238E27FC236}">
                <a16:creationId xmlns:a16="http://schemas.microsoft.com/office/drawing/2014/main" id="{2BA8857B-71D3-EFC5-EF12-837939FF4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510735" y="6034498"/>
            <a:ext cx="51435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dirty="0">
                <a:solidFill>
                  <a:schemeClr val="accent3"/>
                </a:solidFill>
                <a:latin typeface="Aptos Narrow" panose="020B0004020202020204" pitchFamily="34" charset="0"/>
              </a:rPr>
              <a:t>nj.gov</a:t>
            </a:r>
            <a:r>
              <a:rPr lang="en-US" sz="1600" b="1" i="0" dirty="0">
                <a:solidFill>
                  <a:schemeClr val="tx2"/>
                </a:solidFill>
                <a:latin typeface="Aptos Narrow" panose="020B0004020202020204" pitchFamily="34" charset="0"/>
              </a:rPr>
              <a:t>/education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BB4F3F83-9FB8-F6D1-FDD8-902900380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593506" y="4898572"/>
            <a:ext cx="977959" cy="97795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9A9158F-1E32-AF84-CBA3-2A4118822C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88" userDrawn="1">
          <p15:clr>
            <a:srgbClr val="FBAE40"/>
          </p15:clr>
        </p15:guide>
        <p15:guide id="4" pos="7392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orient="horz" pos="4032" userDrawn="1">
          <p15:clr>
            <a:srgbClr val="FBAE40"/>
          </p15:clr>
        </p15:guide>
        <p15:guide id="7" orient="horz" pos="852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146" userDrawn="1">
          <p15:clr>
            <a:srgbClr val="FBAE40"/>
          </p15:clr>
        </p15:guide>
        <p15:guide id="10" pos="3984" userDrawn="1">
          <p15:clr>
            <a:srgbClr val="FBAE40"/>
          </p15:clr>
        </p15:guide>
        <p15:guide id="11" pos="369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40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86" r:id="rId2"/>
    <p:sldLayoutId id="2147483685" r:id="rId3"/>
    <p:sldLayoutId id="2147483695" r:id="rId4"/>
    <p:sldLayoutId id="2147483687" r:id="rId5"/>
    <p:sldLayoutId id="2147483696" r:id="rId6"/>
    <p:sldLayoutId id="2147483674" r:id="rId7"/>
    <p:sldLayoutId id="2147483688" r:id="rId8"/>
    <p:sldLayoutId id="2147483657" r:id="rId9"/>
    <p:sldLayoutId id="2147483649" r:id="rId10"/>
    <p:sldLayoutId id="2147483652" r:id="rId11"/>
    <p:sldLayoutId id="2147483681" r:id="rId12"/>
    <p:sldLayoutId id="2147483658" r:id="rId13"/>
    <p:sldLayoutId id="2147483676" r:id="rId14"/>
    <p:sldLayoutId id="2147483659" r:id="rId15"/>
    <p:sldLayoutId id="2147483684" r:id="rId16"/>
    <p:sldLayoutId id="2147483689" r:id="rId17"/>
    <p:sldLayoutId id="2147483653" r:id="rId18"/>
    <p:sldLayoutId id="2147483655" r:id="rId19"/>
    <p:sldLayoutId id="2147483660" r:id="rId20"/>
    <p:sldLayoutId id="2147483675" r:id="rId21"/>
    <p:sldLayoutId id="2147483694" r:id="rId22"/>
    <p:sldLayoutId id="2147483697" r:id="rId23"/>
    <p:sldLayoutId id="2147483698" r:id="rId24"/>
    <p:sldLayoutId id="2147483664" r:id="rId25"/>
    <p:sldLayoutId id="2147483680" r:id="rId26"/>
    <p:sldLayoutId id="2147483677" r:id="rId27"/>
    <p:sldLayoutId id="2147483690" r:id="rId28"/>
    <p:sldLayoutId id="2147483691" r:id="rId29"/>
    <p:sldLayoutId id="2147483682" r:id="rId30"/>
    <p:sldLayoutId id="2147483678" r:id="rId31"/>
    <p:sldLayoutId id="2147483683" r:id="rId32"/>
    <p:sldLayoutId id="2147483692" r:id="rId33"/>
    <p:sldLayoutId id="2147483693" r:id="rId34"/>
    <p:sldLayoutId id="2147483665" r:id="rId35"/>
    <p:sldLayoutId id="2147483666" r:id="rId36"/>
    <p:sldLayoutId id="2147483667" r:id="rId37"/>
    <p:sldLayoutId id="2147483668" r:id="rId38"/>
    <p:sldLayoutId id="2147483654" r:id="rId39"/>
    <p:sldLayoutId id="2147483656" r:id="rId40"/>
    <p:sldLayoutId id="2147483669" r:id="rId41"/>
    <p:sldLayoutId id="2147483670" r:id="rId42"/>
    <p:sldLayoutId id="2147483671" r:id="rId43"/>
    <p:sldLayoutId id="2147483679" r:id="rId44"/>
    <p:sldLayoutId id="2147483673" r:id="rId4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j.gov/education/choice/cdistricts/forms/" TargetMode="External"/><Relationship Id="rId2" Type="http://schemas.microsoft.com/office/2018/10/relationships/comments" Target="../comments/modernComment_153_7F99F36D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homeroom.doe.nj.gov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j.gov/education/choice/cdistricts/forms/" TargetMode="External"/><Relationship Id="rId2" Type="http://schemas.microsoft.com/office/2018/10/relationships/comments" Target="../comments/modernComment_16B_F8A07D4C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www.nj.gov/education/transportation/procedures/choice/" TargetMode="External"/><Relationship Id="rId4" Type="http://schemas.openxmlformats.org/officeDocument/2006/relationships/hyperlink" Target="https://homeroom.doe.nj.gov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.njleg.state.nj.us/Bills/2022/PL23/61_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j.gov/education/choice/cdistricts/forms/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j.gov/education/choice/parents/process/waiver.shtml" TargetMode="Externa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j.gov/education/choice/cdistricts/faq/" TargetMode="External"/><Relationship Id="rId2" Type="http://schemas.openxmlformats.org/officeDocument/2006/relationships/hyperlink" Target="https://www.nj.gov/education/choice/" TargetMode="External"/><Relationship Id="rId1" Type="http://schemas.openxmlformats.org/officeDocument/2006/relationships/slideLayout" Target="../slideLayouts/slideLayout45.xml"/><Relationship Id="rId4" Type="http://schemas.openxmlformats.org/officeDocument/2006/relationships/hyperlink" Target="mailto:pschoice@doe.nj.gov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21C28231-29B2-6D74-604A-0C595D5E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12" y="3919514"/>
            <a:ext cx="11277599" cy="364583"/>
          </a:xfrm>
        </p:spPr>
        <p:txBody>
          <a:bodyPr/>
          <a:lstStyle/>
          <a:p>
            <a:r>
              <a:rPr lang="en-US" dirty="0"/>
              <a:t>New Jersey Department of Education</a:t>
            </a:r>
          </a:p>
        </p:txBody>
      </p:sp>
      <p:pic>
        <p:nvPicPr>
          <p:cNvPr id="5" name="NJDOE logo" descr="Logo: State of New Jersey Department of Education. The great seal of the state of New Jersey. Liberty and Prosperity 1776.">
            <a:extLst>
              <a:ext uri="{FF2B5EF4-FFF2-40B4-BE49-F238E27FC236}">
                <a16:creationId xmlns:a16="http://schemas.microsoft.com/office/drawing/2014/main" id="{5A3E66E7-B03D-B2B8-D27C-B945367D715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" r="34"/>
          <a:stretch/>
        </p:blipFill>
        <p:spPr>
          <a:xfrm>
            <a:off x="4930467" y="512877"/>
            <a:ext cx="2304288" cy="2304288"/>
          </a:xfrm>
        </p:spPr>
      </p:pic>
      <p:sp>
        <p:nvSpPr>
          <p:cNvPr id="13" name="Subtitle">
            <a:extLst>
              <a:ext uri="{FF2B5EF4-FFF2-40B4-BE49-F238E27FC236}">
                <a16:creationId xmlns:a16="http://schemas.microsoft.com/office/drawing/2014/main" id="{D6382FFC-C0C8-A740-3729-E08BBEE281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782" y="4413991"/>
            <a:ext cx="11290018" cy="364583"/>
          </a:xfrm>
        </p:spPr>
        <p:txBody>
          <a:bodyPr/>
          <a:lstStyle/>
          <a:p>
            <a:r>
              <a:rPr lang="en-US" dirty="0"/>
              <a:t>Division of Finance and Business Services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1568DD6C-D9FE-A372-DC5C-4011B5D07C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200" dirty="0"/>
              <a:t>Interdistrict School Choice Program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725262E-04C1-2358-5626-50334BE1E70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00591" y="6193620"/>
            <a:ext cx="4978400" cy="365125"/>
          </a:xfrm>
        </p:spPr>
        <p:txBody>
          <a:bodyPr/>
          <a:lstStyle/>
          <a:p>
            <a:r>
              <a:rPr lang="en-US" sz="2200" dirty="0" err="1"/>
              <a:t>nj.gov</a:t>
            </a:r>
            <a:r>
              <a:rPr lang="en-US" sz="2200" dirty="0"/>
              <a:t>/</a:t>
            </a:r>
            <a:r>
              <a:rPr lang="en-US" sz="2200" dirty="0">
                <a:solidFill>
                  <a:schemeClr val="accent6"/>
                </a:solidFill>
              </a:rPr>
              <a:t>education</a:t>
            </a:r>
          </a:p>
        </p:txBody>
      </p:sp>
      <p:pic>
        <p:nvPicPr>
          <p:cNvPr id="40" name="Icon placeholder">
            <a:extLst>
              <a:ext uri="{FF2B5EF4-FFF2-40B4-BE49-F238E27FC236}">
                <a16:creationId xmlns:a16="http://schemas.microsoft.com/office/drawing/2014/main" id="{E3BB253B-B53C-2D6F-E9F9-BCD85A4E0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77706" y="5278719"/>
            <a:ext cx="1157094" cy="1157094"/>
          </a:xfrm>
        </p:spPr>
      </p:pic>
    </p:spTree>
    <p:extLst>
      <p:ext uri="{BB962C8B-B14F-4D97-AF65-F5344CB8AC3E}">
        <p14:creationId xmlns:p14="http://schemas.microsoft.com/office/powerpoint/2010/main" val="172404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8AB9-516F-242E-B85C-4453ACFD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130E2-2EDD-E1B8-4AFD-31CDA98F58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2" y="1005355"/>
            <a:ext cx="11251780" cy="5194475"/>
          </a:xfrm>
        </p:spPr>
        <p:txBody>
          <a:bodyPr/>
          <a:lstStyle/>
          <a:p>
            <a:pPr marL="386715" indent="-220979">
              <a:lnSpc>
                <a:spcPct val="100000"/>
              </a:lnSpc>
              <a:spcBef>
                <a:spcPts val="100"/>
              </a:spcBef>
              <a:buAutoNum type="romanUcPeriod"/>
              <a:tabLst>
                <a:tab pos="386715" algn="l"/>
              </a:tabLst>
            </a:pPr>
            <a:r>
              <a:rPr lang="en-US" sz="2200" b="1" dirty="0">
                <a:cs typeface="Calibri"/>
              </a:rPr>
              <a:t>Program</a:t>
            </a:r>
            <a:r>
              <a:rPr lang="en-US" sz="2200" b="1" spc="-15" dirty="0">
                <a:cs typeface="Calibri"/>
              </a:rPr>
              <a:t> </a:t>
            </a:r>
            <a:r>
              <a:rPr lang="en-US" sz="2200" b="1" spc="-10" dirty="0">
                <a:cs typeface="Calibri"/>
              </a:rPr>
              <a:t>Process</a:t>
            </a:r>
            <a:endParaRPr lang="en-US" sz="2200" b="1" dirty="0">
              <a:cs typeface="Calibri"/>
            </a:endParaRP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Student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application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process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for</a:t>
            </a:r>
            <a:r>
              <a:rPr lang="en-US" spc="-30" dirty="0">
                <a:cs typeface="Calibri"/>
              </a:rPr>
              <a:t> choice </a:t>
            </a:r>
            <a:r>
              <a:rPr lang="en-US" spc="-10" dirty="0">
                <a:cs typeface="Calibri"/>
              </a:rPr>
              <a:t>districts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Timeline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for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determination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alibri"/>
              </a:rPr>
              <a:t>choice</a:t>
            </a:r>
            <a:r>
              <a:rPr lang="en-US" spc="-6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funding</a:t>
            </a:r>
            <a:endParaRPr lang="en-US" dirty="0">
              <a:cs typeface="Calibri"/>
            </a:endParaRPr>
          </a:p>
          <a:p>
            <a:pPr marL="386715" indent="-220979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AutoNum type="romanUcPeriod"/>
              <a:tabLst>
                <a:tab pos="386715" algn="l"/>
              </a:tabLst>
            </a:pPr>
            <a:r>
              <a:rPr lang="en-US" sz="2200" b="1" dirty="0">
                <a:cs typeface="Calibri"/>
              </a:rPr>
              <a:t>Program Policies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Choice enrollment maximum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Student eligibility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Conducting lotteries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Student admission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Application denials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Waiver process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Resident students who move</a:t>
            </a:r>
          </a:p>
          <a:p>
            <a:pPr marL="933450" lvl="1" indent="-4400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91666"/>
              <a:tabLst>
                <a:tab pos="933450" algn="l"/>
              </a:tabLst>
            </a:pPr>
            <a:r>
              <a:rPr lang="en-US" dirty="0">
                <a:cs typeface="Calibri"/>
              </a:rPr>
              <a:t>Parent information center</a:t>
            </a:r>
            <a:endParaRPr lang="en-US" spc="-10" dirty="0">
              <a:cs typeface="Calibri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140097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CCFB2-B5BE-4A76-5CD7-0F051080E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21C05C31-FC72-D37B-0008-D1A8E5D7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Application Process for Choice Districts </a:t>
            </a:r>
            <a:r>
              <a:rPr lang="en-US" sz="3200" dirty="0"/>
              <a:t>(1 of 2)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A342DDB-3145-3056-B223-C6D1D8CBC280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533952094"/>
              </p:ext>
            </p:extLst>
          </p:nvPr>
        </p:nvGraphicFramePr>
        <p:xfrm>
          <a:off x="457200" y="1176182"/>
          <a:ext cx="11271249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404">
                  <a:extLst>
                    <a:ext uri="{9D8B030D-6E8A-4147-A177-3AD203B41FA5}">
                      <a16:colId xmlns:a16="http://schemas.microsoft.com/office/drawing/2014/main" val="3065944017"/>
                    </a:ext>
                  </a:extLst>
                </a:gridCol>
                <a:gridCol w="5559762">
                  <a:extLst>
                    <a:ext uri="{9D8B030D-6E8A-4147-A177-3AD203B41FA5}">
                      <a16:colId xmlns:a16="http://schemas.microsoft.com/office/drawing/2014/main" val="1509566752"/>
                    </a:ext>
                  </a:extLst>
                </a:gridCol>
                <a:gridCol w="3757083">
                  <a:extLst>
                    <a:ext uri="{9D8B030D-6E8A-4147-A177-3AD203B41FA5}">
                      <a16:colId xmlns:a16="http://schemas.microsoft.com/office/drawing/2014/main" val="356882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Step in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Forms and Templates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1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Choice districts receive maximum choice enrollment from NJDOE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NJDOE sends email blast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2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Choice districts post profile and application on their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500" dirty="0">
                          <a:solidFill>
                            <a:srgbClr val="0000FF"/>
                          </a:solidFill>
                          <a:hlinkClick r:id="rId3"/>
                        </a:rPr>
                        <a:t>Choice District Profile Template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500" dirty="0">
                          <a:solidFill>
                            <a:srgbClr val="0000FF"/>
                          </a:solidFill>
                          <a:hlinkClick r:id="rId3"/>
                        </a:rPr>
                        <a:t>Student Application Template</a:t>
                      </a:r>
                      <a:endParaRPr lang="en-US" sz="15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4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September to late 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Students submit applications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Students submit applications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2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Immediately after application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Choice districts notify resident districts of students' applications and get verification back of tier status for their choice lottery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0000FF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Resident District Confirmation of Student Enrollment</a:t>
                      </a:r>
                      <a:endParaRPr lang="en-US" sz="15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3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Late November to early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NJDOE data collection: choice districts submit application data to determine revised choice enrollment maximum (if appropriate)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0000FF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NJDOE Homeroom </a:t>
                      </a:r>
                      <a:r>
                        <a:rPr lang="en-US" sz="1500" dirty="0"/>
                        <a:t>“Supplemental Choice Part 1”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4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Mid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Choice districts notify parents of public lottery time and date and conduct lottery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Choice districts send lottery notifications to parents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634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7957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D894-4838-7CF7-324F-FEC24487F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4079562B-CAC7-BA9F-3872-CEC0843A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Application Process for Choice Districts </a:t>
            </a:r>
            <a:r>
              <a:rPr lang="en-US" sz="3200" dirty="0"/>
              <a:t>(2 of 2)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2ECB1FA-6326-EC25-2B30-47F5E92D0998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743330913"/>
              </p:ext>
            </p:extLst>
          </p:nvPr>
        </p:nvGraphicFramePr>
        <p:xfrm>
          <a:off x="457200" y="1176182"/>
          <a:ext cx="11271249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404">
                  <a:extLst>
                    <a:ext uri="{9D8B030D-6E8A-4147-A177-3AD203B41FA5}">
                      <a16:colId xmlns:a16="http://schemas.microsoft.com/office/drawing/2014/main" val="3065944017"/>
                    </a:ext>
                  </a:extLst>
                </a:gridCol>
                <a:gridCol w="5385917">
                  <a:extLst>
                    <a:ext uri="{9D8B030D-6E8A-4147-A177-3AD203B41FA5}">
                      <a16:colId xmlns:a16="http://schemas.microsoft.com/office/drawing/2014/main" val="1509566752"/>
                    </a:ext>
                  </a:extLst>
                </a:gridCol>
                <a:gridCol w="3930928">
                  <a:extLst>
                    <a:ext uri="{9D8B030D-6E8A-4147-A177-3AD203B41FA5}">
                      <a16:colId xmlns:a16="http://schemas.microsoft.com/office/drawing/2014/main" val="356882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Step in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Forms and Templates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1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Late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Choice districts send notices of acceptance, rejection, or waitlisting to all applicants and intent to enroll form to accepted applicants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hlinkClick r:id="rId3"/>
                        </a:rPr>
                        <a:t>Notice of Student Acceptance, Rejection, or Waitlisting Template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hlinkClick r:id="rId3"/>
                        </a:rPr>
                        <a:t>Notice of Student’s Intent to Enroll Template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2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Early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Accepted students commit to choice districts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Students return Intent to Enroll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4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Mid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Choice districts notify resident districts of accepted students’ intent to enroll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Choice districts send to resident districts copy of students’ Intent to Enroll form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2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Late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NJDOE data collection: </a:t>
                      </a:r>
                      <a:r>
                        <a:rPr lang="en-US" sz="1800" dirty="0"/>
                        <a:t>Choice districts submit their projected choice enrollment to NJDOE Homeroom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00FF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NJDOE Homeroom </a:t>
                      </a:r>
                      <a:r>
                        <a:rPr lang="en-US" sz="1800" dirty="0"/>
                        <a:t>“Supplemental Choice Part 2”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3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By March 15 or upon student 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Choice districts</a:t>
                      </a:r>
                      <a:r>
                        <a:rPr lang="en-US" sz="1800" kern="1200" spc="-15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send</a:t>
                      </a:r>
                      <a:r>
                        <a:rPr lang="en-US" sz="180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the</a:t>
                      </a:r>
                      <a:r>
                        <a:rPr lang="en-US" sz="1800" u="none" kern="1200" spc="-4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</a:rPr>
                        <a:t>application</a:t>
                      </a:r>
                      <a:r>
                        <a:rPr lang="en-US" sz="1800" u="none" kern="1200" spc="-35" dirty="0">
                          <a:solidFill>
                            <a:schemeClr val="tx1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</a:rPr>
                        <a:t>for</a:t>
                      </a:r>
                      <a:r>
                        <a:rPr lang="en-US" sz="1800" u="none" kern="1200" spc="-40" dirty="0">
                          <a:solidFill>
                            <a:schemeClr val="tx1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</a:rPr>
                        <a:t>transportation</a:t>
                      </a:r>
                      <a:r>
                        <a:rPr lang="en-US" sz="1800" u="none" kern="1200" spc="-3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t</a:t>
                      </a:r>
                      <a:r>
                        <a:rPr lang="en-US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o</a:t>
                      </a:r>
                      <a:r>
                        <a:rPr lang="en-US" sz="1800" u="none" kern="1200" spc="-5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spc="-25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all </a:t>
                      </a:r>
                      <a:r>
                        <a:rPr lang="en-US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accepted</a:t>
                      </a:r>
                      <a:r>
                        <a:rPr lang="en-US" sz="1800" u="none" kern="1200" spc="-5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students’</a:t>
                      </a:r>
                      <a:r>
                        <a:rPr lang="en-US" sz="1800" u="none" kern="1200" spc="-5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resident</a:t>
                      </a:r>
                      <a:r>
                        <a:rPr lang="en-US" sz="1800" u="none" kern="1200" spc="-5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800" u="none" kern="1200" spc="-1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districts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heavy" kern="120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Application</a:t>
                      </a:r>
                      <a:r>
                        <a:rPr lang="en-US" sz="1800" u="heavy" kern="1200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800" u="heavy" kern="120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</a:t>
                      </a:r>
                      <a:r>
                        <a:rPr lang="en-US" sz="1800" u="heavy" kern="1200" spc="-4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800" u="heavy" kern="120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+mn-lt"/>
                          <a:ea typeface="+mn-ea"/>
                          <a:cs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Transportation</a:t>
                      </a:r>
                      <a:r>
                        <a:rPr lang="en-US" sz="1800" u="none" kern="1200" spc="-3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44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26740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981A0-7CAF-8099-74BB-5E95F7446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6B260413-1296-4AFD-7165-77BD77F5B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for Determination of Choice Funding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4B0AF70E-E8F5-5629-61FF-74679F29AE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7296" y="1420489"/>
            <a:ext cx="11218986" cy="4358243"/>
          </a:xfrm>
        </p:spPr>
        <p:txBody>
          <a:bodyPr/>
          <a:lstStyle/>
          <a:p>
            <a:pPr marL="354965" marR="417195">
              <a:lnSpc>
                <a:spcPct val="100000"/>
              </a:lnSpc>
              <a:spcBef>
                <a:spcPts val="100"/>
              </a:spcBef>
              <a:spcAft>
                <a:spcPts val="1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b="1" dirty="0">
                <a:cs typeface="Calibri"/>
              </a:rPr>
              <a:t>August:</a:t>
            </a:r>
            <a:r>
              <a:rPr lang="en-US" sz="2200" b="1" spc="-1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NJ</a:t>
            </a:r>
            <a:r>
              <a:rPr lang="en-US" sz="2200" dirty="0">
                <a:cs typeface="Calibri"/>
              </a:rPr>
              <a:t>DOE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sends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approved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maximum</a:t>
            </a:r>
            <a:r>
              <a:rPr lang="en-US" sz="2200" spc="-25" dirty="0">
                <a:cs typeface="Calibri"/>
              </a:rPr>
              <a:t> to choice </a:t>
            </a:r>
            <a:r>
              <a:rPr lang="en-US" sz="2200" spc="-10" dirty="0">
                <a:cs typeface="Calibri"/>
              </a:rPr>
              <a:t>districts.</a:t>
            </a:r>
            <a:endParaRPr lang="en-US" sz="2200" b="1" spc="-10" dirty="0">
              <a:cs typeface="Calibri"/>
            </a:endParaRPr>
          </a:p>
          <a:p>
            <a:pPr marL="354965" indent="-342265">
              <a:lnSpc>
                <a:spcPct val="100000"/>
              </a:lnSpc>
              <a:spcAft>
                <a:spcPts val="1800"/>
              </a:spcAft>
              <a:buSzPct val="90909"/>
              <a:buFont typeface="Arial"/>
              <a:buChar char="•"/>
              <a:tabLst>
                <a:tab pos="354965" algn="l"/>
              </a:tabLst>
            </a:pPr>
            <a:r>
              <a:rPr lang="en-US" sz="2200" b="1" spc="-10" dirty="0">
                <a:cs typeface="Calibri"/>
              </a:rPr>
              <a:t>September-mid-</a:t>
            </a:r>
            <a:r>
              <a:rPr lang="en-US" sz="2200" b="1" dirty="0">
                <a:cs typeface="Calibri"/>
              </a:rPr>
              <a:t>January:</a:t>
            </a:r>
            <a:r>
              <a:rPr lang="en-US" sz="2200" b="1" spc="30" dirty="0">
                <a:cs typeface="Calibri"/>
              </a:rPr>
              <a:t> </a:t>
            </a:r>
            <a:r>
              <a:rPr lang="en-US" sz="2200" spc="30" dirty="0">
                <a:cs typeface="Calibri"/>
              </a:rPr>
              <a:t>Choice d</a:t>
            </a:r>
            <a:r>
              <a:rPr lang="en-US" sz="2200" dirty="0">
                <a:cs typeface="Calibri"/>
              </a:rPr>
              <a:t>istricts</a:t>
            </a:r>
            <a:r>
              <a:rPr lang="en-US" sz="2200" spc="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receive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applications</a:t>
            </a:r>
            <a:r>
              <a:rPr lang="en-US" sz="2200" spc="1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and </a:t>
            </a:r>
            <a:r>
              <a:rPr lang="en-US" sz="2200" dirty="0">
                <a:cs typeface="Calibri"/>
              </a:rPr>
              <a:t>accept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next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year.</a:t>
            </a:r>
            <a:endParaRPr lang="en-US" sz="2200" b="1" dirty="0">
              <a:cs typeface="Calibri"/>
            </a:endParaRPr>
          </a:p>
          <a:p>
            <a:pPr marL="354965" marR="5080">
              <a:lnSpc>
                <a:spcPct val="100000"/>
              </a:lnSpc>
              <a:spcAft>
                <a:spcPts val="1800"/>
              </a:spcAft>
              <a:buSzPct val="90909"/>
              <a:buFont typeface="Arial"/>
              <a:buChar char="•"/>
              <a:tabLst>
                <a:tab pos="354965" algn="l"/>
              </a:tabLst>
            </a:pPr>
            <a:r>
              <a:rPr lang="en-US" sz="2200" b="1" dirty="0">
                <a:cs typeface="Calibri"/>
              </a:rPr>
              <a:t>Late</a:t>
            </a:r>
            <a:r>
              <a:rPr lang="en-US" sz="2200" b="1" spc="-5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January:</a:t>
            </a:r>
            <a:r>
              <a:rPr lang="en-US" sz="2200" b="1" spc="-2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Choice d</a:t>
            </a:r>
            <a:r>
              <a:rPr lang="en-US" sz="2200" dirty="0">
                <a:cs typeface="Calibri"/>
              </a:rPr>
              <a:t>istricts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submit</a:t>
            </a:r>
            <a:r>
              <a:rPr lang="en-US" sz="2200" spc="-20" dirty="0">
                <a:cs typeface="Calibri"/>
              </a:rPr>
              <a:t> projected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data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 </a:t>
            </a:r>
            <a:r>
              <a:rPr lang="en-US" sz="2200" spc="-10" dirty="0">
                <a:cs typeface="Calibri"/>
              </a:rPr>
              <a:t>NJDOE. </a:t>
            </a:r>
            <a:r>
              <a:rPr lang="en-US" sz="2200" dirty="0">
                <a:cs typeface="Calibri"/>
              </a:rPr>
              <a:t>NJDOE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locks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number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1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next</a:t>
            </a:r>
            <a:r>
              <a:rPr lang="en-US" sz="2200" spc="-10" dirty="0">
                <a:cs typeface="Calibri"/>
              </a:rPr>
              <a:t> fiscal year.</a:t>
            </a:r>
            <a:endParaRPr lang="en-US" sz="2200" b="1" dirty="0">
              <a:cs typeface="Calibri"/>
            </a:endParaRPr>
          </a:p>
          <a:p>
            <a:pPr marL="354965" marR="262890">
              <a:lnSpc>
                <a:spcPct val="100000"/>
              </a:lnSpc>
              <a:buSzPct val="90909"/>
              <a:buFont typeface="Arial"/>
              <a:buChar char="•"/>
              <a:tabLst>
                <a:tab pos="354965" algn="l"/>
              </a:tabLst>
            </a:pPr>
            <a:r>
              <a:rPr lang="en-US" sz="2200" b="1" dirty="0">
                <a:cs typeface="Calibri"/>
              </a:rPr>
              <a:t>February:</a:t>
            </a:r>
            <a:r>
              <a:rPr lang="en-US" sz="2200" b="1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NJDOE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sends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State</a:t>
            </a:r>
            <a:r>
              <a:rPr lang="en-US" sz="2200" i="1" spc="-15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Aid</a:t>
            </a:r>
            <a:r>
              <a:rPr lang="en-US" sz="2200" i="1" spc="-3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Notices</a:t>
            </a:r>
            <a:r>
              <a:rPr lang="en-US" sz="2200" i="1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20" dirty="0">
                <a:cs typeface="Calibri"/>
              </a:rPr>
              <a:t> school </a:t>
            </a:r>
            <a:r>
              <a:rPr lang="en-US" sz="2200" dirty="0">
                <a:cs typeface="Calibri"/>
              </a:rPr>
              <a:t>districts.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This </a:t>
            </a:r>
            <a:r>
              <a:rPr lang="en-US" sz="2200" dirty="0">
                <a:cs typeface="Calibri"/>
              </a:rPr>
              <a:t>determines</a:t>
            </a:r>
            <a:r>
              <a:rPr lang="en-US" sz="2200" spc="-20" dirty="0">
                <a:cs typeface="Calibri"/>
              </a:rPr>
              <a:t> their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and </a:t>
            </a:r>
            <a:r>
              <a:rPr lang="en-US" sz="2200" dirty="0">
                <a:cs typeface="Calibri"/>
              </a:rPr>
              <a:t>funding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 the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next fiscal </a:t>
            </a:r>
            <a:r>
              <a:rPr lang="en-US" sz="2200" spc="-10" dirty="0">
                <a:cs typeface="Calibri"/>
              </a:rPr>
              <a:t>year.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3121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B7215-FA6A-6326-A59A-FC9A499F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8AC2F3F6-AA75-A20E-51D2-EB81EED3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Enrollment Maximum </a:t>
            </a:r>
            <a:r>
              <a:rPr lang="en-US" sz="3200" dirty="0"/>
              <a:t>(1 of 3)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3C17A307-A444-2AEC-DB18-700E53F48E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3" y="1519948"/>
            <a:ext cx="11334307" cy="4571998"/>
          </a:xfrm>
        </p:spPr>
        <p:txBody>
          <a:bodyPr/>
          <a:lstStyle/>
          <a:p>
            <a:pPr marL="469900" indent="-457200">
              <a:lnSpc>
                <a:spcPts val="227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en-US" sz="2200" dirty="0">
                <a:cs typeface="Calibri"/>
              </a:rPr>
              <a:t>Choice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districts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cannot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exceed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their</a:t>
            </a:r>
            <a:r>
              <a:rPr lang="en-US" sz="2200" spc="-40" dirty="0">
                <a:cs typeface="Calibri"/>
              </a:rPr>
              <a:t> NJ</a:t>
            </a:r>
            <a:r>
              <a:rPr lang="en-US" sz="2200" spc="-10" dirty="0">
                <a:cs typeface="Calibri"/>
              </a:rPr>
              <a:t>DOE-</a:t>
            </a:r>
            <a:r>
              <a:rPr lang="en-US" sz="2200" dirty="0">
                <a:cs typeface="Calibri"/>
              </a:rPr>
              <a:t>approved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choice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maximum,</a:t>
            </a:r>
            <a:r>
              <a:rPr lang="en-US" sz="2200" spc="-7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except:</a:t>
            </a:r>
            <a:endParaRPr lang="en-US" sz="2200" dirty="0">
              <a:cs typeface="Calibri"/>
            </a:endParaRPr>
          </a:p>
          <a:p>
            <a:pPr marL="812800" lvl="1" indent="-34290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755015" algn="l"/>
              </a:tabLst>
            </a:pPr>
            <a:r>
              <a:rPr lang="en-US" dirty="0">
                <a:cs typeface="Calibri"/>
              </a:rPr>
              <a:t>applicants with choice siblings and choice students from a sending district (NJDOE must approve), or</a:t>
            </a:r>
          </a:p>
          <a:p>
            <a:pPr marL="812800" lvl="1" indent="-342900">
              <a:lnSpc>
                <a:spcPct val="100000"/>
              </a:lnSpc>
              <a:spcAft>
                <a:spcPts val="1800"/>
              </a:spcAft>
              <a:buFont typeface="Courier New" panose="02070309020205020404" pitchFamily="49" charset="0"/>
              <a:buChar char="o"/>
              <a:tabLst>
                <a:tab pos="755015" algn="l"/>
              </a:tabLst>
            </a:pPr>
            <a:r>
              <a:rPr lang="en-US" dirty="0">
                <a:cs typeface="Calibri"/>
              </a:rPr>
              <a:t>students with a NJDOE-approved choice waiver of the application deadline. </a:t>
            </a:r>
          </a:p>
          <a:p>
            <a:pPr marL="469265" marR="5080" indent="-457200">
              <a:lnSpc>
                <a:spcPct val="120000"/>
              </a:lnSpc>
              <a:spcBef>
                <a:spcPts val="0"/>
              </a:spcBef>
              <a:tabLst>
                <a:tab pos="354965" algn="l"/>
              </a:tabLst>
            </a:pPr>
            <a:r>
              <a:rPr lang="en-US" sz="2200" dirty="0">
                <a:cs typeface="Calibri"/>
              </a:rPr>
              <a:t>Choice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districts</a:t>
            </a:r>
            <a:r>
              <a:rPr lang="en-US" sz="2200" spc="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may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add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and/or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accommodate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late </a:t>
            </a:r>
            <a:r>
              <a:rPr lang="en-US" sz="2200" dirty="0">
                <a:cs typeface="Calibri"/>
              </a:rPr>
              <a:t>applicants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up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their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approved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maximum</a:t>
            </a:r>
            <a:r>
              <a:rPr lang="en-US" sz="2200" spc="-12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until </a:t>
            </a:r>
            <a:r>
              <a:rPr lang="en-US" sz="2200" dirty="0">
                <a:cs typeface="Calibri"/>
              </a:rPr>
              <a:t>October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14th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of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year.</a:t>
            </a:r>
            <a:r>
              <a:rPr lang="en-US" sz="2200" spc="-35" dirty="0">
                <a:cs typeface="Calibri"/>
              </a:rPr>
              <a:t> </a:t>
            </a:r>
          </a:p>
          <a:p>
            <a:pPr marL="812800" marR="5080" lvl="1" indent="-34290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755015" algn="l"/>
              </a:tabLst>
            </a:pPr>
            <a:r>
              <a:rPr lang="en-US" dirty="0">
                <a:cs typeface="Calibri"/>
              </a:rPr>
              <a:t>Exception: students with an approved choice waiver application can be accepted at any time.</a:t>
            </a:r>
          </a:p>
        </p:txBody>
      </p:sp>
    </p:spTree>
    <p:extLst>
      <p:ext uri="{BB962C8B-B14F-4D97-AF65-F5344CB8AC3E}">
        <p14:creationId xmlns:p14="http://schemas.microsoft.com/office/powerpoint/2010/main" val="363875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2E81F-7FFA-B93F-E668-86830B95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BC96B8B3-C846-BF19-F0D2-160B7DB5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Enrollment Maximum </a:t>
            </a:r>
            <a:r>
              <a:rPr lang="en-US" sz="3200" dirty="0"/>
              <a:t>(2 of 3)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CEA9DDF8-7813-BD0E-90F8-E1F01BCCAB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3" y="1228545"/>
            <a:ext cx="11334307" cy="4571998"/>
          </a:xfrm>
        </p:spPr>
        <p:txBody>
          <a:bodyPr/>
          <a:lstStyle/>
          <a:p>
            <a:pPr marL="469265" marR="5080" indent="-457200">
              <a:lnSpc>
                <a:spcPct val="120000"/>
              </a:lnSpc>
              <a:spcBef>
                <a:spcPts val="0"/>
              </a:spcBef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Revised </a:t>
            </a:r>
            <a:r>
              <a:rPr lang="en-US" sz="2200" spc="-25" dirty="0">
                <a:cs typeface="Calibri"/>
                <a:hlinkClick r:id="rId3"/>
              </a:rPr>
              <a:t>N.J.S.18A:38-3 </a:t>
            </a:r>
            <a:r>
              <a:rPr lang="en-US" sz="2200" spc="-25" dirty="0">
                <a:cs typeface="Calibri"/>
              </a:rPr>
              <a:t>requires payment of tuition for non-resident students. </a:t>
            </a:r>
          </a:p>
          <a:p>
            <a:pPr marL="928053" marR="5080" lvl="4" indent="-4572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However, a choice district cannot receive parent-paid tuition for non-resident students who attend an approved choice grade level or program </a:t>
            </a:r>
            <a:r>
              <a:rPr lang="en-US" sz="2200" dirty="0">
                <a:cs typeface="Calibri"/>
              </a:rPr>
              <a:t>(N.J.S.A. 18A:36B-21).</a:t>
            </a:r>
            <a:r>
              <a:rPr lang="en-US" sz="2200" spc="-25" dirty="0">
                <a:cs typeface="Calibri"/>
              </a:rPr>
              <a:t> </a:t>
            </a:r>
          </a:p>
          <a:p>
            <a:pPr marL="928053" marR="5080" lvl="4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Note: a choice district can receive </a:t>
            </a:r>
            <a:r>
              <a:rPr lang="en-US" sz="2200" b="1" i="1" spc="-25" dirty="0">
                <a:cs typeface="Calibri"/>
              </a:rPr>
              <a:t>district-paid</a:t>
            </a:r>
            <a:r>
              <a:rPr lang="en-US" sz="2200" spc="-25" dirty="0">
                <a:cs typeface="Calibri"/>
              </a:rPr>
              <a:t> tuition.</a:t>
            </a:r>
          </a:p>
          <a:p>
            <a:pPr marL="469265" marR="5080" indent="-457200">
              <a:lnSpc>
                <a:spcPct val="120000"/>
              </a:lnSpc>
              <a:spcBef>
                <a:spcPts val="0"/>
              </a:spcBef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In addition, choice code allows a </a:t>
            </a:r>
            <a:r>
              <a:rPr lang="en-US" sz="2200" b="1" dirty="0">
                <a:cs typeface="Calibri"/>
              </a:rPr>
              <a:t>resident</a:t>
            </a:r>
            <a:r>
              <a:rPr lang="en-US" sz="2200" b="1" spc="-35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student</a:t>
            </a:r>
            <a:r>
              <a:rPr lang="en-US" sz="2200" b="1" spc="-40" dirty="0">
                <a:cs typeface="Calibri"/>
              </a:rPr>
              <a:t> who </a:t>
            </a:r>
            <a:r>
              <a:rPr lang="en-US" sz="2200" b="1" dirty="0">
                <a:cs typeface="Calibri"/>
              </a:rPr>
              <a:t>moves</a:t>
            </a:r>
            <a:r>
              <a:rPr lang="en-US" sz="2200" b="1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while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enrolled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district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5" dirty="0">
                <a:cs typeface="Calibri"/>
              </a:rPr>
              <a:t> is attending a </a:t>
            </a:r>
            <a:r>
              <a:rPr lang="en-US" sz="2200" dirty="0">
                <a:cs typeface="Calibri"/>
              </a:rPr>
              <a:t>choice-approved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grade or program </a:t>
            </a:r>
            <a:r>
              <a:rPr lang="en-US" sz="2200" spc="-25" dirty="0">
                <a:cs typeface="Calibri"/>
              </a:rPr>
              <a:t>to remain enrolled in the choice district until the end of the school year. </a:t>
            </a:r>
          </a:p>
          <a:p>
            <a:pPr marL="928053" marR="5080" lvl="4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The student is required to apply to the choice program for the next school year.</a:t>
            </a:r>
          </a:p>
          <a:p>
            <a:pPr marL="469265" marR="5080" indent="-457200">
              <a:lnSpc>
                <a:spcPct val="120000"/>
              </a:lnSpc>
              <a:spcBef>
                <a:spcPts val="0"/>
              </a:spcBef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Students with an approved choice waiver application may enroll in the choice district at any point in the school year.</a:t>
            </a:r>
          </a:p>
        </p:txBody>
      </p:sp>
    </p:spTree>
    <p:extLst>
      <p:ext uri="{BB962C8B-B14F-4D97-AF65-F5344CB8AC3E}">
        <p14:creationId xmlns:p14="http://schemas.microsoft.com/office/powerpoint/2010/main" val="2804896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0C499-99A7-B4B1-D996-4E4504A3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C8AFE1E-F9BB-2B33-ACF6-ED01BD378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Enrollment Maximum </a:t>
            </a:r>
            <a:r>
              <a:rPr lang="en-US" sz="3200" dirty="0"/>
              <a:t>(3 of 3)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411AFFD-A56A-AFC3-1142-D9AC77A193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4" y="1248641"/>
            <a:ext cx="11011308" cy="4571998"/>
          </a:xfrm>
        </p:spPr>
        <p:txBody>
          <a:bodyPr/>
          <a:lstStyle/>
          <a:p>
            <a:pPr marL="0" marR="508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None/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Unfunded choice student” (Tuition Code=05): </a:t>
            </a:r>
          </a:p>
          <a:p>
            <a:pPr marL="0" marR="5080" indent="0">
              <a:lnSpc>
                <a:spcPct val="120000"/>
              </a:lnSpc>
              <a:spcBef>
                <a:spcPts val="0"/>
              </a:spcBef>
              <a:buNone/>
              <a:tabLst>
                <a:tab pos="354965" algn="l"/>
              </a:tabLst>
            </a:pPr>
            <a:r>
              <a:rPr lang="en-US" sz="2200" spc="-25" dirty="0">
                <a:cs typeface="Calibri"/>
              </a:rPr>
              <a:t>“a student who has been accepted by a choice district as a choice student outside of the established timeline established pursuant to N.J.A.C. 6A:12-3.2, and for whom the choice district is unable to receive choice funding in the current and/or subsequent school year due to the Department’s choice enrollment collection cycle.” </a:t>
            </a:r>
          </a:p>
        </p:txBody>
      </p:sp>
    </p:spTree>
    <p:extLst>
      <p:ext uri="{BB962C8B-B14F-4D97-AF65-F5344CB8AC3E}">
        <p14:creationId xmlns:p14="http://schemas.microsoft.com/office/powerpoint/2010/main" val="84387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2E794-8DB4-08AA-53C1-5E82C1D93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83D84205-3139-4A66-1A6D-D1AAD439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Eligibility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D2F8D31-860E-1262-F650-0C172BF489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199" y="1275738"/>
            <a:ext cx="11334307" cy="4904507"/>
          </a:xfrm>
        </p:spPr>
        <p:txBody>
          <a:bodyPr/>
          <a:lstStyle/>
          <a:p>
            <a:pPr marL="355600" marR="429895" indent="-343535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Tier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1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applicants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are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considered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before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Tier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50" dirty="0">
                <a:cs typeface="Calibri"/>
              </a:rPr>
              <a:t>2 </a:t>
            </a:r>
            <a:r>
              <a:rPr lang="en-US" sz="2200" spc="-10" dirty="0">
                <a:cs typeface="Calibri"/>
              </a:rPr>
              <a:t>applicants.</a:t>
            </a:r>
            <a:r>
              <a:rPr lang="en-US" sz="2200" spc="-55" dirty="0">
                <a:cs typeface="Calibri"/>
              </a:rPr>
              <a:t> </a:t>
            </a:r>
            <a:endParaRPr lang="en-US" sz="2200" b="1" spc="-55" dirty="0">
              <a:cs typeface="Calibri"/>
            </a:endParaRPr>
          </a:p>
          <a:p>
            <a:pPr marL="355600" marR="429895" indent="-343535">
              <a:lnSpc>
                <a:spcPct val="110000"/>
              </a:lnSpc>
              <a:spcBef>
                <a:spcPts val="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Tier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1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applicants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enrolled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their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resident </a:t>
            </a:r>
            <a:r>
              <a:rPr lang="en-US" sz="2200" dirty="0">
                <a:cs typeface="Calibri"/>
              </a:rPr>
              <a:t>school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full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year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preceding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choice </a:t>
            </a:r>
            <a:r>
              <a:rPr lang="en-US" sz="2200" dirty="0">
                <a:cs typeface="Calibri"/>
              </a:rPr>
              <a:t>district.</a:t>
            </a:r>
            <a:r>
              <a:rPr lang="en-US" sz="2200" spc="-100" dirty="0">
                <a:cs typeface="Calibri"/>
              </a:rPr>
              <a:t> Tier 1 applicants </a:t>
            </a:r>
            <a:r>
              <a:rPr lang="en-US" sz="2200" spc="-10" dirty="0">
                <a:cs typeface="Calibri"/>
              </a:rPr>
              <a:t>include:</a:t>
            </a:r>
            <a:endParaRPr lang="en-US" sz="2200" dirty="0"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25"/>
              </a:spcBef>
              <a:buFont typeface="Courier New" panose="02070309020205020404" pitchFamily="49" charset="0"/>
              <a:buChar char="o"/>
              <a:tabLst>
                <a:tab pos="755650" algn="l"/>
              </a:tabLst>
            </a:pPr>
            <a:r>
              <a:rPr lang="en-US" dirty="0">
                <a:cs typeface="Calibri"/>
              </a:rPr>
              <a:t>Charter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school</a:t>
            </a:r>
            <a:r>
              <a:rPr lang="en-US" spc="-4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students</a:t>
            </a:r>
            <a:endParaRPr lang="en-US" dirty="0">
              <a:cs typeface="Calibri"/>
            </a:endParaRPr>
          </a:p>
          <a:p>
            <a:pPr marL="812800" lvl="1" indent="-34290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755650" algn="l"/>
              </a:tabLst>
            </a:pPr>
            <a:r>
              <a:rPr lang="en-US" spc="-10" dirty="0">
                <a:cs typeface="Calibri"/>
              </a:rPr>
              <a:t>Homeless/displaced</a:t>
            </a:r>
            <a:r>
              <a:rPr lang="en-US" spc="5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students</a:t>
            </a:r>
            <a:endParaRPr lang="en-US" b="1" dirty="0">
              <a:cs typeface="Calibri"/>
            </a:endParaRPr>
          </a:p>
          <a:p>
            <a:pPr marL="355600" marR="5080" indent="-343535">
              <a:lnSpc>
                <a:spcPct val="110000"/>
              </a:lnSpc>
              <a:spcBef>
                <a:spcPts val="1120"/>
              </a:spcBef>
              <a:spcAft>
                <a:spcPts val="1200"/>
              </a:spcAft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Tier</a:t>
            </a:r>
            <a:r>
              <a:rPr lang="en-US" sz="2200" spc="-7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2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have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not</a:t>
            </a:r>
            <a:r>
              <a:rPr lang="en-US" sz="2200" i="1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attended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their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resident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public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school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for </a:t>
            </a:r>
            <a:r>
              <a:rPr lang="en-US" sz="2200" dirty="0">
                <a:cs typeface="Calibri"/>
              </a:rPr>
              <a:t>the full year prior to enrollment and do not meet the requirements for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Tier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spc="-50" dirty="0">
                <a:cs typeface="Calibri"/>
              </a:rPr>
              <a:t>1.</a:t>
            </a:r>
          </a:p>
          <a:p>
            <a:pPr marL="355600" marR="5080" indent="-343535">
              <a:spcBef>
                <a:spcPts val="112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200" spc="-50" dirty="0">
                <a:cs typeface="Calibri"/>
              </a:rPr>
              <a:t>Choice districts are not required to accept Tier 2 applicants.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042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31A9A-6ED8-46C2-5D8F-0BC46F9C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C0F8B0AC-7ED2-1F89-5444-75FBFD7C7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Lotteries </a:t>
            </a:r>
            <a:r>
              <a:rPr lang="en-US" sz="3200" dirty="0"/>
              <a:t>(1 of 2)</a:t>
            </a:r>
            <a:endParaRPr lang="en-US" dirty="0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0861B507-33C4-640B-1E7D-53CB1A9F68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3" y="999082"/>
            <a:ext cx="11590775" cy="5275783"/>
          </a:xfrm>
        </p:spPr>
        <p:txBody>
          <a:bodyPr/>
          <a:lstStyle/>
          <a:p>
            <a:pPr marL="355600" marR="60960">
              <a:lnSpc>
                <a:spcPct val="150000"/>
              </a:lnSpc>
              <a:spcBef>
                <a:spcPts val="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When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receives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more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applications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than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there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are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available </a:t>
            </a:r>
            <a:r>
              <a:rPr lang="en-US" sz="2200" dirty="0">
                <a:cs typeface="Calibri"/>
              </a:rPr>
              <a:t>seats,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choice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hold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public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lottery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determine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which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may </a:t>
            </a:r>
            <a:r>
              <a:rPr lang="en-US" sz="2200" dirty="0">
                <a:cs typeface="Calibri"/>
              </a:rPr>
              <a:t>enroll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create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waitlist.</a:t>
            </a:r>
            <a:endParaRPr lang="en-US" sz="2200" dirty="0">
              <a:cs typeface="Calibri"/>
            </a:endParaRPr>
          </a:p>
          <a:p>
            <a:pPr marL="355600">
              <a:lnSpc>
                <a:spcPct val="150000"/>
              </a:lnSpc>
              <a:spcBef>
                <a:spcPts val="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Before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conducting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lottery,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50" dirty="0">
                <a:cs typeface="Calibri"/>
              </a:rPr>
              <a:t> choice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may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give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enrollment</a:t>
            </a:r>
            <a:r>
              <a:rPr lang="en-US" sz="2200" b="1" spc="-35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preference</a:t>
            </a:r>
            <a:r>
              <a:rPr lang="en-US" sz="2200" b="1" spc="-2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to:</a:t>
            </a:r>
            <a:endParaRPr lang="en-US" sz="2200" dirty="0">
              <a:cs typeface="Calibri"/>
            </a:endParaRPr>
          </a:p>
          <a:p>
            <a:pPr marL="812800" marR="605155" lvl="1" indent="-34290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755650" algn="l"/>
                <a:tab pos="798195" algn="l"/>
              </a:tabLst>
            </a:pPr>
            <a:r>
              <a:rPr lang="en-US" dirty="0">
                <a:cs typeface="Calibri"/>
              </a:rPr>
              <a:t>siblings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students</a:t>
            </a:r>
            <a:r>
              <a:rPr lang="en-US" spc="-4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currently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attending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choice</a:t>
            </a:r>
            <a:r>
              <a:rPr lang="en-US" spc="-2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district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and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who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will</a:t>
            </a:r>
            <a:r>
              <a:rPr lang="en-US" spc="-3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continue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3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be </a:t>
            </a:r>
            <a:r>
              <a:rPr lang="en-US" spc="-10" dirty="0">
                <a:cs typeface="Calibri"/>
              </a:rPr>
              <a:t>enrolled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following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year,</a:t>
            </a:r>
            <a:r>
              <a:rPr lang="en-US" spc="-2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and</a:t>
            </a:r>
            <a:endParaRPr lang="en-US" dirty="0">
              <a:cs typeface="Calibri"/>
            </a:endParaRPr>
          </a:p>
          <a:p>
            <a:pPr marL="812800" marR="862330" lvl="1" indent="-34290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755650" algn="l"/>
                <a:tab pos="798195" algn="l"/>
              </a:tabLst>
            </a:pPr>
            <a:r>
              <a:rPr lang="en-US" dirty="0">
                <a:cs typeface="Calibri"/>
              </a:rPr>
              <a:t>choice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students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attending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40" dirty="0">
                <a:cs typeface="Calibri"/>
              </a:rPr>
              <a:t> choice </a:t>
            </a:r>
            <a:r>
              <a:rPr lang="en-US" dirty="0">
                <a:cs typeface="Calibri"/>
              </a:rPr>
              <a:t>district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with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which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it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has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3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send-</a:t>
            </a:r>
            <a:r>
              <a:rPr lang="en-US" dirty="0">
                <a:cs typeface="Calibri"/>
              </a:rPr>
              <a:t>receive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or</a:t>
            </a:r>
            <a:r>
              <a:rPr lang="en-US" spc="-3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constituent relationship.</a:t>
            </a:r>
          </a:p>
          <a:p>
            <a:pPr marL="812800" marR="862330" lvl="1" indent="-34290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755650" algn="l"/>
                <a:tab pos="798195" algn="l"/>
              </a:tabLst>
            </a:pPr>
            <a:r>
              <a:rPr lang="en-US" dirty="0">
                <a:cs typeface="Calibri"/>
              </a:rPr>
              <a:t>These students can be excluded from the lottery unless there are more enrollment preference students than seats available.</a:t>
            </a:r>
          </a:p>
        </p:txBody>
      </p:sp>
    </p:spTree>
    <p:extLst>
      <p:ext uri="{BB962C8B-B14F-4D97-AF65-F5344CB8AC3E}">
        <p14:creationId xmlns:p14="http://schemas.microsoft.com/office/powerpoint/2010/main" val="2645848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685CC-326D-68E3-B882-6379038C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Lotteries (2 of 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CA375-7B9E-F82B-A44E-FC53F882A0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050A408-4DB7-7AF1-5EB7-8C9EF644F25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041E6-E36E-2A69-7572-C112597914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0110" y="1269948"/>
            <a:ext cx="11251780" cy="3977640"/>
          </a:xfrm>
        </p:spPr>
        <p:txBody>
          <a:bodyPr/>
          <a:lstStyle/>
          <a:p>
            <a:pPr marR="173990">
              <a:lnSpc>
                <a:spcPct val="150000"/>
              </a:lnSpc>
              <a:spcBef>
                <a:spcPts val="0"/>
              </a:spcBef>
              <a:tabLst>
                <a:tab pos="355600" algn="l"/>
              </a:tabLst>
            </a:pPr>
            <a:r>
              <a:rPr lang="en-US" sz="2200" dirty="0">
                <a:cs typeface="Calibri"/>
              </a:rPr>
              <a:t>The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assign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number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each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participating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the </a:t>
            </a:r>
            <a:r>
              <a:rPr lang="en-US" sz="2200" dirty="0">
                <a:cs typeface="Calibri"/>
              </a:rPr>
              <a:t>lottery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notify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parents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of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lottery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process,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date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number </a:t>
            </a:r>
            <a:r>
              <a:rPr lang="en-US" sz="2200" dirty="0">
                <a:cs typeface="Calibri"/>
              </a:rPr>
              <a:t>assigned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applicant.</a:t>
            </a:r>
            <a:endParaRPr lang="en-US" sz="2200" dirty="0">
              <a:cs typeface="Calibri"/>
            </a:endParaRPr>
          </a:p>
          <a:p>
            <a:pPr marR="5080">
              <a:lnSpc>
                <a:spcPct val="150000"/>
              </a:lnSpc>
              <a:spcBef>
                <a:spcPts val="0"/>
              </a:spcBef>
              <a:tabLst>
                <a:tab pos="355600" algn="l"/>
              </a:tabLst>
            </a:pPr>
            <a:r>
              <a:rPr lang="en-US" sz="2200" dirty="0">
                <a:cs typeface="Calibri"/>
              </a:rPr>
              <a:t>After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0" dirty="0">
                <a:cs typeface="Calibri"/>
              </a:rPr>
              <a:t> lottery,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0" dirty="0">
                <a:cs typeface="Calibri"/>
              </a:rPr>
              <a:t> choice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develop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waiting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list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those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not </a:t>
            </a:r>
            <a:r>
              <a:rPr lang="en-US" sz="2200" dirty="0">
                <a:cs typeface="Calibri"/>
              </a:rPr>
              <a:t>selected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lottery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let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parents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know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their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student’s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number </a:t>
            </a:r>
            <a:r>
              <a:rPr lang="en-US" sz="2200" dirty="0">
                <a:cs typeface="Calibri"/>
              </a:rPr>
              <a:t>on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waiting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list.</a:t>
            </a:r>
          </a:p>
          <a:p>
            <a:pPr marR="5080">
              <a:lnSpc>
                <a:spcPct val="150000"/>
              </a:lnSpc>
              <a:spcBef>
                <a:spcPts val="0"/>
              </a:spcBef>
              <a:tabLst>
                <a:tab pos="355600" algn="l"/>
              </a:tabLst>
            </a:pPr>
            <a:r>
              <a:rPr lang="en-US" sz="2200" spc="-10" dirty="0">
                <a:cs typeface="Calibri"/>
              </a:rPr>
              <a:t>The waitlist is used until October 14 of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enrollment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year.</a:t>
            </a:r>
          </a:p>
          <a:p>
            <a:pPr marR="5080">
              <a:lnSpc>
                <a:spcPct val="150000"/>
              </a:lnSpc>
              <a:spcBef>
                <a:spcPts val="0"/>
              </a:spcBef>
              <a:tabLst>
                <a:tab pos="355600" algn="l"/>
              </a:tabLst>
            </a:pPr>
            <a:r>
              <a:rPr lang="en-US" sz="2200" spc="-25" dirty="0">
                <a:cs typeface="Calibri"/>
              </a:rPr>
              <a:t>A new waitlist is created each year.</a:t>
            </a:r>
            <a:endParaRPr lang="en-US" sz="2200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40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6EC60-FB07-3290-36DD-19F7D778A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9E94F40-D778-F98C-AFFB-229D889C6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Admission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CB801686-C3A9-463D-2A4D-775E08305C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199" y="1355519"/>
            <a:ext cx="11334307" cy="4358243"/>
          </a:xfrm>
        </p:spPr>
        <p:txBody>
          <a:bodyPr/>
          <a:lstStyle/>
          <a:p>
            <a:pPr marL="12065" marR="5080" indent="0">
              <a:lnSpc>
                <a:spcPct val="120000"/>
              </a:lnSpc>
              <a:spcBef>
                <a:spcPts val="0"/>
              </a:spcBef>
              <a:buSzPct val="114285"/>
              <a:buNone/>
              <a:tabLst>
                <a:tab pos="354965" algn="l"/>
              </a:tabLst>
            </a:pPr>
            <a:r>
              <a:rPr lang="en-US" sz="2200" spc="-150" dirty="0">
                <a:cs typeface="Calibri"/>
              </a:rPr>
              <a:t>“A</a:t>
            </a:r>
            <a:r>
              <a:rPr lang="en-US" sz="2200" spc="-1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may</a:t>
            </a:r>
            <a:r>
              <a:rPr lang="en-US" sz="2200" spc="-1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evaluate</a:t>
            </a:r>
            <a:r>
              <a:rPr lang="en-US" sz="2200" spc="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prospective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student </a:t>
            </a:r>
            <a:r>
              <a:rPr lang="en-US" sz="2200" dirty="0">
                <a:cs typeface="Calibri"/>
              </a:rPr>
              <a:t>on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student's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interest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program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offered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by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spc="-50" dirty="0">
                <a:cs typeface="Calibri"/>
              </a:rPr>
              <a:t>a </a:t>
            </a:r>
            <a:r>
              <a:rPr lang="en-US" sz="2200" dirty="0">
                <a:cs typeface="Calibri"/>
              </a:rPr>
              <a:t>designated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school.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shall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not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discriminate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its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admission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policies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or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practices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on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basis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of </a:t>
            </a:r>
            <a:r>
              <a:rPr lang="en-US" sz="2200" dirty="0">
                <a:cs typeface="Calibri"/>
              </a:rPr>
              <a:t>athletic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ability,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intellectual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aptitude,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English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language proficiency,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status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as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handicapped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person,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or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any </a:t>
            </a:r>
            <a:r>
              <a:rPr lang="en-US" sz="2200" dirty="0">
                <a:cs typeface="Calibri"/>
              </a:rPr>
              <a:t>basis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prohibited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by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State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75" dirty="0">
                <a:cs typeface="Calibri"/>
              </a:rPr>
              <a:t>law.”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[N.J.S.A.</a:t>
            </a:r>
            <a:r>
              <a:rPr lang="en-US" sz="2200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18A:36B-</a:t>
            </a:r>
            <a:r>
              <a:rPr lang="en-US" sz="2200" spc="-10" dirty="0">
                <a:cs typeface="Calibri"/>
              </a:rPr>
              <a:t>20(b)]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473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05CA-62C5-326C-9CE5-021672C6E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3D6ED6D5-333C-6502-2414-298B6B00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Denials </a:t>
            </a:r>
            <a:r>
              <a:rPr lang="en-US" sz="3200" dirty="0"/>
              <a:t>(1 of 2)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A719BC00-0949-1215-4531-CD5D114295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531" y="1244231"/>
            <a:ext cx="11430001" cy="4731275"/>
          </a:xfrm>
        </p:spPr>
        <p:txBody>
          <a:bodyPr/>
          <a:lstStyle/>
          <a:p>
            <a:pPr marL="12065" marR="873760" indent="0">
              <a:lnSpc>
                <a:spcPct val="130000"/>
              </a:lnSpc>
              <a:spcBef>
                <a:spcPts val="0"/>
              </a:spcBef>
              <a:buSzPct val="95000"/>
              <a:buFont typeface="Symbol"/>
              <a:buNone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The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circumstances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warranting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rejection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of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applicant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who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meets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the </a:t>
            </a:r>
            <a:r>
              <a:rPr lang="en-US" sz="2200" dirty="0">
                <a:cs typeface="Calibri"/>
              </a:rPr>
              <a:t>eligibility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requirements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are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limited,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according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solidFill>
                  <a:schemeClr val="tx1"/>
                </a:solidFill>
                <a:uFill>
                  <a:solidFill>
                    <a:srgbClr val="0000FF"/>
                  </a:solidFill>
                </a:uFill>
                <a:cs typeface="Calibri"/>
              </a:rPr>
              <a:t>statute</a:t>
            </a:r>
            <a:r>
              <a:rPr lang="en-US" sz="2200" spc="-10" dirty="0">
                <a:cs typeface="Calibri"/>
              </a:rPr>
              <a:t>:</a:t>
            </a:r>
          </a:p>
          <a:p>
            <a:pPr marL="469265" marR="873760" lvl="1" indent="0">
              <a:lnSpc>
                <a:spcPct val="130000"/>
              </a:lnSpc>
              <a:spcBef>
                <a:spcPts val="0"/>
              </a:spcBef>
              <a:buSzPct val="95000"/>
              <a:buNone/>
              <a:tabLst>
                <a:tab pos="354965" algn="l"/>
              </a:tabLst>
            </a:pPr>
            <a:r>
              <a:rPr lang="en-US" b="1" spc="-10" dirty="0">
                <a:cs typeface="Calibri"/>
              </a:rPr>
              <a:t>18A:36B-</a:t>
            </a:r>
            <a:r>
              <a:rPr lang="en-US" b="1" dirty="0">
                <a:cs typeface="Calibri"/>
              </a:rPr>
              <a:t>20</a:t>
            </a:r>
            <a:r>
              <a:rPr lang="en-US" b="1" spc="-3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Applications</a:t>
            </a:r>
            <a:r>
              <a:rPr lang="en-US" b="1" spc="-40" dirty="0">
                <a:cs typeface="Calibri"/>
              </a:rPr>
              <a:t> </a:t>
            </a:r>
            <a:r>
              <a:rPr lang="en-US" b="1" dirty="0">
                <a:cs typeface="Calibri"/>
              </a:rPr>
              <a:t>by</a:t>
            </a:r>
            <a:r>
              <a:rPr lang="en-US" b="1" spc="-4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student</a:t>
            </a:r>
            <a:r>
              <a:rPr lang="en-US" b="1" spc="-4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to</a:t>
            </a:r>
            <a:r>
              <a:rPr lang="en-US" b="1" spc="-30" dirty="0">
                <a:cs typeface="Calibri"/>
              </a:rPr>
              <a:t> </a:t>
            </a:r>
            <a:r>
              <a:rPr lang="en-US" b="1" dirty="0">
                <a:cs typeface="Calibri"/>
              </a:rPr>
              <a:t>choice</a:t>
            </a:r>
            <a:r>
              <a:rPr lang="en-US" b="1" spc="-4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district.</a:t>
            </a:r>
            <a:r>
              <a:rPr lang="en-US" b="1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choice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district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shall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not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prohibit</a:t>
            </a:r>
            <a:r>
              <a:rPr lang="en-US" spc="-2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the </a:t>
            </a:r>
            <a:r>
              <a:rPr lang="en-US" spc="-10" dirty="0">
                <a:cs typeface="Calibri"/>
              </a:rPr>
              <a:t>enrollment </a:t>
            </a:r>
            <a:r>
              <a:rPr lang="en-US" dirty="0">
                <a:cs typeface="Calibri"/>
              </a:rPr>
              <a:t>of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based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upon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determination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that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additional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cost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educating</a:t>
            </a:r>
            <a:r>
              <a:rPr lang="en-US" spc="-3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the </a:t>
            </a:r>
            <a:r>
              <a:rPr lang="en-US" dirty="0">
                <a:cs typeface="Calibri"/>
              </a:rPr>
              <a:t>student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would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exceed</a:t>
            </a:r>
            <a:r>
              <a:rPr lang="en-US" spc="-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amount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additional</a:t>
            </a:r>
            <a:r>
              <a:rPr lang="en-US" spc="-5" dirty="0">
                <a:cs typeface="Calibri"/>
              </a:rPr>
              <a:t> </a:t>
            </a:r>
            <a:r>
              <a:rPr lang="en-US" dirty="0">
                <a:cs typeface="Calibri"/>
              </a:rPr>
              <a:t>State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aid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received as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result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2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student's </a:t>
            </a:r>
            <a:r>
              <a:rPr lang="en-US" dirty="0">
                <a:cs typeface="Calibri"/>
              </a:rPr>
              <a:t>enrollment.</a:t>
            </a:r>
            <a:r>
              <a:rPr lang="en-US" spc="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choice</a:t>
            </a:r>
            <a:r>
              <a:rPr lang="en-US" spc="-5" dirty="0">
                <a:cs typeface="Calibri"/>
              </a:rPr>
              <a:t> </a:t>
            </a:r>
            <a:r>
              <a:rPr lang="en-US" dirty="0">
                <a:cs typeface="Calibri"/>
              </a:rPr>
              <a:t>district</a:t>
            </a:r>
            <a:r>
              <a:rPr lang="en-US" spc="5" dirty="0">
                <a:cs typeface="Calibri"/>
              </a:rPr>
              <a:t> </a:t>
            </a:r>
            <a:r>
              <a:rPr lang="en-US" dirty="0">
                <a:cs typeface="Calibri"/>
              </a:rPr>
              <a:t>may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reject the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application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for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enrollment</a:t>
            </a:r>
            <a:r>
              <a:rPr lang="en-US" spc="1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who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has</a:t>
            </a:r>
            <a:r>
              <a:rPr lang="en-US" spc="1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been </a:t>
            </a:r>
            <a:r>
              <a:rPr lang="en-US" dirty="0">
                <a:cs typeface="Calibri"/>
              </a:rPr>
              <a:t>classified</a:t>
            </a:r>
            <a:r>
              <a:rPr lang="en-US" spc="5" dirty="0">
                <a:cs typeface="Calibri"/>
              </a:rPr>
              <a:t> </a:t>
            </a:r>
            <a:r>
              <a:rPr lang="en-US" dirty="0">
                <a:cs typeface="Calibri"/>
              </a:rPr>
              <a:t>as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eligible</a:t>
            </a:r>
            <a:r>
              <a:rPr lang="en-US" spc="20" dirty="0">
                <a:cs typeface="Calibri"/>
              </a:rPr>
              <a:t> </a:t>
            </a:r>
            <a:r>
              <a:rPr lang="en-US" dirty="0">
                <a:cs typeface="Calibri"/>
              </a:rPr>
              <a:t>for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special education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services</a:t>
            </a:r>
            <a:r>
              <a:rPr lang="en-US" spc="10" dirty="0">
                <a:cs typeface="Calibri"/>
              </a:rPr>
              <a:t> </a:t>
            </a:r>
            <a:r>
              <a:rPr lang="en-US" dirty="0">
                <a:cs typeface="Calibri"/>
              </a:rPr>
              <a:t>pursuant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chapter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46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Title 18A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1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New </a:t>
            </a:r>
            <a:r>
              <a:rPr lang="en-US" dirty="0">
                <a:cs typeface="Calibri"/>
              </a:rPr>
              <a:t>Jersey</a:t>
            </a:r>
            <a:r>
              <a:rPr lang="en-US" spc="-3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Statutes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if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that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student's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individualized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education</a:t>
            </a:r>
            <a:r>
              <a:rPr lang="en-US" spc="-3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program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could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not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be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implemented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25" dirty="0">
                <a:cs typeface="Calibri"/>
              </a:rPr>
              <a:t> the </a:t>
            </a:r>
            <a:r>
              <a:rPr lang="en-US" dirty="0">
                <a:cs typeface="Calibri"/>
              </a:rPr>
              <a:t>district,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or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if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enrollment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that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student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would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require</a:t>
            </a:r>
            <a:r>
              <a:rPr lang="en-US" spc="-1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district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fundamentally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alter</a:t>
            </a:r>
            <a:r>
              <a:rPr lang="en-US" spc="-3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the </a:t>
            </a:r>
            <a:r>
              <a:rPr lang="en-US" dirty="0">
                <a:cs typeface="Calibri"/>
              </a:rPr>
              <a:t>nature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its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educational</a:t>
            </a:r>
            <a:r>
              <a:rPr lang="en-US" spc="-3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program or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would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create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an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undue</a:t>
            </a:r>
            <a:r>
              <a:rPr lang="en-US" spc="-25" dirty="0">
                <a:cs typeface="Calibri"/>
              </a:rPr>
              <a:t> </a:t>
            </a:r>
            <a:r>
              <a:rPr lang="en-US" dirty="0">
                <a:cs typeface="Calibri"/>
              </a:rPr>
              <a:t>financial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or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administrative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burden</a:t>
            </a:r>
            <a:r>
              <a:rPr lang="en-US" spc="-25" dirty="0">
                <a:cs typeface="Calibri"/>
              </a:rPr>
              <a:t> on </a:t>
            </a:r>
            <a:r>
              <a:rPr lang="en-US" dirty="0">
                <a:cs typeface="Calibri"/>
              </a:rPr>
              <a:t>the</a:t>
            </a:r>
            <a:r>
              <a:rPr lang="en-US" spc="-3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district.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04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D68B9-2092-FF26-7EA3-F62403EE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C67630C7-A7CC-C442-2D75-8145A504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Denials </a:t>
            </a:r>
            <a:r>
              <a:rPr lang="en-US" sz="3200" dirty="0"/>
              <a:t>(2 of 2)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D7A56699-8490-079B-1279-C6536AF6A7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44231"/>
            <a:ext cx="11023880" cy="4731275"/>
          </a:xfrm>
        </p:spPr>
        <p:txBody>
          <a:bodyPr/>
          <a:lstStyle/>
          <a:p>
            <a:pPr marL="354965" marR="23431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SzPct val="95000"/>
              <a:buFont typeface="Symbol"/>
              <a:buChar char="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A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whose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application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rejected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by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provided </a:t>
            </a:r>
            <a:r>
              <a:rPr lang="en-US" sz="2200" dirty="0">
                <a:cs typeface="Calibri"/>
              </a:rPr>
              <a:t>with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written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reason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rejection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Calibri"/>
                <a:hlinkClick r:id="rId2"/>
              </a:rPr>
              <a:t>Notice</a:t>
            </a:r>
            <a:r>
              <a:rPr lang="en-US" sz="22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Calibri"/>
                <a:hlinkClick r:id="rId2"/>
              </a:rPr>
              <a:t> </a:t>
            </a:r>
            <a:r>
              <a:rPr lang="en-US" sz="2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Calibri"/>
                <a:hlinkClick r:id="rId2"/>
              </a:rPr>
              <a:t>of</a:t>
            </a:r>
            <a:r>
              <a:rPr lang="en-US" sz="2200" u="sng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Calibri"/>
                <a:hlinkClick r:id="rId2"/>
              </a:rPr>
              <a:t> </a:t>
            </a:r>
            <a:r>
              <a:rPr lang="en-US" sz="2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Calibri"/>
                <a:hlinkClick r:id="rId2"/>
              </a:rPr>
              <a:t>Non-Acceptance</a:t>
            </a:r>
            <a:r>
              <a:rPr lang="en-US" sz="2200" spc="-10" dirty="0">
                <a:cs typeface="Calibri"/>
              </a:rPr>
              <a:t>.</a:t>
            </a:r>
            <a:endParaRPr lang="en-US" sz="2200" dirty="0">
              <a:cs typeface="Calibri"/>
            </a:endParaRPr>
          </a:p>
          <a:p>
            <a:pPr marL="354965" marR="83820">
              <a:lnSpc>
                <a:spcPct val="110000"/>
              </a:lnSpc>
              <a:spcBef>
                <a:spcPts val="0"/>
              </a:spcBef>
              <a:buSzPct val="95000"/>
              <a:buFont typeface="Symbol"/>
              <a:buChar char="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A</a:t>
            </a:r>
            <a:r>
              <a:rPr lang="en-US" sz="2200" spc="-40" dirty="0">
                <a:cs typeface="Calibri"/>
              </a:rPr>
              <a:t> choice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with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special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program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apply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same</a:t>
            </a:r>
            <a:r>
              <a:rPr lang="en-US" sz="2200" i="1" spc="-4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admission</a:t>
            </a:r>
            <a:r>
              <a:rPr lang="en-US" sz="2200" i="1" spc="-55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criteria</a:t>
            </a:r>
            <a:r>
              <a:rPr lang="en-US" sz="2200" i="1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all </a:t>
            </a:r>
            <a:r>
              <a:rPr lang="en-US" sz="2200" dirty="0">
                <a:cs typeface="Calibri"/>
              </a:rPr>
              <a:t>students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admitted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program,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whether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they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are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or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resident students.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4746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14FDE-D34F-A7F9-CA7E-5C499C89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A7FA45E-4B15-B92F-94DB-621021D86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Waiver Process </a:t>
            </a:r>
            <a:r>
              <a:rPr lang="en-US" sz="3200" dirty="0"/>
              <a:t>(1 of 2)</a:t>
            </a:r>
            <a:endParaRPr lang="en-US" dirty="0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27CC1DC-8701-4AA7-1F42-2CB3CB85ED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199" y="1151402"/>
            <a:ext cx="11334307" cy="4857511"/>
          </a:xfrm>
        </p:spPr>
        <p:txBody>
          <a:bodyPr/>
          <a:lstStyle/>
          <a:p>
            <a:pPr marL="354965" marR="220345">
              <a:lnSpc>
                <a:spcPct val="120000"/>
              </a:lnSpc>
              <a:spcBef>
                <a:spcPts val="95"/>
              </a:spcBef>
              <a:spcAft>
                <a:spcPts val="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If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has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filled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all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its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allowed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seats,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late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applicant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b="1" spc="-25" dirty="0">
                <a:cs typeface="Calibri"/>
              </a:rPr>
              <a:t>who </a:t>
            </a:r>
            <a:r>
              <a:rPr lang="en-US" sz="2200" b="1" dirty="0">
                <a:cs typeface="Calibri"/>
              </a:rPr>
              <a:t>can</a:t>
            </a:r>
            <a:r>
              <a:rPr lang="en-US" sz="2200" b="1" spc="-40" dirty="0">
                <a:cs typeface="Calibri"/>
              </a:rPr>
              <a:t> </a:t>
            </a:r>
            <a:r>
              <a:rPr lang="en-US" sz="2200" b="1" spc="-20" dirty="0">
                <a:cs typeface="Calibri"/>
              </a:rPr>
              <a:t>demonstrate</a:t>
            </a:r>
            <a:r>
              <a:rPr lang="en-US" sz="2200" b="1" spc="-30" dirty="0">
                <a:cs typeface="Calibri"/>
              </a:rPr>
              <a:t> </a:t>
            </a:r>
            <a:r>
              <a:rPr lang="en-US" sz="2200" b="1" i="1" dirty="0">
                <a:cs typeface="Calibri"/>
              </a:rPr>
              <a:t>good</a:t>
            </a:r>
            <a:r>
              <a:rPr lang="en-US" sz="2200" b="1" i="1" spc="-45" dirty="0">
                <a:cs typeface="Calibri"/>
              </a:rPr>
              <a:t> </a:t>
            </a:r>
            <a:r>
              <a:rPr lang="en-US" sz="2200" b="1" i="1" dirty="0">
                <a:cs typeface="Calibri"/>
              </a:rPr>
              <a:t>cause</a:t>
            </a:r>
            <a:r>
              <a:rPr lang="en-US" sz="2200" b="1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may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apply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  <a:hlinkClick r:id="rId2"/>
              </a:rPr>
              <a:t>waiver</a:t>
            </a:r>
            <a:r>
              <a:rPr lang="en-US" sz="2200" spc="-40" dirty="0">
                <a:cs typeface="Calibri"/>
                <a:hlinkClick r:id="rId2"/>
              </a:rPr>
              <a:t> </a:t>
            </a:r>
            <a:r>
              <a:rPr lang="en-US" sz="2200" dirty="0">
                <a:cs typeface="Calibri"/>
                <a:hlinkClick r:id="rId2"/>
              </a:rPr>
              <a:t>of</a:t>
            </a:r>
            <a:r>
              <a:rPr lang="en-US" sz="2200" spc="-50" dirty="0">
                <a:cs typeface="Calibri"/>
                <a:hlinkClick r:id="rId2"/>
              </a:rPr>
              <a:t> </a:t>
            </a:r>
            <a:r>
              <a:rPr lang="en-US" sz="2200" dirty="0">
                <a:cs typeface="Calibri"/>
                <a:hlinkClick r:id="rId2"/>
              </a:rPr>
              <a:t>the</a:t>
            </a:r>
            <a:r>
              <a:rPr lang="en-US" sz="2200" spc="-40" dirty="0">
                <a:cs typeface="Calibri"/>
                <a:hlinkClick r:id="rId2"/>
              </a:rPr>
              <a:t> </a:t>
            </a:r>
            <a:r>
              <a:rPr lang="en-US" sz="2200" spc="-10" dirty="0">
                <a:cs typeface="Calibri"/>
                <a:hlinkClick r:id="rId2"/>
              </a:rPr>
              <a:t>student application</a:t>
            </a:r>
            <a:r>
              <a:rPr lang="en-US" sz="2200" spc="-35" dirty="0">
                <a:cs typeface="Calibri"/>
                <a:hlinkClick r:id="rId2"/>
              </a:rPr>
              <a:t> </a:t>
            </a:r>
            <a:r>
              <a:rPr lang="en-US" sz="2200" dirty="0">
                <a:cs typeface="Calibri"/>
                <a:hlinkClick r:id="rId2"/>
              </a:rPr>
              <a:t>deadline</a:t>
            </a:r>
            <a:r>
              <a:rPr lang="en-US" sz="2200" spc="-30" dirty="0">
                <a:cs typeface="Calibri"/>
                <a:hlinkClick r:id="rId2"/>
              </a:rPr>
              <a:t> </a:t>
            </a:r>
            <a:r>
              <a:rPr lang="en-US" sz="2200" dirty="0">
                <a:cs typeface="Calibri"/>
              </a:rPr>
              <a:t>from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Commissioner.</a:t>
            </a:r>
            <a:endParaRPr lang="en-US" sz="2200" dirty="0">
              <a:cs typeface="Calibri"/>
            </a:endParaRPr>
          </a:p>
          <a:p>
            <a:pPr marL="355600" marR="514984">
              <a:lnSpc>
                <a:spcPct val="120000"/>
              </a:lnSpc>
              <a:spcBef>
                <a:spcPts val="1080"/>
              </a:spcBef>
              <a:spcAft>
                <a:spcPts val="800"/>
              </a:spcAft>
              <a:buFont typeface="Arial"/>
              <a:buChar char="•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who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can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show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good</a:t>
            </a:r>
            <a:r>
              <a:rPr lang="en-US" sz="2200" spc="-7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cause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immediate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transfer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will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be </a:t>
            </a:r>
            <a:r>
              <a:rPr lang="en-US" sz="2200" dirty="0">
                <a:cs typeface="Calibri"/>
              </a:rPr>
              <a:t>given</a:t>
            </a:r>
            <a:r>
              <a:rPr lang="en-US" sz="2200" spc="-7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priority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through</a:t>
            </a:r>
            <a:r>
              <a:rPr lang="en-US" sz="2200" spc="-8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waiver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process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over</a:t>
            </a:r>
            <a:r>
              <a:rPr lang="en-US" sz="2200" spc="-7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any</a:t>
            </a:r>
            <a:r>
              <a:rPr lang="en-US" sz="2200" spc="-8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existing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waitlisted students.</a:t>
            </a:r>
            <a:endParaRPr lang="en-US" sz="2200" dirty="0">
              <a:cs typeface="Calibri"/>
            </a:endParaRPr>
          </a:p>
          <a:p>
            <a:pPr marL="354965" marR="5080">
              <a:lnSpc>
                <a:spcPct val="120000"/>
              </a:lnSpc>
              <a:spcBef>
                <a:spcPts val="1080"/>
              </a:spcBef>
              <a:spcAft>
                <a:spcPts val="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b="1" dirty="0">
                <a:cs typeface="Calibri"/>
              </a:rPr>
              <a:t>The</a:t>
            </a:r>
            <a:r>
              <a:rPr lang="en-US" sz="2200" b="1" spc="-45" dirty="0">
                <a:cs typeface="Calibri"/>
              </a:rPr>
              <a:t> choice </a:t>
            </a:r>
            <a:r>
              <a:rPr lang="en-US" sz="2200" b="1" dirty="0">
                <a:cs typeface="Calibri"/>
              </a:rPr>
              <a:t>district</a:t>
            </a:r>
            <a:r>
              <a:rPr lang="en-US" sz="2200" b="1" spc="-6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may</a:t>
            </a:r>
            <a:r>
              <a:rPr lang="en-US" sz="2200" b="1" spc="-45" dirty="0">
                <a:cs typeface="Calibri"/>
              </a:rPr>
              <a:t> </a:t>
            </a:r>
            <a:r>
              <a:rPr lang="en-US" sz="2200" b="1" spc="-10" dirty="0">
                <a:cs typeface="Calibri"/>
              </a:rPr>
              <a:t>exceed</a:t>
            </a:r>
            <a:r>
              <a:rPr lang="en-US" sz="2200" b="1" spc="-3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its</a:t>
            </a:r>
            <a:r>
              <a:rPr lang="en-US" sz="2200" b="1" spc="-55" dirty="0">
                <a:cs typeface="Calibri"/>
              </a:rPr>
              <a:t> NJ</a:t>
            </a:r>
            <a:r>
              <a:rPr lang="en-US" sz="2200" b="1" spc="-25" dirty="0">
                <a:cs typeface="Calibri"/>
              </a:rPr>
              <a:t>DOE-</a:t>
            </a:r>
            <a:r>
              <a:rPr lang="en-US" sz="2200" b="1" spc="-10" dirty="0">
                <a:cs typeface="Calibri"/>
              </a:rPr>
              <a:t>approved</a:t>
            </a:r>
            <a:r>
              <a:rPr lang="en-US" sz="2200" b="1" spc="-3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maximum</a:t>
            </a:r>
            <a:r>
              <a:rPr lang="en-US" sz="2200" b="1" spc="-45" dirty="0">
                <a:cs typeface="Calibri"/>
              </a:rPr>
              <a:t> </a:t>
            </a:r>
            <a:r>
              <a:rPr lang="en-US" sz="2200" b="1" spc="-10" dirty="0">
                <a:cs typeface="Calibri"/>
              </a:rPr>
              <a:t>enrollment</a:t>
            </a:r>
            <a:r>
              <a:rPr lang="en-US" sz="2200" b="1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if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50" dirty="0">
                <a:cs typeface="Calibri"/>
              </a:rPr>
              <a:t>a </a:t>
            </a:r>
            <a:r>
              <a:rPr lang="en-US" sz="2200" dirty="0">
                <a:cs typeface="Calibri"/>
              </a:rPr>
              <a:t>waiver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granted.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has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no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obligation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agree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accept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choice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via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waiver.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660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6389-8D63-3F7A-2A1F-6AB41AC9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Waiver Process </a:t>
            </a:r>
            <a:r>
              <a:rPr lang="en-US" sz="3200" dirty="0"/>
              <a:t>(2 of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AC3AF-DBC9-602C-6074-B395E7E7BB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957F4D5-E111-A7AE-BEA2-B70E1CD7CDD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FC0BDB-CF35-F78C-573A-BBA1BF1AD7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200" b="1" dirty="0">
                <a:cs typeface="Calibri"/>
              </a:rPr>
              <a:t>Funding</a:t>
            </a:r>
            <a:r>
              <a:rPr lang="en-US" sz="2200" b="1" spc="-7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for</a:t>
            </a:r>
            <a:r>
              <a:rPr lang="en-US" sz="2200" b="1" spc="-55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the</a:t>
            </a:r>
            <a:r>
              <a:rPr lang="en-US" sz="2200" b="1" spc="-60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waiver</a:t>
            </a:r>
            <a:r>
              <a:rPr lang="en-US" sz="2200" b="1" spc="-55" dirty="0">
                <a:cs typeface="Calibri"/>
              </a:rPr>
              <a:t> </a:t>
            </a:r>
            <a:r>
              <a:rPr lang="en-US" sz="2200" b="1" dirty="0">
                <a:cs typeface="Calibri"/>
              </a:rPr>
              <a:t>student</a:t>
            </a:r>
            <a:r>
              <a:rPr lang="en-US" sz="2200" b="1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will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be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provided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once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is </a:t>
            </a:r>
            <a:r>
              <a:rPr lang="en-US" sz="2200" dirty="0">
                <a:cs typeface="Calibri"/>
              </a:rPr>
              <a:t>included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January</a:t>
            </a:r>
            <a:r>
              <a:rPr lang="en-US" sz="2200" spc="-65" dirty="0">
                <a:cs typeface="Calibri"/>
              </a:rPr>
              <a:t> enrollment </a:t>
            </a:r>
            <a:r>
              <a:rPr lang="en-US" sz="2200" dirty="0">
                <a:cs typeface="Calibri"/>
              </a:rPr>
              <a:t>data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submission.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Since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funding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6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students </a:t>
            </a:r>
            <a:r>
              <a:rPr lang="en-US" sz="2200" dirty="0">
                <a:cs typeface="Calibri"/>
              </a:rPr>
              <a:t>is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determined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January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of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preceding</a:t>
            </a:r>
            <a:r>
              <a:rPr lang="en-US" sz="2200" i="1" spc="-45" dirty="0">
                <a:cs typeface="Calibri"/>
              </a:rPr>
              <a:t> fiscal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year</a:t>
            </a:r>
            <a:r>
              <a:rPr lang="en-US" sz="2200" i="1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cannot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be </a:t>
            </a:r>
            <a:r>
              <a:rPr lang="en-US" sz="2200" dirty="0">
                <a:cs typeface="Calibri"/>
              </a:rPr>
              <a:t>adjusted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late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acceptances,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waiver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will</a:t>
            </a:r>
            <a:r>
              <a:rPr lang="en-US" sz="2200" i="1" spc="-3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not</a:t>
            </a:r>
            <a:r>
              <a:rPr lang="en-US" sz="2200" i="1" spc="-35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be</a:t>
            </a:r>
            <a:r>
              <a:rPr lang="en-US" sz="2200" i="1" spc="-50" dirty="0">
                <a:cs typeface="Calibri"/>
              </a:rPr>
              <a:t> </a:t>
            </a:r>
            <a:r>
              <a:rPr lang="en-US" sz="2200" i="1" dirty="0">
                <a:cs typeface="Calibri"/>
              </a:rPr>
              <a:t>funded</a:t>
            </a:r>
            <a:r>
              <a:rPr lang="en-US" sz="2200" i="1" spc="-5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during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first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school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year,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nor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following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year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if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enrolled</a:t>
            </a:r>
            <a:r>
              <a:rPr lang="en-US" sz="2200" spc="5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after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January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20" dirty="0">
                <a:cs typeface="Calibri"/>
              </a:rPr>
              <a:t>data </a:t>
            </a:r>
            <a:r>
              <a:rPr lang="en-US" sz="2200" spc="-10" dirty="0">
                <a:cs typeface="Calibri"/>
              </a:rPr>
              <a:t>submission. These choice students are categorized as “unfunded choice students” (reference p. 9 and 10).</a:t>
            </a:r>
            <a:endParaRPr lang="en-US" sz="2200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46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6E46-5CA3-8F44-9A97-636F556A3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1E5468D3-EB35-52E6-AEAA-1B3525C3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Resident Students Who Move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4C510A74-932D-0F08-D297-DCF98C0D0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199" y="1151402"/>
            <a:ext cx="11334307" cy="4857511"/>
          </a:xfrm>
        </p:spPr>
        <p:txBody>
          <a:bodyPr/>
          <a:lstStyle/>
          <a:p>
            <a:pPr marL="354965" marR="175260">
              <a:lnSpc>
                <a:spcPct val="120000"/>
              </a:lnSpc>
              <a:spcBef>
                <a:spcPts val="1080"/>
              </a:spcBef>
              <a:spcAft>
                <a:spcPts val="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If a resident student moves while enrolled in a choice district and attends a choice-approved grade or program, the parents/guardians of the student decide if they will stay for the remainder of the current school year.</a:t>
            </a:r>
          </a:p>
          <a:p>
            <a:pPr marL="354965" marR="5080">
              <a:lnSpc>
                <a:spcPct val="120000"/>
              </a:lnSpc>
              <a:spcBef>
                <a:spcPts val="1080"/>
              </a:spcBef>
              <a:spcAft>
                <a:spcPts val="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If the student remains in the choice district, the student becomes a temporary “unfunded choice student” for the remainder of the school year and the new resident district becomes responsible for providing transportation services.</a:t>
            </a:r>
          </a:p>
          <a:p>
            <a:pPr marL="354965" marR="181610">
              <a:lnSpc>
                <a:spcPct val="120000"/>
              </a:lnSpc>
              <a:spcBef>
                <a:spcPts val="1080"/>
              </a:spcBef>
              <a:spcAft>
                <a:spcPts val="800"/>
              </a:spcAft>
              <a:buFont typeface="Arial"/>
              <a:buChar char="•"/>
              <a:tabLst>
                <a:tab pos="354965" algn="l"/>
              </a:tabLst>
            </a:pPr>
            <a:r>
              <a:rPr lang="en-US" sz="2200" dirty="0">
                <a:cs typeface="Calibri"/>
              </a:rPr>
              <a:t>The temporary “unfunded choice student” must apply for a choice seat in the next year, just like other choice applicants; no timelines are waived, and </a:t>
            </a:r>
            <a:r>
              <a:rPr lang="en-US" sz="2200" dirty="0">
                <a:solidFill>
                  <a:srgbClr val="FF0000"/>
                </a:solidFill>
                <a:cs typeface="Calibri"/>
              </a:rPr>
              <a:t>no additional choice seats will be granted</a:t>
            </a:r>
            <a:r>
              <a:rPr lang="en-US" sz="22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689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5B54-7CDB-5671-3FA1-045B1AB91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55">
            <a:extLst>
              <a:ext uri="{FF2B5EF4-FFF2-40B4-BE49-F238E27FC236}">
                <a16:creationId xmlns:a16="http://schemas.microsoft.com/office/drawing/2014/main" id="{B4914F94-DDD9-A7E5-BAF6-B40E4CD7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Information Center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8050F7C7-8BFC-6CCD-3D84-317D713D30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198" y="1231789"/>
            <a:ext cx="11734802" cy="4405336"/>
          </a:xfrm>
        </p:spPr>
        <p:txBody>
          <a:bodyPr/>
          <a:lstStyle/>
          <a:p>
            <a:pPr marL="12065" marR="685800" indent="0">
              <a:lnSpc>
                <a:spcPct val="100000"/>
              </a:lnSpc>
              <a:spcBef>
                <a:spcPts val="100"/>
              </a:spcBef>
              <a:buSzPct val="115384"/>
              <a:buNone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Choice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must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create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maintain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parent </a:t>
            </a:r>
            <a:r>
              <a:rPr lang="en-US" sz="2200" dirty="0">
                <a:cs typeface="Calibri"/>
              </a:rPr>
              <a:t>information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center</a:t>
            </a:r>
            <a:r>
              <a:rPr lang="en-US" sz="2200" spc="-9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to:</a:t>
            </a:r>
          </a:p>
          <a:p>
            <a:pPr marL="354965" marR="685800">
              <a:lnSpc>
                <a:spcPct val="150000"/>
              </a:lnSpc>
              <a:spcBef>
                <a:spcPts val="100"/>
              </a:spcBef>
              <a:buSzPct val="115384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Collect</a:t>
            </a:r>
            <a:r>
              <a:rPr lang="en-US" sz="2200" spc="-6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disseminate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information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about</a:t>
            </a:r>
            <a:r>
              <a:rPr lang="en-US" sz="2200" spc="-50" dirty="0">
                <a:cs typeface="Calibri"/>
              </a:rPr>
              <a:t> choice </a:t>
            </a:r>
            <a:r>
              <a:rPr lang="en-US" sz="2200" dirty="0">
                <a:cs typeface="Calibri"/>
              </a:rPr>
              <a:t>policies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25" dirty="0">
                <a:cs typeface="Calibri"/>
              </a:rPr>
              <a:t>and </a:t>
            </a:r>
            <a:r>
              <a:rPr lang="en-US" sz="2200" dirty="0">
                <a:cs typeface="Calibri"/>
              </a:rPr>
              <a:t>participating grades,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programs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 </a:t>
            </a:r>
            <a:r>
              <a:rPr lang="en-US" sz="2200" spc="-10" dirty="0">
                <a:cs typeface="Calibri"/>
              </a:rPr>
              <a:t>schools</a:t>
            </a:r>
          </a:p>
          <a:p>
            <a:pPr marL="354965" marR="685800">
              <a:lnSpc>
                <a:spcPct val="150000"/>
              </a:lnSpc>
              <a:spcBef>
                <a:spcPts val="100"/>
              </a:spcBef>
              <a:buSzPct val="115384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Assist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parents</a:t>
            </a:r>
            <a:r>
              <a:rPr lang="en-US" sz="2200" spc="-35" dirty="0">
                <a:cs typeface="Calibri"/>
              </a:rPr>
              <a:t>/</a:t>
            </a:r>
            <a:r>
              <a:rPr lang="en-US" sz="2200" dirty="0">
                <a:cs typeface="Calibri"/>
              </a:rPr>
              <a:t>guardians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in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submitting</a:t>
            </a:r>
            <a:r>
              <a:rPr lang="en-US" sz="2200" spc="-5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application</a:t>
            </a:r>
          </a:p>
          <a:p>
            <a:pPr marL="354965" marR="685800">
              <a:lnSpc>
                <a:spcPct val="150000"/>
              </a:lnSpc>
              <a:spcBef>
                <a:spcPts val="100"/>
              </a:spcBef>
              <a:buSzPct val="115384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Maintain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the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choice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district's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website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with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up-</a:t>
            </a:r>
            <a:r>
              <a:rPr lang="en-US" sz="2200" spc="-20" dirty="0">
                <a:cs typeface="Calibri"/>
              </a:rPr>
              <a:t>to-date </a:t>
            </a:r>
            <a:r>
              <a:rPr lang="en-US" sz="2200" dirty="0">
                <a:cs typeface="Calibri"/>
              </a:rPr>
              <a:t>information</a:t>
            </a:r>
            <a:r>
              <a:rPr lang="en-US" sz="2200" spc="-5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and</a:t>
            </a:r>
            <a:r>
              <a:rPr lang="en-US" sz="2200" spc="-3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application</a:t>
            </a:r>
            <a:r>
              <a:rPr lang="en-US" sz="2200" spc="-4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forms,</a:t>
            </a:r>
            <a:r>
              <a:rPr lang="en-US" sz="2200" spc="-4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including:</a:t>
            </a:r>
          </a:p>
          <a:p>
            <a:pPr marL="761365" marR="685800" lvl="2" indent="-285750">
              <a:lnSpc>
                <a:spcPct val="150000"/>
              </a:lnSpc>
              <a:spcBef>
                <a:spcPts val="100"/>
              </a:spcBef>
              <a:buSzPct val="115384"/>
              <a:buFont typeface="Courier New" panose="02070309020205020404" pitchFamily="49" charset="0"/>
              <a:buChar char="o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Links</a:t>
            </a:r>
            <a:r>
              <a:rPr lang="en-US" sz="2200" spc="-1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to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all</a:t>
            </a:r>
            <a:r>
              <a:rPr lang="en-US" sz="2200" spc="-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forms</a:t>
            </a:r>
            <a:endParaRPr lang="en-US" sz="2200" dirty="0">
              <a:cs typeface="Calibri"/>
            </a:endParaRPr>
          </a:p>
          <a:p>
            <a:pPr marL="761365" marR="685800" lvl="2" indent="-285750">
              <a:lnSpc>
                <a:spcPct val="150000"/>
              </a:lnSpc>
              <a:spcBef>
                <a:spcPts val="100"/>
              </a:spcBef>
              <a:buSzPct val="115384"/>
              <a:buFont typeface="Courier New" panose="02070309020205020404" pitchFamily="49" charset="0"/>
              <a:buChar char="o"/>
              <a:tabLst>
                <a:tab pos="355600" algn="l"/>
              </a:tabLst>
            </a:pPr>
            <a:r>
              <a:rPr lang="en-US" sz="2200" spc="-10" dirty="0">
                <a:cs typeface="Calibri"/>
              </a:rPr>
              <a:t>Transportation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information</a:t>
            </a:r>
          </a:p>
          <a:p>
            <a:pPr marL="761365" marR="685800" lvl="2" indent="-285750">
              <a:lnSpc>
                <a:spcPct val="150000"/>
              </a:lnSpc>
              <a:spcBef>
                <a:spcPts val="100"/>
              </a:spcBef>
              <a:buSzPct val="115384"/>
              <a:buFont typeface="Courier New" panose="02070309020205020404" pitchFamily="49" charset="0"/>
              <a:buChar char="o"/>
              <a:tabLst>
                <a:tab pos="355600" algn="l"/>
              </a:tabLst>
            </a:pPr>
            <a:r>
              <a:rPr lang="en-US" sz="2200" dirty="0">
                <a:cs typeface="Calibri"/>
              </a:rPr>
              <a:t>District</a:t>
            </a:r>
            <a:r>
              <a:rPr lang="en-US" sz="2200" spc="-1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application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policies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regarding</a:t>
            </a:r>
            <a:r>
              <a:rPr lang="en-US" sz="2200" spc="-25" dirty="0">
                <a:cs typeface="Calibri"/>
              </a:rPr>
              <a:t> </a:t>
            </a:r>
            <a:r>
              <a:rPr lang="en-US" sz="2200" spc="-10" dirty="0">
                <a:cs typeface="Calibri"/>
              </a:rPr>
              <a:t>sibling </a:t>
            </a:r>
            <a:r>
              <a:rPr lang="en-US" sz="2200" dirty="0">
                <a:cs typeface="Calibri"/>
              </a:rPr>
              <a:t>preference,</a:t>
            </a:r>
            <a:r>
              <a:rPr lang="en-US" sz="2200" spc="-10" dirty="0">
                <a:cs typeface="Calibri"/>
              </a:rPr>
              <a:t> T</a:t>
            </a:r>
            <a:r>
              <a:rPr lang="en-US" sz="2200" dirty="0">
                <a:cs typeface="Calibri"/>
              </a:rPr>
              <a:t>ier</a:t>
            </a:r>
            <a:r>
              <a:rPr lang="en-US" sz="2200" spc="-2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2</a:t>
            </a:r>
            <a:r>
              <a:rPr lang="en-US" sz="2200" spc="-30" dirty="0">
                <a:cs typeface="Calibri"/>
              </a:rPr>
              <a:t> </a:t>
            </a:r>
            <a:r>
              <a:rPr lang="en-US" sz="2200" dirty="0">
                <a:cs typeface="Calibri"/>
              </a:rPr>
              <a:t>students,</a:t>
            </a:r>
            <a:r>
              <a:rPr lang="en-US" sz="2200" spc="-20" dirty="0">
                <a:cs typeface="Calibri"/>
              </a:rPr>
              <a:t> etc.</a:t>
            </a:r>
            <a:endParaRPr lang="en-US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9434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F866-F8B2-6BA8-71C2-C625CCB6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of Choice Seats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B60F8E-654D-2A76-6728-A98C86C00E7E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B77D29-575D-7D87-E6A7-0B4D68B7E0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3813" y="1056904"/>
            <a:ext cx="11251780" cy="4785755"/>
          </a:xfrm>
        </p:spPr>
        <p:txBody>
          <a:bodyPr/>
          <a:lstStyle/>
          <a:p>
            <a:pPr algn="just"/>
            <a:r>
              <a:rPr lang="en-US" dirty="0"/>
              <a:t>The choice program is not currently open for growth. Participating choice districts cannot increase their number of choice seats, with some exceptions.</a:t>
            </a:r>
          </a:p>
          <a:p>
            <a:pPr algn="just"/>
            <a:r>
              <a:rPr lang="en-US" dirty="0"/>
              <a:t>New school districts cannot join the choice program at this time. Current participation remains limited to existing choice districts.</a:t>
            </a:r>
          </a:p>
          <a:p>
            <a:pPr algn="just"/>
            <a:r>
              <a:rPr lang="en-US" dirty="0"/>
              <a:t>As existing choice seats become available within current programs, participating districts may fill those seats. The limits on growth do not prevent districts from filling available seats.</a:t>
            </a:r>
          </a:p>
          <a:p>
            <a:pPr algn="just"/>
            <a:r>
              <a:rPr lang="en-US" dirty="0"/>
              <a:t>Filling an available seat is different from adding a new seat. Filling a vacancy uses an existing choice seat and does not increase the program’s total number of seats.</a:t>
            </a:r>
          </a:p>
        </p:txBody>
      </p:sp>
    </p:spTree>
    <p:extLst>
      <p:ext uri="{BB962C8B-B14F-4D97-AF65-F5344CB8AC3E}">
        <p14:creationId xmlns:p14="http://schemas.microsoft.com/office/powerpoint/2010/main" val="2824442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0C858-93D0-F2FF-E2AD-94E8CF46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6E948-F757-9C5C-541C-88E26BDA6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9318" y="1803400"/>
            <a:ext cx="7421582" cy="30226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/>
              <a:t>Interdistrict School Choice Program</a:t>
            </a:r>
            <a:endParaRPr lang="en-US" spc="-10" dirty="0">
              <a:solidFill>
                <a:srgbClr val="000000"/>
              </a:solidFill>
            </a:endParaRPr>
          </a:p>
          <a:p>
            <a:pPr marL="12700">
              <a:lnSpc>
                <a:spcPct val="15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en-US" sz="2200" spc="-10" dirty="0">
                <a:solidFill>
                  <a:srgbClr val="000000"/>
                </a:solidFill>
              </a:rPr>
              <a:t>Website:</a:t>
            </a:r>
            <a:r>
              <a:rPr lang="en-US" sz="2200" spc="-100" dirty="0">
                <a:solidFill>
                  <a:srgbClr val="000000"/>
                </a:solidFill>
              </a:rPr>
              <a:t> </a:t>
            </a:r>
            <a:r>
              <a:rPr lang="en-US" sz="2200" spc="-10" dirty="0">
                <a:hlinkClick r:id="rId2"/>
              </a:rPr>
              <a:t>nj.gov/education/choice/</a:t>
            </a:r>
          </a:p>
          <a:p>
            <a:pPr marL="12700">
              <a:lnSpc>
                <a:spcPct val="15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en-US" sz="2200" spc="-10" dirty="0">
                <a:solidFill>
                  <a:srgbClr val="000000"/>
                </a:solidFill>
              </a:rPr>
              <a:t>FAQs:</a:t>
            </a:r>
            <a:r>
              <a:rPr lang="en-US" sz="2200" spc="-10" dirty="0">
                <a:solidFill>
                  <a:srgbClr val="000000"/>
                </a:solidFill>
                <a:hlinkClick r:id="rId2"/>
              </a:rPr>
              <a:t> </a:t>
            </a:r>
            <a:r>
              <a:rPr lang="en-US" sz="2200" spc="-1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nj.gov/education/choice/</a:t>
            </a:r>
            <a:r>
              <a:rPr lang="en-US" sz="2200" spc="-10" dirty="0" err="1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cdistricts</a:t>
            </a:r>
            <a:r>
              <a:rPr lang="en-US" sz="2200" spc="-1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200" spc="-10" dirty="0" err="1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</a:t>
            </a:r>
            <a:r>
              <a:rPr lang="en-US" sz="2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en-US" sz="2200" spc="-10" dirty="0">
                <a:solidFill>
                  <a:srgbClr val="000000"/>
                </a:solidFill>
              </a:rPr>
              <a:t>Email: </a:t>
            </a:r>
            <a:r>
              <a:rPr lang="en-US" sz="2200" b="0" dirty="0">
                <a:hlinkClick r:id="rId4"/>
              </a:rPr>
              <a:t>pschoice@doe.nj.gov</a:t>
            </a:r>
            <a:endParaRPr lang="en-US" sz="2200" b="0" dirty="0"/>
          </a:p>
        </p:txBody>
      </p:sp>
    </p:spTree>
    <p:extLst>
      <p:ext uri="{BB962C8B-B14F-4D97-AF65-F5344CB8AC3E}">
        <p14:creationId xmlns:p14="http://schemas.microsoft.com/office/powerpoint/2010/main" val="3345361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0EDF-B311-7444-E0FC-4FF0B6817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E6E26-A103-4213-A7F3-D8027708F5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Facebook </a:t>
            </a:r>
            <a:br>
              <a:rPr lang="en-US" dirty="0"/>
            </a:br>
            <a:r>
              <a:rPr lang="en-US" dirty="0"/>
              <a:t>@njdeptofed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0183-59E6-6EE8-20E6-C96C1D1BC4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Instagram</a:t>
            </a:r>
            <a:br>
              <a:rPr lang="en-US" dirty="0"/>
            </a:br>
            <a:r>
              <a:rPr lang="en-US" dirty="0"/>
              <a:t>@newjerseydoe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46C65-4647-E019-D828-A4D070594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Threads</a:t>
            </a:r>
            <a:br>
              <a:rPr lang="en-US" dirty="0"/>
            </a:br>
            <a:r>
              <a:rPr lang="en-US" dirty="0"/>
              <a:t>@newjerseydoe</a:t>
            </a:r>
          </a:p>
        </p:txBody>
      </p:sp>
      <p:pic>
        <p:nvPicPr>
          <p:cNvPr id="22" name="Picture Placeholder 21" descr="Logo: State of New Jersey Department of Education. The Great Seal of the State of New Jersey,">
            <a:extLst>
              <a:ext uri="{FF2B5EF4-FFF2-40B4-BE49-F238E27FC236}">
                <a16:creationId xmlns:a16="http://schemas.microsoft.com/office/drawing/2014/main" id="{5067D616-DF88-DC17-F156-4A5B686AF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" r="34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10C834-C492-C41F-4AC6-35B75F21F9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nj.gov/education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F6CACA-2AAE-016D-EEE0-75B35D2CE6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X</a:t>
            </a:r>
            <a:br>
              <a:rPr lang="en-US" dirty="0"/>
            </a:br>
            <a:r>
              <a:rPr lang="en-US" dirty="0"/>
              <a:t>@newjerseydoe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E5DD90-B124-AAA4-F3DF-533C325FAC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97069" y="3703638"/>
            <a:ext cx="3175000" cy="755650"/>
          </a:xfrm>
        </p:spPr>
        <p:txBody>
          <a:bodyPr/>
          <a:lstStyle/>
          <a:p>
            <a:r>
              <a:rPr lang="en-US" dirty="0"/>
              <a:t>LinkedIn</a:t>
            </a:r>
            <a:br>
              <a:rPr lang="en-US" dirty="0"/>
            </a:br>
            <a:r>
              <a:rPr lang="en-US" dirty="0"/>
              <a:t>New Jersey Department of Education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BB14E0-D730-8F3D-746A-A2C039838B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74077" y="5194300"/>
            <a:ext cx="2844800" cy="755650"/>
          </a:xfrm>
        </p:spPr>
        <p:txBody>
          <a:bodyPr/>
          <a:lstStyle/>
          <a:p>
            <a:r>
              <a:rPr lang="en-US" dirty="0"/>
              <a:t>YouTube </a:t>
            </a:r>
            <a:br>
              <a:rPr lang="en-US" dirty="0"/>
            </a:br>
            <a:r>
              <a:rPr lang="en-US" dirty="0"/>
              <a:t>@newjerseydepartmentofeduca6565</a:t>
            </a:r>
          </a:p>
        </p:txBody>
      </p:sp>
    </p:spTree>
    <p:extLst>
      <p:ext uri="{BB962C8B-B14F-4D97-AF65-F5344CB8AC3E}">
        <p14:creationId xmlns:p14="http://schemas.microsoft.com/office/powerpoint/2010/main" val="1537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JDOE_2025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345F84"/>
      </a:accent1>
      <a:accent2>
        <a:srgbClr val="772006"/>
      </a:accent2>
      <a:accent3>
        <a:srgbClr val="004E75"/>
      </a:accent3>
      <a:accent4>
        <a:srgbClr val="373535"/>
      </a:accent4>
      <a:accent5>
        <a:srgbClr val="C13C15"/>
      </a:accent5>
      <a:accent6>
        <a:srgbClr val="FEAD15"/>
      </a:accent6>
      <a:hlink>
        <a:srgbClr val="006CF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JDOE_07142025" id="{A62DD989-17DE-9F4F-8EE4-C0982A27BB51}" vid="{532A2599-8BD8-5A45-951D-840371F78C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812D87EAE29345A905FDFCF8BBB356" ma:contentTypeVersion="17" ma:contentTypeDescription="Create a new document." ma:contentTypeScope="" ma:versionID="028281c7bf6829a9765aa8925ff1e1b2">
  <xsd:schema xmlns:xsd="http://www.w3.org/2001/XMLSchema" xmlns:xs="http://www.w3.org/2001/XMLSchema" xmlns:p="http://schemas.microsoft.com/office/2006/metadata/properties" xmlns:ns3="c3448452-f323-4cb2-a9ce-89792ff85c1a" xmlns:ns4="951da6e8-0990-4836-98bf-3524965e7b39" targetNamespace="http://schemas.microsoft.com/office/2006/metadata/properties" ma:root="true" ma:fieldsID="5e09a3684e3fceae05af6349edc26b25" ns3:_="" ns4:_="">
    <xsd:import namespace="c3448452-f323-4cb2-a9ce-89792ff85c1a"/>
    <xsd:import namespace="951da6e8-0990-4836-98bf-3524965e7b3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48452-f323-4cb2-a9ce-89792ff85c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da6e8-0990-4836-98bf-3524965e7b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51da6e8-0990-4836-98bf-3524965e7b39" xsi:nil="true"/>
  </documentManagement>
</p:properties>
</file>

<file path=customXml/itemProps1.xml><?xml version="1.0" encoding="utf-8"?>
<ds:datastoreItem xmlns:ds="http://schemas.openxmlformats.org/officeDocument/2006/customXml" ds:itemID="{DC62B069-C87A-4106-973E-A178A48B5A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48452-f323-4cb2-a9ce-89792ff85c1a"/>
    <ds:schemaRef ds:uri="951da6e8-0990-4836-98bf-3524965e7b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DCD9A3-E6D6-4672-BC61-FF4D6A0587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C5B234-FFCA-4527-89A6-58A4C575F62E}">
  <ds:schemaRefs>
    <ds:schemaRef ds:uri="http://purl.org/dc/elements/1.1/"/>
    <ds:schemaRef ds:uri="http://www.w3.org/XML/1998/namespace"/>
    <ds:schemaRef ds:uri="951da6e8-0990-4836-98bf-3524965e7b39"/>
    <ds:schemaRef ds:uri="http://schemas.microsoft.com/office/2006/documentManagement/types"/>
    <ds:schemaRef ds:uri="http://purl.org/dc/terms/"/>
    <ds:schemaRef ds:uri="c3448452-f323-4cb2-a9ce-89792ff85c1a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NJDOE_PPT_Template</Template>
  <TotalTime>2114</TotalTime>
  <Words>1906</Words>
  <Application>Microsoft Office PowerPoint</Application>
  <PresentationFormat>Widescreen</PresentationFormat>
  <Paragraphs>150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Narrow</vt:lpstr>
      <vt:lpstr>Arial</vt:lpstr>
      <vt:lpstr>Calibri</vt:lpstr>
      <vt:lpstr>Courier New</vt:lpstr>
      <vt:lpstr>Symbol</vt:lpstr>
      <vt:lpstr>Office Theme</vt:lpstr>
      <vt:lpstr>New Jersey Department of Education</vt:lpstr>
      <vt:lpstr>Contents</vt:lpstr>
      <vt:lpstr>Student Application Process for Choice Districts (1 of 2)</vt:lpstr>
      <vt:lpstr>Student Application Process for Choice Districts (2 of 2)</vt:lpstr>
      <vt:lpstr>Timeline for Determination of Choice Funding</vt:lpstr>
      <vt:lpstr>Choice Enrollment Maximum (1 of 3)</vt:lpstr>
      <vt:lpstr>Choice Enrollment Maximum (2 of 3)</vt:lpstr>
      <vt:lpstr>Choice Enrollment Maximum (3 of 3)</vt:lpstr>
      <vt:lpstr>Student Eligibility</vt:lpstr>
      <vt:lpstr>Conducting Lotteries (1 of 2)</vt:lpstr>
      <vt:lpstr>Conducting Lotteries (2 of 2)</vt:lpstr>
      <vt:lpstr>Student Admission</vt:lpstr>
      <vt:lpstr>Application Denials (1 of 2)</vt:lpstr>
      <vt:lpstr>Application Denials (2 of 2)</vt:lpstr>
      <vt:lpstr>Waiver Process (1 of 2)</vt:lpstr>
      <vt:lpstr>Waiver Process (2 of 2)</vt:lpstr>
      <vt:lpstr>Resident Students Who Move</vt:lpstr>
      <vt:lpstr>Parent Information Center</vt:lpstr>
      <vt:lpstr>Addition of Choice Seats</vt:lpstr>
      <vt:lpstr>Thank You</vt:lpstr>
      <vt:lpstr>Follow Us</vt:lpstr>
    </vt:vector>
  </TitlesOfParts>
  <Company>NJDOE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Choice Program Tutorial</dc:title>
  <dc:creator>New Jersey Department of Education</dc:creator>
  <cp:lastModifiedBy>Spates, Carla</cp:lastModifiedBy>
  <cp:revision>80</cp:revision>
  <dcterms:created xsi:type="dcterms:W3CDTF">2025-07-28T17:34:45Z</dcterms:created>
  <dcterms:modified xsi:type="dcterms:W3CDTF">2026-10-26T14:04:19Z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0x01010014812D87EAE29345A905FDFCF8BBB356</vt:lpwstr>
  </property>
</Properties>
</file>