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58" r:id="rId2"/>
    <p:sldMasterId id="2147483682" r:id="rId3"/>
  </p:sldMasterIdLst>
  <p:notesMasterIdLst>
    <p:notesMasterId r:id="rId28"/>
  </p:notesMasterIdLst>
  <p:handoutMasterIdLst>
    <p:handoutMasterId r:id="rId29"/>
  </p:handoutMasterIdLst>
  <p:sldIdLst>
    <p:sldId id="256" r:id="rId4"/>
    <p:sldId id="258" r:id="rId5"/>
    <p:sldId id="267" r:id="rId6"/>
    <p:sldId id="286" r:id="rId7"/>
    <p:sldId id="291" r:id="rId8"/>
    <p:sldId id="292" r:id="rId9"/>
    <p:sldId id="270" r:id="rId10"/>
    <p:sldId id="285" r:id="rId11"/>
    <p:sldId id="271" r:id="rId12"/>
    <p:sldId id="289" r:id="rId13"/>
    <p:sldId id="290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63" r:id="rId26"/>
    <p:sldId id="2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1213598-24A2-47EB-B187-EFAEA0B17440}">
          <p14:sldIdLst>
            <p14:sldId id="256"/>
            <p14:sldId id="258"/>
            <p14:sldId id="267"/>
          </p14:sldIdLst>
        </p14:section>
        <p14:section name="Application Process" id="{260294C5-F114-49F9-8D1F-4BBF6A9BC8C4}">
          <p14:sldIdLst>
            <p14:sldId id="286"/>
            <p14:sldId id="291"/>
            <p14:sldId id="292"/>
            <p14:sldId id="270"/>
          </p14:sldIdLst>
        </p14:section>
        <p14:section name="Choice Program Policies" id="{C550D43A-C8AF-449E-A4EA-441BA2746CF3}">
          <p14:sldIdLst>
            <p14:sldId id="285"/>
            <p14:sldId id="271"/>
            <p14:sldId id="289"/>
            <p14:sldId id="290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  <p14:section name="Funding" id="{BDB07CC5-09A3-48A3-AAD1-4A20D6DACA4E}">
          <p14:sldIdLst>
            <p14:sldId id="283"/>
          </p14:sldIdLst>
        </p14:section>
        <p14:section name="Conclusion" id="{D147F072-B5DA-4844-811D-26369F61B684}">
          <p14:sldIdLst>
            <p14:sldId id="284"/>
            <p14:sldId id="263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D06546-9DD9-0023-DDD8-EC4F2CAE1FF9}" name="Thomas, Elizabeth" initials="ET" userId="S::ethomas@doe.nj.gov::ecf9b76d-2424-407e-a49b-ad172b417e8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405"/>
    <a:srgbClr val="FF741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467" autoAdjust="0"/>
  </p:normalViewPr>
  <p:slideViewPr>
    <p:cSldViewPr snapToGrid="0">
      <p:cViewPr varScale="1">
        <p:scale>
          <a:sx n="55" d="100"/>
          <a:sy n="55" d="100"/>
        </p:scale>
        <p:origin x="34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03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2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99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427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22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11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1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8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1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50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0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5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0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686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3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8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8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47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1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63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1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 dirty="0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Office Name</a:t>
            </a:r>
          </a:p>
          <a:p>
            <a:r>
              <a:rPr lang="en-US" dirty="0"/>
              <a:t>Division Name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close up of a palette&#10;&#10;Description automatically generated">
            <a:extLst>
              <a:ext uri="{FF2B5EF4-FFF2-40B4-BE49-F238E27FC236}">
                <a16:creationId xmlns:a16="http://schemas.microsoft.com/office/drawing/2014/main" id="{6FDA2FDB-88D9-A24A-6967-89D514713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" y="1253412"/>
            <a:ext cx="11762623" cy="487684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6B99BD-0AE4-3F75-FCC3-3A50658E5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450" y="2862263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457803-A40B-4920-D13A-ADB1B11B1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1177" y="2862263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8125E78-86C6-5EDF-1A10-FC0CF96CB2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0904" y="2862263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AC6ECF3-1E46-180B-7C66-646E488FAC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022" y="2862263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C5480-0782-3BBB-9ADB-3D94AE8F8E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86265" y="2862263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4A0E5D4-4EA4-18BC-DC0F-3BB871E2B6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64687" y="2845697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C81ADF-30C7-312F-08DE-7B47183165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51477" y="2862263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E1E1004-5D73-FA43-35E8-E084E672F4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81352" y="2845696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3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_and_extr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A close up of a palette&#10;&#10;Description automatically generated">
            <a:extLst>
              <a:ext uri="{FF2B5EF4-FFF2-40B4-BE49-F238E27FC236}">
                <a16:creationId xmlns:a16="http://schemas.microsoft.com/office/drawing/2014/main" id="{6FDA2FDB-88D9-A24A-6967-89D514713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" y="1049561"/>
            <a:ext cx="11762623" cy="4876847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6B99BD-0AE4-3F75-FCC3-3A50658E5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995" y="2614435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9457803-A40B-4920-D13A-ADB1B11B16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9722" y="2614435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8125E78-86C6-5EDF-1A10-FC0CF96CB2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19449" y="2614435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AC6ECF3-1E46-180B-7C66-646E488FAC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56567" y="2614435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C5480-0782-3BBB-9ADB-3D94AE8F8E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4810" y="2614435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4A0E5D4-4EA4-18BC-DC0F-3BB871E2B6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73232" y="2597869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C81ADF-30C7-312F-08DE-7B471831655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34385" y="2614435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E1E1004-5D73-FA43-35E8-E084E672F4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4260" y="2597868"/>
            <a:ext cx="1085391" cy="1692275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087271E0-0346-23EA-3647-E4697EE2172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7956" y="4968829"/>
            <a:ext cx="1178885" cy="581602"/>
          </a:xfrm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701200-FA30-D8B5-E547-86DD71DCD990}"/>
              </a:ext>
            </a:extLst>
          </p:cNvPr>
          <p:cNvCxnSpPr>
            <a:cxnSpLocks/>
          </p:cNvCxnSpPr>
          <p:nvPr userDrawn="1"/>
        </p:nvCxnSpPr>
        <p:spPr>
          <a:xfrm>
            <a:off x="2127903" y="4469451"/>
            <a:ext cx="0" cy="379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0AAA0FE-E18B-2A58-8275-8265F6B0C09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21151" y="4866512"/>
            <a:ext cx="1333143" cy="1209548"/>
          </a:xfrm>
          <a:ln w="28575">
            <a:solidFill>
              <a:schemeClr val="accent6">
                <a:lumMod val="50000"/>
              </a:schemeClr>
            </a:solidFill>
          </a:ln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7C8970-A5D1-553F-A92C-86E8B048E206}"/>
              </a:ext>
            </a:extLst>
          </p:cNvPr>
          <p:cNvCxnSpPr/>
          <p:nvPr userDrawn="1"/>
        </p:nvCxnSpPr>
        <p:spPr>
          <a:xfrm>
            <a:off x="3733088" y="4454889"/>
            <a:ext cx="0" cy="379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70DF675-B924-5A8B-D106-31D58667BB8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118604" y="4860496"/>
            <a:ext cx="1923415" cy="1209548"/>
          </a:xfrm>
          <a:ln w="28575">
            <a:solidFill>
              <a:srgbClr val="7030A0"/>
            </a:solidFill>
          </a:ln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98B82A-47D8-320B-9D68-554CC026B2B1}"/>
              </a:ext>
            </a:extLst>
          </p:cNvPr>
          <p:cNvCxnSpPr/>
          <p:nvPr userDrawn="1"/>
        </p:nvCxnSpPr>
        <p:spPr>
          <a:xfrm>
            <a:off x="6664296" y="4454889"/>
            <a:ext cx="0" cy="379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9DE964B-50A3-62A6-99DC-472221DA928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32719" y="4874932"/>
            <a:ext cx="1333142" cy="1209548"/>
          </a:xfrm>
          <a:ln w="28575">
            <a:solidFill>
              <a:schemeClr val="bg2">
                <a:lumMod val="10000"/>
              </a:schemeClr>
            </a:solidFill>
          </a:ln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D985B6-B5C9-0453-AB90-F27006DCC3D0}"/>
              </a:ext>
            </a:extLst>
          </p:cNvPr>
          <p:cNvCxnSpPr/>
          <p:nvPr userDrawn="1"/>
        </p:nvCxnSpPr>
        <p:spPr>
          <a:xfrm>
            <a:off x="8082898" y="4454889"/>
            <a:ext cx="0" cy="3799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3595AD47-E43C-3CD8-4E62-410B38D8DB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606802" y="4882255"/>
            <a:ext cx="1333142" cy="1209548"/>
          </a:xfrm>
          <a:solidFill>
            <a:schemeClr val="bg1"/>
          </a:solidFill>
          <a:ln w="28575">
            <a:solidFill>
              <a:srgbClr val="6E2405"/>
            </a:solidFill>
          </a:ln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ECB41A5-E22A-6836-EC05-331C9F426AD2}"/>
              </a:ext>
            </a:extLst>
          </p:cNvPr>
          <p:cNvCxnSpPr>
            <a:cxnSpLocks/>
          </p:cNvCxnSpPr>
          <p:nvPr userDrawn="1"/>
        </p:nvCxnSpPr>
        <p:spPr>
          <a:xfrm>
            <a:off x="9723690" y="4454889"/>
            <a:ext cx="0" cy="513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19F0658-0972-3384-9779-2FB631E396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351004" y="5007224"/>
            <a:ext cx="2386563" cy="919184"/>
          </a:xfr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rIns="9144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A7ABEEF-CB87-FB86-80A7-95B88B46E1AA}"/>
              </a:ext>
            </a:extLst>
          </p:cNvPr>
          <p:cNvCxnSpPr>
            <a:cxnSpLocks/>
          </p:cNvCxnSpPr>
          <p:nvPr userDrawn="1"/>
        </p:nvCxnSpPr>
        <p:spPr>
          <a:xfrm flipV="1">
            <a:off x="11176475" y="4454889"/>
            <a:ext cx="0" cy="513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92" r:id="rId3"/>
    <p:sldLayoutId id="2147483693" r:id="rId4"/>
    <p:sldLayoutId id="2147483677" r:id="rId5"/>
    <p:sldLayoutId id="2147483664" r:id="rId6"/>
    <p:sldLayoutId id="2147483670" r:id="rId7"/>
    <p:sldLayoutId id="2147483665" r:id="rId8"/>
    <p:sldLayoutId id="2147483681" r:id="rId9"/>
    <p:sldLayoutId id="2147483675" r:id="rId10"/>
    <p:sldLayoutId id="2147483676" r:id="rId11"/>
    <p:sldLayoutId id="2147483672" r:id="rId12"/>
    <p:sldLayoutId id="2147483690" r:id="rId13"/>
    <p:sldLayoutId id="2147483669" r:id="rId14"/>
    <p:sldLayoutId id="2147483689" r:id="rId15"/>
    <p:sldLayoutId id="2147483691" r:id="rId16"/>
    <p:sldLayoutId id="2147483678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.njleg.state.nj.us/Bills/2022/PL23/61_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choice/law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choice/cdistricts/docs/ConditionalAcceptanceandRejectionTemplates.do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choice/cdistricts/docs/WaiverProcess.do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choice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schoice@doe.nj.gov" TargetMode="External"/><Relationship Id="rId4" Type="http://schemas.openxmlformats.org/officeDocument/2006/relationships/hyperlink" Target="https://www.nj.gov/education/choice/cdistricts/faq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nj.gov/education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choice/cdistricts/docs/ProfileTemplateGradeLevelLottery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homeroom.state.nj.us/" TargetMode="External"/><Relationship Id="rId5" Type="http://schemas.openxmlformats.org/officeDocument/2006/relationships/hyperlink" Target="https://www.nj.gov/education/choice/cdistricts/docs/ConfirmationofEnrollment.xlsx" TargetMode="External"/><Relationship Id="rId4" Type="http://schemas.openxmlformats.org/officeDocument/2006/relationships/hyperlink" Target="https://www.nj.gov/education/choice/cdistricts/docs/StudentApplicationTemplate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j.gov/education/choice/cdistricts/docs/ConditionalAcceptanceandRejectionTemplates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nj.gov/education/finance/transportation/procedures/choice_forms.xls" TargetMode="External"/><Relationship Id="rId5" Type="http://schemas.openxmlformats.org/officeDocument/2006/relationships/hyperlink" Target="https://homeroom.state.nj.us/" TargetMode="External"/><Relationship Id="rId4" Type="http://schemas.openxmlformats.org/officeDocument/2006/relationships/hyperlink" Target="https://www.nj.gov/education/choice/cdistricts/docs/IntenttoEnrollFormTemplate.doc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rIns="731520"/>
          <a:lstStyle/>
          <a:p>
            <a:r>
              <a:rPr lang="en-US" sz="5400" spc="-10" dirty="0"/>
              <a:t>Interdistrict</a:t>
            </a:r>
            <a:r>
              <a:rPr lang="en-US" sz="5400" spc="-145" dirty="0"/>
              <a:t> </a:t>
            </a:r>
            <a:r>
              <a:rPr lang="en-US" sz="5400" dirty="0"/>
              <a:t>Public</a:t>
            </a:r>
            <a:r>
              <a:rPr lang="en-US" sz="5400" spc="-155" dirty="0"/>
              <a:t> </a:t>
            </a:r>
            <a:r>
              <a:rPr lang="en-US" sz="5400" dirty="0"/>
              <a:t>School</a:t>
            </a:r>
            <a:r>
              <a:rPr lang="en-US" sz="5400" spc="-150" dirty="0"/>
              <a:t> </a:t>
            </a:r>
            <a:r>
              <a:rPr lang="en-US" sz="5400" spc="-10" dirty="0"/>
              <a:t>Choice Program</a:t>
            </a:r>
            <a:r>
              <a:rPr lang="en-US" sz="5400" spc="-155" dirty="0"/>
              <a:t> </a:t>
            </a:r>
            <a:r>
              <a:rPr lang="en-US" sz="5400" spc="-10" dirty="0"/>
              <a:t>Procedures</a:t>
            </a:r>
            <a:r>
              <a:rPr lang="en-US" sz="5400" spc="-155" dirty="0"/>
              <a:t> </a:t>
            </a:r>
            <a:r>
              <a:rPr lang="en-US" sz="5400" dirty="0"/>
              <a:t>&amp;</a:t>
            </a:r>
            <a:r>
              <a:rPr lang="en-US" sz="5400" spc="-165" dirty="0"/>
              <a:t> </a:t>
            </a:r>
            <a:r>
              <a:rPr lang="en-US" sz="5400" spc="-10" dirty="0"/>
              <a:t>Policies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Office of Intradistrict Choice and Nonpublic School Programs</a:t>
            </a:r>
          </a:p>
          <a:p>
            <a:r>
              <a:rPr lang="en-US" dirty="0"/>
              <a:t>Field Support and Services</a:t>
            </a:r>
          </a:p>
          <a:p>
            <a:r>
              <a:rPr lang="en-US" dirty="0"/>
              <a:t>October 2024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2B17-B83F-0D5F-BB83-FAC7FB7E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4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Choice Enrollment Maximum (Cont’d)</a:t>
            </a:r>
            <a:endParaRPr lang="en-US" sz="44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BB552-1702-748A-ECF9-93855258F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126475"/>
            <a:ext cx="11849100" cy="4803775"/>
          </a:xfrm>
        </p:spPr>
        <p:txBody>
          <a:bodyPr>
            <a:noAutofit/>
          </a:bodyPr>
          <a:lstStyle/>
          <a:p>
            <a:pPr marL="469265" marR="5080" indent="-457200">
              <a:lnSpc>
                <a:spcPct val="12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en-US" sz="2100" u="none" spc="-25" dirty="0">
                <a:cs typeface="Calibri"/>
              </a:rPr>
              <a:t> Revised </a:t>
            </a:r>
            <a:r>
              <a:rPr lang="en-US" sz="2100" u="none" spc="-25" dirty="0">
                <a:cs typeface="Calibri"/>
                <a:hlinkClick r:id="rId3"/>
              </a:rPr>
              <a:t>N.J.S.18A:38-3 </a:t>
            </a:r>
            <a:r>
              <a:rPr lang="en-US" sz="2100" u="none" spc="-25" dirty="0">
                <a:cs typeface="Calibri"/>
              </a:rPr>
              <a:t>requires payment of tuition for non-resident students. </a:t>
            </a:r>
          </a:p>
          <a:p>
            <a:pPr marL="583565" marR="5080" indent="-571500">
              <a:lnSpc>
                <a:spcPct val="12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en-US" sz="2100" u="none" spc="-25" dirty="0">
                <a:cs typeface="Calibri"/>
              </a:rPr>
              <a:t>However, a choice district cannot receive parent-paid tuition for non-resident students who attend an approved choice grade level or program </a:t>
            </a:r>
            <a:r>
              <a:rPr lang="en-US" sz="2100" dirty="0">
                <a:cs typeface="Calibri"/>
              </a:rPr>
              <a:t>(N.J.S.A. 18A:36B-21).</a:t>
            </a:r>
            <a:r>
              <a:rPr lang="en-US" sz="2100" u="none" spc="-25" dirty="0">
                <a:cs typeface="Calibri"/>
              </a:rPr>
              <a:t> (Note: a choice district can receive </a:t>
            </a:r>
            <a:r>
              <a:rPr lang="en-US" sz="2100" b="1" i="1" u="none" spc="-25" dirty="0">
                <a:cs typeface="Calibri"/>
              </a:rPr>
              <a:t>district-paid</a:t>
            </a:r>
            <a:r>
              <a:rPr lang="en-US" sz="2100" u="none" spc="-25" dirty="0">
                <a:cs typeface="Calibri"/>
              </a:rPr>
              <a:t> tuition.</a:t>
            </a:r>
            <a:r>
              <a:rPr lang="en-US" sz="2100" dirty="0">
                <a:cs typeface="Calibri"/>
              </a:rPr>
              <a:t>)</a:t>
            </a:r>
          </a:p>
          <a:p>
            <a:pPr marL="583565" marR="5080" indent="-571500">
              <a:lnSpc>
                <a:spcPct val="12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en-US" sz="2100" u="none" spc="-25" dirty="0">
                <a:latin typeface="+mn-lt"/>
                <a:cs typeface="Calibri"/>
              </a:rPr>
              <a:t>In addition, choice code allows a </a:t>
            </a:r>
            <a:r>
              <a:rPr lang="en-US" sz="2100" b="1" dirty="0">
                <a:latin typeface="+mn-lt"/>
                <a:cs typeface="Calibri"/>
              </a:rPr>
              <a:t>resident</a:t>
            </a:r>
            <a:r>
              <a:rPr lang="en-US" sz="2100" b="1" spc="-35" dirty="0">
                <a:latin typeface="+mn-lt"/>
                <a:cs typeface="Calibri"/>
              </a:rPr>
              <a:t> </a:t>
            </a:r>
            <a:r>
              <a:rPr lang="en-US" sz="2100" b="1" dirty="0">
                <a:latin typeface="+mn-lt"/>
                <a:cs typeface="Calibri"/>
              </a:rPr>
              <a:t>student</a:t>
            </a:r>
            <a:r>
              <a:rPr lang="en-US" sz="2100" b="1" spc="-40" dirty="0">
                <a:latin typeface="+mn-lt"/>
                <a:cs typeface="Calibri"/>
              </a:rPr>
              <a:t> who </a:t>
            </a:r>
            <a:r>
              <a:rPr lang="en-US" sz="2100" b="1" dirty="0">
                <a:latin typeface="+mn-lt"/>
                <a:cs typeface="Calibri"/>
              </a:rPr>
              <a:t>moves</a:t>
            </a:r>
            <a:r>
              <a:rPr lang="en-US" sz="2100" b="1" spc="-55" dirty="0">
                <a:latin typeface="+mn-lt"/>
                <a:cs typeface="Calibri"/>
              </a:rPr>
              <a:t> </a:t>
            </a:r>
            <a:r>
              <a:rPr lang="en-US" sz="2100" dirty="0">
                <a:latin typeface="+mn-lt"/>
                <a:cs typeface="Calibri"/>
              </a:rPr>
              <a:t>while</a:t>
            </a:r>
            <a:r>
              <a:rPr lang="en-US" sz="2100" spc="-50" dirty="0">
                <a:latin typeface="+mn-lt"/>
                <a:cs typeface="Calibri"/>
              </a:rPr>
              <a:t> </a:t>
            </a:r>
            <a:r>
              <a:rPr lang="en-US" sz="2100" dirty="0">
                <a:latin typeface="+mn-lt"/>
                <a:cs typeface="Calibri"/>
              </a:rPr>
              <a:t>enrolled</a:t>
            </a:r>
            <a:r>
              <a:rPr lang="en-US" sz="2100" spc="-40" dirty="0">
                <a:latin typeface="+mn-lt"/>
                <a:cs typeface="Calibri"/>
              </a:rPr>
              <a:t> </a:t>
            </a:r>
            <a:r>
              <a:rPr lang="en-US" sz="2100" dirty="0">
                <a:latin typeface="+mn-lt"/>
                <a:cs typeface="Calibri"/>
              </a:rPr>
              <a:t>in</a:t>
            </a:r>
            <a:r>
              <a:rPr lang="en-US" sz="2100" spc="-50" dirty="0">
                <a:latin typeface="+mn-lt"/>
                <a:cs typeface="Calibri"/>
              </a:rPr>
              <a:t> </a:t>
            </a:r>
            <a:r>
              <a:rPr lang="en-US" sz="2100" dirty="0">
                <a:latin typeface="+mn-lt"/>
                <a:cs typeface="Calibri"/>
              </a:rPr>
              <a:t>a</a:t>
            </a:r>
            <a:r>
              <a:rPr lang="en-US" sz="2100" spc="-45" dirty="0">
                <a:latin typeface="+mn-lt"/>
                <a:cs typeface="Calibri"/>
              </a:rPr>
              <a:t> </a:t>
            </a:r>
            <a:r>
              <a:rPr lang="en-US" sz="2100" dirty="0">
                <a:latin typeface="+mn-lt"/>
                <a:cs typeface="Calibri"/>
              </a:rPr>
              <a:t>choice</a:t>
            </a:r>
            <a:r>
              <a:rPr lang="en-US" sz="2100" spc="-55" dirty="0">
                <a:latin typeface="+mn-lt"/>
                <a:cs typeface="Calibri"/>
              </a:rPr>
              <a:t> </a:t>
            </a:r>
            <a:r>
              <a:rPr lang="en-US" sz="2100" spc="-10" dirty="0">
                <a:latin typeface="+mn-lt"/>
                <a:cs typeface="Calibri"/>
              </a:rPr>
              <a:t>district </a:t>
            </a:r>
            <a:r>
              <a:rPr lang="en-US" sz="2100" dirty="0">
                <a:latin typeface="+mn-lt"/>
                <a:cs typeface="Calibri"/>
              </a:rPr>
              <a:t>and</a:t>
            </a:r>
            <a:r>
              <a:rPr lang="en-US" sz="2100" spc="-35" dirty="0">
                <a:latin typeface="+mn-lt"/>
                <a:cs typeface="Calibri"/>
              </a:rPr>
              <a:t> is attending a </a:t>
            </a:r>
            <a:r>
              <a:rPr lang="en-US" sz="2100" dirty="0">
                <a:latin typeface="+mn-lt"/>
                <a:cs typeface="Calibri"/>
              </a:rPr>
              <a:t>choice-approved</a:t>
            </a:r>
            <a:r>
              <a:rPr lang="en-US" sz="2100" spc="-30" dirty="0">
                <a:latin typeface="+mn-lt"/>
                <a:cs typeface="Calibri"/>
              </a:rPr>
              <a:t> </a:t>
            </a:r>
            <a:r>
              <a:rPr lang="en-US" sz="2100" dirty="0">
                <a:latin typeface="+mn-lt"/>
                <a:cs typeface="Calibri"/>
              </a:rPr>
              <a:t>grade or program </a:t>
            </a:r>
            <a:r>
              <a:rPr lang="en-US" sz="2100" u="none" spc="-25" dirty="0">
                <a:latin typeface="+mn-lt"/>
                <a:cs typeface="Calibri"/>
              </a:rPr>
              <a:t>to remain enrolled in the choice district until the end of the school year. (The student is required to apply to the choice program for the next school year.)</a:t>
            </a:r>
          </a:p>
          <a:p>
            <a:pPr marL="583565" marR="5080" indent="-571500">
              <a:lnSpc>
                <a:spcPct val="12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en-US" sz="2100" u="none" spc="-25" dirty="0">
                <a:cs typeface="Calibri"/>
              </a:rPr>
              <a:t>Finally</a:t>
            </a:r>
            <a:r>
              <a:rPr lang="en-US" sz="2100" spc="-25" dirty="0">
                <a:cs typeface="Calibri"/>
              </a:rPr>
              <a:t>,</a:t>
            </a:r>
            <a:r>
              <a:rPr lang="en-US" sz="2100" u="none" spc="-25" dirty="0">
                <a:cs typeface="Calibri"/>
              </a:rPr>
              <a:t> students with </a:t>
            </a:r>
            <a:r>
              <a:rPr lang="en-US" sz="2100" b="1" i="1" u="none" spc="-25" dirty="0">
                <a:cs typeface="Calibri"/>
              </a:rPr>
              <a:t>an approved choice waiver application may enroll in the choice district at any point in the school year.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7F937-9219-47D2-E9B0-5057627F9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3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2B17-B83F-0D5F-BB83-FAC7FB7E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44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Choice Enrollment Maximum (Cont’d)</a:t>
            </a:r>
            <a:endParaRPr lang="en-US" sz="44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BB552-1702-748A-ECF9-93855258F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316828"/>
            <a:ext cx="11849100" cy="4803775"/>
          </a:xfrm>
        </p:spPr>
        <p:txBody>
          <a:bodyPr>
            <a:normAutofit/>
          </a:bodyPr>
          <a:lstStyle/>
          <a:p>
            <a:pPr marL="583565" marR="5080" indent="-571500">
              <a:lnSpc>
                <a:spcPct val="12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en-US" sz="2800" u="none" spc="-25" dirty="0">
                <a:cs typeface="Calibri"/>
              </a:rPr>
              <a:t>For these two situations,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a new definition, “unfunded choice student,” was created </a:t>
            </a:r>
            <a:r>
              <a:rPr lang="en-US" sz="2800" spc="-25" dirty="0">
                <a:cs typeface="Calibri"/>
              </a:rPr>
              <a:t>(Tuition Code=05): </a:t>
            </a:r>
          </a:p>
          <a:p>
            <a:pPr marL="1040765" marR="5080" lvl="1" indent="-5715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354965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“a student who has been accepted by a choice district as a choice student outside of the established timeline established pursuant to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N.J.A.C.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6A:12-3.2, and for whom the choice district is unable to receive choice funding in the current and/or subsequent school year due to the Department’s choice enrollment collection cycle.”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" panose="02020603050405020304" pitchFamily="18" charset="0"/>
              </a:rPr>
              <a:t> </a:t>
            </a:r>
            <a:endParaRPr lang="en-US" sz="2800" u="none" spc="-25" dirty="0">
              <a:cs typeface="Calibri"/>
            </a:endParaRPr>
          </a:p>
          <a:p>
            <a:pPr marL="469265" marR="5080" indent="-457200">
              <a:lnSpc>
                <a:spcPct val="120000"/>
              </a:lnSpc>
              <a:spcBef>
                <a:spcPts val="0"/>
              </a:spcBef>
              <a:tabLst>
                <a:tab pos="354965" algn="l"/>
              </a:tabLst>
            </a:pPr>
            <a:endParaRPr lang="en-US" sz="3600" u="none" spc="-25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7F937-9219-47D2-E9B0-5057627F9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C3912-9330-DAF8-E68A-A36A0A6B9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235678"/>
            <a:ext cx="10096959" cy="747579"/>
          </a:xfrm>
        </p:spPr>
        <p:txBody>
          <a:bodyPr/>
          <a:lstStyle/>
          <a:p>
            <a:pPr rtl="0" eaLnBrk="1" latinLnBrk="0" hangingPunct="1"/>
            <a:r>
              <a:rPr lang="en-US" sz="3600" b="1" kern="1200" dirty="0">
                <a:solidFill>
                  <a:srgbClr val="6E2405"/>
                </a:solidFill>
                <a:effectLst/>
              </a:rPr>
              <a:t>Student Eligibility</a:t>
            </a:r>
            <a:endParaRPr lang="en-US" sz="36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D2729-64FD-82A0-016A-3F88BB579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5600" marR="429895" indent="-343535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300" b="1" dirty="0">
                <a:latin typeface="+mj-lt"/>
                <a:cs typeface="Calibri"/>
              </a:rPr>
              <a:t>Tier</a:t>
            </a:r>
            <a:r>
              <a:rPr lang="en-US" sz="2300" b="1" spc="-40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1</a:t>
            </a:r>
            <a:r>
              <a:rPr lang="en-US" sz="2300" b="1" spc="-45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applicants</a:t>
            </a:r>
            <a:r>
              <a:rPr lang="en-US" sz="2300" b="1" spc="-45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are</a:t>
            </a:r>
            <a:r>
              <a:rPr lang="en-US" sz="2300" b="1" spc="-40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considered</a:t>
            </a:r>
            <a:r>
              <a:rPr lang="en-US" sz="2300" b="1" spc="-30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for</a:t>
            </a:r>
            <a:r>
              <a:rPr lang="en-US" sz="2300" b="1" spc="-45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enrollment</a:t>
            </a:r>
            <a:r>
              <a:rPr lang="en-US" sz="2300" b="1" spc="-25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before</a:t>
            </a:r>
            <a:r>
              <a:rPr lang="en-US" sz="2300" b="1" spc="-30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Tier</a:t>
            </a:r>
            <a:r>
              <a:rPr lang="en-US" sz="2300" b="1" spc="-40" dirty="0">
                <a:latin typeface="+mj-lt"/>
                <a:cs typeface="Calibri"/>
              </a:rPr>
              <a:t> </a:t>
            </a:r>
            <a:r>
              <a:rPr lang="en-US" sz="2300" b="1" spc="-50" dirty="0">
                <a:latin typeface="+mj-lt"/>
                <a:cs typeface="Calibri"/>
              </a:rPr>
              <a:t>2 </a:t>
            </a:r>
            <a:r>
              <a:rPr lang="en-US" sz="2300" b="1" spc="-10" dirty="0">
                <a:latin typeface="+mj-lt"/>
                <a:cs typeface="Calibri"/>
              </a:rPr>
              <a:t>applicants.</a:t>
            </a:r>
            <a:r>
              <a:rPr lang="en-US" sz="2300" b="1" spc="-5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Tier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1</a:t>
            </a:r>
            <a:r>
              <a:rPr lang="en-US" sz="2300" spc="-5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applicants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must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be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enrolled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in</a:t>
            </a:r>
            <a:r>
              <a:rPr lang="en-US" sz="2300" spc="-5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their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resident </a:t>
            </a:r>
            <a:r>
              <a:rPr lang="en-US" sz="2300" dirty="0">
                <a:latin typeface="+mj-lt"/>
                <a:cs typeface="Calibri"/>
              </a:rPr>
              <a:t>school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district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for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full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year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preceding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enrollment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in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choice </a:t>
            </a:r>
            <a:r>
              <a:rPr lang="en-US" sz="2300" dirty="0">
                <a:latin typeface="+mj-lt"/>
                <a:cs typeface="Calibri"/>
              </a:rPr>
              <a:t>district.</a:t>
            </a:r>
            <a:r>
              <a:rPr lang="en-US" sz="2300" spc="-100" dirty="0">
                <a:latin typeface="+mj-lt"/>
                <a:cs typeface="Calibri"/>
              </a:rPr>
              <a:t> Tier 1 applicants </a:t>
            </a:r>
            <a:r>
              <a:rPr lang="en-US" sz="2300" spc="-10" dirty="0">
                <a:latin typeface="+mj-lt"/>
                <a:cs typeface="Calibri"/>
              </a:rPr>
              <a:t>include:</a:t>
            </a:r>
            <a:endParaRPr lang="en-US" sz="2300" dirty="0">
              <a:latin typeface="+mj-lt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25"/>
              </a:spcBef>
              <a:buFont typeface="Arial"/>
              <a:buChar char="–"/>
              <a:tabLst>
                <a:tab pos="755650" algn="l"/>
              </a:tabLst>
            </a:pPr>
            <a:r>
              <a:rPr lang="en-US" sz="2300" dirty="0">
                <a:latin typeface="+mj-lt"/>
                <a:cs typeface="Calibri"/>
              </a:rPr>
              <a:t>Charter</a:t>
            </a:r>
            <a:r>
              <a:rPr lang="en-US" sz="2300" spc="-5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school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students</a:t>
            </a:r>
            <a:endParaRPr lang="en-US" sz="2300" dirty="0">
              <a:latin typeface="+mj-lt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650" algn="l"/>
              </a:tabLst>
            </a:pPr>
            <a:r>
              <a:rPr lang="en-US" sz="2300" spc="-10" dirty="0">
                <a:latin typeface="+mj-lt"/>
                <a:cs typeface="Calibri"/>
              </a:rPr>
              <a:t>Homeless/displaced</a:t>
            </a:r>
            <a:r>
              <a:rPr lang="en-US" sz="2300" spc="55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students</a:t>
            </a:r>
            <a:endParaRPr lang="en-US" sz="2300" dirty="0">
              <a:latin typeface="+mj-lt"/>
              <a:cs typeface="Calibri"/>
            </a:endParaRPr>
          </a:p>
          <a:p>
            <a:pPr marL="355600" marR="5080" indent="-343535">
              <a:lnSpc>
                <a:spcPct val="110000"/>
              </a:lnSpc>
              <a:spcBef>
                <a:spcPts val="112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300" b="1" dirty="0">
                <a:latin typeface="+mj-lt"/>
                <a:cs typeface="Calibri"/>
              </a:rPr>
              <a:t>Tier</a:t>
            </a:r>
            <a:r>
              <a:rPr lang="en-US" sz="2300" b="1" spc="-70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2</a:t>
            </a:r>
            <a:r>
              <a:rPr lang="en-US" sz="2300" b="1" spc="-65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students</a:t>
            </a:r>
            <a:r>
              <a:rPr lang="en-US" sz="2300" b="1" spc="-60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have</a:t>
            </a:r>
            <a:r>
              <a:rPr lang="en-US" sz="2300" spc="-50" dirty="0">
                <a:latin typeface="+mj-lt"/>
                <a:cs typeface="Calibri"/>
              </a:rPr>
              <a:t> </a:t>
            </a:r>
            <a:r>
              <a:rPr lang="en-US" sz="2300" i="1" dirty="0">
                <a:latin typeface="+mj-lt"/>
                <a:cs typeface="Calibri"/>
              </a:rPr>
              <a:t>not</a:t>
            </a:r>
            <a:r>
              <a:rPr lang="en-US" sz="2300" i="1" spc="-6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attended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their</a:t>
            </a:r>
            <a:r>
              <a:rPr lang="en-US" sz="2300" spc="-5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resident</a:t>
            </a:r>
            <a:r>
              <a:rPr lang="en-US" sz="2300" spc="-5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public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school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spc="-25" dirty="0">
                <a:latin typeface="+mj-lt"/>
                <a:cs typeface="Calibri"/>
              </a:rPr>
              <a:t>for </a:t>
            </a:r>
            <a:r>
              <a:rPr lang="en-US" sz="2300" dirty="0">
                <a:latin typeface="+mj-lt"/>
                <a:cs typeface="Calibri"/>
              </a:rPr>
              <a:t>the full year prior to enrollment and do not meet the requirements for</a:t>
            </a:r>
            <a:r>
              <a:rPr lang="en-US" sz="2300" spc="-2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Tier</a:t>
            </a:r>
            <a:r>
              <a:rPr lang="en-US" sz="2300" spc="-20" dirty="0">
                <a:latin typeface="+mj-lt"/>
                <a:cs typeface="Calibri"/>
              </a:rPr>
              <a:t> </a:t>
            </a:r>
            <a:r>
              <a:rPr lang="en-US" sz="2300" spc="-50" dirty="0">
                <a:latin typeface="+mj-lt"/>
                <a:cs typeface="Calibri"/>
              </a:rPr>
              <a:t>1.</a:t>
            </a:r>
          </a:p>
          <a:p>
            <a:pPr marL="355600" marR="5080" indent="-343535">
              <a:spcBef>
                <a:spcPts val="112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300" spc="-50" dirty="0">
                <a:latin typeface="+mj-lt"/>
                <a:cs typeface="Calibri"/>
              </a:rPr>
              <a:t>Choice districts are not required to accept Tier 2 applicants.</a:t>
            </a:r>
            <a:endParaRPr lang="en-US" sz="2300" dirty="0">
              <a:latin typeface="+mj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FAF7A-E3A4-A71C-6E0A-35AC22A574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75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6374-5513-1B66-98BD-C0A93345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Conducting Lotteries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C5F08-A385-607F-2BAB-4077E1A8D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355600" marR="60960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300" dirty="0">
                <a:latin typeface="+mj-lt"/>
                <a:cs typeface="Calibri"/>
              </a:rPr>
              <a:t>When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choice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district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receives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more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applications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than</a:t>
            </a:r>
            <a:r>
              <a:rPr lang="en-US" sz="2300" spc="-2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there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are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available </a:t>
            </a:r>
            <a:r>
              <a:rPr lang="en-US" sz="2300" dirty="0">
                <a:latin typeface="+mj-lt"/>
                <a:cs typeface="Calibri"/>
              </a:rPr>
              <a:t>seats,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district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must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hold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public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lottery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to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determine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which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students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spc="-25" dirty="0">
                <a:latin typeface="+mj-lt"/>
                <a:cs typeface="Calibri"/>
              </a:rPr>
              <a:t>may </a:t>
            </a:r>
            <a:r>
              <a:rPr lang="en-US" sz="2300" dirty="0">
                <a:latin typeface="+mj-lt"/>
                <a:cs typeface="Calibri"/>
              </a:rPr>
              <a:t>enroll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in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choice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district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and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to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create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waitlist.</a:t>
            </a:r>
            <a:endParaRPr lang="en-US" sz="2300" dirty="0">
              <a:latin typeface="+mj-lt"/>
              <a:cs typeface="Calibri"/>
            </a:endParaRPr>
          </a:p>
          <a:p>
            <a:pPr marL="355600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300" dirty="0">
                <a:latin typeface="+mj-lt"/>
                <a:cs typeface="Calibri"/>
              </a:rPr>
              <a:t>Before</a:t>
            </a:r>
            <a:r>
              <a:rPr lang="en-US" sz="2300" spc="-5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conducting</a:t>
            </a:r>
            <a:r>
              <a:rPr lang="en-US" sz="2300" spc="-6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</a:t>
            </a:r>
            <a:r>
              <a:rPr lang="en-US" sz="2300" spc="-50" dirty="0">
                <a:latin typeface="+mj-lt"/>
                <a:cs typeface="Calibri"/>
              </a:rPr>
              <a:t> </a:t>
            </a:r>
            <a:r>
              <a:rPr lang="en-US" sz="2300" spc="-20" dirty="0">
                <a:latin typeface="+mj-lt"/>
                <a:cs typeface="Calibri"/>
              </a:rPr>
              <a:t>lottery,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</a:t>
            </a:r>
            <a:r>
              <a:rPr lang="en-US" sz="2300" spc="-50" dirty="0">
                <a:latin typeface="+mj-lt"/>
                <a:cs typeface="Calibri"/>
              </a:rPr>
              <a:t> choice </a:t>
            </a:r>
            <a:r>
              <a:rPr lang="en-US" sz="2300" dirty="0">
                <a:latin typeface="+mj-lt"/>
                <a:cs typeface="Calibri"/>
              </a:rPr>
              <a:t>district</a:t>
            </a:r>
            <a:r>
              <a:rPr lang="en-US" sz="2300" spc="-6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may</a:t>
            </a:r>
            <a:r>
              <a:rPr lang="en-US" sz="2300" spc="-5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give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enrollment</a:t>
            </a:r>
            <a:r>
              <a:rPr lang="en-US" sz="2300" b="1" spc="-35" dirty="0">
                <a:latin typeface="+mj-lt"/>
                <a:cs typeface="Calibri"/>
              </a:rPr>
              <a:t> </a:t>
            </a:r>
            <a:r>
              <a:rPr lang="en-US" sz="2300" b="1" dirty="0">
                <a:latin typeface="+mj-lt"/>
                <a:cs typeface="Calibri"/>
              </a:rPr>
              <a:t>preference</a:t>
            </a:r>
            <a:r>
              <a:rPr lang="en-US" sz="2300" b="1" spc="-25" dirty="0">
                <a:latin typeface="+mj-lt"/>
                <a:cs typeface="Calibri"/>
              </a:rPr>
              <a:t> </a:t>
            </a:r>
            <a:r>
              <a:rPr lang="en-US" sz="2300" spc="-25" dirty="0">
                <a:latin typeface="+mj-lt"/>
                <a:cs typeface="Calibri"/>
              </a:rPr>
              <a:t>to:</a:t>
            </a:r>
            <a:endParaRPr lang="en-US" sz="2300" dirty="0">
              <a:latin typeface="+mj-lt"/>
              <a:cs typeface="Calibri"/>
            </a:endParaRPr>
          </a:p>
          <a:p>
            <a:pPr marL="755650" marR="605155" lvl="1" indent="-285750">
              <a:lnSpc>
                <a:spcPct val="110000"/>
              </a:lnSpc>
              <a:spcBef>
                <a:spcPts val="0"/>
              </a:spcBef>
              <a:buFont typeface="Wingdings"/>
              <a:buChar char=""/>
              <a:tabLst>
                <a:tab pos="755650" algn="l"/>
                <a:tab pos="798195" algn="l"/>
              </a:tabLst>
            </a:pPr>
            <a:r>
              <a:rPr lang="en-US" sz="2300" dirty="0">
                <a:latin typeface="+mj-lt"/>
                <a:cs typeface="Times New Roman"/>
              </a:rPr>
              <a:t>	</a:t>
            </a:r>
            <a:r>
              <a:rPr lang="en-US" sz="2300" dirty="0">
                <a:latin typeface="+mj-lt"/>
                <a:cs typeface="Calibri"/>
              </a:rPr>
              <a:t>siblings</a:t>
            </a:r>
            <a:r>
              <a:rPr lang="en-US" sz="2300" spc="-1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of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students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currently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attending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choice</a:t>
            </a:r>
            <a:r>
              <a:rPr lang="en-US" sz="2300" spc="-20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district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and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who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will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continue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to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spc="-25" dirty="0">
                <a:latin typeface="+mj-lt"/>
                <a:cs typeface="Calibri"/>
              </a:rPr>
              <a:t>be </a:t>
            </a:r>
            <a:r>
              <a:rPr lang="en-US" sz="2300" spc="-10" dirty="0">
                <a:latin typeface="+mj-lt"/>
                <a:cs typeface="Calibri"/>
              </a:rPr>
              <a:t>enrolled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in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following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year,</a:t>
            </a:r>
            <a:r>
              <a:rPr lang="en-US" sz="2300" spc="-20" dirty="0">
                <a:latin typeface="+mj-lt"/>
                <a:cs typeface="Calibri"/>
              </a:rPr>
              <a:t> </a:t>
            </a:r>
            <a:r>
              <a:rPr lang="en-US" sz="2300" spc="-25" dirty="0">
                <a:latin typeface="+mj-lt"/>
                <a:cs typeface="Calibri"/>
              </a:rPr>
              <a:t>and</a:t>
            </a:r>
            <a:endParaRPr lang="en-US" sz="2300" dirty="0">
              <a:latin typeface="+mj-lt"/>
              <a:cs typeface="Calibri"/>
            </a:endParaRPr>
          </a:p>
          <a:p>
            <a:pPr marL="755650" marR="862330" lvl="1" indent="-285750">
              <a:lnSpc>
                <a:spcPct val="110000"/>
              </a:lnSpc>
              <a:spcBef>
                <a:spcPts val="0"/>
              </a:spcBef>
              <a:buFont typeface="Wingdings"/>
              <a:buChar char=""/>
              <a:tabLst>
                <a:tab pos="755650" algn="l"/>
                <a:tab pos="798195" algn="l"/>
              </a:tabLst>
            </a:pPr>
            <a:r>
              <a:rPr lang="en-US" sz="2300" dirty="0">
                <a:latin typeface="+mj-lt"/>
                <a:cs typeface="Times New Roman"/>
              </a:rPr>
              <a:t>	</a:t>
            </a:r>
            <a:r>
              <a:rPr lang="en-US" sz="2300" dirty="0">
                <a:latin typeface="+mj-lt"/>
                <a:cs typeface="Calibri"/>
              </a:rPr>
              <a:t>choice</a:t>
            </a:r>
            <a:r>
              <a:rPr lang="en-US" sz="2300" spc="-2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students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attending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</a:t>
            </a:r>
            <a:r>
              <a:rPr lang="en-US" sz="2300" spc="-40" dirty="0">
                <a:latin typeface="+mj-lt"/>
                <a:cs typeface="Calibri"/>
              </a:rPr>
              <a:t> choice </a:t>
            </a:r>
            <a:r>
              <a:rPr lang="en-US" sz="2300" dirty="0">
                <a:latin typeface="+mj-lt"/>
                <a:cs typeface="Calibri"/>
              </a:rPr>
              <a:t>district</a:t>
            </a:r>
            <a:r>
              <a:rPr lang="en-US" sz="2300" spc="-1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with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which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it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has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spc="-20" dirty="0">
                <a:latin typeface="+mj-lt"/>
                <a:cs typeface="Calibri"/>
              </a:rPr>
              <a:t>send-</a:t>
            </a:r>
            <a:r>
              <a:rPr lang="en-US" sz="2300" dirty="0">
                <a:latin typeface="+mj-lt"/>
                <a:cs typeface="Calibri"/>
              </a:rPr>
              <a:t>receive</a:t>
            </a:r>
            <a:r>
              <a:rPr lang="en-US" sz="2300" spc="-1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or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constituent relationship.</a:t>
            </a:r>
            <a:endParaRPr lang="en-US" sz="2300" dirty="0">
              <a:latin typeface="+mj-lt"/>
              <a:cs typeface="Calibri"/>
            </a:endParaRPr>
          </a:p>
          <a:p>
            <a:pPr marL="469900" marR="85725" lvl="1" indent="0">
              <a:lnSpc>
                <a:spcPct val="110000"/>
              </a:lnSpc>
              <a:spcBef>
                <a:spcPts val="0"/>
              </a:spcBef>
              <a:buNone/>
              <a:tabLst>
                <a:tab pos="755650" algn="l"/>
                <a:tab pos="798195" algn="l"/>
              </a:tabLst>
            </a:pPr>
            <a:r>
              <a:rPr lang="en-US" sz="2300" dirty="0">
                <a:latin typeface="+mj-lt"/>
                <a:cs typeface="Calibri"/>
              </a:rPr>
              <a:t>These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students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do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not</a:t>
            </a:r>
            <a:r>
              <a:rPr lang="en-US" sz="2300" spc="-4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need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to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be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entered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into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lottery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unless</a:t>
            </a:r>
            <a:r>
              <a:rPr lang="en-US" sz="2300" spc="-2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there</a:t>
            </a:r>
            <a:r>
              <a:rPr lang="en-US" sz="2300" spc="-3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are</a:t>
            </a:r>
            <a:r>
              <a:rPr lang="en-US" sz="2300" spc="-3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more</a:t>
            </a:r>
            <a:r>
              <a:rPr lang="en-US" sz="2300" spc="-40" dirty="0">
                <a:latin typeface="+mj-lt"/>
                <a:cs typeface="Calibri"/>
              </a:rPr>
              <a:t> </a:t>
            </a:r>
            <a:r>
              <a:rPr lang="en-US" sz="2300" spc="-10" dirty="0">
                <a:latin typeface="+mj-lt"/>
                <a:cs typeface="Calibri"/>
              </a:rPr>
              <a:t>enrollment preference </a:t>
            </a:r>
            <a:r>
              <a:rPr lang="en-US" sz="2300" dirty="0">
                <a:latin typeface="+mj-lt"/>
                <a:cs typeface="Calibri"/>
              </a:rPr>
              <a:t>students</a:t>
            </a:r>
            <a:r>
              <a:rPr lang="en-US" sz="2300" spc="-2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than</a:t>
            </a:r>
            <a:r>
              <a:rPr lang="en-US" sz="2300" spc="-25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there</a:t>
            </a:r>
            <a:r>
              <a:rPr lang="en-US" sz="2300" spc="-1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are</a:t>
            </a:r>
            <a:r>
              <a:rPr lang="en-US" sz="2300" spc="-20" dirty="0">
                <a:latin typeface="+mj-lt"/>
                <a:cs typeface="Calibri"/>
              </a:rPr>
              <a:t> </a:t>
            </a:r>
            <a:r>
              <a:rPr lang="en-US" sz="2300" dirty="0">
                <a:latin typeface="+mj-lt"/>
                <a:cs typeface="Calibri"/>
              </a:rPr>
              <a:t>available</a:t>
            </a:r>
            <a:r>
              <a:rPr lang="en-US" sz="2300" spc="-10" dirty="0">
                <a:latin typeface="+mj-lt"/>
                <a:cs typeface="Calibri"/>
              </a:rPr>
              <a:t> seats.</a:t>
            </a:r>
            <a:endParaRPr lang="en-US" sz="2300" dirty="0">
              <a:latin typeface="+mj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96DD3-75DD-11A1-A754-B316890DF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98C-80C7-7DE6-9EAD-D063F306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50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Conducting Lotteries (Cont’d)</a:t>
            </a:r>
            <a:endParaRPr lang="en-US" sz="40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646D3-ACD6-329F-8295-9DDBA52308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5600" marR="173990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>
                <a:cs typeface="Calibri"/>
              </a:rPr>
              <a:t>The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choice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district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must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assign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number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to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each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student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participating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in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25" dirty="0">
                <a:cs typeface="Calibri"/>
              </a:rPr>
              <a:t>the </a:t>
            </a:r>
            <a:r>
              <a:rPr lang="en-US" sz="2400" dirty="0">
                <a:cs typeface="Calibri"/>
              </a:rPr>
              <a:t>lottery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and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notify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parents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of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lottery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process,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date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and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number </a:t>
            </a:r>
            <a:r>
              <a:rPr lang="en-US" sz="2400" dirty="0">
                <a:cs typeface="Calibri"/>
              </a:rPr>
              <a:t>assigned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to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1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applicant.</a:t>
            </a:r>
            <a:endParaRPr lang="en-US" sz="2400" dirty="0">
              <a:cs typeface="Calibri"/>
            </a:endParaRPr>
          </a:p>
          <a:p>
            <a:pPr marL="355600" marR="5080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dirty="0">
                <a:cs typeface="Calibri"/>
              </a:rPr>
              <a:t>After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20" dirty="0">
                <a:cs typeface="Calibri"/>
              </a:rPr>
              <a:t> lottery,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20" dirty="0">
                <a:cs typeface="Calibri"/>
              </a:rPr>
              <a:t> choice </a:t>
            </a:r>
            <a:r>
              <a:rPr lang="en-US" sz="2400" dirty="0">
                <a:cs typeface="Calibri"/>
              </a:rPr>
              <a:t>district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must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develop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waiting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list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for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those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students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spc="-25" dirty="0">
                <a:cs typeface="Calibri"/>
              </a:rPr>
              <a:t>not </a:t>
            </a:r>
            <a:r>
              <a:rPr lang="en-US" sz="2400" dirty="0">
                <a:cs typeface="Calibri"/>
              </a:rPr>
              <a:t>selected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in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lottery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and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must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let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parents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know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their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student’s</a:t>
            </a:r>
            <a:r>
              <a:rPr lang="en-US" sz="2400" spc="-50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number </a:t>
            </a:r>
            <a:r>
              <a:rPr lang="en-US" sz="2400" dirty="0">
                <a:cs typeface="Calibri"/>
              </a:rPr>
              <a:t>on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waiting</a:t>
            </a:r>
            <a:r>
              <a:rPr lang="en-US" sz="2400" spc="-30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list.</a:t>
            </a:r>
          </a:p>
          <a:p>
            <a:pPr marL="355600" marR="5080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10" dirty="0">
                <a:cs typeface="Calibri"/>
              </a:rPr>
              <a:t>The waitlist is used until October 14 of </a:t>
            </a:r>
            <a:r>
              <a:rPr lang="en-US" sz="2400" dirty="0">
                <a:cs typeface="Calibri"/>
              </a:rPr>
              <a:t>the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enrollment</a:t>
            </a:r>
            <a:r>
              <a:rPr lang="en-US" sz="2400" spc="-20" dirty="0">
                <a:cs typeface="Calibri"/>
              </a:rPr>
              <a:t> </a:t>
            </a:r>
            <a:r>
              <a:rPr lang="en-US" sz="2400" spc="-25" dirty="0">
                <a:cs typeface="Calibri"/>
              </a:rPr>
              <a:t>year.</a:t>
            </a:r>
          </a:p>
          <a:p>
            <a:pPr marL="355600" marR="5080" indent="-342900">
              <a:lnSpc>
                <a:spcPct val="110000"/>
              </a:lnSpc>
              <a:spcBef>
                <a:spcPts val="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25" dirty="0">
                <a:cs typeface="Calibri"/>
              </a:rPr>
              <a:t>A new waitlist is created each year.</a:t>
            </a:r>
            <a:endParaRPr lang="en-US" sz="24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BE1EF-AD08-425A-151B-28BB1E7140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9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518B-71A5-121F-3CA4-B20BEE72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50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Student Admission</a:t>
            </a:r>
            <a:endParaRPr lang="en-US" sz="40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84A01-41AD-A132-8E8C-33B5AC42BA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2065" marR="5080" indent="0">
              <a:lnSpc>
                <a:spcPct val="120000"/>
              </a:lnSpc>
              <a:spcBef>
                <a:spcPts val="0"/>
              </a:spcBef>
              <a:buSzPct val="114285"/>
              <a:buNone/>
              <a:tabLst>
                <a:tab pos="354965" algn="l"/>
              </a:tabLst>
            </a:pPr>
            <a:r>
              <a:rPr lang="en-US" sz="2400" spc="-150" dirty="0">
                <a:latin typeface="+mn-lt"/>
                <a:cs typeface="Calibri"/>
              </a:rPr>
              <a:t>“A</a:t>
            </a:r>
            <a:r>
              <a:rPr lang="en-US" sz="2400" spc="-1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choice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district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may</a:t>
            </a:r>
            <a:r>
              <a:rPr lang="en-US" sz="2400" spc="-1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evaluate</a:t>
            </a:r>
            <a:r>
              <a:rPr lang="en-US" sz="2400" spc="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prospective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student </a:t>
            </a:r>
            <a:r>
              <a:rPr lang="en-US" sz="2400" dirty="0">
                <a:latin typeface="+mn-lt"/>
                <a:cs typeface="Calibri"/>
              </a:rPr>
              <a:t>on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student's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interest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in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program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offered</a:t>
            </a:r>
            <a:r>
              <a:rPr lang="en-US" sz="2400" spc="-4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by</a:t>
            </a:r>
            <a:r>
              <a:rPr lang="en-US" sz="2400" spc="-20" dirty="0">
                <a:latin typeface="+mn-lt"/>
                <a:cs typeface="Calibri"/>
              </a:rPr>
              <a:t> </a:t>
            </a:r>
            <a:r>
              <a:rPr lang="en-US" sz="2400" spc="-50" dirty="0">
                <a:latin typeface="+mn-lt"/>
                <a:cs typeface="Calibri"/>
              </a:rPr>
              <a:t>a </a:t>
            </a:r>
            <a:r>
              <a:rPr lang="en-US" sz="2400" dirty="0">
                <a:latin typeface="+mn-lt"/>
                <a:cs typeface="Calibri"/>
              </a:rPr>
              <a:t>designated</a:t>
            </a:r>
            <a:r>
              <a:rPr lang="en-US" sz="2400" spc="-2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school.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4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district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shall</a:t>
            </a:r>
            <a:r>
              <a:rPr lang="en-US" sz="2400" spc="-2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not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discriminate </a:t>
            </a:r>
            <a:r>
              <a:rPr lang="en-US" sz="2400" dirty="0">
                <a:latin typeface="+mn-lt"/>
                <a:cs typeface="Calibri"/>
              </a:rPr>
              <a:t>in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its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admission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policies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or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practices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on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basis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spc="-25" dirty="0">
                <a:latin typeface="+mn-lt"/>
                <a:cs typeface="Calibri"/>
              </a:rPr>
              <a:t>of </a:t>
            </a:r>
            <a:r>
              <a:rPr lang="en-US" sz="2400" dirty="0">
                <a:latin typeface="+mn-lt"/>
                <a:cs typeface="Calibri"/>
              </a:rPr>
              <a:t>athletic</a:t>
            </a:r>
            <a:r>
              <a:rPr lang="en-US" sz="2400" spc="-60" dirty="0">
                <a:latin typeface="+mn-lt"/>
                <a:cs typeface="Calibri"/>
              </a:rPr>
              <a:t> </a:t>
            </a:r>
            <a:r>
              <a:rPr lang="en-US" sz="2400" spc="-20" dirty="0">
                <a:latin typeface="+mn-lt"/>
                <a:cs typeface="Calibri"/>
              </a:rPr>
              <a:t>ability,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intellectual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aptitude,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English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language proficiency,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status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as</a:t>
            </a:r>
            <a:r>
              <a:rPr lang="en-US" sz="2400" spc="-6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</a:t>
            </a:r>
            <a:r>
              <a:rPr lang="en-US" sz="2400" spc="-55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handicapped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person,</a:t>
            </a:r>
            <a:r>
              <a:rPr lang="en-US" sz="2400" spc="-4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or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spc="-25" dirty="0">
                <a:latin typeface="+mn-lt"/>
                <a:cs typeface="Calibri"/>
              </a:rPr>
              <a:t>any </a:t>
            </a:r>
            <a:r>
              <a:rPr lang="en-US" sz="2400" dirty="0">
                <a:latin typeface="+mn-lt"/>
                <a:cs typeface="Calibri"/>
              </a:rPr>
              <a:t>basis</a:t>
            </a:r>
            <a:r>
              <a:rPr lang="en-US" sz="2400" spc="-2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prohibited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by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State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spc="-75" dirty="0">
                <a:latin typeface="+mn-lt"/>
                <a:cs typeface="Calibri"/>
              </a:rPr>
              <a:t>law.”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[N.J.S.A.</a:t>
            </a:r>
            <a:r>
              <a:rPr lang="en-US" sz="2400" dirty="0">
                <a:latin typeface="+mn-lt"/>
                <a:cs typeface="Calibri"/>
              </a:rPr>
              <a:t> </a:t>
            </a:r>
            <a:r>
              <a:rPr lang="en-US" sz="2400" spc="-20" dirty="0">
                <a:latin typeface="+mn-lt"/>
                <a:cs typeface="Calibri"/>
              </a:rPr>
              <a:t>18A:36B-</a:t>
            </a:r>
            <a:r>
              <a:rPr lang="en-US" sz="2400" spc="-10" dirty="0">
                <a:latin typeface="+mn-lt"/>
                <a:cs typeface="Calibri"/>
              </a:rPr>
              <a:t>20(b)]</a:t>
            </a:r>
            <a:endParaRPr lang="en-US" sz="2400" dirty="0">
              <a:latin typeface="+mn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5F68B-A71F-8A5A-A53B-70E2D1ABA7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15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4CFB-7235-134F-1F89-1EA40D81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Application Denials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2883E-F4FC-05CA-C335-AEBF9CB3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pPr marL="12065" marR="873760" indent="0">
              <a:lnSpc>
                <a:spcPct val="130000"/>
              </a:lnSpc>
              <a:spcBef>
                <a:spcPts val="0"/>
              </a:spcBef>
              <a:buSzPct val="95000"/>
              <a:buFont typeface="Symbol"/>
              <a:buNone/>
              <a:tabLst>
                <a:tab pos="354965" algn="l"/>
              </a:tabLst>
            </a:pPr>
            <a:r>
              <a:rPr lang="en-US" sz="2800" dirty="0">
                <a:latin typeface="+mj-lt"/>
                <a:cs typeface="Calibri"/>
              </a:rPr>
              <a:t>The</a:t>
            </a:r>
            <a:r>
              <a:rPr lang="en-US" sz="2800" spc="-45" dirty="0">
                <a:latin typeface="+mj-lt"/>
                <a:cs typeface="Calibri"/>
              </a:rPr>
              <a:t> </a:t>
            </a:r>
            <a:r>
              <a:rPr lang="en-US" sz="2800" spc="-10" dirty="0">
                <a:latin typeface="+mj-lt"/>
                <a:cs typeface="Calibri"/>
              </a:rPr>
              <a:t>circumstances</a:t>
            </a:r>
            <a:r>
              <a:rPr lang="en-US" sz="2800" spc="-6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warranting</a:t>
            </a:r>
            <a:r>
              <a:rPr lang="en-US" sz="2800" spc="-4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rejection</a:t>
            </a:r>
            <a:r>
              <a:rPr lang="en-US" sz="2800" spc="-5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of</a:t>
            </a:r>
            <a:r>
              <a:rPr lang="en-US" sz="2800" spc="-5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an</a:t>
            </a:r>
            <a:r>
              <a:rPr lang="en-US" sz="2800" spc="-4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applicant</a:t>
            </a:r>
            <a:r>
              <a:rPr lang="en-US" sz="2800" spc="-5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who</a:t>
            </a:r>
            <a:r>
              <a:rPr lang="en-US" sz="2800" spc="-5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meets</a:t>
            </a:r>
            <a:r>
              <a:rPr lang="en-US" sz="2800" spc="-50" dirty="0">
                <a:latin typeface="+mj-lt"/>
                <a:cs typeface="Calibri"/>
              </a:rPr>
              <a:t> </a:t>
            </a:r>
            <a:r>
              <a:rPr lang="en-US" sz="2800" spc="-25" dirty="0">
                <a:latin typeface="+mj-lt"/>
                <a:cs typeface="Calibri"/>
              </a:rPr>
              <a:t>the </a:t>
            </a:r>
            <a:r>
              <a:rPr lang="en-US" sz="2800" dirty="0">
                <a:latin typeface="+mj-lt"/>
                <a:cs typeface="Calibri"/>
              </a:rPr>
              <a:t>eligibility</a:t>
            </a:r>
            <a:r>
              <a:rPr lang="en-US" sz="2800" spc="-50" dirty="0">
                <a:latin typeface="+mj-lt"/>
                <a:cs typeface="Calibri"/>
              </a:rPr>
              <a:t> </a:t>
            </a:r>
            <a:r>
              <a:rPr lang="en-US" sz="2800" spc="-10" dirty="0">
                <a:latin typeface="+mj-lt"/>
                <a:cs typeface="Calibri"/>
              </a:rPr>
              <a:t>requirements</a:t>
            </a:r>
            <a:r>
              <a:rPr lang="en-US" sz="2800" spc="-6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are</a:t>
            </a:r>
            <a:r>
              <a:rPr lang="en-US" sz="2800" spc="-5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limited,</a:t>
            </a:r>
            <a:r>
              <a:rPr lang="en-US" sz="2800" spc="-6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according</a:t>
            </a:r>
            <a:r>
              <a:rPr lang="en-US" sz="2800" spc="-6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to</a:t>
            </a:r>
            <a:r>
              <a:rPr lang="en-US" sz="2800" spc="-40" dirty="0">
                <a:latin typeface="+mj-lt"/>
                <a:cs typeface="Calibri"/>
              </a:rPr>
              <a:t> </a:t>
            </a:r>
            <a:r>
              <a:rPr lang="en-US" sz="28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cs typeface="Calibri"/>
                <a:hlinkClick r:id="rId3"/>
              </a:rPr>
              <a:t>statute</a:t>
            </a:r>
            <a:r>
              <a:rPr lang="en-US" sz="2800" u="none" spc="-10" dirty="0">
                <a:latin typeface="+mj-lt"/>
                <a:cs typeface="Calibri"/>
              </a:rPr>
              <a:t>:</a:t>
            </a:r>
          </a:p>
          <a:p>
            <a:pPr marL="469265" marR="873760" lvl="1" indent="0">
              <a:lnSpc>
                <a:spcPct val="130000"/>
              </a:lnSpc>
              <a:spcBef>
                <a:spcPts val="0"/>
              </a:spcBef>
              <a:buSzPct val="95000"/>
              <a:buNone/>
              <a:tabLst>
                <a:tab pos="354965" algn="l"/>
              </a:tabLst>
            </a:pPr>
            <a:r>
              <a:rPr lang="en-US" sz="2500" b="1" spc="-10" dirty="0">
                <a:latin typeface="+mj-lt"/>
                <a:cs typeface="Calibri"/>
              </a:rPr>
              <a:t>18A:36B-</a:t>
            </a:r>
            <a:r>
              <a:rPr lang="en-US" sz="2500" b="1" dirty="0">
                <a:latin typeface="+mj-lt"/>
                <a:cs typeface="Calibri"/>
              </a:rPr>
              <a:t>20</a:t>
            </a:r>
            <a:r>
              <a:rPr lang="en-US" sz="2500" b="1" spc="-35" dirty="0">
                <a:latin typeface="+mj-lt"/>
                <a:cs typeface="Calibri"/>
              </a:rPr>
              <a:t> </a:t>
            </a:r>
            <a:r>
              <a:rPr lang="en-US" sz="2500" b="1" dirty="0">
                <a:latin typeface="+mj-lt"/>
                <a:cs typeface="Calibri"/>
              </a:rPr>
              <a:t>Applications</a:t>
            </a:r>
            <a:r>
              <a:rPr lang="en-US" sz="2500" b="1" spc="-40" dirty="0">
                <a:latin typeface="+mj-lt"/>
                <a:cs typeface="Calibri"/>
              </a:rPr>
              <a:t> </a:t>
            </a:r>
            <a:r>
              <a:rPr lang="en-US" sz="2500" b="1" dirty="0">
                <a:latin typeface="+mj-lt"/>
                <a:cs typeface="Calibri"/>
              </a:rPr>
              <a:t>by</a:t>
            </a:r>
            <a:r>
              <a:rPr lang="en-US" sz="2500" b="1" spc="-45" dirty="0">
                <a:latin typeface="+mj-lt"/>
                <a:cs typeface="Calibri"/>
              </a:rPr>
              <a:t> </a:t>
            </a:r>
            <a:r>
              <a:rPr lang="en-US" sz="2500" b="1" dirty="0">
                <a:latin typeface="+mj-lt"/>
                <a:cs typeface="Calibri"/>
              </a:rPr>
              <a:t>student</a:t>
            </a:r>
            <a:r>
              <a:rPr lang="en-US" sz="2500" b="1" spc="-45" dirty="0">
                <a:latin typeface="+mj-lt"/>
                <a:cs typeface="Calibri"/>
              </a:rPr>
              <a:t> </a:t>
            </a:r>
            <a:r>
              <a:rPr lang="en-US" sz="2500" b="1" dirty="0">
                <a:latin typeface="+mj-lt"/>
                <a:cs typeface="Calibri"/>
              </a:rPr>
              <a:t>to</a:t>
            </a:r>
            <a:r>
              <a:rPr lang="en-US" sz="2500" b="1" spc="-30" dirty="0">
                <a:latin typeface="+mj-lt"/>
                <a:cs typeface="Calibri"/>
              </a:rPr>
              <a:t> </a:t>
            </a:r>
            <a:r>
              <a:rPr lang="en-US" sz="2500" b="1" dirty="0">
                <a:latin typeface="+mj-lt"/>
                <a:cs typeface="Calibri"/>
              </a:rPr>
              <a:t>choice</a:t>
            </a:r>
            <a:r>
              <a:rPr lang="en-US" sz="2500" b="1" spc="-45" dirty="0">
                <a:latin typeface="+mj-lt"/>
                <a:cs typeface="Calibri"/>
              </a:rPr>
              <a:t> </a:t>
            </a:r>
            <a:r>
              <a:rPr lang="en-US" sz="2500" b="1" dirty="0">
                <a:latin typeface="+mj-lt"/>
                <a:cs typeface="Calibri"/>
              </a:rPr>
              <a:t>district.</a:t>
            </a:r>
            <a:r>
              <a:rPr lang="en-US" sz="2500" b="1" spc="-4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</a:t>
            </a:r>
            <a:r>
              <a:rPr lang="en-US" sz="2500" spc="-4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choice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district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shall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not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prohibit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spc="-25" dirty="0">
                <a:latin typeface="+mj-lt"/>
                <a:cs typeface="Calibri"/>
              </a:rPr>
              <a:t>the </a:t>
            </a:r>
            <a:r>
              <a:rPr lang="en-US" sz="2500" spc="-10" dirty="0">
                <a:latin typeface="+mj-lt"/>
                <a:cs typeface="Calibri"/>
              </a:rPr>
              <a:t>enrollment </a:t>
            </a:r>
            <a:r>
              <a:rPr lang="en-US" sz="2500" dirty="0">
                <a:latin typeface="+mj-lt"/>
                <a:cs typeface="Calibri"/>
              </a:rPr>
              <a:t>of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student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based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upon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determination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that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the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additional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cost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of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educating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spc="-25" dirty="0">
                <a:latin typeface="+mj-lt"/>
                <a:cs typeface="Calibri"/>
              </a:rPr>
              <a:t>the </a:t>
            </a:r>
            <a:r>
              <a:rPr lang="en-US" sz="2500" dirty="0">
                <a:latin typeface="+mj-lt"/>
                <a:cs typeface="Calibri"/>
              </a:rPr>
              <a:t>student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would</a:t>
            </a:r>
            <a:r>
              <a:rPr lang="en-US" sz="2500" spc="-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exceed</a:t>
            </a:r>
            <a:r>
              <a:rPr lang="en-US" sz="2500" spc="-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the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amount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of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additional</a:t>
            </a:r>
            <a:r>
              <a:rPr lang="en-US" sz="2500" spc="-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State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aid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received as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result</a:t>
            </a:r>
            <a:r>
              <a:rPr lang="en-US" sz="2500" spc="-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of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the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spc="-10" dirty="0">
                <a:latin typeface="+mj-lt"/>
                <a:cs typeface="Calibri"/>
              </a:rPr>
              <a:t>student's </a:t>
            </a:r>
            <a:r>
              <a:rPr lang="en-US" sz="2500" dirty="0">
                <a:latin typeface="+mj-lt"/>
                <a:cs typeface="Calibri"/>
              </a:rPr>
              <a:t>enrollment.</a:t>
            </a:r>
            <a:r>
              <a:rPr lang="en-US" sz="2500" spc="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choice</a:t>
            </a:r>
            <a:r>
              <a:rPr lang="en-US" sz="2500" spc="-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district</a:t>
            </a:r>
            <a:r>
              <a:rPr lang="en-US" sz="2500" spc="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may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reject the</a:t>
            </a:r>
            <a:r>
              <a:rPr lang="en-US" sz="2500" spc="-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application</a:t>
            </a:r>
            <a:r>
              <a:rPr lang="en-US" sz="2500" spc="-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for</a:t>
            </a:r>
            <a:r>
              <a:rPr lang="en-US" sz="2500" spc="-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enrollment</a:t>
            </a:r>
            <a:r>
              <a:rPr lang="en-US" sz="2500" spc="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of</a:t>
            </a:r>
            <a:r>
              <a:rPr lang="en-US" sz="2500" spc="-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student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who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has</a:t>
            </a:r>
            <a:r>
              <a:rPr lang="en-US" sz="2500" spc="10" dirty="0">
                <a:latin typeface="+mj-lt"/>
                <a:cs typeface="Calibri"/>
              </a:rPr>
              <a:t> </a:t>
            </a:r>
            <a:r>
              <a:rPr lang="en-US" sz="2500" spc="-20" dirty="0">
                <a:latin typeface="+mj-lt"/>
                <a:cs typeface="Calibri"/>
              </a:rPr>
              <a:t>been </a:t>
            </a:r>
            <a:r>
              <a:rPr lang="en-US" sz="2500" dirty="0">
                <a:latin typeface="+mj-lt"/>
                <a:cs typeface="Calibri"/>
              </a:rPr>
              <a:t>classified</a:t>
            </a:r>
            <a:r>
              <a:rPr lang="en-US" sz="2500" spc="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as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eligible</a:t>
            </a:r>
            <a:r>
              <a:rPr lang="en-US" sz="2500" spc="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for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special education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services</a:t>
            </a:r>
            <a:r>
              <a:rPr lang="en-US" sz="2500" spc="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pursuant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to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chapter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46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of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Title 18A</a:t>
            </a:r>
            <a:r>
              <a:rPr lang="en-US" sz="2500" spc="-2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of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the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spc="-25" dirty="0">
                <a:latin typeface="+mj-lt"/>
                <a:cs typeface="Calibri"/>
              </a:rPr>
              <a:t>New </a:t>
            </a:r>
            <a:r>
              <a:rPr lang="en-US" sz="2500" dirty="0">
                <a:latin typeface="+mj-lt"/>
                <a:cs typeface="Calibri"/>
              </a:rPr>
              <a:t>Jersey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spc="-10" dirty="0">
                <a:latin typeface="+mj-lt"/>
                <a:cs typeface="Calibri"/>
              </a:rPr>
              <a:t>Statutes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if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that</a:t>
            </a:r>
            <a:r>
              <a:rPr lang="en-US" sz="2500" spc="-4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student's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individualized</a:t>
            </a:r>
            <a:r>
              <a:rPr lang="en-US" sz="2500" spc="-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education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spc="-10" dirty="0">
                <a:latin typeface="+mj-lt"/>
                <a:cs typeface="Calibri"/>
              </a:rPr>
              <a:t>program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could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not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be</a:t>
            </a:r>
            <a:r>
              <a:rPr lang="en-US" sz="2500" spc="-4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implemented</a:t>
            </a:r>
            <a:r>
              <a:rPr lang="en-US" sz="2500" spc="-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in</a:t>
            </a:r>
            <a:r>
              <a:rPr lang="en-US" sz="2500" spc="-25" dirty="0">
                <a:latin typeface="+mj-lt"/>
                <a:cs typeface="Calibri"/>
              </a:rPr>
              <a:t> the </a:t>
            </a:r>
            <a:r>
              <a:rPr lang="en-US" sz="2500" dirty="0">
                <a:latin typeface="+mj-lt"/>
                <a:cs typeface="Calibri"/>
              </a:rPr>
              <a:t>district,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or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if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the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enrollment</a:t>
            </a:r>
            <a:r>
              <a:rPr lang="en-US" sz="2500" spc="-1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of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that</a:t>
            </a:r>
            <a:r>
              <a:rPr lang="en-US" sz="2500" spc="-4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student</a:t>
            </a:r>
            <a:r>
              <a:rPr lang="en-US" sz="2500" spc="-5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would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require</a:t>
            </a:r>
            <a:r>
              <a:rPr lang="en-US" sz="2500" spc="-1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the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district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to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fundamentally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alter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spc="-25" dirty="0">
                <a:latin typeface="+mj-lt"/>
                <a:cs typeface="Calibri"/>
              </a:rPr>
              <a:t>the </a:t>
            </a:r>
            <a:r>
              <a:rPr lang="en-US" sz="2500" dirty="0">
                <a:latin typeface="+mj-lt"/>
                <a:cs typeface="Calibri"/>
              </a:rPr>
              <a:t>nature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of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its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educational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spc="-10" dirty="0">
                <a:latin typeface="+mj-lt"/>
                <a:cs typeface="Calibri"/>
              </a:rPr>
              <a:t>program,</a:t>
            </a:r>
            <a:r>
              <a:rPr lang="en-US" sz="2500" spc="-5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or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would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create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an</a:t>
            </a:r>
            <a:r>
              <a:rPr lang="en-US" sz="2500" spc="-4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undue</a:t>
            </a:r>
            <a:r>
              <a:rPr lang="en-US" sz="2500" spc="-2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financial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or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administrative</a:t>
            </a:r>
            <a:r>
              <a:rPr lang="en-US" sz="2500" spc="-30" dirty="0">
                <a:latin typeface="+mj-lt"/>
                <a:cs typeface="Calibri"/>
              </a:rPr>
              <a:t> </a:t>
            </a:r>
            <a:r>
              <a:rPr lang="en-US" sz="2500" dirty="0">
                <a:latin typeface="+mj-lt"/>
                <a:cs typeface="Calibri"/>
              </a:rPr>
              <a:t>burden</a:t>
            </a:r>
            <a:r>
              <a:rPr lang="en-US" sz="2500" spc="-25" dirty="0">
                <a:latin typeface="+mj-lt"/>
                <a:cs typeface="Calibri"/>
              </a:rPr>
              <a:t> on </a:t>
            </a:r>
            <a:r>
              <a:rPr lang="en-US" sz="2500" dirty="0">
                <a:latin typeface="+mj-lt"/>
                <a:cs typeface="Calibri"/>
              </a:rPr>
              <a:t>the</a:t>
            </a:r>
            <a:r>
              <a:rPr lang="en-US" sz="2500" spc="-35" dirty="0">
                <a:latin typeface="+mj-lt"/>
                <a:cs typeface="Calibri"/>
              </a:rPr>
              <a:t> </a:t>
            </a:r>
            <a:r>
              <a:rPr lang="en-US" sz="2500" spc="-10" dirty="0">
                <a:latin typeface="+mj-lt"/>
                <a:cs typeface="Calibri"/>
              </a:rPr>
              <a:t>district.</a:t>
            </a:r>
            <a:endParaRPr lang="en-US" sz="2500" dirty="0">
              <a:latin typeface="+mj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DCF8C6-839C-374C-353D-BD76971E4E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31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A7535-44E9-E9CC-BBF3-1AACE1F2A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50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Application Denials</a:t>
            </a:r>
            <a:r>
              <a:rPr lang="en-US" sz="5000" b="1" kern="1200" baseline="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 (Cont’d)</a:t>
            </a:r>
            <a:endParaRPr lang="en-US" sz="40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60FFDF-77A0-56D2-8365-8827B8F451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54965" marR="234315" indent="-342900">
              <a:lnSpc>
                <a:spcPct val="110000"/>
              </a:lnSpc>
              <a:spcBef>
                <a:spcPts val="0"/>
              </a:spcBef>
              <a:buSzPct val="95000"/>
              <a:buFont typeface="Symbol"/>
              <a:buChar char=""/>
              <a:tabLst>
                <a:tab pos="354965" algn="l"/>
              </a:tabLst>
            </a:pPr>
            <a:r>
              <a:rPr lang="en-US" sz="2400" dirty="0">
                <a:latin typeface="+mn-lt"/>
                <a:cs typeface="Calibri"/>
              </a:rPr>
              <a:t>A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student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whose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application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is</a:t>
            </a:r>
            <a:r>
              <a:rPr lang="en-US" sz="2400" spc="-4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rejected</a:t>
            </a:r>
            <a:r>
              <a:rPr lang="en-US" sz="2400" spc="-5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by</a:t>
            </a:r>
            <a:r>
              <a:rPr lang="en-US" sz="2400" spc="-4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</a:t>
            </a:r>
            <a:r>
              <a:rPr lang="en-US" sz="2400" spc="-4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choice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district</a:t>
            </a:r>
            <a:r>
              <a:rPr lang="en-US" sz="2400" spc="-5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must</a:t>
            </a:r>
            <a:r>
              <a:rPr lang="en-US" sz="2400" spc="-5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be</a:t>
            </a:r>
            <a:r>
              <a:rPr lang="en-US" sz="2400" spc="-45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provided </a:t>
            </a:r>
            <a:r>
              <a:rPr lang="en-US" sz="2400" dirty="0">
                <a:latin typeface="+mn-lt"/>
                <a:cs typeface="Calibri"/>
              </a:rPr>
              <a:t>with</a:t>
            </a:r>
            <a:r>
              <a:rPr lang="en-US" sz="2400" spc="-4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</a:t>
            </a:r>
            <a:r>
              <a:rPr lang="en-US" sz="2400" spc="-4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written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reason</a:t>
            </a:r>
            <a:r>
              <a:rPr lang="en-US" sz="2400" spc="-5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for</a:t>
            </a:r>
            <a:r>
              <a:rPr lang="en-US" sz="2400" spc="-4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rejection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in</a:t>
            </a:r>
            <a:r>
              <a:rPr lang="en-US" sz="2400" spc="-4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Calibri"/>
                <a:hlinkClick r:id="rId3"/>
              </a:rPr>
              <a:t>Notice</a:t>
            </a:r>
            <a:r>
              <a:rPr lang="en-US" sz="24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Calibri"/>
                <a:hlinkClick r:id="rId3"/>
              </a:rPr>
              <a:t> </a:t>
            </a:r>
            <a:r>
              <a:rPr lang="en-US" sz="24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Calibri"/>
                <a:hlinkClick r:id="rId3"/>
              </a:rPr>
              <a:t>of</a:t>
            </a:r>
            <a:r>
              <a:rPr lang="en-US" sz="24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Calibri"/>
                <a:hlinkClick r:id="rId3"/>
              </a:rPr>
              <a:t> </a:t>
            </a:r>
            <a:r>
              <a:rPr lang="en-US"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n-lt"/>
                <a:cs typeface="Calibri"/>
                <a:hlinkClick r:id="rId3"/>
              </a:rPr>
              <a:t>Rejection</a:t>
            </a:r>
            <a:r>
              <a:rPr lang="en-US" sz="2400" u="none" spc="-10" dirty="0">
                <a:latin typeface="+mn-lt"/>
                <a:cs typeface="Calibri"/>
              </a:rPr>
              <a:t>.</a:t>
            </a:r>
            <a:endParaRPr lang="en-US" sz="2400" dirty="0">
              <a:latin typeface="+mn-lt"/>
              <a:cs typeface="Calibri"/>
            </a:endParaRPr>
          </a:p>
          <a:p>
            <a:pPr marL="354965" marR="83820" indent="-342900">
              <a:lnSpc>
                <a:spcPct val="110000"/>
              </a:lnSpc>
              <a:spcBef>
                <a:spcPts val="0"/>
              </a:spcBef>
              <a:buSzPct val="95000"/>
              <a:buFont typeface="Symbol"/>
              <a:buChar char=""/>
              <a:tabLst>
                <a:tab pos="354965" algn="l"/>
              </a:tabLst>
            </a:pPr>
            <a:r>
              <a:rPr lang="en-US" sz="2400" dirty="0">
                <a:latin typeface="+mn-lt"/>
                <a:cs typeface="Calibri"/>
              </a:rPr>
              <a:t>A</a:t>
            </a:r>
            <a:r>
              <a:rPr lang="en-US" sz="2400" spc="-40" dirty="0">
                <a:latin typeface="+mn-lt"/>
                <a:cs typeface="Calibri"/>
              </a:rPr>
              <a:t> choice </a:t>
            </a:r>
            <a:r>
              <a:rPr lang="en-US" sz="2400" dirty="0">
                <a:latin typeface="+mn-lt"/>
                <a:cs typeface="Calibri"/>
              </a:rPr>
              <a:t>district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with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special</a:t>
            </a:r>
            <a:r>
              <a:rPr lang="en-US" sz="2400" spc="-4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program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must</a:t>
            </a:r>
            <a:r>
              <a:rPr lang="en-US" sz="2400" spc="-4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apply</a:t>
            </a:r>
            <a:r>
              <a:rPr lang="en-US" sz="2400" spc="-4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i="1" dirty="0">
                <a:latin typeface="+mn-lt"/>
                <a:cs typeface="Calibri"/>
              </a:rPr>
              <a:t>same</a:t>
            </a:r>
            <a:r>
              <a:rPr lang="en-US" sz="2400" i="1" spc="-40" dirty="0">
                <a:latin typeface="+mn-lt"/>
                <a:cs typeface="Calibri"/>
              </a:rPr>
              <a:t> </a:t>
            </a:r>
            <a:r>
              <a:rPr lang="en-US" sz="2400" i="1" dirty="0">
                <a:latin typeface="+mn-lt"/>
                <a:cs typeface="Calibri"/>
              </a:rPr>
              <a:t>admission</a:t>
            </a:r>
            <a:r>
              <a:rPr lang="en-US" sz="2400" i="1" spc="-55" dirty="0">
                <a:latin typeface="+mn-lt"/>
                <a:cs typeface="Calibri"/>
              </a:rPr>
              <a:t> </a:t>
            </a:r>
            <a:r>
              <a:rPr lang="en-US" sz="2400" i="1" dirty="0">
                <a:latin typeface="+mn-lt"/>
                <a:cs typeface="Calibri"/>
              </a:rPr>
              <a:t>criteria</a:t>
            </a:r>
            <a:r>
              <a:rPr lang="en-US" sz="2400" i="1" spc="-4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for</a:t>
            </a:r>
            <a:r>
              <a:rPr lang="en-US" sz="2400" spc="-45" dirty="0">
                <a:latin typeface="+mn-lt"/>
                <a:cs typeface="Calibri"/>
              </a:rPr>
              <a:t> </a:t>
            </a:r>
            <a:r>
              <a:rPr lang="en-US" sz="2400" spc="-25" dirty="0">
                <a:latin typeface="+mn-lt"/>
                <a:cs typeface="Calibri"/>
              </a:rPr>
              <a:t>all </a:t>
            </a:r>
            <a:r>
              <a:rPr lang="en-US" sz="2400" dirty="0">
                <a:latin typeface="+mn-lt"/>
                <a:cs typeface="Calibri"/>
              </a:rPr>
              <a:t>students</a:t>
            </a:r>
            <a:r>
              <a:rPr lang="en-US" sz="2400" spc="-6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admitted</a:t>
            </a:r>
            <a:r>
              <a:rPr lang="en-US" sz="2400" spc="-5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to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program,</a:t>
            </a:r>
            <a:r>
              <a:rPr lang="en-US" sz="2400" spc="-5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whether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they</a:t>
            </a:r>
            <a:r>
              <a:rPr lang="en-US" sz="2400" spc="-5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are</a:t>
            </a:r>
            <a:r>
              <a:rPr lang="en-US" sz="2400" spc="-5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choice</a:t>
            </a:r>
            <a:r>
              <a:rPr lang="en-US" sz="2400" spc="-6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or</a:t>
            </a:r>
            <a:r>
              <a:rPr lang="en-US" sz="2400" spc="-55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resident students.</a:t>
            </a:r>
            <a:endParaRPr lang="en-US" sz="2400" dirty="0">
              <a:latin typeface="+mn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C4947-943A-24C7-CB33-C9EE504751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9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CFB49-88C4-CB27-5279-B15BE758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50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Waiver Process</a:t>
            </a:r>
            <a:endParaRPr lang="en-US" sz="40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4969D-74AD-AC0D-D638-E5F8AC7059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354965" marR="220345" indent="-342900">
              <a:lnSpc>
                <a:spcPct val="120000"/>
              </a:lnSpc>
              <a:spcBef>
                <a:spcPts val="95"/>
              </a:spcBef>
              <a:spcAft>
                <a:spcPts val="800"/>
              </a:spcAft>
              <a:buFont typeface="Arial"/>
              <a:buChar char="•"/>
              <a:tabLst>
                <a:tab pos="354965" algn="l"/>
              </a:tabLst>
            </a:pPr>
            <a:r>
              <a:rPr lang="en-US" sz="1900" dirty="0">
                <a:latin typeface="+mj-lt"/>
                <a:cs typeface="Calibri"/>
              </a:rPr>
              <a:t>Once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choice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district</a:t>
            </a:r>
            <a:r>
              <a:rPr lang="en-US" sz="1900" spc="-2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has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filled</a:t>
            </a:r>
            <a:r>
              <a:rPr lang="en-US" sz="1900" spc="-3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all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its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allowed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seats,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</a:t>
            </a:r>
            <a:r>
              <a:rPr lang="en-US" sz="1900" spc="-5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late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applicant</a:t>
            </a:r>
            <a:r>
              <a:rPr lang="en-US" sz="1900" spc="-35" dirty="0">
                <a:latin typeface="+mj-lt"/>
                <a:cs typeface="Calibri"/>
              </a:rPr>
              <a:t> </a:t>
            </a:r>
            <a:r>
              <a:rPr lang="en-US" sz="1900" b="1" spc="-25" dirty="0">
                <a:latin typeface="+mj-lt"/>
                <a:cs typeface="Calibri"/>
              </a:rPr>
              <a:t>who </a:t>
            </a:r>
            <a:r>
              <a:rPr lang="en-US" sz="1900" b="1" dirty="0">
                <a:latin typeface="+mj-lt"/>
                <a:cs typeface="Calibri"/>
              </a:rPr>
              <a:t>can</a:t>
            </a:r>
            <a:r>
              <a:rPr lang="en-US" sz="1900" b="1" spc="-40" dirty="0">
                <a:latin typeface="+mj-lt"/>
                <a:cs typeface="Calibri"/>
              </a:rPr>
              <a:t> </a:t>
            </a:r>
            <a:r>
              <a:rPr lang="en-US" sz="1900" b="1" spc="-20" dirty="0">
                <a:latin typeface="+mj-lt"/>
                <a:cs typeface="Calibri"/>
              </a:rPr>
              <a:t>demonstrate</a:t>
            </a:r>
            <a:r>
              <a:rPr lang="en-US" sz="1900" b="1" spc="-30" dirty="0">
                <a:latin typeface="+mj-lt"/>
                <a:cs typeface="Calibri"/>
              </a:rPr>
              <a:t> </a:t>
            </a:r>
            <a:r>
              <a:rPr lang="en-US" sz="1900" b="1" i="1" dirty="0">
                <a:latin typeface="+mj-lt"/>
                <a:cs typeface="Calibri"/>
              </a:rPr>
              <a:t>good</a:t>
            </a:r>
            <a:r>
              <a:rPr lang="en-US" sz="1900" b="1" i="1" spc="-45" dirty="0">
                <a:latin typeface="+mj-lt"/>
                <a:cs typeface="Calibri"/>
              </a:rPr>
              <a:t> </a:t>
            </a:r>
            <a:r>
              <a:rPr lang="en-US" sz="1900" b="1" i="1" dirty="0">
                <a:latin typeface="+mj-lt"/>
                <a:cs typeface="Calibri"/>
              </a:rPr>
              <a:t>cause</a:t>
            </a:r>
            <a:r>
              <a:rPr lang="en-US" sz="1900" b="1" spc="-3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may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apply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for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  <a:hlinkClick r:id="rId3"/>
              </a:rPr>
              <a:t>waiver</a:t>
            </a:r>
            <a:r>
              <a:rPr lang="en-US" sz="1900" spc="-40" dirty="0">
                <a:latin typeface="+mj-lt"/>
                <a:cs typeface="Calibri"/>
                <a:hlinkClick r:id="rId3"/>
              </a:rPr>
              <a:t> </a:t>
            </a:r>
            <a:r>
              <a:rPr lang="en-US" sz="1900" dirty="0">
                <a:latin typeface="+mj-lt"/>
                <a:cs typeface="Calibri"/>
                <a:hlinkClick r:id="rId3"/>
              </a:rPr>
              <a:t>of</a:t>
            </a:r>
            <a:r>
              <a:rPr lang="en-US" sz="1900" spc="-50" dirty="0">
                <a:latin typeface="+mj-lt"/>
                <a:cs typeface="Calibri"/>
                <a:hlinkClick r:id="rId3"/>
              </a:rPr>
              <a:t> </a:t>
            </a:r>
            <a:r>
              <a:rPr lang="en-US" sz="1900" dirty="0">
                <a:latin typeface="+mj-lt"/>
                <a:cs typeface="Calibri"/>
                <a:hlinkClick r:id="rId3"/>
              </a:rPr>
              <a:t>the</a:t>
            </a:r>
            <a:r>
              <a:rPr lang="en-US" sz="1900" spc="-40" dirty="0">
                <a:latin typeface="+mj-lt"/>
                <a:cs typeface="Calibri"/>
                <a:hlinkClick r:id="rId3"/>
              </a:rPr>
              <a:t> </a:t>
            </a:r>
            <a:r>
              <a:rPr lang="en-US" sz="1900" spc="-10" dirty="0">
                <a:latin typeface="+mj-lt"/>
                <a:cs typeface="Calibri"/>
                <a:hlinkClick r:id="rId3"/>
              </a:rPr>
              <a:t>student application</a:t>
            </a:r>
            <a:r>
              <a:rPr lang="en-US" sz="1900" spc="-35" dirty="0">
                <a:latin typeface="+mj-lt"/>
                <a:cs typeface="Calibri"/>
                <a:hlinkClick r:id="rId3"/>
              </a:rPr>
              <a:t> </a:t>
            </a:r>
            <a:r>
              <a:rPr lang="en-US" sz="1900" dirty="0">
                <a:latin typeface="+mj-lt"/>
                <a:cs typeface="Calibri"/>
                <a:hlinkClick r:id="rId3"/>
              </a:rPr>
              <a:t>deadline</a:t>
            </a:r>
            <a:r>
              <a:rPr lang="en-US" sz="1900" spc="-30" dirty="0">
                <a:latin typeface="+mj-lt"/>
                <a:cs typeface="Calibri"/>
                <a:hlinkClick r:id="rId3"/>
              </a:rPr>
              <a:t> </a:t>
            </a:r>
            <a:r>
              <a:rPr lang="en-US" sz="1900" dirty="0">
                <a:latin typeface="+mj-lt"/>
                <a:cs typeface="Calibri"/>
              </a:rPr>
              <a:t>from</a:t>
            </a:r>
            <a:r>
              <a:rPr lang="en-US" sz="1900" spc="-5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the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Commissioner.</a:t>
            </a:r>
            <a:endParaRPr lang="en-US" sz="1900" dirty="0">
              <a:latin typeface="+mj-lt"/>
              <a:cs typeface="Calibri"/>
            </a:endParaRPr>
          </a:p>
          <a:p>
            <a:pPr marL="355600" marR="514984" indent="-342900">
              <a:lnSpc>
                <a:spcPct val="120000"/>
              </a:lnSpc>
              <a:spcBef>
                <a:spcPts val="1080"/>
              </a:spcBef>
              <a:spcAft>
                <a:spcPts val="800"/>
              </a:spcAft>
              <a:buFont typeface="Arial"/>
              <a:buChar char="•"/>
              <a:tabLst>
                <a:tab pos="355600" algn="l"/>
              </a:tabLst>
            </a:pPr>
            <a:r>
              <a:rPr lang="en-US" sz="1900" dirty="0">
                <a:latin typeface="+mj-lt"/>
                <a:cs typeface="Calibri"/>
              </a:rPr>
              <a:t>A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student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who</a:t>
            </a:r>
            <a:r>
              <a:rPr lang="en-US" sz="1900" spc="-6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can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show</a:t>
            </a:r>
            <a:r>
              <a:rPr lang="en-US" sz="1900" spc="-6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good</a:t>
            </a:r>
            <a:r>
              <a:rPr lang="en-US" sz="1900" spc="-7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cause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for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an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immediate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transfer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will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spc="-25" dirty="0">
                <a:latin typeface="+mj-lt"/>
                <a:cs typeface="Calibri"/>
              </a:rPr>
              <a:t>be </a:t>
            </a:r>
            <a:r>
              <a:rPr lang="en-US" sz="1900" dirty="0">
                <a:latin typeface="+mj-lt"/>
                <a:cs typeface="Calibri"/>
              </a:rPr>
              <a:t>given</a:t>
            </a:r>
            <a:r>
              <a:rPr lang="en-US" sz="1900" spc="-7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priority</a:t>
            </a:r>
            <a:r>
              <a:rPr lang="en-US" sz="1900" spc="-6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through</a:t>
            </a:r>
            <a:r>
              <a:rPr lang="en-US" sz="1900" spc="-8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the</a:t>
            </a:r>
            <a:r>
              <a:rPr lang="en-US" sz="1900" spc="-6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waiver</a:t>
            </a:r>
            <a:r>
              <a:rPr lang="en-US" sz="1900" spc="-6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process</a:t>
            </a:r>
            <a:r>
              <a:rPr lang="en-US" sz="1900" spc="-5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over</a:t>
            </a:r>
            <a:r>
              <a:rPr lang="en-US" sz="1900" spc="-7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any</a:t>
            </a:r>
            <a:r>
              <a:rPr lang="en-US" sz="1900" spc="-8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existing</a:t>
            </a:r>
            <a:r>
              <a:rPr lang="en-US" sz="1900" spc="-55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waitlisted students.</a:t>
            </a:r>
            <a:endParaRPr lang="en-US" sz="1900" dirty="0">
              <a:latin typeface="+mj-lt"/>
              <a:cs typeface="Calibri"/>
            </a:endParaRPr>
          </a:p>
          <a:p>
            <a:pPr marL="354965" marR="5080" indent="-342900">
              <a:lnSpc>
                <a:spcPct val="120000"/>
              </a:lnSpc>
              <a:spcBef>
                <a:spcPts val="1080"/>
              </a:spcBef>
              <a:spcAft>
                <a:spcPts val="800"/>
              </a:spcAft>
              <a:buFont typeface="Arial"/>
              <a:buChar char="•"/>
              <a:tabLst>
                <a:tab pos="354965" algn="l"/>
              </a:tabLst>
            </a:pPr>
            <a:r>
              <a:rPr lang="en-US" sz="1900" b="1" dirty="0">
                <a:latin typeface="+mj-lt"/>
                <a:cs typeface="Calibri"/>
              </a:rPr>
              <a:t>The</a:t>
            </a:r>
            <a:r>
              <a:rPr lang="en-US" sz="1900" b="1" spc="-45" dirty="0">
                <a:latin typeface="+mj-lt"/>
                <a:cs typeface="Calibri"/>
              </a:rPr>
              <a:t> choice </a:t>
            </a:r>
            <a:r>
              <a:rPr lang="en-US" sz="1900" b="1" dirty="0">
                <a:latin typeface="+mj-lt"/>
                <a:cs typeface="Calibri"/>
              </a:rPr>
              <a:t>district</a:t>
            </a:r>
            <a:r>
              <a:rPr lang="en-US" sz="1900" b="1" spc="-60" dirty="0">
                <a:latin typeface="+mj-lt"/>
                <a:cs typeface="Calibri"/>
              </a:rPr>
              <a:t> </a:t>
            </a:r>
            <a:r>
              <a:rPr lang="en-US" sz="1900" b="1" dirty="0">
                <a:latin typeface="+mj-lt"/>
                <a:cs typeface="Calibri"/>
              </a:rPr>
              <a:t>may</a:t>
            </a:r>
            <a:r>
              <a:rPr lang="en-US" sz="1900" b="1" spc="-45" dirty="0">
                <a:latin typeface="+mj-lt"/>
                <a:cs typeface="Calibri"/>
              </a:rPr>
              <a:t> </a:t>
            </a:r>
            <a:r>
              <a:rPr lang="en-US" sz="1900" b="1" spc="-10" dirty="0">
                <a:latin typeface="+mj-lt"/>
                <a:cs typeface="Calibri"/>
              </a:rPr>
              <a:t>exceed</a:t>
            </a:r>
            <a:r>
              <a:rPr lang="en-US" sz="1900" b="1" spc="-30" dirty="0">
                <a:latin typeface="+mj-lt"/>
                <a:cs typeface="Calibri"/>
              </a:rPr>
              <a:t> </a:t>
            </a:r>
            <a:r>
              <a:rPr lang="en-US" sz="1900" b="1" dirty="0">
                <a:latin typeface="+mj-lt"/>
                <a:cs typeface="Calibri"/>
              </a:rPr>
              <a:t>its</a:t>
            </a:r>
            <a:r>
              <a:rPr lang="en-US" sz="1900" b="1" spc="-55" dirty="0">
                <a:latin typeface="+mj-lt"/>
                <a:cs typeface="Calibri"/>
              </a:rPr>
              <a:t> NJ</a:t>
            </a:r>
            <a:r>
              <a:rPr lang="en-US" sz="1900" b="1" spc="-25" dirty="0">
                <a:latin typeface="+mj-lt"/>
                <a:cs typeface="Calibri"/>
              </a:rPr>
              <a:t>DOE-</a:t>
            </a:r>
            <a:r>
              <a:rPr lang="en-US" sz="1900" b="1" spc="-10" dirty="0">
                <a:latin typeface="+mj-lt"/>
                <a:cs typeface="Calibri"/>
              </a:rPr>
              <a:t>approved</a:t>
            </a:r>
            <a:r>
              <a:rPr lang="en-US" sz="1900" b="1" spc="-30" dirty="0">
                <a:latin typeface="+mj-lt"/>
                <a:cs typeface="Calibri"/>
              </a:rPr>
              <a:t> </a:t>
            </a:r>
            <a:r>
              <a:rPr lang="en-US" sz="1900" b="1" dirty="0">
                <a:latin typeface="+mj-lt"/>
                <a:cs typeface="Calibri"/>
              </a:rPr>
              <a:t>maximum</a:t>
            </a:r>
            <a:r>
              <a:rPr lang="en-US" sz="1900" b="1" spc="-45" dirty="0">
                <a:latin typeface="+mj-lt"/>
                <a:cs typeface="Calibri"/>
              </a:rPr>
              <a:t> </a:t>
            </a:r>
            <a:r>
              <a:rPr lang="en-US" sz="1900" b="1" spc="-10" dirty="0">
                <a:latin typeface="+mj-lt"/>
                <a:cs typeface="Calibri"/>
              </a:rPr>
              <a:t>enrollment</a:t>
            </a:r>
            <a:r>
              <a:rPr lang="en-US" sz="1900" b="1" spc="-6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if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spc="-50" dirty="0">
                <a:latin typeface="+mj-lt"/>
                <a:cs typeface="Calibri"/>
              </a:rPr>
              <a:t>a </a:t>
            </a:r>
            <a:r>
              <a:rPr lang="en-US" sz="1900" dirty="0">
                <a:latin typeface="+mj-lt"/>
                <a:cs typeface="Calibri"/>
              </a:rPr>
              <a:t>waiver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is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granted.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The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district</a:t>
            </a:r>
            <a:r>
              <a:rPr lang="en-US" sz="1900" spc="-2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has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no</a:t>
            </a:r>
            <a:r>
              <a:rPr lang="en-US" sz="1900" spc="-5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obligation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to</a:t>
            </a:r>
            <a:r>
              <a:rPr lang="en-US" sz="1900" spc="-6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agree</a:t>
            </a:r>
            <a:r>
              <a:rPr lang="en-US" sz="1900" spc="-3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to</a:t>
            </a:r>
            <a:r>
              <a:rPr lang="en-US" sz="1900" spc="-6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accept</a:t>
            </a:r>
            <a:r>
              <a:rPr lang="en-US" sz="1900" spc="-3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choice </a:t>
            </a:r>
            <a:r>
              <a:rPr lang="en-US" sz="1900" dirty="0">
                <a:latin typeface="+mj-lt"/>
                <a:cs typeface="Calibri"/>
              </a:rPr>
              <a:t>student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via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waiver.</a:t>
            </a:r>
            <a:endParaRPr lang="en-US" sz="1900" dirty="0">
              <a:latin typeface="+mj-lt"/>
              <a:cs typeface="Calibri"/>
            </a:endParaRPr>
          </a:p>
          <a:p>
            <a:pPr marL="355600" marR="34925" indent="-342900">
              <a:lnSpc>
                <a:spcPct val="120000"/>
              </a:lnSpc>
              <a:spcBef>
                <a:spcPts val="1080"/>
              </a:spcBef>
              <a:spcAft>
                <a:spcPts val="800"/>
              </a:spcAft>
              <a:buFont typeface="Arial"/>
              <a:buChar char="•"/>
              <a:tabLst>
                <a:tab pos="355600" algn="l"/>
              </a:tabLst>
            </a:pPr>
            <a:r>
              <a:rPr lang="en-US" sz="1900" b="1" dirty="0">
                <a:latin typeface="+mj-lt"/>
                <a:cs typeface="Calibri"/>
              </a:rPr>
              <a:t>Funding</a:t>
            </a:r>
            <a:r>
              <a:rPr lang="en-US" sz="1900" b="1" spc="-70" dirty="0">
                <a:latin typeface="+mj-lt"/>
                <a:cs typeface="Calibri"/>
              </a:rPr>
              <a:t> </a:t>
            </a:r>
            <a:r>
              <a:rPr lang="en-US" sz="1900" b="1" dirty="0">
                <a:latin typeface="+mj-lt"/>
                <a:cs typeface="Calibri"/>
              </a:rPr>
              <a:t>for</a:t>
            </a:r>
            <a:r>
              <a:rPr lang="en-US" sz="1900" b="1" spc="-55" dirty="0">
                <a:latin typeface="+mj-lt"/>
                <a:cs typeface="Calibri"/>
              </a:rPr>
              <a:t> </a:t>
            </a:r>
            <a:r>
              <a:rPr lang="en-US" sz="1900" b="1" dirty="0">
                <a:latin typeface="+mj-lt"/>
                <a:cs typeface="Calibri"/>
              </a:rPr>
              <a:t>the</a:t>
            </a:r>
            <a:r>
              <a:rPr lang="en-US" sz="1900" b="1" spc="-60" dirty="0">
                <a:latin typeface="+mj-lt"/>
                <a:cs typeface="Calibri"/>
              </a:rPr>
              <a:t> </a:t>
            </a:r>
            <a:r>
              <a:rPr lang="en-US" sz="1900" b="1" dirty="0">
                <a:latin typeface="+mj-lt"/>
                <a:cs typeface="Calibri"/>
              </a:rPr>
              <a:t>waiver</a:t>
            </a:r>
            <a:r>
              <a:rPr lang="en-US" sz="1900" b="1" spc="-55" dirty="0">
                <a:latin typeface="+mj-lt"/>
                <a:cs typeface="Calibri"/>
              </a:rPr>
              <a:t> </a:t>
            </a:r>
            <a:r>
              <a:rPr lang="en-US" sz="1900" b="1" dirty="0">
                <a:latin typeface="+mj-lt"/>
                <a:cs typeface="Calibri"/>
              </a:rPr>
              <a:t>student</a:t>
            </a:r>
            <a:r>
              <a:rPr lang="en-US" sz="1900" b="1" spc="-6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will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be</a:t>
            </a:r>
            <a:r>
              <a:rPr lang="en-US" sz="1900" spc="-6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provided</a:t>
            </a:r>
            <a:r>
              <a:rPr lang="en-US" sz="1900" spc="-5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once</a:t>
            </a:r>
            <a:r>
              <a:rPr lang="en-US" sz="1900" spc="-6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the</a:t>
            </a:r>
            <a:r>
              <a:rPr lang="en-US" sz="1900" spc="-5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student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spc="-25" dirty="0">
                <a:latin typeface="+mj-lt"/>
                <a:cs typeface="Calibri"/>
              </a:rPr>
              <a:t>is </a:t>
            </a:r>
            <a:r>
              <a:rPr lang="en-US" sz="1900" dirty="0">
                <a:latin typeface="+mj-lt"/>
                <a:cs typeface="Calibri"/>
              </a:rPr>
              <a:t>included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in</a:t>
            </a:r>
            <a:r>
              <a:rPr lang="en-US" sz="1900" spc="-6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the</a:t>
            </a:r>
            <a:r>
              <a:rPr lang="en-US" sz="1900" spc="-6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January</a:t>
            </a:r>
            <a:r>
              <a:rPr lang="en-US" sz="1900" spc="-65" dirty="0">
                <a:latin typeface="+mj-lt"/>
                <a:cs typeface="Calibri"/>
              </a:rPr>
              <a:t> enrollment </a:t>
            </a:r>
            <a:r>
              <a:rPr lang="en-US" sz="1900" dirty="0">
                <a:latin typeface="+mj-lt"/>
                <a:cs typeface="Calibri"/>
              </a:rPr>
              <a:t>data</a:t>
            </a:r>
            <a:r>
              <a:rPr lang="en-US" sz="1900" spc="-5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submission.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Since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funding</a:t>
            </a:r>
            <a:r>
              <a:rPr lang="en-US" sz="1900" spc="-6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for</a:t>
            </a:r>
            <a:r>
              <a:rPr lang="en-US" sz="1900" spc="-6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choice</a:t>
            </a:r>
            <a:r>
              <a:rPr lang="en-US" sz="1900" spc="-55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students </a:t>
            </a:r>
            <a:r>
              <a:rPr lang="en-US" sz="1900" dirty="0">
                <a:latin typeface="+mj-lt"/>
                <a:cs typeface="Calibri"/>
              </a:rPr>
              <a:t>is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determined</a:t>
            </a:r>
            <a:r>
              <a:rPr lang="en-US" sz="1900" spc="-1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in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January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of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the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i="1" dirty="0">
                <a:latin typeface="+mj-lt"/>
                <a:cs typeface="Calibri"/>
              </a:rPr>
              <a:t>preceding</a:t>
            </a:r>
            <a:r>
              <a:rPr lang="en-US" sz="1900" i="1" spc="-45" dirty="0">
                <a:latin typeface="+mj-lt"/>
                <a:cs typeface="Calibri"/>
              </a:rPr>
              <a:t> fiscal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i="1" dirty="0">
                <a:latin typeface="+mj-lt"/>
                <a:cs typeface="Calibri"/>
              </a:rPr>
              <a:t>year</a:t>
            </a:r>
            <a:r>
              <a:rPr lang="en-US" sz="1900" i="1" spc="-4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and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cannot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spc="-25" dirty="0">
                <a:latin typeface="+mj-lt"/>
                <a:cs typeface="Calibri"/>
              </a:rPr>
              <a:t>be </a:t>
            </a:r>
            <a:r>
              <a:rPr lang="en-US" sz="1900" dirty="0">
                <a:latin typeface="+mj-lt"/>
                <a:cs typeface="Calibri"/>
              </a:rPr>
              <a:t>adjusted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for</a:t>
            </a:r>
            <a:r>
              <a:rPr lang="en-US" sz="1900" spc="-4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late</a:t>
            </a:r>
            <a:r>
              <a:rPr lang="en-US" sz="1900" spc="-2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acceptances,</a:t>
            </a:r>
            <a:r>
              <a:rPr lang="en-US" sz="1900" spc="-2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a</a:t>
            </a:r>
            <a:r>
              <a:rPr lang="en-US" sz="1900" spc="-3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waiver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student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i="1" dirty="0">
                <a:latin typeface="+mj-lt"/>
                <a:cs typeface="Calibri"/>
              </a:rPr>
              <a:t>will</a:t>
            </a:r>
            <a:r>
              <a:rPr lang="en-US" sz="1900" i="1" spc="-30" dirty="0">
                <a:latin typeface="+mj-lt"/>
                <a:cs typeface="Calibri"/>
              </a:rPr>
              <a:t> </a:t>
            </a:r>
            <a:r>
              <a:rPr lang="en-US" sz="1900" i="1" dirty="0">
                <a:latin typeface="+mj-lt"/>
                <a:cs typeface="Calibri"/>
              </a:rPr>
              <a:t>not</a:t>
            </a:r>
            <a:r>
              <a:rPr lang="en-US" sz="1900" i="1" spc="-35" dirty="0">
                <a:latin typeface="+mj-lt"/>
                <a:cs typeface="Calibri"/>
              </a:rPr>
              <a:t> </a:t>
            </a:r>
            <a:r>
              <a:rPr lang="en-US" sz="1900" i="1" dirty="0">
                <a:latin typeface="+mj-lt"/>
                <a:cs typeface="Calibri"/>
              </a:rPr>
              <a:t>be</a:t>
            </a:r>
            <a:r>
              <a:rPr lang="en-US" sz="1900" i="1" spc="-50" dirty="0">
                <a:latin typeface="+mj-lt"/>
                <a:cs typeface="Calibri"/>
              </a:rPr>
              <a:t> </a:t>
            </a:r>
            <a:r>
              <a:rPr lang="en-US" sz="1900" i="1" dirty="0">
                <a:latin typeface="+mj-lt"/>
                <a:cs typeface="Calibri"/>
              </a:rPr>
              <a:t>funded</a:t>
            </a:r>
            <a:r>
              <a:rPr lang="en-US" sz="1900" i="1" spc="-55" dirty="0">
                <a:latin typeface="+mj-lt"/>
                <a:cs typeface="Calibri"/>
              </a:rPr>
              <a:t> </a:t>
            </a:r>
            <a:r>
              <a:rPr lang="en-US" sz="1900" spc="-10" dirty="0">
                <a:latin typeface="+mj-lt"/>
                <a:cs typeface="Calibri"/>
              </a:rPr>
              <a:t>during </a:t>
            </a:r>
            <a:r>
              <a:rPr lang="en-US" sz="1900" dirty="0">
                <a:latin typeface="+mj-lt"/>
                <a:cs typeface="Calibri"/>
              </a:rPr>
              <a:t>the</a:t>
            </a:r>
            <a:r>
              <a:rPr lang="en-US" sz="1900" spc="-2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first</a:t>
            </a:r>
            <a:r>
              <a:rPr lang="en-US" sz="1900" spc="-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school</a:t>
            </a:r>
            <a:r>
              <a:rPr lang="en-US" sz="1900" spc="-2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year,</a:t>
            </a:r>
            <a:r>
              <a:rPr lang="en-US" sz="1900" spc="-2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nor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the</a:t>
            </a:r>
            <a:r>
              <a:rPr lang="en-US" sz="1900" spc="-1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following</a:t>
            </a:r>
            <a:r>
              <a:rPr lang="en-US" sz="1900" spc="-4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year</a:t>
            </a:r>
            <a:r>
              <a:rPr lang="en-US" sz="1900" spc="-2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if</a:t>
            </a:r>
            <a:r>
              <a:rPr lang="en-US" sz="1900" spc="-35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enrolled</a:t>
            </a:r>
            <a:r>
              <a:rPr lang="en-US" sz="1900" spc="5" dirty="0">
                <a:latin typeface="+mj-lt"/>
                <a:cs typeface="Calibri"/>
              </a:rPr>
              <a:t> </a:t>
            </a:r>
            <a:r>
              <a:rPr lang="en-US" sz="1900" spc="-20" dirty="0">
                <a:latin typeface="+mj-lt"/>
                <a:cs typeface="Calibri"/>
              </a:rPr>
              <a:t>after</a:t>
            </a:r>
            <a:r>
              <a:rPr lang="en-US" sz="1900" spc="-5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the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dirty="0">
                <a:latin typeface="+mj-lt"/>
                <a:cs typeface="Calibri"/>
              </a:rPr>
              <a:t>January</a:t>
            </a:r>
            <a:r>
              <a:rPr lang="en-US" sz="1900" spc="-30" dirty="0">
                <a:latin typeface="+mj-lt"/>
                <a:cs typeface="Calibri"/>
              </a:rPr>
              <a:t> </a:t>
            </a:r>
            <a:r>
              <a:rPr lang="en-US" sz="1900" spc="-20" dirty="0">
                <a:latin typeface="+mj-lt"/>
                <a:cs typeface="Calibri"/>
              </a:rPr>
              <a:t>data </a:t>
            </a:r>
            <a:r>
              <a:rPr lang="en-US" sz="1900" spc="-10" dirty="0">
                <a:latin typeface="+mj-lt"/>
                <a:cs typeface="Calibri"/>
              </a:rPr>
              <a:t>submission. These choice students are categorized as “unfunded choice students” (reference p. 10-11).</a:t>
            </a:r>
            <a:endParaRPr lang="en-US" sz="1900" dirty="0">
              <a:latin typeface="+mj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F0A7A-03AA-8E08-B7EB-CACD9CC99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2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9F0EB-006E-DA03-D2B0-FDDB249C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681" y="235678"/>
            <a:ext cx="10096959" cy="747579"/>
          </a:xfrm>
        </p:spPr>
        <p:txBody>
          <a:bodyPr/>
          <a:lstStyle/>
          <a:p>
            <a:r>
              <a:rPr lang="en-US" sz="3600" b="1" kern="1200" dirty="0">
                <a:solidFill>
                  <a:srgbClr val="6E2405"/>
                </a:solidFill>
                <a:effectLst/>
              </a:rPr>
              <a:t>Resident Students Who Move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3F3BB-FA49-E2B6-4F51-51FAC73E4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54965" marR="17526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dirty="0">
                <a:latin typeface="+mj-lt"/>
                <a:cs typeface="Calibri"/>
              </a:rPr>
              <a:t>If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a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b="1" dirty="0">
                <a:latin typeface="+mj-lt"/>
                <a:cs typeface="Calibri"/>
              </a:rPr>
              <a:t>resident</a:t>
            </a:r>
            <a:r>
              <a:rPr lang="en-US" sz="2400" b="1" spc="-35" dirty="0">
                <a:latin typeface="+mj-lt"/>
                <a:cs typeface="Calibri"/>
              </a:rPr>
              <a:t> </a:t>
            </a:r>
            <a:r>
              <a:rPr lang="en-US" sz="2400" b="1" dirty="0">
                <a:latin typeface="+mj-lt"/>
                <a:cs typeface="Calibri"/>
              </a:rPr>
              <a:t>student</a:t>
            </a:r>
            <a:r>
              <a:rPr lang="en-US" sz="2400" b="1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moves</a:t>
            </a:r>
            <a:r>
              <a:rPr lang="en-US" sz="2400" spc="-5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while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enrolled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in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a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choice</a:t>
            </a:r>
            <a:r>
              <a:rPr lang="en-US" sz="2400" spc="-55" dirty="0">
                <a:latin typeface="+mj-lt"/>
                <a:cs typeface="Calibri"/>
              </a:rPr>
              <a:t> </a:t>
            </a:r>
            <a:r>
              <a:rPr lang="en-US" sz="2400" spc="-10" dirty="0">
                <a:latin typeface="+mj-lt"/>
                <a:cs typeface="Calibri"/>
              </a:rPr>
              <a:t>district </a:t>
            </a:r>
            <a:r>
              <a:rPr lang="en-US" sz="2400" dirty="0">
                <a:latin typeface="+mj-lt"/>
                <a:cs typeface="Calibri"/>
              </a:rPr>
              <a:t>and</a:t>
            </a:r>
            <a:r>
              <a:rPr lang="en-US" sz="2400" spc="-35" dirty="0">
                <a:latin typeface="+mj-lt"/>
                <a:cs typeface="Calibri"/>
              </a:rPr>
              <a:t> attends a </a:t>
            </a:r>
            <a:r>
              <a:rPr lang="en-US" sz="2400" dirty="0">
                <a:latin typeface="+mj-lt"/>
                <a:cs typeface="Calibri"/>
              </a:rPr>
              <a:t>choice-approved</a:t>
            </a:r>
            <a:r>
              <a:rPr lang="en-US" sz="2400" spc="-3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grade or program,</a:t>
            </a:r>
            <a:r>
              <a:rPr lang="en-US" sz="2400" spc="-3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the</a:t>
            </a:r>
            <a:r>
              <a:rPr lang="en-US" sz="2400" spc="-25" dirty="0">
                <a:latin typeface="+mj-lt"/>
                <a:cs typeface="Calibri"/>
              </a:rPr>
              <a:t> </a:t>
            </a:r>
            <a:r>
              <a:rPr lang="en-US" sz="2400" b="1" spc="-10" dirty="0">
                <a:latin typeface="+mj-lt"/>
                <a:cs typeface="Calibri"/>
              </a:rPr>
              <a:t>parents/guardians</a:t>
            </a:r>
            <a:r>
              <a:rPr lang="en-US" sz="2400" b="1" spc="-1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of</a:t>
            </a:r>
            <a:r>
              <a:rPr lang="en-US" sz="2400" spc="-25" dirty="0">
                <a:latin typeface="+mj-lt"/>
                <a:cs typeface="Calibri"/>
              </a:rPr>
              <a:t> the </a:t>
            </a:r>
            <a:r>
              <a:rPr lang="en-US" sz="2400" dirty="0">
                <a:latin typeface="+mj-lt"/>
                <a:cs typeface="Calibri"/>
              </a:rPr>
              <a:t>student</a:t>
            </a:r>
            <a:r>
              <a:rPr lang="en-US" sz="2400" spc="-3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decide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if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they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will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stay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for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the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remainder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of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spc="-25" dirty="0">
                <a:latin typeface="+mj-lt"/>
                <a:cs typeface="Calibri"/>
              </a:rPr>
              <a:t>the </a:t>
            </a:r>
            <a:r>
              <a:rPr lang="en-US" sz="2400" dirty="0">
                <a:latin typeface="+mj-lt"/>
                <a:cs typeface="Calibri"/>
              </a:rPr>
              <a:t>current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school</a:t>
            </a:r>
            <a:r>
              <a:rPr lang="en-US" sz="2400" spc="-55" dirty="0">
                <a:latin typeface="+mj-lt"/>
                <a:cs typeface="Calibri"/>
              </a:rPr>
              <a:t> </a:t>
            </a:r>
            <a:r>
              <a:rPr lang="en-US" sz="2400" spc="-10" dirty="0">
                <a:latin typeface="+mj-lt"/>
                <a:cs typeface="Calibri"/>
              </a:rPr>
              <a:t>year.</a:t>
            </a:r>
            <a:endParaRPr lang="en-US" sz="2400" dirty="0">
              <a:latin typeface="+mj-lt"/>
              <a:cs typeface="Calibri"/>
            </a:endParaRPr>
          </a:p>
          <a:p>
            <a:pPr marL="354965" marR="508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dirty="0">
                <a:latin typeface="+mj-lt"/>
                <a:cs typeface="Calibri"/>
              </a:rPr>
              <a:t>If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the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student</a:t>
            </a:r>
            <a:r>
              <a:rPr lang="en-US" sz="2400" spc="-3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remains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in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the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choice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district,</a:t>
            </a:r>
            <a:r>
              <a:rPr lang="en-US" sz="2400" spc="-6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the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spc="-10" dirty="0">
                <a:latin typeface="+mj-lt"/>
                <a:cs typeface="Calibri"/>
              </a:rPr>
              <a:t>student </a:t>
            </a:r>
            <a:r>
              <a:rPr lang="en-US" sz="2400" dirty="0">
                <a:latin typeface="+mj-lt"/>
                <a:cs typeface="Calibri"/>
              </a:rPr>
              <a:t>becomes</a:t>
            </a:r>
            <a:r>
              <a:rPr lang="en-US" sz="2400" spc="-6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a</a:t>
            </a:r>
            <a:r>
              <a:rPr lang="en-US" sz="2400" spc="-60" dirty="0">
                <a:latin typeface="+mj-lt"/>
                <a:cs typeface="Calibri"/>
              </a:rPr>
              <a:t> </a:t>
            </a:r>
            <a:r>
              <a:rPr lang="en-US" sz="2400" spc="-10" dirty="0">
                <a:latin typeface="+mj-lt"/>
                <a:cs typeface="Calibri"/>
              </a:rPr>
              <a:t>temporary</a:t>
            </a:r>
            <a:r>
              <a:rPr lang="en-US" sz="2400" spc="-65" dirty="0">
                <a:latin typeface="+mj-lt"/>
                <a:cs typeface="Calibri"/>
              </a:rPr>
              <a:t> </a:t>
            </a:r>
            <a:r>
              <a:rPr lang="en-US" sz="2400" b="1" spc="-65" dirty="0">
                <a:latin typeface="+mj-lt"/>
                <a:cs typeface="Calibri"/>
              </a:rPr>
              <a:t>“unfunded </a:t>
            </a:r>
            <a:r>
              <a:rPr lang="en-US" sz="2400" b="1" dirty="0">
                <a:latin typeface="+mj-lt"/>
                <a:cs typeface="Calibri"/>
              </a:rPr>
              <a:t>choice</a:t>
            </a:r>
            <a:r>
              <a:rPr lang="en-US" sz="2400" b="1" spc="-65" dirty="0">
                <a:latin typeface="+mj-lt"/>
                <a:cs typeface="Calibri"/>
              </a:rPr>
              <a:t> </a:t>
            </a:r>
            <a:r>
              <a:rPr lang="en-US" sz="2400" b="1" dirty="0">
                <a:latin typeface="+mj-lt"/>
                <a:cs typeface="Calibri"/>
              </a:rPr>
              <a:t>student”</a:t>
            </a:r>
            <a:r>
              <a:rPr lang="en-US" sz="2400" b="1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for</a:t>
            </a:r>
            <a:r>
              <a:rPr lang="en-US" sz="2400" spc="-6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the</a:t>
            </a:r>
            <a:r>
              <a:rPr lang="en-US" sz="2400" spc="-6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remainder</a:t>
            </a:r>
            <a:r>
              <a:rPr lang="en-US" sz="2400" spc="-6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of</a:t>
            </a:r>
            <a:r>
              <a:rPr lang="en-US" sz="2400" spc="-65" dirty="0">
                <a:latin typeface="+mj-lt"/>
                <a:cs typeface="Calibri"/>
              </a:rPr>
              <a:t> </a:t>
            </a:r>
            <a:r>
              <a:rPr lang="en-US" sz="2400" spc="-25" dirty="0">
                <a:latin typeface="+mj-lt"/>
                <a:cs typeface="Calibri"/>
              </a:rPr>
              <a:t>the </a:t>
            </a:r>
            <a:r>
              <a:rPr lang="en-US" sz="2400" dirty="0">
                <a:latin typeface="+mj-lt"/>
                <a:cs typeface="Calibri"/>
              </a:rPr>
              <a:t>school</a:t>
            </a:r>
            <a:r>
              <a:rPr lang="en-US" sz="2400" spc="-5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year</a:t>
            </a:r>
            <a:r>
              <a:rPr lang="en-US" sz="2400" spc="-5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and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the</a:t>
            </a:r>
            <a:r>
              <a:rPr lang="en-US" sz="2400" spc="-6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new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resident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district</a:t>
            </a:r>
            <a:r>
              <a:rPr lang="en-US" sz="2400" spc="-5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becomes</a:t>
            </a:r>
            <a:r>
              <a:rPr lang="en-US" sz="2400" spc="-55" dirty="0">
                <a:latin typeface="+mj-lt"/>
                <a:cs typeface="Calibri"/>
              </a:rPr>
              <a:t> </a:t>
            </a:r>
            <a:r>
              <a:rPr lang="en-US" sz="2400" spc="-10" dirty="0">
                <a:latin typeface="+mj-lt"/>
                <a:cs typeface="Calibri"/>
              </a:rPr>
              <a:t>responsible </a:t>
            </a:r>
            <a:r>
              <a:rPr lang="en-US" sz="2400" dirty="0">
                <a:latin typeface="+mj-lt"/>
                <a:cs typeface="Calibri"/>
              </a:rPr>
              <a:t>for</a:t>
            </a:r>
            <a:r>
              <a:rPr lang="en-US" sz="2400" spc="-2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providing</a:t>
            </a:r>
            <a:r>
              <a:rPr lang="en-US" sz="2400" spc="-30" dirty="0">
                <a:latin typeface="+mj-lt"/>
                <a:cs typeface="Calibri"/>
              </a:rPr>
              <a:t> </a:t>
            </a:r>
            <a:r>
              <a:rPr lang="en-US" sz="2400" spc="-10" dirty="0">
                <a:latin typeface="+mj-lt"/>
                <a:cs typeface="Calibri"/>
              </a:rPr>
              <a:t>transportation services.</a:t>
            </a:r>
            <a:endParaRPr lang="en-US" sz="2400" dirty="0">
              <a:latin typeface="+mj-lt"/>
              <a:cs typeface="Calibri"/>
            </a:endParaRPr>
          </a:p>
          <a:p>
            <a:pPr marL="354965" marR="181610" indent="-342900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dirty="0">
                <a:latin typeface="+mj-lt"/>
                <a:cs typeface="Calibri"/>
              </a:rPr>
              <a:t>The</a:t>
            </a:r>
            <a:r>
              <a:rPr lang="en-US" sz="2400" spc="-2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temporary</a:t>
            </a:r>
            <a:r>
              <a:rPr lang="en-US" sz="2400" spc="-45" dirty="0">
                <a:latin typeface="+mj-lt"/>
                <a:cs typeface="Calibri"/>
              </a:rPr>
              <a:t> “unfunded </a:t>
            </a:r>
            <a:r>
              <a:rPr lang="en-US" sz="2400" dirty="0">
                <a:latin typeface="+mj-lt"/>
                <a:cs typeface="Calibri"/>
              </a:rPr>
              <a:t>choice</a:t>
            </a:r>
            <a:r>
              <a:rPr lang="en-US" sz="2400" spc="-3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student”</a:t>
            </a:r>
            <a:r>
              <a:rPr lang="en-US" sz="2400" spc="-2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must</a:t>
            </a:r>
            <a:r>
              <a:rPr lang="en-US" sz="2400" spc="-3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apply</a:t>
            </a:r>
            <a:r>
              <a:rPr lang="en-US" sz="2400" spc="-3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for</a:t>
            </a:r>
            <a:r>
              <a:rPr lang="en-US" sz="2400" spc="-3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a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choice</a:t>
            </a:r>
            <a:r>
              <a:rPr lang="en-US" sz="2400" spc="-3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seat</a:t>
            </a:r>
            <a:r>
              <a:rPr lang="en-US" sz="2400" spc="-30" dirty="0">
                <a:latin typeface="+mj-lt"/>
                <a:cs typeface="Calibri"/>
              </a:rPr>
              <a:t> </a:t>
            </a:r>
            <a:r>
              <a:rPr lang="en-US" sz="2400" spc="-25" dirty="0">
                <a:latin typeface="+mj-lt"/>
                <a:cs typeface="Calibri"/>
              </a:rPr>
              <a:t>in </a:t>
            </a:r>
            <a:r>
              <a:rPr lang="en-US" sz="2400" dirty="0">
                <a:latin typeface="+mj-lt"/>
                <a:cs typeface="Calibri"/>
              </a:rPr>
              <a:t>the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next</a:t>
            </a:r>
            <a:r>
              <a:rPr lang="en-US" sz="2400" spc="-35" dirty="0">
                <a:latin typeface="+mj-lt"/>
                <a:cs typeface="Calibri"/>
              </a:rPr>
              <a:t> year,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just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like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other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choice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applicants;</a:t>
            </a:r>
            <a:r>
              <a:rPr lang="en-US" sz="2400" spc="-60" dirty="0">
                <a:latin typeface="+mj-lt"/>
                <a:cs typeface="Calibri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no</a:t>
            </a:r>
            <a:r>
              <a:rPr lang="en-US" sz="2400" spc="-40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spc="-10" dirty="0">
                <a:solidFill>
                  <a:srgbClr val="C00000"/>
                </a:solidFill>
                <a:latin typeface="+mj-lt"/>
                <a:cs typeface="Calibri"/>
              </a:rPr>
              <a:t>timelines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are</a:t>
            </a:r>
            <a:r>
              <a:rPr lang="en-US" sz="2400" spc="-30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waived,</a:t>
            </a:r>
            <a:r>
              <a:rPr lang="en-US" sz="2400" spc="-25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and</a:t>
            </a:r>
            <a:r>
              <a:rPr lang="en-US" sz="2400" spc="-35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no</a:t>
            </a:r>
            <a:r>
              <a:rPr lang="en-US" sz="2400" spc="-30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additional</a:t>
            </a:r>
            <a:r>
              <a:rPr lang="en-US" sz="2400" spc="-30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choice</a:t>
            </a:r>
            <a:r>
              <a:rPr lang="en-US" sz="2400" spc="-45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seats</a:t>
            </a:r>
            <a:r>
              <a:rPr lang="en-US" sz="2400" spc="-25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will</a:t>
            </a:r>
            <a:r>
              <a:rPr lang="en-US" sz="2400" spc="-35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+mj-lt"/>
                <a:cs typeface="Calibri"/>
              </a:rPr>
              <a:t>be</a:t>
            </a:r>
            <a:r>
              <a:rPr lang="en-US" sz="2400" spc="-30" dirty="0">
                <a:solidFill>
                  <a:srgbClr val="C00000"/>
                </a:solidFill>
                <a:latin typeface="+mj-lt"/>
                <a:cs typeface="Calibri"/>
              </a:rPr>
              <a:t> </a:t>
            </a:r>
            <a:r>
              <a:rPr lang="en-US" sz="2400" spc="-10" dirty="0">
                <a:solidFill>
                  <a:srgbClr val="C00000"/>
                </a:solidFill>
                <a:latin typeface="+mj-lt"/>
                <a:cs typeface="Calibri"/>
              </a:rPr>
              <a:t>granted.</a:t>
            </a:r>
            <a:endParaRPr lang="en-US" sz="2400" dirty="0">
              <a:latin typeface="+mj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B7827-2CAC-9F9E-E5FF-5B00222CC3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4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452954"/>
          </a:xfrm>
        </p:spPr>
        <p:txBody>
          <a:bodyPr/>
          <a:lstStyle/>
          <a:p>
            <a:r>
              <a:rPr lang="en-US" sz="4000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386715" indent="-220979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386715" algn="l"/>
              </a:tabLst>
            </a:pPr>
            <a:r>
              <a:rPr lang="en-US" sz="2400" dirty="0">
                <a:latin typeface="+mj-lt"/>
                <a:cs typeface="Calibri"/>
                <a:hlinkClick r:id="rId3" action="ppaction://hlinksldjump"/>
              </a:rPr>
              <a:t>Program</a:t>
            </a:r>
            <a:r>
              <a:rPr lang="en-US" sz="2400" spc="-15" dirty="0">
                <a:latin typeface="+mj-lt"/>
                <a:cs typeface="Calibri"/>
                <a:hlinkClick r:id="rId3" action="ppaction://hlinksldjump"/>
              </a:rPr>
              <a:t> </a:t>
            </a:r>
            <a:r>
              <a:rPr lang="en-US" sz="2400" spc="-10" dirty="0">
                <a:latin typeface="+mj-lt"/>
                <a:cs typeface="Calibri"/>
                <a:hlinkClick r:id="rId3" action="ppaction://hlinksldjump"/>
              </a:rPr>
              <a:t>Process</a:t>
            </a:r>
            <a:endParaRPr lang="en-US" sz="2400" dirty="0">
              <a:latin typeface="+mj-lt"/>
              <a:cs typeface="Calibri"/>
            </a:endParaRPr>
          </a:p>
          <a:p>
            <a:pPr marL="933450" lvl="1" indent="-440055">
              <a:lnSpc>
                <a:spcPct val="100000"/>
              </a:lnSpc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latin typeface="+mj-lt"/>
                <a:cs typeface="Calibri"/>
              </a:rPr>
              <a:t>Student</a:t>
            </a:r>
            <a:r>
              <a:rPr lang="en-US" sz="2400" spc="-5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application</a:t>
            </a:r>
            <a:r>
              <a:rPr lang="en-US" sz="2400" spc="-1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process</a:t>
            </a:r>
            <a:r>
              <a:rPr lang="en-US" sz="2400" spc="-4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for</a:t>
            </a:r>
            <a:r>
              <a:rPr lang="en-US" sz="2400" spc="-30" dirty="0">
                <a:latin typeface="+mj-lt"/>
                <a:cs typeface="Calibri"/>
              </a:rPr>
              <a:t> choice </a:t>
            </a:r>
            <a:r>
              <a:rPr lang="en-US" sz="2400" spc="-10" dirty="0">
                <a:latin typeface="+mj-lt"/>
                <a:cs typeface="Calibri"/>
              </a:rPr>
              <a:t>districts</a:t>
            </a:r>
          </a:p>
          <a:p>
            <a:pPr marL="933450" lvl="1" indent="-440055">
              <a:lnSpc>
                <a:spcPct val="100000"/>
              </a:lnSpc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latin typeface="+mj-lt"/>
                <a:cs typeface="Calibri"/>
              </a:rPr>
              <a:t>Timeline</a:t>
            </a:r>
            <a:r>
              <a:rPr lang="en-US" sz="2400" spc="-7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for</a:t>
            </a:r>
            <a:r>
              <a:rPr lang="en-US" sz="2400" spc="-5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determination</a:t>
            </a:r>
            <a:r>
              <a:rPr lang="en-US" sz="2400" spc="-45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of</a:t>
            </a:r>
            <a:r>
              <a:rPr lang="en-US" sz="2400" spc="-60" dirty="0">
                <a:latin typeface="+mj-lt"/>
                <a:cs typeface="Calibri"/>
              </a:rPr>
              <a:t> </a:t>
            </a:r>
            <a:r>
              <a:rPr lang="en-US" sz="2400" dirty="0">
                <a:latin typeface="+mj-lt"/>
                <a:cs typeface="Calibri"/>
              </a:rPr>
              <a:t>choice</a:t>
            </a:r>
            <a:r>
              <a:rPr lang="en-US" sz="2400" spc="-60" dirty="0">
                <a:latin typeface="+mj-lt"/>
                <a:cs typeface="Calibri"/>
              </a:rPr>
              <a:t> </a:t>
            </a:r>
            <a:r>
              <a:rPr lang="en-US" sz="2400" spc="-10" dirty="0">
                <a:latin typeface="+mj-lt"/>
                <a:cs typeface="Calibri"/>
              </a:rPr>
              <a:t>funding</a:t>
            </a:r>
            <a:endParaRPr lang="en-US" sz="2400" dirty="0">
              <a:latin typeface="+mj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5CC2C-D546-84EA-EFEA-60D17522C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50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Parent Information Center</a:t>
            </a:r>
            <a:endParaRPr lang="en-US" sz="40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BB57-9211-E846-C55E-232E281BBC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355600" marR="685800" indent="-343535">
              <a:lnSpc>
                <a:spcPct val="100000"/>
              </a:lnSpc>
              <a:spcBef>
                <a:spcPts val="100"/>
              </a:spcBef>
              <a:buSzPct val="115384"/>
              <a:buFont typeface="Arial"/>
              <a:buChar char="•"/>
              <a:tabLst>
                <a:tab pos="355600" algn="l"/>
              </a:tabLst>
            </a:pPr>
            <a:r>
              <a:rPr lang="en-US" sz="2600" dirty="0">
                <a:latin typeface="+mj-lt"/>
                <a:cs typeface="Calibri"/>
              </a:rPr>
              <a:t>Choice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districts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must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create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and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maintain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parent </a:t>
            </a:r>
            <a:r>
              <a:rPr lang="en-US" sz="2600" dirty="0">
                <a:latin typeface="+mj-lt"/>
                <a:cs typeface="Calibri"/>
              </a:rPr>
              <a:t>information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center</a:t>
            </a:r>
            <a:r>
              <a:rPr lang="en-US" sz="2600" spc="-90" dirty="0">
                <a:latin typeface="+mj-lt"/>
                <a:cs typeface="Calibri"/>
              </a:rPr>
              <a:t> </a:t>
            </a:r>
            <a:r>
              <a:rPr lang="en-US" sz="2600" spc="-25" dirty="0">
                <a:latin typeface="+mj-lt"/>
                <a:cs typeface="Calibri"/>
              </a:rPr>
              <a:t>to:</a:t>
            </a:r>
            <a:endParaRPr lang="en-US" sz="2600" dirty="0">
              <a:latin typeface="+mj-lt"/>
              <a:cs typeface="Calibri"/>
            </a:endParaRPr>
          </a:p>
          <a:p>
            <a:pPr marL="755015" marR="240665" lvl="1" indent="-285750">
              <a:lnSpc>
                <a:spcPct val="100000"/>
              </a:lnSpc>
              <a:spcBef>
                <a:spcPts val="509"/>
              </a:spcBef>
              <a:buClr>
                <a:srgbClr val="4F81BC"/>
              </a:buClr>
              <a:buFont typeface="Wingdings"/>
              <a:buChar char=""/>
              <a:tabLst>
                <a:tab pos="755015" algn="l"/>
              </a:tabLst>
            </a:pPr>
            <a:r>
              <a:rPr lang="en-US" sz="2600" dirty="0">
                <a:latin typeface="+mj-lt"/>
                <a:cs typeface="Calibri"/>
              </a:rPr>
              <a:t>Collect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and</a:t>
            </a:r>
            <a:r>
              <a:rPr lang="en-US" sz="2600" spc="-4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disseminate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information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about</a:t>
            </a:r>
            <a:r>
              <a:rPr lang="en-US" sz="2600" spc="-50" dirty="0">
                <a:latin typeface="+mj-lt"/>
                <a:cs typeface="Calibri"/>
              </a:rPr>
              <a:t> choice </a:t>
            </a:r>
            <a:r>
              <a:rPr lang="en-US" sz="2600" dirty="0">
                <a:latin typeface="+mj-lt"/>
                <a:cs typeface="Calibri"/>
              </a:rPr>
              <a:t>policies</a:t>
            </a:r>
            <a:r>
              <a:rPr lang="en-US" sz="2600" spc="-40" dirty="0">
                <a:latin typeface="+mj-lt"/>
                <a:cs typeface="Calibri"/>
              </a:rPr>
              <a:t> </a:t>
            </a:r>
            <a:r>
              <a:rPr lang="en-US" sz="2600" spc="-25" dirty="0">
                <a:latin typeface="+mj-lt"/>
                <a:cs typeface="Calibri"/>
              </a:rPr>
              <a:t>and </a:t>
            </a:r>
            <a:r>
              <a:rPr lang="en-US" sz="2600" dirty="0">
                <a:latin typeface="+mj-lt"/>
                <a:cs typeface="Calibri"/>
              </a:rPr>
              <a:t>participating grades,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programs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and</a:t>
            </a:r>
            <a:r>
              <a:rPr lang="en-US" sz="2600" spc="-30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schools</a:t>
            </a:r>
            <a:endParaRPr lang="en-US" sz="2600" dirty="0">
              <a:latin typeface="+mj-lt"/>
              <a:cs typeface="Calibri"/>
            </a:endParaRPr>
          </a:p>
          <a:p>
            <a:pPr marL="755015" lvl="1" indent="-285115">
              <a:lnSpc>
                <a:spcPct val="100000"/>
              </a:lnSpc>
              <a:spcBef>
                <a:spcPts val="575"/>
              </a:spcBef>
              <a:buClr>
                <a:srgbClr val="4F81BC"/>
              </a:buClr>
              <a:buFont typeface="Wingdings"/>
              <a:buChar char=""/>
              <a:tabLst>
                <a:tab pos="755015" algn="l"/>
              </a:tabLst>
            </a:pPr>
            <a:r>
              <a:rPr lang="en-US" sz="2600" dirty="0">
                <a:latin typeface="+mj-lt"/>
                <a:cs typeface="Calibri"/>
              </a:rPr>
              <a:t>Assist</a:t>
            </a:r>
            <a:r>
              <a:rPr lang="en-US" sz="2600" spc="-4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parents</a:t>
            </a:r>
            <a:r>
              <a:rPr lang="en-US" sz="2600" spc="-35" dirty="0">
                <a:latin typeface="+mj-lt"/>
                <a:cs typeface="Calibri"/>
              </a:rPr>
              <a:t>/</a:t>
            </a:r>
            <a:r>
              <a:rPr lang="en-US" sz="2600" dirty="0">
                <a:latin typeface="+mj-lt"/>
                <a:cs typeface="Calibri"/>
              </a:rPr>
              <a:t>guardians</a:t>
            </a:r>
            <a:r>
              <a:rPr lang="en-US" sz="2600" spc="-3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in</a:t>
            </a:r>
            <a:r>
              <a:rPr lang="en-US" sz="2600" spc="-3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submitting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an</a:t>
            </a:r>
            <a:r>
              <a:rPr lang="en-US" sz="2600" spc="-40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application</a:t>
            </a:r>
            <a:endParaRPr lang="en-US" sz="2600" dirty="0">
              <a:latin typeface="+mj-lt"/>
              <a:cs typeface="Calibri"/>
            </a:endParaRPr>
          </a:p>
          <a:p>
            <a:pPr marL="755015" marR="419734" lvl="1" indent="-285750">
              <a:lnSpc>
                <a:spcPct val="100000"/>
              </a:lnSpc>
              <a:spcBef>
                <a:spcPts val="580"/>
              </a:spcBef>
              <a:buClr>
                <a:srgbClr val="4F81BC"/>
              </a:buClr>
              <a:buFont typeface="Wingdings"/>
              <a:buChar char=""/>
              <a:tabLst>
                <a:tab pos="755015" algn="l"/>
              </a:tabLst>
            </a:pPr>
            <a:r>
              <a:rPr lang="en-US" sz="2600" dirty="0">
                <a:latin typeface="+mj-lt"/>
                <a:cs typeface="Calibri"/>
              </a:rPr>
              <a:t>Maintain</a:t>
            </a:r>
            <a:r>
              <a:rPr lang="en-US" sz="2600" spc="-4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3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choice</a:t>
            </a:r>
            <a:r>
              <a:rPr lang="en-US" sz="2600" spc="-4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district's</a:t>
            </a:r>
            <a:r>
              <a:rPr lang="en-US" sz="2600" spc="-4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website</a:t>
            </a:r>
            <a:r>
              <a:rPr lang="en-US" sz="2600" spc="-2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with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up-</a:t>
            </a:r>
            <a:r>
              <a:rPr lang="en-US" sz="2600" spc="-20" dirty="0">
                <a:latin typeface="+mj-lt"/>
                <a:cs typeface="Calibri"/>
              </a:rPr>
              <a:t>to-date </a:t>
            </a:r>
            <a:r>
              <a:rPr lang="en-US" sz="2600" dirty="0">
                <a:latin typeface="+mj-lt"/>
                <a:cs typeface="Calibri"/>
              </a:rPr>
              <a:t>information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and</a:t>
            </a:r>
            <a:r>
              <a:rPr lang="en-US" sz="2600" spc="-3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application</a:t>
            </a:r>
            <a:r>
              <a:rPr lang="en-US" sz="2600" spc="-4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forms,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including:</a:t>
            </a:r>
            <a:endParaRPr lang="en-US" sz="2600" dirty="0">
              <a:latin typeface="+mj-lt"/>
              <a:cs typeface="Calibri"/>
            </a:endParaRPr>
          </a:p>
          <a:p>
            <a:pPr marL="1635760" lvl="2" indent="-251460">
              <a:lnSpc>
                <a:spcPct val="100000"/>
              </a:lnSpc>
              <a:spcBef>
                <a:spcPts val="455"/>
              </a:spcBef>
              <a:buClr>
                <a:srgbClr val="4F81BC"/>
              </a:buClr>
              <a:buFont typeface="Wingdings"/>
              <a:buChar char=""/>
              <a:tabLst>
                <a:tab pos="1635760" algn="l"/>
              </a:tabLst>
            </a:pPr>
            <a:r>
              <a:rPr lang="en-US" sz="2600" dirty="0">
                <a:latin typeface="+mj-lt"/>
                <a:cs typeface="Calibri"/>
              </a:rPr>
              <a:t>Links</a:t>
            </a:r>
            <a:r>
              <a:rPr lang="en-US" sz="2600" spc="-1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to</a:t>
            </a:r>
            <a:r>
              <a:rPr lang="en-US" sz="2600" spc="-3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all</a:t>
            </a:r>
            <a:r>
              <a:rPr lang="en-US" sz="2600" spc="-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forms</a:t>
            </a:r>
            <a:endParaRPr lang="en-US" sz="2600" dirty="0">
              <a:latin typeface="+mj-lt"/>
              <a:cs typeface="Calibri"/>
            </a:endParaRPr>
          </a:p>
          <a:p>
            <a:pPr marL="1635760" lvl="2" indent="-251460">
              <a:lnSpc>
                <a:spcPct val="100000"/>
              </a:lnSpc>
              <a:spcBef>
                <a:spcPts val="484"/>
              </a:spcBef>
              <a:buClr>
                <a:srgbClr val="4F81BC"/>
              </a:buClr>
              <a:buFont typeface="Wingdings"/>
              <a:buChar char=""/>
              <a:tabLst>
                <a:tab pos="1635760" algn="l"/>
              </a:tabLst>
            </a:pPr>
            <a:r>
              <a:rPr lang="en-US" sz="2600" spc="-10" dirty="0">
                <a:latin typeface="+mj-lt"/>
                <a:cs typeface="Calibri"/>
              </a:rPr>
              <a:t>Transportation</a:t>
            </a:r>
            <a:r>
              <a:rPr lang="en-US" sz="2600" spc="-30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information</a:t>
            </a:r>
            <a:endParaRPr lang="en-US" sz="2600" dirty="0">
              <a:latin typeface="+mj-lt"/>
              <a:cs typeface="Calibri"/>
            </a:endParaRPr>
          </a:p>
          <a:p>
            <a:pPr marL="1635760" lvl="2" indent="-251460">
              <a:lnSpc>
                <a:spcPct val="100000"/>
              </a:lnSpc>
              <a:spcBef>
                <a:spcPts val="480"/>
              </a:spcBef>
              <a:buClr>
                <a:srgbClr val="4F81BC"/>
              </a:buClr>
              <a:buFont typeface="Wingdings"/>
              <a:buChar char=""/>
              <a:tabLst>
                <a:tab pos="1635760" algn="l"/>
              </a:tabLst>
            </a:pPr>
            <a:r>
              <a:rPr lang="en-US" sz="2600" dirty="0">
                <a:latin typeface="+mj-lt"/>
                <a:cs typeface="Calibri"/>
              </a:rPr>
              <a:t>District</a:t>
            </a:r>
            <a:r>
              <a:rPr lang="en-US" sz="2600" spc="-1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application</a:t>
            </a:r>
            <a:r>
              <a:rPr lang="en-US" sz="2600" spc="-2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policies</a:t>
            </a:r>
            <a:r>
              <a:rPr lang="en-US" sz="2600" spc="-2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regarding</a:t>
            </a:r>
            <a:r>
              <a:rPr lang="en-US" sz="2600" spc="-2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sibling </a:t>
            </a:r>
            <a:r>
              <a:rPr lang="en-US" sz="2600" dirty="0">
                <a:latin typeface="+mj-lt"/>
                <a:cs typeface="Calibri"/>
              </a:rPr>
              <a:t>preference,</a:t>
            </a:r>
            <a:r>
              <a:rPr lang="en-US" sz="2600" spc="-10" dirty="0">
                <a:latin typeface="+mj-lt"/>
                <a:cs typeface="Calibri"/>
              </a:rPr>
              <a:t> T</a:t>
            </a:r>
            <a:r>
              <a:rPr lang="en-US" sz="2600" dirty="0">
                <a:latin typeface="+mj-lt"/>
                <a:cs typeface="Calibri"/>
              </a:rPr>
              <a:t>ier</a:t>
            </a:r>
            <a:r>
              <a:rPr lang="en-US" sz="2600" spc="-2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2</a:t>
            </a:r>
            <a:r>
              <a:rPr lang="en-US" sz="2600" spc="-3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students,</a:t>
            </a:r>
            <a:r>
              <a:rPr lang="en-US" sz="2600" spc="-20" dirty="0">
                <a:latin typeface="+mj-lt"/>
                <a:cs typeface="Calibri"/>
              </a:rPr>
              <a:t> etc.</a:t>
            </a:r>
            <a:endParaRPr lang="en-US" sz="2600" dirty="0">
              <a:latin typeface="+mj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53F6F-BA8F-C8D2-125A-037037DFF4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8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C7AB1-179E-E955-518D-6C2341DF7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Choice Program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65EF2C-1EF1-F4A8-2EFC-F9804FF31E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54965" marR="281940" indent="-342900" algn="l">
              <a:lnSpc>
                <a:spcPts val="2810"/>
              </a:lnSpc>
              <a:buFont typeface="Arial"/>
              <a:buChar char="•"/>
              <a:tabLst>
                <a:tab pos="354965" algn="l"/>
              </a:tabLst>
            </a:pPr>
            <a:r>
              <a:rPr lang="en-US" sz="2600" dirty="0">
                <a:latin typeface="+mj-lt"/>
                <a:cs typeface="Calibri"/>
              </a:rPr>
              <a:t>Choice</a:t>
            </a:r>
            <a:r>
              <a:rPr lang="en-US" sz="2600" spc="-8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students</a:t>
            </a:r>
            <a:r>
              <a:rPr lang="en-US" sz="2600" spc="-9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are</a:t>
            </a:r>
            <a:r>
              <a:rPr lang="en-US" sz="2600" spc="-7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treated</a:t>
            </a:r>
            <a:r>
              <a:rPr lang="en-US" sz="2600" spc="-7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as</a:t>
            </a:r>
            <a:r>
              <a:rPr lang="en-US" sz="2600" spc="-8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resident</a:t>
            </a:r>
            <a:r>
              <a:rPr lang="en-US" sz="2600" spc="-8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students</a:t>
            </a:r>
            <a:r>
              <a:rPr lang="en-US" sz="2600" spc="-100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under </a:t>
            </a: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7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funding</a:t>
            </a:r>
            <a:r>
              <a:rPr lang="en-US" sz="2600" spc="-8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formula,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meaning</a:t>
            </a:r>
            <a:r>
              <a:rPr lang="en-US" sz="2600" spc="-6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75" dirty="0">
                <a:latin typeface="+mj-lt"/>
                <a:cs typeface="Calibri"/>
              </a:rPr>
              <a:t> choice </a:t>
            </a:r>
            <a:r>
              <a:rPr lang="en-US" sz="2600" dirty="0">
                <a:latin typeface="+mj-lt"/>
                <a:cs typeface="Calibri"/>
              </a:rPr>
              <a:t>district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receives</a:t>
            </a:r>
            <a:r>
              <a:rPr lang="en-US" sz="2600" spc="-6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State </a:t>
            </a:r>
            <a:r>
              <a:rPr lang="en-US" sz="2600" dirty="0">
                <a:latin typeface="+mj-lt"/>
                <a:cs typeface="Calibri"/>
              </a:rPr>
              <a:t>formula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aid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for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them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as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if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they</a:t>
            </a:r>
            <a:r>
              <a:rPr lang="en-US" sz="2600" spc="-6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were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any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other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resident </a:t>
            </a:r>
            <a:r>
              <a:rPr lang="en-US" sz="2600" dirty="0">
                <a:latin typeface="+mj-lt"/>
                <a:cs typeface="Calibri"/>
              </a:rPr>
              <a:t>student,</a:t>
            </a:r>
            <a:r>
              <a:rPr lang="en-US" sz="2600" spc="-6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with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exception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of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transportation</a:t>
            </a:r>
            <a:r>
              <a:rPr lang="en-US" sz="2600" spc="-3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aid,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which </a:t>
            </a:r>
            <a:r>
              <a:rPr lang="en-US" sz="2600" dirty="0">
                <a:latin typeface="+mj-lt"/>
                <a:cs typeface="Calibri"/>
              </a:rPr>
              <a:t>continues</a:t>
            </a:r>
            <a:r>
              <a:rPr lang="en-US" sz="2600" spc="-6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to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be</a:t>
            </a:r>
            <a:r>
              <a:rPr lang="en-US" sz="2600" spc="-7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paid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directly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to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6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resident</a:t>
            </a:r>
            <a:r>
              <a:rPr lang="en-US" sz="2600" spc="-6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district.</a:t>
            </a:r>
            <a:endParaRPr lang="en-US" sz="2600" dirty="0">
              <a:latin typeface="+mj-lt"/>
              <a:cs typeface="Calibri"/>
            </a:endParaRPr>
          </a:p>
          <a:p>
            <a:pPr marL="355600" marR="5080" indent="-342900" algn="l">
              <a:lnSpc>
                <a:spcPts val="2810"/>
              </a:lnSpc>
              <a:spcBef>
                <a:spcPts val="121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600" dirty="0">
                <a:latin typeface="+mj-lt"/>
                <a:cs typeface="Calibri"/>
              </a:rPr>
              <a:t>In</a:t>
            </a:r>
            <a:r>
              <a:rPr lang="en-US" sz="2600" spc="-8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addition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to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State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formula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aid,</a:t>
            </a:r>
            <a:r>
              <a:rPr lang="en-US" sz="2600" spc="-6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7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State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provides</a:t>
            </a:r>
            <a:r>
              <a:rPr lang="en-US" sz="2600" spc="-70" dirty="0">
                <a:latin typeface="+mj-lt"/>
                <a:cs typeface="Calibri"/>
              </a:rPr>
              <a:t> </a:t>
            </a:r>
            <a:r>
              <a:rPr lang="en-US" sz="2600" b="1" spc="-10" dirty="0">
                <a:latin typeface="+mj-lt"/>
                <a:cs typeface="Calibri"/>
              </a:rPr>
              <a:t>Choice </a:t>
            </a:r>
            <a:r>
              <a:rPr lang="en-US" sz="2600" b="1" dirty="0">
                <a:latin typeface="+mj-lt"/>
                <a:cs typeface="Calibri"/>
              </a:rPr>
              <a:t>Aid</a:t>
            </a:r>
            <a:r>
              <a:rPr lang="en-US" sz="2600" b="1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to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7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choice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district</a:t>
            </a:r>
            <a:r>
              <a:rPr lang="en-US" sz="2600" spc="-4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to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offset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7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local</a:t>
            </a:r>
            <a:r>
              <a:rPr lang="en-US" sz="2600" spc="-3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tax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spc="-20" dirty="0">
                <a:latin typeface="+mj-lt"/>
                <a:cs typeface="Calibri"/>
              </a:rPr>
              <a:t>levy </a:t>
            </a:r>
            <a:r>
              <a:rPr lang="en-US" sz="2600" dirty="0">
                <a:latin typeface="+mj-lt"/>
                <a:cs typeface="Calibri"/>
              </a:rPr>
              <a:t>amount</a:t>
            </a:r>
            <a:r>
              <a:rPr lang="en-US" sz="2600" spc="-7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it</a:t>
            </a:r>
            <a:r>
              <a:rPr lang="en-US" sz="2600" spc="-7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would</a:t>
            </a:r>
            <a:r>
              <a:rPr lang="en-US" sz="2600" spc="-7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collect</a:t>
            </a:r>
            <a:r>
              <a:rPr lang="en-US" sz="2600" spc="-6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for</a:t>
            </a:r>
            <a:r>
              <a:rPr lang="en-US" sz="2600" spc="-7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a</a:t>
            </a:r>
            <a:r>
              <a:rPr lang="en-US" sz="2600" spc="-8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resident</a:t>
            </a:r>
            <a:r>
              <a:rPr lang="en-US" sz="2600" spc="-8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student.</a:t>
            </a:r>
            <a:endParaRPr lang="en-US" sz="2600" dirty="0">
              <a:latin typeface="+mj-lt"/>
              <a:cs typeface="Calibri"/>
            </a:endParaRPr>
          </a:p>
          <a:p>
            <a:pPr marL="355600" marR="613410" indent="-342900" algn="l">
              <a:lnSpc>
                <a:spcPts val="2810"/>
              </a:lnSpc>
              <a:spcBef>
                <a:spcPts val="1220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9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resident</a:t>
            </a:r>
            <a:r>
              <a:rPr lang="en-US" sz="2600" spc="-7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district</a:t>
            </a:r>
            <a:r>
              <a:rPr lang="en-US" sz="2600" spc="-5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keeps</a:t>
            </a:r>
            <a:r>
              <a:rPr lang="en-US" sz="2600" spc="-8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the</a:t>
            </a:r>
            <a:r>
              <a:rPr lang="en-US" sz="2600" spc="-8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local</a:t>
            </a:r>
            <a:r>
              <a:rPr lang="en-US" sz="2600" spc="-50" dirty="0">
                <a:latin typeface="+mj-lt"/>
                <a:cs typeface="Calibri"/>
              </a:rPr>
              <a:t> tax </a:t>
            </a:r>
            <a:r>
              <a:rPr lang="en-US" sz="2600" dirty="0">
                <a:latin typeface="+mj-lt"/>
                <a:cs typeface="Calibri"/>
              </a:rPr>
              <a:t>levy</a:t>
            </a:r>
            <a:r>
              <a:rPr lang="en-US" sz="2600" spc="-85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collected</a:t>
            </a:r>
            <a:r>
              <a:rPr lang="en-US" sz="2600" spc="-50" dirty="0">
                <a:latin typeface="+mj-lt"/>
                <a:cs typeface="Calibri"/>
              </a:rPr>
              <a:t> </a:t>
            </a:r>
            <a:r>
              <a:rPr lang="en-US" sz="2600" spc="-25" dirty="0">
                <a:latin typeface="+mj-lt"/>
                <a:cs typeface="Calibri"/>
              </a:rPr>
              <a:t>for </a:t>
            </a:r>
            <a:r>
              <a:rPr lang="en-US" sz="2600" dirty="0">
                <a:latin typeface="+mj-lt"/>
                <a:cs typeface="Calibri"/>
              </a:rPr>
              <a:t>students</a:t>
            </a:r>
            <a:r>
              <a:rPr lang="en-US" sz="2600" spc="-100" dirty="0">
                <a:latin typeface="+mj-lt"/>
                <a:cs typeface="Calibri"/>
              </a:rPr>
              <a:t> </a:t>
            </a:r>
            <a:r>
              <a:rPr lang="en-US" sz="2600" dirty="0">
                <a:latin typeface="+mj-lt"/>
                <a:cs typeface="Calibri"/>
              </a:rPr>
              <a:t>who</a:t>
            </a:r>
            <a:r>
              <a:rPr lang="en-US" sz="2600" spc="-80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“choice</a:t>
            </a:r>
            <a:r>
              <a:rPr lang="en-US" sz="2600" spc="-85" dirty="0">
                <a:latin typeface="+mj-lt"/>
                <a:cs typeface="Calibri"/>
              </a:rPr>
              <a:t> </a:t>
            </a:r>
            <a:r>
              <a:rPr lang="en-US" sz="2600" spc="-10" dirty="0">
                <a:latin typeface="+mj-lt"/>
                <a:cs typeface="Calibri"/>
              </a:rPr>
              <a:t>out.”</a:t>
            </a:r>
            <a:endParaRPr lang="en-US" sz="2600" dirty="0">
              <a:latin typeface="+mj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20D64-3E62-9EFD-6F2F-284416411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2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28B4-E284-86CA-ED26-1A396F26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E8176-E67D-A251-9018-72409CC64C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126475"/>
            <a:ext cx="11849100" cy="4803775"/>
          </a:xfrm>
        </p:spPr>
        <p:txBody>
          <a:bodyPr/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u="none" spc="-10" dirty="0">
                <a:solidFill>
                  <a:srgbClr val="000000"/>
                </a:solidFill>
              </a:rPr>
              <a:t>Website:</a:t>
            </a:r>
            <a:r>
              <a:rPr lang="en-US" sz="2400" u="none" spc="-100" dirty="0">
                <a:solidFill>
                  <a:srgbClr val="000000"/>
                </a:solidFill>
              </a:rPr>
              <a:t> </a:t>
            </a:r>
            <a:r>
              <a:rPr lang="en-US" sz="2400" spc="-10" dirty="0">
                <a:hlinkClick r:id="rId3"/>
              </a:rPr>
              <a:t>nj.gov/education/choice/</a:t>
            </a:r>
          </a:p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u="none" spc="-10" dirty="0">
                <a:solidFill>
                  <a:srgbClr val="000000"/>
                </a:solidFill>
              </a:rPr>
              <a:t>FAQs:</a:t>
            </a:r>
            <a:r>
              <a:rPr lang="en-US" sz="2400" u="none" spc="-10" dirty="0">
                <a:solidFill>
                  <a:srgbClr val="000000"/>
                </a:solidFill>
                <a:hlinkClick r:id="rId3"/>
              </a:rPr>
              <a:t> </a:t>
            </a:r>
            <a:r>
              <a:rPr lang="en-US" sz="2400" spc="-1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nj.gov/education/choice/</a:t>
            </a:r>
            <a:r>
              <a:rPr lang="en-US" sz="2400" spc="-10" dirty="0" err="1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cdistricts</a:t>
            </a:r>
            <a:r>
              <a:rPr lang="en-US" sz="2400" spc="-1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2400" spc="-10" dirty="0" err="1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r>
              <a:rPr lang="en-US"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u="none" dirty="0">
                <a:solidFill>
                  <a:srgbClr val="000000"/>
                </a:solidFill>
              </a:rPr>
              <a:t>Email:</a:t>
            </a:r>
            <a:r>
              <a:rPr lang="en-US" sz="2400" u="none" spc="-25" dirty="0">
                <a:solidFill>
                  <a:srgbClr val="000000"/>
                </a:solidFill>
              </a:rPr>
              <a:t> </a:t>
            </a:r>
            <a:r>
              <a:rPr lang="en-US" sz="2400" spc="-10" dirty="0">
                <a:hlinkClick r:id="rId5"/>
              </a:rPr>
              <a:t>pschoice@doe.nj.gov</a:t>
            </a:r>
            <a:r>
              <a:rPr lang="en-US" sz="2400" spc="-1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9EA3F-6F7F-C101-45A2-0000CD6CF8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4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E8BA-44FC-0170-9A47-06A3B493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Us on Social Media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F877A-4764-1162-7123-E7F0FC9CA3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sz="1400" dirty="0"/>
              <a:t>@njdeptofed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7534DB-B373-4FE4-44DA-DEFD0DE3C6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29465-9614-F4A7-2745-4442655ECD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New Jersey Department of Education</a:t>
            </a:r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7DB17C-4391-4447-9B73-1C6D87CCAF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400" dirty="0"/>
              <a:t>Threads:</a:t>
            </a:r>
            <a:br>
              <a:rPr lang="en-US" sz="1400" dirty="0"/>
            </a:br>
            <a:r>
              <a:rPr lang="en-US" sz="1400" dirty="0"/>
              <a:t>@NewJerseyDOE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9B9AE2-0CAE-F8C7-5904-BB5585BD07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dirty="0"/>
              <a:t>X: @NewJerseyDOE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71530C-A2CF-90BE-687C-3FB18D13E9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YouTube: </a:t>
            </a:r>
            <a:r>
              <a:rPr lang="en-US" sz="1400" dirty="0"/>
              <a:t>@newjerseydepartmentofeduca6565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7168A-CC49-56E6-B127-660AAE5DD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9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Jersey Department of Education: </a:t>
            </a:r>
            <a:r>
              <a:rPr lang="en-US" dirty="0">
                <a:solidFill>
                  <a:srgbClr val="0000FF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" y="2822713"/>
            <a:ext cx="12191999" cy="2279293"/>
          </a:xfrm>
        </p:spPr>
        <p:txBody>
          <a:bodyPr>
            <a:normAutofit/>
          </a:bodyPr>
          <a:lstStyle/>
          <a:p>
            <a:r>
              <a:rPr lang="en-US" dirty="0"/>
              <a:t>Jessani Gordon, Director</a:t>
            </a:r>
          </a:p>
          <a:p>
            <a:r>
              <a:rPr lang="en-US" dirty="0"/>
              <a:t>Office of School Choice and Nonpublic Education</a:t>
            </a:r>
          </a:p>
          <a:p>
            <a:r>
              <a:rPr lang="en-US" sz="3200" spc="-10" dirty="0"/>
              <a:t>pschoice@doe.nj.gov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452954"/>
          </a:xfrm>
        </p:spPr>
        <p:txBody>
          <a:bodyPr/>
          <a:lstStyle/>
          <a:p>
            <a:r>
              <a:rPr lang="en-US" sz="4000" dirty="0"/>
              <a:t>Contents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5751" y="1027112"/>
            <a:ext cx="11849100" cy="5075514"/>
          </a:xfrm>
        </p:spPr>
        <p:txBody>
          <a:bodyPr rIns="274320">
            <a:noAutofit/>
          </a:bodyPr>
          <a:lstStyle/>
          <a:p>
            <a:pPr marL="603250" indent="-514350">
              <a:lnSpc>
                <a:spcPct val="100000"/>
              </a:lnSpc>
              <a:spcBef>
                <a:spcPts val="5"/>
              </a:spcBef>
              <a:spcAft>
                <a:spcPts val="1200"/>
              </a:spcAft>
              <a:buFont typeface="+mj-lt"/>
              <a:buAutoNum type="romanUcPeriod" startAt="2"/>
              <a:tabLst>
                <a:tab pos="386715" algn="l"/>
              </a:tabLst>
            </a:pPr>
            <a:r>
              <a:rPr lang="en-US" sz="2400" dirty="0">
                <a:cs typeface="Calibri"/>
                <a:hlinkClick r:id="rId3" action="ppaction://hlinksldjump"/>
              </a:rPr>
              <a:t>Program</a:t>
            </a:r>
            <a:r>
              <a:rPr lang="en-US" sz="2400" spc="-20" dirty="0">
                <a:cs typeface="Calibri"/>
                <a:hlinkClick r:id="rId3" action="ppaction://hlinksldjump"/>
              </a:rPr>
              <a:t> </a:t>
            </a:r>
            <a:r>
              <a:rPr lang="en-US" sz="2400" spc="-10" dirty="0">
                <a:cs typeface="Calibri"/>
                <a:hlinkClick r:id="rId3" action="ppaction://hlinksldjump"/>
              </a:rPr>
              <a:t>Policies</a:t>
            </a:r>
            <a:endParaRPr lang="en-US" sz="2400" spc="-10" dirty="0">
              <a:cs typeface="Calibri"/>
            </a:endParaRPr>
          </a:p>
          <a:p>
            <a:pPr marL="933450" lvl="1" indent="-440055">
              <a:lnSpc>
                <a:spcPct val="100000"/>
              </a:lnSpc>
              <a:spcAft>
                <a:spcPts val="600"/>
              </a:spcAft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cs typeface="Calibri"/>
              </a:rPr>
              <a:t>Choice</a:t>
            </a:r>
            <a:r>
              <a:rPr lang="en-US" sz="2400" spc="-3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enrollment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maximum</a:t>
            </a:r>
            <a:endParaRPr lang="en-US" sz="2400" dirty="0">
              <a:cs typeface="Calibri"/>
            </a:endParaRPr>
          </a:p>
          <a:p>
            <a:pPr marL="933450" lvl="1" indent="-440055">
              <a:lnSpc>
                <a:spcPct val="100000"/>
              </a:lnSpc>
              <a:spcAft>
                <a:spcPts val="600"/>
              </a:spcAft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cs typeface="Calibri"/>
              </a:rPr>
              <a:t>Student</a:t>
            </a:r>
            <a:r>
              <a:rPr lang="en-US" sz="2400" spc="-40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eligibility</a:t>
            </a:r>
            <a:endParaRPr lang="en-US" sz="2400" dirty="0">
              <a:cs typeface="Calibri"/>
            </a:endParaRPr>
          </a:p>
          <a:p>
            <a:pPr marL="933450" lvl="1" indent="-440055">
              <a:lnSpc>
                <a:spcPct val="100000"/>
              </a:lnSpc>
              <a:spcBef>
                <a:spcPts val="5"/>
              </a:spcBef>
              <a:spcAft>
                <a:spcPts val="600"/>
              </a:spcAft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cs typeface="Calibri"/>
              </a:rPr>
              <a:t>Conducting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lotteries</a:t>
            </a:r>
            <a:endParaRPr lang="en-US" sz="2400" dirty="0">
              <a:cs typeface="Calibri"/>
            </a:endParaRPr>
          </a:p>
          <a:p>
            <a:pPr marL="933450" lvl="1" indent="-440055">
              <a:lnSpc>
                <a:spcPct val="100000"/>
              </a:lnSpc>
              <a:spcAft>
                <a:spcPts val="600"/>
              </a:spcAft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cs typeface="Calibri"/>
              </a:rPr>
              <a:t>Student admission</a:t>
            </a:r>
          </a:p>
          <a:p>
            <a:pPr marL="933450" lvl="1" indent="-440055">
              <a:lnSpc>
                <a:spcPct val="100000"/>
              </a:lnSpc>
              <a:spcAft>
                <a:spcPts val="600"/>
              </a:spcAft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cs typeface="Calibri"/>
              </a:rPr>
              <a:t>Application</a:t>
            </a:r>
            <a:r>
              <a:rPr lang="en-US" sz="2400" spc="-2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denials</a:t>
            </a:r>
            <a:endParaRPr lang="en-US" sz="2400" dirty="0">
              <a:cs typeface="Calibri"/>
            </a:endParaRPr>
          </a:p>
          <a:p>
            <a:pPr marL="933450" lvl="1" indent="-440055">
              <a:lnSpc>
                <a:spcPct val="100000"/>
              </a:lnSpc>
              <a:spcBef>
                <a:spcPts val="5"/>
              </a:spcBef>
              <a:spcAft>
                <a:spcPts val="600"/>
              </a:spcAft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cs typeface="Calibri"/>
              </a:rPr>
              <a:t>W</a:t>
            </a:r>
            <a:r>
              <a:rPr lang="en-US" sz="2400" spc="-10" dirty="0">
                <a:cs typeface="Calibri"/>
              </a:rPr>
              <a:t>aiver process</a:t>
            </a:r>
            <a:endParaRPr lang="en-US" sz="2400" dirty="0">
              <a:cs typeface="Calibri"/>
            </a:endParaRPr>
          </a:p>
          <a:p>
            <a:pPr marL="933450" lvl="1" indent="-440055">
              <a:lnSpc>
                <a:spcPct val="100000"/>
              </a:lnSpc>
              <a:spcAft>
                <a:spcPts val="600"/>
              </a:spcAft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cs typeface="Calibri"/>
              </a:rPr>
              <a:t>Resident students who move</a:t>
            </a:r>
          </a:p>
          <a:p>
            <a:pPr marL="933450" lvl="1" indent="-440055">
              <a:lnSpc>
                <a:spcPct val="100000"/>
              </a:lnSpc>
              <a:spcAft>
                <a:spcPts val="600"/>
              </a:spcAft>
              <a:buSzPct val="91666"/>
              <a:buAutoNum type="arabicPeriod"/>
              <a:tabLst>
                <a:tab pos="933450" algn="l"/>
              </a:tabLst>
            </a:pPr>
            <a:r>
              <a:rPr lang="en-US" sz="2400" dirty="0">
                <a:cs typeface="Calibri"/>
              </a:rPr>
              <a:t>Parent</a:t>
            </a:r>
            <a:r>
              <a:rPr lang="en-US" sz="2400" spc="-65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information</a:t>
            </a:r>
            <a:r>
              <a:rPr lang="en-US" sz="2400" spc="-45" dirty="0">
                <a:cs typeface="Calibri"/>
              </a:rPr>
              <a:t> </a:t>
            </a:r>
            <a:r>
              <a:rPr lang="en-US" sz="2400" spc="-10" dirty="0">
                <a:cs typeface="Calibri"/>
              </a:rPr>
              <a:t>center</a:t>
            </a:r>
            <a:endParaRPr lang="en-US" sz="2400" dirty="0">
              <a:cs typeface="Calibri"/>
            </a:endParaRPr>
          </a:p>
          <a:p>
            <a:pPr marL="603250" indent="-514350">
              <a:lnSpc>
                <a:spcPct val="100000"/>
              </a:lnSpc>
              <a:spcBef>
                <a:spcPts val="5"/>
              </a:spcBef>
              <a:buFont typeface="+mj-lt"/>
              <a:buAutoNum type="romanUcPeriod" startAt="2"/>
              <a:tabLst>
                <a:tab pos="386715" algn="l"/>
              </a:tabLst>
            </a:pPr>
            <a:r>
              <a:rPr lang="en-US" sz="2400" spc="-10" dirty="0">
                <a:cs typeface="Calibri"/>
                <a:hlinkClick r:id="rId4" action="ppaction://hlinksldjump"/>
              </a:rPr>
              <a:t>Choice Funding</a:t>
            </a:r>
            <a:endParaRPr lang="en-US" sz="24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5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DAEA0E-BB63-B19C-757E-8CDF865D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135924"/>
            <a:ext cx="10096959" cy="847333"/>
          </a:xfrm>
        </p:spPr>
        <p:txBody>
          <a:bodyPr/>
          <a:lstStyle/>
          <a:p>
            <a:r>
              <a:rPr lang="en-US" sz="4000" dirty="0"/>
              <a:t>Student Application Process for Choice Districts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E6D14D-EEF8-3112-1B00-8E2D08BF7F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August</a:t>
            </a:r>
          </a:p>
          <a:p>
            <a:r>
              <a:rPr lang="en-US" dirty="0"/>
              <a:t>DOE sends choice max enrollment to districts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8A412E-BE31-C061-C176-E8ECB191D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08569" y="2862263"/>
            <a:ext cx="1250608" cy="1692275"/>
          </a:xfrm>
        </p:spPr>
        <p:txBody>
          <a:bodyPr>
            <a:normAutofit/>
          </a:bodyPr>
          <a:lstStyle/>
          <a:p>
            <a:r>
              <a:rPr lang="en-US" b="1" dirty="0"/>
              <a:t>September</a:t>
            </a:r>
          </a:p>
          <a:p>
            <a:r>
              <a:rPr lang="en-US" dirty="0"/>
              <a:t>Districts post profile and application on website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1DA284-FB90-D697-A691-924EDF9ACF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36662" y="2862263"/>
            <a:ext cx="1250608" cy="1692275"/>
          </a:xfrm>
        </p:spPr>
        <p:txBody>
          <a:bodyPr/>
          <a:lstStyle/>
          <a:p>
            <a:r>
              <a:rPr lang="en-US" b="1" dirty="0"/>
              <a:t>Sept. -- Nov.</a:t>
            </a:r>
          </a:p>
          <a:p>
            <a:r>
              <a:rPr lang="en-US" dirty="0"/>
              <a:t>Students submit applications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8A7B6B-C1A3-35A7-AE63-776EA270D4F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8022" y="2862263"/>
            <a:ext cx="1145212" cy="1692275"/>
          </a:xfrm>
        </p:spPr>
        <p:txBody>
          <a:bodyPr/>
          <a:lstStyle/>
          <a:p>
            <a:r>
              <a:rPr lang="en-US" b="1" dirty="0"/>
              <a:t>Late Nov.</a:t>
            </a:r>
          </a:p>
          <a:p>
            <a:r>
              <a:rPr lang="en-US" dirty="0"/>
              <a:t>Application deadline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366D6C1-9F0F-F929-28F8-DCAC9B829F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53986" y="2862263"/>
            <a:ext cx="1405249" cy="1692275"/>
          </a:xfrm>
        </p:spPr>
        <p:txBody>
          <a:bodyPr/>
          <a:lstStyle/>
          <a:p>
            <a:r>
              <a:rPr lang="en-US" b="1" dirty="0"/>
              <a:t>Mid De</a:t>
            </a:r>
            <a:r>
              <a:rPr lang="en-US" dirty="0"/>
              <a:t>c.</a:t>
            </a:r>
          </a:p>
          <a:p>
            <a:r>
              <a:rPr lang="en-US" dirty="0"/>
              <a:t>Districts conduct lottery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58052A-44D1-BA82-F480-E741A7D684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50923" y="2845697"/>
            <a:ext cx="1269852" cy="1692275"/>
          </a:xfrm>
        </p:spPr>
        <p:txBody>
          <a:bodyPr>
            <a:normAutofit/>
          </a:bodyPr>
          <a:lstStyle/>
          <a:p>
            <a:r>
              <a:rPr lang="en-US" b="1" dirty="0"/>
              <a:t>Late Dec.</a:t>
            </a:r>
          </a:p>
          <a:p>
            <a:r>
              <a:rPr lang="en-US" dirty="0"/>
              <a:t>Districts send notices of acceptance/</a:t>
            </a:r>
            <a:br>
              <a:rPr lang="en-US" dirty="0"/>
            </a:br>
            <a:r>
              <a:rPr lang="en-US" dirty="0"/>
              <a:t>rejection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389CAD-7135-F0DE-8A2D-8936578905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9017" y="2862263"/>
            <a:ext cx="1230395" cy="1692275"/>
          </a:xfrm>
        </p:spPr>
        <p:txBody>
          <a:bodyPr/>
          <a:lstStyle/>
          <a:p>
            <a:r>
              <a:rPr lang="en-US" b="1" dirty="0"/>
              <a:t>Early Jan</a:t>
            </a:r>
            <a:r>
              <a:rPr lang="en-US" dirty="0"/>
              <a:t>.</a:t>
            </a:r>
          </a:p>
          <a:p>
            <a:r>
              <a:rPr lang="en-US" dirty="0"/>
              <a:t>Students commit to one district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7BCD1CF-D6EC-C9CA-384B-419EFF4B8D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583432" y="2845696"/>
            <a:ext cx="1269852" cy="1692275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Mid Jan.</a:t>
            </a:r>
          </a:p>
          <a:p>
            <a:r>
              <a:rPr lang="en-US" dirty="0"/>
              <a:t>Districts notify resident districts of students’ 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CD41C-C2A7-B724-C8D5-366DCCF5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84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0C9C-695A-2DEC-0ABC-97488E55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125937"/>
            <a:ext cx="10096959" cy="747579"/>
          </a:xfrm>
        </p:spPr>
        <p:txBody>
          <a:bodyPr/>
          <a:lstStyle/>
          <a:p>
            <a:r>
              <a:rPr lang="en-US" sz="4000" dirty="0"/>
              <a:t>Student Application Process for Choice Districts – Forms and Templates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4A773C62-B803-9F95-1F71-EB93CA4032A5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2368269134"/>
              </p:ext>
            </p:extLst>
          </p:nvPr>
        </p:nvGraphicFramePr>
        <p:xfrm>
          <a:off x="240778" y="1302216"/>
          <a:ext cx="11491784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843">
                  <a:extLst>
                    <a:ext uri="{9D8B030D-6E8A-4147-A177-3AD203B41FA5}">
                      <a16:colId xmlns:a16="http://schemas.microsoft.com/office/drawing/2014/main" val="186175244"/>
                    </a:ext>
                  </a:extLst>
                </a:gridCol>
                <a:gridCol w="4774677">
                  <a:extLst>
                    <a:ext uri="{9D8B030D-6E8A-4147-A177-3AD203B41FA5}">
                      <a16:colId xmlns:a16="http://schemas.microsoft.com/office/drawing/2014/main" val="2316155382"/>
                    </a:ext>
                  </a:extLst>
                </a:gridCol>
                <a:gridCol w="4647264">
                  <a:extLst>
                    <a:ext uri="{9D8B030D-6E8A-4147-A177-3AD203B41FA5}">
                      <a16:colId xmlns:a16="http://schemas.microsoft.com/office/drawing/2014/main" val="2384284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700" b="0" dirty="0"/>
                        <a:t>Month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Step in Process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Forms and Templates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63155"/>
                  </a:ext>
                </a:extLst>
              </a:tr>
              <a:tr h="586149">
                <a:tc>
                  <a:txBody>
                    <a:bodyPr/>
                    <a:lstStyle/>
                    <a:p>
                      <a:r>
                        <a:rPr lang="en-US" sz="1700" dirty="0"/>
                        <a:t>August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Choice districts receive maximum choice enrollment from NJDOE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NJDOE sends email blast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698180"/>
                  </a:ext>
                </a:extLst>
              </a:tr>
              <a:tr h="586149">
                <a:tc>
                  <a:txBody>
                    <a:bodyPr/>
                    <a:lstStyle/>
                    <a:p>
                      <a:r>
                        <a:rPr lang="en-US" sz="1700" dirty="0"/>
                        <a:t>September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Choice districts post profile and application on their websites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hlinkClick r:id="rId3"/>
                        </a:rPr>
                        <a:t>Choice District Profile Template</a:t>
                      </a:r>
                      <a:endParaRPr lang="en-US" sz="17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hlinkClick r:id="rId4"/>
                        </a:rPr>
                        <a:t>Student Application Template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924212"/>
                  </a:ext>
                </a:extLst>
              </a:tr>
              <a:tr h="586149">
                <a:tc>
                  <a:txBody>
                    <a:bodyPr/>
                    <a:lstStyle/>
                    <a:p>
                      <a:r>
                        <a:rPr lang="en-US" sz="1700" dirty="0"/>
                        <a:t>September to late November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Students submit applications by deadline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Students submit applications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183132"/>
                  </a:ext>
                </a:extLst>
              </a:tr>
              <a:tr h="835263">
                <a:tc>
                  <a:txBody>
                    <a:bodyPr/>
                    <a:lstStyle/>
                    <a:p>
                      <a:r>
                        <a:rPr lang="en-US" sz="1700" dirty="0"/>
                        <a:t>Immediately after application deadline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Choice districts notify resident districts of students' applications and get verification back of tier status for their choice lottery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hlinkClick r:id="rId5"/>
                        </a:rPr>
                        <a:t>Resident District Confirmation of Student Enrollment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189789"/>
                  </a:ext>
                </a:extLst>
              </a:tr>
              <a:tr h="337036">
                <a:tc>
                  <a:txBody>
                    <a:bodyPr/>
                    <a:lstStyle/>
                    <a:p>
                      <a:r>
                        <a:rPr lang="en-US" sz="1700" dirty="0"/>
                        <a:t>Early 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NJDOE data collection: choice districts submit application data to determine revised choice enrollment maximum (if appropriate)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6"/>
                        </a:rPr>
                        <a:t>NJDOE Homeroom </a:t>
                      </a:r>
                      <a:r>
                        <a:rPr lang="en-US" sz="1700" dirty="0"/>
                        <a:t>“Supplemental Choice Part 1”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438658"/>
                  </a:ext>
                </a:extLst>
              </a:tr>
              <a:tr h="586149">
                <a:tc>
                  <a:txBody>
                    <a:bodyPr/>
                    <a:lstStyle/>
                    <a:p>
                      <a:r>
                        <a:rPr lang="en-US" sz="1700" dirty="0"/>
                        <a:t>Mid 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Choice districts notify parents of public lottery time and date and conduct lottery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Choice districts send lottery notifications to parents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41643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9155A-1F8E-950E-3137-8C69E3DF0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4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0C9C-695A-2DEC-0ABC-97488E55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125937"/>
            <a:ext cx="10096959" cy="747579"/>
          </a:xfrm>
        </p:spPr>
        <p:txBody>
          <a:bodyPr/>
          <a:lstStyle/>
          <a:p>
            <a:r>
              <a:rPr lang="en-US" sz="4000" dirty="0"/>
              <a:t>Student Application Process for Choice Districts – Forms and Templates (Cont’d)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id="{4A773C62-B803-9F95-1F71-EB93CA4032A5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13295766"/>
              </p:ext>
            </p:extLst>
          </p:nvPr>
        </p:nvGraphicFramePr>
        <p:xfrm>
          <a:off x="350108" y="1336802"/>
          <a:ext cx="11491784" cy="4457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843">
                  <a:extLst>
                    <a:ext uri="{9D8B030D-6E8A-4147-A177-3AD203B41FA5}">
                      <a16:colId xmlns:a16="http://schemas.microsoft.com/office/drawing/2014/main" val="186175244"/>
                    </a:ext>
                  </a:extLst>
                </a:gridCol>
                <a:gridCol w="4774677">
                  <a:extLst>
                    <a:ext uri="{9D8B030D-6E8A-4147-A177-3AD203B41FA5}">
                      <a16:colId xmlns:a16="http://schemas.microsoft.com/office/drawing/2014/main" val="2316155382"/>
                    </a:ext>
                  </a:extLst>
                </a:gridCol>
                <a:gridCol w="4647264">
                  <a:extLst>
                    <a:ext uri="{9D8B030D-6E8A-4147-A177-3AD203B41FA5}">
                      <a16:colId xmlns:a16="http://schemas.microsoft.com/office/drawing/2014/main" val="2384284859"/>
                    </a:ext>
                  </a:extLst>
                </a:gridCol>
              </a:tblGrid>
              <a:tr h="119004">
                <a:tc>
                  <a:txBody>
                    <a:bodyPr/>
                    <a:lstStyle/>
                    <a:p>
                      <a:r>
                        <a:rPr lang="en-US" sz="1700" b="0" dirty="0"/>
                        <a:t>Month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Step in Process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b="0" dirty="0"/>
                        <a:t>Forms and Templates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763155"/>
                  </a:ext>
                </a:extLst>
              </a:tr>
              <a:tr h="586149">
                <a:tc>
                  <a:txBody>
                    <a:bodyPr/>
                    <a:lstStyle/>
                    <a:p>
                      <a:r>
                        <a:rPr lang="en-US" sz="1700" dirty="0"/>
                        <a:t>Late December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Choice districts send notices of acceptance, rejection, or waitlisting to all applicants and intent to enroll form to accepted applicants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hlinkClick r:id="rId3"/>
                        </a:rPr>
                        <a:t>Notice of Student Acceptance, Rejection, or Waitlisting Template</a:t>
                      </a:r>
                      <a:endParaRPr lang="en-US" sz="17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>
                          <a:hlinkClick r:id="rId4"/>
                        </a:rPr>
                        <a:t>Notice of Student’s Intent to Enroll Template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698180"/>
                  </a:ext>
                </a:extLst>
              </a:tr>
              <a:tr h="586149">
                <a:tc>
                  <a:txBody>
                    <a:bodyPr/>
                    <a:lstStyle/>
                    <a:p>
                      <a:r>
                        <a:rPr lang="en-US" sz="1700" dirty="0"/>
                        <a:t>Early 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Accepted students commit to choice districts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Students return Intent to Enroll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924212"/>
                  </a:ext>
                </a:extLst>
              </a:tr>
              <a:tr h="586149">
                <a:tc>
                  <a:txBody>
                    <a:bodyPr/>
                    <a:lstStyle/>
                    <a:p>
                      <a:r>
                        <a:rPr lang="en-US" sz="1700" dirty="0"/>
                        <a:t>Mid 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Choice districts notify resident districts of accepted students’ intent to enroll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/>
                        <a:t>Choice districts send to resident districts copy of students’ Intent to Enroll form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183132"/>
                  </a:ext>
                </a:extLst>
              </a:tr>
              <a:tr h="835263">
                <a:tc>
                  <a:txBody>
                    <a:bodyPr/>
                    <a:lstStyle/>
                    <a:p>
                      <a:r>
                        <a:rPr lang="en-US" sz="1700" dirty="0"/>
                        <a:t>Late January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NJDOE data collection: </a:t>
                      </a:r>
                      <a:r>
                        <a:rPr lang="en-US" sz="1700" dirty="0"/>
                        <a:t>Choice districts submit their projected choice enrollment to NJDOE Homeroom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hlinkClick r:id="rId5"/>
                        </a:rPr>
                        <a:t>NJDOE Homeroom </a:t>
                      </a:r>
                      <a:r>
                        <a:rPr lang="en-US" sz="1700" dirty="0"/>
                        <a:t>“Supplemental Choice Part 2”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189789"/>
                  </a:ext>
                </a:extLst>
              </a:tr>
              <a:tr h="337036">
                <a:tc>
                  <a:txBody>
                    <a:bodyPr/>
                    <a:lstStyle/>
                    <a:p>
                      <a:r>
                        <a:rPr lang="en-US" sz="1700" dirty="0"/>
                        <a:t>By March 15 or upon student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Choice districts</a:t>
                      </a:r>
                      <a:r>
                        <a:rPr lang="en-US" sz="1800" kern="1200" spc="-1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send</a:t>
                      </a:r>
                      <a:r>
                        <a:rPr lang="en-US" sz="1800" kern="1200" spc="-3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the</a:t>
                      </a:r>
                      <a:r>
                        <a:rPr lang="en-US" sz="1800" u="none" kern="1200" spc="-4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</a:rPr>
                        <a:t>application</a:t>
                      </a:r>
                      <a:r>
                        <a:rPr lang="en-US" sz="1800" u="none" kern="1200" spc="-35" dirty="0">
                          <a:solidFill>
                            <a:schemeClr val="tx1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</a:rPr>
                        <a:t>for</a:t>
                      </a:r>
                      <a:r>
                        <a:rPr lang="en-US" sz="1800" u="none" kern="1200" spc="-40" dirty="0">
                          <a:solidFill>
                            <a:schemeClr val="tx1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</a:rPr>
                        <a:t>transportation</a:t>
                      </a:r>
                      <a:r>
                        <a:rPr lang="en-US" sz="1800" u="none" kern="1200" spc="-3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t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o</a:t>
                      </a:r>
                      <a:r>
                        <a:rPr lang="en-US" sz="1800" u="none" kern="1200" spc="-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u="none" kern="1200" spc="-25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all 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accepted</a:t>
                      </a:r>
                      <a:r>
                        <a:rPr lang="en-US" sz="1800" u="none" kern="1200" spc="-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students’</a:t>
                      </a:r>
                      <a:r>
                        <a:rPr lang="en-US" sz="1800" u="none" kern="1200" spc="-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resident</a:t>
                      </a:r>
                      <a:r>
                        <a:rPr lang="en-US" sz="1800" u="none" kern="1200" spc="-5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lang="en-US" sz="1800" u="none" kern="1200" spc="-1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districts</a:t>
                      </a:r>
                      <a:endParaRPr lang="en-US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heavy" kern="120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6"/>
                        </a:rPr>
                        <a:t>Application</a:t>
                      </a:r>
                      <a:r>
                        <a:rPr lang="en-US" sz="1800" u="heavy" kern="1200" spc="-3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6"/>
                        </a:rPr>
                        <a:t> </a:t>
                      </a:r>
                      <a:r>
                        <a:rPr lang="en-US" sz="1800" u="heavy" kern="120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6"/>
                        </a:rPr>
                        <a:t>for</a:t>
                      </a:r>
                      <a:r>
                        <a:rPr lang="en-US" sz="1800" u="heavy" kern="1200" spc="-4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6"/>
                        </a:rPr>
                        <a:t> </a:t>
                      </a:r>
                      <a:r>
                        <a:rPr lang="en-US" sz="1800" u="heavy" kern="1200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+mn-lt"/>
                          <a:ea typeface="+mn-ea"/>
                          <a:cs typeface="Calibri"/>
                          <a:hlinkClick r:id="rId6"/>
                        </a:rPr>
                        <a:t>Transportation</a:t>
                      </a:r>
                      <a:r>
                        <a:rPr lang="en-US" sz="1800" u="none" kern="1200" spc="-3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endParaRPr lang="en-US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43865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9155A-1F8E-950E-3137-8C69E3DF0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9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5FC8-5337-01C3-0411-5567231C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960" y="-64168"/>
            <a:ext cx="10096959" cy="1155800"/>
          </a:xfrm>
        </p:spPr>
        <p:txBody>
          <a:bodyPr/>
          <a:lstStyle/>
          <a:p>
            <a:r>
              <a:rPr lang="en-US" sz="4000" dirty="0"/>
              <a:t>Timeline for Determination of Choice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F5BAE-C9AC-418D-1B37-3398954D23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302027"/>
            <a:ext cx="11849100" cy="4724124"/>
          </a:xfrm>
        </p:spPr>
        <p:txBody>
          <a:bodyPr>
            <a:normAutofit/>
          </a:bodyPr>
          <a:lstStyle/>
          <a:p>
            <a:pPr marL="354965" marR="417195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lang="en-US" sz="2400" b="1" dirty="0">
                <a:latin typeface="+mn-lt"/>
                <a:cs typeface="Calibri"/>
              </a:rPr>
              <a:t>August:</a:t>
            </a:r>
            <a:r>
              <a:rPr lang="en-US" sz="2400" b="1" spc="-10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NJ</a:t>
            </a:r>
            <a:r>
              <a:rPr lang="en-US" sz="2400" dirty="0">
                <a:latin typeface="+mn-lt"/>
                <a:cs typeface="Calibri"/>
              </a:rPr>
              <a:t>DOE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sends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approved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choice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enrollment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maximum</a:t>
            </a:r>
            <a:r>
              <a:rPr lang="en-US" sz="2400" spc="-25" dirty="0">
                <a:latin typeface="+mn-lt"/>
                <a:cs typeface="Calibri"/>
              </a:rPr>
              <a:t> to choice </a:t>
            </a:r>
            <a:r>
              <a:rPr lang="en-US" sz="2400" spc="-10" dirty="0">
                <a:latin typeface="+mn-lt"/>
                <a:cs typeface="Calibri"/>
              </a:rPr>
              <a:t>districts.</a:t>
            </a:r>
            <a:endParaRPr lang="en-US" sz="2400" dirty="0">
              <a:latin typeface="+mn-lt"/>
              <a:cs typeface="Calibri"/>
            </a:endParaRPr>
          </a:p>
          <a:p>
            <a:pPr marL="354965" indent="-342265">
              <a:lnSpc>
                <a:spcPct val="100000"/>
              </a:lnSpc>
              <a:buSzPct val="90909"/>
              <a:buFont typeface="Arial"/>
              <a:buChar char="•"/>
              <a:tabLst>
                <a:tab pos="354965" algn="l"/>
              </a:tabLst>
            </a:pPr>
            <a:r>
              <a:rPr lang="en-US" sz="2400" b="1" spc="-10" dirty="0">
                <a:latin typeface="+mn-lt"/>
                <a:cs typeface="Calibri"/>
              </a:rPr>
              <a:t>September-mid-</a:t>
            </a:r>
            <a:r>
              <a:rPr lang="en-US" sz="2400" b="1" dirty="0">
                <a:latin typeface="+mn-lt"/>
                <a:cs typeface="Calibri"/>
              </a:rPr>
              <a:t>January:</a:t>
            </a:r>
            <a:r>
              <a:rPr lang="en-US" sz="2400" b="1" spc="30" dirty="0">
                <a:latin typeface="+mn-lt"/>
                <a:cs typeface="Calibri"/>
              </a:rPr>
              <a:t> </a:t>
            </a:r>
            <a:r>
              <a:rPr lang="en-US" sz="2400" spc="30" dirty="0">
                <a:latin typeface="+mn-lt"/>
                <a:cs typeface="Calibri"/>
              </a:rPr>
              <a:t>Choice d</a:t>
            </a:r>
            <a:r>
              <a:rPr lang="en-US" sz="2400" dirty="0">
                <a:latin typeface="+mn-lt"/>
                <a:cs typeface="Calibri"/>
              </a:rPr>
              <a:t>istricts</a:t>
            </a:r>
            <a:r>
              <a:rPr lang="en-US" sz="2400" spc="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receive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applications</a:t>
            </a:r>
            <a:r>
              <a:rPr lang="en-US" sz="2400" spc="15" dirty="0">
                <a:latin typeface="+mn-lt"/>
                <a:cs typeface="Calibri"/>
              </a:rPr>
              <a:t> </a:t>
            </a:r>
            <a:r>
              <a:rPr lang="en-US" sz="2400" spc="-25" dirty="0">
                <a:latin typeface="+mn-lt"/>
                <a:cs typeface="Calibri"/>
              </a:rPr>
              <a:t>and </a:t>
            </a:r>
            <a:r>
              <a:rPr lang="en-US" sz="2400" dirty="0">
                <a:latin typeface="+mn-lt"/>
                <a:cs typeface="Calibri"/>
              </a:rPr>
              <a:t>accept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choice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students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for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next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spc="-10" dirty="0">
                <a:latin typeface="+mn-lt"/>
                <a:cs typeface="Calibri"/>
              </a:rPr>
              <a:t>year.</a:t>
            </a:r>
            <a:endParaRPr lang="en-US" sz="2400" dirty="0">
              <a:latin typeface="+mn-lt"/>
              <a:cs typeface="Calibri"/>
            </a:endParaRPr>
          </a:p>
          <a:p>
            <a:pPr marL="354965" marR="5080" indent="-342900">
              <a:lnSpc>
                <a:spcPct val="100000"/>
              </a:lnSpc>
              <a:buSzPct val="90909"/>
              <a:buFont typeface="Arial"/>
              <a:buChar char="•"/>
              <a:tabLst>
                <a:tab pos="354965" algn="l"/>
              </a:tabLst>
            </a:pPr>
            <a:r>
              <a:rPr lang="en-US" sz="2400" b="1" dirty="0">
                <a:latin typeface="+mn-lt"/>
                <a:cs typeface="Calibri"/>
              </a:rPr>
              <a:t>Late</a:t>
            </a:r>
            <a:r>
              <a:rPr lang="en-US" sz="2400" b="1" spc="-5" dirty="0">
                <a:latin typeface="+mn-lt"/>
                <a:cs typeface="Calibri"/>
              </a:rPr>
              <a:t> </a:t>
            </a:r>
            <a:r>
              <a:rPr lang="en-US" sz="2400" b="1" dirty="0">
                <a:latin typeface="+mn-lt"/>
                <a:cs typeface="Calibri"/>
              </a:rPr>
              <a:t>January:</a:t>
            </a:r>
            <a:r>
              <a:rPr lang="en-US" sz="2400" b="1" spc="-25" dirty="0">
                <a:latin typeface="+mn-lt"/>
                <a:cs typeface="Calibri"/>
              </a:rPr>
              <a:t> </a:t>
            </a:r>
            <a:r>
              <a:rPr lang="en-US" sz="2400" spc="-25" dirty="0">
                <a:latin typeface="+mn-lt"/>
                <a:cs typeface="Calibri"/>
              </a:rPr>
              <a:t>Choice d</a:t>
            </a:r>
            <a:r>
              <a:rPr lang="en-US" sz="2400" dirty="0">
                <a:latin typeface="+mn-lt"/>
                <a:cs typeface="Calibri"/>
              </a:rPr>
              <a:t>istricts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submit</a:t>
            </a:r>
            <a:r>
              <a:rPr lang="en-US" sz="2400" spc="-20" dirty="0">
                <a:latin typeface="+mn-lt"/>
                <a:cs typeface="Calibri"/>
              </a:rPr>
              <a:t> projected </a:t>
            </a:r>
            <a:r>
              <a:rPr lang="en-US" sz="2400" dirty="0">
                <a:latin typeface="+mn-lt"/>
                <a:cs typeface="Calibri"/>
              </a:rPr>
              <a:t>choice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enrollment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data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to </a:t>
            </a:r>
            <a:r>
              <a:rPr lang="en-US" sz="2400" spc="-10" dirty="0">
                <a:latin typeface="+mn-lt"/>
                <a:cs typeface="Calibri"/>
              </a:rPr>
              <a:t>NJDOE. </a:t>
            </a:r>
            <a:r>
              <a:rPr lang="en-US" sz="2400" dirty="0">
                <a:latin typeface="+mn-lt"/>
                <a:cs typeface="Calibri"/>
              </a:rPr>
              <a:t>NJDOE</a:t>
            </a:r>
            <a:r>
              <a:rPr lang="en-US" sz="2400" spc="-2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locks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choice</a:t>
            </a:r>
            <a:r>
              <a:rPr lang="en-US" sz="2400" spc="-2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enrollment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number</a:t>
            </a:r>
            <a:r>
              <a:rPr lang="en-US" sz="2400" spc="-3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for</a:t>
            </a:r>
            <a:r>
              <a:rPr lang="en-US" sz="2400" spc="-1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next</a:t>
            </a:r>
            <a:r>
              <a:rPr lang="en-US" sz="2400" spc="-10" dirty="0">
                <a:latin typeface="+mn-lt"/>
                <a:cs typeface="Calibri"/>
              </a:rPr>
              <a:t> fiscal year.</a:t>
            </a:r>
            <a:endParaRPr lang="en-US" sz="2400" dirty="0">
              <a:latin typeface="+mn-lt"/>
              <a:cs typeface="Calibri"/>
            </a:endParaRPr>
          </a:p>
          <a:p>
            <a:pPr marL="354965" marR="262890" indent="-342900">
              <a:lnSpc>
                <a:spcPct val="100000"/>
              </a:lnSpc>
              <a:buSzPct val="90909"/>
              <a:buFont typeface="Arial"/>
              <a:buChar char="•"/>
              <a:tabLst>
                <a:tab pos="354965" algn="l"/>
              </a:tabLst>
            </a:pPr>
            <a:r>
              <a:rPr lang="en-US" sz="2400" b="1" dirty="0">
                <a:latin typeface="+mn-lt"/>
                <a:cs typeface="Calibri"/>
              </a:rPr>
              <a:t>February:</a:t>
            </a:r>
            <a:r>
              <a:rPr lang="en-US" sz="2400" b="1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NJDOE</a:t>
            </a:r>
            <a:r>
              <a:rPr lang="en-US" sz="2400" spc="-1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sends</a:t>
            </a:r>
            <a:r>
              <a:rPr lang="en-US" sz="2400" spc="-40" dirty="0">
                <a:latin typeface="+mn-lt"/>
                <a:cs typeface="Calibri"/>
              </a:rPr>
              <a:t> </a:t>
            </a:r>
            <a:r>
              <a:rPr lang="en-US" sz="2400" i="1" dirty="0">
                <a:latin typeface="+mn-lt"/>
                <a:cs typeface="Calibri"/>
              </a:rPr>
              <a:t>State</a:t>
            </a:r>
            <a:r>
              <a:rPr lang="en-US" sz="2400" i="1" spc="-15" dirty="0">
                <a:latin typeface="+mn-lt"/>
                <a:cs typeface="Calibri"/>
              </a:rPr>
              <a:t> </a:t>
            </a:r>
            <a:r>
              <a:rPr lang="en-US" sz="2400" i="1" dirty="0">
                <a:latin typeface="+mn-lt"/>
                <a:cs typeface="Calibri"/>
              </a:rPr>
              <a:t>Aid</a:t>
            </a:r>
            <a:r>
              <a:rPr lang="en-US" sz="2400" i="1" spc="-30" dirty="0">
                <a:latin typeface="+mn-lt"/>
                <a:cs typeface="Calibri"/>
              </a:rPr>
              <a:t> </a:t>
            </a:r>
            <a:r>
              <a:rPr lang="en-US" sz="2400" i="1" dirty="0">
                <a:latin typeface="+mn-lt"/>
                <a:cs typeface="Calibri"/>
              </a:rPr>
              <a:t>Notices</a:t>
            </a:r>
            <a:r>
              <a:rPr lang="en-US" sz="2400" i="1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to</a:t>
            </a:r>
            <a:r>
              <a:rPr lang="en-US" sz="2400" spc="-20" dirty="0">
                <a:latin typeface="+mn-lt"/>
                <a:cs typeface="Calibri"/>
              </a:rPr>
              <a:t> school </a:t>
            </a:r>
            <a:r>
              <a:rPr lang="en-US" sz="2400" dirty="0">
                <a:latin typeface="+mn-lt"/>
                <a:cs typeface="Calibri"/>
              </a:rPr>
              <a:t>districts.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spc="-20" dirty="0">
                <a:latin typeface="+mn-lt"/>
                <a:cs typeface="Calibri"/>
              </a:rPr>
              <a:t>This </a:t>
            </a:r>
            <a:r>
              <a:rPr lang="en-US" sz="2400" dirty="0">
                <a:latin typeface="+mn-lt"/>
                <a:cs typeface="Calibri"/>
              </a:rPr>
              <a:t>determines</a:t>
            </a:r>
            <a:r>
              <a:rPr lang="en-US" sz="2400" spc="-20" dirty="0">
                <a:latin typeface="+mn-lt"/>
                <a:cs typeface="Calibri"/>
              </a:rPr>
              <a:t> their </a:t>
            </a:r>
            <a:r>
              <a:rPr lang="en-US" sz="2400" dirty="0">
                <a:latin typeface="+mn-lt"/>
                <a:cs typeface="Calibri"/>
              </a:rPr>
              <a:t>choice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enrollment</a:t>
            </a:r>
            <a:r>
              <a:rPr lang="en-US" sz="2400" spc="-25" dirty="0">
                <a:latin typeface="+mn-lt"/>
                <a:cs typeface="Calibri"/>
              </a:rPr>
              <a:t> </a:t>
            </a:r>
            <a:r>
              <a:rPr lang="en-US" sz="2400" spc="-20" dirty="0">
                <a:latin typeface="+mn-lt"/>
                <a:cs typeface="Calibri"/>
              </a:rPr>
              <a:t>and </a:t>
            </a:r>
            <a:r>
              <a:rPr lang="en-US" sz="2400" dirty="0">
                <a:latin typeface="+mn-lt"/>
                <a:cs typeface="Calibri"/>
              </a:rPr>
              <a:t>funding</a:t>
            </a:r>
            <a:r>
              <a:rPr lang="en-US" sz="2400" spc="-30" dirty="0">
                <a:latin typeface="+mn-lt"/>
                <a:cs typeface="Calibri"/>
              </a:rPr>
              <a:t> </a:t>
            </a:r>
            <a:r>
              <a:rPr lang="en-US" sz="2400" dirty="0">
                <a:latin typeface="+mn-lt"/>
                <a:cs typeface="Calibri"/>
              </a:rPr>
              <a:t>for the</a:t>
            </a:r>
            <a:r>
              <a:rPr lang="en-US" sz="2400" spc="-5" dirty="0">
                <a:latin typeface="+mn-lt"/>
                <a:cs typeface="Calibri"/>
              </a:rPr>
              <a:t> </a:t>
            </a:r>
            <a:r>
              <a:rPr lang="en-US" sz="2400" spc="-20" dirty="0">
                <a:latin typeface="+mn-lt"/>
                <a:cs typeface="Calibri"/>
              </a:rPr>
              <a:t>next fiscal </a:t>
            </a:r>
            <a:r>
              <a:rPr lang="en-US" sz="2400" spc="-10" dirty="0">
                <a:latin typeface="+mn-lt"/>
                <a:cs typeface="Calibri"/>
              </a:rPr>
              <a:t>year.</a:t>
            </a:r>
            <a:endParaRPr lang="en-US" sz="2400" dirty="0">
              <a:latin typeface="+mn-lt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942008-1BAC-76D6-398B-323F1FA4C5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0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308CA-7D41-F2BB-4C5A-51A6AD87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Choice Program Policies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536CAC-6464-1B7C-7658-A5B55F53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B872D-3AE9-4542-A461-B751CD6BB8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4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2B17-B83F-0D5F-BB83-FAC7FB7EE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5000" b="1" kern="1200" dirty="0">
                <a:solidFill>
                  <a:srgbClr val="6E2405"/>
                </a:solidFill>
                <a:effectLst/>
                <a:latin typeface="Palatino Linotype" panose="02040502050505030304" pitchFamily="18" charset="0"/>
                <a:ea typeface="+mj-ea"/>
                <a:cs typeface="+mj-cs"/>
              </a:rPr>
              <a:t>Choice Enrollment Maximum</a:t>
            </a:r>
            <a:endParaRPr lang="en-US" sz="4000" dirty="0">
              <a:effectLst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BB552-1702-748A-ECF9-93855258FD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0" y="1202636"/>
            <a:ext cx="11849100" cy="4917968"/>
          </a:xfrm>
        </p:spPr>
        <p:txBody>
          <a:bodyPr>
            <a:normAutofit fontScale="77500" lnSpcReduction="20000"/>
          </a:bodyPr>
          <a:lstStyle/>
          <a:p>
            <a:pPr marL="469900" indent="-457200">
              <a:lnSpc>
                <a:spcPts val="2270"/>
              </a:lnSpc>
              <a:spcBef>
                <a:spcPts val="100"/>
              </a:spcBef>
              <a:tabLst>
                <a:tab pos="355600" algn="l"/>
              </a:tabLst>
            </a:pPr>
            <a:r>
              <a:rPr lang="en-US" dirty="0">
                <a:cs typeface="Calibri"/>
              </a:rPr>
              <a:t>Choice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districts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cannot</a:t>
            </a:r>
            <a:r>
              <a:rPr lang="en-US" spc="-60" dirty="0">
                <a:cs typeface="Calibri"/>
              </a:rPr>
              <a:t> </a:t>
            </a:r>
            <a:r>
              <a:rPr lang="en-US" dirty="0">
                <a:cs typeface="Calibri"/>
              </a:rPr>
              <a:t>exceed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their</a:t>
            </a:r>
            <a:r>
              <a:rPr lang="en-US" spc="-40" dirty="0">
                <a:cs typeface="Calibri"/>
              </a:rPr>
              <a:t> NJ</a:t>
            </a:r>
            <a:r>
              <a:rPr lang="en-US" spc="-10" dirty="0">
                <a:cs typeface="Calibri"/>
              </a:rPr>
              <a:t>DOE-</a:t>
            </a:r>
            <a:r>
              <a:rPr lang="en-US" dirty="0">
                <a:cs typeface="Calibri"/>
              </a:rPr>
              <a:t>approved</a:t>
            </a:r>
            <a:r>
              <a:rPr lang="en-US" spc="-3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choice </a:t>
            </a:r>
            <a:r>
              <a:rPr lang="en-US" dirty="0">
                <a:cs typeface="Calibri"/>
              </a:rPr>
              <a:t>enrollment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maximum,</a:t>
            </a:r>
            <a:r>
              <a:rPr lang="en-US" spc="-7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except:</a:t>
            </a:r>
            <a:endParaRPr lang="en-US" dirty="0">
              <a:cs typeface="Calibri"/>
            </a:endParaRPr>
          </a:p>
          <a:p>
            <a:pPr marL="1041400" lvl="1" indent="-5715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755015" algn="l"/>
              </a:tabLst>
            </a:pPr>
            <a:r>
              <a:rPr lang="en-US" sz="3600" dirty="0">
                <a:cs typeface="Calibri"/>
              </a:rPr>
              <a:t>applicants</a:t>
            </a:r>
            <a:r>
              <a:rPr lang="en-US" sz="3600" spc="-25" dirty="0">
                <a:cs typeface="Calibri"/>
              </a:rPr>
              <a:t> </a:t>
            </a:r>
            <a:r>
              <a:rPr lang="en-US" sz="3600" dirty="0">
                <a:cs typeface="Calibri"/>
              </a:rPr>
              <a:t>with</a:t>
            </a:r>
            <a:r>
              <a:rPr lang="en-US" sz="3600" spc="-30" dirty="0">
                <a:cs typeface="Calibri"/>
              </a:rPr>
              <a:t> </a:t>
            </a:r>
            <a:r>
              <a:rPr lang="en-US" sz="3600" dirty="0">
                <a:cs typeface="Calibri"/>
              </a:rPr>
              <a:t>choice</a:t>
            </a:r>
            <a:r>
              <a:rPr lang="en-US" sz="3600" spc="-30" dirty="0">
                <a:cs typeface="Calibri"/>
              </a:rPr>
              <a:t> </a:t>
            </a:r>
            <a:r>
              <a:rPr lang="en-US" sz="3600" dirty="0">
                <a:cs typeface="Calibri"/>
              </a:rPr>
              <a:t>siblings</a:t>
            </a:r>
            <a:r>
              <a:rPr lang="en-US" sz="3600" spc="10" dirty="0">
                <a:cs typeface="Calibri"/>
              </a:rPr>
              <a:t> </a:t>
            </a:r>
            <a:r>
              <a:rPr lang="en-US" sz="3600" dirty="0">
                <a:cs typeface="Calibri"/>
              </a:rPr>
              <a:t>and</a:t>
            </a:r>
            <a:r>
              <a:rPr lang="en-US" sz="3600" spc="-45" dirty="0">
                <a:cs typeface="Calibri"/>
              </a:rPr>
              <a:t> </a:t>
            </a:r>
            <a:r>
              <a:rPr lang="en-US" sz="3600" dirty="0">
                <a:cs typeface="Calibri"/>
              </a:rPr>
              <a:t>choice</a:t>
            </a:r>
            <a:r>
              <a:rPr lang="en-US" sz="3600" spc="-35" dirty="0">
                <a:cs typeface="Calibri"/>
              </a:rPr>
              <a:t> students from a </a:t>
            </a:r>
            <a:r>
              <a:rPr lang="en-US" sz="3600" spc="-20" dirty="0">
                <a:cs typeface="Calibri"/>
              </a:rPr>
              <a:t>sending district (NJDOE must approve)</a:t>
            </a:r>
            <a:endParaRPr lang="en-US" sz="3600" dirty="0">
              <a:cs typeface="Calibri"/>
            </a:endParaRPr>
          </a:p>
          <a:p>
            <a:pPr marL="1041400" lvl="1" indent="-571500">
              <a:lnSpc>
                <a:spcPct val="100000"/>
              </a:lnSpc>
              <a:buFont typeface="Wingdings" panose="05000000000000000000" pitchFamily="2" charset="2"/>
              <a:buChar char="Ø"/>
              <a:tabLst>
                <a:tab pos="755015" algn="l"/>
              </a:tabLst>
            </a:pPr>
            <a:r>
              <a:rPr lang="en-US" sz="3600" dirty="0">
                <a:cs typeface="Calibri"/>
              </a:rPr>
              <a:t>students</a:t>
            </a:r>
            <a:r>
              <a:rPr lang="en-US" sz="3600" spc="-45" dirty="0">
                <a:cs typeface="Calibri"/>
              </a:rPr>
              <a:t> </a:t>
            </a:r>
            <a:r>
              <a:rPr lang="en-US" sz="3600" dirty="0">
                <a:cs typeface="Calibri"/>
              </a:rPr>
              <a:t>with</a:t>
            </a:r>
            <a:r>
              <a:rPr lang="en-US" sz="3600" spc="-30" dirty="0">
                <a:cs typeface="Calibri"/>
              </a:rPr>
              <a:t> </a:t>
            </a:r>
            <a:r>
              <a:rPr lang="en-US" sz="3600" dirty="0">
                <a:cs typeface="Calibri"/>
              </a:rPr>
              <a:t>a NJDOE-approved</a:t>
            </a:r>
            <a:r>
              <a:rPr lang="en-US" sz="3600" spc="-15" dirty="0">
                <a:cs typeface="Calibri"/>
              </a:rPr>
              <a:t> </a:t>
            </a:r>
            <a:r>
              <a:rPr lang="en-US" sz="3600" dirty="0">
                <a:cs typeface="Calibri"/>
              </a:rPr>
              <a:t>choice</a:t>
            </a:r>
            <a:r>
              <a:rPr lang="en-US" sz="3600" spc="-45" dirty="0">
                <a:cs typeface="Calibri"/>
              </a:rPr>
              <a:t> </a:t>
            </a:r>
            <a:r>
              <a:rPr lang="en-US" sz="3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waiver of the application deadline</a:t>
            </a:r>
            <a:r>
              <a:rPr lang="en-US" sz="3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cs typeface="Calibri"/>
              </a:rPr>
              <a:t> </a:t>
            </a:r>
            <a:endParaRPr lang="en-US" sz="3600" dirty="0">
              <a:cs typeface="Calibri"/>
            </a:endParaRPr>
          </a:p>
          <a:p>
            <a:pPr marL="469265" marR="5080" indent="-457200">
              <a:lnSpc>
                <a:spcPct val="120000"/>
              </a:lnSpc>
              <a:spcBef>
                <a:spcPts val="0"/>
              </a:spcBef>
              <a:tabLst>
                <a:tab pos="354965" algn="l"/>
              </a:tabLst>
            </a:pPr>
            <a:r>
              <a:rPr lang="en-US" dirty="0">
                <a:cs typeface="Calibri"/>
              </a:rPr>
              <a:t>Choice</a:t>
            </a:r>
            <a:r>
              <a:rPr lang="en-US" spc="-15" dirty="0">
                <a:cs typeface="Calibri"/>
              </a:rPr>
              <a:t> </a:t>
            </a:r>
            <a:r>
              <a:rPr lang="en-US" dirty="0">
                <a:cs typeface="Calibri"/>
              </a:rPr>
              <a:t>districts</a:t>
            </a:r>
            <a:r>
              <a:rPr lang="en-US" spc="5" dirty="0">
                <a:cs typeface="Calibri"/>
              </a:rPr>
              <a:t> </a:t>
            </a:r>
            <a:r>
              <a:rPr lang="en-US" dirty="0">
                <a:cs typeface="Calibri"/>
              </a:rPr>
              <a:t>may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add</a:t>
            </a:r>
            <a:r>
              <a:rPr lang="en-US" spc="-45" dirty="0">
                <a:cs typeface="Calibri"/>
              </a:rPr>
              <a:t> </a:t>
            </a:r>
            <a:r>
              <a:rPr lang="en-US" dirty="0">
                <a:cs typeface="Calibri"/>
              </a:rPr>
              <a:t>students</a:t>
            </a:r>
            <a:r>
              <a:rPr lang="en-US" spc="-30" dirty="0">
                <a:cs typeface="Calibri"/>
              </a:rPr>
              <a:t> </a:t>
            </a:r>
            <a:r>
              <a:rPr lang="en-US" dirty="0">
                <a:cs typeface="Calibri"/>
              </a:rPr>
              <a:t>and/or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accommodate</a:t>
            </a:r>
            <a:r>
              <a:rPr lang="en-US" spc="-45" dirty="0">
                <a:cs typeface="Calibri"/>
              </a:rPr>
              <a:t> </a:t>
            </a:r>
            <a:r>
              <a:rPr lang="en-US" spc="-20" dirty="0">
                <a:cs typeface="Calibri"/>
              </a:rPr>
              <a:t>late </a:t>
            </a:r>
            <a:r>
              <a:rPr lang="en-US" dirty="0">
                <a:cs typeface="Calibri"/>
              </a:rPr>
              <a:t>applicants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up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to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their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approved</a:t>
            </a:r>
            <a:r>
              <a:rPr lang="en-US" spc="-50" dirty="0">
                <a:cs typeface="Calibri"/>
              </a:rPr>
              <a:t> </a:t>
            </a:r>
            <a:r>
              <a:rPr lang="en-US" dirty="0">
                <a:cs typeface="Calibri"/>
              </a:rPr>
              <a:t>choice</a:t>
            </a:r>
            <a:r>
              <a:rPr lang="en-US" spc="-20" dirty="0">
                <a:cs typeface="Calibri"/>
              </a:rPr>
              <a:t> </a:t>
            </a:r>
            <a:r>
              <a:rPr lang="en-US" dirty="0">
                <a:cs typeface="Calibri"/>
              </a:rPr>
              <a:t>enrollment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maximum</a:t>
            </a:r>
            <a:r>
              <a:rPr lang="en-US" spc="-120" dirty="0">
                <a:cs typeface="Calibri"/>
              </a:rPr>
              <a:t> </a:t>
            </a:r>
            <a:r>
              <a:rPr lang="en-US" i="1" spc="-10" dirty="0">
                <a:cs typeface="Calibri"/>
              </a:rPr>
              <a:t>until </a:t>
            </a:r>
            <a:r>
              <a:rPr lang="en-US" i="1" dirty="0">
                <a:cs typeface="Calibri"/>
              </a:rPr>
              <a:t>October</a:t>
            </a:r>
            <a:r>
              <a:rPr lang="en-US" i="1" spc="-55" dirty="0">
                <a:cs typeface="Calibri"/>
              </a:rPr>
              <a:t> </a:t>
            </a:r>
            <a:r>
              <a:rPr lang="en-US" i="1" dirty="0">
                <a:cs typeface="Calibri"/>
              </a:rPr>
              <a:t>14</a:t>
            </a:r>
            <a:r>
              <a:rPr lang="en-US" i="1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of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the</a:t>
            </a:r>
            <a:r>
              <a:rPr lang="en-US" spc="-40" dirty="0">
                <a:cs typeface="Calibri"/>
              </a:rPr>
              <a:t> </a:t>
            </a:r>
            <a:r>
              <a:rPr lang="en-US" dirty="0">
                <a:cs typeface="Calibri"/>
              </a:rPr>
              <a:t>enrollment</a:t>
            </a:r>
            <a:r>
              <a:rPr lang="en-US" spc="-2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year.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Exception:</a:t>
            </a:r>
            <a:r>
              <a:rPr lang="en-US" spc="-25" dirty="0">
                <a:cs typeface="Calibri"/>
              </a:rPr>
              <a:t> </a:t>
            </a:r>
            <a:r>
              <a:rPr lang="en-US" dirty="0">
                <a:cs typeface="Calibri"/>
              </a:rPr>
              <a:t>students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with</a:t>
            </a:r>
            <a:r>
              <a:rPr lang="en-US" spc="-20" dirty="0">
                <a:cs typeface="Calibri"/>
              </a:rPr>
              <a:t> </a:t>
            </a:r>
            <a:r>
              <a:rPr lang="en-US" spc="-25" dirty="0">
                <a:cs typeface="Calibri"/>
              </a:rPr>
              <a:t>an </a:t>
            </a:r>
            <a:r>
              <a:rPr lang="en-US" dirty="0">
                <a:cs typeface="Calibri"/>
              </a:rPr>
              <a:t>approved</a:t>
            </a:r>
            <a:r>
              <a:rPr lang="en-US" spc="-35" dirty="0">
                <a:cs typeface="Calibri"/>
              </a:rPr>
              <a:t> </a:t>
            </a:r>
            <a:r>
              <a:rPr lang="en-US" dirty="0">
                <a:cs typeface="Calibri"/>
              </a:rPr>
              <a:t>choice</a:t>
            </a:r>
            <a:r>
              <a:rPr lang="en-US" spc="-50" dirty="0">
                <a:cs typeface="Calibri"/>
              </a:rPr>
              <a:t> waiver application </a:t>
            </a:r>
            <a:r>
              <a:rPr lang="en-US" u="none" dirty="0">
                <a:cs typeface="Calibri"/>
              </a:rPr>
              <a:t>can</a:t>
            </a:r>
            <a:r>
              <a:rPr lang="en-US" u="none" spc="-60" dirty="0">
                <a:cs typeface="Calibri"/>
              </a:rPr>
              <a:t> </a:t>
            </a:r>
            <a:r>
              <a:rPr lang="en-US" u="none" dirty="0">
                <a:cs typeface="Calibri"/>
              </a:rPr>
              <a:t>be</a:t>
            </a:r>
            <a:r>
              <a:rPr lang="en-US" u="none" spc="-50" dirty="0">
                <a:cs typeface="Calibri"/>
              </a:rPr>
              <a:t> </a:t>
            </a:r>
            <a:r>
              <a:rPr lang="en-US" u="none" dirty="0">
                <a:cs typeface="Calibri"/>
              </a:rPr>
              <a:t>accepted</a:t>
            </a:r>
            <a:r>
              <a:rPr lang="en-US" u="none" spc="-55" dirty="0">
                <a:cs typeface="Calibri"/>
              </a:rPr>
              <a:t> </a:t>
            </a:r>
            <a:r>
              <a:rPr lang="en-US" u="none" dirty="0">
                <a:cs typeface="Calibri"/>
              </a:rPr>
              <a:t>at</a:t>
            </a:r>
            <a:r>
              <a:rPr lang="en-US" u="none" spc="-60" dirty="0">
                <a:cs typeface="Calibri"/>
              </a:rPr>
              <a:t> </a:t>
            </a:r>
            <a:r>
              <a:rPr lang="en-US" u="none" dirty="0">
                <a:cs typeface="Calibri"/>
              </a:rPr>
              <a:t>any</a:t>
            </a:r>
            <a:r>
              <a:rPr lang="en-US" u="none" spc="-55" dirty="0">
                <a:cs typeface="Calibri"/>
              </a:rPr>
              <a:t> </a:t>
            </a:r>
            <a:r>
              <a:rPr lang="en-US" u="none" spc="-20" dirty="0">
                <a:cs typeface="Calibri"/>
              </a:rPr>
              <a:t>time</a:t>
            </a:r>
            <a:r>
              <a:rPr lang="en-US" sz="3800" u="none" spc="-20" dirty="0">
                <a:cs typeface="Calibri"/>
              </a:rPr>
              <a:t>.</a:t>
            </a:r>
            <a:endParaRPr lang="en-US" sz="38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7F937-9219-47D2-E9B0-5057627F9F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85737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20F40264-73D6-4105-B881-645A45A081C3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634D36E1-37D0-4298-84CE-C27C23AC1373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829227BB-DBB3-41CC-9F3B-F1B3E57050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NJDOE_0923</Template>
  <TotalTime>1229</TotalTime>
  <Words>2032</Words>
  <Application>Microsoft Office PowerPoint</Application>
  <PresentationFormat>Widescreen</PresentationFormat>
  <Paragraphs>207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Palatino Linotype</vt:lpstr>
      <vt:lpstr>Symbol</vt:lpstr>
      <vt:lpstr>Times New Roman</vt:lpstr>
      <vt:lpstr>Wingdings</vt:lpstr>
      <vt:lpstr>NDJOE_Main</vt:lpstr>
      <vt:lpstr>NJDOE_TitleSlide</vt:lpstr>
      <vt:lpstr>NJDOE_SectionTitle</vt:lpstr>
      <vt:lpstr>Interdistrict Public School Choice Program Procedures &amp; Policies</vt:lpstr>
      <vt:lpstr>Contents</vt:lpstr>
      <vt:lpstr>Contents (Cont’d)</vt:lpstr>
      <vt:lpstr>Student Application Process for Choice Districts</vt:lpstr>
      <vt:lpstr>Student Application Process for Choice Districts – Forms and Templates</vt:lpstr>
      <vt:lpstr>Student Application Process for Choice Districts – Forms and Templates (Cont’d)</vt:lpstr>
      <vt:lpstr>Timeline for Determination of Choice Funding</vt:lpstr>
      <vt:lpstr>Choice Program Policies</vt:lpstr>
      <vt:lpstr>Choice Enrollment Maximum</vt:lpstr>
      <vt:lpstr>Choice Enrollment Maximum (Cont’d)</vt:lpstr>
      <vt:lpstr>Choice Enrollment Maximum (Cont’d)</vt:lpstr>
      <vt:lpstr>Student Eligibility</vt:lpstr>
      <vt:lpstr>Conducting Lotteries</vt:lpstr>
      <vt:lpstr>Conducting Lotteries (Cont’d)</vt:lpstr>
      <vt:lpstr>Student Admission</vt:lpstr>
      <vt:lpstr>Application Denials</vt:lpstr>
      <vt:lpstr>Application Denials (Cont’d)</vt:lpstr>
      <vt:lpstr>Waiver Process</vt:lpstr>
      <vt:lpstr>Resident Students Who Move</vt:lpstr>
      <vt:lpstr>Parent Information Center</vt:lpstr>
      <vt:lpstr>Choice Program Funding</vt:lpstr>
      <vt:lpstr>Questions?</vt:lpstr>
      <vt:lpstr>Follow Us on Social Media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Choice_TA_Session_Oct2024_et</dc:title>
  <dc:creator>New Jersey Department of Education</dc:creator>
  <cp:lastModifiedBy>Gordon, Jessani</cp:lastModifiedBy>
  <cp:revision>52</cp:revision>
  <dcterms:created xsi:type="dcterms:W3CDTF">2024-09-17T18:01:43Z</dcterms:created>
  <dcterms:modified xsi:type="dcterms:W3CDTF">2024-09-27T15:01:04Z</dcterms:modified>
</cp:coreProperties>
</file>