
<file path=[Content_Types].xml><?xml version="1.0" encoding="utf-8"?>
<Types xmlns="http://schemas.openxmlformats.org/package/2006/content-types">
  <Default Extension="2" ContentType="image/jpeg"/>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58" r:id="rId5"/>
    <p:sldMasterId id="2147483682" r:id="rId6"/>
  </p:sldMasterIdLst>
  <p:notesMasterIdLst>
    <p:notesMasterId r:id="rId70"/>
  </p:notesMasterIdLst>
  <p:handoutMasterIdLst>
    <p:handoutMasterId r:id="rId71"/>
  </p:handoutMasterIdLst>
  <p:sldIdLst>
    <p:sldId id="256" r:id="rId7"/>
    <p:sldId id="732" r:id="rId8"/>
    <p:sldId id="746" r:id="rId9"/>
    <p:sldId id="596" r:id="rId10"/>
    <p:sldId id="981" r:id="rId11"/>
    <p:sldId id="599" r:id="rId12"/>
    <p:sldId id="747" r:id="rId13"/>
    <p:sldId id="967" r:id="rId14"/>
    <p:sldId id="999" r:id="rId15"/>
    <p:sldId id="704" r:id="rId16"/>
    <p:sldId id="748" r:id="rId17"/>
    <p:sldId id="749" r:id="rId18"/>
    <p:sldId id="606" r:id="rId19"/>
    <p:sldId id="1007" r:id="rId20"/>
    <p:sldId id="1008" r:id="rId21"/>
    <p:sldId id="1029" r:id="rId22"/>
    <p:sldId id="1010" r:id="rId23"/>
    <p:sldId id="615" r:id="rId24"/>
    <p:sldId id="616" r:id="rId25"/>
    <p:sldId id="1027" r:id="rId26"/>
    <p:sldId id="715" r:id="rId27"/>
    <p:sldId id="618" r:id="rId28"/>
    <p:sldId id="619" r:id="rId29"/>
    <p:sldId id="623" r:id="rId30"/>
    <p:sldId id="628" r:id="rId31"/>
    <p:sldId id="711" r:id="rId32"/>
    <p:sldId id="631" r:id="rId33"/>
    <p:sldId id="1039" r:id="rId34"/>
    <p:sldId id="716" r:id="rId35"/>
    <p:sldId id="1028" r:id="rId36"/>
    <p:sldId id="636" r:id="rId37"/>
    <p:sldId id="637" r:id="rId38"/>
    <p:sldId id="639" r:id="rId39"/>
    <p:sldId id="640" r:id="rId40"/>
    <p:sldId id="641" r:id="rId41"/>
    <p:sldId id="642" r:id="rId42"/>
    <p:sldId id="643" r:id="rId43"/>
    <p:sldId id="644" r:id="rId44"/>
    <p:sldId id="645" r:id="rId45"/>
    <p:sldId id="1032" r:id="rId46"/>
    <p:sldId id="970" r:id="rId47"/>
    <p:sldId id="647" r:id="rId48"/>
    <p:sldId id="649" r:id="rId49"/>
    <p:sldId id="650" r:id="rId50"/>
    <p:sldId id="651" r:id="rId51"/>
    <p:sldId id="652" r:id="rId52"/>
    <p:sldId id="653" r:id="rId53"/>
    <p:sldId id="654" r:id="rId54"/>
    <p:sldId id="1024" r:id="rId55"/>
    <p:sldId id="1037" r:id="rId56"/>
    <p:sldId id="1038" r:id="rId57"/>
    <p:sldId id="971" r:id="rId58"/>
    <p:sldId id="657" r:id="rId59"/>
    <p:sldId id="667" r:id="rId60"/>
    <p:sldId id="979" r:id="rId61"/>
    <p:sldId id="1035" r:id="rId62"/>
    <p:sldId id="730" r:id="rId63"/>
    <p:sldId id="973" r:id="rId64"/>
    <p:sldId id="1036" r:id="rId65"/>
    <p:sldId id="695" r:id="rId66"/>
    <p:sldId id="977" r:id="rId67"/>
    <p:sldId id="263" r:id="rId68"/>
    <p:sldId id="102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Elizabeth" initials="TE" lastIdx="6" clrIdx="0">
    <p:extLst>
      <p:ext uri="{19B8F6BF-5375-455C-9EA6-DF929625EA0E}">
        <p15:presenceInfo xmlns:p15="http://schemas.microsoft.com/office/powerpoint/2012/main" userId="S::ethomas@doe.nj.gov::ecf9b76d-2424-407e-a49b-ad172b417e8c" providerId="AD"/>
      </p:ext>
    </p:extLst>
  </p:cmAuthor>
  <p:cmAuthor id="2" name="Doughty, Michele" initials="MD" lastIdx="3" clrIdx="1">
    <p:extLst>
      <p:ext uri="{19B8F6BF-5375-455C-9EA6-DF929625EA0E}">
        <p15:presenceInfo xmlns:p15="http://schemas.microsoft.com/office/powerpoint/2012/main" userId="S::mdoughty@doe.nj.gov::6bb156dd-3c64-40cd-a0bc-e8e4c99369f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6E2405"/>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494" autoAdjust="0"/>
  </p:normalViewPr>
  <p:slideViewPr>
    <p:cSldViewPr snapToGrid="0">
      <p:cViewPr varScale="1">
        <p:scale>
          <a:sx n="65" d="100"/>
          <a:sy n="65" d="100"/>
        </p:scale>
        <p:origin x="384" y="43"/>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9235"/>
    </p:cViewPr>
  </p:sorterViewPr>
  <p:notesViewPr>
    <p:cSldViewPr snapToGrid="0" showGuides="1">
      <p:cViewPr varScale="1">
        <p:scale>
          <a:sx n="62" d="100"/>
          <a:sy n="62" d="100"/>
        </p:scale>
        <p:origin x="3154" y="77"/>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tableStyles" Target="tableStyles.xml"/><Relationship Id="rId7" Type="http://schemas.openxmlformats.org/officeDocument/2006/relationships/slide" Target="slides/slide1.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CA4259-EAE7-46D8-9E95-EECF2226332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A12993-B11F-4A1A-9605-19E2237870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425AFB-E73E-4C47-BA4D-95B867A1CC07}" type="datetimeFigureOut">
              <a:rPr lang="en-US" smtClean="0"/>
              <a:t>6/12/2024</a:t>
            </a:fld>
            <a:endParaRPr lang="en-US" dirty="0"/>
          </a:p>
        </p:txBody>
      </p:sp>
      <p:sp>
        <p:nvSpPr>
          <p:cNvPr id="4" name="Footer Placeholder 3">
            <a:extLst>
              <a:ext uri="{FF2B5EF4-FFF2-40B4-BE49-F238E27FC236}">
                <a16:creationId xmlns:a16="http://schemas.microsoft.com/office/drawing/2014/main" id="{3F405770-E5EF-402C-9691-9BF7CF31DC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754CEE4-A16C-4F67-915C-EEEA190ED3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8FD18C-D8A1-484B-BA09-7DA4094F3736}" type="slidenum">
              <a:rPr lang="en-US" smtClean="0"/>
              <a:t>‹#›</a:t>
            </a:fld>
            <a:endParaRPr lang="en-US" dirty="0"/>
          </a:p>
        </p:txBody>
      </p:sp>
    </p:spTree>
    <p:extLst>
      <p:ext uri="{BB962C8B-B14F-4D97-AF65-F5344CB8AC3E}">
        <p14:creationId xmlns:p14="http://schemas.microsoft.com/office/powerpoint/2010/main" val="23140154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6/12/2024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dirty="0"/>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dirty="0"/>
          </a:p>
        </p:txBody>
      </p:sp>
    </p:spTree>
    <p:extLst>
      <p:ext uri="{BB962C8B-B14F-4D97-AF65-F5344CB8AC3E}">
        <p14:creationId xmlns:p14="http://schemas.microsoft.com/office/powerpoint/2010/main" val="96030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04367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6621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00261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A41ECF-704D-4C4F-A1DB-FB685C8DFF3F}" type="slidenum">
              <a:rPr lang="en-US" altLang="en-US" smtClean="0">
                <a:latin typeface="Times New Roman" panose="02020603050405020304" pitchFamily="18" charset="0"/>
              </a:rPr>
              <a:pPr fontAlgn="base">
                <a:spcBef>
                  <a:spcPct val="0"/>
                </a:spcBef>
                <a:spcAft>
                  <a:spcPct val="0"/>
                </a:spcAft>
              </a:pPr>
              <a:t>13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7280166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09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ECF720-2B5D-4606-84B6-85C9B0686B2D}" type="slidenum">
              <a:rPr lang="en-US" altLang="en-US" smtClean="0">
                <a:latin typeface="Times New Roman" panose="02020603050405020304" pitchFamily="18" charset="0"/>
              </a:rPr>
              <a:pPr fontAlgn="base">
                <a:spcBef>
                  <a:spcPct val="0"/>
                </a:spcBef>
                <a:spcAft>
                  <a:spcPct val="0"/>
                </a:spcAft>
              </a:pPr>
              <a:t>14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9785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ECF720-2B5D-4606-84B6-85C9B0686B2D}" type="slidenum">
              <a:rPr lang="en-US" altLang="en-US" smtClean="0">
                <a:latin typeface="Times New Roman" panose="02020603050405020304" pitchFamily="18" charset="0"/>
              </a:rPr>
              <a:pPr fontAlgn="base">
                <a:spcBef>
                  <a:spcPct val="0"/>
                </a:spcBef>
                <a:spcAft>
                  <a:spcPct val="0"/>
                </a:spcAft>
              </a:pPr>
              <a:t>15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264312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2E5012-BCA0-4358-BD3B-4A6395C7F3EF}"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24171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a:ln/>
        </p:spPr>
      </p:sp>
      <p:sp>
        <p:nvSpPr>
          <p:cNvPr id="491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491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0E6D073-F5D3-4F0D-A5BD-6467DED55162}" type="slidenum">
              <a:rPr lang="en-US" altLang="en-US" smtClean="0">
                <a:latin typeface="Times New Roman" panose="02020603050405020304" pitchFamily="18" charset="0"/>
              </a:rPr>
              <a:pPr fontAlgn="base">
                <a:spcBef>
                  <a:spcPct val="0"/>
                </a:spcBef>
                <a:spcAft>
                  <a:spcPct val="0"/>
                </a:spcAft>
              </a:pPr>
              <a:t>18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944201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a:ln/>
        </p:spPr>
      </p:sp>
      <p:sp>
        <p:nvSpPr>
          <p:cNvPr id="72706" name="Notes Placeholder 2"/>
          <p:cNvSpPr>
            <a:spLocks noGrp="1"/>
          </p:cNvSpPr>
          <p:nvPr>
            <p:ph type="body" idx="1"/>
          </p:nvPr>
        </p:nvSpPr>
        <p:spPr>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05641" indent="-270679">
              <a:spcBef>
                <a:spcPct val="30000"/>
              </a:spcBef>
              <a:defRPr sz="1200">
                <a:solidFill>
                  <a:schemeClr val="tx1"/>
                </a:solidFill>
                <a:latin typeface="Times New Roman" panose="02020603050405020304" pitchFamily="18" charset="0"/>
                <a:ea typeface="MS PGothic" panose="020B0600070205080204" pitchFamily="34" charset="-128"/>
              </a:defRPr>
            </a:lvl2pPr>
            <a:lvl3pPr marL="1087406" indent="-217482">
              <a:spcBef>
                <a:spcPct val="30000"/>
              </a:spcBef>
              <a:defRPr sz="1200">
                <a:solidFill>
                  <a:schemeClr val="tx1"/>
                </a:solidFill>
                <a:latin typeface="Times New Roman" panose="02020603050405020304" pitchFamily="18" charset="0"/>
                <a:ea typeface="MS PGothic" panose="020B0600070205080204" pitchFamily="34" charset="-128"/>
              </a:defRPr>
            </a:lvl3pPr>
            <a:lvl4pPr marL="1522369" indent="-217482">
              <a:spcBef>
                <a:spcPct val="30000"/>
              </a:spcBef>
              <a:defRPr sz="1200">
                <a:solidFill>
                  <a:schemeClr val="tx1"/>
                </a:solidFill>
                <a:latin typeface="Times New Roman" panose="02020603050405020304" pitchFamily="18" charset="0"/>
                <a:ea typeface="MS PGothic" panose="020B0600070205080204" pitchFamily="34" charset="-128"/>
              </a:defRPr>
            </a:lvl4pPr>
            <a:lvl5pPr marL="1957331" indent="-217482">
              <a:spcBef>
                <a:spcPct val="30000"/>
              </a:spcBef>
              <a:defRPr sz="1200">
                <a:solidFill>
                  <a:schemeClr val="tx1"/>
                </a:solidFill>
                <a:latin typeface="Times New Roman" panose="02020603050405020304" pitchFamily="18" charset="0"/>
                <a:ea typeface="MS PGothic" panose="020B0600070205080204" pitchFamily="34" charset="-128"/>
              </a:defRPr>
            </a:lvl5pPr>
            <a:lvl6pPr marL="2407940"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58548"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09156"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59765"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06B99D2F-7D1D-45F3-B0CF-C9A7AC45015B}" type="slidenum">
              <a:rPr lang="en-US" altLang="en-US" sz="1300"/>
              <a:pPr fontAlgn="base">
                <a:spcBef>
                  <a:spcPct val="0"/>
                </a:spcBef>
                <a:spcAft>
                  <a:spcPct val="0"/>
                </a:spcAft>
              </a:pPr>
              <a:t>19</a:t>
            </a:fld>
            <a:endParaRPr lang="en-US" altLang="en-US" sz="1300" dirty="0"/>
          </a:p>
        </p:txBody>
      </p:sp>
    </p:spTree>
    <p:extLst>
      <p:ext uri="{BB962C8B-B14F-4D97-AF65-F5344CB8AC3E}">
        <p14:creationId xmlns:p14="http://schemas.microsoft.com/office/powerpoint/2010/main" val="722193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a:ln/>
        </p:spPr>
      </p:sp>
      <p:sp>
        <p:nvSpPr>
          <p:cNvPr id="532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32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05641" indent="-270679">
              <a:spcBef>
                <a:spcPct val="30000"/>
              </a:spcBef>
              <a:defRPr sz="1200">
                <a:solidFill>
                  <a:schemeClr val="tx1"/>
                </a:solidFill>
                <a:latin typeface="Times New Roman" panose="02020603050405020304" pitchFamily="18" charset="0"/>
                <a:ea typeface="MS PGothic" panose="020B0600070205080204" pitchFamily="34" charset="-128"/>
              </a:defRPr>
            </a:lvl2pPr>
            <a:lvl3pPr marL="1087406" indent="-217482">
              <a:spcBef>
                <a:spcPct val="30000"/>
              </a:spcBef>
              <a:defRPr sz="1200">
                <a:solidFill>
                  <a:schemeClr val="tx1"/>
                </a:solidFill>
                <a:latin typeface="Times New Roman" panose="02020603050405020304" pitchFamily="18" charset="0"/>
                <a:ea typeface="MS PGothic" panose="020B0600070205080204" pitchFamily="34" charset="-128"/>
              </a:defRPr>
            </a:lvl3pPr>
            <a:lvl4pPr marL="1522369" indent="-217482">
              <a:spcBef>
                <a:spcPct val="30000"/>
              </a:spcBef>
              <a:defRPr sz="1200">
                <a:solidFill>
                  <a:schemeClr val="tx1"/>
                </a:solidFill>
                <a:latin typeface="Times New Roman" panose="02020603050405020304" pitchFamily="18" charset="0"/>
                <a:ea typeface="MS PGothic" panose="020B0600070205080204" pitchFamily="34" charset="-128"/>
              </a:defRPr>
            </a:lvl4pPr>
            <a:lvl5pPr marL="1957331" indent="-217482">
              <a:spcBef>
                <a:spcPct val="30000"/>
              </a:spcBef>
              <a:defRPr sz="1200">
                <a:solidFill>
                  <a:schemeClr val="tx1"/>
                </a:solidFill>
                <a:latin typeface="Times New Roman" panose="02020603050405020304" pitchFamily="18" charset="0"/>
                <a:ea typeface="MS PGothic" panose="020B0600070205080204" pitchFamily="34" charset="-128"/>
              </a:defRPr>
            </a:lvl5pPr>
            <a:lvl6pPr marL="2407940"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58548"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09156"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59765"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5F058A5E-F625-4C55-B349-EC33E5986AEC}" type="slidenum">
              <a:rPr lang="en-US" altLang="en-US" sz="1300"/>
              <a:pPr fontAlgn="base">
                <a:spcBef>
                  <a:spcPct val="0"/>
                </a:spcBef>
                <a:spcAft>
                  <a:spcPct val="0"/>
                </a:spcAft>
              </a:pPr>
              <a:t>21</a:t>
            </a:fld>
            <a:endParaRPr lang="en-US" altLang="en-US" sz="1300" dirty="0"/>
          </a:p>
        </p:txBody>
      </p:sp>
    </p:spTree>
    <p:extLst>
      <p:ext uri="{BB962C8B-B14F-4D97-AF65-F5344CB8AC3E}">
        <p14:creationId xmlns:p14="http://schemas.microsoft.com/office/powerpoint/2010/main" val="97349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55AAE11A-D096-43F7-AB86-136ACF782F8C}" type="slidenum">
              <a:rPr lang="en-US" altLang="en-US" sz="1300"/>
              <a:pPr fontAlgn="base">
                <a:spcBef>
                  <a:spcPct val="0"/>
                </a:spcBef>
                <a:spcAft>
                  <a:spcPct val="0"/>
                </a:spcAft>
              </a:pPr>
              <a:t>2</a:t>
            </a:fld>
            <a:endParaRPr lang="en-US" altLang="en-US" sz="13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93125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a:ln/>
        </p:spPr>
      </p:sp>
      <p:sp>
        <p:nvSpPr>
          <p:cNvPr id="5529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52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05641" indent="-270679">
              <a:spcBef>
                <a:spcPct val="30000"/>
              </a:spcBef>
              <a:defRPr sz="1200">
                <a:solidFill>
                  <a:schemeClr val="tx1"/>
                </a:solidFill>
                <a:latin typeface="Times New Roman" panose="02020603050405020304" pitchFamily="18" charset="0"/>
                <a:ea typeface="MS PGothic" panose="020B0600070205080204" pitchFamily="34" charset="-128"/>
              </a:defRPr>
            </a:lvl2pPr>
            <a:lvl3pPr marL="1087406" indent="-217482">
              <a:spcBef>
                <a:spcPct val="30000"/>
              </a:spcBef>
              <a:defRPr sz="1200">
                <a:solidFill>
                  <a:schemeClr val="tx1"/>
                </a:solidFill>
                <a:latin typeface="Times New Roman" panose="02020603050405020304" pitchFamily="18" charset="0"/>
                <a:ea typeface="MS PGothic" panose="020B0600070205080204" pitchFamily="34" charset="-128"/>
              </a:defRPr>
            </a:lvl3pPr>
            <a:lvl4pPr marL="1522369" indent="-217482">
              <a:spcBef>
                <a:spcPct val="30000"/>
              </a:spcBef>
              <a:defRPr sz="1200">
                <a:solidFill>
                  <a:schemeClr val="tx1"/>
                </a:solidFill>
                <a:latin typeface="Times New Roman" panose="02020603050405020304" pitchFamily="18" charset="0"/>
                <a:ea typeface="MS PGothic" panose="020B0600070205080204" pitchFamily="34" charset="-128"/>
              </a:defRPr>
            </a:lvl4pPr>
            <a:lvl5pPr marL="1957331" indent="-217482">
              <a:spcBef>
                <a:spcPct val="30000"/>
              </a:spcBef>
              <a:defRPr sz="1200">
                <a:solidFill>
                  <a:schemeClr val="tx1"/>
                </a:solidFill>
                <a:latin typeface="Times New Roman" panose="02020603050405020304" pitchFamily="18" charset="0"/>
                <a:ea typeface="MS PGothic" panose="020B0600070205080204" pitchFamily="34" charset="-128"/>
              </a:defRPr>
            </a:lvl5pPr>
            <a:lvl6pPr marL="2407940"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58548"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09156"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59765"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C27D9927-5A19-4749-B3C7-94A8F6FF563F}" type="slidenum">
              <a:rPr lang="en-US" altLang="en-US" sz="1300"/>
              <a:pPr fontAlgn="base">
                <a:spcBef>
                  <a:spcPct val="0"/>
                </a:spcBef>
                <a:spcAft>
                  <a:spcPct val="0"/>
                </a:spcAft>
              </a:pPr>
              <a:t>22</a:t>
            </a:fld>
            <a:endParaRPr lang="en-US" altLang="en-US" sz="1300" dirty="0"/>
          </a:p>
        </p:txBody>
      </p:sp>
    </p:spTree>
    <p:extLst>
      <p:ext uri="{BB962C8B-B14F-4D97-AF65-F5344CB8AC3E}">
        <p14:creationId xmlns:p14="http://schemas.microsoft.com/office/powerpoint/2010/main" val="32916572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a:ln/>
        </p:spPr>
      </p:sp>
      <p:sp>
        <p:nvSpPr>
          <p:cNvPr id="573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573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05641" indent="-270679">
              <a:spcBef>
                <a:spcPct val="30000"/>
              </a:spcBef>
              <a:defRPr sz="1200">
                <a:solidFill>
                  <a:schemeClr val="tx1"/>
                </a:solidFill>
                <a:latin typeface="Times New Roman" panose="02020603050405020304" pitchFamily="18" charset="0"/>
                <a:ea typeface="MS PGothic" panose="020B0600070205080204" pitchFamily="34" charset="-128"/>
              </a:defRPr>
            </a:lvl2pPr>
            <a:lvl3pPr marL="1087406" indent="-217482">
              <a:spcBef>
                <a:spcPct val="30000"/>
              </a:spcBef>
              <a:defRPr sz="1200">
                <a:solidFill>
                  <a:schemeClr val="tx1"/>
                </a:solidFill>
                <a:latin typeface="Times New Roman" panose="02020603050405020304" pitchFamily="18" charset="0"/>
                <a:ea typeface="MS PGothic" panose="020B0600070205080204" pitchFamily="34" charset="-128"/>
              </a:defRPr>
            </a:lvl3pPr>
            <a:lvl4pPr marL="1522369" indent="-217482">
              <a:spcBef>
                <a:spcPct val="30000"/>
              </a:spcBef>
              <a:defRPr sz="1200">
                <a:solidFill>
                  <a:schemeClr val="tx1"/>
                </a:solidFill>
                <a:latin typeface="Times New Roman" panose="02020603050405020304" pitchFamily="18" charset="0"/>
                <a:ea typeface="MS PGothic" panose="020B0600070205080204" pitchFamily="34" charset="-128"/>
              </a:defRPr>
            </a:lvl4pPr>
            <a:lvl5pPr marL="1957331" indent="-217482">
              <a:spcBef>
                <a:spcPct val="30000"/>
              </a:spcBef>
              <a:defRPr sz="1200">
                <a:solidFill>
                  <a:schemeClr val="tx1"/>
                </a:solidFill>
                <a:latin typeface="Times New Roman" panose="02020603050405020304" pitchFamily="18" charset="0"/>
                <a:ea typeface="MS PGothic" panose="020B0600070205080204" pitchFamily="34" charset="-128"/>
              </a:defRPr>
            </a:lvl5pPr>
            <a:lvl6pPr marL="2407940"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58548"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09156"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59765" indent="-217482"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8627CB29-9131-4D39-AF66-757F4EC53E69}" type="slidenum">
              <a:rPr lang="en-US" altLang="en-US" sz="1300"/>
              <a:pPr fontAlgn="base">
                <a:spcBef>
                  <a:spcPct val="0"/>
                </a:spcBef>
                <a:spcAft>
                  <a:spcPct val="0"/>
                </a:spcAft>
              </a:pPr>
              <a:t>23</a:t>
            </a:fld>
            <a:endParaRPr lang="en-US" altLang="en-US" sz="1300" dirty="0"/>
          </a:p>
        </p:txBody>
      </p:sp>
    </p:spTree>
    <p:extLst>
      <p:ext uri="{BB962C8B-B14F-4D97-AF65-F5344CB8AC3E}">
        <p14:creationId xmlns:p14="http://schemas.microsoft.com/office/powerpoint/2010/main" val="1303389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a:ln/>
        </p:spPr>
      </p:sp>
      <p:sp>
        <p:nvSpPr>
          <p:cNvPr id="655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6553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21A923E-5EA7-41DB-9FD6-5E93CDD8EF65}" type="slidenum">
              <a:rPr lang="en-US" altLang="en-US" smtClean="0">
                <a:latin typeface="Times New Roman" panose="02020603050405020304" pitchFamily="18" charset="0"/>
              </a:rPr>
              <a:pPr fontAlgn="base">
                <a:spcBef>
                  <a:spcPct val="0"/>
                </a:spcBef>
                <a:spcAft>
                  <a:spcPct val="0"/>
                </a:spcAft>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1220752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a:p>
            <a:endParaRPr lang="en-US" altLang="en-US" dirty="0"/>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1DDE8F-4776-4444-8060-53423ED89A42}" type="slidenum">
              <a:rPr lang="en-US" altLang="en-US" smtClean="0">
                <a:latin typeface="Times New Roman" panose="02020603050405020304" pitchFamily="18" charset="0"/>
              </a:rPr>
              <a:pPr fontAlgn="base">
                <a:spcBef>
                  <a:spcPct val="0"/>
                </a:spcBef>
                <a:spcAft>
                  <a:spcPct val="0"/>
                </a:spcAft>
              </a:pPr>
              <a:t>26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956526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42B1845E-559E-405F-9E80-8C2F0983D791}" type="slidenum">
              <a:rPr lang="en-US" altLang="en-US" sz="1300"/>
              <a:pPr fontAlgn="base">
                <a:spcBef>
                  <a:spcPct val="0"/>
                </a:spcBef>
                <a:spcAft>
                  <a:spcPct val="0"/>
                </a:spcAft>
              </a:pPr>
              <a:t>27</a:t>
            </a:fld>
            <a:endParaRPr lang="en-US" altLang="en-US" sz="1300" dirty="0"/>
          </a:p>
        </p:txBody>
      </p:sp>
    </p:spTree>
    <p:extLst>
      <p:ext uri="{BB962C8B-B14F-4D97-AF65-F5344CB8AC3E}">
        <p14:creationId xmlns:p14="http://schemas.microsoft.com/office/powerpoint/2010/main" val="208338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870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42B1845E-559E-405F-9E80-8C2F0983D791}" type="slidenum">
              <a:rPr lang="en-US" altLang="en-US" sz="1300"/>
              <a:pPr fontAlgn="base">
                <a:spcBef>
                  <a:spcPct val="0"/>
                </a:spcBef>
                <a:spcAft>
                  <a:spcPct val="0"/>
                </a:spcAft>
              </a:pPr>
              <a:t>28</a:t>
            </a:fld>
            <a:endParaRPr lang="en-US" altLang="en-US" sz="1300" dirty="0"/>
          </a:p>
        </p:txBody>
      </p:sp>
    </p:spTree>
    <p:extLst>
      <p:ext uri="{BB962C8B-B14F-4D97-AF65-F5344CB8AC3E}">
        <p14:creationId xmlns:p14="http://schemas.microsoft.com/office/powerpoint/2010/main" val="2083381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a:p>
            <a:endParaRPr lang="en-US" altLang="en-US" dirty="0"/>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17375" indent="-275913">
              <a:defRPr>
                <a:solidFill>
                  <a:schemeClr val="tx1"/>
                </a:solidFill>
                <a:latin typeface="Calibri" panose="020F0502020204030204" pitchFamily="34" charset="0"/>
              </a:defRPr>
            </a:lvl2pPr>
            <a:lvl3pPr marL="1103652" indent="-220730">
              <a:defRPr>
                <a:solidFill>
                  <a:schemeClr val="tx1"/>
                </a:solidFill>
                <a:latin typeface="Calibri" panose="020F0502020204030204" pitchFamily="34" charset="0"/>
              </a:defRPr>
            </a:lvl3pPr>
            <a:lvl4pPr marL="1545113" indent="-220730">
              <a:defRPr>
                <a:solidFill>
                  <a:schemeClr val="tx1"/>
                </a:solidFill>
                <a:latin typeface="Calibri" panose="020F0502020204030204" pitchFamily="34" charset="0"/>
              </a:defRPr>
            </a:lvl4pPr>
            <a:lvl5pPr marL="1986575" indent="-220730">
              <a:defRPr>
                <a:solidFill>
                  <a:schemeClr val="tx1"/>
                </a:solidFill>
                <a:latin typeface="Calibri" panose="020F0502020204030204" pitchFamily="34" charset="0"/>
              </a:defRPr>
            </a:lvl5pPr>
            <a:lvl6pPr marL="2428036" indent="-220730" defTabSz="441461" fontAlgn="base">
              <a:spcBef>
                <a:spcPct val="0"/>
              </a:spcBef>
              <a:spcAft>
                <a:spcPct val="0"/>
              </a:spcAft>
              <a:defRPr>
                <a:solidFill>
                  <a:schemeClr val="tx1"/>
                </a:solidFill>
                <a:latin typeface="Calibri" panose="020F0502020204030204" pitchFamily="34" charset="0"/>
              </a:defRPr>
            </a:lvl6pPr>
            <a:lvl7pPr marL="2869498" indent="-220730" defTabSz="441461" fontAlgn="base">
              <a:spcBef>
                <a:spcPct val="0"/>
              </a:spcBef>
              <a:spcAft>
                <a:spcPct val="0"/>
              </a:spcAft>
              <a:defRPr>
                <a:solidFill>
                  <a:schemeClr val="tx1"/>
                </a:solidFill>
                <a:latin typeface="Calibri" panose="020F0502020204030204" pitchFamily="34" charset="0"/>
              </a:defRPr>
            </a:lvl7pPr>
            <a:lvl8pPr marL="3310959" indent="-220730" defTabSz="441461" fontAlgn="base">
              <a:spcBef>
                <a:spcPct val="0"/>
              </a:spcBef>
              <a:spcAft>
                <a:spcPct val="0"/>
              </a:spcAft>
              <a:defRPr>
                <a:solidFill>
                  <a:schemeClr val="tx1"/>
                </a:solidFill>
                <a:latin typeface="Calibri" panose="020F0502020204030204" pitchFamily="34" charset="0"/>
              </a:defRPr>
            </a:lvl8pPr>
            <a:lvl9pPr marL="3752420" indent="-220730" defTabSz="441461"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71DDE8F-4776-4444-8060-53423ED89A42}" type="slidenum">
              <a:rPr lang="en-US" altLang="en-US" smtClean="0">
                <a:latin typeface="Times New Roman" panose="02020603050405020304" pitchFamily="18" charset="0"/>
              </a:rPr>
              <a:pPr fontAlgn="base">
                <a:spcBef>
                  <a:spcPct val="0"/>
                </a:spcBef>
                <a:spcAft>
                  <a:spcPct val="0"/>
                </a:spcAft>
              </a:pPr>
              <a:t>29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96522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noTextEdit="1"/>
          </p:cNvSpPr>
          <p:nvPr>
            <p:ph type="sldImg"/>
          </p:nvPr>
        </p:nvSpPr>
        <p:spPr>
          <a:ln/>
        </p:spPr>
      </p:sp>
      <p:sp>
        <p:nvSpPr>
          <p:cNvPr id="9523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9523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47D8643-5F78-4C3A-9877-C2D8DE23EF70}" type="slidenum">
              <a:rPr lang="en-US" altLang="en-US" smtClean="0">
                <a:latin typeface="Times New Roman" panose="02020603050405020304" pitchFamily="18" charset="0"/>
              </a:rPr>
              <a:pPr fontAlgn="base">
                <a:spcBef>
                  <a:spcPct val="0"/>
                </a:spcBef>
                <a:spcAft>
                  <a:spcPct val="0"/>
                </a:spcAft>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33356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Slide Image Placeholder 1"/>
          <p:cNvSpPr>
            <a:spLocks noGrp="1" noRot="1" noChangeAspect="1" noTextEdit="1"/>
          </p:cNvSpPr>
          <p:nvPr>
            <p:ph type="sldImg"/>
          </p:nvPr>
        </p:nvSpPr>
        <p:spPr>
          <a:ln/>
        </p:spPr>
      </p:sp>
      <p:sp>
        <p:nvSpPr>
          <p:cNvPr id="972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972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8D08129-EC85-44DE-ABA8-0C371C28C856}" type="slidenum">
              <a:rPr lang="en-US" altLang="en-US" smtClean="0">
                <a:latin typeface="Times New Roman" panose="02020603050405020304" pitchFamily="18" charset="0"/>
              </a:rPr>
              <a:pPr fontAlgn="base">
                <a:spcBef>
                  <a:spcPct val="0"/>
                </a:spcBef>
                <a:spcAft>
                  <a:spcPct val="0"/>
                </a:spcAft>
              </a:pPr>
              <a:t>32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29580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a:ln/>
        </p:spPr>
      </p:sp>
      <p:sp>
        <p:nvSpPr>
          <p:cNvPr id="1013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013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807B6C9B-1F20-447C-8A42-D21A46CE7385}" type="slidenum">
              <a:rPr lang="en-US" altLang="en-US" sz="1300"/>
              <a:pPr fontAlgn="base">
                <a:spcBef>
                  <a:spcPct val="0"/>
                </a:spcBef>
                <a:spcAft>
                  <a:spcPct val="0"/>
                </a:spcAft>
              </a:pPr>
              <a:t>33</a:t>
            </a:fld>
            <a:endParaRPr lang="en-US" altLang="en-US" sz="1300" dirty="0"/>
          </a:p>
        </p:txBody>
      </p:sp>
    </p:spTree>
    <p:extLst>
      <p:ext uri="{BB962C8B-B14F-4D97-AF65-F5344CB8AC3E}">
        <p14:creationId xmlns:p14="http://schemas.microsoft.com/office/powerpoint/2010/main" val="2589243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55AAE11A-D096-43F7-AB86-136ACF782F8C}" type="slidenum">
              <a:rPr lang="en-US" altLang="en-US" sz="1300"/>
              <a:pPr fontAlgn="base">
                <a:spcBef>
                  <a:spcPct val="0"/>
                </a:spcBef>
                <a:spcAft>
                  <a:spcPct val="0"/>
                </a:spcAft>
              </a:pPr>
              <a:t>3</a:t>
            </a:fld>
            <a:endParaRPr lang="en-US" altLang="en-US" sz="13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3043615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a:ln/>
        </p:spPr>
      </p:sp>
      <p:sp>
        <p:nvSpPr>
          <p:cNvPr id="10342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0342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694688" indent="-267549">
              <a:spcBef>
                <a:spcPct val="30000"/>
              </a:spcBef>
              <a:defRPr sz="1200">
                <a:solidFill>
                  <a:schemeClr val="tx1"/>
                </a:solidFill>
                <a:latin typeface="Times New Roman" panose="02020603050405020304" pitchFamily="18" charset="0"/>
                <a:ea typeface="MS PGothic" panose="020B0600070205080204" pitchFamily="34" charset="-128"/>
              </a:defRPr>
            </a:lvl2pPr>
            <a:lvl3pPr marL="1070195" indent="-212788">
              <a:spcBef>
                <a:spcPct val="30000"/>
              </a:spcBef>
              <a:defRPr sz="1200">
                <a:solidFill>
                  <a:schemeClr val="tx1"/>
                </a:solidFill>
                <a:latin typeface="Times New Roman" panose="02020603050405020304" pitchFamily="18" charset="0"/>
                <a:ea typeface="MS PGothic" panose="020B0600070205080204" pitchFamily="34" charset="-128"/>
              </a:defRPr>
            </a:lvl3pPr>
            <a:lvl4pPr marL="1497335" indent="-212788">
              <a:spcBef>
                <a:spcPct val="30000"/>
              </a:spcBef>
              <a:defRPr sz="1200">
                <a:solidFill>
                  <a:schemeClr val="tx1"/>
                </a:solidFill>
                <a:latin typeface="Times New Roman" panose="02020603050405020304" pitchFamily="18" charset="0"/>
                <a:ea typeface="MS PGothic" panose="020B0600070205080204" pitchFamily="34" charset="-128"/>
              </a:defRPr>
            </a:lvl4pPr>
            <a:lvl5pPr marL="1926039" indent="-212788">
              <a:spcBef>
                <a:spcPct val="30000"/>
              </a:spcBef>
              <a:defRPr sz="1200">
                <a:solidFill>
                  <a:schemeClr val="tx1"/>
                </a:solidFill>
                <a:latin typeface="Times New Roman" panose="02020603050405020304" pitchFamily="18" charset="0"/>
                <a:ea typeface="MS PGothic" panose="020B0600070205080204" pitchFamily="34" charset="-128"/>
              </a:defRPr>
            </a:lvl5pPr>
            <a:lvl6pPr marL="2376647" indent="-212788"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827256" indent="-212788"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277864" indent="-212788"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728473" indent="-212788"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0A5FE398-6563-4C5D-8903-3745310A6DD9}" type="slidenum">
              <a:rPr lang="en-US" altLang="en-US" smtClean="0"/>
              <a:pPr fontAlgn="base">
                <a:spcBef>
                  <a:spcPct val="0"/>
                </a:spcBef>
                <a:spcAft>
                  <a:spcPct val="0"/>
                </a:spcAft>
              </a:pPr>
              <a:t>34</a:t>
            </a:fld>
            <a:endParaRPr lang="en-US" altLang="en-US" dirty="0"/>
          </a:p>
        </p:txBody>
      </p:sp>
    </p:spTree>
    <p:extLst>
      <p:ext uri="{BB962C8B-B14F-4D97-AF65-F5344CB8AC3E}">
        <p14:creationId xmlns:p14="http://schemas.microsoft.com/office/powerpoint/2010/main" val="35830312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dirty="0"/>
          </a:p>
        </p:txBody>
      </p:sp>
      <p:sp>
        <p:nvSpPr>
          <p:cNvPr id="10547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4FBE477-CF5E-42EE-9CE8-0BCBFE969428}" type="slidenum">
              <a:rPr lang="en-US" altLang="en-US" smtClean="0">
                <a:latin typeface="Times New Roman" panose="02020603050405020304" pitchFamily="18" charset="0"/>
              </a:rPr>
              <a:pPr fontAlgn="base">
                <a:spcBef>
                  <a:spcPct val="0"/>
                </a:spcBef>
                <a:spcAft>
                  <a:spcPct val="0"/>
                </a:spcAft>
              </a:pPr>
              <a:t>35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1344036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36</a:t>
            </a:fld>
            <a:endParaRPr lang="en-US" altLang="en-US" dirty="0"/>
          </a:p>
        </p:txBody>
      </p:sp>
    </p:spTree>
    <p:extLst>
      <p:ext uri="{BB962C8B-B14F-4D97-AF65-F5344CB8AC3E}">
        <p14:creationId xmlns:p14="http://schemas.microsoft.com/office/powerpoint/2010/main" val="38544229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p:cNvSpPr>
            <a:spLocks noGrp="1" noRot="1" noChangeAspect="1" noTextEdit="1"/>
          </p:cNvSpPr>
          <p:nvPr>
            <p:ph type="sldImg"/>
          </p:nvPr>
        </p:nvSpPr>
        <p:spPr>
          <a:ln/>
        </p:spPr>
      </p:sp>
      <p:sp>
        <p:nvSpPr>
          <p:cNvPr id="10752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0752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9DD9A83D-28D5-4105-8C08-74CCB988CDA2}" type="slidenum">
              <a:rPr lang="en-US" altLang="en-US" smtClean="0">
                <a:latin typeface="Times New Roman" panose="02020603050405020304" pitchFamily="18" charset="0"/>
              </a:rPr>
              <a:pPr fontAlgn="base">
                <a:spcBef>
                  <a:spcPct val="0"/>
                </a:spcBef>
                <a:spcAft>
                  <a:spcPct val="0"/>
                </a:spcAft>
              </a:pPr>
              <a:t>37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9600737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38</a:t>
            </a:fld>
            <a:endParaRPr lang="en-US" altLang="en-US" dirty="0"/>
          </a:p>
        </p:txBody>
      </p:sp>
    </p:spTree>
    <p:extLst>
      <p:ext uri="{BB962C8B-B14F-4D97-AF65-F5344CB8AC3E}">
        <p14:creationId xmlns:p14="http://schemas.microsoft.com/office/powerpoint/2010/main" val="27368364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E1AFBC-8304-40D9-844D-B4ED6CB434B4}" type="slidenum">
              <a:rPr lang="en-US" altLang="en-US" smtClean="0">
                <a:latin typeface="Times New Roman" panose="02020603050405020304" pitchFamily="18" charset="0"/>
              </a:rPr>
              <a:pPr fontAlgn="base">
                <a:spcBef>
                  <a:spcPct val="0"/>
                </a:spcBef>
                <a:spcAft>
                  <a:spcPct val="0"/>
                </a:spcAft>
              </a:pPr>
              <a:t>39</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745613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0957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FE1AFBC-8304-40D9-844D-B4ED6CB434B4}" type="slidenum">
              <a:rPr lang="en-US" altLang="en-US" smtClean="0">
                <a:latin typeface="Times New Roman" panose="02020603050405020304" pitchFamily="18" charset="0"/>
              </a:rPr>
              <a:pPr fontAlgn="base">
                <a:spcBef>
                  <a:spcPct val="0"/>
                </a:spcBef>
                <a:spcAft>
                  <a:spcPct val="0"/>
                </a:spcAft>
              </a:pPr>
              <a:t>41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3418382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AFF7F0-335F-49DD-A43B-9944A8766DF2}" type="slidenum">
              <a:rPr lang="en-US" altLang="en-US" smtClean="0">
                <a:latin typeface="Times New Roman" panose="02020603050405020304" pitchFamily="18" charset="0"/>
              </a:rPr>
              <a:pPr fontAlgn="base">
                <a:spcBef>
                  <a:spcPct val="0"/>
                </a:spcBef>
                <a:spcAft>
                  <a:spcPct val="0"/>
                </a:spcAft>
              </a:pPr>
              <a:t>42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5471158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43</a:t>
            </a:fld>
            <a:endParaRPr lang="en-US" altLang="en-US" dirty="0"/>
          </a:p>
        </p:txBody>
      </p:sp>
    </p:spTree>
    <p:extLst>
      <p:ext uri="{BB962C8B-B14F-4D97-AF65-F5344CB8AC3E}">
        <p14:creationId xmlns:p14="http://schemas.microsoft.com/office/powerpoint/2010/main" val="89946920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noTextEdit="1"/>
          </p:cNvSpPr>
          <p:nvPr>
            <p:ph type="sldImg"/>
          </p:nvPr>
        </p:nvSpPr>
        <p:spPr>
          <a:ln/>
        </p:spPr>
      </p:sp>
      <p:sp>
        <p:nvSpPr>
          <p:cNvPr id="11366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366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03B0870-ACD0-4D53-A961-92538DC31A4A}" type="slidenum">
              <a:rPr lang="en-US" altLang="en-US" smtClean="0">
                <a:latin typeface="Times New Roman" panose="02020603050405020304" pitchFamily="18" charset="0"/>
              </a:rPr>
              <a:pPr fontAlgn="base">
                <a:spcBef>
                  <a:spcPct val="0"/>
                </a:spcBef>
                <a:spcAft>
                  <a:spcPct val="0"/>
                </a:spcAft>
              </a:pPr>
              <a:t>44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44643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55AAE11A-D096-43F7-AB86-136ACF782F8C}" type="slidenum">
              <a:rPr lang="en-US" altLang="en-US" sz="1300"/>
              <a:pPr fontAlgn="base">
                <a:spcBef>
                  <a:spcPct val="0"/>
                </a:spcBef>
                <a:spcAft>
                  <a:spcPct val="0"/>
                </a:spcAft>
              </a:pPr>
              <a:t>4</a:t>
            </a:fld>
            <a:endParaRPr lang="en-US" altLang="en-US" sz="13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5664740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45</a:t>
            </a:fld>
            <a:endParaRPr lang="en-US" altLang="en-US" dirty="0"/>
          </a:p>
        </p:txBody>
      </p:sp>
    </p:spTree>
    <p:extLst>
      <p:ext uri="{BB962C8B-B14F-4D97-AF65-F5344CB8AC3E}">
        <p14:creationId xmlns:p14="http://schemas.microsoft.com/office/powerpoint/2010/main" val="5224889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noTextEdit="1"/>
          </p:cNvSpPr>
          <p:nvPr>
            <p:ph type="sldImg"/>
          </p:nvPr>
        </p:nvSpPr>
        <p:spPr>
          <a:ln/>
        </p:spPr>
      </p:sp>
      <p:sp>
        <p:nvSpPr>
          <p:cNvPr id="11571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57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55DD611-579C-495E-8E6A-A8A2AD4C52C5}" type="slidenum">
              <a:rPr lang="en-US" altLang="en-US" smtClean="0">
                <a:latin typeface="Times New Roman" panose="02020603050405020304" pitchFamily="18" charset="0"/>
              </a:rPr>
              <a:pPr fontAlgn="base">
                <a:spcBef>
                  <a:spcPct val="0"/>
                </a:spcBef>
                <a:spcAft>
                  <a:spcPct val="0"/>
                </a:spcAft>
              </a:pPr>
              <a:t>46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5438214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47</a:t>
            </a:fld>
            <a:endParaRPr lang="en-US" altLang="en-US" dirty="0"/>
          </a:p>
        </p:txBody>
      </p:sp>
    </p:spTree>
    <p:extLst>
      <p:ext uri="{BB962C8B-B14F-4D97-AF65-F5344CB8AC3E}">
        <p14:creationId xmlns:p14="http://schemas.microsoft.com/office/powerpoint/2010/main" val="39299671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77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593877-BD2C-45D4-B45F-6F08B331D201}" type="slidenum">
              <a:rPr lang="en-US" altLang="en-US" smtClean="0">
                <a:latin typeface="Times New Roman" panose="02020603050405020304" pitchFamily="18" charset="0"/>
              </a:rPr>
              <a:pPr fontAlgn="base">
                <a:spcBef>
                  <a:spcPct val="0"/>
                </a:spcBef>
                <a:spcAft>
                  <a:spcPct val="0"/>
                </a:spcAft>
              </a:pPr>
              <a:t>48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9125127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Slide Image Placeholder 1"/>
          <p:cNvSpPr>
            <a:spLocks noGrp="1" noRot="1" noChangeAspect="1" noTextEdit="1"/>
          </p:cNvSpPr>
          <p:nvPr>
            <p:ph type="sldImg"/>
          </p:nvPr>
        </p:nvSpPr>
        <p:spPr>
          <a:ln/>
        </p:spPr>
      </p:sp>
      <p:sp>
        <p:nvSpPr>
          <p:cNvPr id="1177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177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593877-BD2C-45D4-B45F-6F08B331D201}" type="slidenum">
              <a:rPr lang="en-US" altLang="en-US" smtClean="0">
                <a:latin typeface="Times New Roman" panose="02020603050405020304" pitchFamily="18" charset="0"/>
              </a:rPr>
              <a:pPr fontAlgn="base">
                <a:spcBef>
                  <a:spcPct val="0"/>
                </a:spcBef>
                <a:spcAft>
                  <a:spcPct val="0"/>
                </a:spcAft>
              </a:pPr>
              <a:t>52</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8188684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Slide Image Placeholder 1"/>
          <p:cNvSpPr>
            <a:spLocks noGrp="1" noRot="1" noChangeAspect="1" noTextEdit="1"/>
          </p:cNvSpPr>
          <p:nvPr>
            <p:ph type="sldImg"/>
          </p:nvPr>
        </p:nvSpPr>
        <p:spPr>
          <a:ln/>
        </p:spPr>
      </p:sp>
      <p:sp>
        <p:nvSpPr>
          <p:cNvPr id="11981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198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2997B0-4E7B-48A0-9079-EE210A5F21C7}" type="slidenum">
              <a:rPr lang="en-US" altLang="en-US" smtClean="0">
                <a:latin typeface="Times New Roman" panose="02020603050405020304" pitchFamily="18" charset="0"/>
              </a:rPr>
              <a:pPr fontAlgn="base">
                <a:spcBef>
                  <a:spcPct val="0"/>
                </a:spcBef>
                <a:spcAft>
                  <a:spcPct val="0"/>
                </a:spcAft>
              </a:pPr>
              <a:t>53</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36872133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2E5012-BCA0-4358-BD3B-4A6395C7F3EF}" type="slidenum">
              <a:rPr lang="en-US" altLang="en-US" smtClean="0"/>
              <a:pPr/>
              <a:t>54</a:t>
            </a:fld>
            <a:endParaRPr lang="en-US" altLang="en-US" dirty="0"/>
          </a:p>
        </p:txBody>
      </p:sp>
    </p:spTree>
    <p:extLst>
      <p:ext uri="{BB962C8B-B14F-4D97-AF65-F5344CB8AC3E}">
        <p14:creationId xmlns:p14="http://schemas.microsoft.com/office/powerpoint/2010/main" val="1442882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Slide Image Placeholder 1"/>
          <p:cNvSpPr>
            <a:spLocks noGrp="1" noRot="1" noChangeAspect="1" noTextEdit="1"/>
          </p:cNvSpPr>
          <p:nvPr>
            <p:ph type="sldImg"/>
          </p:nvPr>
        </p:nvSpPr>
        <p:spPr>
          <a:ln/>
        </p:spPr>
      </p:sp>
      <p:sp>
        <p:nvSpPr>
          <p:cNvPr id="1259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259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849E00-DC28-46EA-9066-97B5B68FE6F2}" type="slidenum">
              <a:rPr lang="en-US" altLang="en-US" smtClean="0">
                <a:latin typeface="Times New Roman" panose="02020603050405020304" pitchFamily="18" charset="0"/>
              </a:rPr>
              <a:pPr fontAlgn="base">
                <a:spcBef>
                  <a:spcPct val="0"/>
                </a:spcBef>
                <a:spcAft>
                  <a:spcPct val="0"/>
                </a:spcAft>
              </a:pPr>
              <a:t>55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726115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56</a:t>
            </a:fld>
            <a:endParaRPr lang="en-US" dirty="0"/>
          </a:p>
        </p:txBody>
      </p:sp>
    </p:spTree>
    <p:extLst>
      <p:ext uri="{BB962C8B-B14F-4D97-AF65-F5344CB8AC3E}">
        <p14:creationId xmlns:p14="http://schemas.microsoft.com/office/powerpoint/2010/main" val="26146082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5053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910024-309B-444B-BBAD-09AF0108DC92}" type="slidenum">
              <a:rPr lang="en-US" altLang="en-US" smtClean="0">
                <a:latin typeface="Times New Roman" panose="02020603050405020304" pitchFamily="18" charset="0"/>
              </a:rPr>
              <a:pPr fontAlgn="base">
                <a:spcBef>
                  <a:spcPct val="0"/>
                </a:spcBef>
                <a:spcAft>
                  <a:spcPct val="0"/>
                </a:spcAft>
              </a:pPr>
              <a:t>57</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627097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5</a:t>
            </a:fld>
            <a:endParaRPr lang="en-US" dirty="0"/>
          </a:p>
        </p:txBody>
      </p:sp>
    </p:spTree>
    <p:extLst>
      <p:ext uri="{BB962C8B-B14F-4D97-AF65-F5344CB8AC3E}">
        <p14:creationId xmlns:p14="http://schemas.microsoft.com/office/powerpoint/2010/main" val="2153551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a:ln/>
        </p:spPr>
      </p:sp>
      <p:sp>
        <p:nvSpPr>
          <p:cNvPr id="15053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dirty="0"/>
          </a:p>
        </p:txBody>
      </p:sp>
      <p:sp>
        <p:nvSpPr>
          <p:cNvPr id="15053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A910024-309B-444B-BBAD-09AF0108DC92}" type="slidenum">
              <a:rPr lang="en-US" altLang="en-US" smtClean="0">
                <a:latin typeface="Times New Roman" panose="02020603050405020304" pitchFamily="18" charset="0"/>
              </a:rPr>
              <a:pPr fontAlgn="base">
                <a:spcBef>
                  <a:spcPct val="0"/>
                </a:spcBef>
                <a:spcAft>
                  <a:spcPct val="0"/>
                </a:spcAft>
              </a:pPr>
              <a:t>58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0297467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a:ln/>
        </p:spPr>
      </p:sp>
      <p:sp>
        <p:nvSpPr>
          <p:cNvPr id="14848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14848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8B464E4-A03A-45DA-A618-760A4BB15815}" type="slidenum">
              <a:rPr lang="en-US" altLang="en-US" smtClean="0">
                <a:latin typeface="Times New Roman" panose="02020603050405020304" pitchFamily="18" charset="0"/>
              </a:rPr>
              <a:pPr fontAlgn="base">
                <a:spcBef>
                  <a:spcPct val="0"/>
                </a:spcBef>
                <a:spcAft>
                  <a:spcPct val="0"/>
                </a:spcAft>
              </a:pPr>
              <a:t>60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633460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63</a:t>
            </a:fld>
            <a:endParaRPr lang="en-US" dirty="0"/>
          </a:p>
        </p:txBody>
      </p:sp>
    </p:spTree>
    <p:extLst>
      <p:ext uri="{BB962C8B-B14F-4D97-AF65-F5344CB8AC3E}">
        <p14:creationId xmlns:p14="http://schemas.microsoft.com/office/powerpoint/2010/main" val="1533719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32239" indent="-281630">
              <a:defRPr>
                <a:solidFill>
                  <a:schemeClr val="tx1"/>
                </a:solidFill>
                <a:latin typeface="Calibri" panose="020F0502020204030204" pitchFamily="34" charset="0"/>
              </a:defRPr>
            </a:lvl2pPr>
            <a:lvl3pPr marL="1126521" indent="-225304">
              <a:defRPr>
                <a:solidFill>
                  <a:schemeClr val="tx1"/>
                </a:solidFill>
                <a:latin typeface="Calibri" panose="020F0502020204030204" pitchFamily="34" charset="0"/>
              </a:defRPr>
            </a:lvl3pPr>
            <a:lvl4pPr marL="1577129" indent="-225304">
              <a:defRPr>
                <a:solidFill>
                  <a:schemeClr val="tx1"/>
                </a:solidFill>
                <a:latin typeface="Calibri" panose="020F0502020204030204" pitchFamily="34" charset="0"/>
              </a:defRPr>
            </a:lvl4pPr>
            <a:lvl5pPr marL="2027738" indent="-225304">
              <a:defRPr>
                <a:solidFill>
                  <a:schemeClr val="tx1"/>
                </a:solidFill>
                <a:latin typeface="Calibri" panose="020F0502020204030204" pitchFamily="34" charset="0"/>
              </a:defRPr>
            </a:lvl5pPr>
            <a:lvl6pPr marL="2478346" indent="-225304" defTabSz="450608" fontAlgn="base">
              <a:spcBef>
                <a:spcPct val="0"/>
              </a:spcBef>
              <a:spcAft>
                <a:spcPct val="0"/>
              </a:spcAft>
              <a:defRPr>
                <a:solidFill>
                  <a:schemeClr val="tx1"/>
                </a:solidFill>
                <a:latin typeface="Calibri" panose="020F0502020204030204" pitchFamily="34" charset="0"/>
              </a:defRPr>
            </a:lvl6pPr>
            <a:lvl7pPr marL="2928956" indent="-225304" defTabSz="450608" fontAlgn="base">
              <a:spcBef>
                <a:spcPct val="0"/>
              </a:spcBef>
              <a:spcAft>
                <a:spcPct val="0"/>
              </a:spcAft>
              <a:defRPr>
                <a:solidFill>
                  <a:schemeClr val="tx1"/>
                </a:solidFill>
                <a:latin typeface="Calibri" panose="020F0502020204030204" pitchFamily="34" charset="0"/>
              </a:defRPr>
            </a:lvl7pPr>
            <a:lvl8pPr marL="3379564" indent="-225304" defTabSz="450608" fontAlgn="base">
              <a:spcBef>
                <a:spcPct val="0"/>
              </a:spcBef>
              <a:spcAft>
                <a:spcPct val="0"/>
              </a:spcAft>
              <a:defRPr>
                <a:solidFill>
                  <a:schemeClr val="tx1"/>
                </a:solidFill>
                <a:latin typeface="Calibri" panose="020F0502020204030204" pitchFamily="34" charset="0"/>
              </a:defRPr>
            </a:lvl8pPr>
            <a:lvl9pPr marL="3830172" indent="-225304" defTabSz="450608"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B540BBC-2669-441E-A4A4-F7B117CDE2E3}" type="slidenum">
              <a:rPr lang="en-US" altLang="en-US" smtClean="0">
                <a:latin typeface="Times New Roman" panose="02020603050405020304" pitchFamily="18" charset="0"/>
              </a:rPr>
              <a:pPr fontAlgn="base">
                <a:spcBef>
                  <a:spcPct val="0"/>
                </a:spcBef>
                <a:spcAft>
                  <a:spcPct val="0"/>
                </a:spcAft>
              </a:pPr>
              <a:t>6</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449575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eaLnBrk="0" hangingPunct="0">
              <a:spcBef>
                <a:spcPct val="50000"/>
              </a:spcBef>
              <a:defRPr sz="4000" b="1">
                <a:solidFill>
                  <a:schemeClr val="bg1"/>
                </a:solidFill>
                <a:latin typeface="Tahoma" panose="020B0604030504040204" pitchFamily="34" charset="0"/>
                <a:ea typeface="MS PGothic" panose="020B0600070205080204" pitchFamily="34" charset="-128"/>
              </a:defRPr>
            </a:lvl1pPr>
            <a:lvl2pPr marL="742950" indent="-285750" algn="ctr" eaLnBrk="0" hangingPunct="0">
              <a:spcBef>
                <a:spcPct val="50000"/>
              </a:spcBef>
              <a:defRPr sz="4000" b="1">
                <a:solidFill>
                  <a:schemeClr val="bg1"/>
                </a:solidFill>
                <a:latin typeface="Tahoma" panose="020B0604030504040204" pitchFamily="34" charset="0"/>
                <a:ea typeface="MS PGothic" panose="020B0600070205080204" pitchFamily="34" charset="-128"/>
              </a:defRPr>
            </a:lvl2pPr>
            <a:lvl3pPr marL="1143000" indent="-228600" algn="ctr" eaLnBrk="0" hangingPunct="0">
              <a:spcBef>
                <a:spcPct val="50000"/>
              </a:spcBef>
              <a:defRPr sz="4000" b="1">
                <a:solidFill>
                  <a:schemeClr val="bg1"/>
                </a:solidFill>
                <a:latin typeface="Tahoma" panose="020B0604030504040204" pitchFamily="34" charset="0"/>
                <a:ea typeface="MS PGothic" panose="020B0600070205080204" pitchFamily="34" charset="-128"/>
              </a:defRPr>
            </a:lvl3pPr>
            <a:lvl4pPr marL="1600200" indent="-228600" algn="ctr" eaLnBrk="0" hangingPunct="0">
              <a:spcBef>
                <a:spcPct val="50000"/>
              </a:spcBef>
              <a:defRPr sz="4000" b="1">
                <a:solidFill>
                  <a:schemeClr val="bg1"/>
                </a:solidFill>
                <a:latin typeface="Tahoma" panose="020B0604030504040204" pitchFamily="34" charset="0"/>
                <a:ea typeface="MS PGothic" panose="020B0600070205080204" pitchFamily="34" charset="-128"/>
              </a:defRPr>
            </a:lvl4pPr>
            <a:lvl5pPr marL="2057400" indent="-228600" algn="ctr" eaLnBrk="0" hangingPunct="0">
              <a:spcBef>
                <a:spcPct val="50000"/>
              </a:spcBef>
              <a:defRPr sz="4000" b="1">
                <a:solidFill>
                  <a:schemeClr val="bg1"/>
                </a:solidFill>
                <a:latin typeface="Tahoma" panose="020B0604030504040204" pitchFamily="34" charset="0"/>
                <a:ea typeface="MS PGothic" panose="020B0600070205080204" pitchFamily="34" charset="-128"/>
              </a:defRPr>
            </a:lvl5pPr>
            <a:lvl6pPr marL="2514600" indent="-228600" algn="ctr" eaLnBrk="0" fontAlgn="base" hangingPunct="0">
              <a:spcBef>
                <a:spcPct val="50000"/>
              </a:spcBef>
              <a:spcAft>
                <a:spcPct val="0"/>
              </a:spcAft>
              <a:defRPr sz="4000" b="1">
                <a:solidFill>
                  <a:schemeClr val="bg1"/>
                </a:solidFill>
                <a:latin typeface="Tahoma" panose="020B0604030504040204" pitchFamily="34" charset="0"/>
                <a:ea typeface="MS PGothic" panose="020B0600070205080204" pitchFamily="34" charset="-128"/>
              </a:defRPr>
            </a:lvl6pPr>
            <a:lvl7pPr marL="2971800" indent="-228600" algn="ctr" eaLnBrk="0" fontAlgn="base" hangingPunct="0">
              <a:spcBef>
                <a:spcPct val="50000"/>
              </a:spcBef>
              <a:spcAft>
                <a:spcPct val="0"/>
              </a:spcAft>
              <a:defRPr sz="4000" b="1">
                <a:solidFill>
                  <a:schemeClr val="bg1"/>
                </a:solidFill>
                <a:latin typeface="Tahoma" panose="020B0604030504040204" pitchFamily="34" charset="0"/>
                <a:ea typeface="MS PGothic" panose="020B0600070205080204" pitchFamily="34" charset="-128"/>
              </a:defRPr>
            </a:lvl7pPr>
            <a:lvl8pPr marL="3429000" indent="-228600" algn="ctr" eaLnBrk="0" fontAlgn="base" hangingPunct="0">
              <a:spcBef>
                <a:spcPct val="50000"/>
              </a:spcBef>
              <a:spcAft>
                <a:spcPct val="0"/>
              </a:spcAft>
              <a:defRPr sz="4000" b="1">
                <a:solidFill>
                  <a:schemeClr val="bg1"/>
                </a:solidFill>
                <a:latin typeface="Tahoma" panose="020B0604030504040204" pitchFamily="34" charset="0"/>
                <a:ea typeface="MS PGothic" panose="020B0600070205080204" pitchFamily="34" charset="-128"/>
              </a:defRPr>
            </a:lvl8pPr>
            <a:lvl9pPr marL="3886200" indent="-228600" algn="ctr" eaLnBrk="0" fontAlgn="base" hangingPunct="0">
              <a:spcBef>
                <a:spcPct val="50000"/>
              </a:spcBef>
              <a:spcAft>
                <a:spcPct val="0"/>
              </a:spcAft>
              <a:defRPr sz="4000" b="1">
                <a:solidFill>
                  <a:schemeClr val="bg1"/>
                </a:solidFill>
                <a:latin typeface="Tahoma" panose="020B0604030504040204" pitchFamily="34" charset="0"/>
                <a:ea typeface="MS PGothic" panose="020B0600070205080204" pitchFamily="34" charset="-128"/>
              </a:defRPr>
            </a:lvl9pPr>
          </a:lstStyle>
          <a:p>
            <a:pPr algn="r" eaLnBrk="1" hangingPunct="1">
              <a:spcBef>
                <a:spcPct val="0"/>
              </a:spcBef>
            </a:pPr>
            <a:fld id="{8F3214E1-B0AC-43C3-BB34-9846E684743D}" type="slidenum">
              <a:rPr lang="en-US" altLang="en-US" sz="1300" b="0">
                <a:solidFill>
                  <a:schemeClr val="tx1"/>
                </a:solidFill>
                <a:latin typeface="Times New Roman" panose="02020603050405020304" pitchFamily="18" charset="0"/>
              </a:rPr>
              <a:pPr algn="r" eaLnBrk="1" hangingPunct="1">
                <a:spcBef>
                  <a:spcPct val="0"/>
                </a:spcBef>
              </a:pPr>
              <a:t>7</a:t>
            </a:fld>
            <a:endParaRPr lang="en-US" altLang="en-US" sz="1300" b="0"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41110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MS PGothic" panose="020B0600070205080204" pitchFamily="34" charset="-128"/>
              </a:defRPr>
            </a:lvl1pPr>
            <a:lvl2pPr marL="732239" indent="-281630">
              <a:spcBef>
                <a:spcPct val="30000"/>
              </a:spcBef>
              <a:defRPr sz="1200">
                <a:solidFill>
                  <a:schemeClr val="tx1"/>
                </a:solidFill>
                <a:latin typeface="Times New Roman" panose="02020603050405020304" pitchFamily="18" charset="0"/>
                <a:ea typeface="MS PGothic" panose="020B0600070205080204" pitchFamily="34" charset="-128"/>
              </a:defRPr>
            </a:lvl2pPr>
            <a:lvl3pPr marL="1126521" indent="-225304">
              <a:spcBef>
                <a:spcPct val="30000"/>
              </a:spcBef>
              <a:defRPr sz="1200">
                <a:solidFill>
                  <a:schemeClr val="tx1"/>
                </a:solidFill>
                <a:latin typeface="Times New Roman" panose="02020603050405020304" pitchFamily="18" charset="0"/>
                <a:ea typeface="MS PGothic" panose="020B0600070205080204" pitchFamily="34" charset="-128"/>
              </a:defRPr>
            </a:lvl3pPr>
            <a:lvl4pPr marL="1577129" indent="-225304">
              <a:spcBef>
                <a:spcPct val="30000"/>
              </a:spcBef>
              <a:defRPr sz="1200">
                <a:solidFill>
                  <a:schemeClr val="tx1"/>
                </a:solidFill>
                <a:latin typeface="Times New Roman" panose="02020603050405020304" pitchFamily="18" charset="0"/>
                <a:ea typeface="MS PGothic" panose="020B0600070205080204" pitchFamily="34" charset="-128"/>
              </a:defRPr>
            </a:lvl4pPr>
            <a:lvl5pPr marL="2027738" indent="-225304">
              <a:spcBef>
                <a:spcPct val="30000"/>
              </a:spcBef>
              <a:defRPr sz="1200">
                <a:solidFill>
                  <a:schemeClr val="tx1"/>
                </a:solidFill>
                <a:latin typeface="Times New Roman" panose="02020603050405020304" pitchFamily="18" charset="0"/>
                <a:ea typeface="MS PGothic" panose="020B0600070205080204" pitchFamily="34" charset="-128"/>
              </a:defRPr>
            </a:lvl5pPr>
            <a:lvl6pPr marL="247834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28956"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379564"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30172" indent="-225304" defTabSz="450608" eaLnBrk="0" fontAlgn="base" hangingPunct="0">
              <a:spcBef>
                <a:spcPct val="3000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fontAlgn="base">
              <a:spcBef>
                <a:spcPct val="0"/>
              </a:spcBef>
              <a:spcAft>
                <a:spcPct val="0"/>
              </a:spcAft>
            </a:pPr>
            <a:fld id="{55AAE11A-D096-43F7-AB86-136ACF782F8C}" type="slidenum">
              <a:rPr lang="en-US" altLang="en-US" sz="1300"/>
              <a:pPr fontAlgn="base">
                <a:spcBef>
                  <a:spcPct val="0"/>
                </a:spcBef>
                <a:spcAft>
                  <a:spcPct val="0"/>
                </a:spcAft>
              </a:pPr>
              <a:t>8</a:t>
            </a:fld>
            <a:endParaRPr lang="en-US" altLang="en-US" sz="1300"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3068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2BD6BB-6ECC-4CAA-AAA2-9DBBD37639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4315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5100" y="1277651"/>
            <a:ext cx="11853863" cy="765753"/>
          </a:xfrm>
        </p:spPr>
        <p:txBody>
          <a:bodyPr/>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175657" y="2341622"/>
            <a:ext cx="10255262" cy="361735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617237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dirty="0"/>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rIns="91440">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16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3480181" y="6577834"/>
            <a:ext cx="4114800" cy="280166"/>
          </a:xfrm>
          <a:prstGeom prst="rect">
            <a:avLst/>
          </a:prstGeom>
        </p:spPr>
        <p:txBody>
          <a:bodyPr/>
          <a:lstStyle/>
          <a:p>
            <a:endParaRPr lang="en-US" dirty="0"/>
          </a:p>
        </p:txBody>
      </p:sp>
      <p:sp>
        <p:nvSpPr>
          <p:cNvPr id="6" name="Slide Number Placeholder 5"/>
          <p:cNvSpPr>
            <a:spLocks noGrp="1"/>
          </p:cNvSpPr>
          <p:nvPr>
            <p:ph type="sldNum" sz="quarter" idx="12"/>
          </p:nvPr>
        </p:nvSpPr>
        <p:spPr>
          <a:xfrm>
            <a:off x="9448800" y="6577834"/>
            <a:ext cx="2743200" cy="294983"/>
          </a:xfrm>
          <a:prstGeom prst="rect">
            <a:avLst/>
          </a:prstGeom>
        </p:spPr>
        <p:txBody>
          <a:bodyPr/>
          <a:lstStyle>
            <a:lvl1pPr algn="r">
              <a:defRPr/>
            </a:lvl1pPr>
          </a:lstStyle>
          <a:p>
            <a:fld id="{2B7E8F36-4104-49C8-BB7C-B76D13EBFE05}" type="slidenum">
              <a:rPr lang="en-US" smtClean="0"/>
              <a:t>‹#›</a:t>
            </a:fld>
            <a:endParaRPr lang="en-US" dirty="0"/>
          </a:p>
        </p:txBody>
      </p:sp>
    </p:spTree>
    <p:extLst>
      <p:ext uri="{BB962C8B-B14F-4D97-AF65-F5344CB8AC3E}">
        <p14:creationId xmlns:p14="http://schemas.microsoft.com/office/powerpoint/2010/main" val="38975679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4038600" y="6539728"/>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9448800" y="6539728"/>
            <a:ext cx="2743200" cy="365125"/>
          </a:xfrm>
          <a:prstGeom prst="rect">
            <a:avLst/>
          </a:prstGeom>
        </p:spPr>
        <p:txBody>
          <a:bodyPr/>
          <a:lstStyle>
            <a:lvl1pPr algn="r">
              <a:defRPr/>
            </a:lvl1pPr>
          </a:lstStyle>
          <a:p>
            <a:fld id="{2B7E8F36-4104-49C8-BB7C-B76D13EBFE05}" type="slidenum">
              <a:rPr lang="en-US" smtClean="0"/>
              <a:t>‹#›</a:t>
            </a:fld>
            <a:endParaRPr lang="en-US" dirty="0"/>
          </a:p>
        </p:txBody>
      </p:sp>
    </p:spTree>
    <p:extLst>
      <p:ext uri="{BB962C8B-B14F-4D97-AF65-F5344CB8AC3E}">
        <p14:creationId xmlns:p14="http://schemas.microsoft.com/office/powerpoint/2010/main" val="42492072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038600" y="6538912"/>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9448800" y="6567487"/>
            <a:ext cx="2743200" cy="365125"/>
          </a:xfrm>
          <a:prstGeom prst="rect">
            <a:avLst/>
          </a:prstGeom>
        </p:spPr>
        <p:txBody>
          <a:bodyPr/>
          <a:lstStyle>
            <a:lvl1pPr algn="r">
              <a:defRPr/>
            </a:lvl1pPr>
          </a:lstStyle>
          <a:p>
            <a:fld id="{2B7E8F36-4104-49C8-BB7C-B76D13EBFE05}" type="slidenum">
              <a:rPr lang="en-US" smtClean="0"/>
              <a:t>‹#›</a:t>
            </a:fld>
            <a:endParaRPr lang="en-US" dirty="0"/>
          </a:p>
        </p:txBody>
      </p:sp>
      <p:sp>
        <p:nvSpPr>
          <p:cNvPr id="7" name="Text Placeholder 6"/>
          <p:cNvSpPr>
            <a:spLocks noGrp="1"/>
          </p:cNvSpPr>
          <p:nvPr>
            <p:ph type="body" sz="quarter" idx="13"/>
          </p:nvPr>
        </p:nvSpPr>
        <p:spPr>
          <a:xfrm>
            <a:off x="965200" y="1947863"/>
            <a:ext cx="10388600" cy="41227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727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3559C-E8F4-46A2-9234-A43A64279CDF}"/>
              </a:ext>
            </a:extLst>
          </p:cNvPr>
          <p:cNvSpPr>
            <a:spLocks noGrp="1"/>
          </p:cNvSpPr>
          <p:nvPr>
            <p:ph type="title"/>
          </p:nvPr>
        </p:nvSpPr>
        <p:spPr/>
        <p:txBody>
          <a:bodyPr/>
          <a:lstStyle/>
          <a:p>
            <a:r>
              <a:rPr lang="en-US"/>
              <a:t>Click to edit Master title style</a:t>
            </a:r>
          </a:p>
        </p:txBody>
      </p:sp>
      <p:sp>
        <p:nvSpPr>
          <p:cNvPr id="9" name="Text Placeholder 8">
            <a:extLst>
              <a:ext uri="{FF2B5EF4-FFF2-40B4-BE49-F238E27FC236}">
                <a16:creationId xmlns:a16="http://schemas.microsoft.com/office/drawing/2014/main" id="{9CA6800E-6D22-4B19-A351-1B70329BB8BB}"/>
              </a:ext>
            </a:extLst>
          </p:cNvPr>
          <p:cNvSpPr>
            <a:spLocks noGrp="1"/>
          </p:cNvSpPr>
          <p:nvPr>
            <p:ph type="body" sz="quarter" idx="11"/>
          </p:nvPr>
        </p:nvSpPr>
        <p:spPr>
          <a:xfrm>
            <a:off x="122238" y="1279525"/>
            <a:ext cx="11009312" cy="1518921"/>
          </a:xfrm>
          <a:solidFill>
            <a:schemeClr val="accent1">
              <a:lumMod val="20000"/>
              <a:lumOff val="80000"/>
            </a:schemeClr>
          </a:solidFill>
        </p:spPr>
        <p:txBody>
          <a:bodyPr/>
          <a:lstStyle>
            <a:lvl1pPr marL="0" indent="0">
              <a:buNone/>
              <a:defRPr/>
            </a:lvl1pPr>
          </a:lstStyle>
          <a:p>
            <a:pPr lvl="0"/>
            <a:r>
              <a:rPr lang="en-US" dirty="0"/>
              <a:t>Click to edit Master text styles</a:t>
            </a:r>
          </a:p>
        </p:txBody>
      </p:sp>
      <p:sp>
        <p:nvSpPr>
          <p:cNvPr id="11" name="Content Placeholder 10">
            <a:extLst>
              <a:ext uri="{FF2B5EF4-FFF2-40B4-BE49-F238E27FC236}">
                <a16:creationId xmlns:a16="http://schemas.microsoft.com/office/drawing/2014/main" id="{90E3A792-19B2-441F-AD40-51EF8AAEBD72}"/>
              </a:ext>
            </a:extLst>
          </p:cNvPr>
          <p:cNvSpPr>
            <a:spLocks noGrp="1"/>
          </p:cNvSpPr>
          <p:nvPr>
            <p:ph sz="quarter" idx="12"/>
          </p:nvPr>
        </p:nvSpPr>
        <p:spPr>
          <a:xfrm>
            <a:off x="674575" y="3170112"/>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DAC305CC-E399-457C-A1F2-29C3EDEA5181}"/>
              </a:ext>
            </a:extLst>
          </p:cNvPr>
          <p:cNvSpPr>
            <a:spLocks noGrp="1"/>
          </p:cNvSpPr>
          <p:nvPr>
            <p:ph type="sldNum" sz="quarter" idx="10"/>
          </p:nvPr>
        </p:nvSpPr>
        <p:spPr/>
        <p:txBody>
          <a:bodyPr/>
          <a:lstStyle/>
          <a:p>
            <a:fld id="{A3D1C70C-36A2-44FC-A083-98959550CFF4}" type="slidenum">
              <a:rPr lang="en-US" smtClean="0"/>
              <a:pPr/>
              <a:t>‹#›</a:t>
            </a:fld>
            <a:endParaRPr lang="en-US" dirty="0"/>
          </a:p>
        </p:txBody>
      </p:sp>
      <p:sp>
        <p:nvSpPr>
          <p:cNvPr id="12" name="Content Placeholder 10">
            <a:extLst>
              <a:ext uri="{FF2B5EF4-FFF2-40B4-BE49-F238E27FC236}">
                <a16:creationId xmlns:a16="http://schemas.microsoft.com/office/drawing/2014/main" id="{C22F1483-FF79-40A4-8DC3-4A85C25076F9}"/>
              </a:ext>
            </a:extLst>
          </p:cNvPr>
          <p:cNvSpPr>
            <a:spLocks noGrp="1"/>
          </p:cNvSpPr>
          <p:nvPr>
            <p:ph sz="quarter" idx="13"/>
          </p:nvPr>
        </p:nvSpPr>
        <p:spPr>
          <a:xfrm>
            <a:off x="674575" y="4059554"/>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
        <p:nvSpPr>
          <p:cNvPr id="13" name="Content Placeholder 10">
            <a:extLst>
              <a:ext uri="{FF2B5EF4-FFF2-40B4-BE49-F238E27FC236}">
                <a16:creationId xmlns:a16="http://schemas.microsoft.com/office/drawing/2014/main" id="{A656C8C5-56E8-40F8-9A50-C155BAF6311D}"/>
              </a:ext>
            </a:extLst>
          </p:cNvPr>
          <p:cNvSpPr>
            <a:spLocks noGrp="1"/>
          </p:cNvSpPr>
          <p:nvPr>
            <p:ph sz="quarter" idx="14"/>
          </p:nvPr>
        </p:nvSpPr>
        <p:spPr>
          <a:xfrm>
            <a:off x="674575" y="4948996"/>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
        <p:nvSpPr>
          <p:cNvPr id="14" name="Content Placeholder 10">
            <a:extLst>
              <a:ext uri="{FF2B5EF4-FFF2-40B4-BE49-F238E27FC236}">
                <a16:creationId xmlns:a16="http://schemas.microsoft.com/office/drawing/2014/main" id="{56A7861A-BCE2-43E7-AD52-395BAE646F28}"/>
              </a:ext>
            </a:extLst>
          </p:cNvPr>
          <p:cNvSpPr>
            <a:spLocks noGrp="1"/>
          </p:cNvSpPr>
          <p:nvPr>
            <p:ph sz="quarter" idx="15"/>
          </p:nvPr>
        </p:nvSpPr>
        <p:spPr>
          <a:xfrm>
            <a:off x="6179231" y="3170112"/>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
        <p:nvSpPr>
          <p:cNvPr id="15" name="Content Placeholder 10">
            <a:extLst>
              <a:ext uri="{FF2B5EF4-FFF2-40B4-BE49-F238E27FC236}">
                <a16:creationId xmlns:a16="http://schemas.microsoft.com/office/drawing/2014/main" id="{18BB2CCA-C495-4D65-99E8-A3B917C25A8B}"/>
              </a:ext>
            </a:extLst>
          </p:cNvPr>
          <p:cNvSpPr>
            <a:spLocks noGrp="1"/>
          </p:cNvSpPr>
          <p:nvPr>
            <p:ph sz="quarter" idx="16"/>
          </p:nvPr>
        </p:nvSpPr>
        <p:spPr>
          <a:xfrm>
            <a:off x="6179231" y="4059554"/>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
        <p:nvSpPr>
          <p:cNvPr id="16" name="Content Placeholder 10">
            <a:extLst>
              <a:ext uri="{FF2B5EF4-FFF2-40B4-BE49-F238E27FC236}">
                <a16:creationId xmlns:a16="http://schemas.microsoft.com/office/drawing/2014/main" id="{6DBC639C-50B6-4424-9165-DB1A62120549}"/>
              </a:ext>
            </a:extLst>
          </p:cNvPr>
          <p:cNvSpPr>
            <a:spLocks noGrp="1"/>
          </p:cNvSpPr>
          <p:nvPr>
            <p:ph sz="quarter" idx="17"/>
          </p:nvPr>
        </p:nvSpPr>
        <p:spPr>
          <a:xfrm>
            <a:off x="6179231" y="4948996"/>
            <a:ext cx="5016976" cy="841375"/>
          </a:xfrm>
          <a:solidFill>
            <a:schemeClr val="accent1">
              <a:lumMod val="50000"/>
            </a:schemeClr>
          </a:solidFill>
        </p:spPr>
        <p:txBody>
          <a:bodyPr/>
          <a:lstStyle>
            <a:lvl1pPr marL="0" indent="0">
              <a:buNone/>
              <a:defRPr sz="2800">
                <a:solidFill>
                  <a:schemeClr val="bg1">
                    <a:lumMod val="95000"/>
                  </a:schemeClr>
                </a:solidFill>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4203763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cial_Me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EA166-BC90-4E13-9118-9507EBCED23D}"/>
              </a:ext>
            </a:extLst>
          </p:cNvPr>
          <p:cNvSpPr>
            <a:spLocks noGrp="1"/>
          </p:cNvSpPr>
          <p:nvPr>
            <p:ph type="title"/>
          </p:nvPr>
        </p:nvSpPr>
        <p:spPr/>
        <p:txBody>
          <a:bodyPr/>
          <a:lstStyle/>
          <a:p>
            <a:r>
              <a:rPr lang="en-US"/>
              <a:t>Click to edit Master title style</a:t>
            </a:r>
          </a:p>
        </p:txBody>
      </p:sp>
      <p:pic>
        <p:nvPicPr>
          <p:cNvPr id="4" name="Facebook">
            <a:extLst>
              <a:ext uri="{FF2B5EF4-FFF2-40B4-BE49-F238E27FC236}">
                <a16:creationId xmlns:a16="http://schemas.microsoft.com/office/drawing/2014/main" id="{9AC9CED7-B302-106F-129F-6BC7C1D5888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39535" y="1579728"/>
            <a:ext cx="914400" cy="914400"/>
          </a:xfrm>
          <a:prstGeom prst="rect">
            <a:avLst/>
          </a:prstGeom>
        </p:spPr>
      </p:pic>
      <p:sp>
        <p:nvSpPr>
          <p:cNvPr id="11" name="Facebook handle">
            <a:extLst>
              <a:ext uri="{FF2B5EF4-FFF2-40B4-BE49-F238E27FC236}">
                <a16:creationId xmlns:a16="http://schemas.microsoft.com/office/drawing/2014/main" id="{609D7336-40E6-48D5-B192-BB72CD36C7BB}"/>
              </a:ext>
            </a:extLst>
          </p:cNvPr>
          <p:cNvSpPr>
            <a:spLocks noGrp="1"/>
          </p:cNvSpPr>
          <p:nvPr>
            <p:ph type="body" sz="quarter" idx="18" hasCustomPrompt="1"/>
          </p:nvPr>
        </p:nvSpPr>
        <p:spPr>
          <a:xfrm>
            <a:off x="748420" y="2532939"/>
            <a:ext cx="2486025" cy="914400"/>
          </a:xfrm>
        </p:spPr>
        <p:txBody>
          <a:bodyPr rIns="0">
            <a:noAutofit/>
          </a:bodyPr>
          <a:lstStyle>
            <a:lvl1pPr marL="0" indent="0" algn="ctr">
              <a:buNone/>
              <a:defRPr sz="1400"/>
            </a:lvl1pPr>
          </a:lstStyle>
          <a:p>
            <a:pPr lvl="0"/>
            <a:r>
              <a:rPr lang="en-US"/>
              <a:t>Text</a:t>
            </a:r>
          </a:p>
        </p:txBody>
      </p:sp>
      <p:pic>
        <p:nvPicPr>
          <p:cNvPr id="6" name="Instagram">
            <a:extLst>
              <a:ext uri="{FF2B5EF4-FFF2-40B4-BE49-F238E27FC236}">
                <a16:creationId xmlns:a16="http://schemas.microsoft.com/office/drawing/2014/main" id="{046AED96-B8A4-1C42-F3A1-1FFE1A13C7A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rcRect t="124" b="124"/>
          <a:stretch/>
        </p:blipFill>
        <p:spPr>
          <a:xfrm>
            <a:off x="4858762" y="1579728"/>
            <a:ext cx="916670" cy="914400"/>
          </a:xfrm>
          <a:prstGeom prst="rect">
            <a:avLst/>
          </a:prstGeom>
        </p:spPr>
      </p:pic>
      <p:sp>
        <p:nvSpPr>
          <p:cNvPr id="13" name="Instagram handle">
            <a:extLst>
              <a:ext uri="{FF2B5EF4-FFF2-40B4-BE49-F238E27FC236}">
                <a16:creationId xmlns:a16="http://schemas.microsoft.com/office/drawing/2014/main" id="{EECF6CFD-9E31-4C05-886A-971A6B72527F}"/>
              </a:ext>
            </a:extLst>
          </p:cNvPr>
          <p:cNvSpPr>
            <a:spLocks noGrp="1"/>
          </p:cNvSpPr>
          <p:nvPr>
            <p:ph type="body" sz="quarter" idx="19" hasCustomPrompt="1"/>
          </p:nvPr>
        </p:nvSpPr>
        <p:spPr>
          <a:xfrm>
            <a:off x="4110793" y="2514600"/>
            <a:ext cx="2487168" cy="914400"/>
          </a:xfrm>
        </p:spPr>
        <p:txBody>
          <a:bodyPr rIns="91440">
            <a:noAutofit/>
          </a:bodyPr>
          <a:lstStyle>
            <a:lvl1pPr marL="0" indent="0" algn="ctr">
              <a:buNone/>
              <a:defRPr sz="1400"/>
            </a:lvl1pPr>
          </a:lstStyle>
          <a:p>
            <a:pPr lvl="0"/>
            <a:r>
              <a:rPr lang="en-US"/>
              <a:t>Text</a:t>
            </a:r>
          </a:p>
        </p:txBody>
      </p:sp>
      <p:pic>
        <p:nvPicPr>
          <p:cNvPr id="28" name="LinkedIn" descr="A blue and black logo&#10;&#10;Description automatically generated">
            <a:extLst>
              <a:ext uri="{FF2B5EF4-FFF2-40B4-BE49-F238E27FC236}">
                <a16:creationId xmlns:a16="http://schemas.microsoft.com/office/drawing/2014/main" id="{02AF793E-34A8-FE98-2B43-623603DE17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61254" y="1579728"/>
            <a:ext cx="1075267" cy="914400"/>
          </a:xfrm>
          <a:prstGeom prst="rect">
            <a:avLst/>
          </a:prstGeom>
        </p:spPr>
      </p:pic>
      <p:sp>
        <p:nvSpPr>
          <p:cNvPr id="15" name="LinkedIn handle">
            <a:extLst>
              <a:ext uri="{FF2B5EF4-FFF2-40B4-BE49-F238E27FC236}">
                <a16:creationId xmlns:a16="http://schemas.microsoft.com/office/drawing/2014/main" id="{8DA16D1B-DD85-498B-A177-DDB843C07A0E}"/>
              </a:ext>
            </a:extLst>
          </p:cNvPr>
          <p:cNvSpPr>
            <a:spLocks noGrp="1"/>
          </p:cNvSpPr>
          <p:nvPr>
            <p:ph type="body" sz="quarter" idx="20" hasCustomPrompt="1"/>
          </p:nvPr>
        </p:nvSpPr>
        <p:spPr>
          <a:xfrm>
            <a:off x="7239001" y="2532939"/>
            <a:ext cx="3059502" cy="914400"/>
          </a:xfrm>
        </p:spPr>
        <p:txBody>
          <a:bodyPr rIns="91440">
            <a:noAutofit/>
          </a:bodyPr>
          <a:lstStyle>
            <a:lvl1pPr marL="0" indent="0" algn="ctr">
              <a:buNone/>
              <a:defRPr sz="1400"/>
            </a:lvl1pPr>
          </a:lstStyle>
          <a:p>
            <a:pPr lvl="0"/>
            <a:r>
              <a:rPr lang="en-US"/>
              <a:t>Text</a:t>
            </a:r>
          </a:p>
        </p:txBody>
      </p:sp>
      <p:pic>
        <p:nvPicPr>
          <p:cNvPr id="12" name="Threads">
            <a:extLst>
              <a:ext uri="{FF2B5EF4-FFF2-40B4-BE49-F238E27FC236}">
                <a16:creationId xmlns:a16="http://schemas.microsoft.com/office/drawing/2014/main" id="{41AF5339-2B19-BD63-3B11-24F6C0CB7BA8}"/>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rcRect t="4126" b="4126"/>
          <a:stretch/>
        </p:blipFill>
        <p:spPr>
          <a:xfrm>
            <a:off x="1535363" y="4019550"/>
            <a:ext cx="912137" cy="914400"/>
          </a:xfrm>
          <a:prstGeom prst="rect">
            <a:avLst/>
          </a:prstGeom>
          <a:solidFill>
            <a:schemeClr val="tx1"/>
          </a:solidFill>
        </p:spPr>
      </p:pic>
      <p:sp>
        <p:nvSpPr>
          <p:cNvPr id="10" name="Threads handle">
            <a:extLst>
              <a:ext uri="{FF2B5EF4-FFF2-40B4-BE49-F238E27FC236}">
                <a16:creationId xmlns:a16="http://schemas.microsoft.com/office/drawing/2014/main" id="{96D88CB0-4FD8-2F0F-AFC3-6D59A048757F}"/>
              </a:ext>
            </a:extLst>
          </p:cNvPr>
          <p:cNvSpPr>
            <a:spLocks noGrp="1"/>
          </p:cNvSpPr>
          <p:nvPr>
            <p:ph type="body" sz="quarter" idx="21" hasCustomPrompt="1"/>
          </p:nvPr>
        </p:nvSpPr>
        <p:spPr>
          <a:xfrm>
            <a:off x="747277" y="5031874"/>
            <a:ext cx="2487168" cy="914400"/>
          </a:xfrm>
        </p:spPr>
        <p:txBody>
          <a:bodyPr rIns="91440">
            <a:noAutofit/>
          </a:bodyPr>
          <a:lstStyle>
            <a:lvl1pPr marL="0" indent="0" algn="ctr">
              <a:buNone/>
              <a:defRPr sz="1400"/>
            </a:lvl1pPr>
          </a:lstStyle>
          <a:p>
            <a:pPr lvl="0"/>
            <a:r>
              <a:rPr lang="en-US"/>
              <a:t>Text</a:t>
            </a:r>
          </a:p>
        </p:txBody>
      </p:sp>
      <p:pic>
        <p:nvPicPr>
          <p:cNvPr id="14" name="X">
            <a:extLst>
              <a:ext uri="{FF2B5EF4-FFF2-40B4-BE49-F238E27FC236}">
                <a16:creationId xmlns:a16="http://schemas.microsoft.com/office/drawing/2014/main" id="{5AE40B57-6609-96B5-4C42-D12A59417CFB}"/>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rcRect t="1201" b="1201"/>
          <a:stretch/>
        </p:blipFill>
        <p:spPr>
          <a:xfrm>
            <a:off x="4896042" y="3991849"/>
            <a:ext cx="916670" cy="914400"/>
          </a:xfrm>
          <a:prstGeom prst="rect">
            <a:avLst/>
          </a:prstGeom>
        </p:spPr>
      </p:pic>
      <p:sp>
        <p:nvSpPr>
          <p:cNvPr id="7" name="X Handle">
            <a:extLst>
              <a:ext uri="{FF2B5EF4-FFF2-40B4-BE49-F238E27FC236}">
                <a16:creationId xmlns:a16="http://schemas.microsoft.com/office/drawing/2014/main" id="{8203FBA7-0BF5-431F-8DA2-9F3A04190A95}"/>
              </a:ext>
            </a:extLst>
          </p:cNvPr>
          <p:cNvSpPr>
            <a:spLocks noGrp="1"/>
          </p:cNvSpPr>
          <p:nvPr>
            <p:ph type="body" sz="quarter" idx="16" hasCustomPrompt="1"/>
          </p:nvPr>
        </p:nvSpPr>
        <p:spPr>
          <a:xfrm>
            <a:off x="4110793" y="5009938"/>
            <a:ext cx="2487168" cy="914400"/>
          </a:xfrm>
        </p:spPr>
        <p:txBody>
          <a:bodyPr rIns="91440">
            <a:noAutofit/>
          </a:bodyPr>
          <a:lstStyle>
            <a:lvl1pPr marL="0" indent="0" algn="ctr">
              <a:buNone/>
              <a:defRPr sz="1400"/>
            </a:lvl1pPr>
          </a:lstStyle>
          <a:p>
            <a:pPr lvl="0"/>
            <a:r>
              <a:rPr lang="en-US"/>
              <a:t>Text</a:t>
            </a:r>
          </a:p>
        </p:txBody>
      </p:sp>
      <p:pic>
        <p:nvPicPr>
          <p:cNvPr id="30" name="YouTube">
            <a:extLst>
              <a:ext uri="{FF2B5EF4-FFF2-40B4-BE49-F238E27FC236}">
                <a16:creationId xmlns:a16="http://schemas.microsoft.com/office/drawing/2014/main" id="{254E4991-1E11-CC44-9806-55B96A767E5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7260123" y="4129009"/>
            <a:ext cx="2855192" cy="640080"/>
          </a:xfrm>
          <a:prstGeom prst="rect">
            <a:avLst/>
          </a:prstGeom>
        </p:spPr>
      </p:pic>
      <p:sp>
        <p:nvSpPr>
          <p:cNvPr id="9" name="YouTube Channel">
            <a:extLst>
              <a:ext uri="{FF2B5EF4-FFF2-40B4-BE49-F238E27FC236}">
                <a16:creationId xmlns:a16="http://schemas.microsoft.com/office/drawing/2014/main" id="{FFD85E77-EDED-42B1-881F-34A5909A5532}"/>
              </a:ext>
            </a:extLst>
          </p:cNvPr>
          <p:cNvSpPr>
            <a:spLocks noGrp="1"/>
          </p:cNvSpPr>
          <p:nvPr>
            <p:ph type="body" sz="quarter" idx="17" hasCustomPrompt="1"/>
          </p:nvPr>
        </p:nvSpPr>
        <p:spPr>
          <a:xfrm>
            <a:off x="7239001" y="5009938"/>
            <a:ext cx="3059502" cy="914400"/>
          </a:xfrm>
        </p:spPr>
        <p:txBody>
          <a:bodyPr rIns="91440">
            <a:noAutofit/>
          </a:bodyPr>
          <a:lstStyle>
            <a:lvl1pPr marL="0" indent="0" algn="ctr">
              <a:buNone/>
              <a:defRPr sz="1400"/>
            </a:lvl1pPr>
          </a:lstStyle>
          <a:p>
            <a:pPr lvl="0"/>
            <a:r>
              <a:rPr lang="en-US"/>
              <a:t>Text</a:t>
            </a:r>
          </a:p>
        </p:txBody>
      </p:sp>
      <p:sp>
        <p:nvSpPr>
          <p:cNvPr id="3" name="Slide Number Placeholder 2">
            <a:extLst>
              <a:ext uri="{FF2B5EF4-FFF2-40B4-BE49-F238E27FC236}">
                <a16:creationId xmlns:a16="http://schemas.microsoft.com/office/drawing/2014/main" id="{F7BAE708-477A-4A20-B43D-CB4603F14509}"/>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6282531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803769"/>
            <a:ext cx="12192000" cy="1320370"/>
          </a:xfrm>
        </p:spPr>
        <p:txBody>
          <a:bodyPr lIns="0" rIns="91440">
            <a:normAutofit/>
          </a:bodyPr>
          <a:lstStyle>
            <a:lvl1pPr marL="0" indent="0" algn="ctr">
              <a:spcBef>
                <a:spcPts val="0"/>
              </a:spcBef>
              <a:buNone/>
              <a:defRPr sz="3200"/>
            </a:lvl1pPr>
          </a:lstStyle>
          <a:p>
            <a:pPr lvl="0"/>
            <a:r>
              <a:rPr lang="en-US"/>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3608515"/>
            <a:ext cx="12191999" cy="1493491"/>
          </a:xfrm>
        </p:spPr>
        <p:txBody>
          <a:bodyPr lIns="0" rIns="0">
            <a:normAutofit/>
          </a:bodyPr>
          <a:lstStyle>
            <a:lvl1pPr marL="0" indent="0" algn="ctr">
              <a:spcBef>
                <a:spcPts val="0"/>
              </a:spcBef>
              <a:spcAft>
                <a:spcPts val="1200"/>
              </a:spcAft>
              <a:buNone/>
              <a:defRPr sz="3200"/>
            </a:lvl1pPr>
          </a:lstStyle>
          <a:p>
            <a:pPr lvl="0"/>
            <a:r>
              <a:rPr lang="en-US"/>
              <a:t>Contact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022304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1388781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dirty="0"/>
          </a:p>
        </p:txBody>
      </p:sp>
    </p:spTree>
    <p:extLst>
      <p:ext uri="{BB962C8B-B14F-4D97-AF65-F5344CB8AC3E}">
        <p14:creationId xmlns:p14="http://schemas.microsoft.com/office/powerpoint/2010/main" val="15764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dirty="0"/>
              <a:t>Click icon to add chart</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893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dirty="0"/>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dirty="0"/>
          </a:p>
        </p:txBody>
      </p:sp>
    </p:spTree>
    <p:extLst>
      <p:ext uri="{BB962C8B-B14F-4D97-AF65-F5344CB8AC3E}">
        <p14:creationId xmlns:p14="http://schemas.microsoft.com/office/powerpoint/2010/main" val="2651084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dirty="0"/>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81" r:id="rId7"/>
    <p:sldLayoutId id="2147483675" r:id="rId8"/>
    <p:sldLayoutId id="2147483676" r:id="rId9"/>
    <p:sldLayoutId id="2147483672" r:id="rId10"/>
    <p:sldLayoutId id="2147483690" r:id="rId11"/>
    <p:sldLayoutId id="2147483669" r:id="rId12"/>
    <p:sldLayoutId id="2147483689" r:id="rId13"/>
    <p:sldLayoutId id="2147483692" r:id="rId14"/>
    <p:sldLayoutId id="2147483693" r:id="rId15"/>
    <p:sldLayoutId id="2147483694" r:id="rId16"/>
    <p:sldLayoutId id="2147483695" r:id="rId17"/>
    <p:sldLayoutId id="2147483696" r:id="rId18"/>
    <p:sldLayoutId id="2147483697" r:id="rId19"/>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6.xml"/><Relationship Id="rId1" Type="http://schemas.openxmlformats.org/officeDocument/2006/relationships/tags" Target="../tags/tag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dev.gbcnv.edu/admissions/placement_test_scores.html"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2"/><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hyperlink" Target="https://www.liberties.eu/en/short-news/1314/131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hyperlink" Target="https://researchoutreach.org/articles/co-learning-translanguaging-english-language-acquisi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hyperlink" Target="https://fabiusmaximus.com/2015/04/04/men-women-marriage-gender-roles-revolution-82022/"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14.xml"/><Relationship Id="rId4" Type="http://schemas.openxmlformats.org/officeDocument/2006/relationships/hyperlink" Target="http://www.teacherdance.org/2014_08_01_archive.htm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slide" Target="slide54.xml"/><Relationship Id="rId3" Type="http://schemas.openxmlformats.org/officeDocument/2006/relationships/notesSlide" Target="../notesSlides/notesSlide4.xml"/><Relationship Id="rId7" Type="http://schemas.openxmlformats.org/officeDocument/2006/relationships/slide" Target="slide34.xml"/><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slide" Target="slide24.xml"/><Relationship Id="rId5" Type="http://schemas.openxmlformats.org/officeDocument/2006/relationships/slide" Target="slide18.xml"/><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7.xml"/><Relationship Id="rId1" Type="http://schemas.openxmlformats.org/officeDocument/2006/relationships/slideLayout" Target="../slideLayouts/slideLayout14.xml"/><Relationship Id="rId4" Type="http://schemas.openxmlformats.org/officeDocument/2006/relationships/hyperlink" Target="http://tribework.blogspot.com/2014/08/why-valuing-diversity-is-key-to-your.html"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tribework.blogspot.com/2014/08/why-valuing-diversity-is-key-to-your.html"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9.xml"/><Relationship Id="rId1" Type="http://schemas.openxmlformats.org/officeDocument/2006/relationships/slideLayout" Target="../slideLayouts/slideLayout14.xml"/><Relationship Id="rId4" Type="http://schemas.openxmlformats.org/officeDocument/2006/relationships/hyperlink" Target="http://tribework.blogspot.com/2014/08/why-valuing-diversity-is-key-to-your.html"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hyperlink" Target="http://tribework.blogspot.com/2014/08/why-valuing-diversity-is-key-to-your.html"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tribework.blogspot.com/2014/08/why-valuing-diversity-is-key-to-your.html" TargetMode="External"/><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3" Type="http://schemas.openxmlformats.org/officeDocument/2006/relationships/hyperlink" Target="nj.gov/education" TargetMode="External"/><Relationship Id="rId2" Type="http://schemas.openxmlformats.org/officeDocument/2006/relationships/notesSlide" Target="../notesSlides/notesSlide52.xml"/><Relationship Id="rId1" Type="http://schemas.openxmlformats.org/officeDocument/2006/relationships/slideLayout" Target="../slideLayouts/slideLayout19.xml"/><Relationship Id="rId5" Type="http://schemas.openxmlformats.org/officeDocument/2006/relationships/hyperlink" Target="mailto:Michele.doughty@doe.nj.gov" TargetMode="External"/><Relationship Id="rId4" Type="http://schemas.openxmlformats.org/officeDocument/2006/relationships/hyperlink" Target="https://nj.gov/education/compliance/federalstateaudits.shtml"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3.xml"/><Relationship Id="rId5" Type="http://schemas.openxmlformats.org/officeDocument/2006/relationships/hyperlink" Target="https://oer18.oerconf.org/news/breakopen-breaking-open-ethics-epistemology-equity-and-power-guest-post/" TargetMode="Externa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hyperlink" Target="https://askanesthetician.wordpress.com/2012/07/23/different-ways-estheticians-can-help-cancer-pati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prstGeom prst="rect">
            <a:avLst/>
          </a:prstGeom>
        </p:spPr>
        <p:txBody>
          <a:bodyPr/>
          <a:lstStyle/>
          <a:p>
            <a:r>
              <a:rPr lang="en-US" sz="4400" dirty="0">
                <a:solidFill>
                  <a:schemeClr val="accent2">
                    <a:lumMod val="50000"/>
                  </a:schemeClr>
                </a:solidFill>
              </a:rPr>
              <a:t>MOA Civil Rights Compliance: </a:t>
            </a:r>
            <a:br>
              <a:rPr lang="en-US" sz="4400" dirty="0">
                <a:solidFill>
                  <a:schemeClr val="accent2">
                    <a:lumMod val="50000"/>
                  </a:schemeClr>
                </a:solidFill>
              </a:rPr>
            </a:br>
            <a:r>
              <a:rPr lang="en-US" sz="4400" dirty="0">
                <a:solidFill>
                  <a:schemeClr val="accent2">
                    <a:lumMod val="50000"/>
                  </a:schemeClr>
                </a:solidFill>
              </a:rPr>
              <a:t>Educational Excellence, Equity, and Access</a:t>
            </a:r>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818983" y="3601865"/>
            <a:ext cx="10082255" cy="2198080"/>
          </a:xfrm>
        </p:spPr>
        <p:txBody>
          <a:bodyPr/>
          <a:lstStyle/>
          <a:p>
            <a:pPr>
              <a:spcAft>
                <a:spcPts val="600"/>
              </a:spcAft>
            </a:pPr>
            <a:r>
              <a:rPr lang="en-US" dirty="0">
                <a:solidFill>
                  <a:schemeClr val="accent1">
                    <a:lumMod val="50000"/>
                  </a:schemeClr>
                </a:solidFill>
              </a:rPr>
              <a:t>Office of Fiscal Accountability and Compliance (OFAC)</a:t>
            </a:r>
          </a:p>
          <a:p>
            <a:pPr>
              <a:spcAft>
                <a:spcPts val="600"/>
              </a:spcAft>
            </a:pPr>
            <a:r>
              <a:rPr lang="en-US" dirty="0">
                <a:solidFill>
                  <a:schemeClr val="accent1">
                    <a:lumMod val="50000"/>
                  </a:schemeClr>
                </a:solidFill>
              </a:rPr>
              <a:t>Division of Field Support and Services</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1869916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0C41C-5051-499B-AA45-E2BB08823DC5}"/>
              </a:ext>
            </a:extLst>
          </p:cNvPr>
          <p:cNvSpPr>
            <a:spLocks noGrp="1"/>
          </p:cNvSpPr>
          <p:nvPr>
            <p:ph type="title"/>
          </p:nvPr>
        </p:nvSpPr>
        <p:spPr>
          <a:xfrm>
            <a:off x="1393297" y="-80010"/>
            <a:ext cx="8585772" cy="1325563"/>
          </a:xfrm>
        </p:spPr>
        <p:txBody>
          <a:bodyPr>
            <a:normAutofit fontScale="90000"/>
          </a:bodyPr>
          <a:lstStyle/>
          <a:p>
            <a:pPr>
              <a:tabLst>
                <a:tab pos="1092200" algn="l"/>
                <a:tab pos="1257300" algn="l"/>
                <a:tab pos="1828800" algn="l"/>
              </a:tabLst>
              <a:defRPr/>
            </a:pPr>
            <a:r>
              <a:rPr lang="en-US" sz="3600" b="1" dirty="0">
                <a:solidFill>
                  <a:schemeClr val="accent2">
                    <a:lumMod val="50000"/>
                  </a:schemeClr>
                </a:solidFill>
                <a:latin typeface="+mn-lt"/>
                <a:cs typeface="Arial" pitchFamily="34" charset="0"/>
              </a:rPr>
              <a:t>Methods of Administration (MOA) Program </a:t>
            </a:r>
            <a:br>
              <a:rPr lang="en-US" sz="3200" dirty="0">
                <a:solidFill>
                  <a:schemeClr val="accent2">
                    <a:lumMod val="50000"/>
                  </a:schemeClr>
                </a:solidFill>
                <a:latin typeface="+mn-lt"/>
                <a:cs typeface="Arial" pitchFamily="34" charset="0"/>
              </a:rPr>
            </a:br>
            <a:r>
              <a:rPr lang="en-US" sz="3100" dirty="0">
                <a:solidFill>
                  <a:schemeClr val="accent2">
                    <a:lumMod val="50000"/>
                  </a:schemeClr>
                </a:solidFill>
                <a:latin typeface="+mn-lt"/>
                <a:cs typeface="Arial" pitchFamily="34" charset="0"/>
              </a:rPr>
              <a:t>Federal Governance</a:t>
            </a:r>
            <a:endParaRPr lang="en-US" sz="3100" dirty="0">
              <a:solidFill>
                <a:schemeClr val="accent2">
                  <a:lumMod val="50000"/>
                </a:schemeClr>
              </a:solidFill>
              <a:latin typeface="+mn-lt"/>
            </a:endParaRPr>
          </a:p>
        </p:txBody>
      </p:sp>
      <p:sp>
        <p:nvSpPr>
          <p:cNvPr id="2" name="Content Placeholder 1">
            <a:extLst>
              <a:ext uri="{FF2B5EF4-FFF2-40B4-BE49-F238E27FC236}">
                <a16:creationId xmlns:a16="http://schemas.microsoft.com/office/drawing/2014/main" id="{31260E8D-2BAE-4C25-AA33-D2D6CF4E671F}"/>
              </a:ext>
            </a:extLst>
          </p:cNvPr>
          <p:cNvSpPr>
            <a:spLocks noGrp="1"/>
          </p:cNvSpPr>
          <p:nvPr>
            <p:ph idx="1"/>
          </p:nvPr>
        </p:nvSpPr>
        <p:spPr>
          <a:xfrm>
            <a:off x="1393297" y="1245553"/>
            <a:ext cx="10462005" cy="4343763"/>
          </a:xfrm>
        </p:spPr>
        <p:txBody>
          <a:bodyPr>
            <a:noAutofit/>
          </a:bodyPr>
          <a:lstStyle/>
          <a:p>
            <a:pPr marL="0" indent="0">
              <a:lnSpc>
                <a:spcPct val="120000"/>
              </a:lnSpc>
              <a:spcBef>
                <a:spcPts val="0"/>
              </a:spcBef>
              <a:spcAft>
                <a:spcPts val="0"/>
              </a:spcAft>
              <a:buNone/>
            </a:pPr>
            <a:r>
              <a:rPr lang="en-US" sz="2800" b="1" dirty="0">
                <a:solidFill>
                  <a:schemeClr val="accent1">
                    <a:lumMod val="50000"/>
                  </a:schemeClr>
                </a:solidFill>
                <a:latin typeface="+mn-lt"/>
              </a:rPr>
              <a:t>United States Department of Education, Office for Civil Rights (ED-OCR)</a:t>
            </a:r>
          </a:p>
          <a:p>
            <a:pPr marL="509588" lvl="1" indent="-276225" algn="l">
              <a:lnSpc>
                <a:spcPct val="120000"/>
              </a:lnSpc>
              <a:spcBef>
                <a:spcPts val="0"/>
              </a:spcBef>
              <a:spcAft>
                <a:spcPts val="0"/>
              </a:spcAft>
            </a:pPr>
            <a:r>
              <a:rPr lang="en-US" sz="2400" dirty="0">
                <a:solidFill>
                  <a:schemeClr val="accent1">
                    <a:lumMod val="50000"/>
                  </a:schemeClr>
                </a:solidFill>
                <a:latin typeface="+mn-lt"/>
              </a:rPr>
              <a:t>Delegates the authority to conduct compliance reviews of CTE Subrecipients in all 68 state agencies. </a:t>
            </a:r>
          </a:p>
          <a:p>
            <a:pPr marL="509588" lvl="1" indent="-276225" algn="l">
              <a:lnSpc>
                <a:spcPct val="120000"/>
              </a:lnSpc>
              <a:spcBef>
                <a:spcPts val="0"/>
              </a:spcBef>
              <a:spcAft>
                <a:spcPts val="0"/>
              </a:spcAft>
            </a:pPr>
            <a:r>
              <a:rPr lang="en-US" sz="2400" dirty="0">
                <a:solidFill>
                  <a:schemeClr val="accent1">
                    <a:lumMod val="50000"/>
                  </a:schemeClr>
                </a:solidFill>
                <a:latin typeface="+mn-lt"/>
              </a:rPr>
              <a:t>Oversees the work of state agencies to ensure all students are provided access to CTE Programs and Program of Study.</a:t>
            </a:r>
          </a:p>
          <a:p>
            <a:pPr marL="509588" lvl="1" indent="-276225" algn="l">
              <a:lnSpc>
                <a:spcPct val="120000"/>
              </a:lnSpc>
              <a:spcBef>
                <a:spcPts val="0"/>
              </a:spcBef>
              <a:spcAft>
                <a:spcPts val="0"/>
              </a:spcAft>
            </a:pPr>
            <a:r>
              <a:rPr lang="en-US" sz="2400" dirty="0">
                <a:solidFill>
                  <a:schemeClr val="accent1">
                    <a:lumMod val="50000"/>
                  </a:schemeClr>
                </a:solidFill>
                <a:latin typeface="+mn-lt"/>
              </a:rPr>
              <a:t>Approves the subrecipients selected for the compliance review through the submission of the biennial report.</a:t>
            </a:r>
          </a:p>
          <a:p>
            <a:pPr marL="509588" lvl="1" indent="-276225" algn="l">
              <a:lnSpc>
                <a:spcPct val="120000"/>
              </a:lnSpc>
              <a:spcBef>
                <a:spcPts val="0"/>
              </a:spcBef>
              <a:spcAft>
                <a:spcPts val="0"/>
              </a:spcAft>
            </a:pPr>
            <a:r>
              <a:rPr lang="en-US" sz="2400" dirty="0">
                <a:solidFill>
                  <a:schemeClr val="accent1">
                    <a:lumMod val="50000"/>
                  </a:schemeClr>
                </a:solidFill>
                <a:latin typeface="+mn-lt"/>
              </a:rPr>
              <a:t>The mission is to ensure equal access to education and to promote educational excellence.</a:t>
            </a:r>
          </a:p>
        </p:txBody>
      </p:sp>
    </p:spTree>
    <p:extLst>
      <p:ext uri="{BB962C8B-B14F-4D97-AF65-F5344CB8AC3E}">
        <p14:creationId xmlns:p14="http://schemas.microsoft.com/office/powerpoint/2010/main" val="1411338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0C41C-5051-499B-AA45-E2BB08823DC5}"/>
              </a:ext>
            </a:extLst>
          </p:cNvPr>
          <p:cNvSpPr>
            <a:spLocks noGrp="1"/>
          </p:cNvSpPr>
          <p:nvPr>
            <p:ph type="title"/>
          </p:nvPr>
        </p:nvSpPr>
        <p:spPr>
          <a:xfrm>
            <a:off x="1281770" y="-80262"/>
            <a:ext cx="9463993" cy="1325563"/>
          </a:xfrm>
        </p:spPr>
        <p:txBody>
          <a:bodyPr>
            <a:normAutofit/>
          </a:bodyPr>
          <a:lstStyle/>
          <a:p>
            <a:pPr>
              <a:tabLst>
                <a:tab pos="1092200" algn="l"/>
                <a:tab pos="1257300" algn="l"/>
                <a:tab pos="1828800" algn="l"/>
              </a:tabLst>
              <a:defRPr/>
            </a:pPr>
            <a:r>
              <a:rPr lang="en-US" sz="3200" b="1" dirty="0">
                <a:solidFill>
                  <a:schemeClr val="accent2">
                    <a:lumMod val="50000"/>
                  </a:schemeClr>
                </a:solidFill>
                <a:latin typeface="+mn-lt"/>
                <a:cs typeface="Arial" pitchFamily="34" charset="0"/>
              </a:rPr>
              <a:t>Methods of Administration (MOA) Program </a:t>
            </a:r>
            <a:br>
              <a:rPr lang="en-US" sz="3200" dirty="0">
                <a:solidFill>
                  <a:schemeClr val="accent2">
                    <a:lumMod val="50000"/>
                  </a:schemeClr>
                </a:solidFill>
                <a:latin typeface="+mn-lt"/>
                <a:cs typeface="Arial" pitchFamily="34" charset="0"/>
              </a:rPr>
            </a:br>
            <a:r>
              <a:rPr lang="en-US" sz="3200" dirty="0">
                <a:solidFill>
                  <a:schemeClr val="accent2">
                    <a:lumMod val="50000"/>
                  </a:schemeClr>
                </a:solidFill>
                <a:latin typeface="+mn-lt"/>
                <a:cs typeface="Arial" pitchFamily="34" charset="0"/>
              </a:rPr>
              <a:t>State Governance</a:t>
            </a:r>
            <a:endParaRPr lang="en-US" sz="3200" dirty="0">
              <a:solidFill>
                <a:schemeClr val="accent2">
                  <a:lumMod val="50000"/>
                </a:schemeClr>
              </a:solidFill>
              <a:latin typeface="+mn-lt"/>
            </a:endParaRPr>
          </a:p>
        </p:txBody>
      </p:sp>
      <p:sp>
        <p:nvSpPr>
          <p:cNvPr id="2" name="Content Placeholder 1">
            <a:extLst>
              <a:ext uri="{FF2B5EF4-FFF2-40B4-BE49-F238E27FC236}">
                <a16:creationId xmlns:a16="http://schemas.microsoft.com/office/drawing/2014/main" id="{31260E8D-2BAE-4C25-AA33-D2D6CF4E671F}"/>
              </a:ext>
            </a:extLst>
          </p:cNvPr>
          <p:cNvSpPr>
            <a:spLocks noGrp="1"/>
          </p:cNvSpPr>
          <p:nvPr>
            <p:ph idx="1"/>
          </p:nvPr>
        </p:nvSpPr>
        <p:spPr>
          <a:xfrm>
            <a:off x="1281770" y="1334083"/>
            <a:ext cx="10566694" cy="3967382"/>
          </a:xfrm>
        </p:spPr>
        <p:txBody>
          <a:bodyPr>
            <a:normAutofit/>
          </a:bodyPr>
          <a:lstStyle/>
          <a:p>
            <a:pPr marL="0" indent="0">
              <a:lnSpc>
                <a:spcPct val="110000"/>
              </a:lnSpc>
              <a:spcBef>
                <a:spcPts val="0"/>
              </a:spcBef>
              <a:spcAft>
                <a:spcPts val="600"/>
              </a:spcAft>
              <a:buNone/>
            </a:pPr>
            <a:r>
              <a:rPr lang="en-US" sz="2800" b="1" dirty="0">
                <a:solidFill>
                  <a:schemeClr val="accent1">
                    <a:lumMod val="50000"/>
                  </a:schemeClr>
                </a:solidFill>
              </a:rPr>
              <a:t>State Education Agency (SEA)</a:t>
            </a:r>
          </a:p>
          <a:p>
            <a:pPr marL="457200" lvl="1" indent="-223838">
              <a:lnSpc>
                <a:spcPct val="110000"/>
              </a:lnSpc>
              <a:spcBef>
                <a:spcPts val="0"/>
              </a:spcBef>
              <a:spcAft>
                <a:spcPts val="0"/>
              </a:spcAft>
            </a:pPr>
            <a:r>
              <a:rPr lang="en-US" sz="2400" dirty="0">
                <a:solidFill>
                  <a:schemeClr val="accent1">
                    <a:lumMod val="50000"/>
                  </a:schemeClr>
                </a:solidFill>
              </a:rPr>
              <a:t>Develop and implement a civil rights compliance review program for subrecipients offering or administering CTE Programs/POS.</a:t>
            </a:r>
          </a:p>
          <a:p>
            <a:pPr marL="457200" lvl="1" indent="-223838">
              <a:lnSpc>
                <a:spcPct val="110000"/>
              </a:lnSpc>
              <a:spcBef>
                <a:spcPts val="0"/>
              </a:spcBef>
              <a:spcAft>
                <a:spcPts val="0"/>
              </a:spcAft>
            </a:pPr>
            <a:r>
              <a:rPr lang="en-US" sz="2400" dirty="0">
                <a:solidFill>
                  <a:schemeClr val="accent1">
                    <a:lumMod val="50000"/>
                  </a:schemeClr>
                </a:solidFill>
              </a:rPr>
              <a:t>Conduct civil rights compliance reviews based on a statistical formula of the subrecipient population.</a:t>
            </a:r>
          </a:p>
          <a:p>
            <a:pPr marL="457200" lvl="1" indent="-223838">
              <a:lnSpc>
                <a:spcPct val="110000"/>
              </a:lnSpc>
              <a:spcBef>
                <a:spcPts val="0"/>
              </a:spcBef>
              <a:spcAft>
                <a:spcPts val="0"/>
              </a:spcAft>
            </a:pPr>
            <a:r>
              <a:rPr lang="en-US" sz="2400" dirty="0">
                <a:solidFill>
                  <a:schemeClr val="accent1">
                    <a:lumMod val="50000"/>
                  </a:schemeClr>
                </a:solidFill>
              </a:rPr>
              <a:t>Collect and analyze trends in CTE enrollment data.</a:t>
            </a:r>
          </a:p>
          <a:p>
            <a:pPr marL="457200" lvl="1" indent="-223838">
              <a:lnSpc>
                <a:spcPct val="110000"/>
              </a:lnSpc>
              <a:spcBef>
                <a:spcPts val="0"/>
              </a:spcBef>
              <a:spcAft>
                <a:spcPts val="0"/>
              </a:spcAft>
            </a:pPr>
            <a:r>
              <a:rPr lang="en-US" sz="2400" dirty="0">
                <a:solidFill>
                  <a:schemeClr val="accent1">
                    <a:lumMod val="50000"/>
                  </a:schemeClr>
                </a:solidFill>
              </a:rPr>
              <a:t>Periodically report activities and findings to the ED-OCR.</a:t>
            </a:r>
          </a:p>
          <a:p>
            <a:pPr marL="457200" lvl="1" indent="-223838">
              <a:lnSpc>
                <a:spcPct val="110000"/>
              </a:lnSpc>
              <a:spcBef>
                <a:spcPts val="0"/>
              </a:spcBef>
              <a:spcAft>
                <a:spcPts val="0"/>
              </a:spcAft>
            </a:pPr>
            <a:r>
              <a:rPr lang="en-US" sz="2400" dirty="0">
                <a:solidFill>
                  <a:schemeClr val="accent1">
                    <a:lumMod val="50000"/>
                  </a:schemeClr>
                </a:solidFill>
              </a:rPr>
              <a:t>Provide technical assistance as needed.</a:t>
            </a:r>
          </a:p>
        </p:txBody>
      </p:sp>
    </p:spTree>
    <p:extLst>
      <p:ext uri="{BB962C8B-B14F-4D97-AF65-F5344CB8AC3E}">
        <p14:creationId xmlns:p14="http://schemas.microsoft.com/office/powerpoint/2010/main" val="3176335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50C41C-5051-499B-AA45-E2BB08823DC5}"/>
              </a:ext>
            </a:extLst>
          </p:cNvPr>
          <p:cNvSpPr>
            <a:spLocks noGrp="1"/>
          </p:cNvSpPr>
          <p:nvPr>
            <p:ph type="title"/>
          </p:nvPr>
        </p:nvSpPr>
        <p:spPr>
          <a:xfrm>
            <a:off x="1272597" y="-82402"/>
            <a:ext cx="9125253" cy="1325563"/>
          </a:xfrm>
        </p:spPr>
        <p:txBody>
          <a:bodyPr>
            <a:normAutofit/>
          </a:bodyPr>
          <a:lstStyle/>
          <a:p>
            <a:pPr>
              <a:tabLst>
                <a:tab pos="1092200" algn="l"/>
                <a:tab pos="1257300" algn="l"/>
                <a:tab pos="1828800" algn="l"/>
              </a:tabLst>
              <a:defRPr/>
            </a:pPr>
            <a:r>
              <a:rPr lang="en-US" sz="3200" b="1" dirty="0">
                <a:solidFill>
                  <a:schemeClr val="accent2">
                    <a:lumMod val="50000"/>
                  </a:schemeClr>
                </a:solidFill>
                <a:latin typeface="+mn-lt"/>
                <a:cs typeface="Arial" pitchFamily="34" charset="0"/>
              </a:rPr>
              <a:t>Methods of Administration (MOA) Program</a:t>
            </a:r>
            <a:br>
              <a:rPr lang="en-US" sz="3200" dirty="0">
                <a:solidFill>
                  <a:schemeClr val="accent2">
                    <a:lumMod val="50000"/>
                  </a:schemeClr>
                </a:solidFill>
                <a:latin typeface="+mn-lt"/>
                <a:cs typeface="Arial" pitchFamily="34" charset="0"/>
              </a:rPr>
            </a:br>
            <a:r>
              <a:rPr lang="en-US" sz="3200" dirty="0">
                <a:solidFill>
                  <a:schemeClr val="accent2">
                    <a:lumMod val="50000"/>
                  </a:schemeClr>
                </a:solidFill>
                <a:latin typeface="+mn-lt"/>
                <a:cs typeface="Arial" pitchFamily="34" charset="0"/>
              </a:rPr>
              <a:t>Local Governance</a:t>
            </a:r>
            <a:endParaRPr lang="en-US" sz="3200" dirty="0">
              <a:solidFill>
                <a:schemeClr val="accent2">
                  <a:lumMod val="50000"/>
                </a:schemeClr>
              </a:solidFill>
              <a:latin typeface="+mn-lt"/>
            </a:endParaRPr>
          </a:p>
        </p:txBody>
      </p:sp>
      <p:sp>
        <p:nvSpPr>
          <p:cNvPr id="2" name="Content Placeholder 1">
            <a:extLst>
              <a:ext uri="{FF2B5EF4-FFF2-40B4-BE49-F238E27FC236}">
                <a16:creationId xmlns:a16="http://schemas.microsoft.com/office/drawing/2014/main" id="{31260E8D-2BAE-4C25-AA33-D2D6CF4E671F}"/>
              </a:ext>
            </a:extLst>
          </p:cNvPr>
          <p:cNvSpPr>
            <a:spLocks noGrp="1"/>
          </p:cNvSpPr>
          <p:nvPr>
            <p:ph idx="1"/>
          </p:nvPr>
        </p:nvSpPr>
        <p:spPr>
          <a:xfrm>
            <a:off x="1190625" y="1362141"/>
            <a:ext cx="10666094" cy="4351338"/>
          </a:xfrm>
        </p:spPr>
        <p:txBody>
          <a:bodyPr>
            <a:normAutofit/>
          </a:bodyPr>
          <a:lstStyle/>
          <a:p>
            <a:pPr marL="0" indent="0">
              <a:lnSpc>
                <a:spcPct val="100000"/>
              </a:lnSpc>
              <a:spcBef>
                <a:spcPts val="0"/>
              </a:spcBef>
              <a:spcAft>
                <a:spcPts val="0"/>
              </a:spcAft>
              <a:buNone/>
            </a:pPr>
            <a:r>
              <a:rPr lang="en-US" sz="2800" b="1" dirty="0">
                <a:solidFill>
                  <a:schemeClr val="accent5">
                    <a:lumMod val="50000"/>
                  </a:schemeClr>
                </a:solidFill>
              </a:rPr>
              <a:t>Local Education Agency (LEA) </a:t>
            </a:r>
          </a:p>
          <a:p>
            <a:pPr marL="690562" lvl="1" indent="-457200">
              <a:lnSpc>
                <a:spcPct val="100000"/>
              </a:lnSpc>
              <a:spcBef>
                <a:spcPts val="0"/>
              </a:spcBef>
              <a:spcAft>
                <a:spcPts val="0"/>
              </a:spcAft>
            </a:pPr>
            <a:r>
              <a:rPr lang="en-US" sz="2400" dirty="0">
                <a:solidFill>
                  <a:schemeClr val="accent5">
                    <a:lumMod val="50000"/>
                  </a:schemeClr>
                </a:solidFill>
              </a:rPr>
              <a:t>Continually ensure that CTE programs, activities, and services are offered to all students without regards to race, color, national origin, gender, or disability status to foster equity, access, and educational excellence. </a:t>
            </a:r>
          </a:p>
        </p:txBody>
      </p:sp>
    </p:spTree>
    <p:extLst>
      <p:ext uri="{BB962C8B-B14F-4D97-AF65-F5344CB8AC3E}">
        <p14:creationId xmlns:p14="http://schemas.microsoft.com/office/powerpoint/2010/main" val="209190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2391" y="-125391"/>
            <a:ext cx="7886700" cy="1325563"/>
          </a:xfrm>
        </p:spPr>
        <p:txBody>
          <a:bodyPr rtlCol="0">
            <a:noAutofit/>
          </a:bodyPr>
          <a:lstStyle/>
          <a:p>
            <a:pPr>
              <a:defRPr/>
            </a:pPr>
            <a:r>
              <a:rPr lang="en-US" sz="3200" b="1" dirty="0">
                <a:solidFill>
                  <a:schemeClr val="accent2">
                    <a:lumMod val="50000"/>
                  </a:schemeClr>
                </a:solidFill>
                <a:latin typeface="+mn-lt"/>
                <a:cs typeface="Arial" pitchFamily="34" charset="0"/>
              </a:rPr>
              <a:t>Methods of Administration (MOA</a:t>
            </a:r>
            <a:r>
              <a:rPr lang="en-US" sz="3200" dirty="0">
                <a:solidFill>
                  <a:schemeClr val="accent2">
                    <a:lumMod val="50000"/>
                  </a:schemeClr>
                </a:solidFill>
                <a:latin typeface="+mn-lt"/>
                <a:cs typeface="Arial" pitchFamily="34" charset="0"/>
              </a:rPr>
              <a:t>)</a:t>
            </a:r>
            <a:br>
              <a:rPr lang="en-US" sz="3200" dirty="0">
                <a:solidFill>
                  <a:schemeClr val="accent2">
                    <a:lumMod val="50000"/>
                  </a:schemeClr>
                </a:solidFill>
                <a:latin typeface="+mn-lt"/>
                <a:cs typeface="Arial" pitchFamily="34" charset="0"/>
              </a:rPr>
            </a:br>
            <a:r>
              <a:rPr lang="en-US" sz="3200" dirty="0">
                <a:solidFill>
                  <a:schemeClr val="accent2">
                    <a:lumMod val="50000"/>
                  </a:schemeClr>
                </a:solidFill>
                <a:latin typeface="+mn-lt"/>
                <a:cs typeface="Arial" pitchFamily="34" charset="0"/>
              </a:rPr>
              <a:t>Subrecipient Selection Criteria</a:t>
            </a:r>
          </a:p>
        </p:txBody>
      </p:sp>
      <p:sp>
        <p:nvSpPr>
          <p:cNvPr id="33794" name="Content Placeholder 2"/>
          <p:cNvSpPr>
            <a:spLocks noGrp="1"/>
          </p:cNvSpPr>
          <p:nvPr>
            <p:ph idx="1"/>
          </p:nvPr>
        </p:nvSpPr>
        <p:spPr>
          <a:xfrm>
            <a:off x="1342391" y="1343343"/>
            <a:ext cx="10215200" cy="3598527"/>
          </a:xfrm>
        </p:spPr>
        <p:txBody>
          <a:bodyPr>
            <a:normAutofit/>
          </a:bodyPr>
          <a:lstStyle/>
          <a:p>
            <a:pPr marL="0" indent="0">
              <a:lnSpc>
                <a:spcPct val="100000"/>
              </a:lnSpc>
              <a:spcBef>
                <a:spcPts val="0"/>
              </a:spcBef>
              <a:spcAft>
                <a:spcPts val="600"/>
              </a:spcAft>
              <a:buSzPct val="80000"/>
              <a:buNone/>
            </a:pPr>
            <a:r>
              <a:rPr lang="en-US" altLang="en-US" sz="2800" b="1" dirty="0">
                <a:solidFill>
                  <a:schemeClr val="accent1">
                    <a:lumMod val="50000"/>
                  </a:schemeClr>
                </a:solidFill>
                <a:latin typeface="+mn-lt"/>
                <a:cs typeface="Arial" panose="020B0604020202020204" pitchFamily="34" charset="0"/>
              </a:rPr>
              <a:t>Subrecipient selection criteria are based on the following:</a:t>
            </a:r>
          </a:p>
          <a:p>
            <a:pPr marL="400050" lvl="1" indent="-342900">
              <a:lnSpc>
                <a:spcPct val="100000"/>
              </a:lnSpc>
              <a:spcBef>
                <a:spcPts val="0"/>
              </a:spcBef>
              <a:spcAft>
                <a:spcPts val="600"/>
              </a:spcAft>
              <a:buSzPct val="80000"/>
              <a:tabLst>
                <a:tab pos="682625" algn="l"/>
              </a:tabLst>
            </a:pPr>
            <a:r>
              <a:rPr lang="en-US" altLang="en-US" sz="2400" dirty="0">
                <a:solidFill>
                  <a:schemeClr val="accent1">
                    <a:lumMod val="50000"/>
                  </a:schemeClr>
                </a:solidFill>
                <a:cs typeface="Arial" panose="020B0604020202020204" pitchFamily="34" charset="0"/>
              </a:rPr>
              <a:t>A recipient of any federal funds offering or administering career and technical education programs/POS.</a:t>
            </a:r>
          </a:p>
          <a:p>
            <a:pPr marL="400050" lvl="1" indent="-342900">
              <a:lnSpc>
                <a:spcPct val="100000"/>
              </a:lnSpc>
              <a:spcBef>
                <a:spcPts val="0"/>
              </a:spcBef>
              <a:spcAft>
                <a:spcPts val="0"/>
              </a:spcAft>
              <a:buSzPct val="80000"/>
              <a:tabLst>
                <a:tab pos="682625" algn="l"/>
              </a:tabLst>
            </a:pPr>
            <a:r>
              <a:rPr lang="en-US" altLang="en-US" sz="2400" b="1" dirty="0">
                <a:solidFill>
                  <a:schemeClr val="accent1">
                    <a:lumMod val="50000"/>
                  </a:schemeClr>
                </a:solidFill>
                <a:cs typeface="Arial" panose="020B0604020202020204" pitchFamily="34" charset="0"/>
              </a:rPr>
              <a:t>Case in Point</a:t>
            </a:r>
            <a:r>
              <a:rPr lang="en-US" altLang="en-US" sz="2400" dirty="0">
                <a:solidFill>
                  <a:schemeClr val="accent1">
                    <a:lumMod val="50000"/>
                  </a:schemeClr>
                </a:solidFill>
                <a:cs typeface="Arial" panose="020B0604020202020204" pitchFamily="34" charset="0"/>
              </a:rPr>
              <a:t>: Selection criteria is not based singularly on Perkins federal funding; it is based on any type of federal funding for the subrecipient offering or administering CTE programs/POS</a:t>
            </a:r>
            <a:r>
              <a:rPr lang="en-US" altLang="en-US" sz="2400" dirty="0">
                <a:solidFill>
                  <a:schemeClr val="accent5">
                    <a:lumMod val="50000"/>
                  </a:schemeClr>
                </a:solidFill>
                <a:cs typeface="Arial" panose="020B0604020202020204" pitchFamily="34" charset="0"/>
              </a:rPr>
              <a:t>.</a:t>
            </a:r>
          </a:p>
        </p:txBody>
      </p:sp>
    </p:spTree>
    <p:extLst>
      <p:ext uri="{BB962C8B-B14F-4D97-AF65-F5344CB8AC3E}">
        <p14:creationId xmlns:p14="http://schemas.microsoft.com/office/powerpoint/2010/main" val="1287079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40971" y="195699"/>
            <a:ext cx="9654787" cy="747579"/>
          </a:xfrm>
        </p:spPr>
        <p:txBody>
          <a:bodyPr rtlCol="0" anchor="t">
            <a:noAutofit/>
          </a:bodyPr>
          <a:lstStyle/>
          <a:p>
            <a:pPr>
              <a:spcBef>
                <a:spcPts val="600"/>
              </a:spcBef>
              <a:spcAft>
                <a:spcPts val="600"/>
              </a:spcAft>
              <a:defRPr/>
            </a:pPr>
            <a:r>
              <a:rPr lang="en-US" sz="3200" b="1" dirty="0">
                <a:solidFill>
                  <a:schemeClr val="accent2">
                    <a:lumMod val="50000"/>
                  </a:schemeClr>
                </a:solidFill>
                <a:latin typeface="+mn-lt"/>
              </a:rPr>
              <a:t>Methods of Administration (MOA)</a:t>
            </a:r>
            <a:br>
              <a:rPr lang="en-US" sz="3200" b="1" dirty="0">
                <a:solidFill>
                  <a:schemeClr val="accent2">
                    <a:lumMod val="50000"/>
                  </a:schemeClr>
                </a:solidFill>
                <a:latin typeface="+mn-lt"/>
              </a:rPr>
            </a:br>
            <a:r>
              <a:rPr lang="en-US" sz="2000" b="1" dirty="0">
                <a:solidFill>
                  <a:schemeClr val="accent2">
                    <a:lumMod val="50000"/>
                  </a:schemeClr>
                </a:solidFill>
                <a:latin typeface="+mn-lt"/>
              </a:rPr>
              <a:t>New Jersey Comprehensive High School Districts - </a:t>
            </a:r>
            <a:r>
              <a:rPr lang="en-US" sz="2000" dirty="0">
                <a:solidFill>
                  <a:schemeClr val="accent2">
                    <a:lumMod val="50000"/>
                  </a:schemeClr>
                </a:solidFill>
                <a:latin typeface="+mn-lt"/>
              </a:rPr>
              <a:t>Selection Criteria</a:t>
            </a:r>
            <a:endParaRPr lang="en-US" sz="2000" b="1" dirty="0">
              <a:solidFill>
                <a:schemeClr val="accent2">
                  <a:lumMod val="50000"/>
                </a:schemeClr>
              </a:solidFill>
              <a:latin typeface="+mn-lt"/>
            </a:endParaRPr>
          </a:p>
        </p:txBody>
      </p:sp>
      <p:pic>
        <p:nvPicPr>
          <p:cNvPr id="7" name="Picture 6" descr="diverse student learners">
            <a:extLst>
              <a:ext uri="{FF2B5EF4-FFF2-40B4-BE49-F238E27FC236}">
                <a16:creationId xmlns:a16="http://schemas.microsoft.com/office/drawing/2014/main" id="{13C6A380-4E00-4578-B286-5CA49A7F4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5004" y="62472"/>
            <a:ext cx="1418197" cy="962874"/>
          </a:xfrm>
          <a:prstGeom prst="rect">
            <a:avLst/>
          </a:prstGeom>
          <a:effectLst>
            <a:softEdge rad="63500"/>
          </a:effectLst>
        </p:spPr>
      </p:pic>
      <p:sp>
        <p:nvSpPr>
          <p:cNvPr id="4" name="Text Placeholder 3">
            <a:extLst>
              <a:ext uri="{FF2B5EF4-FFF2-40B4-BE49-F238E27FC236}">
                <a16:creationId xmlns:a16="http://schemas.microsoft.com/office/drawing/2014/main" id="{5DBDF608-857F-4077-AE00-1472E9D409A1}"/>
              </a:ext>
            </a:extLst>
          </p:cNvPr>
          <p:cNvSpPr>
            <a:spLocks noGrp="1"/>
          </p:cNvSpPr>
          <p:nvPr>
            <p:ph type="body" sz="quarter" idx="11"/>
          </p:nvPr>
        </p:nvSpPr>
        <p:spPr>
          <a:xfrm>
            <a:off x="591344" y="1407524"/>
            <a:ext cx="10671089" cy="1518921"/>
          </a:xfrm>
          <a:solidFill>
            <a:schemeClr val="accent1">
              <a:lumMod val="20000"/>
              <a:lumOff val="80000"/>
            </a:schemeClr>
          </a:solidFill>
        </p:spPr>
        <p:txBody>
          <a:bodyPr>
            <a:normAutofit/>
          </a:bodyPr>
          <a:lstStyle/>
          <a:p>
            <a:pPr marL="0" indent="0">
              <a:spcBef>
                <a:spcPts val="0"/>
              </a:spcBef>
              <a:buNone/>
            </a:pPr>
            <a:r>
              <a:rPr lang="en-US" sz="2400" dirty="0"/>
              <a:t>Multiple measures are analyzed and scored to determine the over-representation/under-representation of student subgroups.</a:t>
            </a:r>
          </a:p>
          <a:p>
            <a:pPr marL="0" indent="0">
              <a:spcBef>
                <a:spcPts val="0"/>
              </a:spcBef>
              <a:buNone/>
            </a:pPr>
            <a:r>
              <a:rPr lang="en-US" sz="2000" dirty="0"/>
              <a:t>(Data Sources: NJ SMART CTE Data, District Data, and NJDOE Performance Data)</a:t>
            </a:r>
          </a:p>
        </p:txBody>
      </p:sp>
      <p:sp>
        <p:nvSpPr>
          <p:cNvPr id="6" name="Content Placeholder 5">
            <a:extLst>
              <a:ext uri="{FF2B5EF4-FFF2-40B4-BE49-F238E27FC236}">
                <a16:creationId xmlns:a16="http://schemas.microsoft.com/office/drawing/2014/main" id="{F8855AD4-B2F1-47E4-985B-11FB5249D68C}"/>
              </a:ext>
            </a:extLst>
          </p:cNvPr>
          <p:cNvSpPr>
            <a:spLocks noGrp="1"/>
          </p:cNvSpPr>
          <p:nvPr>
            <p:ph sz="quarter" idx="12"/>
          </p:nvPr>
        </p:nvSpPr>
        <p:spPr>
          <a:xfrm>
            <a:off x="591344" y="3082194"/>
            <a:ext cx="5512605" cy="841375"/>
          </a:xfrm>
        </p:spPr>
        <p:txBody>
          <a:bodyPr/>
          <a:lstStyle/>
          <a:p>
            <a:pPr>
              <a:spcBef>
                <a:spcPts val="600"/>
              </a:spcBef>
              <a:spcAft>
                <a:spcPts val="600"/>
              </a:spcAft>
            </a:pPr>
            <a:r>
              <a:rPr lang="en-US" dirty="0"/>
              <a:t>Race/Ethnicity</a:t>
            </a:r>
          </a:p>
        </p:txBody>
      </p:sp>
      <p:sp>
        <p:nvSpPr>
          <p:cNvPr id="8" name="Content Placeholder 7">
            <a:extLst>
              <a:ext uri="{FF2B5EF4-FFF2-40B4-BE49-F238E27FC236}">
                <a16:creationId xmlns:a16="http://schemas.microsoft.com/office/drawing/2014/main" id="{AA99BB04-113A-47F9-BAA8-324BF1BAF38A}"/>
              </a:ext>
            </a:extLst>
          </p:cNvPr>
          <p:cNvSpPr>
            <a:spLocks noGrp="1"/>
          </p:cNvSpPr>
          <p:nvPr>
            <p:ph sz="quarter" idx="13"/>
          </p:nvPr>
        </p:nvSpPr>
        <p:spPr>
          <a:xfrm>
            <a:off x="591344" y="3995904"/>
            <a:ext cx="5512605" cy="841375"/>
          </a:xfrm>
        </p:spPr>
        <p:txBody>
          <a:bodyPr/>
          <a:lstStyle/>
          <a:p>
            <a:r>
              <a:rPr lang="en-US" dirty="0"/>
              <a:t>Gender</a:t>
            </a:r>
          </a:p>
        </p:txBody>
      </p:sp>
      <p:sp>
        <p:nvSpPr>
          <p:cNvPr id="9" name="Content Placeholder 8">
            <a:extLst>
              <a:ext uri="{FF2B5EF4-FFF2-40B4-BE49-F238E27FC236}">
                <a16:creationId xmlns:a16="http://schemas.microsoft.com/office/drawing/2014/main" id="{B098DCB4-F4E5-4AA6-8811-F42D42413815}"/>
              </a:ext>
            </a:extLst>
          </p:cNvPr>
          <p:cNvSpPr>
            <a:spLocks noGrp="1"/>
          </p:cNvSpPr>
          <p:nvPr>
            <p:ph sz="quarter" idx="14"/>
          </p:nvPr>
        </p:nvSpPr>
        <p:spPr>
          <a:xfrm>
            <a:off x="591344" y="4909614"/>
            <a:ext cx="5512605" cy="841375"/>
          </a:xfrm>
        </p:spPr>
        <p:txBody>
          <a:bodyPr/>
          <a:lstStyle/>
          <a:p>
            <a:r>
              <a:rPr lang="en-US" dirty="0"/>
              <a:t>LEP</a:t>
            </a:r>
          </a:p>
        </p:txBody>
      </p:sp>
      <p:sp>
        <p:nvSpPr>
          <p:cNvPr id="10" name="Content Placeholder 9">
            <a:extLst>
              <a:ext uri="{FF2B5EF4-FFF2-40B4-BE49-F238E27FC236}">
                <a16:creationId xmlns:a16="http://schemas.microsoft.com/office/drawing/2014/main" id="{9673D75F-7F12-4CBF-B66E-FCEC216CE28A}"/>
              </a:ext>
            </a:extLst>
          </p:cNvPr>
          <p:cNvSpPr>
            <a:spLocks noGrp="1"/>
          </p:cNvSpPr>
          <p:nvPr>
            <p:ph sz="quarter" idx="15"/>
          </p:nvPr>
        </p:nvSpPr>
        <p:spPr>
          <a:xfrm>
            <a:off x="6212141" y="3072460"/>
            <a:ext cx="4952320" cy="841375"/>
          </a:xfrm>
        </p:spPr>
        <p:txBody>
          <a:bodyPr/>
          <a:lstStyle/>
          <a:p>
            <a:r>
              <a:rPr lang="en-US" dirty="0"/>
              <a:t>Disability</a:t>
            </a:r>
          </a:p>
        </p:txBody>
      </p:sp>
      <p:sp>
        <p:nvSpPr>
          <p:cNvPr id="11" name="Content Placeholder 10">
            <a:extLst>
              <a:ext uri="{FF2B5EF4-FFF2-40B4-BE49-F238E27FC236}">
                <a16:creationId xmlns:a16="http://schemas.microsoft.com/office/drawing/2014/main" id="{914D2729-4C81-4F86-B418-F5D8E01FE771}"/>
              </a:ext>
            </a:extLst>
          </p:cNvPr>
          <p:cNvSpPr>
            <a:spLocks noGrp="1"/>
          </p:cNvSpPr>
          <p:nvPr>
            <p:ph sz="quarter" idx="16"/>
          </p:nvPr>
        </p:nvSpPr>
        <p:spPr>
          <a:xfrm>
            <a:off x="6212142" y="3962583"/>
            <a:ext cx="4952319" cy="947031"/>
          </a:xfrm>
        </p:spPr>
        <p:txBody>
          <a:bodyPr rIns="91440">
            <a:noAutofit/>
          </a:bodyPr>
          <a:lstStyle/>
          <a:p>
            <a:r>
              <a:rPr lang="en-US" sz="2600" dirty="0"/>
              <a:t>Years Since Last MOA Compliance Review</a:t>
            </a:r>
          </a:p>
        </p:txBody>
      </p:sp>
      <p:sp>
        <p:nvSpPr>
          <p:cNvPr id="12" name="Content Placeholder 11">
            <a:extLst>
              <a:ext uri="{FF2B5EF4-FFF2-40B4-BE49-F238E27FC236}">
                <a16:creationId xmlns:a16="http://schemas.microsoft.com/office/drawing/2014/main" id="{04EC5659-E10C-40FC-992A-F442FB3D7842}"/>
              </a:ext>
            </a:extLst>
          </p:cNvPr>
          <p:cNvSpPr>
            <a:spLocks noGrp="1"/>
          </p:cNvSpPr>
          <p:nvPr>
            <p:ph sz="quarter" idx="17"/>
          </p:nvPr>
        </p:nvSpPr>
        <p:spPr>
          <a:xfrm>
            <a:off x="6212141" y="4980419"/>
            <a:ext cx="4952320" cy="770569"/>
          </a:xfrm>
        </p:spPr>
        <p:txBody>
          <a:bodyPr>
            <a:normAutofit/>
          </a:bodyPr>
          <a:lstStyle/>
          <a:p>
            <a:r>
              <a:rPr lang="en-US" dirty="0"/>
              <a:t>CLNA, CRDC, etc.</a:t>
            </a:r>
          </a:p>
        </p:txBody>
      </p:sp>
    </p:spTree>
    <p:extLst>
      <p:ext uri="{BB962C8B-B14F-4D97-AF65-F5344CB8AC3E}">
        <p14:creationId xmlns:p14="http://schemas.microsoft.com/office/powerpoint/2010/main" val="6181527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43340" y="164643"/>
            <a:ext cx="9505320" cy="747579"/>
          </a:xfrm>
        </p:spPr>
        <p:txBody>
          <a:bodyPr rtlCol="0" anchor="t">
            <a:noAutofit/>
          </a:bodyPr>
          <a:lstStyle/>
          <a:p>
            <a:pPr>
              <a:defRPr/>
            </a:pPr>
            <a:r>
              <a:rPr lang="en-US" sz="3200" b="1" dirty="0">
                <a:solidFill>
                  <a:schemeClr val="accent2">
                    <a:lumMod val="50000"/>
                  </a:schemeClr>
                </a:solidFill>
                <a:latin typeface="+mn-lt"/>
              </a:rPr>
              <a:t>Methods of Administration (MOA)</a:t>
            </a:r>
            <a:br>
              <a:rPr lang="en-US" sz="3200" b="1" dirty="0">
                <a:solidFill>
                  <a:schemeClr val="accent2">
                    <a:lumMod val="50000"/>
                  </a:schemeClr>
                </a:solidFill>
                <a:latin typeface="+mn-lt"/>
              </a:rPr>
            </a:br>
            <a:r>
              <a:rPr lang="en-US" sz="2000" dirty="0">
                <a:solidFill>
                  <a:schemeClr val="accent2">
                    <a:lumMod val="50000"/>
                  </a:schemeClr>
                </a:solidFill>
                <a:latin typeface="+mn-lt"/>
              </a:rPr>
              <a:t>County Vocational-Technical School Districts - Selection Criteria</a:t>
            </a:r>
            <a:endParaRPr lang="en-US" sz="2000" b="1" dirty="0">
              <a:solidFill>
                <a:schemeClr val="accent2">
                  <a:lumMod val="50000"/>
                </a:schemeClr>
              </a:solidFill>
              <a:latin typeface="+mn-lt"/>
            </a:endParaRPr>
          </a:p>
        </p:txBody>
      </p:sp>
      <p:pic>
        <p:nvPicPr>
          <p:cNvPr id="13" name="Picture 12" descr="diverse student learners">
            <a:extLst>
              <a:ext uri="{FF2B5EF4-FFF2-40B4-BE49-F238E27FC236}">
                <a16:creationId xmlns:a16="http://schemas.microsoft.com/office/drawing/2014/main" id="{92CEBFEC-DC20-4000-A6D6-C7D6F312103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19366" y="104746"/>
            <a:ext cx="1395983" cy="867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5DBDF608-857F-4077-AE00-1472E9D409A1}"/>
              </a:ext>
            </a:extLst>
          </p:cNvPr>
          <p:cNvSpPr>
            <a:spLocks noGrp="1"/>
          </p:cNvSpPr>
          <p:nvPr>
            <p:ph type="body" sz="quarter" idx="11"/>
          </p:nvPr>
        </p:nvSpPr>
        <p:spPr>
          <a:xfrm>
            <a:off x="375137" y="1435896"/>
            <a:ext cx="10769341" cy="1518921"/>
          </a:xfrm>
          <a:solidFill>
            <a:schemeClr val="accent1">
              <a:lumMod val="20000"/>
              <a:lumOff val="80000"/>
            </a:schemeClr>
          </a:solidFill>
        </p:spPr>
        <p:txBody>
          <a:bodyPr>
            <a:normAutofit/>
          </a:bodyPr>
          <a:lstStyle/>
          <a:p>
            <a:pPr marL="0" indent="0">
              <a:spcBef>
                <a:spcPts val="0"/>
              </a:spcBef>
              <a:spcAft>
                <a:spcPts val="600"/>
              </a:spcAft>
              <a:buNone/>
            </a:pPr>
            <a:r>
              <a:rPr lang="en-US" sz="2400" dirty="0"/>
              <a:t>Multiple measures are analyzed and scored to determine over-representation/under-representation of student subgroups.</a:t>
            </a:r>
          </a:p>
          <a:p>
            <a:pPr marL="0" indent="0">
              <a:spcBef>
                <a:spcPts val="0"/>
              </a:spcBef>
              <a:spcAft>
                <a:spcPts val="600"/>
              </a:spcAft>
              <a:buNone/>
            </a:pPr>
            <a:r>
              <a:rPr lang="en-US" sz="2000" dirty="0"/>
              <a:t>(Data Sources: NJ SMART CTE Data, CTE District Data, County Data)</a:t>
            </a:r>
          </a:p>
        </p:txBody>
      </p:sp>
      <p:sp>
        <p:nvSpPr>
          <p:cNvPr id="6" name="Content Placeholder 5">
            <a:extLst>
              <a:ext uri="{FF2B5EF4-FFF2-40B4-BE49-F238E27FC236}">
                <a16:creationId xmlns:a16="http://schemas.microsoft.com/office/drawing/2014/main" id="{F8855AD4-B2F1-47E4-985B-11FB5249D68C}"/>
              </a:ext>
            </a:extLst>
          </p:cNvPr>
          <p:cNvSpPr>
            <a:spLocks noGrp="1"/>
          </p:cNvSpPr>
          <p:nvPr>
            <p:ph sz="quarter" idx="12"/>
          </p:nvPr>
        </p:nvSpPr>
        <p:spPr>
          <a:xfrm>
            <a:off x="375137" y="3170112"/>
            <a:ext cx="5346540" cy="841375"/>
          </a:xfrm>
        </p:spPr>
        <p:txBody>
          <a:bodyPr/>
          <a:lstStyle/>
          <a:p>
            <a:pPr>
              <a:spcBef>
                <a:spcPts val="600"/>
              </a:spcBef>
              <a:spcAft>
                <a:spcPts val="600"/>
              </a:spcAft>
            </a:pPr>
            <a:r>
              <a:rPr lang="en-US" dirty="0"/>
              <a:t>Race/Ethnicity</a:t>
            </a:r>
          </a:p>
        </p:txBody>
      </p:sp>
      <p:sp>
        <p:nvSpPr>
          <p:cNvPr id="8" name="Content Placeholder 7">
            <a:extLst>
              <a:ext uri="{FF2B5EF4-FFF2-40B4-BE49-F238E27FC236}">
                <a16:creationId xmlns:a16="http://schemas.microsoft.com/office/drawing/2014/main" id="{AA99BB04-113A-47F9-BAA8-324BF1BAF38A}"/>
              </a:ext>
            </a:extLst>
          </p:cNvPr>
          <p:cNvSpPr>
            <a:spLocks noGrp="1"/>
          </p:cNvSpPr>
          <p:nvPr>
            <p:ph sz="quarter" idx="13"/>
          </p:nvPr>
        </p:nvSpPr>
        <p:spPr>
          <a:xfrm>
            <a:off x="375137" y="4059554"/>
            <a:ext cx="5346540" cy="841375"/>
          </a:xfrm>
        </p:spPr>
        <p:txBody>
          <a:bodyPr/>
          <a:lstStyle/>
          <a:p>
            <a:r>
              <a:rPr lang="en-US" dirty="0"/>
              <a:t>Gender</a:t>
            </a:r>
          </a:p>
        </p:txBody>
      </p:sp>
      <p:sp>
        <p:nvSpPr>
          <p:cNvPr id="9" name="Content Placeholder 8">
            <a:extLst>
              <a:ext uri="{FF2B5EF4-FFF2-40B4-BE49-F238E27FC236}">
                <a16:creationId xmlns:a16="http://schemas.microsoft.com/office/drawing/2014/main" id="{B098DCB4-F4E5-4AA6-8811-F42D42413815}"/>
              </a:ext>
            </a:extLst>
          </p:cNvPr>
          <p:cNvSpPr>
            <a:spLocks noGrp="1"/>
          </p:cNvSpPr>
          <p:nvPr>
            <p:ph sz="quarter" idx="14"/>
          </p:nvPr>
        </p:nvSpPr>
        <p:spPr>
          <a:xfrm>
            <a:off x="375137" y="4948996"/>
            <a:ext cx="5346540" cy="841375"/>
          </a:xfrm>
        </p:spPr>
        <p:txBody>
          <a:bodyPr/>
          <a:lstStyle/>
          <a:p>
            <a:r>
              <a:rPr lang="en-US" dirty="0"/>
              <a:t>LEP</a:t>
            </a:r>
          </a:p>
        </p:txBody>
      </p:sp>
      <p:sp>
        <p:nvSpPr>
          <p:cNvPr id="10" name="Content Placeholder 9">
            <a:extLst>
              <a:ext uri="{FF2B5EF4-FFF2-40B4-BE49-F238E27FC236}">
                <a16:creationId xmlns:a16="http://schemas.microsoft.com/office/drawing/2014/main" id="{9673D75F-7F12-4CBF-B66E-FCEC216CE28A}"/>
              </a:ext>
            </a:extLst>
          </p:cNvPr>
          <p:cNvSpPr>
            <a:spLocks noGrp="1"/>
          </p:cNvSpPr>
          <p:nvPr>
            <p:ph sz="quarter" idx="15"/>
          </p:nvPr>
        </p:nvSpPr>
        <p:spPr>
          <a:xfrm>
            <a:off x="6179231" y="3170112"/>
            <a:ext cx="4952320" cy="841375"/>
          </a:xfrm>
        </p:spPr>
        <p:txBody>
          <a:bodyPr/>
          <a:lstStyle/>
          <a:p>
            <a:r>
              <a:rPr lang="en-US" dirty="0"/>
              <a:t>Disability</a:t>
            </a:r>
          </a:p>
        </p:txBody>
      </p:sp>
      <p:sp>
        <p:nvSpPr>
          <p:cNvPr id="11" name="Content Placeholder 10">
            <a:extLst>
              <a:ext uri="{FF2B5EF4-FFF2-40B4-BE49-F238E27FC236}">
                <a16:creationId xmlns:a16="http://schemas.microsoft.com/office/drawing/2014/main" id="{914D2729-4C81-4F86-B418-F5D8E01FE771}"/>
              </a:ext>
            </a:extLst>
          </p:cNvPr>
          <p:cNvSpPr>
            <a:spLocks noGrp="1"/>
          </p:cNvSpPr>
          <p:nvPr>
            <p:ph sz="quarter" idx="16"/>
          </p:nvPr>
        </p:nvSpPr>
        <p:spPr>
          <a:xfrm>
            <a:off x="6179231" y="4059554"/>
            <a:ext cx="4952319" cy="841375"/>
          </a:xfrm>
        </p:spPr>
        <p:txBody>
          <a:bodyPr rIns="91440">
            <a:noAutofit/>
          </a:bodyPr>
          <a:lstStyle/>
          <a:p>
            <a:r>
              <a:rPr lang="en-US" sz="2600" dirty="0"/>
              <a:t>Years Since Last MOA Compliance Review</a:t>
            </a:r>
          </a:p>
        </p:txBody>
      </p:sp>
      <p:sp>
        <p:nvSpPr>
          <p:cNvPr id="12" name="Content Placeholder 11">
            <a:extLst>
              <a:ext uri="{FF2B5EF4-FFF2-40B4-BE49-F238E27FC236}">
                <a16:creationId xmlns:a16="http://schemas.microsoft.com/office/drawing/2014/main" id="{04EC5659-E10C-40FC-992A-F442FB3D7842}"/>
              </a:ext>
            </a:extLst>
          </p:cNvPr>
          <p:cNvSpPr>
            <a:spLocks noGrp="1"/>
          </p:cNvSpPr>
          <p:nvPr>
            <p:ph sz="quarter" idx="17"/>
          </p:nvPr>
        </p:nvSpPr>
        <p:spPr>
          <a:xfrm>
            <a:off x="6179230" y="4948996"/>
            <a:ext cx="4952320" cy="841375"/>
          </a:xfrm>
        </p:spPr>
        <p:txBody>
          <a:bodyPr/>
          <a:lstStyle/>
          <a:p>
            <a:r>
              <a:rPr lang="en-US" dirty="0"/>
              <a:t>CLNA, CRDC, etc.</a:t>
            </a:r>
          </a:p>
        </p:txBody>
      </p:sp>
    </p:spTree>
    <p:extLst>
      <p:ext uri="{BB962C8B-B14F-4D97-AF65-F5344CB8AC3E}">
        <p14:creationId xmlns:p14="http://schemas.microsoft.com/office/powerpoint/2010/main" val="2294031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10998" y="-28968"/>
            <a:ext cx="10761259" cy="1270487"/>
          </a:xfrm>
        </p:spPr>
        <p:txBody>
          <a:bodyPr rtlCol="0" anchor="t">
            <a:noAutofit/>
          </a:bodyPr>
          <a:lstStyle/>
          <a:p>
            <a:pPr>
              <a:lnSpc>
                <a:spcPct val="100000"/>
              </a:lnSpc>
              <a:defRPr/>
            </a:pPr>
            <a:r>
              <a:rPr lang="en-US" sz="3600" b="1" dirty="0">
                <a:solidFill>
                  <a:schemeClr val="accent2">
                    <a:lumMod val="50000"/>
                  </a:schemeClr>
                </a:solidFill>
                <a:latin typeface="+mn-lt"/>
              </a:rPr>
              <a:t>Methods of </a:t>
            </a:r>
            <a:r>
              <a:rPr lang="en-US" sz="3200" b="1" dirty="0">
                <a:solidFill>
                  <a:schemeClr val="accent2">
                    <a:lumMod val="50000"/>
                  </a:schemeClr>
                </a:solidFill>
                <a:latin typeface="+mn-lt"/>
              </a:rPr>
              <a:t>Administration (MOA)</a:t>
            </a:r>
            <a:br>
              <a:rPr lang="en-US" sz="3200" b="1" dirty="0">
                <a:solidFill>
                  <a:schemeClr val="accent2">
                    <a:lumMod val="50000"/>
                  </a:schemeClr>
                </a:solidFill>
                <a:latin typeface="+mn-lt"/>
              </a:rPr>
            </a:br>
            <a:r>
              <a:rPr lang="en-US" sz="2400" dirty="0">
                <a:solidFill>
                  <a:schemeClr val="accent2">
                    <a:lumMod val="50000"/>
                  </a:schemeClr>
                </a:solidFill>
              </a:rPr>
              <a:t>Postsecondary Institutions - S</a:t>
            </a:r>
            <a:r>
              <a:rPr lang="en-US" sz="2400" dirty="0">
                <a:solidFill>
                  <a:schemeClr val="accent2">
                    <a:lumMod val="50000"/>
                  </a:schemeClr>
                </a:solidFill>
                <a:latin typeface="+mn-lt"/>
              </a:rPr>
              <a:t>election Criteria</a:t>
            </a:r>
            <a:endParaRPr lang="en-US" sz="2400" b="1" dirty="0">
              <a:solidFill>
                <a:schemeClr val="accent2">
                  <a:lumMod val="50000"/>
                </a:schemeClr>
              </a:solidFill>
              <a:latin typeface="+mn-lt"/>
            </a:endParaRPr>
          </a:p>
        </p:txBody>
      </p:sp>
      <p:pic>
        <p:nvPicPr>
          <p:cNvPr id="13" name="Picture 12" descr="diverse student learners">
            <a:extLst>
              <a:ext uri="{FF2B5EF4-FFF2-40B4-BE49-F238E27FC236}">
                <a16:creationId xmlns:a16="http://schemas.microsoft.com/office/drawing/2014/main" id="{92CEBFEC-DC20-4000-A6D6-C7D6F312103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9366" y="104746"/>
            <a:ext cx="1395983" cy="8673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Placeholder 3">
            <a:extLst>
              <a:ext uri="{FF2B5EF4-FFF2-40B4-BE49-F238E27FC236}">
                <a16:creationId xmlns:a16="http://schemas.microsoft.com/office/drawing/2014/main" id="{5DBDF608-857F-4077-AE00-1472E9D409A1}"/>
              </a:ext>
            </a:extLst>
          </p:cNvPr>
          <p:cNvSpPr>
            <a:spLocks noGrp="1"/>
          </p:cNvSpPr>
          <p:nvPr>
            <p:ph type="body" sz="quarter" idx="11"/>
          </p:nvPr>
        </p:nvSpPr>
        <p:spPr>
          <a:xfrm>
            <a:off x="445476" y="1341441"/>
            <a:ext cx="10743904" cy="1628826"/>
          </a:xfrm>
          <a:solidFill>
            <a:schemeClr val="accent1">
              <a:lumMod val="20000"/>
              <a:lumOff val="80000"/>
            </a:schemeClr>
          </a:solidFill>
        </p:spPr>
        <p:txBody>
          <a:bodyPr>
            <a:noAutofit/>
          </a:bodyPr>
          <a:lstStyle/>
          <a:p>
            <a:pPr marL="0" indent="0">
              <a:spcBef>
                <a:spcPts val="0"/>
              </a:spcBef>
              <a:spcAft>
                <a:spcPts val="600"/>
              </a:spcAft>
              <a:buNone/>
            </a:pPr>
            <a:r>
              <a:rPr lang="en-US" sz="2200" dirty="0"/>
              <a:t>Multiple measures are analyzed and scored to determine over-representation/under-representation of student subgroups in two areas. There is no calculation for LEP or disability status due to self-disclosure provisions. </a:t>
            </a:r>
          </a:p>
          <a:p>
            <a:pPr>
              <a:spcBef>
                <a:spcPts val="0"/>
              </a:spcBef>
              <a:spcAft>
                <a:spcPts val="600"/>
              </a:spcAft>
            </a:pPr>
            <a:r>
              <a:rPr lang="en-US" sz="2200" dirty="0"/>
              <a:t>(Data Sources: CTE VEDS Data, Higher Education College Data Enrollment)</a:t>
            </a:r>
          </a:p>
        </p:txBody>
      </p:sp>
      <p:sp>
        <p:nvSpPr>
          <p:cNvPr id="6" name="Content Placeholder 5">
            <a:extLst>
              <a:ext uri="{FF2B5EF4-FFF2-40B4-BE49-F238E27FC236}">
                <a16:creationId xmlns:a16="http://schemas.microsoft.com/office/drawing/2014/main" id="{F8855AD4-B2F1-47E4-985B-11FB5249D68C}"/>
              </a:ext>
            </a:extLst>
          </p:cNvPr>
          <p:cNvSpPr>
            <a:spLocks noGrp="1"/>
          </p:cNvSpPr>
          <p:nvPr>
            <p:ph sz="quarter" idx="12"/>
          </p:nvPr>
        </p:nvSpPr>
        <p:spPr>
          <a:xfrm>
            <a:off x="430381" y="3167084"/>
            <a:ext cx="5393092" cy="841375"/>
          </a:xfrm>
        </p:spPr>
        <p:txBody>
          <a:bodyPr/>
          <a:lstStyle/>
          <a:p>
            <a:pPr>
              <a:spcBef>
                <a:spcPts val="600"/>
              </a:spcBef>
              <a:spcAft>
                <a:spcPts val="600"/>
              </a:spcAft>
            </a:pPr>
            <a:r>
              <a:rPr lang="en-US" dirty="0"/>
              <a:t>Race/Ethnicity</a:t>
            </a:r>
          </a:p>
        </p:txBody>
      </p:sp>
      <p:sp>
        <p:nvSpPr>
          <p:cNvPr id="8" name="Content Placeholder 7">
            <a:extLst>
              <a:ext uri="{FF2B5EF4-FFF2-40B4-BE49-F238E27FC236}">
                <a16:creationId xmlns:a16="http://schemas.microsoft.com/office/drawing/2014/main" id="{AA99BB04-113A-47F9-BAA8-324BF1BAF38A}"/>
              </a:ext>
            </a:extLst>
          </p:cNvPr>
          <p:cNvSpPr>
            <a:spLocks noGrp="1"/>
          </p:cNvSpPr>
          <p:nvPr>
            <p:ph sz="quarter" idx="13"/>
          </p:nvPr>
        </p:nvSpPr>
        <p:spPr>
          <a:xfrm>
            <a:off x="445476" y="4059553"/>
            <a:ext cx="5393091" cy="841375"/>
          </a:xfrm>
        </p:spPr>
        <p:txBody>
          <a:bodyPr/>
          <a:lstStyle/>
          <a:p>
            <a:r>
              <a:rPr lang="en-US" dirty="0"/>
              <a:t>Gender</a:t>
            </a:r>
          </a:p>
        </p:txBody>
      </p:sp>
      <p:sp>
        <p:nvSpPr>
          <p:cNvPr id="9" name="Content Placeholder 8">
            <a:extLst>
              <a:ext uri="{FF2B5EF4-FFF2-40B4-BE49-F238E27FC236}">
                <a16:creationId xmlns:a16="http://schemas.microsoft.com/office/drawing/2014/main" id="{B098DCB4-F4E5-4AA6-8811-F42D42413815}"/>
              </a:ext>
            </a:extLst>
          </p:cNvPr>
          <p:cNvSpPr>
            <a:spLocks noGrp="1"/>
          </p:cNvSpPr>
          <p:nvPr>
            <p:ph sz="quarter" idx="14"/>
          </p:nvPr>
        </p:nvSpPr>
        <p:spPr>
          <a:xfrm>
            <a:off x="445477" y="4952022"/>
            <a:ext cx="5393091" cy="841375"/>
          </a:xfrm>
        </p:spPr>
        <p:txBody>
          <a:bodyPr>
            <a:normAutofit fontScale="92500" lnSpcReduction="20000"/>
          </a:bodyPr>
          <a:lstStyle/>
          <a:p>
            <a:r>
              <a:rPr lang="en-US" dirty="0"/>
              <a:t>Years Since Last MOA Compliance Review</a:t>
            </a:r>
          </a:p>
        </p:txBody>
      </p:sp>
      <p:sp>
        <p:nvSpPr>
          <p:cNvPr id="10" name="Content Placeholder 9">
            <a:extLst>
              <a:ext uri="{FF2B5EF4-FFF2-40B4-BE49-F238E27FC236}">
                <a16:creationId xmlns:a16="http://schemas.microsoft.com/office/drawing/2014/main" id="{9673D75F-7F12-4CBF-B66E-FCEC216CE28A}"/>
              </a:ext>
            </a:extLst>
          </p:cNvPr>
          <p:cNvSpPr>
            <a:spLocks noGrp="1"/>
          </p:cNvSpPr>
          <p:nvPr>
            <p:ph sz="quarter" idx="15"/>
          </p:nvPr>
        </p:nvSpPr>
        <p:spPr>
          <a:xfrm>
            <a:off x="6276067" y="3170111"/>
            <a:ext cx="4952320" cy="841375"/>
          </a:xfrm>
        </p:spPr>
        <p:txBody>
          <a:bodyPr/>
          <a:lstStyle/>
          <a:p>
            <a:r>
              <a:rPr lang="en-US" dirty="0"/>
              <a:t>Perkins Allocations</a:t>
            </a:r>
          </a:p>
        </p:txBody>
      </p:sp>
      <p:sp>
        <p:nvSpPr>
          <p:cNvPr id="11" name="Content Placeholder 10">
            <a:extLst>
              <a:ext uri="{FF2B5EF4-FFF2-40B4-BE49-F238E27FC236}">
                <a16:creationId xmlns:a16="http://schemas.microsoft.com/office/drawing/2014/main" id="{914D2729-4C81-4F86-B418-F5D8E01FE771}"/>
              </a:ext>
            </a:extLst>
          </p:cNvPr>
          <p:cNvSpPr>
            <a:spLocks noGrp="1"/>
          </p:cNvSpPr>
          <p:nvPr>
            <p:ph sz="quarter" idx="16"/>
          </p:nvPr>
        </p:nvSpPr>
        <p:spPr>
          <a:xfrm>
            <a:off x="6265182" y="4059554"/>
            <a:ext cx="4952319" cy="841375"/>
          </a:xfrm>
        </p:spPr>
        <p:txBody>
          <a:bodyPr rIns="91440">
            <a:noAutofit/>
          </a:bodyPr>
          <a:lstStyle/>
          <a:p>
            <a:r>
              <a:rPr lang="en-US" sz="2600" dirty="0"/>
              <a:t>CLNA</a:t>
            </a:r>
          </a:p>
        </p:txBody>
      </p:sp>
      <p:sp>
        <p:nvSpPr>
          <p:cNvPr id="12" name="Content Placeholder 11">
            <a:extLst>
              <a:ext uri="{FF2B5EF4-FFF2-40B4-BE49-F238E27FC236}">
                <a16:creationId xmlns:a16="http://schemas.microsoft.com/office/drawing/2014/main" id="{04EC5659-E10C-40FC-992A-F442FB3D7842}"/>
              </a:ext>
            </a:extLst>
          </p:cNvPr>
          <p:cNvSpPr>
            <a:spLocks noGrp="1"/>
          </p:cNvSpPr>
          <p:nvPr>
            <p:ph sz="quarter" idx="17"/>
          </p:nvPr>
        </p:nvSpPr>
        <p:spPr>
          <a:xfrm>
            <a:off x="6276067" y="4952022"/>
            <a:ext cx="4952320" cy="841375"/>
          </a:xfrm>
        </p:spPr>
        <p:txBody>
          <a:bodyPr/>
          <a:lstStyle/>
          <a:p>
            <a:r>
              <a:rPr lang="en-US" dirty="0"/>
              <a:t>IPEDS data, etc.</a:t>
            </a:r>
          </a:p>
        </p:txBody>
      </p:sp>
    </p:spTree>
    <p:extLst>
      <p:ext uri="{BB962C8B-B14F-4D97-AF65-F5344CB8AC3E}">
        <p14:creationId xmlns:p14="http://schemas.microsoft.com/office/powerpoint/2010/main" val="4018536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1758" y="326940"/>
            <a:ext cx="10453715" cy="747579"/>
          </a:xfrm>
        </p:spPr>
        <p:txBody>
          <a:bodyPr>
            <a:noAutofit/>
          </a:bodyPr>
          <a:lstStyle/>
          <a:p>
            <a:pPr>
              <a:defRPr/>
            </a:pPr>
            <a:r>
              <a:rPr lang="en-US" sz="3200" dirty="0">
                <a:solidFill>
                  <a:schemeClr val="accent5">
                    <a:lumMod val="50000"/>
                  </a:schemeClr>
                </a:solidFill>
                <a:latin typeface="+mn-lt"/>
                <a:cs typeface="Arial" pitchFamily="34" charset="0"/>
              </a:rPr>
              <a:t> </a:t>
            </a:r>
            <a:r>
              <a:rPr lang="en-US" sz="3200" dirty="0">
                <a:solidFill>
                  <a:schemeClr val="accent2">
                    <a:lumMod val="50000"/>
                  </a:schemeClr>
                </a:solidFill>
                <a:latin typeface="+mn-lt"/>
                <a:cs typeface="Arial" pitchFamily="34" charset="0"/>
              </a:rPr>
              <a:t>Tie Breakers/New Selection Criteria for Consideration </a:t>
            </a:r>
            <a:endParaRPr lang="en-US" sz="2800" dirty="0">
              <a:solidFill>
                <a:schemeClr val="accent2">
                  <a:lumMod val="50000"/>
                </a:schemeClr>
              </a:solidFill>
              <a:latin typeface="+mn-lt"/>
              <a:cs typeface="Arial" pitchFamily="34" charset="0"/>
            </a:endParaRPr>
          </a:p>
        </p:txBody>
      </p:sp>
      <p:sp>
        <p:nvSpPr>
          <p:cNvPr id="3" name="Text Placeholder 2">
            <a:extLst>
              <a:ext uri="{FF2B5EF4-FFF2-40B4-BE49-F238E27FC236}">
                <a16:creationId xmlns:a16="http://schemas.microsoft.com/office/drawing/2014/main" id="{BBF05414-BB05-4565-AA6F-A7E5D377CD8C}"/>
              </a:ext>
            </a:extLst>
          </p:cNvPr>
          <p:cNvSpPr>
            <a:spLocks noGrp="1"/>
          </p:cNvSpPr>
          <p:nvPr>
            <p:ph type="body" sz="quarter" idx="11"/>
          </p:nvPr>
        </p:nvSpPr>
        <p:spPr>
          <a:xfrm>
            <a:off x="1296955" y="1222375"/>
            <a:ext cx="10723596" cy="4803775"/>
          </a:xfrm>
        </p:spPr>
        <p:txBody>
          <a:bodyPr>
            <a:noAutofit/>
          </a:bodyPr>
          <a:lstStyle/>
          <a:p>
            <a:pPr>
              <a:lnSpc>
                <a:spcPct val="100000"/>
              </a:lnSpc>
              <a:spcBef>
                <a:spcPct val="50000"/>
              </a:spcBef>
              <a:spcAft>
                <a:spcPts val="0"/>
              </a:spcAft>
              <a:defRPr/>
            </a:pPr>
            <a:r>
              <a:rPr lang="en-US" altLang="en-US" sz="3200" dirty="0">
                <a:solidFill>
                  <a:schemeClr val="accent1">
                    <a:lumMod val="50000"/>
                  </a:schemeClr>
                </a:solidFill>
                <a:latin typeface="Palatino Linotype"/>
                <a:ea typeface="MS PGothic" panose="020B0600070205080204" pitchFamily="34" charset="-128"/>
              </a:rPr>
              <a:t>Geographical Location Never Reviewed - Tie Breaker </a:t>
            </a:r>
          </a:p>
          <a:p>
            <a:pPr>
              <a:lnSpc>
                <a:spcPct val="100000"/>
              </a:lnSpc>
              <a:spcBef>
                <a:spcPct val="50000"/>
              </a:spcBef>
              <a:spcAft>
                <a:spcPts val="0"/>
              </a:spcAft>
              <a:defRPr/>
            </a:pPr>
            <a:r>
              <a:rPr lang="en-US" altLang="en-US" sz="3200" dirty="0">
                <a:solidFill>
                  <a:schemeClr val="accent1">
                    <a:lumMod val="50000"/>
                  </a:schemeClr>
                </a:solidFill>
                <a:latin typeface="Palatino Linotype"/>
              </a:rPr>
              <a:t>Subrecipient Size - Tie Breaker</a:t>
            </a:r>
          </a:p>
          <a:p>
            <a:pPr>
              <a:lnSpc>
                <a:spcPct val="100000"/>
              </a:lnSpc>
              <a:spcBef>
                <a:spcPct val="50000"/>
              </a:spcBef>
              <a:spcAft>
                <a:spcPts val="0"/>
              </a:spcAft>
              <a:defRPr/>
            </a:pPr>
            <a:r>
              <a:rPr lang="en-US" altLang="en-US" sz="3200" dirty="0">
                <a:solidFill>
                  <a:schemeClr val="accent1">
                    <a:lumMod val="50000"/>
                  </a:schemeClr>
                </a:solidFill>
                <a:latin typeface="Palatino Linotype"/>
                <a:ea typeface="MS PGothic" panose="020B0600070205080204" pitchFamily="34" charset="-128"/>
              </a:rPr>
              <a:t>Reorganizational</a:t>
            </a:r>
            <a:r>
              <a:rPr lang="en-US" altLang="en-US" sz="3200" dirty="0">
                <a:solidFill>
                  <a:schemeClr val="accent1">
                    <a:lumMod val="50000"/>
                  </a:schemeClr>
                </a:solidFill>
                <a:latin typeface="Palatino Linotype"/>
              </a:rPr>
              <a:t> Challenges - Tie Breaker</a:t>
            </a:r>
          </a:p>
          <a:p>
            <a:pPr>
              <a:lnSpc>
                <a:spcPct val="100000"/>
              </a:lnSpc>
              <a:spcBef>
                <a:spcPct val="50000"/>
              </a:spcBef>
              <a:spcAft>
                <a:spcPts val="0"/>
              </a:spcAft>
              <a:defRPr/>
            </a:pPr>
            <a:r>
              <a:rPr lang="en-US" altLang="en-US" sz="3200" dirty="0">
                <a:solidFill>
                  <a:schemeClr val="accent1">
                    <a:lumMod val="50000"/>
                  </a:schemeClr>
                </a:solidFill>
                <a:latin typeface="Palatino Linotype"/>
              </a:rPr>
              <a:t>Comprehensive Local Needs Assessment (CLNA)</a:t>
            </a:r>
            <a:endParaRPr lang="en-US" altLang="en-US" sz="3200" dirty="0">
              <a:solidFill>
                <a:schemeClr val="accent1">
                  <a:lumMod val="50000"/>
                </a:schemeClr>
              </a:solidFill>
              <a:latin typeface="Palatino Linotype"/>
              <a:ea typeface="MS PGothic" panose="020B0600070205080204" pitchFamily="34" charset="-128"/>
            </a:endParaRPr>
          </a:p>
          <a:p>
            <a:pPr>
              <a:lnSpc>
                <a:spcPct val="100000"/>
              </a:lnSpc>
              <a:spcBef>
                <a:spcPct val="50000"/>
              </a:spcBef>
              <a:spcAft>
                <a:spcPts val="0"/>
              </a:spcAft>
              <a:defRPr/>
            </a:pPr>
            <a:r>
              <a:rPr lang="en-US" altLang="en-US" sz="3200" dirty="0">
                <a:solidFill>
                  <a:schemeClr val="accent1">
                    <a:lumMod val="50000"/>
                  </a:schemeClr>
                </a:solidFill>
                <a:latin typeface="Palatino Linotype"/>
                <a:ea typeface="MS PGothic" panose="020B0600070205080204" pitchFamily="34" charset="-128"/>
              </a:rPr>
              <a:t>Civil Rights Data Collection System (CRDC)</a:t>
            </a:r>
          </a:p>
          <a:p>
            <a:pPr>
              <a:lnSpc>
                <a:spcPct val="100000"/>
              </a:lnSpc>
              <a:spcBef>
                <a:spcPct val="50000"/>
              </a:spcBef>
              <a:spcAft>
                <a:spcPts val="0"/>
              </a:spcAft>
              <a:defRPr/>
            </a:pPr>
            <a:r>
              <a:rPr lang="en-US" altLang="en-US" sz="3200" dirty="0">
                <a:solidFill>
                  <a:schemeClr val="accent1">
                    <a:lumMod val="50000"/>
                  </a:schemeClr>
                </a:solidFill>
                <a:latin typeface="Palatino Linotype"/>
              </a:rPr>
              <a:t>Substantive Department Complaints</a:t>
            </a:r>
            <a:endParaRPr lang="en-US" altLang="en-US" sz="3200" dirty="0">
              <a:solidFill>
                <a:schemeClr val="accent1">
                  <a:lumMod val="50000"/>
                </a:schemeClr>
              </a:solidFill>
              <a:latin typeface="Palatino Linotype"/>
              <a:ea typeface="MS PGothic" panose="020B0600070205080204" pitchFamily="34" charset="-128"/>
            </a:endParaRPr>
          </a:p>
        </p:txBody>
      </p:sp>
    </p:spTree>
    <p:extLst>
      <p:ext uri="{BB962C8B-B14F-4D97-AF65-F5344CB8AC3E}">
        <p14:creationId xmlns:p14="http://schemas.microsoft.com/office/powerpoint/2010/main" val="401148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247462" y="2975639"/>
            <a:ext cx="11697076" cy="906722"/>
          </a:xfrm>
        </p:spPr>
        <p:txBody>
          <a:bodyPr>
            <a:normAutofit fontScale="90000"/>
          </a:bodyPr>
          <a:lstStyle/>
          <a:p>
            <a:pPr algn="ctr"/>
            <a:r>
              <a:rPr lang="en-US" altLang="en-US" sz="3600" b="1" dirty="0">
                <a:solidFill>
                  <a:schemeClr val="accent1">
                    <a:lumMod val="50000"/>
                  </a:schemeClr>
                </a:solidFill>
                <a:latin typeface="+mn-lt"/>
              </a:rPr>
              <a:t>Section Two</a:t>
            </a:r>
            <a:r>
              <a:rPr lang="en-US" altLang="en-US" sz="3600" dirty="0">
                <a:solidFill>
                  <a:schemeClr val="accent1">
                    <a:lumMod val="50000"/>
                  </a:schemeClr>
                </a:solidFill>
                <a:latin typeface="+mn-lt"/>
              </a:rPr>
              <a:t>:</a:t>
            </a:r>
            <a:br>
              <a:rPr lang="en-US" altLang="en-US" sz="3100" dirty="0">
                <a:solidFill>
                  <a:schemeClr val="accent1">
                    <a:lumMod val="50000"/>
                  </a:schemeClr>
                </a:solidFill>
                <a:latin typeface="+mn-lt"/>
              </a:rPr>
            </a:br>
            <a:r>
              <a:rPr lang="en-US" sz="3100" dirty="0">
                <a:solidFill>
                  <a:schemeClr val="accent1">
                    <a:lumMod val="50000"/>
                  </a:schemeClr>
                </a:solidFill>
                <a:latin typeface="+mn-lt"/>
              </a:rPr>
              <a:t>Methods of Administration (MOA) Compliance Review </a:t>
            </a:r>
            <a:br>
              <a:rPr lang="en-US" sz="3100" dirty="0">
                <a:solidFill>
                  <a:schemeClr val="accent1">
                    <a:lumMod val="50000"/>
                  </a:schemeClr>
                </a:solidFill>
                <a:latin typeface="+mn-lt"/>
              </a:rPr>
            </a:br>
            <a:r>
              <a:rPr lang="en-US" altLang="en-US" sz="2400" b="1" dirty="0">
                <a:solidFill>
                  <a:schemeClr val="accent1">
                    <a:lumMod val="50000"/>
                  </a:schemeClr>
                </a:solidFill>
                <a:latin typeface="+mn-lt"/>
              </a:rPr>
              <a:t>Historical Background, Landmarks, and Significance</a:t>
            </a:r>
            <a:endParaRPr lang="en-US" altLang="en-US" sz="3100" dirty="0">
              <a:solidFill>
                <a:schemeClr val="accent5">
                  <a:lumMod val="50000"/>
                </a:schemeClr>
              </a:solidFill>
              <a:latin typeface="+mn-lt"/>
            </a:endParaRPr>
          </a:p>
        </p:txBody>
      </p:sp>
    </p:spTree>
    <p:extLst>
      <p:ext uri="{BB962C8B-B14F-4D97-AF65-F5344CB8AC3E}">
        <p14:creationId xmlns:p14="http://schemas.microsoft.com/office/powerpoint/2010/main" val="26967114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A947-2F84-47C3-A87A-C004FCB88EAC}"/>
              </a:ext>
            </a:extLst>
          </p:cNvPr>
          <p:cNvSpPr>
            <a:spLocks noGrp="1"/>
          </p:cNvSpPr>
          <p:nvPr>
            <p:ph type="title"/>
          </p:nvPr>
        </p:nvSpPr>
        <p:spPr>
          <a:xfrm>
            <a:off x="1225639" y="145629"/>
            <a:ext cx="10515600" cy="933720"/>
          </a:xfrm>
        </p:spPr>
        <p:txBody>
          <a:bodyPr>
            <a:noAutofit/>
          </a:bodyPr>
          <a:lstStyle/>
          <a:p>
            <a:r>
              <a:rPr lang="en-US" sz="3200" b="1" dirty="0">
                <a:solidFill>
                  <a:schemeClr val="accent2">
                    <a:lumMod val="50000"/>
                  </a:schemeClr>
                </a:solidFill>
                <a:latin typeface="+mn-lt"/>
                <a:cs typeface="Arial" pitchFamily="34" charset="0"/>
              </a:rPr>
              <a:t>MOA Program Timeline</a:t>
            </a:r>
            <a:endParaRPr lang="en-US" sz="3200" b="1" dirty="0">
              <a:solidFill>
                <a:schemeClr val="accent2">
                  <a:lumMod val="50000"/>
                </a:schemeClr>
              </a:solidFill>
              <a:latin typeface="+mn-lt"/>
            </a:endParaRPr>
          </a:p>
        </p:txBody>
      </p:sp>
      <p:sp>
        <p:nvSpPr>
          <p:cNvPr id="10" name="Content Placeholder 9">
            <a:extLst>
              <a:ext uri="{FF2B5EF4-FFF2-40B4-BE49-F238E27FC236}">
                <a16:creationId xmlns:a16="http://schemas.microsoft.com/office/drawing/2014/main" id="{34E0A134-F053-409C-AD2A-334C6D4983DB}"/>
              </a:ext>
            </a:extLst>
          </p:cNvPr>
          <p:cNvSpPr>
            <a:spLocks noGrp="1"/>
          </p:cNvSpPr>
          <p:nvPr>
            <p:ph type="body" sz="quarter" idx="13"/>
          </p:nvPr>
        </p:nvSpPr>
        <p:spPr>
          <a:xfrm>
            <a:off x="990602" y="1079349"/>
            <a:ext cx="11035912" cy="4951190"/>
          </a:xfrm>
        </p:spPr>
        <p:txBody>
          <a:bodyPr>
            <a:normAutofit fontScale="25000" lnSpcReduction="20000"/>
          </a:bodyPr>
          <a:lstStyle/>
          <a:p>
            <a:pPr>
              <a:lnSpc>
                <a:spcPct val="120000"/>
              </a:lnSpc>
              <a:spcBef>
                <a:spcPts val="0"/>
              </a:spcBef>
            </a:pPr>
            <a:r>
              <a:rPr lang="en-US" sz="7200" b="1" dirty="0">
                <a:solidFill>
                  <a:schemeClr val="accent1">
                    <a:lumMod val="50000"/>
                  </a:schemeClr>
                </a:solidFill>
              </a:rPr>
              <a:t>In 1973, the United States Department of Health, Education, and Welfare (HEW) was sued for its failure to enforce Title VI in a number of education areas, including vocational education (Adams v. Califano).</a:t>
            </a:r>
          </a:p>
          <a:p>
            <a:pPr lvl="1">
              <a:lnSpc>
                <a:spcPct val="120000"/>
              </a:lnSpc>
              <a:spcBef>
                <a:spcPts val="0"/>
              </a:spcBef>
            </a:pPr>
            <a:r>
              <a:rPr lang="en-US" sz="7200" b="1" dirty="0">
                <a:solidFill>
                  <a:schemeClr val="accent1">
                    <a:lumMod val="50000"/>
                  </a:schemeClr>
                </a:solidFill>
              </a:rPr>
              <a:t>Adams v. Richardson, </a:t>
            </a:r>
            <a:r>
              <a:rPr lang="sv-SE" sz="7200" b="1" dirty="0">
                <a:solidFill>
                  <a:schemeClr val="accent1">
                    <a:lumMod val="50000"/>
                  </a:schemeClr>
                </a:solidFill>
              </a:rPr>
              <a:t>356 F. Supp. 92 (D.D.C. 1973) - </a:t>
            </a:r>
            <a:r>
              <a:rPr lang="en-US" sz="7200" b="1" dirty="0">
                <a:solidFill>
                  <a:schemeClr val="accent1">
                    <a:lumMod val="50000"/>
                  </a:schemeClr>
                </a:solidFill>
              </a:rPr>
              <a:t>Adams Ruling, 2/16/73 - Required OCR to implement the MOA program to ensure Title VI compliance with respect to career and technical education programs.</a:t>
            </a:r>
            <a:endParaRPr lang="sv-SE" sz="7200" b="1" dirty="0">
              <a:solidFill>
                <a:schemeClr val="accent1">
                  <a:lumMod val="50000"/>
                </a:schemeClr>
              </a:solidFill>
            </a:endParaRPr>
          </a:p>
          <a:p>
            <a:pPr lvl="1">
              <a:lnSpc>
                <a:spcPct val="120000"/>
              </a:lnSpc>
              <a:spcBef>
                <a:spcPts val="0"/>
              </a:spcBef>
            </a:pPr>
            <a:r>
              <a:rPr lang="en-US" sz="7200" b="1" dirty="0">
                <a:solidFill>
                  <a:schemeClr val="accent1">
                    <a:lumMod val="50000"/>
                  </a:schemeClr>
                </a:solidFill>
              </a:rPr>
              <a:t>Adams v. Califano, 30 F.Supp. 118 (US District Court DC 1977) - Adams Consent Decree, 12/29/77- (HEW) ED-Gov agrees to issue regulatory guidelines addressing civil rights enforcement with respect to career and technical education programs.</a:t>
            </a:r>
          </a:p>
          <a:p>
            <a:pPr>
              <a:lnSpc>
                <a:spcPct val="120000"/>
              </a:lnSpc>
              <a:spcBef>
                <a:spcPts val="0"/>
              </a:spcBef>
            </a:pPr>
            <a:r>
              <a:rPr lang="en-US" sz="7200" b="1" dirty="0">
                <a:solidFill>
                  <a:schemeClr val="accent1">
                    <a:lumMod val="50000"/>
                  </a:schemeClr>
                </a:solidFill>
              </a:rPr>
              <a:t>As a result of this litigation, the Department was directed to enforce civil rights requirements in vocational education programs through compliance reviews, a survey of enrollments and related data, and the issuance of guidelines explaining the application of Title VI regulations to vocational education. </a:t>
            </a:r>
          </a:p>
          <a:p>
            <a:pPr>
              <a:lnSpc>
                <a:spcPct val="120000"/>
              </a:lnSpc>
              <a:spcBef>
                <a:spcPts val="0"/>
              </a:spcBef>
            </a:pPr>
            <a:r>
              <a:rPr lang="en-US" sz="7200" b="1" dirty="0">
                <a:solidFill>
                  <a:schemeClr val="accent1">
                    <a:lumMod val="50000"/>
                  </a:schemeClr>
                </a:solidFill>
              </a:rPr>
              <a:t>(HEW) ED-GOV – Issues the Guidelines for Vocational Educational Programs to comply with the Consent Decree effective 3/21/1979.</a:t>
            </a:r>
          </a:p>
        </p:txBody>
      </p:sp>
      <p:cxnSp>
        <p:nvCxnSpPr>
          <p:cNvPr id="4" name="Straight Connector 3">
            <a:extLst>
              <a:ext uri="{FF2B5EF4-FFF2-40B4-BE49-F238E27FC236}">
                <a16:creationId xmlns:a16="http://schemas.microsoft.com/office/drawing/2014/main" id="{12CA1D98-9AA2-B74E-952B-2EC93A33567D}"/>
              </a:ext>
              <a:ext uri="{C183D7F6-B498-43B3-948B-1728B52AA6E4}">
                <adec:decorative xmlns:adec="http://schemas.microsoft.com/office/drawing/2017/decorative" val="1"/>
              </a:ext>
            </a:extLst>
          </p:cNvPr>
          <p:cNvCxnSpPr/>
          <p:nvPr/>
        </p:nvCxnSpPr>
        <p:spPr>
          <a:xfrm>
            <a:off x="450761" y="1309675"/>
            <a:ext cx="0" cy="4144527"/>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595711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5157" y="278680"/>
            <a:ext cx="6015209" cy="695488"/>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rmAutofit/>
          </a:bodyPr>
          <a:lstStyle/>
          <a:p>
            <a:pPr>
              <a:defRPr/>
            </a:pPr>
            <a:r>
              <a:rPr lang="en-US" sz="3200" b="1" dirty="0">
                <a:solidFill>
                  <a:schemeClr val="accent2">
                    <a:lumMod val="50000"/>
                  </a:schemeClr>
                </a:solidFill>
                <a:cs typeface="Arial" pitchFamily="34" charset="0"/>
              </a:rPr>
              <a:t>Webinar Logistics </a:t>
            </a:r>
          </a:p>
        </p:txBody>
      </p:sp>
      <p:sp>
        <p:nvSpPr>
          <p:cNvPr id="2" name="Content Placeholder 1">
            <a:extLst>
              <a:ext uri="{FF2B5EF4-FFF2-40B4-BE49-F238E27FC236}">
                <a16:creationId xmlns:a16="http://schemas.microsoft.com/office/drawing/2014/main" id="{0D7B4129-BBE3-4570-8A1E-91703FFA8383}"/>
              </a:ext>
            </a:extLst>
          </p:cNvPr>
          <p:cNvSpPr>
            <a:spLocks noGrp="1"/>
          </p:cNvSpPr>
          <p:nvPr>
            <p:ph idx="1"/>
          </p:nvPr>
        </p:nvSpPr>
        <p:spPr>
          <a:xfrm>
            <a:off x="1335157" y="974168"/>
            <a:ext cx="10110979" cy="5230579"/>
          </a:xfrm>
        </p:spPr>
        <p:txBody>
          <a:bodyPr>
            <a:normAutofit lnSpcReduction="10000"/>
          </a:bodyPr>
          <a:lstStyle/>
          <a:p>
            <a:pPr>
              <a:lnSpc>
                <a:spcPct val="120000"/>
              </a:lnSpc>
              <a:spcBef>
                <a:spcPts val="0"/>
              </a:spcBef>
              <a:spcAft>
                <a:spcPts val="1200"/>
              </a:spcAft>
            </a:pPr>
            <a:r>
              <a:rPr lang="en-US" sz="2800" dirty="0">
                <a:solidFill>
                  <a:schemeClr val="accent1">
                    <a:lumMod val="50000"/>
                  </a:schemeClr>
                </a:solidFill>
              </a:rPr>
              <a:t>This webinar has been designed to enable participants to interact with the presenter(s) during the webinar at discussion points, please be courteous and mute your microphones during the presentation. </a:t>
            </a:r>
          </a:p>
          <a:p>
            <a:pPr>
              <a:lnSpc>
                <a:spcPct val="120000"/>
              </a:lnSpc>
              <a:spcBef>
                <a:spcPts val="0"/>
              </a:spcBef>
              <a:spcAft>
                <a:spcPts val="1200"/>
              </a:spcAft>
            </a:pPr>
            <a:r>
              <a:rPr lang="en-US" sz="2800" dirty="0">
                <a:solidFill>
                  <a:schemeClr val="accent1">
                    <a:lumMod val="50000"/>
                  </a:schemeClr>
                </a:solidFill>
              </a:rPr>
              <a:t>The webinar discussion points will enable you to ask questions.  Please use the “Raise Your Hand Icon” to be unmuted to share your questions during this time. </a:t>
            </a:r>
          </a:p>
          <a:p>
            <a:pPr>
              <a:lnSpc>
                <a:spcPct val="120000"/>
              </a:lnSpc>
              <a:spcBef>
                <a:spcPts val="0"/>
              </a:spcBef>
              <a:spcAft>
                <a:spcPts val="0"/>
              </a:spcAft>
            </a:pPr>
            <a:r>
              <a:rPr lang="en-US" sz="2800" dirty="0">
                <a:solidFill>
                  <a:schemeClr val="accent1">
                    <a:lumMod val="50000"/>
                  </a:schemeClr>
                </a:solidFill>
              </a:rPr>
              <a:t>The webinar chat feature will also enable you to type and send questions at any given time to the presenter(s) who can respond to the question.</a:t>
            </a:r>
          </a:p>
        </p:txBody>
      </p:sp>
    </p:spTree>
    <p:extLst>
      <p:ext uri="{BB962C8B-B14F-4D97-AF65-F5344CB8AC3E}">
        <p14:creationId xmlns:p14="http://schemas.microsoft.com/office/powerpoint/2010/main" val="11969929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F85C3-EDFB-C4E4-B92B-55BBB99A7D78}"/>
              </a:ext>
            </a:extLst>
          </p:cNvPr>
          <p:cNvSpPr>
            <a:spLocks noGrp="1"/>
          </p:cNvSpPr>
          <p:nvPr>
            <p:ph type="title"/>
          </p:nvPr>
        </p:nvSpPr>
        <p:spPr>
          <a:xfrm>
            <a:off x="1408386" y="106218"/>
            <a:ext cx="10096959" cy="747579"/>
          </a:xfrm>
        </p:spPr>
        <p:txBody>
          <a:bodyPr/>
          <a:lstStyle/>
          <a:p>
            <a:r>
              <a:rPr lang="en-US" sz="3600" dirty="0">
                <a:solidFill>
                  <a:schemeClr val="accent2">
                    <a:lumMod val="50000"/>
                  </a:schemeClr>
                </a:solidFill>
              </a:rPr>
              <a:t>Landmark Timelines and Context </a:t>
            </a:r>
            <a:br>
              <a:rPr lang="en-US" sz="2000" dirty="0">
                <a:solidFill>
                  <a:schemeClr val="accent2">
                    <a:lumMod val="50000"/>
                  </a:schemeClr>
                </a:solidFill>
              </a:rPr>
            </a:br>
            <a:r>
              <a:rPr lang="en-US" sz="2000" dirty="0">
                <a:solidFill>
                  <a:schemeClr val="accent2">
                    <a:lumMod val="50000"/>
                  </a:schemeClr>
                </a:solidFill>
              </a:rPr>
              <a:t>Consistent OCR Investigative Findings (1973-1978)</a:t>
            </a:r>
            <a:endParaRPr lang="en-US" sz="2000" dirty="0"/>
          </a:p>
        </p:txBody>
      </p:sp>
      <p:sp>
        <p:nvSpPr>
          <p:cNvPr id="3" name="Content Placeholder 2">
            <a:extLst>
              <a:ext uri="{FF2B5EF4-FFF2-40B4-BE49-F238E27FC236}">
                <a16:creationId xmlns:a16="http://schemas.microsoft.com/office/drawing/2014/main" id="{7DC5D1F4-8360-1106-340B-87FF1CCDA68E}"/>
              </a:ext>
            </a:extLst>
          </p:cNvPr>
          <p:cNvSpPr>
            <a:spLocks noGrp="1"/>
          </p:cNvSpPr>
          <p:nvPr>
            <p:ph sz="quarter" idx="11"/>
          </p:nvPr>
        </p:nvSpPr>
        <p:spPr>
          <a:xfrm>
            <a:off x="1408386" y="1428421"/>
            <a:ext cx="10286122" cy="3679528"/>
          </a:xfrm>
        </p:spPr>
        <p:txBody>
          <a:bodyPr>
            <a:normAutofit fontScale="25000" lnSpcReduction="20000"/>
          </a:bodyPr>
          <a:lstStyle/>
          <a:p>
            <a:r>
              <a:rPr lang="en-US" sz="11200" dirty="0">
                <a:solidFill>
                  <a:schemeClr val="accent5">
                    <a:lumMod val="50000"/>
                  </a:schemeClr>
                </a:solidFill>
              </a:rPr>
              <a:t>1. Eligibility requirements such as residence within a geographic area and admissions tests were used to deny students vocational education opportunities on the basis of race, color, national origin, and disability status. Source</a:t>
            </a:r>
            <a:r>
              <a:rPr lang="en-US" altLang="en-US" sz="11200" dirty="0">
                <a:solidFill>
                  <a:schemeClr val="accent5">
                    <a:lumMod val="50000"/>
                  </a:schemeClr>
                </a:solidFill>
                <a:ea typeface="MS PGothic" panose="020B0600070205080204" pitchFamily="34" charset="-128"/>
              </a:rPr>
              <a:t>: Federal Register: Vocational Education Programs, Rule and Regulations Vol. 44, No. 56</a:t>
            </a:r>
            <a:endParaRPr lang="en-US" sz="11200" dirty="0">
              <a:solidFill>
                <a:schemeClr val="accent5">
                  <a:lumMod val="50000"/>
                </a:schemeClr>
              </a:solidFill>
            </a:endParaRPr>
          </a:p>
        </p:txBody>
      </p:sp>
      <p:pic>
        <p:nvPicPr>
          <p:cNvPr id="6" name="Picture 5" descr="a close up of a pencil and test sheet">
            <a:extLst>
              <a:ext uri="{FF2B5EF4-FFF2-40B4-BE49-F238E27FC236}">
                <a16:creationId xmlns:a16="http://schemas.microsoft.com/office/drawing/2014/main" id="{E081FE45-2640-3DD2-8B40-97CACBDB454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0018339" y="5210732"/>
            <a:ext cx="2000014" cy="943682"/>
          </a:xfrm>
          <a:prstGeom prst="rect">
            <a:avLst/>
          </a:prstGeom>
        </p:spPr>
      </p:pic>
      <p:sp>
        <p:nvSpPr>
          <p:cNvPr id="5" name="Slide Number Placeholder 4">
            <a:extLst>
              <a:ext uri="{FF2B5EF4-FFF2-40B4-BE49-F238E27FC236}">
                <a16:creationId xmlns:a16="http://schemas.microsoft.com/office/drawing/2014/main" id="{E8B828F8-E1A7-A001-808E-0024902F6925}"/>
              </a:ext>
            </a:extLst>
          </p:cNvPr>
          <p:cNvSpPr>
            <a:spLocks noGrp="1"/>
          </p:cNvSpPr>
          <p:nvPr>
            <p:ph type="sldNum" sz="quarter" idx="10"/>
          </p:nvPr>
        </p:nvSpPr>
        <p:spPr>
          <a:xfrm>
            <a:off x="8646739" y="6257197"/>
            <a:ext cx="2743200" cy="365125"/>
          </a:xfrm>
        </p:spPr>
        <p:txBody>
          <a:bodyPr/>
          <a:lstStyle/>
          <a:p>
            <a:fld id="{A3D1C70C-36A2-44FC-A083-98959550CFF4}" type="slidenum">
              <a:rPr lang="en-US" smtClean="0"/>
              <a:pPr/>
              <a:t>20</a:t>
            </a:fld>
            <a:endParaRPr lang="en-US" dirty="0"/>
          </a:p>
        </p:txBody>
      </p:sp>
    </p:spTree>
    <p:extLst>
      <p:ext uri="{BB962C8B-B14F-4D97-AF65-F5344CB8AC3E}">
        <p14:creationId xmlns:p14="http://schemas.microsoft.com/office/powerpoint/2010/main" val="4151423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921" y="140645"/>
            <a:ext cx="8185494" cy="894064"/>
          </a:xfrm>
        </p:spPr>
        <p:txBody>
          <a:bodyPr rtlCol="0">
            <a:normAutofit/>
          </a:bodyPr>
          <a:lstStyle/>
          <a:p>
            <a:pPr>
              <a:defRPr/>
            </a:pPr>
            <a:r>
              <a:rPr lang="en-US" sz="3200" b="1" dirty="0">
                <a:solidFill>
                  <a:schemeClr val="accent2">
                    <a:lumMod val="50000"/>
                  </a:schemeClr>
                </a:solidFill>
                <a:latin typeface="+mn-lt"/>
              </a:rPr>
              <a:t>Landmark Timelines and Context </a:t>
            </a:r>
            <a:r>
              <a:rPr lang="en-US" sz="2000" dirty="0">
                <a:solidFill>
                  <a:schemeClr val="accent2">
                    <a:lumMod val="50000"/>
                  </a:schemeClr>
                </a:solidFill>
                <a:latin typeface="+mn-lt"/>
              </a:rPr>
              <a:t>(1973-1978)</a:t>
            </a:r>
          </a:p>
        </p:txBody>
      </p:sp>
      <p:sp>
        <p:nvSpPr>
          <p:cNvPr id="3" name="Content Placeholder 2" descr="Civil rights picture"/>
          <p:cNvSpPr>
            <a:spLocks noGrp="1"/>
          </p:cNvSpPr>
          <p:nvPr>
            <p:ph idx="1"/>
          </p:nvPr>
        </p:nvSpPr>
        <p:spPr>
          <a:xfrm>
            <a:off x="1156996" y="1471628"/>
            <a:ext cx="10538817" cy="4664625"/>
          </a:xfrm>
        </p:spPr>
        <p:txBody>
          <a:bodyPr rtlCol="0">
            <a:noAutofit/>
          </a:bodyPr>
          <a:lstStyle/>
          <a:p>
            <a:pPr marL="898525" lvl="2" indent="-514350">
              <a:lnSpc>
                <a:spcPct val="100000"/>
              </a:lnSpc>
              <a:spcBef>
                <a:spcPts val="0"/>
              </a:spcBef>
              <a:spcAft>
                <a:spcPts val="0"/>
              </a:spcAft>
              <a:buFont typeface="+mj-lt"/>
              <a:buAutoNum type="arabicPeriod" startAt="2"/>
              <a:defRPr/>
            </a:pPr>
            <a:r>
              <a:rPr lang="en-US" sz="2800" dirty="0">
                <a:solidFill>
                  <a:schemeClr val="accent1">
                    <a:lumMod val="50000"/>
                  </a:schemeClr>
                </a:solidFill>
              </a:rPr>
              <a:t>Students with disabilities were impermissibly assigned to separate annexes or branches and also denied equal vocational education opportunities as a result of inaccessible facilities and inadequate evaluation procedures.</a:t>
            </a:r>
          </a:p>
          <a:p>
            <a:pPr marL="898525" lvl="2" indent="-514350">
              <a:lnSpc>
                <a:spcPct val="100000"/>
              </a:lnSpc>
              <a:spcBef>
                <a:spcPts val="0"/>
              </a:spcBef>
              <a:spcAft>
                <a:spcPts val="0"/>
              </a:spcAft>
              <a:buFont typeface="+mj-lt"/>
              <a:buAutoNum type="arabicPeriod" startAt="2"/>
              <a:defRPr/>
            </a:pPr>
            <a:r>
              <a:rPr lang="en-US" sz="2800" dirty="0">
                <a:solidFill>
                  <a:schemeClr val="accent1">
                    <a:lumMod val="50000"/>
                  </a:schemeClr>
                </a:solidFill>
              </a:rPr>
              <a:t>Vocational schools were established for students of one race, national origin, or sex and continued as essentially segregated facilities.</a:t>
            </a:r>
          </a:p>
        </p:txBody>
      </p:sp>
      <p:pic>
        <p:nvPicPr>
          <p:cNvPr id="7" name="Picture 6" descr="Students with disabilities in wheelchairs.">
            <a:extLst>
              <a:ext uri="{FF2B5EF4-FFF2-40B4-BE49-F238E27FC236}">
                <a16:creationId xmlns:a16="http://schemas.microsoft.com/office/drawing/2014/main" id="{29FA20A7-D035-44F2-A422-97A4DBFE2E5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27247" y="5103628"/>
            <a:ext cx="1992532" cy="1032625"/>
          </a:xfrm>
          <a:prstGeom prst="rect">
            <a:avLst/>
          </a:prstGeom>
        </p:spPr>
      </p:pic>
    </p:spTree>
    <p:extLst>
      <p:ext uri="{BB962C8B-B14F-4D97-AF65-F5344CB8AC3E}">
        <p14:creationId xmlns:p14="http://schemas.microsoft.com/office/powerpoint/2010/main" val="402667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601" y="0"/>
            <a:ext cx="8022707" cy="1030473"/>
          </a:xfrm>
        </p:spPr>
        <p:txBody>
          <a:bodyPr rtlCol="0">
            <a:noAutofit/>
          </a:bodyPr>
          <a:lstStyle/>
          <a:p>
            <a:pPr>
              <a:defRPr/>
            </a:pPr>
            <a:r>
              <a:rPr lang="en-US" sz="3200" b="1" dirty="0">
                <a:solidFill>
                  <a:schemeClr val="accent2">
                    <a:lumMod val="50000"/>
                  </a:schemeClr>
                </a:solidFill>
                <a:latin typeface="+mn-lt"/>
              </a:rPr>
              <a:t>Landmark Timelines and Context (continued)</a:t>
            </a:r>
          </a:p>
        </p:txBody>
      </p:sp>
      <p:sp>
        <p:nvSpPr>
          <p:cNvPr id="3" name="Content Placeholder 2"/>
          <p:cNvSpPr>
            <a:spLocks noGrp="1"/>
          </p:cNvSpPr>
          <p:nvPr>
            <p:ph idx="1"/>
          </p:nvPr>
        </p:nvSpPr>
        <p:spPr>
          <a:xfrm>
            <a:off x="1243301" y="1030473"/>
            <a:ext cx="10368338" cy="4898103"/>
          </a:xfrm>
        </p:spPr>
        <p:txBody>
          <a:bodyPr rtlCol="0">
            <a:noAutofit/>
          </a:bodyPr>
          <a:lstStyle/>
          <a:p>
            <a:pPr marL="742950" indent="-514350">
              <a:lnSpc>
                <a:spcPct val="100000"/>
              </a:lnSpc>
              <a:spcBef>
                <a:spcPts val="0"/>
              </a:spcBef>
              <a:spcAft>
                <a:spcPts val="0"/>
              </a:spcAft>
              <a:buFont typeface="+mj-lt"/>
              <a:buAutoNum type="arabicPeriod" startAt="4"/>
              <a:tabLst>
                <a:tab pos="396875" algn="l"/>
              </a:tabLst>
              <a:defRPr/>
            </a:pPr>
            <a:r>
              <a:rPr lang="en-US" sz="2800" dirty="0">
                <a:solidFill>
                  <a:schemeClr val="accent1">
                    <a:lumMod val="50000"/>
                  </a:schemeClr>
                </a:solidFill>
              </a:rPr>
              <a:t>National origin minorities with limited proficiency in English were denied equal opportunity to participate in vocational programs.</a:t>
            </a:r>
          </a:p>
          <a:p>
            <a:pPr marL="742950" indent="-514350">
              <a:lnSpc>
                <a:spcPct val="100000"/>
              </a:lnSpc>
              <a:spcBef>
                <a:spcPts val="0"/>
              </a:spcBef>
              <a:spcAft>
                <a:spcPts val="0"/>
              </a:spcAft>
              <a:buFont typeface="+mj-lt"/>
              <a:buAutoNum type="arabicPeriod" startAt="4"/>
              <a:tabLst>
                <a:tab pos="396875" algn="l"/>
              </a:tabLst>
              <a:defRPr/>
            </a:pPr>
            <a:r>
              <a:rPr lang="en-US" sz="2800" dirty="0">
                <a:solidFill>
                  <a:schemeClr val="accent1">
                    <a:lumMod val="50000"/>
                  </a:schemeClr>
                </a:solidFill>
              </a:rPr>
              <a:t>Vocational education administrators often failed to adequately protect against discrimination in the placement of students with employers. </a:t>
            </a:r>
          </a:p>
          <a:p>
            <a:pPr marL="742950" indent="-514350">
              <a:lnSpc>
                <a:spcPct val="100000"/>
              </a:lnSpc>
              <a:spcBef>
                <a:spcPts val="0"/>
              </a:spcBef>
              <a:spcAft>
                <a:spcPts val="0"/>
              </a:spcAft>
              <a:buFont typeface="+mj-lt"/>
              <a:buAutoNum type="arabicPeriod" startAt="4"/>
              <a:tabLst>
                <a:tab pos="396875" algn="l"/>
              </a:tabLst>
              <a:defRPr/>
            </a:pPr>
            <a:r>
              <a:rPr lang="en-US" sz="2800" dirty="0">
                <a:solidFill>
                  <a:schemeClr val="accent1">
                    <a:lumMod val="50000"/>
                  </a:schemeClr>
                </a:solidFill>
              </a:rPr>
              <a:t>Faculty and staff were assigned to vocational programs on the basis of race, national origin, sex, and disability. </a:t>
            </a:r>
          </a:p>
        </p:txBody>
      </p:sp>
      <p:pic>
        <p:nvPicPr>
          <p:cNvPr id="5" name="Picture 4" descr="diverse students learning">
            <a:extLst>
              <a:ext uri="{FF2B5EF4-FFF2-40B4-BE49-F238E27FC236}">
                <a16:creationId xmlns:a16="http://schemas.microsoft.com/office/drawing/2014/main" id="{1477FE3F-7A9B-4443-9111-8920D671C7C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929446" y="5134708"/>
            <a:ext cx="1889799" cy="1011795"/>
          </a:xfrm>
          <a:prstGeom prst="rect">
            <a:avLst/>
          </a:prstGeom>
        </p:spPr>
      </p:pic>
    </p:spTree>
    <p:extLst>
      <p:ext uri="{BB962C8B-B14F-4D97-AF65-F5344CB8AC3E}">
        <p14:creationId xmlns:p14="http://schemas.microsoft.com/office/powerpoint/2010/main" val="10265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989" y="-182880"/>
            <a:ext cx="10727052" cy="1325563"/>
          </a:xfrm>
        </p:spPr>
        <p:txBody>
          <a:bodyPr rtlCol="0">
            <a:noAutofit/>
          </a:bodyPr>
          <a:lstStyle/>
          <a:p>
            <a:pPr>
              <a:lnSpc>
                <a:spcPct val="100000"/>
              </a:lnSpc>
              <a:defRPr/>
            </a:pPr>
            <a:r>
              <a:rPr lang="en-US" sz="3200" b="1" dirty="0">
                <a:solidFill>
                  <a:schemeClr val="accent2">
                    <a:lumMod val="50000"/>
                  </a:schemeClr>
                </a:solidFill>
                <a:latin typeface="+mn-lt"/>
              </a:rPr>
              <a:t>The Bureau of Occupational and Adult Education </a:t>
            </a:r>
            <a:br>
              <a:rPr lang="en-US" sz="3200" b="1" dirty="0">
                <a:solidFill>
                  <a:schemeClr val="accent2">
                    <a:lumMod val="50000"/>
                  </a:schemeClr>
                </a:solidFill>
                <a:latin typeface="+mn-lt"/>
              </a:rPr>
            </a:br>
            <a:r>
              <a:rPr lang="en-US" sz="3200" b="1" dirty="0">
                <a:solidFill>
                  <a:schemeClr val="accent2">
                    <a:lumMod val="50000"/>
                  </a:schemeClr>
                </a:solidFill>
                <a:latin typeface="+mn-lt"/>
              </a:rPr>
              <a:t>Findings</a:t>
            </a:r>
          </a:p>
        </p:txBody>
      </p:sp>
      <p:sp>
        <p:nvSpPr>
          <p:cNvPr id="3" name="Content Placeholder 2"/>
          <p:cNvSpPr>
            <a:spLocks noGrp="1"/>
          </p:cNvSpPr>
          <p:nvPr>
            <p:ph idx="1"/>
          </p:nvPr>
        </p:nvSpPr>
        <p:spPr>
          <a:xfrm>
            <a:off x="1464946" y="1576712"/>
            <a:ext cx="10727053" cy="2071449"/>
          </a:xfrm>
        </p:spPr>
        <p:txBody>
          <a:bodyPr rtlCol="0">
            <a:noAutofit/>
          </a:bodyPr>
          <a:lstStyle/>
          <a:p>
            <a:pPr marL="0" indent="0">
              <a:spcAft>
                <a:spcPts val="0"/>
              </a:spcAft>
              <a:buNone/>
              <a:defRPr/>
            </a:pPr>
            <a:r>
              <a:rPr lang="en-US" sz="3200" dirty="0">
                <a:solidFill>
                  <a:schemeClr val="accent1">
                    <a:lumMod val="50000"/>
                  </a:schemeClr>
                </a:solidFill>
              </a:rPr>
              <a:t>The Bureau of Occupational and Adult Education’s data consistently revealed that male and female students were concentrated in traditional programs versus opportunities to participate in non-traditional career programs.</a:t>
            </a:r>
          </a:p>
        </p:txBody>
      </p:sp>
      <p:pic>
        <p:nvPicPr>
          <p:cNvPr id="5" name="Picture 4" descr="symbols used to represent sex or gender">
            <a:extLst>
              <a:ext uri="{FF2B5EF4-FFF2-40B4-BE49-F238E27FC236}">
                <a16:creationId xmlns:a16="http://schemas.microsoft.com/office/drawing/2014/main" id="{129D4BFE-9B2D-48BE-B8F3-101FDA8C468C}"/>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291841" y="5164057"/>
            <a:ext cx="1783200" cy="933908"/>
          </a:xfrm>
          <a:prstGeom prst="rect">
            <a:avLst/>
          </a:prstGeom>
        </p:spPr>
      </p:pic>
    </p:spTree>
    <p:extLst>
      <p:ext uri="{BB962C8B-B14F-4D97-AF65-F5344CB8AC3E}">
        <p14:creationId xmlns:p14="http://schemas.microsoft.com/office/powerpoint/2010/main" val="19378882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247462" y="2975639"/>
            <a:ext cx="11697076" cy="906722"/>
          </a:xfrm>
        </p:spPr>
        <p:txBody>
          <a:bodyPr>
            <a:normAutofit fontScale="90000"/>
          </a:bodyPr>
          <a:lstStyle/>
          <a:p>
            <a:pPr algn="ctr"/>
            <a:r>
              <a:rPr lang="en-US" altLang="en-US" sz="3600" b="1" dirty="0">
                <a:solidFill>
                  <a:schemeClr val="accent1">
                    <a:lumMod val="50000"/>
                  </a:schemeClr>
                </a:solidFill>
                <a:latin typeface="+mn-lt"/>
              </a:rPr>
              <a:t>Section Three:</a:t>
            </a:r>
            <a:br>
              <a:rPr lang="en-US" altLang="en-US" sz="4000" dirty="0">
                <a:solidFill>
                  <a:schemeClr val="accent5">
                    <a:lumMod val="50000"/>
                  </a:schemeClr>
                </a:solidFill>
                <a:latin typeface="+mn-lt"/>
              </a:rPr>
            </a:br>
            <a:r>
              <a:rPr lang="en-US" sz="3100" dirty="0">
                <a:solidFill>
                  <a:schemeClr val="accent5">
                    <a:lumMod val="50000"/>
                  </a:schemeClr>
                </a:solidFill>
                <a:latin typeface="+mn-lt"/>
              </a:rPr>
              <a:t>Methods of Administration (MOA)Compliance Review</a:t>
            </a:r>
            <a:br>
              <a:rPr lang="en-US" altLang="en-US" sz="2800" dirty="0">
                <a:solidFill>
                  <a:schemeClr val="accent5">
                    <a:lumMod val="50000"/>
                  </a:schemeClr>
                </a:solidFill>
                <a:latin typeface="+mn-lt"/>
              </a:rPr>
            </a:br>
            <a:r>
              <a:rPr lang="en-US" sz="2200" b="1" dirty="0">
                <a:solidFill>
                  <a:schemeClr val="accent5">
                    <a:lumMod val="50000"/>
                  </a:schemeClr>
                </a:solidFill>
                <a:latin typeface="+mn-lt"/>
              </a:rPr>
              <a:t>Applicability of Civil Rights Laws, OCR Regulations, and Guidelines to MOA Program</a:t>
            </a:r>
          </a:p>
        </p:txBody>
      </p:sp>
    </p:spTree>
    <p:extLst>
      <p:ext uri="{BB962C8B-B14F-4D97-AF65-F5344CB8AC3E}">
        <p14:creationId xmlns:p14="http://schemas.microsoft.com/office/powerpoint/2010/main" val="2062678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323" y="439659"/>
            <a:ext cx="10515600" cy="575033"/>
          </a:xfrm>
        </p:spPr>
        <p:txBody>
          <a:bodyPr>
            <a:normAutofit fontScale="90000"/>
          </a:bodyPr>
          <a:lstStyle/>
          <a:p>
            <a:r>
              <a:rPr lang="en-US" altLang="en-US" sz="3600" b="1" dirty="0">
                <a:solidFill>
                  <a:schemeClr val="accent2">
                    <a:lumMod val="50000"/>
                  </a:schemeClr>
                </a:solidFill>
                <a:latin typeface="+mn-lt"/>
              </a:rPr>
              <a:t>Applicable Legislation </a:t>
            </a:r>
            <a:endParaRPr lang="en-US" sz="3200" b="1" dirty="0">
              <a:solidFill>
                <a:schemeClr val="accent5">
                  <a:lumMod val="50000"/>
                </a:schemeClr>
              </a:solidFill>
              <a:latin typeface="+mn-lt"/>
            </a:endParaRPr>
          </a:p>
        </p:txBody>
      </p:sp>
      <p:sp>
        <p:nvSpPr>
          <p:cNvPr id="3" name="Text Placeholder 2"/>
          <p:cNvSpPr>
            <a:spLocks noGrp="1"/>
          </p:cNvSpPr>
          <p:nvPr>
            <p:ph idx="1"/>
          </p:nvPr>
        </p:nvSpPr>
        <p:spPr>
          <a:xfrm>
            <a:off x="1304322" y="1209358"/>
            <a:ext cx="9726133" cy="4748095"/>
          </a:xfrm>
        </p:spPr>
        <p:txBody>
          <a:bodyPr rtlCol="0">
            <a:normAutofit fontScale="40000" lnSpcReduction="20000"/>
          </a:bodyPr>
          <a:lstStyle/>
          <a:p>
            <a:pPr>
              <a:lnSpc>
                <a:spcPct val="120000"/>
              </a:lnSpc>
              <a:spcAft>
                <a:spcPts val="0"/>
              </a:spcAft>
              <a:defRPr/>
            </a:pPr>
            <a:r>
              <a:rPr lang="en-US" b="1" dirty="0">
                <a:solidFill>
                  <a:schemeClr val="accent5">
                    <a:lumMod val="50000"/>
                  </a:schemeClr>
                </a:solidFill>
                <a:latin typeface="+mn-lt"/>
                <a:cs typeface="Arial" pitchFamily="34" charset="0"/>
              </a:rPr>
              <a:t>34 C.F.R. Part 100 </a:t>
            </a:r>
            <a:r>
              <a:rPr lang="en-US" i="1" dirty="0">
                <a:solidFill>
                  <a:schemeClr val="accent5">
                    <a:lumMod val="50000"/>
                  </a:schemeClr>
                </a:solidFill>
                <a:latin typeface="+mn-lt"/>
                <a:cs typeface="Arial" pitchFamily="34" charset="0"/>
              </a:rPr>
              <a:t>(ED-Education-Implementation</a:t>
            </a:r>
            <a:r>
              <a:rPr lang="en-US" dirty="0">
                <a:solidFill>
                  <a:schemeClr val="accent5">
                    <a:lumMod val="50000"/>
                  </a:schemeClr>
                </a:solidFill>
                <a:latin typeface="+mn-lt"/>
                <a:cs typeface="Arial" pitchFamily="34" charset="0"/>
              </a:rPr>
              <a:t>)</a:t>
            </a:r>
            <a:br>
              <a:rPr lang="en-US" dirty="0">
                <a:solidFill>
                  <a:schemeClr val="accent5">
                    <a:lumMod val="50000"/>
                  </a:schemeClr>
                </a:solidFill>
                <a:latin typeface="+mn-lt"/>
                <a:cs typeface="Arial" pitchFamily="34" charset="0"/>
              </a:rPr>
            </a:br>
            <a:r>
              <a:rPr lang="en-US" dirty="0">
                <a:solidFill>
                  <a:schemeClr val="accent5">
                    <a:lumMod val="50000"/>
                  </a:schemeClr>
                </a:solidFill>
                <a:latin typeface="+mn-lt"/>
                <a:cs typeface="Arial" pitchFamily="34" charset="0"/>
              </a:rPr>
              <a:t>Implementing </a:t>
            </a:r>
            <a:r>
              <a:rPr lang="en-US" b="1" dirty="0">
                <a:solidFill>
                  <a:schemeClr val="accent5">
                    <a:lumMod val="50000"/>
                  </a:schemeClr>
                </a:solidFill>
                <a:latin typeface="+mn-lt"/>
                <a:cs typeface="Arial" pitchFamily="34" charset="0"/>
              </a:rPr>
              <a:t>Title VI of the Civil Rights Act of 1964, </a:t>
            </a:r>
            <a:r>
              <a:rPr lang="en-US" dirty="0">
                <a:solidFill>
                  <a:schemeClr val="accent5">
                    <a:lumMod val="50000"/>
                  </a:schemeClr>
                </a:solidFill>
                <a:latin typeface="+mn-lt"/>
                <a:cs typeface="Arial" pitchFamily="34" charset="0"/>
              </a:rPr>
              <a:t>which prohibits discrimination on the basis of </a:t>
            </a:r>
            <a:r>
              <a:rPr lang="en-US" b="1" dirty="0">
                <a:solidFill>
                  <a:schemeClr val="accent5">
                    <a:lumMod val="50000"/>
                  </a:schemeClr>
                </a:solidFill>
                <a:latin typeface="+mn-lt"/>
                <a:cs typeface="Arial" pitchFamily="34" charset="0"/>
              </a:rPr>
              <a:t>race, color, or national origin </a:t>
            </a:r>
            <a:r>
              <a:rPr lang="en-US" dirty="0">
                <a:solidFill>
                  <a:schemeClr val="accent5">
                    <a:lumMod val="50000"/>
                  </a:schemeClr>
                </a:solidFill>
                <a:latin typeface="+mn-lt"/>
                <a:cs typeface="Arial" pitchFamily="34" charset="0"/>
              </a:rPr>
              <a:t>in all programs or activities that receive Federal financial assistance.</a:t>
            </a:r>
          </a:p>
          <a:p>
            <a:pPr>
              <a:lnSpc>
                <a:spcPct val="120000"/>
              </a:lnSpc>
              <a:spcAft>
                <a:spcPts val="0"/>
              </a:spcAft>
              <a:defRPr/>
            </a:pPr>
            <a:r>
              <a:rPr lang="en-US" b="1" dirty="0">
                <a:solidFill>
                  <a:schemeClr val="accent5">
                    <a:lumMod val="50000"/>
                  </a:schemeClr>
                </a:solidFill>
                <a:latin typeface="+mn-lt"/>
                <a:cs typeface="Arial" pitchFamily="34" charset="0"/>
              </a:rPr>
              <a:t>34 C.F.R. Part 106</a:t>
            </a:r>
            <a:br>
              <a:rPr lang="en-US" dirty="0">
                <a:solidFill>
                  <a:schemeClr val="accent5">
                    <a:lumMod val="50000"/>
                  </a:schemeClr>
                </a:solidFill>
                <a:latin typeface="+mn-lt"/>
                <a:cs typeface="Arial" pitchFamily="34" charset="0"/>
              </a:rPr>
            </a:br>
            <a:r>
              <a:rPr lang="en-US" dirty="0">
                <a:solidFill>
                  <a:schemeClr val="accent5">
                    <a:lumMod val="50000"/>
                  </a:schemeClr>
                </a:solidFill>
                <a:latin typeface="+mn-lt"/>
                <a:cs typeface="Arial" pitchFamily="34" charset="0"/>
              </a:rPr>
              <a:t>Implementing </a:t>
            </a:r>
            <a:r>
              <a:rPr lang="en-US" b="1" dirty="0">
                <a:solidFill>
                  <a:schemeClr val="accent5">
                    <a:lumMod val="50000"/>
                  </a:schemeClr>
                </a:solidFill>
                <a:latin typeface="+mn-lt"/>
                <a:cs typeface="Arial" pitchFamily="34" charset="0"/>
              </a:rPr>
              <a:t>Title IX of the Educational Amendments Act of 1972</a:t>
            </a:r>
            <a:r>
              <a:rPr lang="en-US" dirty="0">
                <a:solidFill>
                  <a:schemeClr val="accent5">
                    <a:lumMod val="50000"/>
                  </a:schemeClr>
                </a:solidFill>
                <a:latin typeface="+mn-lt"/>
                <a:cs typeface="Arial" pitchFamily="34" charset="0"/>
              </a:rPr>
              <a:t>, which prohibits discrimination on the basis of </a:t>
            </a:r>
            <a:r>
              <a:rPr lang="en-US" b="1" dirty="0">
                <a:solidFill>
                  <a:schemeClr val="accent5">
                    <a:lumMod val="50000"/>
                  </a:schemeClr>
                </a:solidFill>
                <a:latin typeface="+mn-lt"/>
                <a:cs typeface="Arial" pitchFamily="34" charset="0"/>
              </a:rPr>
              <a:t>sex </a:t>
            </a:r>
            <a:r>
              <a:rPr lang="en-US" dirty="0">
                <a:solidFill>
                  <a:schemeClr val="accent5">
                    <a:lumMod val="50000"/>
                  </a:schemeClr>
                </a:solidFill>
                <a:latin typeface="+mn-lt"/>
                <a:cs typeface="Arial" pitchFamily="34" charset="0"/>
              </a:rPr>
              <a:t>in all education programs or activities that receive Federal financial assistance. </a:t>
            </a:r>
          </a:p>
          <a:p>
            <a:pPr>
              <a:lnSpc>
                <a:spcPct val="120000"/>
              </a:lnSpc>
              <a:spcBef>
                <a:spcPts val="600"/>
              </a:spcBef>
              <a:spcAft>
                <a:spcPts val="0"/>
              </a:spcAft>
              <a:defRPr/>
            </a:pPr>
            <a:r>
              <a:rPr lang="en-US" b="1" dirty="0">
                <a:solidFill>
                  <a:schemeClr val="accent5">
                    <a:lumMod val="50000"/>
                  </a:schemeClr>
                </a:solidFill>
                <a:latin typeface="+mn-lt"/>
                <a:cs typeface="Arial" pitchFamily="34" charset="0"/>
              </a:rPr>
              <a:t>34 C.F.R. Part 104</a:t>
            </a:r>
            <a:br>
              <a:rPr lang="en-US" dirty="0">
                <a:solidFill>
                  <a:schemeClr val="accent5">
                    <a:lumMod val="50000"/>
                  </a:schemeClr>
                </a:solidFill>
                <a:latin typeface="+mn-lt"/>
                <a:cs typeface="Arial" pitchFamily="34" charset="0"/>
              </a:rPr>
            </a:br>
            <a:r>
              <a:rPr lang="en-US" dirty="0">
                <a:solidFill>
                  <a:schemeClr val="accent5">
                    <a:lumMod val="50000"/>
                  </a:schemeClr>
                </a:solidFill>
                <a:latin typeface="+mn-lt"/>
                <a:cs typeface="Arial" pitchFamily="34" charset="0"/>
              </a:rPr>
              <a:t>Implementing </a:t>
            </a:r>
            <a:r>
              <a:rPr lang="en-US" b="1" dirty="0">
                <a:solidFill>
                  <a:schemeClr val="accent5">
                    <a:lumMod val="50000"/>
                  </a:schemeClr>
                </a:solidFill>
                <a:latin typeface="+mn-lt"/>
                <a:cs typeface="Arial" pitchFamily="34" charset="0"/>
              </a:rPr>
              <a:t>Section 504 of the Rehabilitation Act of 1973</a:t>
            </a:r>
            <a:r>
              <a:rPr lang="en-US" dirty="0">
                <a:solidFill>
                  <a:schemeClr val="accent5">
                    <a:lumMod val="50000"/>
                  </a:schemeClr>
                </a:solidFill>
                <a:latin typeface="+mn-lt"/>
                <a:cs typeface="Arial" pitchFamily="34" charset="0"/>
              </a:rPr>
              <a:t>, which prohibits discrimination on the basis of </a:t>
            </a:r>
            <a:r>
              <a:rPr lang="en-US" b="1" dirty="0">
                <a:solidFill>
                  <a:schemeClr val="accent5">
                    <a:lumMod val="50000"/>
                  </a:schemeClr>
                </a:solidFill>
                <a:latin typeface="+mn-lt"/>
                <a:cs typeface="Arial" pitchFamily="34" charset="0"/>
              </a:rPr>
              <a:t>disability</a:t>
            </a:r>
            <a:r>
              <a:rPr lang="en-US" dirty="0">
                <a:solidFill>
                  <a:schemeClr val="accent5">
                    <a:lumMod val="50000"/>
                  </a:schemeClr>
                </a:solidFill>
                <a:latin typeface="+mn-lt"/>
                <a:cs typeface="Arial" pitchFamily="34" charset="0"/>
              </a:rPr>
              <a:t> in all programs or activities that receive Federal financial assistance.</a:t>
            </a:r>
          </a:p>
          <a:p>
            <a:pPr>
              <a:lnSpc>
                <a:spcPct val="120000"/>
              </a:lnSpc>
              <a:spcBef>
                <a:spcPts val="600"/>
              </a:spcBef>
              <a:spcAft>
                <a:spcPts val="0"/>
              </a:spcAft>
              <a:defRPr/>
            </a:pPr>
            <a:r>
              <a:rPr lang="en-US" b="1" dirty="0">
                <a:solidFill>
                  <a:schemeClr val="accent5">
                    <a:lumMod val="50000"/>
                  </a:schemeClr>
                </a:solidFill>
                <a:latin typeface="+mn-lt"/>
                <a:cs typeface="Arial" pitchFamily="34" charset="0"/>
              </a:rPr>
              <a:t>28 C.F.R. Part 35 </a:t>
            </a:r>
          </a:p>
          <a:p>
            <a:pPr marL="231775" indent="0">
              <a:lnSpc>
                <a:spcPct val="120000"/>
              </a:lnSpc>
              <a:spcBef>
                <a:spcPts val="0"/>
              </a:spcBef>
              <a:spcAft>
                <a:spcPts val="0"/>
              </a:spcAft>
              <a:buNone/>
              <a:defRPr/>
            </a:pPr>
            <a:r>
              <a:rPr lang="en-US" dirty="0">
                <a:solidFill>
                  <a:schemeClr val="accent1">
                    <a:lumMod val="75000"/>
                  </a:schemeClr>
                </a:solidFill>
                <a:latin typeface="+mn-lt"/>
                <a:cs typeface="Arial" pitchFamily="34" charset="0"/>
              </a:rPr>
              <a:t>Implementing </a:t>
            </a:r>
            <a:r>
              <a:rPr lang="en-US" b="1" dirty="0">
                <a:solidFill>
                  <a:schemeClr val="accent1">
                    <a:lumMod val="75000"/>
                  </a:schemeClr>
                </a:solidFill>
                <a:latin typeface="+mn-lt"/>
                <a:cs typeface="Arial" pitchFamily="34" charset="0"/>
              </a:rPr>
              <a:t>Title II of the  </a:t>
            </a:r>
            <a:r>
              <a:rPr lang="en-US" b="1" dirty="0">
                <a:solidFill>
                  <a:schemeClr val="accent1">
                    <a:lumMod val="75000"/>
                  </a:schemeClr>
                </a:solidFill>
              </a:rPr>
              <a:t>Americans with Disabilities Act (ADA) of 1990  </a:t>
            </a:r>
            <a:r>
              <a:rPr lang="en-US" dirty="0">
                <a:solidFill>
                  <a:schemeClr val="accent1">
                    <a:lumMod val="75000"/>
                  </a:schemeClr>
                </a:solidFill>
              </a:rPr>
              <a:t>which prohibits discrimination on the basis of disability in public accommodations (private and public) in State and local governments.</a:t>
            </a:r>
            <a:endParaRPr lang="en-US" sz="1600" dirty="0">
              <a:solidFill>
                <a:schemeClr val="accent1">
                  <a:lumMod val="75000"/>
                </a:schemeClr>
              </a:solidFill>
              <a:latin typeface="Arial" pitchFamily="34" charset="0"/>
              <a:cs typeface="Arial" pitchFamily="34" charset="0"/>
            </a:endParaRPr>
          </a:p>
        </p:txBody>
      </p:sp>
    </p:spTree>
    <p:extLst>
      <p:ext uri="{BB962C8B-B14F-4D97-AF65-F5344CB8AC3E}">
        <p14:creationId xmlns:p14="http://schemas.microsoft.com/office/powerpoint/2010/main" val="594686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2433" y="-15946"/>
            <a:ext cx="10212530" cy="1133453"/>
          </a:xfrm>
        </p:spPr>
        <p:txBody>
          <a:bodyPr vert="horz" lIns="91440" tIns="45720" rIns="91440" bIns="45720" rtlCol="0" anchor="ctr">
            <a:normAutofit/>
          </a:bodyPr>
          <a:lstStyle/>
          <a:p>
            <a:pPr>
              <a:defRPr/>
            </a:pPr>
            <a:r>
              <a:rPr lang="en-US" sz="3600" b="1" dirty="0">
                <a:solidFill>
                  <a:schemeClr val="accent2">
                    <a:lumMod val="50000"/>
                  </a:schemeClr>
                </a:solidFill>
                <a:latin typeface="+mn-lt"/>
              </a:rPr>
              <a:t>Title VI of the Civil Rights Act of 1964</a:t>
            </a:r>
            <a:br>
              <a:rPr lang="en-US" sz="3600" b="1" dirty="0">
                <a:solidFill>
                  <a:schemeClr val="accent2">
                    <a:lumMod val="50000"/>
                  </a:schemeClr>
                </a:solidFill>
                <a:latin typeface="+mn-lt"/>
              </a:rPr>
            </a:br>
            <a:r>
              <a:rPr lang="en-US" sz="1800" dirty="0">
                <a:solidFill>
                  <a:srgbClr val="104E72"/>
                </a:solidFill>
              </a:rPr>
              <a:t>(34 C.F.R. Part 100) </a:t>
            </a:r>
            <a:endParaRPr lang="en-US" sz="2000" dirty="0">
              <a:solidFill>
                <a:schemeClr val="accent2">
                  <a:lumMod val="50000"/>
                </a:schemeClr>
              </a:solidFill>
              <a:latin typeface="+mn-lt"/>
            </a:endParaRPr>
          </a:p>
        </p:txBody>
      </p:sp>
      <p:sp>
        <p:nvSpPr>
          <p:cNvPr id="28674" name="Text Placeholder 3"/>
          <p:cNvSpPr>
            <a:spLocks noGrp="1"/>
          </p:cNvSpPr>
          <p:nvPr>
            <p:ph idx="1"/>
          </p:nvPr>
        </p:nvSpPr>
        <p:spPr>
          <a:xfrm>
            <a:off x="1285203" y="1236041"/>
            <a:ext cx="9621594" cy="4671599"/>
          </a:xfrm>
        </p:spPr>
        <p:txBody>
          <a:bodyPr vert="horz" lIns="91440" tIns="45720" rIns="91440" bIns="45720" rtlCol="0">
            <a:normAutofit/>
          </a:bodyPr>
          <a:lstStyle/>
          <a:p>
            <a:pPr marL="0" indent="0">
              <a:lnSpc>
                <a:spcPct val="100000"/>
              </a:lnSpc>
              <a:spcBef>
                <a:spcPct val="0"/>
              </a:spcBef>
              <a:spcAft>
                <a:spcPts val="1800"/>
              </a:spcAft>
              <a:buNone/>
              <a:defRPr/>
            </a:pPr>
            <a:r>
              <a:rPr lang="en-US" altLang="en-US" sz="2600" dirty="0">
                <a:solidFill>
                  <a:schemeClr val="accent5">
                    <a:lumMod val="50000"/>
                  </a:schemeClr>
                </a:solidFill>
                <a:latin typeface="+mn-lt"/>
              </a:rPr>
              <a:t>Prohibits discrimination, exclusion from participation, and the denial of benefits based on race, color, and national origin in all programs or activities receiving federal financial assistance.</a:t>
            </a:r>
          </a:p>
          <a:p>
            <a:pPr marL="0" indent="0">
              <a:lnSpc>
                <a:spcPct val="100000"/>
              </a:lnSpc>
              <a:spcBef>
                <a:spcPct val="0"/>
              </a:spcBef>
              <a:spcAft>
                <a:spcPts val="0"/>
              </a:spcAft>
              <a:buNone/>
              <a:defRPr/>
            </a:pPr>
            <a:r>
              <a:rPr lang="en-US" sz="2600" b="1" dirty="0">
                <a:solidFill>
                  <a:schemeClr val="accent5">
                    <a:lumMod val="50000"/>
                  </a:schemeClr>
                </a:solidFill>
                <a:latin typeface="+mn-lt"/>
              </a:rPr>
              <a:t>Key Issues: </a:t>
            </a:r>
            <a:r>
              <a:rPr lang="en-US" sz="2600" dirty="0">
                <a:solidFill>
                  <a:schemeClr val="accent5">
                    <a:lumMod val="50000"/>
                  </a:schemeClr>
                </a:solidFill>
                <a:latin typeface="+mn-lt"/>
              </a:rPr>
              <a:t>school segregation, denial of language services, access to equal education opportunities,  racial harassment, equal opportunities for English learners, equal rights to public education regardless of immigration/citizenship status, discriminatory assignment to special education services, bullying and harassment, racial diversity, and retaliation.</a:t>
            </a:r>
          </a:p>
        </p:txBody>
      </p:sp>
      <p:pic>
        <p:nvPicPr>
          <p:cNvPr id="4" name="Picture 3" descr="separate is never equal">
            <a:extLst>
              <a:ext uri="{FF2B5EF4-FFF2-40B4-BE49-F238E27FC236}">
                <a16:creationId xmlns:a16="http://schemas.microsoft.com/office/drawing/2014/main" id="{7D5A0E36-E404-4DD7-906B-0E71AEAA624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80458" y="5012433"/>
            <a:ext cx="1875773" cy="1219051"/>
          </a:xfrm>
          <a:prstGeom prst="rect">
            <a:avLst/>
          </a:prstGeom>
          <a:effectLst/>
        </p:spPr>
      </p:pic>
    </p:spTree>
    <p:extLst>
      <p:ext uri="{BB962C8B-B14F-4D97-AF65-F5344CB8AC3E}">
        <p14:creationId xmlns:p14="http://schemas.microsoft.com/office/powerpoint/2010/main" val="2631383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0572" y="-100606"/>
            <a:ext cx="10249788" cy="1325563"/>
          </a:xfrm>
        </p:spPr>
        <p:txBody>
          <a:bodyPr rtlCol="0">
            <a:normAutofit/>
          </a:bodyPr>
          <a:lstStyle/>
          <a:p>
            <a:pPr>
              <a:defRPr/>
            </a:pPr>
            <a:r>
              <a:rPr lang="en-US" sz="3600" b="1" dirty="0">
                <a:solidFill>
                  <a:schemeClr val="accent2">
                    <a:lumMod val="50000"/>
                  </a:schemeClr>
                </a:solidFill>
                <a:latin typeface="+mn-lt"/>
              </a:rPr>
              <a:t>Educational Amendments Act of 1972 Title IX</a:t>
            </a:r>
            <a:br>
              <a:rPr lang="en-US" sz="3600" b="1" dirty="0">
                <a:solidFill>
                  <a:schemeClr val="accent2">
                    <a:lumMod val="50000"/>
                  </a:schemeClr>
                </a:solidFill>
                <a:latin typeface="+mn-lt"/>
              </a:rPr>
            </a:br>
            <a:r>
              <a:rPr lang="en-US" sz="2000" dirty="0">
                <a:solidFill>
                  <a:schemeClr val="accent1">
                    <a:lumMod val="50000"/>
                  </a:schemeClr>
                </a:solidFill>
              </a:rPr>
              <a:t>(34 C.F.R. Part 106) </a:t>
            </a:r>
            <a:endParaRPr lang="en-US" sz="2000" dirty="0">
              <a:solidFill>
                <a:schemeClr val="accent2">
                  <a:lumMod val="50000"/>
                </a:schemeClr>
              </a:solidFill>
              <a:latin typeface="+mn-lt"/>
            </a:endParaRPr>
          </a:p>
        </p:txBody>
      </p:sp>
      <p:sp>
        <p:nvSpPr>
          <p:cNvPr id="27650" name="Text Placeholder 3"/>
          <p:cNvSpPr>
            <a:spLocks noGrp="1"/>
          </p:cNvSpPr>
          <p:nvPr>
            <p:ph idx="1"/>
          </p:nvPr>
        </p:nvSpPr>
        <p:spPr>
          <a:xfrm>
            <a:off x="1360572" y="1224957"/>
            <a:ext cx="10662095" cy="4820243"/>
          </a:xfrm>
        </p:spPr>
        <p:txBody>
          <a:bodyPr rtlCol="0">
            <a:normAutofit/>
          </a:bodyPr>
          <a:lstStyle/>
          <a:p>
            <a:pPr marL="0" indent="0">
              <a:lnSpc>
                <a:spcPct val="100000"/>
              </a:lnSpc>
              <a:spcBef>
                <a:spcPct val="0"/>
              </a:spcBef>
              <a:spcAft>
                <a:spcPts val="2400"/>
              </a:spcAft>
              <a:buNone/>
              <a:defRPr/>
            </a:pPr>
            <a:r>
              <a:rPr lang="en-US" altLang="en-US" sz="2600" dirty="0">
                <a:solidFill>
                  <a:schemeClr val="accent1">
                    <a:lumMod val="50000"/>
                  </a:schemeClr>
                </a:solidFill>
              </a:rPr>
              <a:t>Prohibits discrimination based on sex (gender) in all educational programs or activities receiving federal financial assistance. </a:t>
            </a:r>
          </a:p>
          <a:p>
            <a:pPr marL="0" indent="0">
              <a:lnSpc>
                <a:spcPct val="100000"/>
              </a:lnSpc>
              <a:spcBef>
                <a:spcPct val="0"/>
              </a:spcBef>
              <a:spcAft>
                <a:spcPts val="1200"/>
              </a:spcAft>
              <a:buNone/>
              <a:defRPr/>
            </a:pPr>
            <a:r>
              <a:rPr lang="en-US" sz="2400" b="1" dirty="0">
                <a:solidFill>
                  <a:schemeClr val="accent1">
                    <a:lumMod val="50000"/>
                  </a:schemeClr>
                </a:solidFill>
              </a:rPr>
              <a:t>Key Issues: </a:t>
            </a:r>
            <a:r>
              <a:rPr lang="en-US" sz="2400" dirty="0">
                <a:solidFill>
                  <a:schemeClr val="accent1">
                    <a:lumMod val="50000"/>
                  </a:schemeClr>
                </a:solidFill>
              </a:rPr>
              <a:t>recruitment, admissions, and counseling; financial assistance; athletics; sex-based harassment; treatment of pregnant and parenting students; discipline; single-sex education; and employment.  Also, a recipient may not retaliate against any person for opposing an unlawful educational practice or policy under Title IX. </a:t>
            </a:r>
            <a:endParaRPr lang="en-US" altLang="en-US" sz="2400" dirty="0">
              <a:solidFill>
                <a:schemeClr val="accent1">
                  <a:lumMod val="50000"/>
                </a:schemeClr>
              </a:solidFill>
            </a:endParaRPr>
          </a:p>
        </p:txBody>
      </p:sp>
    </p:spTree>
    <p:extLst>
      <p:ext uri="{BB962C8B-B14F-4D97-AF65-F5344CB8AC3E}">
        <p14:creationId xmlns:p14="http://schemas.microsoft.com/office/powerpoint/2010/main" val="1540290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9879" y="0"/>
            <a:ext cx="10249788" cy="1325563"/>
          </a:xfrm>
        </p:spPr>
        <p:txBody>
          <a:bodyPr rtlCol="0">
            <a:normAutofit/>
          </a:bodyPr>
          <a:lstStyle/>
          <a:p>
            <a:pPr>
              <a:defRPr/>
            </a:pPr>
            <a:r>
              <a:rPr lang="en-US" sz="3600" b="1" dirty="0">
                <a:solidFill>
                  <a:schemeClr val="accent1">
                    <a:lumMod val="50000"/>
                  </a:schemeClr>
                </a:solidFill>
                <a:latin typeface="+mn-lt"/>
              </a:rPr>
              <a:t>Educational Amendments Act of 1972 Title IX</a:t>
            </a:r>
            <a:endParaRPr lang="en-US" sz="2000" dirty="0">
              <a:solidFill>
                <a:schemeClr val="accent1">
                  <a:lumMod val="50000"/>
                </a:schemeClr>
              </a:solidFill>
              <a:latin typeface="+mn-lt"/>
            </a:endParaRPr>
          </a:p>
        </p:txBody>
      </p:sp>
      <p:sp>
        <p:nvSpPr>
          <p:cNvPr id="27650" name="Text Placeholder 3"/>
          <p:cNvSpPr>
            <a:spLocks noGrp="1"/>
          </p:cNvSpPr>
          <p:nvPr>
            <p:ph idx="1"/>
          </p:nvPr>
        </p:nvSpPr>
        <p:spPr>
          <a:xfrm>
            <a:off x="1195754" y="1325564"/>
            <a:ext cx="10996246" cy="4373488"/>
          </a:xfrm>
        </p:spPr>
        <p:txBody>
          <a:bodyPr rtlCol="0">
            <a:normAutofit/>
          </a:bodyPr>
          <a:lstStyle/>
          <a:p>
            <a:pPr marL="0" indent="0">
              <a:lnSpc>
                <a:spcPct val="100000"/>
              </a:lnSpc>
              <a:spcBef>
                <a:spcPct val="0"/>
              </a:spcBef>
              <a:spcAft>
                <a:spcPts val="1200"/>
              </a:spcAft>
              <a:buNone/>
              <a:defRPr/>
            </a:pPr>
            <a:r>
              <a:rPr lang="en-US" sz="2600" dirty="0">
                <a:solidFill>
                  <a:schemeClr val="accent1">
                    <a:lumMod val="50000"/>
                  </a:schemeClr>
                </a:solidFill>
              </a:rPr>
              <a:t>Nondiscrimination on the basis of sex in programs or activities receiving federal financial assistance </a:t>
            </a:r>
            <a:r>
              <a:rPr lang="en-US" sz="2600" dirty="0">
                <a:solidFill>
                  <a:schemeClr val="accent1">
                    <a:lumMod val="50000"/>
                  </a:schemeClr>
                </a:solidFill>
                <a:latin typeface="+mn-lt"/>
              </a:rPr>
              <a:t>(34 C.F.R. Part 106) </a:t>
            </a:r>
          </a:p>
          <a:p>
            <a:pPr marL="0" indent="0">
              <a:lnSpc>
                <a:spcPct val="100000"/>
              </a:lnSpc>
              <a:spcBef>
                <a:spcPct val="0"/>
              </a:spcBef>
              <a:spcAft>
                <a:spcPts val="1200"/>
              </a:spcAft>
              <a:buNone/>
              <a:defRPr/>
            </a:pPr>
            <a:r>
              <a:rPr lang="en-US" altLang="en-US" sz="2600" b="1" dirty="0">
                <a:solidFill>
                  <a:schemeClr val="accent1">
                    <a:lumMod val="50000"/>
                  </a:schemeClr>
                </a:solidFill>
              </a:rPr>
              <a:t>Prohibits discrimination based on sex (gender) in all educational programs or activities receiving federal financial assistance. </a:t>
            </a:r>
          </a:p>
          <a:p>
            <a:pPr lvl="1">
              <a:lnSpc>
                <a:spcPct val="100000"/>
              </a:lnSpc>
              <a:spcBef>
                <a:spcPct val="0"/>
              </a:spcBef>
              <a:spcAft>
                <a:spcPts val="0"/>
              </a:spcAft>
              <a:defRPr/>
            </a:pPr>
            <a:r>
              <a:rPr lang="en-US" sz="2400" b="1" dirty="0">
                <a:solidFill>
                  <a:schemeClr val="accent1">
                    <a:lumMod val="50000"/>
                  </a:schemeClr>
                </a:solidFill>
              </a:rPr>
              <a:t>Key Issues: </a:t>
            </a:r>
            <a:r>
              <a:rPr lang="en-US" sz="2400" dirty="0">
                <a:solidFill>
                  <a:schemeClr val="accent1">
                    <a:lumMod val="50000"/>
                  </a:schemeClr>
                </a:solidFill>
              </a:rPr>
              <a:t>recruitment, admissions, and counseling; financial assistance; athletics; sex-based harassment; treatment of pregnant and parenting students; discipline; single-sex education; and employment.  Also, a recipient may not retaliate against any person for opposing an unlawful educational practice or policy under Title IX. </a:t>
            </a:r>
            <a:endParaRPr lang="en-US" altLang="en-US" sz="2400" dirty="0">
              <a:solidFill>
                <a:schemeClr val="accent1">
                  <a:lumMod val="50000"/>
                </a:schemeClr>
              </a:solidFill>
            </a:endParaRPr>
          </a:p>
        </p:txBody>
      </p:sp>
      <p:pic>
        <p:nvPicPr>
          <p:cNvPr id="27651" name="Picture 4" descr="Picture illustrates gender diversity related to Title IX."/>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7400" y="5277704"/>
            <a:ext cx="1245543" cy="842693"/>
          </a:xfrm>
          <a:prstGeom prst="rect">
            <a:avLst/>
          </a:prstGeom>
          <a:noFill/>
          <a:ln>
            <a:noFill/>
          </a:ln>
          <a:effectLst>
            <a:softEdge rad="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03706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299" y="32274"/>
            <a:ext cx="10244913" cy="1130725"/>
          </a:xfrm>
        </p:spPr>
        <p:txBody>
          <a:bodyPr rtlCol="0">
            <a:normAutofit/>
          </a:bodyPr>
          <a:lstStyle/>
          <a:p>
            <a:pPr>
              <a:defRPr/>
            </a:pPr>
            <a:r>
              <a:rPr lang="en-US" sz="3600" b="1" dirty="0">
                <a:solidFill>
                  <a:schemeClr val="accent2">
                    <a:lumMod val="50000"/>
                  </a:schemeClr>
                </a:solidFill>
                <a:latin typeface="+mn-lt"/>
              </a:rPr>
              <a:t>Section 504 of the Rehabilitation Act of 1973</a:t>
            </a:r>
            <a:r>
              <a:rPr lang="en-US" sz="3600" dirty="0">
                <a:solidFill>
                  <a:schemeClr val="accent2">
                    <a:lumMod val="50000"/>
                  </a:schemeClr>
                </a:solidFill>
                <a:latin typeface="+mn-lt"/>
              </a:rPr>
              <a:t> </a:t>
            </a:r>
            <a:br>
              <a:rPr lang="en-US" sz="3600" dirty="0">
                <a:solidFill>
                  <a:schemeClr val="accent2">
                    <a:lumMod val="50000"/>
                  </a:schemeClr>
                </a:solidFill>
                <a:latin typeface="+mn-lt"/>
              </a:rPr>
            </a:br>
            <a:r>
              <a:rPr lang="en-US" sz="2000" dirty="0">
                <a:solidFill>
                  <a:srgbClr val="104E72"/>
                </a:solidFill>
              </a:rPr>
              <a:t>(34 C.F.R. Part </a:t>
            </a:r>
            <a:r>
              <a:rPr lang="en-US" sz="2000" dirty="0">
                <a:solidFill>
                  <a:schemeClr val="accent5">
                    <a:lumMod val="50000"/>
                  </a:schemeClr>
                </a:solidFill>
              </a:rPr>
              <a:t>104)</a:t>
            </a:r>
            <a:endParaRPr lang="en-US" sz="2000" dirty="0">
              <a:solidFill>
                <a:schemeClr val="accent5">
                  <a:lumMod val="50000"/>
                </a:schemeClr>
              </a:solidFill>
              <a:latin typeface="+mn-lt"/>
            </a:endParaRPr>
          </a:p>
        </p:txBody>
      </p:sp>
      <p:sp>
        <p:nvSpPr>
          <p:cNvPr id="28674" name="Text Placeholder 3"/>
          <p:cNvSpPr>
            <a:spLocks noGrp="1"/>
          </p:cNvSpPr>
          <p:nvPr>
            <p:ph idx="1"/>
          </p:nvPr>
        </p:nvSpPr>
        <p:spPr>
          <a:xfrm>
            <a:off x="867508" y="1250181"/>
            <a:ext cx="10117552" cy="4260232"/>
          </a:xfrm>
        </p:spPr>
        <p:txBody>
          <a:bodyPr rtlCol="0">
            <a:normAutofit fontScale="25000" lnSpcReduction="20000"/>
          </a:bodyPr>
          <a:lstStyle/>
          <a:p>
            <a:pPr marL="457200" lvl="1" indent="0">
              <a:lnSpc>
                <a:spcPct val="120000"/>
              </a:lnSpc>
              <a:spcBef>
                <a:spcPct val="0"/>
              </a:spcBef>
              <a:spcAft>
                <a:spcPts val="2400"/>
              </a:spcAft>
              <a:buNone/>
              <a:defRPr/>
            </a:pPr>
            <a:r>
              <a:rPr lang="en-US" altLang="en-US" sz="10000" dirty="0">
                <a:solidFill>
                  <a:schemeClr val="accent5">
                    <a:lumMod val="50000"/>
                  </a:schemeClr>
                </a:solidFill>
              </a:rPr>
              <a:t>Prohibits discrimination based on disability in programs, services, and activities receiving federal financial assistance.  All public school students with disabilities are covered by Section 504 regardless of their eligibility for special education and related services under the IDEA.</a:t>
            </a:r>
          </a:p>
          <a:p>
            <a:pPr marL="457200" lvl="1" indent="0">
              <a:lnSpc>
                <a:spcPct val="120000"/>
              </a:lnSpc>
              <a:spcBef>
                <a:spcPct val="0"/>
              </a:spcBef>
              <a:spcAft>
                <a:spcPts val="0"/>
              </a:spcAft>
              <a:buNone/>
              <a:defRPr/>
            </a:pPr>
            <a:r>
              <a:rPr lang="en-US" sz="9200" b="1" dirty="0">
                <a:solidFill>
                  <a:schemeClr val="accent5">
                    <a:lumMod val="50000"/>
                  </a:schemeClr>
                </a:solidFill>
              </a:rPr>
              <a:t>Key issues: </a:t>
            </a:r>
            <a:r>
              <a:rPr lang="en-US" sz="9200" dirty="0">
                <a:solidFill>
                  <a:schemeClr val="accent5">
                    <a:lumMod val="50000"/>
                  </a:schemeClr>
                </a:solidFill>
              </a:rPr>
              <a:t>inequitable access to educational programs and facilities, denial of a free appropriate public education for elementary and secondary students, and refusal to implement or the inappropriate implementation of academic adjustments.</a:t>
            </a:r>
          </a:p>
        </p:txBody>
      </p:sp>
      <p:pic>
        <p:nvPicPr>
          <p:cNvPr id="6" name="Picture 5" descr=" student with a disability in a wheelchair.">
            <a:extLst>
              <a:ext uri="{FF2B5EF4-FFF2-40B4-BE49-F238E27FC236}">
                <a16:creationId xmlns:a16="http://schemas.microsoft.com/office/drawing/2014/main" id="{43D606F9-5864-4C15-AAB7-239DC46ED2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45263" y="5251938"/>
            <a:ext cx="1488590" cy="8917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1048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20358" y="145739"/>
            <a:ext cx="5417449" cy="914400"/>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rmAutofit/>
          </a:bodyPr>
          <a:lstStyle/>
          <a:p>
            <a:pPr>
              <a:defRPr/>
            </a:pPr>
            <a:r>
              <a:rPr lang="en-US" sz="3200" b="1" dirty="0">
                <a:solidFill>
                  <a:schemeClr val="accent2">
                    <a:lumMod val="50000"/>
                  </a:schemeClr>
                </a:solidFill>
                <a:cs typeface="Arial" pitchFamily="34" charset="0"/>
              </a:rPr>
              <a:t>Webinar Objectives</a:t>
            </a:r>
          </a:p>
        </p:txBody>
      </p:sp>
      <p:sp>
        <p:nvSpPr>
          <p:cNvPr id="7171" name="Rectangle 3"/>
          <p:cNvSpPr>
            <a:spLocks noGrp="1" noChangeArrowheads="1"/>
          </p:cNvSpPr>
          <p:nvPr>
            <p:ph idx="1"/>
          </p:nvPr>
        </p:nvSpPr>
        <p:spPr>
          <a:xfrm>
            <a:off x="1320357" y="1124429"/>
            <a:ext cx="10158051" cy="4609141"/>
          </a:xfrm>
        </p:spPr>
        <p:txBody>
          <a:bodyPr rtlCol="0">
            <a:noAutofit/>
          </a:bodyPr>
          <a:lstStyle/>
          <a:p>
            <a:pPr>
              <a:lnSpc>
                <a:spcPct val="100000"/>
              </a:lnSpc>
              <a:spcBef>
                <a:spcPts val="0"/>
              </a:spcBef>
              <a:spcAft>
                <a:spcPts val="1200"/>
              </a:spcAft>
              <a:buSzPct val="80000"/>
              <a:defRPr/>
            </a:pPr>
            <a:r>
              <a:rPr lang="en-US" sz="2400" dirty="0">
                <a:solidFill>
                  <a:schemeClr val="accent1">
                    <a:lumMod val="50000"/>
                  </a:schemeClr>
                </a:solidFill>
                <a:cs typeface="Arial" pitchFamily="34" charset="0"/>
              </a:rPr>
              <a:t>To provide subrecipients with a clear understanding of the purpose and mission of the Methods of Administration (MOA) civil rights compliance review program. </a:t>
            </a:r>
          </a:p>
          <a:p>
            <a:pPr>
              <a:lnSpc>
                <a:spcPct val="100000"/>
              </a:lnSpc>
              <a:spcBef>
                <a:spcPts val="0"/>
              </a:spcBef>
              <a:spcAft>
                <a:spcPts val="1200"/>
              </a:spcAft>
              <a:buSzPct val="80000"/>
              <a:defRPr/>
            </a:pPr>
            <a:r>
              <a:rPr lang="en-US" sz="2400" dirty="0">
                <a:solidFill>
                  <a:schemeClr val="accent1">
                    <a:lumMod val="50000"/>
                  </a:schemeClr>
                </a:solidFill>
                <a:cs typeface="Arial" pitchFamily="34" charset="0"/>
              </a:rPr>
              <a:t>To provide subrecipients with a clear understanding of how the process benefits New Jersey comprehensive high school districts, county technical vocational school districts, and community colleges. </a:t>
            </a:r>
          </a:p>
          <a:p>
            <a:pPr>
              <a:lnSpc>
                <a:spcPct val="100000"/>
              </a:lnSpc>
              <a:spcBef>
                <a:spcPts val="0"/>
              </a:spcBef>
              <a:spcAft>
                <a:spcPts val="0"/>
              </a:spcAft>
              <a:buSzPct val="80000"/>
              <a:defRPr/>
            </a:pPr>
            <a:r>
              <a:rPr lang="en-US" sz="2400" dirty="0">
                <a:solidFill>
                  <a:schemeClr val="accent1">
                    <a:lumMod val="50000"/>
                  </a:schemeClr>
                </a:solidFill>
                <a:cs typeface="Arial" pitchFamily="34" charset="0"/>
              </a:rPr>
              <a:t>To provide subrecipients with a clear understanding of how the MOA Program enforces equity and access for underrepresented student subgroups.</a:t>
            </a:r>
          </a:p>
        </p:txBody>
      </p:sp>
    </p:spTree>
    <p:custDataLst>
      <p:tags r:id="rId1"/>
    </p:custDataLst>
    <p:extLst>
      <p:ext uri="{BB962C8B-B14F-4D97-AF65-F5344CB8AC3E}">
        <p14:creationId xmlns:p14="http://schemas.microsoft.com/office/powerpoint/2010/main" val="24536807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088" y="43405"/>
            <a:ext cx="10244913" cy="1130725"/>
          </a:xfrm>
        </p:spPr>
        <p:txBody>
          <a:bodyPr rtlCol="0">
            <a:normAutofit fontScale="90000"/>
          </a:bodyPr>
          <a:lstStyle/>
          <a:p>
            <a:pPr marL="58738" indent="-58738">
              <a:defRPr/>
            </a:pPr>
            <a:r>
              <a:rPr lang="en-US" sz="3600" b="1" dirty="0">
                <a:solidFill>
                  <a:schemeClr val="accent2">
                    <a:lumMod val="50000"/>
                  </a:schemeClr>
                </a:solidFill>
                <a:latin typeface="+mn-lt"/>
              </a:rPr>
              <a:t>Title II of the Americans with Disabilities Act 1990 </a:t>
            </a:r>
            <a:r>
              <a:rPr lang="en-US" sz="3600" dirty="0">
                <a:solidFill>
                  <a:schemeClr val="accent2">
                    <a:lumMod val="50000"/>
                  </a:schemeClr>
                </a:solidFill>
                <a:latin typeface="+mn-lt"/>
              </a:rPr>
              <a:t> </a:t>
            </a:r>
            <a:br>
              <a:rPr lang="en-US" sz="3600" dirty="0">
                <a:solidFill>
                  <a:schemeClr val="accent5">
                    <a:lumMod val="50000"/>
                  </a:schemeClr>
                </a:solidFill>
                <a:latin typeface="+mn-lt"/>
              </a:rPr>
            </a:br>
            <a:r>
              <a:rPr lang="en-US" sz="2000" dirty="0">
                <a:solidFill>
                  <a:schemeClr val="accent1">
                    <a:lumMod val="50000"/>
                  </a:schemeClr>
                </a:solidFill>
              </a:rPr>
              <a:t>(28 C.F.R. Part 35).</a:t>
            </a:r>
            <a:endParaRPr lang="en-US" sz="1800" dirty="0">
              <a:solidFill>
                <a:schemeClr val="accent5">
                  <a:lumMod val="50000"/>
                </a:schemeClr>
              </a:solidFill>
              <a:latin typeface="+mn-lt"/>
            </a:endParaRPr>
          </a:p>
        </p:txBody>
      </p:sp>
      <p:sp>
        <p:nvSpPr>
          <p:cNvPr id="28674" name="Text Placeholder 3"/>
          <p:cNvSpPr>
            <a:spLocks noGrp="1"/>
          </p:cNvSpPr>
          <p:nvPr>
            <p:ph idx="1"/>
          </p:nvPr>
        </p:nvSpPr>
        <p:spPr>
          <a:xfrm>
            <a:off x="1350088" y="1298884"/>
            <a:ext cx="9737208" cy="4260232"/>
          </a:xfrm>
        </p:spPr>
        <p:txBody>
          <a:bodyPr rtlCol="0">
            <a:normAutofit fontScale="25000" lnSpcReduction="20000"/>
          </a:bodyPr>
          <a:lstStyle/>
          <a:p>
            <a:pPr marL="0" indent="0" fontAlgn="auto">
              <a:spcBef>
                <a:spcPct val="0"/>
              </a:spcBef>
              <a:spcAft>
                <a:spcPts val="2400"/>
              </a:spcAft>
              <a:buNone/>
              <a:defRPr/>
            </a:pPr>
            <a:r>
              <a:rPr lang="en-US" altLang="en-US" sz="10400" dirty="0">
                <a:solidFill>
                  <a:schemeClr val="accent1">
                    <a:lumMod val="50000"/>
                  </a:schemeClr>
                </a:solidFill>
                <a:latin typeface="+mn-lt"/>
              </a:rPr>
              <a:t>Prohibits discrimination in state and local government service regardless of whether or not programs receive federal financial assistance.  Public school students are covered by Title II regardless of their eligibility for special education and related services under the IDEA. </a:t>
            </a:r>
            <a:endParaRPr lang="en-US" altLang="en-US" sz="6000" b="1" dirty="0">
              <a:solidFill>
                <a:schemeClr val="accent1">
                  <a:lumMod val="50000"/>
                </a:schemeClr>
              </a:solidFill>
              <a:latin typeface="+mn-lt"/>
            </a:endParaRPr>
          </a:p>
          <a:p>
            <a:pPr marL="0" indent="0" fontAlgn="auto">
              <a:spcBef>
                <a:spcPct val="0"/>
              </a:spcBef>
              <a:spcAft>
                <a:spcPts val="0"/>
              </a:spcAft>
              <a:buNone/>
              <a:defRPr/>
            </a:pPr>
            <a:r>
              <a:rPr lang="en-US" sz="9600" b="1" dirty="0">
                <a:solidFill>
                  <a:schemeClr val="accent1">
                    <a:lumMod val="50000"/>
                  </a:schemeClr>
                </a:solidFill>
                <a:latin typeface="+mn-lt"/>
              </a:rPr>
              <a:t>Key issues: </a:t>
            </a:r>
            <a:r>
              <a:rPr lang="en-US" altLang="en-US" sz="9600" dirty="0">
                <a:solidFill>
                  <a:schemeClr val="accent1">
                    <a:lumMod val="50000"/>
                  </a:schemeClr>
                </a:solidFill>
                <a:latin typeface="+mn-lt"/>
              </a:rPr>
              <a:t>public accommodations, harassment, auxiliary aids, auxiliary services (interpreters, note takers, assistive listening systems, taped text, audio recording), and telecommunications.</a:t>
            </a:r>
            <a:endParaRPr lang="en-US" sz="9600" dirty="0">
              <a:solidFill>
                <a:schemeClr val="accent1">
                  <a:lumMod val="50000"/>
                </a:schemeClr>
              </a:solidFill>
              <a:latin typeface="+mn-lt"/>
            </a:endParaRPr>
          </a:p>
        </p:txBody>
      </p:sp>
      <p:pic>
        <p:nvPicPr>
          <p:cNvPr id="6" name="Picture 5" descr=" student with a disability in a wheelchair.">
            <a:extLst>
              <a:ext uri="{FF2B5EF4-FFF2-40B4-BE49-F238E27FC236}">
                <a16:creationId xmlns:a16="http://schemas.microsoft.com/office/drawing/2014/main" id="{43D606F9-5864-4C15-AAB7-239DC46ED27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883069" y="5510413"/>
            <a:ext cx="1050783" cy="6332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6341664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Federal register for the Vocational Education Guidelines."/>
          <p:cNvSpPr>
            <a:spLocks noGrp="1"/>
          </p:cNvSpPr>
          <p:nvPr>
            <p:ph type="title"/>
          </p:nvPr>
        </p:nvSpPr>
        <p:spPr>
          <a:xfrm>
            <a:off x="1305644" y="236306"/>
            <a:ext cx="9841817" cy="838051"/>
          </a:xfrm>
        </p:spPr>
        <p:txBody>
          <a:bodyPr rtlCol="0">
            <a:noAutofit/>
          </a:bodyPr>
          <a:lstStyle/>
          <a:p>
            <a:pPr>
              <a:defRPr/>
            </a:pPr>
            <a:r>
              <a:rPr lang="en-US" sz="3200" b="1" dirty="0">
                <a:solidFill>
                  <a:schemeClr val="accent2">
                    <a:lumMod val="50000"/>
                  </a:schemeClr>
                </a:solidFill>
                <a:latin typeface="+mn-lt"/>
              </a:rPr>
              <a:t>Vocational Education Programs Guidelines</a:t>
            </a:r>
            <a:endParaRPr lang="en-US" sz="3200" dirty="0">
              <a:solidFill>
                <a:schemeClr val="accent2">
                  <a:lumMod val="50000"/>
                </a:schemeClr>
              </a:solidFill>
              <a:latin typeface="+mn-lt"/>
            </a:endParaRPr>
          </a:p>
        </p:txBody>
      </p:sp>
      <p:sp>
        <p:nvSpPr>
          <p:cNvPr id="32770" name="Text Placeholder 3"/>
          <p:cNvSpPr>
            <a:spLocks noGrp="1"/>
          </p:cNvSpPr>
          <p:nvPr>
            <p:ph idx="1"/>
          </p:nvPr>
        </p:nvSpPr>
        <p:spPr>
          <a:xfrm>
            <a:off x="1305644" y="1074357"/>
            <a:ext cx="9733831" cy="5374253"/>
          </a:xfrm>
        </p:spPr>
        <p:txBody>
          <a:bodyPr rtlCol="0">
            <a:noAutofit/>
          </a:bodyPr>
          <a:lstStyle/>
          <a:p>
            <a:pPr marL="0" indent="0">
              <a:spcBef>
                <a:spcPct val="0"/>
              </a:spcBef>
              <a:spcAft>
                <a:spcPts val="1200"/>
              </a:spcAft>
              <a:buNone/>
              <a:defRPr/>
            </a:pPr>
            <a:r>
              <a:rPr lang="en-US" sz="2200" b="1" dirty="0">
                <a:solidFill>
                  <a:schemeClr val="accent1">
                    <a:lumMod val="50000"/>
                  </a:schemeClr>
                </a:solidFill>
                <a:latin typeface="+mn-lt"/>
              </a:rPr>
              <a:t>Vocational Education Programs Guidelines for Eliminating Discrimination and Denial of Services on the Basis of Race, Color, National Origin, Sex, and Disability</a:t>
            </a:r>
          </a:p>
          <a:p>
            <a:pPr marL="0" indent="0">
              <a:spcBef>
                <a:spcPct val="0"/>
              </a:spcBef>
              <a:spcAft>
                <a:spcPts val="600"/>
              </a:spcAft>
              <a:buNone/>
              <a:defRPr/>
            </a:pPr>
            <a:r>
              <a:rPr lang="en-US" sz="2200" dirty="0">
                <a:solidFill>
                  <a:schemeClr val="accent1">
                    <a:lumMod val="50000"/>
                  </a:schemeClr>
                </a:solidFill>
                <a:latin typeface="+mn-lt"/>
              </a:rPr>
              <a:t>Federal Register, March 21, 1979, Vol. 44, No. 56 </a:t>
            </a:r>
            <a:endParaRPr lang="en-US" altLang="en-US" sz="1800" b="1" dirty="0">
              <a:solidFill>
                <a:schemeClr val="accent1">
                  <a:lumMod val="50000"/>
                </a:schemeClr>
              </a:solidFill>
              <a:latin typeface="+mn-lt"/>
            </a:endParaRPr>
          </a:p>
          <a:p>
            <a:pPr marL="0" indent="0">
              <a:spcBef>
                <a:spcPct val="0"/>
              </a:spcBef>
              <a:spcAft>
                <a:spcPts val="0"/>
              </a:spcAft>
              <a:buNone/>
              <a:defRPr/>
            </a:pPr>
            <a:r>
              <a:rPr lang="en-US" altLang="en-US" sz="2200" b="1" dirty="0">
                <a:solidFill>
                  <a:schemeClr val="accent1">
                    <a:lumMod val="50000"/>
                  </a:schemeClr>
                </a:solidFill>
              </a:rPr>
              <a:t>March 21, 1979 – Effective Date</a:t>
            </a:r>
          </a:p>
          <a:p>
            <a:pPr marL="0" indent="0">
              <a:spcBef>
                <a:spcPct val="0"/>
              </a:spcBef>
              <a:spcAft>
                <a:spcPts val="0"/>
              </a:spcAft>
              <a:buNone/>
              <a:defRPr/>
            </a:pPr>
            <a:r>
              <a:rPr lang="en-US" sz="2000" dirty="0">
                <a:solidFill>
                  <a:schemeClr val="accent5">
                    <a:lumMod val="50000"/>
                  </a:schemeClr>
                </a:solidFill>
              </a:rPr>
              <a:t>The Guidelines are Appendix B to Part 100 under Title VI of the Civil Rights Act of 1964 and Appendix A to Part 106 under Title IX of the Educational Amendments Act of 1972  explaining in detail the responsibilities of recipients of federal funds that offer or administer career and technical education programs and programs of study. They also derive from and provide guidance supplementary to Title VI (34 C.F.R. Part 100), Title IX (34 C.F.R. Part 106), and Section 504 (34 C.F.R. Part 104).</a:t>
            </a:r>
          </a:p>
        </p:txBody>
      </p:sp>
      <p:pic>
        <p:nvPicPr>
          <p:cNvPr id="6" name="Picture 5" descr="federal register for the Guidelines for Vocational Education Programs."/>
          <p:cNvPicPr>
            <a:picLocks noChangeAspect="1"/>
          </p:cNvPicPr>
          <p:nvPr/>
        </p:nvPicPr>
        <p:blipFill rotWithShape="1">
          <a:blip r:embed="rId3"/>
          <a:srcRect l="16023"/>
          <a:stretch/>
        </p:blipFill>
        <p:spPr>
          <a:xfrm>
            <a:off x="10399239" y="2473425"/>
            <a:ext cx="1496443" cy="2784376"/>
          </a:xfrm>
          <a:prstGeom prst="rect">
            <a:avLst/>
          </a:prstGeom>
          <a:effectLst>
            <a:softEdge rad="165100"/>
          </a:effectLst>
        </p:spPr>
      </p:pic>
    </p:spTree>
    <p:extLst>
      <p:ext uri="{BB962C8B-B14F-4D97-AF65-F5344CB8AC3E}">
        <p14:creationId xmlns:p14="http://schemas.microsoft.com/office/powerpoint/2010/main" val="18030274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6825" y="-76224"/>
            <a:ext cx="8739458" cy="1325563"/>
          </a:xfrm>
        </p:spPr>
        <p:txBody>
          <a:bodyPr rtlCol="0">
            <a:normAutofit/>
          </a:bodyPr>
          <a:lstStyle/>
          <a:p>
            <a:pPr>
              <a:defRPr/>
            </a:pPr>
            <a:r>
              <a:rPr lang="en-US" sz="3200" b="1" dirty="0">
                <a:solidFill>
                  <a:schemeClr val="accent2">
                    <a:lumMod val="50000"/>
                  </a:schemeClr>
                </a:solidFill>
                <a:latin typeface="+mn-lt"/>
              </a:rPr>
              <a:t>The Strengthening Career and Technical Education for the 21st Century Act</a:t>
            </a:r>
            <a:endParaRPr lang="en-US" sz="1800" b="1" dirty="0">
              <a:solidFill>
                <a:schemeClr val="accent5">
                  <a:lumMod val="50000"/>
                </a:schemeClr>
              </a:solidFill>
              <a:latin typeface="+mn-lt"/>
            </a:endParaRPr>
          </a:p>
        </p:txBody>
      </p:sp>
      <p:sp>
        <p:nvSpPr>
          <p:cNvPr id="34818" name="Text Placeholder 3"/>
          <p:cNvSpPr>
            <a:spLocks noGrp="1"/>
          </p:cNvSpPr>
          <p:nvPr>
            <p:ph idx="1"/>
          </p:nvPr>
        </p:nvSpPr>
        <p:spPr>
          <a:xfrm>
            <a:off x="1395045" y="1412168"/>
            <a:ext cx="10235301" cy="4207795"/>
          </a:xfrm>
        </p:spPr>
        <p:txBody>
          <a:bodyPr rtlCol="0">
            <a:normAutofit/>
          </a:bodyPr>
          <a:lstStyle/>
          <a:p>
            <a:pPr marL="0" indent="0">
              <a:lnSpc>
                <a:spcPct val="100000"/>
              </a:lnSpc>
              <a:spcBef>
                <a:spcPct val="0"/>
              </a:spcBef>
              <a:spcAft>
                <a:spcPts val="0"/>
              </a:spcAft>
              <a:buNone/>
              <a:defRPr/>
            </a:pPr>
            <a:r>
              <a:rPr lang="en-US" sz="2400" b="1" dirty="0">
                <a:solidFill>
                  <a:schemeClr val="accent5">
                    <a:lumMod val="50000"/>
                  </a:schemeClr>
                </a:solidFill>
                <a:latin typeface="+mn-lt"/>
              </a:rPr>
              <a:t>Sec.216. 20 U.S.C. 2396 Federal Laws Guaranteeing Civil Rights </a:t>
            </a:r>
          </a:p>
          <a:p>
            <a:pPr marL="0" indent="0">
              <a:lnSpc>
                <a:spcPct val="100000"/>
              </a:lnSpc>
              <a:spcBef>
                <a:spcPct val="0"/>
              </a:spcBef>
              <a:spcAft>
                <a:spcPts val="0"/>
              </a:spcAft>
              <a:buNone/>
              <a:defRPr/>
            </a:pPr>
            <a:r>
              <a:rPr lang="en-US" altLang="en-US" sz="2400" dirty="0">
                <a:solidFill>
                  <a:schemeClr val="accent1">
                    <a:lumMod val="50000"/>
                  </a:schemeClr>
                </a:solidFill>
              </a:rPr>
              <a:t>Perkins V states n</a:t>
            </a:r>
            <a:r>
              <a:rPr lang="en-US" sz="2400" dirty="0">
                <a:solidFill>
                  <a:schemeClr val="accent1">
                    <a:lumMod val="50000"/>
                  </a:schemeClr>
                </a:solidFill>
              </a:rPr>
              <a:t>othing in this Act shall be construed to be inconsistent with applicable Federal law prohibiting discrimination on the basis of race, color, sex, national origin, age, or disability in the provision of Federal programs or services.</a:t>
            </a:r>
            <a:endParaRPr lang="en-US" altLang="en-US" sz="2400" dirty="0">
              <a:solidFill>
                <a:schemeClr val="accent1">
                  <a:lumMod val="50000"/>
                </a:schemeClr>
              </a:solidFill>
            </a:endParaRPr>
          </a:p>
        </p:txBody>
      </p:sp>
      <p:pic>
        <p:nvPicPr>
          <p:cNvPr id="7" name="Picture 2" descr="diverse students "/>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47843" y="86606"/>
            <a:ext cx="1066897" cy="83716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0415607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4"/>
          <p:cNvSpPr>
            <a:spLocks noGrp="1"/>
          </p:cNvSpPr>
          <p:nvPr>
            <p:ph type="title"/>
          </p:nvPr>
        </p:nvSpPr>
        <p:spPr>
          <a:xfrm>
            <a:off x="1081454" y="2766218"/>
            <a:ext cx="9856177" cy="1325563"/>
          </a:xfrm>
        </p:spPr>
        <p:txBody>
          <a:bodyPr>
            <a:normAutofit fontScale="90000"/>
          </a:bodyPr>
          <a:lstStyle/>
          <a:p>
            <a:pPr algn="ctr"/>
            <a:r>
              <a:rPr lang="en-US" altLang="en-US" sz="3600" b="1" dirty="0">
                <a:solidFill>
                  <a:schemeClr val="accent5">
                    <a:lumMod val="50000"/>
                  </a:schemeClr>
                </a:solidFill>
                <a:latin typeface="+mn-lt"/>
              </a:rPr>
              <a:t>Section Four </a:t>
            </a:r>
            <a:br>
              <a:rPr lang="en-US" altLang="en-US" dirty="0">
                <a:solidFill>
                  <a:schemeClr val="accent5">
                    <a:lumMod val="50000"/>
                  </a:schemeClr>
                </a:solidFill>
                <a:latin typeface="+mn-lt"/>
              </a:rPr>
            </a:br>
            <a:r>
              <a:rPr lang="en-US" sz="3100" dirty="0">
                <a:solidFill>
                  <a:schemeClr val="accent5">
                    <a:lumMod val="50000"/>
                  </a:schemeClr>
                </a:solidFill>
                <a:latin typeface="+mn-lt"/>
              </a:rPr>
              <a:t>Methods of Administration (MOA) Compliance Review</a:t>
            </a:r>
            <a:br>
              <a:rPr lang="en-US" altLang="en-US" sz="2700" dirty="0">
                <a:solidFill>
                  <a:schemeClr val="accent5">
                    <a:lumMod val="50000"/>
                  </a:schemeClr>
                </a:solidFill>
                <a:latin typeface="+mn-lt"/>
              </a:rPr>
            </a:br>
            <a:r>
              <a:rPr lang="en-US" altLang="en-US" sz="2700" b="1" dirty="0">
                <a:solidFill>
                  <a:schemeClr val="accent5">
                    <a:lumMod val="50000"/>
                  </a:schemeClr>
                </a:solidFill>
                <a:latin typeface="+mn-lt"/>
              </a:rPr>
              <a:t>The Eight (8) Required </a:t>
            </a:r>
            <a:r>
              <a:rPr lang="en-US" altLang="en-US" sz="2700" dirty="0">
                <a:solidFill>
                  <a:schemeClr val="accent5">
                    <a:lumMod val="50000"/>
                  </a:schemeClr>
                </a:solidFill>
                <a:latin typeface="+mn-lt"/>
              </a:rPr>
              <a:t>Components</a:t>
            </a:r>
            <a:endParaRPr lang="en-US" altLang="en-US" sz="2700" b="1" dirty="0">
              <a:solidFill>
                <a:schemeClr val="accent5">
                  <a:lumMod val="50000"/>
                </a:schemeClr>
              </a:solidFill>
              <a:latin typeface="+mn-lt"/>
            </a:endParaRPr>
          </a:p>
        </p:txBody>
      </p:sp>
    </p:spTree>
    <p:extLst>
      <p:ext uri="{BB962C8B-B14F-4D97-AF65-F5344CB8AC3E}">
        <p14:creationId xmlns:p14="http://schemas.microsoft.com/office/powerpoint/2010/main" val="29837257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984A-2BC8-46C7-90CD-B6FE3794C0E2}"/>
              </a:ext>
            </a:extLst>
          </p:cNvPr>
          <p:cNvSpPr>
            <a:spLocks noGrp="1"/>
          </p:cNvSpPr>
          <p:nvPr>
            <p:ph type="title"/>
          </p:nvPr>
        </p:nvSpPr>
        <p:spPr>
          <a:xfrm>
            <a:off x="1325489" y="224263"/>
            <a:ext cx="8301396" cy="864201"/>
          </a:xfrm>
        </p:spPr>
        <p:txBody>
          <a:bodyPr>
            <a:normAutofit/>
          </a:bodyPr>
          <a:lstStyle/>
          <a:p>
            <a:r>
              <a:rPr lang="en-US" altLang="en-US" sz="3600" b="1" dirty="0">
                <a:solidFill>
                  <a:schemeClr val="accent2">
                    <a:lumMod val="50000"/>
                  </a:schemeClr>
                </a:solidFill>
                <a:latin typeface="+mn-lt"/>
                <a:cs typeface="Arial" panose="020B0604020202020204" pitchFamily="34" charset="0"/>
              </a:rPr>
              <a:t>The </a:t>
            </a:r>
            <a:r>
              <a:rPr lang="en-US" sz="3600" b="1" dirty="0">
                <a:solidFill>
                  <a:schemeClr val="accent2">
                    <a:lumMod val="50000"/>
                  </a:schemeClr>
                </a:solidFill>
                <a:latin typeface="+mn-lt"/>
                <a:cs typeface="Arial" pitchFamily="34" charset="0"/>
              </a:rPr>
              <a:t>Eight Required </a:t>
            </a:r>
            <a:r>
              <a:rPr lang="en-US" sz="3600" dirty="0">
                <a:solidFill>
                  <a:schemeClr val="accent2">
                    <a:lumMod val="50000"/>
                  </a:schemeClr>
                </a:solidFill>
                <a:latin typeface="+mn-lt"/>
                <a:cs typeface="Arial" pitchFamily="34" charset="0"/>
              </a:rPr>
              <a:t>Components</a:t>
            </a:r>
            <a:endParaRPr lang="en-US" sz="3600" b="1" dirty="0">
              <a:solidFill>
                <a:schemeClr val="accent2">
                  <a:lumMod val="50000"/>
                </a:schemeClr>
              </a:solidFill>
              <a:latin typeface="+mn-lt"/>
            </a:endParaRPr>
          </a:p>
        </p:txBody>
      </p:sp>
      <p:sp>
        <p:nvSpPr>
          <p:cNvPr id="3" name="Content Placeholder 2"/>
          <p:cNvSpPr>
            <a:spLocks noGrp="1"/>
          </p:cNvSpPr>
          <p:nvPr>
            <p:ph idx="1"/>
          </p:nvPr>
        </p:nvSpPr>
        <p:spPr>
          <a:xfrm>
            <a:off x="1162049" y="1088463"/>
            <a:ext cx="11029951" cy="5019259"/>
          </a:xfrm>
        </p:spPr>
        <p:txBody>
          <a:bodyPr rtlCol="0">
            <a:normAutofit fontScale="25000" lnSpcReduction="20000"/>
          </a:bodyPr>
          <a:lstStyle/>
          <a:p>
            <a:pPr marL="112713" indent="0">
              <a:lnSpc>
                <a:spcPct val="120000"/>
              </a:lnSpc>
              <a:spcBef>
                <a:spcPts val="0"/>
              </a:spcBef>
              <a:spcAft>
                <a:spcPts val="0"/>
              </a:spcAft>
              <a:buNone/>
              <a:tabLst>
                <a:tab pos="112713" algn="l"/>
                <a:tab pos="117475" algn="l"/>
                <a:tab pos="228600" algn="l"/>
                <a:tab pos="457200" algn="l"/>
                <a:tab pos="804863" algn="l"/>
              </a:tabLst>
              <a:defRPr/>
            </a:pPr>
            <a:r>
              <a:rPr lang="en-US" sz="11200" b="1" dirty="0">
                <a:solidFill>
                  <a:schemeClr val="accent5">
                    <a:lumMod val="50000"/>
                  </a:schemeClr>
                </a:solidFill>
                <a:cs typeface="Arial" pitchFamily="34" charset="0"/>
              </a:rPr>
              <a:t>The MOA compliance program focuses on the following eight components</a:t>
            </a:r>
            <a:r>
              <a:rPr lang="en-US" sz="9600" dirty="0">
                <a:solidFill>
                  <a:schemeClr val="accent5">
                    <a:lumMod val="50000"/>
                  </a:schemeClr>
                </a:solidFill>
                <a:cs typeface="Arial" pitchFamily="34" charset="0"/>
              </a:rPr>
              <a:t>:</a:t>
            </a:r>
          </a:p>
          <a:p>
            <a:pPr marL="574675" indent="-398463">
              <a:lnSpc>
                <a:spcPct val="120000"/>
              </a:lnSpc>
              <a:spcBef>
                <a:spcPts val="0"/>
              </a:spcBef>
              <a:spcAft>
                <a:spcPts val="0"/>
              </a:spcAft>
              <a:buFont typeface="+mj-lt"/>
              <a:buAutoNum type="arabicPeriod"/>
              <a:tabLst>
                <a:tab pos="112713" algn="l"/>
                <a:tab pos="117475" algn="l"/>
                <a:tab pos="228600" algn="l"/>
                <a:tab pos="457200" algn="l"/>
                <a:tab pos="804863" algn="l"/>
              </a:tabLst>
              <a:defRPr/>
            </a:pPr>
            <a:r>
              <a:rPr lang="en-US" sz="9600" dirty="0">
                <a:solidFill>
                  <a:schemeClr val="accent5">
                    <a:lumMod val="50000"/>
                  </a:schemeClr>
                </a:solidFill>
                <a:cs typeface="Arial" pitchFamily="34" charset="0"/>
              </a:rPr>
              <a:t>Administrative Requirements</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 pos="1771650" algn="l"/>
              </a:tabLst>
              <a:defRPr/>
            </a:pPr>
            <a:r>
              <a:rPr lang="en-US" sz="9600" dirty="0">
                <a:solidFill>
                  <a:schemeClr val="accent5">
                    <a:lumMod val="50000"/>
                  </a:schemeClr>
                </a:solidFill>
                <a:cs typeface="Arial" pitchFamily="34" charset="0"/>
              </a:rPr>
              <a:t>Recruitment, Admissions, and Counseling </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 pos="1771650" algn="l"/>
              </a:tabLst>
              <a:defRPr/>
            </a:pPr>
            <a:r>
              <a:rPr lang="en-US" sz="9600" dirty="0">
                <a:solidFill>
                  <a:schemeClr val="accent5">
                    <a:lumMod val="50000"/>
                  </a:schemeClr>
                </a:solidFill>
                <a:cs typeface="Arial" pitchFamily="34" charset="0"/>
              </a:rPr>
              <a:t>Services for Students with Disabilities</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Lst>
              <a:defRPr/>
            </a:pPr>
            <a:r>
              <a:rPr lang="en-US" sz="9600" dirty="0">
                <a:solidFill>
                  <a:schemeClr val="accent5">
                    <a:lumMod val="50000"/>
                  </a:schemeClr>
                </a:solidFill>
                <a:cs typeface="Arial" pitchFamily="34" charset="0"/>
              </a:rPr>
              <a:t>Student Financial Assistance</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Lst>
              <a:defRPr/>
            </a:pPr>
            <a:r>
              <a:rPr lang="en-US" sz="9600" dirty="0">
                <a:solidFill>
                  <a:schemeClr val="accent5">
                    <a:lumMod val="50000"/>
                  </a:schemeClr>
                </a:solidFill>
                <a:cs typeface="Arial" pitchFamily="34" charset="0"/>
              </a:rPr>
              <a:t>Work Study, Cooperative Programs, Job Placement and Apprenticeship Programs </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Lst>
              <a:defRPr/>
            </a:pPr>
            <a:r>
              <a:rPr lang="en-US" sz="9600" dirty="0">
                <a:solidFill>
                  <a:schemeClr val="accent5">
                    <a:lumMod val="50000"/>
                  </a:schemeClr>
                </a:solidFill>
                <a:cs typeface="Arial" pitchFamily="34" charset="0"/>
              </a:rPr>
              <a:t>Employment</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Lst>
              <a:defRPr/>
            </a:pPr>
            <a:r>
              <a:rPr lang="en-US" sz="9600" dirty="0">
                <a:solidFill>
                  <a:schemeClr val="accent5">
                    <a:lumMod val="50000"/>
                  </a:schemeClr>
                </a:solidFill>
                <a:cs typeface="Arial" pitchFamily="34" charset="0"/>
              </a:rPr>
              <a:t>Accessibility</a:t>
            </a:r>
          </a:p>
          <a:p>
            <a:pPr marL="574675" indent="-398463">
              <a:lnSpc>
                <a:spcPct val="120000"/>
              </a:lnSpc>
              <a:spcBef>
                <a:spcPts val="0"/>
              </a:spcBef>
              <a:spcAft>
                <a:spcPts val="0"/>
              </a:spcAft>
              <a:buFont typeface="+mj-lt"/>
              <a:buAutoNum type="arabicPeriod"/>
              <a:tabLst>
                <a:tab pos="228600" algn="l"/>
                <a:tab pos="347663" algn="l"/>
                <a:tab pos="457200" algn="l"/>
                <a:tab pos="576263" algn="l"/>
                <a:tab pos="804863" algn="l"/>
              </a:tabLst>
              <a:defRPr/>
            </a:pPr>
            <a:r>
              <a:rPr lang="en-US" sz="9600" dirty="0">
                <a:solidFill>
                  <a:schemeClr val="accent5">
                    <a:lumMod val="50000"/>
                  </a:schemeClr>
                </a:solidFill>
                <a:cs typeface="Arial" pitchFamily="34" charset="0"/>
              </a:rPr>
              <a:t>Comparable Facilities</a:t>
            </a:r>
          </a:p>
        </p:txBody>
      </p:sp>
    </p:spTree>
    <p:extLst>
      <p:ext uri="{BB962C8B-B14F-4D97-AF65-F5344CB8AC3E}">
        <p14:creationId xmlns:p14="http://schemas.microsoft.com/office/powerpoint/2010/main" val="32471329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374" y="357834"/>
            <a:ext cx="8662453" cy="917355"/>
          </a:xfrm>
        </p:spPr>
        <p:txBody>
          <a:bodyPr rtlCol="0">
            <a:noAutofit/>
          </a:bodyPr>
          <a:lstStyle/>
          <a:p>
            <a:pPr>
              <a:defRPr/>
            </a:pPr>
            <a:r>
              <a:rPr lang="en-US" sz="3600" b="1" dirty="0">
                <a:solidFill>
                  <a:schemeClr val="accent2">
                    <a:lumMod val="50000"/>
                  </a:schemeClr>
                </a:solidFill>
                <a:latin typeface="+mn-lt"/>
              </a:rPr>
              <a:t>Administrative Requirements </a:t>
            </a:r>
            <a:r>
              <a:rPr lang="en-US" sz="3600" dirty="0">
                <a:solidFill>
                  <a:schemeClr val="accent2">
                    <a:lumMod val="50000"/>
                  </a:schemeClr>
                </a:solidFill>
                <a:latin typeface="+mn-lt"/>
              </a:rPr>
              <a:t>(1 of 2)</a:t>
            </a:r>
            <a:endParaRPr lang="en-US" altLang="en-US" sz="3200" dirty="0">
              <a:solidFill>
                <a:schemeClr val="accent5">
                  <a:lumMod val="50000"/>
                </a:schemeClr>
              </a:solidFill>
              <a:latin typeface="+mn-lt"/>
              <a:cs typeface="Arial" panose="020B0604020202020204" pitchFamily="34" charset="0"/>
            </a:endParaRPr>
          </a:p>
        </p:txBody>
      </p:sp>
      <p:sp>
        <p:nvSpPr>
          <p:cNvPr id="3" name="Content Placeholder 2"/>
          <p:cNvSpPr>
            <a:spLocks noGrp="1"/>
          </p:cNvSpPr>
          <p:nvPr>
            <p:ph sz="half" idx="1"/>
          </p:nvPr>
        </p:nvSpPr>
        <p:spPr>
          <a:xfrm>
            <a:off x="1328374" y="1458069"/>
            <a:ext cx="10462111" cy="4343400"/>
          </a:xfrm>
        </p:spPr>
        <p:txBody>
          <a:bodyPr rtlCol="0">
            <a:normAutofit/>
          </a:bodyPr>
          <a:lstStyle/>
          <a:p>
            <a:pPr marL="0" indent="0">
              <a:spcAft>
                <a:spcPts val="0"/>
              </a:spcAft>
              <a:buNone/>
              <a:defRPr/>
            </a:pPr>
            <a:r>
              <a:rPr lang="en-US" sz="2800" dirty="0">
                <a:solidFill>
                  <a:schemeClr val="accent1">
                    <a:lumMod val="50000"/>
                  </a:schemeClr>
                </a:solidFill>
                <a:latin typeface="+mn-lt"/>
              </a:rPr>
              <a:t>The MOA Program determines whether or not the subrecipient has in place a process to comply with Title VI, Title IX, Section 504, and the </a:t>
            </a:r>
            <a:r>
              <a:rPr lang="en-US" sz="2800" i="1" dirty="0">
                <a:solidFill>
                  <a:schemeClr val="accent1">
                    <a:lumMod val="50000"/>
                  </a:schemeClr>
                </a:solidFill>
                <a:latin typeface="+mn-lt"/>
              </a:rPr>
              <a:t>ED-OCR</a:t>
            </a:r>
            <a:r>
              <a:rPr lang="en-US" sz="2800" dirty="0">
                <a:solidFill>
                  <a:schemeClr val="accent1">
                    <a:lumMod val="50000"/>
                  </a:schemeClr>
                </a:solidFill>
                <a:latin typeface="+mn-lt"/>
              </a:rPr>
              <a:t> </a:t>
            </a:r>
            <a:r>
              <a:rPr lang="en-US" sz="2800" i="1" dirty="0">
                <a:solidFill>
                  <a:schemeClr val="accent1">
                    <a:lumMod val="50000"/>
                  </a:schemeClr>
                </a:solidFill>
                <a:latin typeface="+mn-lt"/>
              </a:rPr>
              <a:t>Guidelines for Vocational Education Programs </a:t>
            </a:r>
            <a:r>
              <a:rPr lang="en-US" sz="2800" dirty="0">
                <a:solidFill>
                  <a:schemeClr val="accent1">
                    <a:lumMod val="50000"/>
                  </a:schemeClr>
                </a:solidFill>
                <a:latin typeface="+mn-lt"/>
              </a:rPr>
              <a:t>and the enforcement of federal civil rights regulations.</a:t>
            </a:r>
            <a:endParaRPr lang="en-US" dirty="0">
              <a:solidFill>
                <a:schemeClr val="accent5">
                  <a:lumMod val="50000"/>
                </a:schemeClr>
              </a:solidFill>
              <a:latin typeface="+mn-lt"/>
            </a:endParaRPr>
          </a:p>
        </p:txBody>
      </p:sp>
    </p:spTree>
    <p:extLst>
      <p:ext uri="{BB962C8B-B14F-4D97-AF65-F5344CB8AC3E}">
        <p14:creationId xmlns:p14="http://schemas.microsoft.com/office/powerpoint/2010/main" val="404639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1867" y="293738"/>
            <a:ext cx="8255000" cy="762000"/>
          </a:xfrm>
        </p:spPr>
        <p:txBody>
          <a:bodyPr>
            <a:noAutofit/>
          </a:bodyPr>
          <a:lstStyle/>
          <a:p>
            <a:pPr>
              <a:defRPr/>
            </a:pPr>
            <a:r>
              <a:rPr lang="en-US" sz="3600" b="1" dirty="0">
                <a:solidFill>
                  <a:schemeClr val="accent2">
                    <a:lumMod val="50000"/>
                  </a:schemeClr>
                </a:solidFill>
                <a:latin typeface="+mn-lt"/>
              </a:rPr>
              <a:t>Administrative Requirements </a:t>
            </a:r>
            <a:r>
              <a:rPr lang="en-US" sz="3600" dirty="0">
                <a:solidFill>
                  <a:schemeClr val="accent2">
                    <a:lumMod val="50000"/>
                  </a:schemeClr>
                </a:solidFill>
                <a:latin typeface="+mn-lt"/>
              </a:rPr>
              <a:t>(2 of 2)</a:t>
            </a:r>
            <a:endParaRPr lang="en-US" sz="3600" dirty="0">
              <a:solidFill>
                <a:schemeClr val="accent2">
                  <a:lumMod val="50000"/>
                </a:schemeClr>
              </a:solidFill>
              <a:latin typeface="+mn-lt"/>
              <a:cs typeface="Arial" pitchFamily="34" charset="0"/>
            </a:endParaRPr>
          </a:p>
        </p:txBody>
      </p:sp>
      <p:sp>
        <p:nvSpPr>
          <p:cNvPr id="3" name="Content Placeholder 2"/>
          <p:cNvSpPr>
            <a:spLocks noGrp="1"/>
          </p:cNvSpPr>
          <p:nvPr>
            <p:ph sz="half" idx="1"/>
          </p:nvPr>
        </p:nvSpPr>
        <p:spPr>
          <a:xfrm>
            <a:off x="528346" y="1055738"/>
            <a:ext cx="11511254" cy="5232784"/>
          </a:xfrm>
        </p:spPr>
        <p:txBody>
          <a:bodyPr rtlCol="0">
            <a:normAutofit fontScale="25000" lnSpcReduction="20000"/>
          </a:bodyPr>
          <a:lstStyle/>
          <a:p>
            <a:pPr marL="574675" lvl="1" indent="-234950">
              <a:lnSpc>
                <a:spcPct val="120000"/>
              </a:lnSpc>
              <a:spcBef>
                <a:spcPts val="0"/>
              </a:spcBef>
              <a:tabLst>
                <a:tab pos="346075" algn="l"/>
              </a:tabLst>
              <a:defRPr/>
            </a:pPr>
            <a:r>
              <a:rPr lang="en-US" sz="8000" dirty="0">
                <a:solidFill>
                  <a:schemeClr val="accent1">
                    <a:lumMod val="50000"/>
                  </a:schemeClr>
                </a:solidFill>
              </a:rPr>
              <a:t>Dissemination of notification for non-discrimination should occur through an annual notice prior to the beginning of the school/college year and a continuous notice applicable to race, color, national origin, sex, and disability status in publications.</a:t>
            </a:r>
          </a:p>
          <a:p>
            <a:pPr marL="574675" lvl="1" indent="-234950">
              <a:lnSpc>
                <a:spcPct val="120000"/>
              </a:lnSpc>
              <a:spcBef>
                <a:spcPts val="0"/>
              </a:spcBef>
              <a:tabLst>
                <a:tab pos="346075" algn="l"/>
              </a:tabLst>
              <a:defRPr/>
            </a:pPr>
            <a:r>
              <a:rPr lang="en-US" sz="8000" dirty="0">
                <a:solidFill>
                  <a:schemeClr val="accent1">
                    <a:lumMod val="50000"/>
                  </a:schemeClr>
                </a:solidFill>
              </a:rPr>
              <a:t>Board appointment, and authorization of Title IX, Section 504, Title II Coordinator to handle matters under the civil rights regulations for students and staff.</a:t>
            </a:r>
          </a:p>
          <a:p>
            <a:pPr marL="574675" lvl="1" indent="-234950">
              <a:lnSpc>
                <a:spcPct val="120000"/>
              </a:lnSpc>
              <a:spcBef>
                <a:spcPts val="0"/>
              </a:spcBef>
              <a:tabLst>
                <a:tab pos="346075" algn="l"/>
              </a:tabLst>
              <a:defRPr/>
            </a:pPr>
            <a:r>
              <a:rPr lang="en-US" sz="8000" dirty="0">
                <a:solidFill>
                  <a:schemeClr val="accent1">
                    <a:lumMod val="50000"/>
                  </a:schemeClr>
                </a:solidFill>
              </a:rPr>
              <a:t>Training and development for Title IX, and Section 504 for coordinators.</a:t>
            </a:r>
          </a:p>
          <a:p>
            <a:pPr marL="574675" lvl="1" indent="-234950">
              <a:lnSpc>
                <a:spcPct val="120000"/>
              </a:lnSpc>
              <a:spcBef>
                <a:spcPts val="0"/>
              </a:spcBef>
              <a:tabLst>
                <a:tab pos="346075" algn="l"/>
              </a:tabLst>
              <a:defRPr/>
            </a:pPr>
            <a:r>
              <a:rPr lang="en-US" sz="8000" dirty="0">
                <a:solidFill>
                  <a:schemeClr val="accent1">
                    <a:lumMod val="50000"/>
                  </a:schemeClr>
                </a:solidFill>
              </a:rPr>
              <a:t>Publication and dissemination of grievance procedure applicable to race, color, national origin, sex, and disability status with timelines, an investigation process, and a resolution process.</a:t>
            </a:r>
          </a:p>
          <a:p>
            <a:pPr marL="574675" lvl="1" indent="-234950">
              <a:lnSpc>
                <a:spcPct val="120000"/>
              </a:lnSpc>
              <a:spcBef>
                <a:spcPts val="0"/>
              </a:spcBef>
              <a:tabLst>
                <a:tab pos="346075" algn="l"/>
              </a:tabLst>
              <a:defRPr/>
            </a:pPr>
            <a:r>
              <a:rPr lang="en-US" sz="8000" dirty="0">
                <a:solidFill>
                  <a:schemeClr val="accent1">
                    <a:lumMod val="50000"/>
                  </a:schemeClr>
                </a:solidFill>
              </a:rPr>
              <a:t>Assess the recipient’s service area for the national origin minority population with limited English proficiency.</a:t>
            </a:r>
          </a:p>
          <a:p>
            <a:pPr marL="91440" indent="-91440" algn="ctr">
              <a:lnSpc>
                <a:spcPct val="120000"/>
              </a:lnSpc>
              <a:spcBef>
                <a:spcPts val="0"/>
              </a:spcBef>
              <a:spcAft>
                <a:spcPts val="0"/>
              </a:spcAft>
              <a:defRPr/>
            </a:pPr>
            <a:r>
              <a:rPr lang="en-US" sz="4800" b="1" dirty="0">
                <a:solidFill>
                  <a:schemeClr val="accent1">
                    <a:lumMod val="50000"/>
                  </a:schemeClr>
                </a:solidFill>
              </a:rPr>
              <a:t>If the recipient’s service area contains a community of national origin minority persons with limited English language</a:t>
            </a:r>
          </a:p>
          <a:p>
            <a:pPr marL="0" indent="0" algn="ctr">
              <a:lnSpc>
                <a:spcPct val="120000"/>
              </a:lnSpc>
              <a:spcBef>
                <a:spcPts val="0"/>
              </a:spcBef>
              <a:spcAft>
                <a:spcPts val="0"/>
              </a:spcAft>
              <a:buNone/>
              <a:defRPr/>
            </a:pPr>
            <a:r>
              <a:rPr lang="en-US" sz="4800" b="1" dirty="0">
                <a:solidFill>
                  <a:schemeClr val="accent1">
                    <a:lumMod val="50000"/>
                  </a:schemeClr>
                </a:solidFill>
              </a:rPr>
              <a:t> the annual notice must be distributed to the community in their native language.</a:t>
            </a:r>
          </a:p>
        </p:txBody>
      </p:sp>
    </p:spTree>
    <p:extLst>
      <p:ext uri="{BB962C8B-B14F-4D97-AF65-F5344CB8AC3E}">
        <p14:creationId xmlns:p14="http://schemas.microsoft.com/office/powerpoint/2010/main" val="23933046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a:xfrm>
            <a:off x="1264920" y="298988"/>
            <a:ext cx="9662159" cy="798123"/>
          </a:xfrm>
        </p:spPr>
        <p:txBody>
          <a:bodyPr>
            <a:noAutofit/>
          </a:bodyPr>
          <a:lstStyle/>
          <a:p>
            <a:pPr algn="ctr"/>
            <a:r>
              <a:rPr lang="en-US" altLang="en-US" sz="3200" b="1" dirty="0">
                <a:solidFill>
                  <a:schemeClr val="accent2">
                    <a:lumMod val="50000"/>
                  </a:schemeClr>
                </a:solidFill>
                <a:latin typeface="+mn-lt"/>
                <a:cs typeface="Arial" panose="020B0604020202020204" pitchFamily="34" charset="0"/>
              </a:rPr>
              <a:t>Recruitment, Admissions, and Counseling </a:t>
            </a:r>
            <a:r>
              <a:rPr lang="en-US" altLang="en-US" sz="3200" dirty="0">
                <a:solidFill>
                  <a:schemeClr val="accent2">
                    <a:lumMod val="50000"/>
                  </a:schemeClr>
                </a:solidFill>
                <a:latin typeface="+mn-lt"/>
                <a:cs typeface="Arial" panose="020B0604020202020204" pitchFamily="34" charset="0"/>
              </a:rPr>
              <a:t>(1 of 2)</a:t>
            </a:r>
          </a:p>
        </p:txBody>
      </p:sp>
      <p:sp>
        <p:nvSpPr>
          <p:cNvPr id="3" name="Content Placeholder 2"/>
          <p:cNvSpPr>
            <a:spLocks noGrp="1"/>
          </p:cNvSpPr>
          <p:nvPr>
            <p:ph sz="half" idx="1"/>
          </p:nvPr>
        </p:nvSpPr>
        <p:spPr>
          <a:xfrm>
            <a:off x="1397000" y="1309793"/>
            <a:ext cx="10428653" cy="3810000"/>
          </a:xfrm>
        </p:spPr>
        <p:txBody>
          <a:bodyPr rtlCol="0">
            <a:normAutofit/>
          </a:bodyPr>
          <a:lstStyle/>
          <a:p>
            <a:pPr marL="0" indent="0">
              <a:spcAft>
                <a:spcPts val="0"/>
              </a:spcAft>
              <a:buNone/>
              <a:defRPr/>
            </a:pPr>
            <a:r>
              <a:rPr lang="en-US" sz="2800" dirty="0">
                <a:solidFill>
                  <a:schemeClr val="accent1">
                    <a:lumMod val="50000"/>
                  </a:schemeClr>
                </a:solidFill>
              </a:rPr>
              <a:t>The MOA Program determines whether or not the subrecipient has in place requirements to comply </a:t>
            </a:r>
            <a:r>
              <a:rPr lang="en-US" altLang="en-US" sz="2800" dirty="0">
                <a:solidFill>
                  <a:schemeClr val="accent1">
                    <a:lumMod val="50000"/>
                  </a:schemeClr>
                </a:solidFill>
              </a:rPr>
              <a:t>with the </a:t>
            </a:r>
            <a:r>
              <a:rPr lang="en-US" sz="2800" i="1" dirty="0">
                <a:solidFill>
                  <a:schemeClr val="accent1">
                    <a:lumMod val="50000"/>
                  </a:schemeClr>
                </a:solidFill>
              </a:rPr>
              <a:t>Guidelines, </a:t>
            </a:r>
            <a:r>
              <a:rPr lang="en-US" sz="2800" dirty="0">
                <a:solidFill>
                  <a:schemeClr val="accent1">
                    <a:lumMod val="50000"/>
                  </a:schemeClr>
                </a:solidFill>
              </a:rPr>
              <a:t>OCR regulations, and civil rights legislation related to the equitable promotion, recruitment, admissions, and counseling practices of career and technical education programs.</a:t>
            </a:r>
          </a:p>
        </p:txBody>
      </p:sp>
    </p:spTree>
    <p:extLst>
      <p:ext uri="{BB962C8B-B14F-4D97-AF65-F5344CB8AC3E}">
        <p14:creationId xmlns:p14="http://schemas.microsoft.com/office/powerpoint/2010/main" val="2202314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3648" y="274373"/>
            <a:ext cx="9835166" cy="823234"/>
          </a:xfrm>
        </p:spPr>
        <p:txBody>
          <a:bodyPr>
            <a:noAutofit/>
          </a:bodyPr>
          <a:lstStyle/>
          <a:p>
            <a:pPr>
              <a:defRPr/>
            </a:pPr>
            <a:r>
              <a:rPr lang="en-US" altLang="en-US" sz="3200" b="1" dirty="0">
                <a:solidFill>
                  <a:schemeClr val="accent2">
                    <a:lumMod val="50000"/>
                  </a:schemeClr>
                </a:solidFill>
                <a:latin typeface="+mn-lt"/>
                <a:cs typeface="Arial" panose="020B0604020202020204" pitchFamily="34" charset="0"/>
              </a:rPr>
              <a:t>Recruitment, Admissions, and Counseling </a:t>
            </a:r>
            <a:r>
              <a:rPr lang="en-US" altLang="en-US" sz="3200" dirty="0">
                <a:solidFill>
                  <a:schemeClr val="accent2">
                    <a:lumMod val="50000"/>
                  </a:schemeClr>
                </a:solidFill>
                <a:latin typeface="+mn-lt"/>
                <a:cs typeface="Arial" panose="020B0604020202020204" pitchFamily="34" charset="0"/>
              </a:rPr>
              <a:t>(2 of 2)</a:t>
            </a:r>
            <a:endParaRPr lang="en-US" sz="3200" dirty="0">
              <a:solidFill>
                <a:schemeClr val="accent2">
                  <a:lumMod val="50000"/>
                </a:schemeClr>
              </a:solidFill>
              <a:latin typeface="+mn-lt"/>
              <a:cs typeface="Arial" pitchFamily="34" charset="0"/>
            </a:endParaRPr>
          </a:p>
        </p:txBody>
      </p:sp>
      <p:sp>
        <p:nvSpPr>
          <p:cNvPr id="3" name="Content Placeholder 2"/>
          <p:cNvSpPr>
            <a:spLocks noGrp="1"/>
          </p:cNvSpPr>
          <p:nvPr>
            <p:ph sz="half" idx="1"/>
          </p:nvPr>
        </p:nvSpPr>
        <p:spPr>
          <a:xfrm>
            <a:off x="664208" y="1097607"/>
            <a:ext cx="11391267" cy="4782820"/>
          </a:xfrm>
        </p:spPr>
        <p:txBody>
          <a:bodyPr rtlCol="0">
            <a:normAutofit/>
          </a:bodyPr>
          <a:lstStyle/>
          <a:p>
            <a:pPr marL="749300" lvl="1" indent="-233363">
              <a:lnSpc>
                <a:spcPct val="110000"/>
              </a:lnSpc>
              <a:spcBef>
                <a:spcPts val="0"/>
              </a:spcBef>
              <a:spcAft>
                <a:spcPts val="0"/>
              </a:spcAft>
              <a:defRPr/>
            </a:pPr>
            <a:r>
              <a:rPr lang="en-US" sz="2000" dirty="0">
                <a:solidFill>
                  <a:schemeClr val="accent1">
                    <a:lumMod val="50000"/>
                  </a:schemeClr>
                </a:solidFill>
              </a:rPr>
              <a:t>Materials that are part of promotional efforts may not create or perpetuate stereotypes through text or illustration.</a:t>
            </a:r>
            <a:endParaRPr lang="en-US" sz="2000" dirty="0">
              <a:solidFill>
                <a:schemeClr val="accent5">
                  <a:lumMod val="50000"/>
                </a:schemeClr>
              </a:solidFill>
            </a:endParaRPr>
          </a:p>
          <a:p>
            <a:pPr marL="749300" lvl="1" indent="-233363">
              <a:lnSpc>
                <a:spcPct val="110000"/>
              </a:lnSpc>
              <a:spcBef>
                <a:spcPts val="0"/>
              </a:spcBef>
              <a:spcAft>
                <a:spcPts val="0"/>
              </a:spcAft>
              <a:defRPr/>
            </a:pPr>
            <a:r>
              <a:rPr lang="en-US" sz="2000" dirty="0">
                <a:solidFill>
                  <a:schemeClr val="accent1">
                    <a:lumMod val="50000"/>
                  </a:schemeClr>
                </a:solidFill>
              </a:rPr>
              <a:t>Recruitment activities and materials should convey the message that all career and technical programs are open to all students without regard to race, color, national origin, sex, or disability status. </a:t>
            </a:r>
          </a:p>
          <a:p>
            <a:pPr marL="749300" lvl="1" indent="-233363">
              <a:lnSpc>
                <a:spcPct val="110000"/>
              </a:lnSpc>
              <a:spcBef>
                <a:spcPts val="0"/>
              </a:spcBef>
              <a:spcAft>
                <a:spcPts val="0"/>
              </a:spcAft>
              <a:defRPr/>
            </a:pPr>
            <a:r>
              <a:rPr lang="en-US" sz="2000" dirty="0">
                <a:solidFill>
                  <a:schemeClr val="accent1">
                    <a:lumMod val="50000"/>
                  </a:schemeClr>
                </a:solidFill>
              </a:rPr>
              <a:t>An introductory, preliminary, or exploratory course may not be a prerequisite for admission unless it is available without regard to race, color, national origin, sex, or disability. </a:t>
            </a:r>
          </a:p>
          <a:p>
            <a:pPr marL="749300" lvl="1" indent="-233363">
              <a:lnSpc>
                <a:spcPct val="110000"/>
              </a:lnSpc>
              <a:spcBef>
                <a:spcPts val="0"/>
              </a:spcBef>
              <a:spcAft>
                <a:spcPts val="0"/>
              </a:spcAft>
              <a:defRPr/>
            </a:pPr>
            <a:r>
              <a:rPr lang="en-US" sz="2000" dirty="0">
                <a:solidFill>
                  <a:schemeClr val="accent1">
                    <a:lumMod val="50000"/>
                  </a:schemeClr>
                </a:solidFill>
              </a:rPr>
              <a:t>Admissions criteria that have the effect of disproportionately excluding persons of a particular race, color, national origin, sex, or disability may not be used.</a:t>
            </a:r>
          </a:p>
          <a:p>
            <a:pPr marL="749300" lvl="1" indent="-233363">
              <a:lnSpc>
                <a:spcPct val="110000"/>
              </a:lnSpc>
              <a:spcBef>
                <a:spcPts val="0"/>
              </a:spcBef>
              <a:spcAft>
                <a:spcPts val="0"/>
              </a:spcAft>
              <a:defRPr/>
            </a:pPr>
            <a:r>
              <a:rPr lang="en-US" sz="2000" dirty="0">
                <a:solidFill>
                  <a:schemeClr val="accent1">
                    <a:lumMod val="50000"/>
                  </a:schemeClr>
                </a:solidFill>
              </a:rPr>
              <a:t>Counselors must not direct or urge any student to enroll, or measure or predict a student’s prospects for success.</a:t>
            </a:r>
            <a:endParaRPr lang="en-US" sz="2000" dirty="0">
              <a:solidFill>
                <a:schemeClr val="accent5">
                  <a:lumMod val="50000"/>
                </a:schemeClr>
              </a:solidFill>
            </a:endParaRPr>
          </a:p>
          <a:p>
            <a:pPr marL="749300" lvl="1" indent="-233363">
              <a:lnSpc>
                <a:spcPct val="110000"/>
              </a:lnSpc>
              <a:spcBef>
                <a:spcPts val="0"/>
              </a:spcBef>
              <a:spcAft>
                <a:spcPts val="0"/>
              </a:spcAft>
              <a:defRPr/>
            </a:pPr>
            <a:r>
              <a:rPr lang="en-US" sz="2000" dirty="0">
                <a:solidFill>
                  <a:schemeClr val="accent1">
                    <a:lumMod val="50000"/>
                  </a:schemeClr>
                </a:solidFill>
              </a:rPr>
              <a:t>Counseling materials and appraisal methods must not discriminate on the basis of race, color, national origin, sex, or disability.</a:t>
            </a:r>
          </a:p>
        </p:txBody>
      </p:sp>
    </p:spTree>
    <p:extLst>
      <p:ext uri="{BB962C8B-B14F-4D97-AF65-F5344CB8AC3E}">
        <p14:creationId xmlns:p14="http://schemas.microsoft.com/office/powerpoint/2010/main" val="29346379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286607" y="289443"/>
            <a:ext cx="9618785" cy="994207"/>
          </a:xfrm>
        </p:spPr>
        <p:txBody>
          <a:bodyPr>
            <a:normAutofit/>
          </a:bodyPr>
          <a:lstStyle/>
          <a:p>
            <a:r>
              <a:rPr lang="en-US" altLang="en-US" sz="3600" b="1" dirty="0">
                <a:solidFill>
                  <a:schemeClr val="accent2">
                    <a:lumMod val="50000"/>
                  </a:schemeClr>
                </a:solidFill>
                <a:latin typeface="+mn-lt"/>
              </a:rPr>
              <a:t>Services for Students with Disabilities </a:t>
            </a:r>
            <a:endParaRPr lang="en-US" altLang="en-US" sz="3600" dirty="0">
              <a:solidFill>
                <a:schemeClr val="accent5">
                  <a:lumMod val="50000"/>
                </a:schemeClr>
              </a:solidFill>
              <a:latin typeface="+mn-lt"/>
              <a:cs typeface="Arial" panose="020B0604020202020204" pitchFamily="34" charset="0"/>
            </a:endParaRPr>
          </a:p>
        </p:txBody>
      </p:sp>
      <p:sp>
        <p:nvSpPr>
          <p:cNvPr id="3" name="Content Placeholder 2"/>
          <p:cNvSpPr>
            <a:spLocks noGrp="1"/>
          </p:cNvSpPr>
          <p:nvPr>
            <p:ph sz="half" idx="1"/>
          </p:nvPr>
        </p:nvSpPr>
        <p:spPr>
          <a:xfrm>
            <a:off x="1286607" y="1600200"/>
            <a:ext cx="10503877" cy="3974150"/>
          </a:xfrm>
        </p:spPr>
        <p:txBody>
          <a:bodyPr rtlCol="0">
            <a:normAutofit/>
          </a:bodyPr>
          <a:lstStyle/>
          <a:p>
            <a:pPr marL="0" indent="0">
              <a:spcAft>
                <a:spcPts val="0"/>
              </a:spcAft>
              <a:buNone/>
              <a:defRPr/>
            </a:pPr>
            <a:r>
              <a:rPr lang="en-US" sz="2800" dirty="0">
                <a:solidFill>
                  <a:schemeClr val="accent1">
                    <a:lumMod val="50000"/>
                  </a:schemeClr>
                </a:solidFill>
              </a:rPr>
              <a:t>The MOA Program determines whether or not the subrecipient has in place requirements to comply with the </a:t>
            </a:r>
            <a:r>
              <a:rPr lang="en-US" sz="2800" i="1" dirty="0">
                <a:solidFill>
                  <a:schemeClr val="accent1">
                    <a:lumMod val="50000"/>
                  </a:schemeClr>
                </a:solidFill>
              </a:rPr>
              <a:t>Guidelines, </a:t>
            </a:r>
            <a:r>
              <a:rPr lang="en-US" sz="2800" dirty="0">
                <a:solidFill>
                  <a:schemeClr val="accent1">
                    <a:lumMod val="50000"/>
                  </a:schemeClr>
                </a:solidFill>
              </a:rPr>
              <a:t>OCR regulations, and civil rights legislation for </a:t>
            </a:r>
            <a:r>
              <a:rPr lang="en-US" altLang="en-US" sz="2800" dirty="0">
                <a:solidFill>
                  <a:schemeClr val="accent1">
                    <a:lumMod val="50000"/>
                  </a:schemeClr>
                </a:solidFill>
              </a:rPr>
              <a:t>students and employees with disabilities.</a:t>
            </a:r>
          </a:p>
        </p:txBody>
      </p:sp>
    </p:spTree>
    <p:extLst>
      <p:ext uri="{BB962C8B-B14F-4D97-AF65-F5344CB8AC3E}">
        <p14:creationId xmlns:p14="http://schemas.microsoft.com/office/powerpoint/2010/main" val="33757975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76507" y="97756"/>
            <a:ext cx="5417449" cy="914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rmAutofit/>
          </a:bodyPr>
          <a:lstStyle/>
          <a:p>
            <a:pPr>
              <a:defRPr/>
            </a:pPr>
            <a:r>
              <a:rPr lang="en-US" sz="3200" b="1" dirty="0">
                <a:solidFill>
                  <a:schemeClr val="accent2">
                    <a:lumMod val="50000"/>
                  </a:schemeClr>
                </a:solidFill>
                <a:cs typeface="Arial" pitchFamily="34" charset="0"/>
              </a:rPr>
              <a:t>Agenda</a:t>
            </a:r>
          </a:p>
        </p:txBody>
      </p:sp>
      <p:sp>
        <p:nvSpPr>
          <p:cNvPr id="5" name="Rectangle 3">
            <a:extLst>
              <a:ext uri="{FF2B5EF4-FFF2-40B4-BE49-F238E27FC236}">
                <a16:creationId xmlns:a16="http://schemas.microsoft.com/office/drawing/2014/main" id="{36A57F2F-C4E5-C29D-BAC7-BB41E28EB8D1}"/>
              </a:ext>
            </a:extLst>
          </p:cNvPr>
          <p:cNvSpPr>
            <a:spLocks noGrp="1" noChangeArrowheads="1"/>
          </p:cNvSpPr>
          <p:nvPr>
            <p:ph idx="1"/>
          </p:nvPr>
        </p:nvSpPr>
        <p:spPr>
          <a:xfrm>
            <a:off x="1276506" y="1179488"/>
            <a:ext cx="10039193" cy="4783161"/>
          </a:xfrm>
        </p:spPr>
        <p:txBody>
          <a:bodyPr rtlCol="0">
            <a:noAutofit/>
          </a:bodyPr>
          <a:lstStyle/>
          <a:p>
            <a:pPr marL="571500" indent="-571500">
              <a:lnSpc>
                <a:spcPct val="100000"/>
              </a:lnSpc>
              <a:spcBef>
                <a:spcPts val="0"/>
              </a:spcBef>
              <a:spcAft>
                <a:spcPts val="1800"/>
              </a:spcAft>
              <a:buSzPct val="80000"/>
              <a:buFont typeface="+mj-lt"/>
              <a:buAutoNum type="romanUcPeriod"/>
              <a:defRPr/>
            </a:pPr>
            <a:r>
              <a:rPr lang="en-US" sz="2800" dirty="0">
                <a:solidFill>
                  <a:schemeClr val="accent1">
                    <a:lumMod val="75000"/>
                  </a:schemeClr>
                </a:solidFill>
                <a:hlinkClick r:id="rId4" action="ppaction://hlinksldjump">
                  <a:extLst>
                    <a:ext uri="{A12FA001-AC4F-418D-AE19-62706E023703}">
                      <ahyp:hlinkClr xmlns:ahyp="http://schemas.microsoft.com/office/drawing/2018/hyperlinkcolor" val="tx"/>
                    </a:ext>
                  </a:extLst>
                </a:hlinkClick>
              </a:rPr>
              <a:t>Section One: MOA Program overview and purpose</a:t>
            </a:r>
            <a:endParaRPr lang="en-US" sz="2800" dirty="0">
              <a:solidFill>
                <a:schemeClr val="accent1">
                  <a:lumMod val="75000"/>
                </a:schemeClr>
              </a:solidFill>
            </a:endParaRPr>
          </a:p>
          <a:p>
            <a:pPr marL="571500" indent="-571500">
              <a:spcBef>
                <a:spcPts val="0"/>
              </a:spcBef>
              <a:spcAft>
                <a:spcPts val="1800"/>
              </a:spcAft>
              <a:buSzPct val="80000"/>
              <a:buFont typeface="+mj-lt"/>
              <a:buAutoNum type="romanUcPeriod"/>
              <a:defRPr/>
            </a:pPr>
            <a:r>
              <a:rPr lang="en-US" sz="2800" dirty="0">
                <a:solidFill>
                  <a:schemeClr val="accent1">
                    <a:lumMod val="75000"/>
                  </a:schemeClr>
                </a:solidFill>
                <a:hlinkClick r:id="rId5" action="ppaction://hlinksldjump">
                  <a:extLst>
                    <a:ext uri="{A12FA001-AC4F-418D-AE19-62706E023703}">
                      <ahyp:hlinkClr xmlns:ahyp="http://schemas.microsoft.com/office/drawing/2018/hyperlinkcolor" val="tx"/>
                    </a:ext>
                  </a:extLst>
                </a:hlinkClick>
              </a:rPr>
              <a:t>Section Two: Historical background and significance</a:t>
            </a:r>
            <a:endParaRPr lang="en-US" sz="2800" dirty="0">
              <a:solidFill>
                <a:schemeClr val="accent1">
                  <a:lumMod val="75000"/>
                </a:schemeClr>
              </a:solidFill>
            </a:endParaRPr>
          </a:p>
          <a:p>
            <a:pPr marL="571500" indent="-571500">
              <a:spcBef>
                <a:spcPts val="0"/>
              </a:spcBef>
              <a:spcAft>
                <a:spcPts val="1800"/>
              </a:spcAft>
              <a:buSzPct val="80000"/>
              <a:buFont typeface="+mj-lt"/>
              <a:buAutoNum type="romanUcPeriod"/>
              <a:defRPr/>
            </a:pPr>
            <a:r>
              <a:rPr lang="en-US" sz="2800" dirty="0">
                <a:solidFill>
                  <a:schemeClr val="accent1">
                    <a:lumMod val="75000"/>
                  </a:schemeClr>
                </a:solidFill>
                <a:hlinkClick r:id="rId6" action="ppaction://hlinksldjump">
                  <a:extLst>
                    <a:ext uri="{A12FA001-AC4F-418D-AE19-62706E023703}">
                      <ahyp:hlinkClr xmlns:ahyp="http://schemas.microsoft.com/office/drawing/2018/hyperlinkcolor" val="tx"/>
                    </a:ext>
                  </a:extLst>
                </a:hlinkClick>
              </a:rPr>
              <a:t>Section Three: Applicable legislation and guidance</a:t>
            </a:r>
            <a:endParaRPr lang="en-US" sz="2800" dirty="0">
              <a:solidFill>
                <a:schemeClr val="accent1">
                  <a:lumMod val="75000"/>
                </a:schemeClr>
              </a:solidFill>
            </a:endParaRPr>
          </a:p>
          <a:p>
            <a:pPr marL="571500" indent="-571500">
              <a:spcBef>
                <a:spcPts val="0"/>
              </a:spcBef>
              <a:spcAft>
                <a:spcPts val="1800"/>
              </a:spcAft>
              <a:buSzPct val="80000"/>
              <a:buFont typeface="+mj-lt"/>
              <a:buAutoNum type="romanUcPeriod"/>
              <a:defRPr/>
            </a:pPr>
            <a:r>
              <a:rPr lang="en-US" sz="2800" dirty="0">
                <a:solidFill>
                  <a:schemeClr val="accent1">
                    <a:lumMod val="75000"/>
                  </a:schemeClr>
                </a:solidFill>
                <a:hlinkClick r:id="rId7" action="ppaction://hlinksldjump">
                  <a:extLst>
                    <a:ext uri="{A12FA001-AC4F-418D-AE19-62706E023703}">
                      <ahyp:hlinkClr xmlns:ahyp="http://schemas.microsoft.com/office/drawing/2018/hyperlinkcolor" val="tx"/>
                    </a:ext>
                  </a:extLst>
                </a:hlinkClick>
              </a:rPr>
              <a:t>Section Four: Eight required components</a:t>
            </a:r>
            <a:endParaRPr lang="en-US" sz="2800" dirty="0">
              <a:solidFill>
                <a:schemeClr val="accent1">
                  <a:lumMod val="75000"/>
                </a:schemeClr>
              </a:solidFill>
            </a:endParaRPr>
          </a:p>
          <a:p>
            <a:pPr marL="571500" indent="-571500">
              <a:spcBef>
                <a:spcPts val="0"/>
              </a:spcBef>
              <a:spcAft>
                <a:spcPts val="1800"/>
              </a:spcAft>
              <a:buSzPct val="80000"/>
              <a:buFont typeface="+mj-lt"/>
              <a:buAutoNum type="romanUcPeriod"/>
              <a:defRPr/>
            </a:pPr>
            <a:r>
              <a:rPr lang="en-US" sz="2800" dirty="0">
                <a:solidFill>
                  <a:schemeClr val="accent1">
                    <a:lumMod val="75000"/>
                  </a:schemeClr>
                </a:solidFill>
                <a:hlinkClick r:id="rId8" action="ppaction://hlinksldjump">
                  <a:extLst>
                    <a:ext uri="{A12FA001-AC4F-418D-AE19-62706E023703}">
                      <ahyp:hlinkClr xmlns:ahyp="http://schemas.microsoft.com/office/drawing/2018/hyperlinkcolor" val="tx"/>
                    </a:ext>
                  </a:extLst>
                </a:hlinkClick>
              </a:rPr>
              <a:t>Section Five: MOA compliance review process</a:t>
            </a:r>
            <a:endParaRPr lang="en-US" sz="2800" dirty="0">
              <a:solidFill>
                <a:schemeClr val="accent1">
                  <a:lumMod val="75000"/>
                </a:schemeClr>
              </a:solidFill>
            </a:endParaRPr>
          </a:p>
          <a:p>
            <a:pPr marL="571500" indent="-571500">
              <a:spcBef>
                <a:spcPts val="0"/>
              </a:spcBef>
              <a:spcAft>
                <a:spcPts val="1800"/>
              </a:spcAft>
              <a:buSzPct val="80000"/>
              <a:buFont typeface="+mj-lt"/>
              <a:buAutoNum type="romanUcPeriod"/>
              <a:defRPr/>
            </a:pPr>
            <a:r>
              <a:rPr lang="en-US" sz="2800" dirty="0">
                <a:solidFill>
                  <a:schemeClr val="accent1">
                    <a:lumMod val="75000"/>
                  </a:schemeClr>
                </a:solidFill>
              </a:rPr>
              <a:t>Question and answers</a:t>
            </a:r>
          </a:p>
        </p:txBody>
      </p:sp>
    </p:spTree>
    <p:custDataLst>
      <p:tags r:id="rId1"/>
    </p:custDataLst>
    <p:extLst>
      <p:ext uri="{BB962C8B-B14F-4D97-AF65-F5344CB8AC3E}">
        <p14:creationId xmlns:p14="http://schemas.microsoft.com/office/powerpoint/2010/main" val="335204502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E20AB-9E93-6E10-D68B-594585E5B5D1}"/>
              </a:ext>
            </a:extLst>
          </p:cNvPr>
          <p:cNvSpPr>
            <a:spLocks noGrp="1"/>
          </p:cNvSpPr>
          <p:nvPr>
            <p:ph type="title"/>
          </p:nvPr>
        </p:nvSpPr>
        <p:spPr>
          <a:xfrm>
            <a:off x="1302498" y="210906"/>
            <a:ext cx="10128421" cy="769977"/>
          </a:xfrm>
        </p:spPr>
        <p:txBody>
          <a:bodyPr/>
          <a:lstStyle/>
          <a:p>
            <a:r>
              <a:rPr lang="en-US" altLang="en-US" sz="2800" dirty="0">
                <a:solidFill>
                  <a:schemeClr val="accent2">
                    <a:lumMod val="50000"/>
                  </a:schemeClr>
                </a:solidFill>
              </a:rPr>
              <a:t>Services for Students with Disabilities </a:t>
            </a:r>
            <a:br>
              <a:rPr lang="en-US" altLang="en-US" sz="2800" dirty="0">
                <a:solidFill>
                  <a:schemeClr val="accent2">
                    <a:lumMod val="50000"/>
                  </a:schemeClr>
                </a:solidFill>
              </a:rPr>
            </a:br>
            <a:r>
              <a:rPr lang="en-US" altLang="en-US" sz="2800" dirty="0">
                <a:solidFill>
                  <a:schemeClr val="accent2">
                    <a:lumMod val="50000"/>
                  </a:schemeClr>
                </a:solidFill>
              </a:rPr>
              <a:t>Comparative Differences</a:t>
            </a:r>
            <a:endParaRPr lang="en-US" sz="2800" dirty="0">
              <a:solidFill>
                <a:schemeClr val="accent2">
                  <a:lumMod val="50000"/>
                </a:schemeClr>
              </a:solidFill>
            </a:endParaRPr>
          </a:p>
        </p:txBody>
      </p:sp>
      <p:sp>
        <p:nvSpPr>
          <p:cNvPr id="3" name="Text Placeholder 2">
            <a:extLst>
              <a:ext uri="{FF2B5EF4-FFF2-40B4-BE49-F238E27FC236}">
                <a16:creationId xmlns:a16="http://schemas.microsoft.com/office/drawing/2014/main" id="{7FEC04E3-6B53-E4B1-0B69-D7321F6BC6EB}"/>
              </a:ext>
            </a:extLst>
          </p:cNvPr>
          <p:cNvSpPr>
            <a:spLocks noGrp="1"/>
          </p:cNvSpPr>
          <p:nvPr>
            <p:ph type="body" idx="1"/>
          </p:nvPr>
        </p:nvSpPr>
        <p:spPr>
          <a:xfrm>
            <a:off x="749103" y="1068456"/>
            <a:ext cx="5876390" cy="635922"/>
          </a:xfrm>
        </p:spPr>
        <p:txBody>
          <a:bodyPr/>
          <a:lstStyle/>
          <a:p>
            <a:r>
              <a:rPr lang="en-US" dirty="0">
                <a:solidFill>
                  <a:schemeClr val="accent1">
                    <a:lumMod val="50000"/>
                  </a:schemeClr>
                </a:solidFill>
              </a:rPr>
              <a:t>Secondary</a:t>
            </a:r>
          </a:p>
        </p:txBody>
      </p:sp>
      <p:sp>
        <p:nvSpPr>
          <p:cNvPr id="4" name="Content Placeholder 3">
            <a:extLst>
              <a:ext uri="{FF2B5EF4-FFF2-40B4-BE49-F238E27FC236}">
                <a16:creationId xmlns:a16="http://schemas.microsoft.com/office/drawing/2014/main" id="{B244AC3A-A00D-A6B4-DF51-77B3BE911A6E}"/>
              </a:ext>
            </a:extLst>
          </p:cNvPr>
          <p:cNvSpPr>
            <a:spLocks noGrp="1"/>
          </p:cNvSpPr>
          <p:nvPr>
            <p:ph sz="half" idx="2"/>
          </p:nvPr>
        </p:nvSpPr>
        <p:spPr>
          <a:xfrm>
            <a:off x="657959" y="1749116"/>
            <a:ext cx="5438041" cy="3959064"/>
          </a:xfrm>
        </p:spPr>
        <p:txBody>
          <a:bodyPr/>
          <a:lstStyle/>
          <a:p>
            <a:pPr>
              <a:lnSpc>
                <a:spcPct val="100000"/>
              </a:lnSpc>
              <a:spcBef>
                <a:spcPts val="0"/>
              </a:spcBef>
              <a:spcAft>
                <a:spcPts val="0"/>
              </a:spcAft>
            </a:pPr>
            <a:r>
              <a:rPr lang="en-US" sz="1600" dirty="0">
                <a:solidFill>
                  <a:schemeClr val="accent1">
                    <a:lumMod val="50000"/>
                  </a:schemeClr>
                </a:solidFill>
              </a:rPr>
              <a:t>Schools must identify students with disabilities.</a:t>
            </a:r>
          </a:p>
          <a:p>
            <a:pPr>
              <a:lnSpc>
                <a:spcPct val="100000"/>
              </a:lnSpc>
              <a:spcBef>
                <a:spcPts val="0"/>
              </a:spcBef>
              <a:spcAft>
                <a:spcPts val="0"/>
              </a:spcAft>
            </a:pPr>
            <a:r>
              <a:rPr lang="en-US" sz="1600" dirty="0">
                <a:solidFill>
                  <a:schemeClr val="accent1">
                    <a:lumMod val="50000"/>
                  </a:schemeClr>
                </a:solidFill>
              </a:rPr>
              <a:t>Schools must evaluate every student who, because of disability, needs or is believed to need special education or related services.</a:t>
            </a:r>
          </a:p>
          <a:p>
            <a:pPr>
              <a:lnSpc>
                <a:spcPct val="100000"/>
              </a:lnSpc>
              <a:spcBef>
                <a:spcPts val="0"/>
              </a:spcBef>
              <a:spcAft>
                <a:spcPts val="0"/>
              </a:spcAft>
            </a:pPr>
            <a:r>
              <a:rPr lang="en-US" sz="1600" dirty="0">
                <a:solidFill>
                  <a:schemeClr val="accent1">
                    <a:lumMod val="50000"/>
                  </a:schemeClr>
                </a:solidFill>
              </a:rPr>
              <a:t>Schools must provide FAPE to each qualified student with a disability regardless of the nature or severity of the disability.</a:t>
            </a:r>
          </a:p>
          <a:p>
            <a:pPr>
              <a:lnSpc>
                <a:spcPct val="100000"/>
              </a:lnSpc>
              <a:spcBef>
                <a:spcPts val="0"/>
              </a:spcBef>
              <a:spcAft>
                <a:spcPts val="0"/>
              </a:spcAft>
            </a:pPr>
            <a:r>
              <a:rPr lang="en-US" sz="1600" dirty="0">
                <a:solidFill>
                  <a:schemeClr val="accent1">
                    <a:lumMod val="50000"/>
                  </a:schemeClr>
                </a:solidFill>
              </a:rPr>
              <a:t>Schools must provide accommodations and modifications as necessary.</a:t>
            </a:r>
          </a:p>
          <a:p>
            <a:pPr>
              <a:lnSpc>
                <a:spcPct val="100000"/>
              </a:lnSpc>
              <a:spcBef>
                <a:spcPts val="0"/>
              </a:spcBef>
              <a:spcAft>
                <a:spcPts val="0"/>
              </a:spcAft>
            </a:pPr>
            <a:r>
              <a:rPr lang="en-US" sz="1600" dirty="0">
                <a:solidFill>
                  <a:schemeClr val="accent1">
                    <a:lumMod val="50000"/>
                  </a:schemeClr>
                </a:solidFill>
              </a:rPr>
              <a:t>Parents may:</a:t>
            </a:r>
          </a:p>
          <a:p>
            <a:pPr>
              <a:lnSpc>
                <a:spcPct val="100000"/>
              </a:lnSpc>
              <a:spcBef>
                <a:spcPts val="0"/>
              </a:spcBef>
              <a:spcAft>
                <a:spcPts val="0"/>
              </a:spcAft>
            </a:pPr>
            <a:r>
              <a:rPr lang="en-US" sz="1600" dirty="0">
                <a:solidFill>
                  <a:schemeClr val="accent1">
                    <a:lumMod val="50000"/>
                  </a:schemeClr>
                </a:solidFill>
              </a:rPr>
              <a:t>Contact the Section 504 Coordinator or Title II Coordinator</a:t>
            </a:r>
          </a:p>
          <a:p>
            <a:pPr>
              <a:lnSpc>
                <a:spcPct val="100000"/>
              </a:lnSpc>
              <a:spcBef>
                <a:spcPts val="0"/>
              </a:spcBef>
              <a:spcAft>
                <a:spcPts val="0"/>
              </a:spcAft>
            </a:pPr>
            <a:r>
              <a:rPr lang="en-US" sz="1600" dirty="0">
                <a:solidFill>
                  <a:schemeClr val="accent1">
                    <a:lumMod val="50000"/>
                  </a:schemeClr>
                </a:solidFill>
              </a:rPr>
              <a:t>File an internal grievance</a:t>
            </a:r>
          </a:p>
          <a:p>
            <a:pPr>
              <a:lnSpc>
                <a:spcPct val="100000"/>
              </a:lnSpc>
              <a:spcBef>
                <a:spcPts val="0"/>
              </a:spcBef>
              <a:spcAft>
                <a:spcPts val="0"/>
              </a:spcAft>
            </a:pPr>
            <a:r>
              <a:rPr lang="en-US" sz="1600" dirty="0">
                <a:solidFill>
                  <a:schemeClr val="accent1">
                    <a:lumMod val="50000"/>
                  </a:schemeClr>
                </a:solidFill>
              </a:rPr>
              <a:t>Initiate a due process proceeding under Section 504</a:t>
            </a:r>
          </a:p>
          <a:p>
            <a:pPr>
              <a:lnSpc>
                <a:spcPct val="100000"/>
              </a:lnSpc>
              <a:spcBef>
                <a:spcPts val="0"/>
              </a:spcBef>
              <a:spcAft>
                <a:spcPts val="0"/>
              </a:spcAft>
            </a:pPr>
            <a:r>
              <a:rPr lang="en-US" sz="1600" dirty="0">
                <a:solidFill>
                  <a:schemeClr val="accent1">
                    <a:lumMod val="50000"/>
                  </a:schemeClr>
                </a:solidFill>
              </a:rPr>
              <a:t>File a federal complaint or with another appropriate agency.</a:t>
            </a:r>
          </a:p>
        </p:txBody>
      </p:sp>
      <p:sp>
        <p:nvSpPr>
          <p:cNvPr id="5" name="Text Placeholder 4">
            <a:extLst>
              <a:ext uri="{FF2B5EF4-FFF2-40B4-BE49-F238E27FC236}">
                <a16:creationId xmlns:a16="http://schemas.microsoft.com/office/drawing/2014/main" id="{775A4D84-2B21-B595-CBCC-8293BC2D445B}"/>
              </a:ext>
            </a:extLst>
          </p:cNvPr>
          <p:cNvSpPr>
            <a:spLocks noGrp="1"/>
          </p:cNvSpPr>
          <p:nvPr>
            <p:ph type="body" idx="13"/>
          </p:nvPr>
        </p:nvSpPr>
        <p:spPr>
          <a:xfrm>
            <a:off x="5954122" y="1052651"/>
            <a:ext cx="5876390" cy="635923"/>
          </a:xfrm>
        </p:spPr>
        <p:txBody>
          <a:bodyPr/>
          <a:lstStyle/>
          <a:p>
            <a:r>
              <a:rPr lang="en-US" dirty="0">
                <a:solidFill>
                  <a:schemeClr val="accent1">
                    <a:lumMod val="50000"/>
                  </a:schemeClr>
                </a:solidFill>
              </a:rPr>
              <a:t>Postsecondary</a:t>
            </a:r>
          </a:p>
        </p:txBody>
      </p:sp>
      <p:sp>
        <p:nvSpPr>
          <p:cNvPr id="6" name="Content Placeholder 5">
            <a:extLst>
              <a:ext uri="{FF2B5EF4-FFF2-40B4-BE49-F238E27FC236}">
                <a16:creationId xmlns:a16="http://schemas.microsoft.com/office/drawing/2014/main" id="{F6FB2AEE-ECA0-121C-1637-DEAE74E43E3A}"/>
              </a:ext>
            </a:extLst>
          </p:cNvPr>
          <p:cNvSpPr>
            <a:spLocks noGrp="1"/>
          </p:cNvSpPr>
          <p:nvPr>
            <p:ph sz="half" idx="14"/>
          </p:nvPr>
        </p:nvSpPr>
        <p:spPr>
          <a:xfrm>
            <a:off x="5825952" y="1795760"/>
            <a:ext cx="6004560" cy="3663285"/>
          </a:xfrm>
        </p:spPr>
        <p:txBody>
          <a:bodyPr/>
          <a:lstStyle/>
          <a:p>
            <a:pPr>
              <a:lnSpc>
                <a:spcPct val="100000"/>
              </a:lnSpc>
              <a:spcBef>
                <a:spcPts val="0"/>
              </a:spcBef>
              <a:spcAft>
                <a:spcPts val="0"/>
              </a:spcAft>
            </a:pPr>
            <a:r>
              <a:rPr lang="en-US" sz="1600" dirty="0">
                <a:solidFill>
                  <a:schemeClr val="accent1">
                    <a:lumMod val="50000"/>
                  </a:schemeClr>
                </a:solidFill>
              </a:rPr>
              <a:t>Students are obligated to notify the college of a disability and verify documentation.</a:t>
            </a:r>
          </a:p>
          <a:p>
            <a:pPr>
              <a:lnSpc>
                <a:spcPct val="100000"/>
              </a:lnSpc>
              <a:spcBef>
                <a:spcPts val="0"/>
              </a:spcBef>
              <a:spcAft>
                <a:spcPts val="0"/>
              </a:spcAft>
            </a:pPr>
            <a:r>
              <a:rPr lang="en-US" sz="1600" dirty="0">
                <a:solidFill>
                  <a:schemeClr val="accent1">
                    <a:lumMod val="50000"/>
                  </a:schemeClr>
                </a:solidFill>
              </a:rPr>
              <a:t>Colleges are not obligated to evaluate students. If students seek services, colleges may establish reasonable standards for documentation.</a:t>
            </a:r>
          </a:p>
          <a:p>
            <a:pPr>
              <a:lnSpc>
                <a:spcPct val="100000"/>
              </a:lnSpc>
              <a:spcBef>
                <a:spcPts val="0"/>
              </a:spcBef>
              <a:spcAft>
                <a:spcPts val="0"/>
              </a:spcAft>
            </a:pPr>
            <a:r>
              <a:rPr lang="en-US" sz="1600" dirty="0">
                <a:solidFill>
                  <a:schemeClr val="accent1">
                    <a:lumMod val="50000"/>
                  </a:schemeClr>
                </a:solidFill>
              </a:rPr>
              <a:t>Colleges must provide academic adjustments and auxiliary aids, as necessary, to ensure nondiscrimination.</a:t>
            </a:r>
          </a:p>
          <a:p>
            <a:pPr>
              <a:lnSpc>
                <a:spcPct val="100000"/>
              </a:lnSpc>
              <a:spcBef>
                <a:spcPts val="0"/>
              </a:spcBef>
              <a:spcAft>
                <a:spcPts val="0"/>
              </a:spcAft>
            </a:pPr>
            <a:r>
              <a:rPr lang="en-US" sz="1600" dirty="0">
                <a:solidFill>
                  <a:schemeClr val="accent1">
                    <a:lumMod val="50000"/>
                  </a:schemeClr>
                </a:solidFill>
              </a:rPr>
              <a:t>Students may:</a:t>
            </a:r>
          </a:p>
          <a:p>
            <a:pPr>
              <a:lnSpc>
                <a:spcPct val="100000"/>
              </a:lnSpc>
              <a:spcBef>
                <a:spcPts val="0"/>
              </a:spcBef>
              <a:spcAft>
                <a:spcPts val="0"/>
              </a:spcAft>
            </a:pPr>
            <a:r>
              <a:rPr lang="en-US" sz="1600" dirty="0">
                <a:solidFill>
                  <a:schemeClr val="accent1">
                    <a:lumMod val="50000"/>
                  </a:schemeClr>
                </a:solidFill>
              </a:rPr>
              <a:t>Contact the Section 504 or Title II Coordinator</a:t>
            </a:r>
          </a:p>
          <a:p>
            <a:pPr>
              <a:lnSpc>
                <a:spcPct val="100000"/>
              </a:lnSpc>
              <a:spcBef>
                <a:spcPts val="0"/>
              </a:spcBef>
              <a:spcAft>
                <a:spcPts val="0"/>
              </a:spcAft>
            </a:pPr>
            <a:r>
              <a:rPr lang="en-US" sz="1600" dirty="0">
                <a:solidFill>
                  <a:schemeClr val="accent1">
                    <a:lumMod val="50000"/>
                  </a:schemeClr>
                </a:solidFill>
              </a:rPr>
              <a:t>File an internal grievance</a:t>
            </a:r>
          </a:p>
          <a:p>
            <a:pPr>
              <a:lnSpc>
                <a:spcPct val="100000"/>
              </a:lnSpc>
              <a:spcBef>
                <a:spcPts val="0"/>
              </a:spcBef>
              <a:spcAft>
                <a:spcPts val="0"/>
              </a:spcAft>
            </a:pPr>
            <a:r>
              <a:rPr lang="en-US" sz="1600" dirty="0">
                <a:solidFill>
                  <a:schemeClr val="accent1">
                    <a:lumMod val="50000"/>
                  </a:schemeClr>
                </a:solidFill>
              </a:rPr>
              <a:t>Colleges are required to conduct a hearing if also Title IX related.</a:t>
            </a:r>
          </a:p>
          <a:p>
            <a:pPr>
              <a:lnSpc>
                <a:spcPct val="100000"/>
              </a:lnSpc>
              <a:spcBef>
                <a:spcPts val="0"/>
              </a:spcBef>
              <a:spcAft>
                <a:spcPts val="0"/>
              </a:spcAft>
            </a:pPr>
            <a:r>
              <a:rPr lang="en-US" sz="1600" dirty="0">
                <a:solidFill>
                  <a:schemeClr val="accent1">
                    <a:lumMod val="50000"/>
                  </a:schemeClr>
                </a:solidFill>
              </a:rPr>
              <a:t>File a federal complaint or with another appropriate agency.</a:t>
            </a:r>
          </a:p>
        </p:txBody>
      </p:sp>
      <p:sp>
        <p:nvSpPr>
          <p:cNvPr id="7" name="Slide Number Placeholder 6">
            <a:extLst>
              <a:ext uri="{FF2B5EF4-FFF2-40B4-BE49-F238E27FC236}">
                <a16:creationId xmlns:a16="http://schemas.microsoft.com/office/drawing/2014/main" id="{78459FC0-C94B-CCD7-B2B0-FC7E4C3DC5C8}"/>
              </a:ext>
            </a:extLst>
          </p:cNvPr>
          <p:cNvSpPr>
            <a:spLocks noGrp="1"/>
          </p:cNvSpPr>
          <p:nvPr>
            <p:ph type="sldNum" sz="quarter" idx="12"/>
          </p:nvPr>
        </p:nvSpPr>
        <p:spPr/>
        <p:txBody>
          <a:bodyPr/>
          <a:lstStyle/>
          <a:p>
            <a:fld id="{A3D1C70C-36A2-44FC-A083-98959550CFF4}" type="slidenum">
              <a:rPr lang="en-US" smtClean="0"/>
              <a:t>40</a:t>
            </a:fld>
            <a:endParaRPr lang="en-US" dirty="0"/>
          </a:p>
        </p:txBody>
      </p:sp>
    </p:spTree>
    <p:extLst>
      <p:ext uri="{BB962C8B-B14F-4D97-AF65-F5344CB8AC3E}">
        <p14:creationId xmlns:p14="http://schemas.microsoft.com/office/powerpoint/2010/main" val="3712501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1375366" y="113418"/>
            <a:ext cx="9750298" cy="994207"/>
          </a:xfrm>
        </p:spPr>
        <p:txBody>
          <a:bodyPr>
            <a:normAutofit fontScale="90000"/>
          </a:bodyPr>
          <a:lstStyle/>
          <a:p>
            <a:r>
              <a:rPr lang="en-US" altLang="en-US" sz="3600" b="1" dirty="0">
                <a:solidFill>
                  <a:schemeClr val="accent2">
                    <a:lumMod val="50000"/>
                  </a:schemeClr>
                </a:solidFill>
                <a:latin typeface="+mn-lt"/>
              </a:rPr>
              <a:t>Services for Students with Disabilities</a:t>
            </a:r>
            <a:br>
              <a:rPr lang="en-US" altLang="en-US" sz="3600" b="1" dirty="0">
                <a:solidFill>
                  <a:schemeClr val="accent2">
                    <a:lumMod val="50000"/>
                  </a:schemeClr>
                </a:solidFill>
                <a:latin typeface="+mn-lt"/>
              </a:rPr>
            </a:br>
            <a:r>
              <a:rPr lang="en-US" altLang="en-US" sz="3600" dirty="0">
                <a:solidFill>
                  <a:schemeClr val="accent2">
                    <a:lumMod val="50000"/>
                  </a:schemeClr>
                </a:solidFill>
                <a:latin typeface="+mn-lt"/>
              </a:rPr>
              <a:t>Preadmission Inquiry </a:t>
            </a:r>
            <a:endParaRPr lang="en-US" altLang="en-US" sz="3600" dirty="0">
              <a:solidFill>
                <a:schemeClr val="accent5">
                  <a:lumMod val="50000"/>
                </a:schemeClr>
              </a:solidFill>
              <a:latin typeface="+mn-lt"/>
              <a:cs typeface="Arial" panose="020B0604020202020204" pitchFamily="34" charset="0"/>
            </a:endParaRPr>
          </a:p>
        </p:txBody>
      </p:sp>
      <p:sp>
        <p:nvSpPr>
          <p:cNvPr id="3" name="Content Placeholder 2"/>
          <p:cNvSpPr>
            <a:spLocks noGrp="1"/>
          </p:cNvSpPr>
          <p:nvPr>
            <p:ph sz="half" idx="1"/>
          </p:nvPr>
        </p:nvSpPr>
        <p:spPr>
          <a:xfrm>
            <a:off x="1483567" y="1301262"/>
            <a:ext cx="10077062" cy="3974150"/>
          </a:xfrm>
        </p:spPr>
        <p:txBody>
          <a:bodyPr rtlCol="0">
            <a:normAutofit/>
          </a:bodyPr>
          <a:lstStyle/>
          <a:p>
            <a:pPr marL="0" indent="0">
              <a:spcAft>
                <a:spcPts val="0"/>
              </a:spcAft>
              <a:buNone/>
              <a:defRPr/>
            </a:pPr>
            <a:r>
              <a:rPr lang="en-US" sz="2800" dirty="0">
                <a:solidFill>
                  <a:schemeClr val="accent1">
                    <a:lumMod val="50000"/>
                  </a:schemeClr>
                </a:solidFill>
                <a:latin typeface="+mn-lt"/>
              </a:rPr>
              <a:t>The recipient may not make a preadmission inquiry as to whether an applicant for admission is a disabled person but, after admission, may make inquiries on a confidential basis as to disability that may require accommodation. (i.e., Postsecondary Institutions, Postsecondary County Vocational-Technical Districts and Shared-Time Programs)34 C.F.R. § 104.42 (b)(4). </a:t>
            </a:r>
            <a:endParaRPr lang="en-US" altLang="en-US" sz="2800" dirty="0">
              <a:solidFill>
                <a:schemeClr val="accent1">
                  <a:lumMod val="50000"/>
                </a:schemeClr>
              </a:solidFill>
              <a:latin typeface="+mn-lt"/>
            </a:endParaRPr>
          </a:p>
        </p:txBody>
      </p:sp>
    </p:spTree>
    <p:extLst>
      <p:ext uri="{BB962C8B-B14F-4D97-AF65-F5344CB8AC3E}">
        <p14:creationId xmlns:p14="http://schemas.microsoft.com/office/powerpoint/2010/main" val="18231032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8033" y="152400"/>
            <a:ext cx="9339960" cy="1143000"/>
          </a:xfrm>
        </p:spPr>
        <p:txBody>
          <a:bodyPr rtlCol="0">
            <a:normAutofit/>
          </a:bodyPr>
          <a:lstStyle/>
          <a:p>
            <a:pPr>
              <a:defRPr/>
            </a:pPr>
            <a:r>
              <a:rPr lang="en-US" sz="3600" b="1" dirty="0">
                <a:solidFill>
                  <a:schemeClr val="accent2">
                    <a:lumMod val="50000"/>
                  </a:schemeClr>
                </a:solidFill>
                <a:latin typeface="+mn-lt"/>
              </a:rPr>
              <a:t>Student Financial Assistance </a:t>
            </a:r>
            <a:r>
              <a:rPr lang="en-US" sz="3600" dirty="0">
                <a:solidFill>
                  <a:schemeClr val="accent2">
                    <a:lumMod val="50000"/>
                  </a:schemeClr>
                </a:solidFill>
                <a:latin typeface="+mn-lt"/>
              </a:rPr>
              <a:t>(1 of 2) </a:t>
            </a:r>
            <a:endParaRPr lang="en-US" sz="3600" dirty="0">
              <a:solidFill>
                <a:schemeClr val="accent5">
                  <a:lumMod val="50000"/>
                </a:schemeClr>
              </a:solidFill>
              <a:latin typeface="+mn-lt"/>
              <a:cs typeface="Arial" pitchFamily="34" charset="0"/>
            </a:endParaRPr>
          </a:p>
        </p:txBody>
      </p:sp>
      <p:sp>
        <p:nvSpPr>
          <p:cNvPr id="3" name="Content Placeholder 2"/>
          <p:cNvSpPr>
            <a:spLocks noGrp="1"/>
          </p:cNvSpPr>
          <p:nvPr>
            <p:ph sz="half" idx="1"/>
          </p:nvPr>
        </p:nvSpPr>
        <p:spPr>
          <a:xfrm>
            <a:off x="1328033" y="1447800"/>
            <a:ext cx="10101966" cy="4114800"/>
          </a:xfrm>
        </p:spPr>
        <p:txBody>
          <a:bodyPr rtlCol="0">
            <a:normAutofit/>
          </a:bodyPr>
          <a:lstStyle/>
          <a:p>
            <a:pPr marL="0" indent="0">
              <a:lnSpc>
                <a:spcPct val="100000"/>
              </a:lnSpc>
              <a:spcBef>
                <a:spcPts val="0"/>
              </a:spcBef>
              <a:spcAft>
                <a:spcPts val="0"/>
              </a:spcAft>
              <a:buNone/>
              <a:defRPr/>
            </a:pPr>
            <a:r>
              <a:rPr lang="en-US" sz="2800" dirty="0">
                <a:solidFill>
                  <a:schemeClr val="accent1">
                    <a:lumMod val="50000"/>
                  </a:schemeClr>
                </a:solidFill>
              </a:rPr>
              <a:t>The MOA Program determines whether or not the subrecipient has in place requirements to comply with the </a:t>
            </a:r>
            <a:r>
              <a:rPr lang="en-US" sz="2800" i="1" dirty="0">
                <a:solidFill>
                  <a:schemeClr val="accent1">
                    <a:lumMod val="50000"/>
                  </a:schemeClr>
                </a:solidFill>
              </a:rPr>
              <a:t>Guidelines, </a:t>
            </a:r>
            <a:r>
              <a:rPr lang="en-US" sz="2800" dirty="0">
                <a:solidFill>
                  <a:schemeClr val="accent1">
                    <a:lumMod val="50000"/>
                  </a:schemeClr>
                </a:solidFill>
              </a:rPr>
              <a:t>OCR regulations, and civil rights legislation related to student financial assistance and scholarship offerings</a:t>
            </a:r>
            <a:r>
              <a:rPr lang="en-US" sz="3600" dirty="0">
                <a:solidFill>
                  <a:schemeClr val="accent5">
                    <a:lumMod val="50000"/>
                  </a:schemeClr>
                </a:solidFill>
              </a:rPr>
              <a:t>. </a:t>
            </a:r>
          </a:p>
        </p:txBody>
      </p:sp>
    </p:spTree>
    <p:extLst>
      <p:ext uri="{BB962C8B-B14F-4D97-AF65-F5344CB8AC3E}">
        <p14:creationId xmlns:p14="http://schemas.microsoft.com/office/powerpoint/2010/main" val="1647447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7641" y="189938"/>
            <a:ext cx="9053071" cy="792695"/>
          </a:xfrm>
        </p:spPr>
        <p:txBody>
          <a:bodyPr>
            <a:noAutofit/>
          </a:bodyPr>
          <a:lstStyle/>
          <a:p>
            <a:pPr>
              <a:defRPr/>
            </a:pPr>
            <a:r>
              <a:rPr lang="en-US" sz="3200" b="1" dirty="0">
                <a:solidFill>
                  <a:schemeClr val="accent2">
                    <a:lumMod val="50000"/>
                  </a:schemeClr>
                </a:solidFill>
                <a:latin typeface="+mn-lt"/>
                <a:cs typeface="Arial" pitchFamily="34" charset="0"/>
              </a:rPr>
              <a:t>Student Financial Assistance </a:t>
            </a:r>
            <a:r>
              <a:rPr lang="en-US" sz="3200" dirty="0">
                <a:solidFill>
                  <a:schemeClr val="accent2">
                    <a:lumMod val="50000"/>
                  </a:schemeClr>
                </a:solidFill>
                <a:latin typeface="+mn-lt"/>
                <a:cs typeface="Arial" pitchFamily="34" charset="0"/>
              </a:rPr>
              <a:t>(2 of 2)</a:t>
            </a:r>
          </a:p>
        </p:txBody>
      </p:sp>
      <p:sp>
        <p:nvSpPr>
          <p:cNvPr id="3" name="Content Placeholder 2"/>
          <p:cNvSpPr>
            <a:spLocks noGrp="1"/>
          </p:cNvSpPr>
          <p:nvPr>
            <p:ph sz="half" idx="1"/>
          </p:nvPr>
        </p:nvSpPr>
        <p:spPr>
          <a:xfrm>
            <a:off x="1175657" y="1254357"/>
            <a:ext cx="10954796" cy="4349286"/>
          </a:xfrm>
        </p:spPr>
        <p:txBody>
          <a:bodyPr rtlCol="0">
            <a:normAutofit/>
          </a:bodyPr>
          <a:lstStyle/>
          <a:p>
            <a:pPr>
              <a:lnSpc>
                <a:spcPct val="120000"/>
              </a:lnSpc>
              <a:spcBef>
                <a:spcPts val="0"/>
              </a:spcBef>
              <a:spcAft>
                <a:spcPts val="0"/>
              </a:spcAft>
              <a:defRPr/>
            </a:pPr>
            <a:r>
              <a:rPr lang="en-US" sz="2400" dirty="0">
                <a:solidFill>
                  <a:schemeClr val="accent1">
                    <a:lumMod val="50000"/>
                  </a:schemeClr>
                </a:solidFill>
                <a:latin typeface="+mj-lt"/>
              </a:rPr>
              <a:t>Scholarships must be available to all students with regards to race, color, national origin, sex, or disability status.</a:t>
            </a:r>
          </a:p>
          <a:p>
            <a:pPr>
              <a:lnSpc>
                <a:spcPct val="120000"/>
              </a:lnSpc>
              <a:spcBef>
                <a:spcPts val="0"/>
              </a:spcBef>
              <a:spcAft>
                <a:spcPts val="0"/>
              </a:spcAft>
              <a:defRPr/>
            </a:pPr>
            <a:r>
              <a:rPr lang="en-US" sz="2400" dirty="0">
                <a:solidFill>
                  <a:schemeClr val="accent1">
                    <a:lumMod val="50000"/>
                  </a:schemeClr>
                </a:solidFill>
                <a:latin typeface="+mj-lt"/>
              </a:rPr>
              <a:t>Financial aid materials are published for EL students and families in their native language </a:t>
            </a:r>
          </a:p>
          <a:p>
            <a:pPr>
              <a:lnSpc>
                <a:spcPct val="120000"/>
              </a:lnSpc>
              <a:spcBef>
                <a:spcPts val="0"/>
              </a:spcBef>
              <a:spcAft>
                <a:spcPts val="0"/>
              </a:spcAft>
              <a:defRPr/>
            </a:pPr>
            <a:r>
              <a:rPr lang="en-US" sz="2400" dirty="0">
                <a:solidFill>
                  <a:schemeClr val="accent1">
                    <a:lumMod val="50000"/>
                  </a:schemeClr>
                </a:solidFill>
                <a:latin typeface="+mj-lt"/>
              </a:rPr>
              <a:t>Financial aid procedures are easily accessible and open to all students to apply for financial awards and scholarships.  </a:t>
            </a:r>
          </a:p>
          <a:p>
            <a:pPr>
              <a:lnSpc>
                <a:spcPct val="120000"/>
              </a:lnSpc>
              <a:spcBef>
                <a:spcPts val="0"/>
              </a:spcBef>
              <a:spcAft>
                <a:spcPts val="0"/>
              </a:spcAft>
              <a:defRPr/>
            </a:pPr>
            <a:r>
              <a:rPr lang="en-US" sz="2400" dirty="0">
                <a:solidFill>
                  <a:schemeClr val="accent1">
                    <a:lumMod val="50000"/>
                  </a:schemeClr>
                </a:solidFill>
                <a:latin typeface="+mj-lt"/>
              </a:rPr>
              <a:t>Financial assistance should be offered regardless of sex, race, color, national origin, or disability status, 34 CFR § 104.46(a), 34 CFR § 100.3(b), 34 CFR § 106.37, </a:t>
            </a:r>
            <a:r>
              <a:rPr lang="en-US" sz="2400" i="1" dirty="0">
                <a:solidFill>
                  <a:schemeClr val="accent1">
                    <a:lumMod val="50000"/>
                  </a:schemeClr>
                </a:solidFill>
                <a:latin typeface="+mj-lt"/>
              </a:rPr>
              <a:t>Guidelines VI-B</a:t>
            </a:r>
            <a:r>
              <a:rPr lang="en-US" sz="2400" dirty="0">
                <a:solidFill>
                  <a:schemeClr val="accent1">
                    <a:lumMod val="50000"/>
                  </a:schemeClr>
                </a:solidFill>
                <a:latin typeface="+mj-lt"/>
              </a:rPr>
              <a:t>.</a:t>
            </a:r>
          </a:p>
        </p:txBody>
      </p:sp>
    </p:spTree>
    <p:extLst>
      <p:ext uri="{BB962C8B-B14F-4D97-AF65-F5344CB8AC3E}">
        <p14:creationId xmlns:p14="http://schemas.microsoft.com/office/powerpoint/2010/main" val="2736758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1274887" y="0"/>
            <a:ext cx="9857738" cy="1143000"/>
          </a:xfrm>
        </p:spPr>
        <p:txBody>
          <a:bodyPr>
            <a:noAutofit/>
          </a:bodyPr>
          <a:lstStyle/>
          <a:p>
            <a:pPr marL="114300" indent="-114300"/>
            <a:r>
              <a:rPr lang="en-US" altLang="en-US" sz="3200" b="1" dirty="0">
                <a:solidFill>
                  <a:schemeClr val="accent5">
                    <a:lumMod val="50000"/>
                  </a:schemeClr>
                </a:solidFill>
                <a:latin typeface="+mn-lt"/>
              </a:rPr>
              <a:t> </a:t>
            </a:r>
            <a:r>
              <a:rPr lang="en-US" altLang="en-US" sz="3200" b="1" dirty="0">
                <a:solidFill>
                  <a:schemeClr val="accent2">
                    <a:lumMod val="50000"/>
                  </a:schemeClr>
                </a:solidFill>
                <a:latin typeface="+mn-lt"/>
              </a:rPr>
              <a:t>College Work-Study, Cooperative Education, Job Placement </a:t>
            </a:r>
            <a:r>
              <a:rPr lang="en-US" altLang="en-US" sz="3200" b="1" dirty="0">
                <a:solidFill>
                  <a:schemeClr val="accent2">
                    <a:lumMod val="50000"/>
                  </a:schemeClr>
                </a:solidFill>
                <a:latin typeface="+mn-lt"/>
                <a:cs typeface="Arial" panose="020B0604020202020204" pitchFamily="34" charset="0"/>
              </a:rPr>
              <a:t>and Apprenticeship Programs </a:t>
            </a:r>
            <a:r>
              <a:rPr lang="en-US" altLang="en-US" sz="3200" dirty="0">
                <a:solidFill>
                  <a:schemeClr val="accent2">
                    <a:lumMod val="50000"/>
                  </a:schemeClr>
                </a:solidFill>
                <a:latin typeface="+mn-lt"/>
                <a:cs typeface="Arial" panose="020B0604020202020204" pitchFamily="34" charset="0"/>
              </a:rPr>
              <a:t>(1 of 2)</a:t>
            </a:r>
          </a:p>
        </p:txBody>
      </p:sp>
      <p:sp>
        <p:nvSpPr>
          <p:cNvPr id="112642" name="Content Placeholder 2"/>
          <p:cNvSpPr>
            <a:spLocks noGrp="1"/>
          </p:cNvSpPr>
          <p:nvPr>
            <p:ph sz="half" idx="1"/>
          </p:nvPr>
        </p:nvSpPr>
        <p:spPr>
          <a:xfrm>
            <a:off x="1360146" y="1554031"/>
            <a:ext cx="10980640" cy="2738094"/>
          </a:xfrm>
        </p:spPr>
        <p:txBody>
          <a:bodyPr>
            <a:noAutofit/>
          </a:bodyPr>
          <a:lstStyle/>
          <a:p>
            <a:pPr marL="0" indent="0">
              <a:lnSpc>
                <a:spcPct val="100000"/>
              </a:lnSpc>
              <a:spcBef>
                <a:spcPts val="0"/>
              </a:spcBef>
              <a:spcAft>
                <a:spcPts val="0"/>
              </a:spcAft>
              <a:buNone/>
            </a:pPr>
            <a:r>
              <a:rPr lang="en-US" sz="2800" dirty="0">
                <a:solidFill>
                  <a:schemeClr val="accent1">
                    <a:lumMod val="50000"/>
                  </a:schemeClr>
                </a:solidFill>
              </a:rPr>
              <a:t>The MOA Program determines whether or not the subrecipient has in place requirements to comply </a:t>
            </a:r>
            <a:r>
              <a:rPr lang="en-US" altLang="en-US" sz="2800" dirty="0">
                <a:solidFill>
                  <a:schemeClr val="accent1">
                    <a:lumMod val="50000"/>
                  </a:schemeClr>
                </a:solidFill>
              </a:rPr>
              <a:t>with the </a:t>
            </a:r>
            <a:r>
              <a:rPr lang="en-US" sz="2800" i="1" dirty="0">
                <a:solidFill>
                  <a:schemeClr val="accent1">
                    <a:lumMod val="50000"/>
                  </a:schemeClr>
                </a:solidFill>
              </a:rPr>
              <a:t>Guidelines, </a:t>
            </a:r>
            <a:r>
              <a:rPr lang="en-US" sz="2800" dirty="0">
                <a:solidFill>
                  <a:schemeClr val="accent1">
                    <a:lumMod val="50000"/>
                  </a:schemeClr>
                </a:solidFill>
              </a:rPr>
              <a:t>OCR regulations, and civil rights legislation related to </a:t>
            </a:r>
            <a:r>
              <a:rPr lang="en-US" altLang="en-US" sz="2800" dirty="0">
                <a:solidFill>
                  <a:schemeClr val="accent1">
                    <a:lumMod val="50000"/>
                  </a:schemeClr>
                </a:solidFill>
              </a:rPr>
              <a:t>opportunities in cooperative education, work-study, apprenticeships, and job placement programs.</a:t>
            </a:r>
          </a:p>
        </p:txBody>
      </p:sp>
    </p:spTree>
    <p:extLst>
      <p:ext uri="{BB962C8B-B14F-4D97-AF65-F5344CB8AC3E}">
        <p14:creationId xmlns:p14="http://schemas.microsoft.com/office/powerpoint/2010/main" val="33845823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224" y="0"/>
            <a:ext cx="9144000" cy="1220816"/>
          </a:xfrm>
        </p:spPr>
        <p:txBody>
          <a:bodyPr>
            <a:noAutofit/>
          </a:bodyPr>
          <a:lstStyle/>
          <a:p>
            <a:pPr>
              <a:defRPr/>
            </a:pPr>
            <a:r>
              <a:rPr lang="en-US" sz="3200" b="1" dirty="0">
                <a:solidFill>
                  <a:schemeClr val="accent2">
                    <a:lumMod val="50000"/>
                  </a:schemeClr>
                </a:solidFill>
                <a:latin typeface="+mn-lt"/>
                <a:cs typeface="Arial" pitchFamily="34" charset="0"/>
              </a:rPr>
              <a:t>Work Study, Cooperative Education, Job Placement and Apprenticeship Programs </a:t>
            </a:r>
            <a:r>
              <a:rPr lang="en-US" sz="3200" dirty="0">
                <a:solidFill>
                  <a:schemeClr val="accent2">
                    <a:lumMod val="50000"/>
                  </a:schemeClr>
                </a:solidFill>
                <a:latin typeface="+mn-lt"/>
                <a:cs typeface="Arial" pitchFamily="34" charset="0"/>
              </a:rPr>
              <a:t>(2 of 2)</a:t>
            </a:r>
          </a:p>
        </p:txBody>
      </p:sp>
      <p:sp>
        <p:nvSpPr>
          <p:cNvPr id="3" name="Content Placeholder 2"/>
          <p:cNvSpPr>
            <a:spLocks noGrp="1"/>
          </p:cNvSpPr>
          <p:nvPr>
            <p:ph sz="half" idx="1"/>
          </p:nvPr>
        </p:nvSpPr>
        <p:spPr>
          <a:xfrm>
            <a:off x="1022856" y="1024171"/>
            <a:ext cx="10801867" cy="5248809"/>
          </a:xfrm>
        </p:spPr>
        <p:txBody>
          <a:bodyPr rtlCol="0">
            <a:normAutofit fontScale="55000" lnSpcReduction="20000"/>
          </a:bodyPr>
          <a:lstStyle/>
          <a:p>
            <a:pPr marL="628650" lvl="1" indent="-282575">
              <a:lnSpc>
                <a:spcPct val="120000"/>
              </a:lnSpc>
              <a:spcBef>
                <a:spcPts val="0"/>
              </a:spcBef>
              <a:spcAft>
                <a:spcPts val="0"/>
              </a:spcAft>
              <a:defRPr/>
            </a:pPr>
            <a:r>
              <a:rPr lang="en-US" sz="4400" dirty="0">
                <a:solidFill>
                  <a:schemeClr val="accent1">
                    <a:lumMod val="50000"/>
                  </a:schemeClr>
                </a:solidFill>
              </a:rPr>
              <a:t>The subrecipient must ensure that opportunities in work-study, cooperative education, apprenticeships, and job placement are available to students without regards to race, color, national origin, sex, or disability status. </a:t>
            </a:r>
          </a:p>
          <a:p>
            <a:pPr marL="628650" lvl="1" indent="-282575">
              <a:lnSpc>
                <a:spcPct val="120000"/>
              </a:lnSpc>
              <a:spcBef>
                <a:spcPts val="0"/>
              </a:spcBef>
              <a:spcAft>
                <a:spcPts val="0"/>
              </a:spcAft>
              <a:defRPr/>
            </a:pPr>
            <a:r>
              <a:rPr lang="en-US" sz="4400" dirty="0">
                <a:solidFill>
                  <a:schemeClr val="accent1">
                    <a:lumMod val="50000"/>
                  </a:schemeClr>
                </a:solidFill>
              </a:rPr>
              <a:t>The subrecipient must ensure that student recruitment, hiring, placement, assignment to work tasks, hours of employment, levels of responsibility, and in pay are equitable.</a:t>
            </a:r>
          </a:p>
          <a:p>
            <a:pPr marL="628650" lvl="1" indent="-282575">
              <a:lnSpc>
                <a:spcPct val="120000"/>
              </a:lnSpc>
              <a:spcBef>
                <a:spcPts val="0"/>
              </a:spcBef>
              <a:spcAft>
                <a:spcPts val="0"/>
              </a:spcAft>
              <a:defRPr/>
            </a:pPr>
            <a:r>
              <a:rPr lang="en-US" sz="4400" dirty="0">
                <a:solidFill>
                  <a:schemeClr val="accent1">
                    <a:lumMod val="50000"/>
                  </a:schemeClr>
                </a:solidFill>
              </a:rPr>
              <a:t>Written agreement (s) must contain an assurance from the employer that students will be accepted and assigned to jobs and otherwise treated without regard to race, color, national origin, sex, or handicap.</a:t>
            </a:r>
          </a:p>
          <a:p>
            <a:pPr marL="628650" lvl="1" indent="-282575">
              <a:lnSpc>
                <a:spcPct val="120000"/>
              </a:lnSpc>
              <a:spcBef>
                <a:spcPts val="0"/>
              </a:spcBef>
              <a:spcAft>
                <a:spcPts val="0"/>
              </a:spcAft>
              <a:defRPr/>
            </a:pPr>
            <a:r>
              <a:rPr lang="en-US" sz="4400" dirty="0">
                <a:solidFill>
                  <a:schemeClr val="accent1">
                    <a:lumMod val="50000"/>
                  </a:schemeClr>
                </a:solidFill>
              </a:rPr>
              <a:t>Recipients may not honor any student employer's request for students who are free of disabilities or for students of a particular race, color, national origin, or sex.</a:t>
            </a:r>
          </a:p>
        </p:txBody>
      </p:sp>
    </p:spTree>
    <p:extLst>
      <p:ext uri="{BB962C8B-B14F-4D97-AF65-F5344CB8AC3E}">
        <p14:creationId xmlns:p14="http://schemas.microsoft.com/office/powerpoint/2010/main" val="1354662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1341310" y="319877"/>
            <a:ext cx="6421448" cy="685800"/>
          </a:xfrm>
        </p:spPr>
        <p:txBody>
          <a:bodyPr>
            <a:normAutofit/>
          </a:bodyPr>
          <a:lstStyle/>
          <a:p>
            <a:r>
              <a:rPr lang="en-US" altLang="en-US" sz="3200" b="1" dirty="0">
                <a:solidFill>
                  <a:schemeClr val="accent2">
                    <a:lumMod val="50000"/>
                  </a:schemeClr>
                </a:solidFill>
                <a:latin typeface="+mn-lt"/>
                <a:cs typeface="Arial" panose="020B0604020202020204" pitchFamily="34" charset="0"/>
              </a:rPr>
              <a:t>Employment </a:t>
            </a:r>
            <a:r>
              <a:rPr lang="en-US" altLang="en-US" sz="3200" dirty="0">
                <a:solidFill>
                  <a:schemeClr val="accent2">
                    <a:lumMod val="50000"/>
                  </a:schemeClr>
                </a:solidFill>
                <a:latin typeface="+mn-lt"/>
                <a:cs typeface="Arial" panose="020B0604020202020204" pitchFamily="34" charset="0"/>
              </a:rPr>
              <a:t>(1 of 2)</a:t>
            </a:r>
          </a:p>
        </p:txBody>
      </p:sp>
      <p:sp>
        <p:nvSpPr>
          <p:cNvPr id="3" name="Content Placeholder 2"/>
          <p:cNvSpPr>
            <a:spLocks noGrp="1"/>
          </p:cNvSpPr>
          <p:nvPr>
            <p:ph sz="half" idx="1"/>
          </p:nvPr>
        </p:nvSpPr>
        <p:spPr>
          <a:xfrm>
            <a:off x="1341310" y="1181100"/>
            <a:ext cx="10573868" cy="4495800"/>
          </a:xfrm>
        </p:spPr>
        <p:txBody>
          <a:bodyPr rtlCol="0">
            <a:normAutofit/>
          </a:bodyPr>
          <a:lstStyle/>
          <a:p>
            <a:pPr marL="0" indent="0">
              <a:spcAft>
                <a:spcPts val="0"/>
              </a:spcAft>
              <a:buNone/>
              <a:defRPr/>
            </a:pPr>
            <a:r>
              <a:rPr lang="en-US" sz="2800" dirty="0">
                <a:solidFill>
                  <a:schemeClr val="accent1">
                    <a:lumMod val="50000"/>
                  </a:schemeClr>
                </a:solidFill>
                <a:latin typeface="+mn-lt"/>
              </a:rPr>
              <a:t>The MOA Program determines whether or not the subrecipient has in place requirements to comply with </a:t>
            </a:r>
            <a:r>
              <a:rPr lang="en-US" sz="2800" i="1" dirty="0">
                <a:solidFill>
                  <a:schemeClr val="accent1">
                    <a:lumMod val="50000"/>
                  </a:schemeClr>
                </a:solidFill>
                <a:latin typeface="+mn-lt"/>
              </a:rPr>
              <a:t>Guidelines,</a:t>
            </a:r>
            <a:r>
              <a:rPr lang="en-US" sz="2800" dirty="0">
                <a:solidFill>
                  <a:schemeClr val="accent1">
                    <a:lumMod val="50000"/>
                  </a:schemeClr>
                </a:solidFill>
                <a:latin typeface="+mn-lt"/>
              </a:rPr>
              <a:t> OCR regulations, and civil rights legislation </a:t>
            </a:r>
            <a:r>
              <a:rPr lang="en-US" altLang="en-US" sz="2800" dirty="0">
                <a:solidFill>
                  <a:schemeClr val="accent1">
                    <a:lumMod val="50000"/>
                  </a:schemeClr>
                </a:solidFill>
                <a:latin typeface="+mn-lt"/>
              </a:rPr>
              <a:t>related to employment practices for CTE faculty and related staff.</a:t>
            </a:r>
          </a:p>
        </p:txBody>
      </p:sp>
    </p:spTree>
    <p:extLst>
      <p:ext uri="{BB962C8B-B14F-4D97-AF65-F5344CB8AC3E}">
        <p14:creationId xmlns:p14="http://schemas.microsoft.com/office/powerpoint/2010/main" val="3385403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531" y="205131"/>
            <a:ext cx="7793038" cy="982062"/>
          </a:xfrm>
        </p:spPr>
        <p:txBody>
          <a:bodyPr>
            <a:noAutofit/>
          </a:bodyPr>
          <a:lstStyle/>
          <a:p>
            <a:pPr>
              <a:defRPr/>
            </a:pPr>
            <a:r>
              <a:rPr lang="en-US" sz="3200" b="1" dirty="0">
                <a:solidFill>
                  <a:schemeClr val="accent2">
                    <a:lumMod val="50000"/>
                  </a:schemeClr>
                </a:solidFill>
                <a:latin typeface="+mn-lt"/>
                <a:cs typeface="Arial" pitchFamily="34" charset="0"/>
              </a:rPr>
              <a:t>Employment </a:t>
            </a:r>
            <a:r>
              <a:rPr lang="en-US" sz="3200" dirty="0">
                <a:solidFill>
                  <a:schemeClr val="accent2">
                    <a:lumMod val="50000"/>
                  </a:schemeClr>
                </a:solidFill>
                <a:latin typeface="+mn-lt"/>
                <a:cs typeface="Arial" pitchFamily="34" charset="0"/>
              </a:rPr>
              <a:t>(2 of 2) </a:t>
            </a:r>
          </a:p>
        </p:txBody>
      </p:sp>
      <p:sp>
        <p:nvSpPr>
          <p:cNvPr id="3" name="Content Placeholder 2"/>
          <p:cNvSpPr>
            <a:spLocks noGrp="1"/>
          </p:cNvSpPr>
          <p:nvPr>
            <p:ph sz="half" idx="1"/>
          </p:nvPr>
        </p:nvSpPr>
        <p:spPr>
          <a:xfrm>
            <a:off x="1189703" y="1090362"/>
            <a:ext cx="10897522" cy="4677276"/>
          </a:xfrm>
        </p:spPr>
        <p:txBody>
          <a:bodyPr rtlCol="0">
            <a:normAutofit/>
          </a:bodyPr>
          <a:lstStyle/>
          <a:p>
            <a:pPr>
              <a:lnSpc>
                <a:spcPct val="120000"/>
              </a:lnSpc>
              <a:spcBef>
                <a:spcPts val="0"/>
              </a:spcBef>
            </a:pPr>
            <a:r>
              <a:rPr lang="en-US" sz="2000" dirty="0">
                <a:solidFill>
                  <a:schemeClr val="accent1">
                    <a:lumMod val="50000"/>
                  </a:schemeClr>
                </a:solidFill>
              </a:rPr>
              <a:t>The subrecipient may not engage in any employment practice that discriminates on the basis of race, color, or national origin if such discrimination tends to result in segregation, exclusion, or other discrimination against students. Guidelines, VIII-A</a:t>
            </a:r>
          </a:p>
          <a:p>
            <a:pPr>
              <a:lnSpc>
                <a:spcPct val="120000"/>
              </a:lnSpc>
              <a:spcBef>
                <a:spcPts val="0"/>
              </a:spcBef>
            </a:pPr>
            <a:r>
              <a:rPr lang="en-US" sz="2000" dirty="0">
                <a:solidFill>
                  <a:schemeClr val="accent1">
                    <a:lumMod val="50000"/>
                  </a:schemeClr>
                </a:solidFill>
              </a:rPr>
              <a:t>The subrecipient shall not apply any policy or take any employment action related to the marital, parental, or family status of an employee or applicant which treats persons differently on the basis of sex.  34 C.F.R. §106.57</a:t>
            </a:r>
          </a:p>
          <a:p>
            <a:pPr>
              <a:lnSpc>
                <a:spcPct val="120000"/>
              </a:lnSpc>
              <a:spcBef>
                <a:spcPts val="0"/>
              </a:spcBef>
            </a:pPr>
            <a:r>
              <a:rPr lang="en-US" sz="2000" dirty="0">
                <a:solidFill>
                  <a:schemeClr val="accent1">
                    <a:lumMod val="50000"/>
                  </a:schemeClr>
                </a:solidFill>
              </a:rPr>
              <a:t>The subrecipient may not make pre-employment inquiries as to the marital status of an applicant for employment. 34 C.F.R. §106.60</a:t>
            </a:r>
          </a:p>
          <a:p>
            <a:pPr>
              <a:lnSpc>
                <a:spcPct val="120000"/>
              </a:lnSpc>
              <a:spcBef>
                <a:spcPts val="0"/>
              </a:spcBef>
            </a:pPr>
            <a:r>
              <a:rPr lang="en-US" sz="2000" dirty="0">
                <a:solidFill>
                  <a:schemeClr val="accent1">
                    <a:lumMod val="50000"/>
                  </a:schemeClr>
                </a:solidFill>
              </a:rPr>
              <a:t>The subrecipient may not conduct a preemployment medical examination or may not make a preemployment inquiry of an applicant as to whether the applicant is a disabled person or as to the nature or severity of a handicap. 34 C.F.R. §104.14</a:t>
            </a:r>
          </a:p>
        </p:txBody>
      </p:sp>
    </p:spTree>
    <p:extLst>
      <p:ext uri="{BB962C8B-B14F-4D97-AF65-F5344CB8AC3E}">
        <p14:creationId xmlns:p14="http://schemas.microsoft.com/office/powerpoint/2010/main" val="540479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223" y="173036"/>
            <a:ext cx="7793038" cy="793750"/>
          </a:xfrm>
        </p:spPr>
        <p:txBody>
          <a:bodyPr rtlCol="0">
            <a:normAutofit/>
          </a:bodyPr>
          <a:lstStyle/>
          <a:p>
            <a:pPr>
              <a:defRPr/>
            </a:pPr>
            <a:r>
              <a:rPr lang="en-US" sz="3200" b="1" dirty="0">
                <a:solidFill>
                  <a:schemeClr val="accent2">
                    <a:lumMod val="50000"/>
                  </a:schemeClr>
                </a:solidFill>
                <a:latin typeface="+mn-lt"/>
                <a:cs typeface="Arial" pitchFamily="34" charset="0"/>
              </a:rPr>
              <a:t>Physical Facilities Accessibility</a:t>
            </a:r>
          </a:p>
        </p:txBody>
      </p:sp>
      <p:sp>
        <p:nvSpPr>
          <p:cNvPr id="3" name="Content Placeholder 2"/>
          <p:cNvSpPr>
            <a:spLocks noGrp="1"/>
          </p:cNvSpPr>
          <p:nvPr>
            <p:ph sz="half" idx="1"/>
          </p:nvPr>
        </p:nvSpPr>
        <p:spPr>
          <a:xfrm>
            <a:off x="1345223" y="1276481"/>
            <a:ext cx="10585938" cy="4305037"/>
          </a:xfrm>
        </p:spPr>
        <p:txBody>
          <a:bodyPr rtlCol="0">
            <a:normAutofit/>
          </a:bodyPr>
          <a:lstStyle/>
          <a:p>
            <a:pPr marL="0" indent="0">
              <a:spcAft>
                <a:spcPts val="0"/>
              </a:spcAft>
              <a:buNone/>
              <a:defRPr/>
            </a:pPr>
            <a:r>
              <a:rPr lang="en-US" sz="2800" dirty="0">
                <a:solidFill>
                  <a:srgbClr val="104E72"/>
                </a:solidFill>
              </a:rPr>
              <a:t>The MOA Program determines whether or not the subrecipient has in place requirements to comply </a:t>
            </a:r>
            <a:r>
              <a:rPr lang="en-US" sz="2800" dirty="0">
                <a:solidFill>
                  <a:schemeClr val="accent5">
                    <a:lumMod val="50000"/>
                  </a:schemeClr>
                </a:solidFill>
              </a:rPr>
              <a:t>with </a:t>
            </a:r>
            <a:r>
              <a:rPr lang="en-US" sz="2800" i="1" dirty="0">
                <a:solidFill>
                  <a:schemeClr val="accent5">
                    <a:lumMod val="50000"/>
                  </a:schemeClr>
                </a:solidFill>
              </a:rPr>
              <a:t>Guidelines, </a:t>
            </a:r>
            <a:r>
              <a:rPr lang="en-US" sz="2800" dirty="0">
                <a:solidFill>
                  <a:schemeClr val="accent5">
                    <a:lumMod val="50000"/>
                  </a:schemeClr>
                </a:solidFill>
              </a:rPr>
              <a:t>OCR regulations, and civil rights legislation </a:t>
            </a:r>
            <a:r>
              <a:rPr lang="en-US" altLang="en-US" sz="2800" dirty="0">
                <a:solidFill>
                  <a:schemeClr val="accent5">
                    <a:lumMod val="50000"/>
                  </a:schemeClr>
                </a:solidFill>
              </a:rPr>
              <a:t>related to Section 504 accessibility requirements and standards. </a:t>
            </a:r>
          </a:p>
        </p:txBody>
      </p:sp>
    </p:spTree>
    <p:extLst>
      <p:ext uri="{BB962C8B-B14F-4D97-AF65-F5344CB8AC3E}">
        <p14:creationId xmlns:p14="http://schemas.microsoft.com/office/powerpoint/2010/main" val="16309997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31E03-8AD9-B9C0-BDC3-98FA3DC31919}"/>
              </a:ext>
            </a:extLst>
          </p:cNvPr>
          <p:cNvSpPr>
            <a:spLocks noGrp="1"/>
          </p:cNvSpPr>
          <p:nvPr>
            <p:ph type="title"/>
          </p:nvPr>
        </p:nvSpPr>
        <p:spPr>
          <a:xfrm>
            <a:off x="1333960" y="190002"/>
            <a:ext cx="10096959" cy="747579"/>
          </a:xfrm>
        </p:spPr>
        <p:txBody>
          <a:bodyPr/>
          <a:lstStyle/>
          <a:p>
            <a:r>
              <a:rPr lang="en-US" sz="3200" dirty="0"/>
              <a:t>Text Version: Title II and Section 504 Standards for Accessibility</a:t>
            </a:r>
            <a:r>
              <a:rPr lang="en-US" sz="3200" baseline="0" dirty="0"/>
              <a:t> Diagram</a:t>
            </a:r>
            <a:endParaRPr lang="en-US" sz="3200" dirty="0"/>
          </a:p>
        </p:txBody>
      </p:sp>
      <p:graphicFrame>
        <p:nvGraphicFramePr>
          <p:cNvPr id="8" name="Table Placeholder 7">
            <a:extLst>
              <a:ext uri="{FF2B5EF4-FFF2-40B4-BE49-F238E27FC236}">
                <a16:creationId xmlns:a16="http://schemas.microsoft.com/office/drawing/2014/main" id="{52E2634B-D811-F132-A2A8-D7A8A652CCEC}"/>
              </a:ext>
            </a:extLst>
          </p:cNvPr>
          <p:cNvGraphicFramePr>
            <a:graphicFrameLocks noGrp="1"/>
          </p:cNvGraphicFramePr>
          <p:nvPr>
            <p:ph type="tbl" sz="quarter" idx="12"/>
            <p:extLst>
              <p:ext uri="{D42A27DB-BD31-4B8C-83A1-F6EECF244321}">
                <p14:modId xmlns:p14="http://schemas.microsoft.com/office/powerpoint/2010/main" val="2384822577"/>
              </p:ext>
            </p:extLst>
          </p:nvPr>
        </p:nvGraphicFramePr>
        <p:xfrm>
          <a:off x="389297" y="1791923"/>
          <a:ext cx="11413405" cy="4014228"/>
        </p:xfrm>
        <a:graphic>
          <a:graphicData uri="http://schemas.openxmlformats.org/drawingml/2006/table">
            <a:tbl>
              <a:tblPr firstRow="1" bandRow="1">
                <a:tableStyleId>{5C22544A-7EE6-4342-B048-85BDC9FD1C3A}</a:tableStyleId>
              </a:tblPr>
              <a:tblGrid>
                <a:gridCol w="3496133">
                  <a:extLst>
                    <a:ext uri="{9D8B030D-6E8A-4147-A177-3AD203B41FA5}">
                      <a16:colId xmlns:a16="http://schemas.microsoft.com/office/drawing/2014/main" val="738945755"/>
                    </a:ext>
                  </a:extLst>
                </a:gridCol>
                <a:gridCol w="7917272">
                  <a:extLst>
                    <a:ext uri="{9D8B030D-6E8A-4147-A177-3AD203B41FA5}">
                      <a16:colId xmlns:a16="http://schemas.microsoft.com/office/drawing/2014/main" val="2109115677"/>
                    </a:ext>
                  </a:extLst>
                </a:gridCol>
              </a:tblGrid>
              <a:tr h="590082">
                <a:tc>
                  <a:txBody>
                    <a:bodyPr/>
                    <a:lstStyle/>
                    <a:p>
                      <a:r>
                        <a:rPr lang="en-US" sz="2400" dirty="0"/>
                        <a:t>Date</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r>
                        <a:rPr lang="en-US" sz="2400" dirty="0"/>
                        <a:t>Description</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extLst>
                  <a:ext uri="{0D108BD9-81ED-4DB2-BD59-A6C34878D82A}">
                    <a16:rowId xmlns:a16="http://schemas.microsoft.com/office/drawing/2014/main" val="4293437587"/>
                  </a:ext>
                </a:extLst>
              </a:tr>
              <a:tr h="473736">
                <a:tc>
                  <a:txBody>
                    <a:bodyPr/>
                    <a:lstStyle/>
                    <a:p>
                      <a:r>
                        <a:rPr lang="en-US" sz="2400" dirty="0"/>
                        <a:t>Before 6/3/1977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Program Access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20343454"/>
                  </a:ext>
                </a:extLst>
              </a:tr>
              <a:tr h="590082">
                <a:tc>
                  <a:txBody>
                    <a:bodyPr/>
                    <a:lstStyle/>
                    <a:p>
                      <a:r>
                        <a:rPr lang="en-US" sz="2400" dirty="0"/>
                        <a:t>6/3/1977 to 1/17/1991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American National Standards Institute (ANSI)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86538222"/>
                  </a:ext>
                </a:extLst>
              </a:tr>
              <a:tr h="590082">
                <a:tc>
                  <a:txBody>
                    <a:bodyPr/>
                    <a:lstStyle/>
                    <a:p>
                      <a:r>
                        <a:rPr lang="en-US" sz="2400" dirty="0"/>
                        <a:t>1/18/1991 to 1/26/1992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Uniform Federal</a:t>
                      </a:r>
                      <a:r>
                        <a:rPr lang="en-US" sz="2400" baseline="0" dirty="0"/>
                        <a:t> Accessibility Standards (</a:t>
                      </a:r>
                      <a:r>
                        <a:rPr lang="en-US" sz="2400" dirty="0"/>
                        <a:t>UFAS)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4595574"/>
                  </a:ext>
                </a:extLst>
              </a:tr>
              <a:tr h="590082">
                <a:tc>
                  <a:txBody>
                    <a:bodyPr/>
                    <a:lstStyle/>
                    <a:p>
                      <a:r>
                        <a:rPr lang="en-US" sz="2400" dirty="0"/>
                        <a:t>1/27/1992 to</a:t>
                      </a:r>
                      <a:r>
                        <a:rPr lang="en-US" sz="2400" baseline="0" dirty="0"/>
                        <a:t> 9/14/2010</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UFAS or 1991 ADA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3245592"/>
                  </a:ext>
                </a:extLst>
              </a:tr>
              <a:tr h="590082">
                <a:tc>
                  <a:txBody>
                    <a:bodyPr/>
                    <a:lstStyle/>
                    <a:p>
                      <a:r>
                        <a:rPr lang="en-US" sz="2400" dirty="0"/>
                        <a:t>9/15/2010 to 3/14/2012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UFAS</a:t>
                      </a:r>
                      <a:r>
                        <a:rPr lang="en-US" sz="2400" baseline="0" dirty="0"/>
                        <a:t> or 1991 ADA Standards or 2010 ADA Standards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80038920"/>
                  </a:ext>
                </a:extLst>
              </a:tr>
              <a:tr h="590082">
                <a:tc>
                  <a:txBody>
                    <a:bodyPr/>
                    <a:lstStyle/>
                    <a:p>
                      <a:r>
                        <a:rPr lang="en-US" sz="2400" dirty="0"/>
                        <a:t>3/15/2012</a:t>
                      </a:r>
                      <a:r>
                        <a:rPr lang="en-US" sz="2400" baseline="0" dirty="0"/>
                        <a:t> and later</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a:t>2010 ADA Standards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7419416"/>
                  </a:ext>
                </a:extLst>
              </a:tr>
            </a:tbl>
          </a:graphicData>
        </a:graphic>
      </p:graphicFrame>
      <p:sp>
        <p:nvSpPr>
          <p:cNvPr id="4" name="Slide Number Placeholder 3">
            <a:extLst>
              <a:ext uri="{FF2B5EF4-FFF2-40B4-BE49-F238E27FC236}">
                <a16:creationId xmlns:a16="http://schemas.microsoft.com/office/drawing/2014/main" id="{1F3DA004-B054-CBFD-7181-7645463C2A7F}"/>
              </a:ext>
            </a:extLst>
          </p:cNvPr>
          <p:cNvSpPr>
            <a:spLocks noGrp="1"/>
          </p:cNvSpPr>
          <p:nvPr>
            <p:ph type="sldNum" sz="quarter" idx="10"/>
          </p:nvPr>
        </p:nvSpPr>
        <p:spPr/>
        <p:txBody>
          <a:bodyPr/>
          <a:lstStyle/>
          <a:p>
            <a:fld id="{A3D1C70C-36A2-44FC-A083-98959550CFF4}" type="slidenum">
              <a:rPr lang="en-US" smtClean="0"/>
              <a:pPr/>
              <a:t>49</a:t>
            </a:fld>
            <a:endParaRPr lang="en-US" dirty="0"/>
          </a:p>
        </p:txBody>
      </p:sp>
    </p:spTree>
    <p:extLst>
      <p:ext uri="{BB962C8B-B14F-4D97-AF65-F5344CB8AC3E}">
        <p14:creationId xmlns:p14="http://schemas.microsoft.com/office/powerpoint/2010/main" val="3060039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2B088-C215-4122-8923-013718793FA6}"/>
              </a:ext>
              <a:ext uri="{C183D7F6-B498-43B3-948B-1728B52AA6E4}">
                <adec:decorative xmlns:adec="http://schemas.microsoft.com/office/drawing/2017/decorative" val="0"/>
              </a:ext>
            </a:extLst>
          </p:cNvPr>
          <p:cNvSpPr>
            <a:spLocks noGrp="1"/>
          </p:cNvSpPr>
          <p:nvPr>
            <p:ph type="title"/>
          </p:nvPr>
        </p:nvSpPr>
        <p:spPr/>
        <p:txBody>
          <a:bodyPr/>
          <a:lstStyle/>
          <a:p>
            <a:r>
              <a:rPr lang="en-US" sz="3600" dirty="0">
                <a:solidFill>
                  <a:schemeClr val="accent2">
                    <a:lumMod val="50000"/>
                  </a:schemeClr>
                </a:solidFill>
              </a:rPr>
              <a:t>Acronyms</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F308E3B9-5961-4976-9EF6-827F14472C9C}"/>
              </a:ext>
              <a:ext uri="{C183D7F6-B498-43B3-948B-1728B52AA6E4}">
                <adec:decorative xmlns:adec="http://schemas.microsoft.com/office/drawing/2017/decorative" val="0"/>
              </a:ext>
            </a:extLst>
          </p:cNvPr>
          <p:cNvSpPr>
            <a:spLocks noGrp="1"/>
          </p:cNvSpPr>
          <p:nvPr>
            <p:ph idx="1"/>
          </p:nvPr>
        </p:nvSpPr>
        <p:spPr>
          <a:xfrm>
            <a:off x="1256841" y="1270517"/>
            <a:ext cx="10441172" cy="4507465"/>
          </a:xfrm>
        </p:spPr>
        <p:txBody>
          <a:bodyPr>
            <a:noAutofit/>
          </a:bodyPr>
          <a:lstStyle/>
          <a:p>
            <a:pPr>
              <a:lnSpc>
                <a:spcPct val="100000"/>
              </a:lnSpc>
              <a:spcBef>
                <a:spcPts val="0"/>
              </a:spcBef>
              <a:spcAft>
                <a:spcPts val="600"/>
              </a:spcAft>
            </a:pPr>
            <a:r>
              <a:rPr lang="en-US" sz="2000" dirty="0">
                <a:solidFill>
                  <a:schemeClr val="accent1">
                    <a:lumMod val="75000"/>
                  </a:schemeClr>
                </a:solidFill>
              </a:rPr>
              <a:t>Methods of Administration - (MOA)</a:t>
            </a:r>
          </a:p>
          <a:p>
            <a:pPr>
              <a:lnSpc>
                <a:spcPct val="100000"/>
              </a:lnSpc>
              <a:spcBef>
                <a:spcPts val="0"/>
              </a:spcBef>
              <a:spcAft>
                <a:spcPts val="600"/>
              </a:spcAft>
            </a:pPr>
            <a:r>
              <a:rPr lang="en-US" sz="2000" dirty="0">
                <a:solidFill>
                  <a:schemeClr val="accent1">
                    <a:lumMod val="75000"/>
                  </a:schemeClr>
                </a:solidFill>
              </a:rPr>
              <a:t>United States Department of Education - (ED)</a:t>
            </a:r>
          </a:p>
          <a:p>
            <a:pPr>
              <a:lnSpc>
                <a:spcPct val="100000"/>
              </a:lnSpc>
              <a:spcBef>
                <a:spcPts val="0"/>
              </a:spcBef>
              <a:spcAft>
                <a:spcPts val="600"/>
              </a:spcAft>
            </a:pPr>
            <a:r>
              <a:rPr lang="en-US" sz="2000" dirty="0">
                <a:solidFill>
                  <a:schemeClr val="accent1">
                    <a:lumMod val="75000"/>
                  </a:schemeClr>
                </a:solidFill>
              </a:rPr>
              <a:t>Office for Civil Rights - (OCR)</a:t>
            </a:r>
          </a:p>
          <a:p>
            <a:pPr>
              <a:lnSpc>
                <a:spcPct val="100000"/>
              </a:lnSpc>
              <a:spcBef>
                <a:spcPts val="0"/>
              </a:spcBef>
              <a:spcAft>
                <a:spcPts val="600"/>
              </a:spcAft>
            </a:pPr>
            <a:r>
              <a:rPr lang="en-US" sz="2000" dirty="0">
                <a:solidFill>
                  <a:schemeClr val="accent1">
                    <a:lumMod val="75000"/>
                  </a:schemeClr>
                </a:solidFill>
              </a:rPr>
              <a:t>Civil Rights Data Collection System – (CRDC) </a:t>
            </a:r>
          </a:p>
          <a:p>
            <a:pPr>
              <a:lnSpc>
                <a:spcPct val="100000"/>
              </a:lnSpc>
              <a:spcBef>
                <a:spcPts val="0"/>
              </a:spcBef>
              <a:spcAft>
                <a:spcPts val="600"/>
              </a:spcAft>
            </a:pPr>
            <a:r>
              <a:rPr lang="en-US" sz="2000" dirty="0">
                <a:solidFill>
                  <a:schemeClr val="accent1">
                    <a:lumMod val="75000"/>
                  </a:schemeClr>
                </a:solidFill>
              </a:rPr>
              <a:t>United States Department of Health, Education, and Welfare  - (HEW)</a:t>
            </a:r>
          </a:p>
          <a:p>
            <a:pPr>
              <a:lnSpc>
                <a:spcPct val="100000"/>
              </a:lnSpc>
              <a:spcBef>
                <a:spcPts val="0"/>
              </a:spcBef>
              <a:spcAft>
                <a:spcPts val="600"/>
              </a:spcAft>
            </a:pPr>
            <a:r>
              <a:rPr lang="en-US" sz="2000" dirty="0">
                <a:solidFill>
                  <a:schemeClr val="accent1">
                    <a:lumMod val="75000"/>
                  </a:schemeClr>
                </a:solidFill>
              </a:rPr>
              <a:t>New Jersey State Department of Education - (NJDOE)</a:t>
            </a:r>
          </a:p>
          <a:p>
            <a:pPr>
              <a:lnSpc>
                <a:spcPct val="100000"/>
              </a:lnSpc>
              <a:spcBef>
                <a:spcPts val="0"/>
              </a:spcBef>
              <a:spcAft>
                <a:spcPts val="600"/>
              </a:spcAft>
            </a:pPr>
            <a:r>
              <a:rPr lang="en-US" sz="2000" dirty="0">
                <a:solidFill>
                  <a:schemeClr val="accent1">
                    <a:lumMod val="75000"/>
                  </a:schemeClr>
                </a:solidFill>
              </a:rPr>
              <a:t>State Education Agency - (SEA)</a:t>
            </a:r>
          </a:p>
          <a:p>
            <a:pPr>
              <a:lnSpc>
                <a:spcPct val="100000"/>
              </a:lnSpc>
              <a:spcBef>
                <a:spcPts val="0"/>
              </a:spcBef>
              <a:spcAft>
                <a:spcPts val="600"/>
              </a:spcAft>
            </a:pPr>
            <a:r>
              <a:rPr lang="en-US" sz="2000" dirty="0">
                <a:solidFill>
                  <a:schemeClr val="accent1">
                    <a:lumMod val="75000"/>
                  </a:schemeClr>
                </a:solidFill>
              </a:rPr>
              <a:t>Local Education Agency - (LEA)</a:t>
            </a:r>
          </a:p>
          <a:p>
            <a:pPr>
              <a:lnSpc>
                <a:spcPct val="100000"/>
              </a:lnSpc>
              <a:spcBef>
                <a:spcPts val="0"/>
              </a:spcBef>
              <a:spcAft>
                <a:spcPts val="600"/>
              </a:spcAft>
            </a:pPr>
            <a:r>
              <a:rPr lang="en-US" sz="2000" dirty="0">
                <a:solidFill>
                  <a:schemeClr val="accent1">
                    <a:lumMod val="75000"/>
                  </a:schemeClr>
                </a:solidFill>
              </a:rPr>
              <a:t>Career and Technical Education - (CTE)</a:t>
            </a:r>
          </a:p>
          <a:p>
            <a:pPr>
              <a:lnSpc>
                <a:spcPct val="100000"/>
              </a:lnSpc>
              <a:spcBef>
                <a:spcPts val="0"/>
              </a:spcBef>
              <a:spcAft>
                <a:spcPts val="600"/>
              </a:spcAft>
            </a:pPr>
            <a:r>
              <a:rPr lang="en-US" sz="2000" dirty="0">
                <a:solidFill>
                  <a:schemeClr val="accent1">
                    <a:lumMod val="75000"/>
                  </a:schemeClr>
                </a:solidFill>
              </a:rPr>
              <a:t>Program of Study - (POS)</a:t>
            </a:r>
          </a:p>
          <a:p>
            <a:pPr>
              <a:lnSpc>
                <a:spcPct val="100000"/>
              </a:lnSpc>
              <a:spcBef>
                <a:spcPts val="0"/>
              </a:spcBef>
              <a:spcAft>
                <a:spcPts val="600"/>
              </a:spcAft>
            </a:pPr>
            <a:r>
              <a:rPr lang="en-US" sz="2000" dirty="0">
                <a:solidFill>
                  <a:schemeClr val="accent1">
                    <a:lumMod val="75000"/>
                  </a:schemeClr>
                </a:solidFill>
              </a:rPr>
              <a:t>NJ Standards Measurement and Resources for Teaching (NJ SMART)</a:t>
            </a:r>
          </a:p>
          <a:p>
            <a:pPr>
              <a:lnSpc>
                <a:spcPct val="100000"/>
              </a:lnSpc>
              <a:spcBef>
                <a:spcPts val="0"/>
              </a:spcBef>
              <a:spcAft>
                <a:spcPts val="600"/>
              </a:spcAft>
            </a:pPr>
            <a:r>
              <a:rPr lang="en-US" sz="2000" dirty="0">
                <a:solidFill>
                  <a:schemeClr val="accent1">
                    <a:lumMod val="75000"/>
                  </a:schemeClr>
                </a:solidFill>
              </a:rPr>
              <a:t>Comprehensive Local Needs Assessment (CLNA)</a:t>
            </a:r>
          </a:p>
        </p:txBody>
      </p:sp>
    </p:spTree>
    <p:extLst>
      <p:ext uri="{BB962C8B-B14F-4D97-AF65-F5344CB8AC3E}">
        <p14:creationId xmlns:p14="http://schemas.microsoft.com/office/powerpoint/2010/main" val="9066416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6EC6-2478-19EA-1968-4CAA1AE3F84B}"/>
              </a:ext>
            </a:extLst>
          </p:cNvPr>
          <p:cNvSpPr>
            <a:spLocks noGrp="1"/>
          </p:cNvSpPr>
          <p:nvPr>
            <p:ph type="title"/>
          </p:nvPr>
        </p:nvSpPr>
        <p:spPr>
          <a:xfrm>
            <a:off x="1333960" y="180574"/>
            <a:ext cx="10096959" cy="747579"/>
          </a:xfrm>
        </p:spPr>
        <p:txBody>
          <a:bodyPr/>
          <a:lstStyle/>
          <a:p>
            <a:r>
              <a:rPr lang="en-US" sz="3200" dirty="0">
                <a:solidFill>
                  <a:schemeClr val="accent2">
                    <a:lumMod val="50000"/>
                  </a:schemeClr>
                </a:solidFill>
                <a:cs typeface="Arial" pitchFamily="34" charset="0"/>
              </a:rPr>
              <a:t>Physical Facilities Accessibility</a:t>
            </a:r>
            <a:br>
              <a:rPr lang="en-US" sz="3200" dirty="0">
                <a:solidFill>
                  <a:schemeClr val="accent2">
                    <a:lumMod val="50000"/>
                  </a:schemeClr>
                </a:solidFill>
                <a:cs typeface="Arial" pitchFamily="34" charset="0"/>
              </a:rPr>
            </a:br>
            <a:r>
              <a:rPr lang="en-US" sz="3200" b="0" dirty="0">
                <a:solidFill>
                  <a:schemeClr val="accent2">
                    <a:lumMod val="50000"/>
                  </a:schemeClr>
                </a:solidFill>
                <a:cs typeface="Arial" pitchFamily="34" charset="0"/>
              </a:rPr>
              <a:t>Existing (1of 2)</a:t>
            </a:r>
            <a:endParaRPr lang="en-US" sz="3200" dirty="0"/>
          </a:p>
        </p:txBody>
      </p:sp>
      <p:sp>
        <p:nvSpPr>
          <p:cNvPr id="3" name="Content Placeholder 2">
            <a:extLst>
              <a:ext uri="{FF2B5EF4-FFF2-40B4-BE49-F238E27FC236}">
                <a16:creationId xmlns:a16="http://schemas.microsoft.com/office/drawing/2014/main" id="{2E443A65-AAEB-B9AD-A6E4-943F598A0C33}"/>
              </a:ext>
            </a:extLst>
          </p:cNvPr>
          <p:cNvSpPr>
            <a:spLocks noGrp="1"/>
          </p:cNvSpPr>
          <p:nvPr>
            <p:ph sz="half" idx="1"/>
          </p:nvPr>
        </p:nvSpPr>
        <p:spPr>
          <a:xfrm>
            <a:off x="704849" y="1179971"/>
            <a:ext cx="10620375" cy="4498057"/>
          </a:xfrm>
        </p:spPr>
        <p:txBody>
          <a:bodyPr/>
          <a:lstStyle/>
          <a:p>
            <a:pPr marL="0" lvl="0" indent="0">
              <a:buNone/>
            </a:pPr>
            <a:r>
              <a:rPr lang="en-US" sz="2000" dirty="0">
                <a:solidFill>
                  <a:schemeClr val="accent1">
                    <a:lumMod val="50000"/>
                  </a:schemeClr>
                </a:solidFill>
              </a:rPr>
              <a:t>Existing facilities. The subrecipient is required to operate its program or activity so that when each part is viewed in its entirety, it is readily accessible to disabled persons. Section 504:34 C.F.R. § 104. 22 (a).</a:t>
            </a:r>
          </a:p>
        </p:txBody>
      </p:sp>
      <p:sp>
        <p:nvSpPr>
          <p:cNvPr id="5" name="Content Placeholder 4">
            <a:extLst>
              <a:ext uri="{FF2B5EF4-FFF2-40B4-BE49-F238E27FC236}">
                <a16:creationId xmlns:a16="http://schemas.microsoft.com/office/drawing/2014/main" id="{5907D303-BD85-A96B-E724-34278712A410}"/>
              </a:ext>
            </a:extLst>
          </p:cNvPr>
          <p:cNvSpPr>
            <a:spLocks noGrp="1"/>
          </p:cNvSpPr>
          <p:nvPr>
            <p:ph sz="half" idx="14"/>
          </p:nvPr>
        </p:nvSpPr>
        <p:spPr>
          <a:xfrm>
            <a:off x="866775" y="4996276"/>
            <a:ext cx="10458450" cy="775511"/>
          </a:xfrm>
        </p:spPr>
        <p:txBody>
          <a:bodyPr/>
          <a:lstStyle/>
          <a:p>
            <a:pPr marL="0" indent="0">
              <a:buNone/>
            </a:pPr>
            <a:r>
              <a:rPr lang="en-US" sz="1200" dirty="0">
                <a:solidFill>
                  <a:schemeClr val="accent1">
                    <a:lumMod val="50000"/>
                  </a:schemeClr>
                </a:solidFill>
                <a:latin typeface="+mn-lt"/>
                <a:ea typeface="Times New Roman" panose="02020603050405020304" pitchFamily="18" charset="0"/>
              </a:rPr>
              <a:t>For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3/15/2012</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and</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later,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a:t>
            </a:r>
            <a:r>
              <a:rPr lang="en-US" sz="1200" spc="-1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subrecipient</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may</a:t>
            </a:r>
            <a:r>
              <a:rPr lang="en-US" sz="1200" spc="-2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choose</a:t>
            </a:r>
            <a:r>
              <a:rPr lang="en-US" sz="1200" spc="-2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to</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use</a:t>
            </a:r>
            <a:r>
              <a:rPr lang="en-US" sz="1200" spc="-2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UFAS</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or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the</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2010</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ADA</a:t>
            </a:r>
            <a:r>
              <a:rPr lang="en-US" sz="1200" spc="-1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Standards</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to meet its Section 504 obligations, which are the focus of MOA reviews. Under the MOA Program, there is no obligation to use the 2010 ADA standards. However, more generally, and outside of the MOA program, for a public school to meet its obligations under both Section 504 and Title</a:t>
            </a:r>
            <a:r>
              <a:rPr lang="en-US" sz="1200" spc="20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II, compliance with the 2010 ADA Standards is necessary.</a:t>
            </a:r>
          </a:p>
        </p:txBody>
      </p:sp>
      <p:sp>
        <p:nvSpPr>
          <p:cNvPr id="6" name="Slide Number Placeholder 5">
            <a:extLst>
              <a:ext uri="{FF2B5EF4-FFF2-40B4-BE49-F238E27FC236}">
                <a16:creationId xmlns:a16="http://schemas.microsoft.com/office/drawing/2014/main" id="{41A02851-EB48-B987-10AD-3110BC8DDDEA}"/>
              </a:ext>
            </a:extLst>
          </p:cNvPr>
          <p:cNvSpPr>
            <a:spLocks noGrp="1"/>
          </p:cNvSpPr>
          <p:nvPr>
            <p:ph type="sldNum" sz="quarter" idx="12"/>
          </p:nvPr>
        </p:nvSpPr>
        <p:spPr/>
        <p:txBody>
          <a:bodyPr/>
          <a:lstStyle/>
          <a:p>
            <a:fld id="{A3D1C70C-36A2-44FC-A083-98959550CFF4}" type="slidenum">
              <a:rPr lang="en-US" smtClean="0"/>
              <a:t>50</a:t>
            </a:fld>
            <a:endParaRPr lang="en-US" dirty="0"/>
          </a:p>
        </p:txBody>
      </p:sp>
      <p:pic>
        <p:nvPicPr>
          <p:cNvPr id="7" name="Content Placeholder 6" descr="Diagram: Title II and Section 504 Standards for accessibility. All content is presented as text on the next slide.">
            <a:extLst>
              <a:ext uri="{FF2B5EF4-FFF2-40B4-BE49-F238E27FC236}">
                <a16:creationId xmlns:a16="http://schemas.microsoft.com/office/drawing/2014/main" id="{6676EB09-D1AB-CB1E-BD56-FE783608A5BE}"/>
              </a:ext>
            </a:extLst>
          </p:cNvPr>
          <p:cNvPicPr>
            <a:picLocks noGrp="1" noChangeAspect="1"/>
          </p:cNvPicPr>
          <p:nvPr>
            <p:ph sz="half" idx="13"/>
          </p:nvPr>
        </p:nvPicPr>
        <p:blipFill rotWithShape="1">
          <a:blip r:embed="rId2"/>
          <a:srcRect l="1955"/>
          <a:stretch/>
        </p:blipFill>
        <p:spPr>
          <a:xfrm>
            <a:off x="1779941" y="2250832"/>
            <a:ext cx="8639219" cy="2260034"/>
          </a:xfrm>
          <a:prstGeom prst="rect">
            <a:avLst/>
          </a:prstGeom>
        </p:spPr>
      </p:pic>
    </p:spTree>
    <p:extLst>
      <p:ext uri="{BB962C8B-B14F-4D97-AF65-F5344CB8AC3E}">
        <p14:creationId xmlns:p14="http://schemas.microsoft.com/office/powerpoint/2010/main" val="33600435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FC6EC6-2478-19EA-1968-4CAA1AE3F84B}"/>
              </a:ext>
            </a:extLst>
          </p:cNvPr>
          <p:cNvSpPr>
            <a:spLocks noGrp="1"/>
          </p:cNvSpPr>
          <p:nvPr>
            <p:ph type="title"/>
          </p:nvPr>
        </p:nvSpPr>
        <p:spPr>
          <a:xfrm>
            <a:off x="1333960" y="180574"/>
            <a:ext cx="10096959" cy="747579"/>
          </a:xfrm>
        </p:spPr>
        <p:txBody>
          <a:bodyPr/>
          <a:lstStyle/>
          <a:p>
            <a:r>
              <a:rPr lang="en-US" sz="3200" dirty="0">
                <a:solidFill>
                  <a:schemeClr val="accent2">
                    <a:lumMod val="50000"/>
                  </a:schemeClr>
                </a:solidFill>
                <a:cs typeface="Arial" pitchFamily="34" charset="0"/>
              </a:rPr>
              <a:t>Physical Facilities Accessibility</a:t>
            </a:r>
            <a:br>
              <a:rPr lang="en-US" sz="3200" dirty="0">
                <a:solidFill>
                  <a:schemeClr val="accent2">
                    <a:lumMod val="50000"/>
                  </a:schemeClr>
                </a:solidFill>
                <a:cs typeface="Arial" pitchFamily="34" charset="0"/>
              </a:rPr>
            </a:br>
            <a:r>
              <a:rPr lang="en-US" sz="3200" b="0" dirty="0">
                <a:solidFill>
                  <a:schemeClr val="accent2">
                    <a:lumMod val="50000"/>
                  </a:schemeClr>
                </a:solidFill>
                <a:cs typeface="Arial" pitchFamily="34" charset="0"/>
              </a:rPr>
              <a:t>Existing (2 of 2)</a:t>
            </a:r>
            <a:endParaRPr lang="en-US" sz="3200" dirty="0"/>
          </a:p>
        </p:txBody>
      </p:sp>
      <p:sp>
        <p:nvSpPr>
          <p:cNvPr id="3" name="Content Placeholder 2">
            <a:extLst>
              <a:ext uri="{FF2B5EF4-FFF2-40B4-BE49-F238E27FC236}">
                <a16:creationId xmlns:a16="http://schemas.microsoft.com/office/drawing/2014/main" id="{2E443A65-AAEB-B9AD-A6E4-943F598A0C33}"/>
              </a:ext>
            </a:extLst>
          </p:cNvPr>
          <p:cNvSpPr>
            <a:spLocks noGrp="1"/>
          </p:cNvSpPr>
          <p:nvPr>
            <p:ph sz="half" idx="1"/>
          </p:nvPr>
        </p:nvSpPr>
        <p:spPr>
          <a:xfrm>
            <a:off x="315558" y="1179971"/>
            <a:ext cx="11258465" cy="4498057"/>
          </a:xfrm>
        </p:spPr>
        <p:txBody>
          <a:bodyPr/>
          <a:lstStyle/>
          <a:p>
            <a:pPr marL="0" indent="0">
              <a:buNone/>
            </a:pPr>
            <a:r>
              <a:rPr lang="en-US" sz="2000" dirty="0">
                <a:solidFill>
                  <a:schemeClr val="accent1">
                    <a:lumMod val="50000"/>
                  </a:schemeClr>
                </a:solidFill>
              </a:rPr>
              <a:t>New Construction and alterations. Each facility or part of a facility constructed by, on behalf of, or for the use of the recipient is designed and constructed in such a manner that the facility or part of the facility is readily accessible to and usable by persons with disabilities if the construction was commenced after January 26, 1992. Section 504: 34 C.F.R. § 104.23 (a).</a:t>
            </a:r>
            <a:endParaRPr lang="en-US" sz="2000" b="1" dirty="0">
              <a:solidFill>
                <a:schemeClr val="accent1">
                  <a:lumMod val="50000"/>
                </a:schemeClr>
              </a:solidFill>
            </a:endParaRPr>
          </a:p>
        </p:txBody>
      </p:sp>
      <p:sp>
        <p:nvSpPr>
          <p:cNvPr id="5" name="Content Placeholder 4">
            <a:extLst>
              <a:ext uri="{FF2B5EF4-FFF2-40B4-BE49-F238E27FC236}">
                <a16:creationId xmlns:a16="http://schemas.microsoft.com/office/drawing/2014/main" id="{5907D303-BD85-A96B-E724-34278712A410}"/>
              </a:ext>
            </a:extLst>
          </p:cNvPr>
          <p:cNvSpPr>
            <a:spLocks noGrp="1"/>
          </p:cNvSpPr>
          <p:nvPr>
            <p:ph sz="half" idx="14"/>
          </p:nvPr>
        </p:nvSpPr>
        <p:spPr>
          <a:xfrm>
            <a:off x="1190854" y="5147167"/>
            <a:ext cx="10383169" cy="782679"/>
          </a:xfrm>
        </p:spPr>
        <p:txBody>
          <a:bodyPr/>
          <a:lstStyle/>
          <a:p>
            <a:pPr marL="0" indent="0">
              <a:buNone/>
            </a:pPr>
            <a:r>
              <a:rPr lang="en-US" sz="1200" dirty="0">
                <a:solidFill>
                  <a:schemeClr val="accent1">
                    <a:lumMod val="50000"/>
                  </a:schemeClr>
                </a:solidFill>
                <a:latin typeface="+mn-lt"/>
                <a:ea typeface="Times New Roman" panose="02020603050405020304" pitchFamily="18" charset="0"/>
              </a:rPr>
              <a:t>For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3/15/2012</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and</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later,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a:t>
            </a:r>
            <a:r>
              <a:rPr lang="en-US" sz="1200" spc="-1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subrecipient</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may</a:t>
            </a:r>
            <a:r>
              <a:rPr lang="en-US" sz="1200" spc="-2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choose</a:t>
            </a:r>
            <a:r>
              <a:rPr lang="en-US" sz="1200" spc="-2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to</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use</a:t>
            </a:r>
            <a:r>
              <a:rPr lang="en-US" sz="1200" spc="-2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UFAS</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or</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the</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2010</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ADA</a:t>
            </a:r>
            <a:r>
              <a:rPr lang="en-US" sz="1200" spc="-1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Standards</a:t>
            </a:r>
            <a:r>
              <a:rPr lang="en-US" sz="1200" spc="-15"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to meet its Section 504 obligations, which are the focus of MOA reviews. Under the MOA Program, there is no obligation to use the 2010 ADA standards. However, more generally, and outside of the MOA program, for a public school to meet its obligations under both Section 504 and Title</a:t>
            </a:r>
            <a:r>
              <a:rPr lang="en-US" sz="1200" spc="200" dirty="0">
                <a:solidFill>
                  <a:schemeClr val="accent1">
                    <a:lumMod val="50000"/>
                  </a:schemeClr>
                </a:solidFill>
                <a:latin typeface="+mn-lt"/>
                <a:ea typeface="Times New Roman" panose="02020603050405020304" pitchFamily="18" charset="0"/>
              </a:rPr>
              <a:t> </a:t>
            </a:r>
            <a:r>
              <a:rPr lang="en-US" sz="1200" dirty="0">
                <a:solidFill>
                  <a:schemeClr val="accent1">
                    <a:lumMod val="50000"/>
                  </a:schemeClr>
                </a:solidFill>
                <a:latin typeface="+mn-lt"/>
                <a:ea typeface="Times New Roman" panose="02020603050405020304" pitchFamily="18" charset="0"/>
              </a:rPr>
              <a:t>II, compliance with the 2010 ADA Standards is necessary.</a:t>
            </a:r>
          </a:p>
        </p:txBody>
      </p:sp>
      <p:sp>
        <p:nvSpPr>
          <p:cNvPr id="6" name="Slide Number Placeholder 5">
            <a:extLst>
              <a:ext uri="{FF2B5EF4-FFF2-40B4-BE49-F238E27FC236}">
                <a16:creationId xmlns:a16="http://schemas.microsoft.com/office/drawing/2014/main" id="{41A02851-EB48-B987-10AD-3110BC8DDDEA}"/>
              </a:ext>
            </a:extLst>
          </p:cNvPr>
          <p:cNvSpPr>
            <a:spLocks noGrp="1"/>
          </p:cNvSpPr>
          <p:nvPr>
            <p:ph type="sldNum" sz="quarter" idx="12"/>
          </p:nvPr>
        </p:nvSpPr>
        <p:spPr/>
        <p:txBody>
          <a:bodyPr/>
          <a:lstStyle/>
          <a:p>
            <a:fld id="{A3D1C70C-36A2-44FC-A083-98959550CFF4}" type="slidenum">
              <a:rPr lang="en-US" smtClean="0"/>
              <a:t>51</a:t>
            </a:fld>
            <a:endParaRPr lang="en-US" dirty="0"/>
          </a:p>
        </p:txBody>
      </p:sp>
      <p:pic>
        <p:nvPicPr>
          <p:cNvPr id="7" name="Content Placeholder 6" descr="Diagram: Title II and Section 504 Standards for accessibility. All content is presented as text on the next slide.">
            <a:extLst>
              <a:ext uri="{FF2B5EF4-FFF2-40B4-BE49-F238E27FC236}">
                <a16:creationId xmlns:a16="http://schemas.microsoft.com/office/drawing/2014/main" id="{6676EB09-D1AB-CB1E-BD56-FE783608A5BE}"/>
              </a:ext>
            </a:extLst>
          </p:cNvPr>
          <p:cNvPicPr>
            <a:picLocks noGrp="1" noChangeAspect="1"/>
          </p:cNvPicPr>
          <p:nvPr>
            <p:ph sz="half" idx="13"/>
          </p:nvPr>
        </p:nvPicPr>
        <p:blipFill rotWithShape="1">
          <a:blip r:embed="rId2"/>
          <a:srcRect l="1955"/>
          <a:stretch/>
        </p:blipFill>
        <p:spPr>
          <a:xfrm>
            <a:off x="1428750" y="2839613"/>
            <a:ext cx="8524875" cy="1976216"/>
          </a:xfrm>
          <a:prstGeom prst="rect">
            <a:avLst/>
          </a:prstGeom>
        </p:spPr>
      </p:pic>
    </p:spTree>
    <p:extLst>
      <p:ext uri="{BB962C8B-B14F-4D97-AF65-F5344CB8AC3E}">
        <p14:creationId xmlns:p14="http://schemas.microsoft.com/office/powerpoint/2010/main" val="2742835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752" y="215997"/>
            <a:ext cx="7793038" cy="793750"/>
          </a:xfrm>
        </p:spPr>
        <p:txBody>
          <a:bodyPr rtlCol="0">
            <a:normAutofit/>
          </a:bodyPr>
          <a:lstStyle/>
          <a:p>
            <a:pPr>
              <a:defRPr/>
            </a:pPr>
            <a:r>
              <a:rPr lang="en-US" sz="3200" b="1" dirty="0">
                <a:solidFill>
                  <a:schemeClr val="accent2">
                    <a:lumMod val="50000"/>
                  </a:schemeClr>
                </a:solidFill>
                <a:latin typeface="+mn-lt"/>
                <a:cs typeface="Arial" pitchFamily="34" charset="0"/>
              </a:rPr>
              <a:t>Comparability (1 of 2)</a:t>
            </a:r>
          </a:p>
        </p:txBody>
      </p:sp>
      <p:sp>
        <p:nvSpPr>
          <p:cNvPr id="3" name="Content Placeholder 2"/>
          <p:cNvSpPr>
            <a:spLocks noGrp="1"/>
          </p:cNvSpPr>
          <p:nvPr>
            <p:ph sz="half" idx="1"/>
          </p:nvPr>
        </p:nvSpPr>
        <p:spPr>
          <a:xfrm>
            <a:off x="1388752" y="1242636"/>
            <a:ext cx="10558699" cy="3962400"/>
          </a:xfrm>
        </p:spPr>
        <p:txBody>
          <a:bodyPr rtlCol="0">
            <a:normAutofit/>
          </a:bodyPr>
          <a:lstStyle/>
          <a:p>
            <a:pPr marL="0" indent="0">
              <a:buNone/>
              <a:defRPr/>
            </a:pPr>
            <a:r>
              <a:rPr lang="en-US" sz="2800" dirty="0">
                <a:solidFill>
                  <a:srgbClr val="104E72"/>
                </a:solidFill>
              </a:rPr>
              <a:t>The MOA Program determines whether or not the subrecipient has in place requirements to comply </a:t>
            </a:r>
            <a:r>
              <a:rPr lang="en-US" sz="2800" dirty="0">
                <a:solidFill>
                  <a:schemeClr val="accent5">
                    <a:lumMod val="50000"/>
                  </a:schemeClr>
                </a:solidFill>
              </a:rPr>
              <a:t>with the </a:t>
            </a:r>
            <a:r>
              <a:rPr lang="en-US" sz="2800" i="1" dirty="0">
                <a:solidFill>
                  <a:schemeClr val="accent5">
                    <a:lumMod val="50000"/>
                  </a:schemeClr>
                </a:solidFill>
              </a:rPr>
              <a:t>Guidelines, </a:t>
            </a:r>
            <a:r>
              <a:rPr lang="en-US" sz="2800" dirty="0">
                <a:solidFill>
                  <a:schemeClr val="accent5">
                    <a:lumMod val="50000"/>
                  </a:schemeClr>
                </a:solidFill>
              </a:rPr>
              <a:t>OCR regulations, and civil rights legislation </a:t>
            </a:r>
            <a:r>
              <a:rPr lang="en-US" altLang="en-US" sz="2800" dirty="0">
                <a:solidFill>
                  <a:schemeClr val="accent5">
                    <a:lumMod val="50000"/>
                  </a:schemeClr>
                </a:solidFill>
              </a:rPr>
              <a:t>related to Section 504 comparability. </a:t>
            </a:r>
          </a:p>
        </p:txBody>
      </p:sp>
    </p:spTree>
    <p:extLst>
      <p:ext uri="{BB962C8B-B14F-4D97-AF65-F5344CB8AC3E}">
        <p14:creationId xmlns:p14="http://schemas.microsoft.com/office/powerpoint/2010/main" val="33225524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0392" y="436477"/>
            <a:ext cx="8414238" cy="541128"/>
          </a:xfrm>
        </p:spPr>
        <p:txBody>
          <a:bodyPr rtlCol="0">
            <a:noAutofit/>
          </a:bodyPr>
          <a:lstStyle/>
          <a:p>
            <a:pPr>
              <a:defRPr/>
            </a:pPr>
            <a:r>
              <a:rPr lang="en-US" sz="3200" b="1" dirty="0">
                <a:solidFill>
                  <a:schemeClr val="accent2">
                    <a:lumMod val="50000"/>
                  </a:schemeClr>
                </a:solidFill>
                <a:latin typeface="+mn-lt"/>
                <a:cs typeface="Arial" pitchFamily="34" charset="0"/>
              </a:rPr>
              <a:t>Comparability (2 of 2)</a:t>
            </a:r>
            <a:endParaRPr lang="en-US" dirty="0">
              <a:solidFill>
                <a:schemeClr val="accent1">
                  <a:lumMod val="50000"/>
                </a:schemeClr>
              </a:solidFill>
              <a:latin typeface="+mn-lt"/>
              <a:cs typeface="Arial" pitchFamily="34" charset="0"/>
            </a:endParaRPr>
          </a:p>
        </p:txBody>
      </p:sp>
      <p:sp>
        <p:nvSpPr>
          <p:cNvPr id="3" name="Content Placeholder 2"/>
          <p:cNvSpPr>
            <a:spLocks noGrp="1"/>
          </p:cNvSpPr>
          <p:nvPr>
            <p:ph sz="half" idx="1"/>
          </p:nvPr>
        </p:nvSpPr>
        <p:spPr>
          <a:xfrm>
            <a:off x="1380392" y="1430547"/>
            <a:ext cx="10624613" cy="4114800"/>
          </a:xfrm>
        </p:spPr>
        <p:txBody>
          <a:bodyPr rtlCol="0">
            <a:normAutofit/>
          </a:bodyPr>
          <a:lstStyle/>
          <a:p>
            <a:pPr marL="0" indent="0">
              <a:spcAft>
                <a:spcPts val="0"/>
              </a:spcAft>
              <a:buNone/>
              <a:defRPr/>
            </a:pPr>
            <a:r>
              <a:rPr lang="en-US" altLang="en-US" sz="2800" b="1" dirty="0">
                <a:solidFill>
                  <a:schemeClr val="accent1">
                    <a:lumMod val="50000"/>
                  </a:schemeClr>
                </a:solidFill>
                <a:latin typeface="+mn-lt"/>
              </a:rPr>
              <a:t>Section Eight: Comparable Facilities </a:t>
            </a:r>
          </a:p>
          <a:p>
            <a:pPr marL="0" indent="0">
              <a:spcAft>
                <a:spcPts val="0"/>
              </a:spcAft>
              <a:buNone/>
              <a:defRPr/>
            </a:pPr>
            <a:r>
              <a:rPr lang="en-US" altLang="en-US" sz="2800" dirty="0">
                <a:solidFill>
                  <a:schemeClr val="accent1">
                    <a:lumMod val="50000"/>
                  </a:schemeClr>
                </a:solidFill>
                <a:latin typeface="+mn-lt"/>
              </a:rPr>
              <a:t>The subrecipient is required to ensure that </a:t>
            </a:r>
            <a:r>
              <a:rPr lang="en-US" sz="2800" dirty="0">
                <a:solidFill>
                  <a:schemeClr val="accent1">
                    <a:lumMod val="50000"/>
                  </a:schemeClr>
                </a:solidFill>
                <a:latin typeface="+mn-lt"/>
              </a:rPr>
              <a:t>facilities, services, and activities are comparable to all students based on sex and disability status such as locker rooms, restrooms, shower rooms, and lodging. 34 C.F.R. § § 106.33,104.34 (c)</a:t>
            </a:r>
          </a:p>
        </p:txBody>
      </p:sp>
    </p:spTree>
    <p:extLst>
      <p:ext uri="{BB962C8B-B14F-4D97-AF65-F5344CB8AC3E}">
        <p14:creationId xmlns:p14="http://schemas.microsoft.com/office/powerpoint/2010/main" val="290168307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636" y="2869692"/>
            <a:ext cx="10525108" cy="1118616"/>
          </a:xfrm>
        </p:spPr>
        <p:txBody>
          <a:bodyPr>
            <a:noAutofit/>
          </a:bodyPr>
          <a:lstStyle/>
          <a:p>
            <a:pPr algn="ctr">
              <a:defRPr/>
            </a:pPr>
            <a:r>
              <a:rPr lang="en-US" sz="3200" b="1" dirty="0">
                <a:solidFill>
                  <a:schemeClr val="accent5">
                    <a:lumMod val="50000"/>
                  </a:schemeClr>
                </a:solidFill>
                <a:latin typeface="+mn-lt"/>
                <a:cs typeface="Arial" pitchFamily="34" charset="0"/>
              </a:rPr>
              <a:t>Section Five: </a:t>
            </a:r>
            <a:br>
              <a:rPr lang="en-US" sz="2400" b="1" dirty="0">
                <a:solidFill>
                  <a:schemeClr val="accent5">
                    <a:lumMod val="50000"/>
                  </a:schemeClr>
                </a:solidFill>
                <a:latin typeface="+mn-lt"/>
                <a:cs typeface="Arial" pitchFamily="34" charset="0"/>
              </a:rPr>
            </a:br>
            <a:r>
              <a:rPr lang="en-US" sz="2800" dirty="0">
                <a:solidFill>
                  <a:schemeClr val="accent5">
                    <a:lumMod val="50000"/>
                  </a:schemeClr>
                </a:solidFill>
                <a:latin typeface="+mn-lt"/>
                <a:cs typeface="Arial" pitchFamily="34" charset="0"/>
              </a:rPr>
              <a:t> Methods of Administration (MOA) Compliance</a:t>
            </a:r>
            <a:br>
              <a:rPr lang="en-US" sz="2800" dirty="0">
                <a:solidFill>
                  <a:schemeClr val="accent5">
                    <a:lumMod val="50000"/>
                  </a:schemeClr>
                </a:solidFill>
                <a:latin typeface="+mn-lt"/>
                <a:cs typeface="Arial" pitchFamily="34" charset="0"/>
              </a:rPr>
            </a:br>
            <a:r>
              <a:rPr lang="en-US" sz="2400" dirty="0">
                <a:solidFill>
                  <a:schemeClr val="accent5">
                    <a:lumMod val="50000"/>
                  </a:schemeClr>
                </a:solidFill>
                <a:latin typeface="+mn-lt"/>
                <a:cs typeface="Arial" pitchFamily="34" charset="0"/>
              </a:rPr>
              <a:t>The Review Process</a:t>
            </a:r>
          </a:p>
        </p:txBody>
      </p:sp>
    </p:spTree>
    <p:extLst>
      <p:ext uri="{BB962C8B-B14F-4D97-AF65-F5344CB8AC3E}">
        <p14:creationId xmlns:p14="http://schemas.microsoft.com/office/powerpoint/2010/main" val="32346797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1320124" y="118804"/>
            <a:ext cx="11697076" cy="906722"/>
          </a:xfrm>
        </p:spPr>
        <p:txBody>
          <a:bodyPr vert="horz" lIns="91440" tIns="45720" rIns="91440" bIns="45720" rtlCol="0" anchor="ctr">
            <a:normAutofit fontScale="90000"/>
          </a:bodyPr>
          <a:lstStyle/>
          <a:p>
            <a:pPr>
              <a:lnSpc>
                <a:spcPct val="100000"/>
              </a:lnSpc>
            </a:pPr>
            <a:r>
              <a:rPr lang="en-US" altLang="en-US" sz="3600" b="1" kern="1200" dirty="0">
                <a:solidFill>
                  <a:schemeClr val="accent2">
                    <a:lumMod val="50000"/>
                  </a:schemeClr>
                </a:solidFill>
                <a:latin typeface="+mn-lt"/>
              </a:rPr>
              <a:t>MOA Civil Rights Compliance Review Process</a:t>
            </a:r>
            <a:br>
              <a:rPr lang="en-US" altLang="en-US" sz="2400" kern="1200" dirty="0">
                <a:solidFill>
                  <a:schemeClr val="accent2">
                    <a:lumMod val="50000"/>
                  </a:schemeClr>
                </a:solidFill>
                <a:latin typeface="+mn-lt"/>
              </a:rPr>
            </a:br>
            <a:r>
              <a:rPr lang="en-US" altLang="en-US" sz="2700" dirty="0">
                <a:solidFill>
                  <a:schemeClr val="accent2">
                    <a:lumMod val="50000"/>
                  </a:schemeClr>
                </a:solidFill>
                <a:latin typeface="+mn-lt"/>
              </a:rPr>
              <a:t>MOP Objectives (February 6, 2020)</a:t>
            </a:r>
            <a:endParaRPr lang="en-US" altLang="en-US" sz="2700" kern="1200"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4C0CB95E-FEAE-3843-960C-015E49B3FB6C}"/>
              </a:ext>
            </a:extLst>
          </p:cNvPr>
          <p:cNvSpPr>
            <a:spLocks noGrp="1"/>
          </p:cNvSpPr>
          <p:nvPr>
            <p:ph idx="1"/>
          </p:nvPr>
        </p:nvSpPr>
        <p:spPr>
          <a:xfrm>
            <a:off x="509587" y="1200151"/>
            <a:ext cx="11172826" cy="4829174"/>
          </a:xfrm>
        </p:spPr>
        <p:txBody>
          <a:bodyPr>
            <a:normAutofit fontScale="47500" lnSpcReduction="20000"/>
          </a:bodyPr>
          <a:lstStyle/>
          <a:p>
            <a:pPr marL="1143000" marR="224155" indent="-342900">
              <a:lnSpc>
                <a:spcPct val="120000"/>
              </a:lnSpc>
              <a:spcBef>
                <a:spcPts val="0"/>
              </a:spcBef>
              <a:spcAft>
                <a:spcPts val="300"/>
              </a:spcAft>
              <a:buClr>
                <a:schemeClr val="tx1">
                  <a:lumMod val="95000"/>
                  <a:lumOff val="5000"/>
                </a:schemeClr>
              </a:buClr>
              <a:buSzPct val="30000"/>
              <a:buNone/>
              <a:tabLst>
                <a:tab pos="342900" algn="l"/>
                <a:tab pos="514350" algn="l"/>
                <a:tab pos="857250" algn="l"/>
              </a:tabLst>
            </a:pPr>
            <a:r>
              <a:rPr lang="en-US" sz="5100" dirty="0">
                <a:solidFill>
                  <a:schemeClr val="accent1">
                    <a:lumMod val="50000"/>
                  </a:schemeClr>
                </a:solidFill>
                <a:ea typeface="Times New Roman" panose="02020603050405020304" pitchFamily="18" charset="0"/>
              </a:rPr>
              <a:t>1. Ensuring</a:t>
            </a:r>
            <a:r>
              <a:rPr lang="en-US" sz="5100" spc="1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the</a:t>
            </a:r>
            <a:r>
              <a:rPr lang="en-US" sz="5100" spc="-5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continuing</a:t>
            </a:r>
            <a:r>
              <a:rPr lang="en-US" sz="5100" spc="1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State</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role</a:t>
            </a:r>
            <a:r>
              <a:rPr lang="en-US" sz="5100" spc="-4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in</a:t>
            </a:r>
            <a:r>
              <a:rPr lang="en-US" sz="5100" spc="-6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partnership</a:t>
            </a:r>
            <a:r>
              <a:rPr lang="en-US" sz="5100" spc="5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with ED-OCR</a:t>
            </a:r>
            <a:r>
              <a:rPr lang="en-US" sz="5100" spc="-5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in</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protecting</a:t>
            </a:r>
            <a:r>
              <a:rPr lang="en-US" sz="5100" spc="-2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the</a:t>
            </a:r>
            <a:r>
              <a:rPr lang="en-US" sz="5100" spc="-7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civil</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rights of all CTE students consistent with the requirements of the MOA</a:t>
            </a:r>
            <a:r>
              <a:rPr lang="en-US" sz="5100" spc="-12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Program.</a:t>
            </a:r>
          </a:p>
          <a:p>
            <a:pPr marL="1143000" marR="224155" indent="-342900">
              <a:lnSpc>
                <a:spcPct val="120000"/>
              </a:lnSpc>
              <a:spcBef>
                <a:spcPts val="0"/>
              </a:spcBef>
              <a:spcAft>
                <a:spcPts val="300"/>
              </a:spcAft>
              <a:buSzPts val="1150"/>
              <a:buNone/>
              <a:tabLst>
                <a:tab pos="342900" algn="l"/>
                <a:tab pos="514350" algn="l"/>
                <a:tab pos="857250" algn="l"/>
              </a:tabLst>
            </a:pPr>
            <a:r>
              <a:rPr lang="en-US" sz="5100" dirty="0">
                <a:solidFill>
                  <a:schemeClr val="accent1">
                    <a:lumMod val="50000"/>
                  </a:schemeClr>
                </a:solidFill>
                <a:ea typeface="Times New Roman" panose="02020603050405020304" pitchFamily="18" charset="0"/>
              </a:rPr>
              <a:t>2. Allowing State agencies to align their MOA and Perkins management systems so that Perkins civil rights administration and MOA civil rights administration can be harmonized, better aligned, and more effective overall.</a:t>
            </a:r>
          </a:p>
          <a:p>
            <a:pPr marL="1085850" marR="362585" indent="-285750">
              <a:lnSpc>
                <a:spcPct val="120000"/>
              </a:lnSpc>
              <a:spcBef>
                <a:spcPts val="0"/>
              </a:spcBef>
              <a:spcAft>
                <a:spcPts val="300"/>
              </a:spcAft>
              <a:buSzPts val="1150"/>
              <a:buNone/>
              <a:tabLst>
                <a:tab pos="342900" algn="l"/>
                <a:tab pos="514350" algn="l"/>
                <a:tab pos="857250" algn="l"/>
              </a:tabLst>
            </a:pPr>
            <a:r>
              <a:rPr lang="en-US" sz="5100" dirty="0">
                <a:solidFill>
                  <a:schemeClr val="accent1">
                    <a:lumMod val="50000"/>
                  </a:schemeClr>
                </a:solidFill>
                <a:ea typeface="Times New Roman" panose="02020603050405020304" pitchFamily="18" charset="0"/>
              </a:rPr>
              <a:t>3. Improving</a:t>
            </a:r>
            <a:r>
              <a:rPr lang="en-US" sz="5100" spc="-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civil</a:t>
            </a:r>
            <a:r>
              <a:rPr lang="en-US" sz="5100" spc="-3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rights</a:t>
            </a:r>
            <a:r>
              <a:rPr lang="en-US" sz="5100" spc="-5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technical assistance</a:t>
            </a:r>
            <a:r>
              <a:rPr lang="en-US" sz="5100" spc="-4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for </a:t>
            </a:r>
            <a:r>
              <a:rPr lang="en-US" sz="5100" spc="-7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CTE</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subrecipients.</a:t>
            </a:r>
          </a:p>
          <a:p>
            <a:pPr marL="1085850" marR="587375" indent="-285750">
              <a:lnSpc>
                <a:spcPct val="120000"/>
              </a:lnSpc>
              <a:spcBef>
                <a:spcPts val="0"/>
              </a:spcBef>
              <a:spcAft>
                <a:spcPts val="300"/>
              </a:spcAft>
              <a:buSzPts val="1150"/>
              <a:buNone/>
              <a:tabLst>
                <a:tab pos="342900" algn="l"/>
                <a:tab pos="514350" algn="l"/>
                <a:tab pos="857250" algn="l"/>
              </a:tabLst>
            </a:pPr>
            <a:r>
              <a:rPr lang="en-US" sz="5100" dirty="0">
                <a:solidFill>
                  <a:schemeClr val="accent1">
                    <a:lumMod val="50000"/>
                  </a:schemeClr>
                </a:solidFill>
                <a:ea typeface="Times New Roman" panose="02020603050405020304" pitchFamily="18" charset="0"/>
              </a:rPr>
              <a:t>4. Using</a:t>
            </a:r>
            <a:r>
              <a:rPr lang="en-US" sz="5100" spc="-3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existing</a:t>
            </a:r>
            <a:r>
              <a:rPr lang="en-US" sz="5100" spc="-1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data</a:t>
            </a:r>
            <a:r>
              <a:rPr lang="en-US" sz="5100" spc="-7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gathered</a:t>
            </a:r>
            <a:r>
              <a:rPr lang="en-US" sz="5100" spc="1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and</a:t>
            </a:r>
            <a:r>
              <a:rPr lang="en-US" sz="5100" spc="-3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reported</a:t>
            </a:r>
            <a:r>
              <a:rPr lang="en-US" sz="5100" spc="3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under</a:t>
            </a:r>
            <a:r>
              <a:rPr lang="en-US" sz="5100" spc="-3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the</a:t>
            </a:r>
            <a:r>
              <a:rPr lang="en-US" sz="5100" spc="-6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Perkins</a:t>
            </a:r>
            <a:r>
              <a:rPr lang="en-US" sz="5100" spc="-1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statute</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for</a:t>
            </a:r>
            <a:r>
              <a:rPr lang="en-US" sz="5100" spc="-5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civil</a:t>
            </a:r>
            <a:r>
              <a:rPr lang="en-US" sz="5100" spc="-1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rights oversight and technical</a:t>
            </a:r>
            <a:r>
              <a:rPr lang="en-US" sz="5100" spc="6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assistance.</a:t>
            </a:r>
          </a:p>
          <a:p>
            <a:pPr marL="1085850" marR="517525" indent="-285750">
              <a:lnSpc>
                <a:spcPct val="120000"/>
              </a:lnSpc>
              <a:spcBef>
                <a:spcPts val="0"/>
              </a:spcBef>
              <a:spcAft>
                <a:spcPts val="300"/>
              </a:spcAft>
              <a:buSzPts val="1150"/>
              <a:buNone/>
              <a:tabLst>
                <a:tab pos="342900" algn="l"/>
                <a:tab pos="514350" algn="l"/>
                <a:tab pos="857250" algn="l"/>
              </a:tabLst>
            </a:pPr>
            <a:r>
              <a:rPr lang="en-US" sz="5100" dirty="0">
                <a:solidFill>
                  <a:schemeClr val="accent1">
                    <a:lumMod val="50000"/>
                  </a:schemeClr>
                </a:solidFill>
                <a:ea typeface="Times New Roman" panose="02020603050405020304" pitchFamily="18" charset="0"/>
              </a:rPr>
              <a:t>5. Strengthening</a:t>
            </a:r>
            <a:r>
              <a:rPr lang="en-US" sz="5100" spc="2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State</a:t>
            </a:r>
            <a:r>
              <a:rPr lang="en-US" sz="5100" spc="-5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use</a:t>
            </a:r>
            <a:r>
              <a:rPr lang="en-US" sz="5100" spc="-7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of</a:t>
            </a:r>
            <a:r>
              <a:rPr lang="en-US" sz="5100" spc="-7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the</a:t>
            </a:r>
            <a:r>
              <a:rPr lang="en-US" sz="5100" spc="-6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OCR</a:t>
            </a:r>
            <a:r>
              <a:rPr lang="en-US" sz="5100" spc="-5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enforcement</a:t>
            </a:r>
            <a:r>
              <a:rPr lang="en-US" sz="5100" spc="3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network</a:t>
            </a:r>
            <a:r>
              <a:rPr lang="en-US" sz="5100" spc="-15"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and</a:t>
            </a:r>
            <a:r>
              <a:rPr lang="en-US" sz="5100" spc="-4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complaint</a:t>
            </a:r>
            <a:r>
              <a:rPr lang="en-US" sz="5100" spc="-10" dirty="0">
                <a:solidFill>
                  <a:schemeClr val="accent1">
                    <a:lumMod val="50000"/>
                  </a:schemeClr>
                </a:solidFill>
                <a:ea typeface="Times New Roman" panose="02020603050405020304" pitchFamily="18" charset="0"/>
              </a:rPr>
              <a:t> </a:t>
            </a:r>
            <a:r>
              <a:rPr lang="en-US" sz="5100" dirty="0">
                <a:solidFill>
                  <a:schemeClr val="accent1">
                    <a:lumMod val="50000"/>
                  </a:schemeClr>
                </a:solidFill>
                <a:ea typeface="Times New Roman" panose="02020603050405020304" pitchFamily="18" charset="0"/>
              </a:rPr>
              <a:t>resolution resources.</a:t>
            </a:r>
          </a:p>
        </p:txBody>
      </p:sp>
      <p:pic>
        <p:nvPicPr>
          <p:cNvPr id="2" name="Picture 1" descr="circle of hands of diverse colors">
            <a:extLst>
              <a:ext uri="{FF2B5EF4-FFF2-40B4-BE49-F238E27FC236}">
                <a16:creationId xmlns:a16="http://schemas.microsoft.com/office/drawing/2014/main" id="{0BCCE35F-E4D9-7EED-82A8-FE835E2BBBD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10589946" y="4932629"/>
            <a:ext cx="1231162" cy="1096695"/>
          </a:xfrm>
          <a:prstGeom prst="rect">
            <a:avLst/>
          </a:prstGeom>
        </p:spPr>
      </p:pic>
    </p:spTree>
    <p:extLst>
      <p:ext uri="{BB962C8B-B14F-4D97-AF65-F5344CB8AC3E}">
        <p14:creationId xmlns:p14="http://schemas.microsoft.com/office/powerpoint/2010/main" val="24728411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A25E-C41F-9CB5-F425-94267F039AD0}"/>
              </a:ext>
            </a:extLst>
          </p:cNvPr>
          <p:cNvSpPr>
            <a:spLocks noGrp="1"/>
          </p:cNvSpPr>
          <p:nvPr>
            <p:ph type="title"/>
          </p:nvPr>
        </p:nvSpPr>
        <p:spPr>
          <a:xfrm>
            <a:off x="1333960" y="245552"/>
            <a:ext cx="10096959" cy="747579"/>
          </a:xfrm>
        </p:spPr>
        <p:txBody>
          <a:bodyPr/>
          <a:lstStyle/>
          <a:p>
            <a:r>
              <a:rPr lang="en-US" altLang="en-US" sz="3200" dirty="0">
                <a:solidFill>
                  <a:schemeClr val="accent2">
                    <a:lumMod val="50000"/>
                  </a:schemeClr>
                </a:solidFill>
                <a:cs typeface="Arial" panose="020B0604020202020204" pitchFamily="34" charset="0"/>
              </a:rPr>
              <a:t>The MOA Compliance Process</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C0680021-433C-6D95-F00F-920892E3478B}"/>
              </a:ext>
            </a:extLst>
          </p:cNvPr>
          <p:cNvSpPr>
            <a:spLocks noGrp="1"/>
          </p:cNvSpPr>
          <p:nvPr>
            <p:ph idx="1"/>
          </p:nvPr>
        </p:nvSpPr>
        <p:spPr>
          <a:xfrm>
            <a:off x="1122944" y="944776"/>
            <a:ext cx="10858041" cy="5360777"/>
          </a:xfrm>
        </p:spPr>
        <p:txBody>
          <a:bodyPr/>
          <a:lstStyle/>
          <a:p>
            <a:pPr marL="0" lvl="1" indent="0">
              <a:buNone/>
              <a:tabLst>
                <a:tab pos="0" algn="l"/>
              </a:tabLst>
              <a:defRPr/>
            </a:pPr>
            <a:r>
              <a:rPr lang="en-US" dirty="0">
                <a:solidFill>
                  <a:schemeClr val="accent1">
                    <a:lumMod val="50000"/>
                  </a:schemeClr>
                </a:solidFill>
              </a:rPr>
              <a:t>Three components:</a:t>
            </a:r>
          </a:p>
          <a:p>
            <a:pPr marL="852487" lvl="3" indent="-342900">
              <a:spcAft>
                <a:spcPts val="600"/>
              </a:spcAft>
              <a:buFont typeface="Arial"/>
              <a:buChar char="•"/>
              <a:tabLst>
                <a:tab pos="0" algn="l"/>
              </a:tabLst>
              <a:defRPr/>
            </a:pPr>
            <a:r>
              <a:rPr lang="en-US" sz="2400" dirty="0">
                <a:solidFill>
                  <a:schemeClr val="accent1">
                    <a:lumMod val="50000"/>
                  </a:schemeClr>
                </a:solidFill>
              </a:rPr>
              <a:t>The documentation review process provides opportunities to review practices, policies, and procedures to ensure services, programs, and activities are equitable for all CTE students and employees.</a:t>
            </a:r>
          </a:p>
          <a:p>
            <a:pPr marL="852487" lvl="3" indent="-342900">
              <a:spcAft>
                <a:spcPts val="600"/>
              </a:spcAft>
              <a:buFont typeface="Arial"/>
              <a:buChar char="•"/>
              <a:tabLst>
                <a:tab pos="0" algn="l"/>
              </a:tabLst>
              <a:defRPr/>
            </a:pPr>
            <a:r>
              <a:rPr lang="en-US" sz="2400" dirty="0">
                <a:solidFill>
                  <a:schemeClr val="accent1">
                    <a:lumMod val="50000"/>
                  </a:schemeClr>
                </a:solidFill>
              </a:rPr>
              <a:t>The interview review process provides valuable opportunities for students, teachers, counselors, parents, and administrators to share their experiences related to equal access to CTE POS.</a:t>
            </a:r>
          </a:p>
          <a:p>
            <a:pPr marL="852487" lvl="3" indent="-342900">
              <a:spcAft>
                <a:spcPts val="600"/>
              </a:spcAft>
              <a:buFont typeface="Arial"/>
              <a:buChar char="•"/>
              <a:tabLst>
                <a:tab pos="0" algn="l"/>
              </a:tabLst>
              <a:defRPr/>
            </a:pPr>
            <a:r>
              <a:rPr lang="en-US" sz="2400" dirty="0">
                <a:solidFill>
                  <a:schemeClr val="accent1">
                    <a:lumMod val="50000"/>
                  </a:schemeClr>
                </a:solidFill>
              </a:rPr>
              <a:t>The physical facilities accessibility review process provides valuable opportunities to review the instructional setting, common areas, paths of travel, and other areas to ensure accessibility.</a:t>
            </a:r>
          </a:p>
        </p:txBody>
      </p:sp>
      <p:sp>
        <p:nvSpPr>
          <p:cNvPr id="5" name="Slide Number Placeholder 4">
            <a:extLst>
              <a:ext uri="{FF2B5EF4-FFF2-40B4-BE49-F238E27FC236}">
                <a16:creationId xmlns:a16="http://schemas.microsoft.com/office/drawing/2014/main" id="{69E7CC76-7B54-7991-D3F9-7C3A5463FD1B}"/>
              </a:ext>
            </a:extLst>
          </p:cNvPr>
          <p:cNvSpPr>
            <a:spLocks noGrp="1"/>
          </p:cNvSpPr>
          <p:nvPr>
            <p:ph type="sldNum" sz="quarter" idx="12"/>
          </p:nvPr>
        </p:nvSpPr>
        <p:spPr/>
        <p:txBody>
          <a:bodyPr/>
          <a:lstStyle/>
          <a:p>
            <a:fld id="{A3D1C70C-36A2-44FC-A083-98959550CFF4}" type="slidenum">
              <a:rPr lang="en-US" smtClean="0"/>
              <a:t>56</a:t>
            </a:fld>
            <a:endParaRPr lang="en-US" dirty="0"/>
          </a:p>
        </p:txBody>
      </p:sp>
      <p:pic>
        <p:nvPicPr>
          <p:cNvPr id="6" name="Picture 5" descr="circle of hands of diverse colors">
            <a:extLst>
              <a:ext uri="{FF2B5EF4-FFF2-40B4-BE49-F238E27FC236}">
                <a16:creationId xmlns:a16="http://schemas.microsoft.com/office/drawing/2014/main" id="{438D08D3-B3D6-3636-BD93-9D84D2AB81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10987063" y="5513154"/>
            <a:ext cx="993922" cy="688735"/>
          </a:xfrm>
          <a:prstGeom prst="rect">
            <a:avLst/>
          </a:prstGeom>
        </p:spPr>
      </p:pic>
    </p:spTree>
    <p:extLst>
      <p:ext uri="{BB962C8B-B14F-4D97-AF65-F5344CB8AC3E}">
        <p14:creationId xmlns:p14="http://schemas.microsoft.com/office/powerpoint/2010/main" val="17892464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1841" y="89177"/>
            <a:ext cx="7580233" cy="853798"/>
          </a:xfrm>
        </p:spPr>
        <p:txBody>
          <a:bodyPr>
            <a:noAutofit/>
          </a:bodyPr>
          <a:lstStyle/>
          <a:p>
            <a:r>
              <a:rPr lang="en-US" altLang="en-US" sz="3200" b="1" dirty="0">
                <a:latin typeface="+mn-lt"/>
              </a:rPr>
              <a:t>Letters of Finding (LOFs)</a:t>
            </a:r>
            <a:endParaRPr lang="en-US" sz="3200" b="1" dirty="0">
              <a:latin typeface="+mn-lt"/>
            </a:endParaRPr>
          </a:p>
        </p:txBody>
      </p:sp>
      <p:sp>
        <p:nvSpPr>
          <p:cNvPr id="3" name="Content Placeholder 2"/>
          <p:cNvSpPr>
            <a:spLocks noGrp="1"/>
          </p:cNvSpPr>
          <p:nvPr>
            <p:ph idx="1"/>
          </p:nvPr>
        </p:nvSpPr>
        <p:spPr>
          <a:xfrm>
            <a:off x="1401841" y="1394299"/>
            <a:ext cx="10722750" cy="4351338"/>
          </a:xfrm>
        </p:spPr>
        <p:txBody>
          <a:bodyPr rtlCol="0">
            <a:normAutofit/>
          </a:bodyPr>
          <a:lstStyle/>
          <a:p>
            <a:pPr marL="57150" indent="0">
              <a:lnSpc>
                <a:spcPct val="100000"/>
              </a:lnSpc>
              <a:spcBef>
                <a:spcPts val="0"/>
              </a:spcBef>
              <a:spcAft>
                <a:spcPts val="0"/>
              </a:spcAft>
              <a:buNone/>
              <a:defRPr/>
            </a:pPr>
            <a:r>
              <a:rPr lang="en-US" sz="2800" dirty="0">
                <a:solidFill>
                  <a:schemeClr val="accent1">
                    <a:lumMod val="50000"/>
                  </a:schemeClr>
                </a:solidFill>
                <a:latin typeface="+mn-lt"/>
              </a:rPr>
              <a:t>The MOA compliance review assesses the subrecipients’ compliance with the </a:t>
            </a:r>
            <a:r>
              <a:rPr lang="en-US" sz="2800" i="1" dirty="0">
                <a:solidFill>
                  <a:schemeClr val="accent1">
                    <a:lumMod val="50000"/>
                  </a:schemeClr>
                </a:solidFill>
                <a:latin typeface="+mn-lt"/>
              </a:rPr>
              <a:t>Guidelines</a:t>
            </a:r>
            <a:r>
              <a:rPr lang="en-US" sz="2800" dirty="0">
                <a:solidFill>
                  <a:schemeClr val="accent1">
                    <a:lumMod val="50000"/>
                  </a:schemeClr>
                </a:solidFill>
                <a:latin typeface="+mn-lt"/>
              </a:rPr>
              <a:t>,  OCR regulations, and civil rights legislation through a Letter of Findings (LOFs). The LOFs provide a summary of the findings after the completion of the review.  It includes a combination of potential violations, non-violations, and commendable actions of the subrecipients</a:t>
            </a:r>
            <a:r>
              <a:rPr lang="en-US" sz="3600" dirty="0">
                <a:solidFill>
                  <a:schemeClr val="accent1">
                    <a:lumMod val="50000"/>
                  </a:schemeClr>
                </a:solidFill>
                <a:latin typeface="+mn-lt"/>
              </a:rPr>
              <a:t>. </a:t>
            </a:r>
          </a:p>
        </p:txBody>
      </p:sp>
      <p:pic>
        <p:nvPicPr>
          <p:cNvPr id="4" name="Picture 3" descr="circle of hands of diverse colors">
            <a:extLst>
              <a:ext uri="{FF2B5EF4-FFF2-40B4-BE49-F238E27FC236}">
                <a16:creationId xmlns:a16="http://schemas.microsoft.com/office/drawing/2014/main" id="{4293762C-4A73-4C53-AF44-BE45692C1A18}"/>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10639313" y="5241850"/>
            <a:ext cx="1126791" cy="852664"/>
          </a:xfrm>
          <a:prstGeom prst="rect">
            <a:avLst/>
          </a:prstGeom>
        </p:spPr>
      </p:pic>
    </p:spTree>
    <p:extLst>
      <p:ext uri="{BB962C8B-B14F-4D97-AF65-F5344CB8AC3E}">
        <p14:creationId xmlns:p14="http://schemas.microsoft.com/office/powerpoint/2010/main" val="28651170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9320" y="381937"/>
            <a:ext cx="8006315" cy="554196"/>
          </a:xfrm>
        </p:spPr>
        <p:txBody>
          <a:bodyPr>
            <a:noAutofit/>
          </a:bodyPr>
          <a:lstStyle/>
          <a:p>
            <a:r>
              <a:rPr lang="en-US" altLang="en-US" sz="3200" b="1" dirty="0">
                <a:latin typeface="+mn-lt"/>
              </a:rPr>
              <a:t>Voluntary Compliance Plan (VCP)</a:t>
            </a:r>
            <a:endParaRPr lang="en-US" sz="3200" b="1" dirty="0">
              <a:latin typeface="+mn-lt"/>
            </a:endParaRPr>
          </a:p>
        </p:txBody>
      </p:sp>
      <p:sp>
        <p:nvSpPr>
          <p:cNvPr id="3" name="Content Placeholder 2"/>
          <p:cNvSpPr>
            <a:spLocks noGrp="1"/>
          </p:cNvSpPr>
          <p:nvPr>
            <p:ph idx="1"/>
          </p:nvPr>
        </p:nvSpPr>
        <p:spPr>
          <a:xfrm>
            <a:off x="962025" y="1253331"/>
            <a:ext cx="10893277" cy="4351338"/>
          </a:xfrm>
        </p:spPr>
        <p:txBody>
          <a:bodyPr rtlCol="0">
            <a:normAutofit lnSpcReduction="10000"/>
          </a:bodyPr>
          <a:lstStyle/>
          <a:p>
            <a:pPr marL="400050" indent="-342900">
              <a:defRPr/>
            </a:pPr>
            <a:r>
              <a:rPr lang="en-US" sz="2400" dirty="0">
                <a:solidFill>
                  <a:schemeClr val="accent1">
                    <a:lumMod val="50000"/>
                  </a:schemeClr>
                </a:solidFill>
              </a:rPr>
              <a:t>The subrecipient responds to the LOFs through a Voluntary Compliance Plan (VCP). The plan enables the subrecipient the flexibility to negotiate and make the decisions through developing collaborative teams, revising policies, and procedures, and designating staff to work on the plan.</a:t>
            </a:r>
          </a:p>
          <a:p>
            <a:pPr marL="400050" indent="-342900">
              <a:lnSpc>
                <a:spcPct val="100000"/>
              </a:lnSpc>
              <a:spcBef>
                <a:spcPts val="0"/>
              </a:spcBef>
              <a:defRPr/>
            </a:pPr>
            <a:r>
              <a:rPr lang="en-US" sz="2400" dirty="0">
                <a:solidFill>
                  <a:schemeClr val="accent1">
                    <a:lumMod val="50000"/>
                  </a:schemeClr>
                </a:solidFill>
              </a:rPr>
              <a:t>The plan is submitted to the ED-OCR in the biennial report. The VCP is considered fully implemented when all the specific findings identified in the LOFs have been remedied within a two-year period.</a:t>
            </a:r>
          </a:p>
          <a:p>
            <a:pPr marL="400050" indent="-342900">
              <a:defRPr/>
            </a:pPr>
            <a:r>
              <a:rPr lang="en-US" sz="2400" dirty="0">
                <a:solidFill>
                  <a:schemeClr val="accent1">
                    <a:lumMod val="50000"/>
                  </a:schemeClr>
                </a:solidFill>
              </a:rPr>
              <a:t>The subrecipient is obligated to maintain the status of all items corrected in the VCP through a signed statement of assurances. </a:t>
            </a:r>
          </a:p>
        </p:txBody>
      </p:sp>
      <p:pic>
        <p:nvPicPr>
          <p:cNvPr id="4" name="Picture 3" descr="circle of hands of diverse colors">
            <a:extLst>
              <a:ext uri="{FF2B5EF4-FFF2-40B4-BE49-F238E27FC236}">
                <a16:creationId xmlns:a16="http://schemas.microsoft.com/office/drawing/2014/main" id="{25257233-D377-4FF4-AC17-242E2763DE3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V="1">
            <a:off x="10514049" y="5106932"/>
            <a:ext cx="1431852" cy="995473"/>
          </a:xfrm>
          <a:prstGeom prst="rect">
            <a:avLst/>
          </a:prstGeom>
        </p:spPr>
      </p:pic>
    </p:spTree>
    <p:extLst>
      <p:ext uri="{BB962C8B-B14F-4D97-AF65-F5344CB8AC3E}">
        <p14:creationId xmlns:p14="http://schemas.microsoft.com/office/powerpoint/2010/main" val="5168629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7F061-8344-BD54-4559-AD6FE1158D25}"/>
              </a:ext>
            </a:extLst>
          </p:cNvPr>
          <p:cNvSpPr>
            <a:spLocks noGrp="1"/>
          </p:cNvSpPr>
          <p:nvPr>
            <p:ph type="title"/>
          </p:nvPr>
        </p:nvSpPr>
        <p:spPr/>
        <p:txBody>
          <a:bodyPr/>
          <a:lstStyle/>
          <a:p>
            <a:r>
              <a:rPr lang="en-US" sz="3200" dirty="0">
                <a:solidFill>
                  <a:schemeClr val="accent2">
                    <a:lumMod val="50000"/>
                  </a:schemeClr>
                </a:solidFill>
                <a:cs typeface="Arial" pitchFamily="34" charset="0"/>
              </a:rPr>
              <a:t>A Collaborative Process</a:t>
            </a:r>
            <a:endParaRPr lang="en-US" sz="3200" dirty="0">
              <a:solidFill>
                <a:schemeClr val="accent2">
                  <a:lumMod val="50000"/>
                </a:schemeClr>
              </a:solidFill>
            </a:endParaRPr>
          </a:p>
        </p:txBody>
      </p:sp>
      <p:sp>
        <p:nvSpPr>
          <p:cNvPr id="3" name="Content Placeholder 2">
            <a:extLst>
              <a:ext uri="{FF2B5EF4-FFF2-40B4-BE49-F238E27FC236}">
                <a16:creationId xmlns:a16="http://schemas.microsoft.com/office/drawing/2014/main" id="{68095F56-6B9E-0E95-DE42-B886C35369D7}"/>
              </a:ext>
            </a:extLst>
          </p:cNvPr>
          <p:cNvSpPr>
            <a:spLocks noGrp="1"/>
          </p:cNvSpPr>
          <p:nvPr>
            <p:ph idx="1"/>
          </p:nvPr>
        </p:nvSpPr>
        <p:spPr>
          <a:xfrm>
            <a:off x="1256841" y="1354427"/>
            <a:ext cx="10779723" cy="4303423"/>
          </a:xfrm>
        </p:spPr>
        <p:txBody>
          <a:bodyPr/>
          <a:lstStyle/>
          <a:p>
            <a:pPr>
              <a:spcBef>
                <a:spcPts val="0"/>
              </a:spcBef>
            </a:pPr>
            <a:r>
              <a:rPr lang="en-US" altLang="en-US" dirty="0">
                <a:solidFill>
                  <a:schemeClr val="accent1">
                    <a:lumMod val="50000"/>
                  </a:schemeClr>
                </a:solidFill>
              </a:rPr>
              <a:t>Many forms of impermissible discrimination are caused by misunderstandings or lack of information and guidance on the requirements of the law.  State agency personnel should therefore be of assistance to and not in conflict with local personnel.  Moreover, there is a need for additional conciliatory rather than adversarial compliance activity. </a:t>
            </a:r>
          </a:p>
          <a:p>
            <a:pPr indent="0">
              <a:spcBef>
                <a:spcPts val="0"/>
              </a:spcBef>
              <a:buNone/>
            </a:pPr>
            <a:r>
              <a:rPr lang="en-US" altLang="en-US" sz="1600" dirty="0">
                <a:solidFill>
                  <a:schemeClr val="accent1">
                    <a:lumMod val="50000"/>
                  </a:schemeClr>
                </a:solidFill>
              </a:rPr>
              <a:t>Source: Office of the Federal Register, Vol. 44, No.56, March 21, 1979</a:t>
            </a:r>
          </a:p>
        </p:txBody>
      </p:sp>
      <p:pic>
        <p:nvPicPr>
          <p:cNvPr id="6" name="Picture 5" descr="A picture that illustrates collaboration">
            <a:extLst>
              <a:ext uri="{FF2B5EF4-FFF2-40B4-BE49-F238E27FC236}">
                <a16:creationId xmlns:a16="http://schemas.microsoft.com/office/drawing/2014/main" id="{BC3E1049-AB4A-02B5-F347-A4B77A91B6F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flipV="1">
            <a:off x="10172189" y="5089787"/>
            <a:ext cx="1573620" cy="850864"/>
          </a:xfrm>
          <a:prstGeom prst="rect">
            <a:avLst/>
          </a:prstGeom>
        </p:spPr>
      </p:pic>
      <p:sp>
        <p:nvSpPr>
          <p:cNvPr id="5" name="Slide Number Placeholder 4">
            <a:extLst>
              <a:ext uri="{FF2B5EF4-FFF2-40B4-BE49-F238E27FC236}">
                <a16:creationId xmlns:a16="http://schemas.microsoft.com/office/drawing/2014/main" id="{63F9E1CD-99F9-94F0-85D4-58E3EE266E4D}"/>
              </a:ext>
            </a:extLst>
          </p:cNvPr>
          <p:cNvSpPr>
            <a:spLocks noGrp="1"/>
          </p:cNvSpPr>
          <p:nvPr>
            <p:ph type="sldNum" sz="quarter" idx="12"/>
          </p:nvPr>
        </p:nvSpPr>
        <p:spPr/>
        <p:txBody>
          <a:bodyPr/>
          <a:lstStyle/>
          <a:p>
            <a:fld id="{A3D1C70C-36A2-44FC-A083-98959550CFF4}" type="slidenum">
              <a:rPr lang="en-US" smtClean="0"/>
              <a:t>59</a:t>
            </a:fld>
            <a:endParaRPr lang="en-US" dirty="0"/>
          </a:p>
        </p:txBody>
      </p:sp>
    </p:spTree>
    <p:extLst>
      <p:ext uri="{BB962C8B-B14F-4D97-AF65-F5344CB8AC3E}">
        <p14:creationId xmlns:p14="http://schemas.microsoft.com/office/powerpoint/2010/main" val="130882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024" y="2934727"/>
            <a:ext cx="11320670" cy="1892676"/>
          </a:xfrm>
        </p:spPr>
        <p:txBody>
          <a:bodyPr rtlCol="0">
            <a:normAutofit/>
          </a:bodyPr>
          <a:lstStyle/>
          <a:p>
            <a:pPr algn="ctr">
              <a:defRPr/>
            </a:pPr>
            <a:r>
              <a:rPr lang="en-US" sz="3200" b="1" dirty="0">
                <a:solidFill>
                  <a:schemeClr val="accent1">
                    <a:lumMod val="50000"/>
                  </a:schemeClr>
                </a:solidFill>
                <a:latin typeface="+mn-lt"/>
              </a:rPr>
              <a:t>Section One: </a:t>
            </a:r>
            <a:br>
              <a:rPr lang="en-US" dirty="0">
                <a:solidFill>
                  <a:schemeClr val="accent1">
                    <a:lumMod val="50000"/>
                  </a:schemeClr>
                </a:solidFill>
                <a:latin typeface="+mn-lt"/>
              </a:rPr>
            </a:br>
            <a:r>
              <a:rPr lang="en-US" sz="2800" dirty="0">
                <a:solidFill>
                  <a:schemeClr val="accent1">
                    <a:lumMod val="50000"/>
                  </a:schemeClr>
                </a:solidFill>
                <a:latin typeface="+mn-lt"/>
              </a:rPr>
              <a:t>Methods of Administration (MOA) Civil Rights Compliance Review</a:t>
            </a:r>
            <a:br>
              <a:rPr lang="en-US" sz="2800" b="1" dirty="0">
                <a:solidFill>
                  <a:schemeClr val="accent1">
                    <a:lumMod val="50000"/>
                  </a:schemeClr>
                </a:solidFill>
                <a:latin typeface="+mn-lt"/>
              </a:rPr>
            </a:br>
            <a:r>
              <a:rPr lang="en-US" sz="2700" b="1" dirty="0">
                <a:solidFill>
                  <a:schemeClr val="accent1">
                    <a:lumMod val="50000"/>
                  </a:schemeClr>
                </a:solidFill>
                <a:latin typeface="+mn-lt"/>
              </a:rPr>
              <a:t>MOA Program Overview and Purpose </a:t>
            </a:r>
            <a:endParaRPr lang="en-US" sz="2800" dirty="0">
              <a:solidFill>
                <a:schemeClr val="tx2">
                  <a:lumMod val="75000"/>
                </a:schemeClr>
              </a:solidFill>
            </a:endParaRPr>
          </a:p>
        </p:txBody>
      </p:sp>
    </p:spTree>
    <p:extLst>
      <p:ext uri="{BB962C8B-B14F-4D97-AF65-F5344CB8AC3E}">
        <p14:creationId xmlns:p14="http://schemas.microsoft.com/office/powerpoint/2010/main" val="37537483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Title 1"/>
          <p:cNvSpPr>
            <a:spLocks noGrp="1"/>
          </p:cNvSpPr>
          <p:nvPr>
            <p:ph type="title"/>
          </p:nvPr>
        </p:nvSpPr>
        <p:spPr>
          <a:xfrm>
            <a:off x="1327996" y="166884"/>
            <a:ext cx="7793038" cy="923270"/>
          </a:xfrm>
        </p:spPr>
        <p:txBody>
          <a:bodyPr>
            <a:normAutofit/>
          </a:bodyPr>
          <a:lstStyle/>
          <a:p>
            <a:r>
              <a:rPr lang="en-US" altLang="en-US" sz="3200" b="1" dirty="0">
                <a:latin typeface="+mn-lt"/>
                <a:cs typeface="Arial" panose="020B0604020202020204" pitchFamily="34" charset="0"/>
              </a:rPr>
              <a:t>Assurance of Compliance</a:t>
            </a:r>
          </a:p>
        </p:txBody>
      </p:sp>
      <p:sp>
        <p:nvSpPr>
          <p:cNvPr id="3" name="Content Placeholder 2"/>
          <p:cNvSpPr>
            <a:spLocks noGrp="1"/>
          </p:cNvSpPr>
          <p:nvPr>
            <p:ph sz="half" idx="1"/>
          </p:nvPr>
        </p:nvSpPr>
        <p:spPr>
          <a:xfrm>
            <a:off x="1207477" y="991328"/>
            <a:ext cx="10862929" cy="4343400"/>
          </a:xfrm>
        </p:spPr>
        <p:txBody>
          <a:bodyPr rtlCol="0">
            <a:noAutofit/>
          </a:bodyPr>
          <a:lstStyle/>
          <a:p>
            <a:pPr marL="114300" indent="0">
              <a:buNone/>
              <a:defRPr/>
            </a:pPr>
            <a:r>
              <a:rPr lang="en-US" sz="2400" dirty="0">
                <a:solidFill>
                  <a:schemeClr val="accent1">
                    <a:lumMod val="50000"/>
                  </a:schemeClr>
                </a:solidFill>
              </a:rPr>
              <a:t>All applicants for grants, loans and contracts, property, discounts, other Federal financial assistance from the U.S. Department of Education (</a:t>
            </a:r>
            <a:r>
              <a:rPr lang="en-US" sz="2400" i="1" dirty="0">
                <a:solidFill>
                  <a:schemeClr val="accent1">
                    <a:lumMod val="50000"/>
                  </a:schemeClr>
                </a:solidFill>
              </a:rPr>
              <a:t>Department</a:t>
            </a:r>
            <a:r>
              <a:rPr lang="en-US" sz="2400" dirty="0">
                <a:solidFill>
                  <a:schemeClr val="accent1">
                    <a:lumMod val="50000"/>
                  </a:schemeClr>
                </a:solidFill>
              </a:rPr>
              <a:t>), or funds made available through the Department are required to submit an assurance of compliance with laws and regulations related to Title VI of the Civil Rights Act of 1964; Title IX of the Education Amendments of 1972; Section 504 of the Rehabilitation Act of 1973;  the Age Discrimination Act of 1975; and the Boy Scouts of America Equal Access Act of 2001.  By signing the assurance, the applicant acknowledges that compliance with the assurance constitutes a condition of continued receipt of Federal financial assistance from or funds made available through the Department. In the event of a failure to comply, the funds can be terminated and the applicant may be denied the right to receive further assistance or funds.</a:t>
            </a:r>
            <a:endParaRPr lang="en-US" sz="2400" dirty="0">
              <a:solidFill>
                <a:schemeClr val="accent1">
                  <a:lumMod val="50000"/>
                </a:schemeClr>
              </a:solidFill>
              <a:latin typeface="Arial Rounded MT Bold" pitchFamily="34" charset="0"/>
            </a:endParaRPr>
          </a:p>
        </p:txBody>
      </p:sp>
    </p:spTree>
    <p:extLst>
      <p:ext uri="{BB962C8B-B14F-4D97-AF65-F5344CB8AC3E}">
        <p14:creationId xmlns:p14="http://schemas.microsoft.com/office/powerpoint/2010/main" val="28667302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ABE6-FC0E-487A-8A9C-D7858DD925D7}"/>
              </a:ext>
            </a:extLst>
          </p:cNvPr>
          <p:cNvSpPr>
            <a:spLocks noGrp="1"/>
          </p:cNvSpPr>
          <p:nvPr>
            <p:ph type="title"/>
          </p:nvPr>
        </p:nvSpPr>
        <p:spPr>
          <a:xfrm>
            <a:off x="2248975" y="1586280"/>
            <a:ext cx="7694049" cy="2147520"/>
          </a:xfrm>
        </p:spPr>
        <p:txBody>
          <a:bodyPr anchor="b">
            <a:normAutofit/>
          </a:bodyPr>
          <a:lstStyle/>
          <a:p>
            <a:pPr algn="ctr"/>
            <a:r>
              <a:rPr lang="en-US" sz="5200" dirty="0">
                <a:latin typeface="+mn-lt"/>
              </a:rPr>
              <a:t>Questions and Answers</a:t>
            </a:r>
          </a:p>
        </p:txBody>
      </p:sp>
    </p:spTree>
    <p:extLst>
      <p:ext uri="{BB962C8B-B14F-4D97-AF65-F5344CB8AC3E}">
        <p14:creationId xmlns:p14="http://schemas.microsoft.com/office/powerpoint/2010/main" val="3334963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E8BA-44FC-0170-9A47-06A3B4939B44}"/>
              </a:ext>
            </a:extLst>
          </p:cNvPr>
          <p:cNvSpPr>
            <a:spLocks noGrp="1"/>
          </p:cNvSpPr>
          <p:nvPr>
            <p:ph type="title"/>
          </p:nvPr>
        </p:nvSpPr>
        <p:spPr/>
        <p:txBody>
          <a:bodyPr/>
          <a:lstStyle/>
          <a:p>
            <a:r>
              <a:rPr lang="en-US" dirty="0"/>
              <a:t>Follow Us on Social Media</a:t>
            </a:r>
          </a:p>
        </p:txBody>
      </p:sp>
      <p:sp>
        <p:nvSpPr>
          <p:cNvPr id="3" name="Text Placeholder 2">
            <a:extLst>
              <a:ext uri="{FF2B5EF4-FFF2-40B4-BE49-F238E27FC236}">
                <a16:creationId xmlns:a16="http://schemas.microsoft.com/office/drawing/2014/main" id="{44DF877A-4764-1162-7123-E7F0FC9CA3B3}"/>
              </a:ext>
            </a:extLst>
          </p:cNvPr>
          <p:cNvSpPr>
            <a:spLocks noGrp="1"/>
          </p:cNvSpPr>
          <p:nvPr>
            <p:ph type="body" sz="quarter" idx="18"/>
          </p:nvPr>
        </p:nvSpPr>
        <p:spPr/>
        <p:txBody>
          <a:bodyPr/>
          <a:lstStyle/>
          <a:p>
            <a:r>
              <a:rPr lang="en-US" sz="1400" dirty="0"/>
              <a:t>Facebook: </a:t>
            </a:r>
            <a:br>
              <a:rPr lang="en-US" sz="1400" dirty="0"/>
            </a:br>
            <a:r>
              <a:rPr lang="en-US" sz="1400" dirty="0"/>
              <a:t>@njdeptofed</a:t>
            </a:r>
          </a:p>
        </p:txBody>
      </p:sp>
      <p:sp>
        <p:nvSpPr>
          <p:cNvPr id="4" name="Text Placeholder 3">
            <a:extLst>
              <a:ext uri="{FF2B5EF4-FFF2-40B4-BE49-F238E27FC236}">
                <a16:creationId xmlns:a16="http://schemas.microsoft.com/office/drawing/2014/main" id="{4F7534DB-B373-4FE4-44DA-DEFD0DE3C6A8}"/>
              </a:ext>
            </a:extLst>
          </p:cNvPr>
          <p:cNvSpPr>
            <a:spLocks noGrp="1"/>
          </p:cNvSpPr>
          <p:nvPr>
            <p:ph type="body" sz="quarter" idx="19"/>
          </p:nvPr>
        </p:nvSpPr>
        <p:spPr/>
        <p:txBody>
          <a:bodyPr/>
          <a:lstStyle/>
          <a:p>
            <a:r>
              <a:rPr lang="en-US" sz="1400" dirty="0"/>
              <a:t>Instagram: </a:t>
            </a:r>
            <a:br>
              <a:rPr lang="en-US" sz="1400" dirty="0"/>
            </a:br>
            <a:r>
              <a:rPr lang="en-US" sz="1400" dirty="0"/>
              <a:t>@newjerseydoe</a:t>
            </a:r>
          </a:p>
        </p:txBody>
      </p:sp>
      <p:sp>
        <p:nvSpPr>
          <p:cNvPr id="5" name="Text Placeholder 4">
            <a:extLst>
              <a:ext uri="{FF2B5EF4-FFF2-40B4-BE49-F238E27FC236}">
                <a16:creationId xmlns:a16="http://schemas.microsoft.com/office/drawing/2014/main" id="{9D829465-9614-F4A7-2745-4442655ECD23}"/>
              </a:ext>
            </a:extLst>
          </p:cNvPr>
          <p:cNvSpPr>
            <a:spLocks noGrp="1"/>
          </p:cNvSpPr>
          <p:nvPr>
            <p:ph type="body" sz="quarter" idx="20"/>
          </p:nvPr>
        </p:nvSpPr>
        <p:spPr>
          <a:xfrm>
            <a:off x="7157716" y="2540792"/>
            <a:ext cx="3222071" cy="914400"/>
          </a:xfrm>
        </p:spPr>
        <p:txBody>
          <a:bodyPr/>
          <a:lstStyle/>
          <a:p>
            <a:r>
              <a:rPr lang="en-US" sz="1600" dirty="0"/>
              <a:t>LinkedIn: </a:t>
            </a:r>
            <a:br>
              <a:rPr lang="en-US" sz="1600" dirty="0"/>
            </a:br>
            <a:r>
              <a:rPr lang="en-US" dirty="0"/>
              <a:t>New Jersey Department of Education</a:t>
            </a:r>
            <a:endParaRPr lang="en-US" sz="1600" dirty="0"/>
          </a:p>
        </p:txBody>
      </p:sp>
      <p:sp>
        <p:nvSpPr>
          <p:cNvPr id="6" name="Text Placeholder 5">
            <a:extLst>
              <a:ext uri="{FF2B5EF4-FFF2-40B4-BE49-F238E27FC236}">
                <a16:creationId xmlns:a16="http://schemas.microsoft.com/office/drawing/2014/main" id="{6D7DB17C-4391-4447-9B73-1C6D87CCAF5D}"/>
              </a:ext>
            </a:extLst>
          </p:cNvPr>
          <p:cNvSpPr>
            <a:spLocks noGrp="1"/>
          </p:cNvSpPr>
          <p:nvPr>
            <p:ph type="body" sz="quarter" idx="21"/>
          </p:nvPr>
        </p:nvSpPr>
        <p:spPr/>
        <p:txBody>
          <a:bodyPr/>
          <a:lstStyle/>
          <a:p>
            <a:r>
              <a:rPr lang="en-US" sz="1400" dirty="0"/>
              <a:t>Threads:</a:t>
            </a:r>
            <a:br>
              <a:rPr lang="en-US" sz="1400" dirty="0"/>
            </a:br>
            <a:r>
              <a:rPr lang="en-US" sz="1400" dirty="0"/>
              <a:t>@NewJerseyDOE</a:t>
            </a:r>
          </a:p>
        </p:txBody>
      </p:sp>
      <p:sp>
        <p:nvSpPr>
          <p:cNvPr id="7" name="Text Placeholder 6">
            <a:extLst>
              <a:ext uri="{FF2B5EF4-FFF2-40B4-BE49-F238E27FC236}">
                <a16:creationId xmlns:a16="http://schemas.microsoft.com/office/drawing/2014/main" id="{3A9B9AE2-0CAE-F8C7-5904-BB5585BD075C}"/>
              </a:ext>
            </a:extLst>
          </p:cNvPr>
          <p:cNvSpPr>
            <a:spLocks noGrp="1"/>
          </p:cNvSpPr>
          <p:nvPr>
            <p:ph type="body" sz="quarter" idx="16"/>
          </p:nvPr>
        </p:nvSpPr>
        <p:spPr/>
        <p:txBody>
          <a:bodyPr/>
          <a:lstStyle/>
          <a:p>
            <a:r>
              <a:rPr lang="en-US" sz="1400" dirty="0"/>
              <a:t>X: @NewJerseyDOE</a:t>
            </a:r>
          </a:p>
        </p:txBody>
      </p:sp>
      <p:sp>
        <p:nvSpPr>
          <p:cNvPr id="8" name="Text Placeholder 7">
            <a:extLst>
              <a:ext uri="{FF2B5EF4-FFF2-40B4-BE49-F238E27FC236}">
                <a16:creationId xmlns:a16="http://schemas.microsoft.com/office/drawing/2014/main" id="{CD71530C-A2CF-90BE-687C-3FB18D13E934}"/>
              </a:ext>
            </a:extLst>
          </p:cNvPr>
          <p:cNvSpPr>
            <a:spLocks noGrp="1"/>
          </p:cNvSpPr>
          <p:nvPr>
            <p:ph type="body" sz="quarter" idx="17"/>
          </p:nvPr>
        </p:nvSpPr>
        <p:spPr/>
        <p:txBody>
          <a:bodyPr/>
          <a:lstStyle/>
          <a:p>
            <a:r>
              <a:rPr lang="en-US" sz="1600" dirty="0"/>
              <a:t>YouTube: </a:t>
            </a:r>
            <a:r>
              <a:rPr lang="en-US" sz="1400" dirty="0"/>
              <a:t>@newjerseydepartmentofeduca6565</a:t>
            </a:r>
          </a:p>
        </p:txBody>
      </p:sp>
      <p:sp>
        <p:nvSpPr>
          <p:cNvPr id="9" name="Slide Number Placeholder 8">
            <a:extLst>
              <a:ext uri="{FF2B5EF4-FFF2-40B4-BE49-F238E27FC236}">
                <a16:creationId xmlns:a16="http://schemas.microsoft.com/office/drawing/2014/main" id="{D0F7168A-CC49-56E6-B127-660AAE5DD0C5}"/>
              </a:ext>
            </a:extLst>
          </p:cNvPr>
          <p:cNvSpPr>
            <a:spLocks noGrp="1"/>
          </p:cNvSpPr>
          <p:nvPr>
            <p:ph type="sldNum" sz="quarter" idx="10"/>
          </p:nvPr>
        </p:nvSpPr>
        <p:spPr/>
        <p:txBody>
          <a:bodyPr/>
          <a:lstStyle/>
          <a:p>
            <a:fld id="{A3D1C70C-36A2-44FC-A083-98959550CFF4}" type="slidenum">
              <a:rPr lang="en-US" smtClean="0"/>
              <a:pPr/>
              <a:t>62</a:t>
            </a:fld>
            <a:endParaRPr lang="en-US" dirty="0"/>
          </a:p>
        </p:txBody>
      </p:sp>
    </p:spTree>
    <p:extLst>
      <p:ext uri="{BB962C8B-B14F-4D97-AF65-F5344CB8AC3E}">
        <p14:creationId xmlns:p14="http://schemas.microsoft.com/office/powerpoint/2010/main" val="25296993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D5E1-3B3B-099D-400D-FC29AC43734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5BEF5A03-2690-79E6-B50B-92379C49561C}"/>
              </a:ext>
            </a:extLst>
          </p:cNvPr>
          <p:cNvSpPr>
            <a:spLocks noGrp="1"/>
          </p:cNvSpPr>
          <p:nvPr>
            <p:ph idx="1"/>
          </p:nvPr>
        </p:nvSpPr>
        <p:spPr>
          <a:xfrm>
            <a:off x="-66675" y="1914524"/>
            <a:ext cx="12192000" cy="3838575"/>
          </a:xfrm>
        </p:spPr>
        <p:txBody>
          <a:bodyPr>
            <a:normAutofit fontScale="92500" lnSpcReduction="20000"/>
          </a:bodyPr>
          <a:lstStyle/>
          <a:p>
            <a:pPr>
              <a:tabLst>
                <a:tab pos="857250" algn="l"/>
                <a:tab pos="1485900" algn="l"/>
                <a:tab pos="1828800" algn="l"/>
                <a:tab pos="2171700" algn="l"/>
                <a:tab pos="2286000" algn="l"/>
                <a:tab pos="2343150" algn="l"/>
              </a:tabLst>
            </a:pPr>
            <a:r>
              <a:rPr lang="en-US" sz="2900" dirty="0">
                <a:solidFill>
                  <a:schemeClr val="accent1">
                    <a:lumMod val="50000"/>
                  </a:schemeClr>
                </a:solidFill>
              </a:rPr>
              <a:t>New Jersey Department of Education</a:t>
            </a:r>
            <a:r>
              <a:rPr lang="en-US" sz="2900" dirty="0"/>
              <a:t>: </a:t>
            </a:r>
            <a:r>
              <a:rPr lang="en-US" sz="2900" dirty="0">
                <a:solidFill>
                  <a:srgbClr val="0000FF"/>
                </a:solidFill>
                <a:hlinkClick r:id="rId3" action="ppaction://hlinkfile">
                  <a:extLst>
                    <a:ext uri="{A12FA001-AC4F-418D-AE19-62706E023703}">
                      <ahyp:hlinkClr xmlns:ahyp="http://schemas.microsoft.com/office/drawing/2018/hyperlinkcolor" val="tx"/>
                    </a:ext>
                  </a:extLst>
                </a:hlinkClick>
              </a:rPr>
              <a:t>nj.gov/education</a:t>
            </a:r>
            <a:endParaRPr lang="en-US" sz="2900" dirty="0">
              <a:solidFill>
                <a:srgbClr val="0000FF"/>
              </a:solidFill>
            </a:endParaRPr>
          </a:p>
          <a:p>
            <a:pPr>
              <a:tabLst>
                <a:tab pos="857250" algn="l"/>
                <a:tab pos="1485900" algn="l"/>
                <a:tab pos="1828800" algn="l"/>
                <a:tab pos="2171700" algn="l"/>
                <a:tab pos="2286000" algn="l"/>
                <a:tab pos="2343150" algn="l"/>
              </a:tabLst>
            </a:pPr>
            <a:r>
              <a:rPr lang="en-US" sz="2900" dirty="0">
                <a:solidFill>
                  <a:schemeClr val="accent1">
                    <a:lumMod val="50000"/>
                  </a:schemeClr>
                </a:solidFill>
                <a:hlinkClick r:id="rId4"/>
              </a:rPr>
              <a:t>Office of Federal and State Audits </a:t>
            </a:r>
            <a:r>
              <a:rPr lang="en-US" sz="2900" dirty="0">
                <a:solidFill>
                  <a:srgbClr val="0000FF"/>
                </a:solidFill>
                <a:hlinkClick r:id="rId4"/>
              </a:rPr>
              <a:t>nj.gov/education/compliance/federalstateaudits.shtml</a:t>
            </a:r>
            <a:endParaRPr lang="en-US" sz="2900" dirty="0">
              <a:solidFill>
                <a:srgbClr val="0000FF"/>
              </a:solidFill>
            </a:endParaRPr>
          </a:p>
          <a:p>
            <a:pPr>
              <a:spcAft>
                <a:spcPts val="0"/>
              </a:spcAft>
            </a:pPr>
            <a:r>
              <a:rPr lang="en-US" sz="2600" dirty="0">
                <a:solidFill>
                  <a:schemeClr val="accent1">
                    <a:lumMod val="50000"/>
                  </a:schemeClr>
                </a:solidFill>
              </a:rPr>
              <a:t>Dr. Michele Doughty</a:t>
            </a:r>
          </a:p>
          <a:p>
            <a:pPr>
              <a:spcAft>
                <a:spcPts val="0"/>
              </a:spcAft>
            </a:pPr>
            <a:r>
              <a:rPr lang="en-US" sz="2600" dirty="0">
                <a:solidFill>
                  <a:schemeClr val="accent1">
                    <a:lumMod val="50000"/>
                  </a:schemeClr>
                </a:solidFill>
              </a:rPr>
              <a:t>MOA Coordinator</a:t>
            </a:r>
          </a:p>
          <a:p>
            <a:pPr>
              <a:spcAft>
                <a:spcPts val="1800"/>
              </a:spcAft>
            </a:pPr>
            <a:r>
              <a:rPr lang="en-US" sz="2600" dirty="0">
                <a:solidFill>
                  <a:schemeClr val="accent1">
                    <a:lumMod val="50000"/>
                  </a:schemeClr>
                </a:solidFill>
                <a:hlinkClick r:id="rId5"/>
              </a:rPr>
              <a:t>Michele.doughty@doe.nj.gov</a:t>
            </a:r>
            <a:endParaRPr lang="en-US" sz="2600" dirty="0">
              <a:solidFill>
                <a:schemeClr val="accent1">
                  <a:lumMod val="50000"/>
                </a:schemeClr>
              </a:solidFill>
            </a:endParaRPr>
          </a:p>
          <a:p>
            <a:r>
              <a:rPr lang="en-US" sz="2300" dirty="0">
                <a:solidFill>
                  <a:schemeClr val="accent1">
                    <a:lumMod val="50000"/>
                  </a:schemeClr>
                </a:solidFill>
              </a:rPr>
              <a:t>Lisa D. McCormick, Director 2, Single Grants Audit Unit &amp; State Aid Audit Unit</a:t>
            </a:r>
          </a:p>
          <a:p>
            <a:r>
              <a:rPr lang="en-US" sz="2300" dirty="0">
                <a:solidFill>
                  <a:schemeClr val="accent1">
                    <a:lumMod val="50000"/>
                  </a:schemeClr>
                </a:solidFill>
              </a:rPr>
              <a:t>Dr. Jamar Purnsley, Director Office of Fiscal Accountability and Compliance</a:t>
            </a:r>
          </a:p>
          <a:p>
            <a:endParaRPr lang="en-US" sz="9600" dirty="0">
              <a:solidFill>
                <a:srgbClr val="0000FF"/>
              </a:solidFill>
            </a:endParaRPr>
          </a:p>
        </p:txBody>
      </p:sp>
      <p:sp>
        <p:nvSpPr>
          <p:cNvPr id="5" name="Slide Number Placeholder 4">
            <a:extLst>
              <a:ext uri="{FF2B5EF4-FFF2-40B4-BE49-F238E27FC236}">
                <a16:creationId xmlns:a16="http://schemas.microsoft.com/office/drawing/2014/main" id="{B06FA17E-D3A4-E7C5-C806-85382B61D0D1}"/>
              </a:ext>
            </a:extLst>
          </p:cNvPr>
          <p:cNvSpPr>
            <a:spLocks noGrp="1"/>
          </p:cNvSpPr>
          <p:nvPr>
            <p:ph type="sldNum" sz="quarter" idx="12"/>
          </p:nvPr>
        </p:nvSpPr>
        <p:spPr/>
        <p:txBody>
          <a:bodyPr/>
          <a:lstStyle/>
          <a:p>
            <a:fld id="{A3D1C70C-36A2-44FC-A083-98959550CFF4}" type="slidenum">
              <a:rPr lang="en-US" smtClean="0"/>
              <a:t>63</a:t>
            </a:fld>
            <a:endParaRPr lang="en-US" dirty="0"/>
          </a:p>
        </p:txBody>
      </p:sp>
    </p:spTree>
    <p:extLst>
      <p:ext uri="{BB962C8B-B14F-4D97-AF65-F5344CB8AC3E}">
        <p14:creationId xmlns:p14="http://schemas.microsoft.com/office/powerpoint/2010/main" val="3636732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2519" y="0"/>
            <a:ext cx="9890367" cy="1236111"/>
          </a:xfrm>
        </p:spPr>
        <p:txBody>
          <a:bodyPr>
            <a:normAutofit/>
          </a:bodyPr>
          <a:lstStyle/>
          <a:p>
            <a:pPr>
              <a:tabLst>
                <a:tab pos="1092200" algn="l"/>
                <a:tab pos="1257300" algn="l"/>
                <a:tab pos="1828800" algn="l"/>
              </a:tabLst>
              <a:defRPr/>
            </a:pPr>
            <a:r>
              <a:rPr lang="en-US" sz="3200" b="1" dirty="0">
                <a:solidFill>
                  <a:schemeClr val="accent2">
                    <a:lumMod val="50000"/>
                  </a:schemeClr>
                </a:solidFill>
                <a:cs typeface="Arial" pitchFamily="34" charset="0"/>
              </a:rPr>
              <a:t>Methods of Administration (MOA) Program</a:t>
            </a:r>
            <a:br>
              <a:rPr lang="en-US" sz="3200" b="1" dirty="0">
                <a:solidFill>
                  <a:schemeClr val="accent2">
                    <a:lumMod val="50000"/>
                  </a:schemeClr>
                </a:solidFill>
                <a:cs typeface="Arial" pitchFamily="34" charset="0"/>
              </a:rPr>
            </a:br>
            <a:r>
              <a:rPr lang="en-US" sz="3200" dirty="0">
                <a:solidFill>
                  <a:schemeClr val="accent2">
                    <a:lumMod val="50000"/>
                  </a:schemeClr>
                </a:solidFill>
                <a:cs typeface="Arial" pitchFamily="34" charset="0"/>
              </a:rPr>
              <a:t>Purpose</a:t>
            </a:r>
          </a:p>
        </p:txBody>
      </p:sp>
      <p:sp>
        <p:nvSpPr>
          <p:cNvPr id="3" name="Content Placeholder 2"/>
          <p:cNvSpPr>
            <a:spLocks noGrp="1"/>
          </p:cNvSpPr>
          <p:nvPr>
            <p:ph idx="1"/>
          </p:nvPr>
        </p:nvSpPr>
        <p:spPr>
          <a:xfrm>
            <a:off x="1362519" y="1530543"/>
            <a:ext cx="10604193" cy="4351338"/>
          </a:xfrm>
        </p:spPr>
        <p:txBody>
          <a:bodyPr rtlCol="0">
            <a:normAutofit/>
          </a:bodyPr>
          <a:lstStyle/>
          <a:p>
            <a:pPr marL="0" indent="0">
              <a:lnSpc>
                <a:spcPct val="100000"/>
              </a:lnSpc>
              <a:spcBef>
                <a:spcPts val="0"/>
              </a:spcBef>
              <a:spcAft>
                <a:spcPts val="2400"/>
              </a:spcAft>
              <a:buNone/>
              <a:defRPr/>
            </a:pPr>
            <a:r>
              <a:rPr lang="en-US" sz="2800" dirty="0">
                <a:solidFill>
                  <a:schemeClr val="accent1">
                    <a:lumMod val="50000"/>
                  </a:schemeClr>
                </a:solidFill>
                <a:latin typeface="+mj-lt"/>
                <a:cs typeface="Arial" pitchFamily="34" charset="0"/>
              </a:rPr>
              <a:t>The MOA Program is an annual local level compliance review process implemented through federal civil rights authority. The purpose is to eliminate discriminatory practices in Local Education Agencies (LEAs) which are recipients of federal funding. </a:t>
            </a:r>
          </a:p>
          <a:p>
            <a:pPr marL="0" indent="0">
              <a:lnSpc>
                <a:spcPct val="100000"/>
              </a:lnSpc>
              <a:spcBef>
                <a:spcPts val="0"/>
              </a:spcBef>
              <a:spcAft>
                <a:spcPts val="0"/>
              </a:spcAft>
              <a:buNone/>
              <a:defRPr/>
            </a:pPr>
            <a:r>
              <a:rPr lang="en-US" sz="2800" dirty="0">
                <a:solidFill>
                  <a:schemeClr val="accent1">
                    <a:lumMod val="50000"/>
                  </a:schemeClr>
                </a:solidFill>
                <a:latin typeface="+mj-lt"/>
                <a:cs typeface="Arial" pitchFamily="34" charset="0"/>
              </a:rPr>
              <a:t>The program focuses on the services, activities, and programs of LEAs that offer and administer career and technical education (CTE) programs</a:t>
            </a:r>
            <a:r>
              <a:rPr lang="en-US" sz="2400" dirty="0">
                <a:solidFill>
                  <a:schemeClr val="accent1">
                    <a:lumMod val="50000"/>
                  </a:schemeClr>
                </a:solidFill>
                <a:latin typeface="+mj-lt"/>
                <a:cs typeface="Arial" pitchFamily="34" charset="0"/>
              </a:rPr>
              <a:t>.</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33044" y="-88871"/>
            <a:ext cx="10515600" cy="1325563"/>
          </a:xfr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style>
          <a:lnRef idx="2">
            <a:schemeClr val="accent3"/>
          </a:lnRef>
          <a:fillRef idx="1">
            <a:schemeClr val="lt1"/>
          </a:fillRef>
          <a:effectRef idx="0">
            <a:schemeClr val="accent3"/>
          </a:effectRef>
          <a:fontRef idx="minor">
            <a:schemeClr val="dk1"/>
          </a:fontRef>
        </p:style>
        <p:txBody>
          <a:bodyPr rtlCol="0">
            <a:noAutofit/>
          </a:bodyPr>
          <a:lstStyle/>
          <a:p>
            <a:pPr>
              <a:defRPr/>
            </a:pPr>
            <a:r>
              <a:rPr lang="en-US" sz="3200" b="1" dirty="0">
                <a:solidFill>
                  <a:schemeClr val="accent2">
                    <a:lumMod val="50000"/>
                  </a:schemeClr>
                </a:solidFill>
                <a:cs typeface="Arial" pitchFamily="34" charset="0"/>
              </a:rPr>
              <a:t>Methods of Administration (MOA) Program</a:t>
            </a:r>
            <a:br>
              <a:rPr lang="en-US" sz="3200" b="1" dirty="0">
                <a:solidFill>
                  <a:schemeClr val="accent2">
                    <a:lumMod val="50000"/>
                  </a:schemeClr>
                </a:solidFill>
                <a:cs typeface="Arial" pitchFamily="34" charset="0"/>
              </a:rPr>
            </a:br>
            <a:r>
              <a:rPr lang="en-US" sz="3200" b="1" dirty="0">
                <a:solidFill>
                  <a:schemeClr val="accent2">
                    <a:lumMod val="50000"/>
                  </a:schemeClr>
                </a:solidFill>
                <a:cs typeface="Arial" pitchFamily="34" charset="0"/>
              </a:rPr>
              <a:t>Equal Access</a:t>
            </a:r>
          </a:p>
        </p:txBody>
      </p:sp>
      <p:sp>
        <p:nvSpPr>
          <p:cNvPr id="7171" name="Rectangle 3"/>
          <p:cNvSpPr>
            <a:spLocks noGrp="1" noChangeArrowheads="1"/>
          </p:cNvSpPr>
          <p:nvPr>
            <p:ph idx="1"/>
          </p:nvPr>
        </p:nvSpPr>
        <p:spPr>
          <a:xfrm>
            <a:off x="1528762" y="1576994"/>
            <a:ext cx="10515600" cy="3977639"/>
          </a:xfrm>
        </p:spPr>
        <p:txBody>
          <a:bodyPr rtlCol="0">
            <a:noAutofit/>
          </a:bodyPr>
          <a:lstStyle/>
          <a:p>
            <a:pPr marL="0" indent="0">
              <a:lnSpc>
                <a:spcPct val="100000"/>
              </a:lnSpc>
              <a:buNone/>
            </a:pPr>
            <a:r>
              <a:rPr lang="en-US" sz="2800" dirty="0">
                <a:solidFill>
                  <a:schemeClr val="accent1">
                    <a:lumMod val="50000"/>
                  </a:schemeClr>
                </a:solidFill>
                <a:latin typeface="+mn-lt"/>
              </a:rPr>
              <a:t>The MOA Program represents a valuable opportunity for secondary and postsecondary institutions to improve educational excellence, equity, and access for all students. While New Jersey has some of the best schools in the nation, gaps still exist in services, activities, and programs for student subgroups (UCLA, 2017).</a:t>
            </a:r>
          </a:p>
        </p:txBody>
      </p:sp>
      <p:pic>
        <p:nvPicPr>
          <p:cNvPr id="3" name="Picture 2" descr="equality and equity">
            <a:extLst>
              <a:ext uri="{FF2B5EF4-FFF2-40B4-BE49-F238E27FC236}">
                <a16:creationId xmlns:a16="http://schemas.microsoft.com/office/drawing/2014/main" id="{A6A545D2-A456-49AD-B316-01D7567A13D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991600" y="4914857"/>
            <a:ext cx="2444817" cy="1279552"/>
          </a:xfrm>
          <a:prstGeom prst="rect">
            <a:avLst/>
          </a:prstGeom>
        </p:spPr>
      </p:pic>
    </p:spTree>
    <p:custDataLst>
      <p:tags r:id="rId1"/>
    </p:custDataLst>
    <p:extLst>
      <p:ext uri="{BB962C8B-B14F-4D97-AF65-F5344CB8AC3E}">
        <p14:creationId xmlns:p14="http://schemas.microsoft.com/office/powerpoint/2010/main" val="1957976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CB90E6-C562-42EF-BF8E-D0D8440D7E34}"/>
              </a:ext>
            </a:extLst>
          </p:cNvPr>
          <p:cNvSpPr>
            <a:spLocks noGrp="1"/>
          </p:cNvSpPr>
          <p:nvPr>
            <p:ph type="title"/>
          </p:nvPr>
        </p:nvSpPr>
        <p:spPr/>
        <p:txBody>
          <a:bodyPr>
            <a:noAutofit/>
          </a:bodyPr>
          <a:lstStyle/>
          <a:p>
            <a:r>
              <a:rPr lang="en-US" sz="2800" b="1" dirty="0">
                <a:solidFill>
                  <a:schemeClr val="accent2">
                    <a:lumMod val="50000"/>
                  </a:schemeClr>
                </a:solidFill>
                <a:latin typeface="+mn-lt"/>
              </a:rPr>
              <a:t>How Does MOA Align to Career and Technical Education?</a:t>
            </a:r>
            <a:endParaRPr lang="en-US" sz="3200" b="1" dirty="0">
              <a:solidFill>
                <a:schemeClr val="accent2">
                  <a:lumMod val="50000"/>
                </a:schemeClr>
              </a:solidFill>
              <a:latin typeface="+mn-lt"/>
            </a:endParaRPr>
          </a:p>
        </p:txBody>
      </p:sp>
      <p:sp>
        <p:nvSpPr>
          <p:cNvPr id="3" name="Content Placeholder 2">
            <a:extLst>
              <a:ext uri="{FF2B5EF4-FFF2-40B4-BE49-F238E27FC236}">
                <a16:creationId xmlns:a16="http://schemas.microsoft.com/office/drawing/2014/main" id="{85DEB9A0-DCE1-4125-8D75-6C1F731DD926}"/>
              </a:ext>
            </a:extLst>
          </p:cNvPr>
          <p:cNvSpPr>
            <a:spLocks noGrp="1"/>
          </p:cNvSpPr>
          <p:nvPr>
            <p:ph sz="half" idx="13"/>
          </p:nvPr>
        </p:nvSpPr>
        <p:spPr>
          <a:xfrm>
            <a:off x="1256841" y="1126475"/>
            <a:ext cx="9678318" cy="4826578"/>
          </a:xfrm>
        </p:spPr>
        <p:txBody>
          <a:bodyPr rIns="91440" numCol="1">
            <a:noAutofit/>
          </a:bodyPr>
          <a:lstStyle/>
          <a:p>
            <a:pPr>
              <a:spcBef>
                <a:spcPts val="0"/>
              </a:spcBef>
              <a:spcAft>
                <a:spcPts val="600"/>
              </a:spcAft>
            </a:pPr>
            <a:r>
              <a:rPr lang="en-US" sz="1800" dirty="0">
                <a:solidFill>
                  <a:schemeClr val="accent1">
                    <a:lumMod val="50000"/>
                  </a:schemeClr>
                </a:solidFill>
              </a:rPr>
              <a:t>Builds student relationships with peers of diverse cultures.</a:t>
            </a:r>
          </a:p>
          <a:p>
            <a:pPr>
              <a:spcBef>
                <a:spcPts val="0"/>
              </a:spcBef>
              <a:spcAft>
                <a:spcPts val="600"/>
              </a:spcAft>
            </a:pPr>
            <a:r>
              <a:rPr lang="en-US" sz="1800" dirty="0">
                <a:solidFill>
                  <a:schemeClr val="accent1">
                    <a:lumMod val="50000"/>
                  </a:schemeClr>
                </a:solidFill>
              </a:rPr>
              <a:t>Improves access for students with disabilities.</a:t>
            </a:r>
          </a:p>
          <a:p>
            <a:pPr>
              <a:spcBef>
                <a:spcPts val="0"/>
              </a:spcBef>
              <a:spcAft>
                <a:spcPts val="600"/>
              </a:spcAft>
            </a:pPr>
            <a:r>
              <a:rPr lang="en-US" sz="1800" dirty="0">
                <a:solidFill>
                  <a:schemeClr val="accent1">
                    <a:lumMod val="50000"/>
                  </a:schemeClr>
                </a:solidFill>
              </a:rPr>
              <a:t>Encourages diversity in CTE programs/POS for all students.</a:t>
            </a:r>
          </a:p>
          <a:p>
            <a:pPr>
              <a:spcBef>
                <a:spcPts val="0"/>
              </a:spcBef>
              <a:spcAft>
                <a:spcPts val="600"/>
              </a:spcAft>
            </a:pPr>
            <a:r>
              <a:rPr lang="en-US" sz="1800" dirty="0">
                <a:solidFill>
                  <a:schemeClr val="accent1">
                    <a:lumMod val="50000"/>
                  </a:schemeClr>
                </a:solidFill>
              </a:rPr>
              <a:t>Breaks down stereotypes and reduces bias.</a:t>
            </a:r>
          </a:p>
          <a:p>
            <a:pPr>
              <a:spcBef>
                <a:spcPts val="0"/>
              </a:spcBef>
              <a:spcAft>
                <a:spcPts val="600"/>
              </a:spcAft>
            </a:pPr>
            <a:r>
              <a:rPr lang="en-US" sz="1800" dirty="0">
                <a:solidFill>
                  <a:schemeClr val="accent1">
                    <a:lumMod val="50000"/>
                  </a:schemeClr>
                </a:solidFill>
              </a:rPr>
              <a:t>Enables schools and colleges to fulfill their role in opening doors for all students.</a:t>
            </a:r>
          </a:p>
          <a:p>
            <a:pPr>
              <a:spcBef>
                <a:spcPts val="0"/>
              </a:spcBef>
              <a:spcAft>
                <a:spcPts val="600"/>
              </a:spcAft>
            </a:pPr>
            <a:r>
              <a:rPr lang="en-US" sz="1800" dirty="0">
                <a:solidFill>
                  <a:schemeClr val="accent1">
                    <a:lumMod val="50000"/>
                  </a:schemeClr>
                </a:solidFill>
              </a:rPr>
              <a:t>Supports equal access and educational excellence.</a:t>
            </a:r>
          </a:p>
          <a:p>
            <a:pPr>
              <a:spcBef>
                <a:spcPts val="0"/>
              </a:spcBef>
              <a:spcAft>
                <a:spcPts val="600"/>
              </a:spcAft>
            </a:pPr>
            <a:r>
              <a:rPr lang="en-US" sz="1800" dirty="0">
                <a:solidFill>
                  <a:schemeClr val="accent1">
                    <a:lumMod val="50000"/>
                  </a:schemeClr>
                </a:solidFill>
              </a:rPr>
              <a:t>Encourages gender equity and access for non-traditional students.</a:t>
            </a:r>
          </a:p>
          <a:p>
            <a:pPr>
              <a:spcBef>
                <a:spcPts val="0"/>
              </a:spcBef>
              <a:spcAft>
                <a:spcPts val="600"/>
              </a:spcAft>
            </a:pPr>
            <a:r>
              <a:rPr lang="en-US" sz="1800" dirty="0">
                <a:solidFill>
                  <a:schemeClr val="accent1">
                    <a:lumMod val="50000"/>
                  </a:schemeClr>
                </a:solidFill>
              </a:rPr>
              <a:t>Supports English Learners (EL).</a:t>
            </a:r>
          </a:p>
          <a:p>
            <a:pPr>
              <a:spcBef>
                <a:spcPts val="0"/>
              </a:spcBef>
              <a:spcAft>
                <a:spcPts val="600"/>
              </a:spcAft>
            </a:pPr>
            <a:r>
              <a:rPr lang="en-US" sz="1800" dirty="0">
                <a:solidFill>
                  <a:schemeClr val="accent1">
                    <a:lumMod val="50000"/>
                  </a:schemeClr>
                </a:solidFill>
              </a:rPr>
              <a:t>Prepares students for real-world experiences.</a:t>
            </a:r>
          </a:p>
          <a:p>
            <a:pPr>
              <a:spcBef>
                <a:spcPts val="0"/>
              </a:spcBef>
              <a:spcAft>
                <a:spcPts val="600"/>
              </a:spcAft>
            </a:pPr>
            <a:r>
              <a:rPr lang="en-US" sz="1800" dirty="0">
                <a:solidFill>
                  <a:schemeClr val="accent1">
                    <a:lumMod val="50000"/>
                  </a:schemeClr>
                </a:solidFill>
              </a:rPr>
              <a:t>Prepares students to succeed in an increasingly diverse and interconnected world.</a:t>
            </a:r>
          </a:p>
          <a:p>
            <a:pPr>
              <a:spcBef>
                <a:spcPts val="0"/>
              </a:spcBef>
              <a:spcAft>
                <a:spcPts val="600"/>
              </a:spcAft>
            </a:pPr>
            <a:r>
              <a:rPr lang="en-US" sz="1800" dirty="0">
                <a:solidFill>
                  <a:schemeClr val="accent1">
                    <a:lumMod val="50000"/>
                  </a:schemeClr>
                </a:solidFill>
              </a:rPr>
              <a:t>Encourages diverse learning environments that help students sharpen their critical thinking and analytical skills.</a:t>
            </a:r>
          </a:p>
          <a:p>
            <a:pPr>
              <a:spcBef>
                <a:spcPts val="0"/>
              </a:spcBef>
              <a:spcAft>
                <a:spcPts val="600"/>
              </a:spcAft>
            </a:pPr>
            <a:r>
              <a:rPr lang="en-US" sz="1800" dirty="0">
                <a:solidFill>
                  <a:schemeClr val="accent1">
                    <a:lumMod val="50000"/>
                  </a:schemeClr>
                </a:solidFill>
              </a:rPr>
              <a:t>Promotes opportunities for CTE teachers, counselors, and administrators.</a:t>
            </a:r>
          </a:p>
        </p:txBody>
      </p:sp>
      <p:pic>
        <p:nvPicPr>
          <p:cNvPr id="7" name="Content Placeholder 6" descr="hands representing diversity">
            <a:extLst>
              <a:ext uri="{FF2B5EF4-FFF2-40B4-BE49-F238E27FC236}">
                <a16:creationId xmlns:a16="http://schemas.microsoft.com/office/drawing/2014/main" id="{22243D8A-1BBF-45C7-AA0B-CD9BC0AF4DD6}"/>
              </a:ext>
            </a:extLst>
          </p:cNvPr>
          <p:cNvPicPr>
            <a:picLocks noGrp="1" noChangeAspect="1"/>
          </p:cNvPicPr>
          <p:nvPr>
            <p:ph sz="half" idx="1"/>
          </p:nvPr>
        </p:nvPicPr>
        <p:blipFill rotWithShape="1">
          <a:blip r:embed="rId3">
            <a:alphaModFix/>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521" r="3361"/>
          <a:stretch/>
        </p:blipFill>
        <p:spPr>
          <a:xfrm>
            <a:off x="10270217" y="1898073"/>
            <a:ext cx="1690199" cy="1769052"/>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Tree>
    <p:extLst>
      <p:ext uri="{BB962C8B-B14F-4D97-AF65-F5344CB8AC3E}">
        <p14:creationId xmlns:p14="http://schemas.microsoft.com/office/powerpoint/2010/main" val="4955717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3.9"/>
</p:tagLst>
</file>

<file path=ppt/tags/tag2.xml><?xml version="1.0" encoding="utf-8"?>
<p:tagLst xmlns:a="http://schemas.openxmlformats.org/drawingml/2006/main" xmlns:r="http://schemas.openxmlformats.org/officeDocument/2006/relationships" xmlns:p="http://schemas.openxmlformats.org/presentationml/2006/main">
  <p:tag name="TIMING" val="|23.9"/>
</p:tagLst>
</file>

<file path=ppt/tags/tag3.xml><?xml version="1.0" encoding="utf-8"?>
<p:tagLst xmlns:a="http://schemas.openxmlformats.org/drawingml/2006/main" xmlns:r="http://schemas.openxmlformats.org/officeDocument/2006/relationships" xmlns:p="http://schemas.openxmlformats.org/presentationml/2006/main">
  <p:tag name="TIMING" val="|23.9"/>
</p:tagLst>
</file>

<file path=ppt/tags/tag4.xml><?xml version="1.0" encoding="utf-8"?>
<p:tagLst xmlns:a="http://schemas.openxmlformats.org/drawingml/2006/main" xmlns:r="http://schemas.openxmlformats.org/officeDocument/2006/relationships" xmlns:p="http://schemas.openxmlformats.org/presentationml/2006/main">
  <p:tag name="TIMING" val="|2"/>
</p:tagLst>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54CFC8EA-E008-44E1-8673-8AAADB6EDDC7}"/>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BAD783E9-B5E0-4BB5-B18C-531425630476}"/>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0921 (002)  -  Read-Only" id="{58665EE0-0778-4B6A-9B26-9250B8818B72}" vid="{8584AAFA-913A-46C4-82D9-8779EB51097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951da6e8-0990-4836-98bf-3524965e7b3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4812D87EAE29345A905FDFCF8BBB356" ma:contentTypeVersion="17" ma:contentTypeDescription="Create a new document." ma:contentTypeScope="" ma:versionID="028281c7bf6829a9765aa8925ff1e1b2">
  <xsd:schema xmlns:xsd="http://www.w3.org/2001/XMLSchema" xmlns:xs="http://www.w3.org/2001/XMLSchema" xmlns:p="http://schemas.microsoft.com/office/2006/metadata/properties" xmlns:ns3="c3448452-f323-4cb2-a9ce-89792ff85c1a" xmlns:ns4="951da6e8-0990-4836-98bf-3524965e7b39" targetNamespace="http://schemas.microsoft.com/office/2006/metadata/properties" ma:root="true" ma:fieldsID="5e09a3684e3fceae05af6349edc26b25" ns3:_="" ns4:_="">
    <xsd:import namespace="c3448452-f323-4cb2-a9ce-89792ff85c1a"/>
    <xsd:import namespace="951da6e8-0990-4836-98bf-3524965e7b39"/>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48452-f323-4cb2-a9ce-89792ff85c1a"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1da6e8-0990-4836-98bf-3524965e7b39"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C2213FC-E7F1-4838-AB88-F0E4836D9C9F}">
  <ds:schemaRefs>
    <ds:schemaRef ds:uri="http://purl.org/dc/dcmitype/"/>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c3448452-f323-4cb2-a9ce-89792ff85c1a"/>
    <ds:schemaRef ds:uri="951da6e8-0990-4836-98bf-3524965e7b39"/>
    <ds:schemaRef ds:uri="http://www.w3.org/XML/1998/namespace"/>
    <ds:schemaRef ds:uri="http://purl.org/dc/elements/1.1/"/>
  </ds:schemaRefs>
</ds:datastoreItem>
</file>

<file path=customXml/itemProps2.xml><?xml version="1.0" encoding="utf-8"?>
<ds:datastoreItem xmlns:ds="http://schemas.openxmlformats.org/officeDocument/2006/customXml" ds:itemID="{A81F6786-83FA-4907-8CBE-EA2033470A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48452-f323-4cb2-a9ce-89792ff85c1a"/>
    <ds:schemaRef ds:uri="951da6e8-0990-4836-98bf-3524965e7b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ED3319-BAC9-4450-951D-112D28B0B4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NDJOE_Main</Template>
  <TotalTime>1212</TotalTime>
  <Words>5297</Words>
  <Application>Microsoft Office PowerPoint</Application>
  <PresentationFormat>Widescreen</PresentationFormat>
  <Paragraphs>353</Paragraphs>
  <Slides>63</Slides>
  <Notes>52</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63</vt:i4>
      </vt:variant>
    </vt:vector>
  </HeadingPairs>
  <TitlesOfParts>
    <vt:vector size="72" baseType="lpstr">
      <vt:lpstr>MS PGothic</vt:lpstr>
      <vt:lpstr>Arial</vt:lpstr>
      <vt:lpstr>Arial Rounded MT Bold</vt:lpstr>
      <vt:lpstr>Calibri</vt:lpstr>
      <vt:lpstr>Palatino Linotype</vt:lpstr>
      <vt:lpstr>Times New Roman</vt:lpstr>
      <vt:lpstr>NDJOE_Main</vt:lpstr>
      <vt:lpstr>NJDOE_TitleSlide</vt:lpstr>
      <vt:lpstr>NJDOE_SectionTitle</vt:lpstr>
      <vt:lpstr>MOA Civil Rights Compliance:  Educational Excellence, Equity, and Access</vt:lpstr>
      <vt:lpstr>Webinar Logistics </vt:lpstr>
      <vt:lpstr>Webinar Objectives</vt:lpstr>
      <vt:lpstr>Agenda</vt:lpstr>
      <vt:lpstr>Acronyms</vt:lpstr>
      <vt:lpstr>Section One:  Methods of Administration (MOA) Civil Rights Compliance Review MOA Program Overview and Purpose </vt:lpstr>
      <vt:lpstr>Methods of Administration (MOA) Program Purpose</vt:lpstr>
      <vt:lpstr>Methods of Administration (MOA) Program Equal Access</vt:lpstr>
      <vt:lpstr>How Does MOA Align to Career and Technical Education?</vt:lpstr>
      <vt:lpstr>Methods of Administration (MOA) Program  Federal Governance</vt:lpstr>
      <vt:lpstr>Methods of Administration (MOA) Program  State Governance</vt:lpstr>
      <vt:lpstr>Methods of Administration (MOA) Program Local Governance</vt:lpstr>
      <vt:lpstr>Methods of Administration (MOA) Subrecipient Selection Criteria</vt:lpstr>
      <vt:lpstr>Methods of Administration (MOA) New Jersey Comprehensive High School Districts - Selection Criteria</vt:lpstr>
      <vt:lpstr>Methods of Administration (MOA) County Vocational-Technical School Districts - Selection Criteria</vt:lpstr>
      <vt:lpstr>Methods of Administration (MOA) Postsecondary Institutions - Selection Criteria</vt:lpstr>
      <vt:lpstr> Tie Breakers/New Selection Criteria for Consideration </vt:lpstr>
      <vt:lpstr>Section Two: Methods of Administration (MOA) Compliance Review  Historical Background, Landmarks, and Significance</vt:lpstr>
      <vt:lpstr>MOA Program Timeline</vt:lpstr>
      <vt:lpstr>Landmark Timelines and Context  Consistent OCR Investigative Findings (1973-1978)</vt:lpstr>
      <vt:lpstr>Landmark Timelines and Context (1973-1978)</vt:lpstr>
      <vt:lpstr>Landmark Timelines and Context (continued)</vt:lpstr>
      <vt:lpstr>The Bureau of Occupational and Adult Education  Findings</vt:lpstr>
      <vt:lpstr>Section Three: Methods of Administration (MOA)Compliance Review Applicability of Civil Rights Laws, OCR Regulations, and Guidelines to MOA Program</vt:lpstr>
      <vt:lpstr>Applicable Legislation </vt:lpstr>
      <vt:lpstr>Title VI of the Civil Rights Act of 1964 (34 C.F.R. Part 100) </vt:lpstr>
      <vt:lpstr>Educational Amendments Act of 1972 Title IX (34 C.F.R. Part 106) </vt:lpstr>
      <vt:lpstr>Educational Amendments Act of 1972 Title IX</vt:lpstr>
      <vt:lpstr>Section 504 of the Rehabilitation Act of 1973  (34 C.F.R. Part 104)</vt:lpstr>
      <vt:lpstr>Title II of the Americans with Disabilities Act 1990   (28 C.F.R. Part 35).</vt:lpstr>
      <vt:lpstr>Vocational Education Programs Guidelines</vt:lpstr>
      <vt:lpstr>The Strengthening Career and Technical Education for the 21st Century Act</vt:lpstr>
      <vt:lpstr>Section Four  Methods of Administration (MOA) Compliance Review The Eight (8) Required Components</vt:lpstr>
      <vt:lpstr>The Eight Required Components</vt:lpstr>
      <vt:lpstr>Administrative Requirements (1 of 2)</vt:lpstr>
      <vt:lpstr>Administrative Requirements (2 of 2)</vt:lpstr>
      <vt:lpstr>Recruitment, Admissions, and Counseling (1 of 2)</vt:lpstr>
      <vt:lpstr>Recruitment, Admissions, and Counseling (2 of 2)</vt:lpstr>
      <vt:lpstr>Services for Students with Disabilities </vt:lpstr>
      <vt:lpstr>Services for Students with Disabilities  Comparative Differences</vt:lpstr>
      <vt:lpstr>Services for Students with Disabilities Preadmission Inquiry </vt:lpstr>
      <vt:lpstr>Student Financial Assistance (1 of 2) </vt:lpstr>
      <vt:lpstr>Student Financial Assistance (2 of 2)</vt:lpstr>
      <vt:lpstr> College Work-Study, Cooperative Education, Job Placement and Apprenticeship Programs (1 of 2)</vt:lpstr>
      <vt:lpstr>Work Study, Cooperative Education, Job Placement and Apprenticeship Programs (2 of 2)</vt:lpstr>
      <vt:lpstr>Employment (1 of 2)</vt:lpstr>
      <vt:lpstr>Employment (2 of 2) </vt:lpstr>
      <vt:lpstr>Physical Facilities Accessibility</vt:lpstr>
      <vt:lpstr>Text Version: Title II and Section 504 Standards for Accessibility Diagram</vt:lpstr>
      <vt:lpstr>Physical Facilities Accessibility Existing (1of 2)</vt:lpstr>
      <vt:lpstr>Physical Facilities Accessibility Existing (2 of 2)</vt:lpstr>
      <vt:lpstr>Comparability (1 of 2)</vt:lpstr>
      <vt:lpstr>Comparability (2 of 2)</vt:lpstr>
      <vt:lpstr>Section Five:   Methods of Administration (MOA) Compliance The Review Process</vt:lpstr>
      <vt:lpstr>MOA Civil Rights Compliance Review Process MOP Objectives (February 6, 2020)</vt:lpstr>
      <vt:lpstr>The MOA Compliance Process</vt:lpstr>
      <vt:lpstr>Letters of Finding (LOFs)</vt:lpstr>
      <vt:lpstr>Voluntary Compliance Plan (VCP)</vt:lpstr>
      <vt:lpstr>A Collaborative Process</vt:lpstr>
      <vt:lpstr>Assurance of Compliance</vt:lpstr>
      <vt:lpstr>Questions and Answers</vt:lpstr>
      <vt:lpstr>Follow Us on Social Media</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MOA Civil Rights Compliance</dc:title>
  <dc:subject/>
  <dc:creator>New Jersey Department of Education</dc:creator>
  <cp:keywords/>
  <dc:description/>
  <cp:lastModifiedBy>Doughty, Michele</cp:lastModifiedBy>
  <cp:revision>50</cp:revision>
  <dcterms:created xsi:type="dcterms:W3CDTF">2021-09-29T16:14:37Z</dcterms:created>
  <dcterms:modified xsi:type="dcterms:W3CDTF">2024-06-12T18:16:44Z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0x01010014812D87EAE29345A905FDFCF8BBB356</vt:lpwstr>
  </property>
</Properties>
</file>