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04" r:id="rId5"/>
    <p:sldId id="305" r:id="rId6"/>
    <p:sldId id="290" r:id="rId7"/>
    <p:sldId id="295" r:id="rId8"/>
    <p:sldId id="306" r:id="rId9"/>
    <p:sldId id="307" r:id="rId10"/>
    <p:sldId id="308" r:id="rId11"/>
    <p:sldId id="309" r:id="rId12"/>
    <p:sldId id="310" r:id="rId13"/>
    <p:sldId id="311" r:id="rId14"/>
    <p:sldId id="300" r:id="rId15"/>
    <p:sldId id="283" r:id="rId16"/>
    <p:sldId id="3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occanfuso, Christopher" initials="BC" lastIdx="6" clrIdx="6">
    <p:extLst>
      <p:ext uri="{19B8F6BF-5375-455C-9EA6-DF929625EA0E}">
        <p15:presenceInfo xmlns:p15="http://schemas.microsoft.com/office/powerpoint/2012/main" userId="S::Chris.Boccanfuso@ed.gov::a49b9c55-a387-4a7c-8b8c-6014e93f7f2c" providerId="AD"/>
      </p:ext>
    </p:extLst>
  </p:cmAuthor>
  <p:cmAuthor id="1" name="Jessie Mazeika" initials="JM" lastIdx="2" clrIdx="0">
    <p:extLst>
      <p:ext uri="{19B8F6BF-5375-455C-9EA6-DF929625EA0E}">
        <p15:presenceInfo xmlns:p15="http://schemas.microsoft.com/office/powerpoint/2012/main" userId="S-1-5-21-484763869-796845957-839522115-17946" providerId="AD"/>
      </p:ext>
    </p:extLst>
  </p:cmAuthor>
  <p:cmAuthor id="2" name="Jaimie Grazi" initials="JG" lastIdx="75" clrIdx="1">
    <p:extLst>
      <p:ext uri="{19B8F6BF-5375-455C-9EA6-DF929625EA0E}">
        <p15:presenceInfo xmlns:p15="http://schemas.microsoft.com/office/powerpoint/2012/main" userId="S-1-5-21-484763869-796845957-839522115-18017" providerId="AD"/>
      </p:ext>
    </p:extLst>
  </p:cmAuthor>
  <p:cmAuthor id="3" name="Martha Bleeker" initials="MB" lastIdx="33" clrIdx="2">
    <p:extLst>
      <p:ext uri="{19B8F6BF-5375-455C-9EA6-DF929625EA0E}">
        <p15:presenceInfo xmlns:p15="http://schemas.microsoft.com/office/powerpoint/2012/main" userId="S-1-5-21-484763869-796845957-839522115-16525" providerId="AD"/>
      </p:ext>
    </p:extLst>
  </p:cmAuthor>
  <p:cmAuthor id="4" name="Christine Ross" initials="CR" lastIdx="2" clrIdx="3">
    <p:extLst>
      <p:ext uri="{19B8F6BF-5375-455C-9EA6-DF929625EA0E}">
        <p15:presenceInfo xmlns:p15="http://schemas.microsoft.com/office/powerpoint/2012/main" userId="S-1-5-21-484763869-796845957-839522115-16640" providerId="AD"/>
      </p:ext>
    </p:extLst>
  </p:cmAuthor>
  <p:cmAuthor id="5" name="Brian Gill" initials="BG" lastIdx="6" clrIdx="4">
    <p:extLst>
      <p:ext uri="{19B8F6BF-5375-455C-9EA6-DF929625EA0E}">
        <p15:presenceInfo xmlns:p15="http://schemas.microsoft.com/office/powerpoint/2012/main" userId="S-1-5-21-484763869-796845957-839522115-8368" providerId="AD"/>
      </p:ext>
    </p:extLst>
  </p:cmAuthor>
  <p:cmAuthor id="6" name="Cheryl Behany" initials="CB" lastIdx="1" clrIdx="5">
    <p:extLst>
      <p:ext uri="{19B8F6BF-5375-455C-9EA6-DF929625EA0E}">
        <p15:presenceInfo xmlns:p15="http://schemas.microsoft.com/office/powerpoint/2012/main" userId="S-1-5-21-484763869-796845957-839522115-17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AE9"/>
    <a:srgbClr val="FEFDF5"/>
    <a:srgbClr val="EC892D"/>
    <a:srgbClr val="EB892C"/>
    <a:srgbClr val="0C4B86"/>
    <a:srgbClr val="094D88"/>
    <a:srgbClr val="F7E244"/>
    <a:srgbClr val="4185D0"/>
    <a:srgbClr val="CFE0F3"/>
    <a:srgbClr val="EAE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70BE2-A5F4-4B51-B77B-F84672B065EB}" v="24" dt="2024-06-20T01:33:00.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2" autoAdjust="0"/>
    <p:restoredTop sz="86469" autoAdjust="0"/>
  </p:normalViewPr>
  <p:slideViewPr>
    <p:cSldViewPr snapToGrid="0">
      <p:cViewPr varScale="1">
        <p:scale>
          <a:sx n="96" d="100"/>
          <a:sy n="96" d="100"/>
        </p:scale>
        <p:origin x="163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557C3-9CC5-4085-8499-C8A5CF449F2E}" type="datetimeFigureOut">
              <a:rPr lang="en-US" smtClean="0"/>
              <a:t>2/12/2025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D772D-FEC6-497E-BB25-688F4EC7C1CC}" type="slidenum">
              <a:rPr lang="en-US" smtClean="0"/>
              <a:t>‹#›</a:t>
            </a:fld>
            <a:endParaRPr lang="en-US" dirty="0"/>
          </a:p>
        </p:txBody>
      </p:sp>
    </p:spTree>
    <p:extLst>
      <p:ext uri="{BB962C8B-B14F-4D97-AF65-F5344CB8AC3E}">
        <p14:creationId xmlns:p14="http://schemas.microsoft.com/office/powerpoint/2010/main" val="183873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cnj.org/downloads/2017_11_20_nj_chronic_absenteeism.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tate.nj.us/education/students/safety/behavior/attendance/ChronicAbsenteeismGuidance.pdf" TargetMode="External"/><Relationship Id="rId4" Type="http://schemas.openxmlformats.org/officeDocument/2006/relationships/hyperlink" Target="https://www.sciencedirect.com/science/article/pii/S0885200617300583?via%3Dihub"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oi.org/10.3102/0002831218772274" TargetMode="External"/><Relationship Id="rId3" Type="http://schemas.openxmlformats.org/officeDocument/2006/relationships/hyperlink" Target="https://acnj.org/downloads/2017_11_20_nj_chronic_absenteeism.pdf" TargetMode="External"/><Relationship Id="rId7" Type="http://schemas.openxmlformats.org/officeDocument/2006/relationships/hyperlink" Target="http://ridatahub.org/datastories/chronic-absenteeism-in-kindergarten/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tandfonline.com/doi/abs/10.1080/10824669.2014.962696" TargetMode="External"/><Relationship Id="rId5" Type="http://schemas.openxmlformats.org/officeDocument/2006/relationships/hyperlink" Target="https://eric.ed.gov/?id=ED518818" TargetMode="External"/><Relationship Id="rId10" Type="http://schemas.openxmlformats.org/officeDocument/2006/relationships/hyperlink" Target="https://www.nj.gov/education/ece/guide/standards.pdf" TargetMode="External"/><Relationship Id="rId4" Type="http://schemas.openxmlformats.org/officeDocument/2006/relationships/hyperlink" Target="https://www.sciencedirect.com/science/article/pii/S0885200617300583?via%3Dihub" TargetMode="External"/><Relationship Id="rId9" Type="http://schemas.openxmlformats.org/officeDocument/2006/relationships/hyperlink" Target="https://www.nj.gov/education/ece/standards/k.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article/pii/S0885200617300583?via%3Dihub" TargetMode="External"/><Relationship Id="rId7" Type="http://schemas.openxmlformats.org/officeDocument/2006/relationships/hyperlink" Target="https://www.nj.gov/education/ece/guide/standards.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baltimore-berc.org/pdfs/PreKKAttendanceFullReport.pdf" TargetMode="External"/><Relationship Id="rId5" Type="http://schemas.openxmlformats.org/officeDocument/2006/relationships/hyperlink" Target="https://eric.ed.gov/?id=ED518818" TargetMode="External"/><Relationship Id="rId4" Type="http://schemas.openxmlformats.org/officeDocument/2006/relationships/hyperlink" Target="https://doi.org/10.1016/j.ecresq.2015.04.00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ttendanceworks.org/resources/handouts-for-famili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readby4th.org/families/attendanc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Presenter notes: You can use all or part of this presentation, depending on your specific needs and time constraints. Enclosed are suggested talking points. All italicized text is for presenter reference only. Please consider passing out accompanying parent/family handout.</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Jersey schools across the state</a:t>
            </a:r>
            <a:r>
              <a:rPr lang="en-US" sz="1200" kern="1200" baseline="0" dirty="0">
                <a:solidFill>
                  <a:schemeClr val="tx1"/>
                </a:solidFill>
                <a:effectLst/>
                <a:latin typeface="+mn-lt"/>
                <a:ea typeface="+mn-ea"/>
                <a:cs typeface="+mn-cs"/>
              </a:rPr>
              <a:t> are working on improving school attendance, including ours! S</a:t>
            </a:r>
            <a:r>
              <a:rPr lang="en-US" sz="1200" kern="1200" dirty="0">
                <a:solidFill>
                  <a:schemeClr val="tx1"/>
                </a:solidFill>
                <a:effectLst/>
                <a:latin typeface="+mn-lt"/>
                <a:ea typeface="+mn-ea"/>
                <a:cs typeface="+mn-cs"/>
              </a:rPr>
              <a:t>tarting early is important to your child’s future success. </a:t>
            </a:r>
            <a:r>
              <a:rPr lang="en-US" dirty="0"/>
              <a:t>Today we will talk</a:t>
            </a:r>
            <a:r>
              <a:rPr lang="en-US" baseline="0" dirty="0"/>
              <a:t> about the importance of your [preschooler, kindergartener or young child] attending school every day and how we as a team can best support your child’s learning by addressing challenges to school attendance.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has been prepared </a:t>
            </a:r>
            <a:r>
              <a:rPr lang="en-US" b="0" baseline="0" dirty="0"/>
              <a:t>in collaboration with </a:t>
            </a:r>
            <a:r>
              <a:rPr lang="en-US" baseline="0" dirty="0"/>
              <a:t>the New Jersey Department of Education and REL </a:t>
            </a:r>
            <a:r>
              <a:rPr lang="en-US" dirty="0"/>
              <a:t>Mid-Atlantic,</a:t>
            </a:r>
            <a:r>
              <a:rPr lang="en-US" baseline="0" dirty="0"/>
              <a:t> which is </a:t>
            </a:r>
            <a:r>
              <a:rPr lang="en-US" dirty="0"/>
              <a:t>one of 10 regional educational laboratories</a:t>
            </a:r>
            <a:r>
              <a:rPr lang="en-US" baseline="0" dirty="0"/>
              <a:t> across the U.S. that work in partnership with educators and policymakers to develop and use research that improves academic outcomes for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1D772D-FEC6-497E-BB25-688F4EC7C1CC}" type="slidenum">
              <a:rPr lang="en-US" smtClean="0"/>
              <a:t>1</a:t>
            </a:fld>
            <a:endParaRPr lang="en-US" dirty="0"/>
          </a:p>
        </p:txBody>
      </p:sp>
    </p:spTree>
    <p:extLst>
      <p:ext uri="{BB962C8B-B14F-4D97-AF65-F5344CB8AC3E}">
        <p14:creationId xmlns:p14="http://schemas.microsoft.com/office/powerpoint/2010/main" val="287623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for your young child to succeed in school this year and for years to come, it is important that they attend school every day! </a:t>
            </a:r>
            <a:r>
              <a:rPr lang="en-US" sz="1200" i="0" kern="1200" dirty="0">
                <a:solidFill>
                  <a:schemeClr val="tx1"/>
                </a:solidFill>
                <a:effectLst/>
                <a:latin typeface="+mn-lt"/>
                <a:ea typeface="+mn-ea"/>
                <a:cs typeface="+mn-cs"/>
              </a:rPr>
              <a:t>When</a:t>
            </a:r>
            <a:r>
              <a:rPr lang="en-US" sz="1200" i="0" kern="1200" baseline="0" dirty="0">
                <a:solidFill>
                  <a:schemeClr val="tx1"/>
                </a:solidFill>
                <a:effectLst/>
                <a:latin typeface="+mn-lt"/>
                <a:ea typeface="+mn-ea"/>
                <a:cs typeface="+mn-cs"/>
              </a:rPr>
              <a:t> your child misses 10% or more of school days--roughly two days per month--it may be harder for them to develop a strong foundation for learning. </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strike="noStrike" kern="1200" baseline="0" dirty="0">
                <a:solidFill>
                  <a:schemeClr val="tx1"/>
                </a:solidFill>
                <a:latin typeface="+mn-lt"/>
                <a:ea typeface="+mn-ea"/>
                <a:cs typeface="+mn-cs"/>
              </a:rPr>
              <a:t>NJDOE guidance for presenter to consider including depending on school program and attendance policy: </a:t>
            </a:r>
            <a:r>
              <a:rPr lang="en-US" sz="1200" b="0" i="1" u="none" strike="noStrike" kern="1200" baseline="0" dirty="0">
                <a:solidFill>
                  <a:schemeClr val="tx1"/>
                </a:solidFill>
                <a:latin typeface="+mn-lt"/>
                <a:ea typeface="+mn-ea"/>
                <a:cs typeface="+mn-cs"/>
              </a:rPr>
              <a:t>For a half day preschool or kindergarten session, the student must be present for at least one hour to be considered present for a full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References: </a:t>
            </a:r>
          </a:p>
          <a:p>
            <a:r>
              <a:rPr lang="en-US" sz="1200" i="1" kern="1200" dirty="0">
                <a:solidFill>
                  <a:schemeClr val="tx1"/>
                </a:solidFill>
                <a:effectLst/>
                <a:latin typeface="+mn-lt"/>
                <a:ea typeface="+mn-ea"/>
                <a:cs typeface="+mn-cs"/>
              </a:rPr>
              <a:t>Chen, P., &amp; Rice, C. (2017). </a:t>
            </a:r>
            <a:r>
              <a:rPr lang="en-US" sz="1200" i="1" u="none" strike="noStrike" kern="1200" dirty="0">
                <a:solidFill>
                  <a:schemeClr val="tx1"/>
                </a:solidFill>
                <a:effectLst/>
                <a:latin typeface="+mn-lt"/>
                <a:ea typeface="+mn-ea"/>
                <a:cs typeface="+mn-cs"/>
              </a:rPr>
              <a:t>Showing up matters: The state of chronic absenteeism in New Jersey, 3rd annual report.</a:t>
            </a:r>
            <a:r>
              <a:rPr lang="en-US" sz="1200" i="1" kern="1200" dirty="0">
                <a:solidFill>
                  <a:schemeClr val="tx1"/>
                </a:solidFill>
                <a:effectLst/>
                <a:latin typeface="+mn-lt"/>
                <a:ea typeface="+mn-ea"/>
                <a:cs typeface="+mn-cs"/>
              </a:rPr>
              <a:t> Newark, NJ: Advocates for Children of New Jersey. Retrieved from </a:t>
            </a:r>
            <a:r>
              <a:rPr lang="en-US" sz="1200" i="1" u="sng" kern="1200" dirty="0">
                <a:solidFill>
                  <a:schemeClr val="tx1"/>
                </a:solidFill>
                <a:effectLst/>
                <a:latin typeface="+mn-lt"/>
                <a:ea typeface="+mn-ea"/>
                <a:cs typeface="+mn-cs"/>
                <a:hlinkClick r:id="rId3"/>
              </a:rPr>
              <a:t>https://acnj.org/downloads/2017_11_20_nj_chronic_absenteeism.pdf</a:t>
            </a:r>
            <a:r>
              <a:rPr lang="en-US"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Ehrlich, S. B., Gwynne, J. A., &amp; </a:t>
            </a:r>
            <a:r>
              <a:rPr lang="en-US" sz="1200" i="1" kern="1200" dirty="0" err="1">
                <a:solidFill>
                  <a:schemeClr val="tx1"/>
                </a:solidFill>
                <a:effectLst/>
                <a:latin typeface="+mn-lt"/>
                <a:ea typeface="+mn-ea"/>
                <a:cs typeface="+mn-cs"/>
              </a:rPr>
              <a:t>Allensworth</a:t>
            </a:r>
            <a:r>
              <a:rPr lang="en-US" sz="1200" i="1" kern="1200" dirty="0">
                <a:solidFill>
                  <a:schemeClr val="tx1"/>
                </a:solidFill>
                <a:effectLst/>
                <a:latin typeface="+mn-lt"/>
                <a:ea typeface="+mn-ea"/>
                <a:cs typeface="+mn-cs"/>
              </a:rPr>
              <a:t>, E. M. (2018). </a:t>
            </a:r>
            <a:r>
              <a:rPr lang="en-US" sz="1200" i="1" u="none" strike="noStrike" kern="1200" dirty="0">
                <a:solidFill>
                  <a:schemeClr val="tx1"/>
                </a:solidFill>
                <a:effectLst/>
                <a:latin typeface="+mn-lt"/>
                <a:ea typeface="+mn-ea"/>
                <a:cs typeface="+mn-cs"/>
              </a:rPr>
              <a:t>Pre-kindergarten attendance matters: Early chronic absence patterns and relationships to learning outcomes</a:t>
            </a:r>
            <a:r>
              <a:rPr lang="en-US" sz="1200" i="1" kern="1200" dirty="0">
                <a:solidFill>
                  <a:schemeClr val="tx1"/>
                </a:solidFill>
                <a:effectLst/>
                <a:latin typeface="+mn-lt"/>
                <a:ea typeface="+mn-ea"/>
                <a:cs typeface="+mn-cs"/>
              </a:rPr>
              <a:t>. Early Childhood Research Quarterly, 44, 136-151. Retrieved from </a:t>
            </a:r>
            <a:r>
              <a:rPr lang="en-US" sz="1200" i="1" u="sng" kern="1200" dirty="0">
                <a:solidFill>
                  <a:schemeClr val="tx1"/>
                </a:solidFill>
                <a:effectLst/>
                <a:latin typeface="+mn-lt"/>
                <a:ea typeface="+mn-ea"/>
                <a:cs typeface="+mn-cs"/>
                <a:hlinkClick r:id="rId4"/>
              </a:rPr>
              <a:t>https://www.sciencedirect.com/science/article/pii/S0885200617300583?via%3Dihub</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New Jersey Department of Education. (2019). Guidance for reporting student absences and calculating chronic absenteeism. Trenton, NJ: State of New Jersey Department of Education. Retrieved from</a:t>
            </a:r>
          </a:p>
          <a:p>
            <a:r>
              <a:rPr lang="en-US" sz="1200" i="1" u="sng" kern="1200" dirty="0">
                <a:solidFill>
                  <a:schemeClr val="tx1"/>
                </a:solidFill>
                <a:effectLst/>
                <a:latin typeface="+mn-lt"/>
                <a:ea typeface="+mn-ea"/>
                <a:cs typeface="+mn-cs"/>
                <a:hlinkClick r:id="rId5"/>
              </a:rPr>
              <a:t>https://www.state.nj.us/education/students/safety/behavior/attendance/ChronicAbsenteeismGuidance.pdf</a:t>
            </a:r>
            <a:r>
              <a:rPr lang="en-US" sz="1200" i="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E370797-082E-44B7-840B-4A789C9412D9}" type="slidenum">
              <a:rPr lang="en-US" smtClean="0"/>
              <a:t>2</a:t>
            </a:fld>
            <a:endParaRPr lang="en-US" dirty="0"/>
          </a:p>
        </p:txBody>
      </p:sp>
    </p:spTree>
    <p:extLst>
      <p:ext uri="{BB962C8B-B14F-4D97-AF65-F5344CB8AC3E}">
        <p14:creationId xmlns:p14="http://schemas.microsoft.com/office/powerpoint/2010/main" val="241077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Being at school every day helps your young child build a base for learning for many years to come. Learning experiences in preschool and kindergarten can help your child explore, examine, and learn about the world around them and can give them the skills they need to succeed</a:t>
            </a:r>
            <a:r>
              <a:rPr lang="en-US" sz="1200" kern="1200" baseline="0" dirty="0">
                <a:solidFill>
                  <a:schemeClr val="tx1"/>
                </a:solidFill>
                <a:effectLst/>
                <a:latin typeface="+mn-lt"/>
                <a:ea typeface="+mn-ea"/>
                <a:cs typeface="+mn-cs"/>
              </a:rPr>
              <a:t> in the future.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for instance, when our children miss </a:t>
            </a:r>
            <a:r>
              <a:rPr lang="en-US" sz="1200" kern="1200" dirty="0">
                <a:solidFill>
                  <a:schemeClr val="tx1"/>
                </a:solidFill>
                <a:effectLst/>
                <a:latin typeface="+mn-lt"/>
                <a:ea typeface="+mn-ea"/>
                <a:cs typeface="+mn-cs"/>
              </a:rPr>
              <a:t>two or more days in the classroom each month,</a:t>
            </a:r>
            <a:r>
              <a:rPr lang="en-US" sz="1200" kern="1200" baseline="0" dirty="0">
                <a:solidFill>
                  <a:schemeClr val="tx1"/>
                </a:solidFill>
                <a:effectLst/>
                <a:latin typeface="+mn-lt"/>
                <a:ea typeface="+mn-ea"/>
                <a:cs typeface="+mn-cs"/>
              </a:rPr>
              <a:t> for whatever reason, it </a:t>
            </a:r>
            <a:r>
              <a:rPr lang="en-US" sz="1200" kern="1200" dirty="0">
                <a:solidFill>
                  <a:schemeClr val="tx1"/>
                </a:solidFill>
                <a:effectLst/>
                <a:latin typeface="+mn-lt"/>
                <a:ea typeface="+mn-ea"/>
                <a:cs typeface="+mn-cs"/>
              </a:rPr>
              <a:t>can make it harder for them to succeed in school in the future</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hey could be missing out 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Beginning</a:t>
            </a:r>
            <a:r>
              <a:rPr lang="en-US" baseline="0" dirty="0"/>
              <a:t> to identify and name </a:t>
            </a:r>
            <a:r>
              <a:rPr lang="en-US" b="1" baseline="0" dirty="0"/>
              <a:t>letters</a:t>
            </a:r>
            <a:r>
              <a:rPr lang="en-US" baseline="0" dirty="0"/>
              <a:t> and match them to their sounds </a:t>
            </a:r>
            <a:r>
              <a:rPr lang="en-US" i="1" baseline="0" dirty="0"/>
              <a:t>(English language arts).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Early reading and writing skills</a:t>
            </a:r>
            <a:r>
              <a:rPr lang="en-US" baseline="0" dirty="0"/>
              <a:t> </a:t>
            </a:r>
            <a:r>
              <a:rPr lang="en-US" i="1" baseline="0" dirty="0"/>
              <a:t>(English language arts).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Learning early mathematical concepts, exploring numbers, spatial relationships and measurement, and geometry, such as </a:t>
            </a:r>
            <a:r>
              <a:rPr lang="en-US" sz="1200" b="1" kern="1200" baseline="0" dirty="0">
                <a:solidFill>
                  <a:schemeClr val="tx1"/>
                </a:solidFill>
                <a:effectLst/>
                <a:latin typeface="+mn-lt"/>
                <a:ea typeface="+mn-ea"/>
                <a:cs typeface="+mn-cs"/>
              </a:rPr>
              <a:t>counting</a:t>
            </a:r>
            <a:r>
              <a:rPr lang="en-US" sz="1200" kern="1200" baseline="0" dirty="0">
                <a:solidFill>
                  <a:schemeClr val="tx1"/>
                </a:solidFill>
                <a:effectLst/>
                <a:latin typeface="+mn-lt"/>
                <a:ea typeface="+mn-ea"/>
                <a:cs typeface="+mn-cs"/>
              </a:rPr>
              <a:t> objects and </a:t>
            </a:r>
            <a:r>
              <a:rPr lang="en-US" sz="1200" kern="1200" dirty="0">
                <a:solidFill>
                  <a:schemeClr val="tx1"/>
                </a:solidFill>
                <a:effectLst/>
                <a:latin typeface="+mn-lt"/>
                <a:ea typeface="+mn-ea"/>
                <a:cs typeface="+mn-cs"/>
              </a:rPr>
              <a:t>describing shapes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space</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(Mathematics).</a:t>
            </a: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Critical thinking skills,</a:t>
            </a:r>
            <a:r>
              <a:rPr lang="en-US" baseline="0" dirty="0"/>
              <a:t> such as l</a:t>
            </a:r>
            <a:r>
              <a:rPr lang="en-US" dirty="0"/>
              <a:t>earning about </a:t>
            </a:r>
            <a:r>
              <a:rPr lang="en-US" b="1" dirty="0"/>
              <a:t>cause and effect</a:t>
            </a:r>
            <a:r>
              <a:rPr lang="en-US" dirty="0"/>
              <a:t>,</a:t>
            </a:r>
            <a:r>
              <a:rPr lang="en-US" baseline="0" dirty="0"/>
              <a:t> </a:t>
            </a:r>
            <a:r>
              <a:rPr lang="en-US" dirty="0"/>
              <a:t>understanding relationships between objects, planning and carrying out investigations, and constructing explanations </a:t>
            </a:r>
            <a:r>
              <a:rPr lang="en-US" i="1" dirty="0"/>
              <a:t>(Science).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94D88"/>
                </a:solidFill>
              </a:rPr>
              <a:t>Learning to </a:t>
            </a:r>
            <a:r>
              <a:rPr lang="en-US" sz="1200" b="1" dirty="0">
                <a:solidFill>
                  <a:srgbClr val="EC892D"/>
                </a:solidFill>
              </a:rPr>
              <a:t>manage</a:t>
            </a:r>
            <a:r>
              <a:rPr lang="en-US" sz="1200" dirty="0">
                <a:solidFill>
                  <a:srgbClr val="094D88"/>
                </a:solidFill>
              </a:rPr>
              <a:t> their emotions, be </a:t>
            </a:r>
            <a:r>
              <a:rPr lang="en-US" sz="1200" b="1" dirty="0">
                <a:solidFill>
                  <a:srgbClr val="EC892D"/>
                </a:solidFill>
              </a:rPr>
              <a:t>attentive</a:t>
            </a:r>
            <a:r>
              <a:rPr lang="en-US" sz="1200" dirty="0">
                <a:solidFill>
                  <a:srgbClr val="094D88"/>
                </a:solidFill>
              </a:rPr>
              <a:t> in class, </a:t>
            </a:r>
            <a:r>
              <a:rPr lang="en-US" sz="1200" b="1" dirty="0">
                <a:solidFill>
                  <a:srgbClr val="EC892D"/>
                </a:solidFill>
              </a:rPr>
              <a:t>solve</a:t>
            </a:r>
            <a:r>
              <a:rPr lang="en-US" sz="1200" dirty="0">
                <a:solidFill>
                  <a:srgbClr val="EC892D"/>
                </a:solidFill>
              </a:rPr>
              <a:t> </a:t>
            </a:r>
            <a:r>
              <a:rPr lang="en-US" sz="1200" dirty="0">
                <a:solidFill>
                  <a:srgbClr val="094D88"/>
                </a:solidFill>
              </a:rPr>
              <a:t>problems, </a:t>
            </a:r>
            <a:r>
              <a:rPr lang="en-US" sz="1200" b="1" dirty="0">
                <a:solidFill>
                  <a:srgbClr val="EC892D"/>
                </a:solidFill>
              </a:rPr>
              <a:t>care</a:t>
            </a:r>
            <a:r>
              <a:rPr lang="en-US" sz="1200" dirty="0">
                <a:solidFill>
                  <a:srgbClr val="094D88"/>
                </a:solidFill>
              </a:rPr>
              <a:t> for others, and </a:t>
            </a:r>
            <a:r>
              <a:rPr lang="en-US" sz="1200" b="1" dirty="0">
                <a:solidFill>
                  <a:srgbClr val="094D88"/>
                </a:solidFill>
              </a:rPr>
              <a:t>talk</a:t>
            </a:r>
            <a:r>
              <a:rPr lang="en-US" sz="1200" b="1" baseline="0" dirty="0">
                <a:solidFill>
                  <a:srgbClr val="094D88"/>
                </a:solidFill>
              </a:rPr>
              <a:t> about their feelings </a:t>
            </a:r>
            <a:r>
              <a:rPr lang="en-US" sz="1200" baseline="0" dirty="0">
                <a:solidFill>
                  <a:srgbClr val="094D88"/>
                </a:solidFill>
              </a:rPr>
              <a:t>and ideas.</a:t>
            </a:r>
            <a:r>
              <a:rPr lang="en-US" sz="1200" dirty="0">
                <a:solidFill>
                  <a:srgbClr val="094D88"/>
                </a:solidFill>
              </a:rPr>
              <a:t> </a:t>
            </a:r>
            <a:r>
              <a:rPr lang="en-US" sz="1200" i="1" baseline="0" dirty="0">
                <a:solidFill>
                  <a:srgbClr val="094D88"/>
                </a:solidFill>
              </a:rPr>
              <a:t>(Social-Emotional).</a:t>
            </a:r>
            <a:endParaRPr lang="en-US" sz="1200" i="1" dirty="0">
              <a:solidFill>
                <a:srgbClr val="094D8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References: </a:t>
            </a:r>
          </a:p>
          <a:p>
            <a:r>
              <a:rPr lang="en-US" sz="1200" i="1" kern="1200" dirty="0">
                <a:solidFill>
                  <a:schemeClr val="tx1"/>
                </a:solidFill>
                <a:effectLst/>
                <a:latin typeface="+mn-lt"/>
                <a:ea typeface="+mn-ea"/>
                <a:cs typeface="+mn-cs"/>
              </a:rPr>
              <a:t>Chen, P., &amp; Rice, C. (2017). </a:t>
            </a:r>
            <a:r>
              <a:rPr lang="en-US" sz="1200" i="1" u="none" strike="noStrike" kern="1200" dirty="0">
                <a:solidFill>
                  <a:schemeClr val="tx1"/>
                </a:solidFill>
                <a:effectLst/>
                <a:latin typeface="+mn-lt"/>
                <a:ea typeface="+mn-ea"/>
                <a:cs typeface="+mn-cs"/>
              </a:rPr>
              <a:t>Showing up matters: The state of chronic absenteeism in New Jersey, 3rd annual report.</a:t>
            </a:r>
            <a:r>
              <a:rPr lang="en-US" sz="1200" i="1" kern="1200" dirty="0">
                <a:solidFill>
                  <a:schemeClr val="tx1"/>
                </a:solidFill>
                <a:effectLst/>
                <a:latin typeface="+mn-lt"/>
                <a:ea typeface="+mn-ea"/>
                <a:cs typeface="+mn-cs"/>
              </a:rPr>
              <a:t> Newark, NJ: Advocates for Children of New Jersey. Retrieved from </a:t>
            </a:r>
            <a:r>
              <a:rPr lang="en-US" sz="1200" i="1" u="sng" kern="1200" dirty="0">
                <a:solidFill>
                  <a:schemeClr val="tx1"/>
                </a:solidFill>
                <a:effectLst/>
                <a:latin typeface="+mn-lt"/>
                <a:ea typeface="+mn-ea"/>
                <a:cs typeface="+mn-cs"/>
                <a:hlinkClick r:id="rId3"/>
              </a:rPr>
              <a:t>https://acnj.org/downloads/2017_11_20_nj_chronic_absenteeism.pdf</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Ehrlich, S. B., Gwynne, J. A., &amp; </a:t>
            </a:r>
            <a:r>
              <a:rPr lang="en-US" sz="1200" i="1" kern="1200" dirty="0" err="1">
                <a:solidFill>
                  <a:schemeClr val="tx1"/>
                </a:solidFill>
                <a:effectLst/>
                <a:latin typeface="+mn-lt"/>
                <a:ea typeface="+mn-ea"/>
                <a:cs typeface="+mn-cs"/>
              </a:rPr>
              <a:t>Allensworth</a:t>
            </a:r>
            <a:r>
              <a:rPr lang="en-US" sz="1200" i="1" kern="1200" dirty="0">
                <a:solidFill>
                  <a:schemeClr val="tx1"/>
                </a:solidFill>
                <a:effectLst/>
                <a:latin typeface="+mn-lt"/>
                <a:ea typeface="+mn-ea"/>
                <a:cs typeface="+mn-cs"/>
              </a:rPr>
              <a:t>, E. M. (2018). </a:t>
            </a:r>
            <a:r>
              <a:rPr lang="en-US" sz="1200" i="1" u="none" strike="noStrike" kern="1200" dirty="0">
                <a:solidFill>
                  <a:schemeClr val="tx1"/>
                </a:solidFill>
                <a:effectLst/>
                <a:latin typeface="+mn-lt"/>
                <a:ea typeface="+mn-ea"/>
                <a:cs typeface="+mn-cs"/>
              </a:rPr>
              <a:t>Pre-kindergarten attendance matters: Early chronic absence patterns and relationships to learning outcomes</a:t>
            </a:r>
            <a:r>
              <a:rPr lang="en-US" sz="1200" i="1" kern="1200" dirty="0">
                <a:solidFill>
                  <a:schemeClr val="tx1"/>
                </a:solidFill>
                <a:effectLst/>
                <a:latin typeface="+mn-lt"/>
                <a:ea typeface="+mn-ea"/>
                <a:cs typeface="+mn-cs"/>
              </a:rPr>
              <a:t>. Early Childhood Research Quarterly, 44, 136-151. Retrieved from </a:t>
            </a:r>
            <a:r>
              <a:rPr lang="en-US" sz="1200" i="1" u="sng" kern="1200" dirty="0">
                <a:solidFill>
                  <a:schemeClr val="tx1"/>
                </a:solidFill>
                <a:effectLst/>
                <a:latin typeface="+mn-lt"/>
                <a:ea typeface="+mn-ea"/>
                <a:cs typeface="+mn-cs"/>
                <a:hlinkClick r:id="rId4"/>
              </a:rPr>
              <a:t>https://www.sciencedirect.com/science/article/pii/S0885200617300583?via%3Dihub</a:t>
            </a:r>
            <a:endParaRPr lang="en-US" sz="1200" i="1" kern="1200" dirty="0">
              <a:solidFill>
                <a:schemeClr val="tx1"/>
              </a:solidFill>
              <a:effectLst/>
              <a:latin typeface="+mn-lt"/>
              <a:ea typeface="+mn-ea"/>
              <a:cs typeface="+mn-cs"/>
            </a:endParaRPr>
          </a:p>
          <a:p>
            <a:pPr marL="0" marR="0">
              <a:lnSpc>
                <a:spcPts val="1500"/>
              </a:lnSpc>
              <a:spcBef>
                <a:spcPts val="200"/>
              </a:spcBef>
              <a:spcAft>
                <a:spcPts val="0"/>
              </a:spcAft>
            </a:pPr>
            <a:endParaRPr lang="en-US" sz="1200"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i="1" kern="1200" dirty="0">
                <a:solidFill>
                  <a:schemeClr val="tx1"/>
                </a:solidFill>
                <a:effectLst/>
                <a:latin typeface="+mn-lt"/>
                <a:ea typeface="+mn-ea"/>
                <a:cs typeface="+mn-cs"/>
              </a:rPr>
              <a:t>Hernandez, D. J. (2011). </a:t>
            </a:r>
            <a:r>
              <a:rPr lang="en-US" sz="1200" i="1" u="none" strike="noStrike" kern="1200" dirty="0">
                <a:solidFill>
                  <a:schemeClr val="tx1"/>
                </a:solidFill>
                <a:effectLst/>
                <a:latin typeface="+mn-lt"/>
                <a:ea typeface="+mn-ea"/>
                <a:cs typeface="+mn-cs"/>
              </a:rPr>
              <a:t>Double jeopardy: How third-grade reading skills and poverty Influence high school graduation</a:t>
            </a:r>
            <a:r>
              <a:rPr lang="en-US" sz="1200" i="1" kern="1200" dirty="0">
                <a:solidFill>
                  <a:schemeClr val="tx1"/>
                </a:solidFill>
                <a:effectLst/>
                <a:latin typeface="+mn-lt"/>
                <a:ea typeface="+mn-ea"/>
                <a:cs typeface="+mn-cs"/>
              </a:rPr>
              <a:t>. Baltimore, MD: Annie E. Casey Foundation. Retrieved from </a:t>
            </a:r>
            <a:r>
              <a:rPr lang="en-US" sz="1200" i="1" u="sng" kern="1200" dirty="0">
                <a:solidFill>
                  <a:schemeClr val="tx1"/>
                </a:solidFill>
                <a:effectLst/>
                <a:latin typeface="+mn-lt"/>
                <a:ea typeface="+mn-ea"/>
                <a:cs typeface="+mn-cs"/>
                <a:hlinkClick r:id="rId5"/>
              </a:rPr>
              <a:t>https://eric.ed.gov/?id=ED518818</a:t>
            </a:r>
            <a:endParaRPr lang="en-US" sz="1200" i="1" kern="1200" dirty="0">
              <a:solidFill>
                <a:schemeClr val="tx1"/>
              </a:solidFill>
              <a:effectLst/>
              <a:latin typeface="+mn-lt"/>
              <a:ea typeface="+mn-ea"/>
              <a:cs typeface="+mn-cs"/>
            </a:endParaRPr>
          </a:p>
          <a:p>
            <a:pPr marL="0" marR="0">
              <a:lnSpc>
                <a:spcPts val="1500"/>
              </a:lnSpc>
              <a:spcBef>
                <a:spcPts val="200"/>
              </a:spcBef>
              <a:spcAft>
                <a:spcPts val="0"/>
              </a:spcAft>
            </a:pPr>
            <a:endParaRPr lang="en-US" sz="1200" i="1" u="none"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i="1" kern="1200" dirty="0">
                <a:solidFill>
                  <a:schemeClr val="tx1"/>
                </a:solidFill>
                <a:effectLst/>
                <a:latin typeface="+mn-lt"/>
                <a:ea typeface="+mn-ea"/>
                <a:cs typeface="+mn-cs"/>
              </a:rPr>
              <a:t>Gottfried, M. A. (2014). </a:t>
            </a:r>
            <a:r>
              <a:rPr lang="en-US" sz="1200" i="1" u="none" strike="noStrike" kern="1200" dirty="0">
                <a:solidFill>
                  <a:schemeClr val="tx1"/>
                </a:solidFill>
                <a:effectLst/>
                <a:latin typeface="+mn-lt"/>
                <a:ea typeface="+mn-ea"/>
                <a:cs typeface="+mn-cs"/>
              </a:rPr>
              <a:t>Chronic absenteeism and its effects on students’ academic and socioemotional outcomes</a:t>
            </a:r>
            <a:r>
              <a:rPr lang="en-US" sz="1200" i="1" kern="1200" dirty="0">
                <a:solidFill>
                  <a:schemeClr val="tx1"/>
                </a:solidFill>
                <a:effectLst/>
                <a:latin typeface="+mn-lt"/>
                <a:ea typeface="+mn-ea"/>
                <a:cs typeface="+mn-cs"/>
              </a:rPr>
              <a:t>. Journal of Education for Students Placed at Risk, 19(2), 53–75. Retrieved from </a:t>
            </a:r>
            <a:r>
              <a:rPr lang="en-US" sz="1200" i="1" u="sng" kern="1200" dirty="0">
                <a:solidFill>
                  <a:schemeClr val="tx1"/>
                </a:solidFill>
                <a:effectLst/>
                <a:latin typeface="+mn-lt"/>
                <a:ea typeface="+mn-ea"/>
                <a:cs typeface="+mn-cs"/>
                <a:hlinkClick r:id="rId6"/>
              </a:rPr>
              <a:t>https://www.tandfonline.com/doi/abs/10.1080/10824669.2014.962696</a:t>
            </a:r>
            <a:endParaRPr lang="en-US" sz="1200" i="1" kern="1200" dirty="0">
              <a:solidFill>
                <a:schemeClr val="tx1"/>
              </a:solidFill>
              <a:effectLst/>
              <a:latin typeface="+mn-lt"/>
              <a:ea typeface="+mn-ea"/>
              <a:cs typeface="+mn-cs"/>
            </a:endParaRPr>
          </a:p>
          <a:p>
            <a:pPr marL="0" marR="0">
              <a:lnSpc>
                <a:spcPts val="1500"/>
              </a:lnSpc>
              <a:spcBef>
                <a:spcPts val="200"/>
              </a:spcBef>
              <a:spcAft>
                <a:spcPts val="0"/>
              </a:spcAft>
            </a:pPr>
            <a:endParaRPr lang="en-US" sz="1200" i="1" u="none"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i="1" kern="1200" dirty="0">
                <a:solidFill>
                  <a:schemeClr val="tx1"/>
                </a:solidFill>
                <a:effectLst/>
                <a:latin typeface="+mn-lt"/>
                <a:ea typeface="+mn-ea"/>
                <a:cs typeface="+mn-cs"/>
              </a:rPr>
              <a:t>RI </a:t>
            </a:r>
            <a:r>
              <a:rPr lang="en-US" sz="1200" i="1" kern="1200" dirty="0" err="1">
                <a:solidFill>
                  <a:schemeClr val="tx1"/>
                </a:solidFill>
                <a:effectLst/>
                <a:latin typeface="+mn-lt"/>
                <a:ea typeface="+mn-ea"/>
                <a:cs typeface="+mn-cs"/>
              </a:rPr>
              <a:t>DataHUB</a:t>
            </a:r>
            <a:r>
              <a:rPr lang="en-US" sz="1200" i="1" kern="1200" dirty="0">
                <a:solidFill>
                  <a:schemeClr val="tx1"/>
                </a:solidFill>
                <a:effectLst/>
                <a:latin typeface="+mn-lt"/>
                <a:ea typeface="+mn-ea"/>
                <a:cs typeface="+mn-cs"/>
              </a:rPr>
              <a:t>. (2015). </a:t>
            </a:r>
            <a:r>
              <a:rPr lang="en-US" sz="1200" i="1" u="none" strike="noStrike" kern="1200" dirty="0">
                <a:solidFill>
                  <a:schemeClr val="tx1"/>
                </a:solidFill>
                <a:effectLst/>
                <a:latin typeface="+mn-lt"/>
                <a:ea typeface="+mn-ea"/>
                <a:cs typeface="+mn-cs"/>
              </a:rPr>
              <a:t>Chronic absenteeism among kindergarten students [Presentation]</a:t>
            </a:r>
            <a:r>
              <a:rPr lang="en-US" sz="1200" i="1" kern="1200" dirty="0">
                <a:solidFill>
                  <a:schemeClr val="tx1"/>
                </a:solidFill>
                <a:effectLst/>
                <a:latin typeface="+mn-lt"/>
                <a:ea typeface="+mn-ea"/>
                <a:cs typeface="+mn-cs"/>
              </a:rPr>
              <a:t>. Kingston, RI: RI </a:t>
            </a:r>
            <a:r>
              <a:rPr lang="en-US" sz="1200" i="1" kern="1200" dirty="0" err="1">
                <a:solidFill>
                  <a:schemeClr val="tx1"/>
                </a:solidFill>
                <a:effectLst/>
                <a:latin typeface="+mn-lt"/>
                <a:ea typeface="+mn-ea"/>
                <a:cs typeface="+mn-cs"/>
              </a:rPr>
              <a:t>DataHUB</a:t>
            </a:r>
            <a:r>
              <a:rPr lang="en-US" sz="1200" i="1" kern="1200" dirty="0">
                <a:solidFill>
                  <a:schemeClr val="tx1"/>
                </a:solidFill>
                <a:effectLst/>
                <a:latin typeface="+mn-lt"/>
                <a:ea typeface="+mn-ea"/>
                <a:cs typeface="+mn-cs"/>
              </a:rPr>
              <a:t>. Retrieved from </a:t>
            </a:r>
            <a:r>
              <a:rPr lang="en-US" sz="1200" i="1" u="sng" kern="1200" dirty="0">
                <a:solidFill>
                  <a:schemeClr val="tx1"/>
                </a:solidFill>
                <a:effectLst/>
                <a:latin typeface="+mn-lt"/>
                <a:ea typeface="+mn-ea"/>
                <a:cs typeface="+mn-cs"/>
                <a:hlinkClick r:id="rId7"/>
              </a:rPr>
              <a:t>http://ridatahub.org/datastories/chronic-absenteeism-in-kindergarten/1/</a:t>
            </a:r>
            <a:endParaRPr lang="en-US" sz="1200" i="1" kern="1200" dirty="0">
              <a:solidFill>
                <a:schemeClr val="tx1"/>
              </a:solidFill>
              <a:effectLst/>
              <a:latin typeface="+mn-lt"/>
              <a:ea typeface="+mn-ea"/>
              <a:cs typeface="+mn-cs"/>
            </a:endParaRPr>
          </a:p>
          <a:p>
            <a:pPr marL="0" indent="0">
              <a:buFontTx/>
              <a:buNone/>
            </a:pPr>
            <a:endParaRPr lang="en-US" sz="1200" i="1" u="none" strike="noStrike"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Robinson, C. D, Lee, M. G., Dearing, E., &amp; Rogers, T. (2018). Reducing student absenteeism in the early grades by targeting parental beliefs. American Educational Research Journal, 20, 1–30. Retrieved from </a:t>
            </a:r>
            <a:r>
              <a:rPr lang="en-US" sz="1200" i="1" u="sng" kern="1200" dirty="0">
                <a:solidFill>
                  <a:schemeClr val="tx1"/>
                </a:solidFill>
                <a:effectLst/>
                <a:latin typeface="+mn-lt"/>
                <a:ea typeface="+mn-ea"/>
                <a:cs typeface="+mn-cs"/>
                <a:hlinkClick r:id="rId8"/>
              </a:rPr>
              <a:t>https://doi.org/10.3102/0002831218772274</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New Jersey Department of Education. (2016). </a:t>
            </a:r>
            <a:r>
              <a:rPr lang="en-US" sz="1200" i="1" u="none" strike="noStrike" kern="1200" dirty="0">
                <a:solidFill>
                  <a:schemeClr val="tx1"/>
                </a:solidFill>
                <a:effectLst/>
                <a:latin typeface="+mn-lt"/>
                <a:ea typeface="+mn-ea"/>
                <a:cs typeface="+mn-cs"/>
              </a:rPr>
              <a:t>Kindergarten — student learning standards</a:t>
            </a:r>
            <a:r>
              <a:rPr lang="en-US" sz="1200" i="1" kern="1200" dirty="0">
                <a:solidFill>
                  <a:schemeClr val="tx1"/>
                </a:solidFill>
                <a:effectLst/>
                <a:latin typeface="+mn-lt"/>
                <a:ea typeface="+mn-ea"/>
                <a:cs typeface="+mn-cs"/>
              </a:rPr>
              <a:t>. Trenton, NJ: State of New Jersey Department of Education. Retrieved from </a:t>
            </a:r>
            <a:r>
              <a:rPr lang="en-US" sz="1200" i="1" u="sng" kern="1200" dirty="0">
                <a:solidFill>
                  <a:schemeClr val="tx1"/>
                </a:solidFill>
                <a:effectLst/>
                <a:latin typeface="+mn-lt"/>
                <a:ea typeface="+mn-ea"/>
                <a:cs typeface="+mn-cs"/>
                <a:hlinkClick r:id="rId9"/>
              </a:rPr>
              <a:t>https://www.nj.gov/education/ece/standards/k.htm</a:t>
            </a:r>
            <a:endParaRPr lang="en-US" sz="1200" i="1" kern="1200" dirty="0">
              <a:solidFill>
                <a:schemeClr val="tx1"/>
              </a:solidFill>
              <a:effectLst/>
              <a:latin typeface="+mn-lt"/>
              <a:ea typeface="+mn-ea"/>
              <a:cs typeface="+mn-cs"/>
            </a:endParaRP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New Jersey Department of Education. (2014). </a:t>
            </a:r>
            <a:r>
              <a:rPr lang="en-US" sz="1200" i="1" u="none" strike="noStrike" kern="1200" dirty="0">
                <a:solidFill>
                  <a:schemeClr val="tx1"/>
                </a:solidFill>
                <a:effectLst/>
                <a:latin typeface="+mn-lt"/>
                <a:ea typeface="+mn-ea"/>
                <a:cs typeface="+mn-cs"/>
              </a:rPr>
              <a:t>Preschool Teaching and Learning Standards</a:t>
            </a:r>
            <a:r>
              <a:rPr lang="en-US" sz="1200" i="1" kern="1200" dirty="0">
                <a:solidFill>
                  <a:schemeClr val="tx1"/>
                </a:solidFill>
                <a:effectLst/>
                <a:latin typeface="+mn-lt"/>
                <a:ea typeface="+mn-ea"/>
                <a:cs typeface="+mn-cs"/>
              </a:rPr>
              <a:t>. Trenton, NJ: State of New Jersey Department of Education. Retrieved from </a:t>
            </a:r>
            <a:r>
              <a:rPr lang="en-US" sz="1200" i="1" u="sng" kern="1200" dirty="0">
                <a:solidFill>
                  <a:schemeClr val="tx1"/>
                </a:solidFill>
                <a:effectLst/>
                <a:latin typeface="+mn-lt"/>
                <a:ea typeface="+mn-ea"/>
                <a:cs typeface="+mn-cs"/>
                <a:hlinkClick r:id="rId10"/>
              </a:rPr>
              <a:t>https://www.nj.gov/education/ece/guide/standards.pdf</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370797-082E-44B7-840B-4A789C9412D9}" type="slidenum">
              <a:rPr lang="en-US" smtClean="0"/>
              <a:t>3</a:t>
            </a:fld>
            <a:endParaRPr lang="en-US" dirty="0"/>
          </a:p>
        </p:txBody>
      </p:sp>
    </p:spTree>
    <p:extLst>
      <p:ext uri="{BB962C8B-B14F-4D97-AF65-F5344CB8AC3E}">
        <p14:creationId xmlns:p14="http://schemas.microsoft.com/office/powerpoint/2010/main" val="26563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know that missing school in the early years doesn’t just limit your child’s learning now? It also puts them at risk of falling behind in the future.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esearch shows that students who miss 10%</a:t>
            </a:r>
            <a:r>
              <a:rPr lang="en-US" sz="1200" kern="1200" baseline="0" dirty="0">
                <a:solidFill>
                  <a:schemeClr val="tx1"/>
                </a:solidFill>
                <a:effectLst/>
                <a:latin typeface="+mn-lt"/>
                <a:ea typeface="+mn-ea"/>
                <a:cs typeface="+mn-cs"/>
              </a:rPr>
              <a:t> of a pre-kindergarten year, roughly 2 days a month, or more </a:t>
            </a:r>
            <a:r>
              <a:rPr lang="en-US" sz="1200" kern="1200" dirty="0">
                <a:solidFill>
                  <a:schemeClr val="tx1"/>
                </a:solidFill>
                <a:effectLst/>
                <a:latin typeface="+mn-lt"/>
                <a:ea typeface="+mn-ea"/>
                <a:cs typeface="+mn-cs"/>
              </a:rPr>
              <a:t>had</a:t>
            </a:r>
            <a:r>
              <a:rPr lang="en-US" sz="1200" b="1" kern="1200" dirty="0">
                <a:solidFill>
                  <a:schemeClr val="tx1"/>
                </a:solidFill>
                <a:effectLst/>
                <a:latin typeface="+mn-lt"/>
                <a:ea typeface="+mn-ea"/>
                <a:cs typeface="+mn-cs"/>
              </a:rPr>
              <a:t> lower kindergarten readiness scores in math, letter recognition, and social emotional skills</a:t>
            </a:r>
            <a:r>
              <a:rPr lang="en-US" sz="1200" kern="1200" dirty="0">
                <a:solidFill>
                  <a:schemeClr val="tx1"/>
                </a:solidFill>
                <a:effectLst/>
                <a:latin typeface="+mn-lt"/>
                <a:ea typeface="+mn-ea"/>
                <a:cs typeface="+mn-cs"/>
              </a:rPr>
              <a:t> like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engaging with others, cooperation, following instructions, and regulating</a:t>
            </a:r>
            <a:r>
              <a:rPr lang="en-US" sz="1200" kern="1200" baseline="0" dirty="0">
                <a:solidFill>
                  <a:schemeClr val="tx1"/>
                </a:solidFill>
                <a:effectLst/>
                <a:latin typeface="+mn-lt"/>
                <a:ea typeface="+mn-ea"/>
                <a:cs typeface="+mn-cs"/>
              </a:rPr>
              <a:t> their emotions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Research</a:t>
            </a:r>
            <a:r>
              <a:rPr lang="en-US" sz="1200" i="0" kern="1200" baseline="0" dirty="0">
                <a:solidFill>
                  <a:schemeClr val="tx1"/>
                </a:solidFill>
                <a:effectLst/>
                <a:latin typeface="+mn-lt"/>
                <a:ea typeface="+mn-ea"/>
                <a:cs typeface="+mn-cs"/>
              </a:rPr>
              <a:t> also shows missing school early on can lead to f</a:t>
            </a:r>
            <a:r>
              <a:rPr lang="en-US" sz="1200" kern="1200" dirty="0">
                <a:solidFill>
                  <a:schemeClr val="tx1"/>
                </a:solidFill>
                <a:effectLst/>
                <a:latin typeface="+mn-lt"/>
                <a:ea typeface="+mn-ea"/>
                <a:cs typeface="+mn-cs"/>
              </a:rPr>
              <a:t>uture struggles meeting important reading milestones.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instance, </a:t>
            </a:r>
            <a:r>
              <a:rPr lang="en-US" sz="1200" b="1" kern="1200" dirty="0">
                <a:solidFill>
                  <a:schemeClr val="tx1"/>
                </a:solidFill>
                <a:effectLst/>
                <a:latin typeface="+mn-lt"/>
                <a:ea typeface="+mn-ea"/>
                <a:cs typeface="+mn-cs"/>
              </a:rPr>
              <a:t>students who missed</a:t>
            </a:r>
            <a:r>
              <a:rPr lang="en-US" sz="1200" b="1" kern="1200" baseline="0" dirty="0">
                <a:solidFill>
                  <a:schemeClr val="tx1"/>
                </a:solidFill>
                <a:effectLst/>
                <a:latin typeface="+mn-lt"/>
                <a:ea typeface="+mn-ea"/>
                <a:cs typeface="+mn-cs"/>
              </a:rPr>
              <a:t> a lot of school </a:t>
            </a:r>
            <a:r>
              <a:rPr lang="en-US" sz="1200" b="1" kern="1200" dirty="0">
                <a:solidFill>
                  <a:schemeClr val="tx1"/>
                </a:solidFill>
                <a:effectLst/>
                <a:latin typeface="+mn-lt"/>
                <a:ea typeface="+mn-ea"/>
                <a:cs typeface="+mn-cs"/>
              </a:rPr>
              <a:t>in pre-kindergarten scored lower on reading fluency in 2nd grade</a:t>
            </a:r>
            <a:r>
              <a:rPr lang="en-US" sz="1200" kern="1200" dirty="0">
                <a:solidFill>
                  <a:schemeClr val="tx1"/>
                </a:solidFill>
                <a:effectLst/>
                <a:latin typeface="+mn-lt"/>
                <a:ea typeface="+mn-ea"/>
                <a:cs typeface="+mn-cs"/>
              </a:rPr>
              <a:t>. Early reading performance, in turn, can also predictive future school success. When students are behind in reading performance in the third grade, they are four times more likely to drop out of high school</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Research shows that p</a:t>
            </a:r>
            <a:r>
              <a:rPr lang="en-US" sz="1200" kern="1200" dirty="0">
                <a:solidFill>
                  <a:schemeClr val="tx1"/>
                </a:solidFill>
                <a:effectLst/>
                <a:latin typeface="+mn-lt"/>
                <a:ea typeface="+mn-ea"/>
                <a:cs typeface="+mn-cs"/>
              </a:rPr>
              <a:t>re-kindergarteners</a:t>
            </a:r>
            <a:r>
              <a:rPr lang="en-US" sz="1200" kern="1200" baseline="0" dirty="0">
                <a:solidFill>
                  <a:schemeClr val="tx1"/>
                </a:solidFill>
                <a:effectLst/>
                <a:latin typeface="+mn-lt"/>
                <a:ea typeface="+mn-ea"/>
                <a:cs typeface="+mn-cs"/>
              </a:rPr>
              <a:t> who miss a lot of school were </a:t>
            </a:r>
            <a:r>
              <a:rPr lang="en-US" sz="1200" kern="1200" dirty="0">
                <a:solidFill>
                  <a:schemeClr val="tx1"/>
                </a:solidFill>
                <a:effectLst/>
                <a:latin typeface="+mn-lt"/>
                <a:ea typeface="+mn-ea"/>
                <a:cs typeface="+mn-cs"/>
              </a:rPr>
              <a:t>five to six times more likely to</a:t>
            </a:r>
            <a:r>
              <a:rPr lang="en-US" sz="1200" kern="1200" baseline="0" dirty="0">
                <a:solidFill>
                  <a:schemeClr val="tx1"/>
                </a:solidFill>
                <a:effectLst/>
                <a:latin typeface="+mn-lt"/>
                <a:ea typeface="+mn-ea"/>
                <a:cs typeface="+mn-cs"/>
              </a:rPr>
              <a:t> miss a lot of school </a:t>
            </a:r>
            <a:r>
              <a:rPr lang="en-US" sz="1200" kern="1200" dirty="0">
                <a:solidFill>
                  <a:schemeClr val="tx1"/>
                </a:solidFill>
                <a:effectLst/>
                <a:latin typeface="+mn-lt"/>
                <a:ea typeface="+mn-ea"/>
                <a:cs typeface="+mn-cs"/>
              </a:rPr>
              <a:t>in later grades.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Missing school in pre-kindergarten and kindergarten has</a:t>
            </a:r>
            <a:r>
              <a:rPr lang="en-US" sz="1200" kern="1200" baseline="0" dirty="0">
                <a:solidFill>
                  <a:schemeClr val="tx1"/>
                </a:solidFill>
                <a:effectLst/>
                <a:latin typeface="+mn-lt"/>
                <a:ea typeface="+mn-ea"/>
                <a:cs typeface="+mn-cs"/>
              </a:rPr>
              <a:t> also </a:t>
            </a:r>
            <a:r>
              <a:rPr lang="en-US" sz="1200" b="1" kern="1200" dirty="0">
                <a:solidFill>
                  <a:schemeClr val="tx1"/>
                </a:solidFill>
                <a:effectLst/>
                <a:latin typeface="+mn-lt"/>
                <a:ea typeface="+mn-ea"/>
                <a:cs typeface="+mn-cs"/>
              </a:rPr>
              <a:t>been linked to poor social emotional development in the early grades</a:t>
            </a:r>
            <a:r>
              <a:rPr lang="en-US" sz="1200" b="0" kern="1200" baseline="0" dirty="0">
                <a:solidFill>
                  <a:schemeClr val="tx1"/>
                </a:solidFill>
                <a:effectLst/>
                <a:latin typeface="+mn-lt"/>
                <a:ea typeface="+mn-ea"/>
                <a:cs typeface="+mn-cs"/>
              </a:rPr>
              <a:t> with s</a:t>
            </a:r>
            <a:r>
              <a:rPr lang="en-US" sz="1200" kern="1200" dirty="0">
                <a:solidFill>
                  <a:schemeClr val="tx1"/>
                </a:solidFill>
                <a:effectLst/>
                <a:latin typeface="+mn-lt"/>
                <a:ea typeface="+mn-ea"/>
                <a:cs typeface="+mn-cs"/>
              </a:rPr>
              <a:t>tudents more likely to experience behavior problems later on</a:t>
            </a:r>
            <a:r>
              <a:rPr lang="en-US" sz="1200" kern="1200" baseline="0" dirty="0">
                <a:solidFill>
                  <a:schemeClr val="tx1"/>
                </a:solidFill>
                <a:effectLst/>
                <a:latin typeface="+mn-lt"/>
                <a:ea typeface="+mn-ea"/>
                <a:cs typeface="+mn-cs"/>
              </a:rPr>
              <a:t>, leading to more school suspensions.</a:t>
            </a:r>
            <a:r>
              <a:rPr lang="en-US" sz="1200" kern="1200" dirty="0">
                <a:solidFill>
                  <a:schemeClr val="tx1"/>
                </a:solidFill>
                <a:effectLst/>
                <a:latin typeface="+mn-lt"/>
                <a:ea typeface="+mn-ea"/>
                <a:cs typeface="+mn-cs"/>
              </a:rPr>
              <a:t> In</a:t>
            </a:r>
            <a:r>
              <a:rPr lang="en-US" sz="1200" kern="1200" baseline="0" dirty="0">
                <a:solidFill>
                  <a:schemeClr val="tx1"/>
                </a:solidFill>
                <a:effectLst/>
                <a:latin typeface="+mn-lt"/>
                <a:ea typeface="+mn-ea"/>
                <a:cs typeface="+mn-cs"/>
              </a:rPr>
              <a:t> addition, absences </a:t>
            </a:r>
            <a:r>
              <a:rPr lang="en-US" sz="1200" kern="1200" dirty="0">
                <a:solidFill>
                  <a:schemeClr val="tx1"/>
                </a:solidFill>
                <a:effectLst/>
                <a:latin typeface="+mn-lt"/>
                <a:ea typeface="+mn-ea"/>
                <a:cs typeface="+mn-cs"/>
              </a:rPr>
              <a:t>in the early grades decrease students' likeliness to move on to the next grade. A study found that </a:t>
            </a:r>
            <a:r>
              <a:rPr lang="en-US" sz="1200" b="1" kern="1200" dirty="0">
                <a:solidFill>
                  <a:schemeClr val="tx1"/>
                </a:solidFill>
                <a:effectLst/>
                <a:latin typeface="+mn-lt"/>
                <a:ea typeface="+mn-ea"/>
                <a:cs typeface="+mn-cs"/>
              </a:rPr>
              <a:t>one quarter of the students who were chronically absent in pre-kindergarten and kindergarten were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held back in later grades.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References:</a:t>
            </a:r>
          </a:p>
          <a:p>
            <a:r>
              <a:rPr lang="en-US" sz="1200" i="1" kern="1200" dirty="0">
                <a:solidFill>
                  <a:schemeClr val="tx1"/>
                </a:solidFill>
                <a:effectLst/>
                <a:latin typeface="+mn-lt"/>
                <a:ea typeface="+mn-ea"/>
                <a:cs typeface="+mn-cs"/>
              </a:rPr>
              <a:t>Ehrlich, S. B., Gwynne, J. A., &amp; </a:t>
            </a:r>
            <a:r>
              <a:rPr lang="en-US" sz="1200" i="1" kern="1200" dirty="0" err="1">
                <a:solidFill>
                  <a:schemeClr val="tx1"/>
                </a:solidFill>
                <a:effectLst/>
                <a:latin typeface="+mn-lt"/>
                <a:ea typeface="+mn-ea"/>
                <a:cs typeface="+mn-cs"/>
              </a:rPr>
              <a:t>Allensworth</a:t>
            </a:r>
            <a:r>
              <a:rPr lang="en-US" sz="1200" i="1" kern="1200" dirty="0">
                <a:solidFill>
                  <a:schemeClr val="tx1"/>
                </a:solidFill>
                <a:effectLst/>
                <a:latin typeface="+mn-lt"/>
                <a:ea typeface="+mn-ea"/>
                <a:cs typeface="+mn-cs"/>
              </a:rPr>
              <a:t>, E. M. (2018). </a:t>
            </a:r>
            <a:r>
              <a:rPr lang="en-US" sz="1200" i="1" u="none" strike="noStrike" kern="1200" dirty="0">
                <a:solidFill>
                  <a:schemeClr val="tx1"/>
                </a:solidFill>
                <a:effectLst/>
                <a:latin typeface="+mn-lt"/>
                <a:ea typeface="+mn-ea"/>
                <a:cs typeface="+mn-cs"/>
              </a:rPr>
              <a:t>Pre-kindergarten attendance matters: Early chronic absence patterns and relationships to learning outcomes</a:t>
            </a:r>
            <a:r>
              <a:rPr lang="en-US" sz="1200" i="1" kern="1200" dirty="0">
                <a:solidFill>
                  <a:schemeClr val="tx1"/>
                </a:solidFill>
                <a:effectLst/>
                <a:latin typeface="+mn-lt"/>
                <a:ea typeface="+mn-ea"/>
                <a:cs typeface="+mn-cs"/>
              </a:rPr>
              <a:t>. Early Childhood Research Quarterly, 44, 136-151. Retrieved from </a:t>
            </a:r>
            <a:r>
              <a:rPr lang="en-US" sz="1200" i="1" u="sng" kern="1200" dirty="0">
                <a:solidFill>
                  <a:schemeClr val="tx1"/>
                </a:solidFill>
                <a:effectLst/>
                <a:latin typeface="+mn-lt"/>
                <a:ea typeface="+mn-ea"/>
                <a:cs typeface="+mn-cs"/>
                <a:hlinkClick r:id="rId3"/>
              </a:rPr>
              <a:t>https://www.sciencedirect.com/science/article/pii/S0885200617300583?via%3Dihub</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Gottfried, M. A. (2015). Can center-based childcare reduce the odds of early chronic absenteeism? Early Childhood Research Quarterly, 4(2), 1–15. Retrieved from </a:t>
            </a:r>
            <a:r>
              <a:rPr lang="en-US" sz="1200" i="1" u="sng" kern="1200" dirty="0">
                <a:solidFill>
                  <a:schemeClr val="tx1"/>
                </a:solidFill>
                <a:effectLst/>
                <a:latin typeface="+mn-lt"/>
                <a:ea typeface="+mn-ea"/>
                <a:cs typeface="+mn-cs"/>
                <a:hlinkClick r:id="rId4"/>
              </a:rPr>
              <a:t>https://doi.org/10.1016/j.ecresq.2015.04.002</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Hernandez, D. J. (2011). </a:t>
            </a:r>
            <a:r>
              <a:rPr lang="en-US" sz="1200" i="1" u="none" strike="noStrike" kern="1200" dirty="0">
                <a:solidFill>
                  <a:schemeClr val="tx1"/>
                </a:solidFill>
                <a:effectLst/>
                <a:latin typeface="+mn-lt"/>
                <a:ea typeface="+mn-ea"/>
                <a:cs typeface="+mn-cs"/>
              </a:rPr>
              <a:t>Double jeopardy: How third-grade reading skills and poverty Influence high school graduation</a:t>
            </a:r>
            <a:r>
              <a:rPr lang="en-US" sz="1200" i="1" kern="1200" dirty="0">
                <a:solidFill>
                  <a:schemeClr val="tx1"/>
                </a:solidFill>
                <a:effectLst/>
                <a:latin typeface="+mn-lt"/>
                <a:ea typeface="+mn-ea"/>
                <a:cs typeface="+mn-cs"/>
              </a:rPr>
              <a:t>. Baltimore, MD: Annie E. Casey Foundation. Retrieved from </a:t>
            </a:r>
            <a:r>
              <a:rPr lang="en-US" sz="1200" i="1" u="sng" kern="1200" dirty="0">
                <a:solidFill>
                  <a:schemeClr val="tx1"/>
                </a:solidFill>
                <a:effectLst/>
                <a:latin typeface="+mn-lt"/>
                <a:ea typeface="+mn-ea"/>
                <a:cs typeface="+mn-cs"/>
                <a:hlinkClick r:id="rId5"/>
              </a:rPr>
              <a:t>https://eric.ed.gov/?id=ED518818</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Connolly, F., &amp; Olson, L. (2012). Early elementary performance and attendance in Baltimore City Schools’ pre-kindergarten and kindergarten. Baltimore, MD: Baltimore Education Research Consortium. Retrieved from </a:t>
            </a:r>
            <a:r>
              <a:rPr lang="en-US" sz="1200" i="1" u="sng" kern="1200" dirty="0">
                <a:solidFill>
                  <a:schemeClr val="tx1"/>
                </a:solidFill>
                <a:effectLst/>
                <a:latin typeface="+mn-lt"/>
                <a:ea typeface="+mn-ea"/>
                <a:cs typeface="+mn-cs"/>
                <a:hlinkClick r:id="rId6"/>
              </a:rPr>
              <a:t>http://baltimore-berc.org/pdfs/PreKKAttendanceFullReport.pdf</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New Jersey Department of Education. (2014). </a:t>
            </a:r>
            <a:r>
              <a:rPr lang="en-US" sz="1200" i="1" u="none" strike="noStrike" kern="1200" dirty="0">
                <a:solidFill>
                  <a:schemeClr val="tx1"/>
                </a:solidFill>
                <a:effectLst/>
                <a:latin typeface="+mn-lt"/>
                <a:ea typeface="+mn-ea"/>
                <a:cs typeface="+mn-cs"/>
              </a:rPr>
              <a:t>Preschool Teaching and Learning Standards</a:t>
            </a:r>
            <a:r>
              <a:rPr lang="en-US" sz="1200" i="1" kern="1200" dirty="0">
                <a:solidFill>
                  <a:schemeClr val="tx1"/>
                </a:solidFill>
                <a:effectLst/>
                <a:latin typeface="+mn-lt"/>
                <a:ea typeface="+mn-ea"/>
                <a:cs typeface="+mn-cs"/>
              </a:rPr>
              <a:t>. Trenton, NJ: State of New Jersey Department of Education. Retrieved from </a:t>
            </a:r>
            <a:r>
              <a:rPr lang="en-US" sz="1200" i="1" u="sng" kern="1200" dirty="0">
                <a:solidFill>
                  <a:schemeClr val="tx1"/>
                </a:solidFill>
                <a:effectLst/>
                <a:latin typeface="+mn-lt"/>
                <a:ea typeface="+mn-ea"/>
                <a:cs typeface="+mn-cs"/>
                <a:hlinkClick r:id="rId7"/>
              </a:rPr>
              <a:t>https://www.nj.gov/education/ece/guide/standards.pdf</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1D772D-FEC6-497E-BB25-688F4EC7C1CC}" type="slidenum">
              <a:rPr lang="en-US" smtClean="0"/>
              <a:t>4</a:t>
            </a:fld>
            <a:endParaRPr lang="en-US" dirty="0"/>
          </a:p>
        </p:txBody>
      </p:sp>
    </p:spTree>
    <p:extLst>
      <p:ext uri="{BB962C8B-B14F-4D97-AF65-F5344CB8AC3E}">
        <p14:creationId xmlns:p14="http://schemas.microsoft.com/office/powerpoint/2010/main" val="24557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We’ve talked about</a:t>
            </a:r>
            <a:r>
              <a:rPr lang="en-US" sz="1200" kern="1200" baseline="0" dirty="0">
                <a:solidFill>
                  <a:schemeClr val="tx1"/>
                </a:solidFill>
                <a:effectLst/>
                <a:latin typeface="+mn-lt"/>
                <a:ea typeface="+mn-ea"/>
                <a:cs typeface="+mn-cs"/>
              </a:rPr>
              <a:t> the importance of school for your young learners and ways we can reduce barriers your children have for attending school every day. Please don’t hesitate to reach out to us </a:t>
            </a:r>
            <a:r>
              <a:rPr lang="en-US" sz="1200" kern="1200" dirty="0">
                <a:solidFill>
                  <a:schemeClr val="tx1"/>
                </a:solidFill>
                <a:effectLst/>
                <a:latin typeface="+mn-lt"/>
                <a:ea typeface="+mn-ea"/>
                <a:cs typeface="+mn-cs"/>
              </a:rPr>
              <a:t>about ways we can support you to ensure your child gets to school every day</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endParaRPr lang="en-US" dirty="0"/>
          </a:p>
          <a:p>
            <a:r>
              <a:rPr lang="en-US" i="1" dirty="0"/>
              <a:t>Note to presenter: If</a:t>
            </a:r>
            <a:r>
              <a:rPr lang="en-US" i="1" baseline="0" dirty="0"/>
              <a:t> your school is implementing a strategy to reduce chronic absenteeism, we recommend discussing it with parents and families during this presentation. We also recommend adding to this slide or adding additional slides if you have other community-specific or school-specific ways you’d like to offer support to parents and families.</a:t>
            </a:r>
            <a:endParaRPr lang="en-US" i="1" dirty="0"/>
          </a:p>
          <a:p>
            <a:endParaRPr lang="en-US" dirty="0"/>
          </a:p>
          <a:p>
            <a:r>
              <a:rPr lang="en-US" i="1" dirty="0"/>
              <a:t>This would be a good opportunity</a:t>
            </a:r>
            <a:r>
              <a:rPr lang="en-US" i="1" baseline="0" dirty="0"/>
              <a:t> to share the REL-NJDOE infographic flyer we’ve created for parents and families (in English and Spanish). </a:t>
            </a:r>
          </a:p>
          <a:p>
            <a:r>
              <a:rPr lang="en-US" i="1" baseline="0" dirty="0"/>
              <a:t>Attendance Works is also a good resource to use. You can also share preschool and/or elementary school hand-outs found here (in English and Spanish): </a:t>
            </a:r>
            <a:r>
              <a:rPr lang="en-US" dirty="0">
                <a:hlinkClick r:id="rId3"/>
              </a:rPr>
              <a:t>https://www.attendanceworks.org/resources/handouts-for-families/</a:t>
            </a:r>
            <a:r>
              <a:rPr lang="en-US" i="1" baseline="0" dirty="0"/>
              <a:t>. </a:t>
            </a:r>
          </a:p>
          <a:p>
            <a:r>
              <a:rPr lang="en-US" i="1" baseline="0" dirty="0"/>
              <a:t>Philadelphia’s Read By 4</a:t>
            </a:r>
            <a:r>
              <a:rPr lang="en-US" i="1" baseline="30000" dirty="0"/>
              <a:t>th</a:t>
            </a:r>
            <a:r>
              <a:rPr lang="en-US" i="1" baseline="0" dirty="0"/>
              <a:t> program is also doing work in this area; here is a link to their site with resources you can provide: </a:t>
            </a:r>
            <a:r>
              <a:rPr lang="en-US" dirty="0">
                <a:hlinkClick r:id="rId4"/>
              </a:rPr>
              <a:t>http://readby4th.org/families/attendance/</a:t>
            </a:r>
            <a:endParaRPr lang="en-US" i="1" dirty="0"/>
          </a:p>
          <a:p>
            <a:endParaRPr lang="en-US" i="1" dirty="0"/>
          </a:p>
        </p:txBody>
      </p:sp>
      <p:sp>
        <p:nvSpPr>
          <p:cNvPr id="4" name="Slide Number Placeholder 3"/>
          <p:cNvSpPr>
            <a:spLocks noGrp="1"/>
          </p:cNvSpPr>
          <p:nvPr>
            <p:ph type="sldNum" sz="quarter" idx="10"/>
          </p:nvPr>
        </p:nvSpPr>
        <p:spPr/>
        <p:txBody>
          <a:bodyPr/>
          <a:lstStyle/>
          <a:p>
            <a:fld id="{E31D772D-FEC6-497E-BB25-688F4EC7C1CC}" type="slidenum">
              <a:rPr lang="en-US" smtClean="0"/>
              <a:t>11</a:t>
            </a:fld>
            <a:endParaRPr lang="en-US" dirty="0"/>
          </a:p>
        </p:txBody>
      </p:sp>
    </p:spTree>
    <p:extLst>
      <p:ext uri="{BB962C8B-B14F-4D97-AF65-F5344CB8AC3E}">
        <p14:creationId xmlns:p14="http://schemas.microsoft.com/office/powerpoint/2010/main" val="8452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Presenter note: Authors of this</a:t>
            </a:r>
            <a:r>
              <a:rPr lang="en-US" i="1" baseline="0" dirty="0"/>
              <a:t> presentation s</a:t>
            </a:r>
            <a:r>
              <a:rPr lang="en-US" i="1" dirty="0"/>
              <a:t>uggest</a:t>
            </a:r>
            <a:r>
              <a:rPr lang="en-US" i="1" baseline="0" dirty="0"/>
              <a:t> presenters leave time to respond to questions from parents and families. If no questions are asked, consider posing questions to parents, such as: Are there any ways we as a school can support you?</a:t>
            </a:r>
            <a:endParaRPr lang="en-US" i="1" dirty="0"/>
          </a:p>
        </p:txBody>
      </p:sp>
      <p:sp>
        <p:nvSpPr>
          <p:cNvPr id="4" name="Slide Number Placeholder 3"/>
          <p:cNvSpPr>
            <a:spLocks noGrp="1"/>
          </p:cNvSpPr>
          <p:nvPr>
            <p:ph type="sldNum" sz="quarter" idx="10"/>
          </p:nvPr>
        </p:nvSpPr>
        <p:spPr/>
        <p:txBody>
          <a:bodyPr/>
          <a:lstStyle/>
          <a:p>
            <a:fld id="{4CB82FC4-D61E-4164-AE8B-E7E431C4DA60}" type="slidenum">
              <a:rPr lang="en-US" smtClean="0"/>
              <a:t>12</a:t>
            </a:fld>
            <a:endParaRPr lang="en-US" dirty="0"/>
          </a:p>
        </p:txBody>
      </p:sp>
    </p:spTree>
    <p:extLst>
      <p:ext uri="{BB962C8B-B14F-4D97-AF65-F5344CB8AC3E}">
        <p14:creationId xmlns:p14="http://schemas.microsoft.com/office/powerpoint/2010/main" val="185356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364871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97021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23437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
        <p:nvSpPr>
          <p:cNvPr id="6" name="Rectangle 5"/>
          <p:cNvSpPr/>
          <p:nvPr userDrawn="1"/>
        </p:nvSpPr>
        <p:spPr>
          <a:xfrm>
            <a:off x="0" y="0"/>
            <a:ext cx="9144000" cy="990600"/>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241300" y="6527800"/>
            <a:ext cx="8628184" cy="0"/>
          </a:xfrm>
          <a:prstGeom prst="line">
            <a:avLst/>
          </a:prstGeom>
          <a:ln>
            <a:solidFill>
              <a:srgbClr val="EC892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idx="1"/>
          </p:nvPr>
        </p:nvSpPr>
        <p:spPr>
          <a:xfrm>
            <a:off x="241300" y="1508919"/>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5659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8" name="Picture 17" descr="A close-up of several calendars&#10;&#10;Description automatically generated">
            <a:extLst>
              <a:ext uri="{FF2B5EF4-FFF2-40B4-BE49-F238E27FC236}">
                <a16:creationId xmlns:a16="http://schemas.microsoft.com/office/drawing/2014/main" id="{0F064815-9F4D-32F4-FB1C-BF696ADB54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90600"/>
            <a:ext cx="9144000" cy="5857702"/>
          </a:xfrm>
          <a:prstGeom prst="rect">
            <a:avLst/>
          </a:prstGeom>
        </p:spPr>
      </p:pic>
      <p:sp>
        <p:nvSpPr>
          <p:cNvPr id="20" name="Text Placeholder 19">
            <a:extLst>
              <a:ext uri="{FF2B5EF4-FFF2-40B4-BE49-F238E27FC236}">
                <a16:creationId xmlns:a16="http://schemas.microsoft.com/office/drawing/2014/main" id="{0D8CBDA3-9688-BCD2-D76C-811D0AB6D405}"/>
              </a:ext>
            </a:extLst>
          </p:cNvPr>
          <p:cNvSpPr>
            <a:spLocks noGrp="1"/>
          </p:cNvSpPr>
          <p:nvPr>
            <p:ph type="body" sz="quarter" idx="13"/>
          </p:nvPr>
        </p:nvSpPr>
        <p:spPr>
          <a:xfrm>
            <a:off x="241300" y="1079500"/>
            <a:ext cx="5894388" cy="325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0" y="-1"/>
            <a:ext cx="9144000" cy="1010219"/>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Tree>
    <p:extLst>
      <p:ext uri="{BB962C8B-B14F-4D97-AF65-F5344CB8AC3E}">
        <p14:creationId xmlns:p14="http://schemas.microsoft.com/office/powerpoint/2010/main" val="176553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
        <p:nvSpPr>
          <p:cNvPr id="6" name="Rectangle 5"/>
          <p:cNvSpPr/>
          <p:nvPr userDrawn="1"/>
        </p:nvSpPr>
        <p:spPr>
          <a:xfrm>
            <a:off x="0" y="0"/>
            <a:ext cx="9144000" cy="990600"/>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241300" y="6527800"/>
            <a:ext cx="8628184" cy="0"/>
          </a:xfrm>
          <a:prstGeom prst="line">
            <a:avLst/>
          </a:prstGeom>
          <a:ln>
            <a:solidFill>
              <a:srgbClr val="EC892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idx="1" hasCustomPrompt="1"/>
          </p:nvPr>
        </p:nvSpPr>
        <p:spPr>
          <a:xfrm>
            <a:off x="241300" y="1508919"/>
            <a:ext cx="7886700" cy="1500187"/>
          </a:xfrm>
        </p:spPr>
        <p:txBody>
          <a:bodyPr/>
          <a:lstStyle>
            <a:lvl1pPr marL="285750" indent="-285750">
              <a:spcAft>
                <a:spcPts val="600"/>
              </a:spcAft>
              <a:buClr>
                <a:srgbClr val="4185D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285750" indent="-285750">
              <a:spcAft>
                <a:spcPts val="600"/>
              </a:spcAft>
              <a:buClr>
                <a:srgbClr val="4185D0"/>
              </a:buClr>
              <a:buFont typeface="Arial" panose="020B0604020202020204" pitchFamily="34" charset="0"/>
              <a:buChar char="•"/>
            </a:pPr>
            <a:r>
              <a:rPr lang="en-US" sz="2400" b="1" dirty="0" err="1">
                <a:latin typeface="Arial" panose="020B0604020202020204" pitchFamily="34" charset="0"/>
                <a:cs typeface="Arial" panose="020B0604020202020204" pitchFamily="34" charset="0"/>
              </a:rPr>
              <a:t>Faccusae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sitiatur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sincta</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duciend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undipsum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vendan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ducim</a:t>
            </a:r>
            <a:r>
              <a:rPr lang="en-US" sz="2400" dirty="0">
                <a:latin typeface="Arial" panose="020B0604020202020204" pitchFamily="34" charset="0"/>
                <a:cs typeface="Arial" panose="020B0604020202020204" pitchFamily="34" charset="0"/>
              </a:rPr>
              <a:t> qui </a:t>
            </a:r>
            <a:r>
              <a:rPr lang="en-US" sz="2400" dirty="0" err="1">
                <a:latin typeface="Arial" panose="020B0604020202020204" pitchFamily="34" charset="0"/>
                <a:cs typeface="Arial" panose="020B0604020202020204" pitchFamily="34" charset="0"/>
              </a:rPr>
              <a:t>quiatem</a:t>
            </a:r>
            <a:r>
              <a:rPr lang="en-US" sz="2400" dirty="0">
                <a:latin typeface="Arial" panose="020B0604020202020204" pitchFamily="34" charset="0"/>
                <a:cs typeface="Arial" panose="020B0604020202020204" pitchFamily="34" charset="0"/>
              </a:rPr>
              <a:t> </a:t>
            </a:r>
          </a:p>
          <a:p>
            <a:pPr marL="285750" indent="-285750">
              <a:spcAft>
                <a:spcPts val="600"/>
              </a:spcAft>
              <a:buClr>
                <a:srgbClr val="4185D0"/>
              </a:buClr>
              <a:buFont typeface="Arial" panose="020B0604020202020204" pitchFamily="34" charset="0"/>
              <a:buChar char="•"/>
            </a:pPr>
            <a:r>
              <a:rPr lang="en-US" sz="2400" b="1" dirty="0" err="1">
                <a:latin typeface="Arial" panose="020B0604020202020204" pitchFamily="34" charset="0"/>
                <a:cs typeface="Arial" panose="020B0604020202020204" pitchFamily="34" charset="0"/>
              </a:rPr>
              <a:t>Volorrum</a:t>
            </a:r>
            <a:r>
              <a:rPr lang="en-US" sz="2400" b="1" dirty="0">
                <a:latin typeface="Arial" panose="020B0604020202020204" pitchFamily="34" charset="0"/>
                <a:cs typeface="Arial" panose="020B0604020202020204" pitchFamily="34" charset="0"/>
              </a:rPr>
              <a:t> qui </a:t>
            </a:r>
            <a:r>
              <a:rPr lang="en-US" sz="2400" b="1" dirty="0" err="1">
                <a:latin typeface="Arial" panose="020B0604020202020204" pitchFamily="34" charset="0"/>
                <a:cs typeface="Arial" panose="020B0604020202020204" pitchFamily="34" charset="0"/>
              </a:rPr>
              <a:t>quis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samuscia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demodistiis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etur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accus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evenecte</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restiunt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fuga</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243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76362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69317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325222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02533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414003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49266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97276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84020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265C-B916-4A84-ADBE-504E65FF7E59}" type="slidenum">
              <a:rPr lang="en-US" smtClean="0"/>
              <a:t>‹#›</a:t>
            </a:fld>
            <a:endParaRPr lang="en-US" dirty="0"/>
          </a:p>
        </p:txBody>
      </p:sp>
    </p:spTree>
    <p:extLst>
      <p:ext uri="{BB962C8B-B14F-4D97-AF65-F5344CB8AC3E}">
        <p14:creationId xmlns:p14="http://schemas.microsoft.com/office/powerpoint/2010/main" val="45504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ies.ed.gov/ncee/edlabs/regions/midatlantic/"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state.nj.us/dca/divisions/dhcr/offices/docs/hppcontacts.pdf" TargetMode="External"/><Relationship Id="rId2" Type="http://schemas.openxmlformats.org/officeDocument/2006/relationships/hyperlink" Target="NJ211.org"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903860" y="2602256"/>
            <a:ext cx="597991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Attending School Every Day</a:t>
            </a:r>
            <a:r>
              <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 Preschool and Kindergarten Attendance Can Spell Success!</a:t>
            </a:r>
          </a:p>
        </p:txBody>
      </p:sp>
      <p:pic>
        <p:nvPicPr>
          <p:cNvPr id="2" name="Picture 1" descr="Go Learn Grow. Improving the school attendance of New Jersey's youngest learners. Logos: REL, Mid-Atlantic and State of New jersey Department of Education.">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372" y="208759"/>
            <a:ext cx="8669415" cy="1364140"/>
          </a:xfrm>
          <a:prstGeom prst="rect">
            <a:avLst/>
          </a:prstGeom>
        </p:spPr>
      </p:pic>
      <p:cxnSp>
        <p:nvCxnSpPr>
          <p:cNvPr id="12" name="Straight Connector 11">
            <a:extLst>
              <a:ext uri="{C183D7F6-B498-43B3-948B-1728B52AA6E4}">
                <adec:decorative xmlns:adec="http://schemas.microsoft.com/office/drawing/2017/decorative" val="1"/>
              </a:ext>
            </a:extLst>
          </p:cNvPr>
          <p:cNvCxnSpPr/>
          <p:nvPr/>
        </p:nvCxnSpPr>
        <p:spPr>
          <a:xfrm>
            <a:off x="249604" y="6513046"/>
            <a:ext cx="8628184" cy="0"/>
          </a:xfrm>
          <a:prstGeom prst="line">
            <a:avLst/>
          </a:prstGeom>
          <a:ln w="12700">
            <a:solidFill>
              <a:srgbClr val="EB892C"/>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520" y="4330950"/>
            <a:ext cx="2125064" cy="2065594"/>
          </a:xfrm>
          <a:prstGeom prst="rect">
            <a:avLst/>
          </a:prstGeom>
        </p:spPr>
      </p:pic>
    </p:spTree>
    <p:extLst>
      <p:ext uri="{BB962C8B-B14F-4D97-AF65-F5344CB8AC3E}">
        <p14:creationId xmlns:p14="http://schemas.microsoft.com/office/powerpoint/2010/main" val="345996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DE3DE5-BC53-6830-563D-72CF21D8902E}"/>
              </a:ext>
            </a:extLst>
          </p:cNvPr>
          <p:cNvSpPr>
            <a:spLocks noGrp="1"/>
          </p:cNvSpPr>
          <p:nvPr>
            <p:ph type="title"/>
          </p:nvPr>
        </p:nvSpPr>
        <p:spPr/>
        <p:txBody>
          <a:bodyPr>
            <a:normAutofit fontScale="90000"/>
          </a:bodyPr>
          <a:lstStyle/>
          <a:p>
            <a:r>
              <a:rPr lang="en-US" dirty="0"/>
              <a:t>Having a hard time keeping track of missed school days for your young child? </a:t>
            </a:r>
          </a:p>
        </p:txBody>
      </p:sp>
      <p:sp>
        <p:nvSpPr>
          <p:cNvPr id="4" name="Text Placeholder 3">
            <a:extLst>
              <a:ext uri="{FF2B5EF4-FFF2-40B4-BE49-F238E27FC236}">
                <a16:creationId xmlns:a16="http://schemas.microsoft.com/office/drawing/2014/main" id="{0D157454-0843-664E-016D-1CE00F02FFF3}"/>
              </a:ext>
            </a:extLst>
          </p:cNvPr>
          <p:cNvSpPr>
            <a:spLocks noGrp="1"/>
          </p:cNvSpPr>
          <p:nvPr>
            <p:ph type="body" idx="1"/>
          </p:nvPr>
        </p:nvSpPr>
        <p:spPr>
          <a:xfrm>
            <a:off x="483428" y="1419467"/>
            <a:ext cx="8177144" cy="3699185"/>
          </a:xfrm>
        </p:spPr>
        <p:txBody>
          <a:bodyPr>
            <a:normAutofit lnSpcReduction="10000"/>
          </a:bodyPr>
          <a:lstStyle/>
          <a:p>
            <a:pPr lvl="0" algn="ctr">
              <a:spcAft>
                <a:spcPts val="600"/>
              </a:spcAft>
              <a:buClr>
                <a:srgbClr val="4185D0"/>
              </a:buClr>
            </a:pPr>
            <a:r>
              <a:rPr lang="en-US" sz="2800" b="1" dirty="0">
                <a:solidFill>
                  <a:srgbClr val="EB892C"/>
                </a:solidFill>
                <a:latin typeface="Arial" panose="020B0604020202020204" pitchFamily="34" charset="0"/>
                <a:cs typeface="Arial" panose="020B0604020202020204" pitchFamily="34" charset="0"/>
              </a:rPr>
              <a:t>Knowledge is power! </a:t>
            </a:r>
          </a:p>
          <a:p>
            <a:pPr lvl="0">
              <a:spcAft>
                <a:spcPts val="600"/>
              </a:spcAft>
              <a:buClr>
                <a:srgbClr val="4185D0"/>
              </a:buClr>
            </a:pPr>
            <a:r>
              <a:rPr lang="en-US" sz="2800" b="1" dirty="0">
                <a:solidFill>
                  <a:srgbClr val="094D88"/>
                </a:solidFill>
                <a:latin typeface="Arial" panose="020B0604020202020204" pitchFamily="34" charset="0"/>
                <a:cs typeface="Arial" panose="020B0604020202020204" pitchFamily="34" charset="0"/>
              </a:rPr>
              <a:t>Let’s work together to track our children’s attendance to avoid missing too much school:</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Ask your child’s teacher for regular updates.</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Refer to your school's online portal or parent webpage to help track attendance.</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Look at the school calendar ahead of time and try to schedule family activities and vacations on non-school days.</a:t>
            </a:r>
          </a:p>
        </p:txBody>
      </p:sp>
      <p:pic>
        <p:nvPicPr>
          <p:cNvPr id="5" name="Picture 4">
            <a:extLst>
              <a:ext uri="{FF2B5EF4-FFF2-40B4-BE49-F238E27FC236}">
                <a16:creationId xmlns:a16="http://schemas.microsoft.com/office/drawing/2014/main" id="{D5AF297D-C81D-2008-D9EF-E82E972CB0E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631" y="4965964"/>
            <a:ext cx="1702953" cy="1458008"/>
          </a:xfrm>
          <a:prstGeom prst="rect">
            <a:avLst/>
          </a:prstGeom>
        </p:spPr>
      </p:pic>
      <p:sp>
        <p:nvSpPr>
          <p:cNvPr id="2" name="Slide Number Placeholder 1">
            <a:extLst>
              <a:ext uri="{FF2B5EF4-FFF2-40B4-BE49-F238E27FC236}">
                <a16:creationId xmlns:a16="http://schemas.microsoft.com/office/drawing/2014/main" id="{966BD40D-F3A2-4CBC-1A50-464878CDB52A}"/>
              </a:ext>
            </a:extLst>
          </p:cNvPr>
          <p:cNvSpPr>
            <a:spLocks noGrp="1"/>
          </p:cNvSpPr>
          <p:nvPr>
            <p:ph type="sldNum" sz="quarter" idx="12"/>
          </p:nvPr>
        </p:nvSpPr>
        <p:spPr/>
        <p:txBody>
          <a:bodyPr/>
          <a:lstStyle/>
          <a:p>
            <a:fld id="{ADF8265C-B916-4A84-ADBE-504E65FF7E59}" type="slidenum">
              <a:rPr lang="en-US" smtClean="0"/>
              <a:pPr/>
              <a:t>10</a:t>
            </a:fld>
            <a:endParaRPr lang="en-US" dirty="0"/>
          </a:p>
        </p:txBody>
      </p:sp>
    </p:spTree>
    <p:extLst>
      <p:ext uri="{BB962C8B-B14F-4D97-AF65-F5344CB8AC3E}">
        <p14:creationId xmlns:p14="http://schemas.microsoft.com/office/powerpoint/2010/main" val="58791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300" y="-167482"/>
            <a:ext cx="8483600" cy="1325563"/>
          </a:xfrm>
        </p:spPr>
        <p:txBody>
          <a:bodyPr/>
          <a:lstStyle/>
          <a:p>
            <a:r>
              <a:rPr lang="en-US" dirty="0"/>
              <a:t>Getting our children to school, every day!</a:t>
            </a:r>
          </a:p>
        </p:txBody>
      </p:sp>
      <p:sp>
        <p:nvSpPr>
          <p:cNvPr id="4" name="Text Placeholder 3"/>
          <p:cNvSpPr>
            <a:spLocks noGrp="1"/>
          </p:cNvSpPr>
          <p:nvPr>
            <p:ph type="body" idx="1"/>
          </p:nvPr>
        </p:nvSpPr>
        <p:spPr>
          <a:xfrm>
            <a:off x="385884" y="1534319"/>
            <a:ext cx="8483600" cy="2643981"/>
          </a:xfrm>
        </p:spPr>
        <p:txBody>
          <a:bodyPr>
            <a:noAutofit/>
          </a:bodyPr>
          <a:lstStyle/>
          <a:p>
            <a:pPr lvl="0" algn="ctr"/>
            <a:r>
              <a:rPr lang="en-US" sz="2600" b="1" dirty="0">
                <a:solidFill>
                  <a:srgbClr val="EB892C"/>
                </a:solidFill>
              </a:rPr>
              <a:t>We’ve talked about the importance of school for your young learners and ways we can reduce the challenges to attending school every day. </a:t>
            </a:r>
          </a:p>
          <a:p>
            <a:pPr lvl="0" algn="ctr"/>
            <a:r>
              <a:rPr lang="en-US" sz="2600" dirty="0">
                <a:solidFill>
                  <a:srgbClr val="094D88"/>
                </a:solidFill>
              </a:rPr>
              <a:t>Please don’t hesitate to reach out to us about ways we can support you to ensure your child gets to school every day!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724" y="4163060"/>
            <a:ext cx="3169920" cy="2111469"/>
          </a:xfrm>
          <a:prstGeom prst="rect">
            <a:avLst/>
          </a:prstGeom>
        </p:spPr>
      </p:pic>
    </p:spTree>
    <p:extLst>
      <p:ext uri="{BB962C8B-B14F-4D97-AF65-F5344CB8AC3E}">
        <p14:creationId xmlns:p14="http://schemas.microsoft.com/office/powerpoint/2010/main" val="414930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70" y="1499856"/>
            <a:ext cx="6908800" cy="1325563"/>
          </a:xfrm>
        </p:spPr>
        <p:txBody>
          <a:bodyPr>
            <a:normAutofit/>
          </a:bodyPr>
          <a:lstStyle/>
          <a:p>
            <a:pPr algn="ctr"/>
            <a:r>
              <a:rPr lang="en-US" dirty="0">
                <a:solidFill>
                  <a:schemeClr val="tx1"/>
                </a:solidFill>
              </a:rPr>
              <a:t>Questions and Answers</a:t>
            </a:r>
            <a:endParaRPr lang="en-US" b="0" dirty="0">
              <a:solidFill>
                <a:schemeClr val="tx1"/>
              </a:solidFill>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839" y="2752707"/>
            <a:ext cx="3343663" cy="3166878"/>
          </a:xfrm>
          <a:prstGeom prst="rect">
            <a:avLst/>
          </a:prstGeom>
        </p:spPr>
      </p:pic>
    </p:spTree>
    <p:extLst>
      <p:ext uri="{BB962C8B-B14F-4D97-AF65-F5344CB8AC3E}">
        <p14:creationId xmlns:p14="http://schemas.microsoft.com/office/powerpoint/2010/main" val="186192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3A4D4-8C2D-4271-564B-CA6874729B9B}"/>
              </a:ext>
            </a:extLst>
          </p:cNvPr>
          <p:cNvSpPr>
            <a:spLocks noGrp="1"/>
          </p:cNvSpPr>
          <p:nvPr>
            <p:ph type="title"/>
          </p:nvPr>
        </p:nvSpPr>
        <p:spPr/>
        <p:txBody>
          <a:bodyPr/>
          <a:lstStyle/>
          <a:p>
            <a:r>
              <a:rPr lang="en-US" dirty="0"/>
              <a:t>Disclaimer</a:t>
            </a:r>
          </a:p>
        </p:txBody>
      </p:sp>
      <p:sp>
        <p:nvSpPr>
          <p:cNvPr id="4" name="Text Placeholder 3">
            <a:extLst>
              <a:ext uri="{FF2B5EF4-FFF2-40B4-BE49-F238E27FC236}">
                <a16:creationId xmlns:a16="http://schemas.microsoft.com/office/drawing/2014/main" id="{1DD3CFF2-2406-A42A-3CEE-612BD0F17587}"/>
              </a:ext>
            </a:extLst>
          </p:cNvPr>
          <p:cNvSpPr>
            <a:spLocks noGrp="1"/>
          </p:cNvSpPr>
          <p:nvPr>
            <p:ph type="body" idx="1"/>
          </p:nvPr>
        </p:nvSpPr>
        <p:spPr>
          <a:xfrm>
            <a:off x="601884" y="1508919"/>
            <a:ext cx="7720313" cy="4486767"/>
          </a:xfrm>
        </p:spPr>
        <p:txBody>
          <a:bodyPr>
            <a:normAutofit/>
          </a:bodyPr>
          <a:lstStyle/>
          <a:p>
            <a:r>
              <a:rPr lang="en-US" dirty="0"/>
              <a:t>This work was funded by the U.S. Department of Education’s Institute of Education Sciences (IES) under contract ED-IES-17-C-0006, with REL Mid-Atlantic, administered by Mathematica. The content of the presentation does not necessarily reflect the views or policies of IES or the U.S. Department of Education, nor does mention of trade names, commercial products, or organizations imply endorsement by the U.S. government. </a:t>
            </a:r>
          </a:p>
          <a:p>
            <a:endParaRPr lang="en-US" dirty="0"/>
          </a:p>
        </p:txBody>
      </p:sp>
      <p:pic>
        <p:nvPicPr>
          <p:cNvPr id="5" name="Picture 4" descr="Logo: REL. Mid-Atlantic Regional Educational Laboratory at Mathematic.">
            <a:extLst>
              <a:ext uri="{FF2B5EF4-FFF2-40B4-BE49-F238E27FC236}">
                <a16:creationId xmlns:a16="http://schemas.microsoft.com/office/drawing/2014/main" id="{F9030789-D5F7-66CE-52B8-26CA3C8C623A}"/>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484" y="5261414"/>
            <a:ext cx="1228128" cy="1026688"/>
          </a:xfrm>
          <a:prstGeom prst="rect">
            <a:avLst/>
          </a:prstGeom>
        </p:spPr>
      </p:pic>
      <p:sp>
        <p:nvSpPr>
          <p:cNvPr id="9" name="TextBox 8">
            <a:extLst>
              <a:ext uri="{FF2B5EF4-FFF2-40B4-BE49-F238E27FC236}">
                <a16:creationId xmlns:a16="http://schemas.microsoft.com/office/drawing/2014/main" id="{0D9629D4-D853-1D22-A5E4-5BE70140F010}"/>
              </a:ext>
            </a:extLst>
          </p:cNvPr>
          <p:cNvSpPr txBox="1"/>
          <p:nvPr/>
        </p:nvSpPr>
        <p:spPr>
          <a:xfrm>
            <a:off x="2316888" y="5261414"/>
            <a:ext cx="5269253" cy="369332"/>
          </a:xfrm>
          <a:prstGeom prst="rect">
            <a:avLst/>
          </a:prstGeom>
          <a:noFill/>
        </p:spPr>
        <p:txBody>
          <a:bodyPr wrap="square">
            <a:spAutoFit/>
          </a:bodyPr>
          <a:lstStyle/>
          <a:p>
            <a:r>
              <a:rPr lang="en-US" b="1" dirty="0">
                <a:solidFill>
                  <a:srgbClr val="0C4B86"/>
                </a:solidFill>
                <a:latin typeface="Arial" panose="020B0604020202020204" pitchFamily="34" charset="0"/>
                <a:cs typeface="Arial" panose="020B0604020202020204" pitchFamily="34" charset="0"/>
                <a:hlinkClick r:id="rId3"/>
              </a:rPr>
              <a:t>Regional Educational Laboratory Mid-Atlantic</a:t>
            </a:r>
            <a:endParaRPr lang="en-US" b="1" dirty="0">
              <a:solidFill>
                <a:srgbClr val="0C4B86"/>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37797F9-B873-D750-49BE-BDB16923C480}"/>
              </a:ext>
            </a:extLst>
          </p:cNvPr>
          <p:cNvSpPr>
            <a:spLocks noGrp="1"/>
          </p:cNvSpPr>
          <p:nvPr>
            <p:ph type="sldNum" sz="quarter" idx="12"/>
          </p:nvPr>
        </p:nvSpPr>
        <p:spPr/>
        <p:txBody>
          <a:bodyPr/>
          <a:lstStyle/>
          <a:p>
            <a:fld id="{ADF8265C-B916-4A84-ADBE-504E65FF7E59}" type="slidenum">
              <a:rPr lang="en-US" smtClean="0"/>
              <a:pPr/>
              <a:t>13</a:t>
            </a:fld>
            <a:endParaRPr lang="en-US" dirty="0"/>
          </a:p>
        </p:txBody>
      </p:sp>
    </p:spTree>
    <p:extLst>
      <p:ext uri="{BB962C8B-B14F-4D97-AF65-F5344CB8AC3E}">
        <p14:creationId xmlns:p14="http://schemas.microsoft.com/office/powerpoint/2010/main" val="422257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is too much school to miss?</a:t>
            </a:r>
          </a:p>
        </p:txBody>
      </p:sp>
      <p:sp>
        <p:nvSpPr>
          <p:cNvPr id="9" name="Text Placeholder 8">
            <a:extLst>
              <a:ext uri="{FF2B5EF4-FFF2-40B4-BE49-F238E27FC236}">
                <a16:creationId xmlns:a16="http://schemas.microsoft.com/office/drawing/2014/main" id="{EF27D0CB-44E9-DC0A-F753-8C55C8EC03D8}"/>
              </a:ext>
            </a:extLst>
          </p:cNvPr>
          <p:cNvSpPr>
            <a:spLocks noGrp="1"/>
          </p:cNvSpPr>
          <p:nvPr>
            <p:ph type="body" sz="quarter" idx="13"/>
          </p:nvPr>
        </p:nvSpPr>
        <p:spPr/>
        <p:txBody>
          <a:bodyPr/>
          <a:lstStyle/>
          <a:p>
            <a:pPr marL="457200" indent="-457200">
              <a:buFont typeface="Arial" panose="020B0604020202020204" pitchFamily="34" charset="0"/>
              <a:buChar char="•"/>
            </a:pPr>
            <a:r>
              <a:rPr lang="en-US" sz="2800" dirty="0">
                <a:solidFill>
                  <a:srgbClr val="094D88"/>
                </a:solidFill>
              </a:rPr>
              <a:t>When children miss </a:t>
            </a:r>
            <a:r>
              <a:rPr lang="en-US" sz="2800" b="1" dirty="0">
                <a:solidFill>
                  <a:schemeClr val="accent2">
                    <a:lumMod val="75000"/>
                  </a:schemeClr>
                </a:solidFill>
              </a:rPr>
              <a:t>10%</a:t>
            </a:r>
            <a:r>
              <a:rPr lang="en-US" sz="2800" dirty="0">
                <a:solidFill>
                  <a:srgbClr val="094D88"/>
                </a:solidFill>
              </a:rPr>
              <a:t> or more of the school year,</a:t>
            </a:r>
            <a:r>
              <a:rPr lang="en-US" sz="2800" b="1" dirty="0">
                <a:solidFill>
                  <a:srgbClr val="EC892D"/>
                </a:solidFill>
              </a:rPr>
              <a:t> </a:t>
            </a:r>
            <a:r>
              <a:rPr lang="en-US" sz="2800" dirty="0">
                <a:solidFill>
                  <a:srgbClr val="094D88"/>
                </a:solidFill>
              </a:rPr>
              <a:t>research suggests it is harder for them to develop a strong base for learning. </a:t>
            </a:r>
          </a:p>
          <a:p>
            <a:pPr marL="457200" indent="-457200">
              <a:buFont typeface="Arial" panose="020B0604020202020204" pitchFamily="34" charset="0"/>
              <a:buChar char="•"/>
            </a:pPr>
            <a:r>
              <a:rPr lang="en-US" sz="2800" dirty="0">
                <a:solidFill>
                  <a:srgbClr val="094D88"/>
                </a:solidFill>
              </a:rPr>
              <a:t>Being absent</a:t>
            </a:r>
            <a:r>
              <a:rPr lang="en-US" sz="2800" b="1" dirty="0">
                <a:solidFill>
                  <a:srgbClr val="094D88"/>
                </a:solidFill>
              </a:rPr>
              <a:t> </a:t>
            </a:r>
            <a:r>
              <a:rPr lang="en-US" sz="2800" b="1" dirty="0">
                <a:solidFill>
                  <a:schemeClr val="accent2">
                    <a:lumMod val="75000"/>
                  </a:schemeClr>
                </a:solidFill>
              </a:rPr>
              <a:t>2 or more days a month </a:t>
            </a:r>
            <a:r>
              <a:rPr lang="en-US" sz="2800" dirty="0">
                <a:solidFill>
                  <a:srgbClr val="094D88"/>
                </a:solidFill>
              </a:rPr>
              <a:t>can add up to missing 10 percent of the school year.</a:t>
            </a:r>
          </a:p>
        </p:txBody>
      </p:sp>
    </p:spTree>
    <p:extLst>
      <p:ext uri="{BB962C8B-B14F-4D97-AF65-F5344CB8AC3E}">
        <p14:creationId xmlns:p14="http://schemas.microsoft.com/office/powerpoint/2010/main" val="133919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42082"/>
            <a:ext cx="8801100" cy="1325563"/>
          </a:xfrm>
        </p:spPr>
        <p:txBody>
          <a:bodyPr>
            <a:normAutofit/>
          </a:bodyPr>
          <a:lstStyle/>
          <a:p>
            <a:r>
              <a:rPr lang="en-US" dirty="0"/>
              <a:t>Important learning happens in the early years</a:t>
            </a:r>
          </a:p>
        </p:txBody>
      </p:sp>
      <p:sp>
        <p:nvSpPr>
          <p:cNvPr id="3" name="Text Placeholder 2"/>
          <p:cNvSpPr>
            <a:spLocks noGrp="1"/>
          </p:cNvSpPr>
          <p:nvPr>
            <p:ph type="body" idx="1"/>
          </p:nvPr>
        </p:nvSpPr>
        <p:spPr>
          <a:xfrm>
            <a:off x="241300" y="1293209"/>
            <a:ext cx="8281776" cy="4608822"/>
          </a:xfrm>
        </p:spPr>
        <p:txBody>
          <a:bodyPr>
            <a:normAutofit fontScale="92500" lnSpcReduction="20000"/>
          </a:bodyPr>
          <a:lstStyle/>
          <a:p>
            <a:pPr marL="457200" indent="-457200">
              <a:lnSpc>
                <a:spcPct val="100000"/>
              </a:lnSpc>
              <a:buFont typeface="Arial" panose="020B0604020202020204" pitchFamily="34" charset="0"/>
              <a:buChar char="•"/>
            </a:pPr>
            <a:r>
              <a:rPr lang="en-US" sz="2600" dirty="0">
                <a:solidFill>
                  <a:srgbClr val="094D88"/>
                </a:solidFill>
              </a:rPr>
              <a:t>Learning experiences in preschool and kindergarten can help your child </a:t>
            </a:r>
            <a:r>
              <a:rPr lang="en-US" sz="2600" b="1" dirty="0">
                <a:solidFill>
                  <a:schemeClr val="accent2">
                    <a:lumMod val="75000"/>
                  </a:schemeClr>
                </a:solidFill>
              </a:rPr>
              <a:t>explore</a:t>
            </a:r>
            <a:r>
              <a:rPr lang="en-US" sz="2600" dirty="0">
                <a:solidFill>
                  <a:schemeClr val="accent2">
                    <a:lumMod val="75000"/>
                  </a:schemeClr>
                </a:solidFill>
              </a:rPr>
              <a:t>, </a:t>
            </a:r>
            <a:r>
              <a:rPr lang="en-US" sz="2600" b="1" dirty="0">
                <a:solidFill>
                  <a:schemeClr val="accent2">
                    <a:lumMod val="75000"/>
                  </a:schemeClr>
                </a:solidFill>
              </a:rPr>
              <a:t>examine</a:t>
            </a:r>
            <a:r>
              <a:rPr lang="en-US" sz="2600" dirty="0">
                <a:solidFill>
                  <a:schemeClr val="accent2">
                    <a:lumMod val="75000"/>
                  </a:schemeClr>
                </a:solidFill>
              </a:rPr>
              <a:t>, </a:t>
            </a:r>
            <a:r>
              <a:rPr lang="en-US" sz="2600" b="1" dirty="0">
                <a:solidFill>
                  <a:schemeClr val="accent2">
                    <a:lumMod val="75000"/>
                  </a:schemeClr>
                </a:solidFill>
              </a:rPr>
              <a:t>and learn about the world around them</a:t>
            </a:r>
            <a:r>
              <a:rPr lang="en-US" sz="2600" dirty="0">
                <a:solidFill>
                  <a:schemeClr val="accent2">
                    <a:lumMod val="75000"/>
                  </a:schemeClr>
                </a:solidFill>
              </a:rPr>
              <a:t>. </a:t>
            </a:r>
          </a:p>
          <a:p>
            <a:pPr marL="457200" indent="-457200">
              <a:lnSpc>
                <a:spcPct val="100000"/>
              </a:lnSpc>
              <a:buFont typeface="Arial" panose="020B0604020202020204" pitchFamily="34" charset="0"/>
              <a:buChar char="•"/>
            </a:pPr>
            <a:r>
              <a:rPr lang="en-US" sz="2600" dirty="0">
                <a:solidFill>
                  <a:srgbClr val="094D88"/>
                </a:solidFill>
              </a:rPr>
              <a:t>When your child misses school they could be missing out on: </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Naming letters and matching them to their sounds</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Early reading and writing skills</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Counting objects and recognizing shapes</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Critical thinking skills, such as planning and carrying out experiments and learning cause and effect</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Learning to manage their emotions, be attentive in class, solve problems, and care for others</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Speaking clearly to express their feelings and ideas</a:t>
            </a:r>
            <a:endParaRPr lang="en-US" sz="2800" dirty="0">
              <a:solidFill>
                <a:srgbClr val="094D88"/>
              </a:solidFill>
            </a:endParaRPr>
          </a:p>
        </p:txBody>
      </p:sp>
    </p:spTree>
    <p:extLst>
      <p:ext uri="{BB962C8B-B14F-4D97-AF65-F5344CB8AC3E}">
        <p14:creationId xmlns:p14="http://schemas.microsoft.com/office/powerpoint/2010/main" val="226989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Missing school puts children at risk of falling behind</a:t>
            </a:r>
          </a:p>
        </p:txBody>
      </p:sp>
      <p:sp>
        <p:nvSpPr>
          <p:cNvPr id="4" name="Text Placeholder 3"/>
          <p:cNvSpPr>
            <a:spLocks noGrp="1"/>
          </p:cNvSpPr>
          <p:nvPr>
            <p:ph type="body" idx="1"/>
          </p:nvPr>
        </p:nvSpPr>
        <p:spPr>
          <a:xfrm>
            <a:off x="241300" y="1326038"/>
            <a:ext cx="8437478" cy="4891881"/>
          </a:xfrm>
        </p:spPr>
        <p:txBody>
          <a:bodyPr>
            <a:normAutofit/>
          </a:bodyPr>
          <a:lstStyle/>
          <a:p>
            <a:pPr marL="342900" indent="-342900">
              <a:buFont typeface="Arial" panose="020B0604020202020204" pitchFamily="34" charset="0"/>
              <a:buChar char="•"/>
            </a:pPr>
            <a:r>
              <a:rPr lang="en-US" dirty="0">
                <a:solidFill>
                  <a:srgbClr val="0C4B86"/>
                </a:solidFill>
              </a:rPr>
              <a:t>Missing school in the early years </a:t>
            </a:r>
            <a:r>
              <a:rPr lang="en-US" dirty="0">
                <a:solidFill>
                  <a:srgbClr val="094D88"/>
                </a:solidFill>
              </a:rPr>
              <a:t>can lead to</a:t>
            </a:r>
            <a:r>
              <a:rPr lang="en-US" b="1" dirty="0">
                <a:solidFill>
                  <a:srgbClr val="EC892D"/>
                </a:solidFill>
              </a:rPr>
              <a:t> </a:t>
            </a:r>
            <a:r>
              <a:rPr lang="en-US" b="1" dirty="0">
                <a:solidFill>
                  <a:schemeClr val="accent2">
                    <a:lumMod val="75000"/>
                  </a:schemeClr>
                </a:solidFill>
              </a:rPr>
              <a:t>future struggles with school readiness, school suspensions, and being held back </a:t>
            </a:r>
            <a:r>
              <a:rPr lang="en-US" dirty="0">
                <a:solidFill>
                  <a:srgbClr val="094D88"/>
                </a:solidFill>
              </a:rPr>
              <a:t>in later grades.</a:t>
            </a:r>
          </a:p>
          <a:p>
            <a:pPr marL="342900" indent="-342900">
              <a:buFont typeface="Arial" panose="020B0604020202020204" pitchFamily="34" charset="0"/>
              <a:buChar char="•"/>
            </a:pPr>
            <a:r>
              <a:rPr lang="en-US" dirty="0">
                <a:solidFill>
                  <a:srgbClr val="094D88"/>
                </a:solidFill>
              </a:rPr>
              <a:t>Students who are chronically absent early on are more likely to experience the following in later grades:</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Lower school readiness scores in math, letter recognition, and social emotional skills </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Challenges meeting reaching key reading milestones</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Continued attendance issues</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Poor social-emotional development and behavior problems </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Suspensions and being held back in later grades</a:t>
            </a:r>
            <a:endParaRPr lang="en-US" dirty="0">
              <a:solidFill>
                <a:srgbClr val="0C4B86"/>
              </a:solidFill>
            </a:endParaRPr>
          </a:p>
        </p:txBody>
      </p:sp>
    </p:spTree>
    <p:extLst>
      <p:ext uri="{BB962C8B-B14F-4D97-AF65-F5344CB8AC3E}">
        <p14:creationId xmlns:p14="http://schemas.microsoft.com/office/powerpoint/2010/main" val="196817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09103-9522-D50D-4E96-E6097424639A}"/>
              </a:ext>
            </a:extLst>
          </p:cNvPr>
          <p:cNvSpPr>
            <a:spLocks noGrp="1"/>
          </p:cNvSpPr>
          <p:nvPr>
            <p:ph type="title"/>
          </p:nvPr>
        </p:nvSpPr>
        <p:spPr>
          <a:xfrm>
            <a:off x="241300" y="-167482"/>
            <a:ext cx="8902700" cy="1325563"/>
          </a:xfrm>
        </p:spPr>
        <p:txBody>
          <a:bodyPr/>
          <a:lstStyle/>
          <a:p>
            <a:r>
              <a:rPr lang="en-US" dirty="0"/>
              <a:t>We want to help you get your child to school</a:t>
            </a:r>
          </a:p>
        </p:txBody>
      </p:sp>
      <p:sp>
        <p:nvSpPr>
          <p:cNvPr id="4" name="Text Placeholder 3">
            <a:extLst>
              <a:ext uri="{FF2B5EF4-FFF2-40B4-BE49-F238E27FC236}">
                <a16:creationId xmlns:a16="http://schemas.microsoft.com/office/drawing/2014/main" id="{A8FEEDC0-CF66-4BA2-2569-AEB087A94C48}"/>
              </a:ext>
            </a:extLst>
          </p:cNvPr>
          <p:cNvSpPr>
            <a:spLocks noGrp="1"/>
          </p:cNvSpPr>
          <p:nvPr>
            <p:ph type="body" idx="1"/>
          </p:nvPr>
        </p:nvSpPr>
        <p:spPr>
          <a:xfrm>
            <a:off x="241300" y="1508919"/>
            <a:ext cx="8628184" cy="3888029"/>
          </a:xfrm>
        </p:spPr>
        <p:txBody>
          <a:bodyPr>
            <a:normAutofit/>
          </a:bodyPr>
          <a:lstStyle/>
          <a:p>
            <a:pPr lvl="0">
              <a:spcAft>
                <a:spcPts val="600"/>
              </a:spcAft>
              <a:buClr>
                <a:srgbClr val="4185D0"/>
              </a:buClr>
            </a:pPr>
            <a:r>
              <a:rPr lang="en-US" sz="2400" b="1" dirty="0">
                <a:solidFill>
                  <a:srgbClr val="0C4B86"/>
                </a:solidFill>
                <a:latin typeface="Arial" panose="020B0604020202020204" pitchFamily="34" charset="0"/>
                <a:cs typeface="Arial" panose="020B0604020202020204" pitchFamily="34" charset="0"/>
              </a:rPr>
              <a:t>Many challenges may make it difficult for your child to attend school every day, such as:</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Health conditions</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Other family obligations or schedules to work around</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Transportation challenges </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Unstable housing</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Stressful life events</a:t>
            </a:r>
            <a:endParaRPr lang="en-US" sz="2400" dirty="0">
              <a:solidFill>
                <a:srgbClr val="EC892D"/>
              </a:solidFill>
              <a:latin typeface="Arial" panose="020B0604020202020204" pitchFamily="34" charset="0"/>
              <a:cs typeface="Arial" panose="020B0604020202020204" pitchFamily="34" charset="0"/>
            </a:endParaRPr>
          </a:p>
          <a:p>
            <a:pPr lvl="1" algn="ctr">
              <a:lnSpc>
                <a:spcPts val="2800"/>
              </a:lnSpc>
              <a:spcAft>
                <a:spcPts val="600"/>
              </a:spcAft>
            </a:pPr>
            <a:r>
              <a:rPr lang="en-US" sz="2400" b="1" dirty="0">
                <a:solidFill>
                  <a:schemeClr val="accent2">
                    <a:lumMod val="75000"/>
                  </a:schemeClr>
                </a:solidFill>
                <a:latin typeface="Arial" panose="020B0604020202020204" pitchFamily="34" charset="0"/>
                <a:cs typeface="Arial" panose="020B0604020202020204" pitchFamily="34" charset="0"/>
              </a:rPr>
              <a:t>Let’s work together to support our children’s learning!</a:t>
            </a:r>
          </a:p>
        </p:txBody>
      </p:sp>
      <p:sp>
        <p:nvSpPr>
          <p:cNvPr id="2" name="Slide Number Placeholder 1">
            <a:extLst>
              <a:ext uri="{FF2B5EF4-FFF2-40B4-BE49-F238E27FC236}">
                <a16:creationId xmlns:a16="http://schemas.microsoft.com/office/drawing/2014/main" id="{ED8CA4B7-17AE-17AA-A72C-AD7300DBD46E}"/>
              </a:ext>
            </a:extLst>
          </p:cNvPr>
          <p:cNvSpPr>
            <a:spLocks noGrp="1"/>
          </p:cNvSpPr>
          <p:nvPr>
            <p:ph type="sldNum" sz="quarter" idx="12"/>
          </p:nvPr>
        </p:nvSpPr>
        <p:spPr/>
        <p:txBody>
          <a:bodyPr/>
          <a:lstStyle/>
          <a:p>
            <a:fld id="{ADF8265C-B916-4A84-ADBE-504E65FF7E59}" type="slidenum">
              <a:rPr lang="en-US" smtClean="0"/>
              <a:pPr/>
              <a:t>5</a:t>
            </a:fld>
            <a:endParaRPr lang="en-US" dirty="0"/>
          </a:p>
        </p:txBody>
      </p:sp>
    </p:spTree>
    <p:extLst>
      <p:ext uri="{BB962C8B-B14F-4D97-AF65-F5344CB8AC3E}">
        <p14:creationId xmlns:p14="http://schemas.microsoft.com/office/powerpoint/2010/main" val="133266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A6923-B7F5-87AC-0E9A-893ADCA9FE26}"/>
              </a:ext>
            </a:extLst>
          </p:cNvPr>
          <p:cNvSpPr>
            <a:spLocks noGrp="1"/>
          </p:cNvSpPr>
          <p:nvPr>
            <p:ph type="title"/>
          </p:nvPr>
        </p:nvSpPr>
        <p:spPr>
          <a:xfrm>
            <a:off x="241300" y="-167482"/>
            <a:ext cx="8628184" cy="1325563"/>
          </a:xfrm>
        </p:spPr>
        <p:txBody>
          <a:bodyPr/>
          <a:lstStyle/>
          <a:p>
            <a:r>
              <a:rPr lang="en-US" dirty="0"/>
              <a:t>When is a child too sick to come to school? </a:t>
            </a:r>
          </a:p>
        </p:txBody>
      </p:sp>
      <p:sp>
        <p:nvSpPr>
          <p:cNvPr id="4" name="Text Placeholder 3">
            <a:extLst>
              <a:ext uri="{FF2B5EF4-FFF2-40B4-BE49-F238E27FC236}">
                <a16:creationId xmlns:a16="http://schemas.microsoft.com/office/drawing/2014/main" id="{99464F28-FB3E-F4B9-1DBB-8ED2C99C95FB}"/>
              </a:ext>
            </a:extLst>
          </p:cNvPr>
          <p:cNvSpPr>
            <a:spLocks noGrp="1"/>
          </p:cNvSpPr>
          <p:nvPr>
            <p:ph type="body" idx="1"/>
          </p:nvPr>
        </p:nvSpPr>
        <p:spPr>
          <a:xfrm>
            <a:off x="241300" y="1508919"/>
            <a:ext cx="8286474" cy="3997359"/>
          </a:xfrm>
        </p:spPr>
        <p:txBody>
          <a:bodyPr>
            <a:normAutofit fontScale="92500"/>
          </a:bodyPr>
          <a:lstStyle/>
          <a:p>
            <a:pPr marL="342900" indent="-342900">
              <a:lnSpc>
                <a:spcPts val="2800"/>
              </a:lnSpc>
              <a:spcAft>
                <a:spcPts val="600"/>
              </a:spcAft>
              <a:buFont typeface="Arial" panose="020B0604020202020204" pitchFamily="34" charset="0"/>
              <a:buChar char="•"/>
            </a:pPr>
            <a:r>
              <a:rPr lang="en-US" sz="2400" b="1" dirty="0">
                <a:solidFill>
                  <a:srgbClr val="094D88"/>
                </a:solidFill>
                <a:latin typeface="Arial" panose="020B0604020202020204" pitchFamily="34" charset="0"/>
                <a:cs typeface="Arial" panose="020B0604020202020204" pitchFamily="34" charset="0"/>
              </a:rPr>
              <a:t>Having a sore throat, cough, or mild congestion doesn't always mean a child can't handle going to school</a:t>
            </a:r>
          </a:p>
          <a:p>
            <a:pPr marL="800100" lvl="1" indent="-342900">
              <a:lnSpc>
                <a:spcPts val="2800"/>
              </a:lnSpc>
              <a:spcAft>
                <a:spcPts val="600"/>
              </a:spcAft>
              <a:buFont typeface="Courier New" panose="02070309020205020404" pitchFamily="49" charset="0"/>
              <a:buChar char="o"/>
            </a:pPr>
            <a:r>
              <a:rPr lang="en-US" sz="2400" dirty="0">
                <a:solidFill>
                  <a:srgbClr val="094D88"/>
                </a:solidFill>
                <a:latin typeface="Arial" panose="020B0604020202020204" pitchFamily="34" charset="0"/>
                <a:cs typeface="Arial" panose="020B0604020202020204" pitchFamily="34" charset="0"/>
              </a:rPr>
              <a:t>Check with the school nurse (</a:t>
            </a:r>
            <a:r>
              <a:rPr lang="en-US" sz="2400" dirty="0">
                <a:solidFill>
                  <a:schemeClr val="accent2">
                    <a:lumMod val="75000"/>
                  </a:schemeClr>
                </a:solidFill>
                <a:latin typeface="Arial" panose="020B0604020202020204" pitchFamily="34" charset="0"/>
                <a:cs typeface="Arial" panose="020B0604020202020204" pitchFamily="34" charset="0"/>
              </a:rPr>
              <a:t>XXX-XXX-XXXX</a:t>
            </a:r>
            <a:r>
              <a:rPr lang="en-US" sz="2400" dirty="0">
                <a:solidFill>
                  <a:srgbClr val="094D88"/>
                </a:solidFill>
                <a:latin typeface="Arial" panose="020B0604020202020204" pitchFamily="34" charset="0"/>
                <a:cs typeface="Arial" panose="020B0604020202020204" pitchFamily="34" charset="0"/>
              </a:rPr>
              <a:t>) or your doctor to help know when your child has symptoms that mean they are too sick for school. </a:t>
            </a:r>
          </a:p>
          <a:p>
            <a:pPr marL="342900" indent="-342900">
              <a:lnSpc>
                <a:spcPts val="2800"/>
              </a:lnSpc>
              <a:spcAft>
                <a:spcPts val="600"/>
              </a:spcAft>
              <a:buFont typeface="Arial" panose="020B0604020202020204" pitchFamily="34" charset="0"/>
              <a:buChar char="•"/>
            </a:pPr>
            <a:r>
              <a:rPr lang="en-US" sz="2400" b="1" dirty="0">
                <a:solidFill>
                  <a:srgbClr val="094D88"/>
                </a:solidFill>
                <a:latin typeface="Arial" panose="020B0604020202020204" pitchFamily="34" charset="0"/>
                <a:cs typeface="Arial" panose="020B0604020202020204" pitchFamily="34" charset="0"/>
              </a:rPr>
              <a:t>We can help you navigate your child’s chronic illness</a:t>
            </a:r>
          </a:p>
          <a:p>
            <a:pPr marL="800100" lvl="1" indent="-342900">
              <a:lnSpc>
                <a:spcPts val="2800"/>
              </a:lnSpc>
              <a:spcAft>
                <a:spcPts val="600"/>
              </a:spcAft>
              <a:buFont typeface="Courier New" panose="02070309020205020404" pitchFamily="49" charset="0"/>
              <a:buChar char="o"/>
            </a:pPr>
            <a:r>
              <a:rPr lang="en-US" sz="2400" dirty="0">
                <a:solidFill>
                  <a:srgbClr val="094D88"/>
                </a:solidFill>
                <a:latin typeface="Arial" panose="020B0604020202020204" pitchFamily="34" charset="0"/>
                <a:cs typeface="Arial" panose="020B0604020202020204" pitchFamily="34" charset="0"/>
              </a:rPr>
              <a:t>If your child has a chronic illness, such as asthma, let’s work together on a plan that helps your child attend school regularly. </a:t>
            </a:r>
          </a:p>
        </p:txBody>
      </p:sp>
      <p:pic>
        <p:nvPicPr>
          <p:cNvPr id="5" name="Picture 4">
            <a:extLst>
              <a:ext uri="{FF2B5EF4-FFF2-40B4-BE49-F238E27FC236}">
                <a16:creationId xmlns:a16="http://schemas.microsoft.com/office/drawing/2014/main" id="{C77C44E8-AA00-A1E1-53BD-E277B3866AB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103" y="5112888"/>
            <a:ext cx="1937742" cy="1291828"/>
          </a:xfrm>
          <a:prstGeom prst="rect">
            <a:avLst/>
          </a:prstGeom>
        </p:spPr>
      </p:pic>
      <p:sp>
        <p:nvSpPr>
          <p:cNvPr id="2" name="Slide Number Placeholder 1">
            <a:extLst>
              <a:ext uri="{FF2B5EF4-FFF2-40B4-BE49-F238E27FC236}">
                <a16:creationId xmlns:a16="http://schemas.microsoft.com/office/drawing/2014/main" id="{288EC549-8411-F800-146C-A9DDD7CA599B}"/>
              </a:ext>
            </a:extLst>
          </p:cNvPr>
          <p:cNvSpPr>
            <a:spLocks noGrp="1"/>
          </p:cNvSpPr>
          <p:nvPr>
            <p:ph type="sldNum" sz="quarter" idx="12"/>
          </p:nvPr>
        </p:nvSpPr>
        <p:spPr/>
        <p:txBody>
          <a:bodyPr/>
          <a:lstStyle/>
          <a:p>
            <a:fld id="{ADF8265C-B916-4A84-ADBE-504E65FF7E59}" type="slidenum">
              <a:rPr lang="en-US" smtClean="0"/>
              <a:pPr/>
              <a:t>6</a:t>
            </a:fld>
            <a:endParaRPr lang="en-US" dirty="0"/>
          </a:p>
        </p:txBody>
      </p:sp>
    </p:spTree>
    <p:extLst>
      <p:ext uri="{BB962C8B-B14F-4D97-AF65-F5344CB8AC3E}">
        <p14:creationId xmlns:p14="http://schemas.microsoft.com/office/powerpoint/2010/main" val="119969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FC12A-AA6B-C157-C72D-BD6C0CC3D627}"/>
              </a:ext>
            </a:extLst>
          </p:cNvPr>
          <p:cNvSpPr>
            <a:spLocks noGrp="1"/>
          </p:cNvSpPr>
          <p:nvPr>
            <p:ph type="title"/>
          </p:nvPr>
        </p:nvSpPr>
        <p:spPr/>
        <p:txBody>
          <a:bodyPr/>
          <a:lstStyle/>
          <a:p>
            <a:r>
              <a:rPr lang="en-US" dirty="0"/>
              <a:t>Do other obligations make it hard to prepare for school every day?</a:t>
            </a:r>
          </a:p>
        </p:txBody>
      </p:sp>
      <p:sp>
        <p:nvSpPr>
          <p:cNvPr id="4" name="Text Placeholder 3">
            <a:extLst>
              <a:ext uri="{FF2B5EF4-FFF2-40B4-BE49-F238E27FC236}">
                <a16:creationId xmlns:a16="http://schemas.microsoft.com/office/drawing/2014/main" id="{7E5C5903-B587-9DFE-755F-A0F692148AD0}"/>
              </a:ext>
            </a:extLst>
          </p:cNvPr>
          <p:cNvSpPr>
            <a:spLocks noGrp="1"/>
          </p:cNvSpPr>
          <p:nvPr>
            <p:ph type="body" idx="1"/>
          </p:nvPr>
        </p:nvSpPr>
        <p:spPr>
          <a:xfrm>
            <a:off x="310874" y="1580322"/>
            <a:ext cx="7886700" cy="3883455"/>
          </a:xfrm>
        </p:spPr>
        <p:txBody>
          <a:bodyPr>
            <a:normAutofit/>
          </a:bodyPr>
          <a:lstStyle/>
          <a:p>
            <a:pPr lvl="0" algn="ctr">
              <a:spcAft>
                <a:spcPts val="600"/>
              </a:spcAft>
              <a:buClr>
                <a:srgbClr val="4185D0"/>
              </a:buClr>
            </a:pPr>
            <a:r>
              <a:rPr lang="en-US" sz="2400" b="1" dirty="0">
                <a:solidFill>
                  <a:srgbClr val="EB892C"/>
                </a:solidFill>
                <a:latin typeface="Arial" panose="020B0604020202020204" pitchFamily="34" charset="0"/>
                <a:cs typeface="Arial" panose="020B0604020202020204" pitchFamily="34" charset="0"/>
              </a:rPr>
              <a:t>Habits start early! </a:t>
            </a:r>
            <a:endParaRPr lang="en-US" sz="2400" b="1" dirty="0">
              <a:solidFill>
                <a:srgbClr val="094D88"/>
              </a:solidFill>
              <a:latin typeface="Arial" panose="020B0604020202020204" pitchFamily="34" charset="0"/>
              <a:cs typeface="Arial" panose="020B0604020202020204" pitchFamily="34" charset="0"/>
            </a:endParaRPr>
          </a:p>
          <a:p>
            <a:pPr lvl="0">
              <a:spcAft>
                <a:spcPts val="600"/>
              </a:spcAft>
              <a:buClr>
                <a:srgbClr val="4185D0"/>
              </a:buClr>
            </a:pPr>
            <a:r>
              <a:rPr lang="en-US" sz="2400" b="1" dirty="0">
                <a:solidFill>
                  <a:srgbClr val="094D88"/>
                </a:solidFill>
                <a:latin typeface="Arial" panose="020B0604020202020204" pitchFamily="34" charset="0"/>
                <a:cs typeface="Arial" panose="020B0604020202020204" pitchFamily="34" charset="0"/>
              </a:rPr>
              <a:t>Help your child get into the habit of getting to school every day, on time by: </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Setting a regular bed time and morning routine</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Laying out clothes and backpack the night before</a:t>
            </a:r>
          </a:p>
        </p:txBody>
      </p:sp>
      <p:pic>
        <p:nvPicPr>
          <p:cNvPr id="5" name="Picture 4">
            <a:extLst>
              <a:ext uri="{FF2B5EF4-FFF2-40B4-BE49-F238E27FC236}">
                <a16:creationId xmlns:a16="http://schemas.microsoft.com/office/drawing/2014/main" id="{06E2FA96-E30A-237D-5A4B-1FD125E1D48E}"/>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080" y="4610160"/>
            <a:ext cx="2452058" cy="1686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4129F2D-40A2-3B1E-3126-87DA5DE81674}"/>
              </a:ext>
            </a:extLst>
          </p:cNvPr>
          <p:cNvSpPr>
            <a:spLocks noGrp="1"/>
          </p:cNvSpPr>
          <p:nvPr>
            <p:ph type="sldNum" sz="quarter" idx="12"/>
          </p:nvPr>
        </p:nvSpPr>
        <p:spPr/>
        <p:txBody>
          <a:bodyPr/>
          <a:lstStyle/>
          <a:p>
            <a:fld id="{ADF8265C-B916-4A84-ADBE-504E65FF7E59}" type="slidenum">
              <a:rPr lang="en-US" smtClean="0"/>
              <a:pPr/>
              <a:t>7</a:t>
            </a:fld>
            <a:endParaRPr lang="en-US" dirty="0"/>
          </a:p>
        </p:txBody>
      </p:sp>
    </p:spTree>
    <p:extLst>
      <p:ext uri="{BB962C8B-B14F-4D97-AF65-F5344CB8AC3E}">
        <p14:creationId xmlns:p14="http://schemas.microsoft.com/office/powerpoint/2010/main" val="341189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38FE2-AFE4-95B5-1811-DE80E1804946}"/>
              </a:ext>
            </a:extLst>
          </p:cNvPr>
          <p:cNvSpPr>
            <a:spLocks noGrp="1"/>
          </p:cNvSpPr>
          <p:nvPr>
            <p:ph type="title"/>
          </p:nvPr>
        </p:nvSpPr>
        <p:spPr/>
        <p:txBody>
          <a:bodyPr/>
          <a:lstStyle/>
          <a:p>
            <a:r>
              <a:rPr lang="en-US" dirty="0"/>
              <a:t>Need help with transportation to school?</a:t>
            </a:r>
          </a:p>
        </p:txBody>
      </p:sp>
      <p:sp>
        <p:nvSpPr>
          <p:cNvPr id="4" name="Text Placeholder 3">
            <a:extLst>
              <a:ext uri="{FF2B5EF4-FFF2-40B4-BE49-F238E27FC236}">
                <a16:creationId xmlns:a16="http://schemas.microsoft.com/office/drawing/2014/main" id="{02372BF3-D486-7959-0C93-D362E2248FAB}"/>
              </a:ext>
            </a:extLst>
          </p:cNvPr>
          <p:cNvSpPr>
            <a:spLocks noGrp="1"/>
          </p:cNvSpPr>
          <p:nvPr>
            <p:ph type="body" idx="1"/>
          </p:nvPr>
        </p:nvSpPr>
        <p:spPr>
          <a:xfrm>
            <a:off x="241300" y="1508919"/>
            <a:ext cx="7886700" cy="4056994"/>
          </a:xfrm>
        </p:spPr>
        <p:txBody>
          <a:bodyPr>
            <a:normAutofit/>
          </a:bodyPr>
          <a:lstStyle/>
          <a:p>
            <a:pPr algn="ctr">
              <a:spcAft>
                <a:spcPts val="600"/>
              </a:spcAft>
              <a:buClr>
                <a:srgbClr val="4185D0"/>
              </a:buClr>
            </a:pPr>
            <a:r>
              <a:rPr lang="en-US" b="1" dirty="0">
                <a:solidFill>
                  <a:srgbClr val="EC892D"/>
                </a:solidFill>
              </a:rPr>
              <a:t>Have a back-up plan!</a:t>
            </a:r>
            <a:r>
              <a:rPr lang="en-US" dirty="0">
                <a:solidFill>
                  <a:srgbClr val="EC892D"/>
                </a:solidFill>
              </a:rPr>
              <a:t> </a:t>
            </a:r>
          </a:p>
          <a:p>
            <a:pPr marL="457200" indent="-457200">
              <a:spcAft>
                <a:spcPts val="600"/>
              </a:spcAft>
              <a:buClr>
                <a:srgbClr val="4185D0"/>
              </a:buClr>
              <a:buFont typeface="Arial" panose="020B0604020202020204" pitchFamily="34" charset="0"/>
              <a:buChar char="•"/>
            </a:pPr>
            <a:r>
              <a:rPr lang="en-US" dirty="0">
                <a:solidFill>
                  <a:srgbClr val="0C4B86"/>
                </a:solidFill>
              </a:rPr>
              <a:t>Check with us if you need help finding transportation. </a:t>
            </a:r>
          </a:p>
          <a:p>
            <a:pPr marL="457200" indent="-457200">
              <a:spcAft>
                <a:spcPts val="600"/>
              </a:spcAft>
              <a:buClr>
                <a:srgbClr val="4185D0"/>
              </a:buClr>
              <a:buFont typeface="Arial" panose="020B0604020202020204" pitchFamily="34" charset="0"/>
              <a:buChar char="•"/>
            </a:pPr>
            <a:r>
              <a:rPr lang="en-US" dirty="0">
                <a:solidFill>
                  <a:srgbClr val="0C4B86"/>
                </a:solidFill>
              </a:rPr>
              <a:t>Talk to a friend, neighbor, or parent from your child’s class that you trust to provide support. </a:t>
            </a:r>
          </a:p>
          <a:p>
            <a:pPr marL="457200" indent="-457200">
              <a:spcAft>
                <a:spcPts val="600"/>
              </a:spcAft>
              <a:buClr>
                <a:srgbClr val="4185D0"/>
              </a:buClr>
              <a:buFont typeface="Arial" panose="020B0604020202020204" pitchFamily="34" charset="0"/>
              <a:buChar char="•"/>
            </a:pPr>
            <a:r>
              <a:rPr lang="en-US" dirty="0">
                <a:solidFill>
                  <a:srgbClr val="0C4B86"/>
                </a:solidFill>
              </a:rPr>
              <a:t>Consider talking with a fellow parent here before you leave!</a:t>
            </a:r>
          </a:p>
        </p:txBody>
      </p:sp>
      <p:pic>
        <p:nvPicPr>
          <p:cNvPr id="5" name="Picture 4">
            <a:extLst>
              <a:ext uri="{FF2B5EF4-FFF2-40B4-BE49-F238E27FC236}">
                <a16:creationId xmlns:a16="http://schemas.microsoft.com/office/drawing/2014/main" id="{3F97433B-FF29-8BE8-B55C-388CCAFAF9B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960" y="4531490"/>
            <a:ext cx="2712524" cy="1808349"/>
          </a:xfrm>
          <a:prstGeom prst="rect">
            <a:avLst/>
          </a:prstGeom>
        </p:spPr>
      </p:pic>
      <p:sp>
        <p:nvSpPr>
          <p:cNvPr id="2" name="Slide Number Placeholder 1">
            <a:extLst>
              <a:ext uri="{FF2B5EF4-FFF2-40B4-BE49-F238E27FC236}">
                <a16:creationId xmlns:a16="http://schemas.microsoft.com/office/drawing/2014/main" id="{67A1528C-40B9-478B-21A1-9D96727CFD8A}"/>
              </a:ext>
            </a:extLst>
          </p:cNvPr>
          <p:cNvSpPr>
            <a:spLocks noGrp="1"/>
          </p:cNvSpPr>
          <p:nvPr>
            <p:ph type="sldNum" sz="quarter" idx="12"/>
          </p:nvPr>
        </p:nvSpPr>
        <p:spPr/>
        <p:txBody>
          <a:bodyPr/>
          <a:lstStyle/>
          <a:p>
            <a:fld id="{ADF8265C-B916-4A84-ADBE-504E65FF7E59}" type="slidenum">
              <a:rPr lang="en-US" smtClean="0"/>
              <a:pPr/>
              <a:t>8</a:t>
            </a:fld>
            <a:endParaRPr lang="en-US" dirty="0"/>
          </a:p>
        </p:txBody>
      </p:sp>
    </p:spTree>
    <p:extLst>
      <p:ext uri="{BB962C8B-B14F-4D97-AF65-F5344CB8AC3E}">
        <p14:creationId xmlns:p14="http://schemas.microsoft.com/office/powerpoint/2010/main" val="323130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7F33D-7170-2BD4-6339-84DCBCDBF19A}"/>
              </a:ext>
            </a:extLst>
          </p:cNvPr>
          <p:cNvSpPr>
            <a:spLocks noGrp="1"/>
          </p:cNvSpPr>
          <p:nvPr>
            <p:ph type="title"/>
          </p:nvPr>
        </p:nvSpPr>
        <p:spPr/>
        <p:txBody>
          <a:bodyPr/>
          <a:lstStyle/>
          <a:p>
            <a:r>
              <a:rPr lang="en-US" dirty="0"/>
              <a:t>Experiencing unstable housing or other challenges? </a:t>
            </a:r>
          </a:p>
        </p:txBody>
      </p:sp>
      <p:sp>
        <p:nvSpPr>
          <p:cNvPr id="4" name="Text Placeholder 3">
            <a:extLst>
              <a:ext uri="{FF2B5EF4-FFF2-40B4-BE49-F238E27FC236}">
                <a16:creationId xmlns:a16="http://schemas.microsoft.com/office/drawing/2014/main" id="{E9D4D2AF-F83C-8CED-8560-4BA3EC83FE0F}"/>
              </a:ext>
            </a:extLst>
          </p:cNvPr>
          <p:cNvSpPr>
            <a:spLocks noGrp="1"/>
          </p:cNvSpPr>
          <p:nvPr>
            <p:ph type="body" idx="1"/>
          </p:nvPr>
        </p:nvSpPr>
        <p:spPr>
          <a:xfrm>
            <a:off x="241300" y="2384623"/>
            <a:ext cx="8554830" cy="2286768"/>
          </a:xfrm>
        </p:spPr>
        <p:txBody>
          <a:bodyPr/>
          <a:lstStyle/>
          <a:p>
            <a:pPr algn="ctr">
              <a:spcAft>
                <a:spcPts val="600"/>
              </a:spcAft>
              <a:buClr>
                <a:srgbClr val="4185D0"/>
              </a:buClr>
            </a:pPr>
            <a:r>
              <a:rPr lang="en-US" sz="2400" b="1" dirty="0">
                <a:solidFill>
                  <a:srgbClr val="EC892D"/>
                </a:solidFill>
                <a:latin typeface="Arial" panose="020B0604020202020204" pitchFamily="34" charset="0"/>
                <a:cs typeface="Arial" panose="020B0604020202020204" pitchFamily="34" charset="0"/>
              </a:rPr>
              <a:t>There are resources in our state that can help!</a:t>
            </a:r>
            <a:endParaRPr lang="en-US" sz="2400" dirty="0">
              <a:solidFill>
                <a:srgbClr val="0C4B86"/>
              </a:solidFill>
              <a:latin typeface="Arial" panose="020B0604020202020204" pitchFamily="34" charset="0"/>
              <a:cs typeface="Arial" panose="020B0604020202020204" pitchFamily="34" charset="0"/>
            </a:endParaRPr>
          </a:p>
          <a:p>
            <a:pPr>
              <a:spcAft>
                <a:spcPts val="600"/>
              </a:spcAft>
              <a:buClr>
                <a:srgbClr val="4185D0"/>
              </a:buClr>
            </a:pPr>
            <a:r>
              <a:rPr lang="en-US" sz="2400" dirty="0">
                <a:solidFill>
                  <a:srgbClr val="0C4B86"/>
                </a:solidFill>
                <a:latin typeface="Arial" panose="020B0604020202020204" pitchFamily="34" charset="0"/>
                <a:cs typeface="Arial" panose="020B0604020202020204" pitchFamily="34" charset="0"/>
              </a:rPr>
              <a:t>Dial 2-1-1 or go to </a:t>
            </a:r>
            <a:r>
              <a:rPr lang="en-US" sz="2400" dirty="0">
                <a:solidFill>
                  <a:srgbClr val="0C4B86"/>
                </a:solidFill>
                <a:latin typeface="Arial" panose="020B0604020202020204" pitchFamily="34" charset="0"/>
                <a:cs typeface="Arial" panose="020B0604020202020204" pitchFamily="34" charset="0"/>
                <a:hlinkClick r:id="rId2" action="ppaction://hlinkfile"/>
              </a:rPr>
              <a:t>NJ211.org</a:t>
            </a:r>
            <a:r>
              <a:rPr lang="en-US" sz="2400" dirty="0">
                <a:solidFill>
                  <a:srgbClr val="0C4B86"/>
                </a:solidFill>
                <a:latin typeface="Arial" panose="020B0604020202020204" pitchFamily="34" charset="0"/>
                <a:cs typeface="Arial" panose="020B0604020202020204" pitchFamily="34" charset="0"/>
              </a:rPr>
              <a:t> for assistance, or contact a </a:t>
            </a:r>
            <a:r>
              <a:rPr lang="en-US" sz="2400" dirty="0">
                <a:solidFill>
                  <a:srgbClr val="0C4B86"/>
                </a:solidFill>
                <a:latin typeface="Arial" panose="020B0604020202020204" pitchFamily="34" charset="0"/>
                <a:cs typeface="Arial" panose="020B0604020202020204" pitchFamily="34" charset="0"/>
                <a:hlinkClick r:id="rId3"/>
              </a:rPr>
              <a:t>local homeless prevention hotline</a:t>
            </a:r>
            <a:r>
              <a:rPr lang="en-US" sz="2400" dirty="0">
                <a:solidFill>
                  <a:srgbClr val="0C4B86"/>
                </a:solidFill>
                <a:latin typeface="Arial" panose="020B0604020202020204" pitchFamily="34" charset="0"/>
                <a:cs typeface="Arial" panose="020B0604020202020204" pitchFamily="34" charset="0"/>
              </a:rPr>
              <a:t>. </a:t>
            </a:r>
            <a:endParaRPr lang="en-US" sz="2400" b="1" dirty="0">
              <a:solidFill>
                <a:srgbClr val="094D88"/>
              </a:solidFill>
              <a:latin typeface="Arial" panose="020B0604020202020204" pitchFamily="34" charset="0"/>
              <a:cs typeface="Arial" panose="020B060402020202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323" y="4440896"/>
            <a:ext cx="2619815" cy="1746543"/>
          </a:xfrm>
          <a:prstGeom prst="rect">
            <a:avLst/>
          </a:prstGeom>
        </p:spPr>
      </p:pic>
      <p:sp>
        <p:nvSpPr>
          <p:cNvPr id="2" name="Slide Number Placeholder 1">
            <a:extLst>
              <a:ext uri="{FF2B5EF4-FFF2-40B4-BE49-F238E27FC236}">
                <a16:creationId xmlns:a16="http://schemas.microsoft.com/office/drawing/2014/main" id="{0F22F11C-E51C-5646-3AE2-600FDE4455B8}"/>
              </a:ext>
            </a:extLst>
          </p:cNvPr>
          <p:cNvSpPr>
            <a:spLocks noGrp="1"/>
          </p:cNvSpPr>
          <p:nvPr>
            <p:ph type="sldNum" sz="quarter" idx="12"/>
          </p:nvPr>
        </p:nvSpPr>
        <p:spPr/>
        <p:txBody>
          <a:bodyPr/>
          <a:lstStyle/>
          <a:p>
            <a:fld id="{ADF8265C-B916-4A84-ADBE-504E65FF7E59}" type="slidenum">
              <a:rPr lang="en-US" smtClean="0"/>
              <a:pPr/>
              <a:t>9</a:t>
            </a:fld>
            <a:endParaRPr lang="en-US" dirty="0"/>
          </a:p>
        </p:txBody>
      </p:sp>
    </p:spTree>
    <p:extLst>
      <p:ext uri="{BB962C8B-B14F-4D97-AF65-F5344CB8AC3E}">
        <p14:creationId xmlns:p14="http://schemas.microsoft.com/office/powerpoint/2010/main" val="13435775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6187DB700ADA4EA5BBD307B6F31386" ma:contentTypeVersion="0" ma:contentTypeDescription="Create a new document." ma:contentTypeScope="" ma:versionID="a93876b060634c117d0a2813980317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AE55C2-E718-4698-9582-66AA70592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B6F6A4E-F3E2-4C24-9246-D78C9CCC0099}">
  <ds:schemaRefs>
    <ds:schemaRef ds:uri="http://schemas.microsoft.com/sharepoint/v3/contenttype/forms"/>
  </ds:schemaRefs>
</ds:datastoreItem>
</file>

<file path=customXml/itemProps3.xml><?xml version="1.0" encoding="utf-8"?>
<ds:datastoreItem xmlns:ds="http://schemas.openxmlformats.org/officeDocument/2006/customXml" ds:itemID="{7785A4FC-95D7-4A0F-9745-0004DB8EAC29}">
  <ds:schemaRefs>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3024</TotalTime>
  <Words>2622</Words>
  <Application>Microsoft Office PowerPoint</Application>
  <PresentationFormat>On-screen Show (4:3)</PresentationFormat>
  <Paragraphs>142</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Office Theme</vt:lpstr>
      <vt:lpstr>Attending School Every Day: Preschool and Kindergarten Attendance Can Spell Success!</vt:lpstr>
      <vt:lpstr>How much is too much school to miss?</vt:lpstr>
      <vt:lpstr>Important learning happens in the early years</vt:lpstr>
      <vt:lpstr>Missing school puts children at risk of falling behind</vt:lpstr>
      <vt:lpstr>We want to help you get your child to school</vt:lpstr>
      <vt:lpstr>When is a child too sick to come to school? </vt:lpstr>
      <vt:lpstr>Do other obligations make it hard to prepare for school every day?</vt:lpstr>
      <vt:lpstr>Need help with transportation to school?</vt:lpstr>
      <vt:lpstr>Experiencing unstable housing or other challenges? </vt:lpstr>
      <vt:lpstr>Having a hard time keeping track of missed school days for your young child? </vt:lpstr>
      <vt:lpstr>Getting our children to school, every day!</vt:lpstr>
      <vt:lpstr>Questions and Answers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Attending School Every Day: Preschool and Kindergarten Attendance Can Spell Success</dc:title>
  <dc:creator>New Jersey Department of Education and REL Mid-Atlantic</dc:creator>
  <cp:lastModifiedBy>Henix, Danton</cp:lastModifiedBy>
  <cp:revision>257</cp:revision>
  <dcterms:created xsi:type="dcterms:W3CDTF">2017-06-08T21:55:36Z</dcterms:created>
  <dcterms:modified xsi:type="dcterms:W3CDTF">2025-02-12T18:56:15Z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0x010100246187DB700ADA4EA5BBD307B6F31386</vt:lpwstr>
  </property>
</Properties>
</file>