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13"/>
  </p:notesMasterIdLst>
  <p:sldIdLst>
    <p:sldId id="256" r:id="rId4"/>
    <p:sldId id="263" r:id="rId5"/>
    <p:sldId id="283" r:id="rId6"/>
    <p:sldId id="264" r:id="rId7"/>
    <p:sldId id="280" r:id="rId8"/>
    <p:sldId id="281" r:id="rId9"/>
    <p:sldId id="282" r:id="rId10"/>
    <p:sldId id="284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Lori" initials="HL" lastIdx="1" clrIdx="0">
    <p:extLst>
      <p:ext uri="{19B8F6BF-5375-455C-9EA6-DF929625EA0E}">
        <p15:presenceInfo xmlns:p15="http://schemas.microsoft.com/office/powerpoint/2012/main" userId="S::lhoward@doe.nj.gov::d5213947-1876-47ee-a9dd-b8679d136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6D9"/>
    <a:srgbClr val="5597D3"/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069C6-6A77-4E24-9D69-4B2A6C243FEC}" v="7" dt="2025-05-16T14:42:14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3" autoAdjust="0"/>
    <p:restoredTop sz="86467" autoAdjust="0"/>
  </p:normalViewPr>
  <p:slideViewPr>
    <p:cSldViewPr snapToGrid="0">
      <p:cViewPr varScale="1">
        <p:scale>
          <a:sx n="94" d="100"/>
          <a:sy n="94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-13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ix, Danton" userId="5ed3f696-fad5-424e-99c3-823c616f7442" providerId="ADAL" clId="{526069C6-6A77-4E24-9D69-4B2A6C243FEC}"/>
    <pc:docChg chg="modSld">
      <pc:chgData name="Henix, Danton" userId="5ed3f696-fad5-424e-99c3-823c616f7442" providerId="ADAL" clId="{526069C6-6A77-4E24-9D69-4B2A6C243FEC}" dt="2025-05-16T14:42:01.627" v="3" actId="20577"/>
      <pc:docMkLst>
        <pc:docMk/>
      </pc:docMkLst>
      <pc:sldChg chg="modSp">
        <pc:chgData name="Henix, Danton" userId="5ed3f696-fad5-424e-99c3-823c616f7442" providerId="ADAL" clId="{526069C6-6A77-4E24-9D69-4B2A6C243FEC}" dt="2025-05-16T14:42:01.627" v="3" actId="20577"/>
        <pc:sldMkLst>
          <pc:docMk/>
          <pc:sldMk cId="2564164548" sldId="280"/>
        </pc:sldMkLst>
        <pc:spChg chg="mod">
          <ac:chgData name="Henix, Danton" userId="5ed3f696-fad5-424e-99c3-823c616f7442" providerId="ADAL" clId="{526069C6-6A77-4E24-9D69-4B2A6C243FEC}" dt="2025-05-16T14:42:01.627" v="3" actId="20577"/>
          <ac:spMkLst>
            <pc:docMk/>
            <pc:sldMk cId="2564164548" sldId="280"/>
            <ac:spMk id="2" creationId="{F5536279-9608-AA54-0D65-7132EB6BF1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068" y="1289225"/>
            <a:ext cx="11853863" cy="96240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20456" y="2382516"/>
            <a:ext cx="8831483" cy="3511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1125287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638552"/>
            <a:ext cx="12191999" cy="1239312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97872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66" r:id="rId7"/>
    <p:sldLayoutId id="2147483681" r:id="rId8"/>
    <p:sldLayoutId id="2147483675" r:id="rId9"/>
    <p:sldLayoutId id="2147483676" r:id="rId10"/>
    <p:sldLayoutId id="2147483690" r:id="rId11"/>
    <p:sldLayoutId id="2147483669" r:id="rId12"/>
    <p:sldLayoutId id="2147483689" r:id="rId13"/>
    <p:sldLayoutId id="2147483672" r:id="rId14"/>
    <p:sldLayoutId id="2147483678" r:id="rId15"/>
    <p:sldLayoutId id="2147483691" r:id="rId16"/>
    <p:sldLayoutId id="214748369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arlychildhood/families/" TargetMode="External"/><Relationship Id="rId2" Type="http://schemas.openxmlformats.org/officeDocument/2006/relationships/hyperlink" Target="https://www.nj.gov/education/earlychildhood/families/literacy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njstatelib.org/services_for_libraries/resources/directories_of_libraries/" TargetMode="External"/><Relationship Id="rId4" Type="http://schemas.openxmlformats.org/officeDocument/2006/relationships/hyperlink" Target="https://www.aap.org/en/patient-care/early-childhood/early-childhood-health-and-development/early-literac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hrome-extension:/efaidnbmnnnibpcajpcglclefindmkaj/https:/www.earlyliteracylearning.org/cellpract_parent/infants/collections/CELL_Inf_Lit_Lrn_Exp.pdf" TargetMode="External"/><Relationship Id="rId2" Type="http://schemas.openxmlformats.org/officeDocument/2006/relationships/hyperlink" Target="https://www.earlyliteracylearning.org/pgparent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chrome-extension:/efaidnbmnnnibpcajpcglclefindmkaj/https:/www.earlyliteracylearning.org.mcas.ms/cellpract_parent/preschool/collections/CELL_Pre_Lit_Lrn.pdf?McasCtx=4&amp;McasTsid=15600" TargetMode="External"/><Relationship Id="rId4" Type="http://schemas.openxmlformats.org/officeDocument/2006/relationships/hyperlink" Target="http://chrome-extension:/efaidnbmnnnibpcajpcglclefindmkaj/https:/www.earlyliteracylearning.org/cellpract_parent/toddler/collections/CELL_Todd_Lit_Lrn_Exp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oearlychild@doe.nj.gov" TargetMode="External"/><Relationship Id="rId2" Type="http://schemas.openxmlformats.org/officeDocument/2006/relationships/hyperlink" Target="nj.gov/education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hyperlink" Target="mailto:K-3Office@doe.nj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4000" dirty="0">
                <a:solidFill>
                  <a:srgbClr val="000000"/>
                </a:solidFill>
                <a:latin typeface="Palatino Linotype"/>
              </a:rPr>
              <a:t>#NJ Literacy Series</a:t>
            </a:r>
            <a:endParaRPr lang="en-US" sz="4000" dirty="0">
              <a:latin typeface="Palatino Linotype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Literacy Supports </a:t>
            </a:r>
            <a:r>
              <a:rPr lang="en-US" b="1" i="1" dirty="0">
                <a:latin typeface="+mn-lt"/>
                <a:ea typeface="Calibri" panose="020F0502020204030204" pitchFamily="34" charset="0"/>
                <a:cs typeface="Times New Roman"/>
              </a:rPr>
              <a:t>H</a:t>
            </a:r>
            <a:r>
              <a:rPr lang="en-US" b="1" i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ealthy </a:t>
            </a:r>
            <a:r>
              <a:rPr lang="en-US" b="1" i="1" dirty="0">
                <a:latin typeface="+mn-lt"/>
                <a:ea typeface="Calibri" panose="020F0502020204030204" pitchFamily="34" charset="0"/>
                <a:cs typeface="Times New Roman"/>
              </a:rPr>
              <a:t>C</a:t>
            </a:r>
            <a:r>
              <a:rPr lang="en-US" b="1" i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hild </a:t>
            </a:r>
            <a:r>
              <a:rPr lang="en-US" b="1" i="1" dirty="0">
                <a:latin typeface="+mn-lt"/>
                <a:ea typeface="Calibri" panose="020F0502020204030204" pitchFamily="34" charset="0"/>
                <a:cs typeface="Times New Roman"/>
              </a:rPr>
              <a:t>D</a:t>
            </a:r>
            <a:r>
              <a:rPr lang="en-US" b="1" i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evelopment</a:t>
            </a:r>
            <a:r>
              <a:rPr lang="en-US" b="1" dirty="0">
                <a:effectLst/>
                <a:latin typeface="+mn-lt"/>
                <a:ea typeface="Calibri" panose="020F0502020204030204" pitchFamily="34" charset="0"/>
                <a:cs typeface="Times New Roman"/>
              </a:rPr>
              <a:t> </a:t>
            </a:r>
            <a:endParaRPr lang="en-US" b="1" dirty="0">
              <a:latin typeface="+mn-lt"/>
              <a:cs typeface="Times New Roman"/>
            </a:endParaRPr>
          </a:p>
          <a:p>
            <a:r>
              <a:rPr lang="en-US" dirty="0">
                <a:latin typeface="Palatino Linotype"/>
              </a:rPr>
              <a:t>Division of Early Childhood Services</a:t>
            </a:r>
          </a:p>
          <a:p>
            <a:r>
              <a:rPr lang="en-US" dirty="0">
                <a:latin typeface="Palatino Linotype"/>
              </a:rPr>
              <a:t> 2025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  <p:pic>
        <p:nvPicPr>
          <p:cNvPr id="3" name="Picture 2" descr="The logo of the NJDOE Literacy Series. It is a blue circle containing an open book with a flipping page.">
            <a:extLst>
              <a:ext uri="{FF2B5EF4-FFF2-40B4-BE49-F238E27FC236}">
                <a16:creationId xmlns:a16="http://schemas.microsoft.com/office/drawing/2014/main" id="{160A4EDE-2717-282C-3017-5B3E8BF1E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5F44-9782-40F7-A5DD-96FF8869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Palatino Linotype"/>
              </a:rPr>
              <a:t>#NJDOELiteracySeries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4C9C8-AFCC-494B-8A8A-9B473183FF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169" y="1602780"/>
            <a:ext cx="12302441" cy="4803775"/>
          </a:xfrm>
        </p:spPr>
        <p:txBody>
          <a:bodyPr vert="horz" lIns="91440" tIns="45720" rIns="82296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Early literacy plays a crucial role in healthy child development.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Language Development:</a:t>
            </a:r>
            <a:r>
              <a:rPr lang="en-US" sz="2800" dirty="0">
                <a:latin typeface="Palatino Linotype"/>
              </a:rPr>
              <a:t> Reading aloud to children, singing songs, and engaging in conversation help develop language skills.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Cognitive Skills:</a:t>
            </a:r>
            <a:r>
              <a:rPr lang="en-US" sz="2800" dirty="0">
                <a:latin typeface="Palatino Linotype"/>
              </a:rPr>
              <a:t> Reading and writing activities encourage critical thinking, problem-solving, and imagination.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1D31E-8564-E36B-4B85-48AA0DCA6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2B8C4-C5E0-4054-BEB8-AE6FA3619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7BFA-FC9E-D41B-67BA-F91D8943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Palatino Linotype"/>
              </a:rPr>
              <a:t>How does early literacy help?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B69D-92FC-A35C-D219-CB2E52E5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4" y="1498146"/>
            <a:ext cx="11890272" cy="2226974"/>
          </a:xfrm>
        </p:spPr>
        <p:txBody>
          <a:bodyPr vert="horz" lIns="91440" tIns="45720" rIns="82296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Social and Emotional Development:</a:t>
            </a:r>
            <a:r>
              <a:rPr lang="en-US" sz="2800" dirty="0">
                <a:latin typeface="Palatino Linotype"/>
              </a:rPr>
              <a:t> Reading together fosters bonding between caregivers and children.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Preparation for School:</a:t>
            </a:r>
            <a:r>
              <a:rPr lang="en-US" sz="2800" dirty="0">
                <a:latin typeface="Palatino Linotype"/>
              </a:rPr>
              <a:t> Early literacy experiences prepare children for formal education, introducing them to letters, numbers, and basic literacy concepts.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4419F-43BD-B926-44BC-07AADFAB5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FCADB-902A-5674-6DF8-497228DD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sz="3200" dirty="0">
                <a:latin typeface="Palatino Linotype"/>
              </a:rPr>
              <a:t>Here are some activities to encourage literacy at home with children aged birth to age 6: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" y="896156"/>
            <a:ext cx="12036408" cy="5206657"/>
          </a:xfrm>
        </p:spPr>
        <p:txBody>
          <a:bodyPr vert="horz" lIns="91440" tIns="45720" rIns="82296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Read Aloud</a:t>
            </a:r>
            <a:r>
              <a:rPr lang="en-US" sz="2800" dirty="0">
                <a:latin typeface="Palatino Linotype"/>
              </a:rPr>
              <a:t>: Set aside time each day to read aloud to children. Encourage interaction by asking questions and making predictions.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Rhyme and Sing</a:t>
            </a:r>
            <a:r>
              <a:rPr lang="en-US" sz="2800" dirty="0">
                <a:latin typeface="Palatino Linotype"/>
              </a:rPr>
              <a:t>: Singing nursery rhymes and songs helps children develop phonemic awareness, a key skill for reading.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Storytelling:</a:t>
            </a:r>
            <a:r>
              <a:rPr lang="en-US" sz="2800" dirty="0">
                <a:latin typeface="Palatino Linotype"/>
              </a:rPr>
              <a:t> Encourage children to tell stories using their imagination. You can also take turns creating a story together, with each person adding a new element.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F94A6-E852-8E04-0899-09BA51B69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07" y="4801263"/>
            <a:ext cx="1356199" cy="13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E506-4C01-D191-4032-98755439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6279-9608-AA54-0D65-7132EB6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FAD3-3D7F-F954-7552-A339C82A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66" y="1030019"/>
            <a:ext cx="11950969" cy="5027745"/>
          </a:xfrm>
        </p:spPr>
        <p:txBody>
          <a:bodyPr vert="horz" lIns="91440" tIns="45720" rIns="822960" bIns="45720" rtlCol="0" anchor="t">
            <a:noAutofit/>
          </a:bodyPr>
          <a:lstStyle/>
          <a:p>
            <a:pPr indent="-182880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>
                <a:latin typeface="Palatino Linotype"/>
              </a:rPr>
              <a:t>Writing Activities</a:t>
            </a:r>
            <a:r>
              <a:rPr lang="en-US" sz="2800" dirty="0">
                <a:latin typeface="Palatino Linotype"/>
              </a:rPr>
              <a:t>: Encourage children to scribble, draw, and attempt to write letters or their name. Celebrate their efforts.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Visit the Library:</a:t>
            </a:r>
            <a:r>
              <a:rPr lang="en-US" sz="2800" dirty="0">
                <a:latin typeface="Palatino Linotype"/>
              </a:rPr>
              <a:t> Take regular trips to the library to explore books, attend story time sessions, and more.</a:t>
            </a:r>
            <a:endParaRPr lang="en-US" sz="2800" b="1" dirty="0">
              <a:latin typeface="Palatino Linotype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Palatino Linotype"/>
              </a:rPr>
              <a:t>Create a Literacy-Rich Environment</a:t>
            </a:r>
            <a:r>
              <a:rPr lang="en-US" sz="2800" dirty="0">
                <a:latin typeface="Palatino Linotype"/>
              </a:rPr>
              <a:t>: Surround children with print-rich materials such as alphabet posters, labeled objects, and books within easy reach.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AC73C-4886-D864-E091-BC744EB7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343B3-49A0-272C-FDF8-3B7E79742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45" y="4801263"/>
            <a:ext cx="1345760" cy="13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F0C0-9387-DD71-D93F-54891B41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24C4-9F1B-92B9-3413-AA7FFC97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FF9C-B315-49F6-DE18-D2CFE3A3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2"/>
              </a:rPr>
              <a:t>Early Literacy - DECS</a:t>
            </a:r>
            <a:endParaRPr lang="en-US" sz="36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3"/>
              </a:rPr>
              <a:t>DECS Resources</a:t>
            </a:r>
            <a:endParaRPr lang="en-US" sz="36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4"/>
              </a:rPr>
              <a:t>American Academy of Pediatrics</a:t>
            </a:r>
            <a:endParaRPr lang="en-US" sz="36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3600" dirty="0">
                <a:solidFill>
                  <a:srgbClr val="000000"/>
                </a:solidFill>
                <a:latin typeface="Times New Roman"/>
                <a:cs typeface="Times New Roman"/>
                <a:hlinkClick r:id="rId5"/>
              </a:rPr>
              <a:t>Directory of NJ Libraries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B3D15-545A-E09B-09AB-A5AD9CBA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65566"/>
            <a:ext cx="1471020" cy="14912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7F708-3168-62D1-AC4E-A41559E4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5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C944-BF23-60FC-9E78-B9B07C19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710-818C-D2D4-4B1B-2D6C1AC4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A0FA-FCF1-19F2-C003-A7E41EC4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2"/>
              </a:rPr>
              <a:t>Center for Early Literacy Learning website (infant, toddler &amp; preschool)</a:t>
            </a:r>
            <a:endParaRPr lang="en-US" sz="32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3"/>
              </a:rPr>
              <a:t>Center for Early Literacy Learning-infant</a:t>
            </a:r>
            <a:endParaRPr lang="en-US" sz="32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4"/>
              </a:rPr>
              <a:t>Center for Early Literacy Learning- toddler</a:t>
            </a:r>
            <a:endParaRPr lang="en-US" sz="32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/>
                <a:cs typeface="Times New Roman"/>
                <a:hlinkClick r:id="rId5"/>
              </a:rPr>
              <a:t>Center for Early Literacy Learning- preschool</a:t>
            </a:r>
            <a:endParaRPr lang="en-US" sz="3200" b="0" i="0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4BA77-9BFC-0011-452B-75A3E981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A1EC4-646C-33DA-AEDC-ED85883D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/>
              <a:t>Facebook: </a:t>
            </a:r>
            <a:br>
              <a:rPr lang="en-US" sz="1400"/>
            </a:br>
            <a:r>
              <a:rPr lang="en-US" sz="140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/>
              <a:t>LinkedIn: </a:t>
            </a:r>
            <a:br>
              <a:rPr lang="en-US" sz="1600"/>
            </a:br>
            <a:r>
              <a:rPr lang="en-US"/>
              <a:t>New Jersey Department of Education</a:t>
            </a:r>
            <a:endParaRPr lang="en-US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/>
              <a:t>Threads: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/>
              <a:t>YouTube: </a:t>
            </a:r>
            <a:r>
              <a:rPr lang="en-US" sz="1400"/>
              <a:t>@newjerseydepartmentofeduca6565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DDAF8C-1C8D-F337-CA9C-2DE052954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Jersey Department of Education: </a:t>
            </a:r>
            <a:r>
              <a:rPr lang="en-US" dirty="0">
                <a:solidFill>
                  <a:srgbClr val="0000FF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" y="3608515"/>
            <a:ext cx="12191999" cy="2207494"/>
          </a:xfrm>
        </p:spPr>
        <p:txBody>
          <a:bodyPr>
            <a:normAutofit fontScale="62500" lnSpcReduction="20000"/>
          </a:bodyPr>
          <a:lstStyle/>
          <a:p>
            <a:pPr algn="ctr" rtl="0" fontAlgn="base"/>
            <a:r>
              <a:rPr lang="en-US" sz="5900" b="0" i="0" u="none" strike="noStrike">
                <a:solidFill>
                  <a:srgbClr val="000000"/>
                </a:solidFill>
                <a:effectLst/>
                <a:latin typeface="+mn-lt"/>
              </a:rPr>
              <a:t>Division of Early Childhood Services</a:t>
            </a:r>
            <a:r>
              <a:rPr lang="en-US" sz="9600" b="0" i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ctr" rtl="0" fontAlgn="base"/>
            <a:r>
              <a:rPr lang="en-US" sz="5100" b="0" i="0" u="sng" strike="noStrike">
                <a:solidFill>
                  <a:srgbClr val="0000FF"/>
                </a:solidFill>
                <a:effectLst/>
                <a:latin typeface="+mn-lt"/>
                <a:hlinkClick r:id="rId3"/>
              </a:rPr>
              <a:t>Doeearlychild@doe.nj.gov</a:t>
            </a:r>
            <a:r>
              <a:rPr lang="en-US" sz="5100" b="0" i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ctr" rtl="0" fontAlgn="base"/>
            <a:r>
              <a:rPr lang="en-US" sz="5100" b="0" i="0" u="sng" strike="noStrike">
                <a:solidFill>
                  <a:srgbClr val="0000FF"/>
                </a:solidFill>
                <a:effectLst/>
                <a:latin typeface="+mn-lt"/>
                <a:hlinkClick r:id="rId4"/>
              </a:rPr>
              <a:t>K-3Office@doe.nj.gov</a:t>
            </a:r>
            <a:r>
              <a:rPr lang="en-US" sz="5100" b="0" i="0">
                <a:solidFill>
                  <a:srgbClr val="000000"/>
                </a:solidFill>
                <a:effectLst/>
                <a:latin typeface="+mn-lt"/>
              </a:rPr>
              <a:t>​</a:t>
            </a:r>
            <a:endParaRPr lang="en-US" sz="5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9B4D3-8AF9-5C50-4647-7E42DCFB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9DF51BEE-0EBD-4C05-BE34-DC7312BF5F9B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EE194C2B-F6A0-4A4D-8AC1-A456BC781591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F97FB435-3AD5-4F41-810C-DDFBDD65CF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403</Words>
  <Application>Microsoft Office PowerPoint</Application>
  <PresentationFormat>Widescreen</PresentationFormat>
  <Paragraphs>52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Palatino Linotype</vt:lpstr>
      <vt:lpstr>Times New Roman</vt:lpstr>
      <vt:lpstr>NDJOE_Main</vt:lpstr>
      <vt:lpstr>NJDOE_TitleSlide</vt:lpstr>
      <vt:lpstr>NJDOE_SectionTitle</vt:lpstr>
      <vt:lpstr>#NJ Literacy Series</vt:lpstr>
      <vt:lpstr>#NJDOELiteracySeries</vt:lpstr>
      <vt:lpstr>How does early literacy help?</vt:lpstr>
      <vt:lpstr>Here are some activities to encourage literacy at home with children aged birth to age 6:</vt:lpstr>
      <vt:lpstr>Activities Continued</vt:lpstr>
      <vt:lpstr>Helpful Links</vt:lpstr>
      <vt:lpstr>Helpful Links Continued</vt:lpstr>
      <vt:lpstr>Follow Us on Social Media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Tip #1</dc:title>
  <dc:creator>New Jersey Department of Education</dc:creator>
  <cp:lastModifiedBy>Henix, Danton</cp:lastModifiedBy>
  <cp:revision>2</cp:revision>
  <dcterms:created xsi:type="dcterms:W3CDTF">2021-09-15T17:05:35Z</dcterms:created>
  <dcterms:modified xsi:type="dcterms:W3CDTF">2025-05-16T14:42:22Z</dcterms:modified>
</cp:coreProperties>
</file>