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15"/>
  </p:notesMasterIdLst>
  <p:sldIdLst>
    <p:sldId id="256" r:id="rId4"/>
    <p:sldId id="284" r:id="rId5"/>
    <p:sldId id="286" r:id="rId6"/>
    <p:sldId id="287" r:id="rId7"/>
    <p:sldId id="288" r:id="rId8"/>
    <p:sldId id="289" r:id="rId9"/>
    <p:sldId id="290" r:id="rId10"/>
    <p:sldId id="281" r:id="rId11"/>
    <p:sldId id="282" r:id="rId12"/>
    <p:sldId id="293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26F910-767E-9D26-CDDF-1D6CE6E83CD6}" name="Henix, Danton" initials="HD" userId="S::dhenix@doe.nj.gov::5ed3f696-fad5-424e-99c3-823c616f7442" providerId="AD"/>
  <p188:author id="{65E37EE9-0484-6150-813E-DD7F85BBB803}" name="Specht, Dorothea" initials="SD" userId="S::dspecht@doe.nj.gov::c7adc3ad-3650-425b-8fa9-fe35462436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Lori" initials="HL" lastIdx="1" clrIdx="0">
    <p:extLst>
      <p:ext uri="{19B8F6BF-5375-455C-9EA6-DF929625EA0E}">
        <p15:presenceInfo xmlns:p15="http://schemas.microsoft.com/office/powerpoint/2012/main" userId="S::lhoward@doe.nj.gov::d5213947-1876-47ee-a9dd-b8679d136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6D9"/>
    <a:srgbClr val="5597D3"/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67" autoAdjust="0"/>
  </p:normalViewPr>
  <p:slideViewPr>
    <p:cSldViewPr snapToGrid="0">
      <p:cViewPr varScale="1">
        <p:scale>
          <a:sx n="55" d="100"/>
          <a:sy n="55" d="100"/>
        </p:scale>
        <p:origin x="348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cht, Dorothea" userId="c7adc3ad-3650-425b-8fa9-fe35462436cd" providerId="ADAL" clId="{6DB6F370-5F81-45C6-BCC2-57C14321E7DE}"/>
    <pc:docChg chg="modSld">
      <pc:chgData name="Specht, Dorothea" userId="c7adc3ad-3650-425b-8fa9-fe35462436cd" providerId="ADAL" clId="{6DB6F370-5F81-45C6-BCC2-57C14321E7DE}" dt="2025-05-18T21:01:00.091" v="3" actId="20577"/>
      <pc:docMkLst>
        <pc:docMk/>
      </pc:docMkLst>
      <pc:sldChg chg="modSp mod">
        <pc:chgData name="Specht, Dorothea" userId="c7adc3ad-3650-425b-8fa9-fe35462436cd" providerId="ADAL" clId="{6DB6F370-5F81-45C6-BCC2-57C14321E7DE}" dt="2025-05-18T21:00:52.748" v="0" actId="20577"/>
        <pc:sldMkLst>
          <pc:docMk/>
          <pc:sldMk cId="1869916186" sldId="256"/>
        </pc:sldMkLst>
        <pc:spChg chg="mod">
          <ac:chgData name="Specht, Dorothea" userId="c7adc3ad-3650-425b-8fa9-fe35462436cd" providerId="ADAL" clId="{6DB6F370-5F81-45C6-BCC2-57C14321E7DE}" dt="2025-05-18T21:00:52.748" v="0" actId="20577"/>
          <ac:spMkLst>
            <pc:docMk/>
            <pc:sldMk cId="1869916186" sldId="256"/>
            <ac:spMk id="2" creationId="{B7857FFF-0053-4747-B34E-976807CC35AB}"/>
          </ac:spMkLst>
        </pc:spChg>
      </pc:sldChg>
      <pc:sldChg chg="modSp mod">
        <pc:chgData name="Specht, Dorothea" userId="c7adc3ad-3650-425b-8fa9-fe35462436cd" providerId="ADAL" clId="{6DB6F370-5F81-45C6-BCC2-57C14321E7DE}" dt="2025-05-18T21:01:00.091" v="3" actId="20577"/>
        <pc:sldMkLst>
          <pc:docMk/>
          <pc:sldMk cId="1748564867" sldId="284"/>
        </pc:sldMkLst>
        <pc:spChg chg="mod">
          <ac:chgData name="Specht, Dorothea" userId="c7adc3ad-3650-425b-8fa9-fe35462436cd" providerId="ADAL" clId="{6DB6F370-5F81-45C6-BCC2-57C14321E7DE}" dt="2025-05-18T21:01:00.091" v="3" actId="20577"/>
          <ac:spMkLst>
            <pc:docMk/>
            <pc:sldMk cId="1748564867" sldId="284"/>
            <ac:spMk id="2" creationId="{5A458DC1-7602-4042-911D-9D011B2EC5F6}"/>
          </ac:spMkLst>
        </pc:spChg>
      </pc:sldChg>
    </pc:docChg>
  </pc:docChgLst>
  <pc:docChgLst>
    <pc:chgData name="Henix, Danton" userId="5ed3f696-fad5-424e-99c3-823c616f7442" providerId="ADAL" clId="{B5CBFA3C-D2E7-46FD-A883-0A8C6DDE3C08}"/>
    <pc:docChg chg="modSld">
      <pc:chgData name="Henix, Danton" userId="5ed3f696-fad5-424e-99c3-823c616f7442" providerId="ADAL" clId="{B5CBFA3C-D2E7-46FD-A883-0A8C6DDE3C08}" dt="2025-05-16T14:49:19.482" v="45" actId="20577"/>
      <pc:docMkLst>
        <pc:docMk/>
      </pc:docMkLst>
      <pc:sldChg chg="modSp">
        <pc:chgData name="Henix, Danton" userId="5ed3f696-fad5-424e-99c3-823c616f7442" providerId="ADAL" clId="{B5CBFA3C-D2E7-46FD-A883-0A8C6DDE3C08}" dt="2025-05-16T14:49:19.482" v="45" actId="20577"/>
        <pc:sldMkLst>
          <pc:docMk/>
          <pc:sldMk cId="1869916186" sldId="256"/>
        </pc:sldMkLst>
        <pc:spChg chg="mod">
          <ac:chgData name="Henix, Danton" userId="5ed3f696-fad5-424e-99c3-823c616f7442" providerId="ADAL" clId="{B5CBFA3C-D2E7-46FD-A883-0A8C6DDE3C08}" dt="2025-05-16T14:49:19.482" v="45" actId="20577"/>
          <ac:spMkLst>
            <pc:docMk/>
            <pc:sldMk cId="1869916186" sldId="256"/>
            <ac:spMk id="2" creationId="{B7857FFF-0053-4747-B34E-976807CC35AB}"/>
          </ac:spMkLst>
        </pc:spChg>
        <pc:picChg chg="mod">
          <ac:chgData name="Henix, Danton" userId="5ed3f696-fad5-424e-99c3-823c616f7442" providerId="ADAL" clId="{B5CBFA3C-D2E7-46FD-A883-0A8C6DDE3C08}" dt="2025-05-16T14:46:02.188" v="8" actId="962"/>
          <ac:picMkLst>
            <pc:docMk/>
            <pc:sldMk cId="1869916186" sldId="256"/>
            <ac:picMk id="3" creationId="{32499F1E-3177-CCAF-7F7F-F445ED55C073}"/>
          </ac:picMkLst>
        </pc:picChg>
      </pc:sldChg>
      <pc:sldChg chg="modSp">
        <pc:chgData name="Henix, Danton" userId="5ed3f696-fad5-424e-99c3-823c616f7442" providerId="ADAL" clId="{B5CBFA3C-D2E7-46FD-A883-0A8C6DDE3C08}" dt="2025-05-16T14:48:18.892" v="41" actId="6549"/>
        <pc:sldMkLst>
          <pc:docMk/>
          <pc:sldMk cId="3233555653" sldId="281"/>
        </pc:sldMkLst>
        <pc:spChg chg="mod">
          <ac:chgData name="Henix, Danton" userId="5ed3f696-fad5-424e-99c3-823c616f7442" providerId="ADAL" clId="{B5CBFA3C-D2E7-46FD-A883-0A8C6DDE3C08}" dt="2025-05-16T14:48:18.892" v="41" actId="6549"/>
          <ac:spMkLst>
            <pc:docMk/>
            <pc:sldMk cId="3233555653" sldId="281"/>
            <ac:spMk id="3" creationId="{57E6FF9C-B315-49F6-DE18-D2CFE3A3F6FA}"/>
          </ac:spMkLst>
        </pc:spChg>
        <pc:picChg chg="mod">
          <ac:chgData name="Henix, Danton" userId="5ed3f696-fad5-424e-99c3-823c616f7442" providerId="ADAL" clId="{B5CBFA3C-D2E7-46FD-A883-0A8C6DDE3C08}" dt="2025-05-16T14:47:09.936" v="35" actId="962"/>
          <ac:picMkLst>
            <pc:docMk/>
            <pc:sldMk cId="3233555653" sldId="281"/>
            <ac:picMk id="4" creationId="{2BD8DE5B-7DA5-5919-613C-55D74DC97F4D}"/>
          </ac:picMkLst>
        </pc:picChg>
      </pc:sldChg>
      <pc:sldChg chg="modSp">
        <pc:chgData name="Henix, Danton" userId="5ed3f696-fad5-424e-99c3-823c616f7442" providerId="ADAL" clId="{B5CBFA3C-D2E7-46FD-A883-0A8C6DDE3C08}" dt="2025-05-16T14:48:24.990" v="42" actId="6549"/>
        <pc:sldMkLst>
          <pc:docMk/>
          <pc:sldMk cId="2434141524" sldId="282"/>
        </pc:sldMkLst>
        <pc:spChg chg="mod">
          <ac:chgData name="Henix, Danton" userId="5ed3f696-fad5-424e-99c3-823c616f7442" providerId="ADAL" clId="{B5CBFA3C-D2E7-46FD-A883-0A8C6DDE3C08}" dt="2025-05-16T14:48:24.990" v="42" actId="6549"/>
          <ac:spMkLst>
            <pc:docMk/>
            <pc:sldMk cId="2434141524" sldId="282"/>
            <ac:spMk id="3" creationId="{8E83A0FA-FCF1-19F2-C003-A7E41EC486F0}"/>
          </ac:spMkLst>
        </pc:spChg>
        <pc:picChg chg="mod">
          <ac:chgData name="Henix, Danton" userId="5ed3f696-fad5-424e-99c3-823c616f7442" providerId="ADAL" clId="{B5CBFA3C-D2E7-46FD-A883-0A8C6DDE3C08}" dt="2025-05-16T14:47:12.274" v="36" actId="962"/>
          <ac:picMkLst>
            <pc:docMk/>
            <pc:sldMk cId="2434141524" sldId="282"/>
            <ac:picMk id="4" creationId="{8A5A76C6-AC73-8B20-2D75-3B3D2E6AF69E}"/>
          </ac:picMkLst>
        </pc:picChg>
      </pc:sldChg>
      <pc:sldChg chg="modSp">
        <pc:chgData name="Henix, Danton" userId="5ed3f696-fad5-424e-99c3-823c616f7442" providerId="ADAL" clId="{B5CBFA3C-D2E7-46FD-A883-0A8C6DDE3C08}" dt="2025-05-16T14:46:52.356" v="27" actId="962"/>
        <pc:sldMkLst>
          <pc:docMk/>
          <pc:sldMk cId="1748564867" sldId="284"/>
        </pc:sldMkLst>
        <pc:picChg chg="mod">
          <ac:chgData name="Henix, Danton" userId="5ed3f696-fad5-424e-99c3-823c616f7442" providerId="ADAL" clId="{B5CBFA3C-D2E7-46FD-A883-0A8C6DDE3C08}" dt="2025-05-16T14:46:52.356" v="27" actId="962"/>
          <ac:picMkLst>
            <pc:docMk/>
            <pc:sldMk cId="1748564867" sldId="284"/>
            <ac:picMk id="4" creationId="{9B892CBA-4641-CA60-A744-76DA7F8BB2D9}"/>
          </ac:picMkLst>
        </pc:picChg>
      </pc:sldChg>
      <pc:sldChg chg="modSp">
        <pc:chgData name="Henix, Danton" userId="5ed3f696-fad5-424e-99c3-823c616f7442" providerId="ADAL" clId="{B5CBFA3C-D2E7-46FD-A883-0A8C6DDE3C08}" dt="2025-05-16T14:46:57.121" v="30" actId="1035"/>
        <pc:sldMkLst>
          <pc:docMk/>
          <pc:sldMk cId="392313905" sldId="286"/>
        </pc:sldMkLst>
        <pc:picChg chg="mod">
          <ac:chgData name="Henix, Danton" userId="5ed3f696-fad5-424e-99c3-823c616f7442" providerId="ADAL" clId="{B5CBFA3C-D2E7-46FD-A883-0A8C6DDE3C08}" dt="2025-05-16T14:46:57.121" v="30" actId="1035"/>
          <ac:picMkLst>
            <pc:docMk/>
            <pc:sldMk cId="392313905" sldId="286"/>
            <ac:picMk id="4" creationId="{6F86A31A-9E11-657E-315A-55224124BC58}"/>
          </ac:picMkLst>
        </pc:picChg>
      </pc:sldChg>
      <pc:sldChg chg="modSp">
        <pc:chgData name="Henix, Danton" userId="5ed3f696-fad5-424e-99c3-823c616f7442" providerId="ADAL" clId="{B5CBFA3C-D2E7-46FD-A883-0A8C6DDE3C08}" dt="2025-05-16T14:47:00.031" v="31" actId="962"/>
        <pc:sldMkLst>
          <pc:docMk/>
          <pc:sldMk cId="3018488067" sldId="287"/>
        </pc:sldMkLst>
        <pc:picChg chg="mod">
          <ac:chgData name="Henix, Danton" userId="5ed3f696-fad5-424e-99c3-823c616f7442" providerId="ADAL" clId="{B5CBFA3C-D2E7-46FD-A883-0A8C6DDE3C08}" dt="2025-05-16T14:47:00.031" v="31" actId="962"/>
          <ac:picMkLst>
            <pc:docMk/>
            <pc:sldMk cId="3018488067" sldId="287"/>
            <ac:picMk id="4" creationId="{090FBB48-393F-8748-BED3-6B536D1F8CB7}"/>
          </ac:picMkLst>
        </pc:picChg>
      </pc:sldChg>
      <pc:sldChg chg="modSp">
        <pc:chgData name="Henix, Danton" userId="5ed3f696-fad5-424e-99c3-823c616f7442" providerId="ADAL" clId="{B5CBFA3C-D2E7-46FD-A883-0A8C6DDE3C08}" dt="2025-05-16T14:47:02.168" v="32" actId="962"/>
        <pc:sldMkLst>
          <pc:docMk/>
          <pc:sldMk cId="1995862600" sldId="288"/>
        </pc:sldMkLst>
        <pc:picChg chg="mod">
          <ac:chgData name="Henix, Danton" userId="5ed3f696-fad5-424e-99c3-823c616f7442" providerId="ADAL" clId="{B5CBFA3C-D2E7-46FD-A883-0A8C6DDE3C08}" dt="2025-05-16T14:47:02.168" v="32" actId="962"/>
          <ac:picMkLst>
            <pc:docMk/>
            <pc:sldMk cId="1995862600" sldId="288"/>
            <ac:picMk id="4" creationId="{56EAE6C8-C498-146C-0D0F-C673C9CBE22C}"/>
          </ac:picMkLst>
        </pc:picChg>
      </pc:sldChg>
      <pc:sldChg chg="modSp">
        <pc:chgData name="Henix, Danton" userId="5ed3f696-fad5-424e-99c3-823c616f7442" providerId="ADAL" clId="{B5CBFA3C-D2E7-46FD-A883-0A8C6DDE3C08}" dt="2025-05-16T14:47:04.621" v="33" actId="962"/>
        <pc:sldMkLst>
          <pc:docMk/>
          <pc:sldMk cId="1847494164" sldId="289"/>
        </pc:sldMkLst>
        <pc:picChg chg="mod">
          <ac:chgData name="Henix, Danton" userId="5ed3f696-fad5-424e-99c3-823c616f7442" providerId="ADAL" clId="{B5CBFA3C-D2E7-46FD-A883-0A8C6DDE3C08}" dt="2025-05-16T14:47:04.621" v="33" actId="962"/>
          <ac:picMkLst>
            <pc:docMk/>
            <pc:sldMk cId="1847494164" sldId="289"/>
            <ac:picMk id="4" creationId="{CE7083C4-59AA-C0B6-2682-09C5B86BC5E6}"/>
          </ac:picMkLst>
        </pc:picChg>
      </pc:sldChg>
      <pc:sldChg chg="modSp">
        <pc:chgData name="Henix, Danton" userId="5ed3f696-fad5-424e-99c3-823c616f7442" providerId="ADAL" clId="{B5CBFA3C-D2E7-46FD-A883-0A8C6DDE3C08}" dt="2025-05-16T14:47:07.878" v="34" actId="962"/>
        <pc:sldMkLst>
          <pc:docMk/>
          <pc:sldMk cId="120329180" sldId="290"/>
        </pc:sldMkLst>
        <pc:picChg chg="mod">
          <ac:chgData name="Henix, Danton" userId="5ed3f696-fad5-424e-99c3-823c616f7442" providerId="ADAL" clId="{B5CBFA3C-D2E7-46FD-A883-0A8C6DDE3C08}" dt="2025-05-16T14:47:07.878" v="34" actId="962"/>
          <ac:picMkLst>
            <pc:docMk/>
            <pc:sldMk cId="120329180" sldId="290"/>
            <ac:picMk id="4" creationId="{A99FA38D-C80A-1EBC-1CEC-8D82D45F153E}"/>
          </ac:picMkLst>
        </pc:picChg>
      </pc:sldChg>
      <pc:sldChg chg="modSp">
        <pc:chgData name="Henix, Danton" userId="5ed3f696-fad5-424e-99c3-823c616f7442" providerId="ADAL" clId="{B5CBFA3C-D2E7-46FD-A883-0A8C6DDE3C08}" dt="2025-05-16T14:48:29.513" v="43" actId="6549"/>
        <pc:sldMkLst>
          <pc:docMk/>
          <pc:sldMk cId="3550491257" sldId="293"/>
        </pc:sldMkLst>
        <pc:spChg chg="mod">
          <ac:chgData name="Henix, Danton" userId="5ed3f696-fad5-424e-99c3-823c616f7442" providerId="ADAL" clId="{B5CBFA3C-D2E7-46FD-A883-0A8C6DDE3C08}" dt="2025-05-16T14:48:29.513" v="43" actId="6549"/>
          <ac:spMkLst>
            <pc:docMk/>
            <pc:sldMk cId="3550491257" sldId="293"/>
            <ac:spMk id="3" creationId="{A1EC34D1-BFB6-FAC5-2B1C-46C3CB39124D}"/>
          </ac:spMkLst>
        </pc:spChg>
        <pc:picChg chg="mod">
          <ac:chgData name="Henix, Danton" userId="5ed3f696-fad5-424e-99c3-823c616f7442" providerId="ADAL" clId="{B5CBFA3C-D2E7-46FD-A883-0A8C6DDE3C08}" dt="2025-05-16T14:47:14.250" v="37" actId="962"/>
          <ac:picMkLst>
            <pc:docMk/>
            <pc:sldMk cId="3550491257" sldId="293"/>
            <ac:picMk id="5" creationId="{0B7A31FE-9961-4209-9247-26514913C7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6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28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068" y="1289225"/>
            <a:ext cx="11853863" cy="96240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20456" y="2382516"/>
            <a:ext cx="8831483" cy="3511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1125287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638552"/>
            <a:ext cx="12191999" cy="1239312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97872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66" r:id="rId7"/>
    <p:sldLayoutId id="2147483681" r:id="rId8"/>
    <p:sldLayoutId id="2147483675" r:id="rId9"/>
    <p:sldLayoutId id="2147483676" r:id="rId10"/>
    <p:sldLayoutId id="2147483690" r:id="rId11"/>
    <p:sldLayoutId id="2147483669" r:id="rId12"/>
    <p:sldLayoutId id="2147483689" r:id="rId13"/>
    <p:sldLayoutId id="2147483672" r:id="rId14"/>
    <p:sldLayoutId id="2147483678" r:id="rId15"/>
    <p:sldLayoutId id="214748369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oeearlychild@doe.nj.gov" TargetMode="External"/><Relationship Id="rId2" Type="http://schemas.openxmlformats.org/officeDocument/2006/relationships/hyperlink" Target="http://nj.gov/educa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mailto:K-3Office@doe.nj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yliteracylearning.org/cellpract_parent/preschool/collections/CELL_Pre_Read_Story.pdf" TargetMode="External"/><Relationship Id="rId2" Type="http://schemas.openxmlformats.org/officeDocument/2006/relationships/hyperlink" Target="https://www.earlyliteracylearning.org/cellpract_parent/infants/collections/CELL_Inf_Stories_Lis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nj.gov/education/earlychildhood/grkto3/docs/packet/GraphicZipDocs/9%20Young%20Readers%20-%20Building%20Comprehension%20in%20Kindergart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books.org/readers/reader-resources/building-a-home-library/?" TargetMode="External"/><Relationship Id="rId2" Type="http://schemas.openxmlformats.org/officeDocument/2006/relationships/hyperlink" Target="https://www.nj.gov/education/earlychildhood/grkto3/docs/packet/GraphicZipDocs/11%20Young%20Readers%20and%20Writers%20-%20Three%20Tips%20for%20Supporting%20Writing%20Skills%20at%20Hom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39687" y="2148018"/>
            <a:ext cx="12191999" cy="128244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4000" dirty="0">
                <a:solidFill>
                  <a:schemeClr val="tx1"/>
                </a:solidFill>
                <a:latin typeface="Palatino Linotype"/>
              </a:rPr>
              <a:t>#NJ Literacy Series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1080" y="3422469"/>
            <a:ext cx="12191998" cy="18604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i="1" dirty="0">
                <a:latin typeface="Palatino Linotype"/>
                <a:cs typeface="Calibri"/>
              </a:rPr>
              <a:t>Reading and Writing Together- Families Reading with Children</a:t>
            </a:r>
          </a:p>
          <a:p>
            <a:r>
              <a:rPr lang="en-US" dirty="0">
                <a:latin typeface="Palatino Linotype"/>
              </a:rPr>
              <a:t>Division of Early Childhood Services</a:t>
            </a:r>
          </a:p>
          <a:p>
            <a:r>
              <a:rPr lang="en-US" dirty="0">
                <a:latin typeface="Palatino Linotype"/>
              </a:rPr>
              <a:t>2024 </a:t>
            </a:r>
            <a:endParaRPr lang="en-US" dirty="0"/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  <p:pic>
        <p:nvPicPr>
          <p:cNvPr id="3" name="Picture 2" descr="The logo of the NJDOE Literacy Series. It is a blue circle containing an open book with a flipping page.">
            <a:extLst>
              <a:ext uri="{FF2B5EF4-FFF2-40B4-BE49-F238E27FC236}">
                <a16:creationId xmlns:a16="http://schemas.microsoft.com/office/drawing/2014/main" id="{32499F1E-3177-CCAF-7F7F-F445ED55C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419" y="4832249"/>
            <a:ext cx="1273819" cy="13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BAD4-2A6E-DB8F-FB62-2124A9DB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C34D1-BFB6-FAC5-2B1C-46C3CB3912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Palatino Linotype"/>
              </a:rPr>
              <a:t>New Jersey Department of Education Website</a:t>
            </a:r>
            <a:br>
              <a:rPr lang="en-US" dirty="0"/>
            </a:br>
            <a:r>
              <a:rPr lang="en-US" dirty="0">
                <a:latin typeface="Palatino Linotype"/>
                <a:hlinkClick r:id="rId2" action="ppaction://hlinkfile"/>
              </a:rPr>
              <a:t>nj.gov/education</a:t>
            </a:r>
            <a:endParaRPr lang="en-US" dirty="0">
              <a:latin typeface="Palatino Linotype"/>
            </a:endParaRPr>
          </a:p>
          <a:p>
            <a:pPr marL="0" indent="0" algn="ctr">
              <a:buNone/>
            </a:pPr>
            <a:r>
              <a:rPr lang="en-US" sz="3600" dirty="0">
                <a:latin typeface="Palatino Linotype"/>
              </a:rPr>
              <a:t>Division of Early Childhood Services</a:t>
            </a:r>
          </a:p>
          <a:p>
            <a:pPr marL="0" indent="0" algn="ctr">
              <a:buNone/>
            </a:pPr>
            <a:r>
              <a:rPr lang="en-US" sz="3600" dirty="0">
                <a:latin typeface="Palatino Linotype"/>
                <a:hlinkClick r:id="rId3"/>
              </a:rPr>
              <a:t>Doeearlychild@doe.nj.gov</a:t>
            </a:r>
            <a:endParaRPr lang="en-US" sz="3600" dirty="0">
              <a:latin typeface="Palatino Linotype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+mn-cs"/>
                <a:hlinkClick r:id="rId4"/>
              </a:rPr>
              <a:t>K-3Office@doe.nj.gov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242A4-6908-7BD3-C933-76490EC34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A31FE-9961-4209-9247-26514913C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647" y="4639338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9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1C70C-36A2-44FC-A083-98959550CF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latin typeface="Palatino Linotype"/>
              </a:rPr>
              <a:t>#NJDOE </a:t>
            </a:r>
            <a:r>
              <a:rPr lang="en-US" sz="4000" dirty="0">
                <a:solidFill>
                  <a:schemeClr val="tx1"/>
                </a:solidFill>
                <a:latin typeface="Palatino Linotype"/>
              </a:rPr>
              <a:t>Literacy Series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159230"/>
            <a:ext cx="11535369" cy="4068876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dirty="0">
                <a:latin typeface="Palatino Linotype"/>
                <a:cs typeface="Arial"/>
              </a:rPr>
              <a:t>Early literacy activities supported in the home impact children’s future literacy success.</a:t>
            </a:r>
            <a:endParaRPr lang="en-US" dirty="0"/>
          </a:p>
          <a:p>
            <a:r>
              <a:rPr lang="en-US" dirty="0">
                <a:latin typeface="Palatino Linotype"/>
                <a:cs typeface="Arial"/>
              </a:rPr>
              <a:t>What does reading and writing together at home look like for different age children birth to age 6?</a:t>
            </a:r>
            <a:endParaRPr lang="en-US" dirty="0">
              <a:latin typeface="Palatino Linotype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92CBA-4641-CA60-A744-76DA7F8B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382" y="4591110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6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sz="3600" dirty="0">
                <a:latin typeface="Palatino Linotype"/>
                <a:cs typeface="Arial"/>
              </a:rPr>
              <a:t>Birth to 1 year old: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08" y="1242738"/>
            <a:ext cx="11535369" cy="4371588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b="1" dirty="0">
                <a:latin typeface="Palatino Linotype"/>
                <a:cs typeface="Arial"/>
              </a:rPr>
              <a:t>Reading:</a:t>
            </a:r>
            <a:r>
              <a:rPr lang="en-US" dirty="0">
                <a:latin typeface="Palatino Linotype"/>
                <a:cs typeface="Arial"/>
              </a:rPr>
              <a:t> Begin with board books featuring simple pictures and bright colors. 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</a:pPr>
            <a:r>
              <a:rPr lang="en-US" b="1" dirty="0">
                <a:latin typeface="Palatino Linotype"/>
                <a:cs typeface="Arial"/>
              </a:rPr>
              <a:t>Writing:</a:t>
            </a:r>
            <a:r>
              <a:rPr lang="en-US" dirty="0">
                <a:latin typeface="Palatino Linotype"/>
                <a:cs typeface="Arial"/>
              </a:rPr>
              <a:t> Stimulate sensory engagement. Provide a variety of safe, textured objects for an infant to touch and explore.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6A31A-9E11-657E-315A-55224124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09" y="4629692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sz="3600" dirty="0">
                <a:latin typeface="Palatino Linotype"/>
                <a:cs typeface="Arial"/>
              </a:rPr>
              <a:t>1 to 3 years old: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84" y="1169669"/>
            <a:ext cx="11535369" cy="4371588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b="1" dirty="0">
                <a:latin typeface="Palatino Linotype"/>
                <a:cs typeface="Arial"/>
              </a:rPr>
              <a:t>Reading:</a:t>
            </a:r>
            <a:r>
              <a:rPr lang="en-US" dirty="0">
                <a:latin typeface="Palatino Linotype"/>
                <a:cs typeface="Arial"/>
              </a:rPr>
              <a:t> Introduce picture books with simple stories. Ask questions about the story and characters or act out the story together.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Palatino Linotype"/>
                <a:cs typeface="Arial"/>
              </a:rPr>
              <a:t>Writing:</a:t>
            </a:r>
            <a:r>
              <a:rPr lang="en-US" dirty="0">
                <a:latin typeface="Palatino Linotype"/>
                <a:cs typeface="Arial"/>
              </a:rPr>
              <a:t> Children in this age range may start experimenting with writing. Provide large paper and crayons for them to scribble and draw.</a:t>
            </a:r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FBB48-393F-8748-BED3-6B536D1F8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837" y="4542882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8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sz="3600" dirty="0">
                <a:latin typeface="Palatino Linotype"/>
                <a:cs typeface="Arial"/>
              </a:rPr>
              <a:t>3 to 5 years old: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84" y="1169669"/>
            <a:ext cx="11535369" cy="4371588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457200" indent="-457200"/>
            <a:r>
              <a:rPr lang="en-US" b="1" dirty="0">
                <a:latin typeface="Palatino Linotype"/>
                <a:cs typeface="Arial"/>
              </a:rPr>
              <a:t>Reading:</a:t>
            </a:r>
            <a:r>
              <a:rPr lang="en-US" dirty="0">
                <a:latin typeface="Palatino Linotype"/>
                <a:cs typeface="Arial"/>
              </a:rPr>
              <a:t> Introduce more complex picture books with longer stories. Encourage predicting what will happen next. Ask them to retell the story in their own words.</a:t>
            </a:r>
            <a:endParaRPr lang="en-US" dirty="0">
              <a:cs typeface="Arial"/>
            </a:endParaRPr>
          </a:p>
          <a:p>
            <a:pPr marL="457200" indent="-457200"/>
            <a:r>
              <a:rPr lang="en-US" b="1" dirty="0">
                <a:latin typeface="Palatino Linotype"/>
                <a:cs typeface="Arial"/>
              </a:rPr>
              <a:t>Writing:</a:t>
            </a:r>
            <a:r>
              <a:rPr lang="en-US" dirty="0">
                <a:latin typeface="Palatino Linotype"/>
                <a:cs typeface="Arial"/>
              </a:rPr>
              <a:t> Provide writing materials like markers, pencils, and paper for practice. Involve them in activities such as making grocery lists or letters, or drawings for family members.</a:t>
            </a:r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AE6C8-C498-146C-0D0F-C673C9CBE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799" y="4581464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sz="3600" dirty="0">
                <a:latin typeface="Palatino Linotype"/>
                <a:cs typeface="Arial"/>
              </a:rPr>
              <a:t>5 to 6 years old: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84" y="1169669"/>
            <a:ext cx="11535369" cy="4371588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b="1" dirty="0">
                <a:latin typeface="Palatino Linotype"/>
                <a:cs typeface="Arial"/>
              </a:rPr>
              <a:t>Reading:</a:t>
            </a:r>
            <a:r>
              <a:rPr lang="en-US" dirty="0">
                <a:latin typeface="Palatino Linotype"/>
                <a:cs typeface="Arial"/>
              </a:rPr>
              <a:t> Children at this age may start reading on their own. Encourage independent reading. Help them decode words and understand the meaning of the text.</a:t>
            </a: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Palatino Linotype"/>
                <a:cs typeface="Arial"/>
              </a:rPr>
              <a:t>Writing:</a:t>
            </a:r>
            <a:r>
              <a:rPr lang="en-US" dirty="0">
                <a:latin typeface="Palatino Linotype"/>
                <a:cs typeface="Arial"/>
              </a:rPr>
              <a:t> Provide writing materials. Encourage practicing writing their name, simple words, and sentences. Support written stories and journal entries.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083C4-59AA-C0B6-2682-09C5B86B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8546" y="4533236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sz="3600" dirty="0">
                <a:latin typeface="Palatino Linotype"/>
                <a:cs typeface="Arial"/>
              </a:rPr>
              <a:t>Reading and writing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84" y="1242737"/>
            <a:ext cx="11535369" cy="3661780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dirty="0">
                <a:latin typeface="Palatino Linotype"/>
                <a:cs typeface="Arial"/>
              </a:rPr>
              <a:t>It is essential to create a positive and supportive environment for reading and writing. This can include setting aside time for reading together, praising the child's efforts, and making literacy activities enjoyable and interactive. </a:t>
            </a:r>
            <a:endParaRPr lang="en-US" dirty="0">
              <a:cs typeface="Arial"/>
            </a:endParaRPr>
          </a:p>
          <a:p>
            <a:r>
              <a:rPr lang="en-US" dirty="0">
                <a:latin typeface="Palatino Linotype"/>
                <a:cs typeface="Arial"/>
              </a:rPr>
              <a:t>Model reading and writing behaviors by demonstrating to the child how you use written language in everyday activities.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FA38D-C80A-1EBC-1CEC-8D82D45F1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002" y="4620047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F0C0-9387-DD71-D93F-54891B41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24C4-9F1B-92B9-3413-AA7FFC97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FF9C-B315-49F6-DE18-D2CFE3A3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2"/>
              </a:rPr>
              <a:t>Infants/toddlers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3"/>
              </a:rPr>
              <a:t>Ages 3-5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4"/>
              </a:rPr>
              <a:t>Age 6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7F708-3168-62D1-AC4E-A41559E4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8DE5B-7DA5-5919-613C-55D74DC97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775" y="4552528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C944-BF23-60FC-9E78-B9B07C19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710-818C-D2D4-4B1B-2D6C1AC4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A0FA-FCF1-19F2-C003-A7E41EC4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2"/>
              </a:rPr>
              <a:t>NJDOE writing at home</a:t>
            </a: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/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3"/>
              </a:rPr>
              <a:t>American Library Association/Children’s Book Council Joint Committee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A1EC4-646C-33DA-AEDC-ED85883D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A76C6-AC73-8B20-2D75-3B3D2E6A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647" y="4639338"/>
            <a:ext cx="14763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41524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9DF51BEE-0EBD-4C05-BE34-DC7312BF5F9B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EE194C2B-F6A0-4A4D-8AC1-A456BC781591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F97FB435-3AD5-4F41-810C-DDFBDD65CF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450</Words>
  <Application>Microsoft Office PowerPoint</Application>
  <PresentationFormat>Widescreen</PresentationFormat>
  <Paragraphs>58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Palatino Linotype</vt:lpstr>
      <vt:lpstr>Times New Roman</vt:lpstr>
      <vt:lpstr>NDJOE_Main</vt:lpstr>
      <vt:lpstr>NJDOE_TitleSlide</vt:lpstr>
      <vt:lpstr>NJDOE_SectionTitle</vt:lpstr>
      <vt:lpstr>#NJ Literacy Series</vt:lpstr>
      <vt:lpstr>#NJDOE Literacy Series</vt:lpstr>
      <vt:lpstr>Birth to 1 year old:</vt:lpstr>
      <vt:lpstr>1 to 3 years old:</vt:lpstr>
      <vt:lpstr>3 to 5 years old:</vt:lpstr>
      <vt:lpstr>5 to 6 years old:</vt:lpstr>
      <vt:lpstr>Reading and writing together</vt:lpstr>
      <vt:lpstr>Helpful Links</vt:lpstr>
      <vt:lpstr>Helpful Links Continued</vt:lpstr>
      <vt:lpstr>Thank You!</vt:lpstr>
      <vt:lpstr>Follow Us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Tips #2</dc:title>
  <dc:creator>New Jersey Department of Education</dc:creator>
  <cp:lastModifiedBy>Specht, Dorothea</cp:lastModifiedBy>
  <cp:revision>8</cp:revision>
  <dcterms:created xsi:type="dcterms:W3CDTF">2021-09-15T17:05:35Z</dcterms:created>
  <dcterms:modified xsi:type="dcterms:W3CDTF">2025-05-18T21:01:03Z</dcterms:modified>
</cp:coreProperties>
</file>