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8" r:id="rId2"/>
    <p:sldMasterId id="2147483682" r:id="rId3"/>
  </p:sldMasterIdLst>
  <p:notesMasterIdLst>
    <p:notesMasterId r:id="rId20"/>
  </p:notesMasterIdLst>
  <p:handoutMasterIdLst>
    <p:handoutMasterId r:id="rId21"/>
  </p:handoutMasterIdLst>
  <p:sldIdLst>
    <p:sldId id="256" r:id="rId4"/>
    <p:sldId id="277" r:id="rId5"/>
    <p:sldId id="288" r:id="rId6"/>
    <p:sldId id="297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85" r:id="rId17"/>
    <p:sldId id="263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26F910-767E-9D26-CDDF-1D6CE6E83CD6}" name="Henix, Danton" initials="DH" userId="S::dhenix@doe.nj.gov::5ed3f696-fad5-424e-99c3-823c616f7442" providerId="AD"/>
  <p188:author id="{7CD06546-9DD9-0023-DDD8-EC4F2CAE1FF9}" name="Thomas, Elizabeth" initials="ET" userId="S::ethomas@doe.nj.gov::ecf9b76d-2424-407e-a49b-ad172b417e8c" providerId="AD"/>
  <p188:author id="{F670C7AC-8B8D-CB90-7FAC-4AD84512FF4D}" name="Wharton, Beth" initials="" userId="S::bwharton@doe.nj.gov::0b442f57-5c5e-4134-81fc-d525f3363d00" providerId="AD"/>
  <p188:author id="{65E37EE9-0484-6150-813E-DD7F85BBB803}" name="Specht, Dorothea" initials="SD" userId="S::dspecht@doe.nj.gov::c7adc3ad-3650-425b-8fa9-fe35462436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34" autoAdjust="0"/>
  </p:normalViewPr>
  <p:slideViewPr>
    <p:cSldViewPr snapToGrid="0">
      <p:cViewPr varScale="1">
        <p:scale>
          <a:sx n="49" d="100"/>
          <a:sy n="49" d="100"/>
        </p:scale>
        <p:origin x="66" y="10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5AFB-E73E-4C47-BA4D-95B867A1CC0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0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ED1B8-71FD-4343-B7B5-A43CF8E883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7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7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747579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226096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01967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3FA5-3345-415E-8DE8-E8FB6C128229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3192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5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8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81" r:id="rId7"/>
    <p:sldLayoutId id="2147483675" r:id="rId8"/>
    <p:sldLayoutId id="2147483676" r:id="rId9"/>
    <p:sldLayoutId id="2147483672" r:id="rId10"/>
    <p:sldLayoutId id="2147483690" r:id="rId11"/>
    <p:sldLayoutId id="2147483669" r:id="rId12"/>
    <p:sldLayoutId id="2147483689" r:id="rId13"/>
    <p:sldLayoutId id="2147483678" r:id="rId14"/>
    <p:sldLayoutId id="2147483691" r:id="rId15"/>
    <p:sldLayoutId id="2147483692" r:id="rId16"/>
    <p:sldLayoutId id="214748369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earlychildhood/" TargetMode="External"/><Relationship Id="rId2" Type="http://schemas.openxmlformats.org/officeDocument/2006/relationships/hyperlink" Target="http://nj.gov/education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k-3office@doe.nj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sz="4800" dirty="0">
                <a:latin typeface="Palatino Linotype"/>
              </a:rPr>
              <a:t>New Jersey </a:t>
            </a:r>
            <a:br>
              <a:rPr lang="en-US" sz="4800" dirty="0"/>
            </a:br>
            <a:r>
              <a:rPr lang="en-US" sz="4000" dirty="0">
                <a:latin typeface="Palatino Linotype"/>
              </a:rPr>
              <a:t>Coaches Consortium-Session 2 (New Coaches)</a:t>
            </a: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Division of Early Childhood Services</a:t>
            </a:r>
          </a:p>
          <a:p>
            <a:r>
              <a:rPr lang="en-US" dirty="0"/>
              <a:t>Office of Kindergarten to Third Grade Education</a:t>
            </a:r>
          </a:p>
          <a:p>
            <a:r>
              <a:rPr lang="en-US" dirty="0">
                <a:latin typeface="Palatino Linotype"/>
              </a:rPr>
              <a:t>January 26, 2024</a:t>
            </a:r>
            <a:endParaRPr lang="en-US" dirty="0"/>
          </a:p>
          <a:p>
            <a:r>
              <a:rPr lang="en-US" dirty="0"/>
              <a:t>Presented By Beth Wharton, K</a:t>
            </a: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dirty="0"/>
              <a:t>3 Coordinator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B217-34CE-468E-A046-83BB764B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E2405"/>
                </a:solidFill>
                <a:latin typeface="Palatino Linotype"/>
              </a:rPr>
              <a:t>Goal Setting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0D591-75FE-4847-A17E-7F37F2F0175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r>
              <a:rPr lang="en-US" sz="2800" dirty="0">
                <a:latin typeface="Palatino Linotype"/>
              </a:rPr>
              <a:t>Understand a problem, need or purpose.</a:t>
            </a:r>
          </a:p>
          <a:p>
            <a:r>
              <a:rPr lang="en-US" sz="2800" dirty="0">
                <a:latin typeface="Palatino Linotype"/>
              </a:rPr>
              <a:t>Make decisions together.</a:t>
            </a:r>
            <a:endParaRPr lang="en-US" sz="2800" dirty="0"/>
          </a:p>
          <a:p>
            <a:r>
              <a:rPr lang="en-US" sz="2800" dirty="0">
                <a:latin typeface="Palatino Linotype"/>
              </a:rPr>
              <a:t>Decide on a plan together.</a:t>
            </a:r>
            <a:endParaRPr lang="en-US" sz="2800" dirty="0"/>
          </a:p>
          <a:p>
            <a:r>
              <a:rPr lang="en-US" sz="2800" dirty="0">
                <a:latin typeface="Palatino Linotype"/>
              </a:rPr>
              <a:t>Record keep and share notes.</a:t>
            </a:r>
            <a:endParaRPr lang="en-US" sz="2800" dirty="0"/>
          </a:p>
          <a:p>
            <a:r>
              <a:rPr lang="en-US" sz="2800" dirty="0">
                <a:latin typeface="Palatino Linotype"/>
              </a:rPr>
              <a:t>Self-reflect together.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DD3B35-101B-4293-88BA-DD6BF282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dirty="0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86B6-83BC-4AF6-9B2D-220A6F90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E2405"/>
                </a:solidFill>
                <a:latin typeface="Palatino Linotype"/>
              </a:rPr>
              <a:t>When Resistance Arrives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73AFA-EF43-4994-BE8A-98CA7BEB25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r>
              <a:rPr lang="en-US" sz="2800" dirty="0">
                <a:latin typeface="Palatino Linotype"/>
              </a:rPr>
              <a:t>Find a support system..</a:t>
            </a:r>
          </a:p>
          <a:p>
            <a:r>
              <a:rPr lang="en-US" sz="2800" dirty="0">
                <a:latin typeface="Palatino Linotype"/>
              </a:rPr>
              <a:t>Try to work with a small group</a:t>
            </a:r>
          </a:p>
          <a:p>
            <a:r>
              <a:rPr lang="en-US" sz="2800" dirty="0">
                <a:latin typeface="Palatino Linotype"/>
              </a:rPr>
              <a:t>Do not own all the problems.</a:t>
            </a:r>
          </a:p>
          <a:p>
            <a:r>
              <a:rPr lang="en-US" sz="2800" dirty="0">
                <a:latin typeface="Palatino Linotype"/>
              </a:rPr>
              <a:t>Provide resources.</a:t>
            </a:r>
          </a:p>
          <a:p>
            <a:r>
              <a:rPr lang="en-US" sz="2800" dirty="0">
                <a:latin typeface="Palatino Linotype"/>
              </a:rPr>
              <a:t>Show mutual respect.</a:t>
            </a:r>
          </a:p>
          <a:p>
            <a:r>
              <a:rPr lang="en-US" sz="2800" dirty="0">
                <a:latin typeface="Palatino Linotype"/>
              </a:rPr>
              <a:t>Self-reflect.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8E619-CE85-4ABB-8F39-6E0EAEC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dirty="0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0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5AE-989F-42C2-A9EE-EFE5C346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E2405"/>
                </a:solidFill>
                <a:latin typeface="Palatino Linotype"/>
              </a:rPr>
              <a:t>Problems and Solution Strategies 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22040-4AC4-493B-89CC-01064829FE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r>
              <a:rPr lang="en-US" sz="2800" dirty="0">
                <a:latin typeface="Palatino Linotype"/>
              </a:rPr>
              <a:t>Break out groups.</a:t>
            </a:r>
          </a:p>
          <a:p>
            <a:r>
              <a:rPr lang="en-US" sz="2800" dirty="0">
                <a:latin typeface="Palatino Linotype"/>
              </a:rPr>
              <a:t>Use form to guide discussion.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819EA3-FCAF-4789-AE37-77D9FEE0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99BE1-7AAF-3ED5-F4B2-FCDF9478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E2405"/>
                </a:solidFill>
                <a:latin typeface="Palatino Linotype"/>
              </a:rPr>
              <a:t>Problems and Solution Strategies (2 of 2)</a:t>
            </a:r>
            <a:endParaRPr lang="en-US" dirty="0">
              <a:latin typeface="Palatino Linotype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76562-9321-3D92-C491-5E7AF92295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r>
              <a:rPr lang="en-US" sz="2800" dirty="0">
                <a:latin typeface="Palatino Linotype"/>
              </a:rPr>
              <a:t>Come back together and share out.</a:t>
            </a:r>
            <a:endParaRPr lang="en-US" dirty="0">
              <a:latin typeface="Palatino Linotype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2347CE-16F1-DCFA-D170-46B95F67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78958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4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62C4-13BF-4B32-96F6-C2E1527B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E2405"/>
                </a:solidFill>
                <a:latin typeface="Palatino Linotype"/>
              </a:rPr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57D933-789E-48EE-BD1C-C58E43536C3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pPr marL="457200" indent="-457200"/>
            <a:r>
              <a:rPr lang="en-US" sz="2800" dirty="0">
                <a:latin typeface="Palatino Linotype"/>
              </a:rPr>
              <a:t>What have you been working on that you are proud of and can talk about and share?</a:t>
            </a:r>
          </a:p>
          <a:p>
            <a:r>
              <a:rPr lang="en-US" sz="2800" dirty="0">
                <a:latin typeface="Palatino Linotype"/>
              </a:rPr>
              <a:t>Comments and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27214-CCB6-4E47-A8F2-6920D59D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 Linotype"/>
              </a:rPr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Facebook: </a:t>
            </a:r>
            <a:br>
              <a:rPr lang="en-US" sz="1400" dirty="0"/>
            </a:br>
            <a:r>
              <a:rPr lang="en-US" sz="1400" dirty="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 dirty="0"/>
              <a:t>LinkedIn: </a:t>
            </a:r>
            <a:br>
              <a:rPr lang="en-US" sz="1600" dirty="0"/>
            </a:br>
            <a:r>
              <a:rPr lang="en-US" dirty="0"/>
              <a:t>New Jersey Department of Education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 dirty="0"/>
              <a:t>Threads: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/>
              <a:t>YouTube: </a:t>
            </a:r>
            <a:r>
              <a:rPr lang="en-US" sz="1400" dirty="0"/>
              <a:t>@newjerseydepartmentofeduca6565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F85022-EDFF-4EDD-B667-A88593A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 Linotype"/>
              </a:rPr>
              <a:t>Thank You!</a:t>
            </a:r>
          </a:p>
        </p:txBody>
      </p:sp>
      <p:sp>
        <p:nvSpPr>
          <p:cNvPr id="11" name="Website">
            <a:extLst>
              <a:ext uri="{FF2B5EF4-FFF2-40B4-BE49-F238E27FC236}">
                <a16:creationId xmlns:a16="http://schemas.microsoft.com/office/drawing/2014/main" id="{4E6DD0DE-325E-47CB-9D78-EE0FDE0A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 sz="2800" dirty="0">
                <a:latin typeface="Palatino Linotype"/>
              </a:rPr>
              <a:t>New Jersey Department of Education: </a:t>
            </a:r>
            <a:r>
              <a:rPr lang="en-US" sz="2800" dirty="0">
                <a:solidFill>
                  <a:srgbClr val="0000FF"/>
                </a:solidFill>
                <a:latin typeface="Palatino Linotyp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nj.gov/education</a:t>
            </a:r>
          </a:p>
        </p:txBody>
      </p:sp>
      <p:sp>
        <p:nvSpPr>
          <p:cNvPr id="20" name="contact info">
            <a:extLst>
              <a:ext uri="{FF2B5EF4-FFF2-40B4-BE49-F238E27FC236}">
                <a16:creationId xmlns:a16="http://schemas.microsoft.com/office/drawing/2014/main" id="{ACF9ECBB-DEA9-4ED4-A2DA-7517CD7887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" y="3619148"/>
            <a:ext cx="12191999" cy="14934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 dirty="0">
                <a:latin typeface="Palatino Linotype"/>
                <a:hlinkClick r:id="rId3"/>
              </a:rPr>
              <a:t>nj.gov/education/earlychildhood/</a:t>
            </a:r>
            <a:endParaRPr lang="en-US" sz="2800" dirty="0"/>
          </a:p>
          <a:p>
            <a:r>
              <a:rPr lang="en-US" sz="2800" dirty="0">
                <a:latin typeface="Palatino Linotype"/>
                <a:hlinkClick r:id="rId4"/>
              </a:rPr>
              <a:t>Beth.Wharton@doe.nj.gov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423-45AA-4205-B15A-BC4506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DC80-4288-4FDB-8BDC-DBE65D1A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6E2405"/>
                </a:solidFill>
                <a:latin typeface="Palatino Linotype"/>
              </a:rPr>
              <a:t>Welcome Everyone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AD8A-355F-48BD-A7FE-1CDD17056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r>
              <a:rPr lang="en-US" sz="2800" dirty="0">
                <a:latin typeface="Palatino Linotype"/>
              </a:rPr>
              <a:t>Please remember to mute yourself when not speaking in the group.</a:t>
            </a:r>
          </a:p>
          <a:p>
            <a:r>
              <a:rPr lang="en-US" sz="2800" dirty="0">
                <a:latin typeface="Palatino Linotype"/>
              </a:rPr>
              <a:t>Please put your full name and school district in the chat.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780C5-9121-4968-937D-0201FCCA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907E-A7F7-4DC4-A5E9-871B80E7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6E2405"/>
                </a:solidFill>
                <a:latin typeface="Palatino Linotype"/>
              </a:rPr>
              <a:t>Session 1 Recap-Highlights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D608E-A237-43B3-9773-62139C0A60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r>
              <a:rPr lang="en-US" sz="2800" dirty="0">
                <a:latin typeface="Palatino Linotype"/>
              </a:rPr>
              <a:t>Goals of the New Jersey Coaching Consortium</a:t>
            </a:r>
          </a:p>
          <a:p>
            <a:r>
              <a:rPr lang="en-US" sz="2800" dirty="0">
                <a:latin typeface="Palatino Linotype"/>
              </a:rPr>
              <a:t>Participant expectations</a:t>
            </a:r>
          </a:p>
          <a:p>
            <a:r>
              <a:rPr lang="en-US" sz="2800" dirty="0">
                <a:latin typeface="Palatino Linotype"/>
              </a:rPr>
              <a:t>Qualities of instructional coaches</a:t>
            </a:r>
          </a:p>
          <a:p>
            <a:r>
              <a:rPr lang="en-US" sz="2800" dirty="0">
                <a:latin typeface="Palatino Linotype"/>
              </a:rPr>
              <a:t>The role of the instructional coach</a:t>
            </a:r>
          </a:p>
          <a:p>
            <a:r>
              <a:rPr lang="en-US" sz="2800" dirty="0">
                <a:latin typeface="Palatino Linotype"/>
              </a:rPr>
              <a:t>Reflective Coaching Cycle</a:t>
            </a:r>
          </a:p>
          <a:p>
            <a:r>
              <a:rPr lang="en-US" sz="2800" dirty="0">
                <a:latin typeface="Palatino Linotype"/>
              </a:rPr>
              <a:t>Coaching priorities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CC734F-5D3E-47B2-BCEF-061127FD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8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5663-A037-691A-D1BA-BED6FB5F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Times New Roman"/>
                <a:cs typeface="Times New Roman"/>
              </a:rPr>
              <a:t>Training Objectives for Session 2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8C2B5-299A-D67C-631B-CDD2D5B017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Participants will explore ways to build trust and foster collaborative relationships while coaching.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  <a:p>
            <a:pPr marL="457200" indent="-457200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Participants will work with one another to use problem-solving techniques to handle various coaching scenarios.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A4C9A-41DF-0DED-FCE7-C87D283D7F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0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25EC-7EFA-47D6-908B-1E97BD8A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E2405"/>
                </a:solidFill>
                <a:latin typeface="Palatino Linotype"/>
              </a:rPr>
              <a:t>Goals for Individual Change</a:t>
            </a: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DCB87-7556-4418-A1CC-25C35B257B1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Palatino Linotype"/>
              </a:rPr>
              <a:t>Behavior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sz="2800" dirty="0">
                <a:latin typeface="Palatino Linotype"/>
              </a:rPr>
              <a:t>Attitude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Palatino Linotype"/>
              </a:rPr>
              <a:t>Cognition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3B08B9-C2C3-4FD1-B6CB-3FA751F2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8539-12D9-40D3-89D9-70ED65DB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-178387"/>
            <a:ext cx="10096959" cy="1896264"/>
          </a:xfrm>
        </p:spPr>
        <p:txBody>
          <a:bodyPr/>
          <a:lstStyle/>
          <a:p>
            <a:r>
              <a:rPr lang="en-US" sz="4000" dirty="0">
                <a:solidFill>
                  <a:srgbClr val="6E2405"/>
                </a:solidFill>
                <a:latin typeface="Palatino Linotype"/>
              </a:rPr>
              <a:t>Respectful Coaching Relationships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FC879-71D6-4B86-A91F-6989F69291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822960" bIns="45720" rtlCol="0" anchor="t">
            <a:normAutofit fontScale="92500" lnSpcReduction="20000"/>
          </a:bodyPr>
          <a:lstStyle/>
          <a:p>
            <a:r>
              <a:rPr lang="en-US" sz="2800" dirty="0">
                <a:latin typeface="Palatino Linotype"/>
              </a:rPr>
              <a:t>Listen about concerns, strengths, needs, and efforts.</a:t>
            </a:r>
          </a:p>
          <a:p>
            <a:r>
              <a:rPr lang="en-US" sz="2800" dirty="0">
                <a:latin typeface="Palatino Linotype"/>
              </a:rPr>
              <a:t>Look at data, standards, and curriculum.</a:t>
            </a:r>
          </a:p>
          <a:p>
            <a:r>
              <a:rPr lang="en-US" sz="2800" dirty="0">
                <a:latin typeface="Palatino Linotype"/>
              </a:rPr>
              <a:t>Consider student behaviors within classrooms.</a:t>
            </a:r>
          </a:p>
          <a:p>
            <a:r>
              <a:rPr lang="en-US" sz="2800" dirty="0">
                <a:latin typeface="Palatino Linotype"/>
              </a:rPr>
              <a:t>Notice teacher strengths and interests.</a:t>
            </a:r>
          </a:p>
          <a:p>
            <a:r>
              <a:rPr lang="en-US" sz="2800" dirty="0">
                <a:latin typeface="Palatino Linotype"/>
              </a:rPr>
              <a:t>Plan for instruction, the collection of data.</a:t>
            </a:r>
          </a:p>
          <a:p>
            <a:r>
              <a:rPr lang="en-US" sz="2800" dirty="0">
                <a:latin typeface="Palatino Linotype"/>
              </a:rPr>
              <a:t>Discussing formal and informal assessments. </a:t>
            </a:r>
            <a:endParaRPr lang="en-US" sz="2800" dirty="0"/>
          </a:p>
          <a:p>
            <a:r>
              <a:rPr lang="en-US" sz="2800" dirty="0">
                <a:latin typeface="Palatino Linotype"/>
              </a:rPr>
              <a:t>Find ways to collaborate to meet individual goals and school needs.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E13D5-1E5A-4942-8883-28D2490F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41169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5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3CEF-8563-43C9-A798-2EB3F2B0A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E2405"/>
                </a:solidFill>
                <a:latin typeface="Palatino Linotype"/>
              </a:rPr>
              <a:t>Self-Reflection Questions (chat)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79F04-AA86-49D5-B04C-C061508BE0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947019"/>
            <a:ext cx="11338560" cy="5152029"/>
          </a:xfrm>
        </p:spPr>
        <p:txBody>
          <a:bodyPr vert="horz" lIns="91440" tIns="45720" rIns="822960" bIns="45720" rtlCol="0" anchor="t">
            <a:noAutofit/>
          </a:bodyPr>
          <a:lstStyle/>
          <a:p>
            <a:r>
              <a:rPr lang="en-US" sz="2800" dirty="0">
                <a:latin typeface="Palatino Linotype"/>
              </a:rPr>
              <a:t>How were you introduced to staff?</a:t>
            </a:r>
          </a:p>
          <a:p>
            <a:r>
              <a:rPr lang="en-US" sz="2800" dirty="0">
                <a:latin typeface="Palatino Linotype"/>
              </a:rPr>
              <a:t>What does the staff know or understand about you?</a:t>
            </a:r>
          </a:p>
          <a:p>
            <a:r>
              <a:rPr lang="en-US" sz="2800" dirty="0">
                <a:latin typeface="Palatino Linotype"/>
              </a:rPr>
              <a:t>How do you want your role to be understood by staff?</a:t>
            </a:r>
          </a:p>
          <a:p>
            <a:r>
              <a:rPr lang="en-US" sz="2800" dirty="0">
                <a:latin typeface="Palatino Linotype"/>
              </a:rPr>
              <a:t>Do students and parents also know who you are and your role?</a:t>
            </a:r>
          </a:p>
          <a:p>
            <a:r>
              <a:rPr lang="en-US" sz="2800" dirty="0">
                <a:latin typeface="Palatino Linotype"/>
              </a:rPr>
              <a:t>How do you currently approach the various personalities within your building? Is that working for you?</a:t>
            </a:r>
          </a:p>
          <a:p>
            <a:r>
              <a:rPr lang="en-US" sz="2800" dirty="0">
                <a:latin typeface="Palatino Linotype"/>
              </a:rPr>
              <a:t>How do you spend most of your time when coaching? Is that working for you?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E9279-2E0C-48D7-B7D0-796081A7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866C-C556-4735-BA61-D81D4751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E2405"/>
                </a:solidFill>
                <a:latin typeface="Palatino Linotype"/>
              </a:rPr>
              <a:t>Building Relationships with Staff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26ADD-63C4-4C60-8EB1-43755CB43A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r>
              <a:rPr lang="en-US" sz="2800" dirty="0">
                <a:latin typeface="Palatino Linotype"/>
              </a:rPr>
              <a:t>Listen</a:t>
            </a:r>
          </a:p>
          <a:p>
            <a:r>
              <a:rPr lang="en-US" sz="2800" dirty="0">
                <a:latin typeface="Palatino Linotype"/>
              </a:rPr>
              <a:t>Question</a:t>
            </a:r>
          </a:p>
          <a:p>
            <a:r>
              <a:rPr lang="en-US" sz="2800" dirty="0">
                <a:latin typeface="Palatino Linotype"/>
              </a:rPr>
              <a:t>Paraphrase</a:t>
            </a:r>
          </a:p>
          <a:p>
            <a:r>
              <a:rPr lang="en-US" sz="2800" dirty="0">
                <a:latin typeface="Palatino Linotype"/>
              </a:rPr>
              <a:t>Clarify</a:t>
            </a:r>
          </a:p>
          <a:p>
            <a:r>
              <a:rPr lang="en-US" sz="2800" dirty="0">
                <a:latin typeface="Palatino Linotype"/>
              </a:rPr>
              <a:t>Summarize</a:t>
            </a:r>
          </a:p>
          <a:p>
            <a:r>
              <a:rPr lang="en-US" sz="2800" dirty="0">
                <a:latin typeface="Palatino Linotype"/>
              </a:rPr>
              <a:t>Choosing words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05CBE-4840-4A40-8408-28C5D603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8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064D-3D58-48E7-996F-A25C9730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E2405"/>
                </a:solidFill>
                <a:latin typeface="Palatino Linotype"/>
              </a:rPr>
              <a:t>Building Trust with Staff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E51C0-C5E2-44D6-BE45-6388CDEFFE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r>
              <a:rPr lang="en-US" sz="2800" dirty="0">
                <a:latin typeface="Palatino Linotype"/>
              </a:rPr>
              <a:t>Probe for more</a:t>
            </a:r>
          </a:p>
          <a:p>
            <a:r>
              <a:rPr lang="en-US" sz="2800" dirty="0">
                <a:latin typeface="Palatino Linotype"/>
              </a:rPr>
              <a:t>Self-Reflection</a:t>
            </a:r>
          </a:p>
          <a:p>
            <a:r>
              <a:rPr lang="en-US" sz="2800" dirty="0">
                <a:latin typeface="Palatino Linotype"/>
              </a:rPr>
              <a:t>Find out together</a:t>
            </a:r>
          </a:p>
          <a:p>
            <a:r>
              <a:rPr lang="en-US" sz="2800" dirty="0">
                <a:latin typeface="Palatino Linotype"/>
              </a:rPr>
              <a:t>Provide resources</a:t>
            </a:r>
          </a:p>
          <a:p>
            <a:r>
              <a:rPr lang="en-US" sz="2800" dirty="0">
                <a:latin typeface="Palatino Linotype"/>
              </a:rPr>
              <a:t>Keep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D34FCC-31A4-4A2B-97F0-FA4A4EE9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02120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54CFC8EA-E008-44E1-8673-8AAADB6EDDC7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BAD783E9-B5E0-4BB5-B18C-531425630476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8584AAFA-913A-46C4-82D9-8779EB51097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NJDOE_0921</Template>
  <TotalTime>28</TotalTime>
  <Words>504</Words>
  <Application>Microsoft Office PowerPoint</Application>
  <PresentationFormat>Widescreen</PresentationFormat>
  <Paragraphs>101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Palatino Linotype</vt:lpstr>
      <vt:lpstr>Times New Roman</vt:lpstr>
      <vt:lpstr>NDJOE_Main</vt:lpstr>
      <vt:lpstr>NJDOE_TitleSlide</vt:lpstr>
      <vt:lpstr>NJDOE_SectionTitle</vt:lpstr>
      <vt:lpstr>New Jersey  Coaches Consortium-Session 2 (New Coaches)</vt:lpstr>
      <vt:lpstr>Welcome Everyone</vt:lpstr>
      <vt:lpstr>Session 1 Recap-Highlights</vt:lpstr>
      <vt:lpstr>Training Objectives for Session 2</vt:lpstr>
      <vt:lpstr>Goals for Individual Change</vt:lpstr>
      <vt:lpstr>Respectful Coaching Relationships</vt:lpstr>
      <vt:lpstr>Self-Reflection Questions (chat)</vt:lpstr>
      <vt:lpstr>Building Relationships with Staff</vt:lpstr>
      <vt:lpstr>Building Trust with Staff</vt:lpstr>
      <vt:lpstr>Goal Setting</vt:lpstr>
      <vt:lpstr>When Resistance Arrives</vt:lpstr>
      <vt:lpstr>Problems and Solution Strategies (1 of 2)</vt:lpstr>
      <vt:lpstr>Problems and Solution Strategies (2 of 2)</vt:lpstr>
      <vt:lpstr>Next Steps</vt:lpstr>
      <vt:lpstr>Follow Us on Social Media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Coaching Consortium Session 2 (New Coaches)</dc:title>
  <dc:creator>New Jersey Department of Education</dc:creator>
  <cp:lastModifiedBy>Leech, Melissa</cp:lastModifiedBy>
  <cp:revision>11</cp:revision>
  <dcterms:created xsi:type="dcterms:W3CDTF">2023-01-06T18:06:37Z</dcterms:created>
  <dcterms:modified xsi:type="dcterms:W3CDTF">2024-08-12T14:58:01Z</dcterms:modified>
</cp:coreProperties>
</file>