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7" r:id="rId5"/>
    <p:sldId id="288" r:id="rId6"/>
    <p:sldId id="258" r:id="rId7"/>
    <p:sldId id="284" r:id="rId8"/>
    <p:sldId id="279" r:id="rId9"/>
    <p:sldId id="263" r:id="rId10"/>
    <p:sldId id="286" r:id="rId11"/>
    <p:sldId id="264" r:id="rId12"/>
    <p:sldId id="283" r:id="rId13"/>
    <p:sldId id="291" r:id="rId14"/>
    <p:sldId id="290" r:id="rId15"/>
    <p:sldId id="272" r:id="rId16"/>
    <p:sldId id="285" r:id="rId17"/>
    <p:sldId id="257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26F910-767E-9D26-CDDF-1D6CE6E83CD6}" name="Henix, Danton" initials="DH" userId="S::dhenix@doe.nj.gov::5ed3f696-fad5-424e-99c3-823c616f7442" providerId="AD"/>
  <p188:author id="{7CD06546-9DD9-0023-DDD8-EC4F2CAE1FF9}" name="Thomas, Elizabeth" initials="ET" userId="S::ethomas@doe.nj.gov::ecf9b76d-2424-407e-a49b-ad172b417e8c" providerId="AD"/>
  <p188:author id="{F670C7AC-8B8D-CB90-7FAC-4AD84512FF4D}" name="Wharton, Beth" initials="" userId="S::bwharton@doe.nj.gov::0b442f57-5c5e-4134-81fc-d525f3363d00" providerId="AD"/>
  <p188:author id="{65E37EE9-0484-6150-813E-DD7F85BBB803}" name="Specht, Dorothea" initials="SD" userId="S::dspecht@doe.nj.gov::c7adc3ad-3650-425b-8fa9-fe35462436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525" autoAdjust="0"/>
  </p:normalViewPr>
  <p:slideViewPr>
    <p:cSldViewPr snapToGrid="0">
      <p:cViewPr varScale="1">
        <p:scale>
          <a:sx n="64" d="100"/>
          <a:sy n="64" d="100"/>
        </p:scale>
        <p:origin x="90" y="85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8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10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8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D1B8-71FD-4343-B7B5-A43CF8E883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7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0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1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3FA5-3345-415E-8DE8-E8FB6C128229}" type="datetime1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319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6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78" r:id="rId14"/>
    <p:sldLayoutId id="2147483691" r:id="rId15"/>
    <p:sldLayoutId id="2147483692" r:id="rId16"/>
    <p:sldLayoutId id="214748369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nj.gov/educ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4834"/>
            <a:ext cx="12191999" cy="1466060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dirty="0">
                <a:latin typeface="Palatino Linotype"/>
              </a:rPr>
              <a:t>New Jersey Coaching Consortium-(New Coaches)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Division of Early Childhood Services</a:t>
            </a:r>
          </a:p>
          <a:p>
            <a:r>
              <a:rPr lang="en-US" dirty="0"/>
              <a:t>Office of Kindergarten to Third Grade Education</a:t>
            </a:r>
          </a:p>
          <a:p>
            <a:r>
              <a:rPr lang="en-US" dirty="0">
                <a:latin typeface="Palatino Linotype"/>
              </a:rPr>
              <a:t>October 27, 2023</a:t>
            </a:r>
            <a:endParaRPr lang="en-US" dirty="0"/>
          </a:p>
          <a:p>
            <a:r>
              <a:rPr lang="en-US" dirty="0"/>
              <a:t>Presented By Beth Wharton, K</a:t>
            </a: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3 Coordinator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3511-6AAC-4AB6-87E6-5EBB2EA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Coaching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67CD-A3FD-4548-95D7-E902143D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398866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02124"/>
                </a:solidFill>
                <a:latin typeface="+mn-lt"/>
              </a:rPr>
              <a:t>Generally,</a:t>
            </a:r>
            <a:r>
              <a:rPr lang="en-US" b="1" dirty="0">
                <a:solidFill>
                  <a:srgbClr val="202124"/>
                </a:solidFill>
                <a:effectLst/>
                <a:latin typeface="+mn-lt"/>
              </a:rPr>
              <a:t> consists of four components: </a:t>
            </a:r>
          </a:p>
          <a:p>
            <a:r>
              <a:rPr lang="en-US" dirty="0">
                <a:solidFill>
                  <a:srgbClr val="202124"/>
                </a:solidFill>
                <a:latin typeface="+mn-lt"/>
              </a:rPr>
              <a:t>G</a:t>
            </a:r>
            <a:r>
              <a:rPr lang="en-US" i="0" dirty="0">
                <a:solidFill>
                  <a:srgbClr val="202124"/>
                </a:solidFill>
                <a:effectLst/>
                <a:latin typeface="+mn-lt"/>
              </a:rPr>
              <a:t>oal setting</a:t>
            </a:r>
          </a:p>
          <a:p>
            <a:r>
              <a:rPr lang="en-US" dirty="0">
                <a:solidFill>
                  <a:srgbClr val="202124"/>
                </a:solidFill>
                <a:latin typeface="+mn-lt"/>
              </a:rPr>
              <a:t>P</a:t>
            </a:r>
            <a:r>
              <a:rPr lang="en-US" i="0" dirty="0">
                <a:solidFill>
                  <a:srgbClr val="202124"/>
                </a:solidFill>
                <a:effectLst/>
                <a:latin typeface="+mn-lt"/>
              </a:rPr>
              <a:t>lanning</a:t>
            </a:r>
          </a:p>
          <a:p>
            <a:r>
              <a:rPr lang="en-US" i="0" dirty="0">
                <a:solidFill>
                  <a:srgbClr val="202124"/>
                </a:solidFill>
                <a:effectLst/>
                <a:latin typeface="+mn-lt"/>
              </a:rPr>
              <a:t>Observation</a:t>
            </a:r>
          </a:p>
          <a:p>
            <a:r>
              <a:rPr lang="en-US" dirty="0">
                <a:solidFill>
                  <a:srgbClr val="202124"/>
                </a:solidFill>
                <a:latin typeface="+mn-lt"/>
              </a:rPr>
              <a:t>R</a:t>
            </a:r>
            <a:r>
              <a:rPr lang="en-US" i="0" dirty="0">
                <a:solidFill>
                  <a:srgbClr val="202124"/>
                </a:solidFill>
                <a:effectLst/>
                <a:latin typeface="+mn-lt"/>
              </a:rPr>
              <a:t>eflection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FC450-752E-4EF8-A365-8CB389CF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7A2E-8E94-F2A1-B255-1E0EA398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Reflective Coaching 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BB4B-2B43-69EA-9545-05DAE5C83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995932" cy="4498057"/>
          </a:xfrm>
        </p:spPr>
        <p:txBody>
          <a:bodyPr>
            <a:normAutofit fontScale="47500" lnSpcReduction="20000"/>
          </a:bodyPr>
          <a:lstStyle/>
          <a:p>
            <a:r>
              <a:rPr lang="en-US" sz="4000" b="1" dirty="0"/>
              <a:t>Visits</a:t>
            </a:r>
            <a:endParaRPr lang="en-US" sz="4000" dirty="0"/>
          </a:p>
          <a:p>
            <a:r>
              <a:rPr lang="en-US" sz="4000" dirty="0"/>
              <a:t>Look at what is happening in the classroom instruction and environment in classrooms</a:t>
            </a:r>
          </a:p>
          <a:p>
            <a:r>
              <a:rPr lang="en-US" sz="4000" b="1" dirty="0"/>
              <a:t>Pre-conference</a:t>
            </a:r>
          </a:p>
          <a:p>
            <a:r>
              <a:rPr lang="en-US" sz="4000" dirty="0"/>
              <a:t>Could be a discussion of needs, questions, or planning for a lesson based on student data</a:t>
            </a:r>
          </a:p>
          <a:p>
            <a:r>
              <a:rPr lang="en-US" sz="4000" b="1" dirty="0"/>
              <a:t>Demonstration lesson</a:t>
            </a:r>
          </a:p>
          <a:p>
            <a:r>
              <a:rPr lang="en-US" sz="4000" dirty="0"/>
              <a:t>Coach is modeling and teacher is watching while filling out a lesson viewing sheet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7A17A-30F0-63DB-B745-95620A1BC4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6019798" cy="4498057"/>
          </a:xfrm>
        </p:spPr>
        <p:txBody>
          <a:bodyPr>
            <a:noAutofit/>
          </a:bodyPr>
          <a:lstStyle/>
          <a:p>
            <a:r>
              <a:rPr lang="en-US" sz="1900" b="1" dirty="0"/>
              <a:t>Post-conference </a:t>
            </a:r>
          </a:p>
          <a:p>
            <a:r>
              <a:rPr lang="en-US" sz="1900" dirty="0"/>
              <a:t>Meeting to discuss lessons, ask questions, and make self-reflections</a:t>
            </a:r>
            <a:endParaRPr lang="en-US" sz="1900" b="1" dirty="0"/>
          </a:p>
          <a:p>
            <a:r>
              <a:rPr lang="en-US" sz="1900" b="1" dirty="0"/>
              <a:t>Co-teaching/Collaborative Lesson </a:t>
            </a:r>
          </a:p>
          <a:p>
            <a:r>
              <a:rPr lang="en-US" sz="1900" dirty="0"/>
              <a:t>Teacher and coach will conduct a lesson together after planning together</a:t>
            </a:r>
            <a:endParaRPr lang="en-US" sz="1900" b="1" dirty="0"/>
          </a:p>
          <a:p>
            <a:r>
              <a:rPr lang="en-US" sz="1900" b="1" dirty="0"/>
              <a:t>Follow up </a:t>
            </a:r>
          </a:p>
          <a:p>
            <a:r>
              <a:rPr lang="en-US" sz="1900" dirty="0"/>
              <a:t>May be a visit, book study, professional development, video, or additional planning, modeling, and co-teaching of lessons.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630E8-A120-2B9E-6FA1-BB0DFA38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1DA7-08A6-453D-8C76-EDBFCA4D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Reflective Moment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C677-6526-453E-A60C-A88E4FD3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4351048"/>
          </a:xfrm>
        </p:spPr>
        <p:txBody>
          <a:bodyPr/>
          <a:lstStyle/>
          <a:p>
            <a:r>
              <a:rPr lang="en-US" dirty="0"/>
              <a:t>Stop, think, and reflect </a:t>
            </a:r>
            <a:r>
              <a:rPr lang="en-US" sz="3200" dirty="0"/>
              <a:t>on the Reflective Coaching Cycle</a:t>
            </a:r>
            <a:endParaRPr lang="en-US" dirty="0"/>
          </a:p>
          <a:p>
            <a:r>
              <a:rPr lang="en-US" dirty="0"/>
              <a:t>Reflect on which stage of coaching you see yourself mostly in and think about where you would like to spend more time and why.</a:t>
            </a:r>
          </a:p>
          <a:p>
            <a:r>
              <a:rPr lang="en-US" dirty="0"/>
              <a:t>Let’s share 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3773D-6A68-4E06-8FCF-F5F0640C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E2405"/>
                </a:solidFill>
              </a:rPr>
              <a:t>Coaching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249960"/>
            <a:ext cx="11338560" cy="4849088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lang="en-US" sz="4800" b="1" dirty="0"/>
              <a:t>Establish Priorities based upon school level information including:</a:t>
            </a:r>
          </a:p>
          <a:p>
            <a:r>
              <a:rPr lang="en-US" sz="4800" dirty="0"/>
              <a:t>Professional development topics that have been previously done</a:t>
            </a:r>
          </a:p>
          <a:p>
            <a:r>
              <a:rPr lang="en-US" sz="4800" dirty="0"/>
              <a:t>Upcoming professional development goals for the year and the scheduled dates </a:t>
            </a:r>
          </a:p>
          <a:p>
            <a:r>
              <a:rPr lang="en-US" sz="4800" dirty="0"/>
              <a:t>District/school wide goals</a:t>
            </a:r>
          </a:p>
          <a:p>
            <a:r>
              <a:rPr lang="en-US" sz="4800" dirty="0"/>
              <a:t>The assessment schedule for the school</a:t>
            </a:r>
          </a:p>
          <a:p>
            <a:r>
              <a:rPr lang="en-US" sz="4800" dirty="0"/>
              <a:t>Regularly scheduled meetings that the instructional coach needs to attend</a:t>
            </a:r>
          </a:p>
          <a:p>
            <a:r>
              <a:rPr lang="en-US" sz="4800" dirty="0"/>
              <a:t>PLC meetings or data team meetings for each grade level</a:t>
            </a:r>
          </a:p>
          <a:p>
            <a:r>
              <a:rPr lang="en-US" sz="4800" dirty="0"/>
              <a:t>Number of new staff members this year (Not only new to the building, but also teaching a new grade level this year, or returning from a leave of absence)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91520-5BDC-48AB-95C1-484D3DB2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62C4-13BF-4B32-96F6-C2E1527B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E2405"/>
                </a:solidFill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57D933-789E-48EE-BD1C-C58E43536C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6720" y="2861326"/>
            <a:ext cx="11338560" cy="747579"/>
          </a:xfrm>
        </p:spPr>
        <p:txBody>
          <a:bodyPr vert="horz" lIns="91440" tIns="45720" rIns="82296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aseline="30000" dirty="0">
                <a:latin typeface="Palatino Linotype"/>
              </a:rPr>
              <a:t>How will you turn-key this information?</a:t>
            </a:r>
            <a:endParaRPr lang="en-US" dirty="0">
              <a:latin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27214-CCB6-4E47-A8F2-6920D59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Beth Wharton, K</a:t>
            </a: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3 Coordinator</a:t>
            </a:r>
          </a:p>
          <a:p>
            <a:r>
              <a:rPr lang="en-US" u="sng" dirty="0">
                <a:solidFill>
                  <a:srgbClr val="0000FF"/>
                </a:solidFill>
              </a:rPr>
              <a:t>Beth.Wharton@doe.nj.gov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DC80-4288-4FDB-8BDC-DBE65D1A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6E2405"/>
                </a:solidFill>
              </a:rPr>
              <a:t>Introductions</a:t>
            </a:r>
            <a:endParaRPr lang="en-US" sz="4000" dirty="0">
              <a:solidFill>
                <a:srgbClr val="6E240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AD8A-355F-48BD-A7FE-1CDD1705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take 1</a:t>
            </a: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2 minutes to tell us the following in the chat:</a:t>
            </a:r>
          </a:p>
          <a:p>
            <a:r>
              <a:rPr lang="en-US" dirty="0"/>
              <a:t>Your full name and school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780C5-9121-4968-937D-0201FCCA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1E7E-0A4A-499F-8611-430DBBB7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6E2405"/>
                </a:solidFill>
              </a:rPr>
              <a:t>Welcome Everyone</a:t>
            </a:r>
            <a:endParaRPr lang="en-US" dirty="0">
              <a:solidFill>
                <a:srgbClr val="6E240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83158B-1E28-484A-A255-123730528E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Presenter’s information</a:t>
            </a:r>
          </a:p>
          <a:p>
            <a:r>
              <a:rPr lang="en-US" dirty="0"/>
              <a:t>History of New Jersey Coaching Consortium</a:t>
            </a:r>
          </a:p>
          <a:p>
            <a:r>
              <a:rPr lang="en-US" dirty="0"/>
              <a:t>Directory of participants coming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E1305-B276-4855-8531-2C97A216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258441"/>
            <a:ext cx="609600" cy="441325"/>
          </a:xfrm>
        </p:spPr>
        <p:txBody>
          <a:bodyPr/>
          <a:lstStyle/>
          <a:p>
            <a:fld id="{98253277-606D-4FAE-8A3C-A979D867B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Literacy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3200" dirty="0"/>
              <a:t>Define the role of an instructional coach</a:t>
            </a:r>
          </a:p>
          <a:p>
            <a:r>
              <a:rPr lang="en-US" sz="3200" dirty="0"/>
              <a:t>Network with other coaches around the state</a:t>
            </a:r>
          </a:p>
          <a:p>
            <a:r>
              <a:rPr lang="en-US" sz="3200" dirty="0"/>
              <a:t>Learn about the reflective cycle for coaching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3200" dirty="0"/>
              <a:t>Share ideas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3200" dirty="0"/>
              <a:t>Investigate best practices 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3200" dirty="0"/>
              <a:t>Exchange developmentally appropriate K-3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FA63-E89B-487C-8B1C-64F95D74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F2EEA-3C48-4E65-B89B-6C77F55E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4265498"/>
          </a:xfrm>
        </p:spPr>
        <p:txBody>
          <a:bodyPr/>
          <a:lstStyle/>
          <a:p>
            <a:r>
              <a:rPr lang="en-US" dirty="0"/>
              <a:t>Attend three part-virtual series professional development sessions </a:t>
            </a:r>
          </a:p>
          <a:p>
            <a:r>
              <a:rPr lang="en-US" dirty="0"/>
              <a:t>Engage in meaningful conversations around K</a:t>
            </a:r>
            <a:r>
              <a:rPr lang="en-US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dirty="0"/>
              <a:t>3 topics</a:t>
            </a:r>
          </a:p>
          <a:p>
            <a:r>
              <a:rPr lang="en-US" dirty="0"/>
              <a:t>Discuss district/school coaching goals</a:t>
            </a:r>
          </a:p>
          <a:p>
            <a:r>
              <a:rPr lang="en-US" dirty="0"/>
              <a:t>Share DAP resources with one another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AEE28-4884-4C9C-B7F3-89E77A1A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A0E3-1B46-4381-A5D5-A3B8748B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Qualities of Instructional Coaches 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5817F-0766-4DBA-A9BC-53F492A8D2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1126475"/>
            <a:ext cx="11890272" cy="51307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Instructional Coaches should be:</a:t>
            </a:r>
          </a:p>
          <a:p>
            <a:r>
              <a:rPr lang="en-US" sz="1800" dirty="0"/>
              <a:t>Knowledgeable about best practices</a:t>
            </a:r>
          </a:p>
          <a:p>
            <a:r>
              <a:rPr lang="en-US" sz="1800" dirty="0"/>
              <a:t>Empathetic</a:t>
            </a:r>
          </a:p>
          <a:p>
            <a:r>
              <a:rPr lang="en-US" sz="1800" dirty="0"/>
              <a:t>Encouraging</a:t>
            </a:r>
          </a:p>
          <a:p>
            <a:r>
              <a:rPr lang="en-US" sz="1800" dirty="0"/>
              <a:t>Resourceful</a:t>
            </a:r>
          </a:p>
          <a:p>
            <a:r>
              <a:rPr lang="en-US" sz="1800" dirty="0"/>
              <a:t>Enthusiastic</a:t>
            </a:r>
          </a:p>
          <a:p>
            <a:r>
              <a:rPr lang="en-US" sz="1800" dirty="0"/>
              <a:t>Organized</a:t>
            </a:r>
          </a:p>
          <a:p>
            <a:r>
              <a:rPr lang="en-US" sz="1800" dirty="0"/>
              <a:t>Agent of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2B3D2-75B0-4CC8-B6E2-B86609A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9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603199" cy="747579"/>
          </a:xfrm>
        </p:spPr>
        <p:txBody>
          <a:bodyPr/>
          <a:lstStyle/>
          <a:p>
            <a:r>
              <a:rPr lang="en-US" sz="4000" dirty="0"/>
              <a:t>Qualities of Instructional Coaches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r>
              <a:rPr lang="en-US" sz="1600" dirty="0"/>
              <a:t>Self-reflective</a:t>
            </a:r>
          </a:p>
          <a:p>
            <a:r>
              <a:rPr lang="en-US" sz="1600" dirty="0"/>
              <a:t>Learners</a:t>
            </a:r>
          </a:p>
          <a:p>
            <a:r>
              <a:rPr lang="en-US" sz="1600" dirty="0"/>
              <a:t>Listeners</a:t>
            </a:r>
          </a:p>
          <a:p>
            <a:r>
              <a:rPr lang="en-US" sz="1600" dirty="0"/>
              <a:t>Researcher</a:t>
            </a:r>
          </a:p>
          <a:p>
            <a:r>
              <a:rPr lang="en-US" sz="1600" dirty="0"/>
              <a:t>Leader</a:t>
            </a:r>
          </a:p>
          <a:p>
            <a:r>
              <a:rPr lang="en-US" sz="1600" dirty="0"/>
              <a:t>Supporter </a:t>
            </a:r>
          </a:p>
          <a:p>
            <a:r>
              <a:rPr lang="en-US" sz="1600" dirty="0"/>
              <a:t>Data collector</a:t>
            </a:r>
          </a:p>
          <a:p>
            <a:r>
              <a:rPr lang="en-US" sz="1600" dirty="0"/>
              <a:t>Professional development provider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1DA7-08A6-453D-8C76-EDBFCA4D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Reflective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C677-6526-453E-A60C-A88E4FD3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4351048"/>
          </a:xfrm>
        </p:spPr>
        <p:txBody>
          <a:bodyPr/>
          <a:lstStyle/>
          <a:p>
            <a:r>
              <a:rPr lang="en-US" dirty="0"/>
              <a:t>Stop, think, and reflect </a:t>
            </a:r>
            <a:r>
              <a:rPr lang="en-US" sz="3200" dirty="0"/>
              <a:t>on the Qualities of Instructional Coaches. </a:t>
            </a:r>
            <a:endParaRPr lang="en-US" dirty="0"/>
          </a:p>
          <a:p>
            <a:r>
              <a:rPr lang="en-US" dirty="0"/>
              <a:t>Reflect on what qualities you see yourself strong in as well as qualities you would like to explore and strengthen more in your role and why.</a:t>
            </a:r>
          </a:p>
          <a:p>
            <a:r>
              <a:rPr lang="en-US" dirty="0"/>
              <a:t>Let’s share out.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3773D-6A68-4E06-8FCF-F5F0640C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333376"/>
            <a:ext cx="9848850" cy="872264"/>
          </a:xfrm>
        </p:spPr>
        <p:txBody>
          <a:bodyPr/>
          <a:lstStyle/>
          <a:p>
            <a:r>
              <a:rPr lang="en-US" sz="4400" dirty="0"/>
              <a:t>The Role of an Instructional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05640"/>
            <a:ext cx="11849100" cy="4918934"/>
          </a:xfrm>
        </p:spPr>
        <p:txBody>
          <a:bodyPr rIns="274320">
            <a:noAutofit/>
          </a:bodyPr>
          <a:lstStyle/>
          <a:p>
            <a:r>
              <a:rPr lang="en-US" sz="2000" dirty="0"/>
              <a:t>Strong supportive role for teachers</a:t>
            </a:r>
          </a:p>
          <a:p>
            <a:r>
              <a:rPr lang="en-US" sz="2000" dirty="0"/>
              <a:t>Provides direct instruction to students primarily when demonstrating for teachers</a:t>
            </a:r>
          </a:p>
          <a:p>
            <a:r>
              <a:rPr lang="en-US" sz="2000" dirty="0"/>
              <a:t>Supports teachers in their instructional decision making when analyzing student data</a:t>
            </a:r>
          </a:p>
          <a:p>
            <a:r>
              <a:rPr lang="en-US" sz="2000" dirty="0"/>
              <a:t>Spends a great amount of time working directly with teachers in individual and small-group meetings</a:t>
            </a:r>
          </a:p>
          <a:p>
            <a:r>
              <a:rPr lang="en-US" sz="2000" dirty="0"/>
              <a:t>Works with teachers mostly in response to teachers’ needs and concerns based upon student data</a:t>
            </a:r>
          </a:p>
          <a:p>
            <a:r>
              <a:rPr lang="en-US" sz="2000" dirty="0"/>
              <a:t>Professional growth through the reflective coaching cycle and provides PD to teachers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8258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54CFC8EA-E008-44E1-8673-8AAADB6EDDC7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BAD783E9-B5E0-4BB5-B18C-531425630476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8584AAFA-913A-46C4-82D9-8779EB51097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NJDOE_0921</Template>
  <TotalTime>88</TotalTime>
  <Words>662</Words>
  <Application>Microsoft Office PowerPoint</Application>
  <PresentationFormat>Widescreen</PresentationFormat>
  <Paragraphs>128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Palatino Linotype</vt:lpstr>
      <vt:lpstr>NDJOE_Main</vt:lpstr>
      <vt:lpstr>NJDOE_TitleSlide</vt:lpstr>
      <vt:lpstr>NJDOE_SectionTitle</vt:lpstr>
      <vt:lpstr>New Jersey Coaching Consortium-(New Coaches)</vt:lpstr>
      <vt:lpstr>Introductions</vt:lpstr>
      <vt:lpstr>Welcome Everyone</vt:lpstr>
      <vt:lpstr>Goals of the Literacy Consortium</vt:lpstr>
      <vt:lpstr>Participant Expectations</vt:lpstr>
      <vt:lpstr>Qualities of Instructional Coaches (1 of 2)</vt:lpstr>
      <vt:lpstr>Qualities of Instructional Coaches (2 of 2)</vt:lpstr>
      <vt:lpstr>Reflective Moment</vt:lpstr>
      <vt:lpstr>The Role of an Instructional Coach</vt:lpstr>
      <vt:lpstr>The Coaching Cycle </vt:lpstr>
      <vt:lpstr>Reflective Coaching Cycle</vt:lpstr>
      <vt:lpstr>Reflective Moment 2</vt:lpstr>
      <vt:lpstr>Coaching Priorities</vt:lpstr>
      <vt:lpstr>Next Steps</vt:lpstr>
      <vt:lpstr>Thank You!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Coaching Consortium (New Coaches)</dc:title>
  <dc:creator>New Jersey Department of Education</dc:creator>
  <cp:lastModifiedBy>Leech, Melissa</cp:lastModifiedBy>
  <cp:revision>10</cp:revision>
  <dcterms:created xsi:type="dcterms:W3CDTF">2023-01-06T18:06:37Z</dcterms:created>
  <dcterms:modified xsi:type="dcterms:W3CDTF">2024-08-12T14:57:08Z</dcterms:modified>
</cp:coreProperties>
</file>