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8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77" r:id="rId5"/>
    <p:sldId id="288" r:id="rId6"/>
    <p:sldId id="284" r:id="rId7"/>
    <p:sldId id="258" r:id="rId8"/>
    <p:sldId id="263" r:id="rId9"/>
    <p:sldId id="283" r:id="rId10"/>
    <p:sldId id="306" r:id="rId11"/>
    <p:sldId id="305" r:id="rId12"/>
    <p:sldId id="290" r:id="rId13"/>
    <p:sldId id="294" r:id="rId14"/>
    <p:sldId id="291" r:id="rId15"/>
    <p:sldId id="292" r:id="rId16"/>
    <p:sldId id="300" r:id="rId17"/>
    <p:sldId id="301" r:id="rId18"/>
    <p:sldId id="285" r:id="rId19"/>
    <p:sldId id="303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26F910-767E-9D26-CDDF-1D6CE6E83CD6}" name="Henix, Danton" initials="DH" userId="S::dhenix@doe.nj.gov::5ed3f696-fad5-424e-99c3-823c616f7442" providerId="AD"/>
  <p188:author id="{7CD06546-9DD9-0023-DDD8-EC4F2CAE1FF9}" name="Thomas, Elizabeth" initials="ET" userId="S::ethomas@doe.nj.gov::ecf9b76d-2424-407e-a49b-ad172b417e8c" providerId="AD"/>
  <p188:author id="{F670C7AC-8B8D-CB90-7FAC-4AD84512FF4D}" name="Wharton, Beth" initials="" userId="S::bwharton@doe.nj.gov::0b442f57-5c5e-4134-81fc-d525f3363d00" providerId="AD"/>
  <p188:author id="{65E37EE9-0484-6150-813E-DD7F85BBB803}" name="Specht, Dorothea" initials="DS" userId="S::dspecht@doe.nj.gov::c7adc3ad-3650-425b-8fa9-fe35462436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E2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9" d="100"/>
          <a:sy n="49" d="100"/>
        </p:scale>
        <p:origin x="66" y="10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D1B8-71FD-4343-B7B5-A43CF8E883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0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6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3FA5-3345-415E-8DE8-E8FB6C128229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319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5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78" r:id="rId14"/>
    <p:sldLayoutId id="2147483691" r:id="rId15"/>
    <p:sldLayoutId id="214748369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4000" dirty="0">
                <a:latin typeface="Palatino Linotype"/>
              </a:rPr>
              <a:t>New Jersey Coaching Consortium</a:t>
            </a:r>
            <a:br>
              <a:rPr lang="en-US" dirty="0">
                <a:latin typeface="Palatino Linotype"/>
              </a:rPr>
            </a:br>
            <a:r>
              <a:rPr lang="en-US" sz="2800" dirty="0">
                <a:latin typeface="Palatino Linotype"/>
              </a:rPr>
              <a:t>(Veteran Coaching Session)</a:t>
            </a:r>
            <a:endParaRPr lang="en-US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320297"/>
            <a:ext cx="12191998" cy="27612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Division of Early Childhood Services</a:t>
            </a:r>
          </a:p>
          <a:p>
            <a:r>
              <a:rPr lang="en-US" dirty="0"/>
              <a:t>Office of Kindergarten to Third Grade Education</a:t>
            </a:r>
          </a:p>
          <a:p>
            <a:r>
              <a:rPr lang="en-US" dirty="0">
                <a:latin typeface="Palatino Linotype"/>
              </a:rPr>
              <a:t>December 15, 2023</a:t>
            </a:r>
            <a:endParaRPr lang="en-US" dirty="0"/>
          </a:p>
          <a:p>
            <a:r>
              <a:rPr lang="en-US" dirty="0"/>
              <a:t>Presented By Beth Wharton, K</a:t>
            </a: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dirty="0"/>
              <a:t>3 Coordinator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1DA7-08A6-453D-8C76-EDBFCA4D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Reflection Moment-Coaching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C677-6526-453E-A60C-A88E4FD3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4351048"/>
          </a:xfrm>
        </p:spPr>
        <p:txBody>
          <a:bodyPr/>
          <a:lstStyle/>
          <a:p>
            <a:r>
              <a:rPr lang="en-US" sz="2800" dirty="0"/>
              <a:t>Stop, think, and reflect on the Reflective Coaching Cycle.</a:t>
            </a:r>
          </a:p>
          <a:p>
            <a:r>
              <a:rPr lang="en-US" sz="2800" dirty="0"/>
              <a:t>Reflect on which stage of coaching you see yourself mostly in and think about where you would like to spend more time and why.</a:t>
            </a:r>
          </a:p>
          <a:p>
            <a:r>
              <a:rPr lang="en-US" sz="2800" dirty="0"/>
              <a:t>What will be your next steps when using the reflective coaching cycle?</a:t>
            </a:r>
          </a:p>
          <a:p>
            <a:r>
              <a:rPr lang="en-US" sz="2800" dirty="0"/>
              <a:t>Let’s share out.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3773D-6A68-4E06-8FCF-F5F0640C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8539-12D9-40D3-89D9-70ED65DB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831837"/>
          </a:xfrm>
        </p:spPr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400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reate a Supportive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</a:t>
            </a:r>
            <a:r>
              <a:rPr lang="en-US" sz="400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nvironment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FC879-71D6-4B86-A91F-6989F69291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467698"/>
            <a:ext cx="11338560" cy="4631350"/>
          </a:xfrm>
        </p:spPr>
        <p:txBody>
          <a:bodyPr vert="horz" lIns="91440" tIns="45720" rIns="822960" bIns="45720" rtlCol="0" anchor="t">
            <a:normAutofit fontScale="85000" lnSpcReduction="20000"/>
          </a:bodyPr>
          <a:lstStyle/>
          <a:p>
            <a:r>
              <a:rPr lang="en-US" sz="3000" dirty="0">
                <a:latin typeface="Palatino Linotype"/>
              </a:rPr>
              <a:t>Listen to concerns, strengths, needs, and efforts.</a:t>
            </a:r>
          </a:p>
          <a:p>
            <a:r>
              <a:rPr lang="en-US" sz="3000" dirty="0">
                <a:latin typeface="Palatino Linotype"/>
              </a:rPr>
              <a:t>Look at data, standards, and curriculum.</a:t>
            </a:r>
          </a:p>
          <a:p>
            <a:r>
              <a:rPr lang="en-US" sz="3000" dirty="0">
                <a:latin typeface="Palatino Linotype"/>
              </a:rPr>
              <a:t>Consider student behaviors within classrooms.</a:t>
            </a:r>
          </a:p>
          <a:p>
            <a:r>
              <a:rPr lang="en-US" sz="3000" dirty="0">
                <a:latin typeface="Palatino Linotype"/>
              </a:rPr>
              <a:t>Notice teacher strengths and interests.</a:t>
            </a:r>
          </a:p>
          <a:p>
            <a:r>
              <a:rPr lang="en-US" sz="3000" dirty="0">
                <a:latin typeface="Palatino Linotype"/>
              </a:rPr>
              <a:t>Plan for instruction and the collection of student data.</a:t>
            </a:r>
          </a:p>
          <a:p>
            <a:r>
              <a:rPr lang="en-US" sz="3000" dirty="0">
                <a:latin typeface="Palatino Linotype"/>
              </a:rPr>
              <a:t>Discussing formal and informal assessments. </a:t>
            </a:r>
            <a:endParaRPr lang="en-US" sz="3000" dirty="0"/>
          </a:p>
          <a:p>
            <a:r>
              <a:rPr lang="en-US" sz="3000" dirty="0">
                <a:latin typeface="Palatino Linotype"/>
              </a:rPr>
              <a:t>Find ways to collaborate to meet individual goals and school needs.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E13D5-1E5A-4942-8883-28D2490F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866C-C556-4735-BA61-D81D4751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Build Relationships with Staff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26ADD-63C4-4C60-8EB1-43755CB43A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Listen</a:t>
            </a:r>
          </a:p>
          <a:p>
            <a:r>
              <a:rPr lang="en-US" sz="2800" dirty="0"/>
              <a:t>Question</a:t>
            </a:r>
          </a:p>
          <a:p>
            <a:r>
              <a:rPr lang="en-US" sz="2800" dirty="0"/>
              <a:t>Paraphrase</a:t>
            </a:r>
          </a:p>
          <a:p>
            <a:r>
              <a:rPr lang="en-US" sz="2800" dirty="0"/>
              <a:t>Clarify</a:t>
            </a:r>
          </a:p>
          <a:p>
            <a:r>
              <a:rPr lang="en-US" sz="2800" dirty="0"/>
              <a:t>Summarize</a:t>
            </a:r>
          </a:p>
          <a:p>
            <a:r>
              <a:rPr lang="en-US" sz="2800" dirty="0"/>
              <a:t>Choosing 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05CBE-4840-4A40-8408-28C5D603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8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064D-3D58-48E7-996F-A25C9730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Build Trust with Staff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E51C0-C5E2-44D6-BE45-6388CDEFFE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Probe for more.</a:t>
            </a:r>
          </a:p>
          <a:p>
            <a:r>
              <a:rPr lang="en-US" sz="2800" dirty="0"/>
              <a:t>Self-Reflection.</a:t>
            </a:r>
          </a:p>
          <a:p>
            <a:r>
              <a:rPr lang="en-US" sz="2800" dirty="0"/>
              <a:t>Find out together.</a:t>
            </a:r>
          </a:p>
          <a:p>
            <a:r>
              <a:rPr lang="en-US" sz="2800" dirty="0"/>
              <a:t>Provide resources.</a:t>
            </a:r>
          </a:p>
          <a:p>
            <a:r>
              <a:rPr lang="en-US" sz="2800" dirty="0"/>
              <a:t>Keep confidential.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34FCC-31A4-4A2B-97F0-FA4A4EE9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0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86B6-83BC-4AF6-9B2D-220A6F90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Palatino Linotype"/>
              </a:rPr>
              <a:t>Additional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3AFA-EF43-4994-BE8A-98CA7BEB25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/>
              <a:t>Find a support system.</a:t>
            </a:r>
          </a:p>
          <a:p>
            <a:r>
              <a:rPr lang="en-US" sz="2800" dirty="0">
                <a:latin typeface="Palatino Linotype"/>
              </a:rPr>
              <a:t>Try to work with a small group.</a:t>
            </a:r>
          </a:p>
          <a:p>
            <a:r>
              <a:rPr lang="en-US" sz="2800" dirty="0"/>
              <a:t>Do not own all the problems.</a:t>
            </a:r>
          </a:p>
          <a:p>
            <a:r>
              <a:rPr lang="en-US" sz="2800" dirty="0"/>
              <a:t>Provide resources.</a:t>
            </a:r>
          </a:p>
          <a:p>
            <a:r>
              <a:rPr lang="en-US" sz="2800" dirty="0">
                <a:latin typeface="Palatino Linotype"/>
              </a:rPr>
              <a:t>Show mutual respect.</a:t>
            </a:r>
          </a:p>
          <a:p>
            <a:r>
              <a:rPr lang="en-US" sz="2800" dirty="0"/>
              <a:t>Self-reflect.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8E619-CE85-4ABB-8F39-6E0EAEC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0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7B5ED-3500-A727-71E9-596E3D10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Reflection Moment-Environment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71CEE0-FBED-ED46-87D2-F09AD533D7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Think about how you currently create a supportive environment for teachers.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What does the staff know or understand about you?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What else do you want staff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to know or learn about you?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How do you think it is going and what are your next steps?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67794-9EAB-9E40-1849-64B84F1B6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53277-606D-4FAE-8A3C-A979D867B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62C4-13BF-4B32-96F6-C2E1527B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57D933-789E-48EE-BD1C-C58E43536C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6720" y="2590304"/>
            <a:ext cx="11338560" cy="1088561"/>
          </a:xfrm>
        </p:spPr>
        <p:txBody>
          <a:bodyPr vert="horz" lIns="91440" tIns="45720" rIns="82296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aseline="30000" dirty="0">
                <a:latin typeface="Palatino Linotype"/>
              </a:rPr>
              <a:t>How will you turn-key this information?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27214-CCB6-4E47-A8F2-6920D59D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9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2138-DA59-A3A6-DD51-E4346018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E2405"/>
                </a:solidFill>
              </a:rPr>
              <a:t>Thank You!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FB5ED-7AF5-A9E8-72F9-F7B93E6685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 sz="2800" dirty="0"/>
              <a:t>New Jersey Department of Education: </a:t>
            </a:r>
            <a:r>
              <a:rPr lang="en-US" sz="2800" u="sng" dirty="0">
                <a:solidFill>
                  <a:srgbClr val="0000FF"/>
                </a:solidFill>
              </a:rPr>
              <a:t>nj.gov/education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/>
              <a:t>Beth Wharton, K</a:t>
            </a:r>
            <a:r>
              <a:rPr lang="en-U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2800" dirty="0"/>
              <a:t>3 Coordinator: </a:t>
            </a:r>
            <a:r>
              <a:rPr lang="en-US" sz="2800" u="sng" dirty="0">
                <a:solidFill>
                  <a:srgbClr val="0000FF"/>
                </a:solidFill>
              </a:rPr>
              <a:t>k-3office@doe.nj.gov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E28C0-A723-57FD-73D0-076E787E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3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DC80-4288-4FDB-8BDC-DBE65D1A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AD8A-355F-48BD-A7FE-1CDD1705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Please take 1</a:t>
            </a:r>
            <a: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2800" dirty="0"/>
              <a:t>2 minutes to tell us the following in the chat:</a:t>
            </a:r>
          </a:p>
          <a:p>
            <a:r>
              <a:rPr lang="en-US" sz="2800" dirty="0"/>
              <a:t>Your full name and school district.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780C5-9121-4968-937D-0201FCCA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0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1E7E-0A4A-499F-8611-430DBBB7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Welcome Everyone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83158B-1E28-484A-A255-123730528E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Presenter’s information.</a:t>
            </a:r>
          </a:p>
          <a:p>
            <a:r>
              <a:rPr lang="en-US" sz="2800" dirty="0"/>
              <a:t>History of New Jersey Coaching Consortium.</a:t>
            </a:r>
          </a:p>
          <a:p>
            <a:r>
              <a:rPr lang="en-US" sz="2800" dirty="0"/>
              <a:t>Directory of participants coming.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E1305-B276-4855-8531-2C97A216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78958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FA63-E89B-487C-8B1C-64F95D74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Participant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F2EEA-3C48-4E65-B89B-6C77F55E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4265498"/>
          </a:xfrm>
        </p:spPr>
        <p:txBody>
          <a:bodyPr/>
          <a:lstStyle/>
          <a:p>
            <a:r>
              <a:rPr lang="en-US" sz="2800" dirty="0"/>
              <a:t>Attend three part-virtual series professional development sessions. </a:t>
            </a:r>
          </a:p>
          <a:p>
            <a:r>
              <a:rPr lang="en-US" sz="2800" dirty="0"/>
              <a:t>Engage in meaningful conversations around K</a:t>
            </a:r>
            <a:r>
              <a:rPr lang="en-U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2800" dirty="0"/>
              <a:t>3 topics.</a:t>
            </a:r>
          </a:p>
          <a:p>
            <a:r>
              <a:rPr lang="en-US" sz="2800" dirty="0"/>
              <a:t>Discuss coaching goals.</a:t>
            </a:r>
          </a:p>
          <a:p>
            <a:r>
              <a:rPr lang="en-US" sz="2800" dirty="0"/>
              <a:t>Share DAP resources with one another.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AEE28-4884-4C9C-B7F3-89E77A1A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4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/>
              </a:rPr>
              <a:t>Goals of the Coaching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274320" bIns="45720" rtlCol="0" anchor="t">
            <a:noAutofit/>
          </a:bodyPr>
          <a:lstStyle/>
          <a:p>
            <a:r>
              <a:rPr lang="en-US" sz="2800" dirty="0"/>
              <a:t>Network with other coaches around the state.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Share ideas.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Investigate best practices. 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>
                <a:latin typeface="Palatino Linotype"/>
              </a:rPr>
              <a:t>Exchange developmentally appropriate K</a:t>
            </a:r>
            <a:r>
              <a:rPr lang="en-U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Palatino Linotype"/>
              </a:rPr>
              <a:t>3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To review the importance of using the reflective coaching cycle. 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To discuss creating a supportive coaching environment for the beginning of the school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3511-6AAC-4AB6-87E6-5EBB2EAA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The Coaching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67CD-A3FD-4548-95D7-E902143D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39886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Generally,</a:t>
            </a:r>
            <a:r>
              <a:rPr lang="en-US" sz="2800" b="1" dirty="0">
                <a:solidFill>
                  <a:srgbClr val="202124"/>
                </a:solidFill>
                <a:effectLst/>
              </a:rPr>
              <a:t> consists of four components: </a:t>
            </a:r>
          </a:p>
          <a:p>
            <a:r>
              <a:rPr lang="en-US" sz="2800" dirty="0">
                <a:solidFill>
                  <a:srgbClr val="202124"/>
                </a:solidFill>
              </a:rPr>
              <a:t>G</a:t>
            </a:r>
            <a:r>
              <a:rPr lang="en-US" sz="2800" i="0" dirty="0">
                <a:solidFill>
                  <a:srgbClr val="202124"/>
                </a:solidFill>
                <a:effectLst/>
              </a:rPr>
              <a:t>oal setting</a:t>
            </a:r>
          </a:p>
          <a:p>
            <a:r>
              <a:rPr lang="en-US" sz="2800" dirty="0">
                <a:solidFill>
                  <a:srgbClr val="202124"/>
                </a:solidFill>
              </a:rPr>
              <a:t>P</a:t>
            </a:r>
            <a:r>
              <a:rPr lang="en-US" sz="2800" i="0" dirty="0">
                <a:solidFill>
                  <a:srgbClr val="202124"/>
                </a:solidFill>
                <a:effectLst/>
              </a:rPr>
              <a:t>lanning</a:t>
            </a:r>
          </a:p>
          <a:p>
            <a:r>
              <a:rPr lang="en-US" sz="2800" i="0" dirty="0">
                <a:solidFill>
                  <a:srgbClr val="202124"/>
                </a:solidFill>
                <a:effectLst/>
              </a:rPr>
              <a:t>Observation</a:t>
            </a:r>
          </a:p>
          <a:p>
            <a:r>
              <a:rPr lang="en-US" sz="2800" dirty="0">
                <a:solidFill>
                  <a:srgbClr val="202124"/>
                </a:solidFill>
              </a:rPr>
              <a:t>R</a:t>
            </a:r>
            <a:r>
              <a:rPr lang="en-US" sz="2800" i="0" dirty="0">
                <a:solidFill>
                  <a:srgbClr val="202124"/>
                </a:solidFill>
                <a:effectLst/>
              </a:rPr>
              <a:t>eflection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FC450-752E-4EF8-A365-8CB389CF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366F-A552-63BB-1CA6-1BF423ED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Reflective Coaching Cycle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C78D7-5CC2-A4C7-3631-2DD32D6ED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Visit</a:t>
            </a:r>
          </a:p>
          <a:p>
            <a:pPr>
              <a:spcAft>
                <a:spcPts val="600"/>
              </a:spcAft>
            </a:pPr>
            <a:r>
              <a:rPr lang="en-US" dirty="0"/>
              <a:t>Look at what is happening in the classroom instruction and environment in classrooms.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Pre-Conference </a:t>
            </a:r>
          </a:p>
          <a:p>
            <a:pPr>
              <a:spcAft>
                <a:spcPts val="600"/>
              </a:spcAft>
            </a:pPr>
            <a:r>
              <a:rPr lang="en-US" dirty="0"/>
              <a:t>Could be a discussion of needs, questions, or planning for a lesson based on student data.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Demonstration Lesson </a:t>
            </a:r>
          </a:p>
          <a:p>
            <a:pPr>
              <a:spcAft>
                <a:spcPts val="600"/>
              </a:spcAft>
            </a:pPr>
            <a:r>
              <a:rPr lang="en-US" dirty="0"/>
              <a:t>Coach is modeling and teacher is watching while filling out a lesson viewing sheet.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90779-4834-2861-0B3A-30564D392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7361E9-5C90-3BB2-4FD1-961BF20F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Reflective Coaching Cycle (2 of 2)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96F61F-C025-86B1-9122-F48BA656D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Post-Conference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Meeting to discuss lessons, ask questions, and make self-reflections.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b="1" dirty="0"/>
              <a:t>Co-teaching/Collaborative Lesson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Teacher and coach will conduct a lesson together after planning together.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b="1" dirty="0"/>
              <a:t>Follow-up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May be a visit, book study, professional development, video, or additional planning, modeling, and co-teaching of lessons.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8B33E-9626-3F8D-D0A4-E4479D82C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58276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54CFC8EA-E008-44E1-8673-8AAADB6EDDC7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BAD783E9-B5E0-4BB5-B18C-531425630476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8584AAFA-913A-46C4-82D9-8779EB51097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NJDOE_0921</Template>
  <TotalTime>44</TotalTime>
  <Words>633</Words>
  <Application>Microsoft Office PowerPoint</Application>
  <PresentationFormat>Widescreen</PresentationFormat>
  <Paragraphs>121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Palatino Linotype</vt:lpstr>
      <vt:lpstr>NDJOE_Main</vt:lpstr>
      <vt:lpstr>NJDOE_TitleSlide</vt:lpstr>
      <vt:lpstr>NJDOE_SectionTitle</vt:lpstr>
      <vt:lpstr>New Jersey Coaching Consortium (Veteran Coaching Session)</vt:lpstr>
      <vt:lpstr>Introductions</vt:lpstr>
      <vt:lpstr>Welcome Everyone</vt:lpstr>
      <vt:lpstr>Participant Expectations</vt:lpstr>
      <vt:lpstr>Goals of the Coaching Consortium</vt:lpstr>
      <vt:lpstr>Goals for Today</vt:lpstr>
      <vt:lpstr>The Coaching Cycle </vt:lpstr>
      <vt:lpstr>Reflective Coaching Cycle (1 of 2)</vt:lpstr>
      <vt:lpstr>Reflective Coaching Cycle (2 of 2)</vt:lpstr>
      <vt:lpstr>Reflection Moment-Coaching Cycle</vt:lpstr>
      <vt:lpstr>Create a Supportive Environment</vt:lpstr>
      <vt:lpstr>Build Relationships with Staff</vt:lpstr>
      <vt:lpstr>Build Trust with Staff</vt:lpstr>
      <vt:lpstr>Additional Strategies</vt:lpstr>
      <vt:lpstr>Reflection Moment-Environment</vt:lpstr>
      <vt:lpstr>Next Steps</vt:lpstr>
      <vt:lpstr>Follow Us on Social Media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Coaching Consortium (veterans session)</dc:title>
  <dc:creator>New Jersey Department of Education</dc:creator>
  <cp:lastModifiedBy>Leech, Melissa</cp:lastModifiedBy>
  <cp:revision>55</cp:revision>
  <dcterms:created xsi:type="dcterms:W3CDTF">2023-01-06T18:06:37Z</dcterms:created>
  <dcterms:modified xsi:type="dcterms:W3CDTF">2024-08-12T14:59:02Z</dcterms:modified>
</cp:coreProperties>
</file>