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58" r:id="rId2"/>
    <p:sldMasterId id="2147483682" r:id="rId3"/>
  </p:sldMasterIdLst>
  <p:notesMasterIdLst>
    <p:notesMasterId r:id="rId35"/>
  </p:notesMasterIdLst>
  <p:handoutMasterIdLst>
    <p:handoutMasterId r:id="rId36"/>
  </p:handoutMasterIdLst>
  <p:sldIdLst>
    <p:sldId id="256" r:id="rId4"/>
    <p:sldId id="266" r:id="rId5"/>
    <p:sldId id="268" r:id="rId6"/>
    <p:sldId id="269" r:id="rId7"/>
    <p:sldId id="270" r:id="rId8"/>
    <p:sldId id="267" r:id="rId9"/>
    <p:sldId id="272" r:id="rId10"/>
    <p:sldId id="273" r:id="rId11"/>
    <p:sldId id="274" r:id="rId12"/>
    <p:sldId id="259" r:id="rId13"/>
    <p:sldId id="262" r:id="rId14"/>
    <p:sldId id="302" r:id="rId15"/>
    <p:sldId id="275" r:id="rId16"/>
    <p:sldId id="276" r:id="rId17"/>
    <p:sldId id="261" r:id="rId18"/>
    <p:sldId id="260" r:id="rId19"/>
    <p:sldId id="277" r:id="rId20"/>
    <p:sldId id="278" r:id="rId21"/>
    <p:sldId id="280" r:id="rId22"/>
    <p:sldId id="281" r:id="rId23"/>
    <p:sldId id="296" r:id="rId24"/>
    <p:sldId id="284" r:id="rId25"/>
    <p:sldId id="297" r:id="rId26"/>
    <p:sldId id="286" r:id="rId27"/>
    <p:sldId id="288" r:id="rId28"/>
    <p:sldId id="287" r:id="rId29"/>
    <p:sldId id="298" r:id="rId30"/>
    <p:sldId id="300" r:id="rId31"/>
    <p:sldId id="301" r:id="rId32"/>
    <p:sldId id="263" r:id="rId33"/>
    <p:sldId id="2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70C7AC-8B8D-CB90-7FAC-4AD84512FF4D}" name="Wharton, Beth" initials="BW" userId="S::bwharton@doe.nj.gov::0b442f57-5c5e-4134-81fc-d525f3363d00" providerId="AD"/>
  <p188:author id="{65E37EE9-0484-6150-813E-DD7F85BBB803}" name="Specht, Dorothea" initials="DS" userId="S::dspecht@doe.nj.gov::c7adc3ad-3650-425b-8fa9-fe35462436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40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D84C4-3E22-43A1-815E-BEA4FD6B9CE3}" v="637" dt="2025-04-17T17:16:10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55" d="100"/>
          <a:sy n="55" d="100"/>
        </p:scale>
        <p:origin x="348" y="48"/>
      </p:cViewPr>
      <p:guideLst/>
    </p:cSldViewPr>
  </p:slideViewPr>
  <p:outlineViewPr>
    <p:cViewPr>
      <p:scale>
        <a:sx n="33" d="100"/>
        <a:sy n="33" d="100"/>
      </p:scale>
      <p:origin x="0" y="-152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35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ix, Danton" userId="5ed3f696-fad5-424e-99c3-823c616f7442" providerId="ADAL" clId="{F9AD84C4-3E22-43A1-815E-BEA4FD6B9CE3}"/>
    <pc:docChg chg="addSld delSld modSld">
      <pc:chgData name="Henix, Danton" userId="5ed3f696-fad5-424e-99c3-823c616f7442" providerId="ADAL" clId="{F9AD84C4-3E22-43A1-815E-BEA4FD6B9CE3}" dt="2025-04-17T17:16:10.844" v="634" actId="1076"/>
      <pc:docMkLst>
        <pc:docMk/>
      </pc:docMkLst>
      <pc:sldChg chg="modSp">
        <pc:chgData name="Henix, Danton" userId="5ed3f696-fad5-424e-99c3-823c616f7442" providerId="ADAL" clId="{F9AD84C4-3E22-43A1-815E-BEA4FD6B9CE3}" dt="2025-04-09T16:17:05.920" v="336" actId="962"/>
        <pc:sldMkLst>
          <pc:docMk/>
          <pc:sldMk cId="2397930012" sldId="259"/>
        </pc:sldMkLst>
        <pc:spChg chg="mod">
          <ac:chgData name="Henix, Danton" userId="5ed3f696-fad5-424e-99c3-823c616f7442" providerId="ADAL" clId="{F9AD84C4-3E22-43A1-815E-BEA4FD6B9CE3}" dt="2025-04-09T16:17:05.920" v="336" actId="962"/>
          <ac:spMkLst>
            <pc:docMk/>
            <pc:sldMk cId="2397930012" sldId="259"/>
            <ac:spMk id="6" creationId="{C337DBEC-1547-DDBE-657A-53699F15F0A7}"/>
          </ac:spMkLst>
        </pc:spChg>
      </pc:sldChg>
      <pc:sldChg chg="modSp">
        <pc:chgData name="Henix, Danton" userId="5ed3f696-fad5-424e-99c3-823c616f7442" providerId="ADAL" clId="{F9AD84C4-3E22-43A1-815E-BEA4FD6B9CE3}" dt="2025-04-09T16:21:40.811" v="350" actId="20577"/>
        <pc:sldMkLst>
          <pc:docMk/>
          <pc:sldMk cId="4231543697" sldId="261"/>
        </pc:sldMkLst>
        <pc:spChg chg="mod">
          <ac:chgData name="Henix, Danton" userId="5ed3f696-fad5-424e-99c3-823c616f7442" providerId="ADAL" clId="{F9AD84C4-3E22-43A1-815E-BEA4FD6B9CE3}" dt="2025-04-09T16:21:40.811" v="350" actId="20577"/>
          <ac:spMkLst>
            <pc:docMk/>
            <pc:sldMk cId="4231543697" sldId="261"/>
            <ac:spMk id="3" creationId="{9DF06A72-D502-4BA7-B600-82BC5ABA977A}"/>
          </ac:spMkLst>
        </pc:spChg>
      </pc:sldChg>
      <pc:sldChg chg="modSp">
        <pc:chgData name="Henix, Danton" userId="5ed3f696-fad5-424e-99c3-823c616f7442" providerId="ADAL" clId="{F9AD84C4-3E22-43A1-815E-BEA4FD6B9CE3}" dt="2025-04-09T16:17:25.600" v="340" actId="962"/>
        <pc:sldMkLst>
          <pc:docMk/>
          <pc:sldMk cId="784689383" sldId="262"/>
        </pc:sldMkLst>
        <pc:picChg chg="mod">
          <ac:chgData name="Henix, Danton" userId="5ed3f696-fad5-424e-99c3-823c616f7442" providerId="ADAL" clId="{F9AD84C4-3E22-43A1-815E-BEA4FD6B9CE3}" dt="2025-04-09T16:17:25.600" v="340" actId="962"/>
          <ac:picMkLst>
            <pc:docMk/>
            <pc:sldMk cId="784689383" sldId="262"/>
            <ac:picMk id="5" creationId="{B2D679FE-D084-70A5-1610-DCB4F304AE65}"/>
          </ac:picMkLst>
        </pc:picChg>
      </pc:sldChg>
      <pc:sldChg chg="modSp">
        <pc:chgData name="Henix, Danton" userId="5ed3f696-fad5-424e-99c3-823c616f7442" providerId="ADAL" clId="{F9AD84C4-3E22-43A1-815E-BEA4FD6B9CE3}" dt="2025-04-09T16:34:37.901" v="617" actId="2710"/>
        <pc:sldMkLst>
          <pc:docMk/>
          <pc:sldMk cId="2507225128" sldId="265"/>
        </pc:sldMkLst>
        <pc:spChg chg="mod">
          <ac:chgData name="Henix, Danton" userId="5ed3f696-fad5-424e-99c3-823c616f7442" providerId="ADAL" clId="{F9AD84C4-3E22-43A1-815E-BEA4FD6B9CE3}" dt="2025-04-09T16:34:37.901" v="617" actId="2710"/>
          <ac:spMkLst>
            <pc:docMk/>
            <pc:sldMk cId="2507225128" sldId="265"/>
            <ac:spMk id="20" creationId="{ACF9ECBB-DEA9-4ED4-A2DA-7517CD788761}"/>
          </ac:spMkLst>
        </pc:spChg>
      </pc:sldChg>
      <pc:sldChg chg="modSp">
        <pc:chgData name="Henix, Danton" userId="5ed3f696-fad5-424e-99c3-823c616f7442" providerId="ADAL" clId="{F9AD84C4-3E22-43A1-815E-BEA4FD6B9CE3}" dt="2025-04-09T16:06:37.300" v="1" actId="1076"/>
        <pc:sldMkLst>
          <pc:docMk/>
          <pc:sldMk cId="2907475619" sldId="268"/>
        </pc:sldMkLst>
        <pc:spChg chg="mod">
          <ac:chgData name="Henix, Danton" userId="5ed3f696-fad5-424e-99c3-823c616f7442" providerId="ADAL" clId="{F9AD84C4-3E22-43A1-815E-BEA4FD6B9CE3}" dt="2025-04-09T16:06:29.427" v="0" actId="14100"/>
          <ac:spMkLst>
            <pc:docMk/>
            <pc:sldMk cId="2907475619" sldId="268"/>
            <ac:spMk id="3" creationId="{287924B7-3181-A641-1F2F-E0362A9C1B3B}"/>
          </ac:spMkLst>
        </pc:spChg>
        <pc:spChg chg="mod">
          <ac:chgData name="Henix, Danton" userId="5ed3f696-fad5-424e-99c3-823c616f7442" providerId="ADAL" clId="{F9AD84C4-3E22-43A1-815E-BEA4FD6B9CE3}" dt="2025-04-09T16:06:37.300" v="1" actId="1076"/>
          <ac:spMkLst>
            <pc:docMk/>
            <pc:sldMk cId="2907475619" sldId="268"/>
            <ac:spMk id="4" creationId="{B3C1B781-D350-4141-C951-1C496DBDA97F}"/>
          </ac:spMkLst>
        </pc:spChg>
      </pc:sldChg>
      <pc:sldChg chg="modSp">
        <pc:chgData name="Henix, Danton" userId="5ed3f696-fad5-424e-99c3-823c616f7442" providerId="ADAL" clId="{F9AD84C4-3E22-43A1-815E-BEA4FD6B9CE3}" dt="2025-04-09T16:06:51.935" v="4" actId="20577"/>
        <pc:sldMkLst>
          <pc:docMk/>
          <pc:sldMk cId="2879257163" sldId="269"/>
        </pc:sldMkLst>
        <pc:spChg chg="mod">
          <ac:chgData name="Henix, Danton" userId="5ed3f696-fad5-424e-99c3-823c616f7442" providerId="ADAL" clId="{F9AD84C4-3E22-43A1-815E-BEA4FD6B9CE3}" dt="2025-04-09T16:06:51.935" v="4" actId="20577"/>
          <ac:spMkLst>
            <pc:docMk/>
            <pc:sldMk cId="2879257163" sldId="269"/>
            <ac:spMk id="7" creationId="{7E8662A4-7BD3-F2BF-E7E8-6F6545D1E443}"/>
          </ac:spMkLst>
        </pc:spChg>
      </pc:sldChg>
      <pc:sldChg chg="modSp">
        <pc:chgData name="Henix, Danton" userId="5ed3f696-fad5-424e-99c3-823c616f7442" providerId="ADAL" clId="{F9AD84C4-3E22-43A1-815E-BEA4FD6B9CE3}" dt="2025-04-09T16:09:50.674" v="94" actId="20577"/>
        <pc:sldMkLst>
          <pc:docMk/>
          <pc:sldMk cId="2107209398" sldId="273"/>
        </pc:sldMkLst>
        <pc:spChg chg="mod">
          <ac:chgData name="Henix, Danton" userId="5ed3f696-fad5-424e-99c3-823c616f7442" providerId="ADAL" clId="{F9AD84C4-3E22-43A1-815E-BEA4FD6B9CE3}" dt="2025-04-09T16:09:50.674" v="94" actId="20577"/>
          <ac:spMkLst>
            <pc:docMk/>
            <pc:sldMk cId="2107209398" sldId="273"/>
            <ac:spMk id="9" creationId="{519537B6-14CE-FA3D-EC60-F71F167B88EF}"/>
          </ac:spMkLst>
        </pc:spChg>
      </pc:sldChg>
      <pc:sldChg chg="modSp">
        <pc:chgData name="Henix, Danton" userId="5ed3f696-fad5-424e-99c3-823c616f7442" providerId="ADAL" clId="{F9AD84C4-3E22-43A1-815E-BEA4FD6B9CE3}" dt="2025-04-09T16:11:15.034" v="236" actId="962"/>
        <pc:sldMkLst>
          <pc:docMk/>
          <pc:sldMk cId="1437582785" sldId="274"/>
        </pc:sldMkLst>
        <pc:picChg chg="mod">
          <ac:chgData name="Henix, Danton" userId="5ed3f696-fad5-424e-99c3-823c616f7442" providerId="ADAL" clId="{F9AD84C4-3E22-43A1-815E-BEA4FD6B9CE3}" dt="2025-04-09T16:11:15.034" v="236" actId="962"/>
          <ac:picMkLst>
            <pc:docMk/>
            <pc:sldMk cId="1437582785" sldId="274"/>
            <ac:picMk id="4" creationId="{5837E4FA-7449-98AB-14A1-1D63B96C0645}"/>
          </ac:picMkLst>
        </pc:picChg>
      </pc:sldChg>
      <pc:sldChg chg="modSp">
        <pc:chgData name="Henix, Danton" userId="5ed3f696-fad5-424e-99c3-823c616f7442" providerId="ADAL" clId="{F9AD84C4-3E22-43A1-815E-BEA4FD6B9CE3}" dt="2025-04-09T16:36:50.707" v="621" actId="13244"/>
        <pc:sldMkLst>
          <pc:docMk/>
          <pc:sldMk cId="2087300456" sldId="277"/>
        </pc:sldMkLst>
        <pc:spChg chg="mod">
          <ac:chgData name="Henix, Danton" userId="5ed3f696-fad5-424e-99c3-823c616f7442" providerId="ADAL" clId="{F9AD84C4-3E22-43A1-815E-BEA4FD6B9CE3}" dt="2025-04-09T16:36:50.707" v="621" actId="13244"/>
          <ac:spMkLst>
            <pc:docMk/>
            <pc:sldMk cId="2087300456" sldId="277"/>
            <ac:spMk id="5" creationId="{5EB77B98-C1A2-922A-E1B1-7A6519ABF93E}"/>
          </ac:spMkLst>
        </pc:spChg>
        <pc:spChg chg="mod">
          <ac:chgData name="Henix, Danton" userId="5ed3f696-fad5-424e-99c3-823c616f7442" providerId="ADAL" clId="{F9AD84C4-3E22-43A1-815E-BEA4FD6B9CE3}" dt="2025-04-09T16:23:38.622" v="378" actId="20577"/>
          <ac:spMkLst>
            <pc:docMk/>
            <pc:sldMk cId="2087300456" sldId="277"/>
            <ac:spMk id="7" creationId="{EA4FBBCA-369E-EAC4-0FE2-8E775B7D087E}"/>
          </ac:spMkLst>
        </pc:spChg>
        <pc:picChg chg="mod">
          <ac:chgData name="Henix, Danton" userId="5ed3f696-fad5-424e-99c3-823c616f7442" providerId="ADAL" clId="{F9AD84C4-3E22-43A1-815E-BEA4FD6B9CE3}" dt="2025-04-09T16:25:58.234" v="521" actId="962"/>
          <ac:picMkLst>
            <pc:docMk/>
            <pc:sldMk cId="2087300456" sldId="277"/>
            <ac:picMk id="2" creationId="{AEACC8F6-B0DA-4C0F-9AD7-5AB2C1B00363}"/>
          </ac:picMkLst>
        </pc:picChg>
      </pc:sldChg>
      <pc:sldChg chg="modSp">
        <pc:chgData name="Henix, Danton" userId="5ed3f696-fad5-424e-99c3-823c616f7442" providerId="ADAL" clId="{F9AD84C4-3E22-43A1-815E-BEA4FD6B9CE3}" dt="2025-04-09T16:37:00.893" v="623" actId="13244"/>
        <pc:sldMkLst>
          <pc:docMk/>
          <pc:sldMk cId="4185856553" sldId="278"/>
        </pc:sldMkLst>
        <pc:spChg chg="mod">
          <ac:chgData name="Henix, Danton" userId="5ed3f696-fad5-424e-99c3-823c616f7442" providerId="ADAL" clId="{F9AD84C4-3E22-43A1-815E-BEA4FD6B9CE3}" dt="2025-04-09T16:28:43.116" v="578" actId="962"/>
          <ac:spMkLst>
            <pc:docMk/>
            <pc:sldMk cId="4185856553" sldId="278"/>
            <ac:spMk id="2" creationId="{9AC43CBE-F0E2-815D-170F-E84EFEE160AA}"/>
          </ac:spMkLst>
        </pc:spChg>
        <pc:spChg chg="mod">
          <ac:chgData name="Henix, Danton" userId="5ed3f696-fad5-424e-99c3-823c616f7442" providerId="ADAL" clId="{F9AD84C4-3E22-43A1-815E-BEA4FD6B9CE3}" dt="2025-04-09T16:27:14.738" v="568" actId="20577"/>
          <ac:spMkLst>
            <pc:docMk/>
            <pc:sldMk cId="4185856553" sldId="278"/>
            <ac:spMk id="3" creationId="{570D9AD4-83CF-C641-C8EE-DF9A5F501652}"/>
          </ac:spMkLst>
        </pc:spChg>
        <pc:spChg chg="mod">
          <ac:chgData name="Henix, Danton" userId="5ed3f696-fad5-424e-99c3-823c616f7442" providerId="ADAL" clId="{F9AD84C4-3E22-43A1-815E-BEA4FD6B9CE3}" dt="2025-04-09T16:37:00.893" v="623" actId="13244"/>
          <ac:spMkLst>
            <pc:docMk/>
            <pc:sldMk cId="4185856553" sldId="278"/>
            <ac:spMk id="4" creationId="{3B1F9E87-75D7-C819-F82C-4C7E2F76923C}"/>
          </ac:spMkLst>
        </pc:spChg>
        <pc:spChg chg="mod">
          <ac:chgData name="Henix, Danton" userId="5ed3f696-fad5-424e-99c3-823c616f7442" providerId="ADAL" clId="{F9AD84C4-3E22-43A1-815E-BEA4FD6B9CE3}" dt="2025-04-09T16:36:58.926" v="622" actId="13244"/>
          <ac:spMkLst>
            <pc:docMk/>
            <pc:sldMk cId="4185856553" sldId="278"/>
            <ac:spMk id="5" creationId="{F14934A7-0D02-9C1E-FC62-47B7132E414E}"/>
          </ac:spMkLst>
        </pc:spChg>
      </pc:sldChg>
      <pc:sldChg chg="modSp">
        <pc:chgData name="Henix, Danton" userId="5ed3f696-fad5-424e-99c3-823c616f7442" providerId="ADAL" clId="{F9AD84C4-3E22-43A1-815E-BEA4FD6B9CE3}" dt="2025-04-09T16:37:10.668" v="625" actId="13244"/>
        <pc:sldMkLst>
          <pc:docMk/>
          <pc:sldMk cId="4018156927" sldId="280"/>
        </pc:sldMkLst>
        <pc:spChg chg="mod">
          <ac:chgData name="Henix, Danton" userId="5ed3f696-fad5-424e-99c3-823c616f7442" providerId="ADAL" clId="{F9AD84C4-3E22-43A1-815E-BEA4FD6B9CE3}" dt="2025-04-09T16:28:55.689" v="581" actId="20577"/>
          <ac:spMkLst>
            <pc:docMk/>
            <pc:sldMk cId="4018156927" sldId="280"/>
            <ac:spMk id="3" creationId="{F4C6568E-36F2-D6E7-7EEA-C6FBC3D0AA82}"/>
          </ac:spMkLst>
        </pc:spChg>
        <pc:spChg chg="mod">
          <ac:chgData name="Henix, Danton" userId="5ed3f696-fad5-424e-99c3-823c616f7442" providerId="ADAL" clId="{F9AD84C4-3E22-43A1-815E-BEA4FD6B9CE3}" dt="2025-04-09T16:37:10.668" v="625" actId="13244"/>
          <ac:spMkLst>
            <pc:docMk/>
            <pc:sldMk cId="4018156927" sldId="280"/>
            <ac:spMk id="4" creationId="{09FE7EB5-29DC-7498-8938-C7E9730112CB}"/>
          </ac:spMkLst>
        </pc:spChg>
        <pc:spChg chg="mod">
          <ac:chgData name="Henix, Danton" userId="5ed3f696-fad5-424e-99c3-823c616f7442" providerId="ADAL" clId="{F9AD84C4-3E22-43A1-815E-BEA4FD6B9CE3}" dt="2025-04-09T16:37:08.463" v="624" actId="13244"/>
          <ac:spMkLst>
            <pc:docMk/>
            <pc:sldMk cId="4018156927" sldId="280"/>
            <ac:spMk id="5" creationId="{65B8F829-B433-98F8-2A66-43B3DB4B039A}"/>
          </ac:spMkLst>
        </pc:spChg>
      </pc:sldChg>
      <pc:sldChg chg="modSp">
        <pc:chgData name="Henix, Danton" userId="5ed3f696-fad5-424e-99c3-823c616f7442" providerId="ADAL" clId="{F9AD84C4-3E22-43A1-815E-BEA4FD6B9CE3}" dt="2025-04-17T17:16:10.844" v="634" actId="1076"/>
        <pc:sldMkLst>
          <pc:docMk/>
          <pc:sldMk cId="940776908" sldId="281"/>
        </pc:sldMkLst>
        <pc:spChg chg="mod">
          <ac:chgData name="Henix, Danton" userId="5ed3f696-fad5-424e-99c3-823c616f7442" providerId="ADAL" clId="{F9AD84C4-3E22-43A1-815E-BEA4FD6B9CE3}" dt="2025-04-17T17:16:10.844" v="634" actId="1076"/>
          <ac:spMkLst>
            <pc:docMk/>
            <pc:sldMk cId="940776908" sldId="281"/>
            <ac:spMk id="6" creationId="{F058EEF8-2960-CF2C-F4AE-9D11DC10C87F}"/>
          </ac:spMkLst>
        </pc:spChg>
      </pc:sldChg>
      <pc:sldChg chg="modSp">
        <pc:chgData name="Henix, Danton" userId="5ed3f696-fad5-424e-99c3-823c616f7442" providerId="ADAL" clId="{F9AD84C4-3E22-43A1-815E-BEA4FD6B9CE3}" dt="2025-04-09T16:31:20.530" v="597" actId="20577"/>
        <pc:sldMkLst>
          <pc:docMk/>
          <pc:sldMk cId="1271685386" sldId="284"/>
        </pc:sldMkLst>
        <pc:spChg chg="mod">
          <ac:chgData name="Henix, Danton" userId="5ed3f696-fad5-424e-99c3-823c616f7442" providerId="ADAL" clId="{F9AD84C4-3E22-43A1-815E-BEA4FD6B9CE3}" dt="2025-04-09T16:31:08.271" v="596" actId="1076"/>
          <ac:spMkLst>
            <pc:docMk/>
            <pc:sldMk cId="1271685386" sldId="284"/>
            <ac:spMk id="2" creationId="{CC8D652E-A96F-91EF-9AA2-C2CD7A4C93F6}"/>
          </ac:spMkLst>
        </pc:spChg>
        <pc:spChg chg="mod">
          <ac:chgData name="Henix, Danton" userId="5ed3f696-fad5-424e-99c3-823c616f7442" providerId="ADAL" clId="{F9AD84C4-3E22-43A1-815E-BEA4FD6B9CE3}" dt="2025-04-09T16:31:20.530" v="597" actId="20577"/>
          <ac:spMkLst>
            <pc:docMk/>
            <pc:sldMk cId="1271685386" sldId="284"/>
            <ac:spMk id="3" creationId="{FB66D6A0-D031-29CF-CF95-247485B4E348}"/>
          </ac:spMkLst>
        </pc:spChg>
      </pc:sldChg>
      <pc:sldChg chg="modSp">
        <pc:chgData name="Henix, Danton" userId="5ed3f696-fad5-424e-99c3-823c616f7442" providerId="ADAL" clId="{F9AD84C4-3E22-43A1-815E-BEA4FD6B9CE3}" dt="2025-04-09T16:37:17.415" v="626" actId="13244"/>
        <pc:sldMkLst>
          <pc:docMk/>
          <pc:sldMk cId="1651421529" sldId="286"/>
        </pc:sldMkLst>
        <pc:spChg chg="mod">
          <ac:chgData name="Henix, Danton" userId="5ed3f696-fad5-424e-99c3-823c616f7442" providerId="ADAL" clId="{F9AD84C4-3E22-43A1-815E-BEA4FD6B9CE3}" dt="2025-04-09T16:37:17.415" v="626" actId="13244"/>
          <ac:spMkLst>
            <pc:docMk/>
            <pc:sldMk cId="1651421529" sldId="286"/>
            <ac:spMk id="5" creationId="{61C559E0-659C-57B7-A366-AA6C742C93D6}"/>
          </ac:spMkLst>
        </pc:spChg>
      </pc:sldChg>
      <pc:sldChg chg="modSp">
        <pc:chgData name="Henix, Danton" userId="5ed3f696-fad5-424e-99c3-823c616f7442" providerId="ADAL" clId="{F9AD84C4-3E22-43A1-815E-BEA4FD6B9CE3}" dt="2025-04-09T16:32:39.058" v="610" actId="20577"/>
        <pc:sldMkLst>
          <pc:docMk/>
          <pc:sldMk cId="981254460" sldId="287"/>
        </pc:sldMkLst>
        <pc:spChg chg="mod">
          <ac:chgData name="Henix, Danton" userId="5ed3f696-fad5-424e-99c3-823c616f7442" providerId="ADAL" clId="{F9AD84C4-3E22-43A1-815E-BEA4FD6B9CE3}" dt="2025-04-09T16:32:39.058" v="610" actId="20577"/>
          <ac:spMkLst>
            <pc:docMk/>
            <pc:sldMk cId="981254460" sldId="287"/>
            <ac:spMk id="6" creationId="{3A62D398-31EE-66A7-1897-9A92C43ED330}"/>
          </ac:spMkLst>
        </pc:spChg>
      </pc:sldChg>
      <pc:sldChg chg="modSp">
        <pc:chgData name="Henix, Danton" userId="5ed3f696-fad5-424e-99c3-823c616f7442" providerId="ADAL" clId="{F9AD84C4-3E22-43A1-815E-BEA4FD6B9CE3}" dt="2025-04-09T16:32:32.219" v="605" actId="20577"/>
        <pc:sldMkLst>
          <pc:docMk/>
          <pc:sldMk cId="3748282931" sldId="288"/>
        </pc:sldMkLst>
        <pc:spChg chg="mod">
          <ac:chgData name="Henix, Danton" userId="5ed3f696-fad5-424e-99c3-823c616f7442" providerId="ADAL" clId="{F9AD84C4-3E22-43A1-815E-BEA4FD6B9CE3}" dt="2025-04-09T16:32:32.219" v="605" actId="20577"/>
          <ac:spMkLst>
            <pc:docMk/>
            <pc:sldMk cId="3748282931" sldId="288"/>
            <ac:spMk id="3" creationId="{3FFB59D5-11FA-CDFA-EBD3-78D47228C0BC}"/>
          </ac:spMkLst>
        </pc:spChg>
      </pc:sldChg>
      <pc:sldChg chg="modSp">
        <pc:chgData name="Henix, Danton" userId="5ed3f696-fad5-424e-99c3-823c616f7442" providerId="ADAL" clId="{F9AD84C4-3E22-43A1-815E-BEA4FD6B9CE3}" dt="2025-04-09T16:30:39.144" v="590" actId="20577"/>
        <pc:sldMkLst>
          <pc:docMk/>
          <pc:sldMk cId="3931103209" sldId="296"/>
        </pc:sldMkLst>
        <pc:spChg chg="mod">
          <ac:chgData name="Henix, Danton" userId="5ed3f696-fad5-424e-99c3-823c616f7442" providerId="ADAL" clId="{F9AD84C4-3E22-43A1-815E-BEA4FD6B9CE3}" dt="2025-04-09T16:30:39.144" v="590" actId="20577"/>
          <ac:spMkLst>
            <pc:docMk/>
            <pc:sldMk cId="3931103209" sldId="296"/>
            <ac:spMk id="7" creationId="{FD061289-730E-86CB-602E-55864ED4D5A6}"/>
          </ac:spMkLst>
        </pc:spChg>
      </pc:sldChg>
      <pc:sldChg chg="modSp">
        <pc:chgData name="Henix, Danton" userId="5ed3f696-fad5-424e-99c3-823c616f7442" providerId="ADAL" clId="{F9AD84C4-3E22-43A1-815E-BEA4FD6B9CE3}" dt="2025-04-09T16:31:46.255" v="603" actId="962"/>
        <pc:sldMkLst>
          <pc:docMk/>
          <pc:sldMk cId="1170851056" sldId="297"/>
        </pc:sldMkLst>
        <pc:spChg chg="mod">
          <ac:chgData name="Henix, Danton" userId="5ed3f696-fad5-424e-99c3-823c616f7442" providerId="ADAL" clId="{F9AD84C4-3E22-43A1-815E-BEA4FD6B9CE3}" dt="2025-04-09T16:31:33.581" v="599" actId="20577"/>
          <ac:spMkLst>
            <pc:docMk/>
            <pc:sldMk cId="1170851056" sldId="297"/>
            <ac:spMk id="6" creationId="{82644A6D-42DF-72A4-BDD3-9402168D5792}"/>
          </ac:spMkLst>
        </pc:spChg>
        <pc:picChg chg="mod">
          <ac:chgData name="Henix, Danton" userId="5ed3f696-fad5-424e-99c3-823c616f7442" providerId="ADAL" clId="{F9AD84C4-3E22-43A1-815E-BEA4FD6B9CE3}" dt="2025-04-09T16:31:46.255" v="603" actId="962"/>
          <ac:picMkLst>
            <pc:docMk/>
            <pc:sldMk cId="1170851056" sldId="297"/>
            <ac:picMk id="1034" creationId="{2D7D25C3-BBC7-A33F-F2DB-D0806801331B}"/>
          </ac:picMkLst>
        </pc:picChg>
      </pc:sldChg>
      <pc:sldChg chg="modSp">
        <pc:chgData name="Henix, Danton" userId="5ed3f696-fad5-424e-99c3-823c616f7442" providerId="ADAL" clId="{F9AD84C4-3E22-43A1-815E-BEA4FD6B9CE3}" dt="2025-04-09T16:32:37.313" v="608" actId="20577"/>
        <pc:sldMkLst>
          <pc:docMk/>
          <pc:sldMk cId="2168902325" sldId="298"/>
        </pc:sldMkLst>
        <pc:spChg chg="mod">
          <ac:chgData name="Henix, Danton" userId="5ed3f696-fad5-424e-99c3-823c616f7442" providerId="ADAL" clId="{F9AD84C4-3E22-43A1-815E-BEA4FD6B9CE3}" dt="2025-04-09T16:32:37.313" v="608" actId="20577"/>
          <ac:spMkLst>
            <pc:docMk/>
            <pc:sldMk cId="2168902325" sldId="298"/>
            <ac:spMk id="6" creationId="{98161E82-F8EF-2E5B-88DF-F2DA3CF396DA}"/>
          </ac:spMkLst>
        </pc:spChg>
      </pc:sldChg>
      <pc:sldChg chg="modSp">
        <pc:chgData name="Henix, Danton" userId="5ed3f696-fad5-424e-99c3-823c616f7442" providerId="ADAL" clId="{F9AD84C4-3E22-43A1-815E-BEA4FD6B9CE3}" dt="2025-04-09T16:32:42.680" v="612" actId="20577"/>
        <pc:sldMkLst>
          <pc:docMk/>
          <pc:sldMk cId="3254512325" sldId="300"/>
        </pc:sldMkLst>
        <pc:spChg chg="mod">
          <ac:chgData name="Henix, Danton" userId="5ed3f696-fad5-424e-99c3-823c616f7442" providerId="ADAL" clId="{F9AD84C4-3E22-43A1-815E-BEA4FD6B9CE3}" dt="2025-04-09T16:32:42.680" v="612" actId="20577"/>
          <ac:spMkLst>
            <pc:docMk/>
            <pc:sldMk cId="3254512325" sldId="300"/>
            <ac:spMk id="6" creationId="{8A52B10F-1109-66A9-7631-F6D57797B5C9}"/>
          </ac:spMkLst>
        </pc:spChg>
      </pc:sldChg>
      <pc:sldChg chg="modSp">
        <pc:chgData name="Henix, Danton" userId="5ed3f696-fad5-424e-99c3-823c616f7442" providerId="ADAL" clId="{F9AD84C4-3E22-43A1-815E-BEA4FD6B9CE3}" dt="2025-04-09T16:32:43.867" v="613" actId="20577"/>
        <pc:sldMkLst>
          <pc:docMk/>
          <pc:sldMk cId="2897645191" sldId="301"/>
        </pc:sldMkLst>
        <pc:spChg chg="mod">
          <ac:chgData name="Henix, Danton" userId="5ed3f696-fad5-424e-99c3-823c616f7442" providerId="ADAL" clId="{F9AD84C4-3E22-43A1-815E-BEA4FD6B9CE3}" dt="2025-04-09T16:32:43.867" v="613" actId="20577"/>
          <ac:spMkLst>
            <pc:docMk/>
            <pc:sldMk cId="2897645191" sldId="301"/>
            <ac:spMk id="7" creationId="{0DD0C8CE-C315-04A9-790B-93E1354B0C9F}"/>
          </ac:spMkLst>
        </pc:spChg>
      </pc:sldChg>
      <pc:sldChg chg="modSp">
        <pc:chgData name="Henix, Danton" userId="5ed3f696-fad5-424e-99c3-823c616f7442" providerId="ADAL" clId="{F9AD84C4-3E22-43A1-815E-BEA4FD6B9CE3}" dt="2025-04-09T16:36:41.632" v="620" actId="13244"/>
        <pc:sldMkLst>
          <pc:docMk/>
          <pc:sldMk cId="3654878882" sldId="302"/>
        </pc:sldMkLst>
        <pc:spChg chg="mod">
          <ac:chgData name="Henix, Danton" userId="5ed3f696-fad5-424e-99c3-823c616f7442" providerId="ADAL" clId="{F9AD84C4-3E22-43A1-815E-BEA4FD6B9CE3}" dt="2025-04-09T16:36:34.301" v="618" actId="13244"/>
          <ac:spMkLst>
            <pc:docMk/>
            <pc:sldMk cId="3654878882" sldId="302"/>
            <ac:spMk id="4" creationId="{85E3CE0F-58CD-456C-8EEE-F252115D5D61}"/>
          </ac:spMkLst>
        </pc:spChg>
        <pc:picChg chg="mod">
          <ac:chgData name="Henix, Danton" userId="5ed3f696-fad5-424e-99c3-823c616f7442" providerId="ADAL" clId="{F9AD84C4-3E22-43A1-815E-BEA4FD6B9CE3}" dt="2025-04-09T16:36:38.376" v="619" actId="13244"/>
          <ac:picMkLst>
            <pc:docMk/>
            <pc:sldMk cId="3654878882" sldId="302"/>
            <ac:picMk id="3" creationId="{65DEE707-7541-8CD4-7C3E-5D41321F2322}"/>
          </ac:picMkLst>
        </pc:picChg>
        <pc:picChg chg="mod">
          <ac:chgData name="Henix, Danton" userId="5ed3f696-fad5-424e-99c3-823c616f7442" providerId="ADAL" clId="{F9AD84C4-3E22-43A1-815E-BEA4FD6B9CE3}" dt="2025-04-09T16:21:09.290" v="348" actId="962"/>
          <ac:picMkLst>
            <pc:docMk/>
            <pc:sldMk cId="3654878882" sldId="302"/>
            <ac:picMk id="5" creationId="{D36C4413-534E-537C-140E-6381B3221C6F}"/>
          </ac:picMkLst>
        </pc:picChg>
        <pc:picChg chg="mod">
          <ac:chgData name="Henix, Danton" userId="5ed3f696-fad5-424e-99c3-823c616f7442" providerId="ADAL" clId="{F9AD84C4-3E22-43A1-815E-BEA4FD6B9CE3}" dt="2025-04-09T16:21:06.146" v="346" actId="962"/>
          <ac:picMkLst>
            <pc:docMk/>
            <pc:sldMk cId="3654878882" sldId="302"/>
            <ac:picMk id="7" creationId="{13497983-49E1-6EA1-A516-225DD6BE4456}"/>
          </ac:picMkLst>
        </pc:picChg>
        <pc:picChg chg="mod">
          <ac:chgData name="Henix, Danton" userId="5ed3f696-fad5-424e-99c3-823c616f7442" providerId="ADAL" clId="{F9AD84C4-3E22-43A1-815E-BEA4FD6B9CE3}" dt="2025-04-09T16:36:41.632" v="620" actId="13244"/>
          <ac:picMkLst>
            <pc:docMk/>
            <pc:sldMk cId="3654878882" sldId="302"/>
            <ac:picMk id="8" creationId="{AFB002F6-5E4A-444A-29AB-F44420A0922B}"/>
          </ac:picMkLst>
        </pc:picChg>
      </pc:sldChg>
      <pc:sldChg chg="modSp del">
        <pc:chgData name="Henix, Danton" userId="5ed3f696-fad5-424e-99c3-823c616f7442" providerId="ADAL" clId="{F9AD84C4-3E22-43A1-815E-BEA4FD6B9CE3}" dt="2025-04-09T17:10:25.542" v="628" actId="2696"/>
        <pc:sldMkLst>
          <pc:docMk/>
          <pc:sldMk cId="1040962367" sldId="303"/>
        </pc:sldMkLst>
      </pc:sldChg>
      <pc:sldChg chg="addSp delSp modSp del modAnim">
        <pc:chgData name="Henix, Danton" userId="5ed3f696-fad5-424e-99c3-823c616f7442" providerId="ADAL" clId="{F9AD84C4-3E22-43A1-815E-BEA4FD6B9CE3}" dt="2025-04-09T17:10:20.096" v="627" actId="2696"/>
        <pc:sldMkLst>
          <pc:docMk/>
          <pc:sldMk cId="4195073780" sldId="304"/>
        </pc:sldMkLst>
      </pc:sldChg>
      <pc:sldChg chg="modSp del">
        <pc:chgData name="Henix, Danton" userId="5ed3f696-fad5-424e-99c3-823c616f7442" providerId="ADAL" clId="{F9AD84C4-3E22-43A1-815E-BEA4FD6B9CE3}" dt="2025-04-09T17:10:42.190" v="630" actId="2696"/>
        <pc:sldMkLst>
          <pc:docMk/>
          <pc:sldMk cId="3039156783" sldId="305"/>
        </pc:sldMkLst>
      </pc:sldChg>
      <pc:sldChg chg="modSp del">
        <pc:chgData name="Henix, Danton" userId="5ed3f696-fad5-424e-99c3-823c616f7442" providerId="ADAL" clId="{F9AD84C4-3E22-43A1-815E-BEA4FD6B9CE3}" dt="2025-04-09T17:10:45.872" v="631" actId="2696"/>
        <pc:sldMkLst>
          <pc:docMk/>
          <pc:sldMk cId="3371987572" sldId="306"/>
        </pc:sldMkLst>
      </pc:sldChg>
      <pc:sldChg chg="modSp del">
        <pc:chgData name="Henix, Danton" userId="5ed3f696-fad5-424e-99c3-823c616f7442" providerId="ADAL" clId="{F9AD84C4-3E22-43A1-815E-BEA4FD6B9CE3}" dt="2025-04-09T17:10:38.470" v="629" actId="2696"/>
        <pc:sldMkLst>
          <pc:docMk/>
          <pc:sldMk cId="2368485941" sldId="308"/>
        </pc:sldMkLst>
      </pc:sldChg>
      <pc:sldChg chg="add del">
        <pc:chgData name="Henix, Danton" userId="5ed3f696-fad5-424e-99c3-823c616f7442" providerId="ADAL" clId="{F9AD84C4-3E22-43A1-815E-BEA4FD6B9CE3}" dt="2025-04-09T16:22:28.161" v="361"/>
        <pc:sldMkLst>
          <pc:docMk/>
          <pc:sldMk cId="2356174090" sldId="3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CA4259-EAE7-46D8-9E95-EECF222633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12993-B11F-4A1A-9605-19E2237870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25AFB-E73E-4C47-BA4D-95B867A1CC0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05770-E5EF-402C-9691-9BF7CF31DC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4CEE4-A16C-4F67-915C-EEEA190ED3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FD18C-D8A1-484B-BA09-7DA4094F3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1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AC223-25EB-40B2-9538-010511AACFA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44F7-5F69-4F06-8F30-FB0E6EC0A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2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65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2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5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51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11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59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18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25815"/>
            <a:ext cx="5486400" cy="376310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75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4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7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65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75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51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96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9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13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02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40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05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4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2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68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1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4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8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8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44F7-5F69-4F06-8F30-FB0E6EC0A1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48037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1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0" y="1277651"/>
            <a:ext cx="11853863" cy="76575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75657" y="2341622"/>
            <a:ext cx="10255262" cy="36173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3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0" y="5457471"/>
            <a:ext cx="9808556" cy="550863"/>
          </a:xfrm>
        </p:spPr>
        <p:txBody>
          <a:bodyPr rIns="9144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6894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1571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" y="5457825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4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EA166-BC90-4E13-9118-9507EBCE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Facebook">
            <a:extLst>
              <a:ext uri="{FF2B5EF4-FFF2-40B4-BE49-F238E27FC236}">
                <a16:creationId xmlns:a16="http://schemas.microsoft.com/office/drawing/2014/main" id="{9AC9CED7-B302-106F-129F-6BC7C1D58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535" y="1579728"/>
            <a:ext cx="914400" cy="914400"/>
          </a:xfrm>
          <a:prstGeom prst="rect">
            <a:avLst/>
          </a:prstGeom>
        </p:spPr>
      </p:pic>
      <p:sp>
        <p:nvSpPr>
          <p:cNvPr id="11" name="Facebook handle">
            <a:extLst>
              <a:ext uri="{FF2B5EF4-FFF2-40B4-BE49-F238E27FC236}">
                <a16:creationId xmlns:a16="http://schemas.microsoft.com/office/drawing/2014/main" id="{609D7336-40E6-48D5-B192-BB72CD36C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8420" y="2532939"/>
            <a:ext cx="2486025" cy="914400"/>
          </a:xfrm>
        </p:spPr>
        <p:txBody>
          <a:bodyPr rIns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Instagram">
            <a:extLst>
              <a:ext uri="{FF2B5EF4-FFF2-40B4-BE49-F238E27FC236}">
                <a16:creationId xmlns:a16="http://schemas.microsoft.com/office/drawing/2014/main" id="{046AED96-B8A4-1C42-F3A1-1FFE1A13C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124"/>
          <a:stretch/>
        </p:blipFill>
        <p:spPr>
          <a:xfrm>
            <a:off x="4858762" y="1579728"/>
            <a:ext cx="916670" cy="914400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EECF6CFD-9E31-4C05-886A-971A6B7252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0793" y="2514600"/>
            <a:ext cx="2487168" cy="914400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28" name="LinkedIn" descr="A blue and black logo&#10;&#10;Description automatically generated">
            <a:extLst>
              <a:ext uri="{FF2B5EF4-FFF2-40B4-BE49-F238E27FC236}">
                <a16:creationId xmlns:a16="http://schemas.microsoft.com/office/drawing/2014/main" id="{02AF793E-34A8-FE98-2B43-623603DE1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54" y="1579728"/>
            <a:ext cx="1075267" cy="914400"/>
          </a:xfrm>
          <a:prstGeom prst="rect">
            <a:avLst/>
          </a:prstGeom>
        </p:spPr>
      </p:pic>
      <p:sp>
        <p:nvSpPr>
          <p:cNvPr id="15" name="LinkedIn handle">
            <a:extLst>
              <a:ext uri="{FF2B5EF4-FFF2-40B4-BE49-F238E27FC236}">
                <a16:creationId xmlns:a16="http://schemas.microsoft.com/office/drawing/2014/main" id="{8DA16D1B-DD85-498B-A177-DDB843C07A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1" y="2532939"/>
            <a:ext cx="3059502" cy="914400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2" name="Threads">
            <a:extLst>
              <a:ext uri="{FF2B5EF4-FFF2-40B4-BE49-F238E27FC236}">
                <a16:creationId xmlns:a16="http://schemas.microsoft.com/office/drawing/2014/main" id="{41AF5339-2B19-BD63-3B11-24F6C0CB7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4126"/>
          <a:stretch/>
        </p:blipFill>
        <p:spPr>
          <a:xfrm>
            <a:off x="1535363" y="4019550"/>
            <a:ext cx="912137" cy="914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hreads handle">
            <a:extLst>
              <a:ext uri="{FF2B5EF4-FFF2-40B4-BE49-F238E27FC236}">
                <a16:creationId xmlns:a16="http://schemas.microsoft.com/office/drawing/2014/main" id="{96D88CB0-4FD8-2F0F-AFC3-6D59A04875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7277" y="5031874"/>
            <a:ext cx="2487168" cy="914400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4" name="X">
            <a:extLst>
              <a:ext uri="{FF2B5EF4-FFF2-40B4-BE49-F238E27FC236}">
                <a16:creationId xmlns:a16="http://schemas.microsoft.com/office/drawing/2014/main" id="{5AE40B57-6609-96B5-4C42-D12A59417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b="1201"/>
          <a:stretch/>
        </p:blipFill>
        <p:spPr>
          <a:xfrm>
            <a:off x="4896042" y="3991849"/>
            <a:ext cx="916670" cy="914400"/>
          </a:xfrm>
          <a:prstGeom prst="rect">
            <a:avLst/>
          </a:prstGeom>
        </p:spPr>
      </p:pic>
      <p:sp>
        <p:nvSpPr>
          <p:cNvPr id="7" name="X Handle">
            <a:extLst>
              <a:ext uri="{FF2B5EF4-FFF2-40B4-BE49-F238E27FC236}">
                <a16:creationId xmlns:a16="http://schemas.microsoft.com/office/drawing/2014/main" id="{8203FBA7-0BF5-431F-8DA2-9F3A04190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0793" y="5009938"/>
            <a:ext cx="2487168" cy="914400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30" name="YouTube">
            <a:extLst>
              <a:ext uri="{FF2B5EF4-FFF2-40B4-BE49-F238E27FC236}">
                <a16:creationId xmlns:a16="http://schemas.microsoft.com/office/drawing/2014/main" id="{254E4991-1E11-CC44-9806-55B96A767E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123" y="4129009"/>
            <a:ext cx="2855192" cy="640080"/>
          </a:xfrm>
          <a:prstGeom prst="rect">
            <a:avLst/>
          </a:prstGeom>
        </p:spPr>
      </p:pic>
      <p:sp>
        <p:nvSpPr>
          <p:cNvPr id="9" name="YouTube Channel">
            <a:extLst>
              <a:ext uri="{FF2B5EF4-FFF2-40B4-BE49-F238E27FC236}">
                <a16:creationId xmlns:a16="http://schemas.microsoft.com/office/drawing/2014/main" id="{FFD85E77-EDED-42B1-881F-34A5909A5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39001" y="5009938"/>
            <a:ext cx="3059502" cy="914400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AE708-477A-4A20-B43D-CB4603F14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1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803769"/>
            <a:ext cx="12192000" cy="1320370"/>
          </a:xfrm>
        </p:spPr>
        <p:txBody>
          <a:bodyPr lIns="0"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" y="3608515"/>
            <a:ext cx="12191999" cy="149349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None/>
              <a:defRPr sz="3200"/>
            </a:lvl1pPr>
          </a:lstStyle>
          <a:p>
            <a:pPr lvl="0"/>
            <a:r>
              <a:rPr lang="en-US"/>
              <a:t>Contact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60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37850"/>
            <a:ext cx="12191999" cy="128244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654080"/>
            <a:ext cx="12191998" cy="2198080"/>
          </a:xfrm>
        </p:spPr>
        <p:txBody>
          <a:bodyPr/>
          <a:lstStyle>
            <a:lvl1pPr marL="0" indent="0" algn="ctr">
              <a:buNone/>
              <a:defRPr sz="2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Office Name</a:t>
            </a:r>
          </a:p>
          <a:p>
            <a:r>
              <a:rPr lang="en-US"/>
              <a:t>Division Name</a:t>
            </a:r>
          </a:p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55372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2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1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0"/>
            <a:ext cx="11890272" cy="143375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0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7"/>
            <a:ext cx="11890272" cy="152242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4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429016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2" y="1431790"/>
            <a:ext cx="3800820" cy="4498057"/>
          </a:xfrm>
        </p:spPr>
        <p:txBody>
          <a:bodyPr rIns="82296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7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0" y="380196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4" y="1449806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8" y="2274806"/>
            <a:ext cx="5876389" cy="36632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1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5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19" y="2073275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4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19" y="1277938"/>
            <a:ext cx="11864631" cy="46821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3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2" y="1520826"/>
            <a:ext cx="10642294" cy="43842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1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6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5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7" r:id="rId3"/>
    <p:sldLayoutId id="2147483664" r:id="rId4"/>
    <p:sldLayoutId id="2147483670" r:id="rId5"/>
    <p:sldLayoutId id="2147483665" r:id="rId6"/>
    <p:sldLayoutId id="2147483681" r:id="rId7"/>
    <p:sldLayoutId id="2147483675" r:id="rId8"/>
    <p:sldLayoutId id="2147483676" r:id="rId9"/>
    <p:sldLayoutId id="2147483672" r:id="rId10"/>
    <p:sldLayoutId id="2147483690" r:id="rId11"/>
    <p:sldLayoutId id="2147483669" r:id="rId12"/>
    <p:sldLayoutId id="2147483689" r:id="rId13"/>
    <p:sldLayoutId id="2147483691" r:id="rId14"/>
    <p:sldLayoutId id="214748367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ew Jersey Department of Education.">
            <a:extLst>
              <a:ext uri="{FF2B5EF4-FFF2-40B4-BE49-F238E27FC236}">
                <a16:creationId xmlns:a16="http://schemas.microsoft.com/office/drawing/2014/main" id="{CF96DE2C-7117-450B-9505-73F2CC767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-5897"/>
            <a:ext cx="12081830" cy="255118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BD99-43FC-48BD-956C-54F53064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69" y="1825625"/>
            <a:ext cx="11788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Do not use this layout</a:t>
            </a:r>
          </a:p>
        </p:txBody>
      </p:sp>
    </p:spTree>
    <p:extLst>
      <p:ext uri="{BB962C8B-B14F-4D97-AF65-F5344CB8AC3E}">
        <p14:creationId xmlns:p14="http://schemas.microsoft.com/office/powerpoint/2010/main" val="38855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0367D-4F1F-4D06-9551-9D120A83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0" y="365125"/>
            <a:ext cx="11890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A9155-9D6F-4818-A1EA-81ACC030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40" y="1825625"/>
            <a:ext cx="11890272" cy="4122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C72A4-5CFF-4D23-9567-642F33528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5371-22E5-41E2-9C10-6B0FADA8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57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063B872D-3AE9-4542-A461-B751CD6BB8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wTx0Hbh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zkrkSVC_o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eyc.org/resources/pubs/yc/may2017/case-brain-science-guided-pla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nj.gov/educ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Beth.Wharton@doe.gov" TargetMode="External"/><Relationship Id="rId5" Type="http://schemas.openxmlformats.org/officeDocument/2006/relationships/hyperlink" Target="https://www.nj.gov/education/earlychildhood/p3alignment/" TargetMode="External"/><Relationship Id="rId4" Type="http://schemas.openxmlformats.org/officeDocument/2006/relationships/hyperlink" Target="https://www.nj.gov/education/earlychildhood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.gov/education/earlychildhood/p3alignment/videolibrary.s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.gov/education/earlychildhood/p3alignment/videolibrary.s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7FFF-0053-4747-B34E-976807CC3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>
                <a:latin typeface="+mj-lt"/>
              </a:rPr>
              <a:t>Session 3: Play and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dirty="0">
                <a:latin typeface="+mj-lt"/>
              </a:rPr>
              <a:t>Kindergarten</a:t>
            </a:r>
            <a:r>
              <a:rPr lang="en-US" sz="4000" i="1" dirty="0">
                <a:latin typeface="+mj-lt"/>
              </a:rPr>
              <a:t> </a:t>
            </a:r>
            <a:r>
              <a:rPr lang="en-US" sz="4000" dirty="0">
                <a:latin typeface="+mj-lt"/>
              </a:rPr>
              <a:t>Centers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2D5881-96EC-447F-A717-A35057F07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Divisions of Early Childhood Services</a:t>
            </a:r>
          </a:p>
          <a:p>
            <a:r>
              <a:rPr lang="en-US" dirty="0">
                <a:latin typeface="+mj-lt"/>
              </a:rPr>
              <a:t>Office of Kindergarten to Third Grade Education</a:t>
            </a:r>
          </a:p>
        </p:txBody>
      </p:sp>
      <p:pic>
        <p:nvPicPr>
          <p:cNvPr id="6" name="Picture 5" descr="Logo: State of New Jersey, Department of Education.">
            <a:extLst>
              <a:ext uri="{FF2B5EF4-FFF2-40B4-BE49-F238E27FC236}">
                <a16:creationId xmlns:a16="http://schemas.microsoft.com/office/drawing/2014/main" id="{0021F1E6-2135-4F4E-9EA0-EBD236B61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" y="6081513"/>
            <a:ext cx="11890272" cy="7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6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F546-2437-4915-A159-D59B240C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j-lt"/>
              </a:rPr>
              <a:t>Play Involving </a:t>
            </a:r>
            <a:r>
              <a:rPr lang="en-US" sz="4000" dirty="0">
                <a:latin typeface="+mj-lt"/>
              </a:rPr>
              <a:t>G</a:t>
            </a:r>
            <a:r>
              <a:rPr lang="en-US" sz="4000" i="0" dirty="0">
                <a:effectLst/>
                <a:latin typeface="+mj-lt"/>
              </a:rPr>
              <a:t>ames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54E6F-7A85-4E42-9D2C-B103C8D64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2" y="965201"/>
            <a:ext cx="6781124" cy="50609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Play involving games with an external set of rules helps children develop a different set of skills and strategies than in fantasy play. </a:t>
            </a:r>
          </a:p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In this form of play, children must follow the rules.</a:t>
            </a:r>
          </a:p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This allows children to develop important social skills such as cooperation, negotiation, and healthy competition. </a:t>
            </a:r>
            <a:endParaRPr lang="en-US" sz="28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7F327-4ED2-42D0-81F0-97498F138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reeform 33" descr="A bingo board for children with colorful objects in each space">
            <a:extLst>
              <a:ext uri="{FF2B5EF4-FFF2-40B4-BE49-F238E27FC236}">
                <a16:creationId xmlns:a16="http://schemas.microsoft.com/office/drawing/2014/main" id="{C337DBEC-1547-DDBE-657A-53699F15F0A7}"/>
              </a:ext>
            </a:extLst>
          </p:cNvPr>
          <p:cNvSpPr>
            <a:spLocks noChangeAspect="1"/>
          </p:cNvSpPr>
          <p:nvPr/>
        </p:nvSpPr>
        <p:spPr>
          <a:xfrm rot="772249">
            <a:off x="7332878" y="1817677"/>
            <a:ext cx="3795548" cy="3842670"/>
          </a:xfrm>
          <a:custGeom>
            <a:avLst/>
            <a:gdLst/>
            <a:ahLst/>
            <a:cxnLst/>
            <a:rect l="l" t="t" r="r" b="b"/>
            <a:pathLst>
              <a:path w="3223932" h="4140737">
                <a:moveTo>
                  <a:pt x="0" y="0"/>
                </a:moveTo>
                <a:lnTo>
                  <a:pt x="3223931" y="0"/>
                </a:lnTo>
                <a:lnTo>
                  <a:pt x="3223931" y="4140737"/>
                </a:lnTo>
                <a:lnTo>
                  <a:pt x="0" y="4140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42875" cap="sq">
            <a:solidFill>
              <a:srgbClr val="FCAB46"/>
            </a:solidFill>
            <a:prstDash val="solid"/>
            <a:miter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A85F-8721-431E-A06B-5DDE11DA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n-lt"/>
              </a:rPr>
              <a:t>Outdoor Play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9E4C-92CF-4B02-B935-ECC06E864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2" y="1222375"/>
            <a:ext cx="6339708" cy="48037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Outdoor play provides the opportunity to improve sensory integration skills (Yogman et al., 2018). </a:t>
            </a:r>
          </a:p>
          <a:p>
            <a:pPr>
              <a:spcBef>
                <a:spcPts val="0"/>
              </a:spcBef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These activities involve the child as an active participant and address motor, cognitive, social, and linguistic domains.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ECC26-5723-41E1-AE8F-4885A22ED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child on yellow playground equipment">
            <a:extLst>
              <a:ext uri="{FF2B5EF4-FFF2-40B4-BE49-F238E27FC236}">
                <a16:creationId xmlns:a16="http://schemas.microsoft.com/office/drawing/2014/main" id="{B2D679FE-D084-70A5-1610-DCB4F304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4" y="1222374"/>
            <a:ext cx="4926066" cy="48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0174-3FC8-AF61-D241-16783E4C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Playful Centers?</a:t>
            </a:r>
          </a:p>
        </p:txBody>
      </p:sp>
      <p:pic>
        <p:nvPicPr>
          <p:cNvPr id="5" name="Picture 4" descr="Colorful building blocks on a carpet.">
            <a:extLst>
              <a:ext uri="{FF2B5EF4-FFF2-40B4-BE49-F238E27FC236}">
                <a16:creationId xmlns:a16="http://schemas.microsoft.com/office/drawing/2014/main" id="{D36C4413-534E-537C-140E-6381B3221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4" r="16496" b="1"/>
          <a:stretch/>
        </p:blipFill>
        <p:spPr>
          <a:xfrm>
            <a:off x="636417" y="1370248"/>
            <a:ext cx="2703684" cy="2508952"/>
          </a:xfrm>
          <a:prstGeom prst="rect">
            <a:avLst/>
          </a:prstGeom>
        </p:spPr>
      </p:pic>
      <p:pic>
        <p:nvPicPr>
          <p:cNvPr id="3" name="Picture 2" descr="A teacher and three children playing a game.">
            <a:extLst>
              <a:ext uri="{FF2B5EF4-FFF2-40B4-BE49-F238E27FC236}">
                <a16:creationId xmlns:a16="http://schemas.microsoft.com/office/drawing/2014/main" id="{65DEE707-7541-8CD4-7C3E-5D41321F2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22" y="4038277"/>
            <a:ext cx="4387151" cy="2023175"/>
          </a:xfrm>
          <a:prstGeom prst="rect">
            <a:avLst/>
          </a:prstGeom>
        </p:spPr>
      </p:pic>
      <p:pic>
        <p:nvPicPr>
          <p:cNvPr id="8" name="Picture 7" descr="Two children using materials at a table.&#10;">
            <a:extLst>
              <a:ext uri="{FF2B5EF4-FFF2-40B4-BE49-F238E27FC236}">
                <a16:creationId xmlns:a16="http://schemas.microsoft.com/office/drawing/2014/main" id="{AFB002F6-5E4A-444A-29AB-F44420A0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r="11461" b="-1"/>
          <a:stretch/>
        </p:blipFill>
        <p:spPr>
          <a:xfrm>
            <a:off x="4649494" y="1113775"/>
            <a:ext cx="4202407" cy="390731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pic>
        <p:nvPicPr>
          <p:cNvPr id="7" name="Content Placeholder 4" descr="A group of children playing with puzzle pieces.">
            <a:extLst>
              <a:ext uri="{FF2B5EF4-FFF2-40B4-BE49-F238E27FC236}">
                <a16:creationId xmlns:a16="http://schemas.microsoft.com/office/drawing/2014/main" id="{13497983-49E1-6EA1-A516-225DD6BE44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19" r="-1" b="3385"/>
          <a:stretch/>
        </p:blipFill>
        <p:spPr>
          <a:xfrm>
            <a:off x="9014043" y="2159000"/>
            <a:ext cx="2790238" cy="37549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CE0F-58CD-456C-8EEE-F252115D5D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34794D-2CF4-CB49-D11F-4F45389B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Centers (1 of 2)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504E2C-307B-7C8B-B937-F5803B05F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The NJDOE has adopted New Jersey Student Learning Standards (NJSLS) for all content based academic instruction. 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Many of these standards can also be incorporated into intentional play-based learning opportunities for our youngest learners. 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Educators who design curricula and teach kindergarten are encouraged to use play in addition to teacher-led instruction to incorporate the NJSLS to meet the needs of all learners in their classroom. </a:t>
            </a:r>
            <a:endParaRPr lang="en-US" sz="28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C4B7C-E52A-37B0-134F-0FCD46C0F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CB48-9421-3BB1-EA59-651E1281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Centers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2DEE3-8439-0637-1FDB-1EC74F6A7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0" i="0" u="none" strike="noStrike" baseline="0">
                <a:solidFill>
                  <a:srgbClr val="000000"/>
                </a:solidFill>
                <a:latin typeface="+mn-lt"/>
              </a:rPr>
              <a:t>The idea of balancing student-led independence and teacher-led direction in learning centers reflects a pedagogical approach that recognizes the importance of both autonomy and guidance in the learning process. </a:t>
            </a:r>
          </a:p>
          <a:p>
            <a:r>
              <a:rPr lang="en-US" sz="2800" b="0" i="0" u="none" strike="noStrike" baseline="0">
                <a:solidFill>
                  <a:srgbClr val="000000"/>
                </a:solidFill>
                <a:latin typeface="+mn-lt"/>
              </a:rPr>
              <a:t>Research in education has emphasized the value of finding a balance between these two instructional modes, “negotiate a balance between academic learning (e.g., literacy skills) and the use of developmentally appropriate practices (e.g., play-based learning)” (</a:t>
            </a:r>
            <a:r>
              <a:rPr lang="en-US" sz="2800" b="0" i="0" u="none" strike="noStrike" baseline="0" err="1">
                <a:solidFill>
                  <a:srgbClr val="000000"/>
                </a:solidFill>
                <a:latin typeface="+mn-lt"/>
              </a:rPr>
              <a:t>Danniels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+mn-lt"/>
              </a:rPr>
              <a:t> &amp; Pyle, 2018, p. 4). </a:t>
            </a:r>
            <a:endParaRPr lang="en-US" sz="280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AA76B-395B-072C-FB36-1C4550322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8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3707-21A3-4F7E-8A6D-61C299DC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n-lt"/>
              </a:rPr>
              <a:t>Content Specific Learning Centers (1 of 2)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6A72-D502-4BA7-B600-82BC5ABA9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126475"/>
            <a:ext cx="11849100" cy="48996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Differing from choice centers, learning centers in the kindergarten classroom are used to help further content instruction. </a:t>
            </a:r>
          </a:p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There are many different types of learning centers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occur during English Language Arts, Mathematics, and/or Science/Social Studies.</a:t>
            </a:r>
          </a:p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It is important to plan learning centers intentionally, making sure the materials in the center are necessary for the task at hand. </a:t>
            </a:r>
          </a:p>
          <a:p>
            <a:pPr>
              <a:spcBef>
                <a:spcPts val="0"/>
              </a:spcBef>
              <a:spcAft>
                <a:spcPts val="21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High-quality learning centers are designed to offer students a variety of learning alternatives as a follow-up to whole-class and small group instruction discussions.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7E0ED-8C65-4624-9E98-A972E1CA5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4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CC0D-40EA-4B4B-8969-51C00D71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n-lt"/>
              </a:rPr>
              <a:t>Content Specific Learning Centers (2 of 2)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D8227-0648-41D6-987C-D676887707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33714"/>
            <a:ext cx="11849100" cy="502348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Learning centers: </a:t>
            </a:r>
          </a:p>
          <a:p>
            <a:pPr algn="l"/>
            <a:r>
              <a:rPr lang="en-US" sz="2600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ypically used after the modeling of important materials or concepts.</a:t>
            </a:r>
          </a:p>
          <a:p>
            <a:pPr algn="l"/>
            <a:r>
              <a:rPr lang="en-US" sz="2600" dirty="0">
                <a:solidFill>
                  <a:srgbClr val="000000"/>
                </a:solidFill>
                <a:latin typeface="+mj-lt"/>
              </a:rPr>
              <a:t>D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esigned to provide students with opportunities to enrich and enhance their appreciation and understanding of the topics through individual experiences in the center. </a:t>
            </a:r>
          </a:p>
          <a:p>
            <a:pPr algn="l"/>
            <a:r>
              <a:rPr lang="en-US" sz="2600" dirty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+mj-lt"/>
              </a:rPr>
              <a:t>illed with manipulatives, art materials, books, and other instructional tools. 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014FD-AC08-4649-B744-6B270B1E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238C5F-E5D3-C237-172B-3CE7AD090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Block Center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4FBBCA-369E-EAC4-0FE2-8E775B7D0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Playing in the block center provides students with opportunities to problem solve, imagine, create, and build their social-emotional competencies as they work with others and persevere in a task. </a:t>
            </a:r>
          </a:p>
          <a:p>
            <a:r>
              <a:rPr lang="en-US" sz="2800" b="0" i="0" dirty="0">
                <a:solidFill>
                  <a:srgbClr val="0056B3"/>
                </a:solidFill>
                <a:effectLst/>
                <a:hlinkClick r:id="rId3"/>
              </a:rPr>
              <a:t>Developmentally Appropriate Practices: Joyful Learning &amp; Instruction Across the P-3 Classroom</a:t>
            </a:r>
            <a:endParaRPr lang="en-US" sz="2800" b="0" i="0" dirty="0">
              <a:solidFill>
                <a:srgbClr val="0056B3"/>
              </a:solidFill>
              <a:effectLst/>
            </a:endParaRPr>
          </a:p>
          <a:p>
            <a:r>
              <a:rPr lang="en-US" sz="2800" dirty="0"/>
              <a:t>Share thoughts </a:t>
            </a:r>
          </a:p>
        </p:txBody>
      </p:sp>
      <p:pic>
        <p:nvPicPr>
          <p:cNvPr id="2" name="Picture 1" descr="Wooden blocks arranged in a rectangle around a paper cutout of a gingerbread man.">
            <a:extLst>
              <a:ext uri="{FF2B5EF4-FFF2-40B4-BE49-F238E27FC236}">
                <a16:creationId xmlns:a16="http://schemas.microsoft.com/office/drawing/2014/main" id="{AEACC8F6-B0DA-4C0F-9AD7-5AB2C1B00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177" y="3579223"/>
            <a:ext cx="5285450" cy="25428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77B98-C1A2-922A-E1B1-7A6519ABF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0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86B124-E9C8-E64E-EE3F-12979214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Literacy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D9AD4-83CF-C641-C8EE-DF9A5F501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Children will have the opportunity to strengthen their skills in many of the NJSLS-ELA such as developing foundational reading skills, reading books of different genres, writing for real purposes, and building speaking, listening, and language skills. </a:t>
            </a:r>
          </a:p>
        </p:txBody>
      </p:sp>
      <p:sp>
        <p:nvSpPr>
          <p:cNvPr id="4" name="Freeform 5" descr="Overhead view of a table with crayons and markers where children are writing and drawing.">
            <a:extLst>
              <a:ext uri="{FF2B5EF4-FFF2-40B4-BE49-F238E27FC236}">
                <a16:creationId xmlns:a16="http://schemas.microsoft.com/office/drawing/2014/main" id="{3B1F9E87-75D7-C819-F82C-4C7E2F76923C}"/>
              </a:ext>
            </a:extLst>
          </p:cNvPr>
          <p:cNvSpPr>
            <a:spLocks noChangeAspect="1"/>
          </p:cNvSpPr>
          <p:nvPr/>
        </p:nvSpPr>
        <p:spPr>
          <a:xfrm>
            <a:off x="1065319" y="3252652"/>
            <a:ext cx="4293531" cy="2869398"/>
          </a:xfrm>
          <a:custGeom>
            <a:avLst/>
            <a:gdLst/>
            <a:ahLst/>
            <a:cxnLst/>
            <a:rect l="l" t="t" r="r" b="b"/>
            <a:pathLst>
              <a:path w="6032500" h="4031562">
                <a:moveTo>
                  <a:pt x="0" y="0"/>
                </a:moveTo>
                <a:lnTo>
                  <a:pt x="6032500" y="0"/>
                </a:lnTo>
                <a:lnTo>
                  <a:pt x="6032500" y="4031562"/>
                </a:lnTo>
                <a:lnTo>
                  <a:pt x="0" y="40315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Freeform 7" descr="A student completes a worksheet about the science of plants.">
            <a:extLst>
              <a:ext uri="{FF2B5EF4-FFF2-40B4-BE49-F238E27FC236}">
                <a16:creationId xmlns:a16="http://schemas.microsoft.com/office/drawing/2014/main" id="{9AC43CBE-F0E2-815D-170F-E84EFEE160AA}"/>
              </a:ext>
            </a:extLst>
          </p:cNvPr>
          <p:cNvSpPr>
            <a:spLocks noChangeAspect="1"/>
          </p:cNvSpPr>
          <p:nvPr/>
        </p:nvSpPr>
        <p:spPr>
          <a:xfrm>
            <a:off x="6668814" y="3175405"/>
            <a:ext cx="4457867" cy="2994987"/>
          </a:xfrm>
          <a:custGeom>
            <a:avLst/>
            <a:gdLst/>
            <a:ahLst/>
            <a:cxnLst/>
            <a:rect l="l" t="t" r="r" b="b"/>
            <a:pathLst>
              <a:path w="6000750" h="4031562">
                <a:moveTo>
                  <a:pt x="0" y="0"/>
                </a:moveTo>
                <a:lnTo>
                  <a:pt x="6000750" y="0"/>
                </a:lnTo>
                <a:lnTo>
                  <a:pt x="6000750" y="4031562"/>
                </a:lnTo>
                <a:lnTo>
                  <a:pt x="0" y="403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934A7-0D02-9C1E-FC62-47B7132E41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6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EF58FB-01A7-9B1E-BA1F-249E93E5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Math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6568E-36F2-D6E7-7EEA-C6FBC3D0A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6596259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The goal of mathematics centers in kindergarten is for students to build mathematical proficiency through purposeful practice in playful, standards-based, hands-on, academically challenging ways that help students gain confidence in mathematics (Newton, 2022).</a:t>
            </a:r>
          </a:p>
          <a:p>
            <a:r>
              <a:rPr lang="en-US" sz="2800" dirty="0">
                <a:latin typeface="+mj-lt"/>
                <a:hlinkClick r:id="rId3"/>
              </a:rPr>
              <a:t>Math Centers</a:t>
            </a:r>
            <a:endParaRPr lang="en-US" sz="2800" dirty="0">
              <a:latin typeface="+mj-lt"/>
            </a:endParaRPr>
          </a:p>
          <a:p>
            <a:r>
              <a:rPr lang="en-US" sz="2800" dirty="0"/>
              <a:t>Share thoughts</a:t>
            </a:r>
          </a:p>
        </p:txBody>
      </p:sp>
      <p:sp>
        <p:nvSpPr>
          <p:cNvPr id="4" name="Freeform 7" descr="Picture of a pattern on a piece of paper made of blocks.">
            <a:extLst>
              <a:ext uri="{FF2B5EF4-FFF2-40B4-BE49-F238E27FC236}">
                <a16:creationId xmlns:a16="http://schemas.microsoft.com/office/drawing/2014/main" id="{09FE7EB5-29DC-7498-8938-C7E9730112CB}"/>
              </a:ext>
            </a:extLst>
          </p:cNvPr>
          <p:cNvSpPr>
            <a:spLocks noChangeAspect="1"/>
          </p:cNvSpPr>
          <p:nvPr/>
        </p:nvSpPr>
        <p:spPr>
          <a:xfrm>
            <a:off x="3017520" y="3174274"/>
            <a:ext cx="3944982" cy="3082923"/>
          </a:xfrm>
          <a:custGeom>
            <a:avLst/>
            <a:gdLst/>
            <a:ahLst/>
            <a:cxnLst/>
            <a:rect l="l" t="t" r="r" b="b"/>
            <a:pathLst>
              <a:path w="5790028" h="5012315">
                <a:moveTo>
                  <a:pt x="0" y="0"/>
                </a:moveTo>
                <a:lnTo>
                  <a:pt x="5790029" y="0"/>
                </a:lnTo>
                <a:lnTo>
                  <a:pt x="5790029" y="5012315"/>
                </a:lnTo>
                <a:lnTo>
                  <a:pt x="0" y="50123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Freeform 7" descr="various colored clips strung together to make a specific pattern (AB, ABB, AAB, ABC).">
            <a:extLst>
              <a:ext uri="{FF2B5EF4-FFF2-40B4-BE49-F238E27FC236}">
                <a16:creationId xmlns:a16="http://schemas.microsoft.com/office/drawing/2014/main" id="{6113DA9E-D60F-72AC-4BF9-98963CF4FE78}"/>
              </a:ext>
            </a:extLst>
          </p:cNvPr>
          <p:cNvSpPr>
            <a:spLocks noChangeAspect="1"/>
          </p:cNvSpPr>
          <p:nvPr/>
        </p:nvSpPr>
        <p:spPr>
          <a:xfrm>
            <a:off x="6962502" y="3174274"/>
            <a:ext cx="4611189" cy="3040030"/>
          </a:xfrm>
          <a:custGeom>
            <a:avLst/>
            <a:gdLst/>
            <a:ahLst/>
            <a:cxnLst/>
            <a:rect l="l" t="t" r="r" b="b"/>
            <a:pathLst>
              <a:path w="5458304" h="5692594">
                <a:moveTo>
                  <a:pt x="0" y="0"/>
                </a:moveTo>
                <a:lnTo>
                  <a:pt x="5458304" y="0"/>
                </a:lnTo>
                <a:lnTo>
                  <a:pt x="5458304" y="5692594"/>
                </a:lnTo>
                <a:lnTo>
                  <a:pt x="0" y="56925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8F829-B433-98F8-2A66-43B3DB4B0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987358-FE81-DED2-CC00-DFE185B9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Intentional Play (1 of4)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6B8F0-D9FF-1AE9-DB21-0255DC9C1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126475"/>
            <a:ext cx="7509509" cy="4899675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Intentional play is a learning approach.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Children can learn though an active process when they engage in meaningful, socially interactive, iterative, and joyful play.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Children become agents of their learning. </a:t>
            </a:r>
            <a:endParaRPr 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CDC1B-EB9D-8792-1C6A-5F27C00CD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 descr="Open cookie shop sign on wall with prices.">
            <a:extLst>
              <a:ext uri="{FF2B5EF4-FFF2-40B4-BE49-F238E27FC236}">
                <a16:creationId xmlns:a16="http://schemas.microsoft.com/office/drawing/2014/main" id="{06BE26DC-83BE-443A-8EB9-323A5CB54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1" r="8778"/>
          <a:stretch/>
        </p:blipFill>
        <p:spPr>
          <a:xfrm>
            <a:off x="6505303" y="998404"/>
            <a:ext cx="5213569" cy="502774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806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8EEF8-2960-CF2C-F4AE-9D11DC10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569" y="617327"/>
            <a:ext cx="10096959" cy="135147"/>
          </a:xfrm>
        </p:spPr>
        <p:txBody>
          <a:bodyPr>
            <a:noAutofit/>
          </a:bodyPr>
          <a:lstStyle/>
          <a:p>
            <a:r>
              <a:rPr lang="en-US" sz="4000" b="1" u="none" strike="noStrike" baseline="0" dirty="0">
                <a:latin typeface="+mn-lt"/>
              </a:rPr>
              <a:t>Dramatic Play Center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2F34-6921-D314-8177-C9698A3E2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7143749" cy="4803775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Arreguin-Anderson et al., (2018) note that pretend play is an integral part of a child’s social, emotional, and cognitive development.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In the dramatic play center, children can act out real world situations and play the role of different characters with their peers.</a:t>
            </a:r>
            <a:endParaRPr 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A9A87-85EE-76F5-8C31-2D1157984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Child dressed as astronaut">
            <a:extLst>
              <a:ext uri="{FF2B5EF4-FFF2-40B4-BE49-F238E27FC236}">
                <a16:creationId xmlns:a16="http://schemas.microsoft.com/office/drawing/2014/main" id="{44DE9C96-24B8-D3FA-B54D-71752B63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1301750"/>
            <a:ext cx="4867228" cy="42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6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A1DE20-6DF6-BB47-5C83-E3531FE3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Science/Discovery Center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061289-730E-86CB-602E-55864ED4D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6764926" cy="4803775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The science/discovery center promotes learning and development in different ways than direct instruction and media.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Through exploration, learners construct knowledge about the world (Gallo-Fox &amp; Stegeman, 2018).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2DCF3-B1DE-56F6-7517-14B151107C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 descr="a teacher and three children around a classroom table holding carrots, lettuce and cabbage.">
            <a:extLst>
              <a:ext uri="{FF2B5EF4-FFF2-40B4-BE49-F238E27FC236}">
                <a16:creationId xmlns:a16="http://schemas.microsoft.com/office/drawing/2014/main" id="{5182BCE6-E087-9226-EBE8-E9C6DE753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51"/>
          <a:stretch/>
        </p:blipFill>
        <p:spPr>
          <a:xfrm>
            <a:off x="6505303" y="914400"/>
            <a:ext cx="5094016" cy="523820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110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652E-A96F-91EF-9AA2-C2CD7A4C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960" y="236601"/>
            <a:ext cx="10096959" cy="776023"/>
          </a:xfrm>
        </p:spPr>
        <p:txBody>
          <a:bodyPr/>
          <a:lstStyle/>
          <a:p>
            <a:r>
              <a:rPr lang="en-US" sz="4000" b="1" i="0" u="none" strike="noStrike" baseline="0" dirty="0">
                <a:latin typeface="+mj-lt"/>
              </a:rPr>
              <a:t>Art and/ or Makerspace Center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D6A0-D031-29CF-CF95-247485B4E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6568983" cy="4920973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Numerous materials and supplies should be provided for children to use in this space, such as easels and paints, a variety of crayons, markers, pencils, assorted types of paper, non-toxic clay/dough, various collage materials, and any other materials that might spark imagination in children (Bongiorno, 2014).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D8587-E5C0-23BE-D641-008349EE15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22</a:t>
            </a:fld>
            <a:endParaRPr lang="en-US"/>
          </a:p>
        </p:txBody>
      </p:sp>
      <p:grpSp>
        <p:nvGrpSpPr>
          <p:cNvPr id="4" name="Group 3" descr="Young children in a classroom, drawing with crayons at a table.">
            <a:extLst>
              <a:ext uri="{FF2B5EF4-FFF2-40B4-BE49-F238E27FC236}">
                <a16:creationId xmlns:a16="http://schemas.microsoft.com/office/drawing/2014/main" id="{F6C71BFE-F054-757D-E689-2265A30A65EC}"/>
              </a:ext>
            </a:extLst>
          </p:cNvPr>
          <p:cNvGrpSpPr/>
          <p:nvPr/>
        </p:nvGrpSpPr>
        <p:grpSpPr>
          <a:xfrm>
            <a:off x="6096001" y="1126474"/>
            <a:ext cx="5924548" cy="5016873"/>
            <a:chOff x="3176905" y="1869632"/>
            <a:chExt cx="2409588" cy="2673810"/>
          </a:xfrm>
        </p:grpSpPr>
        <p:sp>
          <p:nvSpPr>
            <p:cNvPr id="6" name="Freeform 6" descr="Two children drawing with crayons.">
              <a:extLst>
                <a:ext uri="{FF2B5EF4-FFF2-40B4-BE49-F238E27FC236}">
                  <a16:creationId xmlns:a16="http://schemas.microsoft.com/office/drawing/2014/main" id="{B3377494-6C4E-DFA4-213A-F7D0D20074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6905" y="1869632"/>
              <a:ext cx="2409588" cy="267381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68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6B6B-C8FD-F9D9-61EF-39E54A1D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1057742" cy="843479"/>
          </a:xfrm>
        </p:spPr>
        <p:txBody>
          <a:bodyPr/>
          <a:lstStyle/>
          <a:p>
            <a:r>
              <a:rPr lang="en-US" sz="4000" b="1" u="none" strike="noStrike" baseline="0" dirty="0">
                <a:latin typeface="+mj-lt"/>
              </a:rPr>
              <a:t>Sensory Exploration Sand and Water </a:t>
            </a:r>
            <a:r>
              <a:rPr lang="en-US" sz="4000" b="1" u="sng" strike="noStrike" baseline="0" dirty="0">
                <a:latin typeface="+mj-lt"/>
              </a:rPr>
              <a:t>Center</a:t>
            </a:r>
            <a:endParaRPr lang="en-US" sz="4000" u="sng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644A6D-42DF-72A4-BDD3-9402168D5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5994763" cy="4803775"/>
          </a:xfrm>
        </p:spPr>
        <p:txBody>
          <a:bodyPr>
            <a:norm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j-lt"/>
              </a:rPr>
              <a:t>Concepts set forth in the NJSLS-M and NJSLS-S such as volume, weight, measurement, water flow, and motion can be explored through effective teacher prompting during play (Vanover, 2018).</a:t>
            </a:r>
            <a:endParaRPr 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E1CB1-A208-07F9-F61F-EB46A0696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23</a:t>
            </a:fld>
            <a:endParaRPr lang="en-US"/>
          </a:p>
        </p:txBody>
      </p:sp>
      <p:pic>
        <p:nvPicPr>
          <p:cNvPr id="1034" name="Picture 10" descr="Sand &amp; Water Activity Tubs filled with sand and two shovels.">
            <a:extLst>
              <a:ext uri="{FF2B5EF4-FFF2-40B4-BE49-F238E27FC236}">
                <a16:creationId xmlns:a16="http://schemas.microsoft.com/office/drawing/2014/main" id="{2D7D25C3-BBC7-A33F-F2DB-D08068013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19" y="1105628"/>
            <a:ext cx="3962400" cy="328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ter Sensory Bin filled with various plastic objects.">
            <a:extLst>
              <a:ext uri="{FF2B5EF4-FFF2-40B4-BE49-F238E27FC236}">
                <a16:creationId xmlns:a16="http://schemas.microsoft.com/office/drawing/2014/main" id="{E3BBEE66-FF25-7CF3-5909-BF34FEA4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78" y="3837847"/>
            <a:ext cx="33782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51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D2A3-CE61-F58C-A544-735AC5DF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T</a:t>
            </a:r>
            <a:r>
              <a:rPr lang="en-US" sz="4000" i="0" u="none" strike="noStrike" baseline="0" dirty="0">
                <a:latin typeface="+mj-lt"/>
              </a:rPr>
              <a:t>echnology Center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EA89B-3323-94E6-25DE-BDB02D6340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822960" bIns="45720" rtlCol="0" anchor="t">
            <a:no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Access to technology provides equitable and expanded access to high-quality, standard-based computer science and technological design education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.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eachers plan lessons intentionally, and teachers are informed about the types of technology tools and interactive media that are developmentally appropriate for students. </a:t>
            </a:r>
            <a:endParaRPr lang="en-US" sz="2800" b="0" i="0" u="none" strike="noStrike" baseline="0" dirty="0">
              <a:solidFill>
                <a:srgbClr val="0F0F0F"/>
              </a:solidFill>
              <a:latin typeface="+mn-lt"/>
            </a:endParaRPr>
          </a:p>
        </p:txBody>
      </p:sp>
      <p:pic>
        <p:nvPicPr>
          <p:cNvPr id="6" name="Picture 5" descr="Five students looking at a laptop together.">
            <a:extLst>
              <a:ext uri="{FF2B5EF4-FFF2-40B4-BE49-F238E27FC236}">
                <a16:creationId xmlns:a16="http://schemas.microsoft.com/office/drawing/2014/main" id="{C08976A2-BF55-E4AD-353B-1FCD9F71D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14" y="3837709"/>
            <a:ext cx="4418774" cy="22843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559E0-659C-57B7-A366-AA6C742C9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21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D465-35E6-220B-0219-B7F4420D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Palatino Linotype"/>
              </a:rPr>
              <a:t>Reflection Questions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B59D5-11FA-CDFA-EBD3-78D47228C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+mn-lt"/>
              </a:rPr>
              <a:t>How did you/can you turn-key the big ideas from Session 2: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P-3 Continuum and Transitions?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r>
              <a:rPr lang="en-US" sz="2800" dirty="0">
                <a:latin typeface="+mn-lt"/>
              </a:rPr>
              <a:t>?</a:t>
            </a:r>
          </a:p>
          <a:p>
            <a:r>
              <a:rPr lang="en-US" sz="2800" dirty="0">
                <a:latin typeface="+mn-lt"/>
              </a:rPr>
              <a:t>What are any take aways you have from the session today and how does it connect to your work?</a:t>
            </a:r>
          </a:p>
          <a:p>
            <a:r>
              <a:rPr lang="en-US" sz="2800" dirty="0">
                <a:latin typeface="+mn-lt"/>
              </a:rPr>
              <a:t>How will you turn-key information from Session 3: </a:t>
            </a:r>
            <a:r>
              <a:rPr lang="en-US" sz="28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Play &amp; Kindergarten Centers?</a:t>
            </a:r>
            <a:endParaRPr lang="en-US" sz="2800" dirty="0">
              <a:latin typeface="+mn-lt"/>
            </a:endParaRPr>
          </a:p>
          <a:p>
            <a:r>
              <a:rPr lang="en-US" sz="3000" dirty="0">
                <a:latin typeface="+mn-lt"/>
              </a:rPr>
              <a:t>Session 4 (May 16, 2025) </a:t>
            </a:r>
            <a:r>
              <a:rPr lang="en-US" sz="3000" i="1" dirty="0">
                <a:latin typeface="+mn-lt"/>
              </a:rPr>
              <a:t>Standards Based Kindergarten Instruction &amp; Parent and Family Engagement</a:t>
            </a:r>
          </a:p>
          <a:p>
            <a:r>
              <a:rPr lang="en-US" sz="2800" dirty="0">
                <a:latin typeface="+mn-lt"/>
              </a:rPr>
              <a:t>Complete survey in chat.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F5A03-96E2-627C-8C0A-B8D1422305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82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62CE-0784-B377-148B-C99D682D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none" strike="noStrike" baseline="0" dirty="0">
                <a:latin typeface="+mj-lt"/>
              </a:rPr>
              <a:t>References (1 of 4)</a:t>
            </a:r>
            <a:endParaRPr lang="en-US" sz="4000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2D398-31EE-66A7-1897-9A92C43ED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972273"/>
            <a:ext cx="11849100" cy="5053877"/>
          </a:xfrm>
        </p:spPr>
        <p:txBody>
          <a:bodyPr>
            <a:no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Arreguin-Anderson, M.G, Salinas-Gonzalez, I., &amp; Alanis, I. (2018) Translingual play that promotes cultural connections, invention, and regulation: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latcrit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perspective. 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+mj-lt"/>
              </a:rPr>
              <a:t>International Multilingual Research Journal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, 12(4), 273-287. DOI: 10.1080/19313152.2018.1470434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Bongiorno, L. (2014). 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+mj-lt"/>
              </a:rPr>
              <a:t>How process-focused art experiences support preschoolers.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National Association of the Education of Young Children.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0CA9E-F245-E8BF-B1B8-B008CDCDE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54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83F46-B157-A531-DE88-4050E337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References (2 of 4)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61E82-F8EF-2E5B-88DF-F2DA3CF39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b="0" i="0" u="none" strike="noStrike" baseline="0" dirty="0" err="1">
                <a:solidFill>
                  <a:srgbClr val="000000"/>
                </a:solidFill>
                <a:latin typeface="+mj-lt"/>
              </a:rPr>
              <a:t>Danniels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+mj-lt"/>
              </a:rPr>
              <a:t>, E., &amp; Pyle, A. (2018). Defining play-based learning. </a:t>
            </a:r>
            <a:r>
              <a:rPr lang="en-US" sz="3000" b="0" i="1" u="none" strike="noStrike" baseline="0" dirty="0">
                <a:solidFill>
                  <a:srgbClr val="000000"/>
                </a:solidFill>
                <a:latin typeface="+mj-lt"/>
              </a:rPr>
              <a:t>Encyclopedia on Early Childhood Development. https://www.child-encyclopedia.com/play-based-learning/according-experts/defining-play-based-learning.</a:t>
            </a:r>
            <a:endParaRPr lang="en-US" sz="3000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3000" b="0" i="0" dirty="0">
                <a:solidFill>
                  <a:srgbClr val="000000"/>
                </a:solidFill>
                <a:effectLst/>
                <a:latin typeface="+mj-lt"/>
              </a:rPr>
              <a:t>Gallo-Fox, J., &amp; Stegeman, L. (2018). Explore early: Support scientific development among young children with learning centers. </a:t>
            </a:r>
            <a:r>
              <a:rPr lang="en-US" sz="3000" b="0" i="1" dirty="0">
                <a:solidFill>
                  <a:srgbClr val="000000"/>
                </a:solidFill>
                <a:effectLst/>
                <a:latin typeface="+mj-lt"/>
              </a:rPr>
              <a:t>Science and Children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j-lt"/>
              </a:rPr>
              <a:t>, 55(9).</a:t>
            </a:r>
            <a:endParaRPr lang="en-US" sz="3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3000" b="0" i="0" u="none" strike="noStrike" baseline="0" dirty="0">
                <a:solidFill>
                  <a:srgbClr val="000000"/>
                </a:solidFill>
                <a:latin typeface="+mj-lt"/>
              </a:rPr>
              <a:t>Hassinger-Das, B., Hirsh-Pasek, K., &amp; </a:t>
            </a:r>
            <a:r>
              <a:rPr lang="en-US" sz="3000" b="0" i="0" u="none" strike="noStrike" baseline="0" dirty="0" err="1">
                <a:solidFill>
                  <a:srgbClr val="000000"/>
                </a:solidFill>
                <a:latin typeface="+mj-lt"/>
              </a:rPr>
              <a:t>Golinkoff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+mj-lt"/>
              </a:rPr>
              <a:t>, R. M. (2017). The case of brain science and guided play: A developing story. </a:t>
            </a:r>
            <a:r>
              <a:rPr lang="en-US" sz="3000" b="0" i="1" u="none" strike="noStrike" baseline="0" dirty="0">
                <a:solidFill>
                  <a:srgbClr val="000000"/>
                </a:solidFill>
                <a:latin typeface="+mj-lt"/>
              </a:rPr>
              <a:t>Young Children, 72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+mj-lt"/>
              </a:rPr>
              <a:t>(2).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522AC-01F8-E23F-4B39-BCA6C846C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2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BC4CB-D429-7FEE-FB57-B1228D741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4B83-86F0-E086-FFA1-164AEB19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References (3 of 4)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52B10F-1109-66A9-7631-F6D57797B5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b="0" i="0" u="none" strike="noStrike" baseline="0" dirty="0">
                <a:solidFill>
                  <a:srgbClr val="000000"/>
                </a:solidFill>
                <a:latin typeface="+mn-lt"/>
              </a:rPr>
              <a:t>Murray, R., &amp; Ramstetter, C. (2017). Recognizing the benefits of recess. </a:t>
            </a:r>
            <a:r>
              <a:rPr lang="en-US" sz="11200" b="0" i="1" u="none" strike="noStrike" baseline="0" dirty="0">
                <a:solidFill>
                  <a:srgbClr val="000000"/>
                </a:solidFill>
                <a:latin typeface="+mn-lt"/>
              </a:rPr>
              <a:t>American Educator, 41</a:t>
            </a:r>
            <a:r>
              <a:rPr lang="en-US" sz="11200" b="0" i="0" u="none" strike="noStrike" baseline="0" dirty="0">
                <a:solidFill>
                  <a:srgbClr val="000000"/>
                </a:solidFill>
                <a:latin typeface="+mn-lt"/>
              </a:rPr>
              <a:t>(1). </a:t>
            </a:r>
          </a:p>
          <a:p>
            <a:r>
              <a:rPr lang="en-US" sz="11200" b="0" i="0" dirty="0">
                <a:solidFill>
                  <a:srgbClr val="000000"/>
                </a:solidFill>
                <a:effectLst/>
                <a:latin typeface="+mn-lt"/>
              </a:rPr>
              <a:t>Mraz, K., Porcelli, A., &amp; Tyler, C (2016). </a:t>
            </a:r>
            <a:r>
              <a:rPr lang="en-US" sz="11200" b="0" i="1" dirty="0">
                <a:solidFill>
                  <a:srgbClr val="000000"/>
                </a:solidFill>
                <a:effectLst/>
                <a:latin typeface="+mn-lt"/>
              </a:rPr>
              <a:t>Purposeful play: A teacher's guide to igniting deep and joyful learning across the day</a:t>
            </a:r>
            <a:r>
              <a:rPr lang="en-US" sz="11200" b="0" i="0" dirty="0">
                <a:solidFill>
                  <a:srgbClr val="000000"/>
                </a:solidFill>
                <a:effectLst/>
                <a:latin typeface="+mn-lt"/>
              </a:rPr>
              <a:t>. Heinemann.</a:t>
            </a:r>
            <a:endParaRPr lang="en-US" sz="11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11200" b="0" i="0" u="none" strike="noStrike" baseline="0" dirty="0">
                <a:solidFill>
                  <a:srgbClr val="000000"/>
                </a:solidFill>
                <a:latin typeface="+mn-lt"/>
              </a:rPr>
              <a:t>National Association for the Education of Young Children and the Fred Rogers Center for Early Learning and Children’s Media. (2012). </a:t>
            </a:r>
            <a:r>
              <a:rPr lang="en-US" sz="11200" b="0" i="1" u="none" strike="noStrike" baseline="0" dirty="0">
                <a:solidFill>
                  <a:srgbClr val="000000"/>
                </a:solidFill>
                <a:latin typeface="+mn-lt"/>
              </a:rPr>
              <a:t>Selected examples of effective classroom practice involving technology tools and interactive media. </a:t>
            </a:r>
            <a:r>
              <a:rPr lang="en-US" sz="11200" b="0" i="0" u="none" strike="noStrike" baseline="0" dirty="0">
                <a:solidFill>
                  <a:srgbClr val="000000"/>
                </a:solidFill>
                <a:latin typeface="+mn-lt"/>
              </a:rPr>
              <a:t>Saint Vincent College. </a:t>
            </a:r>
          </a:p>
          <a:p>
            <a:r>
              <a:rPr lang="en-US" sz="11200" i="0" dirty="0">
                <a:solidFill>
                  <a:srgbClr val="000000"/>
                </a:solidFill>
                <a:effectLst/>
                <a:latin typeface="+mn-lt"/>
              </a:rPr>
              <a:t>Newton, N. (2022). </a:t>
            </a:r>
            <a:r>
              <a:rPr lang="en-US" sz="11200" i="1" dirty="0">
                <a:solidFill>
                  <a:srgbClr val="000000"/>
                </a:solidFill>
                <a:effectLst/>
                <a:latin typeface="+mn-lt"/>
              </a:rPr>
              <a:t>Guided math lessons in kindergarten: Getting started. </a:t>
            </a:r>
            <a:r>
              <a:rPr lang="en-US" sz="11200" i="0" dirty="0">
                <a:solidFill>
                  <a:srgbClr val="000000"/>
                </a:solidFill>
                <a:effectLst/>
                <a:latin typeface="+mn-lt"/>
              </a:rPr>
              <a:t>Eye on Education.</a:t>
            </a:r>
            <a:endParaRPr lang="en-US" sz="1120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CBD81-97F5-FF38-538E-7EC485FF50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1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F93EE0-AC27-CB73-59B7-6717F815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References (4 of 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D0C8CE-C315-04A9-790B-93E1354B0C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Vanover, S. T. (2018). 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+mn-lt"/>
              </a:rPr>
              <a:t>The importance of sand and water play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 National Association for the Education of Young Children. https://www.naeyc.org/resources/blog/importance-sand-and-water-play.</a:t>
            </a:r>
            <a:endParaRPr lang="en-US" sz="2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Yogman, M., Garner, A., Hutchinson, J., Hirsh-Pasek, K., &amp; </a:t>
            </a:r>
            <a:r>
              <a:rPr lang="en-US" sz="2800" b="0" i="0" u="none" strike="noStrike" baseline="0" dirty="0" err="1">
                <a:solidFill>
                  <a:srgbClr val="000000"/>
                </a:solidFill>
                <a:latin typeface="+mn-lt"/>
              </a:rPr>
              <a:t>Golinkoff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, R., Committee on Psychosocial Aspects of Child and Family Health, and Council on Communications and Media. (2018). The power of play: A pediatric role in enhancing development in young Children.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+mn-lt"/>
              </a:rPr>
              <a:t>Pediatrics, 142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+mn-lt"/>
              </a:rPr>
              <a:t>(3). </a:t>
            </a:r>
            <a:endParaRPr lang="en-US" sz="28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233B1-EDE5-D301-9107-010A3D9DD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4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8490B6-7EA6-F901-635A-2E13B564C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Intentional Play (2 of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24B7-3181-A641-1F2F-E0362A9C1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2045708" cy="4537036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Play provides children the opportunity to practice what they have learned, build, negotiate relationships, communicate, listen, and develop ideas.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Learning occurs best when children are mentally active, engaged, socially interactive, and building meaningful connections to their lives, all components found during play (Hassinger-Das et al., 2017). 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Play is also intrinsically motivating for children.</a:t>
            </a:r>
            <a:endParaRPr lang="en-US" sz="280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1B781-D350-4141-C951-1C496DBDA9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13934" y="4806318"/>
            <a:ext cx="3281680" cy="621055"/>
          </a:xfrm>
        </p:spPr>
        <p:txBody>
          <a:bodyPr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pPr marL="0" indent="0">
              <a:buNone/>
            </a:pPr>
            <a:r>
              <a:rPr lang="en-US" b="1" dirty="0">
                <a:hlinkClick r:id="rId3"/>
              </a:rPr>
              <a:t>WHY PLAY?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85308-C2F8-2BF3-372C-A79A4047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7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E8BA-44FC-0170-9A47-06A3B493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Follow Us on 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877A-4764-1162-7123-E7F0FC9CA3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400"/>
              <a:t>Facebook: </a:t>
            </a:r>
            <a:br>
              <a:rPr lang="en-US" sz="1400"/>
            </a:br>
            <a:r>
              <a:rPr lang="en-US" sz="1400"/>
              <a:t>@njdeptofed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534DB-B373-4FE4-44DA-DEFD0DE3C6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400"/>
              <a:t>Instagram: </a:t>
            </a:r>
            <a:br>
              <a:rPr lang="en-US" sz="1400"/>
            </a:br>
            <a:r>
              <a:rPr lang="en-US" sz="1400"/>
              <a:t>@newjerseydoe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29465-9614-F4A7-2745-4442655ECD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57716" y="2540792"/>
            <a:ext cx="3222071" cy="914400"/>
          </a:xfrm>
        </p:spPr>
        <p:txBody>
          <a:bodyPr/>
          <a:lstStyle/>
          <a:p>
            <a:r>
              <a:rPr lang="en-US" sz="1600" dirty="0"/>
              <a:t>LinkedIn: </a:t>
            </a:r>
            <a:br>
              <a:rPr lang="en-US" sz="1600" dirty="0"/>
            </a:br>
            <a:r>
              <a:rPr lang="en-US" dirty="0"/>
              <a:t>New Jersey Department of Education</a:t>
            </a: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7DB17C-4391-4447-9B73-1C6D87CCAF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/>
              <a:t>Threads:</a:t>
            </a:r>
            <a:br>
              <a:rPr lang="en-US" sz="1400"/>
            </a:br>
            <a:r>
              <a:rPr lang="en-US" sz="1400"/>
              <a:t>@NewJerseyDOE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9B9AE2-0CAE-F8C7-5904-BB5585BD07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400"/>
              <a:t>X: @NewJerseyDOE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71530C-A2CF-90BE-687C-3FB18D13E9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600"/>
              <a:t>YouTube: </a:t>
            </a:r>
            <a:r>
              <a:rPr lang="en-US" sz="1400"/>
              <a:t>@newjerseydepartmentofeduca6565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7168A-CC49-56E6-B127-660AAE5DD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9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4F85022-EDFF-4EDD-B667-A88593A3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Palatino Linotype"/>
              </a:rPr>
              <a:t>Thank You!</a:t>
            </a:r>
          </a:p>
        </p:txBody>
      </p:sp>
      <p:sp>
        <p:nvSpPr>
          <p:cNvPr id="11" name="Website">
            <a:extLst>
              <a:ext uri="{FF2B5EF4-FFF2-40B4-BE49-F238E27FC236}">
                <a16:creationId xmlns:a16="http://schemas.microsoft.com/office/drawing/2014/main" id="{4E6DD0DE-325E-47CB-9D78-EE0FDE0A1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 Jersey Department of Education: </a:t>
            </a:r>
            <a:r>
              <a:rPr lang="en-US" sz="2800" dirty="0">
                <a:solidFill>
                  <a:srgbClr val="0000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nj.gov/education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contact info">
            <a:extLst>
              <a:ext uri="{FF2B5EF4-FFF2-40B4-BE49-F238E27FC236}">
                <a16:creationId xmlns:a16="http://schemas.microsoft.com/office/drawing/2014/main" id="{ACF9ECBB-DEA9-4ED4-A2DA-7517CD7887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2766042"/>
            <a:ext cx="12191999" cy="334519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Palatino Linotype"/>
                <a:hlinkClick r:id="rId4"/>
              </a:rPr>
              <a:t>https://www.nj.gov/education/earlychildhood/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>
                <a:hlinkClick r:id="rId5"/>
              </a:rPr>
              <a:t>https://www.nj.gov/education/earlychildhood/p3alignment/</a:t>
            </a:r>
            <a:r>
              <a:rPr lang="en-US" sz="28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hlinkClick r:id="rId6"/>
              </a:rPr>
              <a:t>Beth.Wharton@doe.gov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726423-45AA-4205-B15A-BC45069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25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3358C3-C9A8-420D-A14C-3395CF99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Intentional Play (3 of 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8662A4-7BD3-F2BF-E7E8-6F6545D1E4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Elements of play and joy can be infused into the entire kindergarten day so that learning is engaging, fun, and effective.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Play should be immersed in all curricular areas.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When teachers create specific opportunities for children to engage in authentic and joyful play, it can indeed help students meet academic standards while also promoting holistic development.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  <a:hlinkClick r:id="rId3"/>
              </a:rPr>
              <a:t>Meeting the NJSLS via Play Video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944DF-7D81-7C96-1B7F-83353D930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5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0CD964-5337-2E4E-EC8E-7BBE8DA9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Intentional Play (4 of 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E37EED-93E7-C282-2239-08E4C2ADAB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Within the kindergarten day, teachers should provide time for balanced play.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The benefits of play are strengthened when all kinds of play are offered daily.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Different kinds of play give children the opportunities to develop their social, emotional, and cognitive development.</a:t>
            </a:r>
          </a:p>
          <a:p>
            <a:r>
              <a:rPr lang="en-US" sz="2800" b="0" i="0" dirty="0">
                <a:solidFill>
                  <a:srgbClr val="0056B3"/>
                </a:solidFill>
                <a:effectLst/>
                <a:hlinkClick r:id="rId3"/>
              </a:rPr>
              <a:t>Approaches to Learning: How Young Children Learn</a:t>
            </a:r>
            <a:endParaRPr lang="en-US" sz="2800" b="0" i="0" dirty="0">
              <a:solidFill>
                <a:srgbClr val="0056B3"/>
              </a:solidFill>
              <a:effectLst/>
            </a:endParaRPr>
          </a:p>
          <a:p>
            <a:r>
              <a:rPr lang="en-US" sz="2800" dirty="0"/>
              <a:t>Share thoughts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CB86F-F029-0A7B-49EE-2B2FEA092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C7A5-9702-5EAE-69D8-D767FFBA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Choice Time Centers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E757D-B870-B02E-D581-ABF7876D32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Choice time is a dedicated part of the day when children can engage in play-based learning through centers.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Children can freely choose an available center of their choice based on the teacher’s center-management system.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Movement from one center to another will be based upon student interest, engagement, and availability of space in the desired location.</a:t>
            </a:r>
            <a:endParaRPr 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5891F-1A47-33F3-CE1F-DDDC68F80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B23B54-AE02-23A5-2456-416838C3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j-lt"/>
              </a:rPr>
              <a:t>Choice Time Centers (2 of 2)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26AD8-6D85-59E4-BD53-22E062B1C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0" y="1294946"/>
            <a:ext cx="6402771" cy="4803775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Choice time 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enters allow students to express themselves through play-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critical part of the kindergarten day. </a:t>
            </a:r>
            <a:endParaRPr lang="en-US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etting up the choice 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ime 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enters, supply each area with ample materials for multiple students to play with during the entire time. </a:t>
            </a:r>
            <a:endParaRPr lang="en-US" sz="28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DAE7A-CE01-6622-A152-0F70D20FC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A bulletin board with colorful papers">
            <a:extLst>
              <a:ext uri="{FF2B5EF4-FFF2-40B4-BE49-F238E27FC236}">
                <a16:creationId xmlns:a16="http://schemas.microsoft.com/office/drawing/2014/main" id="{70161920-0716-67A0-E66D-BB849D48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68" y="1537138"/>
            <a:ext cx="5538953" cy="41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0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667921-222C-60C3-C752-FB3FD308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j-lt"/>
              </a:rPr>
              <a:t>F</a:t>
            </a:r>
            <a:r>
              <a:rPr lang="en-US" sz="4000" i="0" dirty="0">
                <a:effectLst/>
                <a:latin typeface="+mj-lt"/>
              </a:rPr>
              <a:t>antasy/</a:t>
            </a:r>
            <a:r>
              <a:rPr lang="en-US" sz="4000" dirty="0">
                <a:latin typeface="+mj-lt"/>
              </a:rPr>
              <a:t>I</a:t>
            </a:r>
            <a:r>
              <a:rPr lang="en-US" sz="4000" i="0" dirty="0">
                <a:effectLst/>
                <a:latin typeface="+mj-lt"/>
              </a:rPr>
              <a:t>maginative Play</a:t>
            </a:r>
            <a:endParaRPr lang="en-US" sz="4000" dirty="0"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9537B6-14CE-FA3D-EC60-F71F167B88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6177098" cy="480377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One type of play is known as fantasy/imaginative play. 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In this type of play, children choose an imaginary scenario in which they take on roles and act them out and then determine a set of rules to go along with the roles.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Self-regulation increases as children develop and adhere to a set of rules that define the roles.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5F2DE-4ABF-2A54-538F-B37DAF602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 descr="A group of children smiling">
            <a:extLst>
              <a:ext uri="{FF2B5EF4-FFF2-40B4-BE49-F238E27FC236}">
                <a16:creationId xmlns:a16="http://schemas.microsoft.com/office/drawing/2014/main" id="{275CE5AE-E354-B5B8-BFBF-FE5CF213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1" r="15220" b="2"/>
          <a:stretch/>
        </p:blipFill>
        <p:spPr>
          <a:xfrm>
            <a:off x="6096000" y="1040079"/>
            <a:ext cx="5564279" cy="498607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720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6A99E4-3214-DE3B-CED3-3A6E646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  <a:latin typeface="+mj-lt"/>
              </a:rPr>
              <a:t>Constructive Play</a:t>
            </a:r>
            <a:endParaRPr lang="en-US" sz="4000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3FF96E-3BD3-0859-DBBF-6452C6A57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6483349" cy="480377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Constructive play is another type of play.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It is an organized form of play that can be goal and product oriented. </a:t>
            </a:r>
          </a:p>
          <a:p>
            <a:pPr>
              <a:lnSpc>
                <a:spcPct val="10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In this type of play, children use materials, such as blocks, playdough, art, and recycled materials to construct something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n activity that increases in complexity as they mature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. 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CEA23-A73F-D596-2FE4-CBA6E507A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Pattern Blocks arranged on a paper with a matching pattern below.">
            <a:extLst>
              <a:ext uri="{FF2B5EF4-FFF2-40B4-BE49-F238E27FC236}">
                <a16:creationId xmlns:a16="http://schemas.microsoft.com/office/drawing/2014/main" id="{5837E4FA-7449-98AB-14A1-1D63B96C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83" y="1435100"/>
            <a:ext cx="4401117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2785"/>
      </p:ext>
    </p:extLst>
  </p:cSld>
  <p:clrMapOvr>
    <a:masterClrMapping/>
  </p:clrMapOvr>
</p:sld>
</file>

<file path=ppt/theme/theme1.xml><?xml version="1.0" encoding="utf-8"?>
<a:theme xmlns:a="http://schemas.openxmlformats.org/drawingml/2006/main" name="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2023" id="{E94947DF-1A62-404F-9C5E-529A60F6FDB4}" vid="{20F40264-73D6-4105-B881-645A45A081C3}"/>
    </a:ext>
  </a:extLst>
</a:theme>
</file>

<file path=ppt/theme/theme2.xml><?xml version="1.0" encoding="utf-8"?>
<a:theme xmlns:a="http://schemas.openxmlformats.org/drawingml/2006/main" name="NJDOE_TitleSlid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2023" id="{E94947DF-1A62-404F-9C5E-529A60F6FDB4}" vid="{634D36E1-37D0-4298-84CE-C27C23AC1373}"/>
    </a:ext>
  </a:extLst>
</a:theme>
</file>

<file path=ppt/theme/theme3.xml><?xml version="1.0" encoding="utf-8"?>
<a:theme xmlns:a="http://schemas.openxmlformats.org/drawingml/2006/main" name="NJDOE_Section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2023" id="{E94947DF-1A62-404F-9C5E-529A60F6FDB4}" vid="{829227BB-DBB3-41CC-9F3B-F1B3E57050F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NJDOE_0923 (5)</Template>
  <TotalTime>2897</TotalTime>
  <Words>1969</Words>
  <Application>Microsoft Office PowerPoint</Application>
  <PresentationFormat>Widescreen</PresentationFormat>
  <Paragraphs>181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Palatino Linotype</vt:lpstr>
      <vt:lpstr>Times New Roman</vt:lpstr>
      <vt:lpstr>NDJOE_Main</vt:lpstr>
      <vt:lpstr>NJDOE_TitleSlide</vt:lpstr>
      <vt:lpstr>NJDOE_SectionTitle</vt:lpstr>
      <vt:lpstr>Session 3: Play and Kindergarten Centers</vt:lpstr>
      <vt:lpstr>Intentional Play (1 of4)</vt:lpstr>
      <vt:lpstr>Intentional Play (2 of 4)</vt:lpstr>
      <vt:lpstr>Intentional Play (3 of 4)</vt:lpstr>
      <vt:lpstr>Intentional Play (4 of 4)</vt:lpstr>
      <vt:lpstr>Choice Time Centers (1 of 2)</vt:lpstr>
      <vt:lpstr>Choice Time Centers (2 of 2)</vt:lpstr>
      <vt:lpstr>Fantasy/Imaginative Play</vt:lpstr>
      <vt:lpstr>Constructive Play</vt:lpstr>
      <vt:lpstr>Play Involving Games</vt:lpstr>
      <vt:lpstr>Outdoor Play</vt:lpstr>
      <vt:lpstr>Why Playful Centers?</vt:lpstr>
      <vt:lpstr>Centers (1 of 2)</vt:lpstr>
      <vt:lpstr>Centers (2 of 2)</vt:lpstr>
      <vt:lpstr>Content Specific Learning Centers (1 of 2)</vt:lpstr>
      <vt:lpstr>Content Specific Learning Centers (2 of 2)</vt:lpstr>
      <vt:lpstr>Block Center</vt:lpstr>
      <vt:lpstr>Literacy Center</vt:lpstr>
      <vt:lpstr>Math Center</vt:lpstr>
      <vt:lpstr>Dramatic Play Center </vt:lpstr>
      <vt:lpstr>Science/Discovery Center</vt:lpstr>
      <vt:lpstr>Art and/ or Makerspace Center</vt:lpstr>
      <vt:lpstr>Sensory Exploration Sand and Water Center</vt:lpstr>
      <vt:lpstr> Technology Center</vt:lpstr>
      <vt:lpstr>Reflection Questions</vt:lpstr>
      <vt:lpstr>References (1 of 4)</vt:lpstr>
      <vt:lpstr>References (2 of 4)</vt:lpstr>
      <vt:lpstr>References (3 of 4)</vt:lpstr>
      <vt:lpstr>References (4 of 4)</vt:lpstr>
      <vt:lpstr>Follow Us on Social Media</vt:lpstr>
      <vt:lpstr>Thank You!</vt:lpstr>
    </vt:vector>
  </TitlesOfParts>
  <Company>NJ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 Consortium S3 Play</dc:title>
  <dc:creator>Wharton, Beth</dc:creator>
  <cp:lastModifiedBy>Henix, Danton</cp:lastModifiedBy>
  <cp:revision>5</cp:revision>
  <dcterms:created xsi:type="dcterms:W3CDTF">2025-03-12T14:36:11Z</dcterms:created>
  <dcterms:modified xsi:type="dcterms:W3CDTF">2025-04-17T17:16:16Z</dcterms:modified>
</cp:coreProperties>
</file>