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58" r:id="rId2"/>
    <p:sldMasterId id="2147483682" r:id="rId3"/>
  </p:sldMasterIdLst>
  <p:notesMasterIdLst>
    <p:notesMasterId r:id="rId36"/>
  </p:notesMasterIdLst>
  <p:handoutMasterIdLst>
    <p:handoutMasterId r:id="rId37"/>
  </p:handoutMasterIdLst>
  <p:sldIdLst>
    <p:sldId id="256" r:id="rId4"/>
    <p:sldId id="291" r:id="rId5"/>
    <p:sldId id="278" r:id="rId6"/>
    <p:sldId id="284" r:id="rId7"/>
    <p:sldId id="259" r:id="rId8"/>
    <p:sldId id="264" r:id="rId9"/>
    <p:sldId id="280" r:id="rId10"/>
    <p:sldId id="285" r:id="rId11"/>
    <p:sldId id="276" r:id="rId12"/>
    <p:sldId id="261" r:id="rId13"/>
    <p:sldId id="262" r:id="rId14"/>
    <p:sldId id="292" r:id="rId15"/>
    <p:sldId id="265" r:id="rId16"/>
    <p:sldId id="266" r:id="rId17"/>
    <p:sldId id="267" r:id="rId18"/>
    <p:sldId id="286" r:id="rId19"/>
    <p:sldId id="287" r:id="rId20"/>
    <p:sldId id="293" r:id="rId21"/>
    <p:sldId id="271" r:id="rId22"/>
    <p:sldId id="272" r:id="rId23"/>
    <p:sldId id="273" r:id="rId24"/>
    <p:sldId id="294" r:id="rId25"/>
    <p:sldId id="282" r:id="rId26"/>
    <p:sldId id="295" r:id="rId27"/>
    <p:sldId id="268" r:id="rId28"/>
    <p:sldId id="279" r:id="rId29"/>
    <p:sldId id="281" r:id="rId30"/>
    <p:sldId id="288" r:id="rId31"/>
    <p:sldId id="289" r:id="rId32"/>
    <p:sldId id="290" r:id="rId33"/>
    <p:sldId id="263" r:id="rId34"/>
    <p:sldId id="257" r:id="rId3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70C7AC-8B8D-CB90-7FAC-4AD84512FF4D}" name="Wharton, Beth" initials="WB" userId="S::bwharton@doe.nj.gov::0b442f57-5c5e-4134-81fc-d525f3363d00" providerId="AD"/>
  <p188:author id="{65E37EE9-0484-6150-813E-DD7F85BBB803}" name="Specht, Dorothea" initials="DS" userId="S::dspecht@doe.nj.gov::c7adc3ad-3650-425b-8fa9-fe35462436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2405"/>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FACD95-69C6-4B4A-B408-562512E5D270}" v="1" dt="2025-03-18T18:46:07.6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04" autoAdjust="0"/>
  </p:normalViewPr>
  <p:slideViewPr>
    <p:cSldViewPr snapToGrid="0">
      <p:cViewPr varScale="1">
        <p:scale>
          <a:sx n="60" d="100"/>
          <a:sy n="60" d="100"/>
        </p:scale>
        <p:origin x="884" y="48"/>
      </p:cViewPr>
      <p:guideLst/>
    </p:cSldViewPr>
  </p:slideViewPr>
  <p:outlineViewPr>
    <p:cViewPr>
      <p:scale>
        <a:sx n="33" d="100"/>
        <a:sy n="33" d="100"/>
      </p:scale>
      <p:origin x="0" y="-3624"/>
    </p:cViewPr>
  </p:outlineViewPr>
  <p:notesTextViewPr>
    <p:cViewPr>
      <p:scale>
        <a:sx n="1" d="1"/>
        <a:sy n="1" d="1"/>
      </p:scale>
      <p:origin x="0" y="0"/>
    </p:cViewPr>
  </p:notesTextViewPr>
  <p:notesViewPr>
    <p:cSldViewPr snapToGrid="0">
      <p:cViewPr>
        <p:scale>
          <a:sx n="1" d="2"/>
          <a:sy n="1" d="2"/>
        </p:scale>
        <p:origin x="4602" y="10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8/10/relationships/authors" Targe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CA4259-EAE7-46D8-9E95-EECF2226332D}"/>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B1A12993-B11F-4A1A-9605-19E2237870B8}"/>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57425AFB-E73E-4C47-BA4D-95B867A1CC07}" type="datetimeFigureOut">
              <a:rPr lang="en-US" smtClean="0"/>
              <a:t>3/18/2025</a:t>
            </a:fld>
            <a:endParaRPr lang="en-US"/>
          </a:p>
        </p:txBody>
      </p:sp>
      <p:sp>
        <p:nvSpPr>
          <p:cNvPr id="4" name="Footer Placeholder 3">
            <a:extLst>
              <a:ext uri="{FF2B5EF4-FFF2-40B4-BE49-F238E27FC236}">
                <a16:creationId xmlns:a16="http://schemas.microsoft.com/office/drawing/2014/main" id="{3F405770-E5EF-402C-9691-9BF7CF31DC10}"/>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54CEE4-A16C-4F67-915C-EEEA190ED365}"/>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CE8FD18C-D8A1-484B-BA09-7DA4094F3736}" type="slidenum">
              <a:rPr lang="en-US" smtClean="0"/>
              <a:t>‹#›</a:t>
            </a:fld>
            <a:endParaRPr lang="en-US"/>
          </a:p>
        </p:txBody>
      </p:sp>
    </p:spTree>
    <p:extLst>
      <p:ext uri="{BB962C8B-B14F-4D97-AF65-F5344CB8AC3E}">
        <p14:creationId xmlns:p14="http://schemas.microsoft.com/office/powerpoint/2010/main" val="2314015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5D8AC223-25EB-40B2-9538-010511AACFA5}" type="datetimeFigureOut">
              <a:rPr lang="en-US" smtClean="0"/>
              <a:t>3/18/2025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97A44F7-5F69-4F06-8F30-FB0E6EC0A151}" type="slidenum">
              <a:rPr lang="en-US" smtClean="0"/>
              <a:t>‹#›</a:t>
            </a:fld>
            <a:endParaRPr lang="en-US"/>
          </a:p>
        </p:txBody>
      </p:sp>
    </p:spTree>
    <p:extLst>
      <p:ext uri="{BB962C8B-B14F-4D97-AF65-F5344CB8AC3E}">
        <p14:creationId xmlns:p14="http://schemas.microsoft.com/office/powerpoint/2010/main" val="1606755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305300"/>
            <a:ext cx="5618480" cy="4171950"/>
          </a:xfrm>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1</a:t>
            </a:fld>
            <a:endParaRPr lang="en-US"/>
          </a:p>
        </p:txBody>
      </p:sp>
    </p:spTree>
    <p:extLst>
      <p:ext uri="{BB962C8B-B14F-4D97-AF65-F5344CB8AC3E}">
        <p14:creationId xmlns:p14="http://schemas.microsoft.com/office/powerpoint/2010/main" val="1897140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362025"/>
          </a:xfrm>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10</a:t>
            </a:fld>
            <a:endParaRPr lang="en-US"/>
          </a:p>
        </p:txBody>
      </p:sp>
    </p:spTree>
    <p:extLst>
      <p:ext uri="{BB962C8B-B14F-4D97-AF65-F5344CB8AC3E}">
        <p14:creationId xmlns:p14="http://schemas.microsoft.com/office/powerpoint/2010/main" val="1285488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11</a:t>
            </a:fld>
            <a:endParaRPr lang="en-US"/>
          </a:p>
        </p:txBody>
      </p:sp>
    </p:spTree>
    <p:extLst>
      <p:ext uri="{BB962C8B-B14F-4D97-AF65-F5344CB8AC3E}">
        <p14:creationId xmlns:p14="http://schemas.microsoft.com/office/powerpoint/2010/main" val="2111683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305459"/>
            <a:ext cx="5618480" cy="5003641"/>
          </a:xfrm>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12</a:t>
            </a:fld>
            <a:endParaRPr lang="en-US"/>
          </a:p>
        </p:txBody>
      </p:sp>
    </p:spTree>
    <p:extLst>
      <p:ext uri="{BB962C8B-B14F-4D97-AF65-F5344CB8AC3E}">
        <p14:creationId xmlns:p14="http://schemas.microsoft.com/office/powerpoint/2010/main" val="374452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450913"/>
          </a:xfrm>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13</a:t>
            </a:fld>
            <a:endParaRPr lang="en-US"/>
          </a:p>
        </p:txBody>
      </p:sp>
    </p:spTree>
    <p:extLst>
      <p:ext uri="{BB962C8B-B14F-4D97-AF65-F5344CB8AC3E}">
        <p14:creationId xmlns:p14="http://schemas.microsoft.com/office/powerpoint/2010/main" val="3070686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14</a:t>
            </a:fld>
            <a:endParaRPr lang="en-US"/>
          </a:p>
        </p:txBody>
      </p:sp>
    </p:spTree>
    <p:extLst>
      <p:ext uri="{BB962C8B-B14F-4D97-AF65-F5344CB8AC3E}">
        <p14:creationId xmlns:p14="http://schemas.microsoft.com/office/powerpoint/2010/main" val="1218588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15</a:t>
            </a:fld>
            <a:endParaRPr lang="en-US"/>
          </a:p>
        </p:txBody>
      </p:sp>
    </p:spTree>
    <p:extLst>
      <p:ext uri="{BB962C8B-B14F-4D97-AF65-F5344CB8AC3E}">
        <p14:creationId xmlns:p14="http://schemas.microsoft.com/office/powerpoint/2010/main" val="718962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168696"/>
          </a:xfrm>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16</a:t>
            </a:fld>
            <a:endParaRPr lang="en-US"/>
          </a:p>
        </p:txBody>
      </p:sp>
    </p:spTree>
    <p:extLst>
      <p:ext uri="{BB962C8B-B14F-4D97-AF65-F5344CB8AC3E}">
        <p14:creationId xmlns:p14="http://schemas.microsoft.com/office/powerpoint/2010/main" val="827566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17</a:t>
            </a:fld>
            <a:endParaRPr lang="en-US"/>
          </a:p>
        </p:txBody>
      </p:sp>
    </p:spTree>
    <p:extLst>
      <p:ext uri="{BB962C8B-B14F-4D97-AF65-F5344CB8AC3E}">
        <p14:creationId xmlns:p14="http://schemas.microsoft.com/office/powerpoint/2010/main" val="3498077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18</a:t>
            </a:fld>
            <a:endParaRPr lang="en-US"/>
          </a:p>
        </p:txBody>
      </p:sp>
    </p:spTree>
    <p:extLst>
      <p:ext uri="{BB962C8B-B14F-4D97-AF65-F5344CB8AC3E}">
        <p14:creationId xmlns:p14="http://schemas.microsoft.com/office/powerpoint/2010/main" val="4041485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19</a:t>
            </a:fld>
            <a:endParaRPr lang="en-US"/>
          </a:p>
        </p:txBody>
      </p:sp>
    </p:spTree>
    <p:extLst>
      <p:ext uri="{BB962C8B-B14F-4D97-AF65-F5344CB8AC3E}">
        <p14:creationId xmlns:p14="http://schemas.microsoft.com/office/powerpoint/2010/main" val="183664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092125"/>
          </a:xfrm>
        </p:spPr>
        <p:txBody>
          <a:bodyPr/>
          <a:lstStyle/>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2</a:t>
            </a:fld>
            <a:endParaRPr lang="en-US"/>
          </a:p>
        </p:txBody>
      </p:sp>
    </p:spTree>
    <p:extLst>
      <p:ext uri="{BB962C8B-B14F-4D97-AF65-F5344CB8AC3E}">
        <p14:creationId xmlns:p14="http://schemas.microsoft.com/office/powerpoint/2010/main" val="1701034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20</a:t>
            </a:fld>
            <a:endParaRPr lang="en-US"/>
          </a:p>
        </p:txBody>
      </p:sp>
    </p:spTree>
    <p:extLst>
      <p:ext uri="{BB962C8B-B14F-4D97-AF65-F5344CB8AC3E}">
        <p14:creationId xmlns:p14="http://schemas.microsoft.com/office/powerpoint/2010/main" val="2911553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21</a:t>
            </a:fld>
            <a:endParaRPr lang="en-US"/>
          </a:p>
        </p:txBody>
      </p:sp>
    </p:spTree>
    <p:extLst>
      <p:ext uri="{BB962C8B-B14F-4D97-AF65-F5344CB8AC3E}">
        <p14:creationId xmlns:p14="http://schemas.microsoft.com/office/powerpoint/2010/main" val="3732022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22</a:t>
            </a:fld>
            <a:endParaRPr lang="en-US"/>
          </a:p>
        </p:txBody>
      </p:sp>
    </p:spTree>
    <p:extLst>
      <p:ext uri="{BB962C8B-B14F-4D97-AF65-F5344CB8AC3E}">
        <p14:creationId xmlns:p14="http://schemas.microsoft.com/office/powerpoint/2010/main" val="3860196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23</a:t>
            </a:fld>
            <a:endParaRPr lang="en-US"/>
          </a:p>
        </p:txBody>
      </p:sp>
    </p:spTree>
    <p:extLst>
      <p:ext uri="{BB962C8B-B14F-4D97-AF65-F5344CB8AC3E}">
        <p14:creationId xmlns:p14="http://schemas.microsoft.com/office/powerpoint/2010/main" val="3504823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655" y="4305300"/>
            <a:ext cx="5618480" cy="4905375"/>
          </a:xfrm>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24</a:t>
            </a:fld>
            <a:endParaRPr lang="en-US"/>
          </a:p>
        </p:txBody>
      </p:sp>
    </p:spTree>
    <p:extLst>
      <p:ext uri="{BB962C8B-B14F-4D97-AF65-F5344CB8AC3E}">
        <p14:creationId xmlns:p14="http://schemas.microsoft.com/office/powerpoint/2010/main" val="823144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25</a:t>
            </a:fld>
            <a:endParaRPr lang="en-US"/>
          </a:p>
        </p:txBody>
      </p:sp>
    </p:spTree>
    <p:extLst>
      <p:ext uri="{BB962C8B-B14F-4D97-AF65-F5344CB8AC3E}">
        <p14:creationId xmlns:p14="http://schemas.microsoft.com/office/powerpoint/2010/main" val="135217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26</a:t>
            </a:fld>
            <a:endParaRPr lang="en-US"/>
          </a:p>
        </p:txBody>
      </p:sp>
    </p:spTree>
    <p:extLst>
      <p:ext uri="{BB962C8B-B14F-4D97-AF65-F5344CB8AC3E}">
        <p14:creationId xmlns:p14="http://schemas.microsoft.com/office/powerpoint/2010/main" val="411585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27</a:t>
            </a:fld>
            <a:endParaRPr lang="en-US"/>
          </a:p>
        </p:txBody>
      </p:sp>
    </p:spTree>
    <p:extLst>
      <p:ext uri="{BB962C8B-B14F-4D97-AF65-F5344CB8AC3E}">
        <p14:creationId xmlns:p14="http://schemas.microsoft.com/office/powerpoint/2010/main" val="1464980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a:buChar char="•"/>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28</a:t>
            </a:fld>
            <a:endParaRPr lang="en-US"/>
          </a:p>
        </p:txBody>
      </p:sp>
    </p:spTree>
    <p:extLst>
      <p:ext uri="{BB962C8B-B14F-4D97-AF65-F5344CB8AC3E}">
        <p14:creationId xmlns:p14="http://schemas.microsoft.com/office/powerpoint/2010/main" val="4260202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29</a:t>
            </a:fld>
            <a:endParaRPr lang="en-US"/>
          </a:p>
        </p:txBody>
      </p:sp>
    </p:spTree>
    <p:extLst>
      <p:ext uri="{BB962C8B-B14F-4D97-AF65-F5344CB8AC3E}">
        <p14:creationId xmlns:p14="http://schemas.microsoft.com/office/powerpoint/2010/main" val="1431340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732126"/>
          </a:xfrm>
        </p:spPr>
        <p:txBody>
          <a:bodyPr/>
          <a:lstStyle/>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3</a:t>
            </a:fld>
            <a:endParaRPr lang="en-US"/>
          </a:p>
        </p:txBody>
      </p:sp>
    </p:spTree>
    <p:extLst>
      <p:ext uri="{BB962C8B-B14F-4D97-AF65-F5344CB8AC3E}">
        <p14:creationId xmlns:p14="http://schemas.microsoft.com/office/powerpoint/2010/main" val="1529390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30</a:t>
            </a:fld>
            <a:endParaRPr lang="en-US"/>
          </a:p>
        </p:txBody>
      </p:sp>
    </p:spTree>
    <p:extLst>
      <p:ext uri="{BB962C8B-B14F-4D97-AF65-F5344CB8AC3E}">
        <p14:creationId xmlns:p14="http://schemas.microsoft.com/office/powerpoint/2010/main" val="1283361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31</a:t>
            </a:fld>
            <a:endParaRPr lang="en-US"/>
          </a:p>
        </p:txBody>
      </p:sp>
    </p:spTree>
    <p:extLst>
      <p:ext uri="{BB962C8B-B14F-4D97-AF65-F5344CB8AC3E}">
        <p14:creationId xmlns:p14="http://schemas.microsoft.com/office/powerpoint/2010/main" val="1434324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32</a:t>
            </a:fld>
            <a:endParaRPr lang="en-US"/>
          </a:p>
        </p:txBody>
      </p:sp>
    </p:spTree>
    <p:extLst>
      <p:ext uri="{BB962C8B-B14F-4D97-AF65-F5344CB8AC3E}">
        <p14:creationId xmlns:p14="http://schemas.microsoft.com/office/powerpoint/2010/main" val="3105215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5"/>
            <a:ext cx="5618480" cy="4518792"/>
          </a:xfrm>
        </p:spPr>
        <p:txBody>
          <a:bodyPr/>
          <a:lstStyle/>
          <a:p>
            <a:pPr marL="174982" indent="-174982">
              <a:buFont typeface="Arial"/>
              <a:buChar char="•"/>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4</a:t>
            </a:fld>
            <a:endParaRPr lang="en-US"/>
          </a:p>
        </p:txBody>
      </p:sp>
    </p:spTree>
    <p:extLst>
      <p:ext uri="{BB962C8B-B14F-4D97-AF65-F5344CB8AC3E}">
        <p14:creationId xmlns:p14="http://schemas.microsoft.com/office/powerpoint/2010/main" val="2424500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5</a:t>
            </a:fld>
            <a:endParaRPr lang="en-US"/>
          </a:p>
        </p:txBody>
      </p:sp>
    </p:spTree>
    <p:extLst>
      <p:ext uri="{BB962C8B-B14F-4D97-AF65-F5344CB8AC3E}">
        <p14:creationId xmlns:p14="http://schemas.microsoft.com/office/powerpoint/2010/main" val="270149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465" indent="-291465" defTabSz="933237">
              <a:buFont typeface="Arial"/>
              <a:buChar char="•"/>
              <a:defRPr/>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6</a:t>
            </a:fld>
            <a:endParaRPr lang="en-US"/>
          </a:p>
        </p:txBody>
      </p:sp>
    </p:spTree>
    <p:extLst>
      <p:ext uri="{BB962C8B-B14F-4D97-AF65-F5344CB8AC3E}">
        <p14:creationId xmlns:p14="http://schemas.microsoft.com/office/powerpoint/2010/main" val="3827601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383034"/>
            <a:ext cx="5618480" cy="4838793"/>
          </a:xfrm>
        </p:spPr>
        <p:txBody>
          <a:bodyPr/>
          <a:lstStyle/>
          <a:p>
            <a:pPr marL="174625" indent="-174625">
              <a:buFont typeface="Arial"/>
              <a:buChar char="•"/>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7</a:t>
            </a:fld>
            <a:endParaRPr lang="en-US"/>
          </a:p>
        </p:txBody>
      </p:sp>
    </p:spTree>
    <p:extLst>
      <p:ext uri="{BB962C8B-B14F-4D97-AF65-F5344CB8AC3E}">
        <p14:creationId xmlns:p14="http://schemas.microsoft.com/office/powerpoint/2010/main" val="1128379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8</a:t>
            </a:fld>
            <a:endParaRPr lang="en-US"/>
          </a:p>
        </p:txBody>
      </p:sp>
    </p:spTree>
    <p:extLst>
      <p:ext uri="{BB962C8B-B14F-4D97-AF65-F5344CB8AC3E}">
        <p14:creationId xmlns:p14="http://schemas.microsoft.com/office/powerpoint/2010/main" val="704014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5"/>
            <a:ext cx="5618480" cy="4499398"/>
          </a:xfrm>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9</a:t>
            </a:fld>
            <a:endParaRPr lang="en-US"/>
          </a:p>
        </p:txBody>
      </p:sp>
    </p:spTree>
    <p:extLst>
      <p:ext uri="{BB962C8B-B14F-4D97-AF65-F5344CB8AC3E}">
        <p14:creationId xmlns:p14="http://schemas.microsoft.com/office/powerpoint/2010/main" val="2983534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276410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5100" y="1277651"/>
            <a:ext cx="11853863" cy="765753"/>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175657" y="2341622"/>
            <a:ext cx="10255262" cy="36173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617237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rIns="91440">
            <a:noAutofit/>
          </a:bodyPr>
          <a:lstStyle>
            <a:lvl1pPr marL="0" indent="0">
              <a:buNone/>
              <a:defRPr sz="2000"/>
            </a:lvl1pPr>
          </a:lstStyle>
          <a:p>
            <a:pPr lvl="0"/>
            <a:r>
              <a:rPr lang="en-US"/>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2756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732647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1600"/>
            </a:lvl1pPr>
          </a:lstStyle>
          <a:p>
            <a:pPr lvl="0"/>
            <a:r>
              <a:rPr lang="en-US"/>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123944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cial_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EA166-BC90-4E13-9118-9507EBCED23D}"/>
              </a:ext>
            </a:extLst>
          </p:cNvPr>
          <p:cNvSpPr>
            <a:spLocks noGrp="1"/>
          </p:cNvSpPr>
          <p:nvPr>
            <p:ph type="title"/>
          </p:nvPr>
        </p:nvSpPr>
        <p:spPr/>
        <p:txBody>
          <a:bodyPr/>
          <a:lstStyle/>
          <a:p>
            <a:r>
              <a:rPr lang="en-US"/>
              <a:t>Click to edit Master title style</a:t>
            </a:r>
          </a:p>
        </p:txBody>
      </p:sp>
      <p:pic>
        <p:nvPicPr>
          <p:cNvPr id="4" name="Facebook">
            <a:extLst>
              <a:ext uri="{FF2B5EF4-FFF2-40B4-BE49-F238E27FC236}">
                <a16:creationId xmlns:a16="http://schemas.microsoft.com/office/drawing/2014/main" id="{9AC9CED7-B302-106F-129F-6BC7C1D588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39535" y="1579728"/>
            <a:ext cx="914400" cy="914400"/>
          </a:xfrm>
          <a:prstGeom prst="rect">
            <a:avLst/>
          </a:prstGeom>
        </p:spPr>
      </p:pic>
      <p:sp>
        <p:nvSpPr>
          <p:cNvPr id="11" name="Facebook handle">
            <a:extLst>
              <a:ext uri="{FF2B5EF4-FFF2-40B4-BE49-F238E27FC236}">
                <a16:creationId xmlns:a16="http://schemas.microsoft.com/office/drawing/2014/main" id="{609D7336-40E6-48D5-B192-BB72CD36C7BB}"/>
              </a:ext>
            </a:extLst>
          </p:cNvPr>
          <p:cNvSpPr>
            <a:spLocks noGrp="1"/>
          </p:cNvSpPr>
          <p:nvPr>
            <p:ph type="body" sz="quarter" idx="18" hasCustomPrompt="1"/>
          </p:nvPr>
        </p:nvSpPr>
        <p:spPr>
          <a:xfrm>
            <a:off x="748420" y="2532939"/>
            <a:ext cx="2486025" cy="914400"/>
          </a:xfrm>
        </p:spPr>
        <p:txBody>
          <a:bodyPr rIns="0">
            <a:noAutofit/>
          </a:bodyPr>
          <a:lstStyle>
            <a:lvl1pPr marL="0" indent="0" algn="ctr">
              <a:buNone/>
              <a:defRPr sz="1400"/>
            </a:lvl1pPr>
          </a:lstStyle>
          <a:p>
            <a:pPr lvl="0"/>
            <a:r>
              <a:rPr lang="en-US"/>
              <a:t>Text</a:t>
            </a:r>
          </a:p>
        </p:txBody>
      </p:sp>
      <p:pic>
        <p:nvPicPr>
          <p:cNvPr id="6" name="Instagram">
            <a:extLst>
              <a:ext uri="{FF2B5EF4-FFF2-40B4-BE49-F238E27FC236}">
                <a16:creationId xmlns:a16="http://schemas.microsoft.com/office/drawing/2014/main" id="{046AED96-B8A4-1C42-F3A1-1FFE1A13C7A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t="124" b="124"/>
          <a:stretch/>
        </p:blipFill>
        <p:spPr>
          <a:xfrm>
            <a:off x="4858762" y="1579728"/>
            <a:ext cx="916670" cy="914400"/>
          </a:xfrm>
          <a:prstGeom prst="rect">
            <a:avLst/>
          </a:prstGeom>
        </p:spPr>
      </p:pic>
      <p:sp>
        <p:nvSpPr>
          <p:cNvPr id="13" name="Instagram handle">
            <a:extLst>
              <a:ext uri="{FF2B5EF4-FFF2-40B4-BE49-F238E27FC236}">
                <a16:creationId xmlns:a16="http://schemas.microsoft.com/office/drawing/2014/main" id="{EECF6CFD-9E31-4C05-886A-971A6B72527F}"/>
              </a:ext>
            </a:extLst>
          </p:cNvPr>
          <p:cNvSpPr>
            <a:spLocks noGrp="1"/>
          </p:cNvSpPr>
          <p:nvPr>
            <p:ph type="body" sz="quarter" idx="19" hasCustomPrompt="1"/>
          </p:nvPr>
        </p:nvSpPr>
        <p:spPr>
          <a:xfrm>
            <a:off x="4110793" y="2514600"/>
            <a:ext cx="2487168" cy="914400"/>
          </a:xfrm>
        </p:spPr>
        <p:txBody>
          <a:bodyPr rIns="91440">
            <a:noAutofit/>
          </a:bodyPr>
          <a:lstStyle>
            <a:lvl1pPr marL="0" indent="0" algn="ctr">
              <a:buNone/>
              <a:defRPr sz="1400"/>
            </a:lvl1pPr>
          </a:lstStyle>
          <a:p>
            <a:pPr lvl="0"/>
            <a:r>
              <a:rPr lang="en-US"/>
              <a:t>Text</a:t>
            </a:r>
          </a:p>
        </p:txBody>
      </p:sp>
      <p:pic>
        <p:nvPicPr>
          <p:cNvPr id="28" name="LinkedIn" descr="A blue and black logo&#10;&#10;Description automatically generated">
            <a:extLst>
              <a:ext uri="{FF2B5EF4-FFF2-40B4-BE49-F238E27FC236}">
                <a16:creationId xmlns:a16="http://schemas.microsoft.com/office/drawing/2014/main" id="{02AF793E-34A8-FE98-2B43-623603DE17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61254" y="1579728"/>
            <a:ext cx="1075267" cy="914400"/>
          </a:xfrm>
          <a:prstGeom prst="rect">
            <a:avLst/>
          </a:prstGeom>
        </p:spPr>
      </p:pic>
      <p:sp>
        <p:nvSpPr>
          <p:cNvPr id="15" name="LinkedIn handle">
            <a:extLst>
              <a:ext uri="{FF2B5EF4-FFF2-40B4-BE49-F238E27FC236}">
                <a16:creationId xmlns:a16="http://schemas.microsoft.com/office/drawing/2014/main" id="{8DA16D1B-DD85-498B-A177-DDB843C07A0E}"/>
              </a:ext>
            </a:extLst>
          </p:cNvPr>
          <p:cNvSpPr>
            <a:spLocks noGrp="1"/>
          </p:cNvSpPr>
          <p:nvPr>
            <p:ph type="body" sz="quarter" idx="20" hasCustomPrompt="1"/>
          </p:nvPr>
        </p:nvSpPr>
        <p:spPr>
          <a:xfrm>
            <a:off x="7239001" y="2532939"/>
            <a:ext cx="3059502" cy="914400"/>
          </a:xfrm>
        </p:spPr>
        <p:txBody>
          <a:bodyPr rIns="91440">
            <a:noAutofit/>
          </a:bodyPr>
          <a:lstStyle>
            <a:lvl1pPr marL="0" indent="0" algn="ctr">
              <a:buNone/>
              <a:defRPr sz="1400"/>
            </a:lvl1pPr>
          </a:lstStyle>
          <a:p>
            <a:pPr lvl="0"/>
            <a:r>
              <a:rPr lang="en-US"/>
              <a:t>Text</a:t>
            </a:r>
          </a:p>
        </p:txBody>
      </p:sp>
      <p:pic>
        <p:nvPicPr>
          <p:cNvPr id="12" name="Threads">
            <a:extLst>
              <a:ext uri="{FF2B5EF4-FFF2-40B4-BE49-F238E27FC236}">
                <a16:creationId xmlns:a16="http://schemas.microsoft.com/office/drawing/2014/main" id="{41AF5339-2B19-BD63-3B11-24F6C0CB7B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t="4126" b="4126"/>
          <a:stretch/>
        </p:blipFill>
        <p:spPr>
          <a:xfrm>
            <a:off x="1535363" y="4019550"/>
            <a:ext cx="912137" cy="914400"/>
          </a:xfrm>
          <a:prstGeom prst="rect">
            <a:avLst/>
          </a:prstGeom>
          <a:solidFill>
            <a:schemeClr val="tx1"/>
          </a:solidFill>
        </p:spPr>
      </p:pic>
      <p:sp>
        <p:nvSpPr>
          <p:cNvPr id="10" name="Threads handle">
            <a:extLst>
              <a:ext uri="{FF2B5EF4-FFF2-40B4-BE49-F238E27FC236}">
                <a16:creationId xmlns:a16="http://schemas.microsoft.com/office/drawing/2014/main" id="{96D88CB0-4FD8-2F0F-AFC3-6D59A048757F}"/>
              </a:ext>
            </a:extLst>
          </p:cNvPr>
          <p:cNvSpPr>
            <a:spLocks noGrp="1"/>
          </p:cNvSpPr>
          <p:nvPr>
            <p:ph type="body" sz="quarter" idx="21" hasCustomPrompt="1"/>
          </p:nvPr>
        </p:nvSpPr>
        <p:spPr>
          <a:xfrm>
            <a:off x="747277" y="5031874"/>
            <a:ext cx="2487168" cy="914400"/>
          </a:xfrm>
        </p:spPr>
        <p:txBody>
          <a:bodyPr rIns="91440">
            <a:noAutofit/>
          </a:bodyPr>
          <a:lstStyle>
            <a:lvl1pPr marL="0" indent="0" algn="ctr">
              <a:buNone/>
              <a:defRPr sz="1400"/>
            </a:lvl1pPr>
          </a:lstStyle>
          <a:p>
            <a:pPr lvl="0"/>
            <a:r>
              <a:rPr lang="en-US"/>
              <a:t>Text</a:t>
            </a:r>
          </a:p>
        </p:txBody>
      </p:sp>
      <p:pic>
        <p:nvPicPr>
          <p:cNvPr id="14" name="X">
            <a:extLst>
              <a:ext uri="{FF2B5EF4-FFF2-40B4-BE49-F238E27FC236}">
                <a16:creationId xmlns:a16="http://schemas.microsoft.com/office/drawing/2014/main" id="{5AE40B57-6609-96B5-4C42-D12A59417CFB}"/>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t="1201" b="1201"/>
          <a:stretch/>
        </p:blipFill>
        <p:spPr>
          <a:xfrm>
            <a:off x="4896042" y="3991849"/>
            <a:ext cx="916670" cy="914400"/>
          </a:xfrm>
          <a:prstGeom prst="rect">
            <a:avLst/>
          </a:prstGeom>
        </p:spPr>
      </p:pic>
      <p:sp>
        <p:nvSpPr>
          <p:cNvPr id="7" name="X Handle">
            <a:extLst>
              <a:ext uri="{FF2B5EF4-FFF2-40B4-BE49-F238E27FC236}">
                <a16:creationId xmlns:a16="http://schemas.microsoft.com/office/drawing/2014/main" id="{8203FBA7-0BF5-431F-8DA2-9F3A04190A95}"/>
              </a:ext>
            </a:extLst>
          </p:cNvPr>
          <p:cNvSpPr>
            <a:spLocks noGrp="1"/>
          </p:cNvSpPr>
          <p:nvPr>
            <p:ph type="body" sz="quarter" idx="16" hasCustomPrompt="1"/>
          </p:nvPr>
        </p:nvSpPr>
        <p:spPr>
          <a:xfrm>
            <a:off x="4110793" y="5009938"/>
            <a:ext cx="2487168" cy="914400"/>
          </a:xfrm>
        </p:spPr>
        <p:txBody>
          <a:bodyPr rIns="91440">
            <a:noAutofit/>
          </a:bodyPr>
          <a:lstStyle>
            <a:lvl1pPr marL="0" indent="0" algn="ctr">
              <a:buNone/>
              <a:defRPr sz="1400"/>
            </a:lvl1pPr>
          </a:lstStyle>
          <a:p>
            <a:pPr lvl="0"/>
            <a:r>
              <a:rPr lang="en-US"/>
              <a:t>Text</a:t>
            </a:r>
          </a:p>
        </p:txBody>
      </p:sp>
      <p:pic>
        <p:nvPicPr>
          <p:cNvPr id="30" name="YouTube">
            <a:extLst>
              <a:ext uri="{FF2B5EF4-FFF2-40B4-BE49-F238E27FC236}">
                <a16:creationId xmlns:a16="http://schemas.microsoft.com/office/drawing/2014/main" id="{254E4991-1E11-CC44-9806-55B96A767E5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7260123" y="4129009"/>
            <a:ext cx="2855192" cy="640080"/>
          </a:xfrm>
          <a:prstGeom prst="rect">
            <a:avLst/>
          </a:prstGeom>
        </p:spPr>
      </p:pic>
      <p:sp>
        <p:nvSpPr>
          <p:cNvPr id="9" name="YouTube Channel">
            <a:extLst>
              <a:ext uri="{FF2B5EF4-FFF2-40B4-BE49-F238E27FC236}">
                <a16:creationId xmlns:a16="http://schemas.microsoft.com/office/drawing/2014/main" id="{FFD85E77-EDED-42B1-881F-34A5909A5532}"/>
              </a:ext>
            </a:extLst>
          </p:cNvPr>
          <p:cNvSpPr>
            <a:spLocks noGrp="1"/>
          </p:cNvSpPr>
          <p:nvPr>
            <p:ph type="body" sz="quarter" idx="17" hasCustomPrompt="1"/>
          </p:nvPr>
        </p:nvSpPr>
        <p:spPr>
          <a:xfrm>
            <a:off x="7239001" y="5009938"/>
            <a:ext cx="3059502" cy="914400"/>
          </a:xfrm>
        </p:spPr>
        <p:txBody>
          <a:bodyPr rIns="91440">
            <a:noAutofit/>
          </a:bodyPr>
          <a:lstStyle>
            <a:lvl1pPr marL="0" indent="0" algn="ctr">
              <a:buNone/>
              <a:defRPr sz="1400"/>
            </a:lvl1pPr>
          </a:lstStyle>
          <a:p>
            <a:pPr lvl="0"/>
            <a:r>
              <a:rPr lang="en-US"/>
              <a:t>Text</a:t>
            </a:r>
          </a:p>
        </p:txBody>
      </p:sp>
      <p:sp>
        <p:nvSpPr>
          <p:cNvPr id="3" name="Slide Number Placeholder 2">
            <a:extLst>
              <a:ext uri="{FF2B5EF4-FFF2-40B4-BE49-F238E27FC236}">
                <a16:creationId xmlns:a16="http://schemas.microsoft.com/office/drawing/2014/main" id="{F7BAE708-477A-4A20-B43D-CB4603F14509}"/>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601519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803769"/>
            <a:ext cx="12192000" cy="1320370"/>
          </a:xfrm>
        </p:spPr>
        <p:txBody>
          <a:bodyPr lIns="0" rIns="91440">
            <a:normAutofit/>
          </a:bodyPr>
          <a:lstStyle>
            <a:lvl1pPr marL="0" indent="0" algn="ctr">
              <a:spcBef>
                <a:spcPts val="0"/>
              </a:spcBef>
              <a:buNone/>
              <a:defRPr sz="32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3608515"/>
            <a:ext cx="12191999" cy="1493491"/>
          </a:xfrm>
        </p:spPr>
        <p:txBody>
          <a:bodyPr lIns="0" rIns="0">
            <a:normAutofit/>
          </a:bodyPr>
          <a:lstStyle>
            <a:lvl1pPr marL="0" indent="0" algn="ctr">
              <a:spcBef>
                <a:spcPts val="0"/>
              </a:spcBef>
              <a:spcAft>
                <a:spcPts val="1200"/>
              </a:spcAft>
              <a:buNone/>
              <a:defRPr sz="3200"/>
            </a:lvl1pPr>
          </a:lstStyle>
          <a:p>
            <a:pPr lvl="0"/>
            <a:r>
              <a:rPr lang="en-US"/>
              <a:t>Contact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98860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1655372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2"/>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15764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388781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217046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8605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113474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689915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a:t>Click to 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4629433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8930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1084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292156905"/>
      </p:ext>
    </p:extLst>
  </p:cSld>
  <p:clrMap bg1="lt1" tx1="dk1" bg2="lt2" tx2="dk2" accent1="accent1" accent2="accent2" accent3="accent3" accent4="accent4" accent5="accent5" accent6="accent6" hlink="hlink" folHlink="folHlink"/>
  <p:sldLayoutIdLst>
    <p:sldLayoutId id="2147483680" r:id="rId1"/>
    <p:sldLayoutId id="2147483671" r:id="rId2"/>
    <p:sldLayoutId id="2147483677" r:id="rId3"/>
    <p:sldLayoutId id="2147483664" r:id="rId4"/>
    <p:sldLayoutId id="2147483670" r:id="rId5"/>
    <p:sldLayoutId id="2147483665" r:id="rId6"/>
    <p:sldLayoutId id="2147483681" r:id="rId7"/>
    <p:sldLayoutId id="2147483675" r:id="rId8"/>
    <p:sldLayoutId id="2147483676" r:id="rId9"/>
    <p:sldLayoutId id="2147483672" r:id="rId10"/>
    <p:sldLayoutId id="2147483690" r:id="rId11"/>
    <p:sldLayoutId id="2147483669" r:id="rId12"/>
    <p:sldLayoutId id="2147483689" r:id="rId13"/>
    <p:sldLayoutId id="2147483691" r:id="rId14"/>
    <p:sldLayoutId id="2147483678" r:id="rId15"/>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69" y="-5897"/>
            <a:ext cx="12081830"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a:t>Do not use this layout</a:t>
            </a:r>
          </a:p>
        </p:txBody>
      </p:sp>
    </p:spTree>
    <p:extLst>
      <p:ext uri="{BB962C8B-B14F-4D97-AF65-F5344CB8AC3E}">
        <p14:creationId xmlns:p14="http://schemas.microsoft.com/office/powerpoint/2010/main" val="3885510845"/>
      </p:ext>
    </p:extLst>
  </p:cSld>
  <p:clrMap bg1="lt1" tx1="dk1" bg2="lt2" tx2="dk2" accent1="accent1" accent2="accent2" accent3="accent3" accent4="accent4" accent5="accent5" accent6="accent6" hlink="hlink" folHlink="folHlink"/>
  <p:sldLayoutIdLst>
    <p:sldLayoutId id="2147483679" r:id="rId1"/>
  </p:sldLayoutIdLst>
  <p:hf hdr="0" dt="0"/>
  <p:txStyles>
    <p:titleStyle>
      <a:lvl1pPr algn="ctr" defTabSz="914400" rtl="0" eaLnBrk="1" latinLnBrk="0" hangingPunct="1">
        <a:lnSpc>
          <a:spcPct val="90000"/>
        </a:lnSpc>
        <a:spcBef>
          <a:spcPct val="0"/>
        </a:spcBef>
        <a:buNone/>
        <a:defRPr sz="5400" b="1" kern="1200">
          <a:solidFill>
            <a:srgbClr val="6E2405"/>
          </a:solidFill>
          <a:latin typeface="Palatino Linotype" panose="02040502050505030304" pitchFamily="18" charset="0"/>
          <a:ea typeface="+mj-ea"/>
          <a:cs typeface="+mj-cs"/>
        </a:defRPr>
      </a:lvl1pPr>
    </p:titleStyle>
    <p:bodyStyle>
      <a:lvl1pPr marL="0" indent="0" algn="l" defTabSz="914400" rtl="0" eaLnBrk="1" latinLnBrk="0" hangingPunct="1">
        <a:lnSpc>
          <a:spcPct val="108000"/>
        </a:lnSpc>
        <a:spcBef>
          <a:spcPts val="1000"/>
        </a:spcBef>
        <a:spcAft>
          <a:spcPts val="1400"/>
        </a:spcAft>
        <a:buFont typeface="Arial" panose="020B0604020202020204" pitchFamily="34" charset="0"/>
        <a:buNone/>
        <a:defRPr sz="4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0367D-4F1F-4D06-9551-9D120A83F86F}"/>
              </a:ext>
            </a:extLst>
          </p:cNvPr>
          <p:cNvSpPr>
            <a:spLocks noGrp="1"/>
          </p:cNvSpPr>
          <p:nvPr>
            <p:ph type="title"/>
          </p:nvPr>
        </p:nvSpPr>
        <p:spPr>
          <a:xfrm>
            <a:off x="149340" y="365125"/>
            <a:ext cx="1189027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A9155-9D6F-4818-A1EA-81ACC0306B47}"/>
              </a:ext>
            </a:extLst>
          </p:cNvPr>
          <p:cNvSpPr>
            <a:spLocks noGrp="1"/>
          </p:cNvSpPr>
          <p:nvPr>
            <p:ph type="body" idx="1"/>
          </p:nvPr>
        </p:nvSpPr>
        <p:spPr>
          <a:xfrm>
            <a:off x="149340" y="1825625"/>
            <a:ext cx="11890272" cy="41223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4CC72A4-5CFF-4D23-9567-642F33528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20D45371-22E5-41E2-9C10-6B0FADA8412F}"/>
              </a:ext>
            </a:extLst>
          </p:cNvPr>
          <p:cNvSpPr>
            <a:spLocks noGrp="1"/>
          </p:cNvSpPr>
          <p:nvPr>
            <p:ph type="sldNum" sz="quarter" idx="4"/>
          </p:nvPr>
        </p:nvSpPr>
        <p:spPr>
          <a:xfrm>
            <a:off x="8610600" y="6285773"/>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063B872D-3AE9-4542-A461-B751CD6BB84C}" type="slidenum">
              <a:rPr lang="en-US" smtClean="0"/>
              <a:pPr/>
              <a:t>‹#›</a:t>
            </a:fld>
            <a:endParaRPr lang="en-US"/>
          </a:p>
        </p:txBody>
      </p:sp>
    </p:spTree>
    <p:extLst>
      <p:ext uri="{BB962C8B-B14F-4D97-AF65-F5344CB8AC3E}">
        <p14:creationId xmlns:p14="http://schemas.microsoft.com/office/powerpoint/2010/main" val="63614674"/>
      </p:ext>
    </p:extLst>
  </p:cSld>
  <p:clrMap bg1="lt1" tx1="dk1" bg2="lt2" tx2="dk2" accent1="accent1" accent2="accent2" accent3="accent3" accent4="accent4" accent5="accent5" accent6="accent6" hlink="hlink" folHlink="folHlink"/>
  <p:sldLayoutIdLst>
    <p:sldLayoutId id="2147483688" r:id="rId1"/>
  </p:sldLayoutIdLst>
  <p:hf hdr="0" dt="0"/>
  <p:txStyles>
    <p:titleStyle>
      <a:lvl1pPr algn="l" defTabSz="914400" rtl="0" eaLnBrk="1" latinLnBrk="0" hangingPunct="1">
        <a:lnSpc>
          <a:spcPct val="90000"/>
        </a:lnSpc>
        <a:spcBef>
          <a:spcPct val="0"/>
        </a:spcBef>
        <a:buNone/>
        <a:defRPr sz="6000"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nationalp-3center.org/resources/framework-for-planning-implementing-and-evaluating-p-3-approaches/"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nationalp-3center.org/wp-content/uploads/2019/10/P-3-Framework.pdf"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nationalp-3center.org/wp-content/uploads/2021/06/Transition-to-K_Recent-Research_2021.pdf"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https://www.nysed.gov/sites/default/files/programs/early-learning/p-3-tool-fillable.pdf"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hyperlink" Target="nj.gov/education" TargetMode="External"/><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hyperlink" Target="mailto:Beth.Wharton@doe.gov" TargetMode="External"/><Relationship Id="rId5" Type="http://schemas.openxmlformats.org/officeDocument/2006/relationships/hyperlink" Target="https://www.nj.gov/education/earlychildhood/p3alignment/" TargetMode="External"/><Relationship Id="rId4" Type="http://schemas.openxmlformats.org/officeDocument/2006/relationships/hyperlink" Target="https://www.nj.gov/education/earlychildhood/"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nationalp-3center.org/wp-content/uploads/2019/10/P-3-Framework.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selcenter.wested.org/resource/developmentally-appropriate-practice-in-kindergarten-observation-guide/"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ed.gov/sites/ed/files/rschstat/eval/disadv/p-3-alignment-differentiated-instruction/report.pdf"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prstGeom prst="rect">
            <a:avLst/>
          </a:prstGeom>
        </p:spPr>
        <p:txBody>
          <a:bodyPr/>
          <a:lstStyle/>
          <a:p>
            <a:r>
              <a:rPr lang="en-US" sz="4000" dirty="0">
                <a:latin typeface="+mn-lt"/>
              </a:rPr>
              <a:t>Kindergarten Consortium Session 2: </a:t>
            </a:r>
            <a:br>
              <a:rPr lang="en-US" sz="4000" dirty="0">
                <a:latin typeface="+mn-lt"/>
              </a:rPr>
            </a:br>
            <a:r>
              <a:rPr lang="en-US" sz="4000" kern="0" dirty="0">
                <a:effectLst/>
                <a:latin typeface="+mn-lt"/>
                <a:ea typeface="Aptos" panose="020B0004020202020204" pitchFamily="34" charset="0"/>
                <a:cs typeface="Aptos" panose="020B0004020202020204" pitchFamily="34" charset="0"/>
              </a:rPr>
              <a:t>P-3 Continuum &amp; Transitions</a:t>
            </a:r>
            <a:endParaRPr lang="en-US" sz="4000" dirty="0">
              <a:latin typeface="+mn-lt"/>
            </a:endParaRPr>
          </a:p>
        </p:txBody>
      </p:sp>
      <p:sp>
        <p:nvSpPr>
          <p:cNvPr id="5" name="Subtitle 4">
            <a:extLst>
              <a:ext uri="{FF2B5EF4-FFF2-40B4-BE49-F238E27FC236}">
                <a16:creationId xmlns:a16="http://schemas.microsoft.com/office/drawing/2014/main" id="{012D5881-96EC-447F-A717-A35057F07353}"/>
              </a:ext>
            </a:extLst>
          </p:cNvPr>
          <p:cNvSpPr>
            <a:spLocks noGrp="1"/>
          </p:cNvSpPr>
          <p:nvPr>
            <p:ph type="subTitle" idx="1"/>
          </p:nvPr>
        </p:nvSpPr>
        <p:spPr/>
        <p:txBody>
          <a:bodyPr/>
          <a:lstStyle/>
          <a:p>
            <a:r>
              <a:rPr lang="en-US" dirty="0">
                <a:latin typeface="+mj-lt"/>
              </a:rPr>
              <a:t>Division of Early Childhood Services</a:t>
            </a:r>
          </a:p>
          <a:p>
            <a:r>
              <a:rPr lang="en-US" dirty="0">
                <a:latin typeface="+mj-lt"/>
              </a:rPr>
              <a:t>Office of Kindergarten to Third Grade Education</a:t>
            </a:r>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1869916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43707-21A3-4F7E-8A6D-61C299DC82EE}"/>
              </a:ext>
            </a:extLst>
          </p:cNvPr>
          <p:cNvSpPr>
            <a:spLocks noGrp="1"/>
          </p:cNvSpPr>
          <p:nvPr>
            <p:ph type="title"/>
          </p:nvPr>
        </p:nvSpPr>
        <p:spPr>
          <a:xfrm>
            <a:off x="1272607" y="212651"/>
            <a:ext cx="10096959" cy="1238398"/>
          </a:xfrm>
        </p:spPr>
        <p:txBody>
          <a:bodyPr/>
          <a:lstStyle/>
          <a:p>
            <a:r>
              <a:rPr lang="en-US" sz="4000" i="0" dirty="0">
                <a:effectLst/>
                <a:latin typeface="+mj-lt"/>
              </a:rPr>
              <a:t>Framework for Transitions (1 of 2)</a:t>
            </a:r>
            <a:endParaRPr lang="en-US" sz="4000" dirty="0"/>
          </a:p>
        </p:txBody>
      </p:sp>
      <p:sp>
        <p:nvSpPr>
          <p:cNvPr id="3" name="Content Placeholder 2">
            <a:extLst>
              <a:ext uri="{FF2B5EF4-FFF2-40B4-BE49-F238E27FC236}">
                <a16:creationId xmlns:a16="http://schemas.microsoft.com/office/drawing/2014/main" id="{9DF06A72-D502-4BA7-B600-82BC5ABA977A}"/>
              </a:ext>
            </a:extLst>
          </p:cNvPr>
          <p:cNvSpPr>
            <a:spLocks noGrp="1"/>
          </p:cNvSpPr>
          <p:nvPr>
            <p:ph type="body" sz="quarter" idx="11"/>
          </p:nvPr>
        </p:nvSpPr>
        <p:spPr/>
        <p:txBody>
          <a:bodyPr>
            <a:noAutofit/>
          </a:bodyPr>
          <a:lstStyle/>
          <a:p>
            <a:pPr marL="0" indent="0" algn="l">
              <a:buNone/>
            </a:pPr>
            <a:r>
              <a:rPr lang="en-US" sz="2800" b="0" i="0" dirty="0">
                <a:solidFill>
                  <a:srgbClr val="000000"/>
                </a:solidFill>
                <a:effectLst/>
                <a:latin typeface="+mj-lt"/>
              </a:rPr>
              <a:t>There are eight categories:</a:t>
            </a:r>
          </a:p>
          <a:p>
            <a:pPr marL="342900" indent="-342900" algn="l">
              <a:buFont typeface="+mj-lt"/>
              <a:buAutoNum type="arabicPeriod"/>
            </a:pPr>
            <a:r>
              <a:rPr lang="en-US" sz="2800" b="0" i="0" dirty="0">
                <a:solidFill>
                  <a:srgbClr val="000000"/>
                </a:solidFill>
                <a:effectLst/>
                <a:latin typeface="+mj-lt"/>
              </a:rPr>
              <a:t>Cross-Sector Work </a:t>
            </a:r>
          </a:p>
          <a:p>
            <a:pPr marL="342900" indent="-342900" algn="l">
              <a:buFont typeface="+mj-lt"/>
              <a:buAutoNum type="arabicPeriod"/>
            </a:pPr>
            <a:r>
              <a:rPr lang="en-US" sz="2800" b="0" i="0" dirty="0">
                <a:solidFill>
                  <a:srgbClr val="000000"/>
                </a:solidFill>
                <a:effectLst/>
                <a:latin typeface="+mj-lt"/>
              </a:rPr>
              <a:t>Administrator Effectiveness</a:t>
            </a:r>
          </a:p>
          <a:p>
            <a:pPr marL="342900" indent="-342900" algn="l">
              <a:buFont typeface="+mj-lt"/>
              <a:buAutoNum type="arabicPeriod"/>
            </a:pPr>
            <a:r>
              <a:rPr lang="en-US" sz="2800" b="0" i="0" dirty="0">
                <a:solidFill>
                  <a:srgbClr val="000000"/>
                </a:solidFill>
                <a:effectLst/>
                <a:latin typeface="+mj-lt"/>
              </a:rPr>
              <a:t>Teacher Effectiveness</a:t>
            </a:r>
          </a:p>
          <a:p>
            <a:pPr marL="342900" indent="-342900" algn="l">
              <a:buFont typeface="+mj-lt"/>
              <a:buAutoNum type="arabicPeriod"/>
            </a:pPr>
            <a:r>
              <a:rPr lang="en-US" sz="2800" b="0" i="0" dirty="0">
                <a:solidFill>
                  <a:srgbClr val="000000"/>
                </a:solidFill>
                <a:effectLst/>
                <a:latin typeface="+mj-lt"/>
              </a:rPr>
              <a:t>Instructional Tools</a:t>
            </a:r>
          </a:p>
          <a:p>
            <a:pPr marL="0" indent="0" algn="r">
              <a:spcBef>
                <a:spcPts val="0"/>
              </a:spcBef>
              <a:spcAft>
                <a:spcPts val="2100"/>
              </a:spcAft>
              <a:buNone/>
            </a:pPr>
            <a:r>
              <a:rPr lang="en-US" sz="1600" b="0" i="0" dirty="0">
                <a:solidFill>
                  <a:srgbClr val="000000"/>
                </a:solidFill>
                <a:effectLst/>
                <a:latin typeface="+mj-lt"/>
              </a:rPr>
              <a:t>(</a:t>
            </a:r>
            <a:r>
              <a:rPr lang="en-US" sz="1600" b="0" i="0" dirty="0" err="1">
                <a:solidFill>
                  <a:srgbClr val="000000"/>
                </a:solidFill>
                <a:effectLst/>
                <a:latin typeface="+mj-lt"/>
              </a:rPr>
              <a:t>Kauerz</a:t>
            </a:r>
            <a:r>
              <a:rPr lang="en-US" sz="1600" b="0" i="0" dirty="0">
                <a:solidFill>
                  <a:srgbClr val="000000"/>
                </a:solidFill>
                <a:effectLst/>
                <a:latin typeface="+mj-lt"/>
              </a:rPr>
              <a:t> &amp; Coffman, 2019)</a:t>
            </a:r>
            <a:endParaRPr lang="en-US" sz="1600" dirty="0"/>
          </a:p>
        </p:txBody>
      </p:sp>
      <p:sp>
        <p:nvSpPr>
          <p:cNvPr id="4" name="Slide Number Placeholder 3">
            <a:extLst>
              <a:ext uri="{FF2B5EF4-FFF2-40B4-BE49-F238E27FC236}">
                <a16:creationId xmlns:a16="http://schemas.microsoft.com/office/drawing/2014/main" id="{6AB7E0ED-8C65-4624-9E98-A972E1CA5FD2}"/>
              </a:ext>
            </a:extLst>
          </p:cNvPr>
          <p:cNvSpPr>
            <a:spLocks noGrp="1"/>
          </p:cNvSpPr>
          <p:nvPr>
            <p:ph type="sldNum" sz="quarter" idx="10"/>
          </p:nvPr>
        </p:nvSpPr>
        <p:spPr/>
        <p:txBody>
          <a:bodyPr/>
          <a:lstStyle/>
          <a:p>
            <a:fld id="{A3D1C70C-36A2-44FC-A083-98959550CFF4}" type="slidenum">
              <a:rPr lang="en-US" smtClean="0"/>
              <a:pPr/>
              <a:t>10</a:t>
            </a:fld>
            <a:endParaRPr lang="en-US"/>
          </a:p>
        </p:txBody>
      </p:sp>
    </p:spTree>
    <p:extLst>
      <p:ext uri="{BB962C8B-B14F-4D97-AF65-F5344CB8AC3E}">
        <p14:creationId xmlns:p14="http://schemas.microsoft.com/office/powerpoint/2010/main" val="4231543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A85F-8721-431E-A06B-5DDE11DA23F0}"/>
              </a:ext>
            </a:extLst>
          </p:cNvPr>
          <p:cNvSpPr>
            <a:spLocks noGrp="1"/>
          </p:cNvSpPr>
          <p:nvPr>
            <p:ph type="title"/>
          </p:nvPr>
        </p:nvSpPr>
        <p:spPr>
          <a:xfrm>
            <a:off x="1256841" y="378896"/>
            <a:ext cx="10096959" cy="929642"/>
          </a:xfrm>
        </p:spPr>
        <p:txBody>
          <a:bodyPr/>
          <a:lstStyle/>
          <a:p>
            <a:r>
              <a:rPr lang="en-US" sz="4000" i="0" dirty="0">
                <a:effectLst/>
                <a:latin typeface="+mj-lt"/>
              </a:rPr>
              <a:t>Framework for Transitions (2 of 2)</a:t>
            </a:r>
            <a:endParaRPr lang="en-US" sz="4000" dirty="0">
              <a:latin typeface="+mn-lt"/>
            </a:endParaRPr>
          </a:p>
        </p:txBody>
      </p:sp>
      <p:sp>
        <p:nvSpPr>
          <p:cNvPr id="3" name="Content Placeholder 2">
            <a:extLst>
              <a:ext uri="{FF2B5EF4-FFF2-40B4-BE49-F238E27FC236}">
                <a16:creationId xmlns:a16="http://schemas.microsoft.com/office/drawing/2014/main" id="{F7D39E4C-92CF-4B02-B935-ECC06E864361}"/>
              </a:ext>
            </a:extLst>
          </p:cNvPr>
          <p:cNvSpPr>
            <a:spLocks noGrp="1"/>
          </p:cNvSpPr>
          <p:nvPr>
            <p:ph type="body" sz="quarter" idx="11"/>
          </p:nvPr>
        </p:nvSpPr>
        <p:spPr/>
        <p:txBody>
          <a:bodyPr>
            <a:noAutofit/>
          </a:bodyPr>
          <a:lstStyle/>
          <a:p>
            <a:pPr marL="0" indent="0" algn="l">
              <a:buNone/>
            </a:pPr>
            <a:r>
              <a:rPr lang="en-US" sz="2800" b="0" i="0" dirty="0">
                <a:solidFill>
                  <a:srgbClr val="000000"/>
                </a:solidFill>
                <a:effectLst/>
                <a:latin typeface="+mj-lt"/>
              </a:rPr>
              <a:t>5. Learning Environment</a:t>
            </a:r>
          </a:p>
          <a:p>
            <a:pPr marL="0" indent="0" algn="l">
              <a:buNone/>
            </a:pPr>
            <a:r>
              <a:rPr lang="en-US" sz="2800" b="0" i="0" dirty="0">
                <a:solidFill>
                  <a:srgbClr val="000000"/>
                </a:solidFill>
                <a:effectLst/>
                <a:latin typeface="+mj-lt"/>
              </a:rPr>
              <a:t>6. Data-Driven Improvement</a:t>
            </a:r>
          </a:p>
          <a:p>
            <a:pPr marL="0" indent="0" algn="l">
              <a:buNone/>
            </a:pPr>
            <a:r>
              <a:rPr lang="en-US" sz="2800" b="0" i="0" dirty="0">
                <a:solidFill>
                  <a:srgbClr val="000000"/>
                </a:solidFill>
                <a:effectLst/>
                <a:latin typeface="+mj-lt"/>
              </a:rPr>
              <a:t>7. Engaged Families</a:t>
            </a:r>
          </a:p>
          <a:p>
            <a:pPr marL="0" indent="0" algn="l">
              <a:buNone/>
            </a:pPr>
            <a:r>
              <a:rPr lang="en-US" sz="2800" b="0" i="0" dirty="0">
                <a:solidFill>
                  <a:srgbClr val="000000"/>
                </a:solidFill>
                <a:effectLst/>
                <a:latin typeface="+mj-lt"/>
              </a:rPr>
              <a:t>8. Continuity and Pathways</a:t>
            </a:r>
          </a:p>
          <a:p>
            <a:pPr marL="0" indent="0" algn="r">
              <a:buNone/>
            </a:pPr>
            <a:r>
              <a:rPr lang="en-US" sz="1600" i="0" dirty="0">
                <a:solidFill>
                  <a:srgbClr val="000000"/>
                </a:solidFill>
                <a:effectLst/>
                <a:latin typeface="+mj-lt"/>
              </a:rPr>
              <a:t>(</a:t>
            </a:r>
            <a:r>
              <a:rPr lang="en-US" sz="1600" i="0" dirty="0" err="1">
                <a:solidFill>
                  <a:srgbClr val="000000"/>
                </a:solidFill>
                <a:effectLst/>
                <a:latin typeface="+mj-lt"/>
              </a:rPr>
              <a:t>Kauerz</a:t>
            </a:r>
            <a:r>
              <a:rPr lang="en-US" sz="1600" i="0" dirty="0">
                <a:solidFill>
                  <a:srgbClr val="000000"/>
                </a:solidFill>
                <a:effectLst/>
                <a:latin typeface="+mj-lt"/>
              </a:rPr>
              <a:t> &amp; Coffman, 2019)</a:t>
            </a:r>
            <a:endParaRPr lang="en-US" sz="1600" dirty="0">
              <a:latin typeface="+mj-lt"/>
            </a:endParaRPr>
          </a:p>
        </p:txBody>
      </p:sp>
      <p:sp>
        <p:nvSpPr>
          <p:cNvPr id="4" name="Slide Number Placeholder 3">
            <a:extLst>
              <a:ext uri="{FF2B5EF4-FFF2-40B4-BE49-F238E27FC236}">
                <a16:creationId xmlns:a16="http://schemas.microsoft.com/office/drawing/2014/main" id="{BACECC26-5723-41E1-AE8F-4885A22EDB16}"/>
              </a:ext>
            </a:extLst>
          </p:cNvPr>
          <p:cNvSpPr>
            <a:spLocks noGrp="1"/>
          </p:cNvSpPr>
          <p:nvPr>
            <p:ph type="sldNum" sz="quarter" idx="10"/>
          </p:nvPr>
        </p:nvSpPr>
        <p:spPr/>
        <p:txBody>
          <a:bodyPr/>
          <a:lstStyle/>
          <a:p>
            <a:fld id="{A3D1C70C-36A2-44FC-A083-98959550CFF4}" type="slidenum">
              <a:rPr lang="en-US" smtClean="0"/>
              <a:pPr/>
              <a:t>11</a:t>
            </a:fld>
            <a:endParaRPr lang="en-US"/>
          </a:p>
        </p:txBody>
      </p:sp>
    </p:spTree>
    <p:extLst>
      <p:ext uri="{BB962C8B-B14F-4D97-AF65-F5344CB8AC3E}">
        <p14:creationId xmlns:p14="http://schemas.microsoft.com/office/powerpoint/2010/main" val="784689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98FDAC9-799D-1523-FA59-74352F6C82A3}"/>
              </a:ext>
            </a:extLst>
          </p:cNvPr>
          <p:cNvSpPr>
            <a:spLocks noGrp="1"/>
          </p:cNvSpPr>
          <p:nvPr>
            <p:ph type="title"/>
          </p:nvPr>
        </p:nvSpPr>
        <p:spPr/>
        <p:txBody>
          <a:bodyPr/>
          <a:lstStyle/>
          <a:p>
            <a:r>
              <a:rPr lang="en-US" sz="4000" dirty="0">
                <a:latin typeface="Palatino Linotype"/>
              </a:rPr>
              <a:t>Kindergarten</a:t>
            </a:r>
          </a:p>
        </p:txBody>
      </p:sp>
      <p:sp>
        <p:nvSpPr>
          <p:cNvPr id="11" name="Text Placeholder 10">
            <a:extLst>
              <a:ext uri="{FF2B5EF4-FFF2-40B4-BE49-F238E27FC236}">
                <a16:creationId xmlns:a16="http://schemas.microsoft.com/office/drawing/2014/main" id="{140DEF08-C47D-624A-6171-7E19E268A72F}"/>
              </a:ext>
            </a:extLst>
          </p:cNvPr>
          <p:cNvSpPr>
            <a:spLocks noGrp="1"/>
          </p:cNvSpPr>
          <p:nvPr>
            <p:ph type="body" sz="quarter" idx="11"/>
          </p:nvPr>
        </p:nvSpPr>
        <p:spPr/>
        <p:txBody>
          <a:bodyPr/>
          <a:lstStyle/>
          <a:p>
            <a:endParaRPr lang="en-US"/>
          </a:p>
        </p:txBody>
      </p:sp>
      <p:pic>
        <p:nvPicPr>
          <p:cNvPr id="7" name="Content Placeholder 6" descr="Children sitting on rug at school">
            <a:extLst>
              <a:ext uri="{FF2B5EF4-FFF2-40B4-BE49-F238E27FC236}">
                <a16:creationId xmlns:a16="http://schemas.microsoft.com/office/drawing/2014/main" id="{A0BFC083-B452-4EBB-21CD-9D9F182C456E}"/>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21830" b="21830"/>
          <a:stretch/>
        </p:blipFill>
        <p:spPr>
          <a:xfrm>
            <a:off x="171449" y="1222375"/>
            <a:ext cx="11849100" cy="4803775"/>
          </a:xfrm>
        </p:spPr>
      </p:pic>
      <p:sp>
        <p:nvSpPr>
          <p:cNvPr id="5" name="Slide Number Placeholder 4">
            <a:extLst>
              <a:ext uri="{FF2B5EF4-FFF2-40B4-BE49-F238E27FC236}">
                <a16:creationId xmlns:a16="http://schemas.microsoft.com/office/drawing/2014/main" id="{2CD98C2C-8FE1-02FF-D217-944BD1E37D89}"/>
              </a:ext>
            </a:extLst>
          </p:cNvPr>
          <p:cNvSpPr>
            <a:spLocks noGrp="1"/>
          </p:cNvSpPr>
          <p:nvPr>
            <p:ph type="sldNum" sz="quarter" idx="10"/>
          </p:nvPr>
        </p:nvSpPr>
        <p:spPr/>
        <p:txBody>
          <a:bodyPr/>
          <a:lstStyle/>
          <a:p>
            <a:fld id="{A3D1C70C-36A2-44FC-A083-98959550CFF4}" type="slidenum">
              <a:rPr lang="en-US" smtClean="0"/>
              <a:t>12</a:t>
            </a:fld>
            <a:endParaRPr lang="en-US"/>
          </a:p>
        </p:txBody>
      </p:sp>
    </p:spTree>
    <p:extLst>
      <p:ext uri="{BB962C8B-B14F-4D97-AF65-F5344CB8AC3E}">
        <p14:creationId xmlns:p14="http://schemas.microsoft.com/office/powerpoint/2010/main" val="391745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638F05-0AE4-BFED-245F-7054F3B134DD}"/>
              </a:ext>
            </a:extLst>
          </p:cNvPr>
          <p:cNvSpPr>
            <a:spLocks noGrp="1"/>
          </p:cNvSpPr>
          <p:nvPr>
            <p:ph type="title"/>
          </p:nvPr>
        </p:nvSpPr>
        <p:spPr>
          <a:xfrm>
            <a:off x="1256841" y="559676"/>
            <a:ext cx="10096959" cy="566799"/>
          </a:xfrm>
        </p:spPr>
        <p:txBody>
          <a:bodyPr/>
          <a:lstStyle/>
          <a:p>
            <a:r>
              <a:rPr lang="en-US" sz="4000" dirty="0"/>
              <a:t>Transition to Kindergarten (1 of 5)</a:t>
            </a:r>
          </a:p>
        </p:txBody>
      </p:sp>
      <p:sp>
        <p:nvSpPr>
          <p:cNvPr id="7" name="Text Placeholder 6">
            <a:extLst>
              <a:ext uri="{FF2B5EF4-FFF2-40B4-BE49-F238E27FC236}">
                <a16:creationId xmlns:a16="http://schemas.microsoft.com/office/drawing/2014/main" id="{E80E5457-455C-FC17-F366-092371E73992}"/>
              </a:ext>
            </a:extLst>
          </p:cNvPr>
          <p:cNvSpPr>
            <a:spLocks noGrp="1"/>
          </p:cNvSpPr>
          <p:nvPr>
            <p:ph type="body" sz="quarter" idx="11"/>
          </p:nvPr>
        </p:nvSpPr>
        <p:spPr/>
        <p:txBody>
          <a:bodyPr>
            <a:normAutofit/>
          </a:bodyPr>
          <a:lstStyle/>
          <a:p>
            <a:pPr algn="l"/>
            <a:r>
              <a:rPr lang="en-US" sz="2800" b="0" i="0" dirty="0">
                <a:solidFill>
                  <a:srgbClr val="000000"/>
                </a:solidFill>
                <a:effectLst/>
                <a:latin typeface="+mj-lt"/>
              </a:rPr>
              <a:t>The transition to kindergarten is one of the most critical moments in a child’s life as they enter the formalized K–12 education system. </a:t>
            </a:r>
          </a:p>
          <a:p>
            <a:pPr algn="l"/>
            <a:r>
              <a:rPr lang="en-US" sz="2800" b="0" i="0" dirty="0">
                <a:solidFill>
                  <a:srgbClr val="000000"/>
                </a:solidFill>
                <a:effectLst/>
                <a:latin typeface="+mj-lt"/>
              </a:rPr>
              <a:t>Successful transitions to kindergarten can result in reduced stress and improved social-emotional well-being at the onset of kindergarten, improved academic growth, and increased family engagement throughout the course of the school year. </a:t>
            </a:r>
          </a:p>
        </p:txBody>
      </p:sp>
      <p:sp>
        <p:nvSpPr>
          <p:cNvPr id="5" name="Slide Number Placeholder 4">
            <a:extLst>
              <a:ext uri="{FF2B5EF4-FFF2-40B4-BE49-F238E27FC236}">
                <a16:creationId xmlns:a16="http://schemas.microsoft.com/office/drawing/2014/main" id="{A15ED58B-D522-7F2E-F133-89243D2DC3A3}"/>
              </a:ext>
            </a:extLst>
          </p:cNvPr>
          <p:cNvSpPr>
            <a:spLocks noGrp="1"/>
          </p:cNvSpPr>
          <p:nvPr>
            <p:ph type="sldNum" sz="quarter" idx="10"/>
          </p:nvPr>
        </p:nvSpPr>
        <p:spPr/>
        <p:txBody>
          <a:bodyPr/>
          <a:lstStyle/>
          <a:p>
            <a:fld id="{A3D1C70C-36A2-44FC-A083-98959550CFF4}" type="slidenum">
              <a:rPr lang="en-US" smtClean="0"/>
              <a:t>13</a:t>
            </a:fld>
            <a:endParaRPr lang="en-US"/>
          </a:p>
        </p:txBody>
      </p:sp>
    </p:spTree>
    <p:extLst>
      <p:ext uri="{BB962C8B-B14F-4D97-AF65-F5344CB8AC3E}">
        <p14:creationId xmlns:p14="http://schemas.microsoft.com/office/powerpoint/2010/main" val="2450968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EEFD23-9720-D5C1-367D-E84EF87A7B3C}"/>
              </a:ext>
            </a:extLst>
          </p:cNvPr>
          <p:cNvSpPr>
            <a:spLocks noGrp="1"/>
          </p:cNvSpPr>
          <p:nvPr>
            <p:ph type="title"/>
          </p:nvPr>
        </p:nvSpPr>
        <p:spPr>
          <a:xfrm>
            <a:off x="1256841" y="378896"/>
            <a:ext cx="10096959" cy="905994"/>
          </a:xfrm>
        </p:spPr>
        <p:txBody>
          <a:bodyPr/>
          <a:lstStyle/>
          <a:p>
            <a:r>
              <a:rPr lang="en-US" sz="4000" dirty="0"/>
              <a:t>Transition to Kindergarten (2 of 5)</a:t>
            </a:r>
          </a:p>
        </p:txBody>
      </p:sp>
      <p:sp>
        <p:nvSpPr>
          <p:cNvPr id="7" name="Text Placeholder 6">
            <a:extLst>
              <a:ext uri="{FF2B5EF4-FFF2-40B4-BE49-F238E27FC236}">
                <a16:creationId xmlns:a16="http://schemas.microsoft.com/office/drawing/2014/main" id="{BB72C317-1231-803C-1F9D-C3C686078F3D}"/>
              </a:ext>
            </a:extLst>
          </p:cNvPr>
          <p:cNvSpPr>
            <a:spLocks noGrp="1"/>
          </p:cNvSpPr>
          <p:nvPr>
            <p:ph type="body" sz="quarter" idx="11"/>
          </p:nvPr>
        </p:nvSpPr>
        <p:spPr/>
        <p:txBody>
          <a:bodyPr>
            <a:normAutofit/>
          </a:bodyPr>
          <a:lstStyle/>
          <a:p>
            <a:r>
              <a:rPr lang="en-US" sz="2800" b="0" i="0" dirty="0">
                <a:solidFill>
                  <a:srgbClr val="000000"/>
                </a:solidFill>
                <a:effectLst/>
                <a:latin typeface="Times New Roman" panose="02020603050405020304" pitchFamily="18" charset="0"/>
              </a:rPr>
              <a:t>As preschool age children move into kindergarten classrooms, children will continue to learn by experiencing the world around them. It is important to think about the transition into kindergarten as a partnership between children, early child teachers and providers, kindergarten teachers, and families. </a:t>
            </a:r>
          </a:p>
        </p:txBody>
      </p:sp>
      <p:sp>
        <p:nvSpPr>
          <p:cNvPr id="5" name="Slide Number Placeholder 4">
            <a:extLst>
              <a:ext uri="{FF2B5EF4-FFF2-40B4-BE49-F238E27FC236}">
                <a16:creationId xmlns:a16="http://schemas.microsoft.com/office/drawing/2014/main" id="{53F01FB6-94E0-4153-4CE3-68ED96BEA2B8}"/>
              </a:ext>
            </a:extLst>
          </p:cNvPr>
          <p:cNvSpPr>
            <a:spLocks noGrp="1"/>
          </p:cNvSpPr>
          <p:nvPr>
            <p:ph type="sldNum" sz="quarter" idx="10"/>
          </p:nvPr>
        </p:nvSpPr>
        <p:spPr/>
        <p:txBody>
          <a:bodyPr/>
          <a:lstStyle/>
          <a:p>
            <a:fld id="{A3D1C70C-36A2-44FC-A083-98959550CFF4}" type="slidenum">
              <a:rPr lang="en-US" smtClean="0"/>
              <a:t>14</a:t>
            </a:fld>
            <a:endParaRPr lang="en-US"/>
          </a:p>
        </p:txBody>
      </p:sp>
    </p:spTree>
    <p:extLst>
      <p:ext uri="{BB962C8B-B14F-4D97-AF65-F5344CB8AC3E}">
        <p14:creationId xmlns:p14="http://schemas.microsoft.com/office/powerpoint/2010/main" val="205282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B30A1E-2FFC-C6C8-6D2B-9D92B47424A8}"/>
              </a:ext>
            </a:extLst>
          </p:cNvPr>
          <p:cNvSpPr>
            <a:spLocks noGrp="1"/>
          </p:cNvSpPr>
          <p:nvPr>
            <p:ph type="title"/>
          </p:nvPr>
        </p:nvSpPr>
        <p:spPr>
          <a:xfrm>
            <a:off x="1272606" y="662152"/>
            <a:ext cx="10096959" cy="329176"/>
          </a:xfrm>
        </p:spPr>
        <p:txBody>
          <a:bodyPr/>
          <a:lstStyle/>
          <a:p>
            <a:r>
              <a:rPr lang="en-US" sz="4000"/>
              <a:t>Transition to Kindergarten (3 of 5)</a:t>
            </a:r>
          </a:p>
        </p:txBody>
      </p:sp>
      <p:sp>
        <p:nvSpPr>
          <p:cNvPr id="7" name="Text Placeholder 6">
            <a:extLst>
              <a:ext uri="{FF2B5EF4-FFF2-40B4-BE49-F238E27FC236}">
                <a16:creationId xmlns:a16="http://schemas.microsoft.com/office/drawing/2014/main" id="{A5CA41E1-0EF8-0A8F-E136-E856D370CD3E}"/>
              </a:ext>
            </a:extLst>
          </p:cNvPr>
          <p:cNvSpPr>
            <a:spLocks noGrp="1"/>
          </p:cNvSpPr>
          <p:nvPr>
            <p:ph type="body" sz="quarter" idx="11"/>
          </p:nvPr>
        </p:nvSpPr>
        <p:spPr/>
        <p:txBody>
          <a:bodyPr>
            <a:normAutofit fontScale="92500" lnSpcReduction="10000"/>
          </a:bodyPr>
          <a:lstStyle/>
          <a:p>
            <a:pPr algn="l"/>
            <a:r>
              <a:rPr lang="en-US" sz="3000" b="0" i="0" dirty="0">
                <a:solidFill>
                  <a:srgbClr val="000000"/>
                </a:solidFill>
                <a:effectLst/>
                <a:latin typeface="+mn-lt"/>
              </a:rPr>
              <a:t>School districts can work towards creating a high-quality kindergarten program.</a:t>
            </a:r>
          </a:p>
          <a:p>
            <a:pPr algn="l"/>
            <a:r>
              <a:rPr lang="en-US" sz="3000" b="0" i="0" dirty="0">
                <a:solidFill>
                  <a:srgbClr val="000000"/>
                </a:solidFill>
                <a:effectLst/>
                <a:latin typeface="+mn-lt"/>
              </a:rPr>
              <a:t>The team can establish goals to ensure seamless support for all children, preschool through grade three, and create transition activities based on those goals. </a:t>
            </a:r>
          </a:p>
          <a:p>
            <a:pPr algn="l"/>
            <a:r>
              <a:rPr lang="en-US" sz="3000" b="0" i="0" dirty="0">
                <a:solidFill>
                  <a:srgbClr val="000000"/>
                </a:solidFill>
                <a:effectLst/>
                <a:latin typeface="+mn-lt"/>
              </a:rPr>
              <a:t>Provide an opportunity for children to take a kindergarten screening and/or a Home Language Survey. </a:t>
            </a:r>
          </a:p>
          <a:p>
            <a:pPr algn="l"/>
            <a:r>
              <a:rPr lang="en-US" sz="3000" b="0" i="0" dirty="0">
                <a:solidFill>
                  <a:srgbClr val="000000"/>
                </a:solidFill>
                <a:effectLst/>
                <a:latin typeface="+mn-lt"/>
              </a:rPr>
              <a:t>Allow opportunities for kindergarten teachers to visit preschool classrooms.</a:t>
            </a:r>
            <a:endParaRPr lang="en-US" sz="3000" dirty="0">
              <a:solidFill>
                <a:srgbClr val="000000"/>
              </a:solidFill>
              <a:latin typeface="+mn-lt"/>
            </a:endParaRPr>
          </a:p>
        </p:txBody>
      </p:sp>
      <p:sp>
        <p:nvSpPr>
          <p:cNvPr id="5" name="Slide Number Placeholder 4">
            <a:extLst>
              <a:ext uri="{FF2B5EF4-FFF2-40B4-BE49-F238E27FC236}">
                <a16:creationId xmlns:a16="http://schemas.microsoft.com/office/drawing/2014/main" id="{DD48527B-4E5E-028B-94BE-9F839160502E}"/>
              </a:ext>
            </a:extLst>
          </p:cNvPr>
          <p:cNvSpPr>
            <a:spLocks noGrp="1"/>
          </p:cNvSpPr>
          <p:nvPr>
            <p:ph type="sldNum" sz="quarter" idx="10"/>
          </p:nvPr>
        </p:nvSpPr>
        <p:spPr/>
        <p:txBody>
          <a:bodyPr/>
          <a:lstStyle/>
          <a:p>
            <a:fld id="{A3D1C70C-36A2-44FC-A083-98959550CFF4}" type="slidenum">
              <a:rPr lang="en-US" smtClean="0"/>
              <a:t>15</a:t>
            </a:fld>
            <a:endParaRPr lang="en-US"/>
          </a:p>
        </p:txBody>
      </p:sp>
    </p:spTree>
    <p:extLst>
      <p:ext uri="{BB962C8B-B14F-4D97-AF65-F5344CB8AC3E}">
        <p14:creationId xmlns:p14="http://schemas.microsoft.com/office/powerpoint/2010/main" val="1913827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D4A6AB-2AAE-6D78-F244-B34B56622293}"/>
              </a:ext>
            </a:extLst>
          </p:cNvPr>
          <p:cNvSpPr>
            <a:spLocks noGrp="1"/>
          </p:cNvSpPr>
          <p:nvPr>
            <p:ph type="title"/>
          </p:nvPr>
        </p:nvSpPr>
        <p:spPr>
          <a:xfrm>
            <a:off x="1256841" y="378896"/>
            <a:ext cx="10096959" cy="843479"/>
          </a:xfrm>
        </p:spPr>
        <p:txBody>
          <a:bodyPr/>
          <a:lstStyle/>
          <a:p>
            <a:r>
              <a:rPr lang="en-US" sz="4000"/>
              <a:t>Transition to Kindergarten (4 of 5)</a:t>
            </a:r>
          </a:p>
        </p:txBody>
      </p:sp>
      <p:sp>
        <p:nvSpPr>
          <p:cNvPr id="7" name="Text Placeholder 6">
            <a:extLst>
              <a:ext uri="{FF2B5EF4-FFF2-40B4-BE49-F238E27FC236}">
                <a16:creationId xmlns:a16="http://schemas.microsoft.com/office/drawing/2014/main" id="{EEF554A8-FBC9-6AA9-01F3-43E51B47871A}"/>
              </a:ext>
            </a:extLst>
          </p:cNvPr>
          <p:cNvSpPr>
            <a:spLocks noGrp="1"/>
          </p:cNvSpPr>
          <p:nvPr>
            <p:ph type="body" sz="quarter" idx="11"/>
          </p:nvPr>
        </p:nvSpPr>
        <p:spPr/>
        <p:txBody>
          <a:bodyPr>
            <a:normAutofit fontScale="25000" lnSpcReduction="20000"/>
          </a:bodyPr>
          <a:lstStyle/>
          <a:p>
            <a:r>
              <a:rPr lang="en-US" sz="11200" b="0" i="0" dirty="0">
                <a:solidFill>
                  <a:srgbClr val="000000"/>
                </a:solidFill>
                <a:effectLst/>
                <a:latin typeface="+mn-lt"/>
              </a:rPr>
              <a:t>Provide professional development opportunities that combine both preschool and kindergarten teachers to ensure continuity from one</a:t>
            </a:r>
            <a:r>
              <a:rPr lang="en-US" sz="11200" dirty="0"/>
              <a:t> </a:t>
            </a:r>
            <a:r>
              <a:rPr lang="en-US" sz="11200" b="0" i="0" dirty="0">
                <a:solidFill>
                  <a:srgbClr val="000000"/>
                </a:solidFill>
                <a:effectLst/>
                <a:latin typeface="+mn-lt"/>
              </a:rPr>
              <a:t>setting to another.</a:t>
            </a:r>
          </a:p>
          <a:p>
            <a:pPr algn="l"/>
            <a:r>
              <a:rPr lang="en-US" sz="11200" b="0" i="0" dirty="0">
                <a:solidFill>
                  <a:srgbClr val="000000"/>
                </a:solidFill>
                <a:effectLst/>
                <a:latin typeface="+mn-lt"/>
              </a:rPr>
              <a:t>Provide common planning time for preschool and kindergarten teachers as well as with administration to ensure alignment from one year to the next.</a:t>
            </a:r>
          </a:p>
          <a:p>
            <a:pPr algn="l"/>
            <a:r>
              <a:rPr lang="en-US" sz="11200" b="0" i="0" dirty="0">
                <a:solidFill>
                  <a:srgbClr val="000000"/>
                </a:solidFill>
                <a:effectLst/>
                <a:latin typeface="+mn-lt"/>
              </a:rPr>
              <a:t>Engage children in small group activities to discuss the similarities and differences between preschool and kindergarten.</a:t>
            </a:r>
          </a:p>
        </p:txBody>
      </p:sp>
      <p:sp>
        <p:nvSpPr>
          <p:cNvPr id="5" name="Slide Number Placeholder 4">
            <a:extLst>
              <a:ext uri="{FF2B5EF4-FFF2-40B4-BE49-F238E27FC236}">
                <a16:creationId xmlns:a16="http://schemas.microsoft.com/office/drawing/2014/main" id="{E500AFE0-98C2-576F-5F5F-C4DBF144C6B7}"/>
              </a:ext>
            </a:extLst>
          </p:cNvPr>
          <p:cNvSpPr>
            <a:spLocks noGrp="1"/>
          </p:cNvSpPr>
          <p:nvPr>
            <p:ph type="sldNum" sz="quarter" idx="10"/>
          </p:nvPr>
        </p:nvSpPr>
        <p:spPr/>
        <p:txBody>
          <a:bodyPr/>
          <a:lstStyle/>
          <a:p>
            <a:fld id="{A3D1C70C-36A2-44FC-A083-98959550CFF4}" type="slidenum">
              <a:rPr lang="en-US" smtClean="0"/>
              <a:t>16</a:t>
            </a:fld>
            <a:endParaRPr lang="en-US"/>
          </a:p>
        </p:txBody>
      </p:sp>
    </p:spTree>
    <p:extLst>
      <p:ext uri="{BB962C8B-B14F-4D97-AF65-F5344CB8AC3E}">
        <p14:creationId xmlns:p14="http://schemas.microsoft.com/office/powerpoint/2010/main" val="2701347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D9A320-A679-AFB0-0FAF-4D67180A6FC8}"/>
              </a:ext>
            </a:extLst>
          </p:cNvPr>
          <p:cNvSpPr>
            <a:spLocks noGrp="1"/>
          </p:cNvSpPr>
          <p:nvPr>
            <p:ph type="title"/>
          </p:nvPr>
        </p:nvSpPr>
        <p:spPr>
          <a:xfrm>
            <a:off x="1333960" y="104172"/>
            <a:ext cx="10096959" cy="1398091"/>
          </a:xfrm>
        </p:spPr>
        <p:txBody>
          <a:bodyPr/>
          <a:lstStyle/>
          <a:p>
            <a:r>
              <a:rPr lang="en-US" sz="4000"/>
              <a:t>Transition to Kindergarten (5 of 5)</a:t>
            </a:r>
          </a:p>
        </p:txBody>
      </p:sp>
      <p:sp>
        <p:nvSpPr>
          <p:cNvPr id="7" name="Text Placeholder 6">
            <a:extLst>
              <a:ext uri="{FF2B5EF4-FFF2-40B4-BE49-F238E27FC236}">
                <a16:creationId xmlns:a16="http://schemas.microsoft.com/office/drawing/2014/main" id="{3D909749-31E7-B0CE-2764-FBD0BE47D1DD}"/>
              </a:ext>
            </a:extLst>
          </p:cNvPr>
          <p:cNvSpPr>
            <a:spLocks noGrp="1"/>
          </p:cNvSpPr>
          <p:nvPr>
            <p:ph type="body" sz="quarter" idx="11"/>
          </p:nvPr>
        </p:nvSpPr>
        <p:spPr/>
        <p:txBody>
          <a:bodyPr vert="horz" lIns="91440" tIns="45720" rIns="822960" bIns="45720" rtlCol="0" anchor="t">
            <a:normAutofit/>
          </a:bodyPr>
          <a:lstStyle/>
          <a:p>
            <a:pPr algn="l"/>
            <a:r>
              <a:rPr lang="en-US" sz="3000" b="0" i="0" dirty="0">
                <a:solidFill>
                  <a:srgbClr val="000000"/>
                </a:solidFill>
                <a:effectLst/>
                <a:latin typeface="+mn-lt"/>
              </a:rPr>
              <a:t>Schedule opportunities for children to spend time in kindergarten classrooms and the cafeteria as well as engage in joint activities with the kindergarten students.</a:t>
            </a:r>
          </a:p>
          <a:p>
            <a:pPr algn="l"/>
            <a:r>
              <a:rPr lang="en-US" sz="3000" b="0" i="0" dirty="0">
                <a:solidFill>
                  <a:srgbClr val="000000"/>
                </a:solidFill>
                <a:effectLst/>
                <a:latin typeface="+mn-lt"/>
              </a:rPr>
              <a:t>Create a kindergarten transition team composed of both kindergarten and preschool teachers to facilitate the activities.</a:t>
            </a:r>
          </a:p>
        </p:txBody>
      </p:sp>
      <p:sp>
        <p:nvSpPr>
          <p:cNvPr id="5" name="Slide Number Placeholder 4">
            <a:extLst>
              <a:ext uri="{FF2B5EF4-FFF2-40B4-BE49-F238E27FC236}">
                <a16:creationId xmlns:a16="http://schemas.microsoft.com/office/drawing/2014/main" id="{586DF85C-C45D-2537-4284-627B7784803B}"/>
              </a:ext>
            </a:extLst>
          </p:cNvPr>
          <p:cNvSpPr>
            <a:spLocks noGrp="1"/>
          </p:cNvSpPr>
          <p:nvPr>
            <p:ph type="sldNum" sz="quarter" idx="10"/>
          </p:nvPr>
        </p:nvSpPr>
        <p:spPr/>
        <p:txBody>
          <a:bodyPr/>
          <a:lstStyle/>
          <a:p>
            <a:fld id="{A3D1C70C-36A2-44FC-A083-98959550CFF4}" type="slidenum">
              <a:rPr lang="en-US" smtClean="0"/>
              <a:t>17</a:t>
            </a:fld>
            <a:endParaRPr lang="en-US"/>
          </a:p>
        </p:txBody>
      </p:sp>
    </p:spTree>
    <p:extLst>
      <p:ext uri="{BB962C8B-B14F-4D97-AF65-F5344CB8AC3E}">
        <p14:creationId xmlns:p14="http://schemas.microsoft.com/office/powerpoint/2010/main" val="702362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5B3D62-8CF9-8E42-ABA3-54C8925262D8}"/>
              </a:ext>
            </a:extLst>
          </p:cNvPr>
          <p:cNvSpPr>
            <a:spLocks noGrp="1"/>
          </p:cNvSpPr>
          <p:nvPr>
            <p:ph type="title"/>
          </p:nvPr>
        </p:nvSpPr>
        <p:spPr/>
        <p:txBody>
          <a:bodyPr/>
          <a:lstStyle/>
          <a:p>
            <a:r>
              <a:rPr lang="en-US" sz="4000" dirty="0">
                <a:latin typeface="Palatino Linotype"/>
              </a:rPr>
              <a:t>School Transition Team</a:t>
            </a:r>
          </a:p>
        </p:txBody>
      </p:sp>
      <p:sp>
        <p:nvSpPr>
          <p:cNvPr id="5" name="Slide Number Placeholder 4">
            <a:extLst>
              <a:ext uri="{FF2B5EF4-FFF2-40B4-BE49-F238E27FC236}">
                <a16:creationId xmlns:a16="http://schemas.microsoft.com/office/drawing/2014/main" id="{36D2E8FA-CA6A-E1B0-23AB-23EAAD1AD8F7}"/>
              </a:ext>
            </a:extLst>
          </p:cNvPr>
          <p:cNvSpPr>
            <a:spLocks noGrp="1"/>
          </p:cNvSpPr>
          <p:nvPr>
            <p:ph type="sldNum" sz="quarter" idx="10"/>
          </p:nvPr>
        </p:nvSpPr>
        <p:spPr/>
        <p:txBody>
          <a:bodyPr/>
          <a:lstStyle/>
          <a:p>
            <a:fld id="{A3D1C70C-36A2-44FC-A083-98959550CFF4}" type="slidenum">
              <a:rPr lang="en-US" smtClean="0"/>
              <a:t>18</a:t>
            </a:fld>
            <a:endParaRPr lang="en-US"/>
          </a:p>
        </p:txBody>
      </p:sp>
      <p:pic>
        <p:nvPicPr>
          <p:cNvPr id="9" name="Picture 8" descr="People in meeting">
            <a:extLst>
              <a:ext uri="{FF2B5EF4-FFF2-40B4-BE49-F238E27FC236}">
                <a16:creationId xmlns:a16="http://schemas.microsoft.com/office/drawing/2014/main" id="{E1428853-DFCD-37E7-A686-D17DCBA74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928" y="1222375"/>
            <a:ext cx="10928143" cy="4803775"/>
          </a:xfrm>
          <a:prstGeom prst="rect">
            <a:avLst/>
          </a:prstGeom>
        </p:spPr>
      </p:pic>
    </p:spTree>
    <p:extLst>
      <p:ext uri="{BB962C8B-B14F-4D97-AF65-F5344CB8AC3E}">
        <p14:creationId xmlns:p14="http://schemas.microsoft.com/office/powerpoint/2010/main" val="2911923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FDAFF7-9799-D306-B9CC-90EFA5173C22}"/>
              </a:ext>
            </a:extLst>
          </p:cNvPr>
          <p:cNvSpPr>
            <a:spLocks noGrp="1"/>
          </p:cNvSpPr>
          <p:nvPr>
            <p:ph type="title"/>
          </p:nvPr>
        </p:nvSpPr>
        <p:spPr>
          <a:xfrm>
            <a:off x="1256841" y="520861"/>
            <a:ext cx="10096959" cy="605614"/>
          </a:xfrm>
        </p:spPr>
        <p:txBody>
          <a:bodyPr/>
          <a:lstStyle/>
          <a:p>
            <a:r>
              <a:rPr lang="en-US" sz="4000">
                <a:latin typeface="Palatino Linotype"/>
              </a:rPr>
              <a:t>Creating a Transition Team (1 of 3)</a:t>
            </a:r>
          </a:p>
        </p:txBody>
      </p:sp>
      <p:sp>
        <p:nvSpPr>
          <p:cNvPr id="7" name="Text Placeholder 6">
            <a:extLst>
              <a:ext uri="{FF2B5EF4-FFF2-40B4-BE49-F238E27FC236}">
                <a16:creationId xmlns:a16="http://schemas.microsoft.com/office/drawing/2014/main" id="{0D0DE0A1-E2A6-DD61-2E26-CCD3DF32F644}"/>
              </a:ext>
            </a:extLst>
          </p:cNvPr>
          <p:cNvSpPr>
            <a:spLocks noGrp="1"/>
          </p:cNvSpPr>
          <p:nvPr>
            <p:ph type="body" sz="quarter" idx="11"/>
          </p:nvPr>
        </p:nvSpPr>
        <p:spPr/>
        <p:txBody>
          <a:bodyPr>
            <a:normAutofit fontScale="25000" lnSpcReduction="20000"/>
          </a:bodyPr>
          <a:lstStyle/>
          <a:p>
            <a:pPr marL="0" indent="0" algn="l">
              <a:buNone/>
            </a:pPr>
            <a:r>
              <a:rPr lang="en-US" sz="11200" dirty="0">
                <a:latin typeface="+mn-lt"/>
              </a:rPr>
              <a:t>School District Administrators can:</a:t>
            </a:r>
            <a:endParaRPr lang="en-US" sz="11200" b="0" i="0" dirty="0">
              <a:solidFill>
                <a:srgbClr val="000000"/>
              </a:solidFill>
              <a:effectLst/>
              <a:latin typeface="+mn-lt"/>
            </a:endParaRPr>
          </a:p>
          <a:p>
            <a:pPr algn="l"/>
            <a:r>
              <a:rPr lang="en-US" sz="11200" dirty="0">
                <a:solidFill>
                  <a:srgbClr val="000000"/>
                </a:solidFill>
                <a:latin typeface="+mn-lt"/>
              </a:rPr>
              <a:t>c</a:t>
            </a:r>
            <a:r>
              <a:rPr lang="en-US" sz="11200" b="0" i="0" dirty="0">
                <a:solidFill>
                  <a:srgbClr val="000000"/>
                </a:solidFill>
                <a:effectLst/>
                <a:latin typeface="+mn-lt"/>
              </a:rPr>
              <a:t>reate a transition team;</a:t>
            </a:r>
          </a:p>
          <a:p>
            <a:pPr algn="l"/>
            <a:r>
              <a:rPr lang="en-US" sz="11200" dirty="0">
                <a:solidFill>
                  <a:srgbClr val="000000"/>
                </a:solidFill>
                <a:latin typeface="+mn-lt"/>
              </a:rPr>
              <a:t>i</a:t>
            </a:r>
            <a:r>
              <a:rPr lang="en-US" sz="11200" b="0" i="0" dirty="0">
                <a:solidFill>
                  <a:srgbClr val="000000"/>
                </a:solidFill>
                <a:effectLst/>
                <a:latin typeface="+mn-lt"/>
              </a:rPr>
              <a:t>dentify a transition team facilitat</a:t>
            </a:r>
            <a:r>
              <a:rPr lang="en-US" sz="11200" dirty="0">
                <a:solidFill>
                  <a:srgbClr val="000000"/>
                </a:solidFill>
                <a:latin typeface="+mn-lt"/>
              </a:rPr>
              <a:t>or;</a:t>
            </a:r>
          </a:p>
          <a:p>
            <a:r>
              <a:rPr lang="en-US" sz="11200" dirty="0">
                <a:solidFill>
                  <a:srgbClr val="000000"/>
                </a:solidFill>
                <a:latin typeface="+mn-lt"/>
              </a:rPr>
              <a:t>identify children at risk for learning;</a:t>
            </a:r>
            <a:endParaRPr lang="en-US" sz="11200" dirty="0">
              <a:latin typeface="+mn-lt"/>
            </a:endParaRPr>
          </a:p>
          <a:p>
            <a:r>
              <a:rPr lang="en-US" sz="11200" dirty="0">
                <a:solidFill>
                  <a:srgbClr val="000000"/>
                </a:solidFill>
                <a:latin typeface="+mn-lt"/>
              </a:rPr>
              <a:t>p</a:t>
            </a:r>
            <a:r>
              <a:rPr lang="en-US" sz="11200" b="0" i="0" dirty="0">
                <a:solidFill>
                  <a:srgbClr val="000000"/>
                </a:solidFill>
                <a:effectLst/>
                <a:latin typeface="+mn-lt"/>
              </a:rPr>
              <a:t>lan systems for data collection, analysis, and accountability; and</a:t>
            </a:r>
          </a:p>
          <a:p>
            <a:pPr algn="l"/>
            <a:r>
              <a:rPr lang="en-US" sz="11200" dirty="0">
                <a:solidFill>
                  <a:srgbClr val="000000"/>
                </a:solidFill>
                <a:latin typeface="+mn-lt"/>
              </a:rPr>
              <a:t>c</a:t>
            </a:r>
            <a:r>
              <a:rPr lang="en-US" sz="11200" b="0" i="0" dirty="0">
                <a:solidFill>
                  <a:srgbClr val="000000"/>
                </a:solidFill>
                <a:effectLst/>
                <a:latin typeface="+mn-lt"/>
              </a:rPr>
              <a:t>reate common planning time for teachers within and across grade levels and with specialists.</a:t>
            </a:r>
          </a:p>
          <a:p>
            <a:pPr marL="0" indent="0" algn="r">
              <a:buNone/>
            </a:pPr>
            <a:r>
              <a:rPr lang="en-US" sz="6400" dirty="0">
                <a:solidFill>
                  <a:srgbClr val="000000"/>
                </a:solidFill>
                <a:latin typeface="+mn-lt"/>
              </a:rPr>
              <a:t>(</a:t>
            </a:r>
            <a:r>
              <a:rPr lang="en-US" sz="6400" b="0" i="0" dirty="0">
                <a:solidFill>
                  <a:srgbClr val="000000"/>
                </a:solidFill>
                <a:effectLst/>
                <a:latin typeface="+mn-lt"/>
              </a:rPr>
              <a:t>Adapted from </a:t>
            </a:r>
            <a:r>
              <a:rPr lang="en-US" sz="6400" b="0" i="0" dirty="0" err="1">
                <a:solidFill>
                  <a:srgbClr val="000000"/>
                </a:solidFill>
                <a:effectLst/>
                <a:latin typeface="+mn-lt"/>
              </a:rPr>
              <a:t>Kauerz</a:t>
            </a:r>
            <a:r>
              <a:rPr lang="en-US" sz="6400" b="0" i="0" dirty="0">
                <a:solidFill>
                  <a:srgbClr val="000000"/>
                </a:solidFill>
                <a:effectLst/>
                <a:latin typeface="+mn-lt"/>
              </a:rPr>
              <a:t> &amp; Schaper, 2021)</a:t>
            </a:r>
            <a:endParaRPr lang="en-US" sz="6400" dirty="0">
              <a:latin typeface="+mn-lt"/>
            </a:endParaRPr>
          </a:p>
        </p:txBody>
      </p:sp>
      <p:sp>
        <p:nvSpPr>
          <p:cNvPr id="5" name="Slide Number Placeholder 4">
            <a:extLst>
              <a:ext uri="{FF2B5EF4-FFF2-40B4-BE49-F238E27FC236}">
                <a16:creationId xmlns:a16="http://schemas.microsoft.com/office/drawing/2014/main" id="{773BF1CD-E1F7-5286-6253-989C06D7DDB3}"/>
              </a:ext>
            </a:extLst>
          </p:cNvPr>
          <p:cNvSpPr>
            <a:spLocks noGrp="1"/>
          </p:cNvSpPr>
          <p:nvPr>
            <p:ph type="sldNum" sz="quarter" idx="10"/>
          </p:nvPr>
        </p:nvSpPr>
        <p:spPr/>
        <p:txBody>
          <a:bodyPr/>
          <a:lstStyle/>
          <a:p>
            <a:fld id="{A3D1C70C-36A2-44FC-A083-98959550CFF4}" type="slidenum">
              <a:rPr lang="en-US" smtClean="0"/>
              <a:t>19</a:t>
            </a:fld>
            <a:endParaRPr lang="en-US"/>
          </a:p>
        </p:txBody>
      </p:sp>
    </p:spTree>
    <p:extLst>
      <p:ext uri="{BB962C8B-B14F-4D97-AF65-F5344CB8AC3E}">
        <p14:creationId xmlns:p14="http://schemas.microsoft.com/office/powerpoint/2010/main" val="3853530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6293BE-2A21-F303-5EB0-DB46AEDF2216}"/>
              </a:ext>
            </a:extLst>
          </p:cNvPr>
          <p:cNvSpPr>
            <a:spLocks noGrp="1"/>
          </p:cNvSpPr>
          <p:nvPr>
            <p:ph type="title"/>
          </p:nvPr>
        </p:nvSpPr>
        <p:spPr/>
        <p:txBody>
          <a:bodyPr/>
          <a:lstStyle/>
          <a:p>
            <a:r>
              <a:rPr lang="en-US" sz="4000" kern="0" dirty="0">
                <a:effectLst/>
                <a:latin typeface="+mn-lt"/>
                <a:ea typeface="Aptos" panose="020B0004020202020204" pitchFamily="34" charset="0"/>
                <a:cs typeface="Aptos" panose="020B0004020202020204" pitchFamily="34" charset="0"/>
              </a:rPr>
              <a:t>P-3 Continuum &amp; Transitions</a:t>
            </a:r>
            <a:endParaRPr lang="en-US" sz="4000" dirty="0"/>
          </a:p>
        </p:txBody>
      </p:sp>
      <p:sp>
        <p:nvSpPr>
          <p:cNvPr id="7" name="Text Placeholder 6">
            <a:extLst>
              <a:ext uri="{FF2B5EF4-FFF2-40B4-BE49-F238E27FC236}">
                <a16:creationId xmlns:a16="http://schemas.microsoft.com/office/drawing/2014/main" id="{D9C78DCD-D95C-3571-3DA5-C2258309D580}"/>
              </a:ext>
            </a:extLst>
          </p:cNvPr>
          <p:cNvSpPr>
            <a:spLocks noGrp="1"/>
          </p:cNvSpPr>
          <p:nvPr>
            <p:ph type="body" sz="quarter" idx="11"/>
          </p:nvPr>
        </p:nvSpPr>
        <p:spPr/>
        <p:txBody>
          <a:bodyPr/>
          <a:lstStyle/>
          <a:p>
            <a:endParaRPr lang="en-US"/>
          </a:p>
        </p:txBody>
      </p:sp>
      <p:pic>
        <p:nvPicPr>
          <p:cNvPr id="5" name="Picture 4" descr="Group of smiling children at school">
            <a:extLst>
              <a:ext uri="{FF2B5EF4-FFF2-40B4-BE49-F238E27FC236}">
                <a16:creationId xmlns:a16="http://schemas.microsoft.com/office/drawing/2014/main" id="{ECD19F2B-C81E-CA54-3346-EBCB1D9E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49" y="1126475"/>
            <a:ext cx="11849100" cy="4948359"/>
          </a:xfrm>
          <a:prstGeom prst="rect">
            <a:avLst/>
          </a:prstGeom>
        </p:spPr>
      </p:pic>
    </p:spTree>
    <p:extLst>
      <p:ext uri="{BB962C8B-B14F-4D97-AF65-F5344CB8AC3E}">
        <p14:creationId xmlns:p14="http://schemas.microsoft.com/office/powerpoint/2010/main" val="1999019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CBFBA3-9CC6-9388-AC5B-57312CD092FF}"/>
              </a:ext>
            </a:extLst>
          </p:cNvPr>
          <p:cNvSpPr>
            <a:spLocks noGrp="1"/>
          </p:cNvSpPr>
          <p:nvPr>
            <p:ph type="title"/>
          </p:nvPr>
        </p:nvSpPr>
        <p:spPr>
          <a:xfrm>
            <a:off x="1256841" y="378897"/>
            <a:ext cx="10096959" cy="691762"/>
          </a:xfrm>
        </p:spPr>
        <p:txBody>
          <a:bodyPr/>
          <a:lstStyle/>
          <a:p>
            <a:r>
              <a:rPr lang="en-US" sz="4000">
                <a:latin typeface="Palatino Linotype"/>
              </a:rPr>
              <a:t>Creating a Transition Team (2 of 3)</a:t>
            </a:r>
          </a:p>
        </p:txBody>
      </p:sp>
      <p:sp>
        <p:nvSpPr>
          <p:cNvPr id="7" name="Text Placeholder 6">
            <a:extLst>
              <a:ext uri="{FF2B5EF4-FFF2-40B4-BE49-F238E27FC236}">
                <a16:creationId xmlns:a16="http://schemas.microsoft.com/office/drawing/2014/main" id="{6422BD49-38E4-E760-9859-335279A8F01F}"/>
              </a:ext>
            </a:extLst>
          </p:cNvPr>
          <p:cNvSpPr>
            <a:spLocks noGrp="1"/>
          </p:cNvSpPr>
          <p:nvPr>
            <p:ph type="body" sz="quarter" idx="11"/>
          </p:nvPr>
        </p:nvSpPr>
        <p:spPr>
          <a:xfrm>
            <a:off x="171451" y="1226915"/>
            <a:ext cx="11849100" cy="5030281"/>
          </a:xfrm>
        </p:spPr>
        <p:txBody>
          <a:bodyPr>
            <a:normAutofit fontScale="25000" lnSpcReduction="20000"/>
          </a:bodyPr>
          <a:lstStyle/>
          <a:p>
            <a:pPr>
              <a:spcBef>
                <a:spcPts val="600"/>
              </a:spcBef>
            </a:pPr>
            <a:r>
              <a:rPr lang="en-US" sz="11200" b="0" i="0" dirty="0">
                <a:solidFill>
                  <a:srgbClr val="000000"/>
                </a:solidFill>
                <a:effectLst/>
                <a:latin typeface="+mn-lt"/>
              </a:rPr>
              <a:t>Survey families and the community</a:t>
            </a:r>
            <a:r>
              <a:rPr lang="en-US" sz="11200" dirty="0">
                <a:solidFill>
                  <a:srgbClr val="000000"/>
                </a:solidFill>
                <a:latin typeface="+mn-lt"/>
              </a:rPr>
              <a:t>.</a:t>
            </a:r>
            <a:endParaRPr lang="en-US" sz="11200" b="0" i="0" dirty="0">
              <a:solidFill>
                <a:srgbClr val="000000"/>
              </a:solidFill>
              <a:effectLst/>
              <a:latin typeface="+mn-lt"/>
            </a:endParaRPr>
          </a:p>
          <a:p>
            <a:pPr algn="l">
              <a:spcBef>
                <a:spcPts val="600"/>
              </a:spcBef>
            </a:pPr>
            <a:r>
              <a:rPr lang="en-US" sz="11200" b="0" i="0" dirty="0">
                <a:solidFill>
                  <a:srgbClr val="000000"/>
                </a:solidFill>
                <a:effectLst/>
                <a:latin typeface="+mn-lt"/>
              </a:rPr>
              <a:t>Include a process for collaborating with families, early learning providers, and local public and private agencies</a:t>
            </a:r>
            <a:r>
              <a:rPr lang="en-US" sz="11200" dirty="0">
                <a:solidFill>
                  <a:srgbClr val="000000"/>
                </a:solidFill>
                <a:latin typeface="+mn-lt"/>
              </a:rPr>
              <a:t>.</a:t>
            </a:r>
            <a:endParaRPr lang="en-US" sz="11200" b="0" i="0" dirty="0">
              <a:solidFill>
                <a:srgbClr val="000000"/>
              </a:solidFill>
              <a:effectLst/>
              <a:latin typeface="+mn-lt"/>
            </a:endParaRPr>
          </a:p>
          <a:p>
            <a:pPr algn="l">
              <a:spcBef>
                <a:spcPts val="600"/>
              </a:spcBef>
            </a:pPr>
            <a:r>
              <a:rPr lang="en-US" sz="11200" b="0" i="0" dirty="0">
                <a:solidFill>
                  <a:srgbClr val="000000"/>
                </a:solidFill>
                <a:effectLst/>
                <a:latin typeface="+mn-lt"/>
              </a:rPr>
              <a:t>Establish goals to ensure seamless support for all childre</a:t>
            </a:r>
            <a:r>
              <a:rPr lang="en-US" sz="11200" dirty="0">
                <a:solidFill>
                  <a:srgbClr val="000000"/>
                </a:solidFill>
                <a:latin typeface="+mn-lt"/>
              </a:rPr>
              <a:t>n.</a:t>
            </a:r>
          </a:p>
          <a:p>
            <a:pPr algn="l">
              <a:spcBef>
                <a:spcPts val="600"/>
              </a:spcBef>
            </a:pPr>
            <a:r>
              <a:rPr lang="en-US" sz="11200" b="0" i="0" dirty="0">
                <a:solidFill>
                  <a:srgbClr val="000000"/>
                </a:solidFill>
                <a:effectLst/>
                <a:latin typeface="+mn-lt"/>
              </a:rPr>
              <a:t>Provide information to families on the transition to and from each grade level from preschool through third grade</a:t>
            </a:r>
            <a:r>
              <a:rPr lang="en-US" sz="11200" dirty="0">
                <a:solidFill>
                  <a:srgbClr val="000000"/>
                </a:solidFill>
                <a:latin typeface="+mn-lt"/>
              </a:rPr>
              <a:t>.</a:t>
            </a:r>
            <a:endParaRPr lang="en-US" sz="11200" b="0" i="0" dirty="0">
              <a:solidFill>
                <a:srgbClr val="000000"/>
              </a:solidFill>
              <a:effectLst/>
              <a:latin typeface="+mn-lt"/>
            </a:endParaRPr>
          </a:p>
          <a:p>
            <a:pPr algn="l">
              <a:spcBef>
                <a:spcPts val="600"/>
              </a:spcBef>
            </a:pPr>
            <a:r>
              <a:rPr lang="en-US" sz="11200" b="0" i="0" dirty="0">
                <a:solidFill>
                  <a:srgbClr val="000000"/>
                </a:solidFill>
                <a:effectLst/>
                <a:latin typeface="+mn-lt"/>
              </a:rPr>
              <a:t>Create transition activities based on the goals created.</a:t>
            </a:r>
            <a:endParaRPr lang="en-US" sz="11200" dirty="0">
              <a:solidFill>
                <a:srgbClr val="000000"/>
              </a:solidFill>
              <a:latin typeface="+mn-lt"/>
            </a:endParaRPr>
          </a:p>
          <a:p>
            <a:pPr>
              <a:spcBef>
                <a:spcPts val="600"/>
              </a:spcBef>
            </a:pPr>
            <a:r>
              <a:rPr lang="en-US" sz="11200" b="0" i="0" dirty="0">
                <a:solidFill>
                  <a:srgbClr val="000000"/>
                </a:solidFill>
                <a:effectLst/>
                <a:latin typeface="+mn-lt"/>
              </a:rPr>
              <a:t>Generate a timeline and r</a:t>
            </a:r>
            <a:r>
              <a:rPr lang="en-US" sz="11200" dirty="0">
                <a:solidFill>
                  <a:srgbClr val="000000"/>
                </a:solidFill>
                <a:latin typeface="+mn-lt"/>
              </a:rPr>
              <a:t>evisit and update the transition plan.</a:t>
            </a:r>
          </a:p>
          <a:p>
            <a:pPr marL="0" indent="0" algn="r">
              <a:spcBef>
                <a:spcPts val="600"/>
              </a:spcBef>
              <a:spcAft>
                <a:spcPts val="1200"/>
              </a:spcAft>
              <a:buNone/>
            </a:pPr>
            <a:r>
              <a:rPr lang="en-US" sz="7200" dirty="0">
                <a:solidFill>
                  <a:srgbClr val="000000"/>
                </a:solidFill>
                <a:latin typeface="Times New Roman" panose="02020603050405020304" pitchFamily="18" charset="0"/>
              </a:rPr>
              <a:t>(</a:t>
            </a:r>
            <a:r>
              <a:rPr lang="en-US" sz="7200" b="0" i="0" dirty="0">
                <a:solidFill>
                  <a:srgbClr val="000000"/>
                </a:solidFill>
                <a:effectLst/>
                <a:latin typeface="Times New Roman" panose="02020603050405020304" pitchFamily="18" charset="0"/>
              </a:rPr>
              <a:t>Adapted from </a:t>
            </a:r>
            <a:r>
              <a:rPr lang="en-US" sz="7200" b="0" i="0" dirty="0" err="1">
                <a:solidFill>
                  <a:srgbClr val="000000"/>
                </a:solidFill>
                <a:effectLst/>
                <a:latin typeface="Times New Roman" panose="02020603050405020304" pitchFamily="18" charset="0"/>
              </a:rPr>
              <a:t>Kauerz</a:t>
            </a:r>
            <a:r>
              <a:rPr lang="en-US" sz="7200" b="0" i="0" dirty="0">
                <a:solidFill>
                  <a:srgbClr val="000000"/>
                </a:solidFill>
                <a:effectLst/>
                <a:latin typeface="Times New Roman" panose="02020603050405020304" pitchFamily="18" charset="0"/>
              </a:rPr>
              <a:t> &amp; Schaper, 2021)</a:t>
            </a:r>
          </a:p>
          <a:p>
            <a:pPr>
              <a:spcBef>
                <a:spcPts val="600"/>
              </a:spcBef>
              <a:spcAft>
                <a:spcPts val="1200"/>
              </a:spcAft>
            </a:pPr>
            <a:endParaRPr lang="en-US" sz="11200" dirty="0">
              <a:solidFill>
                <a:srgbClr val="000000"/>
              </a:solidFill>
              <a:latin typeface="+mn-lt"/>
            </a:endParaRPr>
          </a:p>
        </p:txBody>
      </p:sp>
      <p:sp>
        <p:nvSpPr>
          <p:cNvPr id="5" name="Slide Number Placeholder 4">
            <a:extLst>
              <a:ext uri="{FF2B5EF4-FFF2-40B4-BE49-F238E27FC236}">
                <a16:creationId xmlns:a16="http://schemas.microsoft.com/office/drawing/2014/main" id="{4FD245E8-8E44-6701-AD4B-137CB5EC0A94}"/>
              </a:ext>
            </a:extLst>
          </p:cNvPr>
          <p:cNvSpPr>
            <a:spLocks noGrp="1"/>
          </p:cNvSpPr>
          <p:nvPr>
            <p:ph type="sldNum" sz="quarter" idx="10"/>
          </p:nvPr>
        </p:nvSpPr>
        <p:spPr/>
        <p:txBody>
          <a:bodyPr/>
          <a:lstStyle/>
          <a:p>
            <a:fld id="{A3D1C70C-36A2-44FC-A083-98959550CFF4}" type="slidenum">
              <a:rPr lang="en-US" smtClean="0"/>
              <a:t>20</a:t>
            </a:fld>
            <a:endParaRPr lang="en-US"/>
          </a:p>
        </p:txBody>
      </p:sp>
    </p:spTree>
    <p:extLst>
      <p:ext uri="{BB962C8B-B14F-4D97-AF65-F5344CB8AC3E}">
        <p14:creationId xmlns:p14="http://schemas.microsoft.com/office/powerpoint/2010/main" val="3558903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963E80-C997-DB71-308B-60CE86856D91}"/>
              </a:ext>
            </a:extLst>
          </p:cNvPr>
          <p:cNvSpPr>
            <a:spLocks noGrp="1"/>
          </p:cNvSpPr>
          <p:nvPr>
            <p:ph type="title"/>
          </p:nvPr>
        </p:nvSpPr>
        <p:spPr>
          <a:xfrm>
            <a:off x="1333960" y="0"/>
            <a:ext cx="10096959" cy="1579429"/>
          </a:xfrm>
        </p:spPr>
        <p:txBody>
          <a:bodyPr/>
          <a:lstStyle/>
          <a:p>
            <a:r>
              <a:rPr lang="en-US" sz="4000" dirty="0">
                <a:latin typeface="Palatino Linotype"/>
              </a:rPr>
              <a:t>Creating a Transition Team (3 of 3)</a:t>
            </a:r>
          </a:p>
        </p:txBody>
      </p:sp>
      <p:sp>
        <p:nvSpPr>
          <p:cNvPr id="7" name="Text Placeholder 6">
            <a:extLst>
              <a:ext uri="{FF2B5EF4-FFF2-40B4-BE49-F238E27FC236}">
                <a16:creationId xmlns:a16="http://schemas.microsoft.com/office/drawing/2014/main" id="{9BAA0266-419B-55E5-EA1A-239FB2B38AEE}"/>
              </a:ext>
            </a:extLst>
          </p:cNvPr>
          <p:cNvSpPr>
            <a:spLocks noGrp="1"/>
          </p:cNvSpPr>
          <p:nvPr>
            <p:ph type="body" sz="quarter" idx="11"/>
          </p:nvPr>
        </p:nvSpPr>
        <p:spPr>
          <a:xfrm>
            <a:off x="171450" y="1233950"/>
            <a:ext cx="11849100" cy="4803775"/>
          </a:xfrm>
        </p:spPr>
        <p:txBody>
          <a:bodyPr>
            <a:normAutofit fontScale="25000" lnSpcReduction="20000"/>
          </a:bodyPr>
          <a:lstStyle/>
          <a:p>
            <a:pPr marL="0" indent="0">
              <a:buNone/>
            </a:pPr>
            <a:r>
              <a:rPr lang="en-US" sz="11200" dirty="0">
                <a:latin typeface="+mn-lt"/>
              </a:rPr>
              <a:t>Teachers can:</a:t>
            </a:r>
            <a:endParaRPr lang="en-US" sz="11200" b="0" i="0" dirty="0">
              <a:solidFill>
                <a:srgbClr val="000000"/>
              </a:solidFill>
              <a:effectLst/>
              <a:latin typeface="+mn-lt"/>
            </a:endParaRPr>
          </a:p>
          <a:p>
            <a:r>
              <a:rPr lang="en-US" sz="11200" b="0" i="0" dirty="0">
                <a:solidFill>
                  <a:srgbClr val="000000"/>
                </a:solidFill>
                <a:effectLst/>
                <a:latin typeface="+mn-lt"/>
              </a:rPr>
              <a:t>participate on the transition team;</a:t>
            </a:r>
          </a:p>
          <a:p>
            <a:r>
              <a:rPr lang="en-US" sz="11200" dirty="0">
                <a:solidFill>
                  <a:srgbClr val="000000"/>
                </a:solidFill>
                <a:latin typeface="+mn-lt"/>
              </a:rPr>
              <a:t>m</a:t>
            </a:r>
            <a:r>
              <a:rPr lang="en-US" sz="11200" b="0" i="0" dirty="0">
                <a:solidFill>
                  <a:srgbClr val="000000"/>
                </a:solidFill>
                <a:effectLst/>
                <a:latin typeface="+mn-lt"/>
              </a:rPr>
              <a:t>eet with other teachers and specialists within and across grade</a:t>
            </a:r>
            <a:r>
              <a:rPr lang="en-US" sz="11200" dirty="0">
                <a:solidFill>
                  <a:srgbClr val="000000"/>
                </a:solidFill>
                <a:latin typeface="+mn-lt"/>
              </a:rPr>
              <a:t>s;</a:t>
            </a:r>
          </a:p>
          <a:p>
            <a:r>
              <a:rPr lang="en-US" sz="11200" dirty="0">
                <a:solidFill>
                  <a:srgbClr val="000000"/>
                </a:solidFill>
                <a:latin typeface="+mn-lt"/>
              </a:rPr>
              <a:t>p</a:t>
            </a:r>
            <a:r>
              <a:rPr lang="en-US" sz="11200" b="0" i="0" dirty="0">
                <a:solidFill>
                  <a:srgbClr val="000000"/>
                </a:solidFill>
                <a:effectLst/>
                <a:latin typeface="+mn-lt"/>
              </a:rPr>
              <a:t>repare and disseminate developmentally appropriate home learning activities;</a:t>
            </a:r>
          </a:p>
          <a:p>
            <a:r>
              <a:rPr lang="en-US" sz="11200" dirty="0">
                <a:solidFill>
                  <a:srgbClr val="000000"/>
                </a:solidFill>
                <a:latin typeface="+mn-lt"/>
              </a:rPr>
              <a:t>g</a:t>
            </a:r>
            <a:r>
              <a:rPr lang="en-US" sz="11200" b="0" i="0" dirty="0">
                <a:solidFill>
                  <a:srgbClr val="000000"/>
                </a:solidFill>
                <a:effectLst/>
                <a:latin typeface="+mn-lt"/>
              </a:rPr>
              <a:t>et to know each child and family; and</a:t>
            </a:r>
            <a:endParaRPr lang="en-US" sz="11200" dirty="0">
              <a:solidFill>
                <a:srgbClr val="000000"/>
              </a:solidFill>
              <a:latin typeface="+mn-lt"/>
            </a:endParaRPr>
          </a:p>
          <a:p>
            <a:r>
              <a:rPr lang="en-US" sz="11200" dirty="0">
                <a:solidFill>
                  <a:srgbClr val="000000"/>
                </a:solidFill>
                <a:latin typeface="+mn-lt"/>
              </a:rPr>
              <a:t>w</a:t>
            </a:r>
            <a:r>
              <a:rPr lang="en-US" sz="11200" b="0" i="0" dirty="0">
                <a:solidFill>
                  <a:srgbClr val="000000"/>
                </a:solidFill>
                <a:effectLst/>
                <a:latin typeface="+mn-lt"/>
              </a:rPr>
              <a:t>elcome new children and their families.</a:t>
            </a:r>
          </a:p>
          <a:p>
            <a:pPr marL="0" indent="0" algn="r">
              <a:buNone/>
            </a:pPr>
            <a:r>
              <a:rPr lang="en-US" sz="7200" dirty="0">
                <a:solidFill>
                  <a:srgbClr val="000000"/>
                </a:solidFill>
                <a:latin typeface="+mn-lt"/>
              </a:rPr>
              <a:t>(Adapted from </a:t>
            </a:r>
            <a:r>
              <a:rPr lang="en-US" sz="7200" dirty="0" err="1">
                <a:solidFill>
                  <a:srgbClr val="000000"/>
                </a:solidFill>
                <a:latin typeface="+mn-lt"/>
              </a:rPr>
              <a:t>Kauerz</a:t>
            </a:r>
            <a:r>
              <a:rPr lang="en-US" sz="7200" dirty="0">
                <a:solidFill>
                  <a:srgbClr val="000000"/>
                </a:solidFill>
                <a:latin typeface="+mn-lt"/>
              </a:rPr>
              <a:t> &amp; Schaper, 2021)</a:t>
            </a:r>
          </a:p>
        </p:txBody>
      </p:sp>
      <p:sp>
        <p:nvSpPr>
          <p:cNvPr id="5" name="Slide Number Placeholder 4">
            <a:extLst>
              <a:ext uri="{FF2B5EF4-FFF2-40B4-BE49-F238E27FC236}">
                <a16:creationId xmlns:a16="http://schemas.microsoft.com/office/drawing/2014/main" id="{D8EC3678-49E9-62E2-A108-6FD7BF46F3D6}"/>
              </a:ext>
            </a:extLst>
          </p:cNvPr>
          <p:cNvSpPr>
            <a:spLocks noGrp="1"/>
          </p:cNvSpPr>
          <p:nvPr>
            <p:ph type="sldNum" sz="quarter" idx="10"/>
          </p:nvPr>
        </p:nvSpPr>
        <p:spPr/>
        <p:txBody>
          <a:bodyPr/>
          <a:lstStyle/>
          <a:p>
            <a:fld id="{A3D1C70C-36A2-44FC-A083-98959550CFF4}" type="slidenum">
              <a:rPr lang="en-US" smtClean="0"/>
              <a:t>21</a:t>
            </a:fld>
            <a:endParaRPr lang="en-US"/>
          </a:p>
        </p:txBody>
      </p:sp>
    </p:spTree>
    <p:extLst>
      <p:ext uri="{BB962C8B-B14F-4D97-AF65-F5344CB8AC3E}">
        <p14:creationId xmlns:p14="http://schemas.microsoft.com/office/powerpoint/2010/main" val="3438087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254D3A-8C70-69CE-4C41-42277AE35796}"/>
              </a:ext>
            </a:extLst>
          </p:cNvPr>
          <p:cNvSpPr>
            <a:spLocks noGrp="1"/>
          </p:cNvSpPr>
          <p:nvPr>
            <p:ph type="title"/>
          </p:nvPr>
        </p:nvSpPr>
        <p:spPr/>
        <p:txBody>
          <a:bodyPr/>
          <a:lstStyle/>
          <a:p>
            <a:r>
              <a:rPr lang="en-US" sz="4000" dirty="0">
                <a:latin typeface="Palatino Linotype"/>
              </a:rPr>
              <a:t>Attendance</a:t>
            </a:r>
          </a:p>
        </p:txBody>
      </p:sp>
      <p:sp>
        <p:nvSpPr>
          <p:cNvPr id="7" name="Text Placeholder 6">
            <a:extLst>
              <a:ext uri="{FF2B5EF4-FFF2-40B4-BE49-F238E27FC236}">
                <a16:creationId xmlns:a16="http://schemas.microsoft.com/office/drawing/2014/main" id="{700FADB2-B8B7-0AE4-88E6-F6DCF56685CB}"/>
              </a:ext>
            </a:extLst>
          </p:cNvPr>
          <p:cNvSpPr>
            <a:spLocks noGrp="1"/>
          </p:cNvSpPr>
          <p:nvPr>
            <p:ph type="body" sz="quarter" idx="11"/>
          </p:nvPr>
        </p:nvSpPr>
        <p:spPr>
          <a:xfrm>
            <a:off x="171451" y="1342663"/>
            <a:ext cx="11849100" cy="4683487"/>
          </a:xfrm>
        </p:spPr>
        <p:txBody>
          <a:bodyPr/>
          <a:lstStyle/>
          <a:p>
            <a:endParaRPr lang="en-US"/>
          </a:p>
        </p:txBody>
      </p:sp>
      <p:pic>
        <p:nvPicPr>
          <p:cNvPr id="9" name="Picture 8" descr="Child raising hand in classroom">
            <a:extLst>
              <a:ext uri="{FF2B5EF4-FFF2-40B4-BE49-F238E27FC236}">
                <a16:creationId xmlns:a16="http://schemas.microsoft.com/office/drawing/2014/main" id="{E5C6D140-870E-0E5B-7220-8DA10ED02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48" y="1018572"/>
            <a:ext cx="11849099" cy="5007578"/>
          </a:xfrm>
          <a:prstGeom prst="rect">
            <a:avLst/>
          </a:prstGeom>
        </p:spPr>
      </p:pic>
      <p:sp>
        <p:nvSpPr>
          <p:cNvPr id="5" name="Slide Number Placeholder 4">
            <a:extLst>
              <a:ext uri="{FF2B5EF4-FFF2-40B4-BE49-F238E27FC236}">
                <a16:creationId xmlns:a16="http://schemas.microsoft.com/office/drawing/2014/main" id="{2165F5F8-2F61-84DF-E783-04AF3E013756}"/>
              </a:ext>
            </a:extLst>
          </p:cNvPr>
          <p:cNvSpPr>
            <a:spLocks noGrp="1"/>
          </p:cNvSpPr>
          <p:nvPr>
            <p:ph type="sldNum" sz="quarter" idx="10"/>
          </p:nvPr>
        </p:nvSpPr>
        <p:spPr/>
        <p:txBody>
          <a:bodyPr/>
          <a:lstStyle/>
          <a:p>
            <a:fld id="{A3D1C70C-36A2-44FC-A083-98959550CFF4}" type="slidenum">
              <a:rPr lang="en-US" smtClean="0"/>
              <a:t>22</a:t>
            </a:fld>
            <a:endParaRPr lang="en-US"/>
          </a:p>
        </p:txBody>
      </p:sp>
    </p:spTree>
    <p:extLst>
      <p:ext uri="{BB962C8B-B14F-4D97-AF65-F5344CB8AC3E}">
        <p14:creationId xmlns:p14="http://schemas.microsoft.com/office/powerpoint/2010/main" val="3685424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1EF2F3-29B5-B174-5C3C-53328628343C}"/>
              </a:ext>
            </a:extLst>
          </p:cNvPr>
          <p:cNvSpPr>
            <a:spLocks noGrp="1"/>
          </p:cNvSpPr>
          <p:nvPr>
            <p:ph type="title"/>
          </p:nvPr>
        </p:nvSpPr>
        <p:spPr>
          <a:xfrm>
            <a:off x="1256841" y="520861"/>
            <a:ext cx="10096959" cy="605614"/>
          </a:xfrm>
        </p:spPr>
        <p:txBody>
          <a:bodyPr/>
          <a:lstStyle/>
          <a:p>
            <a:r>
              <a:rPr lang="en-US" sz="4000" dirty="0"/>
              <a:t>The Importance of Attendance</a:t>
            </a:r>
          </a:p>
        </p:txBody>
      </p:sp>
      <p:sp>
        <p:nvSpPr>
          <p:cNvPr id="7" name="Text Placeholder 6">
            <a:extLst>
              <a:ext uri="{FF2B5EF4-FFF2-40B4-BE49-F238E27FC236}">
                <a16:creationId xmlns:a16="http://schemas.microsoft.com/office/drawing/2014/main" id="{71C2C9F1-7B36-DEDA-01BF-8FDFE4270D29}"/>
              </a:ext>
            </a:extLst>
          </p:cNvPr>
          <p:cNvSpPr>
            <a:spLocks noGrp="1"/>
          </p:cNvSpPr>
          <p:nvPr>
            <p:ph type="body" sz="quarter" idx="11"/>
          </p:nvPr>
        </p:nvSpPr>
        <p:spPr/>
        <p:txBody>
          <a:bodyPr vert="horz" lIns="91440" tIns="45720" rIns="822960" bIns="45720" rtlCol="0" anchor="t">
            <a:normAutofit/>
          </a:bodyPr>
          <a:lstStyle/>
          <a:p>
            <a:r>
              <a:rPr lang="en-US" sz="2800" b="0" i="0" dirty="0">
                <a:solidFill>
                  <a:srgbClr val="000000"/>
                </a:solidFill>
                <a:effectLst/>
                <a:latin typeface="+mn-lt"/>
              </a:rPr>
              <a:t>As children transition from grade to grade each year, attendance is crucial. Attending school every day helps children build a foundation for learning. Missing school in the early grades can lead to future struggles with meeting important reading milestones, challenges with social skills, and repeating grades. Routines start early for students and their families. Getting into the habit of regularly going to school in pre-kindergarten and kindergarten can help with attendance in higher grades. </a:t>
            </a:r>
            <a:endParaRPr lang="en-US" sz="2800" dirty="0">
              <a:latin typeface="+mn-lt"/>
            </a:endParaRPr>
          </a:p>
        </p:txBody>
      </p:sp>
      <p:sp>
        <p:nvSpPr>
          <p:cNvPr id="5" name="Slide Number Placeholder 4">
            <a:extLst>
              <a:ext uri="{FF2B5EF4-FFF2-40B4-BE49-F238E27FC236}">
                <a16:creationId xmlns:a16="http://schemas.microsoft.com/office/drawing/2014/main" id="{81A81C77-81F7-3137-6729-AF5FB49A252E}"/>
              </a:ext>
            </a:extLst>
          </p:cNvPr>
          <p:cNvSpPr>
            <a:spLocks noGrp="1"/>
          </p:cNvSpPr>
          <p:nvPr>
            <p:ph type="sldNum" sz="quarter" idx="10"/>
          </p:nvPr>
        </p:nvSpPr>
        <p:spPr/>
        <p:txBody>
          <a:bodyPr/>
          <a:lstStyle/>
          <a:p>
            <a:fld id="{A3D1C70C-36A2-44FC-A083-98959550CFF4}" type="slidenum">
              <a:rPr lang="en-US" smtClean="0"/>
              <a:t>23</a:t>
            </a:fld>
            <a:endParaRPr lang="en-US"/>
          </a:p>
        </p:txBody>
      </p:sp>
    </p:spTree>
    <p:extLst>
      <p:ext uri="{BB962C8B-B14F-4D97-AF65-F5344CB8AC3E}">
        <p14:creationId xmlns:p14="http://schemas.microsoft.com/office/powerpoint/2010/main" val="800108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F1DD7-47C3-9939-259B-AC68D4C9FE0E}"/>
              </a:ext>
            </a:extLst>
          </p:cNvPr>
          <p:cNvSpPr>
            <a:spLocks noGrp="1"/>
          </p:cNvSpPr>
          <p:nvPr>
            <p:ph type="title"/>
          </p:nvPr>
        </p:nvSpPr>
        <p:spPr/>
        <p:txBody>
          <a:bodyPr/>
          <a:lstStyle/>
          <a:p>
            <a:r>
              <a:rPr lang="en-US" sz="4000" dirty="0">
                <a:latin typeface="Palatino Linotype"/>
              </a:rPr>
              <a:t>Families</a:t>
            </a:r>
          </a:p>
        </p:txBody>
      </p:sp>
      <p:sp>
        <p:nvSpPr>
          <p:cNvPr id="6" name="Text Placeholder 5">
            <a:extLst>
              <a:ext uri="{FF2B5EF4-FFF2-40B4-BE49-F238E27FC236}">
                <a16:creationId xmlns:a16="http://schemas.microsoft.com/office/drawing/2014/main" id="{528AE6D1-6C7A-F73B-5F4B-1AF41CC568BC}"/>
              </a:ext>
            </a:extLst>
          </p:cNvPr>
          <p:cNvSpPr>
            <a:spLocks noGrp="1"/>
          </p:cNvSpPr>
          <p:nvPr>
            <p:ph type="body" sz="quarter" idx="11"/>
          </p:nvPr>
        </p:nvSpPr>
        <p:spPr/>
        <p:txBody>
          <a:bodyPr/>
          <a:lstStyle/>
          <a:p>
            <a:endParaRPr lang="en-US"/>
          </a:p>
        </p:txBody>
      </p:sp>
      <p:pic>
        <p:nvPicPr>
          <p:cNvPr id="8" name="Picture 7" descr="Young child smiling at dinner table surrounded by family of different ages">
            <a:extLst>
              <a:ext uri="{FF2B5EF4-FFF2-40B4-BE49-F238E27FC236}">
                <a16:creationId xmlns:a16="http://schemas.microsoft.com/office/drawing/2014/main" id="{9F528786-57CC-A634-180C-AF7835E64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49" y="1222374"/>
            <a:ext cx="11849100" cy="4803775"/>
          </a:xfrm>
          <a:prstGeom prst="rect">
            <a:avLst/>
          </a:prstGeom>
        </p:spPr>
      </p:pic>
      <p:sp>
        <p:nvSpPr>
          <p:cNvPr id="5" name="Slide Number Placeholder 4">
            <a:extLst>
              <a:ext uri="{FF2B5EF4-FFF2-40B4-BE49-F238E27FC236}">
                <a16:creationId xmlns:a16="http://schemas.microsoft.com/office/drawing/2014/main" id="{A54918DA-5B21-E1F4-0B47-587DA6CBA74F}"/>
              </a:ext>
            </a:extLst>
          </p:cNvPr>
          <p:cNvSpPr>
            <a:spLocks noGrp="1"/>
          </p:cNvSpPr>
          <p:nvPr>
            <p:ph type="sldNum" sz="quarter" idx="10"/>
          </p:nvPr>
        </p:nvSpPr>
        <p:spPr/>
        <p:txBody>
          <a:bodyPr/>
          <a:lstStyle/>
          <a:p>
            <a:fld id="{A3D1C70C-36A2-44FC-A083-98959550CFF4}" type="slidenum">
              <a:rPr lang="en-US" smtClean="0"/>
              <a:t>24</a:t>
            </a:fld>
            <a:endParaRPr lang="en-US"/>
          </a:p>
        </p:txBody>
      </p:sp>
    </p:spTree>
    <p:extLst>
      <p:ext uri="{BB962C8B-B14F-4D97-AF65-F5344CB8AC3E}">
        <p14:creationId xmlns:p14="http://schemas.microsoft.com/office/powerpoint/2010/main" val="1525203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BA8DA6-9442-82BD-EEFF-2FDAC8F7E6C4}"/>
              </a:ext>
            </a:extLst>
          </p:cNvPr>
          <p:cNvSpPr>
            <a:spLocks noGrp="1"/>
          </p:cNvSpPr>
          <p:nvPr>
            <p:ph type="title"/>
          </p:nvPr>
        </p:nvSpPr>
        <p:spPr>
          <a:xfrm>
            <a:off x="1256841" y="378896"/>
            <a:ext cx="10152176" cy="869057"/>
          </a:xfrm>
        </p:spPr>
        <p:txBody>
          <a:bodyPr/>
          <a:lstStyle/>
          <a:p>
            <a:r>
              <a:rPr lang="en-US" sz="4000" dirty="0"/>
              <a:t>Working with Families (1 of 2)</a:t>
            </a:r>
          </a:p>
        </p:txBody>
      </p:sp>
      <p:sp>
        <p:nvSpPr>
          <p:cNvPr id="7" name="Text Placeholder 6">
            <a:extLst>
              <a:ext uri="{FF2B5EF4-FFF2-40B4-BE49-F238E27FC236}">
                <a16:creationId xmlns:a16="http://schemas.microsoft.com/office/drawing/2014/main" id="{AE58F582-4AE8-3A01-7316-33B9C7785A02}"/>
              </a:ext>
            </a:extLst>
          </p:cNvPr>
          <p:cNvSpPr>
            <a:spLocks noGrp="1"/>
          </p:cNvSpPr>
          <p:nvPr>
            <p:ph type="body" sz="quarter" idx="11"/>
          </p:nvPr>
        </p:nvSpPr>
        <p:spPr/>
        <p:txBody>
          <a:bodyPr>
            <a:normAutofit fontScale="25000" lnSpcReduction="20000"/>
          </a:bodyPr>
          <a:lstStyle/>
          <a:p>
            <a:pPr algn="l"/>
            <a:r>
              <a:rPr lang="en-US" sz="11200" b="0" i="0" dirty="0">
                <a:solidFill>
                  <a:srgbClr val="000000"/>
                </a:solidFill>
                <a:effectLst/>
                <a:latin typeface="+mn-lt"/>
              </a:rPr>
              <a:t>Provide families with information. </a:t>
            </a:r>
          </a:p>
          <a:p>
            <a:pPr algn="l"/>
            <a:r>
              <a:rPr lang="en-US" sz="11200" b="0" i="0" dirty="0">
                <a:solidFill>
                  <a:srgbClr val="000000"/>
                </a:solidFill>
                <a:effectLst/>
                <a:latin typeface="+mn-lt"/>
              </a:rPr>
              <a:t>Encourage families to visit future kindergarten classrooms.</a:t>
            </a:r>
          </a:p>
          <a:p>
            <a:pPr algn="l"/>
            <a:r>
              <a:rPr lang="en-US" sz="11200" b="0" i="0" dirty="0">
                <a:solidFill>
                  <a:srgbClr val="000000"/>
                </a:solidFill>
                <a:effectLst/>
                <a:latin typeface="+mn-lt"/>
              </a:rPr>
              <a:t>Share reading lists, materials, and activities for families to use. </a:t>
            </a:r>
          </a:p>
          <a:p>
            <a:pPr algn="l"/>
            <a:r>
              <a:rPr lang="en-US" sz="11200" b="0" i="0" dirty="0">
                <a:solidFill>
                  <a:srgbClr val="000000"/>
                </a:solidFill>
                <a:effectLst/>
                <a:latin typeface="+mn-lt"/>
              </a:rPr>
              <a:t>Hold kindergarten information sessions where families can ask questions. </a:t>
            </a:r>
          </a:p>
          <a:p>
            <a:pPr algn="l"/>
            <a:r>
              <a:rPr lang="en-US" sz="11200" b="0" i="0" dirty="0">
                <a:solidFill>
                  <a:srgbClr val="000000"/>
                </a:solidFill>
                <a:effectLst/>
                <a:latin typeface="+mn-lt"/>
              </a:rPr>
              <a:t>Offer meetings with the appropriate staff members.</a:t>
            </a:r>
          </a:p>
        </p:txBody>
      </p:sp>
      <p:sp>
        <p:nvSpPr>
          <p:cNvPr id="5" name="Slide Number Placeholder 4">
            <a:extLst>
              <a:ext uri="{FF2B5EF4-FFF2-40B4-BE49-F238E27FC236}">
                <a16:creationId xmlns:a16="http://schemas.microsoft.com/office/drawing/2014/main" id="{07C2ADD1-31F6-EECB-737C-F10865510ABF}"/>
              </a:ext>
            </a:extLst>
          </p:cNvPr>
          <p:cNvSpPr>
            <a:spLocks noGrp="1"/>
          </p:cNvSpPr>
          <p:nvPr>
            <p:ph type="sldNum" sz="quarter" idx="10"/>
          </p:nvPr>
        </p:nvSpPr>
        <p:spPr/>
        <p:txBody>
          <a:bodyPr/>
          <a:lstStyle/>
          <a:p>
            <a:fld id="{A3D1C70C-36A2-44FC-A083-98959550CFF4}" type="slidenum">
              <a:rPr lang="en-US" smtClean="0"/>
              <a:t>25</a:t>
            </a:fld>
            <a:endParaRPr lang="en-US"/>
          </a:p>
        </p:txBody>
      </p:sp>
    </p:spTree>
    <p:extLst>
      <p:ext uri="{BB962C8B-B14F-4D97-AF65-F5344CB8AC3E}">
        <p14:creationId xmlns:p14="http://schemas.microsoft.com/office/powerpoint/2010/main" val="676253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F62AB8-1A66-5D49-2C45-FA099EDD1753}"/>
              </a:ext>
            </a:extLst>
          </p:cNvPr>
          <p:cNvSpPr>
            <a:spLocks noGrp="1"/>
          </p:cNvSpPr>
          <p:nvPr>
            <p:ph type="title"/>
          </p:nvPr>
        </p:nvSpPr>
        <p:spPr/>
        <p:txBody>
          <a:bodyPr/>
          <a:lstStyle/>
          <a:p>
            <a:r>
              <a:rPr lang="en-US" sz="4000" dirty="0">
                <a:latin typeface="Palatino Linotype"/>
              </a:rPr>
              <a:t>Working with Families (2 of 2)</a:t>
            </a:r>
          </a:p>
        </p:txBody>
      </p:sp>
      <p:sp>
        <p:nvSpPr>
          <p:cNvPr id="7" name="Text Placeholder 6">
            <a:extLst>
              <a:ext uri="{FF2B5EF4-FFF2-40B4-BE49-F238E27FC236}">
                <a16:creationId xmlns:a16="http://schemas.microsoft.com/office/drawing/2014/main" id="{DD6183E9-A53E-77C2-2AB4-33A51E139047}"/>
              </a:ext>
            </a:extLst>
          </p:cNvPr>
          <p:cNvSpPr>
            <a:spLocks noGrp="1"/>
          </p:cNvSpPr>
          <p:nvPr>
            <p:ph type="body" sz="quarter" idx="11"/>
          </p:nvPr>
        </p:nvSpPr>
        <p:spPr/>
        <p:txBody>
          <a:bodyPr vert="horz" lIns="91440" tIns="45720" rIns="822960" bIns="45720" rtlCol="0" anchor="t">
            <a:normAutofit/>
          </a:bodyPr>
          <a:lstStyle/>
          <a:p>
            <a:r>
              <a:rPr lang="en-US" sz="2800" b="0" i="0" dirty="0">
                <a:solidFill>
                  <a:srgbClr val="000000"/>
                </a:solidFill>
                <a:effectLst/>
                <a:latin typeface="Palatino Linotype"/>
                <a:ea typeface="Calibri"/>
                <a:cs typeface="Calibri"/>
              </a:rPr>
              <a:t>Families provide the best support to help their child prepare for new experiences and confidently approach challenges of all forms. However, without guidance and high-quality information from educators at the child’s school, family support during transitions is not as effective as it can be. </a:t>
            </a:r>
            <a:endParaRPr lang="en-US" sz="2800" dirty="0">
              <a:latin typeface="Palatino Linotype"/>
              <a:ea typeface="Calibri"/>
              <a:cs typeface="Calibri"/>
            </a:endParaRPr>
          </a:p>
        </p:txBody>
      </p:sp>
      <p:sp>
        <p:nvSpPr>
          <p:cNvPr id="5" name="Slide Number Placeholder 4">
            <a:extLst>
              <a:ext uri="{FF2B5EF4-FFF2-40B4-BE49-F238E27FC236}">
                <a16:creationId xmlns:a16="http://schemas.microsoft.com/office/drawing/2014/main" id="{5E7A5CE2-FF42-F8FF-B2B3-D6487DAC1B0D}"/>
              </a:ext>
            </a:extLst>
          </p:cNvPr>
          <p:cNvSpPr>
            <a:spLocks noGrp="1"/>
          </p:cNvSpPr>
          <p:nvPr>
            <p:ph type="sldNum" sz="quarter" idx="10"/>
          </p:nvPr>
        </p:nvSpPr>
        <p:spPr/>
        <p:txBody>
          <a:bodyPr/>
          <a:lstStyle/>
          <a:p>
            <a:fld id="{A3D1C70C-36A2-44FC-A083-98959550CFF4}" type="slidenum">
              <a:rPr lang="en-US" smtClean="0"/>
              <a:t>26</a:t>
            </a:fld>
            <a:endParaRPr lang="en-US"/>
          </a:p>
        </p:txBody>
      </p:sp>
    </p:spTree>
    <p:extLst>
      <p:ext uri="{BB962C8B-B14F-4D97-AF65-F5344CB8AC3E}">
        <p14:creationId xmlns:p14="http://schemas.microsoft.com/office/powerpoint/2010/main" val="482683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74B489-1156-05E2-0A25-25951A584966}"/>
              </a:ext>
            </a:extLst>
          </p:cNvPr>
          <p:cNvSpPr>
            <a:spLocks noGrp="1"/>
          </p:cNvSpPr>
          <p:nvPr>
            <p:ph type="title"/>
          </p:nvPr>
        </p:nvSpPr>
        <p:spPr/>
        <p:txBody>
          <a:bodyPr/>
          <a:lstStyle/>
          <a:p>
            <a:r>
              <a:rPr lang="en-US" sz="4000" dirty="0">
                <a:latin typeface="Palatino Linotype"/>
              </a:rPr>
              <a:t>Additional Considerations for Transition</a:t>
            </a:r>
          </a:p>
        </p:txBody>
      </p:sp>
      <p:sp>
        <p:nvSpPr>
          <p:cNvPr id="7" name="Text Placeholder 6">
            <a:extLst>
              <a:ext uri="{FF2B5EF4-FFF2-40B4-BE49-F238E27FC236}">
                <a16:creationId xmlns:a16="http://schemas.microsoft.com/office/drawing/2014/main" id="{4C88F4BF-A8DB-833F-5869-35CC4E9C83F0}"/>
              </a:ext>
            </a:extLst>
          </p:cNvPr>
          <p:cNvSpPr>
            <a:spLocks noGrp="1"/>
          </p:cNvSpPr>
          <p:nvPr>
            <p:ph type="body" sz="quarter" idx="11"/>
          </p:nvPr>
        </p:nvSpPr>
        <p:spPr/>
        <p:txBody>
          <a:bodyPr>
            <a:noAutofit/>
          </a:bodyPr>
          <a:lstStyle/>
          <a:p>
            <a:r>
              <a:rPr lang="en-US" sz="2800" b="0" i="0" dirty="0">
                <a:solidFill>
                  <a:srgbClr val="000000"/>
                </a:solidFill>
                <a:effectLst/>
                <a:latin typeface="+mn-lt"/>
              </a:rPr>
              <a:t>A supportive learning environment promotes the development of children’s critical thinking skills; </a:t>
            </a:r>
          </a:p>
          <a:p>
            <a:r>
              <a:rPr lang="en-US" sz="2800" b="0" i="0" dirty="0">
                <a:solidFill>
                  <a:srgbClr val="000000"/>
                </a:solidFill>
                <a:effectLst/>
                <a:latin typeface="+mn-lt"/>
              </a:rPr>
              <a:t>Highly effective teachers gather data that is needed to guide instruction, ensuring that all children grow and learn at the appropriate pace. </a:t>
            </a:r>
          </a:p>
          <a:p>
            <a:r>
              <a:rPr lang="en-US" sz="2800" b="0" i="0" dirty="0">
                <a:solidFill>
                  <a:srgbClr val="000000"/>
                </a:solidFill>
                <a:effectLst/>
                <a:latin typeface="+mn-lt"/>
              </a:rPr>
              <a:t>High-quality P-3 classrooms need to be developmentally appropriate to support all learners in the classroom.</a:t>
            </a:r>
            <a:endParaRPr lang="en-US" sz="2800" dirty="0">
              <a:latin typeface="+mn-lt"/>
            </a:endParaRPr>
          </a:p>
        </p:txBody>
      </p:sp>
      <p:sp>
        <p:nvSpPr>
          <p:cNvPr id="5" name="Slide Number Placeholder 4">
            <a:extLst>
              <a:ext uri="{FF2B5EF4-FFF2-40B4-BE49-F238E27FC236}">
                <a16:creationId xmlns:a16="http://schemas.microsoft.com/office/drawing/2014/main" id="{63E1A028-30B4-F934-5984-152A1E3092AB}"/>
              </a:ext>
            </a:extLst>
          </p:cNvPr>
          <p:cNvSpPr>
            <a:spLocks noGrp="1"/>
          </p:cNvSpPr>
          <p:nvPr>
            <p:ph type="sldNum" sz="quarter" idx="10"/>
          </p:nvPr>
        </p:nvSpPr>
        <p:spPr/>
        <p:txBody>
          <a:bodyPr/>
          <a:lstStyle/>
          <a:p>
            <a:fld id="{A3D1C70C-36A2-44FC-A083-98959550CFF4}" type="slidenum">
              <a:rPr lang="en-US" smtClean="0"/>
              <a:t>27</a:t>
            </a:fld>
            <a:endParaRPr lang="en-US"/>
          </a:p>
        </p:txBody>
      </p:sp>
    </p:spTree>
    <p:extLst>
      <p:ext uri="{BB962C8B-B14F-4D97-AF65-F5344CB8AC3E}">
        <p14:creationId xmlns:p14="http://schemas.microsoft.com/office/powerpoint/2010/main" val="3216853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D465-35E6-220B-0219-B7F4420D1E20}"/>
              </a:ext>
            </a:extLst>
          </p:cNvPr>
          <p:cNvSpPr>
            <a:spLocks noGrp="1"/>
          </p:cNvSpPr>
          <p:nvPr>
            <p:ph type="title"/>
          </p:nvPr>
        </p:nvSpPr>
        <p:spPr/>
        <p:txBody>
          <a:bodyPr/>
          <a:lstStyle/>
          <a:p>
            <a:r>
              <a:rPr lang="en-US" sz="4000" dirty="0">
                <a:latin typeface="Palatino Linotype"/>
              </a:rPr>
              <a:t>Reflection Questions</a:t>
            </a:r>
            <a:endParaRPr lang="en-US" sz="4000" dirty="0"/>
          </a:p>
        </p:txBody>
      </p:sp>
      <p:sp>
        <p:nvSpPr>
          <p:cNvPr id="3" name="Content Placeholder 2">
            <a:extLst>
              <a:ext uri="{FF2B5EF4-FFF2-40B4-BE49-F238E27FC236}">
                <a16:creationId xmlns:a16="http://schemas.microsoft.com/office/drawing/2014/main" id="{3FFB59D5-11FA-CDFA-EBD3-78D47228C0BC}"/>
              </a:ext>
            </a:extLst>
          </p:cNvPr>
          <p:cNvSpPr>
            <a:spLocks noGrp="1"/>
          </p:cNvSpPr>
          <p:nvPr>
            <p:ph type="body" sz="quarter" idx="11"/>
          </p:nvPr>
        </p:nvSpPr>
        <p:spPr/>
        <p:txBody>
          <a:bodyPr>
            <a:normAutofit/>
          </a:bodyPr>
          <a:lstStyle/>
          <a:p>
            <a:r>
              <a:rPr lang="en-US" sz="2800" dirty="0">
                <a:latin typeface="+mn-lt"/>
              </a:rPr>
              <a:t>How did you turn-key the big ideas from Session One?</a:t>
            </a:r>
          </a:p>
          <a:p>
            <a:r>
              <a:rPr lang="en-US" sz="2800" dirty="0">
                <a:latin typeface="+mn-lt"/>
              </a:rPr>
              <a:t>What are any take aways you have from the session today and how does it connect to your work?</a:t>
            </a:r>
          </a:p>
          <a:p>
            <a:r>
              <a:rPr lang="en-US" sz="2800" dirty="0">
                <a:latin typeface="+mn-lt"/>
              </a:rPr>
              <a:t>How will you turn-key information from Session 2: P-3 Continuum and Transitions?</a:t>
            </a:r>
          </a:p>
          <a:p>
            <a:r>
              <a:rPr lang="en-US" sz="2800" dirty="0">
                <a:latin typeface="+mn-lt"/>
              </a:rPr>
              <a:t>Session 3 (April 8, 2025): </a:t>
            </a:r>
            <a:r>
              <a:rPr lang="en-US" sz="2800" dirty="0">
                <a:effectLst/>
                <a:latin typeface="+mn-lt"/>
                <a:ea typeface="Aptos" panose="020B0004020202020204" pitchFamily="34" charset="0"/>
                <a:cs typeface="Aptos" panose="020B0004020202020204" pitchFamily="34" charset="0"/>
              </a:rPr>
              <a:t>Play &amp; Kindergarten Centers.</a:t>
            </a:r>
          </a:p>
          <a:p>
            <a:r>
              <a:rPr lang="en-US" sz="2800" dirty="0">
                <a:latin typeface="+mn-lt"/>
              </a:rPr>
              <a:t>Complete survey in chat.</a:t>
            </a:r>
          </a:p>
        </p:txBody>
      </p:sp>
      <p:sp>
        <p:nvSpPr>
          <p:cNvPr id="5" name="Slide Number Placeholder 4">
            <a:extLst>
              <a:ext uri="{FF2B5EF4-FFF2-40B4-BE49-F238E27FC236}">
                <a16:creationId xmlns:a16="http://schemas.microsoft.com/office/drawing/2014/main" id="{205F5A03-96E2-627C-8C0A-B8D1422305CA}"/>
              </a:ext>
            </a:extLst>
          </p:cNvPr>
          <p:cNvSpPr>
            <a:spLocks noGrp="1"/>
          </p:cNvSpPr>
          <p:nvPr>
            <p:ph type="sldNum" sz="quarter" idx="10"/>
          </p:nvPr>
        </p:nvSpPr>
        <p:spPr/>
        <p:txBody>
          <a:bodyPr/>
          <a:lstStyle/>
          <a:p>
            <a:fld id="{A3D1C70C-36A2-44FC-A083-98959550CFF4}" type="slidenum">
              <a:rPr lang="en-US" smtClean="0"/>
              <a:t>28</a:t>
            </a:fld>
            <a:endParaRPr lang="en-US"/>
          </a:p>
        </p:txBody>
      </p:sp>
    </p:spTree>
    <p:extLst>
      <p:ext uri="{BB962C8B-B14F-4D97-AF65-F5344CB8AC3E}">
        <p14:creationId xmlns:p14="http://schemas.microsoft.com/office/powerpoint/2010/main" val="3748282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3A0DE-0A83-C157-6C87-F1EDB0B2D95C}"/>
              </a:ext>
            </a:extLst>
          </p:cNvPr>
          <p:cNvSpPr>
            <a:spLocks noGrp="1"/>
          </p:cNvSpPr>
          <p:nvPr>
            <p:ph type="title"/>
          </p:nvPr>
        </p:nvSpPr>
        <p:spPr/>
        <p:txBody>
          <a:bodyPr/>
          <a:lstStyle/>
          <a:p>
            <a:r>
              <a:rPr lang="en-US" sz="4000" dirty="0">
                <a:latin typeface="Palatino Linotype"/>
              </a:rPr>
              <a:t>References (1 of 2)</a:t>
            </a:r>
          </a:p>
        </p:txBody>
      </p:sp>
      <p:sp>
        <p:nvSpPr>
          <p:cNvPr id="6" name="Text Placeholder 5">
            <a:extLst>
              <a:ext uri="{FF2B5EF4-FFF2-40B4-BE49-F238E27FC236}">
                <a16:creationId xmlns:a16="http://schemas.microsoft.com/office/drawing/2014/main" id="{6D5114C6-19B9-A537-AB20-3F1E04B658B8}"/>
              </a:ext>
            </a:extLst>
          </p:cNvPr>
          <p:cNvSpPr>
            <a:spLocks noGrp="1"/>
          </p:cNvSpPr>
          <p:nvPr>
            <p:ph type="body" sz="quarter" idx="11"/>
          </p:nvPr>
        </p:nvSpPr>
        <p:spPr/>
        <p:txBody>
          <a:bodyPr vert="horz" lIns="91440" tIns="45720" rIns="822960" bIns="45720" rtlCol="0" anchor="t">
            <a:normAutofit fontScale="92500" lnSpcReduction="20000"/>
          </a:bodyPr>
          <a:lstStyle/>
          <a:p>
            <a:r>
              <a:rPr lang="en-US" sz="3000" dirty="0">
                <a:solidFill>
                  <a:srgbClr val="000000"/>
                </a:solidFill>
                <a:latin typeface="+mn-lt"/>
              </a:rPr>
              <a:t>Ewan, D., &amp; </a:t>
            </a:r>
            <a:r>
              <a:rPr lang="en-US" sz="3000" dirty="0" err="1">
                <a:solidFill>
                  <a:srgbClr val="000000"/>
                </a:solidFill>
                <a:latin typeface="+mn-lt"/>
              </a:rPr>
              <a:t>Herzfeldt-Kamprath</a:t>
            </a:r>
            <a:r>
              <a:rPr lang="en-US" sz="3000" dirty="0">
                <a:solidFill>
                  <a:srgbClr val="000000"/>
                </a:solidFill>
                <a:latin typeface="+mn-lt"/>
              </a:rPr>
              <a:t>, R. (2016). Examining quality across the preschool-to-third-grade continuum. Center for American Progress.</a:t>
            </a:r>
          </a:p>
          <a:p>
            <a:r>
              <a:rPr lang="en-US" sz="3000" dirty="0">
                <a:effectLst/>
                <a:latin typeface="+mn-lt"/>
                <a:ea typeface="Times New Roman" panose="02020603050405020304" pitchFamily="18" charset="0"/>
                <a:cs typeface="Times New Roman" panose="02020603050405020304" pitchFamily="18" charset="0"/>
              </a:rPr>
              <a:t>Freschi, E. (2023). </a:t>
            </a:r>
            <a:r>
              <a:rPr lang="en-US" sz="3000" i="1" dirty="0">
                <a:effectLst/>
                <a:latin typeface="+mn-lt"/>
                <a:ea typeface="Times New Roman" panose="02020603050405020304" pitchFamily="18" charset="0"/>
                <a:cs typeface="Times New Roman" panose="02020603050405020304" pitchFamily="18" charset="0"/>
              </a:rPr>
              <a:t>Developmentally appropriate practice in kindergarten</a:t>
            </a:r>
            <a:r>
              <a:rPr lang="en-US" sz="3000" dirty="0">
                <a:effectLst/>
                <a:latin typeface="+mn-lt"/>
                <a:ea typeface="Times New Roman" panose="02020603050405020304" pitchFamily="18" charset="0"/>
                <a:cs typeface="Times New Roman" panose="02020603050405020304" pitchFamily="18" charset="0"/>
              </a:rPr>
              <a:t>: </a:t>
            </a:r>
            <a:r>
              <a:rPr lang="en-US" sz="3000" i="1" dirty="0">
                <a:effectLst/>
                <a:latin typeface="+mn-lt"/>
                <a:ea typeface="Times New Roman" panose="02020603050405020304" pitchFamily="18" charset="0"/>
                <a:cs typeface="Times New Roman" panose="02020603050405020304" pitchFamily="18" charset="0"/>
              </a:rPr>
              <a:t>Observation guide</a:t>
            </a:r>
            <a:r>
              <a:rPr lang="en-US" sz="3000" dirty="0">
                <a:effectLst/>
                <a:latin typeface="+mn-lt"/>
                <a:ea typeface="Times New Roman" panose="02020603050405020304" pitchFamily="18" charset="0"/>
                <a:cs typeface="Times New Roman" panose="02020603050405020304" pitchFamily="18" charset="0"/>
              </a:rPr>
              <a:t>. Center to Improve Social and Emotional Learning and School Safety at </a:t>
            </a:r>
            <a:r>
              <a:rPr lang="en-US" sz="3000" dirty="0" err="1">
                <a:effectLst/>
                <a:latin typeface="+mn-lt"/>
                <a:ea typeface="Times New Roman" panose="02020603050405020304" pitchFamily="18" charset="0"/>
                <a:cs typeface="Times New Roman" panose="02020603050405020304" pitchFamily="18" charset="0"/>
              </a:rPr>
              <a:t>WestEd</a:t>
            </a:r>
            <a:r>
              <a:rPr lang="en-US" sz="3000" dirty="0">
                <a:effectLst/>
                <a:latin typeface="+mn-lt"/>
                <a:ea typeface="Times New Roman" panose="02020603050405020304" pitchFamily="18" charset="0"/>
                <a:cs typeface="Times New Roman" panose="02020603050405020304" pitchFamily="18" charset="0"/>
              </a:rPr>
              <a:t>.</a:t>
            </a:r>
            <a:endParaRPr lang="en-US" sz="3000" dirty="0">
              <a:solidFill>
                <a:srgbClr val="000000"/>
              </a:solidFill>
              <a:latin typeface="+mn-lt"/>
            </a:endParaRPr>
          </a:p>
          <a:p>
            <a:r>
              <a:rPr lang="en-US" sz="3000" b="0" i="0" dirty="0" err="1">
                <a:solidFill>
                  <a:srgbClr val="000000"/>
                </a:solidFill>
                <a:effectLst/>
                <a:latin typeface="+mn-lt"/>
              </a:rPr>
              <a:t>Kauerz</a:t>
            </a:r>
            <a:r>
              <a:rPr lang="en-US" sz="3000" b="0" i="0" dirty="0">
                <a:solidFill>
                  <a:srgbClr val="000000"/>
                </a:solidFill>
                <a:effectLst/>
                <a:latin typeface="+mn-lt"/>
              </a:rPr>
              <a:t>, K., &amp; Coffman, J. (2019). Framework for planning, implementing, and evaluating p–3 approaches. National P–3 Center. </a:t>
            </a:r>
            <a:r>
              <a:rPr lang="en-US" sz="3000" b="0" i="0" dirty="0">
                <a:solidFill>
                  <a:srgbClr val="000000"/>
                </a:solidFill>
                <a:effectLst/>
                <a:latin typeface="+mn-lt"/>
                <a:hlinkClick r:id="rId3"/>
              </a:rPr>
              <a:t>https://nationalp-3center.org/resources/framework-for-planning-implementing-and-evaluating-p-3-approaches</a:t>
            </a:r>
            <a:r>
              <a:rPr lang="en-US" sz="3000" b="0" i="0" dirty="0">
                <a:solidFill>
                  <a:srgbClr val="000000"/>
                </a:solidFill>
                <a:effectLst/>
                <a:latin typeface="+mn-lt"/>
              </a:rPr>
              <a:t>/</a:t>
            </a:r>
            <a:endParaRPr lang="en-US" sz="3000" b="0" i="0" u="none" strike="noStrike" dirty="0">
              <a:solidFill>
                <a:srgbClr val="000000"/>
              </a:solidFill>
              <a:effectLst/>
              <a:latin typeface="+mn-lt"/>
            </a:endParaRPr>
          </a:p>
        </p:txBody>
      </p:sp>
      <p:sp>
        <p:nvSpPr>
          <p:cNvPr id="5" name="Slide Number Placeholder 4">
            <a:extLst>
              <a:ext uri="{FF2B5EF4-FFF2-40B4-BE49-F238E27FC236}">
                <a16:creationId xmlns:a16="http://schemas.microsoft.com/office/drawing/2014/main" id="{5B38ACC3-6F8E-B2D5-ADED-6A681973C04B}"/>
              </a:ext>
            </a:extLst>
          </p:cNvPr>
          <p:cNvSpPr>
            <a:spLocks noGrp="1"/>
          </p:cNvSpPr>
          <p:nvPr>
            <p:ph type="sldNum" sz="quarter" idx="10"/>
          </p:nvPr>
        </p:nvSpPr>
        <p:spPr/>
        <p:txBody>
          <a:bodyPr/>
          <a:lstStyle/>
          <a:p>
            <a:fld id="{A3D1C70C-36A2-44FC-A083-98959550CFF4}" type="slidenum">
              <a:rPr lang="en-US" smtClean="0"/>
              <a:t>29</a:t>
            </a:fld>
            <a:endParaRPr lang="en-US"/>
          </a:p>
        </p:txBody>
      </p:sp>
    </p:spTree>
    <p:extLst>
      <p:ext uri="{BB962C8B-B14F-4D97-AF65-F5344CB8AC3E}">
        <p14:creationId xmlns:p14="http://schemas.microsoft.com/office/powerpoint/2010/main" val="939821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92FA2F-1E91-33FA-F07F-3D55371E71C2}"/>
              </a:ext>
            </a:extLst>
          </p:cNvPr>
          <p:cNvSpPr>
            <a:spLocks noGrp="1"/>
          </p:cNvSpPr>
          <p:nvPr>
            <p:ph type="title"/>
          </p:nvPr>
        </p:nvSpPr>
        <p:spPr/>
        <p:txBody>
          <a:bodyPr/>
          <a:lstStyle/>
          <a:p>
            <a:r>
              <a:rPr lang="en-US" sz="4000" kern="0" dirty="0">
                <a:effectLst/>
                <a:latin typeface="+mn-lt"/>
                <a:ea typeface="Aptos" panose="020B0004020202020204" pitchFamily="34" charset="0"/>
                <a:cs typeface="Aptos" panose="020B0004020202020204" pitchFamily="34" charset="0"/>
              </a:rPr>
              <a:t>P-3 Continuum (1 of </a:t>
            </a:r>
            <a:r>
              <a:rPr lang="en-US" sz="4000" kern="0" dirty="0">
                <a:latin typeface="+mn-lt"/>
                <a:ea typeface="Aptos" panose="020B0004020202020204" pitchFamily="34" charset="0"/>
                <a:cs typeface="Aptos" panose="020B0004020202020204" pitchFamily="34" charset="0"/>
              </a:rPr>
              <a:t>4</a:t>
            </a:r>
            <a:r>
              <a:rPr lang="en-US" sz="4000" kern="0" dirty="0">
                <a:effectLst/>
                <a:latin typeface="+mn-lt"/>
                <a:ea typeface="Aptos" panose="020B0004020202020204" pitchFamily="34" charset="0"/>
                <a:cs typeface="Aptos" panose="020B0004020202020204" pitchFamily="34" charset="0"/>
              </a:rPr>
              <a:t>)</a:t>
            </a:r>
            <a:endParaRPr lang="en-US" sz="4000" dirty="0"/>
          </a:p>
        </p:txBody>
      </p:sp>
      <p:sp>
        <p:nvSpPr>
          <p:cNvPr id="7" name="Text Placeholder 6">
            <a:extLst>
              <a:ext uri="{FF2B5EF4-FFF2-40B4-BE49-F238E27FC236}">
                <a16:creationId xmlns:a16="http://schemas.microsoft.com/office/drawing/2014/main" id="{CC9238E7-E9D9-A79A-92B4-54E6613A0B35}"/>
              </a:ext>
            </a:extLst>
          </p:cNvPr>
          <p:cNvSpPr>
            <a:spLocks noGrp="1"/>
          </p:cNvSpPr>
          <p:nvPr>
            <p:ph type="body" sz="quarter" idx="11"/>
          </p:nvPr>
        </p:nvSpPr>
        <p:spPr/>
        <p:txBody>
          <a:bodyPr vert="horz" lIns="91440" tIns="45720" rIns="822960" bIns="45720" rtlCol="0" anchor="t">
            <a:normAutofit/>
          </a:bodyPr>
          <a:lstStyle/>
          <a:p>
            <a:pPr marL="0" marR="57150" indent="0">
              <a:lnSpc>
                <a:spcPct val="115000"/>
              </a:lnSpc>
              <a:spcBef>
                <a:spcPts val="600"/>
              </a:spcBef>
              <a:spcAft>
                <a:spcPts val="800"/>
              </a:spcAft>
              <a:buNone/>
            </a:pPr>
            <a:r>
              <a:rPr lang="en-US" sz="2800" kern="100" dirty="0">
                <a:effectLst/>
                <a:latin typeface="+mn-lt"/>
                <a:ea typeface="Aptos" panose="020B0004020202020204" pitchFamily="34" charset="0"/>
                <a:cs typeface="Calibri" panose="020F0502020204030204" pitchFamily="34" charset="0"/>
              </a:rPr>
              <a:t>“P–3 is the term used to define approaches that are intentionally designed to align children’s learning experiences before formal school entry (Preschool) with those in the primary grades of elementary school (K–3).</a:t>
            </a:r>
            <a:endParaRPr lang="en-US" sz="1800" kern="100" dirty="0">
              <a:solidFill>
                <a:srgbClr val="0F4761"/>
              </a:solidFill>
              <a:latin typeface="Calibri" panose="020F0502020204030204" pitchFamily="34" charset="0"/>
              <a:ea typeface="Aptos" panose="020B0004020202020204" pitchFamily="34" charset="0"/>
              <a:cs typeface="Calibri" panose="020F0502020204030204" pitchFamily="34" charset="0"/>
            </a:endParaRPr>
          </a:p>
          <a:p>
            <a:pPr marL="0" marR="57150" indent="0" algn="r">
              <a:lnSpc>
                <a:spcPct val="115000"/>
              </a:lnSpc>
              <a:spcBef>
                <a:spcPts val="400"/>
              </a:spcBef>
              <a:spcAft>
                <a:spcPts val="800"/>
              </a:spcAft>
              <a:buNone/>
            </a:pPr>
            <a:r>
              <a:rPr lang="en-US" sz="2000" kern="100" dirty="0">
                <a:latin typeface="+mn-lt"/>
                <a:ea typeface="Aptos" panose="020B0004020202020204" pitchFamily="34" charset="0"/>
                <a:cs typeface="Calibri"/>
              </a:rPr>
              <a:t>(</a:t>
            </a:r>
            <a:r>
              <a:rPr lang="en-US" sz="2000" kern="100" dirty="0">
                <a:effectLst/>
                <a:latin typeface="+mn-lt"/>
                <a:ea typeface="Aptos" panose="020B0004020202020204" pitchFamily="34" charset="0"/>
                <a:cs typeface="Calibri"/>
              </a:rPr>
              <a:t>Kristie </a:t>
            </a:r>
            <a:r>
              <a:rPr lang="en-US" sz="2000" kern="100" dirty="0" err="1">
                <a:effectLst/>
                <a:latin typeface="+mn-lt"/>
                <a:ea typeface="Aptos" panose="020B0004020202020204" pitchFamily="34" charset="0"/>
                <a:cs typeface="Calibri"/>
              </a:rPr>
              <a:t>Kauerz</a:t>
            </a:r>
            <a:r>
              <a:rPr lang="en-US" sz="2000" kern="100" dirty="0">
                <a:effectLst/>
                <a:latin typeface="+mn-lt"/>
                <a:ea typeface="Aptos" panose="020B0004020202020204" pitchFamily="34" charset="0"/>
                <a:cs typeface="Calibri"/>
              </a:rPr>
              <a:t>, </a:t>
            </a:r>
            <a:r>
              <a:rPr lang="en-US" sz="2000" kern="100" dirty="0">
                <a:effectLst/>
                <a:latin typeface="+mn-lt"/>
                <a:ea typeface="Aptos" panose="020B0004020202020204" pitchFamily="34" charset="0"/>
                <a:cs typeface="Calibri"/>
                <a:hlinkClick r:id="rId3"/>
              </a:rPr>
              <a:t>National P-3 Center</a:t>
            </a:r>
            <a:r>
              <a:rPr lang="en-US" sz="2000" kern="100" dirty="0">
                <a:effectLst/>
                <a:latin typeface="+mn-lt"/>
                <a:ea typeface="Aptos" panose="020B0004020202020204" pitchFamily="34" charset="0"/>
                <a:cs typeface="Calibri"/>
              </a:rPr>
              <a:t>)</a:t>
            </a:r>
          </a:p>
        </p:txBody>
      </p:sp>
      <p:sp>
        <p:nvSpPr>
          <p:cNvPr id="5" name="Slide Number Placeholder 4">
            <a:extLst>
              <a:ext uri="{FF2B5EF4-FFF2-40B4-BE49-F238E27FC236}">
                <a16:creationId xmlns:a16="http://schemas.microsoft.com/office/drawing/2014/main" id="{4CED4641-A87B-A806-6118-4635E609EEDA}"/>
              </a:ext>
            </a:extLst>
          </p:cNvPr>
          <p:cNvSpPr>
            <a:spLocks noGrp="1"/>
          </p:cNvSpPr>
          <p:nvPr>
            <p:ph type="sldNum" sz="quarter" idx="10"/>
          </p:nvPr>
        </p:nvSpPr>
        <p:spPr/>
        <p:txBody>
          <a:bodyPr/>
          <a:lstStyle/>
          <a:p>
            <a:fld id="{A3D1C70C-36A2-44FC-A083-98959550CFF4}" type="slidenum">
              <a:rPr lang="en-US" smtClean="0"/>
              <a:t>3</a:t>
            </a:fld>
            <a:endParaRPr lang="en-US"/>
          </a:p>
        </p:txBody>
      </p:sp>
    </p:spTree>
    <p:extLst>
      <p:ext uri="{BB962C8B-B14F-4D97-AF65-F5344CB8AC3E}">
        <p14:creationId xmlns:p14="http://schemas.microsoft.com/office/powerpoint/2010/main" val="649636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549642-F6C6-832F-EAF1-302315443369}"/>
              </a:ext>
            </a:extLst>
          </p:cNvPr>
          <p:cNvSpPr>
            <a:spLocks noGrp="1"/>
          </p:cNvSpPr>
          <p:nvPr>
            <p:ph type="title"/>
          </p:nvPr>
        </p:nvSpPr>
        <p:spPr/>
        <p:txBody>
          <a:bodyPr/>
          <a:lstStyle/>
          <a:p>
            <a:r>
              <a:rPr lang="en-US" sz="4000" dirty="0">
                <a:latin typeface="Palatino Linotype"/>
              </a:rPr>
              <a:t>References (2 of 2)</a:t>
            </a:r>
          </a:p>
        </p:txBody>
      </p:sp>
      <p:sp>
        <p:nvSpPr>
          <p:cNvPr id="7" name="Text Placeholder 6">
            <a:extLst>
              <a:ext uri="{FF2B5EF4-FFF2-40B4-BE49-F238E27FC236}">
                <a16:creationId xmlns:a16="http://schemas.microsoft.com/office/drawing/2014/main" id="{820735C7-86D9-0C47-C72B-390FE43E31A7}"/>
              </a:ext>
            </a:extLst>
          </p:cNvPr>
          <p:cNvSpPr>
            <a:spLocks noGrp="1"/>
          </p:cNvSpPr>
          <p:nvPr>
            <p:ph type="body" sz="quarter" idx="11"/>
          </p:nvPr>
        </p:nvSpPr>
        <p:spPr>
          <a:xfrm>
            <a:off x="171451" y="1126475"/>
            <a:ext cx="11849100" cy="5045725"/>
          </a:xfrm>
        </p:spPr>
        <p:txBody>
          <a:bodyPr>
            <a:noAutofit/>
          </a:bodyPr>
          <a:lstStyle/>
          <a:p>
            <a:r>
              <a:rPr lang="en-US" sz="2800" b="0" i="0" dirty="0" err="1">
                <a:solidFill>
                  <a:srgbClr val="000000"/>
                </a:solidFill>
                <a:effectLst/>
                <a:latin typeface="+mn-lt"/>
              </a:rPr>
              <a:t>Kauerz</a:t>
            </a:r>
            <a:r>
              <a:rPr lang="en-US" sz="2800" b="0" i="0" dirty="0">
                <a:solidFill>
                  <a:srgbClr val="000000"/>
                </a:solidFill>
                <a:effectLst/>
                <a:latin typeface="+mn-lt"/>
              </a:rPr>
              <a:t>, K., &amp; Schaper, A. (2021) Transition to kindergarten: Findings from recent research. Education Commission of the States, National P – 3 Center. </a:t>
            </a:r>
            <a:r>
              <a:rPr lang="en-US" sz="2800" b="0" i="0" dirty="0">
                <a:solidFill>
                  <a:srgbClr val="000000"/>
                </a:solidFill>
                <a:effectLst/>
                <a:latin typeface="+mn-lt"/>
                <a:hlinkClick r:id="rId3"/>
              </a:rPr>
              <a:t>https://nationalp-3center.org/wp-content/uploads/2021/06/Transition-to-K_Recent-Research_2021.pdf</a:t>
            </a:r>
            <a:endParaRPr lang="en-US" sz="2800" b="0" i="0" dirty="0">
              <a:solidFill>
                <a:srgbClr val="000000"/>
              </a:solidFill>
              <a:effectLst/>
              <a:latin typeface="+mn-lt"/>
            </a:endParaRPr>
          </a:p>
          <a:p>
            <a:r>
              <a:rPr lang="en-US" sz="2800" b="0" i="0" dirty="0" err="1">
                <a:solidFill>
                  <a:srgbClr val="000000"/>
                </a:solidFill>
                <a:effectLst/>
                <a:latin typeface="+mn-lt"/>
              </a:rPr>
              <a:t>Schilder</a:t>
            </a:r>
            <a:r>
              <a:rPr lang="en-US" sz="2800" b="0" i="0" dirty="0">
                <a:solidFill>
                  <a:srgbClr val="000000"/>
                </a:solidFill>
                <a:effectLst/>
                <a:latin typeface="+mn-lt"/>
              </a:rPr>
              <a:t>, D. (2019). Prekindergarten to grade three tool. New York State Education Department and the Northeast Regional Comprehensive Center. Center for Enhancing Early Learning Outcomes. </a:t>
            </a:r>
            <a:r>
              <a:rPr lang="en-US" sz="2800" b="0" i="0" dirty="0">
                <a:solidFill>
                  <a:srgbClr val="000000"/>
                </a:solidFill>
                <a:effectLst/>
                <a:latin typeface="+mn-lt"/>
                <a:hlinkClick r:id="rId4"/>
              </a:rPr>
              <a:t>https://www.nysed.gov/sites/default/files/programs/early-learning/p-3-tool-fillable.pdf</a:t>
            </a:r>
            <a:endParaRPr lang="en-US" sz="2800" dirty="0">
              <a:latin typeface="+mn-lt"/>
            </a:endParaRPr>
          </a:p>
        </p:txBody>
      </p:sp>
      <p:sp>
        <p:nvSpPr>
          <p:cNvPr id="5" name="Slide Number Placeholder 4">
            <a:extLst>
              <a:ext uri="{FF2B5EF4-FFF2-40B4-BE49-F238E27FC236}">
                <a16:creationId xmlns:a16="http://schemas.microsoft.com/office/drawing/2014/main" id="{D04A4C0D-B947-2CBF-41F2-06EAD6847EB4}"/>
              </a:ext>
            </a:extLst>
          </p:cNvPr>
          <p:cNvSpPr>
            <a:spLocks noGrp="1"/>
          </p:cNvSpPr>
          <p:nvPr>
            <p:ph type="sldNum" sz="quarter" idx="10"/>
          </p:nvPr>
        </p:nvSpPr>
        <p:spPr/>
        <p:txBody>
          <a:bodyPr/>
          <a:lstStyle/>
          <a:p>
            <a:fld id="{A3D1C70C-36A2-44FC-A083-98959550CFF4}" type="slidenum">
              <a:rPr lang="en-US" smtClean="0"/>
              <a:t>30</a:t>
            </a:fld>
            <a:endParaRPr lang="en-US"/>
          </a:p>
        </p:txBody>
      </p:sp>
    </p:spTree>
    <p:extLst>
      <p:ext uri="{BB962C8B-B14F-4D97-AF65-F5344CB8AC3E}">
        <p14:creationId xmlns:p14="http://schemas.microsoft.com/office/powerpoint/2010/main" val="1795005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4E8BA-44FC-0170-9A47-06A3B4939B44}"/>
              </a:ext>
            </a:extLst>
          </p:cNvPr>
          <p:cNvSpPr>
            <a:spLocks noGrp="1"/>
          </p:cNvSpPr>
          <p:nvPr>
            <p:ph type="title"/>
          </p:nvPr>
        </p:nvSpPr>
        <p:spPr/>
        <p:txBody>
          <a:bodyPr/>
          <a:lstStyle/>
          <a:p>
            <a:r>
              <a:rPr lang="en-US"/>
              <a:t>Follow Us on Social Media</a:t>
            </a:r>
          </a:p>
        </p:txBody>
      </p:sp>
      <p:sp>
        <p:nvSpPr>
          <p:cNvPr id="3" name="Text Placeholder 2">
            <a:extLst>
              <a:ext uri="{FF2B5EF4-FFF2-40B4-BE49-F238E27FC236}">
                <a16:creationId xmlns:a16="http://schemas.microsoft.com/office/drawing/2014/main" id="{44DF877A-4764-1162-7123-E7F0FC9CA3B3}"/>
              </a:ext>
            </a:extLst>
          </p:cNvPr>
          <p:cNvSpPr>
            <a:spLocks noGrp="1"/>
          </p:cNvSpPr>
          <p:nvPr>
            <p:ph type="body" sz="quarter" idx="18"/>
          </p:nvPr>
        </p:nvSpPr>
        <p:spPr/>
        <p:txBody>
          <a:bodyPr/>
          <a:lstStyle/>
          <a:p>
            <a:r>
              <a:rPr lang="en-US" sz="1400"/>
              <a:t>Facebook: </a:t>
            </a:r>
            <a:br>
              <a:rPr lang="en-US" sz="1400"/>
            </a:br>
            <a:r>
              <a:rPr lang="en-US" sz="1400"/>
              <a:t>@njdeptofed</a:t>
            </a:r>
          </a:p>
        </p:txBody>
      </p:sp>
      <p:sp>
        <p:nvSpPr>
          <p:cNvPr id="4" name="Text Placeholder 3">
            <a:extLst>
              <a:ext uri="{FF2B5EF4-FFF2-40B4-BE49-F238E27FC236}">
                <a16:creationId xmlns:a16="http://schemas.microsoft.com/office/drawing/2014/main" id="{4F7534DB-B373-4FE4-44DA-DEFD0DE3C6A8}"/>
              </a:ext>
            </a:extLst>
          </p:cNvPr>
          <p:cNvSpPr>
            <a:spLocks noGrp="1"/>
          </p:cNvSpPr>
          <p:nvPr>
            <p:ph type="body" sz="quarter" idx="19"/>
          </p:nvPr>
        </p:nvSpPr>
        <p:spPr/>
        <p:txBody>
          <a:bodyPr/>
          <a:lstStyle/>
          <a:p>
            <a:r>
              <a:rPr lang="en-US" sz="1400" dirty="0"/>
              <a:t>Instagram: </a:t>
            </a:r>
            <a:br>
              <a:rPr lang="en-US" sz="1400" dirty="0"/>
            </a:br>
            <a:r>
              <a:rPr lang="en-US" sz="1400" dirty="0"/>
              <a:t>@newjerseydoe</a:t>
            </a:r>
          </a:p>
        </p:txBody>
      </p:sp>
      <p:sp>
        <p:nvSpPr>
          <p:cNvPr id="5" name="Text Placeholder 4">
            <a:extLst>
              <a:ext uri="{FF2B5EF4-FFF2-40B4-BE49-F238E27FC236}">
                <a16:creationId xmlns:a16="http://schemas.microsoft.com/office/drawing/2014/main" id="{9D829465-9614-F4A7-2745-4442655ECD23}"/>
              </a:ext>
            </a:extLst>
          </p:cNvPr>
          <p:cNvSpPr>
            <a:spLocks noGrp="1"/>
          </p:cNvSpPr>
          <p:nvPr>
            <p:ph type="body" sz="quarter" idx="20"/>
          </p:nvPr>
        </p:nvSpPr>
        <p:spPr>
          <a:xfrm>
            <a:off x="7157716" y="2540792"/>
            <a:ext cx="3222071" cy="914400"/>
          </a:xfrm>
        </p:spPr>
        <p:txBody>
          <a:bodyPr/>
          <a:lstStyle/>
          <a:p>
            <a:r>
              <a:rPr lang="en-US" sz="1600"/>
              <a:t>LinkedIn: </a:t>
            </a:r>
            <a:br>
              <a:rPr lang="en-US" sz="1600"/>
            </a:br>
            <a:r>
              <a:rPr lang="en-US"/>
              <a:t>New Jersey Department of Education</a:t>
            </a:r>
            <a:endParaRPr lang="en-US" sz="1600"/>
          </a:p>
        </p:txBody>
      </p:sp>
      <p:sp>
        <p:nvSpPr>
          <p:cNvPr id="6" name="Text Placeholder 5">
            <a:extLst>
              <a:ext uri="{FF2B5EF4-FFF2-40B4-BE49-F238E27FC236}">
                <a16:creationId xmlns:a16="http://schemas.microsoft.com/office/drawing/2014/main" id="{6D7DB17C-4391-4447-9B73-1C6D87CCAF5D}"/>
              </a:ext>
            </a:extLst>
          </p:cNvPr>
          <p:cNvSpPr>
            <a:spLocks noGrp="1"/>
          </p:cNvSpPr>
          <p:nvPr>
            <p:ph type="body" sz="quarter" idx="21"/>
          </p:nvPr>
        </p:nvSpPr>
        <p:spPr/>
        <p:txBody>
          <a:bodyPr/>
          <a:lstStyle/>
          <a:p>
            <a:r>
              <a:rPr lang="en-US" sz="1400" dirty="0"/>
              <a:t>Threads:</a:t>
            </a:r>
            <a:br>
              <a:rPr lang="en-US" sz="1400" dirty="0"/>
            </a:br>
            <a:r>
              <a:rPr lang="en-US" sz="1400" dirty="0"/>
              <a:t>@NewJerseyDOE</a:t>
            </a:r>
          </a:p>
        </p:txBody>
      </p:sp>
      <p:sp>
        <p:nvSpPr>
          <p:cNvPr id="7" name="Text Placeholder 6">
            <a:extLst>
              <a:ext uri="{FF2B5EF4-FFF2-40B4-BE49-F238E27FC236}">
                <a16:creationId xmlns:a16="http://schemas.microsoft.com/office/drawing/2014/main" id="{3A9B9AE2-0CAE-F8C7-5904-BB5585BD075C}"/>
              </a:ext>
            </a:extLst>
          </p:cNvPr>
          <p:cNvSpPr>
            <a:spLocks noGrp="1"/>
          </p:cNvSpPr>
          <p:nvPr>
            <p:ph type="body" sz="quarter" idx="16"/>
          </p:nvPr>
        </p:nvSpPr>
        <p:spPr/>
        <p:txBody>
          <a:bodyPr/>
          <a:lstStyle/>
          <a:p>
            <a:r>
              <a:rPr lang="en-US" sz="1400"/>
              <a:t>X: @NewJerseyDOE</a:t>
            </a:r>
          </a:p>
        </p:txBody>
      </p:sp>
      <p:sp>
        <p:nvSpPr>
          <p:cNvPr id="8" name="Text Placeholder 7">
            <a:extLst>
              <a:ext uri="{FF2B5EF4-FFF2-40B4-BE49-F238E27FC236}">
                <a16:creationId xmlns:a16="http://schemas.microsoft.com/office/drawing/2014/main" id="{CD71530C-A2CF-90BE-687C-3FB18D13E934}"/>
              </a:ext>
            </a:extLst>
          </p:cNvPr>
          <p:cNvSpPr>
            <a:spLocks noGrp="1"/>
          </p:cNvSpPr>
          <p:nvPr>
            <p:ph type="body" sz="quarter" idx="17"/>
          </p:nvPr>
        </p:nvSpPr>
        <p:spPr/>
        <p:txBody>
          <a:bodyPr/>
          <a:lstStyle/>
          <a:p>
            <a:r>
              <a:rPr lang="en-US" sz="1600"/>
              <a:t>YouTube: </a:t>
            </a:r>
            <a:r>
              <a:rPr lang="en-US" sz="1400"/>
              <a:t>@newjerseydepartmentofeduca6565</a:t>
            </a:r>
          </a:p>
        </p:txBody>
      </p:sp>
      <p:sp>
        <p:nvSpPr>
          <p:cNvPr id="9" name="Slide Number Placeholder 8">
            <a:extLst>
              <a:ext uri="{FF2B5EF4-FFF2-40B4-BE49-F238E27FC236}">
                <a16:creationId xmlns:a16="http://schemas.microsoft.com/office/drawing/2014/main" id="{D0F7168A-CC49-56E6-B127-660AAE5DD0C5}"/>
              </a:ext>
            </a:extLst>
          </p:cNvPr>
          <p:cNvSpPr>
            <a:spLocks noGrp="1"/>
          </p:cNvSpPr>
          <p:nvPr>
            <p:ph type="sldNum" sz="quarter" idx="10"/>
          </p:nvPr>
        </p:nvSpPr>
        <p:spPr/>
        <p:txBody>
          <a:bodyPr/>
          <a:lstStyle/>
          <a:p>
            <a:fld id="{A3D1C70C-36A2-44FC-A083-98959550CFF4}" type="slidenum">
              <a:rPr lang="en-US" smtClean="0"/>
              <a:pPr/>
              <a:t>31</a:t>
            </a:fld>
            <a:endParaRPr lang="en-US"/>
          </a:p>
        </p:txBody>
      </p:sp>
    </p:spTree>
    <p:extLst>
      <p:ext uri="{BB962C8B-B14F-4D97-AF65-F5344CB8AC3E}">
        <p14:creationId xmlns:p14="http://schemas.microsoft.com/office/powerpoint/2010/main" val="2529699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4F85022-EDFF-4EDD-B667-A88593A32022}"/>
              </a:ext>
            </a:extLst>
          </p:cNvPr>
          <p:cNvSpPr>
            <a:spLocks noGrp="1"/>
          </p:cNvSpPr>
          <p:nvPr>
            <p:ph type="title"/>
          </p:nvPr>
        </p:nvSpPr>
        <p:spPr/>
        <p:txBody>
          <a:bodyPr/>
          <a:lstStyle/>
          <a:p>
            <a:r>
              <a:rPr lang="en-US" sz="4000" dirty="0">
                <a:latin typeface="Palatino Linotype"/>
              </a:rPr>
              <a:t>Thank You!</a:t>
            </a:r>
          </a:p>
        </p:txBody>
      </p:sp>
      <p:sp>
        <p:nvSpPr>
          <p:cNvPr id="11" name="Website">
            <a:extLst>
              <a:ext uri="{FF2B5EF4-FFF2-40B4-BE49-F238E27FC236}">
                <a16:creationId xmlns:a16="http://schemas.microsoft.com/office/drawing/2014/main" id="{4E6DD0DE-325E-47CB-9D78-EE0FDE0A111F}"/>
              </a:ext>
            </a:extLst>
          </p:cNvPr>
          <p:cNvSpPr>
            <a:spLocks noGrp="1"/>
          </p:cNvSpPr>
          <p:nvPr>
            <p:ph idx="1"/>
          </p:nvPr>
        </p:nvSpPr>
        <p:spPr/>
        <p:txBody>
          <a:bodyPr/>
          <a:lstStyle/>
          <a:p>
            <a:r>
              <a:rPr lang="en-US" dirty="0"/>
              <a:t>New Jersey Department of Education: </a:t>
            </a:r>
            <a:r>
              <a:rPr lang="en-US" dirty="0">
                <a:solidFill>
                  <a:srgbClr val="0000FF"/>
                </a:solidFill>
                <a:hlinkClick r:id="rId3" action="ppaction://hlinkfile">
                  <a:extLst>
                    <a:ext uri="{A12FA001-AC4F-418D-AE19-62706E023703}">
                      <ahyp:hlinkClr xmlns:ahyp="http://schemas.microsoft.com/office/drawing/2018/hyperlinkcolor" val="tx"/>
                    </a:ext>
                  </a:extLst>
                </a:hlinkClick>
              </a:rPr>
              <a:t>nj.gov/education</a:t>
            </a:r>
            <a:endParaRPr lang="en-US" dirty="0">
              <a:solidFill>
                <a:srgbClr val="0000FF"/>
              </a:solidFill>
            </a:endParaRPr>
          </a:p>
        </p:txBody>
      </p:sp>
      <p:sp>
        <p:nvSpPr>
          <p:cNvPr id="20" name="contact info">
            <a:extLst>
              <a:ext uri="{FF2B5EF4-FFF2-40B4-BE49-F238E27FC236}">
                <a16:creationId xmlns:a16="http://schemas.microsoft.com/office/drawing/2014/main" id="{ACF9ECBB-DEA9-4ED4-A2DA-7517CD788761}"/>
              </a:ext>
            </a:extLst>
          </p:cNvPr>
          <p:cNvSpPr>
            <a:spLocks noGrp="1"/>
          </p:cNvSpPr>
          <p:nvPr>
            <p:ph idx="13"/>
          </p:nvPr>
        </p:nvSpPr>
        <p:spPr>
          <a:xfrm>
            <a:off x="0" y="2766042"/>
            <a:ext cx="12191999" cy="3345198"/>
          </a:xfrm>
        </p:spPr>
        <p:txBody>
          <a:bodyPr>
            <a:normAutofit/>
          </a:bodyPr>
          <a:lstStyle/>
          <a:p>
            <a:pPr>
              <a:lnSpc>
                <a:spcPct val="200000"/>
              </a:lnSpc>
            </a:pPr>
            <a:r>
              <a:rPr lang="en-US" sz="3200" dirty="0">
                <a:latin typeface="Palatino Linotype"/>
                <a:hlinkClick r:id="rId4"/>
              </a:rPr>
              <a:t>https://www.nj.gov/education/earlychildhood/</a:t>
            </a:r>
            <a:endParaRPr lang="en-US" sz="3200" dirty="0"/>
          </a:p>
          <a:p>
            <a:pPr>
              <a:lnSpc>
                <a:spcPct val="200000"/>
              </a:lnSpc>
            </a:pPr>
            <a:r>
              <a:rPr lang="en-US" sz="3200" dirty="0">
                <a:hlinkClick r:id="rId5"/>
              </a:rPr>
              <a:t>https://www.nj.gov/education/earlychildhood/p3alignment/</a:t>
            </a:r>
            <a:r>
              <a:rPr lang="en-US" sz="3200" dirty="0"/>
              <a:t> </a:t>
            </a:r>
            <a:endParaRPr lang="en-US" dirty="0"/>
          </a:p>
          <a:p>
            <a:pPr>
              <a:lnSpc>
                <a:spcPct val="200000"/>
              </a:lnSpc>
            </a:pPr>
            <a:r>
              <a:rPr lang="en-US" dirty="0">
                <a:hlinkClick r:id="rId6"/>
              </a:rPr>
              <a:t>Beth.Wharton@doe.gov</a:t>
            </a:r>
            <a:endParaRPr lang="en-US" dirty="0"/>
          </a:p>
        </p:txBody>
      </p:sp>
      <p:sp>
        <p:nvSpPr>
          <p:cNvPr id="2" name="Slide Number Placeholder 1">
            <a:extLst>
              <a:ext uri="{FF2B5EF4-FFF2-40B4-BE49-F238E27FC236}">
                <a16:creationId xmlns:a16="http://schemas.microsoft.com/office/drawing/2014/main" id="{0C726423-45AA-4205-B15A-BC45069AF06A}"/>
              </a:ext>
            </a:extLst>
          </p:cNvPr>
          <p:cNvSpPr>
            <a:spLocks noGrp="1"/>
          </p:cNvSpPr>
          <p:nvPr>
            <p:ph type="sldNum" sz="quarter" idx="12"/>
          </p:nvPr>
        </p:nvSpPr>
        <p:spPr/>
        <p:txBody>
          <a:bodyPr/>
          <a:lstStyle/>
          <a:p>
            <a:fld id="{A3D1C70C-36A2-44FC-A083-98959550CFF4}" type="slidenum">
              <a:rPr lang="en-US" smtClean="0"/>
              <a:t>32</a:t>
            </a:fld>
            <a:endParaRPr lang="en-US"/>
          </a:p>
        </p:txBody>
      </p:sp>
    </p:spTree>
    <p:extLst>
      <p:ext uri="{BB962C8B-B14F-4D97-AF65-F5344CB8AC3E}">
        <p14:creationId xmlns:p14="http://schemas.microsoft.com/office/powerpoint/2010/main" val="1153922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F89F78-F08B-A348-D0C1-92C427E3616B}"/>
              </a:ext>
            </a:extLst>
          </p:cNvPr>
          <p:cNvSpPr>
            <a:spLocks noGrp="1"/>
          </p:cNvSpPr>
          <p:nvPr>
            <p:ph type="title"/>
          </p:nvPr>
        </p:nvSpPr>
        <p:spPr/>
        <p:txBody>
          <a:bodyPr/>
          <a:lstStyle/>
          <a:p>
            <a:r>
              <a:rPr lang="en-US" sz="4000" kern="0">
                <a:effectLst/>
                <a:latin typeface="+mn-lt"/>
                <a:ea typeface="Aptos" panose="020B0004020202020204" pitchFamily="34" charset="0"/>
                <a:cs typeface="Aptos" panose="020B0004020202020204" pitchFamily="34" charset="0"/>
              </a:rPr>
              <a:t>P-3 Continuum (2 of </a:t>
            </a:r>
            <a:r>
              <a:rPr lang="en-US" sz="4000" kern="0">
                <a:latin typeface="+mn-lt"/>
                <a:ea typeface="Aptos" panose="020B0004020202020204" pitchFamily="34" charset="0"/>
                <a:cs typeface="Aptos" panose="020B0004020202020204" pitchFamily="34" charset="0"/>
              </a:rPr>
              <a:t>4</a:t>
            </a:r>
            <a:r>
              <a:rPr lang="en-US" sz="4000" kern="0">
                <a:effectLst/>
                <a:latin typeface="+mn-lt"/>
                <a:ea typeface="Aptos" panose="020B0004020202020204" pitchFamily="34" charset="0"/>
                <a:cs typeface="Aptos" panose="020B0004020202020204" pitchFamily="34" charset="0"/>
              </a:rPr>
              <a:t>)</a:t>
            </a:r>
            <a:endParaRPr lang="en-US" sz="4000"/>
          </a:p>
        </p:txBody>
      </p:sp>
      <p:sp>
        <p:nvSpPr>
          <p:cNvPr id="7" name="Text Placeholder 6">
            <a:extLst>
              <a:ext uri="{FF2B5EF4-FFF2-40B4-BE49-F238E27FC236}">
                <a16:creationId xmlns:a16="http://schemas.microsoft.com/office/drawing/2014/main" id="{21BEE56E-548A-F4C2-9D87-B2F1F36EDA2C}"/>
              </a:ext>
            </a:extLst>
          </p:cNvPr>
          <p:cNvSpPr>
            <a:spLocks noGrp="1"/>
          </p:cNvSpPr>
          <p:nvPr>
            <p:ph type="body" sz="quarter" idx="11"/>
          </p:nvPr>
        </p:nvSpPr>
        <p:spPr/>
        <p:txBody>
          <a:bodyPr vert="horz" lIns="91440" tIns="45720" rIns="822960" bIns="45720" rtlCol="0" anchor="t">
            <a:normAutofit/>
          </a:bodyPr>
          <a:lstStyle/>
          <a:p>
            <a:pPr marL="0" indent="0">
              <a:buNone/>
            </a:pPr>
            <a:r>
              <a:rPr lang="en-US" sz="2800" kern="100" dirty="0">
                <a:effectLst/>
                <a:latin typeface="+mn-lt"/>
                <a:ea typeface="Aptos" panose="020B0004020202020204" pitchFamily="34" charset="0"/>
                <a:cs typeface="Calibri" panose="020F0502020204030204" pitchFamily="34" charset="0"/>
              </a:rPr>
              <a:t>“The vision for P–3 approaches is to improve the quality and coherence of children’s learning opportunities, from the experiences children have before they enter the K–12 system and extending through elementary school. Ultimately, comprehensive P–3 approaches hold the potential to improve child outcomes and to prevent or close achievement gaps</a:t>
            </a:r>
            <a:r>
              <a:rPr lang="en-US" sz="2800" i="1" kern="100" dirty="0">
                <a:effectLst/>
                <a:latin typeface="+mn-lt"/>
                <a:ea typeface="Aptos" panose="020B0004020202020204" pitchFamily="34" charset="0"/>
                <a:cs typeface="Calibri" panose="020F0502020204030204" pitchFamily="34" charset="0"/>
              </a:rPr>
              <a:t>.”</a:t>
            </a:r>
          </a:p>
          <a:p>
            <a:pPr marL="0" indent="0" algn="r">
              <a:buNone/>
            </a:pPr>
            <a:r>
              <a:rPr lang="en-US" sz="1600" kern="100" dirty="0">
                <a:effectLst/>
                <a:latin typeface="+mn-lt"/>
                <a:ea typeface="Aptos" panose="020B0004020202020204" pitchFamily="34" charset="0"/>
                <a:cs typeface="Calibri"/>
              </a:rPr>
              <a:t> </a:t>
            </a:r>
            <a:r>
              <a:rPr lang="en-US" sz="2000" kern="100" dirty="0">
                <a:latin typeface="+mn-lt"/>
                <a:ea typeface="Aptos" panose="020B0004020202020204" pitchFamily="34" charset="0"/>
                <a:cs typeface="Calibri"/>
              </a:rPr>
              <a:t>(Kristie </a:t>
            </a:r>
            <a:r>
              <a:rPr lang="en-US" sz="2000" kern="100" dirty="0" err="1">
                <a:latin typeface="+mn-lt"/>
                <a:ea typeface="Aptos" panose="020B0004020202020204" pitchFamily="34" charset="0"/>
                <a:cs typeface="Calibri"/>
              </a:rPr>
              <a:t>Kauerz</a:t>
            </a:r>
            <a:r>
              <a:rPr lang="en-US" sz="2000" kern="100" dirty="0">
                <a:latin typeface="+mn-lt"/>
                <a:ea typeface="Aptos" panose="020B0004020202020204" pitchFamily="34" charset="0"/>
                <a:cs typeface="Calibri"/>
              </a:rPr>
              <a:t>, </a:t>
            </a:r>
            <a:r>
              <a:rPr lang="en-US" sz="2000" kern="100" dirty="0">
                <a:latin typeface="+mn-lt"/>
                <a:ea typeface="Aptos" panose="020B0004020202020204" pitchFamily="34" charset="0"/>
                <a:cs typeface="Calibri"/>
                <a:hlinkClick r:id="rId3"/>
              </a:rPr>
              <a:t>National P-3 Center</a:t>
            </a:r>
            <a:r>
              <a:rPr lang="en-US" sz="2000" kern="100" dirty="0">
                <a:latin typeface="+mn-lt"/>
                <a:ea typeface="Aptos" panose="020B0004020202020204" pitchFamily="34" charset="0"/>
                <a:cs typeface="Calibri"/>
              </a:rPr>
              <a:t>)</a:t>
            </a:r>
          </a:p>
        </p:txBody>
      </p:sp>
      <p:sp>
        <p:nvSpPr>
          <p:cNvPr id="5" name="Slide Number Placeholder 4">
            <a:extLst>
              <a:ext uri="{FF2B5EF4-FFF2-40B4-BE49-F238E27FC236}">
                <a16:creationId xmlns:a16="http://schemas.microsoft.com/office/drawing/2014/main" id="{6EFFA428-9406-7953-8D70-434251D76021}"/>
              </a:ext>
            </a:extLst>
          </p:cNvPr>
          <p:cNvSpPr>
            <a:spLocks noGrp="1"/>
          </p:cNvSpPr>
          <p:nvPr>
            <p:ph type="sldNum" sz="quarter" idx="10"/>
          </p:nvPr>
        </p:nvSpPr>
        <p:spPr/>
        <p:txBody>
          <a:bodyPr/>
          <a:lstStyle/>
          <a:p>
            <a:fld id="{A3D1C70C-36A2-44FC-A083-98959550CFF4}" type="slidenum">
              <a:rPr lang="en-US" smtClean="0"/>
              <a:t>4</a:t>
            </a:fld>
            <a:endParaRPr lang="en-US"/>
          </a:p>
        </p:txBody>
      </p:sp>
    </p:spTree>
    <p:extLst>
      <p:ext uri="{BB962C8B-B14F-4D97-AF65-F5344CB8AC3E}">
        <p14:creationId xmlns:p14="http://schemas.microsoft.com/office/powerpoint/2010/main" val="1993243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F546-2437-4915-A159-D59B240C7245}"/>
              </a:ext>
            </a:extLst>
          </p:cNvPr>
          <p:cNvSpPr>
            <a:spLocks noGrp="1"/>
          </p:cNvSpPr>
          <p:nvPr>
            <p:ph type="title"/>
          </p:nvPr>
        </p:nvSpPr>
        <p:spPr/>
        <p:txBody>
          <a:bodyPr/>
          <a:lstStyle/>
          <a:p>
            <a:r>
              <a:rPr lang="en-US" sz="4000" kern="0" dirty="0">
                <a:effectLst/>
                <a:latin typeface="+mn-lt"/>
                <a:ea typeface="Aptos" panose="020B0004020202020204" pitchFamily="34" charset="0"/>
                <a:cs typeface="Aptos" panose="020B0004020202020204" pitchFamily="34" charset="0"/>
              </a:rPr>
              <a:t>P-3 Continuum </a:t>
            </a:r>
            <a:r>
              <a:rPr lang="en-US" sz="4000" kern="0" dirty="0">
                <a:latin typeface="+mn-lt"/>
                <a:ea typeface="Aptos" panose="020B0004020202020204" pitchFamily="34" charset="0"/>
                <a:cs typeface="Aptos" panose="020B0004020202020204" pitchFamily="34" charset="0"/>
              </a:rPr>
              <a:t>(3 of 4)</a:t>
            </a:r>
            <a:endParaRPr lang="en-US" sz="4000" dirty="0"/>
          </a:p>
        </p:txBody>
      </p:sp>
      <p:sp>
        <p:nvSpPr>
          <p:cNvPr id="3" name="Content Placeholder 2">
            <a:extLst>
              <a:ext uri="{FF2B5EF4-FFF2-40B4-BE49-F238E27FC236}">
                <a16:creationId xmlns:a16="http://schemas.microsoft.com/office/drawing/2014/main" id="{D0354E6F-7A85-4E42-9D2C-B103C8D642B2}"/>
              </a:ext>
            </a:extLst>
          </p:cNvPr>
          <p:cNvSpPr>
            <a:spLocks noGrp="1"/>
          </p:cNvSpPr>
          <p:nvPr>
            <p:ph type="body" sz="quarter" idx="11"/>
          </p:nvPr>
        </p:nvSpPr>
        <p:spPr/>
        <p:txBody>
          <a:bodyPr>
            <a:noAutofit/>
          </a:bodyPr>
          <a:lstStyle/>
          <a:p>
            <a:pPr>
              <a:spcBef>
                <a:spcPts val="0"/>
              </a:spcBef>
              <a:spcAft>
                <a:spcPts val="2100"/>
              </a:spcAft>
            </a:pPr>
            <a:r>
              <a:rPr lang="en-US" sz="2800" b="0" i="0">
                <a:solidFill>
                  <a:srgbClr val="000000"/>
                </a:solidFill>
                <a:effectLst/>
                <a:latin typeface="Times New Roman" panose="02020603050405020304" pitchFamily="18" charset="0"/>
              </a:rPr>
              <a:t>To ensure the success of every student and close the achievement gap, it is imperative that all children have access to high-quality, aligned programs from P–3.</a:t>
            </a:r>
          </a:p>
          <a:p>
            <a:pPr algn="l"/>
            <a:r>
              <a:rPr lang="en-US" sz="2800" b="0" i="0">
                <a:solidFill>
                  <a:srgbClr val="000000"/>
                </a:solidFill>
                <a:effectLst/>
                <a:latin typeface="Times New Roman" panose="02020603050405020304" pitchFamily="18" charset="0"/>
              </a:rPr>
              <a:t>Effective instruction, instructional consistency and meaningful learning opportunities grounded in developmentally appropriate practices are central to a P–3 approach. </a:t>
            </a:r>
          </a:p>
          <a:p>
            <a:pPr marL="0" indent="0" algn="r">
              <a:buNone/>
            </a:pPr>
            <a:r>
              <a:rPr lang="en-US" sz="2000">
                <a:solidFill>
                  <a:srgbClr val="000000"/>
                </a:solidFill>
                <a:latin typeface="Times New Roman" panose="02020603050405020304" pitchFamily="18" charset="0"/>
                <a:hlinkClick r:id="rId3"/>
              </a:rPr>
              <a:t>(Freschi, 2023)</a:t>
            </a:r>
            <a:endParaRPr lang="en-US" sz="2000"/>
          </a:p>
        </p:txBody>
      </p:sp>
      <p:sp>
        <p:nvSpPr>
          <p:cNvPr id="4" name="Slide Number Placeholder 3">
            <a:extLst>
              <a:ext uri="{FF2B5EF4-FFF2-40B4-BE49-F238E27FC236}">
                <a16:creationId xmlns:a16="http://schemas.microsoft.com/office/drawing/2014/main" id="{48D7F327-4ED2-42D0-81F0-97498F1380AD}"/>
              </a:ext>
            </a:extLst>
          </p:cNvPr>
          <p:cNvSpPr>
            <a:spLocks noGrp="1"/>
          </p:cNvSpPr>
          <p:nvPr>
            <p:ph type="sldNum" sz="quarter" idx="10"/>
          </p:nvPr>
        </p:nvSpPr>
        <p:spPr/>
        <p:txBody>
          <a:bodyPr/>
          <a:lstStyle/>
          <a:p>
            <a:fld id="{A3D1C70C-36A2-44FC-A083-98959550CFF4}" type="slidenum">
              <a:rPr lang="en-US" smtClean="0"/>
              <a:pPr/>
              <a:t>5</a:t>
            </a:fld>
            <a:endParaRPr lang="en-US"/>
          </a:p>
        </p:txBody>
      </p:sp>
    </p:spTree>
    <p:extLst>
      <p:ext uri="{BB962C8B-B14F-4D97-AF65-F5344CB8AC3E}">
        <p14:creationId xmlns:p14="http://schemas.microsoft.com/office/powerpoint/2010/main" val="2397930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648EB7-5084-A194-66B8-1F00918A158F}"/>
              </a:ext>
            </a:extLst>
          </p:cNvPr>
          <p:cNvSpPr>
            <a:spLocks noGrp="1"/>
          </p:cNvSpPr>
          <p:nvPr>
            <p:ph type="title"/>
          </p:nvPr>
        </p:nvSpPr>
        <p:spPr/>
        <p:txBody>
          <a:bodyPr/>
          <a:lstStyle/>
          <a:p>
            <a:r>
              <a:rPr lang="en-US" sz="4000">
                <a:latin typeface="Palatino Linotype"/>
              </a:rPr>
              <a:t>P-3 Continuum (4 of 4)</a:t>
            </a:r>
          </a:p>
        </p:txBody>
      </p:sp>
      <p:sp>
        <p:nvSpPr>
          <p:cNvPr id="7" name="Text Placeholder 6">
            <a:extLst>
              <a:ext uri="{FF2B5EF4-FFF2-40B4-BE49-F238E27FC236}">
                <a16:creationId xmlns:a16="http://schemas.microsoft.com/office/drawing/2014/main" id="{CA0AFCFB-26B6-A218-4D2C-DE3D1AC96BC1}"/>
              </a:ext>
            </a:extLst>
          </p:cNvPr>
          <p:cNvSpPr>
            <a:spLocks noGrp="1"/>
          </p:cNvSpPr>
          <p:nvPr>
            <p:ph type="body" sz="quarter" idx="11"/>
          </p:nvPr>
        </p:nvSpPr>
        <p:spPr/>
        <p:txBody>
          <a:bodyPr>
            <a:normAutofit/>
          </a:bodyPr>
          <a:lstStyle/>
          <a:p>
            <a:pPr algn="l"/>
            <a:r>
              <a:rPr lang="en-US" sz="2400" b="0" i="0" dirty="0">
                <a:solidFill>
                  <a:srgbClr val="000000"/>
                </a:solidFill>
                <a:effectLst/>
                <a:latin typeface="+mn-lt"/>
              </a:rPr>
              <a:t>Additional research shows that each grade level should incorporate all elements of high-quality education, as well as promote children’s development and support higher-order thinking skills in literacy and mathematics while growing their social-emotional skills. </a:t>
            </a:r>
            <a:endParaRPr lang="en-US" sz="2400" dirty="0">
              <a:solidFill>
                <a:srgbClr val="000000"/>
              </a:solidFill>
              <a:latin typeface="+mn-lt"/>
            </a:endParaRPr>
          </a:p>
          <a:p>
            <a:pPr marL="0" indent="0" algn="r">
              <a:buNone/>
            </a:pPr>
            <a:r>
              <a:rPr lang="en-US" sz="2000" b="0" i="0" dirty="0">
                <a:solidFill>
                  <a:srgbClr val="000000"/>
                </a:solidFill>
                <a:effectLst/>
                <a:latin typeface="+mn-lt"/>
              </a:rPr>
              <a:t>(Ewen &amp; </a:t>
            </a:r>
            <a:r>
              <a:rPr lang="en-US" sz="2000" b="0" i="0" dirty="0" err="1">
                <a:solidFill>
                  <a:srgbClr val="000000"/>
                </a:solidFill>
                <a:effectLst/>
                <a:latin typeface="+mn-lt"/>
              </a:rPr>
              <a:t>Herzfeldt-Kamprath</a:t>
            </a:r>
            <a:r>
              <a:rPr lang="en-US" sz="2000" b="0" i="0" dirty="0">
                <a:solidFill>
                  <a:srgbClr val="000000"/>
                </a:solidFill>
                <a:effectLst/>
                <a:latin typeface="+mn-lt"/>
              </a:rPr>
              <a:t>, 2016)</a:t>
            </a:r>
          </a:p>
          <a:p>
            <a:r>
              <a:rPr lang="en-US" sz="2400" dirty="0">
                <a:solidFill>
                  <a:srgbClr val="000000"/>
                </a:solidFill>
                <a:latin typeface="+mn-lt"/>
              </a:rPr>
              <a:t>Having a kindergarten program that focuses on developmentally appropriate differentiated instruction is key to maintaining their learning trajectory throughout kindergarten and beyond. </a:t>
            </a:r>
          </a:p>
          <a:p>
            <a:pPr marL="0" indent="0" algn="r">
              <a:buNone/>
            </a:pPr>
            <a:r>
              <a:rPr lang="en-US" sz="2000" dirty="0">
                <a:solidFill>
                  <a:srgbClr val="000000"/>
                </a:solidFill>
                <a:latin typeface="+mn-lt"/>
              </a:rPr>
              <a:t>(</a:t>
            </a:r>
            <a:r>
              <a:rPr lang="en-US" sz="2000" dirty="0">
                <a:solidFill>
                  <a:srgbClr val="000000"/>
                </a:solidFill>
                <a:latin typeface="+mn-lt"/>
                <a:hlinkClick r:id="rId3"/>
              </a:rPr>
              <a:t>Drummond et al, 2016</a:t>
            </a:r>
            <a:r>
              <a:rPr lang="en-US" sz="2000" dirty="0">
                <a:solidFill>
                  <a:srgbClr val="000000"/>
                </a:solidFill>
                <a:latin typeface="+mn-lt"/>
              </a:rPr>
              <a:t>) </a:t>
            </a:r>
            <a:endParaRPr lang="en-US" sz="2000" b="0" i="0" dirty="0">
              <a:solidFill>
                <a:srgbClr val="000000"/>
              </a:solidFill>
              <a:effectLst/>
              <a:latin typeface="+mn-lt"/>
            </a:endParaRPr>
          </a:p>
        </p:txBody>
      </p:sp>
      <p:sp>
        <p:nvSpPr>
          <p:cNvPr id="5" name="Slide Number Placeholder 4">
            <a:extLst>
              <a:ext uri="{FF2B5EF4-FFF2-40B4-BE49-F238E27FC236}">
                <a16:creationId xmlns:a16="http://schemas.microsoft.com/office/drawing/2014/main" id="{263027B0-41EF-2F96-B200-F34553084F41}"/>
              </a:ext>
            </a:extLst>
          </p:cNvPr>
          <p:cNvSpPr>
            <a:spLocks noGrp="1"/>
          </p:cNvSpPr>
          <p:nvPr>
            <p:ph type="sldNum" sz="quarter" idx="10"/>
          </p:nvPr>
        </p:nvSpPr>
        <p:spPr/>
        <p:txBody>
          <a:bodyPr/>
          <a:lstStyle/>
          <a:p>
            <a:fld id="{A3D1C70C-36A2-44FC-A083-98959550CFF4}" type="slidenum">
              <a:rPr lang="en-US" smtClean="0"/>
              <a:t>6</a:t>
            </a:fld>
            <a:endParaRPr lang="en-US"/>
          </a:p>
        </p:txBody>
      </p:sp>
    </p:spTree>
    <p:extLst>
      <p:ext uri="{BB962C8B-B14F-4D97-AF65-F5344CB8AC3E}">
        <p14:creationId xmlns:p14="http://schemas.microsoft.com/office/powerpoint/2010/main" val="720028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9957B3-A5FD-D6D0-1E83-D06A64678DBA}"/>
              </a:ext>
            </a:extLst>
          </p:cNvPr>
          <p:cNvSpPr>
            <a:spLocks noGrp="1"/>
          </p:cNvSpPr>
          <p:nvPr>
            <p:ph type="title"/>
          </p:nvPr>
        </p:nvSpPr>
        <p:spPr/>
        <p:txBody>
          <a:bodyPr/>
          <a:lstStyle/>
          <a:p>
            <a:r>
              <a:rPr lang="en-US" sz="4000" i="0">
                <a:effectLst/>
                <a:latin typeface="+mn-lt"/>
              </a:rPr>
              <a:t>Vertical Alignment</a:t>
            </a:r>
            <a:endParaRPr lang="en-US" sz="4000">
              <a:latin typeface="+mn-lt"/>
            </a:endParaRPr>
          </a:p>
        </p:txBody>
      </p:sp>
      <p:sp>
        <p:nvSpPr>
          <p:cNvPr id="7" name="Text Placeholder 6">
            <a:extLst>
              <a:ext uri="{FF2B5EF4-FFF2-40B4-BE49-F238E27FC236}">
                <a16:creationId xmlns:a16="http://schemas.microsoft.com/office/drawing/2014/main" id="{B86AE262-7623-7036-6900-8361EB5A2217}"/>
              </a:ext>
            </a:extLst>
          </p:cNvPr>
          <p:cNvSpPr>
            <a:spLocks noGrp="1"/>
          </p:cNvSpPr>
          <p:nvPr>
            <p:ph type="body" sz="quarter" idx="11"/>
          </p:nvPr>
        </p:nvSpPr>
        <p:spPr/>
        <p:txBody>
          <a:bodyPr>
            <a:normAutofit/>
          </a:bodyPr>
          <a:lstStyle/>
          <a:p>
            <a:r>
              <a:rPr lang="en-US" sz="2800" b="0" i="0" dirty="0">
                <a:solidFill>
                  <a:srgbClr val="000000"/>
                </a:solidFill>
                <a:effectLst/>
                <a:latin typeface="+mn-lt"/>
              </a:rPr>
              <a:t>Vertical alignment ensures that what a student learns in one grade becomes the foundation for the grades that follow. </a:t>
            </a:r>
          </a:p>
          <a:p>
            <a:r>
              <a:rPr lang="en-US" sz="2800" b="0" i="0" dirty="0">
                <a:solidFill>
                  <a:srgbClr val="000000"/>
                </a:solidFill>
                <a:effectLst/>
                <a:latin typeface="+mn-lt"/>
              </a:rPr>
              <a:t>Preschool to third grade alignment helps students have a strong academic foundation and experience smoother transitions from one grade or specialized program to the next. </a:t>
            </a:r>
          </a:p>
          <a:p>
            <a:r>
              <a:rPr lang="en-US" sz="2800" dirty="0">
                <a:solidFill>
                  <a:srgbClr val="000000"/>
                </a:solidFill>
                <a:latin typeface="+mn-lt"/>
              </a:rPr>
              <a:t>T</a:t>
            </a:r>
            <a:r>
              <a:rPr lang="en-US" sz="2800" b="0" i="0" dirty="0">
                <a:solidFill>
                  <a:srgbClr val="000000"/>
                </a:solidFill>
                <a:effectLst/>
                <a:latin typeface="+mn-lt"/>
              </a:rPr>
              <a:t>hinking about and co-planning for transitions can make a significant difference in the success of every child throughout the entire school year. </a:t>
            </a:r>
          </a:p>
        </p:txBody>
      </p:sp>
      <p:sp>
        <p:nvSpPr>
          <p:cNvPr id="5" name="Slide Number Placeholder 4">
            <a:extLst>
              <a:ext uri="{FF2B5EF4-FFF2-40B4-BE49-F238E27FC236}">
                <a16:creationId xmlns:a16="http://schemas.microsoft.com/office/drawing/2014/main" id="{20C17E1E-56C1-1C68-A8BC-9ADCA037211A}"/>
              </a:ext>
            </a:extLst>
          </p:cNvPr>
          <p:cNvSpPr>
            <a:spLocks noGrp="1"/>
          </p:cNvSpPr>
          <p:nvPr>
            <p:ph type="sldNum" sz="quarter" idx="10"/>
          </p:nvPr>
        </p:nvSpPr>
        <p:spPr/>
        <p:txBody>
          <a:bodyPr/>
          <a:lstStyle/>
          <a:p>
            <a:fld id="{A3D1C70C-36A2-44FC-A083-98959550CFF4}" type="slidenum">
              <a:rPr lang="en-US" smtClean="0"/>
              <a:t>7</a:t>
            </a:fld>
            <a:endParaRPr lang="en-US"/>
          </a:p>
        </p:txBody>
      </p:sp>
    </p:spTree>
    <p:extLst>
      <p:ext uri="{BB962C8B-B14F-4D97-AF65-F5344CB8AC3E}">
        <p14:creationId xmlns:p14="http://schemas.microsoft.com/office/powerpoint/2010/main" val="1762234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BACCE5-D7D2-1B56-2CAB-E3CC9BF2D437}"/>
              </a:ext>
            </a:extLst>
          </p:cNvPr>
          <p:cNvSpPr>
            <a:spLocks noGrp="1"/>
          </p:cNvSpPr>
          <p:nvPr>
            <p:ph type="title"/>
          </p:nvPr>
        </p:nvSpPr>
        <p:spPr/>
        <p:txBody>
          <a:bodyPr/>
          <a:lstStyle/>
          <a:p>
            <a:r>
              <a:rPr lang="en-US" sz="4000"/>
              <a:t>Self-Reflection</a:t>
            </a:r>
          </a:p>
        </p:txBody>
      </p:sp>
      <p:sp>
        <p:nvSpPr>
          <p:cNvPr id="7" name="Text Placeholder 6">
            <a:extLst>
              <a:ext uri="{FF2B5EF4-FFF2-40B4-BE49-F238E27FC236}">
                <a16:creationId xmlns:a16="http://schemas.microsoft.com/office/drawing/2014/main" id="{D8706F9A-F603-6B61-A4F5-A5EED4A1D39A}"/>
              </a:ext>
            </a:extLst>
          </p:cNvPr>
          <p:cNvSpPr>
            <a:spLocks noGrp="1"/>
          </p:cNvSpPr>
          <p:nvPr>
            <p:ph type="body" sz="quarter" idx="11"/>
          </p:nvPr>
        </p:nvSpPr>
        <p:spPr/>
        <p:txBody>
          <a:bodyPr vert="horz" lIns="91440" tIns="45720" rIns="822960" bIns="45720" rtlCol="0" anchor="t">
            <a:normAutofit/>
          </a:bodyPr>
          <a:lstStyle/>
          <a:p>
            <a:r>
              <a:rPr lang="en-US" sz="2800" dirty="0"/>
              <a:t>Does your district need more in-depth evaluation to either demonstrate the effectiveness of your P-3 efforts or to diagnose potential problems?</a:t>
            </a:r>
          </a:p>
          <a:p>
            <a:r>
              <a:rPr lang="en-US" sz="2800" dirty="0">
                <a:latin typeface="Palatino Linotype"/>
              </a:rPr>
              <a:t>If so, where is implementation not meeting expectations and why?</a:t>
            </a:r>
          </a:p>
          <a:p>
            <a:r>
              <a:rPr lang="en-US" sz="2800" dirty="0">
                <a:latin typeface="Palatino Linotype"/>
              </a:rPr>
              <a:t>How are you supporting the P-3 alignment within your school or district in your current role? Is there an opportunity for improvement?</a:t>
            </a:r>
          </a:p>
        </p:txBody>
      </p:sp>
      <p:sp>
        <p:nvSpPr>
          <p:cNvPr id="5" name="Slide Number Placeholder 4">
            <a:extLst>
              <a:ext uri="{FF2B5EF4-FFF2-40B4-BE49-F238E27FC236}">
                <a16:creationId xmlns:a16="http://schemas.microsoft.com/office/drawing/2014/main" id="{D5E66BDF-9309-29DB-4FB2-0ABB6464AD0B}"/>
              </a:ext>
            </a:extLst>
          </p:cNvPr>
          <p:cNvSpPr>
            <a:spLocks noGrp="1"/>
          </p:cNvSpPr>
          <p:nvPr>
            <p:ph type="sldNum" sz="quarter" idx="10"/>
          </p:nvPr>
        </p:nvSpPr>
        <p:spPr/>
        <p:txBody>
          <a:bodyPr/>
          <a:lstStyle/>
          <a:p>
            <a:fld id="{A3D1C70C-36A2-44FC-A083-98959550CFF4}" type="slidenum">
              <a:rPr lang="en-US" smtClean="0"/>
              <a:t>8</a:t>
            </a:fld>
            <a:endParaRPr lang="en-US"/>
          </a:p>
        </p:txBody>
      </p:sp>
    </p:spTree>
    <p:extLst>
      <p:ext uri="{BB962C8B-B14F-4D97-AF65-F5344CB8AC3E}">
        <p14:creationId xmlns:p14="http://schemas.microsoft.com/office/powerpoint/2010/main" val="1074486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065971-8AF7-8EC8-ED82-66D26C874D5F}"/>
              </a:ext>
            </a:extLst>
          </p:cNvPr>
          <p:cNvSpPr>
            <a:spLocks noGrp="1"/>
          </p:cNvSpPr>
          <p:nvPr>
            <p:ph type="title"/>
          </p:nvPr>
        </p:nvSpPr>
        <p:spPr/>
        <p:txBody>
          <a:bodyPr/>
          <a:lstStyle/>
          <a:p>
            <a:r>
              <a:rPr lang="en-US" sz="4000" dirty="0"/>
              <a:t>P-3 Transitions</a:t>
            </a:r>
          </a:p>
        </p:txBody>
      </p:sp>
      <p:sp>
        <p:nvSpPr>
          <p:cNvPr id="5" name="Text Placeholder 4">
            <a:extLst>
              <a:ext uri="{FF2B5EF4-FFF2-40B4-BE49-F238E27FC236}">
                <a16:creationId xmlns:a16="http://schemas.microsoft.com/office/drawing/2014/main" id="{53954FF6-6652-6942-E6A2-EA33F936C0D6}"/>
              </a:ext>
            </a:extLst>
          </p:cNvPr>
          <p:cNvSpPr>
            <a:spLocks noGrp="1"/>
          </p:cNvSpPr>
          <p:nvPr>
            <p:ph type="body" sz="quarter" idx="11"/>
          </p:nvPr>
        </p:nvSpPr>
        <p:spPr/>
        <p:txBody>
          <a:bodyPr>
            <a:normAutofit/>
          </a:bodyPr>
          <a:lstStyle/>
          <a:p>
            <a:r>
              <a:rPr lang="en-US" sz="2800" b="0" i="0" dirty="0">
                <a:solidFill>
                  <a:srgbClr val="000000"/>
                </a:solidFill>
                <a:effectLst/>
                <a:latin typeface="+mn-lt"/>
              </a:rPr>
              <a:t>The New Jersey Department of Education (NJDOE), Division of Early Childhood Service (DECS), depicts student transitions in the early grades as a multiyear, interconnected, aligned process and a critical component of a high-quality education program. </a:t>
            </a:r>
          </a:p>
        </p:txBody>
      </p:sp>
    </p:spTree>
    <p:extLst>
      <p:ext uri="{BB962C8B-B14F-4D97-AF65-F5344CB8AC3E}">
        <p14:creationId xmlns:p14="http://schemas.microsoft.com/office/powerpoint/2010/main" val="3869463821"/>
      </p:ext>
    </p:extLst>
  </p:cSld>
  <p:clrMapOvr>
    <a:masterClrMapping/>
  </p:clrMapOvr>
</p:sld>
</file>

<file path=ppt/theme/theme1.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2023" id="{E94947DF-1A62-404F-9C5E-529A60F6FDB4}" vid="{20F40264-73D6-4105-B881-645A45A081C3}"/>
    </a:ext>
  </a:extLst>
</a:theme>
</file>

<file path=ppt/theme/theme2.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2023" id="{E94947DF-1A62-404F-9C5E-529A60F6FDB4}" vid="{634D36E1-37D0-4298-84CE-C27C23AC1373}"/>
    </a:ext>
  </a:extLst>
</a:theme>
</file>

<file path=ppt/theme/theme3.xml><?xml version="1.0" encoding="utf-8"?>
<a:theme xmlns:a="http://schemas.openxmlformats.org/drawingml/2006/main" name="NJDOE_Section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2023" id="{E94947DF-1A62-404F-9C5E-529A60F6FDB4}" vid="{829227BB-DBB3-41CC-9F3B-F1B3E57050F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NJDOE_0923 (4)</Template>
  <TotalTime>29</TotalTime>
  <Words>1758</Words>
  <Application>Microsoft Office PowerPoint</Application>
  <PresentationFormat>Widescreen</PresentationFormat>
  <Paragraphs>187</Paragraphs>
  <Slides>32</Slides>
  <Notes>32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32</vt:i4>
      </vt:variant>
    </vt:vector>
  </HeadingPairs>
  <TitlesOfParts>
    <vt:vector size="39" baseType="lpstr">
      <vt:lpstr>Arial</vt:lpstr>
      <vt:lpstr>Calibri</vt:lpstr>
      <vt:lpstr>Palatino Linotype</vt:lpstr>
      <vt:lpstr>Times New Roman</vt:lpstr>
      <vt:lpstr>NDJOE_Main</vt:lpstr>
      <vt:lpstr>NJDOE_TitleSlide</vt:lpstr>
      <vt:lpstr>NJDOE_SectionTitle</vt:lpstr>
      <vt:lpstr>Kindergarten Consortium Session 2:  P-3 Continuum &amp; Transitions</vt:lpstr>
      <vt:lpstr>P-3 Continuum &amp; Transitions</vt:lpstr>
      <vt:lpstr>P-3 Continuum (1 of 4)</vt:lpstr>
      <vt:lpstr>P-3 Continuum (2 of 4)</vt:lpstr>
      <vt:lpstr>P-3 Continuum (3 of 4)</vt:lpstr>
      <vt:lpstr>P-3 Continuum (4 of 4)</vt:lpstr>
      <vt:lpstr>Vertical Alignment</vt:lpstr>
      <vt:lpstr>Self-Reflection</vt:lpstr>
      <vt:lpstr>P-3 Transitions</vt:lpstr>
      <vt:lpstr>Framework for Transitions (1 of 2)</vt:lpstr>
      <vt:lpstr>Framework for Transitions (2 of 2)</vt:lpstr>
      <vt:lpstr>Kindergarten</vt:lpstr>
      <vt:lpstr>Transition to Kindergarten (1 of 5)</vt:lpstr>
      <vt:lpstr>Transition to Kindergarten (2 of 5)</vt:lpstr>
      <vt:lpstr>Transition to Kindergarten (3 of 5)</vt:lpstr>
      <vt:lpstr>Transition to Kindergarten (4 of 5)</vt:lpstr>
      <vt:lpstr>Transition to Kindergarten (5 of 5)</vt:lpstr>
      <vt:lpstr>School Transition Team</vt:lpstr>
      <vt:lpstr>Creating a Transition Team (1 of 3)</vt:lpstr>
      <vt:lpstr>Creating a Transition Team (2 of 3)</vt:lpstr>
      <vt:lpstr>Creating a Transition Team (3 of 3)</vt:lpstr>
      <vt:lpstr>Attendance</vt:lpstr>
      <vt:lpstr>The Importance of Attendance</vt:lpstr>
      <vt:lpstr>Families</vt:lpstr>
      <vt:lpstr>Working with Families (1 of 2)</vt:lpstr>
      <vt:lpstr>Working with Families (2 of 2)</vt:lpstr>
      <vt:lpstr>Additional Considerations for Transition</vt:lpstr>
      <vt:lpstr>Reflection Questions</vt:lpstr>
      <vt:lpstr>References (1 of 2)</vt:lpstr>
      <vt:lpstr>References (2 of 2)</vt:lpstr>
      <vt:lpstr>Follow Us on Social Media</vt:lpstr>
      <vt:lpstr>Thank You!</vt:lpstr>
    </vt:vector>
  </TitlesOfParts>
  <Company>NJ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Kindergarten Consortium Session 2: P-3 Continuum &amp; Transitions</dc:title>
  <dc:creator>Wharton, Beth</dc:creator>
  <cp:lastModifiedBy>Henix, Danton</cp:lastModifiedBy>
  <cp:revision>3</cp:revision>
  <cp:lastPrinted>2025-02-26T19:04:07Z</cp:lastPrinted>
  <dcterms:created xsi:type="dcterms:W3CDTF">2025-02-19T13:46:35Z</dcterms:created>
  <dcterms:modified xsi:type="dcterms:W3CDTF">2025-03-18T18:46:08Z</dcterms:modified>
</cp:coreProperties>
</file>