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  <p:sldMasterId id="2147483658" r:id="rId5"/>
  </p:sldMasterIdLst>
  <p:notesMasterIdLst>
    <p:notesMasterId r:id="rId35"/>
  </p:notesMasterIdLst>
  <p:handoutMasterIdLst>
    <p:handoutMasterId r:id="rId36"/>
  </p:handoutMasterIdLst>
  <p:sldIdLst>
    <p:sldId id="258" r:id="rId6"/>
    <p:sldId id="256" r:id="rId7"/>
    <p:sldId id="260" r:id="rId8"/>
    <p:sldId id="259" r:id="rId9"/>
    <p:sldId id="699" r:id="rId10"/>
    <p:sldId id="733" r:id="rId11"/>
    <p:sldId id="747" r:id="rId12"/>
    <p:sldId id="717" r:id="rId13"/>
    <p:sldId id="748" r:id="rId14"/>
    <p:sldId id="744" r:id="rId15"/>
    <p:sldId id="737" r:id="rId16"/>
    <p:sldId id="749" r:id="rId17"/>
    <p:sldId id="718" r:id="rId18"/>
    <p:sldId id="750" r:id="rId19"/>
    <p:sldId id="720" r:id="rId20"/>
    <p:sldId id="736" r:id="rId21"/>
    <p:sldId id="752" r:id="rId22"/>
    <p:sldId id="725" r:id="rId23"/>
    <p:sldId id="755" r:id="rId24"/>
    <p:sldId id="735" r:id="rId25"/>
    <p:sldId id="756" r:id="rId26"/>
    <p:sldId id="722" r:id="rId27"/>
    <p:sldId id="757" r:id="rId28"/>
    <p:sldId id="734" r:id="rId29"/>
    <p:sldId id="753" r:id="rId30"/>
    <p:sldId id="754" r:id="rId31"/>
    <p:sldId id="746" r:id="rId32"/>
    <p:sldId id="730" r:id="rId33"/>
    <p:sldId id="257" r:id="rId34"/>
  </p:sldIdLst>
  <p:sldSz cx="12192000" cy="6858000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Intro" id="{57659624-F5BE-4F76-93F7-151D49A39A67}">
          <p14:sldIdLst>
            <p14:sldId id="258"/>
            <p14:sldId id="256"/>
            <p14:sldId id="260"/>
            <p14:sldId id="259"/>
            <p14:sldId id="699"/>
          </p14:sldIdLst>
        </p14:section>
        <p14:section name="Data Inquiry" id="{0D2FF1F8-4D9B-4F74-82E8-E74DED515AAC}">
          <p14:sldIdLst>
            <p14:sldId id="733"/>
            <p14:sldId id="747"/>
            <p14:sldId id="717"/>
            <p14:sldId id="748"/>
            <p14:sldId id="744"/>
          </p14:sldIdLst>
        </p14:section>
        <p14:section name="Menotoring Program Conversations" id="{37E0B34E-DF17-4187-877E-CCF333EAEDCC}">
          <p14:sldIdLst>
            <p14:sldId id="737"/>
            <p14:sldId id="749"/>
            <p14:sldId id="718"/>
            <p14:sldId id="750"/>
            <p14:sldId id="720"/>
          </p14:sldIdLst>
        </p14:section>
        <p14:section name="Evaluation Implementation" id="{B5969FB4-742D-4BDC-B3ED-3F7167D22AA2}">
          <p14:sldIdLst>
            <p14:sldId id="736"/>
            <p14:sldId id="752"/>
            <p14:sldId id="725"/>
            <p14:sldId id="755"/>
          </p14:sldIdLst>
        </p14:section>
        <p14:section name="Professional Development" id="{FF507D00-DB75-4C97-807B-95D5C7AFC98D}">
          <p14:sldIdLst>
            <p14:sldId id="735"/>
            <p14:sldId id="756"/>
            <p14:sldId id="722"/>
            <p14:sldId id="757"/>
          </p14:sldIdLst>
        </p14:section>
        <p14:section name="Equitable Outcomes" id="{88269F87-617B-4CBD-99D5-475F4E45A38B}">
          <p14:sldIdLst>
            <p14:sldId id="734"/>
            <p14:sldId id="753"/>
            <p14:sldId id="754"/>
          </p14:sldIdLst>
        </p14:section>
        <p14:section name="Conclusion" id="{577686D2-E1A3-420D-ABF0-B2320D42C2D3}">
          <p14:sldIdLst>
            <p14:sldId id="746"/>
            <p14:sldId id="730"/>
            <p14:sldId id="257"/>
          </p14:sldIdLst>
        </p14:section>
      </p14:sectionLst>
    </p:ex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obert Anthony Ruggiero" initials="RAR" lastIdx="3" clrIdx="0"/>
  <p:cmAuthor id="2" name="Young, Jesse" initials="YJ" lastIdx="17" clrIdx="1">
    <p:extLst>
      <p:ext uri="{19B8F6BF-5375-455C-9EA6-DF929625EA0E}">
        <p15:presenceInfo xmlns:p15="http://schemas.microsoft.com/office/powerpoint/2012/main" userId="S::jyoung@doe.nj.gov::fd2dd397-061e-453c-86e8-a7d705a92f86" providerId="AD"/>
      </p:ext>
    </p:extLst>
  </p:cmAuthor>
  <p:cmAuthor id="3" name="Bond, Kenneth" initials="BK" lastIdx="1" clrIdx="2">
    <p:extLst>
      <p:ext uri="{19B8F6BF-5375-455C-9EA6-DF929625EA0E}">
        <p15:presenceInfo xmlns:p15="http://schemas.microsoft.com/office/powerpoint/2012/main" userId="S::kbond@doe.nj.gov::37718d67-969c-4d99-ad8a-4f156426d894" providerId="AD"/>
      </p:ext>
    </p:extLst>
  </p:cmAuthor>
  <p:cmAuthor id="4" name="Mazzagatti, Peter" initials="MP" lastIdx="32" clrIdx="3">
    <p:extLst>
      <p:ext uri="{19B8F6BF-5375-455C-9EA6-DF929625EA0E}">
        <p15:presenceInfo xmlns:p15="http://schemas.microsoft.com/office/powerpoint/2012/main" userId="S::pmazzaga@doe.nj.gov::d885410b-8af8-48ce-89eb-76b89c7a7250" providerId="AD"/>
      </p:ext>
    </p:extLst>
  </p:cmAuthor>
  <p:cmAuthor id="5" name="Thomas, Elizabeth" initials="TE" lastIdx="15" clrIdx="4">
    <p:extLst>
      <p:ext uri="{19B8F6BF-5375-455C-9EA6-DF929625EA0E}">
        <p15:presenceInfo xmlns:p15="http://schemas.microsoft.com/office/powerpoint/2012/main" userId="S::ethomas@doe.nj.gov::ecf9b76d-2424-407e-a49b-ad172b417e8c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E2405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1563" autoAdjust="0"/>
    <p:restoredTop sz="92369" autoAdjust="0"/>
  </p:normalViewPr>
  <p:slideViewPr>
    <p:cSldViewPr snapToGrid="0">
      <p:cViewPr varScale="1">
        <p:scale>
          <a:sx n="49" d="100"/>
          <a:sy n="49" d="100"/>
        </p:scale>
        <p:origin x="192" y="62"/>
      </p:cViewPr>
      <p:guideLst/>
    </p:cSldViewPr>
  </p:slideViewPr>
  <p:outlineViewPr>
    <p:cViewPr>
      <p:scale>
        <a:sx n="33" d="100"/>
        <a:sy n="33" d="100"/>
      </p:scale>
      <p:origin x="0" y="-2784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87" d="100"/>
          <a:sy n="87" d="100"/>
        </p:scale>
        <p:origin x="3840" y="6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slide" Target="slides/slide21.xml"/><Relationship Id="rId39" Type="http://schemas.openxmlformats.org/officeDocument/2006/relationships/viewProps" Target="viewProps.xml"/><Relationship Id="rId21" Type="http://schemas.openxmlformats.org/officeDocument/2006/relationships/slide" Target="slides/slide16.xml"/><Relationship Id="rId34" Type="http://schemas.openxmlformats.org/officeDocument/2006/relationships/slide" Target="slides/slide29.xml"/><Relationship Id="rId7" Type="http://schemas.openxmlformats.org/officeDocument/2006/relationships/slide" Target="slides/slide2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29" Type="http://schemas.openxmlformats.org/officeDocument/2006/relationships/slide" Target="slides/slide24.xml"/><Relationship Id="rId41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slide" Target="slides/slide19.xml"/><Relationship Id="rId32" Type="http://schemas.openxmlformats.org/officeDocument/2006/relationships/slide" Target="slides/slide27.xml"/><Relationship Id="rId37" Type="http://schemas.openxmlformats.org/officeDocument/2006/relationships/commentAuthors" Target="commentAuthors.xml"/><Relationship Id="rId40" Type="http://schemas.openxmlformats.org/officeDocument/2006/relationships/theme" Target="theme/theme1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slide" Target="slides/slide23.xml"/><Relationship Id="rId36" Type="http://schemas.openxmlformats.org/officeDocument/2006/relationships/handoutMaster" Target="handoutMasters/handoutMaster1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31" Type="http://schemas.openxmlformats.org/officeDocument/2006/relationships/slide" Target="slides/slide2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slide" Target="slides/slide22.xml"/><Relationship Id="rId30" Type="http://schemas.openxmlformats.org/officeDocument/2006/relationships/slide" Target="slides/slide25.xml"/><Relationship Id="rId35" Type="http://schemas.openxmlformats.org/officeDocument/2006/relationships/notesMaster" Target="notesMasters/notesMaster1.xml"/><Relationship Id="rId8" Type="http://schemas.openxmlformats.org/officeDocument/2006/relationships/slide" Target="slides/slide3.xml"/><Relationship Id="rId3" Type="http://schemas.openxmlformats.org/officeDocument/2006/relationships/customXml" Target="../customXml/item3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slide" Target="slides/slide20.xml"/><Relationship Id="rId33" Type="http://schemas.openxmlformats.org/officeDocument/2006/relationships/slide" Target="slides/slide28.xml"/><Relationship Id="rId38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13CA4259-EAE7-46D8-9E95-EECF2226332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1A12993-B11F-4A1A-9605-19E2237870B8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4143587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57425AFB-E73E-4C47-BA4D-95B867A1CC07}" type="datetimeFigureOut">
              <a:rPr lang="en-US" smtClean="0"/>
              <a:t>7/25/2024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F405770-E5EF-402C-9691-9BF7CF31DC10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754CEE4-A16C-4F67-915C-EEEA190ED365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4143587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CE8FD18C-D8A1-484B-BA09-7DA4094F37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401548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5D8AC223-25EB-40B2-9538-010511AACFA5}" type="datetimeFigureOut">
              <a:rPr lang="en-US" smtClean="0"/>
              <a:t>7/25/2024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77875" y="1200150"/>
            <a:ext cx="5759450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620577"/>
            <a:ext cx="5852160" cy="3780473"/>
          </a:xfrm>
          <a:prstGeom prst="rect">
            <a:avLst/>
          </a:prstGeom>
        </p:spPr>
        <p:txBody>
          <a:bodyPr vert="horz" lIns="96661" tIns="48331" rIns="96661" bIns="48331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B97A44F7-5F69-4F06-8F30-FB0E6EC0A1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67557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7A44F7-5F69-4F06-8F30-FB0E6EC0A151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368150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457200" indent="-457200">
              <a:buAutoNum type="arabicPeriod"/>
            </a:pPr>
            <a:r>
              <a:rPr lang="en-US" sz="1200" b="1" dirty="0">
                <a:latin typeface="Palatino Linotype"/>
              </a:rPr>
              <a:t>Actively engage teachers</a:t>
            </a:r>
            <a:r>
              <a:rPr lang="en-US" sz="1200" dirty="0">
                <a:latin typeface="Palatino Linotype"/>
              </a:rPr>
              <a:t> by regularly soliciting teacher feedback, observing teachers in the classroom, and guiding teachers to reflect upon their practice;</a:t>
            </a:r>
            <a:endParaRPr lang="en-US" dirty="0"/>
          </a:p>
          <a:p>
            <a:pPr marL="457200" indent="-457200">
              <a:buAutoNum type="arabicPeriod"/>
            </a:pPr>
            <a:r>
              <a:rPr lang="en-US" sz="1200" b="1" dirty="0">
                <a:latin typeface="Palatino Linotype"/>
              </a:rPr>
              <a:t>Routinely evaluate student data</a:t>
            </a:r>
            <a:r>
              <a:rPr lang="en-US" sz="1200" dirty="0">
                <a:latin typeface="Palatino Linotype"/>
              </a:rPr>
              <a:t> to track progress in meeting student achievement goals;</a:t>
            </a:r>
            <a:endParaRPr lang="en-US" sz="1200" dirty="0"/>
          </a:p>
          <a:p>
            <a:pPr marL="457200" indent="-457200">
              <a:buAutoNum type="arabicPeriod"/>
            </a:pPr>
            <a:r>
              <a:rPr lang="en-US" sz="1200" b="1" dirty="0">
                <a:latin typeface="Palatino Linotype"/>
              </a:rPr>
              <a:t>Make content-focused decisions</a:t>
            </a:r>
            <a:r>
              <a:rPr lang="en-US" sz="1200" dirty="0">
                <a:latin typeface="Palatino Linotype"/>
              </a:rPr>
              <a:t> about professional development and instructional strategies; and</a:t>
            </a:r>
            <a:endParaRPr lang="en-US" sz="1200" dirty="0"/>
          </a:p>
          <a:p>
            <a:pPr marL="457200" indent="-457200">
              <a:buAutoNum type="arabicPeriod"/>
            </a:pPr>
            <a:r>
              <a:rPr lang="en-US" sz="1200" b="1" dirty="0">
                <a:latin typeface="Palatino Linotype"/>
              </a:rPr>
              <a:t>Commit to continuous improvement</a:t>
            </a:r>
            <a:r>
              <a:rPr lang="en-US" sz="1200" dirty="0">
                <a:latin typeface="Palatino Linotype"/>
              </a:rPr>
              <a:t> by implementing the above with fidelity.</a:t>
            </a:r>
            <a:endParaRPr lang="en-US" sz="1200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7A44F7-5F69-4F06-8F30-FB0E6EC0A151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9881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071F897-9F6C-40A5-8FE7-12CA0FE41E46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000279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071F897-9F6C-40A5-8FE7-12CA0FE41E46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002005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071F897-9F6C-40A5-8FE7-12CA0FE41E46}" type="slidenum">
              <a:rPr lang="en-US" smtClean="0"/>
              <a:pPr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28722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png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_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74195A-8207-4653-9618-FEF2DA8A37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14B6A3B-3BF1-49BB-A418-D9BD7963E314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71451" y="1222375"/>
            <a:ext cx="11849100" cy="4803775"/>
          </a:xfrm>
        </p:spPr>
        <p:txBody>
          <a:bodyPr/>
          <a:lstStyle>
            <a:lvl1pPr>
              <a:defRPr sz="3600"/>
            </a:lvl1pPr>
            <a:lvl2pPr>
              <a:defRPr sz="3200"/>
            </a:lvl2pPr>
            <a:lvl3pPr>
              <a:defRPr sz="28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1C79865C-D298-48FE-A461-FAEF3874AA8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D1C70C-36A2-44FC-A083-98959550CFF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64101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_Grap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89AEFE-FC93-4AF4-AA60-69D74CEA92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Graph Placeholder">
            <a:extLst>
              <a:ext uri="{FF2B5EF4-FFF2-40B4-BE49-F238E27FC236}">
                <a16:creationId xmlns:a16="http://schemas.microsoft.com/office/drawing/2014/main" id="{77EA46B5-DFD9-4CBD-916B-41252B3634A1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143219" y="1277938"/>
            <a:ext cx="11864631" cy="4682187"/>
          </a:xfrm>
        </p:spPr>
        <p:txBody>
          <a:bodyPr/>
          <a:lstStyle/>
          <a:p>
            <a:r>
              <a:rPr lang="en-US"/>
              <a:t>Click icon to add chart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65DF3EB-641B-4E11-8A18-AB00ABB1C4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1C70C-36A2-44FC-A083-98959550CF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89301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89AEFE-FC93-4AF4-AA60-69D74CEA92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Picture Placeholder">
            <a:extLst>
              <a:ext uri="{FF2B5EF4-FFF2-40B4-BE49-F238E27FC236}">
                <a16:creationId xmlns:a16="http://schemas.microsoft.com/office/drawing/2014/main" id="{8EB81FAF-D709-4158-AB3A-6470D4C7F238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94912" y="1520826"/>
            <a:ext cx="10642294" cy="4384216"/>
          </a:xfrm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65DF3EB-641B-4E11-8A18-AB00ABB1C4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1C70C-36A2-44FC-A083-98959550CF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108485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Content_Blue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877FA7-B2A5-4046-9CFE-EF47771847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">
            <a:extLst>
              <a:ext uri="{FF2B5EF4-FFF2-40B4-BE49-F238E27FC236}">
                <a16:creationId xmlns:a16="http://schemas.microsoft.com/office/drawing/2014/main" id="{8BE3CC32-6F75-4749-8C0D-726CD30D3F1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76270" y="1682094"/>
            <a:ext cx="3800820" cy="4244980"/>
          </a:xfrm>
          <a:solidFill>
            <a:srgbClr val="255F93"/>
          </a:solidFill>
        </p:spPr>
        <p:txBody>
          <a:bodyPr rIns="457200">
            <a:noAutofit/>
          </a:bodyPr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 sz="2400">
                <a:solidFill>
                  <a:schemeClr val="bg1"/>
                </a:solidFill>
              </a:defRPr>
            </a:lvl2pPr>
            <a:lvl3pPr>
              <a:defRPr sz="2000">
                <a:solidFill>
                  <a:schemeClr val="bg1"/>
                </a:solidFill>
              </a:defRPr>
            </a:lvl3pPr>
            <a:lvl4pPr>
              <a:defRPr sz="1800">
                <a:solidFill>
                  <a:schemeClr val="bg1"/>
                </a:solidFill>
              </a:defRPr>
            </a:lvl4pPr>
            <a:lvl5pPr>
              <a:defRPr sz="18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2CA358F9-FDAB-435E-8C1A-4A738B05E0CA}"/>
              </a:ext>
            </a:extLst>
          </p:cNvPr>
          <p:cNvSpPr>
            <a:spLocks noGrp="1"/>
          </p:cNvSpPr>
          <p:nvPr>
            <p:ph sz="half" idx="13"/>
          </p:nvPr>
        </p:nvSpPr>
        <p:spPr>
          <a:xfrm>
            <a:off x="4195590" y="1682094"/>
            <a:ext cx="3800820" cy="4244980"/>
          </a:xfrm>
          <a:solidFill>
            <a:srgbClr val="255F93"/>
          </a:solidFill>
        </p:spPr>
        <p:txBody>
          <a:bodyPr rIns="457200">
            <a:noAutofit/>
          </a:bodyPr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 sz="2400">
                <a:solidFill>
                  <a:schemeClr val="bg1"/>
                </a:solidFill>
              </a:defRPr>
            </a:lvl2pPr>
            <a:lvl3pPr>
              <a:defRPr sz="2000">
                <a:solidFill>
                  <a:schemeClr val="bg1"/>
                </a:solidFill>
              </a:defRPr>
            </a:lvl3pPr>
            <a:lvl4pPr>
              <a:defRPr sz="1800">
                <a:solidFill>
                  <a:schemeClr val="bg1"/>
                </a:solidFill>
              </a:defRPr>
            </a:lvl4pPr>
            <a:lvl5pPr>
              <a:defRPr sz="18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3">
            <a:extLst>
              <a:ext uri="{FF2B5EF4-FFF2-40B4-BE49-F238E27FC236}">
                <a16:creationId xmlns:a16="http://schemas.microsoft.com/office/drawing/2014/main" id="{DACFA113-9FF8-4E58-B951-B3F0EC9E1F73}"/>
              </a:ext>
            </a:extLst>
          </p:cNvPr>
          <p:cNvSpPr>
            <a:spLocks noGrp="1"/>
          </p:cNvSpPr>
          <p:nvPr>
            <p:ph sz="half" idx="14"/>
          </p:nvPr>
        </p:nvSpPr>
        <p:spPr>
          <a:xfrm>
            <a:off x="8214912" y="1684867"/>
            <a:ext cx="3800820" cy="4244980"/>
          </a:xfrm>
          <a:solidFill>
            <a:srgbClr val="255F93"/>
          </a:solidFill>
        </p:spPr>
        <p:txBody>
          <a:bodyPr rIns="822960">
            <a:noAutofit/>
          </a:bodyPr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 sz="2400">
                <a:solidFill>
                  <a:schemeClr val="bg1"/>
                </a:solidFill>
              </a:defRPr>
            </a:lvl2pPr>
            <a:lvl3pPr>
              <a:defRPr sz="2000">
                <a:solidFill>
                  <a:schemeClr val="bg1"/>
                </a:solidFill>
              </a:defRPr>
            </a:lvl3pPr>
            <a:lvl4pPr>
              <a:defRPr sz="1800">
                <a:solidFill>
                  <a:schemeClr val="bg1"/>
                </a:solidFill>
              </a:defRPr>
            </a:lvl4pPr>
            <a:lvl5pPr>
              <a:defRPr sz="18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639E9F5-AA06-4F8D-9C3C-93F84C0211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1C70C-36A2-44FC-A083-98959550CF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87653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_Picture_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6EFF54-08E1-4BFC-BDFD-CD90649E10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0951" y="195934"/>
            <a:ext cx="10102849" cy="962407"/>
          </a:xfrm>
        </p:spPr>
        <p:txBody>
          <a:bodyPr anchor="b"/>
          <a:lstStyle>
            <a:lvl1pPr>
              <a:defRPr sz="5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D61273DB-711C-4569-B5D6-110AE7AF38F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65100" y="1277651"/>
            <a:ext cx="11853863" cy="765753"/>
          </a:xfrm>
        </p:spPr>
        <p:txBody>
          <a:bodyPr/>
          <a:lstStyle>
            <a:lvl1pPr>
              <a:defRPr sz="3600"/>
            </a:lvl1pPr>
            <a:lvl2pPr>
              <a:defRPr sz="3200"/>
            </a:lvl2pPr>
            <a:lvl3pPr>
              <a:defRPr sz="28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3" name="Picture Placeholder 1">
            <a:extLst>
              <a:ext uri="{FF2B5EF4-FFF2-40B4-BE49-F238E27FC236}">
                <a16:creationId xmlns:a16="http://schemas.microsoft.com/office/drawing/2014/main" id="{EEE87F8B-8AA8-49AF-8B4D-9363E195862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1175657" y="2341622"/>
            <a:ext cx="10255262" cy="3617357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8C584C0-6D73-4AC0-9B07-6A274D7AAD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1C70C-36A2-44FC-A083-98959550CF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723741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_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89AEFE-FC93-4AF4-AA60-69D74CEA92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Picture Placeholder">
            <a:extLst>
              <a:ext uri="{FF2B5EF4-FFF2-40B4-BE49-F238E27FC236}">
                <a16:creationId xmlns:a16="http://schemas.microsoft.com/office/drawing/2014/main" id="{8EB81FAF-D709-4158-AB3A-6470D4C7F238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430460" y="1520826"/>
            <a:ext cx="9808557" cy="3687782"/>
          </a:xfrm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7" name="Text Placeholder 5">
            <a:extLst>
              <a:ext uri="{FF2B5EF4-FFF2-40B4-BE49-F238E27FC236}">
                <a16:creationId xmlns:a16="http://schemas.microsoft.com/office/drawing/2014/main" id="{7D6D3F22-3F6B-483B-8748-C40C664682D6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430460" y="5457471"/>
            <a:ext cx="9808556" cy="550863"/>
          </a:xfrm>
        </p:spPr>
        <p:txBody>
          <a:bodyPr rIns="91440">
            <a:noAutofit/>
          </a:bodyPr>
          <a:lstStyle>
            <a:lvl1pPr marL="0" indent="0">
              <a:buNone/>
              <a:defRPr sz="2000"/>
            </a:lvl1pPr>
          </a:lstStyle>
          <a:p>
            <a:pPr lvl="0"/>
            <a:r>
              <a:rPr lang="en-US" dirty="0"/>
              <a:t>Enter source/citation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65DF3EB-641B-4E11-8A18-AB00ABB1C4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1C70C-36A2-44FC-A083-98959550CF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56669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6EFF54-08E1-4BFC-BDFD-CD90649E10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0951" y="195934"/>
            <a:ext cx="10102849" cy="962407"/>
          </a:xfrm>
        </p:spPr>
        <p:txBody>
          <a:bodyPr anchor="b"/>
          <a:lstStyle>
            <a:lvl1pPr>
              <a:defRPr sz="5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1">
            <a:extLst>
              <a:ext uri="{FF2B5EF4-FFF2-40B4-BE49-F238E27FC236}">
                <a16:creationId xmlns:a16="http://schemas.microsoft.com/office/drawing/2014/main" id="{EEE87F8B-8AA8-49AF-8B4D-9363E195862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165254" y="1226582"/>
            <a:ext cx="5563517" cy="468947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1">
            <a:extLst>
              <a:ext uri="{FF2B5EF4-FFF2-40B4-BE49-F238E27FC236}">
                <a16:creationId xmlns:a16="http://schemas.microsoft.com/office/drawing/2014/main" id="{78BB418D-9BD3-4031-AC15-403BABC477D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096000" y="1226581"/>
            <a:ext cx="5930746" cy="4689475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8C584C0-6D73-4AC0-9B07-6A274D7AAD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1C70C-36A2-44FC-A083-98959550CF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264781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_caption_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6EFF54-08E1-4BFC-BDFD-CD90649E10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0951" y="195934"/>
            <a:ext cx="10102849" cy="962407"/>
          </a:xfrm>
        </p:spPr>
        <p:txBody>
          <a:bodyPr anchor="b"/>
          <a:lstStyle>
            <a:lvl1pPr>
              <a:defRPr sz="5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1">
            <a:extLst>
              <a:ext uri="{FF2B5EF4-FFF2-40B4-BE49-F238E27FC236}">
                <a16:creationId xmlns:a16="http://schemas.microsoft.com/office/drawing/2014/main" id="{EEE87F8B-8AA8-49AF-8B4D-9363E195862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165254" y="1226582"/>
            <a:ext cx="5563517" cy="4157181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5BDDE2DB-6549-448D-B8B8-EC575041184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65100" y="5457825"/>
            <a:ext cx="5564188" cy="550863"/>
          </a:xfrm>
        </p:spPr>
        <p:txBody>
          <a:bodyPr rIns="91440">
            <a:noAutofit/>
          </a:bodyPr>
          <a:lstStyle>
            <a:lvl1pPr marL="0" indent="0">
              <a:buNone/>
              <a:defRPr sz="1600"/>
            </a:lvl1pPr>
          </a:lstStyle>
          <a:p>
            <a:pPr lvl="0"/>
            <a:r>
              <a:rPr lang="en-US" dirty="0"/>
              <a:t>Enter source/citation</a:t>
            </a:r>
          </a:p>
        </p:txBody>
      </p:sp>
      <p:sp>
        <p:nvSpPr>
          <p:cNvPr id="4" name="Text Placeholder 1">
            <a:extLst>
              <a:ext uri="{FF2B5EF4-FFF2-40B4-BE49-F238E27FC236}">
                <a16:creationId xmlns:a16="http://schemas.microsoft.com/office/drawing/2014/main" id="{78BB418D-9BD3-4031-AC15-403BABC477D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096000" y="1226581"/>
            <a:ext cx="5930746" cy="4689475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8C584C0-6D73-4AC0-9B07-6A274D7AAD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1C70C-36A2-44FC-A083-98959550CF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394461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ank_Yo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19DD0B-203A-49C4-9F48-8D711C6D1E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website">
            <a:extLst>
              <a:ext uri="{FF2B5EF4-FFF2-40B4-BE49-F238E27FC236}">
                <a16:creationId xmlns:a16="http://schemas.microsoft.com/office/drawing/2014/main" id="{257493FF-CD20-4B73-9767-F1B99F11BE08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0" y="1256859"/>
            <a:ext cx="12192000" cy="747579"/>
          </a:xfrm>
        </p:spPr>
        <p:txBody>
          <a:bodyPr lIns="0" rIns="91440">
            <a:normAutofit/>
          </a:bodyPr>
          <a:lstStyle>
            <a:lvl1pPr marL="0" indent="0" algn="ctr">
              <a:spcBef>
                <a:spcPts val="0"/>
              </a:spcBef>
              <a:buNone/>
              <a:defRPr sz="3200"/>
            </a:lvl1pPr>
          </a:lstStyle>
          <a:p>
            <a:pPr lvl="0"/>
            <a:r>
              <a:rPr lang="en-US" dirty="0"/>
              <a:t>Department or Office Webpage</a:t>
            </a:r>
          </a:p>
        </p:txBody>
      </p:sp>
      <p:sp>
        <p:nvSpPr>
          <p:cNvPr id="5" name="contact info">
            <a:extLst>
              <a:ext uri="{FF2B5EF4-FFF2-40B4-BE49-F238E27FC236}">
                <a16:creationId xmlns:a16="http://schemas.microsoft.com/office/drawing/2014/main" id="{6F4F1684-EE2D-419B-9D6E-6617B1C18A9E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-1" y="2226096"/>
            <a:ext cx="12191999" cy="1493491"/>
          </a:xfrm>
        </p:spPr>
        <p:txBody>
          <a:bodyPr lIns="0" rIns="0">
            <a:normAutofit/>
          </a:bodyPr>
          <a:lstStyle>
            <a:lvl1pPr marL="0" indent="0" algn="ctr">
              <a:spcBef>
                <a:spcPts val="0"/>
              </a:spcBef>
              <a:spcAft>
                <a:spcPts val="1200"/>
              </a:spcAft>
              <a:buNone/>
              <a:defRPr sz="3200"/>
            </a:lvl1pPr>
          </a:lstStyle>
          <a:p>
            <a:pPr lvl="0"/>
            <a:r>
              <a:rPr lang="en-US" dirty="0"/>
              <a:t>Contact Info</a:t>
            </a:r>
          </a:p>
        </p:txBody>
      </p:sp>
      <p:sp>
        <p:nvSpPr>
          <p:cNvPr id="7" name="follow us">
            <a:extLst>
              <a:ext uri="{FF2B5EF4-FFF2-40B4-BE49-F238E27FC236}">
                <a16:creationId xmlns:a16="http://schemas.microsoft.com/office/drawing/2014/main" id="{45487015-5153-4640-AB82-30B0797FB536}"/>
              </a:ext>
            </a:extLst>
          </p:cNvPr>
          <p:cNvSpPr>
            <a:spLocks noGrp="1"/>
          </p:cNvSpPr>
          <p:nvPr>
            <p:ph idx="14" hasCustomPrompt="1"/>
          </p:nvPr>
        </p:nvSpPr>
        <p:spPr>
          <a:xfrm>
            <a:off x="0" y="3901967"/>
            <a:ext cx="12192000" cy="640081"/>
          </a:xfrm>
        </p:spPr>
        <p:txBody>
          <a:bodyPr lIns="0" rIns="0">
            <a:norm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2400" b="1"/>
            </a:lvl1pPr>
          </a:lstStyle>
          <a:p>
            <a:pPr lvl="0"/>
            <a:r>
              <a:rPr lang="en-US" dirty="0"/>
              <a:t>Text</a:t>
            </a:r>
          </a:p>
        </p:txBody>
      </p:sp>
      <p:pic>
        <p:nvPicPr>
          <p:cNvPr id="8" name="Facebook">
            <a:extLst>
              <a:ext uri="{FF2B5EF4-FFF2-40B4-BE49-F238E27FC236}">
                <a16:creationId xmlns:a16="http://schemas.microsoft.com/office/drawing/2014/main" id="{D47437DB-276A-491E-9DED-5CE275B555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67940" y="4737577"/>
            <a:ext cx="644285" cy="640080"/>
          </a:xfrm>
          <a:prstGeom prst="rect">
            <a:avLst/>
          </a:prstGeom>
        </p:spPr>
      </p:pic>
      <p:sp>
        <p:nvSpPr>
          <p:cNvPr id="11" name="Facebook handle">
            <a:extLst>
              <a:ext uri="{FF2B5EF4-FFF2-40B4-BE49-F238E27FC236}">
                <a16:creationId xmlns:a16="http://schemas.microsoft.com/office/drawing/2014/main" id="{582D491C-6C97-4EB7-9FC4-C09543B2B4CB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3518901" y="5497665"/>
            <a:ext cx="1542361" cy="640080"/>
          </a:xfrm>
        </p:spPr>
        <p:txBody>
          <a:bodyPr rIns="0">
            <a:noAutofit/>
          </a:bodyPr>
          <a:lstStyle>
            <a:lvl1pPr marL="0" indent="0" algn="ctr">
              <a:buNone/>
              <a:defRPr sz="1400"/>
            </a:lvl1pPr>
          </a:lstStyle>
          <a:p>
            <a:pPr lvl="0"/>
            <a:r>
              <a:rPr lang="en-US" dirty="0"/>
              <a:t>Enter Facebook info</a:t>
            </a:r>
          </a:p>
        </p:txBody>
      </p:sp>
      <p:pic>
        <p:nvPicPr>
          <p:cNvPr id="9" name="Twitter">
            <a:extLst>
              <a:ext uri="{FF2B5EF4-FFF2-40B4-BE49-F238E27FC236}">
                <a16:creationId xmlns:a16="http://schemas.microsoft.com/office/drawing/2014/main" id="{0D9005C3-B95E-4B18-AAE7-E24BE5196D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76823" y="4737577"/>
            <a:ext cx="638349" cy="640080"/>
          </a:xfrm>
          <a:prstGeom prst="rect">
            <a:avLst/>
          </a:prstGeom>
        </p:spPr>
      </p:pic>
      <p:sp>
        <p:nvSpPr>
          <p:cNvPr id="12" name="Twitter handle">
            <a:extLst>
              <a:ext uri="{FF2B5EF4-FFF2-40B4-BE49-F238E27FC236}">
                <a16:creationId xmlns:a16="http://schemas.microsoft.com/office/drawing/2014/main" id="{86493432-72F4-449E-B539-D1AA7F57D162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5291766" y="5497665"/>
            <a:ext cx="1608463" cy="640081"/>
          </a:xfrm>
        </p:spPr>
        <p:txBody>
          <a:bodyPr rIns="91440">
            <a:noAutofit/>
          </a:bodyPr>
          <a:lstStyle>
            <a:lvl1pPr marL="0" indent="0" algn="ctr">
              <a:buNone/>
              <a:defRPr sz="1400"/>
            </a:lvl1pPr>
          </a:lstStyle>
          <a:p>
            <a:pPr lvl="0"/>
            <a:r>
              <a:rPr lang="en-US" dirty="0"/>
              <a:t>Enter Twitter info</a:t>
            </a:r>
          </a:p>
        </p:txBody>
      </p:sp>
      <p:pic>
        <p:nvPicPr>
          <p:cNvPr id="10" name="Instagram">
            <a:extLst>
              <a:ext uri="{FF2B5EF4-FFF2-40B4-BE49-F238E27FC236}">
                <a16:creationId xmlns:a16="http://schemas.microsoft.com/office/drawing/2014/main" id="{378C0CF0-E836-4DD3-855C-BE5F54E6A3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7579776" y="4690799"/>
            <a:ext cx="734848" cy="733636"/>
          </a:xfrm>
          <a:prstGeom prst="rect">
            <a:avLst/>
          </a:prstGeom>
        </p:spPr>
      </p:pic>
      <p:sp>
        <p:nvSpPr>
          <p:cNvPr id="13" name="Instagram handle">
            <a:extLst>
              <a:ext uri="{FF2B5EF4-FFF2-40B4-BE49-F238E27FC236}">
                <a16:creationId xmlns:a16="http://schemas.microsoft.com/office/drawing/2014/main" id="{3B7466F7-8FB3-4D97-990A-262C144EE8EF}"/>
              </a:ext>
            </a:extLst>
          </p:cNvPr>
          <p:cNvSpPr>
            <a:spLocks noGrp="1"/>
          </p:cNvSpPr>
          <p:nvPr userDrawn="1">
            <p:ph type="body" sz="quarter" idx="17" hasCustomPrompt="1"/>
          </p:nvPr>
        </p:nvSpPr>
        <p:spPr>
          <a:xfrm>
            <a:off x="7182175" y="5497665"/>
            <a:ext cx="1608462" cy="640081"/>
          </a:xfrm>
        </p:spPr>
        <p:txBody>
          <a:bodyPr rIns="91440">
            <a:noAutofit/>
          </a:bodyPr>
          <a:lstStyle>
            <a:lvl1pPr marL="0" indent="0" algn="ctr">
              <a:buNone/>
              <a:defRPr sz="1400"/>
            </a:lvl1pPr>
          </a:lstStyle>
          <a:p>
            <a:pPr lvl="0"/>
            <a:r>
              <a:rPr lang="en-US" dirty="0"/>
              <a:t>Enter Instagram info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39DFE4-2DF1-4F25-B907-12A180D6D3B4}"/>
              </a:ext>
            </a:extLst>
          </p:cNvPr>
          <p:cNvSpPr>
            <a:spLocks noGrp="1"/>
          </p:cNvSpPr>
          <p:nvPr userDrawn="1">
            <p:ph type="sldNum" sz="quarter" idx="12"/>
          </p:nvPr>
        </p:nvSpPr>
        <p:spPr/>
        <p:txBody>
          <a:bodyPr/>
          <a:lstStyle/>
          <a:p>
            <a:fld id="{A3D1C70C-36A2-44FC-A083-98959550CF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886028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Presentation_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314CF2-96BC-4ED7-87C7-9D6684FBC9F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0" y="2037850"/>
            <a:ext cx="12191999" cy="1282447"/>
          </a:xfrm>
        </p:spPr>
        <p:txBody>
          <a:bodyPr anchor="b"/>
          <a:lstStyle>
            <a:lvl1pPr algn="ctr">
              <a:defRPr sz="5400"/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E9FB07D-9D60-4B83-BCD7-C0D73181423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" y="3654080"/>
            <a:ext cx="12191998" cy="2198080"/>
          </a:xfrm>
        </p:spPr>
        <p:txBody>
          <a:bodyPr/>
          <a:lstStyle>
            <a:lvl1pPr marL="0" indent="0" algn="ctr">
              <a:buNone/>
              <a:defRPr sz="2800"/>
            </a:lvl1pPr>
            <a:lvl2pPr marL="342892" indent="0" algn="ctr">
              <a:buNone/>
              <a:defRPr sz="1500"/>
            </a:lvl2pPr>
            <a:lvl3pPr marL="685783" indent="0" algn="ctr">
              <a:buNone/>
              <a:defRPr sz="1350"/>
            </a:lvl3pPr>
            <a:lvl4pPr marL="1028675" indent="0" algn="ctr">
              <a:buNone/>
              <a:defRPr sz="1200"/>
            </a:lvl4pPr>
            <a:lvl5pPr marL="1371566" indent="0" algn="ctr">
              <a:buNone/>
              <a:defRPr sz="1200"/>
            </a:lvl5pPr>
            <a:lvl6pPr marL="1714457" indent="0" algn="ctr">
              <a:buNone/>
              <a:defRPr sz="1200"/>
            </a:lvl6pPr>
            <a:lvl7pPr marL="2057348" indent="0" algn="ctr">
              <a:buNone/>
              <a:defRPr sz="1200"/>
            </a:lvl7pPr>
            <a:lvl8pPr marL="2400240" indent="0" algn="ctr">
              <a:buNone/>
              <a:defRPr sz="1200"/>
            </a:lvl8pPr>
            <a:lvl9pPr marL="2743132" indent="0" algn="ctr">
              <a:buNone/>
              <a:defRPr sz="1200"/>
            </a:lvl9pPr>
          </a:lstStyle>
          <a:p>
            <a:r>
              <a:rPr lang="en-US" dirty="0"/>
              <a:t>Office Name</a:t>
            </a:r>
          </a:p>
          <a:p>
            <a:r>
              <a:rPr lang="en-US" dirty="0"/>
              <a:t>Division Name</a:t>
            </a:r>
          </a:p>
          <a:p>
            <a:r>
              <a:rPr lang="en-US" dirty="0"/>
              <a:t>Date</a:t>
            </a:r>
          </a:p>
        </p:txBody>
      </p:sp>
    </p:spTree>
    <p:extLst>
      <p:ext uri="{BB962C8B-B14F-4D97-AF65-F5344CB8AC3E}">
        <p14:creationId xmlns:p14="http://schemas.microsoft.com/office/powerpoint/2010/main" val="137357294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4Content_Blue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877FA7-B2A5-4046-9CFE-EF47771847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D4DF716-64F3-44FC-B598-78CCF219E6D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246007" y="1265259"/>
            <a:ext cx="11769725" cy="1073150"/>
          </a:xfrm>
          <a:ln w="12700">
            <a:solidFill>
              <a:schemeClr val="accent5">
                <a:lumMod val="50000"/>
              </a:schemeClr>
            </a:solidFill>
          </a:ln>
        </p:spPr>
        <p:txBody>
          <a:bodyPr rIns="91440">
            <a:normAutofit/>
          </a:bodyPr>
          <a:lstStyle>
            <a:lvl1pPr>
              <a:defRPr sz="1600"/>
            </a:lvl1pPr>
            <a:lvl2pPr>
              <a:defRPr sz="3200"/>
            </a:lvl2pPr>
            <a:lvl3pPr>
              <a:defRPr sz="28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Content Placeholder">
            <a:extLst>
              <a:ext uri="{FF2B5EF4-FFF2-40B4-BE49-F238E27FC236}">
                <a16:creationId xmlns:a16="http://schemas.microsoft.com/office/drawing/2014/main" id="{8BE3CC32-6F75-4749-8C0D-726CD30D3F1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76270" y="2477193"/>
            <a:ext cx="3800820" cy="3449881"/>
          </a:xfrm>
          <a:solidFill>
            <a:srgbClr val="255F93"/>
          </a:solidFill>
        </p:spPr>
        <p:txBody>
          <a:bodyPr rIns="457200">
            <a:noAutofit/>
          </a:bodyPr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 sz="2400">
                <a:solidFill>
                  <a:schemeClr val="bg1"/>
                </a:solidFill>
              </a:defRPr>
            </a:lvl2pPr>
            <a:lvl3pPr>
              <a:defRPr sz="2000">
                <a:solidFill>
                  <a:schemeClr val="bg1"/>
                </a:solidFill>
              </a:defRPr>
            </a:lvl3pPr>
            <a:lvl4pPr>
              <a:defRPr sz="1800">
                <a:solidFill>
                  <a:schemeClr val="bg1"/>
                </a:solidFill>
              </a:defRPr>
            </a:lvl4pPr>
            <a:lvl5pPr>
              <a:defRPr sz="18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2CA358F9-FDAB-435E-8C1A-4A738B05E0CA}"/>
              </a:ext>
            </a:extLst>
          </p:cNvPr>
          <p:cNvSpPr>
            <a:spLocks noGrp="1"/>
          </p:cNvSpPr>
          <p:nvPr>
            <p:ph sz="half" idx="13"/>
          </p:nvPr>
        </p:nvSpPr>
        <p:spPr>
          <a:xfrm>
            <a:off x="4195590" y="2477193"/>
            <a:ext cx="3800820" cy="3449881"/>
          </a:xfrm>
          <a:solidFill>
            <a:srgbClr val="255F93"/>
          </a:solidFill>
        </p:spPr>
        <p:txBody>
          <a:bodyPr rIns="457200">
            <a:noAutofit/>
          </a:bodyPr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 sz="2400">
                <a:solidFill>
                  <a:schemeClr val="bg1"/>
                </a:solidFill>
              </a:defRPr>
            </a:lvl2pPr>
            <a:lvl3pPr>
              <a:defRPr sz="2000">
                <a:solidFill>
                  <a:schemeClr val="bg1"/>
                </a:solidFill>
              </a:defRPr>
            </a:lvl3pPr>
            <a:lvl4pPr>
              <a:defRPr sz="1800">
                <a:solidFill>
                  <a:schemeClr val="bg1"/>
                </a:solidFill>
              </a:defRPr>
            </a:lvl4pPr>
            <a:lvl5pPr>
              <a:defRPr sz="18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3">
            <a:extLst>
              <a:ext uri="{FF2B5EF4-FFF2-40B4-BE49-F238E27FC236}">
                <a16:creationId xmlns:a16="http://schemas.microsoft.com/office/drawing/2014/main" id="{DACFA113-9FF8-4E58-B951-B3F0EC9E1F73}"/>
              </a:ext>
            </a:extLst>
          </p:cNvPr>
          <p:cNvSpPr>
            <a:spLocks noGrp="1"/>
          </p:cNvSpPr>
          <p:nvPr>
            <p:ph sz="half" idx="14"/>
          </p:nvPr>
        </p:nvSpPr>
        <p:spPr>
          <a:xfrm>
            <a:off x="8214912" y="2477193"/>
            <a:ext cx="3800820" cy="3452654"/>
          </a:xfrm>
          <a:solidFill>
            <a:srgbClr val="255F93"/>
          </a:solidFill>
        </p:spPr>
        <p:txBody>
          <a:bodyPr rIns="822960">
            <a:noAutofit/>
          </a:bodyPr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 sz="2400">
                <a:solidFill>
                  <a:schemeClr val="bg1"/>
                </a:solidFill>
              </a:defRPr>
            </a:lvl2pPr>
            <a:lvl3pPr>
              <a:defRPr sz="2000">
                <a:solidFill>
                  <a:schemeClr val="bg1"/>
                </a:solidFill>
              </a:defRPr>
            </a:lvl3pPr>
            <a:lvl4pPr>
              <a:defRPr sz="1800">
                <a:solidFill>
                  <a:schemeClr val="bg1"/>
                </a:solidFill>
              </a:defRPr>
            </a:lvl4pPr>
            <a:lvl5pPr>
              <a:defRPr sz="18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639E9F5-AA06-4F8D-9C3C-93F84C0211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1C70C-36A2-44FC-A083-98959550CF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01011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_Content_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19DD0B-203A-49C4-9F48-8D711C6D1E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1">
            <a:extLst>
              <a:ext uri="{FF2B5EF4-FFF2-40B4-BE49-F238E27FC236}">
                <a16:creationId xmlns:a16="http://schemas.microsoft.com/office/drawing/2014/main" id="{257493FF-CD20-4B73-9767-F1B99F11BE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6292" y="1430627"/>
            <a:ext cx="11890272" cy="2226974"/>
          </a:xfrm>
        </p:spPr>
        <p:txBody>
          <a:bodyPr>
            <a:noAutofit/>
          </a:bodyPr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78EA82EE-04AA-4E18-9C5B-623D41A88E2B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155436" y="3735253"/>
            <a:ext cx="11890272" cy="2226974"/>
          </a:xfrm>
        </p:spPr>
        <p:txBody>
          <a:bodyPr>
            <a:noAutofit/>
          </a:bodyPr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39DFE4-2DF1-4F25-B907-12A180D6D3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1C70C-36A2-44FC-A083-98959550CF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878121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CFDB9A-A46E-5205-A0D3-2910F29DCD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6B93EAC0-9656-4C4F-7B4E-79E3C8B00EF7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38138" y="1427163"/>
            <a:ext cx="2420937" cy="822325"/>
          </a:xfrm>
        </p:spPr>
        <p:txBody>
          <a:bodyPr/>
          <a:lstStyle/>
          <a:p>
            <a:pPr lvl="0"/>
            <a:r>
              <a:rPr lang="en-US" dirty="0"/>
              <a:t>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E58732F2-8DB1-7854-2454-E01B4AB1AF2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050223" y="1090402"/>
            <a:ext cx="4003699" cy="2992563"/>
          </a:xfrm>
          <a:prstGeom prst="ellipse">
            <a:avLst/>
          </a:prstGeom>
          <a:noFill/>
          <a:ln w="28575">
            <a:solidFill>
              <a:schemeClr val="accent1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200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779EFC1-2282-0CB6-68B4-F8DF2750253F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5211763" y="1847850"/>
            <a:ext cx="1838325" cy="849313"/>
          </a:xfrm>
        </p:spPr>
        <p:txBody>
          <a:bodyPr/>
          <a:lstStyle>
            <a:lvl1pPr marL="0" indent="0">
              <a:buNone/>
              <a:defRPr/>
            </a:lvl1pPr>
            <a:lvl2pPr marL="457200" indent="0">
              <a:buNone/>
              <a:defRPr/>
            </a:lvl2pPr>
          </a:lstStyle>
          <a:p>
            <a:pPr lvl="1"/>
            <a:endParaRPr lang="en-US" dirty="0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001A21B1-F92C-C6EB-89FE-A08B7497E57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5451197" y="2962656"/>
            <a:ext cx="4003699" cy="2992563"/>
          </a:xfrm>
          <a:prstGeom prst="ellipse">
            <a:avLst/>
          </a:prstGeom>
          <a:noFill/>
          <a:ln w="28575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/>
          </a:p>
        </p:txBody>
      </p:sp>
      <p:sp>
        <p:nvSpPr>
          <p:cNvPr id="9" name="Text Placeholder 7">
            <a:extLst>
              <a:ext uri="{FF2B5EF4-FFF2-40B4-BE49-F238E27FC236}">
                <a16:creationId xmlns:a16="http://schemas.microsoft.com/office/drawing/2014/main" id="{443AFDFF-2546-459A-641A-37F8C9192101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3359297" y="4103199"/>
            <a:ext cx="1838325" cy="849313"/>
          </a:xfrm>
        </p:spPr>
        <p:txBody>
          <a:bodyPr/>
          <a:lstStyle>
            <a:lvl1pPr marL="0" indent="0">
              <a:buNone/>
              <a:defRPr/>
            </a:lvl1pPr>
            <a:lvl2pPr marL="457200" indent="0">
              <a:buNone/>
              <a:defRPr/>
            </a:lvl2pPr>
          </a:lstStyle>
          <a:p>
            <a:pPr lvl="1"/>
            <a:endParaRPr lang="en-US" dirty="0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8166D6EE-C416-E76A-4BD4-9DD46B1A7C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2758696" y="2962656"/>
            <a:ext cx="4003699" cy="2992563"/>
          </a:xfrm>
          <a:prstGeom prst="ellipse">
            <a:avLst/>
          </a:prstGeom>
          <a:noFill/>
          <a:ln w="28575">
            <a:solidFill>
              <a:schemeClr val="accent4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2000"/>
          </a:p>
        </p:txBody>
      </p:sp>
      <p:sp>
        <p:nvSpPr>
          <p:cNvPr id="10" name="Text Placeholder 7">
            <a:extLst>
              <a:ext uri="{FF2B5EF4-FFF2-40B4-BE49-F238E27FC236}">
                <a16:creationId xmlns:a16="http://schemas.microsoft.com/office/drawing/2014/main" id="{A93BE3F7-AFEE-5862-2CA9-82C75063D8A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795375" y="4246525"/>
            <a:ext cx="1838325" cy="849313"/>
          </a:xfrm>
        </p:spPr>
        <p:txBody>
          <a:bodyPr/>
          <a:lstStyle>
            <a:lvl1pPr marL="0" indent="0">
              <a:buNone/>
              <a:defRPr/>
            </a:lvl1pPr>
            <a:lvl2pPr marL="457200" indent="0">
              <a:buNone/>
              <a:defRPr/>
            </a:lvl2pPr>
          </a:lstStyle>
          <a:p>
            <a:pPr lvl="1"/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9829D2F1-9596-B311-8E46-9C58D1D0BCD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D1C70C-36A2-44FC-A083-98959550CFF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133490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_box_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877FA7-B2A5-4046-9CFE-EF47771847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D4DF716-64F3-44FC-B598-78CCF219E6D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246008" y="1265259"/>
            <a:ext cx="10786060" cy="1073150"/>
          </a:xfrm>
          <a:ln w="12700">
            <a:solidFill>
              <a:schemeClr val="accent5">
                <a:lumMod val="50000"/>
              </a:schemeClr>
            </a:solidFill>
          </a:ln>
        </p:spPr>
        <p:txBody>
          <a:bodyPr rIns="91440">
            <a:normAutofit/>
          </a:bodyPr>
          <a:lstStyle>
            <a:lvl1pPr>
              <a:defRPr sz="1600"/>
            </a:lvl1pPr>
            <a:lvl2pPr>
              <a:defRPr sz="3200"/>
            </a:lvl2pPr>
            <a:lvl3pPr>
              <a:defRPr sz="28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C4493350-C4F1-465D-9926-87D19774E86B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246063" y="2608263"/>
            <a:ext cx="11769725" cy="31146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639E9F5-AA06-4F8D-9C3C-93F84C0211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1C70C-36A2-44FC-A083-98959550CF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88172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Presentation_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314CF2-96BC-4ED7-87C7-9D6684FBC9F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0" y="2037850"/>
            <a:ext cx="12191999" cy="1282447"/>
          </a:xfrm>
        </p:spPr>
        <p:txBody>
          <a:bodyPr anchor="b"/>
          <a:lstStyle>
            <a:lvl1pPr algn="ctr">
              <a:defRPr sz="5400"/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E9FB07D-9D60-4B83-BCD7-C0D73181423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" y="3654080"/>
            <a:ext cx="12191998" cy="2198080"/>
          </a:xfrm>
        </p:spPr>
        <p:txBody>
          <a:bodyPr/>
          <a:lstStyle>
            <a:lvl1pPr marL="0" indent="0" algn="ctr">
              <a:buNone/>
              <a:defRPr sz="2800"/>
            </a:lvl1pPr>
            <a:lvl2pPr marL="342892" indent="0" algn="ctr">
              <a:buNone/>
              <a:defRPr sz="1500"/>
            </a:lvl2pPr>
            <a:lvl3pPr marL="685783" indent="0" algn="ctr">
              <a:buNone/>
              <a:defRPr sz="1350"/>
            </a:lvl3pPr>
            <a:lvl4pPr marL="1028675" indent="0" algn="ctr">
              <a:buNone/>
              <a:defRPr sz="1200"/>
            </a:lvl4pPr>
            <a:lvl5pPr marL="1371566" indent="0" algn="ctr">
              <a:buNone/>
              <a:defRPr sz="1200"/>
            </a:lvl5pPr>
            <a:lvl6pPr marL="1714457" indent="0" algn="ctr">
              <a:buNone/>
              <a:defRPr sz="1200"/>
            </a:lvl6pPr>
            <a:lvl7pPr marL="2057348" indent="0" algn="ctr">
              <a:buNone/>
              <a:defRPr sz="1200"/>
            </a:lvl7pPr>
            <a:lvl8pPr marL="2400240" indent="0" algn="ctr">
              <a:buNone/>
              <a:defRPr sz="1200"/>
            </a:lvl8pPr>
            <a:lvl9pPr marL="2743132" indent="0" algn="ctr">
              <a:buNone/>
              <a:defRPr sz="1200"/>
            </a:lvl9pPr>
          </a:lstStyle>
          <a:p>
            <a:r>
              <a:rPr lang="en-US" dirty="0"/>
              <a:t>Office Name</a:t>
            </a:r>
          </a:p>
          <a:p>
            <a:r>
              <a:rPr lang="en-US" dirty="0"/>
              <a:t>Division Name</a:t>
            </a:r>
          </a:p>
          <a:p>
            <a:r>
              <a:rPr lang="en-US" dirty="0"/>
              <a:t>Date</a:t>
            </a:r>
          </a:p>
        </p:txBody>
      </p:sp>
    </p:spTree>
    <p:extLst>
      <p:ext uri="{BB962C8B-B14F-4D97-AF65-F5344CB8AC3E}">
        <p14:creationId xmlns:p14="http://schemas.microsoft.com/office/powerpoint/2010/main" val="16553725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wo_Content_Subtitl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19DD0B-203A-49C4-9F48-8D711C6D1E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7" name="Subtitle 1">
            <a:extLst>
              <a:ext uri="{FF2B5EF4-FFF2-40B4-BE49-F238E27FC236}">
                <a16:creationId xmlns:a16="http://schemas.microsoft.com/office/drawing/2014/main" id="{FE7420B2-557E-48EE-B2B6-06D64A51825A}"/>
              </a:ext>
            </a:extLst>
          </p:cNvPr>
          <p:cNvSpPr>
            <a:spLocks noGrp="1"/>
          </p:cNvSpPr>
          <p:nvPr>
            <p:ph type="body" idx="14"/>
          </p:nvPr>
        </p:nvSpPr>
        <p:spPr>
          <a:xfrm>
            <a:off x="146291" y="1138548"/>
            <a:ext cx="11890271" cy="823912"/>
          </a:xfrm>
        </p:spPr>
        <p:txBody>
          <a:bodyPr anchor="b">
            <a:noAutofit/>
          </a:bodyPr>
          <a:lstStyle>
            <a:lvl1pPr marL="0" indent="0">
              <a:buNone/>
              <a:defRPr sz="2800" b="1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Content Placeholder 1">
            <a:extLst>
              <a:ext uri="{FF2B5EF4-FFF2-40B4-BE49-F238E27FC236}">
                <a16:creationId xmlns:a16="http://schemas.microsoft.com/office/drawing/2014/main" id="{257493FF-CD20-4B73-9767-F1B99F11BE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6292" y="1962460"/>
            <a:ext cx="11890272" cy="1433759"/>
          </a:xfrm>
        </p:spPr>
        <p:txBody>
          <a:bodyPr rIns="91440">
            <a:no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8" name="Subtitle 2">
            <a:extLst>
              <a:ext uri="{FF2B5EF4-FFF2-40B4-BE49-F238E27FC236}">
                <a16:creationId xmlns:a16="http://schemas.microsoft.com/office/drawing/2014/main" id="{38B7E127-F1D4-487E-A15F-845BF8F6D645}"/>
              </a:ext>
            </a:extLst>
          </p:cNvPr>
          <p:cNvSpPr>
            <a:spLocks noGrp="1"/>
          </p:cNvSpPr>
          <p:nvPr>
            <p:ph type="body" idx="15"/>
          </p:nvPr>
        </p:nvSpPr>
        <p:spPr>
          <a:xfrm>
            <a:off x="146290" y="3603812"/>
            <a:ext cx="11890271" cy="823912"/>
          </a:xfrm>
        </p:spPr>
        <p:txBody>
          <a:bodyPr anchor="b">
            <a:noAutofit/>
          </a:bodyPr>
          <a:lstStyle>
            <a:lvl1pPr marL="0" indent="0">
              <a:buNone/>
              <a:defRPr sz="2800" b="1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78EA82EE-04AA-4E18-9C5B-623D41A88E2B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155436" y="4439797"/>
            <a:ext cx="11890272" cy="1522429"/>
          </a:xfrm>
        </p:spPr>
        <p:txBody>
          <a:bodyPr rIns="91440">
            <a:no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39DFE4-2DF1-4F25-B907-12A180D6D3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1C70C-36A2-44FC-A083-98959550CF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70466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19B3D6-E41F-4673-BD65-DD4C496692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3F2A7F3-7735-41EE-9EC1-0140B7A24CC4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46050" y="1216025"/>
            <a:ext cx="5272258" cy="612775"/>
          </a:xfrm>
        </p:spPr>
        <p:txBody>
          <a:bodyPr rIns="91440">
            <a:normAutofit/>
          </a:bodyPr>
          <a:lstStyle>
            <a:lvl1pPr marL="0" indent="0">
              <a:buNone/>
              <a:defRPr sz="2600"/>
            </a:lvl1pPr>
          </a:lstStyle>
          <a:p>
            <a:pPr lvl="0"/>
            <a:endParaRPr lang="en-US" dirty="0"/>
          </a:p>
        </p:txBody>
      </p:sp>
      <p:sp>
        <p:nvSpPr>
          <p:cNvPr id="7" name="Table Placeholder 6">
            <a:extLst>
              <a:ext uri="{FF2B5EF4-FFF2-40B4-BE49-F238E27FC236}">
                <a16:creationId xmlns:a16="http://schemas.microsoft.com/office/drawing/2014/main" id="{F3C06FCF-4D6A-430C-ACDF-D5EC2752C517}"/>
              </a:ext>
            </a:extLst>
          </p:cNvPr>
          <p:cNvSpPr>
            <a:spLocks noGrp="1"/>
          </p:cNvSpPr>
          <p:nvPr>
            <p:ph type="tbl" sz="quarter" idx="12"/>
          </p:nvPr>
        </p:nvSpPr>
        <p:spPr>
          <a:xfrm>
            <a:off x="146049" y="1978820"/>
            <a:ext cx="5272257" cy="1465262"/>
          </a:xfrm>
        </p:spPr>
        <p:txBody>
          <a:bodyPr rIns="91440"/>
          <a:lstStyle/>
          <a:p>
            <a:endParaRPr lang="en-US" dirty="0"/>
          </a:p>
        </p:txBody>
      </p:sp>
      <p:sp>
        <p:nvSpPr>
          <p:cNvPr id="8" name="Text Placeholder 4">
            <a:extLst>
              <a:ext uri="{FF2B5EF4-FFF2-40B4-BE49-F238E27FC236}">
                <a16:creationId xmlns:a16="http://schemas.microsoft.com/office/drawing/2014/main" id="{966951C4-157D-4DD0-883D-48D59EB75C4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46050" y="3563938"/>
            <a:ext cx="5272258" cy="612775"/>
          </a:xfrm>
        </p:spPr>
        <p:txBody>
          <a:bodyPr rIns="91440">
            <a:normAutofit/>
          </a:bodyPr>
          <a:lstStyle>
            <a:lvl1pPr marL="0" indent="0">
              <a:buNone/>
              <a:defRPr sz="2600"/>
            </a:lvl1pPr>
          </a:lstStyle>
          <a:p>
            <a:pPr lvl="0"/>
            <a:endParaRPr lang="en-US" dirty="0"/>
          </a:p>
        </p:txBody>
      </p:sp>
      <p:sp>
        <p:nvSpPr>
          <p:cNvPr id="9" name="Table Placeholder 6">
            <a:extLst>
              <a:ext uri="{FF2B5EF4-FFF2-40B4-BE49-F238E27FC236}">
                <a16:creationId xmlns:a16="http://schemas.microsoft.com/office/drawing/2014/main" id="{5542CBB2-E6A9-4AE7-B9D5-91E5A48F466C}"/>
              </a:ext>
            </a:extLst>
          </p:cNvPr>
          <p:cNvSpPr>
            <a:spLocks noGrp="1"/>
          </p:cNvSpPr>
          <p:nvPr>
            <p:ph type="tbl" sz="quarter" idx="14"/>
          </p:nvPr>
        </p:nvSpPr>
        <p:spPr>
          <a:xfrm>
            <a:off x="146049" y="4311651"/>
            <a:ext cx="5272257" cy="1465262"/>
          </a:xfrm>
        </p:spPr>
        <p:txBody>
          <a:bodyPr rIns="91440"/>
          <a:lstStyle/>
          <a:p>
            <a:endParaRPr lang="en-US" dirty="0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594E53B4-E7C0-408E-989A-3A19C95089C9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983288" y="1352550"/>
            <a:ext cx="5106987" cy="4513263"/>
          </a:xfrm>
        </p:spPr>
        <p:txBody>
          <a:bodyPr rIns="9144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8F3A4DB3-5367-4247-B81E-09ADD1C6FEF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D1C70C-36A2-44FC-A083-98959550CFF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88236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_table_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B3D8C2-5807-47C3-A99B-5BA01C08AB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A6414F7-E5FC-4D53-BD1E-36BDEA601D04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01600" y="1127125"/>
            <a:ext cx="10972800" cy="10795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endParaRPr lang="en-US" dirty="0"/>
          </a:p>
        </p:txBody>
      </p:sp>
      <p:sp>
        <p:nvSpPr>
          <p:cNvPr id="7" name="Table Placeholder 6">
            <a:extLst>
              <a:ext uri="{FF2B5EF4-FFF2-40B4-BE49-F238E27FC236}">
                <a16:creationId xmlns:a16="http://schemas.microsoft.com/office/drawing/2014/main" id="{D7EB93DA-6615-4DFB-B518-E017C6C90B9F}"/>
              </a:ext>
            </a:extLst>
          </p:cNvPr>
          <p:cNvSpPr>
            <a:spLocks noGrp="1"/>
          </p:cNvSpPr>
          <p:nvPr>
            <p:ph type="tbl" sz="quarter" idx="12"/>
          </p:nvPr>
        </p:nvSpPr>
        <p:spPr>
          <a:xfrm>
            <a:off x="261938" y="2395538"/>
            <a:ext cx="11169650" cy="2255837"/>
          </a:xfrm>
        </p:spPr>
        <p:txBody>
          <a:bodyPr/>
          <a:lstStyle/>
          <a:p>
            <a:endParaRPr lang="en-US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28E14A37-1E88-426B-8A80-29616C48062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58788" y="4840288"/>
            <a:ext cx="10895012" cy="10795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896CB71B-1221-4105-A91F-F0B365E3B0E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D1C70C-36A2-44FC-A083-98959550CFF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33337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877FA7-B2A5-4046-9CFE-EF47771847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1">
            <a:extLst>
              <a:ext uri="{FF2B5EF4-FFF2-40B4-BE49-F238E27FC236}">
                <a16:creationId xmlns:a16="http://schemas.microsoft.com/office/drawing/2014/main" id="{8BE3CC32-6F75-4749-8C0D-726CD30D3F1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76270" y="1429017"/>
            <a:ext cx="5843530" cy="4498057"/>
          </a:xfrm>
        </p:spPr>
        <p:txBody>
          <a:bodyPr rIns="640080"/>
          <a:lstStyle>
            <a:lvl1pPr>
              <a:defRPr sz="3600"/>
            </a:lvl1pPr>
            <a:lvl2pPr>
              <a:defRPr sz="3200"/>
            </a:lvl2pPr>
            <a:lvl3pPr>
              <a:defRPr sz="28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9E70591A-C582-4B0B-95C3-1CEE6E7FEE31}"/>
              </a:ext>
            </a:extLst>
          </p:cNvPr>
          <p:cNvSpPr>
            <a:spLocks noGrp="1"/>
          </p:cNvSpPr>
          <p:nvPr>
            <p:ph sz="half" idx="13"/>
          </p:nvPr>
        </p:nvSpPr>
        <p:spPr>
          <a:xfrm>
            <a:off x="6172202" y="1429016"/>
            <a:ext cx="5843530" cy="4498057"/>
          </a:xfrm>
        </p:spPr>
        <p:txBody>
          <a:bodyPr rIns="640080"/>
          <a:lstStyle>
            <a:lvl1pPr>
              <a:defRPr sz="3600"/>
            </a:lvl1pPr>
            <a:lvl2pPr>
              <a:defRPr sz="3200"/>
            </a:lvl2pPr>
            <a:lvl3pPr>
              <a:defRPr sz="28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639E9F5-AA06-4F8D-9C3C-93F84C0211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1C70C-36A2-44FC-A083-98959550CF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6054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_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877FA7-B2A5-4046-9CFE-EF47771847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">
            <a:extLst>
              <a:ext uri="{FF2B5EF4-FFF2-40B4-BE49-F238E27FC236}">
                <a16:creationId xmlns:a16="http://schemas.microsoft.com/office/drawing/2014/main" id="{8BE3CC32-6F75-4749-8C0D-726CD30D3F1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76270" y="1429017"/>
            <a:ext cx="3800820" cy="4498057"/>
          </a:xfrm>
        </p:spPr>
        <p:txBody>
          <a:bodyPr rIns="457200">
            <a:no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2CA358F9-FDAB-435E-8C1A-4A738B05E0CA}"/>
              </a:ext>
            </a:extLst>
          </p:cNvPr>
          <p:cNvSpPr>
            <a:spLocks noGrp="1"/>
          </p:cNvSpPr>
          <p:nvPr>
            <p:ph sz="half" idx="13"/>
          </p:nvPr>
        </p:nvSpPr>
        <p:spPr>
          <a:xfrm>
            <a:off x="4195590" y="1429017"/>
            <a:ext cx="3800820" cy="4498057"/>
          </a:xfrm>
        </p:spPr>
        <p:txBody>
          <a:bodyPr rIns="457200">
            <a:no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5" name="Content Placeholder 3">
            <a:extLst>
              <a:ext uri="{FF2B5EF4-FFF2-40B4-BE49-F238E27FC236}">
                <a16:creationId xmlns:a16="http://schemas.microsoft.com/office/drawing/2014/main" id="{DACFA113-9FF8-4E58-B951-B3F0EC9E1F73}"/>
              </a:ext>
            </a:extLst>
          </p:cNvPr>
          <p:cNvSpPr>
            <a:spLocks noGrp="1"/>
          </p:cNvSpPr>
          <p:nvPr>
            <p:ph sz="half" idx="14"/>
          </p:nvPr>
        </p:nvSpPr>
        <p:spPr>
          <a:xfrm>
            <a:off x="8214912" y="1431790"/>
            <a:ext cx="3800820" cy="4498057"/>
          </a:xfrm>
        </p:spPr>
        <p:txBody>
          <a:bodyPr rIns="822960">
            <a:no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639E9F5-AA06-4F8D-9C3C-93F84C0211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1C70C-36A2-44FC-A083-98959550CF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34740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C93910-36C0-4247-AA8F-0AE4EEC9E7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8430" y="380196"/>
            <a:ext cx="10128421" cy="76997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1">
            <a:extLst>
              <a:ext uri="{FF2B5EF4-FFF2-40B4-BE49-F238E27FC236}">
                <a16:creationId xmlns:a16="http://schemas.microsoft.com/office/drawing/2014/main" id="{555F8427-E9CA-49E6-8AE9-ED1BDBD1330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71064" y="1449806"/>
            <a:ext cx="5876390" cy="823912"/>
          </a:xfrm>
        </p:spPr>
        <p:txBody>
          <a:bodyPr anchor="b">
            <a:noAutofit/>
          </a:bodyPr>
          <a:lstStyle>
            <a:lvl1pPr marL="0" indent="0">
              <a:buNone/>
              <a:defRPr sz="2800" b="1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1">
            <a:extLst>
              <a:ext uri="{FF2B5EF4-FFF2-40B4-BE49-F238E27FC236}">
                <a16:creationId xmlns:a16="http://schemas.microsoft.com/office/drawing/2014/main" id="{5321AB6E-4445-4BB1-B9FB-988FE3FCB0A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71064" y="2273718"/>
            <a:ext cx="5876389" cy="3664374"/>
          </a:xfrm>
        </p:spPr>
        <p:txBody>
          <a:bodyPr>
            <a:no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BE337800-272E-4187-948E-AB6D00DF71A1}"/>
              </a:ext>
            </a:extLst>
          </p:cNvPr>
          <p:cNvSpPr>
            <a:spLocks noGrp="1"/>
          </p:cNvSpPr>
          <p:nvPr>
            <p:ph type="body" idx="13"/>
          </p:nvPr>
        </p:nvSpPr>
        <p:spPr>
          <a:xfrm>
            <a:off x="6145878" y="1450895"/>
            <a:ext cx="5876390" cy="823912"/>
          </a:xfrm>
        </p:spPr>
        <p:txBody>
          <a:bodyPr anchor="b">
            <a:noAutofit/>
          </a:bodyPr>
          <a:lstStyle>
            <a:lvl1pPr marL="0" indent="0">
              <a:buNone/>
              <a:defRPr sz="2800" b="1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3490EC0F-BFAC-421B-8701-663D6C38BD0D}"/>
              </a:ext>
            </a:extLst>
          </p:cNvPr>
          <p:cNvSpPr>
            <a:spLocks noGrp="1"/>
          </p:cNvSpPr>
          <p:nvPr>
            <p:ph sz="half" idx="14"/>
          </p:nvPr>
        </p:nvSpPr>
        <p:spPr>
          <a:xfrm>
            <a:off x="6145878" y="2274806"/>
            <a:ext cx="5876389" cy="3663285"/>
          </a:xfrm>
        </p:spPr>
        <p:txBody>
          <a:bodyPr>
            <a:no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91FAFC8-95D4-42F6-A237-AD9B38EF06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1C70C-36A2-44FC-A083-98959550CF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99157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_Content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74195A-8207-4653-9618-FEF2DA8A37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07E23E6-6A2F-4EBB-BAA3-780723750EAA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149319" y="1228725"/>
            <a:ext cx="11839480" cy="671793"/>
          </a:xfrm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able Placeholder 7">
            <a:extLst>
              <a:ext uri="{FF2B5EF4-FFF2-40B4-BE49-F238E27FC236}">
                <a16:creationId xmlns:a16="http://schemas.microsoft.com/office/drawing/2014/main" id="{F2E4A04F-CC4A-4D65-ADD6-100415BF7610}"/>
              </a:ext>
            </a:extLst>
          </p:cNvPr>
          <p:cNvSpPr>
            <a:spLocks noGrp="1"/>
          </p:cNvSpPr>
          <p:nvPr>
            <p:ph type="tbl" sz="quarter" idx="12" hasCustomPrompt="1"/>
          </p:nvPr>
        </p:nvSpPr>
        <p:spPr>
          <a:xfrm>
            <a:off x="149319" y="2073275"/>
            <a:ext cx="11863293" cy="3806825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Table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1C79865C-D298-48FE-A461-FAEF3874AA8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D1C70C-36A2-44FC-A083-98959550CFF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294336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image" Target="../media/image2.png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A picture containing graphical user interface&#10;&#10;Description automatically generated">
            <a:extLst>
              <a:ext uri="{FF2B5EF4-FFF2-40B4-BE49-F238E27FC236}">
                <a16:creationId xmlns:a16="http://schemas.microsoft.com/office/drawing/2014/main" id="{696D1C8D-2804-489C-86CC-F70D29F92737}"/>
              </a:ext>
            </a:extLst>
          </p:cNvPr>
          <p:cNvPicPr>
            <a:picLocks noChangeAspect="1"/>
          </p:cNvPicPr>
          <p:nvPr userDrawn="1"/>
        </p:nvPicPr>
        <p:blipFill>
          <a:blip r:embed="rId2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9340" y="162881"/>
            <a:ext cx="11893320" cy="1630683"/>
          </a:xfrm>
          <a:prstGeom prst="rect">
            <a:avLst/>
          </a:prstGeom>
        </p:spPr>
      </p:pic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52D6E93-3D36-4693-94CF-5E08B138DE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6841" y="378896"/>
            <a:ext cx="10096959" cy="74757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8288CE7-0338-4DCA-9309-6257DC1AB2B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46292" y="1430626"/>
            <a:ext cx="11890272" cy="4507465"/>
          </a:xfrm>
          <a:prstGeom prst="rect">
            <a:avLst/>
          </a:prstGeom>
        </p:spPr>
        <p:txBody>
          <a:bodyPr vert="horz" lIns="91440" tIns="45720" rIns="82296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C25DAC51-AACD-4066-8BD6-6F7BF018F00F}"/>
              </a:ext>
            </a:extLst>
          </p:cNvPr>
          <p:cNvPicPr>
            <a:picLocks noChangeAspect="1"/>
          </p:cNvPicPr>
          <p:nvPr userDrawn="1"/>
        </p:nvPicPr>
        <p:blipFill>
          <a:blip r:embed="rId2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9340" y="6050987"/>
            <a:ext cx="11890272" cy="768098"/>
          </a:xfrm>
          <a:prstGeom prst="rect">
            <a:avLst/>
          </a:prstGeom>
        </p:spPr>
      </p:pic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0398713-19FC-43BC-8C7D-F7EE3202494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87719" y="625719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bg1"/>
                </a:solidFill>
                <a:latin typeface="Palatino Linotype" panose="02040502050505030304" pitchFamily="18" charset="0"/>
              </a:defRPr>
            </a:lvl1pPr>
          </a:lstStyle>
          <a:p>
            <a:fld id="{A3D1C70C-36A2-44FC-A083-98959550CFF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21569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71" r:id="rId2"/>
    <p:sldLayoutId id="2147483677" r:id="rId3"/>
    <p:sldLayoutId id="2147483700" r:id="rId4"/>
    <p:sldLayoutId id="2147483699" r:id="rId5"/>
    <p:sldLayoutId id="2147483664" r:id="rId6"/>
    <p:sldLayoutId id="2147483670" r:id="rId7"/>
    <p:sldLayoutId id="2147483665" r:id="rId8"/>
    <p:sldLayoutId id="2147483681" r:id="rId9"/>
    <p:sldLayoutId id="2147483675" r:id="rId10"/>
    <p:sldLayoutId id="2147483676" r:id="rId11"/>
    <p:sldLayoutId id="2147483696" r:id="rId12"/>
    <p:sldLayoutId id="2147483672" r:id="rId13"/>
    <p:sldLayoutId id="2147483690" r:id="rId14"/>
    <p:sldLayoutId id="2147483669" r:id="rId15"/>
    <p:sldLayoutId id="2147483689" r:id="rId16"/>
    <p:sldLayoutId id="2147483678" r:id="rId17"/>
    <p:sldLayoutId id="2147483695" r:id="rId18"/>
    <p:sldLayoutId id="2147483697" r:id="rId19"/>
    <p:sldLayoutId id="2147483701" r:id="rId20"/>
    <p:sldLayoutId id="2147483698" r:id="rId2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000" b="1" kern="1200">
          <a:solidFill>
            <a:srgbClr val="6E2405"/>
          </a:solidFill>
          <a:latin typeface="Palatino Linotype" panose="02040502050505030304" pitchFamily="18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8000"/>
        </a:lnSpc>
        <a:spcBef>
          <a:spcPts val="1000"/>
        </a:spcBef>
        <a:spcAft>
          <a:spcPts val="1400"/>
        </a:spcAft>
        <a:buFont typeface="Arial" panose="020B0604020202020204" pitchFamily="34" charset="0"/>
        <a:buChar char="•"/>
        <a:defRPr sz="4000" kern="1200">
          <a:solidFill>
            <a:schemeClr val="tx1"/>
          </a:solidFill>
          <a:latin typeface="Palatino Linotype" panose="02040502050505030304" pitchFamily="18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08000"/>
        </a:lnSpc>
        <a:spcBef>
          <a:spcPts val="500"/>
        </a:spcBef>
        <a:spcAft>
          <a:spcPts val="1400"/>
        </a:spcAft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Palatino Linotype" panose="02040502050505030304" pitchFamily="18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8000"/>
        </a:lnSpc>
        <a:spcBef>
          <a:spcPts val="500"/>
        </a:spcBef>
        <a:spcAft>
          <a:spcPts val="140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Palatino Linotype" panose="02040502050505030304" pitchFamily="18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8000"/>
        </a:lnSpc>
        <a:spcBef>
          <a:spcPts val="500"/>
        </a:spcBef>
        <a:spcAft>
          <a:spcPts val="140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Palatino Linotype" panose="02040502050505030304" pitchFamily="18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8000"/>
        </a:lnSpc>
        <a:spcBef>
          <a:spcPts val="500"/>
        </a:spcBef>
        <a:spcAft>
          <a:spcPts val="140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Palatino Linotype" panose="02040502050505030304" pitchFamily="18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Logo: New Jersey Department of Education.">
            <a:extLst>
              <a:ext uri="{FF2B5EF4-FFF2-40B4-BE49-F238E27FC236}">
                <a16:creationId xmlns:a16="http://schemas.microsoft.com/office/drawing/2014/main" id="{CF96DE2C-7117-450B-9505-73F2CC7674DC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169" y="-5897"/>
            <a:ext cx="12081830" cy="2551181"/>
          </a:xfrm>
          <a:prstGeom prst="rect">
            <a:avLst/>
          </a:prstGeom>
        </p:spPr>
      </p:pic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56ABD99-43FC-48BD-956C-54F53064671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10169" y="1825625"/>
            <a:ext cx="11788048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Do not use this layout</a:t>
            </a:r>
          </a:p>
        </p:txBody>
      </p:sp>
    </p:spTree>
    <p:extLst>
      <p:ext uri="{BB962C8B-B14F-4D97-AF65-F5344CB8AC3E}">
        <p14:creationId xmlns:p14="http://schemas.microsoft.com/office/powerpoint/2010/main" val="38855108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</p:sldLayoutIdLst>
  <p:hf hd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5400" b="1" kern="1200">
          <a:solidFill>
            <a:srgbClr val="6E2405"/>
          </a:solidFill>
          <a:latin typeface="Palatino Linotype" panose="02040502050505030304" pitchFamily="18" charset="0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8000"/>
        </a:lnSpc>
        <a:spcBef>
          <a:spcPts val="1000"/>
        </a:spcBef>
        <a:spcAft>
          <a:spcPts val="1400"/>
        </a:spcAft>
        <a:buFont typeface="Arial" panose="020B0604020202020204" pitchFamily="34" charset="0"/>
        <a:buNone/>
        <a:defRPr sz="4400" kern="1200">
          <a:solidFill>
            <a:schemeClr val="tx1"/>
          </a:solidFill>
          <a:latin typeface="Palatino Linotype" panose="02040502050505030304" pitchFamily="18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08000"/>
        </a:lnSpc>
        <a:spcBef>
          <a:spcPts val="500"/>
        </a:spcBef>
        <a:spcAft>
          <a:spcPts val="140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Palatino Linotype" panose="02040502050505030304" pitchFamily="18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8000"/>
        </a:lnSpc>
        <a:spcBef>
          <a:spcPts val="500"/>
        </a:spcBef>
        <a:spcAft>
          <a:spcPts val="140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Palatino Linotype" panose="02040502050505030304" pitchFamily="18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8000"/>
        </a:lnSpc>
        <a:spcBef>
          <a:spcPts val="500"/>
        </a:spcBef>
        <a:spcAft>
          <a:spcPts val="140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Palatino Linotype" panose="02040502050505030304" pitchFamily="18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8000"/>
        </a:lnSpc>
        <a:spcBef>
          <a:spcPts val="500"/>
        </a:spcBef>
        <a:spcAft>
          <a:spcPts val="140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Palatino Linotype" panose="02040502050505030304" pitchFamily="18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8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facebook.com/njdeptofed/" TargetMode="External"/><Relationship Id="rId2" Type="http://schemas.openxmlformats.org/officeDocument/2006/relationships/hyperlink" Target="nj.gov/education" TargetMode="External"/><Relationship Id="rId1" Type="http://schemas.openxmlformats.org/officeDocument/2006/relationships/slideLayout" Target="../slideLayouts/slideLayout17.xml"/><Relationship Id="rId5" Type="http://schemas.openxmlformats.org/officeDocument/2006/relationships/hyperlink" Target="https://www.instagram.com/newjerseydoe/" TargetMode="External"/><Relationship Id="rId4" Type="http://schemas.openxmlformats.org/officeDocument/2006/relationships/hyperlink" Target="https://twitter.com/NewJerseyDOE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F11FA273-FA6D-40D2-9E9C-4CEE6157A3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Palatino Linotype"/>
              </a:rPr>
              <a:t>Reflections from Session One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1649622-FC45-4024-81CC-7CA5002B9DAD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 vert="horz" lIns="91440" tIns="45720" rIns="822960" bIns="45720" rtlCol="0" anchor="t">
            <a:normAutofit/>
          </a:bodyPr>
          <a:lstStyle/>
          <a:p>
            <a:pPr marL="457200" lvl="1" indent="0">
              <a:buNone/>
            </a:pPr>
            <a:r>
              <a:rPr lang="en-US" dirty="0">
                <a:latin typeface="Palatino Linotype"/>
              </a:rPr>
              <a:t>Considering yesterday's session what is one:</a:t>
            </a:r>
            <a:endParaRPr lang="en-US" dirty="0"/>
          </a:p>
          <a:p>
            <a:pPr lvl="2"/>
            <a:r>
              <a:rPr lang="en-US" dirty="0">
                <a:latin typeface="Palatino Linotype"/>
              </a:rPr>
              <a:t>idea/concept you feel you could immediately incorporate into your planning? </a:t>
            </a:r>
            <a:endParaRPr lang="en-US" dirty="0"/>
          </a:p>
          <a:p>
            <a:pPr lvl="2"/>
            <a:r>
              <a:rPr lang="en-US" dirty="0"/>
              <a:t>idea/concept still circling your mind that you feel you need to dig deeper into?</a:t>
            </a:r>
          </a:p>
        </p:txBody>
      </p:sp>
    </p:spTree>
    <p:extLst>
      <p:ext uri="{BB962C8B-B14F-4D97-AF65-F5344CB8AC3E}">
        <p14:creationId xmlns:p14="http://schemas.microsoft.com/office/powerpoint/2010/main" val="359507344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>
            <a:extLst>
              <a:ext uri="{FF2B5EF4-FFF2-40B4-BE49-F238E27FC236}">
                <a16:creationId xmlns:a16="http://schemas.microsoft.com/office/drawing/2014/main" id="{B382B5F7-2CDE-4EE9-A354-8AAB718546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Turn and Talk Warm Up 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D9131979-4C72-47F6-B1B9-64231B6AFAD1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 vert="horz" lIns="91440" tIns="45720" rIns="822960" bIns="45720" rtlCol="0" anchor="t">
            <a:normAutofit/>
          </a:bodyPr>
          <a:lstStyle/>
          <a:p>
            <a:pPr marL="0" indent="0">
              <a:buNone/>
            </a:pPr>
            <a:r>
              <a:rPr lang="en-US" dirty="0"/>
              <a:t>How can you utilize a data inquiry cycle and distributed leadership simultaneously to optimize your ScIP?</a:t>
            </a: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B224001-95DC-4133-9750-CCD33DC9CAB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D1C70C-36A2-44FC-A083-98959550CFF4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501478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2E3D033F-37CE-473C-BEF7-D1658CD34B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7520" y="1182546"/>
            <a:ext cx="10096959" cy="4492907"/>
          </a:xfrm>
        </p:spPr>
        <p:txBody>
          <a:bodyPr/>
          <a:lstStyle/>
          <a:p>
            <a:pPr algn="ctr" rtl="0" eaLnBrk="1" latinLnBrk="0" hangingPunct="1"/>
            <a:r>
              <a:rPr lang="en-US" sz="6000" b="1" kern="1200" dirty="0">
                <a:solidFill>
                  <a:srgbClr val="6E2405"/>
                </a:solidFill>
                <a:effectLst/>
                <a:latin typeface="Palatino Linotype" panose="02040502050505030304" pitchFamily="18" charset="0"/>
                <a:ea typeface="+mn-ea"/>
                <a:cs typeface="+mn-cs"/>
              </a:rPr>
              <a:t>The Process of Data Inquiry in Supporting Mentoring Program Conversations</a:t>
            </a:r>
            <a:endParaRPr lang="en-US" dirty="0">
              <a:effectLst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86DBCAF-C069-F16C-4E1C-BAC7748B443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D1C70C-36A2-44FC-A083-98959550CFF4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778271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/>
          <a:p>
            <a:r>
              <a:rPr lang="en-US" sz="4600" dirty="0"/>
              <a:t>Mentorship: Key Tasks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F7000D5-5C09-4B0F-8DC7-4DD34AB9D620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 lIns="182880" rIns="91440"/>
          <a:lstStyle/>
          <a:p>
            <a:pPr marL="0" indent="0">
              <a:buNone/>
            </a:pPr>
            <a:r>
              <a:rPr lang="en-US" sz="5400" dirty="0"/>
              <a:t>01</a:t>
            </a:r>
          </a:p>
          <a:p>
            <a:pPr marL="0" indent="0">
              <a:buNone/>
            </a:pPr>
            <a:r>
              <a:rPr lang="en-US" sz="3600" dirty="0"/>
              <a:t>Identify critical needs of new educators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347E8CC9-5907-440C-A961-FC8580B1ABC4}"/>
              </a:ext>
            </a:extLst>
          </p:cNvPr>
          <p:cNvSpPr>
            <a:spLocks noGrp="1"/>
          </p:cNvSpPr>
          <p:nvPr>
            <p:ph sz="half" idx="13"/>
          </p:nvPr>
        </p:nvSpPr>
        <p:spPr/>
        <p:txBody>
          <a:bodyPr lIns="182880" rIns="91440"/>
          <a:lstStyle/>
          <a:p>
            <a:pPr marL="0" indent="0">
              <a:buNone/>
            </a:pPr>
            <a:r>
              <a:rPr lang="en-US" sz="5400" dirty="0"/>
              <a:t>02</a:t>
            </a:r>
          </a:p>
          <a:p>
            <a:pPr marL="0" indent="0">
              <a:buNone/>
            </a:pPr>
            <a:r>
              <a:rPr lang="en-US" sz="3600" dirty="0"/>
              <a:t>Establish support structures for new educators</a:t>
            </a: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520E7002-C553-4AAB-8EF6-38B29D5D8041}"/>
              </a:ext>
            </a:extLst>
          </p:cNvPr>
          <p:cNvSpPr>
            <a:spLocks noGrp="1"/>
          </p:cNvSpPr>
          <p:nvPr>
            <p:ph sz="half" idx="14"/>
          </p:nvPr>
        </p:nvSpPr>
        <p:spPr/>
        <p:txBody>
          <a:bodyPr lIns="182880" rIns="91440"/>
          <a:lstStyle/>
          <a:p>
            <a:pPr marL="0" indent="0">
              <a:buNone/>
            </a:pPr>
            <a:r>
              <a:rPr lang="en-US" sz="5400" dirty="0"/>
              <a:t>03</a:t>
            </a:r>
          </a:p>
          <a:p>
            <a:pPr marL="0" indent="0">
              <a:buNone/>
            </a:pPr>
            <a:r>
              <a:rPr lang="en-US" sz="3600" dirty="0"/>
              <a:t>Support mentors with capacity, resources, and guidance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 anchor="ctr">
            <a:normAutofit/>
          </a:bodyPr>
          <a:lstStyle/>
          <a:p>
            <a:pPr defTabSz="457200">
              <a:spcAft>
                <a:spcPts val="600"/>
              </a:spcAft>
              <a:defRPr/>
            </a:pPr>
            <a:fld id="{C613D6E2-9589-4A31-ABE3-D8465E00A95A}" type="slidenum">
              <a:rPr lang="en-US" smtClean="0"/>
              <a:pPr defTabSz="457200">
                <a:spcAft>
                  <a:spcPts val="600"/>
                </a:spcAft>
                <a:defRPr/>
              </a:pPr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51393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46C58D-A312-4EB5-9E8B-DEA104338F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6841" y="378896"/>
            <a:ext cx="10096959" cy="747579"/>
          </a:xfrm>
        </p:spPr>
        <p:txBody>
          <a:bodyPr anchor="ctr">
            <a:normAutofit/>
          </a:bodyPr>
          <a:lstStyle/>
          <a:p>
            <a:r>
              <a:rPr lang="en-US" sz="4600" dirty="0">
                <a:latin typeface="Palatino Linotype"/>
              </a:rPr>
              <a:t>Mentorship Survey Data Activity</a:t>
            </a:r>
            <a:endParaRPr lang="en-US" sz="4600" dirty="0"/>
          </a:p>
        </p:txBody>
      </p:sp>
      <p:pic>
        <p:nvPicPr>
          <p:cNvPr id="6" name="Content Placeholder 5" descr="cycle diagram with four steps: plan, implement, collect, and analyze.">
            <a:extLst>
              <a:ext uri="{FF2B5EF4-FFF2-40B4-BE49-F238E27FC236}">
                <a16:creationId xmlns:a16="http://schemas.microsoft.com/office/drawing/2014/main" id="{23B0A64E-4B19-462E-AC30-0BEB9C9F80E1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916477" y="1429017"/>
            <a:ext cx="4363115" cy="4498057"/>
          </a:xfrm>
          <a:prstGeom prst="rect">
            <a:avLst/>
          </a:prstGeom>
          <a:noFill/>
        </p:spPr>
      </p:pic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733A6D2-1571-4D8B-B231-65E6B70DA7B5}"/>
              </a:ext>
            </a:extLst>
          </p:cNvPr>
          <p:cNvSpPr>
            <a:spLocks noGrp="1"/>
          </p:cNvSpPr>
          <p:nvPr>
            <p:ph sz="half" idx="13"/>
          </p:nvPr>
        </p:nvSpPr>
        <p:spPr>
          <a:xfrm>
            <a:off x="5910943" y="1429016"/>
            <a:ext cx="6104789" cy="4498057"/>
          </a:xfrm>
        </p:spPr>
        <p:txBody>
          <a:bodyPr vert="horz" lIns="91440" tIns="45720" rIns="640080" bIns="45720" rtlCol="0" anchor="t">
            <a:normAutofit/>
          </a:bodyPr>
          <a:lstStyle/>
          <a:p>
            <a:pPr>
              <a:lnSpc>
                <a:spcPct val="98000"/>
              </a:lnSpc>
            </a:pPr>
            <a:r>
              <a:rPr lang="en-US" sz="2800" dirty="0">
                <a:latin typeface="Palatino Linotype"/>
              </a:rPr>
              <a:t>The next slide’s sample data set was collected from a fictional end of the year survey.</a:t>
            </a:r>
          </a:p>
          <a:p>
            <a:pPr>
              <a:lnSpc>
                <a:spcPct val="98000"/>
              </a:lnSpc>
            </a:pPr>
            <a:r>
              <a:rPr lang="en-US" sz="2800" dirty="0"/>
              <a:t>Analyze the data regarding the success of the mentorship program in this school.</a:t>
            </a:r>
          </a:p>
          <a:p>
            <a:pPr>
              <a:lnSpc>
                <a:spcPct val="98000"/>
              </a:lnSpc>
            </a:pPr>
            <a:r>
              <a:rPr lang="en-US" sz="2800" dirty="0"/>
              <a:t>Suggest tweaks to the plan to assist in implementation for the following year.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9CE6B11-6DFB-4DFE-B764-828B1C64B4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87719" y="6257197"/>
            <a:ext cx="2743200" cy="365125"/>
          </a:xfrm>
        </p:spPr>
        <p:txBody>
          <a:bodyPr anchor="ctr">
            <a:normAutofit/>
          </a:bodyPr>
          <a:lstStyle/>
          <a:p>
            <a:pPr>
              <a:spcAft>
                <a:spcPts val="600"/>
              </a:spcAft>
            </a:pPr>
            <a:fld id="{A3D1C70C-36A2-44FC-A083-98959550CFF4}" type="slidenum">
              <a:rPr lang="en-US" smtClean="0"/>
              <a:pPr>
                <a:spcAft>
                  <a:spcPts val="600"/>
                </a:spcAft>
              </a:pPr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514826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46C58D-A312-4EB5-9E8B-DEA104338F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Mentorship Survey Data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38AAC84D-09B7-41CC-A516-E02FF99007DF}"/>
              </a:ext>
            </a:extLst>
          </p:cNvPr>
          <p:cNvSpPr>
            <a:spLocks noGrp="1"/>
          </p:cNvSpPr>
          <p:nvPr>
            <p:ph sz="quarter" idx="11"/>
          </p:nvPr>
        </p:nvSpPr>
        <p:spPr/>
        <p:txBody>
          <a:bodyPr>
            <a:noAutofit/>
          </a:bodyPr>
          <a:lstStyle/>
          <a:p>
            <a:r>
              <a:rPr lang="en-US" sz="2400" dirty="0"/>
              <a:t>Mentees were asked to rate the following components on a scale of 1 to 5 with 5 being the best rating. These are the cohort averages.   </a:t>
            </a:r>
          </a:p>
        </p:txBody>
      </p:sp>
      <p:graphicFrame>
        <p:nvGraphicFramePr>
          <p:cNvPr id="6" name="Table Placeholder 5">
            <a:extLst>
              <a:ext uri="{FF2B5EF4-FFF2-40B4-BE49-F238E27FC236}">
                <a16:creationId xmlns:a16="http://schemas.microsoft.com/office/drawing/2014/main" id="{3F07FC68-63E4-4E86-B194-997C939268CE}"/>
              </a:ext>
            </a:extLst>
          </p:cNvPr>
          <p:cNvGraphicFramePr>
            <a:graphicFrameLocks noGrp="1"/>
          </p:cNvGraphicFramePr>
          <p:nvPr>
            <p:ph type="tbl" sz="quarter" idx="12"/>
            <p:extLst>
              <p:ext uri="{D42A27DB-BD31-4B8C-83A1-F6EECF244321}">
                <p14:modId xmlns:p14="http://schemas.microsoft.com/office/powerpoint/2010/main" val="853051012"/>
              </p:ext>
            </p:extLst>
          </p:nvPr>
        </p:nvGraphicFramePr>
        <p:xfrm>
          <a:off x="1166400" y="2148134"/>
          <a:ext cx="9859200" cy="37700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170357">
                  <a:extLst>
                    <a:ext uri="{9D8B030D-6E8A-4147-A177-3AD203B41FA5}">
                      <a16:colId xmlns:a16="http://schemas.microsoft.com/office/drawing/2014/main" val="2079275621"/>
                    </a:ext>
                  </a:extLst>
                </a:gridCol>
                <a:gridCol w="1688843">
                  <a:extLst>
                    <a:ext uri="{9D8B030D-6E8A-4147-A177-3AD203B41FA5}">
                      <a16:colId xmlns:a16="http://schemas.microsoft.com/office/drawing/2014/main" val="2761963911"/>
                    </a:ext>
                  </a:extLst>
                </a:gridCol>
              </a:tblGrid>
              <a:tr h="471258">
                <a:tc>
                  <a:txBody>
                    <a:bodyPr/>
                    <a:lstStyle/>
                    <a:p>
                      <a:r>
                        <a:rPr lang="en-US" dirty="0"/>
                        <a:t>Component</a:t>
                      </a:r>
                    </a:p>
                  </a:txBody>
                  <a:tcPr marL="95814" marR="9581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Rating</a:t>
                      </a:r>
                    </a:p>
                  </a:txBody>
                  <a:tcPr marL="95814" marR="95814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23658528"/>
                  </a:ext>
                </a:extLst>
              </a:tr>
              <a:tr h="471258">
                <a:tc>
                  <a:txBody>
                    <a:bodyPr/>
                    <a:lstStyle/>
                    <a:p>
                      <a:r>
                        <a:rPr lang="en-US" dirty="0"/>
                        <a:t>Quality</a:t>
                      </a:r>
                      <a:r>
                        <a:rPr lang="en-US" baseline="0" dirty="0"/>
                        <a:t> of mentor</a:t>
                      </a:r>
                      <a:endParaRPr lang="en-US" dirty="0"/>
                    </a:p>
                  </a:txBody>
                  <a:tcPr marL="95814" marR="9581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4</a:t>
                      </a:r>
                    </a:p>
                  </a:txBody>
                  <a:tcPr marL="95814" marR="9581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26099893"/>
                  </a:ext>
                </a:extLst>
              </a:tr>
              <a:tr h="471258">
                <a:tc>
                  <a:txBody>
                    <a:bodyPr/>
                    <a:lstStyle/>
                    <a:p>
                      <a:r>
                        <a:rPr lang="en-US" dirty="0"/>
                        <a:t>Frequent support</a:t>
                      </a:r>
                    </a:p>
                  </a:txBody>
                  <a:tcPr marL="95814" marR="9581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</a:t>
                      </a:r>
                    </a:p>
                  </a:txBody>
                  <a:tcPr marL="95814" marR="9581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73269558"/>
                  </a:ext>
                </a:extLst>
              </a:tr>
              <a:tr h="471258">
                <a:tc>
                  <a:txBody>
                    <a:bodyPr/>
                    <a:lstStyle/>
                    <a:p>
                      <a:r>
                        <a:rPr lang="en-US" dirty="0"/>
                        <a:t>The program was organized</a:t>
                      </a:r>
                    </a:p>
                  </a:txBody>
                  <a:tcPr marL="95814" marR="9581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4</a:t>
                      </a:r>
                    </a:p>
                  </a:txBody>
                  <a:tcPr marL="95814" marR="9581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86765658"/>
                  </a:ext>
                </a:extLst>
              </a:tr>
              <a:tr h="471258">
                <a:tc>
                  <a:txBody>
                    <a:bodyPr/>
                    <a:lstStyle/>
                    <a:p>
                      <a:r>
                        <a:rPr lang="en-US" dirty="0"/>
                        <a:t>The program was relevant</a:t>
                      </a:r>
                    </a:p>
                  </a:txBody>
                  <a:tcPr marL="95814" marR="9581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</a:t>
                      </a:r>
                    </a:p>
                  </a:txBody>
                  <a:tcPr marL="95814" marR="9581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35817684"/>
                  </a:ext>
                </a:extLst>
              </a:tr>
              <a:tr h="471258">
                <a:tc>
                  <a:txBody>
                    <a:bodyPr/>
                    <a:lstStyle/>
                    <a:p>
                      <a:r>
                        <a:rPr lang="en-US" dirty="0"/>
                        <a:t>The program supported pedagogical needs</a:t>
                      </a:r>
                    </a:p>
                  </a:txBody>
                  <a:tcPr marL="95814" marR="9581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</a:t>
                      </a:r>
                    </a:p>
                  </a:txBody>
                  <a:tcPr marL="95814" marR="9581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7622846"/>
                  </a:ext>
                </a:extLst>
              </a:tr>
              <a:tr h="471258">
                <a:tc>
                  <a:txBody>
                    <a:bodyPr/>
                    <a:lstStyle/>
                    <a:p>
                      <a:r>
                        <a:rPr lang="en-US" dirty="0"/>
                        <a:t>The program assisted in building</a:t>
                      </a:r>
                      <a:r>
                        <a:rPr lang="en-US" baseline="0" dirty="0"/>
                        <a:t> and district protocols</a:t>
                      </a:r>
                      <a:endParaRPr lang="en-US" dirty="0"/>
                    </a:p>
                  </a:txBody>
                  <a:tcPr marL="95814" marR="9581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</a:t>
                      </a:r>
                    </a:p>
                  </a:txBody>
                  <a:tcPr marL="95814" marR="9581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35316021"/>
                  </a:ext>
                </a:extLst>
              </a:tr>
              <a:tr h="471258">
                <a:tc>
                  <a:txBody>
                    <a:bodyPr/>
                    <a:lstStyle/>
                    <a:p>
                      <a:r>
                        <a:rPr lang="en-US" dirty="0"/>
                        <a:t>Communication of program</a:t>
                      </a:r>
                      <a:r>
                        <a:rPr lang="en-US" baseline="0" dirty="0"/>
                        <a:t> was clear</a:t>
                      </a:r>
                      <a:endParaRPr lang="en-US" dirty="0"/>
                    </a:p>
                  </a:txBody>
                  <a:tcPr marL="95814" marR="9581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</a:t>
                      </a:r>
                    </a:p>
                  </a:txBody>
                  <a:tcPr marL="95814" marR="9581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57787057"/>
                  </a:ext>
                </a:extLst>
              </a:tr>
            </a:tbl>
          </a:graphicData>
        </a:graphic>
      </p:graphicFrame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9CE6B11-6DFB-4DFE-B764-828B1C64B40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D1C70C-36A2-44FC-A083-98959550CFF4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20184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009FECE5-AAD3-4972-975C-44E5B663A0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6841" y="378896"/>
            <a:ext cx="10096959" cy="747579"/>
          </a:xfrm>
        </p:spPr>
        <p:txBody>
          <a:bodyPr anchor="ctr">
            <a:normAutofit/>
          </a:bodyPr>
          <a:lstStyle/>
          <a:p>
            <a:r>
              <a:rPr lang="en-US" sz="4600" dirty="0">
                <a:latin typeface="Palatino Linotype"/>
              </a:rPr>
              <a:t>Mentorship Survey Data Discussion</a:t>
            </a:r>
            <a:endParaRPr lang="en-US" sz="4600" dirty="0"/>
          </a:p>
        </p:txBody>
      </p:sp>
      <p:pic>
        <p:nvPicPr>
          <p:cNvPr id="9" name="Content Placeholder 5" descr="cycle diagram with four steps: plan, implement, collect, and analyze.">
            <a:extLst>
              <a:ext uri="{FF2B5EF4-FFF2-40B4-BE49-F238E27FC236}">
                <a16:creationId xmlns:a16="http://schemas.microsoft.com/office/drawing/2014/main" id="{6F8D521B-71DC-4576-BE5E-B525B9992533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361121" y="1429017"/>
            <a:ext cx="4363115" cy="4498057"/>
          </a:xfrm>
          <a:prstGeom prst="rect">
            <a:avLst/>
          </a:prstGeom>
          <a:noFill/>
        </p:spPr>
      </p:pic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AFB93681-99F0-4AF5-97A9-C1BAB9CA3BB7}"/>
              </a:ext>
            </a:extLst>
          </p:cNvPr>
          <p:cNvSpPr>
            <a:spLocks noGrp="1"/>
          </p:cNvSpPr>
          <p:nvPr>
            <p:ph sz="half" idx="13"/>
          </p:nvPr>
        </p:nvSpPr>
        <p:spPr>
          <a:xfrm>
            <a:off x="5242305" y="1429016"/>
            <a:ext cx="6773427" cy="4498057"/>
          </a:xfrm>
        </p:spPr>
        <p:txBody>
          <a:bodyPr vert="horz" lIns="91440" tIns="45720" rIns="640080" bIns="45720" rtlCol="0" anchor="t">
            <a:normAutofit fontScale="92500" lnSpcReduction="20000"/>
          </a:bodyPr>
          <a:lstStyle/>
          <a:p>
            <a:pPr marL="0" indent="0">
              <a:buNone/>
            </a:pPr>
            <a:r>
              <a:rPr lang="en-US" sz="2400" dirty="0">
                <a:latin typeface="Palatino Linotype"/>
              </a:rPr>
              <a:t>Distributed Leadership Discussion:</a:t>
            </a:r>
          </a:p>
          <a:p>
            <a:r>
              <a:rPr lang="en-US" sz="2000" b="1" dirty="0">
                <a:latin typeface="Palatino Linotype"/>
              </a:rPr>
              <a:t>Analyze</a:t>
            </a:r>
            <a:r>
              <a:rPr lang="en-US" sz="2000" dirty="0">
                <a:latin typeface="Palatino Linotype"/>
              </a:rPr>
              <a:t>: What does the data suggest about the effectiveness of the mentoring program in this school</a:t>
            </a:r>
            <a:r>
              <a:rPr lang="en-US" sz="2000" dirty="0"/>
              <a:t>?</a:t>
            </a:r>
            <a:endParaRPr lang="en-US" sz="2000" dirty="0">
              <a:latin typeface="Palatino Linotype"/>
            </a:endParaRPr>
          </a:p>
          <a:p>
            <a:r>
              <a:rPr lang="en-US" sz="2000" b="1" dirty="0">
                <a:latin typeface="Palatino Linotype"/>
              </a:rPr>
              <a:t>Planning</a:t>
            </a:r>
            <a:r>
              <a:rPr lang="en-US" sz="2000" dirty="0">
                <a:latin typeface="Palatino Linotype"/>
              </a:rPr>
              <a:t>: How could you leverage a ScIP's distributed leadership model and calendar to plan for mentorship changes and additional data collection? </a:t>
            </a:r>
            <a:endParaRPr lang="en-US" sz="2000" dirty="0"/>
          </a:p>
          <a:p>
            <a:r>
              <a:rPr lang="en-US" sz="2000" b="1" dirty="0">
                <a:latin typeface="Palatino Linotype"/>
              </a:rPr>
              <a:t>Implementation</a:t>
            </a:r>
            <a:r>
              <a:rPr lang="en-US" sz="2000" dirty="0">
                <a:latin typeface="Palatino Linotype"/>
              </a:rPr>
              <a:t>: How will you involve and inform stakeholders as you implement mentorship changes and additional data collection? </a:t>
            </a:r>
            <a:endParaRPr lang="en-US" sz="2000" dirty="0"/>
          </a:p>
          <a:p>
            <a:r>
              <a:rPr lang="en-US" sz="2000" b="1" dirty="0">
                <a:latin typeface="Palatino Linotype"/>
              </a:rPr>
              <a:t>Collect</a:t>
            </a:r>
            <a:r>
              <a:rPr lang="en-US" sz="2000" dirty="0">
                <a:latin typeface="Palatino Linotype"/>
              </a:rPr>
              <a:t>: How will you make sure that a comprehensive data set is collected in the future to determine the effectiveness of your implementation?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4404145-486F-4ED1-8B7E-65811072F6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87719" y="6257197"/>
            <a:ext cx="2743200" cy="365125"/>
          </a:xfrm>
        </p:spPr>
        <p:txBody>
          <a:bodyPr anchor="ctr">
            <a:normAutofit/>
          </a:bodyPr>
          <a:lstStyle/>
          <a:p>
            <a:pPr>
              <a:spcAft>
                <a:spcPts val="600"/>
              </a:spcAft>
            </a:pPr>
            <a:fld id="{A3D1C70C-36A2-44FC-A083-98959550CFF4}" type="slidenum">
              <a:rPr lang="en-US" smtClean="0"/>
              <a:pPr>
                <a:spcAft>
                  <a:spcPts val="600"/>
                </a:spcAft>
              </a:pPr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554454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7214F2-0605-4378-A844-3E166EE7FE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1060" y="2055513"/>
            <a:ext cx="10096959" cy="3165970"/>
          </a:xfrm>
        </p:spPr>
        <p:txBody>
          <a:bodyPr/>
          <a:lstStyle/>
          <a:p>
            <a:pPr algn="ctr" rtl="0" eaLnBrk="1" latinLnBrk="0" hangingPunct="1"/>
            <a:r>
              <a:rPr lang="en-US" sz="4800" b="1" kern="1200" dirty="0">
                <a:effectLst/>
                <a:ea typeface="+mn-ea"/>
                <a:cs typeface="+mn-cs"/>
              </a:rPr>
              <a:t>The Process of Data Inquiry in Supporting Evaluation Implementation </a:t>
            </a:r>
            <a:endParaRPr lang="en-US" sz="11500" dirty="0">
              <a:effectLst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86DBCAF-C069-F16C-4E1C-BAC7748B443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D1C70C-36A2-44FC-A083-98959550CFF4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829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/>
          <a:p>
            <a:r>
              <a:rPr lang="en-US" sz="4000" dirty="0">
                <a:latin typeface="Palatino Linotype"/>
              </a:rPr>
              <a:t>Evaluation Implementation: Key Tasks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9926A2C-D245-424B-9F04-21CDADC31F5A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 rIns="91440"/>
          <a:lstStyle/>
          <a:p>
            <a:pPr marL="0" indent="0">
              <a:buNone/>
            </a:pPr>
            <a:r>
              <a:rPr lang="en-US" sz="5000" dirty="0"/>
              <a:t>01</a:t>
            </a:r>
          </a:p>
          <a:p>
            <a:pPr marL="0" indent="0">
              <a:buNone/>
            </a:pPr>
            <a:r>
              <a:rPr lang="en-US" sz="2600" dirty="0"/>
              <a:t>Organize and plan trainings, observations, and other activities pertinent to evaluation.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221EBAE1-7B20-4101-830A-CA5C83220337}"/>
              </a:ext>
            </a:extLst>
          </p:cNvPr>
          <p:cNvSpPr>
            <a:spLocks noGrp="1"/>
          </p:cNvSpPr>
          <p:nvPr>
            <p:ph sz="half" idx="13"/>
          </p:nvPr>
        </p:nvSpPr>
        <p:spPr/>
        <p:txBody>
          <a:bodyPr rIns="91440"/>
          <a:lstStyle/>
          <a:p>
            <a:pPr marL="0" indent="0">
              <a:buNone/>
            </a:pPr>
            <a:r>
              <a:rPr lang="en-US" sz="5000" dirty="0"/>
              <a:t>02</a:t>
            </a:r>
          </a:p>
          <a:p>
            <a:pPr marL="0" indent="0">
              <a:buNone/>
            </a:pPr>
            <a:r>
              <a:rPr lang="en-US" sz="2600" dirty="0"/>
              <a:t>Analyze aggregate evaluation data to make recommendations for further support.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B39182F7-3271-4B8A-B46C-1CD90CB6B22E}"/>
              </a:ext>
            </a:extLst>
          </p:cNvPr>
          <p:cNvSpPr>
            <a:spLocks noGrp="1"/>
          </p:cNvSpPr>
          <p:nvPr>
            <p:ph sz="half" idx="14"/>
          </p:nvPr>
        </p:nvSpPr>
        <p:spPr/>
        <p:txBody>
          <a:bodyPr rIns="91440"/>
          <a:lstStyle/>
          <a:p>
            <a:pPr marL="0" indent="0">
              <a:buNone/>
            </a:pPr>
            <a:r>
              <a:rPr lang="en-US" sz="5000" dirty="0"/>
              <a:t>03</a:t>
            </a:r>
          </a:p>
          <a:p>
            <a:pPr marL="0" indent="0">
              <a:buNone/>
            </a:pPr>
            <a:r>
              <a:rPr lang="en-US" sz="2600" dirty="0"/>
              <a:t>Attend informational sessions and trainings to keep current.</a:t>
            </a:r>
          </a:p>
        </p:txBody>
      </p:sp>
      <p:sp>
        <p:nvSpPr>
          <p:cNvPr id="9" name="Slide Number Placeholder 4">
            <a:extLst>
              <a:ext uri="{FF2B5EF4-FFF2-40B4-BE49-F238E27FC236}">
                <a16:creationId xmlns:a16="http://schemas.microsoft.com/office/drawing/2014/main" id="{52C40A85-A789-AF39-10F4-C015DC43D9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spcAft>
                <a:spcPts val="600"/>
              </a:spcAft>
            </a:pPr>
            <a:fld id="{A3D1C70C-36A2-44FC-A083-98959550CFF4}" type="slidenum">
              <a:rPr lang="en-US" smtClean="0"/>
              <a:pPr>
                <a:spcAft>
                  <a:spcPts val="600"/>
                </a:spcAft>
              </a:pPr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220553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46C58D-A312-4EB5-9E8B-DEA104338F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6841" y="146421"/>
            <a:ext cx="10096959" cy="747579"/>
          </a:xfrm>
        </p:spPr>
        <p:txBody>
          <a:bodyPr anchor="ctr">
            <a:noAutofit/>
          </a:bodyPr>
          <a:lstStyle/>
          <a:p>
            <a:r>
              <a:rPr lang="en-US" sz="3600" dirty="0">
                <a:latin typeface="Palatino Linotype"/>
              </a:rPr>
              <a:t>Evaluation Implementation Aggregate Data Activity</a:t>
            </a:r>
          </a:p>
        </p:txBody>
      </p:sp>
      <p:pic>
        <p:nvPicPr>
          <p:cNvPr id="6" name="Content Placeholder 5" descr="cycle diagram with four steps: plan, implement, collect, and analyze.">
            <a:extLst>
              <a:ext uri="{FF2B5EF4-FFF2-40B4-BE49-F238E27FC236}">
                <a16:creationId xmlns:a16="http://schemas.microsoft.com/office/drawing/2014/main" id="{23B0A64E-4B19-462E-AC30-0BEB9C9F80E1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916477" y="1429017"/>
            <a:ext cx="4363115" cy="4498057"/>
          </a:xfrm>
          <a:prstGeom prst="rect">
            <a:avLst/>
          </a:prstGeom>
          <a:noFill/>
        </p:spPr>
      </p:pic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733A6D2-1571-4D8B-B231-65E6B70DA7B5}"/>
              </a:ext>
            </a:extLst>
          </p:cNvPr>
          <p:cNvSpPr>
            <a:spLocks noGrp="1"/>
          </p:cNvSpPr>
          <p:nvPr>
            <p:ph sz="half" idx="13"/>
          </p:nvPr>
        </p:nvSpPr>
        <p:spPr>
          <a:xfrm>
            <a:off x="5910943" y="1429016"/>
            <a:ext cx="6104789" cy="4498057"/>
          </a:xfrm>
        </p:spPr>
        <p:txBody>
          <a:bodyPr vert="horz" lIns="91440" tIns="45720" rIns="640080" bIns="45720" rtlCol="0" anchor="t">
            <a:normAutofit lnSpcReduction="10000"/>
          </a:bodyPr>
          <a:lstStyle/>
          <a:p>
            <a:pPr>
              <a:lnSpc>
                <a:spcPct val="98000"/>
              </a:lnSpc>
            </a:pPr>
            <a:r>
              <a:rPr lang="en-US" sz="2800" dirty="0">
                <a:latin typeface="Palatino Linotype"/>
              </a:rPr>
              <a:t>The next slide’s sample data set was collected from select observation indicator scores in this middle school. </a:t>
            </a:r>
            <a:endParaRPr lang="en-US" sz="2800" dirty="0"/>
          </a:p>
          <a:p>
            <a:pPr>
              <a:lnSpc>
                <a:spcPct val="98000"/>
              </a:lnSpc>
            </a:pPr>
            <a:r>
              <a:rPr lang="en-US" sz="2800" dirty="0"/>
              <a:t>Analyze the aggregate observation indicator data. What does it tell you?</a:t>
            </a:r>
          </a:p>
          <a:p>
            <a:pPr marL="285750" indent="-285750">
              <a:lnSpc>
                <a:spcPct val="98000"/>
              </a:lnSpc>
              <a:buFont typeface="Arial" panose="020B0604020202020204" pitchFamily="34" charset="0"/>
              <a:buChar char="•"/>
            </a:pPr>
            <a:r>
              <a:rPr lang="en-US" sz="2800" dirty="0">
                <a:latin typeface="Palatino Linotype"/>
              </a:rPr>
              <a:t>What action step(s) might you suggest based on these numbers?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9CE6B11-6DFB-4DFE-B764-828B1C64B4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87719" y="6257197"/>
            <a:ext cx="2743200" cy="365125"/>
          </a:xfrm>
        </p:spPr>
        <p:txBody>
          <a:bodyPr anchor="ctr">
            <a:normAutofit/>
          </a:bodyPr>
          <a:lstStyle/>
          <a:p>
            <a:pPr>
              <a:spcAft>
                <a:spcPts val="600"/>
              </a:spcAft>
            </a:pPr>
            <a:fld id="{A3D1C70C-36A2-44FC-A083-98959550CFF4}" type="slidenum">
              <a:rPr lang="en-US" smtClean="0"/>
              <a:pPr>
                <a:spcAft>
                  <a:spcPts val="600"/>
                </a:spcAft>
              </a:pPr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790957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46C58D-A312-4EB5-9E8B-DEA104338F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ctr">
            <a:normAutofit fontScale="90000"/>
          </a:bodyPr>
          <a:lstStyle/>
          <a:p>
            <a:r>
              <a:rPr lang="en-US" sz="3200" dirty="0">
                <a:latin typeface="Palatino Linotype"/>
              </a:rPr>
              <a:t>Evaluation Implementation Aggregate Data Discussion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2BBB4A93-89ED-47A6-8AEF-025B1848B573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50862" y="1449831"/>
            <a:ext cx="11791755" cy="563130"/>
          </a:xfrm>
        </p:spPr>
        <p:txBody>
          <a:bodyPr>
            <a:normAutofit/>
          </a:bodyPr>
          <a:lstStyle/>
          <a:p>
            <a:pPr algn="ctr"/>
            <a:r>
              <a:rPr lang="en-US" sz="2400" dirty="0"/>
              <a:t>Observation Indicator Data by Grade Level</a:t>
            </a:r>
          </a:p>
        </p:txBody>
      </p:sp>
      <p:graphicFrame>
        <p:nvGraphicFramePr>
          <p:cNvPr id="14" name="Table Placeholder 13">
            <a:extLst>
              <a:ext uri="{FF2B5EF4-FFF2-40B4-BE49-F238E27FC236}">
                <a16:creationId xmlns:a16="http://schemas.microsoft.com/office/drawing/2014/main" id="{10E75AD4-05DB-4515-B119-3B42DDD32030}"/>
              </a:ext>
            </a:extLst>
          </p:cNvPr>
          <p:cNvGraphicFramePr>
            <a:graphicFrameLocks noGrp="1"/>
          </p:cNvGraphicFramePr>
          <p:nvPr>
            <p:ph type="tbl" sz="quarter" idx="12"/>
            <p:extLst>
              <p:ext uri="{D42A27DB-BD31-4B8C-83A1-F6EECF244321}">
                <p14:modId xmlns:p14="http://schemas.microsoft.com/office/powerpoint/2010/main" val="3455704917"/>
              </p:ext>
            </p:extLst>
          </p:nvPr>
        </p:nvGraphicFramePr>
        <p:xfrm>
          <a:off x="150863" y="2096043"/>
          <a:ext cx="11890274" cy="2311298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1047743">
                  <a:extLst>
                    <a:ext uri="{9D8B030D-6E8A-4147-A177-3AD203B41FA5}">
                      <a16:colId xmlns:a16="http://schemas.microsoft.com/office/drawing/2014/main" val="3933835963"/>
                    </a:ext>
                  </a:extLst>
                </a:gridCol>
                <a:gridCol w="3309192">
                  <a:extLst>
                    <a:ext uri="{9D8B030D-6E8A-4147-A177-3AD203B41FA5}">
                      <a16:colId xmlns:a16="http://schemas.microsoft.com/office/drawing/2014/main" val="756379645"/>
                    </a:ext>
                  </a:extLst>
                </a:gridCol>
                <a:gridCol w="2310692">
                  <a:extLst>
                    <a:ext uri="{9D8B030D-6E8A-4147-A177-3AD203B41FA5}">
                      <a16:colId xmlns:a16="http://schemas.microsoft.com/office/drawing/2014/main" val="2239239151"/>
                    </a:ext>
                  </a:extLst>
                </a:gridCol>
                <a:gridCol w="2694017">
                  <a:extLst>
                    <a:ext uri="{9D8B030D-6E8A-4147-A177-3AD203B41FA5}">
                      <a16:colId xmlns:a16="http://schemas.microsoft.com/office/drawing/2014/main" val="203154757"/>
                    </a:ext>
                  </a:extLst>
                </a:gridCol>
                <a:gridCol w="2528630">
                  <a:extLst>
                    <a:ext uri="{9D8B030D-6E8A-4147-A177-3AD203B41FA5}">
                      <a16:colId xmlns:a16="http://schemas.microsoft.com/office/drawing/2014/main" val="2113697568"/>
                    </a:ext>
                  </a:extLst>
                </a:gridCol>
              </a:tblGrid>
              <a:tr h="713790">
                <a:tc>
                  <a:txBody>
                    <a:bodyPr/>
                    <a:lstStyle/>
                    <a:p>
                      <a:r>
                        <a:rPr lang="en-US" sz="1800" dirty="0"/>
                        <a:t>Grade</a:t>
                      </a:r>
                    </a:p>
                  </a:txBody>
                  <a:tcPr marL="181421" marR="181421" marT="44515" marB="44515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Questioning &amp; Discussion Mean</a:t>
                      </a:r>
                    </a:p>
                  </a:txBody>
                  <a:tcPr marL="181421" marR="181421" marT="44515" marB="44515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Student</a:t>
                      </a:r>
                      <a:r>
                        <a:rPr lang="en-US" sz="1800" baseline="0" dirty="0"/>
                        <a:t> Engagement Mean</a:t>
                      </a:r>
                      <a:endParaRPr lang="en-US" sz="1800" dirty="0"/>
                    </a:p>
                  </a:txBody>
                  <a:tcPr marL="181421" marR="181421" marT="44515" marB="44515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Knowledge of Resources  Mean</a:t>
                      </a:r>
                    </a:p>
                  </a:txBody>
                  <a:tcPr marL="181421" marR="181421" marT="44515" marB="44515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Knowledge of Students Mean</a:t>
                      </a:r>
                    </a:p>
                  </a:txBody>
                  <a:tcPr marL="181421" marR="181421" marT="44515" marB="44515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07520377"/>
                  </a:ext>
                </a:extLst>
              </a:tr>
              <a:tr h="466436">
                <a:tc>
                  <a:txBody>
                    <a:bodyPr/>
                    <a:lstStyle/>
                    <a:p>
                      <a:r>
                        <a:rPr lang="en-US" sz="2000" dirty="0"/>
                        <a:t>6</a:t>
                      </a:r>
                    </a:p>
                  </a:txBody>
                  <a:tcPr marL="181421" marR="181421" marT="44515" marB="44515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2.95</a:t>
                      </a:r>
                    </a:p>
                  </a:txBody>
                  <a:tcPr marL="181421" marR="181421" marT="44515" marB="44515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2.53</a:t>
                      </a:r>
                    </a:p>
                  </a:txBody>
                  <a:tcPr marL="181421" marR="181421" marT="44515" marB="44515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3.11</a:t>
                      </a:r>
                    </a:p>
                  </a:txBody>
                  <a:tcPr marL="181421" marR="181421" marT="44515" marB="44515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3.22</a:t>
                      </a:r>
                    </a:p>
                  </a:txBody>
                  <a:tcPr marL="181421" marR="181421" marT="44515" marB="44515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01389565"/>
                  </a:ext>
                </a:extLst>
              </a:tr>
              <a:tr h="466436">
                <a:tc>
                  <a:txBody>
                    <a:bodyPr/>
                    <a:lstStyle/>
                    <a:p>
                      <a:r>
                        <a:rPr lang="en-US" sz="2000" dirty="0"/>
                        <a:t>7</a:t>
                      </a:r>
                    </a:p>
                  </a:txBody>
                  <a:tcPr marL="181421" marR="181421" marT="44515" marB="44515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2.48</a:t>
                      </a:r>
                    </a:p>
                  </a:txBody>
                  <a:tcPr marL="181421" marR="181421" marT="44515" marB="44515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3.50</a:t>
                      </a:r>
                    </a:p>
                  </a:txBody>
                  <a:tcPr marL="181421" marR="181421" marT="44515" marB="44515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3.00</a:t>
                      </a:r>
                    </a:p>
                  </a:txBody>
                  <a:tcPr marL="181421" marR="181421" marT="44515" marB="44515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2.93</a:t>
                      </a:r>
                    </a:p>
                  </a:txBody>
                  <a:tcPr marL="181421" marR="181421" marT="44515" marB="44515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32346339"/>
                  </a:ext>
                </a:extLst>
              </a:tr>
              <a:tr h="466436">
                <a:tc>
                  <a:txBody>
                    <a:bodyPr/>
                    <a:lstStyle/>
                    <a:p>
                      <a:r>
                        <a:rPr lang="en-US" sz="2000" dirty="0"/>
                        <a:t>8</a:t>
                      </a:r>
                    </a:p>
                  </a:txBody>
                  <a:tcPr marL="181421" marR="181421" marT="44515" marB="44515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3.45</a:t>
                      </a:r>
                    </a:p>
                  </a:txBody>
                  <a:tcPr marL="181421" marR="181421" marT="44515" marB="44515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2.99</a:t>
                      </a:r>
                    </a:p>
                  </a:txBody>
                  <a:tcPr marL="181421" marR="181421" marT="44515" marB="44515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3.25</a:t>
                      </a:r>
                    </a:p>
                  </a:txBody>
                  <a:tcPr marL="181421" marR="181421" marT="44515" marB="44515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2.45</a:t>
                      </a:r>
                    </a:p>
                  </a:txBody>
                  <a:tcPr marL="181421" marR="181421" marT="44515" marB="44515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82345029"/>
                  </a:ext>
                </a:extLst>
              </a:tr>
            </a:tbl>
          </a:graphicData>
        </a:graphic>
      </p:graphicFrame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ECC4B5DD-DB9A-4307-BBFA-39E7A697B01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50861" y="4490423"/>
            <a:ext cx="11890273" cy="1467032"/>
          </a:xfrm>
        </p:spPr>
        <p:txBody>
          <a:bodyPr rIns="91440">
            <a:noAutofit/>
          </a:bodyPr>
          <a:lstStyle/>
          <a:p>
            <a:r>
              <a:rPr lang="en-US" sz="2800" dirty="0">
                <a:latin typeface="Palatino Linotype"/>
              </a:rPr>
              <a:t>Using the steps of the data inquiry cycle, work with your team to develop a plan to utilize this information to support evaluation implementation at this school.</a:t>
            </a:r>
            <a:endParaRPr lang="en-US" sz="28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9CE6B11-6DFB-4DFE-B764-828B1C64B40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 anchor="ctr">
            <a:normAutofit/>
          </a:bodyPr>
          <a:lstStyle/>
          <a:p>
            <a:pPr>
              <a:spcAft>
                <a:spcPts val="600"/>
              </a:spcAft>
            </a:pPr>
            <a:fld id="{A3D1C70C-36A2-44FC-A083-98959550CFF4}" type="slidenum">
              <a:rPr lang="en-US" smtClean="0"/>
              <a:pPr>
                <a:spcAft>
                  <a:spcPts val="600"/>
                </a:spcAft>
              </a:pPr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21587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857FFF-0053-4747-B34E-976807CC35A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-1" y="3100243"/>
            <a:ext cx="12191999" cy="1282447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Developing Effective Collaboration with Colleagues Through School Improvement Panels (</a:t>
            </a:r>
            <a:r>
              <a:rPr lang="en-US" dirty="0" err="1"/>
              <a:t>ScIPs</a:t>
            </a:r>
            <a:r>
              <a:rPr lang="en-US" dirty="0"/>
              <a:t>) </a:t>
            </a:r>
            <a:br>
              <a:rPr lang="en-US" dirty="0"/>
            </a:br>
            <a:r>
              <a:rPr lang="en-US" sz="4000" dirty="0"/>
              <a:t>Session 2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012D5881-96EC-447F-A717-A35057F0735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" y="4572282"/>
            <a:ext cx="12191998" cy="2198080"/>
          </a:xfrm>
        </p:spPr>
        <p:txBody>
          <a:bodyPr/>
          <a:lstStyle/>
          <a:p>
            <a:r>
              <a:rPr lang="en-US" dirty="0"/>
              <a:t>Office of Educator Effectiveness</a:t>
            </a:r>
          </a:p>
          <a:p>
            <a:r>
              <a:rPr lang="en-US" dirty="0"/>
              <a:t>October 2022</a:t>
            </a:r>
          </a:p>
        </p:txBody>
      </p:sp>
      <p:pic>
        <p:nvPicPr>
          <p:cNvPr id="6" name="Picture 5" descr="Logo: State of New Jersey, Department of Education.">
            <a:extLst>
              <a:ext uri="{FF2B5EF4-FFF2-40B4-BE49-F238E27FC236}">
                <a16:creationId xmlns:a16="http://schemas.microsoft.com/office/drawing/2014/main" id="{0021F1E6-2135-4F4E-9EA0-EBD236B615B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864" y="6081513"/>
            <a:ext cx="11890272" cy="7680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991618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A27DB5-3D97-4C81-910B-B1F4AC0D3F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8430" y="1294870"/>
            <a:ext cx="10096959" cy="4268260"/>
          </a:xfrm>
        </p:spPr>
        <p:txBody>
          <a:bodyPr/>
          <a:lstStyle/>
          <a:p>
            <a:pPr algn="ctr" rtl="0" eaLnBrk="1" latinLnBrk="0" hangingPunct="1"/>
            <a:r>
              <a:rPr lang="en-US" b="1" kern="1200" dirty="0">
                <a:effectLst/>
                <a:ea typeface="+mn-ea"/>
                <a:cs typeface="+mn-cs"/>
              </a:rPr>
              <a:t>The Process of Data Inquiry in Supporting </a:t>
            </a:r>
            <a:br>
              <a:rPr lang="en-US" b="1" kern="1200" dirty="0">
                <a:effectLst/>
                <a:ea typeface="+mn-ea"/>
                <a:cs typeface="+mn-cs"/>
              </a:rPr>
            </a:br>
            <a:r>
              <a:rPr lang="en-US" b="1" kern="1200" dirty="0">
                <a:effectLst/>
                <a:ea typeface="+mn-ea"/>
                <a:cs typeface="+mn-cs"/>
              </a:rPr>
              <a:t>Professional Development</a:t>
            </a:r>
            <a:endParaRPr lang="en-US" dirty="0">
              <a:effectLst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86DBCAF-C069-F16C-4E1C-BAC7748B443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D1C70C-36A2-44FC-A083-98959550CFF4}" type="slidenum">
              <a:rPr lang="en-US" smtClean="0"/>
              <a:pPr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989284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/>
          <a:p>
            <a:r>
              <a:rPr lang="en-US" sz="4000" dirty="0">
                <a:latin typeface="Palatino Linotype"/>
              </a:rPr>
              <a:t>Professional Development: Key Tasks</a:t>
            </a:r>
          </a:p>
        </p:txBody>
      </p:sp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84C98A23-219C-441E-8DA7-1C54E07AADE6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 lIns="182880" rIns="91440"/>
          <a:lstStyle/>
          <a:p>
            <a:pPr marL="0" indent="0">
              <a:buNone/>
            </a:pPr>
            <a:r>
              <a:rPr lang="en-US" sz="5000" dirty="0"/>
              <a:t>01</a:t>
            </a:r>
          </a:p>
          <a:p>
            <a:pPr marL="0" indent="0">
              <a:buNone/>
            </a:pPr>
            <a:r>
              <a:rPr lang="en-US" sz="2600" dirty="0"/>
              <a:t>Analyze aggregate evaluation data according to observation instrument</a:t>
            </a:r>
          </a:p>
        </p:txBody>
      </p:sp>
      <p:sp>
        <p:nvSpPr>
          <p:cNvPr id="11" name="Content Placeholder 10">
            <a:extLst>
              <a:ext uri="{FF2B5EF4-FFF2-40B4-BE49-F238E27FC236}">
                <a16:creationId xmlns:a16="http://schemas.microsoft.com/office/drawing/2014/main" id="{EBC1709A-3B27-4D53-833A-AFC1744E91FF}"/>
              </a:ext>
            </a:extLst>
          </p:cNvPr>
          <p:cNvSpPr>
            <a:spLocks noGrp="1"/>
          </p:cNvSpPr>
          <p:nvPr>
            <p:ph sz="half" idx="13"/>
          </p:nvPr>
        </p:nvSpPr>
        <p:spPr/>
        <p:txBody>
          <a:bodyPr lIns="182880" rIns="91440"/>
          <a:lstStyle/>
          <a:p>
            <a:pPr marL="0" indent="0">
              <a:buNone/>
            </a:pPr>
            <a:r>
              <a:rPr lang="en-US" sz="5000" dirty="0"/>
              <a:t>02</a:t>
            </a:r>
          </a:p>
          <a:p>
            <a:pPr marL="0" indent="0">
              <a:buNone/>
            </a:pPr>
            <a:r>
              <a:rPr lang="en-US" sz="2600" dirty="0"/>
              <a:t>Identify professional learning needs and plan to implement support</a:t>
            </a:r>
          </a:p>
        </p:txBody>
      </p:sp>
      <p:sp>
        <p:nvSpPr>
          <p:cNvPr id="12" name="Content Placeholder 11">
            <a:extLst>
              <a:ext uri="{FF2B5EF4-FFF2-40B4-BE49-F238E27FC236}">
                <a16:creationId xmlns:a16="http://schemas.microsoft.com/office/drawing/2014/main" id="{293E1663-E563-4BAE-B8C7-B40A4F4DADD8}"/>
              </a:ext>
            </a:extLst>
          </p:cNvPr>
          <p:cNvSpPr>
            <a:spLocks noGrp="1"/>
          </p:cNvSpPr>
          <p:nvPr>
            <p:ph sz="half" idx="14"/>
          </p:nvPr>
        </p:nvSpPr>
        <p:spPr/>
        <p:txBody>
          <a:bodyPr lIns="182880" rIns="91440"/>
          <a:lstStyle/>
          <a:p>
            <a:pPr marL="0" indent="0">
              <a:buNone/>
            </a:pPr>
            <a:r>
              <a:rPr lang="en-US" sz="5000" dirty="0"/>
              <a:t>03</a:t>
            </a:r>
          </a:p>
          <a:p>
            <a:pPr marL="0" indent="0">
              <a:buNone/>
            </a:pPr>
            <a:r>
              <a:rPr lang="en-US" sz="2600" dirty="0"/>
              <a:t>Review “Standards for Professional Learning” to ensure activities align and to assess success</a:t>
            </a:r>
          </a:p>
        </p:txBody>
      </p:sp>
      <p:sp>
        <p:nvSpPr>
          <p:cNvPr id="9" name="Slide Number Placeholder 4">
            <a:extLst>
              <a:ext uri="{FF2B5EF4-FFF2-40B4-BE49-F238E27FC236}">
                <a16:creationId xmlns:a16="http://schemas.microsoft.com/office/drawing/2014/main" id="{B9101622-9A52-ADC6-34D6-2FB3C3CE52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spcAft>
                <a:spcPts val="600"/>
              </a:spcAft>
            </a:pPr>
            <a:fld id="{A3D1C70C-36A2-44FC-A083-98959550CFF4}" type="slidenum">
              <a:rPr lang="en-US" smtClean="0"/>
              <a:pPr>
                <a:spcAft>
                  <a:spcPts val="600"/>
                </a:spcAft>
              </a:pPr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744688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46C58D-A312-4EB5-9E8B-DEA104338F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6841" y="378896"/>
            <a:ext cx="10096959" cy="747579"/>
          </a:xfrm>
        </p:spPr>
        <p:txBody>
          <a:bodyPr anchor="ctr">
            <a:normAutofit/>
          </a:bodyPr>
          <a:lstStyle/>
          <a:p>
            <a:r>
              <a:rPr lang="en-US" sz="4000" dirty="0">
                <a:latin typeface="Palatino Linotype"/>
              </a:rPr>
              <a:t>Professional Development Needs Activity </a:t>
            </a:r>
          </a:p>
        </p:txBody>
      </p:sp>
      <p:pic>
        <p:nvPicPr>
          <p:cNvPr id="6" name="Content Placeholder 5" descr="cycle diagram with four steps: plan, implement, collect, and analyze,">
            <a:extLst>
              <a:ext uri="{FF2B5EF4-FFF2-40B4-BE49-F238E27FC236}">
                <a16:creationId xmlns:a16="http://schemas.microsoft.com/office/drawing/2014/main" id="{23B0A64E-4B19-462E-AC30-0BEB9C9F80E1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916477" y="1429017"/>
            <a:ext cx="4363115" cy="4498057"/>
          </a:xfrm>
          <a:prstGeom prst="rect">
            <a:avLst/>
          </a:prstGeom>
          <a:noFill/>
        </p:spPr>
      </p:pic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733A6D2-1571-4D8B-B231-65E6B70DA7B5}"/>
              </a:ext>
            </a:extLst>
          </p:cNvPr>
          <p:cNvSpPr>
            <a:spLocks noGrp="1"/>
          </p:cNvSpPr>
          <p:nvPr>
            <p:ph sz="half" idx="13"/>
          </p:nvPr>
        </p:nvSpPr>
        <p:spPr>
          <a:xfrm>
            <a:off x="5910943" y="1429016"/>
            <a:ext cx="6104789" cy="4498057"/>
          </a:xfrm>
        </p:spPr>
        <p:txBody>
          <a:bodyPr vert="horz" lIns="91440" tIns="45720" rIns="640080" bIns="45720" rtlCol="0" anchor="t">
            <a:normAutofit/>
          </a:bodyPr>
          <a:lstStyle/>
          <a:p>
            <a:pPr>
              <a:lnSpc>
                <a:spcPct val="98000"/>
              </a:lnSpc>
            </a:pPr>
            <a:r>
              <a:rPr lang="en-US" sz="2800" dirty="0">
                <a:latin typeface="Palatino Linotype"/>
              </a:rPr>
              <a:t>The next slide’s schoolwide sample data set was collected from aggregate elementary school observation data.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>
                <a:latin typeface="Palatino Linotype"/>
              </a:rPr>
              <a:t>What professional learning needs might be warranted based on what is seen here?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9CE6B11-6DFB-4DFE-B764-828B1C64B4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87719" y="6257197"/>
            <a:ext cx="2743200" cy="365125"/>
          </a:xfrm>
        </p:spPr>
        <p:txBody>
          <a:bodyPr anchor="ctr">
            <a:normAutofit/>
          </a:bodyPr>
          <a:lstStyle/>
          <a:p>
            <a:pPr>
              <a:spcAft>
                <a:spcPts val="600"/>
              </a:spcAft>
            </a:pPr>
            <a:fld id="{A3D1C70C-36A2-44FC-A083-98959550CFF4}" type="slidenum">
              <a:rPr lang="en-US" smtClean="0"/>
              <a:pPr>
                <a:spcAft>
                  <a:spcPts val="600"/>
                </a:spcAft>
              </a:pPr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455963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46C58D-A312-4EB5-9E8B-DEA104338F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>
                <a:latin typeface="Palatino Linotype"/>
              </a:rPr>
              <a:t>Professional Development Needs Data Set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6540BFCF-6420-447E-8CE0-CE7452108F60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46050" y="1216025"/>
            <a:ext cx="5272258" cy="462463"/>
          </a:xfrm>
        </p:spPr>
        <p:txBody>
          <a:bodyPr>
            <a:noAutofit/>
          </a:bodyPr>
          <a:lstStyle/>
          <a:p>
            <a:r>
              <a:rPr lang="en-US" sz="2000" dirty="0"/>
              <a:t>Highest Observation Instrument Elements</a:t>
            </a:r>
          </a:p>
        </p:txBody>
      </p:sp>
      <p:graphicFrame>
        <p:nvGraphicFramePr>
          <p:cNvPr id="16" name="Table 5">
            <a:extLst>
              <a:ext uri="{FF2B5EF4-FFF2-40B4-BE49-F238E27FC236}">
                <a16:creationId xmlns:a16="http://schemas.microsoft.com/office/drawing/2014/main" id="{C21A4E85-EDDD-43A7-B17E-CC5B149E6161}"/>
              </a:ext>
            </a:extLst>
          </p:cNvPr>
          <p:cNvGraphicFramePr>
            <a:graphicFrameLocks noGrp="1"/>
          </p:cNvGraphicFramePr>
          <p:nvPr>
            <p:ph type="tbl" sz="quarter" idx="12"/>
            <p:extLst>
              <p:ext uri="{D42A27DB-BD31-4B8C-83A1-F6EECF244321}">
                <p14:modId xmlns:p14="http://schemas.microsoft.com/office/powerpoint/2010/main" val="3954208308"/>
              </p:ext>
            </p:extLst>
          </p:nvPr>
        </p:nvGraphicFramePr>
        <p:xfrm>
          <a:off x="181288" y="1678488"/>
          <a:ext cx="5237018" cy="219743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263242">
                  <a:extLst>
                    <a:ext uri="{9D8B030D-6E8A-4147-A177-3AD203B41FA5}">
                      <a16:colId xmlns:a16="http://schemas.microsoft.com/office/drawing/2014/main" val="2245832049"/>
                    </a:ext>
                  </a:extLst>
                </a:gridCol>
                <a:gridCol w="973776">
                  <a:extLst>
                    <a:ext uri="{9D8B030D-6E8A-4147-A177-3AD203B41FA5}">
                      <a16:colId xmlns:a16="http://schemas.microsoft.com/office/drawing/2014/main" val="2832606153"/>
                    </a:ext>
                  </a:extLst>
                </a:gridCol>
              </a:tblGrid>
              <a:tr h="45863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0" dirty="0">
                          <a:solidFill>
                            <a:schemeClr val="tx1"/>
                          </a:solidFill>
                        </a:rPr>
                        <a:t>Professional Responsibilities (Domain Mean)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3.30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17903401"/>
                  </a:ext>
                </a:extLst>
              </a:tr>
              <a:tr h="45863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0" dirty="0">
                          <a:solidFill>
                            <a:schemeClr val="tx1"/>
                          </a:solidFill>
                        </a:rPr>
                        <a:t>Demonstrating Flexibility and Responsiveness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3.26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45901614"/>
                  </a:ext>
                </a:extLst>
              </a:tr>
              <a:tr h="45863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0" dirty="0">
                          <a:solidFill>
                            <a:schemeClr val="tx1"/>
                          </a:solidFill>
                        </a:rPr>
                        <a:t>Organizing Physical Space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3.24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3265018"/>
                  </a:ext>
                </a:extLst>
              </a:tr>
              <a:tr h="45863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0" dirty="0">
                          <a:solidFill>
                            <a:schemeClr val="tx1"/>
                          </a:solidFill>
                        </a:rPr>
                        <a:t>Managing Classroom Procedures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3.15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49832819"/>
                  </a:ext>
                </a:extLst>
              </a:tr>
            </a:tbl>
          </a:graphicData>
        </a:graphic>
      </p:graphicFrame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4A60733C-3A4E-4C0A-8671-F06C3E7A914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63668" y="4031995"/>
            <a:ext cx="5272258" cy="612775"/>
          </a:xfrm>
        </p:spPr>
        <p:txBody>
          <a:bodyPr>
            <a:noAutofit/>
          </a:bodyPr>
          <a:lstStyle/>
          <a:p>
            <a:r>
              <a:rPr lang="en-US" sz="2000" dirty="0"/>
              <a:t>Lowest Observation Instrument Elements</a:t>
            </a:r>
          </a:p>
        </p:txBody>
      </p:sp>
      <p:graphicFrame>
        <p:nvGraphicFramePr>
          <p:cNvPr id="17" name="Table 5">
            <a:extLst>
              <a:ext uri="{FF2B5EF4-FFF2-40B4-BE49-F238E27FC236}">
                <a16:creationId xmlns:a16="http://schemas.microsoft.com/office/drawing/2014/main" id="{66812B21-8DF5-4337-9158-DD7FE4E56211}"/>
              </a:ext>
            </a:extLst>
          </p:cNvPr>
          <p:cNvGraphicFramePr>
            <a:graphicFrameLocks noGrp="1"/>
          </p:cNvGraphicFramePr>
          <p:nvPr>
            <p:ph type="tbl" sz="quarter" idx="14"/>
            <p:extLst>
              <p:ext uri="{D42A27DB-BD31-4B8C-83A1-F6EECF244321}">
                <p14:modId xmlns:p14="http://schemas.microsoft.com/office/powerpoint/2010/main" val="2604832390"/>
              </p:ext>
            </p:extLst>
          </p:nvPr>
        </p:nvGraphicFramePr>
        <p:xfrm>
          <a:off x="180975" y="4597400"/>
          <a:ext cx="5237018" cy="137590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286992">
                  <a:extLst>
                    <a:ext uri="{9D8B030D-6E8A-4147-A177-3AD203B41FA5}">
                      <a16:colId xmlns:a16="http://schemas.microsoft.com/office/drawing/2014/main" val="2245832049"/>
                    </a:ext>
                  </a:extLst>
                </a:gridCol>
                <a:gridCol w="950026">
                  <a:extLst>
                    <a:ext uri="{9D8B030D-6E8A-4147-A177-3AD203B41FA5}">
                      <a16:colId xmlns:a16="http://schemas.microsoft.com/office/drawing/2014/main" val="2832606153"/>
                    </a:ext>
                  </a:extLst>
                </a:gridCol>
              </a:tblGrid>
              <a:tr h="458636">
                <a:tc>
                  <a:txBody>
                    <a:bodyPr/>
                    <a:lstStyle/>
                    <a:p>
                      <a:r>
                        <a:rPr lang="en-US" b="0" dirty="0">
                          <a:solidFill>
                            <a:schemeClr val="tx1"/>
                          </a:solidFill>
                        </a:rPr>
                        <a:t>Questioning</a:t>
                      </a:r>
                      <a:r>
                        <a:rPr lang="en-US" b="0" baseline="0" dirty="0">
                          <a:solidFill>
                            <a:schemeClr val="tx1"/>
                          </a:solidFill>
                        </a:rPr>
                        <a:t> and Discussion Techniques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2.68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17903401"/>
                  </a:ext>
                </a:extLst>
              </a:tr>
              <a:tr h="458636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b="0" dirty="0">
                          <a:solidFill>
                            <a:schemeClr val="tx1"/>
                          </a:solidFill>
                        </a:rPr>
                        <a:t>Engaging Students in</a:t>
                      </a:r>
                      <a:r>
                        <a:rPr lang="en-US" b="0" baseline="0" dirty="0">
                          <a:solidFill>
                            <a:schemeClr val="tx1"/>
                          </a:solidFill>
                        </a:rPr>
                        <a:t> Learning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2.53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45901614"/>
                  </a:ext>
                </a:extLst>
              </a:tr>
              <a:tr h="458636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b="0" dirty="0">
                          <a:solidFill>
                            <a:schemeClr val="tx1"/>
                          </a:solidFill>
                        </a:rPr>
                        <a:t>Knowledge of Resources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2.24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3265018"/>
                  </a:ext>
                </a:extLst>
              </a:tr>
            </a:tbl>
          </a:graphicData>
        </a:graphic>
      </p:graphicFrame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5DE537F4-3F2C-4B83-A788-E5909CA7371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>
            <a:noAutofit/>
          </a:bodyPr>
          <a:lstStyle/>
          <a:p>
            <a:pPr marL="285750" indent="-285750"/>
            <a:r>
              <a:rPr lang="en-US" sz="2400" dirty="0">
                <a:latin typeface="Palatino Linotype"/>
              </a:rPr>
              <a:t>Analyze the data regarding aggregate observation data collected in this elementary school.</a:t>
            </a:r>
          </a:p>
          <a:p>
            <a:pPr marL="285750" indent="-285750"/>
            <a:r>
              <a:rPr lang="en-US" sz="2400" dirty="0"/>
              <a:t>What professional learning needs might be warranted based on what is seen here?</a:t>
            </a:r>
          </a:p>
          <a:p>
            <a:pPr marL="285750" indent="-285750"/>
            <a:r>
              <a:rPr lang="en-US" sz="2400" dirty="0"/>
              <a:t>What action step(s) would you suggest based on these numbers?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9CE6B11-6DFB-4DFE-B764-828B1C64B40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D1C70C-36A2-44FC-A083-98959550CFF4}" type="slidenum">
              <a:rPr lang="en-US" smtClean="0"/>
              <a:pPr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674858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27401C-0BE9-4368-83D4-5821A0C018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2753" y="1351237"/>
            <a:ext cx="10096959" cy="4155526"/>
          </a:xfrm>
        </p:spPr>
        <p:txBody>
          <a:bodyPr/>
          <a:lstStyle/>
          <a:p>
            <a:pPr algn="ctr" rtl="0" eaLnBrk="1" latinLnBrk="0" hangingPunct="1"/>
            <a:r>
              <a:rPr lang="en-US" b="1" kern="1200" dirty="0">
                <a:effectLst/>
                <a:ea typeface="+mn-ea"/>
                <a:cs typeface="+mn-cs"/>
              </a:rPr>
              <a:t>Leveraging the Work of </a:t>
            </a:r>
            <a:r>
              <a:rPr lang="en-US" b="1" kern="1200" dirty="0" err="1">
                <a:effectLst/>
                <a:ea typeface="+mn-ea"/>
                <a:cs typeface="+mn-cs"/>
              </a:rPr>
              <a:t>ScIPs</a:t>
            </a:r>
            <a:r>
              <a:rPr lang="en-US" b="1" kern="1200" dirty="0">
                <a:effectLst/>
                <a:ea typeface="+mn-ea"/>
                <a:cs typeface="+mn-cs"/>
              </a:rPr>
              <a:t> to Ensure </a:t>
            </a:r>
            <a:br>
              <a:rPr lang="en-US" b="1" kern="1200" dirty="0">
                <a:effectLst/>
                <a:ea typeface="+mn-ea"/>
                <a:cs typeface="+mn-cs"/>
              </a:rPr>
            </a:br>
            <a:r>
              <a:rPr lang="en-US" b="1" kern="1200" dirty="0">
                <a:effectLst/>
                <a:ea typeface="+mn-ea"/>
                <a:cs typeface="+mn-cs"/>
              </a:rPr>
              <a:t>Equitable Outcomes </a:t>
            </a:r>
            <a:endParaRPr lang="en-US" dirty="0">
              <a:effectLst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86DBCAF-C069-F16C-4E1C-BAC7748B443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D1C70C-36A2-44FC-A083-98959550CFF4}" type="slidenum">
              <a:rPr lang="en-US" smtClean="0"/>
              <a:pPr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730343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20809E-28BE-8871-25BF-795D573B7B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>
                <a:latin typeface="Palatino Linotype"/>
              </a:rPr>
              <a:t>Ensuring Equitable Outcomes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12CC8B81-6C11-4209-8B3F-B56687B4C1AF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758536" y="1265259"/>
            <a:ext cx="10273532" cy="1343004"/>
          </a:xfrm>
        </p:spPr>
        <p:txBody>
          <a:bodyPr/>
          <a:lstStyle/>
          <a:p>
            <a:pPr marL="0" indent="0">
              <a:buNone/>
            </a:pPr>
            <a:r>
              <a:rPr lang="en-US" sz="2400" dirty="0">
                <a:latin typeface="Palatino Linotype"/>
              </a:rPr>
              <a:t>“…establish expectations for equity, create structures to ensure equitable access to learning, and sustain a culture of support for all staff." </a:t>
            </a:r>
            <a:br>
              <a:rPr lang="en-US" sz="2400" dirty="0">
                <a:latin typeface="Palatino Linotype"/>
              </a:rPr>
            </a:br>
            <a:r>
              <a:rPr lang="en-US" sz="2400" dirty="0">
                <a:latin typeface="Palatino Linotype"/>
              </a:rPr>
              <a:t>-Learning Forward 2022</a:t>
            </a:r>
            <a:endParaRPr lang="en-US" sz="2400" dirty="0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902B74D7-0C07-4C3E-8145-16261589B326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211137" y="2822596"/>
            <a:ext cx="11769725" cy="3114675"/>
          </a:xfrm>
        </p:spPr>
        <p:txBody>
          <a:bodyPr>
            <a:noAutofit/>
          </a:bodyPr>
          <a:lstStyle/>
          <a:p>
            <a:pPr marL="342900" indent="-342900">
              <a:lnSpc>
                <a:spcPct val="100000"/>
              </a:lnSpc>
            </a:pPr>
            <a:r>
              <a:rPr lang="en-US" sz="2400" dirty="0" err="1">
                <a:latin typeface="Palatino Linotype"/>
              </a:rPr>
              <a:t>ScIPs</a:t>
            </a:r>
            <a:r>
              <a:rPr lang="en-US" sz="2400" dirty="0">
                <a:latin typeface="Palatino Linotype"/>
              </a:rPr>
              <a:t> recognize in promoting the growth of educators that culture in schools is critical in creating conditions for learning. </a:t>
            </a:r>
          </a:p>
          <a:p>
            <a:pPr marL="342900" indent="-342900">
              <a:lnSpc>
                <a:spcPct val="100000"/>
              </a:lnSpc>
            </a:pPr>
            <a:r>
              <a:rPr lang="en-US" sz="2400" dirty="0" err="1">
                <a:latin typeface="Palatino Linotype"/>
              </a:rPr>
              <a:t>ScIPs</a:t>
            </a:r>
            <a:r>
              <a:rPr lang="en-US" sz="2400" dirty="0">
                <a:latin typeface="Palatino Linotype"/>
              </a:rPr>
              <a:t> are transparent bodies who make decisions focused on leveraging evaluation systems as a vehicle for professional learning.</a:t>
            </a:r>
            <a:endParaRPr lang="en-US" sz="2400" dirty="0"/>
          </a:p>
          <a:p>
            <a:pPr marL="342900" indent="-342900">
              <a:lnSpc>
                <a:spcPct val="100000"/>
              </a:lnSpc>
            </a:pPr>
            <a:r>
              <a:rPr lang="en-US" sz="2400" dirty="0" err="1">
                <a:latin typeface="Palatino Linotype"/>
              </a:rPr>
              <a:t>ScIPs</a:t>
            </a:r>
            <a:r>
              <a:rPr lang="en-US" sz="2400" dirty="0">
                <a:latin typeface="Palatino Linotype"/>
              </a:rPr>
              <a:t> prioritize trust with an understanding that a supportive professional culture improves teacher satisfaction and retention.</a:t>
            </a:r>
            <a:endParaRPr lang="en-US" sz="24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065B30A-427F-1CA0-06BF-1BC990663A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1C70C-36A2-44FC-A083-98959550CFF4}" type="slidenum">
              <a:rPr lang="en-US" smtClean="0"/>
              <a:pPr/>
              <a:t>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644936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A07908-0A76-4B69-ACEB-A28C766AFF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6841" y="235678"/>
            <a:ext cx="10096959" cy="747579"/>
          </a:xfrm>
        </p:spPr>
        <p:txBody>
          <a:bodyPr/>
          <a:lstStyle/>
          <a:p>
            <a:r>
              <a:rPr lang="en-US" sz="3600" dirty="0">
                <a:latin typeface="Palatino Linotype"/>
              </a:rPr>
              <a:t>Ensuring Equitable Outcomes Through </a:t>
            </a:r>
            <a:r>
              <a:rPr lang="en-US" sz="3600" dirty="0" err="1">
                <a:latin typeface="Palatino Linotype"/>
              </a:rPr>
              <a:t>ScIPs</a:t>
            </a:r>
            <a:r>
              <a:rPr lang="en-US" sz="3600" dirty="0">
                <a:latin typeface="Palatino Linotype"/>
              </a:rPr>
              <a:t>: A Discussion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22C2056A-3BB0-4DE5-BDAB-9C9B1E90B556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550717" y="1135062"/>
            <a:ext cx="10356659" cy="13430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400" dirty="0">
                <a:latin typeface="Palatino Linotype"/>
              </a:rPr>
              <a:t>“…establish expectations for equity, create structures to ensure equitable access to learning, and sustain a culture of support for all staff." </a:t>
            </a:r>
            <a:br>
              <a:rPr lang="en-US" sz="2400" dirty="0">
                <a:latin typeface="Palatino Linotype"/>
              </a:rPr>
            </a:br>
            <a:r>
              <a:rPr lang="en-US" sz="2400" dirty="0">
                <a:latin typeface="Palatino Linotype"/>
              </a:rPr>
              <a:t>-Learning Forward 2022</a:t>
            </a:r>
            <a:endParaRPr lang="en-US" sz="2400" dirty="0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DF522619-7ABA-407B-8C83-2850225D1496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211137" y="2810294"/>
            <a:ext cx="11769725" cy="3114675"/>
          </a:xfrm>
        </p:spPr>
        <p:txBody>
          <a:bodyPr rIns="91440">
            <a:noAutofit/>
          </a:bodyPr>
          <a:lstStyle/>
          <a:p>
            <a:pPr marL="0" indent="0">
              <a:buNone/>
            </a:pPr>
            <a:r>
              <a:rPr lang="en-US" sz="2400" dirty="0">
                <a:latin typeface="Palatino Linotype"/>
              </a:rPr>
              <a:t>In your groups:</a:t>
            </a:r>
            <a:endParaRPr lang="en-US" sz="2400" dirty="0"/>
          </a:p>
          <a:p>
            <a:r>
              <a:rPr lang="en-US" sz="2400" dirty="0">
                <a:latin typeface="Palatino Linotype"/>
              </a:rPr>
              <a:t>Pick any one of the three areas you just engaged in (mentoring, evaluation and implementation, professional development) and discuss the ways your suggestions may support equitable outcomes.</a:t>
            </a:r>
            <a:endParaRPr lang="en-US" sz="2400" dirty="0"/>
          </a:p>
          <a:p>
            <a:r>
              <a:rPr lang="en-US" sz="2400" dirty="0">
                <a:latin typeface="Palatino Linotype"/>
              </a:rPr>
              <a:t>What data will inform your success for this initiative? </a:t>
            </a:r>
            <a:endParaRPr lang="en-US" sz="24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278D6A3-1176-4F11-935B-DBB85C0DE5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1C70C-36A2-44FC-A083-98959550CFF4}" type="slidenum">
              <a:rPr lang="en-US" smtClean="0"/>
              <a:pPr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873916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D31EBB49-994B-485A-A1ED-BBDBE17FCC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Palatino Linotype"/>
              </a:rPr>
              <a:t>Request </a:t>
            </a:r>
            <a:endParaRPr lang="en-US" dirty="0"/>
          </a:p>
        </p:txBody>
      </p:sp>
      <p:sp>
        <p:nvSpPr>
          <p:cNvPr id="8" name="Content Placeholder 4">
            <a:extLst>
              <a:ext uri="{FF2B5EF4-FFF2-40B4-BE49-F238E27FC236}">
                <a16:creationId xmlns:a16="http://schemas.microsoft.com/office/drawing/2014/main" id="{56D025DB-6A80-4068-A44E-CF3FD2C75B2B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ln>
            <a:noFill/>
          </a:ln>
        </p:spPr>
        <p:txBody>
          <a:bodyPr vert="horz" lIns="91440" tIns="45720" rIns="640080" bIns="45720" rtlCol="0" anchor="t">
            <a:normAutofit/>
          </a:bodyPr>
          <a:lstStyle/>
          <a:p>
            <a:r>
              <a:rPr lang="en-US" sz="3200" dirty="0">
                <a:latin typeface="Palatino Linotype"/>
              </a:rPr>
              <a:t>Between now and our final session we would ask you to track one concept you have implemented this year.</a:t>
            </a:r>
          </a:p>
          <a:p>
            <a:r>
              <a:rPr lang="en-US" sz="3200" dirty="0">
                <a:latin typeface="Palatino Linotype"/>
              </a:rPr>
              <a:t>As part of that tracking, we would love to learn from your experiences:</a:t>
            </a:r>
          </a:p>
          <a:p>
            <a:pPr lvl="1"/>
            <a:r>
              <a:rPr lang="en-US" sz="2800" dirty="0">
                <a:latin typeface="Palatino Linotype"/>
              </a:rPr>
              <a:t>Optional DOE follow up support with your school.</a:t>
            </a:r>
          </a:p>
          <a:p>
            <a:pPr lvl="1"/>
            <a:r>
              <a:rPr lang="en-US" sz="2800" dirty="0">
                <a:latin typeface="Palatino Linotype"/>
              </a:rPr>
              <a:t>Panel session celebrating successes in session three.</a:t>
            </a:r>
            <a:endParaRPr lang="en-US" sz="2800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C5E526B-F24C-43FB-B1F4-B60941F51FF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D1C70C-36A2-44FC-A083-98959550CFF4}" type="slidenum">
              <a:rPr lang="en-US" smtClean="0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916817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78C807-6166-4E3A-9257-F47894A1A5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Reflection Activity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F1F6394-7E41-4E6C-8013-FCBD0168B880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ln>
            <a:noFill/>
          </a:ln>
        </p:spPr>
        <p:txBody>
          <a:bodyPr vert="horz" lIns="91440" tIns="45720" rIns="822960" bIns="45720" rtlCol="0" anchor="t">
            <a:normAutofit/>
          </a:bodyPr>
          <a:lstStyle/>
          <a:p>
            <a:pPr marL="342900" indent="-342900"/>
            <a:r>
              <a:rPr lang="en-US" sz="2800" dirty="0">
                <a:latin typeface="Palatino Linotype"/>
              </a:rPr>
              <a:t>One thing learned today that you could immediately implement?</a:t>
            </a:r>
            <a:endParaRPr lang="en-US" sz="2800" dirty="0"/>
          </a:p>
          <a:p>
            <a:pPr marL="342900" indent="-342900"/>
            <a:r>
              <a:rPr lang="en-US" sz="2800" dirty="0">
                <a:latin typeface="Palatino Linotype"/>
              </a:rPr>
              <a:t>Are there any topics discussed today that you would like us to consider exploring further in our next session?</a:t>
            </a:r>
            <a:endParaRPr lang="en-US" sz="2800" dirty="0"/>
          </a:p>
          <a:p>
            <a:pPr marL="342900" indent="-342900"/>
            <a:r>
              <a:rPr lang="en-US" sz="2800" dirty="0">
                <a:latin typeface="Palatino Linotype"/>
              </a:rPr>
              <a:t>Are there any topics not yet explored that you would like us to consider exploring further in our final session?</a:t>
            </a:r>
            <a:endParaRPr lang="en-US" sz="28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3BCD25E-1190-4140-B223-C37A4EC5A59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D1C70C-36A2-44FC-A083-98959550CFF4}" type="slidenum">
              <a:rPr lang="en-US" smtClean="0"/>
              <a:pPr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464847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>
            <a:extLst>
              <a:ext uri="{FF2B5EF4-FFF2-40B4-BE49-F238E27FC236}">
                <a16:creationId xmlns:a16="http://schemas.microsoft.com/office/drawing/2014/main" id="{64F85022-EDFF-4EDD-B667-A88593A320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Thank You!</a:t>
            </a:r>
          </a:p>
        </p:txBody>
      </p:sp>
      <p:sp>
        <p:nvSpPr>
          <p:cNvPr id="11" name="Website">
            <a:extLst>
              <a:ext uri="{FF2B5EF4-FFF2-40B4-BE49-F238E27FC236}">
                <a16:creationId xmlns:a16="http://schemas.microsoft.com/office/drawing/2014/main" id="{4E6DD0DE-325E-47CB-9D78-EE0FDE0A11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New Jersey Department of Education: </a:t>
            </a:r>
            <a:r>
              <a:rPr lang="en-US" dirty="0">
                <a:solidFill>
                  <a:srgbClr val="0000FF"/>
                </a:solidFill>
                <a:hlinkClick r:id="rId2" action="ppaction://hlinkfile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nj.gov/education</a:t>
            </a:r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13" name="follow us">
            <a:extLst>
              <a:ext uri="{FF2B5EF4-FFF2-40B4-BE49-F238E27FC236}">
                <a16:creationId xmlns:a16="http://schemas.microsoft.com/office/drawing/2014/main" id="{77A7B8E1-EB02-481A-BD3A-59EA2A8BC5B0}"/>
              </a:ext>
            </a:extLst>
          </p:cNvPr>
          <p:cNvSpPr>
            <a:spLocks noGrp="1"/>
          </p:cNvSpPr>
          <p:nvPr>
            <p:ph idx="14"/>
          </p:nvPr>
        </p:nvSpPr>
        <p:spPr/>
        <p:txBody>
          <a:bodyPr lIns="0" rIns="0"/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dirty="0"/>
              <a:t>Follow Us!</a:t>
            </a:r>
          </a:p>
        </p:txBody>
      </p:sp>
      <p:sp>
        <p:nvSpPr>
          <p:cNvPr id="14" name="Facebook">
            <a:extLst>
              <a:ext uri="{FF2B5EF4-FFF2-40B4-BE49-F238E27FC236}">
                <a16:creationId xmlns:a16="http://schemas.microsoft.com/office/drawing/2014/main" id="{0CBEF407-C3B6-4B85-8243-D0BA28E5B79E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en-US" dirty="0">
                <a:solidFill>
                  <a:srgbClr val="0000FF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Facebook: </a:t>
            </a:r>
            <a:br>
              <a:rPr lang="en-US" dirty="0">
                <a:solidFill>
                  <a:srgbClr val="0000FF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</a:br>
            <a:r>
              <a:rPr lang="en-US" dirty="0">
                <a:solidFill>
                  <a:srgbClr val="0000FF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@</a:t>
            </a:r>
            <a:r>
              <a:rPr lang="en-US" dirty="0" err="1">
                <a:solidFill>
                  <a:srgbClr val="0000FF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njdeptofed</a:t>
            </a:r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15" name="Twitter">
            <a:extLst>
              <a:ext uri="{FF2B5EF4-FFF2-40B4-BE49-F238E27FC236}">
                <a16:creationId xmlns:a16="http://schemas.microsoft.com/office/drawing/2014/main" id="{1A8F26DE-B75D-4EBE-A8B0-CF0F3A1FBE08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>
                <a:solidFill>
                  <a:srgbClr val="0000FF"/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Twitter: @</a:t>
            </a:r>
            <a:r>
              <a:rPr lang="en-US" dirty="0" err="1">
                <a:solidFill>
                  <a:srgbClr val="0000FF"/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NewJerseyDOE</a:t>
            </a:r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16" name="Instagram">
            <a:extLst>
              <a:ext uri="{FF2B5EF4-FFF2-40B4-BE49-F238E27FC236}">
                <a16:creationId xmlns:a16="http://schemas.microsoft.com/office/drawing/2014/main" id="{58F04EFC-1539-4C41-9563-96A4CBC2B19F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lang="en-US" dirty="0">
                <a:solidFill>
                  <a:srgbClr val="0000FF"/>
                </a:solidFill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Instagram: </a:t>
            </a:r>
            <a:br>
              <a:rPr lang="en-US" dirty="0">
                <a:solidFill>
                  <a:srgbClr val="0000FF"/>
                </a:solidFill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</a:br>
            <a:r>
              <a:rPr lang="en-US" dirty="0">
                <a:solidFill>
                  <a:srgbClr val="0000FF"/>
                </a:solidFill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@</a:t>
            </a:r>
            <a:r>
              <a:rPr lang="en-US" dirty="0" err="1">
                <a:solidFill>
                  <a:srgbClr val="0000FF"/>
                </a:solidFill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NewJerseyDoe</a:t>
            </a:r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0C726423-45AA-4205-B15A-BC45069AF0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1C70C-36A2-44FC-A083-98959550CFF4}" type="slidenum">
              <a:rPr lang="en-US" dirty="0" smtClean="0"/>
              <a:t>29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39223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80CE1931-C949-46BA-BEAC-FFDD1C9680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Session Objective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2A66F9B3-58F0-4F09-8A7D-828C61B2C1EF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 vert="horz" lIns="91440" tIns="45720" rIns="822960" bIns="45720" rtlCol="0" anchor="t">
            <a:normAutofit/>
          </a:bodyPr>
          <a:lstStyle/>
          <a:p>
            <a:pPr marL="0" indent="0">
              <a:buNone/>
            </a:pPr>
            <a:r>
              <a:rPr lang="en-US" dirty="0"/>
              <a:t>Participants will apply a data inquiry cycle process to support equitable outcomes in their local context.</a:t>
            </a:r>
          </a:p>
          <a:p>
            <a:pPr marL="457200" lvl="1" indent="0">
              <a:buNone/>
            </a:pPr>
            <a:r>
              <a:rPr lang="en-US" dirty="0"/>
              <a:t>This step-by-step process will help participants shape conditions for data-driven decision making and dialogue in their School Improvement Panels.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28BE934-D574-4042-AEF7-717DE79382F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D1C70C-36A2-44FC-A083-98959550CFF4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61512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0B4133A9-A654-4667-B037-C155D65848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Norms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6352F10A-0582-4315-959A-725ADA671D70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pPr fontAlgn="base"/>
            <a:r>
              <a:rPr lang="en-US" dirty="0"/>
              <a:t>Students should be at the center of our work </a:t>
            </a:r>
          </a:p>
          <a:p>
            <a:pPr fontAlgn="base"/>
            <a:r>
              <a:rPr lang="en-US" dirty="0"/>
              <a:t>Be open, kind, and collaborative </a:t>
            </a:r>
          </a:p>
          <a:p>
            <a:pPr fontAlgn="base"/>
            <a:r>
              <a:rPr lang="en-US" dirty="0"/>
              <a:t>Interact early and often</a:t>
            </a:r>
          </a:p>
          <a:p>
            <a:pPr fontAlgn="base"/>
            <a:r>
              <a:rPr lang="en-US" dirty="0"/>
              <a:t>Take a “</a:t>
            </a:r>
            <a:r>
              <a:rPr lang="en-US" dirty="0" err="1"/>
              <a:t>humbition</a:t>
            </a:r>
            <a:r>
              <a:rPr lang="en-US" dirty="0"/>
              <a:t>” orientation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1B9A255-6F6C-4792-931F-83F54703504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D1C70C-36A2-44FC-A083-98959550CFF4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94229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0A3F77-5F4D-4548-9DA4-29AF24DDDA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Agenda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5DB8598-4E49-4DC9-9B52-6625A933E445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71451" y="1131968"/>
            <a:ext cx="11849100" cy="4803775"/>
          </a:xfrm>
        </p:spPr>
        <p:txBody>
          <a:bodyPr vert="horz" lIns="91440" tIns="45720" rIns="822960" bIns="45720" rtlCol="0" anchor="t">
            <a:noAutofit/>
          </a:bodyPr>
          <a:lstStyle/>
          <a:p>
            <a:pPr marL="514350" indent="-514350">
              <a:lnSpc>
                <a:spcPct val="100000"/>
              </a:lnSpc>
              <a:buAutoNum type="arabicPeriod"/>
            </a:pPr>
            <a:r>
              <a:rPr lang="en-US" sz="2800" dirty="0">
                <a:latin typeface="Palatino Linotype"/>
              </a:rPr>
              <a:t>The Process of Data Inquiry in </a:t>
            </a:r>
            <a:r>
              <a:rPr lang="en-US" sz="2800" dirty="0" err="1">
                <a:latin typeface="Palatino Linotype"/>
              </a:rPr>
              <a:t>ScIPs</a:t>
            </a:r>
            <a:endParaRPr lang="en-US" sz="2800" dirty="0"/>
          </a:p>
          <a:p>
            <a:pPr marL="514350" indent="-514350">
              <a:lnSpc>
                <a:spcPct val="100000"/>
              </a:lnSpc>
              <a:buAutoNum type="arabicPeriod"/>
            </a:pPr>
            <a:r>
              <a:rPr lang="en-US" sz="2800" dirty="0">
                <a:latin typeface="Palatino Linotype"/>
              </a:rPr>
              <a:t>The Process of Data Inquiry in Supporting</a:t>
            </a:r>
          </a:p>
          <a:p>
            <a:pPr lvl="1">
              <a:lnSpc>
                <a:spcPct val="100000"/>
              </a:lnSpc>
            </a:pPr>
            <a:r>
              <a:rPr lang="en-US" sz="2400" dirty="0">
                <a:latin typeface="Palatino Linotype"/>
              </a:rPr>
              <a:t>Mentoring Program Conversations</a:t>
            </a:r>
            <a:endParaRPr lang="en-US" sz="2400" dirty="0"/>
          </a:p>
          <a:p>
            <a:pPr lvl="1">
              <a:lnSpc>
                <a:spcPct val="100000"/>
              </a:lnSpc>
            </a:pPr>
            <a:r>
              <a:rPr lang="en-US" sz="2400" dirty="0">
                <a:latin typeface="Palatino Linotype"/>
              </a:rPr>
              <a:t>Evaluation Implementation </a:t>
            </a:r>
            <a:endParaRPr lang="en-US" sz="2400" dirty="0"/>
          </a:p>
          <a:p>
            <a:pPr lvl="1">
              <a:lnSpc>
                <a:spcPct val="100000"/>
              </a:lnSpc>
            </a:pPr>
            <a:r>
              <a:rPr lang="en-US" sz="2400" dirty="0">
                <a:latin typeface="Palatino Linotype"/>
              </a:rPr>
              <a:t>Professional Development</a:t>
            </a:r>
          </a:p>
          <a:p>
            <a:pPr marL="514350" indent="-514350">
              <a:lnSpc>
                <a:spcPct val="100000"/>
              </a:lnSpc>
              <a:buAutoNum type="arabicPeriod"/>
            </a:pPr>
            <a:r>
              <a:rPr lang="en-US" sz="2800" dirty="0">
                <a:latin typeface="Palatino Linotype"/>
              </a:rPr>
              <a:t>Leveraging the Work of </a:t>
            </a:r>
            <a:r>
              <a:rPr lang="en-US" sz="2800" dirty="0" err="1">
                <a:latin typeface="Palatino Linotype"/>
              </a:rPr>
              <a:t>ScIPs</a:t>
            </a:r>
            <a:r>
              <a:rPr lang="en-US" sz="2800" dirty="0">
                <a:latin typeface="Palatino Linotype"/>
              </a:rPr>
              <a:t> to Ensure Equitable Outcomes 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0FFD760-E86B-4689-AB6D-F836A85E782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D1C70C-36A2-44FC-A083-98959550CFF4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17301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587EF1-361C-449A-93BF-838A122131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9321" y="2214880"/>
            <a:ext cx="10096959" cy="1715755"/>
          </a:xfrm>
        </p:spPr>
        <p:txBody>
          <a:bodyPr/>
          <a:lstStyle/>
          <a:p>
            <a:pPr algn="ctr" rtl="0" eaLnBrk="1" latinLnBrk="0" hangingPunct="1"/>
            <a:r>
              <a:rPr lang="en-US" b="1" kern="1200" dirty="0">
                <a:effectLst/>
                <a:ea typeface="+mn-ea"/>
                <a:cs typeface="+mn-cs"/>
              </a:rPr>
              <a:t>The Process of Data Inquiry </a:t>
            </a:r>
            <a:br>
              <a:rPr lang="en-US" b="1" kern="1200" dirty="0">
                <a:effectLst/>
                <a:ea typeface="+mn-ea"/>
                <a:cs typeface="+mn-cs"/>
              </a:rPr>
            </a:br>
            <a:r>
              <a:rPr lang="en-US" b="1" kern="1200" dirty="0">
                <a:effectLst/>
                <a:ea typeface="+mn-ea"/>
                <a:cs typeface="+mn-cs"/>
              </a:rPr>
              <a:t>in </a:t>
            </a:r>
            <a:r>
              <a:rPr lang="en-US" b="1" kern="1200" dirty="0" err="1">
                <a:effectLst/>
                <a:ea typeface="+mn-ea"/>
                <a:cs typeface="+mn-cs"/>
              </a:rPr>
              <a:t>ScIPs</a:t>
            </a:r>
            <a:endParaRPr lang="en-US" dirty="0">
              <a:effectLst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86DBCAF-C069-F16C-4E1C-BAC7748B443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D1C70C-36A2-44FC-A083-98959550CFF4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07949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B26E05-32DC-709F-4ABA-2C18C3D9D8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5000" b="1" kern="1200" dirty="0">
                <a:solidFill>
                  <a:srgbClr val="6E2405"/>
                </a:solidFill>
                <a:effectLst/>
                <a:latin typeface="Palatino Linotype" panose="02040502050505030304" pitchFamily="18" charset="0"/>
                <a:ea typeface="+mj-ea"/>
                <a:cs typeface="+mj-cs"/>
              </a:rPr>
              <a:t>Key Tasks of the </a:t>
            </a:r>
            <a:r>
              <a:rPr lang="en-US" sz="5000" b="1" kern="1200" dirty="0" err="1">
                <a:solidFill>
                  <a:srgbClr val="6E2405"/>
                </a:solidFill>
                <a:effectLst/>
                <a:latin typeface="Palatino Linotype" panose="02040502050505030304" pitchFamily="18" charset="0"/>
                <a:ea typeface="+mj-ea"/>
                <a:cs typeface="+mj-cs"/>
              </a:rPr>
              <a:t>ScIP</a:t>
            </a:r>
            <a:r>
              <a:rPr lang="en-US" sz="5000" b="1" kern="1200" dirty="0">
                <a:solidFill>
                  <a:srgbClr val="6E2405"/>
                </a:solidFill>
                <a:effectLst/>
                <a:latin typeface="Palatino Linotype" panose="02040502050505030304" pitchFamily="18" charset="0"/>
                <a:ea typeface="+mj-ea"/>
                <a:cs typeface="+mj-cs"/>
              </a:rPr>
              <a:t>: A Review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E17987A-8215-9926-0FFA-886ADA21A7D7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en-US" dirty="0"/>
              <a:t>Venn Diagram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2C44B01-BAF5-9459-0C22-67D40BD901D3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720857" y="1847850"/>
            <a:ext cx="2911844" cy="849313"/>
          </a:xfrm>
        </p:spPr>
        <p:txBody>
          <a:bodyPr rIns="91440">
            <a:normAutofit/>
          </a:bodyPr>
          <a:lstStyle/>
          <a:p>
            <a:r>
              <a:rPr lang="en-US" dirty="0"/>
              <a:t>Mentoring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DEADE66-64DD-8A4A-ACAD-83781979594E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3006247" y="4103198"/>
            <a:ext cx="2505206" cy="1150139"/>
          </a:xfrm>
        </p:spPr>
        <p:txBody>
          <a:bodyPr rIns="91440">
            <a:normAutofit fontScale="70000" lnSpcReduction="20000"/>
          </a:bodyPr>
          <a:lstStyle/>
          <a:p>
            <a:r>
              <a:rPr lang="en-US" dirty="0"/>
              <a:t>Professional Development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816AF68C-EB1A-410F-C173-5CF100149CA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845479" y="4103199"/>
            <a:ext cx="2743200" cy="1150139"/>
          </a:xfrm>
        </p:spPr>
        <p:txBody>
          <a:bodyPr rIns="91440">
            <a:normAutofit fontScale="70000" lnSpcReduction="20000"/>
          </a:bodyPr>
          <a:lstStyle/>
          <a:p>
            <a:r>
              <a:rPr lang="en-US" dirty="0"/>
              <a:t>Evaluation Implementation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98608E2-135C-6F2E-7774-A4620E582F0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D1C70C-36A2-44FC-A083-98959550CFF4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88883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>
            <a:extLst>
              <a:ext uri="{FF2B5EF4-FFF2-40B4-BE49-F238E27FC236}">
                <a16:creationId xmlns:a16="http://schemas.microsoft.com/office/drawing/2014/main" id="{0DC49193-4194-2065-2FA6-41981F3E4D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21417" y="133506"/>
            <a:ext cx="10096959" cy="747579"/>
          </a:xfrm>
        </p:spPr>
        <p:txBody>
          <a:bodyPr/>
          <a:lstStyle/>
          <a:p>
            <a:r>
              <a:rPr lang="en-US" sz="3600" dirty="0">
                <a:latin typeface="Palatino Linotype"/>
              </a:rPr>
              <a:t>The Process of Data Inquiry in School Improvement Panels </a:t>
            </a:r>
            <a:endParaRPr lang="en-US" sz="3600" dirty="0"/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B403CAFB-7298-7816-C156-69142FA2BE7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76270" y="1429017"/>
            <a:ext cx="6321394" cy="4498057"/>
          </a:xfrm>
          <a:ln>
            <a:solidFill>
              <a:schemeClr val="tx2"/>
            </a:solidFill>
          </a:ln>
        </p:spPr>
        <p:txBody>
          <a:bodyPr vert="horz" lIns="91440" tIns="45720" rIns="640080" bIns="45720" rtlCol="0" anchor="t">
            <a:noAutofit/>
          </a:bodyPr>
          <a:lstStyle/>
          <a:p>
            <a:pPr marL="0" indent="0">
              <a:buNone/>
            </a:pPr>
            <a:r>
              <a:rPr lang="en-US" sz="2200" dirty="0">
                <a:latin typeface="Palatino Linotype"/>
              </a:rPr>
              <a:t>Participants will apply a data inquiry cycle process to support equitable outcomes in their local context.</a:t>
            </a:r>
            <a:endParaRPr lang="en-US" dirty="0"/>
          </a:p>
          <a:p>
            <a:pPr lvl="1"/>
            <a:r>
              <a:rPr lang="en-US" sz="2000" dirty="0">
                <a:latin typeface="Palatino Linotype"/>
              </a:rPr>
              <a:t>Plan utilizing available data points to formulate.</a:t>
            </a:r>
          </a:p>
          <a:p>
            <a:pPr lvl="1"/>
            <a:r>
              <a:rPr lang="en-US" sz="2000" dirty="0">
                <a:latin typeface="Palatino Linotype"/>
              </a:rPr>
              <a:t>Implement the plan throughout the school.</a:t>
            </a:r>
          </a:p>
          <a:p>
            <a:pPr lvl="1"/>
            <a:r>
              <a:rPr lang="en-US" sz="2000" dirty="0">
                <a:latin typeface="Palatino Linotype"/>
              </a:rPr>
              <a:t>Collect data to evaluate how the plan is working.</a:t>
            </a:r>
          </a:p>
          <a:p>
            <a:pPr lvl="1"/>
            <a:r>
              <a:rPr lang="en-US" sz="2000" dirty="0">
                <a:latin typeface="Palatino Linotype"/>
              </a:rPr>
              <a:t>Analyze the data, potentially tweaking the plan moving forward. </a:t>
            </a:r>
            <a:endParaRPr lang="en-US" sz="2000" dirty="0"/>
          </a:p>
        </p:txBody>
      </p:sp>
      <p:pic>
        <p:nvPicPr>
          <p:cNvPr id="8" name="Picture 7" descr="cycle diagram with four steps: plan, implement, collect, and analyze.">
            <a:extLst>
              <a:ext uri="{FF2B5EF4-FFF2-40B4-BE49-F238E27FC236}">
                <a16:creationId xmlns:a16="http://schemas.microsoft.com/office/drawing/2014/main" id="{92A99C2F-6CEB-4F67-B144-0C26D965F5C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67804" y="1523374"/>
            <a:ext cx="4363115" cy="4498057"/>
          </a:xfrm>
          <a:prstGeom prst="rect">
            <a:avLst/>
          </a:prstGeom>
          <a:noFill/>
        </p:spPr>
      </p:pic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A39AD53-1F57-4CC8-A80F-6D1180E486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87719" y="6257197"/>
            <a:ext cx="2743200" cy="365125"/>
          </a:xfrm>
        </p:spPr>
        <p:txBody>
          <a:bodyPr anchor="ctr">
            <a:normAutofit/>
          </a:bodyPr>
          <a:lstStyle/>
          <a:p>
            <a:pPr>
              <a:spcAft>
                <a:spcPts val="600"/>
              </a:spcAft>
            </a:pPr>
            <a:fld id="{A3D1C70C-36A2-44FC-A083-98959550CFF4}" type="slidenum">
              <a:rPr lang="en-US" smtClean="0"/>
              <a:pPr>
                <a:spcAft>
                  <a:spcPts val="600"/>
                </a:spcAft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474912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>
            <a:extLst>
              <a:ext uri="{FF2B5EF4-FFF2-40B4-BE49-F238E27FC236}">
                <a16:creationId xmlns:a16="http://schemas.microsoft.com/office/drawing/2014/main" id="{0DC49193-4194-2065-2FA6-41981F3E4D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>
                <a:latin typeface="Palatino Linotype"/>
              </a:rPr>
              <a:t>Distributed Leadership and Data Inquiry in </a:t>
            </a:r>
            <a:r>
              <a:rPr lang="en-US" sz="3200" dirty="0" err="1">
                <a:latin typeface="Palatino Linotype"/>
              </a:rPr>
              <a:t>ScIPs</a:t>
            </a:r>
            <a:endParaRPr lang="en-US" sz="3200" dirty="0"/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1621B4D6-B8D0-44B9-91BE-0FDE836BD862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 sz="3200" dirty="0">
                <a:latin typeface="Palatino Linotype"/>
              </a:rPr>
              <a:t>A team of educators from different levels of leadership, grades, and/or subject areas who work collaboratively to create positive, schoolwide change.</a:t>
            </a:r>
            <a:endParaRPr lang="en-US" sz="3200" dirty="0"/>
          </a:p>
          <a:p>
            <a:pPr marL="514350" indent="-514350">
              <a:buFont typeface="Arial" panose="020B0604020202020204" pitchFamily="34" charset="0"/>
              <a:buAutoNum type="arabicPeriod"/>
            </a:pPr>
            <a:r>
              <a:rPr lang="en-US" sz="3200" dirty="0">
                <a:latin typeface="Palatino Linotype"/>
              </a:rPr>
              <a:t>Actively engage teachers </a:t>
            </a:r>
            <a:endParaRPr lang="en-US" sz="3200" dirty="0"/>
          </a:p>
          <a:p>
            <a:pPr marL="514350" indent="-514350">
              <a:buFont typeface="Arial" panose="020B0604020202020204" pitchFamily="34" charset="0"/>
              <a:buAutoNum type="arabicPeriod"/>
            </a:pPr>
            <a:r>
              <a:rPr lang="en-US" sz="3200" dirty="0">
                <a:latin typeface="Palatino Linotype"/>
              </a:rPr>
              <a:t>Routinely evaluate student data </a:t>
            </a:r>
          </a:p>
          <a:p>
            <a:pPr marL="514350" indent="-514350">
              <a:buFont typeface="Arial" panose="020B0604020202020204" pitchFamily="34" charset="0"/>
              <a:buAutoNum type="arabicPeriod"/>
            </a:pPr>
            <a:r>
              <a:rPr lang="en-US" sz="3200" dirty="0">
                <a:latin typeface="Palatino Linotype"/>
              </a:rPr>
              <a:t>Make content-focused decisions </a:t>
            </a:r>
          </a:p>
          <a:p>
            <a:pPr marL="514350" indent="-514350">
              <a:buFont typeface="Arial" panose="020B0604020202020204" pitchFamily="34" charset="0"/>
              <a:buAutoNum type="arabicPeriod"/>
            </a:pPr>
            <a:r>
              <a:rPr lang="en-US" sz="3200" dirty="0">
                <a:latin typeface="Palatino Linotype"/>
              </a:rPr>
              <a:t>Commit to continuous improvement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A39AD53-1F57-4CC8-A80F-6D1180E486F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 anchor="ctr">
            <a:normAutofit/>
          </a:bodyPr>
          <a:lstStyle/>
          <a:p>
            <a:pPr>
              <a:spcAft>
                <a:spcPts val="600"/>
              </a:spcAft>
            </a:pPr>
            <a:fld id="{A3D1C70C-36A2-44FC-A083-98959550CFF4}" type="slidenum">
              <a:rPr lang="en-US" smtClean="0"/>
              <a:pPr>
                <a:spcAft>
                  <a:spcPts val="600"/>
                </a:spcAft>
              </a:pPr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0185236"/>
      </p:ext>
    </p:extLst>
  </p:cSld>
  <p:clrMapOvr>
    <a:masterClrMapping/>
  </p:clrMapOvr>
</p:sld>
</file>

<file path=ppt/theme/theme1.xml><?xml version="1.0" encoding="utf-8"?>
<a:theme xmlns:a="http://schemas.openxmlformats.org/drawingml/2006/main" name="NDJOE_Main">
  <a:themeElements>
    <a:clrScheme name="Custom 5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000FF"/>
      </a:hlink>
      <a:folHlink>
        <a:srgbClr val="954F72"/>
      </a:folHlink>
    </a:clrScheme>
    <a:fontScheme name="NJDOE Template 0921">
      <a:majorFont>
        <a:latin typeface="Palatino Linotype"/>
        <a:ea typeface=""/>
        <a:cs typeface=""/>
      </a:majorFont>
      <a:minorFont>
        <a:latin typeface="Palatino Linotype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Limited CE_CEAS Jan. 2022 Board Meeting PPT" id="{30625426-5E45-423C-A086-D189175F8AEC}" vid="{516CCBD6-42E9-4246-B316-E552D0E2BA20}"/>
    </a:ext>
  </a:extLst>
</a:theme>
</file>

<file path=ppt/theme/theme2.xml><?xml version="1.0" encoding="utf-8"?>
<a:theme xmlns:a="http://schemas.openxmlformats.org/drawingml/2006/main" name="NJDOE_TitleSlide">
  <a:themeElements>
    <a:clrScheme name="Custom 4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000FF"/>
      </a:hlink>
      <a:folHlink>
        <a:srgbClr val="954F72"/>
      </a:folHlink>
    </a:clrScheme>
    <a:fontScheme name="NJDOE Template 0921">
      <a:majorFont>
        <a:latin typeface="Palatino Linotype"/>
        <a:ea typeface=""/>
        <a:cs typeface=""/>
      </a:majorFont>
      <a:minorFont>
        <a:latin typeface="Palatino Linotype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Limited CE_CEAS Jan. 2022 Board Meeting PPT" id="{30625426-5E45-423C-A086-D189175F8AEC}" vid="{0B8C2E95-4014-48D3-9497-32CCCB2E8F92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Unknown Document Type" ma:contentTypeID="0x010104" ma:contentTypeVersion="0" ma:contentTypeDescription="" ma:contentTypeScope="" ma:versionID="05d83ceaa0bbd2e3bc716e6e66bd857a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b3d69fe45253d5ff147bb69036b756a7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 ma:readOnly="true"/>
        <xsd:element ref="dc:title" minOccurs="0" maxOccurs="1" ma:index="3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275D6410-9442-43C6-A014-787ED6625951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7EFD1CCD-1BD7-44A5-A7B1-D4F133F50CC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4A6760BC-9C32-493E-AA20-0D56537D6FAE}">
  <ds:schemaRefs>
    <ds:schemaRef ds:uri="http://schemas.microsoft.com/office/infopath/2007/PartnerControls"/>
    <ds:schemaRef ds:uri="http://schemas.microsoft.com/office/2006/metadata/properties"/>
    <ds:schemaRef ds:uri="http://schemas.openxmlformats.org/package/2006/metadata/core-properties"/>
    <ds:schemaRef ds:uri="http://schemas.microsoft.com/office/2006/documentManagement/types"/>
    <ds:schemaRef ds:uri="http://purl.org/dc/dcmitype/"/>
    <ds:schemaRef ds:uri="http://purl.org/dc/terms/"/>
    <ds:schemaRef ds:uri="http://www.w3.org/XML/1998/namespace"/>
    <ds:schemaRef ds:uri="http://purl.org/dc/elements/1.1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171</TotalTime>
  <Words>1320</Words>
  <Application>Microsoft Office PowerPoint</Application>
  <PresentationFormat>Widescreen</PresentationFormat>
  <Paragraphs>206</Paragraphs>
  <Slides>29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29</vt:i4>
      </vt:variant>
    </vt:vector>
  </HeadingPairs>
  <TitlesOfParts>
    <vt:vector size="34" baseType="lpstr">
      <vt:lpstr>Arial</vt:lpstr>
      <vt:lpstr>Calibri</vt:lpstr>
      <vt:lpstr>Palatino Linotype</vt:lpstr>
      <vt:lpstr>NDJOE_Main</vt:lpstr>
      <vt:lpstr>NJDOE_TitleSlide</vt:lpstr>
      <vt:lpstr>Reflections from Session One</vt:lpstr>
      <vt:lpstr>Developing Effective Collaboration with Colleagues Through School Improvement Panels (ScIPs)  Session 2</vt:lpstr>
      <vt:lpstr>Session Objective</vt:lpstr>
      <vt:lpstr>Norms</vt:lpstr>
      <vt:lpstr>Agenda</vt:lpstr>
      <vt:lpstr>The Process of Data Inquiry  in ScIPs</vt:lpstr>
      <vt:lpstr>Key Tasks of the ScIP: A Review</vt:lpstr>
      <vt:lpstr>The Process of Data Inquiry in School Improvement Panels </vt:lpstr>
      <vt:lpstr>Distributed Leadership and Data Inquiry in ScIPs</vt:lpstr>
      <vt:lpstr>Turn and Talk Warm Up </vt:lpstr>
      <vt:lpstr>The Process of Data Inquiry in Supporting Mentoring Program Conversations</vt:lpstr>
      <vt:lpstr>Mentorship: Key Tasks</vt:lpstr>
      <vt:lpstr>Mentorship Survey Data Activity</vt:lpstr>
      <vt:lpstr>Mentorship Survey Data</vt:lpstr>
      <vt:lpstr>Mentorship Survey Data Discussion</vt:lpstr>
      <vt:lpstr>The Process of Data Inquiry in Supporting Evaluation Implementation </vt:lpstr>
      <vt:lpstr>Evaluation Implementation: Key Tasks</vt:lpstr>
      <vt:lpstr>Evaluation Implementation Aggregate Data Activity</vt:lpstr>
      <vt:lpstr>Evaluation Implementation Aggregate Data Discussion</vt:lpstr>
      <vt:lpstr>The Process of Data Inquiry in Supporting  Professional Development</vt:lpstr>
      <vt:lpstr>Professional Development: Key Tasks</vt:lpstr>
      <vt:lpstr>Professional Development Needs Activity </vt:lpstr>
      <vt:lpstr>Professional Development Needs Data Set</vt:lpstr>
      <vt:lpstr>Leveraging the Work of ScIPs to Ensure  Equitable Outcomes </vt:lpstr>
      <vt:lpstr>Ensuring Equitable Outcomes</vt:lpstr>
      <vt:lpstr>Ensuring Equitable Outcomes Through ScIPs: A Discussion</vt:lpstr>
      <vt:lpstr>Request </vt:lpstr>
      <vt:lpstr>Reflection Activity</vt:lpstr>
      <vt:lpstr>Thank You!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Developing Effective Collaboration with Colleagues Through School Improvement Panels (ScIPs)  Session 2</dc:title>
  <dc:creator>New Jersey Department of Education</dc:creator>
  <cp:lastModifiedBy>Thomas, Elizabeth</cp:lastModifiedBy>
  <cp:revision>722</cp:revision>
  <dcterms:created xsi:type="dcterms:W3CDTF">2022-08-09T19:52:04Z</dcterms:created>
  <dcterms:modified xsi:type="dcterms:W3CDTF">2024-07-25T12:43:09Z</dcterms:modified>
</cp:coreProperties>
</file>