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8" r:id="rId5"/>
    <p:sldMasterId id="2147483682" r:id="rId6"/>
    <p:sldMasterId id="2147483713" r:id="rId7"/>
    <p:sldMasterId id="2147483715" r:id="rId8"/>
    <p:sldMasterId id="2147483718" r:id="rId9"/>
  </p:sldMasterIdLst>
  <p:notesMasterIdLst>
    <p:notesMasterId r:id="rId38"/>
  </p:notesMasterIdLst>
  <p:handoutMasterIdLst>
    <p:handoutMasterId r:id="rId39"/>
  </p:handoutMasterIdLst>
  <p:sldIdLst>
    <p:sldId id="256" r:id="rId10"/>
    <p:sldId id="2647" r:id="rId11"/>
    <p:sldId id="2102" r:id="rId12"/>
    <p:sldId id="2654" r:id="rId13"/>
    <p:sldId id="2651" r:id="rId14"/>
    <p:sldId id="2209" r:id="rId15"/>
    <p:sldId id="265" r:id="rId16"/>
    <p:sldId id="2655" r:id="rId17"/>
    <p:sldId id="261" r:id="rId18"/>
    <p:sldId id="262" r:id="rId19"/>
    <p:sldId id="263" r:id="rId20"/>
    <p:sldId id="264" r:id="rId21"/>
    <p:sldId id="2636" r:id="rId22"/>
    <p:sldId id="2652" r:id="rId23"/>
    <p:sldId id="2646" r:id="rId24"/>
    <p:sldId id="2639" r:id="rId25"/>
    <p:sldId id="2633" r:id="rId26"/>
    <p:sldId id="258" r:id="rId27"/>
    <p:sldId id="2640" r:id="rId28"/>
    <p:sldId id="2641" r:id="rId29"/>
    <p:sldId id="2656" r:id="rId30"/>
    <p:sldId id="2643" r:id="rId31"/>
    <p:sldId id="2653" r:id="rId32"/>
    <p:sldId id="2645" r:id="rId33"/>
    <p:sldId id="2644" r:id="rId34"/>
    <p:sldId id="2077" r:id="rId35"/>
    <p:sldId id="275" r:id="rId36"/>
    <p:sldId id="2657" r:id="rId3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Introduction" id="{74979E3C-C49E-4378-82D5-D2E116D7AE21}">
          <p14:sldIdLst>
            <p14:sldId id="256"/>
            <p14:sldId id="2647"/>
            <p14:sldId id="2102"/>
            <p14:sldId id="2654"/>
          </p14:sldIdLst>
        </p14:section>
        <p14:section name="Title IIA As Fuel" id="{B4EB77CA-E824-4CFB-B6E5-1A7510090F36}">
          <p14:sldIdLst>
            <p14:sldId id="2651"/>
            <p14:sldId id="2209"/>
            <p14:sldId id="265"/>
            <p14:sldId id="2655"/>
            <p14:sldId id="261"/>
            <p14:sldId id="262"/>
            <p14:sldId id="263"/>
            <p14:sldId id="264"/>
            <p14:sldId id="2636"/>
          </p14:sldIdLst>
        </p14:section>
        <p14:section name="The Engine: Continuous Improvement" id="{ACC92FF6-1311-4D2C-82C1-ED106885DF02}">
          <p14:sldIdLst>
            <p14:sldId id="2652"/>
            <p14:sldId id="2646"/>
            <p14:sldId id="2639"/>
            <p14:sldId id="2633"/>
            <p14:sldId id="258"/>
            <p14:sldId id="2640"/>
            <p14:sldId id="2641"/>
            <p14:sldId id="2656"/>
            <p14:sldId id="2643"/>
          </p14:sldIdLst>
        </p14:section>
        <p14:section name="The Destination and Conclusion" id="{A7AE04D3-5A76-4200-8144-4827134B28CB}">
          <p14:sldIdLst>
            <p14:sldId id="2653"/>
            <p14:sldId id="2645"/>
            <p14:sldId id="2644"/>
          </p14:sldIdLst>
        </p14:section>
        <p14:section name="Conclusion" id="{35A8D94C-8AE3-4F41-A6F7-7DDA4C3D47B1}">
          <p14:sldIdLst>
            <p14:sldId id="2077"/>
            <p14:sldId id="275"/>
            <p14:sldId id="26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050403-B4AE-10F3-0F2C-F905BEED65CE}" name="Pasculli, Diana" initials="PD" userId="S::dpascull@doe.nj.gov::985891a8-e4ca-4513-91aa-9d74f57d5ac3" providerId="AD"/>
  <p188:author id="{53699024-C36E-83F7-2ADC-94245D7C7944}" name="Caldwell-Wong, Antoinette" initials="CA" userId="S::acaldwel@doe.nj.gov::458b6031-cfbf-4008-9b13-7067b39981e7" providerId="AD"/>
  <p188:author id="{02AF9781-7340-0DF2-EFC5-E6A136A48608}" name="Gallagher, Amy" initials="AG" userId="S::agallagh@doe.nj.gov::496dfe81-9838-4803-ad9e-45b261635a82" providerId="AD"/>
  <p188:author id="{02052291-EAA7-100F-1D73-031239E46DF8}" name="Frank, Peter" initials="PF" userId="S::pfrank@doe.nj.gov::1fa809db-4681-424a-93c4-17c3613d38d5" providerId="AD"/>
  <p188:author id="{F041B1F3-61D5-E46F-F69F-3CB50C6112A8}" name="Osgoodby, Stephanie" initials="OS" userId="S::sosgoodb@doe.nj.gov::6c430c09-0f45-4149-ab43-623cc94d159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34519"/>
    <a:srgbClr val="C6D5E4"/>
    <a:srgbClr val="104E72"/>
    <a:srgbClr val="FCB040"/>
    <a:srgbClr val="6E2306"/>
    <a:srgbClr val="3C5E81"/>
    <a:srgbClr val="D2EBF9"/>
    <a:srgbClr val="6E2405"/>
    <a:srgbClr val="A7D8F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4827A-D3B2-A845-B1BD-45AD967874D4}" v="2560" dt="2025-08-01T19:39:14.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22"/>
    <p:restoredTop sz="54846"/>
  </p:normalViewPr>
  <p:slideViewPr>
    <p:cSldViewPr snapToGrid="0">
      <p:cViewPr varScale="1">
        <p:scale>
          <a:sx n="58" d="100"/>
          <a:sy n="58" d="100"/>
        </p:scale>
        <p:origin x="480" y="192"/>
      </p:cViewPr>
      <p:guideLst/>
    </p:cSldViewPr>
  </p:slideViewPr>
  <p:outlineViewPr>
    <p:cViewPr>
      <p:scale>
        <a:sx n="20" d="100"/>
        <a:sy n="20"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7195D-FF1B-45A7-AAB7-98E9B55D075B}" type="doc">
      <dgm:prSet loTypeId="urn:microsoft.com/office/officeart/2005/8/layout/vList3" loCatId="list" qsTypeId="urn:microsoft.com/office/officeart/2005/8/quickstyle/simple1" qsCatId="simple" csTypeId="urn:microsoft.com/office/officeart/2005/8/colors/accent1_2" csCatId="accent1" phldr="1"/>
      <dgm:spPr/>
    </dgm:pt>
    <dgm:pt modelId="{1FF5E74C-F779-4209-B22A-1ADBBA852658}">
      <dgm:prSet/>
      <dgm:spPr>
        <a:solidFill>
          <a:srgbClr val="104E72"/>
        </a:solidFill>
      </dgm:spPr>
      <dgm:t>
        <a:bodyPr/>
        <a:lstStyle/>
        <a:p>
          <a:r>
            <a:rPr lang="en-US"/>
            <a:t>Blended Format: Presentation + Action Planning Workshop</a:t>
          </a:r>
        </a:p>
      </dgm:t>
      <dgm:extLst>
        <a:ext uri="{E40237B7-FDA0-4F09-8148-C483321AD2D9}">
          <dgm14:cNvPr xmlns:dgm14="http://schemas.microsoft.com/office/drawing/2010/diagram" id="0" name="" descr="The use of AI bots or automated systems for notetaking in NJDOE meetings is strictly prohibited&#13;&#10;Blended Format: Presentation + Action Planning Workshop&#13;&#10;All participants will receive a copy of the presentation&#13;&#10;"/>
        </a:ext>
      </dgm:extLst>
    </dgm:pt>
    <dgm:pt modelId="{C14D605E-926C-4175-9EE3-46313B9A2524}" type="parTrans" cxnId="{E8173F05-D786-44D1-A98C-4EF03F11CF4A}">
      <dgm:prSet/>
      <dgm:spPr/>
      <dgm:t>
        <a:bodyPr/>
        <a:lstStyle/>
        <a:p>
          <a:endParaRPr lang="en-US"/>
        </a:p>
      </dgm:t>
    </dgm:pt>
    <dgm:pt modelId="{F08D1CFA-1659-4D50-8457-A8AD62C71046}" type="sibTrans" cxnId="{E8173F05-D786-44D1-A98C-4EF03F11CF4A}">
      <dgm:prSet/>
      <dgm:spPr/>
      <dgm:t>
        <a:bodyPr/>
        <a:lstStyle/>
        <a:p>
          <a:endParaRPr lang="en-US"/>
        </a:p>
      </dgm:t>
    </dgm:pt>
    <dgm:pt modelId="{58F16327-280F-4121-9FE9-BE687B2E915B}">
      <dgm:prSet/>
      <dgm:spPr>
        <a:solidFill>
          <a:srgbClr val="104E72"/>
        </a:solidFill>
      </dgm:spPr>
      <dgm:t>
        <a:bodyPr/>
        <a:lstStyle/>
        <a:p>
          <a:r>
            <a:rPr lang="en-US"/>
            <a:t>All participants will receive a copy of the presentation</a:t>
          </a:r>
        </a:p>
      </dgm:t>
      <dgm:extLst>
        <a:ext uri="{E40237B7-FDA0-4F09-8148-C483321AD2D9}">
          <dgm14:cNvPr xmlns:dgm14="http://schemas.microsoft.com/office/drawing/2010/diagram" id="0" name="" descr="The use of AI bots or automated systems for notetaking in NJDOE meetings is strictly prohibited&#13;&#10;Blended Format: Presentation + Action Planning Workshop&#13;&#10;All participants will receive a copy of the presentation&#13;&#10;"/>
        </a:ext>
      </dgm:extLst>
    </dgm:pt>
    <dgm:pt modelId="{FC847F0A-ECA3-4547-898B-8BE8B2E5E434}" type="parTrans" cxnId="{5B96ADBF-A0BF-44B9-A492-4EF740362E68}">
      <dgm:prSet/>
      <dgm:spPr/>
      <dgm:t>
        <a:bodyPr/>
        <a:lstStyle/>
        <a:p>
          <a:endParaRPr lang="en-US"/>
        </a:p>
      </dgm:t>
    </dgm:pt>
    <dgm:pt modelId="{70A3429E-06AC-4EC8-8132-57957C88B454}" type="sibTrans" cxnId="{5B96ADBF-A0BF-44B9-A492-4EF740362E68}">
      <dgm:prSet/>
      <dgm:spPr/>
      <dgm:t>
        <a:bodyPr/>
        <a:lstStyle/>
        <a:p>
          <a:endParaRPr lang="en-US"/>
        </a:p>
      </dgm:t>
    </dgm:pt>
    <dgm:pt modelId="{129C206E-5A82-4D68-9600-E39C4855B305}">
      <dgm:prSet/>
      <dgm:spPr>
        <a:solidFill>
          <a:srgbClr val="104E72"/>
        </a:solidFill>
      </dgm:spPr>
      <dgm:t>
        <a:bodyPr/>
        <a:lstStyle/>
        <a:p>
          <a:r>
            <a:rPr lang="en-US"/>
            <a:t>The use of AI bots or automated systems for notetaking in NJDOE meetings is strictly prohibited</a:t>
          </a:r>
        </a:p>
      </dgm:t>
      <dgm:extLst>
        <a:ext uri="{E40237B7-FDA0-4F09-8148-C483321AD2D9}">
          <dgm14:cNvPr xmlns:dgm14="http://schemas.microsoft.com/office/drawing/2010/diagram" id="0" name="" descr="The use of AI bots or automated systems for notetaking in NJDOE meetings is strictly prohibited&#13;&#10;Blended Format: Presentation + Action Planning Workshop&#13;&#10;All participants will receive a copy of the presentation&#13;&#10;"/>
        </a:ext>
      </dgm:extLst>
    </dgm:pt>
    <dgm:pt modelId="{672A63E1-A51F-4053-94DB-84B8434D514A}" type="parTrans" cxnId="{3040DC13-ADF8-4DC8-882B-5A24036B27CE}">
      <dgm:prSet/>
      <dgm:spPr/>
      <dgm:t>
        <a:bodyPr/>
        <a:lstStyle/>
        <a:p>
          <a:endParaRPr lang="en-US"/>
        </a:p>
      </dgm:t>
    </dgm:pt>
    <dgm:pt modelId="{EA9B473E-2C55-49F2-8E8A-53D87E9CADBC}" type="sibTrans" cxnId="{3040DC13-ADF8-4DC8-882B-5A24036B27CE}">
      <dgm:prSet/>
      <dgm:spPr/>
      <dgm:t>
        <a:bodyPr/>
        <a:lstStyle/>
        <a:p>
          <a:endParaRPr lang="en-US"/>
        </a:p>
      </dgm:t>
    </dgm:pt>
    <dgm:pt modelId="{C3F976E1-7698-427B-A97B-88DBEA5CE729}" type="pres">
      <dgm:prSet presAssocID="{7B17195D-FF1B-45A7-AAB7-98E9B55D075B}" presName="linearFlow" presStyleCnt="0">
        <dgm:presLayoutVars>
          <dgm:dir/>
          <dgm:resizeHandles val="exact"/>
        </dgm:presLayoutVars>
      </dgm:prSet>
      <dgm:spPr/>
    </dgm:pt>
    <dgm:pt modelId="{F9B2F751-3C7E-4DF5-89F5-6E57D5EEE197}" type="pres">
      <dgm:prSet presAssocID="{129C206E-5A82-4D68-9600-E39C4855B305}" presName="composite" presStyleCnt="0"/>
      <dgm:spPr/>
    </dgm:pt>
    <dgm:pt modelId="{8429B281-C1F4-4849-8F5F-6385214C372E}" type="pres">
      <dgm:prSet presAssocID="{129C206E-5A82-4D68-9600-E39C4855B305}" presName="imgShp" presStyleLbl="fgImgPlace1" presStyleIdx="0" presStyleCnt="3" custLinFactNeighborX="-61810" custLinFactNeighborY="-13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llustrator with solid fill"/>
        </a:ext>
      </dgm:extLst>
    </dgm:pt>
    <dgm:pt modelId="{5DDA2A21-1C84-4B57-8D6E-C54702760141}" type="pres">
      <dgm:prSet presAssocID="{129C206E-5A82-4D68-9600-E39C4855B305}" presName="txShp" presStyleLbl="node1" presStyleIdx="0" presStyleCnt="3" custScaleX="121166" custLinFactNeighborX="8925" custLinFactNeighborY="1404">
        <dgm:presLayoutVars>
          <dgm:bulletEnabled val="1"/>
        </dgm:presLayoutVars>
      </dgm:prSet>
      <dgm:spPr/>
    </dgm:pt>
    <dgm:pt modelId="{FAA9E398-E997-4261-885B-67067711D957}" type="pres">
      <dgm:prSet presAssocID="{EA9B473E-2C55-49F2-8E8A-53D87E9CADBC}" presName="spacing" presStyleCnt="0"/>
      <dgm:spPr/>
    </dgm:pt>
    <dgm:pt modelId="{31137247-A23C-449C-847E-3E7DACAE7025}" type="pres">
      <dgm:prSet presAssocID="{1FF5E74C-F779-4209-B22A-1ADBBA852658}" presName="composite" presStyleCnt="0"/>
      <dgm:spPr/>
    </dgm:pt>
    <dgm:pt modelId="{298A197C-F8FC-47E2-B9EB-FB9C1657F997}" type="pres">
      <dgm:prSet presAssocID="{1FF5E74C-F779-4209-B22A-1ADBBA852658}" presName="imgShp" presStyleLbl="fgImgPlace1" presStyleIdx="1" presStyleCnt="3" custLinFactNeighborX="-57717" custLinFactNeighborY="-93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outline"/>
        </a:ext>
      </dgm:extLst>
    </dgm:pt>
    <dgm:pt modelId="{37FCE736-EFCD-4846-B648-BF5A3C918A47}" type="pres">
      <dgm:prSet presAssocID="{1FF5E74C-F779-4209-B22A-1ADBBA852658}" presName="txShp" presStyleLbl="node1" presStyleIdx="1" presStyleCnt="3" custScaleX="121549" custLinFactNeighborX="9522" custLinFactNeighborY="2478">
        <dgm:presLayoutVars>
          <dgm:bulletEnabled val="1"/>
        </dgm:presLayoutVars>
      </dgm:prSet>
      <dgm:spPr/>
    </dgm:pt>
    <dgm:pt modelId="{5C7844B1-FBAC-48EE-8B3C-754B8E186173}" type="pres">
      <dgm:prSet presAssocID="{F08D1CFA-1659-4D50-8457-A8AD62C71046}" presName="spacing" presStyleCnt="0"/>
      <dgm:spPr/>
    </dgm:pt>
    <dgm:pt modelId="{1368D6BF-CA66-4D42-977B-DC6D435438F6}" type="pres">
      <dgm:prSet presAssocID="{58F16327-280F-4121-9FE9-BE687B2E915B}" presName="composite" presStyleCnt="0"/>
      <dgm:spPr/>
    </dgm:pt>
    <dgm:pt modelId="{A94E0BB1-6318-4250-97B9-00352B7A684C}" type="pres">
      <dgm:prSet presAssocID="{58F16327-280F-4121-9FE9-BE687B2E915B}" presName="imgShp" presStyleLbl="fgImgPlace1" presStyleIdx="2" presStyleCnt="3" custLinFactNeighborX="-57717" custLinFactNeighborY="131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resentation with media with solid fill"/>
        </a:ext>
      </dgm:extLst>
    </dgm:pt>
    <dgm:pt modelId="{30F4F243-CD65-4C89-8D33-4FFE8C05BFDF}" type="pres">
      <dgm:prSet presAssocID="{58F16327-280F-4121-9FE9-BE687B2E915B}" presName="txShp" presStyleLbl="node1" presStyleIdx="2" presStyleCnt="3" custScaleX="121549" custLinFactNeighborX="9522" custLinFactNeighborY="2478">
        <dgm:presLayoutVars>
          <dgm:bulletEnabled val="1"/>
        </dgm:presLayoutVars>
      </dgm:prSet>
      <dgm:spPr/>
    </dgm:pt>
  </dgm:ptLst>
  <dgm:cxnLst>
    <dgm:cxn modelId="{E8173F05-D786-44D1-A98C-4EF03F11CF4A}" srcId="{7B17195D-FF1B-45A7-AAB7-98E9B55D075B}" destId="{1FF5E74C-F779-4209-B22A-1ADBBA852658}" srcOrd="1" destOrd="0" parTransId="{C14D605E-926C-4175-9EE3-46313B9A2524}" sibTransId="{F08D1CFA-1659-4D50-8457-A8AD62C71046}"/>
    <dgm:cxn modelId="{3040DC13-ADF8-4DC8-882B-5A24036B27CE}" srcId="{7B17195D-FF1B-45A7-AAB7-98E9B55D075B}" destId="{129C206E-5A82-4D68-9600-E39C4855B305}" srcOrd="0" destOrd="0" parTransId="{672A63E1-A51F-4053-94DB-84B8434D514A}" sibTransId="{EA9B473E-2C55-49F2-8E8A-53D87E9CADBC}"/>
    <dgm:cxn modelId="{CA653EA8-3A7D-400A-AC8C-33DF236CDE52}" type="presOf" srcId="{1FF5E74C-F779-4209-B22A-1ADBBA852658}" destId="{37FCE736-EFCD-4846-B648-BF5A3C918A47}" srcOrd="0" destOrd="0" presId="urn:microsoft.com/office/officeart/2005/8/layout/vList3"/>
    <dgm:cxn modelId="{02D5F3BB-1BB3-42D6-A989-6254EC1D1B2E}" type="presOf" srcId="{129C206E-5A82-4D68-9600-E39C4855B305}" destId="{5DDA2A21-1C84-4B57-8D6E-C54702760141}" srcOrd="0" destOrd="0" presId="urn:microsoft.com/office/officeart/2005/8/layout/vList3"/>
    <dgm:cxn modelId="{5B96ADBF-A0BF-44B9-A492-4EF740362E68}" srcId="{7B17195D-FF1B-45A7-AAB7-98E9B55D075B}" destId="{58F16327-280F-4121-9FE9-BE687B2E915B}" srcOrd="2" destOrd="0" parTransId="{FC847F0A-ECA3-4547-898B-8BE8B2E5E434}" sibTransId="{70A3429E-06AC-4EC8-8132-57957C88B454}"/>
    <dgm:cxn modelId="{A83BC5E0-480A-4BCB-BFC0-4C513774CD67}" type="presOf" srcId="{58F16327-280F-4121-9FE9-BE687B2E915B}" destId="{30F4F243-CD65-4C89-8D33-4FFE8C05BFDF}" srcOrd="0" destOrd="0" presId="urn:microsoft.com/office/officeart/2005/8/layout/vList3"/>
    <dgm:cxn modelId="{692257E8-DADD-45C8-B635-6AB5BE4DCD4A}" type="presOf" srcId="{7B17195D-FF1B-45A7-AAB7-98E9B55D075B}" destId="{C3F976E1-7698-427B-A97B-88DBEA5CE729}" srcOrd="0" destOrd="0" presId="urn:microsoft.com/office/officeart/2005/8/layout/vList3"/>
    <dgm:cxn modelId="{10F63BD0-7179-460C-BA97-14BAE3352DC4}" type="presParOf" srcId="{C3F976E1-7698-427B-A97B-88DBEA5CE729}" destId="{F9B2F751-3C7E-4DF5-89F5-6E57D5EEE197}" srcOrd="0" destOrd="0" presId="urn:microsoft.com/office/officeart/2005/8/layout/vList3"/>
    <dgm:cxn modelId="{4C064C17-D2DD-4B34-B000-144FB0B2D33C}" type="presParOf" srcId="{F9B2F751-3C7E-4DF5-89F5-6E57D5EEE197}" destId="{8429B281-C1F4-4849-8F5F-6385214C372E}" srcOrd="0" destOrd="0" presId="urn:microsoft.com/office/officeart/2005/8/layout/vList3"/>
    <dgm:cxn modelId="{18D1367B-3D38-4D07-BD34-E8C13DC8EC1E}" type="presParOf" srcId="{F9B2F751-3C7E-4DF5-89F5-6E57D5EEE197}" destId="{5DDA2A21-1C84-4B57-8D6E-C54702760141}" srcOrd="1" destOrd="0" presId="urn:microsoft.com/office/officeart/2005/8/layout/vList3"/>
    <dgm:cxn modelId="{78BD3E85-3626-4899-8DBB-4940C54BFE43}" type="presParOf" srcId="{C3F976E1-7698-427B-A97B-88DBEA5CE729}" destId="{FAA9E398-E997-4261-885B-67067711D957}" srcOrd="1" destOrd="0" presId="urn:microsoft.com/office/officeart/2005/8/layout/vList3"/>
    <dgm:cxn modelId="{F1FE6848-74D7-4BE7-A1E2-1FF3E15F09F3}" type="presParOf" srcId="{C3F976E1-7698-427B-A97B-88DBEA5CE729}" destId="{31137247-A23C-449C-847E-3E7DACAE7025}" srcOrd="2" destOrd="0" presId="urn:microsoft.com/office/officeart/2005/8/layout/vList3"/>
    <dgm:cxn modelId="{87B90EB4-D6F0-4425-AD03-92730641B843}" type="presParOf" srcId="{31137247-A23C-449C-847E-3E7DACAE7025}" destId="{298A197C-F8FC-47E2-B9EB-FB9C1657F997}" srcOrd="0" destOrd="0" presId="urn:microsoft.com/office/officeart/2005/8/layout/vList3"/>
    <dgm:cxn modelId="{D44E9AF3-3BBD-45C4-BAC7-A000FC435D79}" type="presParOf" srcId="{31137247-A23C-449C-847E-3E7DACAE7025}" destId="{37FCE736-EFCD-4846-B648-BF5A3C918A47}" srcOrd="1" destOrd="0" presId="urn:microsoft.com/office/officeart/2005/8/layout/vList3"/>
    <dgm:cxn modelId="{082B8E96-F533-4784-9AA6-71C79D07E356}" type="presParOf" srcId="{C3F976E1-7698-427B-A97B-88DBEA5CE729}" destId="{5C7844B1-FBAC-48EE-8B3C-754B8E186173}" srcOrd="3" destOrd="0" presId="urn:microsoft.com/office/officeart/2005/8/layout/vList3"/>
    <dgm:cxn modelId="{2E42B989-FA70-4F38-942C-4E7B695B9531}" type="presParOf" srcId="{C3F976E1-7698-427B-A97B-88DBEA5CE729}" destId="{1368D6BF-CA66-4D42-977B-DC6D435438F6}" srcOrd="4" destOrd="0" presId="urn:microsoft.com/office/officeart/2005/8/layout/vList3"/>
    <dgm:cxn modelId="{399DB54A-2B29-41DF-A9E5-E8D88C20DA52}" type="presParOf" srcId="{1368D6BF-CA66-4D42-977B-DC6D435438F6}" destId="{A94E0BB1-6318-4250-97B9-00352B7A684C}" srcOrd="0" destOrd="0" presId="urn:microsoft.com/office/officeart/2005/8/layout/vList3"/>
    <dgm:cxn modelId="{F74E6825-071F-4884-8AF5-F9E021A0C449}" type="presParOf" srcId="{1368D6BF-CA66-4D42-977B-DC6D435438F6}" destId="{30F4F243-CD65-4C89-8D33-4FFE8C05BFD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D21417-39D5-4EFD-8FF5-765A5056864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4712690-5446-4FA1-A98D-451DBFC02FAE}">
      <dgm:prSet phldrT="[Text]"/>
      <dgm:spPr>
        <a:solidFill>
          <a:srgbClr val="104E72"/>
        </a:solidFill>
        <a:ln>
          <a:solidFill>
            <a:srgbClr val="104E72"/>
          </a:solidFill>
        </a:ln>
      </dgm:spPr>
      <dgm:t>
        <a:bodyPr/>
        <a:lstStyle/>
        <a:p>
          <a:pPr algn="ctr"/>
          <a:r>
            <a:rPr lang="en-US" dirty="0"/>
            <a:t>Our Fuel: Title II, Part A</a:t>
          </a:r>
        </a:p>
      </dgm:t>
      <dgm:extLst>
        <a:ext uri="{E40237B7-FDA0-4F09-8148-C483321AD2D9}">
          <dgm14:cNvPr xmlns:dgm14="http://schemas.microsoft.com/office/drawing/2010/diagram" id="0" name="" descr="Our Fuel: Title II, Part A&#13;&#10;Our Engine: Five Phases Of Continuous Improvement&#13;&#10;Our Destination: Thriving Educators, Thriving Students&#13;&#10;"/>
        </a:ext>
      </dgm:extLst>
    </dgm:pt>
    <dgm:pt modelId="{A57BF115-F2F1-4326-9559-8D50FB2FD25B}" type="sibTrans" cxnId="{D31188D4-EC67-4FD8-B1C7-AB2D1D8B9A0B}">
      <dgm:prSet/>
      <dgm:spPr>
        <a:solidFill>
          <a:srgbClr val="104E72"/>
        </a:solidFill>
      </dgm:spPr>
      <dgm:t>
        <a:bodyPr/>
        <a:lstStyle/>
        <a:p>
          <a:endParaRPr lang="en-US"/>
        </a:p>
      </dgm:t>
    </dgm:pt>
    <dgm:pt modelId="{B3436E5D-8C03-4F53-B440-1D462CC63FEF}" type="parTrans" cxnId="{D31188D4-EC67-4FD8-B1C7-AB2D1D8B9A0B}">
      <dgm:prSet/>
      <dgm:spPr/>
      <dgm:t>
        <a:bodyPr/>
        <a:lstStyle/>
        <a:p>
          <a:endParaRPr lang="en-US"/>
        </a:p>
      </dgm:t>
    </dgm:pt>
    <dgm:pt modelId="{D34C5E93-6928-49A2-B5E1-48974C4744E9}">
      <dgm:prSet phldrT="[Text]"/>
      <dgm:spPr>
        <a:solidFill>
          <a:srgbClr val="104E72"/>
        </a:solidFill>
        <a:ln>
          <a:solidFill>
            <a:srgbClr val="104E72"/>
          </a:solidFill>
        </a:ln>
      </dgm:spPr>
      <dgm:t>
        <a:bodyPr/>
        <a:lstStyle/>
        <a:p>
          <a:pPr algn="ctr"/>
          <a:r>
            <a:rPr lang="en-US"/>
            <a:t>Our Destination: Thriving Educators, Thriving Students</a:t>
          </a:r>
        </a:p>
      </dgm:t>
      <dgm:extLst>
        <a:ext uri="{E40237B7-FDA0-4F09-8148-C483321AD2D9}">
          <dgm14:cNvPr xmlns:dgm14="http://schemas.microsoft.com/office/drawing/2010/diagram" id="0" name="" descr="Our Fuel: Title II, Part A&#13;&#10;Our Engine: Five Phases Of Continuous Improvement&#13;&#10;Our Destination: Thriving Educators, Thriving Students&#13;&#10;"/>
        </a:ext>
      </dgm:extLst>
    </dgm:pt>
    <dgm:pt modelId="{B4502518-0FCF-4C79-81D6-95D057AF149E}" type="parTrans" cxnId="{5FD65E0A-7EF3-46DA-A65C-E8B5BAE66C71}">
      <dgm:prSet/>
      <dgm:spPr/>
      <dgm:t>
        <a:bodyPr/>
        <a:lstStyle/>
        <a:p>
          <a:endParaRPr lang="en-US"/>
        </a:p>
      </dgm:t>
    </dgm:pt>
    <dgm:pt modelId="{B39ACD4F-1FDF-4B53-B825-D38DE42D8F74}" type="sibTrans" cxnId="{5FD65E0A-7EF3-46DA-A65C-E8B5BAE66C71}">
      <dgm:prSet/>
      <dgm:spPr/>
      <dgm:t>
        <a:bodyPr/>
        <a:lstStyle/>
        <a:p>
          <a:endParaRPr lang="en-US"/>
        </a:p>
      </dgm:t>
    </dgm:pt>
    <dgm:pt modelId="{5BB56AF9-6ED1-4871-AD8E-EC3BF795FDD9}">
      <dgm:prSet phldrT="[Text]"/>
      <dgm:spPr>
        <a:solidFill>
          <a:srgbClr val="104E72"/>
        </a:solidFill>
        <a:ln>
          <a:solidFill>
            <a:srgbClr val="104E72"/>
          </a:solidFill>
        </a:ln>
      </dgm:spPr>
      <dgm:t>
        <a:bodyPr/>
        <a:lstStyle/>
        <a:p>
          <a:pPr algn="ctr"/>
          <a:r>
            <a:rPr lang="en-US" dirty="0"/>
            <a:t>Our Engine: Five Phases Of Continuous Improvement</a:t>
          </a:r>
        </a:p>
      </dgm:t>
      <dgm:extLst>
        <a:ext uri="{E40237B7-FDA0-4F09-8148-C483321AD2D9}">
          <dgm14:cNvPr xmlns:dgm14="http://schemas.microsoft.com/office/drawing/2010/diagram" id="0" name="" descr="Our Fuel: Title II, Part A&#13;&#10;Our Engine: Five Phases Of Continuous Improvement&#13;&#10;Our Destination: Thriving Educators, Thriving Students&#13;&#10;"/>
        </a:ext>
      </dgm:extLst>
    </dgm:pt>
    <dgm:pt modelId="{DC27A456-6EB6-4252-AA11-F98E15624F8B}" type="parTrans" cxnId="{3919EA49-7FC3-4C76-B3C6-619A9C043E11}">
      <dgm:prSet/>
      <dgm:spPr/>
      <dgm:t>
        <a:bodyPr/>
        <a:lstStyle/>
        <a:p>
          <a:endParaRPr lang="en-US"/>
        </a:p>
      </dgm:t>
    </dgm:pt>
    <dgm:pt modelId="{349E6C3D-D553-4D9E-9E00-DB169C05A3B1}" type="sibTrans" cxnId="{3919EA49-7FC3-4C76-B3C6-619A9C043E11}">
      <dgm:prSet/>
      <dgm:spPr/>
      <dgm:t>
        <a:bodyPr/>
        <a:lstStyle/>
        <a:p>
          <a:endParaRPr lang="en-US"/>
        </a:p>
      </dgm:t>
    </dgm:pt>
    <dgm:pt modelId="{4BD12170-4350-4394-AC10-71B5C406BB24}" type="pres">
      <dgm:prSet presAssocID="{BDD21417-39D5-4EFD-8FF5-765A5056864F}" presName="Name0" presStyleCnt="0">
        <dgm:presLayoutVars>
          <dgm:chMax val="7"/>
          <dgm:chPref val="7"/>
          <dgm:dir/>
        </dgm:presLayoutVars>
      </dgm:prSet>
      <dgm:spPr/>
    </dgm:pt>
    <dgm:pt modelId="{D19C9DF3-DBFB-408A-9C0C-6DE17B801E29}" type="pres">
      <dgm:prSet presAssocID="{BDD21417-39D5-4EFD-8FF5-765A5056864F}" presName="Name1" presStyleCnt="0"/>
      <dgm:spPr/>
    </dgm:pt>
    <dgm:pt modelId="{F00398EF-E066-4C8B-A44F-9FAD27C419E2}" type="pres">
      <dgm:prSet presAssocID="{BDD21417-39D5-4EFD-8FF5-765A5056864F}" presName="cycle" presStyleCnt="0"/>
      <dgm:spPr/>
    </dgm:pt>
    <dgm:pt modelId="{27556472-F016-4FDB-A76B-209F357E6079}" type="pres">
      <dgm:prSet presAssocID="{BDD21417-39D5-4EFD-8FF5-765A5056864F}" presName="srcNode" presStyleLbl="node1" presStyleIdx="0" presStyleCnt="3"/>
      <dgm:spPr/>
    </dgm:pt>
    <dgm:pt modelId="{23BE6A99-0E6B-4CAB-BACB-ED60336CE7A2}" type="pres">
      <dgm:prSet presAssocID="{BDD21417-39D5-4EFD-8FF5-765A5056864F}" presName="conn" presStyleLbl="parChTrans1D2" presStyleIdx="0" presStyleCnt="1"/>
      <dgm:spPr/>
    </dgm:pt>
    <dgm:pt modelId="{BE367F9C-2463-4DC5-A76C-AF5C8A089231}" type="pres">
      <dgm:prSet presAssocID="{BDD21417-39D5-4EFD-8FF5-765A5056864F}" presName="extraNode" presStyleLbl="node1" presStyleIdx="0" presStyleCnt="3"/>
      <dgm:spPr/>
    </dgm:pt>
    <dgm:pt modelId="{21327255-3858-45B7-80C5-835B6FE8D724}" type="pres">
      <dgm:prSet presAssocID="{BDD21417-39D5-4EFD-8FF5-765A5056864F}" presName="dstNode" presStyleLbl="node1" presStyleIdx="0" presStyleCnt="3"/>
      <dgm:spPr/>
    </dgm:pt>
    <dgm:pt modelId="{89C2A92A-1459-4E62-8660-22C608F51A0A}" type="pres">
      <dgm:prSet presAssocID="{D4712690-5446-4FA1-A98D-451DBFC02FAE}" presName="text_1" presStyleLbl="node1" presStyleIdx="0" presStyleCnt="3" custLinFactNeighborY="13018">
        <dgm:presLayoutVars>
          <dgm:bulletEnabled val="1"/>
        </dgm:presLayoutVars>
      </dgm:prSet>
      <dgm:spPr/>
    </dgm:pt>
    <dgm:pt modelId="{08C209EE-036E-46A0-8458-9AB8076DF487}" type="pres">
      <dgm:prSet presAssocID="{D4712690-5446-4FA1-A98D-451DBFC02FAE}" presName="accent_1" presStyleCnt="0"/>
      <dgm:spPr/>
    </dgm:pt>
    <dgm:pt modelId="{7E807A50-5C88-4540-B870-D5952B10F23A}" type="pres">
      <dgm:prSet presAssocID="{D4712690-5446-4FA1-A98D-451DBFC02FAE}" presName="accentRepeatNode" presStyleLbl="solidFgAcc1" presStyleIdx="0" presStyleCnt="3" custLinFactNeighborX="3917" custLinFactNeighborY="-985"/>
      <dgm:spPr>
        <a:ln>
          <a:solidFill>
            <a:srgbClr val="104E72"/>
          </a:solidFill>
        </a:ln>
      </dgm:spPr>
    </dgm:pt>
    <dgm:pt modelId="{47147929-D2A6-42C1-AA7E-CEDF503814E9}" type="pres">
      <dgm:prSet presAssocID="{5BB56AF9-6ED1-4871-AD8E-EC3BF795FDD9}" presName="text_2" presStyleLbl="node1" presStyleIdx="1" presStyleCnt="3">
        <dgm:presLayoutVars>
          <dgm:bulletEnabled val="1"/>
        </dgm:presLayoutVars>
      </dgm:prSet>
      <dgm:spPr/>
    </dgm:pt>
    <dgm:pt modelId="{486405C9-63F7-4F90-9055-44B14567725B}" type="pres">
      <dgm:prSet presAssocID="{5BB56AF9-6ED1-4871-AD8E-EC3BF795FDD9}" presName="accent_2" presStyleCnt="0"/>
      <dgm:spPr/>
    </dgm:pt>
    <dgm:pt modelId="{E0CBCE89-0D2A-4C46-910E-0EF77922925C}" type="pres">
      <dgm:prSet presAssocID="{5BB56AF9-6ED1-4871-AD8E-EC3BF795FDD9}" presName="accentRepeatNode" presStyleLbl="solidFgAcc1" presStyleIdx="1" presStyleCnt="3" custLinFactNeighborX="-427"/>
      <dgm:spPr>
        <a:ln>
          <a:solidFill>
            <a:srgbClr val="104E72"/>
          </a:solidFill>
        </a:ln>
      </dgm:spPr>
    </dgm:pt>
    <dgm:pt modelId="{37FD45F8-B4E3-4F53-810B-2E054FBB2DF9}" type="pres">
      <dgm:prSet presAssocID="{D34C5E93-6928-49A2-B5E1-48974C4744E9}" presName="text_3" presStyleLbl="node1" presStyleIdx="2" presStyleCnt="3">
        <dgm:presLayoutVars>
          <dgm:bulletEnabled val="1"/>
        </dgm:presLayoutVars>
      </dgm:prSet>
      <dgm:spPr/>
    </dgm:pt>
    <dgm:pt modelId="{F241B789-F4F5-42C7-B1C3-C355F855AC04}" type="pres">
      <dgm:prSet presAssocID="{D34C5E93-6928-49A2-B5E1-48974C4744E9}" presName="accent_3" presStyleCnt="0"/>
      <dgm:spPr/>
    </dgm:pt>
    <dgm:pt modelId="{F606C956-D6FD-4833-8922-C351BF02384E}" type="pres">
      <dgm:prSet presAssocID="{D34C5E93-6928-49A2-B5E1-48974C4744E9}" presName="accentRepeatNode" presStyleLbl="solidFgAcc1" presStyleIdx="2" presStyleCnt="3"/>
      <dgm:spPr>
        <a:ln>
          <a:solidFill>
            <a:srgbClr val="104E72"/>
          </a:solidFill>
        </a:ln>
      </dgm:spPr>
    </dgm:pt>
  </dgm:ptLst>
  <dgm:cxnLst>
    <dgm:cxn modelId="{5FD65E0A-7EF3-46DA-A65C-E8B5BAE66C71}" srcId="{BDD21417-39D5-4EFD-8FF5-765A5056864F}" destId="{D34C5E93-6928-49A2-B5E1-48974C4744E9}" srcOrd="2" destOrd="0" parTransId="{B4502518-0FCF-4C79-81D6-95D057AF149E}" sibTransId="{B39ACD4F-1FDF-4B53-B825-D38DE42D8F74}"/>
    <dgm:cxn modelId="{683FC00A-EF8E-44F2-963F-5DC94277F343}" type="presOf" srcId="{D34C5E93-6928-49A2-B5E1-48974C4744E9}" destId="{37FD45F8-B4E3-4F53-810B-2E054FBB2DF9}" srcOrd="0" destOrd="0" presId="urn:microsoft.com/office/officeart/2008/layout/VerticalCurvedList"/>
    <dgm:cxn modelId="{6F3B7012-1633-45A3-BC53-C30FAE14252F}" type="presOf" srcId="{BDD21417-39D5-4EFD-8FF5-765A5056864F}" destId="{4BD12170-4350-4394-AC10-71B5C406BB24}" srcOrd="0" destOrd="0" presId="urn:microsoft.com/office/officeart/2008/layout/VerticalCurvedList"/>
    <dgm:cxn modelId="{9D82613B-1D29-4F76-AC11-EE16EEE5ED40}" type="presOf" srcId="{A57BF115-F2F1-4326-9559-8D50FB2FD25B}" destId="{23BE6A99-0E6B-4CAB-BACB-ED60336CE7A2}" srcOrd="0" destOrd="0" presId="urn:microsoft.com/office/officeart/2008/layout/VerticalCurvedList"/>
    <dgm:cxn modelId="{3919EA49-7FC3-4C76-B3C6-619A9C043E11}" srcId="{BDD21417-39D5-4EFD-8FF5-765A5056864F}" destId="{5BB56AF9-6ED1-4871-AD8E-EC3BF795FDD9}" srcOrd="1" destOrd="0" parTransId="{DC27A456-6EB6-4252-AA11-F98E15624F8B}" sibTransId="{349E6C3D-D553-4D9E-9E00-DB169C05A3B1}"/>
    <dgm:cxn modelId="{1984B062-7B7C-4B12-8D70-78E3EA8A638E}" type="presOf" srcId="{D4712690-5446-4FA1-A98D-451DBFC02FAE}" destId="{89C2A92A-1459-4E62-8660-22C608F51A0A}" srcOrd="0" destOrd="0" presId="urn:microsoft.com/office/officeart/2008/layout/VerticalCurvedList"/>
    <dgm:cxn modelId="{ACC640B7-398B-4615-A5ED-E02BBAE8F401}" type="presOf" srcId="{5BB56AF9-6ED1-4871-AD8E-EC3BF795FDD9}" destId="{47147929-D2A6-42C1-AA7E-CEDF503814E9}" srcOrd="0" destOrd="0" presId="urn:microsoft.com/office/officeart/2008/layout/VerticalCurvedList"/>
    <dgm:cxn modelId="{D31188D4-EC67-4FD8-B1C7-AB2D1D8B9A0B}" srcId="{BDD21417-39D5-4EFD-8FF5-765A5056864F}" destId="{D4712690-5446-4FA1-A98D-451DBFC02FAE}" srcOrd="0" destOrd="0" parTransId="{B3436E5D-8C03-4F53-B440-1D462CC63FEF}" sibTransId="{A57BF115-F2F1-4326-9559-8D50FB2FD25B}"/>
    <dgm:cxn modelId="{8E729455-9B6A-4759-8F86-719275B7D7BA}" type="presParOf" srcId="{4BD12170-4350-4394-AC10-71B5C406BB24}" destId="{D19C9DF3-DBFB-408A-9C0C-6DE17B801E29}" srcOrd="0" destOrd="0" presId="urn:microsoft.com/office/officeart/2008/layout/VerticalCurvedList"/>
    <dgm:cxn modelId="{CB55D4F9-B8E2-446D-9B02-6A08ABD76657}" type="presParOf" srcId="{D19C9DF3-DBFB-408A-9C0C-6DE17B801E29}" destId="{F00398EF-E066-4C8B-A44F-9FAD27C419E2}" srcOrd="0" destOrd="0" presId="urn:microsoft.com/office/officeart/2008/layout/VerticalCurvedList"/>
    <dgm:cxn modelId="{7A91B5DE-B930-4A86-A06A-E92DDC7F4F3D}" type="presParOf" srcId="{F00398EF-E066-4C8B-A44F-9FAD27C419E2}" destId="{27556472-F016-4FDB-A76B-209F357E6079}" srcOrd="0" destOrd="0" presId="urn:microsoft.com/office/officeart/2008/layout/VerticalCurvedList"/>
    <dgm:cxn modelId="{0AEB3F9C-8C26-4592-A8DB-267EB2891B04}" type="presParOf" srcId="{F00398EF-E066-4C8B-A44F-9FAD27C419E2}" destId="{23BE6A99-0E6B-4CAB-BACB-ED60336CE7A2}" srcOrd="1" destOrd="0" presId="urn:microsoft.com/office/officeart/2008/layout/VerticalCurvedList"/>
    <dgm:cxn modelId="{CA34BFF2-29E2-4CD5-92EA-B496FA8F5FEE}" type="presParOf" srcId="{F00398EF-E066-4C8B-A44F-9FAD27C419E2}" destId="{BE367F9C-2463-4DC5-A76C-AF5C8A089231}" srcOrd="2" destOrd="0" presId="urn:microsoft.com/office/officeart/2008/layout/VerticalCurvedList"/>
    <dgm:cxn modelId="{0A8A8438-CC46-438E-BC30-3906CAEB7F83}" type="presParOf" srcId="{F00398EF-E066-4C8B-A44F-9FAD27C419E2}" destId="{21327255-3858-45B7-80C5-835B6FE8D724}" srcOrd="3" destOrd="0" presId="urn:microsoft.com/office/officeart/2008/layout/VerticalCurvedList"/>
    <dgm:cxn modelId="{A90F6506-6DBD-4A5C-91D8-4D333ED99B00}" type="presParOf" srcId="{D19C9DF3-DBFB-408A-9C0C-6DE17B801E29}" destId="{89C2A92A-1459-4E62-8660-22C608F51A0A}" srcOrd="1" destOrd="0" presId="urn:microsoft.com/office/officeart/2008/layout/VerticalCurvedList"/>
    <dgm:cxn modelId="{2930E90F-0009-47BC-BD62-99FD602B2060}" type="presParOf" srcId="{D19C9DF3-DBFB-408A-9C0C-6DE17B801E29}" destId="{08C209EE-036E-46A0-8458-9AB8076DF487}" srcOrd="2" destOrd="0" presId="urn:microsoft.com/office/officeart/2008/layout/VerticalCurvedList"/>
    <dgm:cxn modelId="{C2D8E6AA-5D99-47B0-93E8-2CD61B8B3F80}" type="presParOf" srcId="{08C209EE-036E-46A0-8458-9AB8076DF487}" destId="{7E807A50-5C88-4540-B870-D5952B10F23A}" srcOrd="0" destOrd="0" presId="urn:microsoft.com/office/officeart/2008/layout/VerticalCurvedList"/>
    <dgm:cxn modelId="{AC2FA3E7-38F1-46A0-9251-E7F3DC5AC77C}" type="presParOf" srcId="{D19C9DF3-DBFB-408A-9C0C-6DE17B801E29}" destId="{47147929-D2A6-42C1-AA7E-CEDF503814E9}" srcOrd="3" destOrd="0" presId="urn:microsoft.com/office/officeart/2008/layout/VerticalCurvedList"/>
    <dgm:cxn modelId="{7ABBC176-D926-4E44-B449-484E63A743BD}" type="presParOf" srcId="{D19C9DF3-DBFB-408A-9C0C-6DE17B801E29}" destId="{486405C9-63F7-4F90-9055-44B14567725B}" srcOrd="4" destOrd="0" presId="urn:microsoft.com/office/officeart/2008/layout/VerticalCurvedList"/>
    <dgm:cxn modelId="{4F22548D-65BF-4572-9DBB-72768F87FB0D}" type="presParOf" srcId="{486405C9-63F7-4F90-9055-44B14567725B}" destId="{E0CBCE89-0D2A-4C46-910E-0EF77922925C}" srcOrd="0" destOrd="0" presId="urn:microsoft.com/office/officeart/2008/layout/VerticalCurvedList"/>
    <dgm:cxn modelId="{EC974BD6-8027-4D4F-8F67-4079D8F83C2F}" type="presParOf" srcId="{D19C9DF3-DBFB-408A-9C0C-6DE17B801E29}" destId="{37FD45F8-B4E3-4F53-810B-2E054FBB2DF9}" srcOrd="5" destOrd="0" presId="urn:microsoft.com/office/officeart/2008/layout/VerticalCurvedList"/>
    <dgm:cxn modelId="{1D1B25DD-2A4B-4265-B7F6-86870C712828}" type="presParOf" srcId="{D19C9DF3-DBFB-408A-9C0C-6DE17B801E29}" destId="{F241B789-F4F5-42C7-B1C3-C355F855AC04}" srcOrd="6" destOrd="0" presId="urn:microsoft.com/office/officeart/2008/layout/VerticalCurvedList"/>
    <dgm:cxn modelId="{08984F9A-4311-436E-9E60-A4F6A88DE56C}" type="presParOf" srcId="{F241B789-F4F5-42C7-B1C3-C355F855AC04}" destId="{F606C956-D6FD-4833-8922-C351BF02384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9CA6726-87C2-4EB0-96FF-FB3E94BC010A}" type="doc">
      <dgm:prSet loTypeId="urn:microsoft.com/office/officeart/2005/8/layout/pList2" loCatId="list" qsTypeId="urn:microsoft.com/office/officeart/2005/8/quickstyle/simple1" qsCatId="simple" csTypeId="urn:microsoft.com/office/officeart/2005/8/colors/accent1_2" csCatId="accent1" phldr="1"/>
      <dgm:spPr/>
    </dgm:pt>
    <dgm:pt modelId="{99B26ED6-1EDA-4B33-B23B-7015C1F9C927}">
      <dgm:prSet phldrT="[Text]"/>
      <dgm:spPr>
        <a:solidFill>
          <a:srgbClr val="6E2306"/>
        </a:solidFill>
        <a:ln>
          <a:noFill/>
        </a:ln>
      </dgm:spPr>
      <dgm:t>
        <a:bodyPr/>
        <a:lstStyle/>
        <a:p>
          <a:pPr algn="ctr"/>
          <a:endParaRPr lang="en-US" sz="1400" b="1" dirty="0">
            <a:solidFill>
              <a:schemeClr val="bg1"/>
            </a:solidFill>
          </a:endParaRPr>
        </a:p>
      </dgm:t>
    </dgm:pt>
    <dgm:pt modelId="{B71252B2-16D8-451F-800B-900CB0A4519F}" type="parTrans" cxnId="{8A289CBA-8EA3-42CE-8C51-30074FBF9D41}">
      <dgm:prSet/>
      <dgm:spPr/>
      <dgm:t>
        <a:bodyPr/>
        <a:lstStyle/>
        <a:p>
          <a:endParaRPr lang="en-US"/>
        </a:p>
      </dgm:t>
    </dgm:pt>
    <dgm:pt modelId="{01D489F9-41E8-4445-A739-74C179E2C958}" type="sibTrans" cxnId="{8A289CBA-8EA3-42CE-8C51-30074FBF9D41}">
      <dgm:prSet/>
      <dgm:spPr/>
      <dgm:t>
        <a:bodyPr/>
        <a:lstStyle/>
        <a:p>
          <a:endParaRPr lang="en-US"/>
        </a:p>
      </dgm:t>
    </dgm:pt>
    <dgm:pt modelId="{24C1503A-BF2B-443B-84D8-F46E59634E9E}">
      <dgm:prSet phldrT="[Text]"/>
      <dgm:spPr>
        <a:solidFill>
          <a:srgbClr val="6E2306"/>
        </a:solidFill>
        <a:ln>
          <a:noFill/>
        </a:ln>
      </dgm:spPr>
      <dgm:t>
        <a:bodyPr/>
        <a:lstStyle/>
        <a:p>
          <a:pPr algn="ctr"/>
          <a:endParaRPr lang="en-US" sz="1400" b="0" dirty="0">
            <a:solidFill>
              <a:schemeClr val="bg1"/>
            </a:solidFill>
          </a:endParaRPr>
        </a:p>
      </dgm:t>
    </dgm:pt>
    <dgm:pt modelId="{4BA4653D-B123-45B7-B342-3CFD907237BE}" type="parTrans" cxnId="{FBAC23B6-9F96-4C17-9DCC-75C5F096812E}">
      <dgm:prSet/>
      <dgm:spPr/>
      <dgm:t>
        <a:bodyPr/>
        <a:lstStyle/>
        <a:p>
          <a:endParaRPr lang="en-US"/>
        </a:p>
      </dgm:t>
    </dgm:pt>
    <dgm:pt modelId="{B4398423-637E-4F01-84E7-A7E8517AB8A0}" type="sibTrans" cxnId="{FBAC23B6-9F96-4C17-9DCC-75C5F096812E}">
      <dgm:prSet/>
      <dgm:spPr/>
      <dgm:t>
        <a:bodyPr/>
        <a:lstStyle/>
        <a:p>
          <a:endParaRPr lang="en-US"/>
        </a:p>
      </dgm:t>
    </dgm:pt>
    <dgm:pt modelId="{6A3DD551-9C46-4844-A7E7-F90D10DB9701}">
      <dgm:prSet phldrT="[Text]"/>
      <dgm:spPr>
        <a:solidFill>
          <a:srgbClr val="6E2306"/>
        </a:solidFill>
        <a:ln>
          <a:noFill/>
        </a:ln>
      </dgm:spPr>
      <dgm:t>
        <a:bodyPr/>
        <a:lstStyle/>
        <a:p>
          <a:pPr algn="ctr"/>
          <a:endParaRPr lang="en-US" sz="1400" dirty="0">
            <a:solidFill>
              <a:schemeClr val="bg1"/>
            </a:solidFill>
          </a:endParaRPr>
        </a:p>
      </dgm:t>
    </dgm:pt>
    <dgm:pt modelId="{AA0D00CC-1376-4CA2-87A7-FC3DAABAEBF5}" type="parTrans" cxnId="{72BC0715-B051-459A-9C25-8DA37C29A1C4}">
      <dgm:prSet/>
      <dgm:spPr/>
      <dgm:t>
        <a:bodyPr/>
        <a:lstStyle/>
        <a:p>
          <a:endParaRPr lang="en-US"/>
        </a:p>
      </dgm:t>
    </dgm:pt>
    <dgm:pt modelId="{D3451905-F070-4A7C-8561-56B73239DA3E}" type="sibTrans" cxnId="{72BC0715-B051-459A-9C25-8DA37C29A1C4}">
      <dgm:prSet/>
      <dgm:spPr/>
      <dgm:t>
        <a:bodyPr/>
        <a:lstStyle/>
        <a:p>
          <a:endParaRPr lang="en-US"/>
        </a:p>
      </dgm:t>
    </dgm:pt>
    <dgm:pt modelId="{3052918D-B7EE-4E6D-87A0-E4C7947ABD82}" type="pres">
      <dgm:prSet presAssocID="{E9CA6726-87C2-4EB0-96FF-FB3E94BC010A}" presName="Name0" presStyleCnt="0">
        <dgm:presLayoutVars>
          <dgm:dir/>
          <dgm:resizeHandles val="exact"/>
        </dgm:presLayoutVars>
      </dgm:prSet>
      <dgm:spPr/>
    </dgm:pt>
    <dgm:pt modelId="{852D587D-55D1-4986-A3CF-03F5EEFEC499}" type="pres">
      <dgm:prSet presAssocID="{E9CA6726-87C2-4EB0-96FF-FB3E94BC010A}" presName="bkgdShp" presStyleLbl="alignAccFollowNode1" presStyleIdx="0" presStyleCnt="1" custScaleX="95211" custScaleY="36900" custLinFactNeighborX="-329" custLinFactNeighborY="32969"/>
      <dgm:spPr>
        <a:solidFill>
          <a:srgbClr val="6E2306">
            <a:alpha val="56000"/>
          </a:srgbClr>
        </a:solidFill>
        <a:ln>
          <a:noFill/>
        </a:ln>
      </dgm:spPr>
    </dgm:pt>
    <dgm:pt modelId="{C468B5A8-31DA-45D1-9F9E-A7B39180F2D1}" type="pres">
      <dgm:prSet presAssocID="{E9CA6726-87C2-4EB0-96FF-FB3E94BC010A}" presName="linComp" presStyleCnt="0"/>
      <dgm:spPr/>
    </dgm:pt>
    <dgm:pt modelId="{5DEFE37F-ED44-4716-A5D1-2CBCDC3C1591}" type="pres">
      <dgm:prSet presAssocID="{99B26ED6-1EDA-4B33-B23B-7015C1F9C927}" presName="compNode" presStyleCnt="0"/>
      <dgm:spPr/>
    </dgm:pt>
    <dgm:pt modelId="{5C3A605E-28AD-46E2-BE35-C5178E0A2450}" type="pres">
      <dgm:prSet presAssocID="{99B26ED6-1EDA-4B33-B23B-7015C1F9C927}" presName="node" presStyleLbl="node1" presStyleIdx="0" presStyleCnt="3">
        <dgm:presLayoutVars>
          <dgm:bulletEnabled val="1"/>
        </dgm:presLayoutVars>
      </dgm:prSet>
      <dgm:spPr/>
    </dgm:pt>
    <dgm:pt modelId="{49C3E004-F1C0-44CA-A3B5-D3B846239934}" type="pres">
      <dgm:prSet presAssocID="{99B26ED6-1EDA-4B33-B23B-7015C1F9C927}" presName="invisiNode" presStyleLbl="node1" presStyleIdx="0" presStyleCnt="3"/>
      <dgm:spPr/>
    </dgm:pt>
    <dgm:pt modelId="{FA748D3F-1F61-46DF-A5F4-1DA179C26EB4}" type="pres">
      <dgm:prSet presAssocID="{99B26ED6-1EDA-4B33-B23B-7015C1F9C927}" presName="imagNode" presStyleLbl="fgImgPlace1" presStyleIdx="0" presStyleCnt="3" custScaleX="21557" custScaleY="43009" custLinFactNeighborX="591" custLinFactNeighborY="43727"/>
      <dgm:spPr>
        <a:blipFill rotWithShape="1">
          <a:blip xmlns:r="http://schemas.openxmlformats.org/officeDocument/2006/relationships" r:embed="rId1"/>
          <a:srcRect/>
          <a:stretch>
            <a:fillRect l="-2000" r="-2000"/>
          </a:stretch>
        </a:blipFill>
        <a:ln>
          <a:noFill/>
        </a:ln>
      </dgm:spPr>
    </dgm:pt>
    <dgm:pt modelId="{43BCF2BF-E40C-4BCE-8003-98B1D873A9F3}" type="pres">
      <dgm:prSet presAssocID="{01D489F9-41E8-4445-A739-74C179E2C958}" presName="sibTrans" presStyleLbl="sibTrans2D1" presStyleIdx="0" presStyleCnt="0"/>
      <dgm:spPr/>
    </dgm:pt>
    <dgm:pt modelId="{ACBCC141-C3F5-4E57-A6FE-4CA8117EC1A7}" type="pres">
      <dgm:prSet presAssocID="{24C1503A-BF2B-443B-84D8-F46E59634E9E}" presName="compNode" presStyleCnt="0"/>
      <dgm:spPr/>
    </dgm:pt>
    <dgm:pt modelId="{9FC2423D-1F53-46AF-9C61-7A15AA08126D}" type="pres">
      <dgm:prSet presAssocID="{24C1503A-BF2B-443B-84D8-F46E59634E9E}" presName="node" presStyleLbl="node1" presStyleIdx="1" presStyleCnt="3">
        <dgm:presLayoutVars>
          <dgm:bulletEnabled val="1"/>
        </dgm:presLayoutVars>
      </dgm:prSet>
      <dgm:spPr/>
    </dgm:pt>
    <dgm:pt modelId="{5B514446-9B93-4FE0-B4F1-9D3DD7670B07}" type="pres">
      <dgm:prSet presAssocID="{24C1503A-BF2B-443B-84D8-F46E59634E9E}" presName="invisiNode" presStyleLbl="node1" presStyleIdx="1" presStyleCnt="3"/>
      <dgm:spPr/>
    </dgm:pt>
    <dgm:pt modelId="{2E5AE639-6EEE-4709-986B-9F1B325E2E57}" type="pres">
      <dgm:prSet presAssocID="{24C1503A-BF2B-443B-84D8-F46E59634E9E}" presName="imagNode" presStyleLbl="fgImgPlace1" presStyleIdx="1" presStyleCnt="3" custScaleX="24893" custScaleY="46998" custLinFactNeighborX="-2059" custLinFactNeighborY="44889"/>
      <dgm:spPr>
        <a:blipFill rotWithShape="1">
          <a:blip xmlns:r="http://schemas.openxmlformats.org/officeDocument/2006/relationships" r:embed="rId2"/>
          <a:srcRect/>
          <a:stretch>
            <a:fillRect/>
          </a:stretch>
        </a:blipFill>
        <a:ln>
          <a:noFill/>
        </a:ln>
      </dgm:spPr>
    </dgm:pt>
    <dgm:pt modelId="{64764960-7BD3-4ED3-A478-654199BF06F0}" type="pres">
      <dgm:prSet presAssocID="{B4398423-637E-4F01-84E7-A7E8517AB8A0}" presName="sibTrans" presStyleLbl="sibTrans2D1" presStyleIdx="0" presStyleCnt="0"/>
      <dgm:spPr/>
    </dgm:pt>
    <dgm:pt modelId="{B07C1834-B31E-4CDA-8052-4B6CB7140DDD}" type="pres">
      <dgm:prSet presAssocID="{6A3DD551-9C46-4844-A7E7-F90D10DB9701}" presName="compNode" presStyleCnt="0"/>
      <dgm:spPr/>
    </dgm:pt>
    <dgm:pt modelId="{692A7091-2879-4921-858D-DC30951F3722}" type="pres">
      <dgm:prSet presAssocID="{6A3DD551-9C46-4844-A7E7-F90D10DB9701}" presName="node" presStyleLbl="node1" presStyleIdx="2" presStyleCnt="3">
        <dgm:presLayoutVars>
          <dgm:bulletEnabled val="1"/>
        </dgm:presLayoutVars>
      </dgm:prSet>
      <dgm:spPr/>
    </dgm:pt>
    <dgm:pt modelId="{E72F85F5-F731-4AEF-8F20-3C714E52CC3B}" type="pres">
      <dgm:prSet presAssocID="{6A3DD551-9C46-4844-A7E7-F90D10DB9701}" presName="invisiNode" presStyleLbl="node1" presStyleIdx="2" presStyleCnt="3"/>
      <dgm:spPr/>
    </dgm:pt>
    <dgm:pt modelId="{E519C799-3CB7-4971-A169-24A0F5A2A166}" type="pres">
      <dgm:prSet presAssocID="{6A3DD551-9C46-4844-A7E7-F90D10DB9701}" presName="imagNode" presStyleLbl="fgImgPlace1" presStyleIdx="2" presStyleCnt="3" custScaleX="22517" custScaleY="46688" custLinFactNeighborX="1796" custLinFactNeighborY="44038"/>
      <dgm:spPr>
        <a:blipFill rotWithShape="1">
          <a:blip xmlns:r="http://schemas.openxmlformats.org/officeDocument/2006/relationships" r:embed="rId3"/>
          <a:srcRect/>
          <a:stretch>
            <a:fillRect l="-4000" r="-4000"/>
          </a:stretch>
        </a:blipFill>
        <a:ln>
          <a:noFill/>
        </a:ln>
      </dgm:spPr>
    </dgm:pt>
  </dgm:ptLst>
  <dgm:cxnLst>
    <dgm:cxn modelId="{A4386C11-190F-40DA-AC41-13DACDAC9E9C}" type="presOf" srcId="{99B26ED6-1EDA-4B33-B23B-7015C1F9C927}" destId="{5C3A605E-28AD-46E2-BE35-C5178E0A2450}" srcOrd="0" destOrd="0" presId="urn:microsoft.com/office/officeart/2005/8/layout/pList2"/>
    <dgm:cxn modelId="{EC23BB12-0FD7-48A1-9681-AF4FF5DFF273}" type="presOf" srcId="{24C1503A-BF2B-443B-84D8-F46E59634E9E}" destId="{9FC2423D-1F53-46AF-9C61-7A15AA08126D}" srcOrd="0" destOrd="0" presId="urn:microsoft.com/office/officeart/2005/8/layout/pList2"/>
    <dgm:cxn modelId="{72BC0715-B051-459A-9C25-8DA37C29A1C4}" srcId="{E9CA6726-87C2-4EB0-96FF-FB3E94BC010A}" destId="{6A3DD551-9C46-4844-A7E7-F90D10DB9701}" srcOrd="2" destOrd="0" parTransId="{AA0D00CC-1376-4CA2-87A7-FC3DAABAEBF5}" sibTransId="{D3451905-F070-4A7C-8561-56B73239DA3E}"/>
    <dgm:cxn modelId="{7735A036-0A72-4476-99A4-BEFC4A41F6BA}" type="presOf" srcId="{E9CA6726-87C2-4EB0-96FF-FB3E94BC010A}" destId="{3052918D-B7EE-4E6D-87A0-E4C7947ABD82}" srcOrd="0" destOrd="0" presId="urn:microsoft.com/office/officeart/2005/8/layout/pList2"/>
    <dgm:cxn modelId="{13FF8A3B-E642-4D19-8752-EC7D4C04BEB1}" type="presOf" srcId="{B4398423-637E-4F01-84E7-A7E8517AB8A0}" destId="{64764960-7BD3-4ED3-A478-654199BF06F0}" srcOrd="0" destOrd="0" presId="urn:microsoft.com/office/officeart/2005/8/layout/pList2"/>
    <dgm:cxn modelId="{F3665050-A5C2-4AE9-BAA8-73E204C3D837}" type="presOf" srcId="{01D489F9-41E8-4445-A739-74C179E2C958}" destId="{43BCF2BF-E40C-4BCE-8003-98B1D873A9F3}" srcOrd="0" destOrd="0" presId="urn:microsoft.com/office/officeart/2005/8/layout/pList2"/>
    <dgm:cxn modelId="{FBAC23B6-9F96-4C17-9DCC-75C5F096812E}" srcId="{E9CA6726-87C2-4EB0-96FF-FB3E94BC010A}" destId="{24C1503A-BF2B-443B-84D8-F46E59634E9E}" srcOrd="1" destOrd="0" parTransId="{4BA4653D-B123-45B7-B342-3CFD907237BE}" sibTransId="{B4398423-637E-4F01-84E7-A7E8517AB8A0}"/>
    <dgm:cxn modelId="{8A289CBA-8EA3-42CE-8C51-30074FBF9D41}" srcId="{E9CA6726-87C2-4EB0-96FF-FB3E94BC010A}" destId="{99B26ED6-1EDA-4B33-B23B-7015C1F9C927}" srcOrd="0" destOrd="0" parTransId="{B71252B2-16D8-451F-800B-900CB0A4519F}" sibTransId="{01D489F9-41E8-4445-A739-74C179E2C958}"/>
    <dgm:cxn modelId="{A774F9E8-1CF0-4290-8A16-922844BA9D26}" type="presOf" srcId="{6A3DD551-9C46-4844-A7E7-F90D10DB9701}" destId="{692A7091-2879-4921-858D-DC30951F3722}" srcOrd="0" destOrd="0" presId="urn:microsoft.com/office/officeart/2005/8/layout/pList2"/>
    <dgm:cxn modelId="{1C1BEBAB-6878-46DD-A883-A52EE76315B9}" type="presParOf" srcId="{3052918D-B7EE-4E6D-87A0-E4C7947ABD82}" destId="{852D587D-55D1-4986-A3CF-03F5EEFEC499}" srcOrd="0" destOrd="0" presId="urn:microsoft.com/office/officeart/2005/8/layout/pList2"/>
    <dgm:cxn modelId="{CCE9F92F-BDC4-4E29-9771-9AC2BF364BC9}" type="presParOf" srcId="{3052918D-B7EE-4E6D-87A0-E4C7947ABD82}" destId="{C468B5A8-31DA-45D1-9F9E-A7B39180F2D1}" srcOrd="1" destOrd="0" presId="urn:microsoft.com/office/officeart/2005/8/layout/pList2"/>
    <dgm:cxn modelId="{8351E96C-6AF3-4349-A648-D8889967DB17}" type="presParOf" srcId="{C468B5A8-31DA-45D1-9F9E-A7B39180F2D1}" destId="{5DEFE37F-ED44-4716-A5D1-2CBCDC3C1591}" srcOrd="0" destOrd="0" presId="urn:microsoft.com/office/officeart/2005/8/layout/pList2"/>
    <dgm:cxn modelId="{9BF49E40-F714-42FE-BEB8-7842939C85AA}" type="presParOf" srcId="{5DEFE37F-ED44-4716-A5D1-2CBCDC3C1591}" destId="{5C3A605E-28AD-46E2-BE35-C5178E0A2450}" srcOrd="0" destOrd="0" presId="urn:microsoft.com/office/officeart/2005/8/layout/pList2"/>
    <dgm:cxn modelId="{5342F09E-2EC0-46BF-87E5-1A1AA29DFE5C}" type="presParOf" srcId="{5DEFE37F-ED44-4716-A5D1-2CBCDC3C1591}" destId="{49C3E004-F1C0-44CA-A3B5-D3B846239934}" srcOrd="1" destOrd="0" presId="urn:microsoft.com/office/officeart/2005/8/layout/pList2"/>
    <dgm:cxn modelId="{D0630DC2-57E6-42A8-8409-FDA55C106592}" type="presParOf" srcId="{5DEFE37F-ED44-4716-A5D1-2CBCDC3C1591}" destId="{FA748D3F-1F61-46DF-A5F4-1DA179C26EB4}" srcOrd="2" destOrd="0" presId="urn:microsoft.com/office/officeart/2005/8/layout/pList2"/>
    <dgm:cxn modelId="{F3D619A3-9277-4770-8A30-95FBB00ACE51}" type="presParOf" srcId="{C468B5A8-31DA-45D1-9F9E-A7B39180F2D1}" destId="{43BCF2BF-E40C-4BCE-8003-98B1D873A9F3}" srcOrd="1" destOrd="0" presId="urn:microsoft.com/office/officeart/2005/8/layout/pList2"/>
    <dgm:cxn modelId="{8BC0CD2F-F440-428A-8B8D-2CAC916E06E8}" type="presParOf" srcId="{C468B5A8-31DA-45D1-9F9E-A7B39180F2D1}" destId="{ACBCC141-C3F5-4E57-A6FE-4CA8117EC1A7}" srcOrd="2" destOrd="0" presId="urn:microsoft.com/office/officeart/2005/8/layout/pList2"/>
    <dgm:cxn modelId="{01943E49-FA43-4EB1-A67A-05CC09BCA61B}" type="presParOf" srcId="{ACBCC141-C3F5-4E57-A6FE-4CA8117EC1A7}" destId="{9FC2423D-1F53-46AF-9C61-7A15AA08126D}" srcOrd="0" destOrd="0" presId="urn:microsoft.com/office/officeart/2005/8/layout/pList2"/>
    <dgm:cxn modelId="{58EF17C4-0DE1-47C0-B8FC-982094A77A7A}" type="presParOf" srcId="{ACBCC141-C3F5-4E57-A6FE-4CA8117EC1A7}" destId="{5B514446-9B93-4FE0-B4F1-9D3DD7670B07}" srcOrd="1" destOrd="0" presId="urn:microsoft.com/office/officeart/2005/8/layout/pList2"/>
    <dgm:cxn modelId="{7D5A8195-056E-40B9-B9E5-0D4D6859DC84}" type="presParOf" srcId="{ACBCC141-C3F5-4E57-A6FE-4CA8117EC1A7}" destId="{2E5AE639-6EEE-4709-986B-9F1B325E2E57}" srcOrd="2" destOrd="0" presId="urn:microsoft.com/office/officeart/2005/8/layout/pList2"/>
    <dgm:cxn modelId="{AC6F4ADE-6ADD-4B9C-8713-F473F9432C71}" type="presParOf" srcId="{C468B5A8-31DA-45D1-9F9E-A7B39180F2D1}" destId="{64764960-7BD3-4ED3-A478-654199BF06F0}" srcOrd="3" destOrd="0" presId="urn:microsoft.com/office/officeart/2005/8/layout/pList2"/>
    <dgm:cxn modelId="{156A4AE4-B23A-4C82-AFB9-1EA0539C8011}" type="presParOf" srcId="{C468B5A8-31DA-45D1-9F9E-A7B39180F2D1}" destId="{B07C1834-B31E-4CDA-8052-4B6CB7140DDD}" srcOrd="4" destOrd="0" presId="urn:microsoft.com/office/officeart/2005/8/layout/pList2"/>
    <dgm:cxn modelId="{7E8CA41A-FF8A-4756-B793-A6088D294979}" type="presParOf" srcId="{B07C1834-B31E-4CDA-8052-4B6CB7140DDD}" destId="{692A7091-2879-4921-858D-DC30951F3722}" srcOrd="0" destOrd="0" presId="urn:microsoft.com/office/officeart/2005/8/layout/pList2"/>
    <dgm:cxn modelId="{62F0578C-83C9-49C5-B0E0-6F9E8305A850}" type="presParOf" srcId="{B07C1834-B31E-4CDA-8052-4B6CB7140DDD}" destId="{E72F85F5-F731-4AEF-8F20-3C714E52CC3B}" srcOrd="1" destOrd="0" presId="urn:microsoft.com/office/officeart/2005/8/layout/pList2"/>
    <dgm:cxn modelId="{D0EC47A8-88C2-411F-A9CF-046E51D3DB7D}" type="presParOf" srcId="{B07C1834-B31E-4CDA-8052-4B6CB7140DDD}" destId="{E519C799-3CB7-4971-A169-24A0F5A2A166}"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A2A21-1C84-4B57-8D6E-C54702760141}">
      <dsp:nvSpPr>
        <dsp:cNvPr id="0" name=""/>
        <dsp:cNvSpPr/>
      </dsp:nvSpPr>
      <dsp:spPr>
        <a:xfrm rot="10800000">
          <a:off x="1765817" y="19456"/>
          <a:ext cx="9092960" cy="1260777"/>
        </a:xfrm>
        <a:prstGeom prst="homePlate">
          <a:avLst/>
        </a:prstGeom>
        <a:solidFill>
          <a:srgbClr val="104E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968"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The use of AI bots or automated systems for notetaking in NJDOE meetings is strictly prohibited</a:t>
          </a:r>
        </a:p>
      </dsp:txBody>
      <dsp:txXfrm rot="10800000">
        <a:off x="2081011" y="19456"/>
        <a:ext cx="8777766" cy="1260777"/>
      </dsp:txXfrm>
    </dsp:sp>
    <dsp:sp modelId="{8429B281-C1F4-4849-8F5F-6385214C372E}">
      <dsp:nvSpPr>
        <dsp:cNvPr id="0" name=""/>
        <dsp:cNvSpPr/>
      </dsp:nvSpPr>
      <dsp:spPr>
        <a:xfrm>
          <a:off x="480567" y="2"/>
          <a:ext cx="1260777" cy="126077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FCE736-EFCD-4846-B648-BF5A3C918A47}">
      <dsp:nvSpPr>
        <dsp:cNvPr id="0" name=""/>
        <dsp:cNvSpPr/>
      </dsp:nvSpPr>
      <dsp:spPr>
        <a:xfrm rot="10800000">
          <a:off x="1796248" y="1670126"/>
          <a:ext cx="9121702" cy="1260777"/>
        </a:xfrm>
        <a:prstGeom prst="homePlate">
          <a:avLst/>
        </a:prstGeom>
        <a:solidFill>
          <a:srgbClr val="104E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968"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Blended Format: Presentation + Action Planning Workshop</a:t>
          </a:r>
        </a:p>
      </dsp:txBody>
      <dsp:txXfrm rot="10800000">
        <a:off x="2111442" y="1670126"/>
        <a:ext cx="8806508" cy="1260777"/>
      </dsp:txXfrm>
    </dsp:sp>
    <dsp:sp modelId="{298A197C-F8FC-47E2-B9EB-FB9C1657F997}">
      <dsp:nvSpPr>
        <dsp:cNvPr id="0" name=""/>
        <dsp:cNvSpPr/>
      </dsp:nvSpPr>
      <dsp:spPr>
        <a:xfrm>
          <a:off x="532171" y="1627146"/>
          <a:ext cx="1260777" cy="126077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4F243-CD65-4C89-8D33-4FFE8C05BFDF}">
      <dsp:nvSpPr>
        <dsp:cNvPr id="0" name=""/>
        <dsp:cNvSpPr/>
      </dsp:nvSpPr>
      <dsp:spPr>
        <a:xfrm rot="10800000">
          <a:off x="1796248" y="3277768"/>
          <a:ext cx="9121702" cy="1260777"/>
        </a:xfrm>
        <a:prstGeom prst="homePlate">
          <a:avLst/>
        </a:prstGeom>
        <a:solidFill>
          <a:srgbClr val="104E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968"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All participants will receive a copy of the presentation</a:t>
          </a:r>
        </a:p>
      </dsp:txBody>
      <dsp:txXfrm rot="10800000">
        <a:off x="2111442" y="3277768"/>
        <a:ext cx="8806508" cy="1260777"/>
      </dsp:txXfrm>
    </dsp:sp>
    <dsp:sp modelId="{A94E0BB1-6318-4250-97B9-00352B7A684C}">
      <dsp:nvSpPr>
        <dsp:cNvPr id="0" name=""/>
        <dsp:cNvSpPr/>
      </dsp:nvSpPr>
      <dsp:spPr>
        <a:xfrm>
          <a:off x="532171" y="3277768"/>
          <a:ext cx="1260777" cy="126077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E6A99-0E6B-4CAB-BACB-ED60336CE7A2}">
      <dsp:nvSpPr>
        <dsp:cNvPr id="0" name=""/>
        <dsp:cNvSpPr/>
      </dsp:nvSpPr>
      <dsp:spPr>
        <a:xfrm>
          <a:off x="-5824924" y="-891683"/>
          <a:ext cx="6936180" cy="6936180"/>
        </a:xfrm>
        <a:prstGeom prst="blockArc">
          <a:avLst>
            <a:gd name="adj1" fmla="val 18900000"/>
            <a:gd name="adj2" fmla="val 2700000"/>
            <a:gd name="adj3" fmla="val 311"/>
          </a:avLst>
        </a:prstGeom>
        <a:solidFill>
          <a:srgbClr val="104E72"/>
        </a:solid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C2A92A-1459-4E62-8660-22C608F51A0A}">
      <dsp:nvSpPr>
        <dsp:cNvPr id="0" name=""/>
        <dsp:cNvSpPr/>
      </dsp:nvSpPr>
      <dsp:spPr>
        <a:xfrm>
          <a:off x="715210" y="649439"/>
          <a:ext cx="7341680" cy="1030562"/>
        </a:xfrm>
        <a:prstGeom prst="rect">
          <a:avLst/>
        </a:prstGeom>
        <a:solidFill>
          <a:srgbClr val="104E72"/>
        </a:solidFill>
        <a:ln w="12700" cap="flat" cmpd="sng" algn="ctr">
          <a:solidFill>
            <a:srgbClr val="104E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009"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Our Fuel: Title II, Part A</a:t>
          </a:r>
        </a:p>
      </dsp:txBody>
      <dsp:txXfrm>
        <a:off x="715210" y="649439"/>
        <a:ext cx="7341680" cy="1030562"/>
      </dsp:txXfrm>
    </dsp:sp>
    <dsp:sp modelId="{7E807A50-5C88-4540-B870-D5952B10F23A}">
      <dsp:nvSpPr>
        <dsp:cNvPr id="0" name=""/>
        <dsp:cNvSpPr/>
      </dsp:nvSpPr>
      <dsp:spPr>
        <a:xfrm>
          <a:off x="121567" y="373772"/>
          <a:ext cx="1288203" cy="1288203"/>
        </a:xfrm>
        <a:prstGeom prst="ellipse">
          <a:avLst/>
        </a:prstGeom>
        <a:solidFill>
          <a:schemeClr val="lt1">
            <a:hueOff val="0"/>
            <a:satOff val="0"/>
            <a:lumOff val="0"/>
            <a:alphaOff val="0"/>
          </a:schemeClr>
        </a:solidFill>
        <a:ln w="12700" cap="flat" cmpd="sng" algn="ctr">
          <a:solidFill>
            <a:srgbClr val="104E72"/>
          </a:solidFill>
          <a:prstDash val="solid"/>
          <a:miter lim="800000"/>
        </a:ln>
        <a:effectLst/>
      </dsp:spPr>
      <dsp:style>
        <a:lnRef idx="2">
          <a:scrgbClr r="0" g="0" b="0"/>
        </a:lnRef>
        <a:fillRef idx="1">
          <a:scrgbClr r="0" g="0" b="0"/>
        </a:fillRef>
        <a:effectRef idx="0">
          <a:scrgbClr r="0" g="0" b="0"/>
        </a:effectRef>
        <a:fontRef idx="minor"/>
      </dsp:style>
    </dsp:sp>
    <dsp:sp modelId="{47147929-D2A6-42C1-AA7E-CEDF503814E9}">
      <dsp:nvSpPr>
        <dsp:cNvPr id="0" name=""/>
        <dsp:cNvSpPr/>
      </dsp:nvSpPr>
      <dsp:spPr>
        <a:xfrm>
          <a:off x="1089819" y="2061125"/>
          <a:ext cx="6967071" cy="1030562"/>
        </a:xfrm>
        <a:prstGeom prst="rect">
          <a:avLst/>
        </a:prstGeom>
        <a:solidFill>
          <a:srgbClr val="104E72"/>
        </a:solidFill>
        <a:ln w="12700" cap="flat" cmpd="sng" algn="ctr">
          <a:solidFill>
            <a:srgbClr val="104E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009"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Our Engine: Five Phases Of Continuous Improvement</a:t>
          </a:r>
        </a:p>
      </dsp:txBody>
      <dsp:txXfrm>
        <a:off x="1089819" y="2061125"/>
        <a:ext cx="6967071" cy="1030562"/>
      </dsp:txXfrm>
    </dsp:sp>
    <dsp:sp modelId="{E0CBCE89-0D2A-4C46-910E-0EF77922925C}">
      <dsp:nvSpPr>
        <dsp:cNvPr id="0" name=""/>
        <dsp:cNvSpPr/>
      </dsp:nvSpPr>
      <dsp:spPr>
        <a:xfrm>
          <a:off x="440217" y="1932304"/>
          <a:ext cx="1288203" cy="1288203"/>
        </a:xfrm>
        <a:prstGeom prst="ellipse">
          <a:avLst/>
        </a:prstGeom>
        <a:solidFill>
          <a:schemeClr val="lt1">
            <a:hueOff val="0"/>
            <a:satOff val="0"/>
            <a:lumOff val="0"/>
            <a:alphaOff val="0"/>
          </a:schemeClr>
        </a:solidFill>
        <a:ln w="12700" cap="flat" cmpd="sng" algn="ctr">
          <a:solidFill>
            <a:srgbClr val="104E72"/>
          </a:solidFill>
          <a:prstDash val="solid"/>
          <a:miter lim="800000"/>
        </a:ln>
        <a:effectLst/>
      </dsp:spPr>
      <dsp:style>
        <a:lnRef idx="2">
          <a:scrgbClr r="0" g="0" b="0"/>
        </a:lnRef>
        <a:fillRef idx="1">
          <a:scrgbClr r="0" g="0" b="0"/>
        </a:fillRef>
        <a:effectRef idx="0">
          <a:scrgbClr r="0" g="0" b="0"/>
        </a:effectRef>
        <a:fontRef idx="minor"/>
      </dsp:style>
    </dsp:sp>
    <dsp:sp modelId="{37FD45F8-B4E3-4F53-810B-2E054FBB2DF9}">
      <dsp:nvSpPr>
        <dsp:cNvPr id="0" name=""/>
        <dsp:cNvSpPr/>
      </dsp:nvSpPr>
      <dsp:spPr>
        <a:xfrm>
          <a:off x="715210" y="3606969"/>
          <a:ext cx="7341680" cy="1030562"/>
        </a:xfrm>
        <a:prstGeom prst="rect">
          <a:avLst/>
        </a:prstGeom>
        <a:solidFill>
          <a:srgbClr val="104E72"/>
        </a:solidFill>
        <a:ln w="12700" cap="flat" cmpd="sng" algn="ctr">
          <a:solidFill>
            <a:srgbClr val="104E7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8009"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a:t>Our Destination: Thriving Educators, Thriving Students</a:t>
          </a:r>
        </a:p>
      </dsp:txBody>
      <dsp:txXfrm>
        <a:off x="715210" y="3606969"/>
        <a:ext cx="7341680" cy="1030562"/>
      </dsp:txXfrm>
    </dsp:sp>
    <dsp:sp modelId="{F606C956-D6FD-4833-8922-C351BF02384E}">
      <dsp:nvSpPr>
        <dsp:cNvPr id="0" name=""/>
        <dsp:cNvSpPr/>
      </dsp:nvSpPr>
      <dsp:spPr>
        <a:xfrm>
          <a:off x="71108" y="3478148"/>
          <a:ext cx="1288203" cy="1288203"/>
        </a:xfrm>
        <a:prstGeom prst="ellipse">
          <a:avLst/>
        </a:prstGeom>
        <a:solidFill>
          <a:schemeClr val="lt1">
            <a:hueOff val="0"/>
            <a:satOff val="0"/>
            <a:lumOff val="0"/>
            <a:alphaOff val="0"/>
          </a:schemeClr>
        </a:solidFill>
        <a:ln w="12700" cap="flat" cmpd="sng" algn="ctr">
          <a:solidFill>
            <a:srgbClr val="104E7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D587D-55D1-4986-A3CF-03F5EEFEC499}">
      <dsp:nvSpPr>
        <dsp:cNvPr id="0" name=""/>
        <dsp:cNvSpPr/>
      </dsp:nvSpPr>
      <dsp:spPr>
        <a:xfrm>
          <a:off x="181262" y="1191804"/>
          <a:ext cx="8355450" cy="681621"/>
        </a:xfrm>
        <a:prstGeom prst="roundRect">
          <a:avLst>
            <a:gd name="adj" fmla="val 10000"/>
          </a:avLst>
        </a:prstGeom>
        <a:solidFill>
          <a:srgbClr val="6E2306">
            <a:alpha val="56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748D3F-1F61-46DF-A5F4-1DA179C26EB4}">
      <dsp:nvSpPr>
        <dsp:cNvPr id="0" name=""/>
        <dsp:cNvSpPr/>
      </dsp:nvSpPr>
      <dsp:spPr>
        <a:xfrm>
          <a:off x="1289585" y="1224638"/>
          <a:ext cx="555710" cy="582610"/>
        </a:xfrm>
        <a:prstGeom prst="roundRect">
          <a:avLst>
            <a:gd name="adj" fmla="val 10000"/>
          </a:avLst>
        </a:prstGeom>
        <a:blipFill rotWithShape="1">
          <a:blip xmlns:r="http://schemas.openxmlformats.org/officeDocument/2006/relationships" r:embed="rId1"/>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3A605E-28AD-46E2-BE35-C5178E0A2450}">
      <dsp:nvSpPr>
        <dsp:cNvPr id="0" name=""/>
        <dsp:cNvSpPr/>
      </dsp:nvSpPr>
      <dsp:spPr>
        <a:xfrm rot="10800000">
          <a:off x="263271" y="1847214"/>
          <a:ext cx="2577867" cy="2257706"/>
        </a:xfrm>
        <a:prstGeom prst="round2SameRect">
          <a:avLst>
            <a:gd name="adj1" fmla="val 10500"/>
            <a:gd name="adj2" fmla="val 0"/>
          </a:avLst>
        </a:prstGeom>
        <a:solidFill>
          <a:srgbClr val="6E230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b="1" kern="1200" dirty="0">
            <a:solidFill>
              <a:schemeClr val="bg1"/>
            </a:solidFill>
          </a:endParaRPr>
        </a:p>
      </dsp:txBody>
      <dsp:txXfrm rot="10800000">
        <a:off x="332703" y="1847214"/>
        <a:ext cx="2439003" cy="2188274"/>
      </dsp:txXfrm>
    </dsp:sp>
    <dsp:sp modelId="{2E5AE639-6EEE-4709-986B-9F1B325E2E57}">
      <dsp:nvSpPr>
        <dsp:cNvPr id="0" name=""/>
        <dsp:cNvSpPr/>
      </dsp:nvSpPr>
      <dsp:spPr>
        <a:xfrm>
          <a:off x="4013927" y="1213360"/>
          <a:ext cx="641708" cy="636645"/>
        </a:xfrm>
        <a:prstGeom prst="roundRect">
          <a:avLst>
            <a:gd name="adj" fmla="val 10000"/>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FC2423D-1F53-46AF-9C61-7A15AA08126D}">
      <dsp:nvSpPr>
        <dsp:cNvPr id="0" name=""/>
        <dsp:cNvSpPr/>
      </dsp:nvSpPr>
      <dsp:spPr>
        <a:xfrm rot="10800000">
          <a:off x="3098926" y="1847214"/>
          <a:ext cx="2577867" cy="2257706"/>
        </a:xfrm>
        <a:prstGeom prst="round2SameRect">
          <a:avLst>
            <a:gd name="adj1" fmla="val 10500"/>
            <a:gd name="adj2" fmla="val 0"/>
          </a:avLst>
        </a:prstGeom>
        <a:solidFill>
          <a:srgbClr val="6E230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b="0" kern="1200" dirty="0">
            <a:solidFill>
              <a:schemeClr val="bg1"/>
            </a:solidFill>
          </a:endParaRPr>
        </a:p>
      </dsp:txBody>
      <dsp:txXfrm rot="10800000">
        <a:off x="3168358" y="1847214"/>
        <a:ext cx="2439003" cy="2188274"/>
      </dsp:txXfrm>
    </dsp:sp>
    <dsp:sp modelId="{E519C799-3CB7-4971-A169-24A0F5A2A166}">
      <dsp:nvSpPr>
        <dsp:cNvPr id="0" name=""/>
        <dsp:cNvSpPr/>
      </dsp:nvSpPr>
      <dsp:spPr>
        <a:xfrm>
          <a:off x="6979583" y="1203932"/>
          <a:ext cx="580458" cy="632446"/>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92A7091-2879-4921-858D-DC30951F3722}">
      <dsp:nvSpPr>
        <dsp:cNvPr id="0" name=""/>
        <dsp:cNvSpPr/>
      </dsp:nvSpPr>
      <dsp:spPr>
        <a:xfrm rot="10800000">
          <a:off x="5934580" y="1847214"/>
          <a:ext cx="2577867" cy="2257706"/>
        </a:xfrm>
        <a:prstGeom prst="round2SameRect">
          <a:avLst>
            <a:gd name="adj1" fmla="val 10500"/>
            <a:gd name="adj2" fmla="val 0"/>
          </a:avLst>
        </a:prstGeom>
        <a:solidFill>
          <a:srgbClr val="6E230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endParaRPr>
        </a:p>
      </dsp:txBody>
      <dsp:txXfrm rot="10800000">
        <a:off x="6004012" y="1847214"/>
        <a:ext cx="2439003" cy="218827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5" y="2"/>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978137" y="2"/>
            <a:ext cx="3043343" cy="467072"/>
          </a:xfrm>
          <a:prstGeom prst="rect">
            <a:avLst/>
          </a:prstGeom>
        </p:spPr>
        <p:txBody>
          <a:bodyPr vert="horz" lIns="93324" tIns="46662" rIns="93324" bIns="46662" rtlCol="0"/>
          <a:lstStyle>
            <a:lvl1pPr algn="r">
              <a:defRPr sz="1200"/>
            </a:lvl1pPr>
          </a:lstStyle>
          <a:p>
            <a:fld id="{57425AFB-E73E-4C47-BA4D-95B867A1CC07}" type="datetimeFigureOut">
              <a:rPr lang="en-US" smtClean="0"/>
              <a:t>8/1/25</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5"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978137" y="8842030"/>
            <a:ext cx="3043343" cy="467071"/>
          </a:xfrm>
          <a:prstGeom prst="rect">
            <a:avLst/>
          </a:prstGeom>
        </p:spPr>
        <p:txBody>
          <a:bodyPr vert="horz" lIns="93324" tIns="46662" rIns="93324" bIns="46662"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7" y="2"/>
            <a:ext cx="3043343" cy="467072"/>
          </a:xfrm>
          <a:prstGeom prst="rect">
            <a:avLst/>
          </a:prstGeom>
        </p:spPr>
        <p:txBody>
          <a:bodyPr vert="horz" lIns="93324" tIns="46662" rIns="93324" bIns="46662" rtlCol="0"/>
          <a:lstStyle>
            <a:lvl1pPr algn="r">
              <a:defRPr sz="1200"/>
            </a:lvl1pPr>
          </a:lstStyle>
          <a:p>
            <a:fld id="{5D8AC223-25EB-40B2-9538-010511AACFA5}" type="datetimeFigureOut">
              <a:rPr lang="en-US" smtClean="0"/>
              <a:t>8/1/25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3"/>
            <a:ext cx="5618480" cy="3665459"/>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7" y="8842030"/>
            <a:ext cx="3043343" cy="467071"/>
          </a:xfrm>
          <a:prstGeom prst="rect">
            <a:avLst/>
          </a:prstGeom>
        </p:spPr>
        <p:txBody>
          <a:bodyPr vert="horz" lIns="93324" tIns="46662" rIns="93324" bIns="46662"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b="1" kern="0">
                <a:latin typeface="+mn-lt"/>
                <a:ea typeface="Times New Roman" panose="02020603050405020304" pitchFamily="18" charset="0"/>
                <a:cs typeface="Times New Roman" panose="02020603050405020304" pitchFamily="18" charset="0"/>
              </a:rPr>
              <a:t>(Amy)</a:t>
            </a:r>
          </a:p>
          <a:p>
            <a:pPr defTabSz="933237">
              <a:defRPr/>
            </a:pPr>
            <a:r>
              <a:rPr lang="en-US" sz="1200" kern="0">
                <a:latin typeface="+mn-lt"/>
                <a:ea typeface="Times New Roman" panose="02020603050405020304" pitchFamily="18" charset="0"/>
                <a:cs typeface="Times New Roman" panose="02020603050405020304" pitchFamily="18" charset="0"/>
              </a:rPr>
              <a:t>Welcome to this presentation on </a:t>
            </a:r>
            <a:r>
              <a:rPr lang="en-US" sz="1200">
                <a:latin typeface="+mn-lt"/>
              </a:rPr>
              <a:t>Fueling Educator Success: Leveraging Title II, Part A to Foster a Positive School Climate</a:t>
            </a:r>
            <a:r>
              <a:rPr lang="en-US" sz="1200" kern="0">
                <a:latin typeface="+mn-lt"/>
                <a:cs typeface="Times New Roman" panose="02020603050405020304" pitchFamily="18" charset="0"/>
              </a:rPr>
              <a:t>. </a:t>
            </a:r>
            <a:r>
              <a:rPr lang="en-US" sz="1200" kern="0">
                <a:latin typeface="+mn-lt"/>
                <a:ea typeface="Times New Roman" panose="02020603050405020304" pitchFamily="18" charset="0"/>
                <a:cs typeface="Times New Roman" panose="02020603050405020304" pitchFamily="18" charset="0"/>
              </a:rPr>
              <a:t>These funds play a crucial role in supporting teacher quality and student success. </a:t>
            </a:r>
          </a:p>
          <a:p>
            <a:pPr fontAlgn="base">
              <a:buClr>
                <a:srgbClr val="000000"/>
              </a:buClr>
              <a:buSzPts val="1100"/>
            </a:pPr>
            <a:r>
              <a:rPr lang="en-US" sz="1200">
                <a:solidFill>
                  <a:srgbClr val="1B1C1D"/>
                </a:solidFill>
                <a:latin typeface="+mn-lt"/>
                <a:ea typeface="Google Sans Text"/>
                <a:cs typeface="Google Sans Text"/>
              </a:rPr>
              <a:t>"We're thrilled to be here from the NJ Department of Education to talk about something critical to all of us: the success of our educators and, ultimately, our students.“ My name is Amy Gallagher and I’m the Manager in the Office of Supplemental Educational Programs.  I am joined today by our Title II and IVA State Coordinator, Ms. Antoinette Caldwell-Wong and our </a:t>
            </a:r>
            <a:r>
              <a:rPr lang="en-US">
                <a:solidFill>
                  <a:srgbClr val="1B1C1D"/>
                </a:solidFill>
                <a:ea typeface="Google Sans Text"/>
                <a:cs typeface="Google Sans Text"/>
              </a:rPr>
              <a:t>ESEA Project Research </a:t>
            </a:r>
            <a:r>
              <a:rPr lang="en-US" sz="1200">
                <a:solidFill>
                  <a:srgbClr val="1B1C1D"/>
                </a:solidFill>
                <a:latin typeface="+mn-lt"/>
                <a:ea typeface="Google Sans Text"/>
                <a:cs typeface="Google Sans Text"/>
              </a:rPr>
              <a:t>Specialist, Dr. Peter Frank.  </a:t>
            </a:r>
            <a:endParaRPr lang="en-US">
              <a:ea typeface="Google Sans Text"/>
              <a:cs typeface="Arial" panose="020B0604020202020204" pitchFamily="34" charset="0"/>
            </a:endParaRPr>
          </a:p>
          <a:p>
            <a:pPr fontAlgn="base">
              <a:buClr>
                <a:srgbClr val="000000"/>
              </a:buClr>
              <a:buSzPts val="1100"/>
            </a:pPr>
            <a:r>
              <a:rPr lang="en-US" sz="1200">
                <a:solidFill>
                  <a:srgbClr val="1B1C1D"/>
                </a:solidFill>
                <a:latin typeface="+mn-lt"/>
                <a:ea typeface="Google Sans Text"/>
                <a:cs typeface="Google Sans Text"/>
              </a:rPr>
              <a:t>"Today, we're diving into a powerful resource – Title II, Part A – and exploring how we can strategically use it to fuel positive school climates, support our teachers, and drive student achievement.“</a:t>
            </a:r>
          </a:p>
          <a:p>
            <a:endParaRPr lang="en-US"/>
          </a:p>
          <a:p>
            <a:r>
              <a:rPr lang="en-US"/>
              <a:t>Before I turn it over to my esteemed colleagues, I would like to get a sense of who is joining us today.  By show of hands….</a:t>
            </a:r>
          </a:p>
        </p:txBody>
      </p:sp>
      <p:sp>
        <p:nvSpPr>
          <p:cNvPr id="4" name="Slide Number Placeholder 3"/>
          <p:cNvSpPr>
            <a:spLocks noGrp="1"/>
          </p:cNvSpPr>
          <p:nvPr>
            <p:ph type="sldNum" sz="quarter" idx="5"/>
          </p:nvPr>
        </p:nvSpPr>
        <p:spPr/>
        <p:txBody>
          <a:bodyPr/>
          <a:lstStyle/>
          <a:p>
            <a:fld id="{B97A44F7-5F69-4F06-8F30-FB0E6EC0A151}" type="slidenum">
              <a:rPr lang="en-US" smtClean="0"/>
              <a:t>1</a:t>
            </a:fld>
            <a:endParaRPr lang="en-US"/>
          </a:p>
        </p:txBody>
      </p:sp>
    </p:spTree>
    <p:extLst>
      <p:ext uri="{BB962C8B-B14F-4D97-AF65-F5344CB8AC3E}">
        <p14:creationId xmlns:p14="http://schemas.microsoft.com/office/powerpoint/2010/main" val="1388416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"A great school climate relies on great people. Title II-A provides significant leverage for both recruiting new talent and retaining the excellent educators you already have."</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"On the recruitment side, think creatively: Can you offer signing bonuses for those hard-to-fill science positions? Invest in targeted marketing to attract a diverse pool of candidates? Support paraprofessionals who want to become certified teachers? Title II-A can help."</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"For retention, it's about creating a supportive and growth-oriented environment. This means strong mentoring for new teachers, opportunities for teacher leadership, fair evaluation systems that actually help teachers improve, and critically, supporting staff mental health and wellness." "Even recognition programs can make a difference!"</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b="1" dirty="0">
              <a:solidFill>
                <a:srgbClr val="1B1C1D"/>
              </a:solidFill>
              <a:ea typeface="Google Sans Text"/>
              <a:cs typeface="Google Sans Text"/>
            </a:endParaRPr>
          </a:p>
          <a:p>
            <a:pPr fontAlgn="base">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"And if you're considering using Title II-A for class size reduction, remember the focus must be on ensuring those classes are led by certified, licensed, and </a:t>
            </a:r>
            <a:r>
              <a:rPr lang="en-US" i="1" dirty="0">
                <a:solidFill>
                  <a:srgbClr val="1B1C1D"/>
                </a:solidFill>
                <a:ea typeface="Google Sans Text"/>
                <a:cs typeface="Google Sans Text"/>
              </a:rPr>
              <a:t>highly effective</a:t>
            </a:r>
            <a:r>
              <a:rPr lang="en-US" dirty="0">
                <a:solidFill>
                  <a:srgbClr val="1B1C1D"/>
                </a:solidFill>
                <a:ea typeface="Google Sans Text"/>
                <a:cs typeface="Google Sans Text"/>
              </a:rPr>
              <a:t> teachers."</a:t>
            </a:r>
            <a:endParaRPr lang="en-US" dirty="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srgbClr val="000000"/>
                </a:solidFill>
                <a:ea typeface="Libre Baskerville" pitchFamily="34" charset="-122"/>
                <a:cs typeface="Libre Baskerville" pitchFamily="34" charset="-120"/>
              </a:rPr>
              <a:t>The reality is clear: Students struggle to learn, and teachers struggle to thrive. By investing in a positive school climate, we create the conditions for both educators and students to succeed.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"So, we have all these allowable uses. How do we decide where to focus? Two golden rules: Needs Assessment and Evidence."</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dirty="0">
                <a:solidFill>
                  <a:srgbClr val="1B1C1D"/>
                </a:solidFill>
                <a:ea typeface="Google Sans Text"/>
                <a:cs typeface="Google Sans Text"/>
              </a:rPr>
              <a:t>"First, every LEA receiving Title II-A funds must conduct a comprehensive needs assessment. As shown on the slide, this involves examining a wide range of data, including academic achievement, staff retention, and school climate surveys. Your Title II-A plan must directly address the needs you identify."</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dirty="0">
                <a:solidFill>
                  <a:srgbClr val="1B1C1D"/>
                </a:solidFill>
                <a:ea typeface="Google Sans Text"/>
                <a:cs typeface="Google Sans Text"/>
              </a:rPr>
              <a:t>"Second, the law requires us to prioritize evidence-based strategies. This slide outlines the different levels of evidence from Tier 1 to Tier 4. The stronger the evidence, the more confidence we can have in the intervention's potential success. And even if strong empirical evidence isn't yet available for a very new idea, it must at least demonstrate a clear rationale, often through a logic model."</a:t>
            </a:r>
            <a:endParaRPr lang="en-US" dirty="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solidFill>
                  <a:srgbClr val="1B1C1D"/>
                </a:solidFill>
                <a:ea typeface="Google Sans Text"/>
                <a:cs typeface="Google Sans Text"/>
              </a:rPr>
              <a:t>(Antoinette) </a:t>
            </a:r>
            <a:r>
              <a:rPr lang="en-US" dirty="0">
                <a:solidFill>
                  <a:srgbClr val="000000"/>
                </a:solidFill>
                <a:ea typeface="Libre Baskerville" pitchFamily="34" charset="-122"/>
                <a:cs typeface="Libre Baskerville" pitchFamily="34" charset="-120"/>
              </a:rPr>
              <a:t>Understanding the supplement, not supplant rule is essential for compliance and effective use of Title II-A funding. This principle ensures that federal resources truly expand opportunities rather than simply maintaining existing ones, creating maximum benefit for educators and students alike.</a:t>
            </a:r>
            <a:endParaRPr lang="en-US" dirty="0"/>
          </a:p>
          <a:p>
            <a:endParaRPr lang="en-US" dirty="0"/>
          </a:p>
          <a:p>
            <a:pPr fontAlgn="base">
              <a:buClr>
                <a:srgbClr val="000000"/>
              </a:buClr>
              <a:buSzPts val="1100"/>
            </a:pPr>
            <a:r>
              <a:rPr lang="en-US" dirty="0">
                <a:solidFill>
                  <a:srgbClr val="1B1C1D"/>
                </a:solidFill>
                <a:ea typeface="Google Sans Text"/>
                <a:cs typeface="Google Sans Text"/>
              </a:rPr>
              <a:t>"A critical fiscal rule for Title II-A is 'supplement, not supplant.' In simple terms, these federal funds are meant to </a:t>
            </a:r>
            <a:r>
              <a:rPr lang="en-US" i="1" dirty="0">
                <a:solidFill>
                  <a:srgbClr val="1B1C1D"/>
                </a:solidFill>
                <a:ea typeface="Google Sans Text"/>
                <a:cs typeface="Google Sans Text"/>
              </a:rPr>
              <a:t>add to</a:t>
            </a:r>
            <a:r>
              <a:rPr lang="en-US" dirty="0">
                <a:solidFill>
                  <a:srgbClr val="1B1C1D"/>
                </a:solidFill>
                <a:ea typeface="Google Sans Text"/>
                <a:cs typeface="Google Sans Text"/>
              </a:rPr>
              <a:t> what you're already doing or would be doing with state and local money, not </a:t>
            </a:r>
            <a:r>
              <a:rPr lang="en-US" i="1" dirty="0">
                <a:solidFill>
                  <a:srgbClr val="1B1C1D"/>
                </a:solidFill>
                <a:ea typeface="Google Sans Text"/>
                <a:cs typeface="Google Sans Text"/>
              </a:rPr>
              <a:t>replace</a:t>
            </a:r>
            <a:r>
              <a:rPr lang="en-US" dirty="0">
                <a:solidFill>
                  <a:srgbClr val="1B1C1D"/>
                </a:solidFill>
                <a:ea typeface="Google Sans Text"/>
                <a:cs typeface="Google Sans Text"/>
              </a:rPr>
              <a:t> those funds." </a:t>
            </a:r>
            <a:endParaRPr lang="en-US" dirty="0">
              <a:ea typeface="Google Sans Text"/>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b="0" dirty="0">
                <a:solidFill>
                  <a:srgbClr val="1B1C1D"/>
                </a:solidFill>
                <a:ea typeface="Google Sans Text"/>
                <a:cs typeface="Google Sans Text"/>
              </a:rPr>
              <a:t>This slide </a:t>
            </a:r>
            <a:r>
              <a:rPr lang="en-US" dirty="0">
                <a:solidFill>
                  <a:srgbClr val="1B1C1D"/>
                </a:solidFill>
                <a:ea typeface="Google Sans Text"/>
                <a:cs typeface="Google Sans Text"/>
              </a:rPr>
              <a:t>offers some helpful guiding questions. If you were already funding an activity with local money, or if it's required by state law, using Title II-A for it is likely supplanting. The goal is to use these funds for new initiatives or to enhance existing ones beyond what local funds could support."</a:t>
            </a:r>
            <a:endParaRPr lang="en-US" dirty="0">
              <a:ea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1B1C1D"/>
                </a:solidFill>
                <a:latin typeface="Google Sans Text"/>
                <a:ea typeface="Google Sans Text"/>
                <a:cs typeface="Google Sans Text"/>
              </a:rPr>
              <a:t>(Peter) </a:t>
            </a:r>
            <a:r>
              <a:rPr lang="en-US">
                <a:solidFill>
                  <a:srgbClr val="1B1C1D"/>
                </a:solidFill>
                <a:latin typeface="Google Sans Text"/>
                <a:ea typeface="Google Sans Text"/>
                <a:cs typeface="Google Sans Text"/>
              </a:rPr>
              <a:t>"Alright, let's shift gears into a more interactive segment. We've discussed the many possibilities with Title II-A. But how do you move from ideas to impactful, sustainable programs? We recommend a cycle of continuous improvement.“ </a:t>
            </a:r>
            <a:r>
              <a:rPr lang="en-US">
                <a:solidFill>
                  <a:srgbClr val="1B1C1D"/>
                </a:solidFill>
                <a:latin typeface="Google Sans Text"/>
                <a:ea typeface="Arial" panose="020B0604020202020204" pitchFamily="34" charset="0"/>
                <a:cs typeface="Arial" panose="020B0604020202020204" pitchFamily="34" charset="0"/>
              </a:rPr>
              <a:t>For the remainder of our time together, we will use the handout provided at the beginning.</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14</a:t>
            </a:fld>
            <a:endParaRPr lang="en-US"/>
          </a:p>
        </p:txBody>
      </p:sp>
    </p:spTree>
    <p:extLst>
      <p:ext uri="{BB962C8B-B14F-4D97-AF65-F5344CB8AC3E}">
        <p14:creationId xmlns:p14="http://schemas.microsoft.com/office/powerpoint/2010/main" val="1716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6e35882cc_0_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6e35882cc_0_5:notes"/>
          <p:cNvSpPr txBox="1">
            <a:spLocks noGrp="1"/>
          </p:cNvSpPr>
          <p:nvPr>
            <p:ph type="body" idx="1"/>
          </p:nvPr>
        </p:nvSpPr>
        <p:spPr>
          <a:xfrm>
            <a:off x="702310" y="4421829"/>
            <a:ext cx="5618480" cy="4189095"/>
          </a:xfrm>
          <a:prstGeom prst="rect">
            <a:avLst/>
          </a:prstGeom>
        </p:spPr>
        <p:txBody>
          <a:bodyPr spcFirstLastPara="1" wrap="square" lIns="93308" tIns="93308" rIns="93308" bIns="93308" anchor="t" anchorCtr="0">
            <a:noAutofit/>
          </a:bodyPr>
          <a:lstStyle/>
          <a:p>
            <a:pPr fontAlgn="base">
              <a:lnSpc>
                <a:spcPct val="114000"/>
              </a:lnSpc>
              <a:buClr>
                <a:srgbClr val="000000"/>
              </a:buClr>
              <a:buSzPts val="1100"/>
            </a:pPr>
            <a:r>
              <a:rPr lang="en-US" b="1" dirty="0">
                <a:solidFill>
                  <a:srgbClr val="1B1C1D"/>
                </a:solidFill>
                <a:latin typeface="Google Sans Text"/>
                <a:ea typeface="Google Sans Text"/>
                <a:cs typeface="Google Sans Text"/>
              </a:rPr>
              <a:t>(Antoinette) </a:t>
            </a:r>
            <a:r>
              <a:rPr lang="en-US" dirty="0">
                <a:solidFill>
                  <a:srgbClr val="1B1C1D"/>
                </a:solidFill>
                <a:latin typeface="Google Sans Text"/>
                <a:ea typeface="Google Sans Text"/>
                <a:cs typeface="Google Sans Text"/>
              </a:rPr>
              <a:t>"This cycle has five key stages: Inform, Select, Plan, Implement, and Analyze. It’s a roadmap to help you make data-driven decisions, choose the right strategies, execute them well, and learn from the results to keep getting better.“</a:t>
            </a:r>
            <a:endParaRPr lang="en-US" dirty="0">
              <a:latin typeface="Arial" panose="020B0604020202020204" pitchFamily="34" charset="0"/>
              <a:ea typeface="Google Sans Text"/>
              <a:cs typeface="Arial" panose="020B0604020202020204" pitchFamily="34" charset="0"/>
            </a:endParaRPr>
          </a:p>
          <a:p>
            <a:pPr fontAlgn="base">
              <a:lnSpc>
                <a:spcPct val="114000"/>
              </a:lnSpc>
              <a:buClr>
                <a:srgbClr val="000000"/>
              </a:buClr>
              <a:buSzPts val="1100"/>
            </a:pPr>
            <a:endParaRPr lang="en-US" dirty="0">
              <a:solidFill>
                <a:srgbClr val="1B1C1D"/>
              </a:solidFill>
              <a:latin typeface="Google Sans Text"/>
              <a:ea typeface="Google Sans Text"/>
              <a:cs typeface="Google Sans Text"/>
            </a:endParaRPr>
          </a:p>
          <a:p>
            <a:pPr fontAlgn="base">
              <a:lnSpc>
                <a:spcPct val="114000"/>
              </a:lnSpc>
              <a:buClr>
                <a:srgbClr val="000000"/>
              </a:buClr>
              <a:buSzPts val="1100"/>
            </a:pPr>
            <a:r>
              <a:rPr lang="en-US" b="1" dirty="0">
                <a:solidFill>
                  <a:srgbClr val="1B1C1D"/>
                </a:solidFill>
                <a:latin typeface="Google Sans Text"/>
                <a:ea typeface="Google Sans Text"/>
                <a:cs typeface="Google Sans Text"/>
              </a:rPr>
              <a:t>(Peter) </a:t>
            </a:r>
            <a:r>
              <a:rPr lang="en-US" dirty="0">
                <a:solidFill>
                  <a:srgbClr val="1B1C1D"/>
                </a:solidFill>
                <a:latin typeface="Google Sans Text"/>
                <a:ea typeface="Google Sans Text"/>
                <a:cs typeface="Google Sans Text"/>
              </a:rPr>
              <a:t>"For this activity, we invite you to pick one challenge your district faces – maybe it's retaining new teachers, improving school climate in a specific building, or providing more effective PD in a certain subject. Keep that challenge in mind as we walk through each stage."</a:t>
            </a:r>
            <a:endParaRPr lang="en-US" dirty="0"/>
          </a:p>
          <a:p>
            <a:pPr>
              <a:spcBef>
                <a:spcPts val="612"/>
              </a:spcBef>
            </a:pPr>
            <a:endParaRPr lang="en-US" dirty="0">
              <a:ea typeface="Calibri"/>
              <a:cs typeface="Calibri"/>
            </a:endParaRPr>
          </a:p>
          <a:p>
            <a:pPr marL="0" marR="0" lvl="0" indent="0" algn="l" defTabSz="914400" rtl="0" eaLnBrk="1" fontAlgn="auto" latinLnBrk="0" hangingPunct="1">
              <a:lnSpc>
                <a:spcPct val="100000"/>
              </a:lnSpc>
              <a:spcBef>
                <a:spcPts val="612"/>
              </a:spcBef>
              <a:spcAft>
                <a:spcPts val="0"/>
              </a:spcAft>
              <a:buClrTx/>
              <a:buSzTx/>
              <a:buFontTx/>
              <a:buNone/>
              <a:tabLst/>
              <a:defRPr/>
            </a:pPr>
            <a:endParaRPr lang="en-US" sz="1000" kern="1200" dirty="0">
              <a:solidFill>
                <a:srgbClr val="104E72"/>
              </a:solidFill>
              <a:latin typeface="+mn-lt"/>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fontAlgn="base">
              <a:lnSpc>
                <a:spcPct val="114000"/>
              </a:lnSpc>
              <a:buClr>
                <a:srgbClr val="000000"/>
              </a:buClr>
              <a:buSzPts val="1100"/>
              <a:defRPr/>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"The cycle begins with </a:t>
            </a:r>
            <a:r>
              <a:rPr lang="en-US" b="1" dirty="0">
                <a:solidFill>
                  <a:srgbClr val="1B1C1D"/>
                </a:solidFill>
                <a:ea typeface="Google Sans Text"/>
                <a:cs typeface="Google Sans Text"/>
              </a:rPr>
              <a:t>INFORM</a:t>
            </a:r>
            <a:r>
              <a:rPr lang="en-US" dirty="0">
                <a:solidFill>
                  <a:srgbClr val="1B1C1D"/>
                </a:solidFill>
                <a:ea typeface="Google Sans Text"/>
                <a:cs typeface="Google Sans Text"/>
              </a:rPr>
              <a:t>. This is all about your Comprehensive Needs Assessment. </a:t>
            </a:r>
            <a:r>
              <a:rPr lang="en-US" dirty="0">
                <a:solidFill>
                  <a:srgbClr val="000000"/>
                </a:solidFill>
                <a:ea typeface="Libre Baskerville" pitchFamily="34" charset="-122"/>
                <a:cs typeface="Libre Baskerville" pitchFamily="34" charset="-120"/>
              </a:rPr>
              <a:t>The foundation of improvement begins with accurate information. As we say, "Don't guess. Assess." This stage requires a comprehensive examination of your current reality through multiple data sources like NJ School Performance Reports, surveys, and retention statistics.</a:t>
            </a:r>
            <a:r>
              <a:rPr lang="en-US" dirty="0"/>
              <a:t> </a:t>
            </a:r>
            <a:r>
              <a:rPr lang="en-US" dirty="0">
                <a:solidFill>
                  <a:srgbClr val="1B1C1D"/>
                </a:solidFill>
                <a:ea typeface="Google Sans Text"/>
                <a:cs typeface="Google Sans Text"/>
              </a:rPr>
              <a:t>Don't just look at surface-level problems; dig deep into your data to understand the root causes. What are your staff retention trends? What are your climate surveys really saying? What feedback are you getting from teachers?“</a:t>
            </a:r>
            <a:r>
              <a:rPr lang="en-US" dirty="0">
                <a:ea typeface="Google Sans Text"/>
                <a:cs typeface="Arial" panose="020B0604020202020204" pitchFamily="34" charset="0"/>
              </a:rPr>
              <a:t> </a:t>
            </a:r>
            <a:r>
              <a:rPr lang="en-US" dirty="0">
                <a:solidFill>
                  <a:srgbClr val="1B1C1D"/>
                </a:solidFill>
                <a:ea typeface="Google Sans Text"/>
                <a:cs typeface="Google Sans Text"/>
              </a:rPr>
              <a:t>"The goal here is to move beyond assumptions and pinpoint the most pressing needs that Title II-A can help address. </a:t>
            </a:r>
            <a:r>
              <a:rPr lang="en-US" dirty="0">
                <a:solidFill>
                  <a:srgbClr val="000000"/>
                </a:solidFill>
                <a:ea typeface="Libre Baskerville" pitchFamily="34" charset="-122"/>
                <a:cs typeface="Libre Baskerville" pitchFamily="34" charset="-120"/>
              </a:rPr>
              <a:t>This deeper understanding allows you to prioritize needs effectively, determining which are most critical and which can be realistically addressed through Title II-A resources.</a:t>
            </a:r>
            <a:endParaRPr lang="en-US" dirty="0">
              <a:solidFill>
                <a:srgbClr val="1B1C1D"/>
              </a:solidFill>
              <a:ea typeface="Google Sans Text"/>
              <a:cs typeface="Google Sans Text"/>
            </a:endParaRP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4362027"/>
          </a:xfrm>
        </p:spPr>
        <p:txBody>
          <a:bodyPr/>
          <a:lstStyle/>
          <a:p>
            <a:r>
              <a:rPr lang="en-US" b="1" dirty="0">
                <a:solidFill>
                  <a:srgbClr val="1B1C1D"/>
                </a:solidFill>
                <a:ea typeface="Google Sans Text"/>
                <a:cs typeface="Google Sans Text"/>
              </a:rPr>
              <a:t>(Peter)  </a:t>
            </a:r>
            <a:r>
              <a:rPr lang="en-US" dirty="0"/>
              <a:t>Before you decide how to use Title IIA funds, it’s important to ensure that we’re focusing on real, data-driven needs that will benefit teachers and students.</a:t>
            </a:r>
          </a:p>
          <a:p>
            <a:r>
              <a:rPr lang="en-US" dirty="0"/>
              <a:t>Your Performance Report is a great place to start. This slide lists some key areas to examine.</a:t>
            </a:r>
            <a:endParaRPr lang="en-US" dirty="0">
              <a:ea typeface="Calibri"/>
              <a:cs typeface="Calibri"/>
            </a:endParaRPr>
          </a:p>
          <a:p>
            <a:r>
              <a:rPr lang="en-US" dirty="0"/>
              <a:t>It helps us ask the right questions:</a:t>
            </a:r>
            <a:endParaRPr lang="en-US" dirty="0">
              <a:ea typeface="Calibri"/>
              <a:cs typeface="Calibri"/>
            </a:endParaRPr>
          </a:p>
          <a:p>
            <a:pPr marL="174982" indent="-174982">
              <a:buFont typeface="Arial"/>
              <a:buChar char="•"/>
            </a:pPr>
            <a:r>
              <a:rPr lang="en-US" dirty="0"/>
              <a:t>Where are our students being underserved?</a:t>
            </a:r>
            <a:endParaRPr lang="en-US" dirty="0">
              <a:ea typeface="Calibri"/>
              <a:cs typeface="Calibri"/>
            </a:endParaRPr>
          </a:p>
          <a:p>
            <a:pPr marL="174982" indent="-174982">
              <a:buFont typeface="Arial"/>
              <a:buChar char="•"/>
            </a:pPr>
            <a:r>
              <a:rPr lang="en-US" dirty="0"/>
              <a:t>Where do our teachers need more support?</a:t>
            </a:r>
          </a:p>
          <a:p>
            <a:endParaRPr lang="en-US" dirty="0">
              <a:ea typeface="Calibri"/>
              <a:cs typeface="Calibri"/>
            </a:endParaRPr>
          </a:p>
          <a:p>
            <a:r>
              <a:rPr lang="en-US" dirty="0"/>
              <a:t>Once you have identified those gaps, it’s time to prioritize— Focus on areas with the greatest potential for impact.</a:t>
            </a:r>
            <a:endParaRPr lang="en-US" dirty="0">
              <a:ea typeface="Calibri"/>
              <a:cs typeface="Calibri"/>
            </a:endParaRPr>
          </a:p>
          <a:p>
            <a:r>
              <a:rPr lang="en-US" dirty="0"/>
              <a:t>Then, make sure those needs align with your district goals. </a:t>
            </a:r>
            <a:endParaRPr lang="en-US" dirty="0">
              <a:ea typeface="Calibri"/>
              <a:cs typeface="Calibri"/>
            </a:endParaRPr>
          </a:p>
          <a:p>
            <a:r>
              <a:rPr lang="en-US" dirty="0"/>
              <a:t>Finally, it’s important to connect those needs to Title IIA allowable uses; that way, you stay focused and within guidelines.</a:t>
            </a:r>
          </a:p>
          <a:p>
            <a:endParaRPr lang="en-US" dirty="0">
              <a:ea typeface="Calibri"/>
              <a:cs typeface="Calibri"/>
            </a:endParaRPr>
          </a:p>
          <a:p>
            <a:pPr fontAlgn="base">
              <a:lnSpc>
                <a:spcPct val="114000"/>
              </a:lnSpc>
              <a:buClr>
                <a:srgbClr val="000000"/>
              </a:buClr>
              <a:buSzPts val="1100"/>
            </a:pPr>
            <a:r>
              <a:rPr lang="en-US" b="1" dirty="0">
                <a:solidFill>
                  <a:srgbClr val="1B1C1D"/>
                </a:solidFill>
                <a:ea typeface="Google Sans Text"/>
                <a:cs typeface="Google Sans Text"/>
              </a:rPr>
              <a:t>Activity Element (Think/Pair/Share - Brief):</a:t>
            </a:r>
            <a:endParaRPr lang="en-US" dirty="0">
              <a:ea typeface="Arial" panose="020B0604020202020204" pitchFamily="34" charset="0"/>
              <a:cs typeface="Arial" panose="020B0604020202020204" pitchFamily="34" charset="0"/>
            </a:endParaRPr>
          </a:p>
          <a:p>
            <a:pPr marL="291636" indent="-291636" fontAlgn="base">
              <a:lnSpc>
                <a:spcPct val="114000"/>
              </a:lnSpc>
              <a:buClr>
                <a:srgbClr val="000000"/>
              </a:buClr>
              <a:buSzPts val="1100"/>
              <a:buFont typeface="Arial" panose="020B0604020202020204" pitchFamily="34" charset="0"/>
              <a:buChar char="○"/>
            </a:pPr>
            <a:r>
              <a:rPr lang="en-US" dirty="0">
                <a:solidFill>
                  <a:srgbClr val="1B1C1D"/>
                </a:solidFill>
                <a:ea typeface="Google Sans Text"/>
                <a:cs typeface="Google Sans Text"/>
              </a:rPr>
              <a:t>"Consider your chosen challenge. What 1-2 key pieces of data would you need to truly understand this need in your district?"</a:t>
            </a:r>
            <a:endParaRPr lang="en-US" dirty="0">
              <a:ea typeface="Arial" panose="020B0604020202020204" pitchFamily="34" charset="0"/>
              <a:cs typeface="Arial" panose="020B0604020202020204" pitchFamily="34" charset="0"/>
            </a:endParaRPr>
          </a:p>
          <a:p>
            <a:pPr marL="291636" indent="-291636" fontAlgn="base">
              <a:lnSpc>
                <a:spcPct val="114000"/>
              </a:lnSpc>
              <a:spcAft>
                <a:spcPts val="612"/>
              </a:spcAft>
              <a:buClr>
                <a:srgbClr val="000000"/>
              </a:buClr>
              <a:buSzPts val="1100"/>
              <a:buFont typeface="Arial" panose="020B0604020202020204" pitchFamily="34" charset="0"/>
              <a:buChar char="○"/>
            </a:pPr>
            <a:r>
              <a:rPr lang="en-US" dirty="0">
                <a:solidFill>
                  <a:srgbClr val="1B1C1D"/>
                </a:solidFill>
                <a:ea typeface="Google Sans Text"/>
                <a:cs typeface="Google Sans Text"/>
              </a:rPr>
              <a:t>(Allow 1 minute for individual thought, 1 minute for pairs to discuss if feasible, or just ask for a few shout-outs).</a:t>
            </a:r>
            <a:endParaRPr lang="en-US" dirty="0">
              <a:ea typeface="Calibri"/>
              <a:cs typeface="Calibri"/>
            </a:endParaRPr>
          </a:p>
          <a:p>
            <a:pPr defTabSz="933237">
              <a:defRPr/>
            </a:pPr>
            <a:r>
              <a:rPr lang="en-US" dirty="0">
                <a:solidFill>
                  <a:srgbClr val="1B1C1D"/>
                </a:solidFill>
                <a:ea typeface="Google Sans Text"/>
                <a:cs typeface="Google Sans Text"/>
              </a:rPr>
              <a:t>So, for that challenge you're thinking about: What specific data would be most crucial for you to examine? (Pause for brief activity). Great insights!"</a:t>
            </a:r>
            <a:endParaRPr lang="en-US" dirty="0">
              <a:ea typeface="Arial" panose="020B0604020202020204" pitchFamily="34" charset="0"/>
              <a:cs typeface="Arial" panose="020B0604020202020204" pitchFamily="34" charset="0"/>
            </a:endParaRPr>
          </a:p>
          <a:p>
            <a:endParaRPr lang="en-US" dirty="0">
              <a:ea typeface="Calibri"/>
              <a:cs typeface="Calibri"/>
            </a:endParaRPr>
          </a:p>
          <a:p>
            <a:pPr>
              <a:lnSpc>
                <a:spcPct val="108000"/>
              </a:lnSpc>
              <a:spcBef>
                <a:spcPts val="765"/>
              </a:spcBef>
              <a:spcAft>
                <a:spcPts val="1072"/>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F1C24396-EA7B-409D-A829-60833BE7BB5C}" type="slidenum">
              <a:rPr lang="en-US" smtClean="0"/>
              <a:t>17</a:t>
            </a:fld>
            <a:endParaRPr lang="en-US"/>
          </a:p>
        </p:txBody>
      </p:sp>
    </p:spTree>
    <p:extLst>
      <p:ext uri="{BB962C8B-B14F-4D97-AF65-F5344CB8AC3E}">
        <p14:creationId xmlns:p14="http://schemas.microsoft.com/office/powerpoint/2010/main" val="384532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"Once you understand your needs, it's time to </a:t>
            </a:r>
            <a:r>
              <a:rPr lang="en-US" b="1" dirty="0">
                <a:solidFill>
                  <a:srgbClr val="1B1C1D"/>
                </a:solidFill>
                <a:ea typeface="Google Sans Text"/>
                <a:cs typeface="Google Sans Text"/>
              </a:rPr>
              <a:t>SELECT</a:t>
            </a:r>
            <a:r>
              <a:rPr lang="en-US" dirty="0">
                <a:solidFill>
                  <a:srgbClr val="1B1C1D"/>
                </a:solidFill>
                <a:ea typeface="Google Sans Text"/>
                <a:cs typeface="Google Sans Text"/>
              </a:rPr>
              <a:t> your interventions. This isn't about picking the shiniest new program; it's about choosing strategies that are evidence-based and directly address the needs you've identified.“</a:t>
            </a:r>
          </a:p>
          <a:p>
            <a:pPr fontAlgn="base">
              <a:buClr>
                <a:srgbClr val="000000"/>
              </a:buClr>
              <a:buSzPts val="1100"/>
            </a:pPr>
            <a:endParaRPr lang="en-US" dirty="0">
              <a:ea typeface="Arial" panose="020B0604020202020204" pitchFamily="34" charset="0"/>
              <a:cs typeface="Arial" panose="020B0604020202020204" pitchFamily="34" charset="0"/>
            </a:endParaRPr>
          </a:p>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"Think about your district's context. What resources do you have? What's feasible? And, of course, ensure it's an allowable use of Title II-A funds. For the need you're focusing on, what's one evidence-based strategy you might consider? (Pause for activity). Excellent ideas are surfacing!“</a:t>
            </a:r>
          </a:p>
          <a:p>
            <a:pPr fontAlgn="base">
              <a:buClr>
                <a:srgbClr val="000000"/>
              </a:buClr>
              <a:buSzPts val="1100"/>
            </a:pPr>
            <a:endParaRPr lang="en-US" dirty="0">
              <a:ea typeface="Arial" panose="020B0604020202020204" pitchFamily="34" charset="0"/>
              <a:cs typeface="Arial" panose="020B0604020202020204" pitchFamily="34" charset="0"/>
            </a:endParaRPr>
          </a:p>
          <a:p>
            <a:pPr fontAlgn="base">
              <a:buClr>
                <a:srgbClr val="000000"/>
              </a:buClr>
              <a:buSzPts val="1100"/>
            </a:pPr>
            <a:r>
              <a:rPr lang="en-US" b="1" dirty="0">
                <a:solidFill>
                  <a:srgbClr val="1B1C1D"/>
                </a:solidFill>
                <a:ea typeface="Google Sans Text"/>
                <a:cs typeface="Google Sans Text"/>
              </a:rPr>
              <a:t>Activity Element (Think/Pair/Share - Brief):</a:t>
            </a:r>
            <a:endParaRPr lang="en-US" dirty="0">
              <a:ea typeface="Arial" panose="020B0604020202020204" pitchFamily="34" charset="0"/>
              <a:cs typeface="Arial" panose="020B0604020202020204" pitchFamily="34" charset="0"/>
            </a:endParaRPr>
          </a:p>
          <a:p>
            <a:pPr marL="174982" indent="-174982" fontAlgn="base">
              <a:buClr>
                <a:srgbClr val="000000"/>
              </a:buClr>
              <a:buSzPts val="1100"/>
              <a:buFont typeface="Arial" panose="020B0604020202020204" pitchFamily="34" charset="0"/>
              <a:buChar char="•"/>
            </a:pPr>
            <a:r>
              <a:rPr lang="en-US" dirty="0">
                <a:solidFill>
                  <a:srgbClr val="1B1C1D"/>
                </a:solidFill>
                <a:ea typeface="Google Sans Text"/>
                <a:cs typeface="Google Sans Text"/>
              </a:rPr>
              <a:t>"For your chosen need, and based on what we've discussed about Title II-A allowable uses, what's one evidence-based strategy that comes to mind as a potential solution?"</a:t>
            </a:r>
            <a:endParaRPr lang="en-US" dirty="0">
              <a:ea typeface="Arial" panose="020B0604020202020204" pitchFamily="34" charset="0"/>
              <a:cs typeface="Arial" panose="020B0604020202020204" pitchFamily="34" charset="0"/>
            </a:endParaRPr>
          </a:p>
          <a:p>
            <a:pPr marL="174982" indent="-174982" fontAlgn="base">
              <a:buClr>
                <a:srgbClr val="000000"/>
              </a:buClr>
              <a:buSzPts val="1100"/>
              <a:buFont typeface="Arial" panose="020B0604020202020204" pitchFamily="34" charset="0"/>
              <a:buChar char="•"/>
            </a:pPr>
            <a:r>
              <a:rPr lang="en-US" dirty="0">
                <a:solidFill>
                  <a:srgbClr val="1B1C1D"/>
                </a:solidFill>
                <a:ea typeface="Google Sans Text"/>
                <a:cs typeface="Google Sans Text"/>
              </a:rPr>
              <a:t>(Allow 1 minute for thought/discussion).</a:t>
            </a:r>
            <a:endParaRPr lang="en-US" dirty="0">
              <a:ea typeface="Arial" panose="020B0604020202020204" pitchFamily="34" charset="0"/>
              <a:cs typeface="Arial" panose="020B0604020202020204" pitchFamily="34" charset="0"/>
            </a:endParaRPr>
          </a:p>
          <a:p>
            <a:endParaRPr lang="en-US" dirty="0">
              <a:ea typeface="Arial" panose="020B0604020202020204" pitchFamily="34" charset="0"/>
            </a:endParaRPr>
          </a:p>
          <a:p>
            <a:endParaRPr lang="en-US" dirty="0">
              <a:ea typeface="Arial" panose="020B0604020202020204" pitchFamily="34" charset="0"/>
            </a:endParaRPr>
          </a:p>
          <a:p>
            <a:endParaRPr lang="en-US" dirty="0">
              <a:ea typeface="Arial" panose="020B0604020202020204" pitchFamily="34" charset="0"/>
            </a:endParaRPr>
          </a:p>
          <a:p>
            <a:endParaRPr lang="en-US" dirty="0">
              <a:ea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3"/>
            <a:ext cx="5618480" cy="4119988"/>
          </a:xfrm>
        </p:spPr>
        <p:txBody>
          <a:bodyPr/>
          <a:lstStyle/>
          <a:p>
            <a:pPr defTabSz="933237" fontAlgn="base">
              <a:buClr>
                <a:srgbClr val="000000"/>
              </a:buClr>
              <a:buSzPts val="1100"/>
              <a:defRPr/>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"With a strategy selected, we move to </a:t>
            </a:r>
            <a:r>
              <a:rPr lang="en-US" b="1" dirty="0">
                <a:solidFill>
                  <a:srgbClr val="1B1C1D"/>
                </a:solidFill>
                <a:ea typeface="Google Sans Text"/>
                <a:cs typeface="Google Sans Text"/>
              </a:rPr>
              <a:t>PLAN</a:t>
            </a:r>
            <a:r>
              <a:rPr lang="en-US" dirty="0">
                <a:solidFill>
                  <a:srgbClr val="1B1C1D"/>
                </a:solidFill>
                <a:ea typeface="Google Sans Text"/>
                <a:cs typeface="Google Sans Text"/>
              </a:rPr>
              <a:t>. This is where you map out the details. A powerful tool for this is a </a:t>
            </a:r>
            <a:r>
              <a:rPr lang="en-US" b="1" dirty="0">
                <a:solidFill>
                  <a:srgbClr val="1B1C1D"/>
                </a:solidFill>
                <a:ea typeface="Google Sans Text"/>
                <a:cs typeface="Google Sans Text"/>
              </a:rPr>
              <a:t>Logic Model</a:t>
            </a:r>
            <a:r>
              <a:rPr lang="en-US" dirty="0">
                <a:solidFill>
                  <a:srgbClr val="1B1C1D"/>
                </a:solidFill>
                <a:ea typeface="Google Sans Text"/>
                <a:cs typeface="Google Sans Text"/>
              </a:rPr>
              <a:t>. It helps you articulate the theory of action – how your inputs and activities will lead to desired outcomes.“ </a:t>
            </a:r>
            <a:r>
              <a:rPr lang="en-US" dirty="0">
                <a:solidFill>
                  <a:srgbClr val="000000"/>
                </a:solidFill>
                <a:ea typeface="Libre Baskerville" pitchFamily="34" charset="-122"/>
                <a:cs typeface="Libre Baskerville" pitchFamily="34" charset="-120"/>
              </a:rPr>
              <a:t>Your plan should include specific goals, measurable objectives, realistic timelines, and clearly assigned responsibilities. Remember to align your planning with both district priorities and Title II-A allowable uses to ensure coherence across initiatives and maximize available resources for sustainable impact.</a:t>
            </a:r>
            <a:endParaRPr lang="en-US" dirty="0"/>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b="1" dirty="0">
                <a:solidFill>
                  <a:srgbClr val="1B1C1D"/>
                </a:solidFill>
                <a:ea typeface="Google Sans Text"/>
                <a:cs typeface="Google Sans Text"/>
              </a:rPr>
              <a:t>(Peter</a:t>
            </a:r>
            <a:r>
              <a:rPr lang="en-US" b="0" dirty="0">
                <a:solidFill>
                  <a:srgbClr val="1B1C1D"/>
                </a:solidFill>
                <a:ea typeface="Google Sans Text"/>
                <a:cs typeface="Google Sans Text"/>
              </a:rPr>
              <a:t>) “Let’s consider the questions</a:t>
            </a:r>
            <a:r>
              <a:rPr lang="en-US" dirty="0">
                <a:solidFill>
                  <a:srgbClr val="1B1C1D"/>
                </a:solidFill>
                <a:ea typeface="Google Sans Text"/>
                <a:cs typeface="Google Sans Text"/>
              </a:rPr>
              <a:t>: For input, what resources will you need? For Activities, what specific actions will you take? For Output, what will be the immediate measurable results? And for Outcomes, what changes do you hope to see in teacher practice, school climate, or student achievement?“</a:t>
            </a:r>
            <a:endParaRPr lang="en-US" dirty="0">
              <a:ea typeface="Google Sans Text"/>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marL="0" marR="0" lvl="0" indent="0" algn="l" defTabSz="914400" rtl="0" eaLnBrk="1" fontAlgn="base" latinLnBrk="0" hangingPunct="1">
              <a:lnSpc>
                <a:spcPct val="100000"/>
              </a:lnSpc>
              <a:spcBef>
                <a:spcPts val="0"/>
              </a:spcBef>
              <a:spcAft>
                <a:spcPts val="0"/>
              </a:spcAft>
              <a:buClr>
                <a:srgbClr val="000000"/>
              </a:buClr>
              <a:buSzPts val="1100"/>
              <a:buFontTx/>
              <a:buNone/>
              <a:tabLst/>
              <a:defRPr/>
            </a:pPr>
            <a:r>
              <a:rPr lang="en-US" b="1" dirty="0">
                <a:solidFill>
                  <a:srgbClr val="1B1C1D"/>
                </a:solidFill>
                <a:ea typeface="Google Sans Text"/>
                <a:cs typeface="Google Sans Text"/>
              </a:rPr>
              <a:t>Activity Element (Conceptual):</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"For your strategy, try to quickly sketch out one example for each part of a logic model: an input, an activity, an output, and a short-term outcome. </a:t>
            </a:r>
          </a:p>
          <a:p>
            <a:pPr marL="0" marR="0" lvl="0" indent="0" algn="l" defTabSz="914400" rtl="0" eaLnBrk="1" fontAlgn="base" latinLnBrk="0" hangingPunct="1">
              <a:lnSpc>
                <a:spcPct val="100000"/>
              </a:lnSpc>
              <a:spcBef>
                <a:spcPts val="0"/>
              </a:spcBef>
              <a:spcAft>
                <a:spcPts val="0"/>
              </a:spcAft>
              <a:buClr>
                <a:srgbClr val="000000"/>
              </a:buClr>
              <a:buSzPts val="1100"/>
              <a:buFontTx/>
              <a:buNone/>
              <a:tabLst/>
              <a:defRPr/>
            </a:pPr>
            <a:r>
              <a:rPr lang="en-US" dirty="0">
                <a:solidFill>
                  <a:srgbClr val="1B1C1D"/>
                </a:solidFill>
                <a:ea typeface="Google Sans Text"/>
                <a:cs typeface="Google Sans Text"/>
              </a:rPr>
              <a:t>Imagine creating a simple logic model for your chosen strategy. What would be one key INPUT, one ACTIVITY, one OUTPUT, and one desired short-term OUTCOME?” This kind of thinking ensures your plan is coherent and focused. </a:t>
            </a:r>
            <a:endParaRPr lang="en-US" sz="1200" dirty="0">
              <a:solidFill>
                <a:srgbClr val="000000"/>
              </a:solidFill>
            </a:endParaRPr>
          </a:p>
          <a:p>
            <a:pPr marL="0" lvl="0" indent="0" fontAlgn="base">
              <a:lnSpc>
                <a:spcPct val="100000"/>
              </a:lnSpc>
              <a:spcBef>
                <a:spcPts val="0"/>
              </a:spcBef>
              <a:spcAft>
                <a:spcPts val="0"/>
              </a:spcAft>
              <a:buClr>
                <a:srgbClr val="000000"/>
              </a:buClr>
              <a:buSzPts val="1100"/>
              <a:buNone/>
              <a:defRPr/>
            </a:pPr>
            <a:endParaRPr lang="en-US" sz="1200" dirty="0"/>
          </a:p>
          <a:p>
            <a:pPr marL="0" marR="0" lvl="0" indent="0" algn="l" defTabSz="914400" rtl="0" eaLnBrk="1" fontAlgn="base" latinLnBrk="0" hangingPunct="1">
              <a:lnSpc>
                <a:spcPct val="100000"/>
              </a:lnSpc>
              <a:spcBef>
                <a:spcPts val="0"/>
              </a:spcBef>
              <a:spcAft>
                <a:spcPts val="0"/>
              </a:spcAft>
              <a:buClr>
                <a:srgbClr val="000000"/>
              </a:buClr>
              <a:buSzPts val="1100"/>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0575" y="1206500"/>
            <a:ext cx="5788025" cy="3255963"/>
          </a:xfrm>
        </p:spPr>
      </p:sp>
      <p:sp>
        <p:nvSpPr>
          <p:cNvPr id="3" name="Notes Placeholder 2"/>
          <p:cNvSpPr>
            <a:spLocks noGrp="1"/>
          </p:cNvSpPr>
          <p:nvPr>
            <p:ph type="body" idx="1"/>
          </p:nvPr>
        </p:nvSpPr>
        <p:spPr/>
        <p:txBody>
          <a:bodyPr/>
          <a:lstStyle/>
          <a:p>
            <a:r>
              <a:rPr lang="en-US" b="1"/>
              <a:t>(Antoinette) </a:t>
            </a:r>
          </a:p>
          <a:p>
            <a:r>
              <a:rPr lang="en-US"/>
              <a:t>A few housekeeping points for our time today:</a:t>
            </a:r>
          </a:p>
          <a:p>
            <a:pPr marL="174982" indent="-174982">
              <a:buFont typeface="Arial" panose="020B0604020202020204" pitchFamily="34" charset="0"/>
              <a:buChar char="•"/>
            </a:pPr>
            <a:r>
              <a:rPr lang="en-US"/>
              <a:t>The NJDOE does not allow third-party AI notetaking bots in meetings. If you have one accompanying you today, please disable it.</a:t>
            </a:r>
          </a:p>
          <a:p>
            <a:pPr marL="174982" indent="-174982">
              <a:buFont typeface="Arial" panose="020B0604020202020204" pitchFamily="34" charset="0"/>
              <a:buChar char="•"/>
            </a:pPr>
            <a:r>
              <a:rPr lang="en-US">
                <a:ea typeface="Calibri"/>
                <a:cs typeface="Calibri"/>
              </a:rPr>
              <a:t> We want our presentation to be interactive with you and to support your action planning as you explore and learn about a broad range of innovative and evidence-based practices at the institute today. </a:t>
            </a:r>
          </a:p>
          <a:p>
            <a:pPr marL="174982" indent="-174982" defTabSz="933237">
              <a:buFont typeface="Arial" panose="020B0604020202020204" pitchFamily="34" charset="0"/>
              <a:buChar char="•"/>
              <a:defRPr/>
            </a:pPr>
            <a:r>
              <a:rPr lang="en-US">
                <a:ea typeface="Calibri"/>
                <a:cs typeface="Calibri"/>
              </a:rPr>
              <a:t>Finally, this presentation will be posted to the conference’s website.</a:t>
            </a:r>
          </a:p>
        </p:txBody>
      </p:sp>
      <p:sp>
        <p:nvSpPr>
          <p:cNvPr id="4" name="Slide Number Placeholder 3"/>
          <p:cNvSpPr>
            <a:spLocks noGrp="1"/>
          </p:cNvSpPr>
          <p:nvPr>
            <p:ph type="sldNum" sz="quarter" idx="5"/>
          </p:nvPr>
        </p:nvSpPr>
        <p:spPr/>
        <p:txBody>
          <a:bodyPr/>
          <a:lstStyle/>
          <a:p>
            <a:fld id="{57876305-72E1-4D58-97F3-5DAE6D1CEB87}" type="slidenum">
              <a:rPr lang="en-US" smtClean="0"/>
              <a:t>2</a:t>
            </a:fld>
            <a:endParaRPr lang="en-US"/>
          </a:p>
        </p:txBody>
      </p:sp>
    </p:spTree>
    <p:extLst>
      <p:ext uri="{BB962C8B-B14F-4D97-AF65-F5344CB8AC3E}">
        <p14:creationId xmlns:p14="http://schemas.microsoft.com/office/powerpoint/2010/main" val="2440944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4594549"/>
          </a:xfrm>
        </p:spPr>
        <p:txBody>
          <a:bodyPr/>
          <a:lstStyle/>
          <a:p>
            <a:pPr fontAlgn="base">
              <a:buClr>
                <a:srgbClr val="000000"/>
              </a:buClr>
              <a:buSzPts val="1100"/>
            </a:pPr>
            <a:r>
              <a:rPr lang="en-US" b="1" dirty="0">
                <a:solidFill>
                  <a:srgbClr val="1B1C1D"/>
                </a:solidFill>
                <a:ea typeface="Google Sans Text"/>
                <a:cs typeface="Calibri"/>
              </a:rPr>
              <a:t>(Peter) </a:t>
            </a:r>
            <a:r>
              <a:rPr lang="en-US" dirty="0">
                <a:solidFill>
                  <a:srgbClr val="1B1C1D"/>
                </a:solidFill>
                <a:ea typeface="Google Sans Text"/>
                <a:cs typeface="Calibri"/>
              </a:rPr>
              <a:t>"Now for the action: </a:t>
            </a:r>
            <a:r>
              <a:rPr lang="en-US" b="1" dirty="0">
                <a:solidFill>
                  <a:srgbClr val="1B1C1D"/>
                </a:solidFill>
                <a:ea typeface="Google Sans Text"/>
                <a:cs typeface="Calibri"/>
              </a:rPr>
              <a:t>IMPLEMENT</a:t>
            </a:r>
            <a:r>
              <a:rPr lang="en-US" dirty="0">
                <a:solidFill>
                  <a:srgbClr val="1B1C1D"/>
                </a:solidFill>
                <a:ea typeface="Google Sans Text"/>
                <a:cs typeface="Calibri"/>
              </a:rPr>
              <a:t>! This is where your planning meets reality. As you roll out your initiative, it's crucial to monitor how it's going. "Are you implementing with fidelity – meaning, are you doing what your plan said you would do? Are you seeing the early outputs you expected? What are participants saying? Be ready to be flexible and make adjustments. Very few plans unfold exactly as written.“ </a:t>
            </a:r>
          </a:p>
          <a:p>
            <a:pPr fontAlgn="base">
              <a:buClr>
                <a:srgbClr val="000000"/>
              </a:buClr>
              <a:buSzPts val="1100"/>
            </a:pPr>
            <a:endParaRPr lang="en-US" dirty="0">
              <a:solidFill>
                <a:srgbClr val="1B1C1D"/>
              </a:solidFill>
              <a:ea typeface="Arial" panose="020B0604020202020204" pitchFamily="34" charset="0"/>
              <a:cs typeface="Arial" panose="020B0604020202020204" pitchFamily="34" charset="0"/>
            </a:endParaRPr>
          </a:p>
          <a:p>
            <a:pPr defTabSz="933237" fontAlgn="base">
              <a:buClr>
                <a:srgbClr val="000000"/>
              </a:buClr>
              <a:buSzPts val="1100"/>
              <a:defRPr/>
            </a:pPr>
            <a:r>
              <a:rPr lang="en-US" dirty="0">
                <a:solidFill>
                  <a:srgbClr val="000000"/>
                </a:solidFill>
                <a:ea typeface="Libre Baskerville" pitchFamily="34" charset="-122"/>
                <a:cs typeface="Calibri"/>
              </a:rPr>
              <a:t>Tracking outputs and short-term outcomes provides real-time feedback on your implementation effectiveness. Establishing regular feedback loops with participants helps identify challenges early, while coaching supports help educators apply new practices consistently. Stay agile and responsive, using data to refine your approach as you learn what works best in your specific context.</a:t>
            </a:r>
          </a:p>
          <a:p>
            <a:pPr defTabSz="933237" fontAlgn="base">
              <a:buClr>
                <a:srgbClr val="000000"/>
              </a:buClr>
              <a:buSzPts val="1100"/>
              <a:defRPr/>
            </a:pPr>
            <a:endParaRPr lang="en-US" dirty="0">
              <a:solidFill>
                <a:srgbClr val="1B1C1D"/>
              </a:solidFill>
              <a:ea typeface="Google Sans Text"/>
              <a:cs typeface="Google Sans Text"/>
            </a:endParaRPr>
          </a:p>
          <a:p>
            <a:pPr fontAlgn="base">
              <a:spcAft>
                <a:spcPts val="612"/>
              </a:spcAft>
              <a:buClr>
                <a:srgbClr val="000000"/>
              </a:buClr>
              <a:buSzPts val="1100"/>
            </a:pPr>
            <a:r>
              <a:rPr lang="en-US" b="1" dirty="0">
                <a:solidFill>
                  <a:srgbClr val="1B1C1D"/>
                </a:solidFill>
                <a:ea typeface="Google Sans Text"/>
                <a:cs typeface="Calibri"/>
              </a:rPr>
              <a:t>(Antoinette) </a:t>
            </a:r>
          </a:p>
          <a:p>
            <a:pPr>
              <a:buSzPts val="1100"/>
            </a:pPr>
            <a:r>
              <a:rPr lang="en-US" b="1" dirty="0">
                <a:solidFill>
                  <a:srgbClr val="1B1C1D"/>
                </a:solidFill>
              </a:rPr>
              <a:t>Activity Element (Reflection):</a:t>
            </a:r>
            <a:r>
              <a:rPr lang="en-US" dirty="0">
                <a:solidFill>
                  <a:srgbClr val="1B1C1D"/>
                </a:solidFill>
                <a:ea typeface="Google Sans Text"/>
                <a:cs typeface="Calibri"/>
              </a:rPr>
              <a:t>"Thinking about your strategy, what's one challenge you anticipate during implementation, and how could you prepare for it or keep an eye on it? This proactive thinking is key.“ We will take another 2 minutes for you to take notes and briefly discuss.</a:t>
            </a:r>
          </a:p>
          <a:p>
            <a:pPr>
              <a:buSzPts val="1100"/>
            </a:pPr>
            <a:endParaRPr lang="en-US" dirty="0">
              <a:solidFill>
                <a:srgbClr val="1B1C1D"/>
              </a:solidFill>
              <a:cs typeface="Calibri"/>
            </a:endParaRPr>
          </a:p>
          <a:p>
            <a:pPr>
              <a:buSzPts val="1100"/>
            </a:pPr>
            <a:endParaRPr lang="en-US" dirty="0">
              <a:cs typeface="Calibri"/>
            </a:endParaRPr>
          </a:p>
          <a:p>
            <a:pPr>
              <a:buSzPts val="1100"/>
            </a:pPr>
            <a:endParaRPr lang="en-US" dirty="0">
              <a:cs typeface="Calibri"/>
            </a:endParaRP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"Finally, we </a:t>
            </a:r>
            <a:r>
              <a:rPr lang="en-US" b="1" dirty="0">
                <a:solidFill>
                  <a:srgbClr val="1B1C1D"/>
                </a:solidFill>
                <a:ea typeface="Google Sans Text"/>
                <a:cs typeface="Google Sans Text"/>
              </a:rPr>
              <a:t>ANALYZE</a:t>
            </a:r>
            <a:r>
              <a:rPr lang="en-US" dirty="0">
                <a:solidFill>
                  <a:srgbClr val="1B1C1D"/>
                </a:solidFill>
                <a:ea typeface="Google Sans Text"/>
                <a:cs typeface="Google Sans Text"/>
              </a:rPr>
              <a:t>. After a set period, it's time to step back and evaluate. Did your initiative achieve its intended outcomes? What does your data show? What lessons did you learn?"</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"This stage is critical not just for accountability, but for learning and growth. Share your findings, celebrate what worked, and use these insights to refine your approach for the future. This brings us right back to the INFORM stage for the next cycle, making your efforts even stronger."</a:t>
            </a:r>
            <a:endParaRPr lang="en-US" dirty="0">
              <a:ea typeface="Arial" panose="020B0604020202020204" pitchFamily="34" charset="0"/>
              <a:cs typeface="Arial" panose="020B0604020202020204" pitchFamily="34" charset="0"/>
            </a:endParaRPr>
          </a:p>
          <a:p>
            <a:pPr fontAlgn="base">
              <a:spcAft>
                <a:spcPts val="612"/>
              </a:spcAft>
              <a:buClr>
                <a:srgbClr val="000000"/>
              </a:buClr>
              <a:buSzPts val="1100"/>
            </a:pPr>
            <a:endParaRPr lang="en-US" dirty="0">
              <a:solidFill>
                <a:srgbClr val="1B1C1D"/>
              </a:solidFill>
              <a:ea typeface="Google Sans Text"/>
              <a:cs typeface="Google Sans Text"/>
            </a:endParaRPr>
          </a:p>
          <a:p>
            <a:pPr fontAlgn="base">
              <a:spcAft>
                <a:spcPts val="612"/>
              </a:spcAft>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"If your strategy worked well, what key outcome would tell you that? And how would that success shape your plans moving forward? This continuous loop is how we build sustainable, impactful programs.“</a:t>
            </a:r>
          </a:p>
          <a:p>
            <a:endParaRPr lang="en-US" dirty="0"/>
          </a:p>
          <a:p>
            <a:pPr fontAlgn="base">
              <a:buClr>
                <a:srgbClr val="000000"/>
              </a:buClr>
              <a:buSzPts val="1100"/>
            </a:pPr>
            <a:r>
              <a:rPr lang="en-US" b="1" dirty="0">
                <a:solidFill>
                  <a:srgbClr val="1B1C1D"/>
                </a:solidFill>
                <a:ea typeface="Google Sans Text"/>
                <a:cs typeface="Google Sans Text"/>
              </a:rPr>
              <a:t>Activity Element (Forward-Thinking):</a:t>
            </a:r>
            <a:endParaRPr lang="en-US" dirty="0">
              <a:ea typeface="Arial" panose="020B0604020202020204" pitchFamily="34" charset="0"/>
              <a:cs typeface="Arial" panose="020B0604020202020204" pitchFamily="34" charset="0"/>
            </a:endParaRPr>
          </a:p>
          <a:p>
            <a:pPr marL="291636" indent="-291636" fontAlgn="base">
              <a:spcAft>
                <a:spcPts val="612"/>
              </a:spcAft>
              <a:buClr>
                <a:srgbClr val="000000"/>
              </a:buClr>
              <a:buSzPts val="1100"/>
              <a:buFont typeface="Arial" panose="020B0604020202020204" pitchFamily="34" charset="0"/>
              <a:buChar char="○"/>
            </a:pPr>
            <a:r>
              <a:rPr lang="en-US" dirty="0">
                <a:solidFill>
                  <a:srgbClr val="1B1C1D"/>
                </a:solidFill>
                <a:ea typeface="Google Sans Text"/>
                <a:cs typeface="Google Sans Text"/>
              </a:rPr>
              <a:t>"If your strategy is successful, how would you know? What's one key outcome you'd measure to demonstrate impact? And how could this success inform future planning?"</a:t>
            </a:r>
            <a:endParaRPr lang="en-US" dirty="0">
              <a:ea typeface="Arial" panose="020B0604020202020204" pitchFamily="34" charset="0"/>
              <a:cs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Libre Baskerville" pitchFamily="34" charset="-122"/>
                <a:cs typeface="Libre Baskerville" pitchFamily="34" charset="-120"/>
              </a:rPr>
              <a:t>This reflective practice should identify both successes and challenges, extracting valuable lessons from each. Share findings with stakeholders and celebrate wins, however small. Most importantly, use these insights to inform your next improvement cycle, creating an upward spiral of continuous enhancement in educational practices.</a:t>
            </a:r>
            <a:endParaRPr lang="en-US" dirty="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3790628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fontAlgn="base">
              <a:buClr>
                <a:srgbClr val="000000"/>
              </a:buClr>
              <a:buSzPts val="1100"/>
              <a:defRPr/>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"As we conclude this activity, let's underscore the power of </a:t>
            </a:r>
            <a:r>
              <a:rPr lang="en-US" b="1" dirty="0">
                <a:solidFill>
                  <a:srgbClr val="1B1C1D"/>
                </a:solidFill>
                <a:ea typeface="Google Sans Text"/>
                <a:cs typeface="Google Sans Text"/>
              </a:rPr>
              <a:t>collaboration</a:t>
            </a:r>
            <a:r>
              <a:rPr lang="en-US" dirty="0">
                <a:solidFill>
                  <a:srgbClr val="1B1C1D"/>
                </a:solidFill>
                <a:ea typeface="Google Sans Text"/>
                <a:cs typeface="Google Sans Text"/>
              </a:rPr>
              <a:t>. No district is an island. The challenges we face and the solutions we develop, are often shared. </a:t>
            </a:r>
            <a:r>
              <a:rPr lang="en-US" dirty="0">
                <a:solidFill>
                  <a:srgbClr val="000000"/>
                </a:solidFill>
                <a:ea typeface="Libre Baskerville" pitchFamily="34" charset="-122"/>
                <a:cs typeface="Libre Baskerville" pitchFamily="34" charset="-120"/>
              </a:rPr>
              <a:t>No district is an island. No challenge is unsolvable together." Stakeholder engagement creates a powerful multiplier effect, transforming individual efforts into collective impact. This collaborative approach works across both internal partnerships within your LEA and external relationships with other districts, county offices, NJDOE, higher education institutions, and community partners.</a:t>
            </a:r>
            <a:endParaRPr lang="en-US" dirty="0"/>
          </a:p>
          <a:p>
            <a:pPr fontAlgn="base">
              <a:buClr>
                <a:srgbClr val="000000"/>
              </a:buClr>
              <a:buSzPts val="1100"/>
            </a:pPr>
            <a:endParaRPr lang="en-US" dirty="0">
              <a:ea typeface="Arial" panose="020B0604020202020204" pitchFamily="34" charset="0"/>
              <a:cs typeface="Arial" panose="020B0604020202020204" pitchFamily="34" charset="0"/>
            </a:endParaRPr>
          </a:p>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"Think about how you can collaborate more effectively </a:t>
            </a:r>
            <a:r>
              <a:rPr lang="en-US" i="1" dirty="0">
                <a:solidFill>
                  <a:srgbClr val="1B1C1D"/>
                </a:solidFill>
                <a:ea typeface="Google Sans Text"/>
                <a:cs typeface="Google Sans Text"/>
              </a:rPr>
              <a:t>within</a:t>
            </a:r>
            <a:r>
              <a:rPr lang="en-US" dirty="0">
                <a:solidFill>
                  <a:srgbClr val="1B1C1D"/>
                </a:solidFill>
                <a:ea typeface="Google Sans Text"/>
                <a:cs typeface="Google Sans Text"/>
              </a:rPr>
              <a:t> your district – breaking down silos between schools or departments. And look for opportunities to collaborate </a:t>
            </a:r>
            <a:r>
              <a:rPr lang="en-US" i="1" dirty="0">
                <a:solidFill>
                  <a:srgbClr val="1B1C1D"/>
                </a:solidFill>
                <a:ea typeface="Google Sans Text"/>
                <a:cs typeface="Google Sans Text"/>
              </a:rPr>
              <a:t>externally</a:t>
            </a:r>
            <a:r>
              <a:rPr lang="en-US" dirty="0">
                <a:solidFill>
                  <a:srgbClr val="1B1C1D"/>
                </a:solidFill>
                <a:ea typeface="Google Sans Text"/>
                <a:cs typeface="Google Sans Text"/>
              </a:rPr>
              <a:t> – with neighboring districts, your county office, or even us at the NJDOE. The NJ Teacher Climate and Culture Innovation Grants, for example, are designed to produce shareable solutions."</a:t>
            </a:r>
            <a:endParaRPr lang="en-US" dirty="0">
              <a:ea typeface="Arial" panose="020B0604020202020204" pitchFamily="34" charset="0"/>
              <a:cs typeface="Arial" panose="020B0604020202020204" pitchFamily="34" charset="0"/>
            </a:endParaRPr>
          </a:p>
          <a:p>
            <a:pPr fontAlgn="base">
              <a:spcAft>
                <a:spcPts val="612"/>
              </a:spcAft>
              <a:buClr>
                <a:srgbClr val="000000"/>
              </a:buClr>
              <a:buSzPts val="1100"/>
            </a:pPr>
            <a:endParaRPr lang="en-US" dirty="0">
              <a:solidFill>
                <a:srgbClr val="1B1C1D"/>
              </a:solidFill>
              <a:ea typeface="Google Sans Text"/>
              <a:cs typeface="Google Sans Text"/>
            </a:endParaRPr>
          </a:p>
          <a:p>
            <a:pPr fontAlgn="base">
              <a:spcAft>
                <a:spcPts val="612"/>
              </a:spcAft>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"By working together, sharing what works, and learning from each other, we can amplify the impact of Title II-A and create a stronger, more supportive educational ecosystem across New Jersey."</a:t>
            </a:r>
            <a:endParaRPr lang="en-US" dirty="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(Antoinette) </a:t>
            </a:r>
            <a:r>
              <a:rPr lang="en-US"/>
              <a:t>Our Fuel and Engine takes us to our destination: a place of thriving education for students.</a:t>
            </a:r>
          </a:p>
        </p:txBody>
      </p:sp>
      <p:sp>
        <p:nvSpPr>
          <p:cNvPr id="4" name="Slide Number Placeholder 3"/>
          <p:cNvSpPr>
            <a:spLocks noGrp="1"/>
          </p:cNvSpPr>
          <p:nvPr>
            <p:ph type="sldNum" sz="quarter" idx="5"/>
          </p:nvPr>
        </p:nvSpPr>
        <p:spPr/>
        <p:txBody>
          <a:bodyPr/>
          <a:lstStyle/>
          <a:p>
            <a:fld id="{B97A44F7-5F69-4F06-8F30-FB0E6EC0A151}" type="slidenum">
              <a:rPr lang="en-US" smtClean="0"/>
              <a:t>23</a:t>
            </a:fld>
            <a:endParaRPr lang="en-US"/>
          </a:p>
        </p:txBody>
      </p:sp>
    </p:spTree>
    <p:extLst>
      <p:ext uri="{BB962C8B-B14F-4D97-AF65-F5344CB8AC3E}">
        <p14:creationId xmlns:p14="http://schemas.microsoft.com/office/powerpoint/2010/main" val="1613858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solidFill>
                  <a:srgbClr val="000000"/>
                </a:solidFill>
                <a:ea typeface="Libre Baskerville" pitchFamily="34" charset="-122"/>
                <a:cs typeface="Libre Baskerville" pitchFamily="34" charset="-120"/>
              </a:rPr>
              <a:t>(Peter) </a:t>
            </a:r>
            <a:r>
              <a:rPr lang="en-US" dirty="0">
                <a:solidFill>
                  <a:srgbClr val="000000"/>
                </a:solidFill>
                <a:ea typeface="Libre Baskerville" pitchFamily="34" charset="-122"/>
                <a:cs typeface="Libre Baskerville" pitchFamily="34" charset="-120"/>
              </a:rPr>
              <a:t>Picture Jordan, the student we met at the beginning. Today, they enter a transformed learning environment where every adult feels supported, valued, and equipped to excel. The hallways buzz with professional conversations, classrooms vibrate with innovative teaching, and a culture of growth permeates every interaction.</a:t>
            </a:r>
          </a:p>
          <a:p>
            <a:pPr defTabSz="933237">
              <a:defRPr/>
            </a:pPr>
            <a:endParaRPr lang="en-US" dirty="0">
              <a:solidFill>
                <a:srgbClr val="000000"/>
              </a:solidFill>
            </a:endParaRPr>
          </a:p>
          <a:p>
            <a:pPr defTabSz="933237">
              <a:defRPr/>
            </a:pPr>
            <a:r>
              <a:rPr lang="en-US" dirty="0">
                <a:solidFill>
                  <a:srgbClr val="000000"/>
                </a:solidFill>
                <a:ea typeface="Libre Baskerville" pitchFamily="34" charset="-122"/>
                <a:cs typeface="Libre Baskerville" pitchFamily="34" charset="-120"/>
              </a:rPr>
              <a:t>This transformation didn't happen by chance. It resulted from deliberate application of the Continuous Improvement Cycle, strategic use of Title II-A resources, and unwavering commitment to educator success. Because when educators thrive, students flourish. As you return to your districts, carry this vision with you – not as a distant aspiration, but as an achievable reality through the framework we've explored together.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111125"/>
            <a:ext cx="5583237" cy="3141663"/>
          </a:xfrm>
        </p:spPr>
      </p:sp>
      <p:sp>
        <p:nvSpPr>
          <p:cNvPr id="3" name="Notes Placeholder 2"/>
          <p:cNvSpPr>
            <a:spLocks noGrp="1"/>
          </p:cNvSpPr>
          <p:nvPr>
            <p:ph type="body" idx="1"/>
          </p:nvPr>
        </p:nvSpPr>
        <p:spPr>
          <a:xfrm>
            <a:off x="702310" y="3449857"/>
            <a:ext cx="5618480" cy="5392173"/>
          </a:xfrm>
        </p:spPr>
        <p:txBody>
          <a:bodyPr/>
          <a:lstStyle/>
          <a:p>
            <a:pPr fontAlgn="base">
              <a:lnSpc>
                <a:spcPct val="114000"/>
              </a:lnSpc>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"We've covered a lot – from the nuts and bolts of Title II-A to a framework for strategic planning. Remember, this is a flexible resource designed to empower you to make real, positive changes.“</a:t>
            </a:r>
            <a:r>
              <a:rPr lang="en-US" dirty="0">
                <a:solidFill>
                  <a:srgbClr val="000000"/>
                </a:solidFill>
                <a:ea typeface="Google Sans Text"/>
                <a:cs typeface="Google Sans Text"/>
              </a:rPr>
              <a:t> </a:t>
            </a:r>
            <a:r>
              <a:rPr lang="en-US" dirty="0">
                <a:solidFill>
                  <a:srgbClr val="000000"/>
                </a:solidFill>
                <a:ea typeface="Libre Baskerville" pitchFamily="34" charset="-122"/>
                <a:cs typeface="Libre Baskerville" pitchFamily="34" charset="-120"/>
              </a:rPr>
              <a:t>As we approach the conclusion of our journey through the Continuous Improvement Cycle, let's consolidate what we've learned. Title II-A offers flexible, strategic resources that can powerfully impact educator development and school climate. By focusing on evidence-based practices for retention, growth, and a positive environment, you can maximize this funding's potential.</a:t>
            </a:r>
            <a:endParaRPr lang="en-US" dirty="0"/>
          </a:p>
          <a:p>
            <a:pPr fontAlgn="base">
              <a:lnSpc>
                <a:spcPct val="114000"/>
              </a:lnSpc>
              <a:buClr>
                <a:srgbClr val="000000"/>
              </a:buClr>
              <a:buSzPts val="1100"/>
            </a:pPr>
            <a:endParaRPr lang="en-US" dirty="0">
              <a:solidFill>
                <a:srgbClr val="1B1C1D"/>
              </a:solidFill>
              <a:ea typeface="Google Sans Text"/>
              <a:cs typeface="Google Sans Text"/>
            </a:endParaRPr>
          </a:p>
          <a:p>
            <a:pPr fontAlgn="base">
              <a:lnSpc>
                <a:spcPct val="114000"/>
              </a:lnSpc>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"Our challenge to you is to take these ideas, particularly the continuous improvement cycle, back to your districts. Start those conversations. Identify those needs. Plan strategically. And collaborate!“  </a:t>
            </a:r>
            <a:r>
              <a:rPr lang="en-US" dirty="0">
                <a:solidFill>
                  <a:srgbClr val="000000"/>
                </a:solidFill>
                <a:ea typeface="Libre Baskerville" pitchFamily="34" charset="-122"/>
                <a:cs typeface="Libre Baskerville" pitchFamily="34" charset="-120"/>
              </a:rPr>
              <a:t>The cycle we've explored provides a comprehensive roadmap for impactful planning and implementation. Remember that collaboration amplifies success, creating opportunities for innovation and shared learning. Now, we challenge you: What will your Title II-A story be? How will you leverage these resources to fuel educator success this year?</a:t>
            </a:r>
            <a:endParaRPr lang="en-US" dirty="0"/>
          </a:p>
          <a:p>
            <a:pPr defTabSz="933237" fontAlgn="base">
              <a:lnSpc>
                <a:spcPct val="114000"/>
              </a:lnSpc>
              <a:buClr>
                <a:srgbClr val="000000"/>
              </a:buClr>
              <a:buSzPts val="1100"/>
              <a:defRPr/>
            </a:pPr>
            <a:endParaRPr lang="en-US" dirty="0">
              <a:solidFill>
                <a:srgbClr val="1B1C1D"/>
              </a:solidFill>
              <a:ea typeface="Google Sans Text"/>
              <a:cs typeface="Google Sans Text"/>
            </a:endParaRPr>
          </a:p>
          <a:p>
            <a:pPr fontAlgn="base">
              <a:lnSpc>
                <a:spcPct val="114000"/>
              </a:lnSpc>
              <a:spcAft>
                <a:spcPts val="612"/>
              </a:spcAft>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"Together, we can use Title II-A not just to address shortages, but to truly fuel the success of every educator and student in New Jersey.“</a:t>
            </a:r>
            <a:endParaRPr lang="en-US" dirty="0">
              <a:solidFill>
                <a:srgbClr val="1B1C1D"/>
              </a:solidFill>
              <a:ea typeface="Arial" panose="020B0604020202020204" pitchFamily="34" charset="0"/>
              <a:cs typeface="Arial" panose="020B0604020202020204" pitchFamily="34" charset="0"/>
            </a:endParaRPr>
          </a:p>
          <a:p>
            <a:pPr algn="l"/>
            <a:endParaRPr lang="en-US" dirty="0">
              <a:solidFill>
                <a:srgbClr val="242424"/>
              </a:solidFill>
              <a:highlight>
                <a:srgbClr val="FFFFFF"/>
              </a:highlight>
            </a:endParaRPr>
          </a:p>
          <a:p>
            <a:pPr algn="l"/>
            <a:r>
              <a:rPr lang="en-US" dirty="0">
                <a:solidFill>
                  <a:srgbClr val="242424"/>
                </a:solidFill>
                <a:highlight>
                  <a:srgbClr val="FFFFFF"/>
                </a:highlight>
              </a:rPr>
              <a:t>Remember the following School Districts’ Requirements When Using Title II-A funding:</a:t>
            </a:r>
          </a:p>
          <a:p>
            <a:pPr marL="291636" indent="-291636">
              <a:buFont typeface="Arial" panose="020B0604020202020204" pitchFamily="34" charset="0"/>
              <a:buChar char="•"/>
            </a:pPr>
            <a:r>
              <a:rPr lang="en-US" dirty="0">
                <a:solidFill>
                  <a:srgbClr val="242424"/>
                </a:solidFill>
                <a:highlight>
                  <a:srgbClr val="FFFFFF"/>
                </a:highlight>
              </a:rPr>
              <a:t>Addressing the learning needs of all students; </a:t>
            </a:r>
          </a:p>
          <a:p>
            <a:pPr marL="291636" indent="-291636">
              <a:buFont typeface="Arial" panose="020B0604020202020204" pitchFamily="34" charset="0"/>
              <a:buChar char="•"/>
            </a:pPr>
            <a:r>
              <a:rPr lang="en-US" dirty="0">
                <a:solidFill>
                  <a:srgbClr val="242424"/>
                </a:solidFill>
                <a:highlight>
                  <a:srgbClr val="FFFFFF"/>
                </a:highlight>
              </a:rPr>
              <a:t>Making evidence-based decisions; </a:t>
            </a:r>
          </a:p>
          <a:p>
            <a:pPr marL="291636" indent="-291636">
              <a:buFont typeface="Arial" panose="020B0604020202020204" pitchFamily="34" charset="0"/>
              <a:buChar char="•"/>
            </a:pPr>
            <a:r>
              <a:rPr lang="en-US" dirty="0">
                <a:solidFill>
                  <a:srgbClr val="242424"/>
                </a:solidFill>
                <a:highlight>
                  <a:srgbClr val="FFFFFF"/>
                </a:highlight>
              </a:rPr>
              <a:t>Prioritizing allocation of funds to high-needs schools; </a:t>
            </a:r>
          </a:p>
          <a:p>
            <a:pPr marL="291636" indent="-291636">
              <a:buFont typeface="Arial" panose="020B0604020202020204" pitchFamily="34" charset="0"/>
              <a:buChar char="•"/>
            </a:pPr>
            <a:r>
              <a:rPr lang="en-US" dirty="0">
                <a:solidFill>
                  <a:srgbClr val="242424"/>
                </a:solidFill>
                <a:highlight>
                  <a:srgbClr val="FFFFFF"/>
                </a:highlight>
              </a:rPr>
              <a:t>Consulting a range of stakeholders in planning and implementation; and </a:t>
            </a:r>
          </a:p>
          <a:p>
            <a:pPr marL="291636" indent="-291636">
              <a:buFont typeface="Arial" panose="020B0604020202020204" pitchFamily="34" charset="0"/>
              <a:buChar char="•"/>
            </a:pPr>
            <a:r>
              <a:rPr lang="en-US" dirty="0">
                <a:solidFill>
                  <a:srgbClr val="242424"/>
                </a:solidFill>
                <a:highlight>
                  <a:srgbClr val="FFFFFF"/>
                </a:highlight>
              </a:rPr>
              <a:t>Supplementing, not supplanting, non-Federal funds. </a:t>
            </a:r>
            <a:endParaRPr lang="en-US" dirty="0">
              <a:solidFill>
                <a:srgbClr val="242424"/>
              </a:solidFill>
              <a:highlight>
                <a:srgbClr val="FFFFFF"/>
              </a:highlight>
              <a:cs typeface="Arial" panose="020B0604020202020204" pitchFamily="34" charset="0"/>
            </a:endParaRPr>
          </a:p>
          <a:p>
            <a:pPr marL="0" indent="0">
              <a:buFont typeface="Arial" panose="020B0604020202020204" pitchFamily="34" charset="0"/>
              <a:buNone/>
            </a:pPr>
            <a:endParaRPr lang="en-US" dirty="0">
              <a:solidFill>
                <a:srgbClr val="242424"/>
              </a:solidFill>
              <a:highlight>
                <a:srgbClr val="FFFFFF"/>
              </a:highlight>
            </a:endParaRP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1" dirty="0">
                <a:latin typeface="Palatino Linotype" panose="02040502050505030304" pitchFamily="18" charset="0"/>
              </a:rPr>
              <a:t>(Peter) </a:t>
            </a:r>
            <a:r>
              <a:rPr lang="en-US" b="0" dirty="0">
                <a:latin typeface="Palatino Linotype" panose="02040502050505030304" pitchFamily="18" charset="0"/>
              </a:rPr>
              <a:t>Maximizing Federal Funds is an NJDOE resource that provides information about different activities that can be supplemented by multiple federal funds to maximize both the use and impact of the funds.  You can access the website through the QR code on the slide, the link, or a quick browser search. </a:t>
            </a:r>
          </a:p>
        </p:txBody>
      </p:sp>
      <p:sp>
        <p:nvSpPr>
          <p:cNvPr id="4" name="Slide Number Placeholder 3"/>
          <p:cNvSpPr>
            <a:spLocks noGrp="1"/>
          </p:cNvSpPr>
          <p:nvPr>
            <p:ph type="sldNum" sz="quarter" idx="5"/>
          </p:nvPr>
        </p:nvSpPr>
        <p:spPr/>
        <p:txBody>
          <a:bodyPr/>
          <a:lstStyle/>
          <a:p>
            <a:fld id="{CC1FC84A-B61C-4A46-BCC0-0080EAFB636E}" type="slidenum">
              <a:rPr lang="en-US" smtClean="0"/>
              <a:t>26</a:t>
            </a:fld>
            <a:endParaRPr lang="en-US"/>
          </a:p>
        </p:txBody>
      </p:sp>
    </p:spTree>
    <p:extLst>
      <p:ext uri="{BB962C8B-B14F-4D97-AF65-F5344CB8AC3E}">
        <p14:creationId xmlns:p14="http://schemas.microsoft.com/office/powerpoint/2010/main" val="160080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(Amy) </a:t>
            </a:r>
            <a:r>
              <a:rPr lang="en-US" b="0" dirty="0"/>
              <a:t>As an attendee of today’s event, you will have access to a PDF of the slides, which includes linked resources shown to support your planning and use of Title II, Part A funds.  </a:t>
            </a:r>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2828347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(Amy) </a:t>
            </a:r>
            <a:r>
              <a:rPr lang="en-US" sz="1200" dirty="0">
                <a:solidFill>
                  <a:srgbClr val="1B1C1D"/>
                </a:solidFill>
                <a:latin typeface="Google Sans Text"/>
                <a:ea typeface="Google Sans Text"/>
                <a:cs typeface="Google Sans Text"/>
              </a:rPr>
              <a:t>"On behalf of Antoinette, Peter, and the entire team at the Department of Education, thank you so much for your time and active participation today. We hope this session has provided you with valuable insights and practical strategies to fuel the success of your educators and students with Title II Part A Funds. Please stay connected with the Department. You can follow us on all major social media platforms to get the latest updates, resources, and information."</a:t>
            </a:r>
            <a:endParaRPr lang="en-US" sz="1200" dirty="0">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130416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1184275"/>
            <a:ext cx="5684837" cy="3198813"/>
          </a:xfrm>
        </p:spPr>
      </p:sp>
      <p:sp>
        <p:nvSpPr>
          <p:cNvPr id="3" name="Notes Placeholder 2"/>
          <p:cNvSpPr>
            <a:spLocks noGrp="1"/>
          </p:cNvSpPr>
          <p:nvPr>
            <p:ph type="body" idx="1"/>
          </p:nvPr>
        </p:nvSpPr>
        <p:spPr>
          <a:xfrm>
            <a:off x="503242" y="4560893"/>
            <a:ext cx="6108984" cy="4709420"/>
          </a:xfrm>
        </p:spPr>
        <p:txBody>
          <a:bodyPr/>
          <a:lstStyle/>
          <a:p>
            <a:pPr defTabSz="933237">
              <a:defRPr/>
            </a:pPr>
            <a:r>
              <a:rPr lang="en-US" sz="1200" b="1">
                <a:solidFill>
                  <a:srgbClr val="1B1C1D"/>
                </a:solidFill>
                <a:latin typeface="+mn-lt"/>
                <a:ea typeface="Google Sans Text"/>
                <a:cs typeface="Google Sans Text"/>
              </a:rPr>
              <a:t>(Peter) </a:t>
            </a:r>
            <a:r>
              <a:rPr lang="en-US" sz="1200">
                <a:solidFill>
                  <a:srgbClr val="1B1C1D"/>
                </a:solidFill>
                <a:latin typeface="+mn-lt"/>
                <a:ea typeface="Google Sans Text"/>
                <a:cs typeface="Google Sans Text"/>
              </a:rPr>
              <a:t>"Before we jump in, let's outline what we hope to achieve together today. We want you to leave with a clearer understanding of Title II-A, its potential, and practical ways to leverage it, especially for enhancing school climate and culture." </a:t>
            </a:r>
            <a:r>
              <a:rPr lang="en-US" sz="1200">
                <a:solidFill>
                  <a:srgbClr val="000000"/>
                </a:solidFill>
                <a:latin typeface="+mn-lt"/>
                <a:ea typeface="Libre Baskerville" pitchFamily="34" charset="-122"/>
                <a:cs typeface="Libre Baskerville" pitchFamily="34" charset="-120"/>
              </a:rPr>
              <a:t>Our shared mission focuses on educator retention, professional growth, and positive school climate. Title II-A serves as the fuel, while the Continuous Improvement Cycle functions as the engine driving us toward our destination: equitable access to high-quality education and academic excellence for </a:t>
            </a:r>
            <a:r>
              <a:rPr lang="en-US" sz="1200" b="1">
                <a:solidFill>
                  <a:srgbClr val="000000"/>
                </a:solidFill>
                <a:latin typeface="+mn-lt"/>
                <a:ea typeface="Libre Baskerville" pitchFamily="34" charset="-122"/>
                <a:cs typeface="Libre Baskerville" pitchFamily="34" charset="-120"/>
              </a:rPr>
              <a:t>all</a:t>
            </a:r>
            <a:r>
              <a:rPr lang="en-US" sz="1200">
                <a:solidFill>
                  <a:srgbClr val="000000"/>
                </a:solidFill>
                <a:latin typeface="+mn-lt"/>
                <a:ea typeface="Libre Baskerville" pitchFamily="34" charset="-122"/>
                <a:cs typeface="Libre Baskerville" pitchFamily="34" charset="-120"/>
              </a:rPr>
              <a:t> students.  As we progress today, you can use these icons in our slides as we cover these three areas.  You are encouraged to use the handouts provided when we explore the continuous improvement Cycle. </a:t>
            </a:r>
          </a:p>
        </p:txBody>
      </p:sp>
      <p:sp>
        <p:nvSpPr>
          <p:cNvPr id="4" name="Slide Number Placeholder 3"/>
          <p:cNvSpPr>
            <a:spLocks noGrp="1"/>
          </p:cNvSpPr>
          <p:nvPr>
            <p:ph type="sldNum" sz="quarter" idx="10"/>
          </p:nvPr>
        </p:nvSpPr>
        <p:spPr>
          <a:xfrm>
            <a:off x="3956856" y="9001677"/>
            <a:ext cx="3116609" cy="475504"/>
          </a:xfrm>
        </p:spPr>
        <p:txBody>
          <a:bodyPr/>
          <a:lstStyle/>
          <a:p>
            <a:fld id="{F1C24396-EA7B-409D-A829-60833BE7BB5C}" type="slidenum">
              <a:rPr lang="en-US" smtClean="0"/>
              <a:t>3</a:t>
            </a:fld>
            <a:endParaRPr lang="en-US"/>
          </a:p>
        </p:txBody>
      </p:sp>
    </p:spTree>
    <p:extLst>
      <p:ext uri="{BB962C8B-B14F-4D97-AF65-F5344CB8AC3E}">
        <p14:creationId xmlns:p14="http://schemas.microsoft.com/office/powerpoint/2010/main" val="394236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(Antoinette) </a:t>
            </a:r>
          </a:p>
          <a:p>
            <a:pPr defTabSz="933237">
              <a:defRPr/>
            </a:pPr>
            <a:r>
              <a:rPr lang="en-US" dirty="0">
                <a:solidFill>
                  <a:srgbClr val="000000"/>
                </a:solidFill>
                <a:ea typeface="Libre Baskerville" pitchFamily="34" charset="-122"/>
                <a:cs typeface="Libre Baskerville" pitchFamily="34" charset="-120"/>
              </a:rPr>
              <a:t>Let us start with the end goal in mind, with some visioning. </a:t>
            </a:r>
          </a:p>
          <a:p>
            <a:pPr defTabSz="933237">
              <a:defRPr/>
            </a:pPr>
            <a:endParaRPr lang="en-US" dirty="0">
              <a:solidFill>
                <a:srgbClr val="000000"/>
              </a:solidFill>
              <a:ea typeface="Libre Baskerville" pitchFamily="34" charset="-122"/>
              <a:cs typeface="Libre Baskerville" pitchFamily="34" charset="-120"/>
            </a:endParaRPr>
          </a:p>
          <a:p>
            <a:pPr defTabSz="933237">
              <a:defRPr/>
            </a:pPr>
            <a:r>
              <a:rPr lang="en-US" dirty="0">
                <a:solidFill>
                  <a:srgbClr val="000000"/>
                </a:solidFill>
                <a:ea typeface="Libre Baskerville" pitchFamily="34" charset="-122"/>
                <a:cs typeface="Libre Baskerville" pitchFamily="34" charset="-120"/>
              </a:rPr>
              <a:t>Imagine a student named Jordan walking into two different classrooms. In one, the teacher is energized, supported, and connected, creating an environment where learning thrives. In the other, the teacher is isolated, overwhelmed, and unsupported - struggling to get through the day.</a:t>
            </a:r>
            <a:endParaRPr lang="en-US" dirty="0"/>
          </a:p>
          <a:p>
            <a:endParaRPr lang="en-US" dirty="0"/>
          </a:p>
          <a:p>
            <a:pPr defTabSz="933237">
              <a:defRPr/>
            </a:pPr>
            <a:r>
              <a:rPr lang="en-US" dirty="0">
                <a:solidFill>
                  <a:srgbClr val="000000"/>
                </a:solidFill>
                <a:ea typeface="Libre Baskerville" pitchFamily="34" charset="-122"/>
                <a:cs typeface="Libre Baskerville" pitchFamily="34" charset="-120"/>
              </a:rPr>
              <a:t>The difference isn't about funding or curriculum. It's about the culture of collaboration and the professional support behind the educator. This stark contrast illustrates a fundamental truth: </a:t>
            </a:r>
            <a:r>
              <a:rPr lang="en-US" b="1" dirty="0">
                <a:solidFill>
                  <a:srgbClr val="000000"/>
                </a:solidFill>
                <a:ea typeface="Libre Baskerville" pitchFamily="34" charset="-122"/>
                <a:cs typeface="Libre Baskerville" pitchFamily="34" charset="-120"/>
              </a:rPr>
              <a:t>every student deserves that first classroom, and every educator deserves the support to create it.</a:t>
            </a:r>
            <a:endParaRPr lang="en-US" dirty="0"/>
          </a:p>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221977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(Peter) </a:t>
            </a:r>
            <a:r>
              <a:rPr lang="en-US"/>
              <a:t>Our Fuel is Title II, Part A</a:t>
            </a:r>
          </a:p>
        </p:txBody>
      </p:sp>
      <p:sp>
        <p:nvSpPr>
          <p:cNvPr id="4" name="Slide Number Placeholder 3"/>
          <p:cNvSpPr>
            <a:spLocks noGrp="1"/>
          </p:cNvSpPr>
          <p:nvPr>
            <p:ph type="sldNum" sz="quarter" idx="5"/>
          </p:nvPr>
        </p:nvSpPr>
        <p:spPr/>
        <p:txBody>
          <a:bodyPr/>
          <a:lstStyle/>
          <a:p>
            <a:fld id="{B97A44F7-5F69-4F06-8F30-FB0E6EC0A151}" type="slidenum">
              <a:rPr lang="en-US" smtClean="0"/>
              <a:t>5</a:t>
            </a:fld>
            <a:endParaRPr lang="en-US"/>
          </a:p>
        </p:txBody>
      </p:sp>
    </p:spTree>
    <p:extLst>
      <p:ext uri="{BB962C8B-B14F-4D97-AF65-F5344CB8AC3E}">
        <p14:creationId xmlns:p14="http://schemas.microsoft.com/office/powerpoint/2010/main" val="2581244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14000"/>
              </a:lnSpc>
              <a:buClr>
                <a:srgbClr val="000000"/>
              </a:buClr>
              <a:buSzPts val="1100"/>
            </a:pPr>
            <a:r>
              <a:rPr lang="en-US" b="1">
                <a:solidFill>
                  <a:srgbClr val="1B1C1D"/>
                </a:solidFill>
                <a:ea typeface="Google Sans Text"/>
                <a:cs typeface="Google Sans Text"/>
              </a:rPr>
              <a:t>(Peter) </a:t>
            </a:r>
            <a:r>
              <a:rPr lang="en-US">
                <a:solidFill>
                  <a:srgbClr val="1B1C1D"/>
                </a:solidFill>
                <a:ea typeface="Google Sans Text"/>
                <a:cs typeface="Google Sans Text"/>
              </a:rPr>
              <a:t>"So, what exactly is Title II, Part A designed to do? Let's look at the official purpose directly from the Elementary and Secondary Education Act." (Read or paraphrase points from slide). </a:t>
            </a:r>
            <a:r>
              <a:rPr lang="en-US"/>
              <a:t>Title II A funding is intended to support teachers, principals, and other school leaders in their work to increase student achievement, improve the overall quality of instruction, and ensure equity of educational opportunity for all students. </a:t>
            </a:r>
            <a:r>
              <a:rPr lang="en-US">
                <a:solidFill>
                  <a:srgbClr val="1B1C1D"/>
                </a:solidFill>
                <a:ea typeface="Google Sans Text"/>
                <a:cs typeface="Google Sans Text"/>
              </a:rPr>
              <a:t>"It's ambitious, and it's comprehensive."</a:t>
            </a:r>
            <a:endParaRPr lang="en-US"/>
          </a:p>
          <a:p>
            <a:endParaRPr lang="en-US"/>
          </a:p>
        </p:txBody>
      </p:sp>
      <p:sp>
        <p:nvSpPr>
          <p:cNvPr id="4" name="Slide Number Placeholder 3"/>
          <p:cNvSpPr>
            <a:spLocks noGrp="1"/>
          </p:cNvSpPr>
          <p:nvPr>
            <p:ph type="sldNum" sz="quarter" idx="5"/>
          </p:nvPr>
        </p:nvSpPr>
        <p:spPr/>
        <p:txBody>
          <a:bodyPr/>
          <a:lstStyle/>
          <a:p>
            <a:pPr defTabSz="466618">
              <a:defRPr/>
            </a:pPr>
            <a:fld id="{F1C24396-EA7B-409D-A829-60833BE7BB5C}" type="slidenum">
              <a:rPr lang="en-US">
                <a:solidFill>
                  <a:prstClr val="black"/>
                </a:solidFill>
                <a:latin typeface="Calibri" panose="020F0502020204030204"/>
              </a:rPr>
              <a:pPr defTabSz="46661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7830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0000"/>
              </a:buClr>
              <a:buSzPts val="1100"/>
            </a:pPr>
            <a:r>
              <a:rPr lang="en-US" b="1">
                <a:solidFill>
                  <a:srgbClr val="1B1C1D"/>
                </a:solidFill>
                <a:ea typeface="Google Sans Text"/>
                <a:cs typeface="Google Sans Text"/>
              </a:rPr>
              <a:t>(Antoinette) </a:t>
            </a:r>
            <a:r>
              <a:rPr lang="en-US">
                <a:solidFill>
                  <a:srgbClr val="1B1C1D"/>
                </a:solidFill>
                <a:ea typeface="Google Sans Text"/>
                <a:cs typeface="Google Sans Text"/>
              </a:rPr>
              <a:t>"And who benefits? The scope is broad. These funds are meant to uplift </a:t>
            </a:r>
            <a:r>
              <a:rPr lang="en-US" i="1">
                <a:solidFill>
                  <a:srgbClr val="1B1C1D"/>
                </a:solidFill>
                <a:ea typeface="Google Sans Text"/>
                <a:cs typeface="Google Sans Text"/>
              </a:rPr>
              <a:t>all</a:t>
            </a:r>
            <a:r>
              <a:rPr lang="en-US">
                <a:solidFill>
                  <a:srgbClr val="1B1C1D"/>
                </a:solidFill>
                <a:ea typeface="Google Sans Text"/>
                <a:cs typeface="Google Sans Text"/>
              </a:rPr>
              <a:t> students by supporting a wide range of educators in your schools – from teachers and principals to paraprofessionals and leadership teams." </a:t>
            </a:r>
            <a:endParaRPr lang="en-US">
              <a:ea typeface="Arial" panose="020B0604020202020204" pitchFamily="34" charset="0"/>
              <a:cs typeface="Arial" panose="020B0604020202020204" pitchFamily="34" charset="0"/>
            </a:endParaRPr>
          </a:p>
          <a:p>
            <a:endParaRPr lang="en-US"/>
          </a:p>
          <a:p>
            <a:r>
              <a:rPr lang="en-US"/>
              <a:t>Title II A  supports the provision of training in the identification of unique groups of students, such as students with disabilities, multilingual learners, and those who are gifted and talented, in order to develop programs and activities that increase the ability of teachers to teach and support those most in need effectively.</a:t>
            </a:r>
          </a:p>
          <a:p>
            <a:endParaRPr lang="en-US"/>
          </a:p>
          <a:p>
            <a:pPr defTabSz="933237">
              <a:defRPr/>
            </a:pPr>
            <a:r>
              <a:rPr lang="en-US"/>
              <a:t>Title IIA also supports school leaders with selecting and implementing formative assessments, designing classroom-based assessments, and using that data to improve instruction and student academic achievement.</a:t>
            </a:r>
          </a:p>
          <a:p>
            <a:pPr defTabSz="933237">
              <a:defRPr/>
            </a:pPr>
            <a:endParaRPr lang="en-US"/>
          </a:p>
          <a:p>
            <a:pPr defTabSz="933237">
              <a:defRPr/>
            </a:pPr>
            <a:r>
              <a:rPr lang="en-US" b="1">
                <a:solidFill>
                  <a:srgbClr val="1B1C1D"/>
                </a:solidFill>
                <a:ea typeface="Google Sans Text"/>
                <a:cs typeface="Google Sans Text"/>
              </a:rPr>
              <a:t>(Peter) </a:t>
            </a:r>
            <a:r>
              <a:rPr lang="en-US">
                <a:solidFill>
                  <a:srgbClr val="1B1C1D"/>
                </a:solidFill>
                <a:ea typeface="Google Sans Text"/>
                <a:cs typeface="Google Sans Text"/>
              </a:rPr>
              <a:t>"The critical takeaway here is that ESSA provides significant </a:t>
            </a:r>
            <a:r>
              <a:rPr lang="en-US" i="1">
                <a:solidFill>
                  <a:srgbClr val="1B1C1D"/>
                </a:solidFill>
                <a:ea typeface="Google Sans Text"/>
                <a:cs typeface="Google Sans Text"/>
              </a:rPr>
              <a:t>flexibility</a:t>
            </a:r>
            <a:r>
              <a:rPr lang="en-US">
                <a:solidFill>
                  <a:srgbClr val="1B1C1D"/>
                </a:solidFill>
                <a:ea typeface="Google Sans Text"/>
                <a:cs typeface="Google Sans Text"/>
              </a:rPr>
              <a:t>. This isn't just about compliance; it's an invitation to be strategic and tailor these funds to your LEA's unique needs to achieve these vital goals.“</a:t>
            </a:r>
            <a:r>
              <a:rPr lang="en-US"/>
              <a:t> </a:t>
            </a:r>
            <a:r>
              <a:rPr lang="en-US">
                <a:solidFill>
                  <a:srgbClr val="000000"/>
                </a:solidFill>
                <a:ea typeface="Libre Baskerville" pitchFamily="34" charset="-122"/>
                <a:cs typeface="Libre Baskerville" pitchFamily="34" charset="-120"/>
              </a:rPr>
              <a:t>Beyond the legal language, Title II-A represents a powerful commitment: Every student deserves educators who are fully equipped to help them succeed. The scope is universal and inclusive - covering all educators and all students, regardless of background, ability, or circumstance</a:t>
            </a:r>
            <a:endParaRPr lang="en-US">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66618">
              <a:defRPr/>
            </a:pPr>
            <a:fld id="{F1C24396-EA7B-409D-A829-60833BE7BB5C}" type="slidenum">
              <a:rPr lang="en-US">
                <a:solidFill>
                  <a:prstClr val="black"/>
                </a:solidFill>
                <a:latin typeface="Calibri" panose="020F0502020204030204"/>
              </a:rPr>
              <a:pPr defTabSz="46661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40417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"With that purpose and scope in mind, where can Title II-A make the biggest difference? We see three interconnected missions."</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marL="0" marR="0" lvl="0" indent="0" algn="l" defTabSz="914400" rtl="0" eaLnBrk="1" fontAlgn="base" latinLnBrk="0" hangingPunct="1">
              <a:lnSpc>
                <a:spcPct val="100000"/>
              </a:lnSpc>
              <a:spcBef>
                <a:spcPts val="0"/>
              </a:spcBef>
              <a:spcAft>
                <a:spcPts val="0"/>
              </a:spcAft>
              <a:buClr>
                <a:srgbClr val="000000"/>
              </a:buClr>
              <a:buSzPts val="1100"/>
              <a:buFontTx/>
              <a:buNone/>
              <a:tabLst/>
              <a:defRPr/>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"First, </a:t>
            </a:r>
            <a:r>
              <a:rPr lang="en-US" b="1" dirty="0">
                <a:solidFill>
                  <a:srgbClr val="1B1C1D"/>
                </a:solidFill>
                <a:ea typeface="Google Sans Text"/>
                <a:cs typeface="Google Sans Text"/>
              </a:rPr>
              <a:t>High-Quality Professional Learning</a:t>
            </a:r>
            <a:r>
              <a:rPr lang="en-US" dirty="0">
                <a:solidFill>
                  <a:srgbClr val="1B1C1D"/>
                </a:solidFill>
                <a:ea typeface="Google Sans Text"/>
                <a:cs typeface="Google Sans Text"/>
              </a:rPr>
              <a:t>. And the law is very specific here – we're talking about learning that is sustained, intensive, collaborative, job-embedded, data-driven, and classroom-focused. No more 'one-and-done' workshops!“ "Think deep dives into curriculum, collaborative planning, or effective tech integration.“</a:t>
            </a:r>
          </a:p>
          <a:p>
            <a:pPr fontAlgn="base">
              <a:buClr>
                <a:srgbClr val="000000"/>
              </a:buClr>
              <a:buSzPts val="1100"/>
            </a:pPr>
            <a:endParaRPr lang="en-US" dirty="0">
              <a:ea typeface="Arial" panose="020B0604020202020204" pitchFamily="34" charset="0"/>
              <a:cs typeface="Arial" panose="020B0604020202020204" pitchFamily="34" charset="0"/>
            </a:endParaRPr>
          </a:p>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"Second, </a:t>
            </a:r>
            <a:r>
              <a:rPr lang="en-US" b="1" dirty="0">
                <a:solidFill>
                  <a:srgbClr val="1B1C1D"/>
                </a:solidFill>
                <a:ea typeface="Google Sans Text"/>
                <a:cs typeface="Google Sans Text"/>
              </a:rPr>
              <a:t>Recruitment and Retention</a:t>
            </a:r>
            <a:r>
              <a:rPr lang="en-US" dirty="0">
                <a:solidFill>
                  <a:srgbClr val="1B1C1D"/>
                </a:solidFill>
                <a:ea typeface="Google Sans Text"/>
                <a:cs typeface="Google Sans Text"/>
              </a:rPr>
              <a:t>. This is about attracting great people and, just as importantly, keeping them. Title II-A can support everything from signing bonuses and mentoring programs to developing leadership pathways that make teaching a long-term, rewarding career." </a:t>
            </a:r>
            <a:endParaRPr lang="en-US" dirty="0">
              <a:ea typeface="Arial" panose="020B0604020202020204" pitchFamily="34" charset="0"/>
              <a:cs typeface="Arial" panose="020B0604020202020204" pitchFamily="34" charset="0"/>
            </a:endParaRPr>
          </a:p>
          <a:p>
            <a:pPr fontAlgn="base">
              <a:buClr>
                <a:srgbClr val="000000"/>
              </a:buClr>
              <a:buSzPts val="1100"/>
            </a:pPr>
            <a:endParaRPr lang="en-US" dirty="0">
              <a:solidFill>
                <a:srgbClr val="1B1C1D"/>
              </a:solidFill>
              <a:ea typeface="Google Sans Text"/>
              <a:cs typeface="Google Sans Text"/>
            </a:endParaRPr>
          </a:p>
          <a:p>
            <a:pPr fontAlgn="base">
              <a:buClr>
                <a:srgbClr val="000000"/>
              </a:buClr>
              <a:buSzPts val="1100"/>
            </a:pPr>
            <a:r>
              <a:rPr lang="en-US" b="1" dirty="0">
                <a:solidFill>
                  <a:srgbClr val="1B1C1D"/>
                </a:solidFill>
                <a:ea typeface="Google Sans Text"/>
                <a:cs typeface="Google Sans Text"/>
              </a:rPr>
              <a:t>(Peter) </a:t>
            </a:r>
            <a:r>
              <a:rPr lang="en-US" dirty="0">
                <a:solidFill>
                  <a:srgbClr val="1B1C1D"/>
                </a:solidFill>
                <a:ea typeface="Google Sans Text"/>
                <a:cs typeface="Google Sans Text"/>
              </a:rPr>
              <a:t>"And third, a crucial area: </a:t>
            </a:r>
            <a:r>
              <a:rPr lang="en-US" b="1" dirty="0">
                <a:solidFill>
                  <a:srgbClr val="1B1C1D"/>
                </a:solidFill>
                <a:ea typeface="Google Sans Text"/>
                <a:cs typeface="Google Sans Text"/>
              </a:rPr>
              <a:t>Supporting the Whole Child by fostering a Positive School Climate</a:t>
            </a:r>
            <a:r>
              <a:rPr lang="en-US" dirty="0">
                <a:solidFill>
                  <a:srgbClr val="1B1C1D"/>
                </a:solidFill>
                <a:ea typeface="Google Sans Text"/>
                <a:cs typeface="Google Sans Text"/>
              </a:rPr>
              <a:t>. This includes training for educators on trauma-informed practices, social-emotional learning, mental health literacy, and robust family engagement. When our school communities are healthy and supportive, everyone benefits.“</a:t>
            </a:r>
          </a:p>
          <a:p>
            <a:pPr fontAlgn="base">
              <a:buClr>
                <a:srgbClr val="000000"/>
              </a:buClr>
              <a:buSzPts val="1100"/>
            </a:pPr>
            <a:endParaRPr lang="en-US" dirty="0">
              <a:ea typeface="Arial" panose="020B0604020202020204" pitchFamily="34" charset="0"/>
              <a:cs typeface="Arial" panose="020B0604020202020204" pitchFamily="34" charset="0"/>
            </a:endParaRPr>
          </a:p>
          <a:p>
            <a:pPr fontAlgn="base">
              <a:buClr>
                <a:srgbClr val="000000"/>
              </a:buClr>
              <a:buSzPts val="1100"/>
            </a:pPr>
            <a:r>
              <a:rPr lang="en-US" b="1" dirty="0">
                <a:solidFill>
                  <a:srgbClr val="1B1C1D"/>
                </a:solidFill>
                <a:ea typeface="Google Sans Text"/>
                <a:cs typeface="Google Sans Text"/>
              </a:rPr>
              <a:t>(Antoinette) </a:t>
            </a:r>
            <a:r>
              <a:rPr lang="en-US" dirty="0">
                <a:solidFill>
                  <a:srgbClr val="1B1C1D"/>
                </a:solidFill>
                <a:ea typeface="Google Sans Text"/>
                <a:cs typeface="Google Sans Text"/>
              </a:rPr>
              <a:t>"Underpinning all of this is the requirement for activities to be </a:t>
            </a:r>
            <a:r>
              <a:rPr lang="en-US" b="1" dirty="0">
                <a:solidFill>
                  <a:srgbClr val="1B1C1D"/>
                </a:solidFill>
                <a:ea typeface="Google Sans Text"/>
                <a:cs typeface="Google Sans Text"/>
              </a:rPr>
              <a:t>evidence-based</a:t>
            </a:r>
            <a:r>
              <a:rPr lang="en-US" dirty="0">
                <a:solidFill>
                  <a:srgbClr val="1B1C1D"/>
                </a:solidFill>
                <a:ea typeface="Google Sans Text"/>
                <a:cs typeface="Google Sans Text"/>
              </a:rPr>
              <a:t>. We'll touch more on that later, but it’s about investing in what works." </a:t>
            </a:r>
            <a:endParaRPr lang="en-US" dirty="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8</a:t>
            </a:fld>
            <a:endParaRPr lang="en-US"/>
          </a:p>
        </p:txBody>
      </p:sp>
    </p:spTree>
    <p:extLst>
      <p:ext uri="{BB962C8B-B14F-4D97-AF65-F5344CB8AC3E}">
        <p14:creationId xmlns:p14="http://schemas.microsoft.com/office/powerpoint/2010/main" val="316082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0000"/>
              </a:buClr>
              <a:buSzPts val="1100"/>
            </a:pPr>
            <a:r>
              <a:rPr lang="en-US" b="1">
                <a:solidFill>
                  <a:srgbClr val="1B1C1D"/>
                </a:solidFill>
                <a:ea typeface="Google Sans Text"/>
                <a:cs typeface="Google Sans Text"/>
              </a:rPr>
              <a:t>(Peter) </a:t>
            </a:r>
            <a:r>
              <a:rPr lang="en-US">
                <a:solidFill>
                  <a:srgbClr val="1B1C1D"/>
                </a:solidFill>
                <a:ea typeface="Google Sans Text"/>
                <a:cs typeface="Google Sans Text"/>
              </a:rPr>
              <a:t>"Let's zoom in on Professional Learning. Title II-A isn't just for any workshop. The law defines effective professional development very clearly. “</a:t>
            </a:r>
            <a:r>
              <a:rPr lang="en-US">
                <a:solidFill>
                  <a:srgbClr val="000000"/>
                </a:solidFill>
                <a:ea typeface="Libre Baskerville" pitchFamily="34" charset="-122"/>
                <a:cs typeface="Libre Baskerville" pitchFamily="34" charset="-120"/>
              </a:rPr>
              <a:t>Professional development must be </a:t>
            </a:r>
            <a:r>
              <a:rPr lang="en-US" b="1">
                <a:solidFill>
                  <a:srgbClr val="000000"/>
                </a:solidFill>
                <a:ea typeface="Libre Baskerville" pitchFamily="34" charset="-122"/>
                <a:cs typeface="Libre Baskerville" pitchFamily="34" charset="-120"/>
              </a:rPr>
              <a:t>sustained, intensive, collaborative, job-embedded, data-driven, and classroom-focused</a:t>
            </a:r>
            <a:r>
              <a:rPr lang="en-US">
                <a:solidFill>
                  <a:srgbClr val="000000"/>
                </a:solidFill>
                <a:ea typeface="Libre Baskerville" pitchFamily="34" charset="-122"/>
                <a:cs typeface="Libre Baskerville" pitchFamily="34" charset="-120"/>
              </a:rPr>
              <a:t> to truly transform practice </a:t>
            </a:r>
            <a:r>
              <a:rPr lang="en-US">
                <a:solidFill>
                  <a:srgbClr val="1B1C1D"/>
                </a:solidFill>
                <a:ea typeface="Google Sans Text"/>
                <a:cs typeface="Google Sans Text"/>
              </a:rPr>
              <a:t> "This means moving away from isolated events towards ongoing, meaningful learning experiences."</a:t>
            </a:r>
            <a:endParaRPr lang="en-US">
              <a:ea typeface="Arial" panose="020B0604020202020204" pitchFamily="34" charset="0"/>
              <a:cs typeface="Arial" panose="020B0604020202020204" pitchFamily="34" charset="0"/>
            </a:endParaRPr>
          </a:p>
          <a:p>
            <a:pPr fontAlgn="base">
              <a:buClr>
                <a:srgbClr val="000000"/>
              </a:buClr>
              <a:buSzPts val="1100"/>
            </a:pPr>
            <a:endParaRPr lang="en-US">
              <a:solidFill>
                <a:srgbClr val="1B1C1D"/>
              </a:solidFill>
              <a:ea typeface="Google Sans Text"/>
              <a:cs typeface="Google Sans Text"/>
            </a:endParaRPr>
          </a:p>
          <a:p>
            <a:pPr fontAlgn="base">
              <a:buClr>
                <a:srgbClr val="000000"/>
              </a:buClr>
              <a:buSzPts val="1100"/>
            </a:pPr>
            <a:r>
              <a:rPr lang="en-US" b="1">
                <a:solidFill>
                  <a:srgbClr val="1B1C1D"/>
                </a:solidFill>
                <a:ea typeface="Google Sans Text"/>
                <a:cs typeface="Google Sans Text"/>
              </a:rPr>
              <a:t>(Antoinette) </a:t>
            </a:r>
            <a:r>
              <a:rPr lang="en-US">
                <a:solidFill>
                  <a:srgbClr val="1B1C1D"/>
                </a:solidFill>
                <a:ea typeface="Google Sans Text"/>
                <a:cs typeface="Google Sans Text"/>
              </a:rPr>
              <a:t>"What does this look like in practice? It could be intensive coaching cycles, well-structured PLCs focused on student data, job-embedded training on new curriculum, or sustained learning on inclusive practices and UDL.“</a:t>
            </a:r>
            <a:r>
              <a:rPr lang="en-US">
                <a:solidFill>
                  <a:srgbClr val="000000"/>
                </a:solidFill>
                <a:ea typeface="Google Sans Text"/>
                <a:cs typeface="Google Sans Text"/>
              </a:rPr>
              <a:t> t</a:t>
            </a:r>
            <a:r>
              <a:rPr lang="en-US">
                <a:solidFill>
                  <a:srgbClr val="000000"/>
                </a:solidFill>
                <a:ea typeface="Libre Baskerville" pitchFamily="34" charset="-122"/>
                <a:cs typeface="Libre Baskerville" pitchFamily="34" charset="-120"/>
              </a:rPr>
              <a:t>o create ongoing cycles of learning, application, reflection, and refinement.</a:t>
            </a:r>
            <a:endParaRPr lang="en-US">
              <a:ea typeface="Libre Baskerville" pitchFamily="34" charset="-122"/>
              <a:cs typeface="Arial" panose="020B0604020202020204" pitchFamily="34" charset="0"/>
            </a:endParaRPr>
          </a:p>
          <a:p>
            <a:pPr fontAlgn="base">
              <a:buClr>
                <a:srgbClr val="000000"/>
              </a:buClr>
              <a:buSzPts val="1100"/>
            </a:pPr>
            <a:endParaRPr lang="en-US" b="1">
              <a:solidFill>
                <a:srgbClr val="1B1C1D"/>
              </a:solidFill>
              <a:ea typeface="Google Sans Text"/>
              <a:cs typeface="Google Sans Text"/>
            </a:endParaRPr>
          </a:p>
          <a:p>
            <a:pPr fontAlgn="base">
              <a:buClr>
                <a:srgbClr val="000000"/>
              </a:buClr>
              <a:buSzPts val="1100"/>
            </a:pPr>
            <a:r>
              <a:rPr lang="en-US" b="1">
                <a:solidFill>
                  <a:srgbClr val="1B1C1D"/>
                </a:solidFill>
                <a:ea typeface="Google Sans Text"/>
                <a:cs typeface="Google Sans Text"/>
              </a:rPr>
              <a:t>(Peter) </a:t>
            </a:r>
            <a:r>
              <a:rPr lang="en-US">
                <a:solidFill>
                  <a:srgbClr val="1B1C1D"/>
                </a:solidFill>
                <a:ea typeface="Google Sans Text"/>
                <a:cs typeface="Google Sans Text"/>
              </a:rPr>
              <a:t>"The crucial elements are that it's connected to your school or district's strategic goals, it's ongoing, and there's a way to see its impact in the classroom. And remember, this should all be part of a comprehensive PD plan with clear verification of participation."</a:t>
            </a:r>
            <a:endParaRPr lang="en-US">
              <a:ea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601519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hasCustomPrompt="1"/>
          </p:nvPr>
        </p:nvSpPr>
        <p:spPr/>
        <p:txBody>
          <a:bodyPr/>
          <a:lstStyle/>
          <a:p>
            <a:r>
              <a:rPr lang="en-US" sz="5400" dirty="0"/>
              <a:t>Follow Us on Social Media</a:t>
            </a:r>
            <a:endParaRPr lang="en-US" dirty="0"/>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7008" y="4439358"/>
            <a:ext cx="733712" cy="733712"/>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p:nvPr>
        </p:nvSpPr>
        <p:spPr>
          <a:xfrm>
            <a:off x="136474" y="5300548"/>
            <a:ext cx="1994780" cy="484581"/>
          </a:xfrm>
        </p:spPr>
        <p:txBody>
          <a:bodyPr rIns="0">
            <a:noAutofit/>
          </a:bodyPr>
          <a:lstStyle>
            <a:lvl1pPr marL="0" marR="0" indent="0" algn="ctr" defTabSz="914400" rtl="0" eaLnBrk="1" fontAlgn="auto" latinLnBrk="0" hangingPunct="1">
              <a:lnSpc>
                <a:spcPct val="100000"/>
              </a:lnSpc>
              <a:spcBef>
                <a:spcPts val="0"/>
              </a:spcBef>
              <a:spcAft>
                <a:spcPts val="0"/>
              </a:spcAft>
              <a:buClrTx/>
              <a:buSzTx/>
              <a:buFontTx/>
              <a:buNone/>
              <a:tabLst/>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50505"/>
              </a:solidFill>
              <a:effectLst/>
              <a:uLnTx/>
              <a:uFillTx/>
              <a:latin typeface="Calibri" panose="020F0502020204030204" pitchFamily="34" charset="0"/>
              <a:ea typeface="+mn-ea"/>
              <a:cs typeface="Calibri" panose="020F0502020204030204" pitchFamily="34" charset="0"/>
            </a:endParaRP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751767" y="2901784"/>
            <a:ext cx="764798" cy="762904"/>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p:nvPr>
        </p:nvSpPr>
        <p:spPr>
          <a:xfrm>
            <a:off x="136474" y="3769000"/>
            <a:ext cx="1994780" cy="394148"/>
          </a:xfrm>
        </p:spPr>
        <p:txBody>
          <a:bodyPr rIns="91440">
            <a:noAutofit/>
          </a:bodyPr>
          <a:lstStyle>
            <a:lvl1pPr marL="0" marR="0" indent="0" algn="ctr" defTabSz="914400" rtl="0" eaLnBrk="1" fontAlgn="auto" latinLnBrk="0" hangingPunct="1">
              <a:lnSpc>
                <a:spcPct val="100000"/>
              </a:lnSpc>
              <a:spcBef>
                <a:spcPts val="0"/>
              </a:spcBef>
              <a:spcAft>
                <a:spcPts val="0"/>
              </a:spcAft>
              <a:buClrTx/>
              <a:buSzTx/>
              <a:buFontTx/>
              <a:buNone/>
              <a:tabLst/>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71314" y="1269540"/>
            <a:ext cx="837685" cy="712362"/>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p:nvPr>
        </p:nvSpPr>
        <p:spPr>
          <a:xfrm>
            <a:off x="9820537" y="2124967"/>
            <a:ext cx="1994780" cy="640080"/>
          </a:xfrm>
        </p:spPr>
        <p:txBody>
          <a:bodyPr rIns="91440">
            <a:noAutofit/>
          </a:bodyPr>
          <a:lstStyle>
            <a:lvl1pPr marL="0" marR="0" indent="0" algn="ctr" defTabSz="914400" rtl="0" eaLnBrk="1" fontAlgn="auto" latinLnBrk="0" hangingPunct="1">
              <a:lnSpc>
                <a:spcPct val="100000"/>
              </a:lnSpc>
              <a:spcBef>
                <a:spcPts val="0"/>
              </a:spcBef>
              <a:spcAft>
                <a:spcPts val="0"/>
              </a:spcAft>
              <a:buClrTx/>
              <a:buSzTx/>
              <a:buFontTx/>
              <a:buNone/>
              <a:tabLst/>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50505"/>
              </a:solidFill>
              <a:effectLst/>
              <a:uLnTx/>
              <a:uFillTx/>
              <a:latin typeface="Calibri" panose="020F0502020204030204" pitchFamily="34" charset="0"/>
              <a:ea typeface="+mn-ea"/>
              <a:cs typeface="Calibri" panose="020F0502020204030204" pitchFamily="34" charset="0"/>
            </a:endParaRP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0487184" y="4438447"/>
            <a:ext cx="733713" cy="735533"/>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p:nvPr>
        </p:nvSpPr>
        <p:spPr>
          <a:xfrm>
            <a:off x="9820537" y="5338433"/>
            <a:ext cx="2067009" cy="594548"/>
          </a:xfrm>
        </p:spPr>
        <p:txBody>
          <a:bodyPr rIns="91440">
            <a:noAutofit/>
          </a:bodyPr>
          <a:lstStyle>
            <a:lvl1pPr marL="0" marR="0" indent="0" algn="ctr" defTabSz="914400" rtl="0" eaLnBrk="1" fontAlgn="auto" latinLnBrk="0" hangingPunct="1">
              <a:lnSpc>
                <a:spcPct val="100000"/>
              </a:lnSpc>
              <a:spcBef>
                <a:spcPts val="0"/>
              </a:spcBef>
              <a:spcAft>
                <a:spcPts val="0"/>
              </a:spcAft>
              <a:buClrTx/>
              <a:buSzTx/>
              <a:buFontTx/>
              <a:buNone/>
              <a:tabLst/>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822532" y="1315161"/>
            <a:ext cx="622663" cy="621121"/>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p:nvPr>
        </p:nvSpPr>
        <p:spPr>
          <a:xfrm>
            <a:off x="104121" y="2091977"/>
            <a:ext cx="1994780" cy="484581"/>
          </a:xfrm>
        </p:spPr>
        <p:txBody>
          <a:bodyPr rIns="91440">
            <a:noAutofit/>
          </a:bodyPr>
          <a:lstStyle>
            <a:lvl1pPr marL="0" marR="0" indent="0" algn="ctr" defTabSz="914400" rtl="0" eaLnBrk="1" fontAlgn="auto" latinLnBrk="0" hangingPunct="1">
              <a:lnSpc>
                <a:spcPct val="100000"/>
              </a:lnSpc>
              <a:spcBef>
                <a:spcPts val="0"/>
              </a:spcBef>
              <a:spcAft>
                <a:spcPts val="0"/>
              </a:spcAft>
              <a:buClrTx/>
              <a:buSzTx/>
              <a:buFontTx/>
              <a:buNone/>
              <a:tabLst/>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9820537" y="3041255"/>
            <a:ext cx="2158795" cy="483961"/>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p:nvPr>
        </p:nvSpPr>
        <p:spPr>
          <a:xfrm>
            <a:off x="9820537" y="3591648"/>
            <a:ext cx="2067009" cy="571500"/>
          </a:xfrm>
        </p:spPr>
        <p:txBody>
          <a:bodyPr rIns="91440">
            <a:noAutofit/>
          </a:bodyPr>
          <a:lstStyle>
            <a:lvl1pPr marL="0" marR="0" indent="0" algn="ctr" defTabSz="914400" rtl="0" eaLnBrk="1" fontAlgn="auto" latinLnBrk="0" hangingPunct="1">
              <a:lnSpc>
                <a:spcPct val="100000"/>
              </a:lnSpc>
              <a:spcBef>
                <a:spcPts val="0"/>
              </a:spcBef>
              <a:spcAft>
                <a:spcPts val="0"/>
              </a:spcAft>
              <a:buClrTx/>
              <a:buSzTx/>
              <a:buFontTx/>
              <a:buNone/>
              <a:tabLst/>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50505"/>
              </a:solidFill>
              <a:effectLst/>
              <a:uLnTx/>
              <a:uFillTx/>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
        <p:nvSpPr>
          <p:cNvPr id="8" name="Text Placeholder 7">
            <a:extLst>
              <a:ext uri="{FF2B5EF4-FFF2-40B4-BE49-F238E27FC236}">
                <a16:creationId xmlns:a16="http://schemas.microsoft.com/office/drawing/2014/main" id="{9AF3925D-8FA8-A65B-5A04-0543C8581E3A}"/>
              </a:ext>
            </a:extLst>
          </p:cNvPr>
          <p:cNvSpPr>
            <a:spLocks noGrp="1"/>
          </p:cNvSpPr>
          <p:nvPr>
            <p:ph type="body" sz="quarter" idx="22"/>
          </p:nvPr>
        </p:nvSpPr>
        <p:spPr>
          <a:xfrm>
            <a:off x="2681236" y="2229573"/>
            <a:ext cx="6829526" cy="1647825"/>
          </a:xfrm>
        </p:spPr>
        <p:txBody>
          <a:bodyPr rIns="91440"/>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Palatino Linotype"/>
              <a:ea typeface="+mn-ea"/>
              <a:cs typeface="Calibri" panose="020F0502020204030204" pitchFamily="34" charset="0"/>
            </a:endParaRPr>
          </a:p>
        </p:txBody>
      </p:sp>
    </p:spTree>
    <p:extLst>
      <p:ext uri="{BB962C8B-B14F-4D97-AF65-F5344CB8AC3E}">
        <p14:creationId xmlns:p14="http://schemas.microsoft.com/office/powerpoint/2010/main" val="96800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803769"/>
            <a:ext cx="12192000" cy="1320370"/>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3608515"/>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4182372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211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213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4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36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192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34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835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58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747579"/>
          </a:xfrm>
        </p:spPr>
        <p:txBody>
          <a:bodyPr>
            <a:no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2482359"/>
            <a:ext cx="11890272" cy="946642"/>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
        <p:nvSpPr>
          <p:cNvPr id="7" name="Content Placeholder 6">
            <a:extLst>
              <a:ext uri="{FF2B5EF4-FFF2-40B4-BE49-F238E27FC236}">
                <a16:creationId xmlns:a16="http://schemas.microsoft.com/office/drawing/2014/main" id="{4CBC5E8B-2004-A666-79B5-4C28BFC486C9}"/>
              </a:ext>
            </a:extLst>
          </p:cNvPr>
          <p:cNvSpPr>
            <a:spLocks noGrp="1"/>
          </p:cNvSpPr>
          <p:nvPr>
            <p:ph sz="quarter" idx="14"/>
          </p:nvPr>
        </p:nvSpPr>
        <p:spPr>
          <a:xfrm>
            <a:off x="155436" y="3733154"/>
            <a:ext cx="11890271"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B43BED0F-8AB8-623B-C6CF-4A383E06003E}"/>
              </a:ext>
            </a:extLst>
          </p:cNvPr>
          <p:cNvSpPr>
            <a:spLocks noGrp="1"/>
          </p:cNvSpPr>
          <p:nvPr>
            <p:ph sz="quarter" idx="15"/>
          </p:nvPr>
        </p:nvSpPr>
        <p:spPr>
          <a:xfrm>
            <a:off x="155436" y="4970173"/>
            <a:ext cx="11881127"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8718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E2B1A21-F4A9-4B81-B3C3-D40C1421C979}" type="datetime1">
              <a:rPr lang="en-US" smtClean="0"/>
              <a:t>8/1/25</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1760216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pic>
        <p:nvPicPr>
          <p:cNvPr id="4" name="Picture 3" descr="Logo: State of New Jersey, Department of Education.">
            <a:extLst>
              <a:ext uri="{FF2B5EF4-FFF2-40B4-BE49-F238E27FC236}">
                <a16:creationId xmlns:a16="http://schemas.microsoft.com/office/drawing/2014/main" id="{D99F6A7F-9E44-7281-4D79-07A96A2304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655372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6979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883C6A1-D657-4714-AEDB-07D4B37795E7}" type="datetime1">
              <a:rPr lang="en-US" smtClean="0"/>
              <a:t>8/1/25</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116283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E2B1A21-F4A9-4B81-B3C3-D40C1421C979}" type="datetime1">
              <a:rPr lang="en-US" smtClean="0"/>
              <a:t>8/1/25</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1727486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2898475"/>
            <a:ext cx="3800820" cy="3028599"/>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2898475"/>
            <a:ext cx="3800820" cy="3028599"/>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2898475"/>
            <a:ext cx="3800820" cy="3031372"/>
          </a:xfrm>
        </p:spPr>
        <p:txBody>
          <a:bodyPr rIns="82296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
        <p:nvSpPr>
          <p:cNvPr id="5" name="Text Placeholder 4">
            <a:extLst>
              <a:ext uri="{FF2B5EF4-FFF2-40B4-BE49-F238E27FC236}">
                <a16:creationId xmlns:a16="http://schemas.microsoft.com/office/drawing/2014/main" id="{47FCAD8B-0AE7-5DB6-DB50-11C262AB1060}"/>
              </a:ext>
            </a:extLst>
          </p:cNvPr>
          <p:cNvSpPr>
            <a:spLocks noGrp="1"/>
          </p:cNvSpPr>
          <p:nvPr>
            <p:ph type="body" sz="quarter" idx="15"/>
          </p:nvPr>
        </p:nvSpPr>
        <p:spPr>
          <a:xfrm>
            <a:off x="176270" y="1453825"/>
            <a:ext cx="11839462" cy="126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11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3830128" y="2898474"/>
            <a:ext cx="2613527" cy="3028599"/>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6745856" y="2898474"/>
            <a:ext cx="2613527" cy="3028599"/>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9661584" y="2898475"/>
            <a:ext cx="2354147" cy="3031372"/>
          </a:xfrm>
        </p:spPr>
        <p:txBody>
          <a:bodyPr rIns="82296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
        <p:nvSpPr>
          <p:cNvPr id="5" name="Text Placeholder 4">
            <a:extLst>
              <a:ext uri="{FF2B5EF4-FFF2-40B4-BE49-F238E27FC236}">
                <a16:creationId xmlns:a16="http://schemas.microsoft.com/office/drawing/2014/main" id="{47FCAD8B-0AE7-5DB6-DB50-11C262AB1060}"/>
              </a:ext>
            </a:extLst>
          </p:cNvPr>
          <p:cNvSpPr>
            <a:spLocks noGrp="1"/>
          </p:cNvSpPr>
          <p:nvPr>
            <p:ph type="body" sz="quarter" idx="15"/>
          </p:nvPr>
        </p:nvSpPr>
        <p:spPr>
          <a:xfrm>
            <a:off x="176270" y="1453825"/>
            <a:ext cx="11839462" cy="1260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29F6D9E-C6F1-1F58-B838-985D24160412}"/>
              </a:ext>
            </a:extLst>
          </p:cNvPr>
          <p:cNvSpPr>
            <a:spLocks noGrp="1"/>
          </p:cNvSpPr>
          <p:nvPr>
            <p:ph sz="quarter" idx="16"/>
          </p:nvPr>
        </p:nvSpPr>
        <p:spPr>
          <a:xfrm>
            <a:off x="176213" y="2898474"/>
            <a:ext cx="3351714" cy="3028598"/>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20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CDBE1A91-B2AC-EA31-093E-1FAE8B79F8D2}"/>
              </a:ext>
            </a:extLst>
          </p:cNvPr>
          <p:cNvSpPr>
            <a:spLocks noGrp="1"/>
          </p:cNvSpPr>
          <p:nvPr>
            <p:ph type="pic" sz="quarter" idx="16"/>
          </p:nvPr>
        </p:nvSpPr>
        <p:spPr>
          <a:xfrm>
            <a:off x="727075" y="1579563"/>
            <a:ext cx="5210175" cy="3592512"/>
          </a:xfrm>
        </p:spPr>
        <p:txBody>
          <a:bodyPr/>
          <a:lstStyle/>
          <a:p>
            <a:endParaRPr lang="en-US"/>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6255326" y="1429018"/>
            <a:ext cx="5541903" cy="1085582"/>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6255327" y="2817144"/>
            <a:ext cx="5541903" cy="1318077"/>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6255327" y="4437766"/>
            <a:ext cx="5541903" cy="1318077"/>
          </a:xfrm>
        </p:spPr>
        <p:txBody>
          <a:bodyPr rIns="82296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C79BD7-B817-CF3E-B54B-EF4B0D8BAC15}"/>
              </a:ext>
            </a:extLst>
          </p:cNvPr>
          <p:cNvSpPr>
            <a:spLocks noGrp="1"/>
          </p:cNvSpPr>
          <p:nvPr>
            <p:ph type="body" sz="quarter" idx="15"/>
          </p:nvPr>
        </p:nvSpPr>
        <p:spPr>
          <a:xfrm>
            <a:off x="1101725" y="5548314"/>
            <a:ext cx="10694988" cy="708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8435449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4.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737" r:id="rId3"/>
    <p:sldLayoutId id="2147483677" r:id="rId4"/>
    <p:sldLayoutId id="2147483664" r:id="rId5"/>
    <p:sldLayoutId id="2147483670" r:id="rId6"/>
    <p:sldLayoutId id="2147483736" r:id="rId7"/>
    <p:sldLayoutId id="2147483738" r:id="rId8"/>
    <p:sldLayoutId id="2147483735" r:id="rId9"/>
    <p:sldLayoutId id="2147483665" r:id="rId10"/>
    <p:sldLayoutId id="2147483681" r:id="rId11"/>
    <p:sldLayoutId id="2147483675" r:id="rId12"/>
    <p:sldLayoutId id="2147483676" r:id="rId13"/>
    <p:sldLayoutId id="2147483672" r:id="rId14"/>
    <p:sldLayoutId id="2147483690" r:id="rId15"/>
    <p:sldLayoutId id="2147483669" r:id="rId16"/>
    <p:sldLayoutId id="2147483689" r:id="rId17"/>
    <p:sldLayoutId id="2147483691" r:id="rId18"/>
    <p:sldLayoutId id="2147483739" r:id="rId19"/>
    <p:sldLayoutId id="2147483678" r:id="rId20"/>
    <p:sldLayoutId id="2147483722" r:id="rId21"/>
    <p:sldLayoutId id="2147483725" r:id="rId22"/>
    <p:sldLayoutId id="2147483726" r:id="rId23"/>
    <p:sldLayoutId id="2147483727" r:id="rId24"/>
    <p:sldLayoutId id="2147483728" r:id="rId25"/>
    <p:sldLayoutId id="2147483730" r:id="rId26"/>
    <p:sldLayoutId id="2147483731" r:id="rId27"/>
    <p:sldLayoutId id="2147483732" r:id="rId28"/>
    <p:sldLayoutId id="2147483733" r:id="rId29"/>
    <p:sldLayoutId id="2147483734" r:id="rId30"/>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 id="2147483723" r:id="rId2"/>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40" y="16288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2" y="378898"/>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8"/>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9"/>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458439295"/>
      </p:ext>
    </p:extLst>
  </p:cSld>
  <p:clrMap bg1="lt1" tx1="dk1" bg2="lt2" tx2="dk2" accent1="accent1" accent2="accent2" accent3="accent3" accent4="accent4" accent5="accent5" accent6="accent6" hlink="hlink" folHlink="folHlink"/>
  <p:sldLayoutIdLst>
    <p:sldLayoutId id="2147483714" r:id="rId1"/>
  </p:sldLayoutIdLst>
  <p:hf hdr="0" ftr="0" dt="0"/>
  <p:txStyles>
    <p:title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720" r:id="rId1"/>
    <p:sldLayoutId id="2147483717" r:id="rId2"/>
    <p:sldLayoutId id="2147483716" r:id="rId3"/>
    <p:sldLayoutId id="2147483724" r:id="rId4"/>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719"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8.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image" Target="../media/image19.svg"/><Relationship Id="rId5" Type="http://schemas.openxmlformats.org/officeDocument/2006/relationships/diagramLayout" Target="../diagrams/layout3.xml"/><Relationship Id="rId10" Type="http://schemas.openxmlformats.org/officeDocument/2006/relationships/image" Target="../media/image18.png"/><Relationship Id="rId4" Type="http://schemas.openxmlformats.org/officeDocument/2006/relationships/diagramData" Target="../diagrams/data3.xm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9.sv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54.sv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19.svg"/><Relationship Id="rId10"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8.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9.sv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9.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5.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www.nj.gov/education/federalfunding/" TargetMode="Externa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hyperlink" Target="https://nam04.safelinks.protection.outlook.com/?url=https%3A%2F%2Furldefense.com%2Fv3%2F__https%3A%2F%2Fwww.ed.gov%2Fmedia%2Fdocument%2Ftitle-ii-part-non-regulatory-guidance-january-2025-109320.pdf__%3B!!J30X0ZrnC1oQtbA!P-N_Q0rXWKu6vdE2RTeuxyVBvns_CKL4F-yGGsBeTjrbqbvUJeXAtz_YmkpsJ_62-IXoaP9FevBt6-cV3yT91Q%24&amp;data=05%7C02%7CPeter.frank%40doe.nj.gov%7Ca3e0fb10b2f8443b02d708ddb01d604d%7C4b4f7312dd094959b666d5ba6dc8f4b4%7C0%7C0%7C638860362405227054%7CUnknown%7CTWFpbGZsb3d8eyJFbXB0eU1hcGkiOnRydWUsIlYiOiIwLjAuMDAwMCIsIlAiOiJXaW4zMiIsIkFOIjoiTWFpbCIsIldUIjoyfQ%3D%3D%7C0%7C%7C%7C&amp;sdata=3IcxuQn12uCRuAYIxBkh%2BajvSWtyOT%2FQhJ43eJTL99g%3D&amp;reserved=0" TargetMode="External"/><Relationship Id="rId3" Type="http://schemas.openxmlformats.org/officeDocument/2006/relationships/hyperlink" Target="https://www2.ed.gov/documents/essa-act-of-1965.pdf" TargetMode="External"/><Relationship Id="rId7" Type="http://schemas.openxmlformats.org/officeDocument/2006/relationships/hyperlink" Target="mailto:titleiia@doe.nj.gov" TargetMode="External"/><Relationship Id="rId12"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www.nj.gov/education/essanj/title2/docs/Title%20IIA%20Non-Regulatory%20Guidance.pdf" TargetMode="External"/><Relationship Id="rId11" Type="http://schemas.openxmlformats.org/officeDocument/2006/relationships/image" Target="../media/image71.svg"/><Relationship Id="rId5" Type="http://schemas.openxmlformats.org/officeDocument/2006/relationships/hyperlink" Target="https://www.nj.gov/education/essanj/title2/uses.shtml" TargetMode="External"/><Relationship Id="rId10" Type="http://schemas.openxmlformats.org/officeDocument/2006/relationships/image" Target="../media/image70.png"/><Relationship Id="rId4" Type="http://schemas.openxmlformats.org/officeDocument/2006/relationships/hyperlink" Target="https://www.evidenceforessa.org/" TargetMode="External"/><Relationship Id="rId9" Type="http://schemas.openxmlformats.org/officeDocument/2006/relationships/hyperlink" Target="https://nam04.safelinks.protection.outlook.com/?url=https%3A%2F%2Furldefense.com%2Fv3%2F__https%3A%2F%2Fwww.ed.gov%2Fgrants-and-programs%2Fformula-grants%2Fschool-improvement%2Fsupporting-effective-instruction-state-grantstitle-ii-part-a__%3B!!J30X0ZrnC1oQtbA!P-N_Q0rXWKu6vdE2RTeuxyVBvns_CKL4F-yGGsBeTjrbqbvUJeXAtz_YmkpsJ_62-IXoaP9FevBt6-e51_eQrg%24&amp;data=05%7C02%7CPeter.frank%40doe.nj.gov%7Ca3e0fb10b2f8443b02d708ddb01d604d%7C4b4f7312dd094959b666d5ba6dc8f4b4%7C0%7C0%7C638860362405243381%7CUnknown%7CTWFpbGZsb3d8eyJFbXB0eU1hcGkiOnRydWUsIlYiOiIwLjAuMDAwMCIsIlAiOiJXaW4zMiIsIkFOIjoiTWFpbCIsIldUIjoyfQ%3D%3D%7C0%7C%7C%7C&amp;sdata=8id96CVcxusOMcltO4cLlkhh7TEk%2BZ0I9Hg8NjGiv8U%3D&amp;reserved=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Colors" Target="../diagrams/colors2.xml"/><Relationship Id="rId11" Type="http://schemas.openxmlformats.org/officeDocument/2006/relationships/image" Target="../media/image21.svg"/><Relationship Id="rId5" Type="http://schemas.openxmlformats.org/officeDocument/2006/relationships/diagramQuickStyle" Target="../diagrams/quickStyle2.xml"/><Relationship Id="rId10" Type="http://schemas.openxmlformats.org/officeDocument/2006/relationships/image" Target="../media/image20.png"/><Relationship Id="rId4" Type="http://schemas.openxmlformats.org/officeDocument/2006/relationships/diagramLayout" Target="../diagrams/layout2.xml"/><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1452080" y="2474111"/>
            <a:ext cx="9605337" cy="1282447"/>
          </a:xfrm>
          <a:prstGeom prst="rect">
            <a:avLst/>
          </a:prstGeom>
        </p:spPr>
        <p:txBody>
          <a:bodyPr lIns="91440" tIns="45720" rIns="91440" bIns="45720" anchor="b"/>
          <a:lstStyle/>
          <a:p>
            <a:r>
              <a:rPr lang="en-US" sz="4000" dirty="0">
                <a:latin typeface="Palatino Linotype"/>
              </a:rPr>
              <a:t>Fueling Educator Success: Leveraging Title II, Part A to Foster a Positive School Climate</a:t>
            </a:r>
            <a:endParaRPr lang="en-US" sz="4000" dirty="0"/>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0" y="3883433"/>
            <a:ext cx="12191998" cy="2198080"/>
          </a:xfrm>
        </p:spPr>
        <p:txBody>
          <a:bodyPr vert="horz" lIns="91440" tIns="45720" rIns="91440" bIns="45720" rtlCol="0" anchor="t">
            <a:normAutofit/>
          </a:bodyPr>
          <a:lstStyle/>
          <a:p>
            <a:pPr>
              <a:spcBef>
                <a:spcPts val="600"/>
              </a:spcBef>
              <a:spcAft>
                <a:spcPts val="0"/>
              </a:spcAft>
            </a:pPr>
            <a:r>
              <a:rPr lang="en-US">
                <a:latin typeface="Palatino Linotype"/>
              </a:rPr>
              <a:t>Office of Supplemental Educational Programs</a:t>
            </a:r>
          </a:p>
          <a:p>
            <a:pPr>
              <a:spcBef>
                <a:spcPts val="600"/>
              </a:spcBef>
              <a:spcAft>
                <a:spcPts val="0"/>
              </a:spcAft>
            </a:pPr>
            <a:r>
              <a:rPr lang="en-US" dirty="0">
                <a:latin typeface="Palatino Linotype"/>
              </a:rPr>
              <a:t>Division of Educational Services</a:t>
            </a:r>
          </a:p>
          <a:p>
            <a:pPr>
              <a:spcBef>
                <a:spcPts val="600"/>
              </a:spcBef>
              <a:spcAft>
                <a:spcPts val="0"/>
              </a:spcAft>
            </a:pPr>
            <a:r>
              <a:rPr lang="en-US" b="1" dirty="0">
                <a:latin typeface="Palatino Linotype"/>
              </a:rPr>
              <a:t>July 29, 2025</a:t>
            </a:r>
          </a:p>
        </p:txBody>
      </p:sp>
      <p:pic>
        <p:nvPicPr>
          <p:cNvPr id="3" name="Image 8" descr="Teacher Climate and Culture Institute logo">
            <a:extLst>
              <a:ext uri="{FF2B5EF4-FFF2-40B4-BE49-F238E27FC236}">
                <a16:creationId xmlns:a16="http://schemas.microsoft.com/office/drawing/2014/main" id="{4A239DBA-8CDE-E97B-EA3F-78D616299242}"/>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25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Lever 2: </a:t>
            </a:r>
            <a:r>
              <a:rPr kumimoji="0" lang="en-US" sz="36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Recruitment &amp; Retention That Works</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sp>
        <p:nvSpPr>
          <p:cNvPr id="23" name="Content Placeholder 22">
            <a:extLst>
              <a:ext uri="{FF2B5EF4-FFF2-40B4-BE49-F238E27FC236}">
                <a16:creationId xmlns:a16="http://schemas.microsoft.com/office/drawing/2014/main" id="{851862BA-0E79-10D8-06B7-4CD94DC9BC2B}"/>
              </a:ext>
            </a:extLst>
          </p:cNvPr>
          <p:cNvSpPr>
            <a:spLocks noGrp="1"/>
          </p:cNvSpPr>
          <p:nvPr>
            <p:ph sz="half" idx="1"/>
          </p:nvPr>
        </p:nvSpPr>
        <p:spPr>
          <a:xfrm>
            <a:off x="2805424" y="1637547"/>
            <a:ext cx="8752098" cy="895351"/>
          </a:xfrm>
        </p:spPr>
        <p:txBody>
          <a:bodyPr/>
          <a:lstStyle/>
          <a:p>
            <a:pPr marL="0" lvl="0" indent="0">
              <a:lnSpc>
                <a:spcPts val="2125"/>
              </a:lnSpc>
              <a:spcBef>
                <a:spcPts val="0"/>
              </a:spcBef>
              <a:spcAft>
                <a:spcPts val="0"/>
              </a:spcAft>
              <a:buNone/>
            </a:pPr>
            <a:r>
              <a:rPr lang="en-US" sz="2000" b="1" dirty="0">
                <a:solidFill>
                  <a:srgbClr val="000000"/>
                </a:solidFill>
                <a:latin typeface="Palatino Linotype"/>
                <a:ea typeface="Libre Baskerville Bold" pitchFamily="34" charset="-122"/>
                <a:cs typeface="Libre Baskerville Bold" pitchFamily="34" charset="-120"/>
              </a:rPr>
              <a:t>Strategic Recruitment</a:t>
            </a:r>
            <a:endParaRPr lang="en-US" sz="2000" dirty="0">
              <a:solidFill>
                <a:prstClr val="black"/>
              </a:solidFill>
              <a:latin typeface="Palatino Linotype"/>
            </a:endParaRPr>
          </a:p>
          <a:p>
            <a:pPr marL="0" lvl="0" indent="0">
              <a:lnSpc>
                <a:spcPts val="2167"/>
              </a:lnSpc>
              <a:spcBef>
                <a:spcPts val="1800"/>
              </a:spcBef>
              <a:spcAft>
                <a:spcPts val="0"/>
              </a:spcAft>
              <a:buNone/>
            </a:pPr>
            <a:r>
              <a:rPr lang="en-US" sz="1800" dirty="0">
                <a:solidFill>
                  <a:srgbClr val="000000"/>
                </a:solidFill>
                <a:latin typeface="Palatino Linotype"/>
                <a:ea typeface="Libre Baskerville" pitchFamily="34" charset="-122"/>
                <a:cs typeface="Libre Baskerville" pitchFamily="34" charset="-120"/>
              </a:rPr>
              <a:t>Signing bonuses, alternative pathways, targeted outreach</a:t>
            </a:r>
            <a:endParaRPr lang="en-US" sz="1800" dirty="0">
              <a:solidFill>
                <a:prstClr val="black"/>
              </a:solidFill>
              <a:latin typeface="Palatino Linotype"/>
            </a:endParaRPr>
          </a:p>
        </p:txBody>
      </p:sp>
      <p:sp>
        <p:nvSpPr>
          <p:cNvPr id="30" name="Content Placeholder 29">
            <a:extLst>
              <a:ext uri="{FF2B5EF4-FFF2-40B4-BE49-F238E27FC236}">
                <a16:creationId xmlns:a16="http://schemas.microsoft.com/office/drawing/2014/main" id="{31FBFD22-41D9-B505-7D0E-E7E0E8D567F1}"/>
              </a:ext>
            </a:extLst>
          </p:cNvPr>
          <p:cNvSpPr>
            <a:spLocks noGrp="1"/>
          </p:cNvSpPr>
          <p:nvPr>
            <p:ph sz="half" idx="13"/>
          </p:nvPr>
        </p:nvSpPr>
        <p:spPr>
          <a:xfrm>
            <a:off x="4097035" y="2711383"/>
            <a:ext cx="7608647" cy="905535"/>
          </a:xfrm>
        </p:spPr>
        <p:txBody>
          <a:bodyPr/>
          <a:lstStyle/>
          <a:p>
            <a:pPr marL="0" lvl="0" indent="0">
              <a:lnSpc>
                <a:spcPts val="2125"/>
              </a:lnSpc>
              <a:spcBef>
                <a:spcPts val="0"/>
              </a:spcBef>
              <a:spcAft>
                <a:spcPts val="0"/>
              </a:spcAft>
              <a:buNone/>
            </a:pPr>
            <a:r>
              <a:rPr lang="en-US" sz="2000" b="1" dirty="0">
                <a:solidFill>
                  <a:srgbClr val="000000"/>
                </a:solidFill>
                <a:latin typeface="Palatino Linotype"/>
                <a:ea typeface="Libre Baskerville Bold" pitchFamily="34" charset="-122"/>
                <a:cs typeface="Libre Baskerville Bold" pitchFamily="34" charset="-120"/>
              </a:rPr>
              <a:t>Meaningful Development</a:t>
            </a:r>
            <a:endParaRPr lang="en-US" sz="2000" dirty="0">
              <a:solidFill>
                <a:prstClr val="black"/>
              </a:solidFill>
              <a:latin typeface="Palatino Linotype"/>
            </a:endParaRPr>
          </a:p>
          <a:p>
            <a:pPr marL="0" lvl="0" indent="0">
              <a:lnSpc>
                <a:spcPts val="2167"/>
              </a:lnSpc>
              <a:spcBef>
                <a:spcPts val="1800"/>
              </a:spcBef>
              <a:spcAft>
                <a:spcPts val="0"/>
              </a:spcAft>
              <a:buNone/>
            </a:pPr>
            <a:r>
              <a:rPr lang="en-US" sz="1800" dirty="0">
                <a:solidFill>
                  <a:srgbClr val="000000"/>
                </a:solidFill>
                <a:latin typeface="Palatino Linotype"/>
                <a:ea typeface="Libre Baskerville" pitchFamily="34" charset="-122"/>
                <a:cs typeface="Libre Baskerville" pitchFamily="34" charset="-120"/>
              </a:rPr>
              <a:t>Mentoring, leadership opportunities, growth pathways</a:t>
            </a:r>
            <a:endParaRPr lang="en-US" sz="1800" dirty="0">
              <a:solidFill>
                <a:prstClr val="black"/>
              </a:solidFill>
              <a:latin typeface="Palatino Linotype"/>
            </a:endParaRPr>
          </a:p>
        </p:txBody>
      </p:sp>
      <p:sp>
        <p:nvSpPr>
          <p:cNvPr id="31" name="Content Placeholder 30">
            <a:extLst>
              <a:ext uri="{FF2B5EF4-FFF2-40B4-BE49-F238E27FC236}">
                <a16:creationId xmlns:a16="http://schemas.microsoft.com/office/drawing/2014/main" id="{3C498FD7-F1BC-DBBC-357A-4DA52B408700}"/>
              </a:ext>
            </a:extLst>
          </p:cNvPr>
          <p:cNvSpPr>
            <a:spLocks noGrp="1"/>
          </p:cNvSpPr>
          <p:nvPr>
            <p:ph sz="half" idx="14"/>
          </p:nvPr>
        </p:nvSpPr>
        <p:spPr>
          <a:xfrm>
            <a:off x="5439267" y="3810613"/>
            <a:ext cx="6758881" cy="947645"/>
          </a:xfrm>
        </p:spPr>
        <p:txBody>
          <a:bodyPr/>
          <a:lstStyle/>
          <a:p>
            <a:pPr marL="0" lvl="0" indent="0">
              <a:lnSpc>
                <a:spcPts val="2125"/>
              </a:lnSpc>
              <a:spcBef>
                <a:spcPts val="0"/>
              </a:spcBef>
              <a:spcAft>
                <a:spcPts val="0"/>
              </a:spcAft>
              <a:buNone/>
            </a:pPr>
            <a:r>
              <a:rPr lang="en-US" sz="2000" b="1" dirty="0">
                <a:solidFill>
                  <a:srgbClr val="000000"/>
                </a:solidFill>
                <a:latin typeface="Palatino Linotype"/>
                <a:ea typeface="Libre Baskerville Bold" pitchFamily="34" charset="-122"/>
                <a:cs typeface="Libre Baskerville Bold" pitchFamily="34" charset="-120"/>
              </a:rPr>
              <a:t>Intentional Retention</a:t>
            </a:r>
            <a:endParaRPr lang="en-US" sz="2000" dirty="0">
              <a:solidFill>
                <a:prstClr val="black"/>
              </a:solidFill>
              <a:latin typeface="Palatino Linotype"/>
            </a:endParaRPr>
          </a:p>
          <a:p>
            <a:pPr marL="0" lvl="0" indent="0">
              <a:lnSpc>
                <a:spcPts val="2167"/>
              </a:lnSpc>
              <a:spcBef>
                <a:spcPts val="1800"/>
              </a:spcBef>
              <a:spcAft>
                <a:spcPts val="0"/>
              </a:spcAft>
              <a:buNone/>
            </a:pPr>
            <a:r>
              <a:rPr lang="en-US" sz="1800" dirty="0">
                <a:solidFill>
                  <a:srgbClr val="000000"/>
                </a:solidFill>
                <a:latin typeface="Palatino Linotype"/>
                <a:ea typeface="Libre Baskerville" pitchFamily="34" charset="-122"/>
                <a:cs typeface="Libre Baskerville" pitchFamily="34" charset="-120"/>
              </a:rPr>
              <a:t>Instructional supports, recognition, improved conditions</a:t>
            </a:r>
            <a:endParaRPr lang="en-US" sz="1800" dirty="0">
              <a:solidFill>
                <a:prstClr val="black"/>
              </a:solidFill>
              <a:latin typeface="Palatino Linotype"/>
            </a:endParaRPr>
          </a:p>
        </p:txBody>
      </p:sp>
      <p:pic>
        <p:nvPicPr>
          <p:cNvPr id="25" name="Graphic 24">
            <a:extLst>
              <a:ext uri="{FF2B5EF4-FFF2-40B4-BE49-F238E27FC236}">
                <a16:creationId xmlns:a16="http://schemas.microsoft.com/office/drawing/2014/main" id="{45DCA35B-FE37-9B84-863E-E894723F80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89942"/>
            <a:ext cx="914400" cy="914400"/>
          </a:xfrm>
          <a:prstGeom prst="rect">
            <a:avLst/>
          </a:prstGeom>
        </p:spPr>
      </p:pic>
      <p:pic>
        <p:nvPicPr>
          <p:cNvPr id="24" name="Image 8">
            <a:extLst>
              <a:ext uri="{FF2B5EF4-FFF2-40B4-BE49-F238E27FC236}">
                <a16:creationId xmlns:a16="http://schemas.microsoft.com/office/drawing/2014/main" id="{98164386-1602-91A8-9320-EE45DAA3619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222435" y="5776666"/>
            <a:ext cx="804466" cy="406301"/>
          </a:xfrm>
          <a:prstGeom prst="rect">
            <a:avLst/>
          </a:prstGeom>
        </p:spPr>
      </p:pic>
      <p:sp>
        <p:nvSpPr>
          <p:cNvPr id="50" name="Shape 1">
            <a:extLst>
              <a:ext uri="{FF2B5EF4-FFF2-40B4-BE49-F238E27FC236}">
                <a16:creationId xmlns:a16="http://schemas.microsoft.com/office/drawing/2014/main" id="{3149234F-D7A6-A82A-4C64-7B373DD3D35D}"/>
              </a:ext>
              <a:ext uri="{C183D7F6-B498-43B3-948B-1728B52AA6E4}">
                <adec:decorative xmlns:adec="http://schemas.microsoft.com/office/drawing/2017/decorative" val="1"/>
              </a:ext>
            </a:extLst>
          </p:cNvPr>
          <p:cNvSpPr/>
          <p:nvPr/>
        </p:nvSpPr>
        <p:spPr>
          <a:xfrm>
            <a:off x="869850" y="1577128"/>
            <a:ext cx="1732955" cy="998438"/>
          </a:xfrm>
          <a:prstGeom prst="roundRect">
            <a:avLst>
              <a:gd name="adj" fmla="val 7290"/>
            </a:avLst>
          </a:prstGeom>
          <a:solidFill>
            <a:srgbClr val="C6D5E4"/>
          </a:solidFill>
          <a:ln/>
        </p:spPr>
        <p:txBody>
          <a:bodyPr/>
          <a:lstStyle/>
          <a:p>
            <a:endParaRPr lang="en-US" dirty="0"/>
          </a:p>
        </p:txBody>
      </p:sp>
      <p:sp>
        <p:nvSpPr>
          <p:cNvPr id="51" name="Shape 4">
            <a:extLst>
              <a:ext uri="{FF2B5EF4-FFF2-40B4-BE49-F238E27FC236}">
                <a16:creationId xmlns:a16="http://schemas.microsoft.com/office/drawing/2014/main" id="{DDDB777E-6BD4-379D-0856-C8D26A01893A}"/>
              </a:ext>
              <a:ext uri="{C183D7F6-B498-43B3-948B-1728B52AA6E4}">
                <adec:decorative xmlns:adec="http://schemas.microsoft.com/office/drawing/2017/decorative" val="1"/>
              </a:ext>
            </a:extLst>
          </p:cNvPr>
          <p:cNvSpPr/>
          <p:nvPr/>
        </p:nvSpPr>
        <p:spPr>
          <a:xfrm>
            <a:off x="2689423" y="2567628"/>
            <a:ext cx="8491934" cy="9525"/>
          </a:xfrm>
          <a:prstGeom prst="roundRect">
            <a:avLst>
              <a:gd name="adj" fmla="val 764178"/>
            </a:avLst>
          </a:prstGeom>
          <a:solidFill>
            <a:srgbClr val="B8D1DF"/>
          </a:solidFill>
          <a:ln/>
        </p:spPr>
        <p:txBody>
          <a:bodyPr/>
          <a:lstStyle/>
          <a:p>
            <a:endParaRPr lang="en-US"/>
          </a:p>
        </p:txBody>
      </p:sp>
      <p:sp>
        <p:nvSpPr>
          <p:cNvPr id="52" name="Shape 5">
            <a:extLst>
              <a:ext uri="{FF2B5EF4-FFF2-40B4-BE49-F238E27FC236}">
                <a16:creationId xmlns:a16="http://schemas.microsoft.com/office/drawing/2014/main" id="{E6757A64-8FA2-7075-81B2-6A1C65522FB0}"/>
              </a:ext>
              <a:ext uri="{C183D7F6-B498-43B3-948B-1728B52AA6E4}">
                <adec:decorative xmlns:adec="http://schemas.microsoft.com/office/drawing/2017/decorative" val="1"/>
              </a:ext>
            </a:extLst>
          </p:cNvPr>
          <p:cNvSpPr/>
          <p:nvPr/>
        </p:nvSpPr>
        <p:spPr>
          <a:xfrm>
            <a:off x="869850" y="2662184"/>
            <a:ext cx="3079981" cy="998438"/>
          </a:xfrm>
          <a:prstGeom prst="roundRect">
            <a:avLst>
              <a:gd name="adj" fmla="val 7290"/>
            </a:avLst>
          </a:prstGeom>
          <a:solidFill>
            <a:srgbClr val="C6D5E4"/>
          </a:solidFill>
          <a:ln/>
        </p:spPr>
        <p:txBody>
          <a:bodyPr/>
          <a:lstStyle/>
          <a:p>
            <a:endParaRPr lang="en-US"/>
          </a:p>
        </p:txBody>
      </p:sp>
      <p:sp>
        <p:nvSpPr>
          <p:cNvPr id="53" name="Shape 8">
            <a:extLst>
              <a:ext uri="{FF2B5EF4-FFF2-40B4-BE49-F238E27FC236}">
                <a16:creationId xmlns:a16="http://schemas.microsoft.com/office/drawing/2014/main" id="{0454E677-A7C7-2739-3AB1-F2E55B580EC8}"/>
              </a:ext>
              <a:ext uri="{C183D7F6-B498-43B3-948B-1728B52AA6E4}">
                <adec:decorative xmlns:adec="http://schemas.microsoft.com/office/drawing/2017/decorative" val="1"/>
              </a:ext>
            </a:extLst>
          </p:cNvPr>
          <p:cNvSpPr/>
          <p:nvPr/>
        </p:nvSpPr>
        <p:spPr>
          <a:xfrm>
            <a:off x="4422477" y="3652684"/>
            <a:ext cx="6758881" cy="9525"/>
          </a:xfrm>
          <a:prstGeom prst="roundRect">
            <a:avLst>
              <a:gd name="adj" fmla="val 764178"/>
            </a:avLst>
          </a:prstGeom>
          <a:solidFill>
            <a:srgbClr val="B8D1DF"/>
          </a:solidFill>
          <a:ln/>
        </p:spPr>
        <p:txBody>
          <a:bodyPr/>
          <a:lstStyle/>
          <a:p>
            <a:endParaRPr lang="en-US"/>
          </a:p>
        </p:txBody>
      </p:sp>
      <p:sp>
        <p:nvSpPr>
          <p:cNvPr id="54" name="Shape 9">
            <a:extLst>
              <a:ext uri="{FF2B5EF4-FFF2-40B4-BE49-F238E27FC236}">
                <a16:creationId xmlns:a16="http://schemas.microsoft.com/office/drawing/2014/main" id="{CED76AB7-DAEE-7AD3-D136-BDF010E0099A}"/>
              </a:ext>
              <a:ext uri="{C183D7F6-B498-43B3-948B-1728B52AA6E4}">
                <adec:decorative xmlns:adec="http://schemas.microsoft.com/office/drawing/2017/decorative" val="1"/>
              </a:ext>
            </a:extLst>
          </p:cNvPr>
          <p:cNvSpPr/>
          <p:nvPr/>
        </p:nvSpPr>
        <p:spPr>
          <a:xfrm>
            <a:off x="869851" y="3747240"/>
            <a:ext cx="4569416" cy="998438"/>
          </a:xfrm>
          <a:prstGeom prst="roundRect">
            <a:avLst>
              <a:gd name="adj" fmla="val 7290"/>
            </a:avLst>
          </a:prstGeom>
          <a:solidFill>
            <a:srgbClr val="C6D5E4"/>
          </a:solidFill>
          <a:ln/>
        </p:spPr>
        <p:txBody>
          <a:bodyPr/>
          <a:lstStyle/>
          <a:p>
            <a:endParaRPr lang="en-US"/>
          </a:p>
        </p:txBody>
      </p:sp>
      <p:pic>
        <p:nvPicPr>
          <p:cNvPr id="55" name="Picture 54">
            <a:extLst>
              <a:ext uri="{FF2B5EF4-FFF2-40B4-BE49-F238E27FC236}">
                <a16:creationId xmlns:a16="http://schemas.microsoft.com/office/drawing/2014/main" id="{0BB4C48F-5E6C-EB02-0A83-9FD8B51E28A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05424" y="3919079"/>
            <a:ext cx="698270" cy="698270"/>
          </a:xfrm>
          <a:prstGeom prst="rect">
            <a:avLst/>
          </a:prstGeom>
        </p:spPr>
      </p:pic>
      <p:pic>
        <p:nvPicPr>
          <p:cNvPr id="56" name="Picture 55">
            <a:extLst>
              <a:ext uri="{FF2B5EF4-FFF2-40B4-BE49-F238E27FC236}">
                <a16:creationId xmlns:a16="http://schemas.microsoft.com/office/drawing/2014/main" id="{9B0F7599-35CF-3852-B0A0-3C35B6A52DC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048264" y="2799034"/>
            <a:ext cx="723151" cy="723151"/>
          </a:xfrm>
          <a:prstGeom prst="rect">
            <a:avLst/>
          </a:prstGeom>
        </p:spPr>
      </p:pic>
      <p:pic>
        <p:nvPicPr>
          <p:cNvPr id="57" name="Picture 56">
            <a:extLst>
              <a:ext uri="{FF2B5EF4-FFF2-40B4-BE49-F238E27FC236}">
                <a16:creationId xmlns:a16="http://schemas.microsoft.com/office/drawing/2014/main" id="{571D0427-64F1-238E-DED6-42B8C58238C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312176" y="1713697"/>
            <a:ext cx="772908" cy="772908"/>
          </a:xfrm>
          <a:prstGeom prst="rect">
            <a:avLst/>
          </a:prstGeom>
        </p:spPr>
      </p:pic>
      <p:sp>
        <p:nvSpPr>
          <p:cNvPr id="58" name="TextBox 32">
            <a:extLst>
              <a:ext uri="{FF2B5EF4-FFF2-40B4-BE49-F238E27FC236}">
                <a16:creationId xmlns:a16="http://schemas.microsoft.com/office/drawing/2014/main" id="{5B9DC060-0061-9289-E0C2-DA0BC5E072AE}"/>
              </a:ext>
            </a:extLst>
          </p:cNvPr>
          <p:cNvSpPr>
            <a:spLocks noGrp="1"/>
          </p:cNvSpPr>
          <p:nvPr>
            <p:ph type="body" sz="quarter" idx="15"/>
          </p:nvPr>
        </p:nvSpPr>
        <p:spPr>
          <a:xfrm>
            <a:off x="914400" y="4876000"/>
            <a:ext cx="10439400" cy="1231014"/>
          </a:xfrm>
          <a:prstGeom prst="roundRect">
            <a:avLst>
              <a:gd name="adj" fmla="val 4688"/>
            </a:avLst>
          </a:prstGeom>
          <a:solidFill>
            <a:srgbClr val="C6D5E4"/>
          </a:solidFill>
          <a:ln/>
        </p:spPr>
        <p:txBody>
          <a:bodyPr wrap="square" lIns="91440" tIns="91440" rIns="91440" bIns="91440">
            <a:noAutofit/>
          </a:bodyPr>
          <a:lstStyle/>
          <a:p>
            <a:pPr marL="0" lvl="0" indent="0">
              <a:lnSpc>
                <a:spcPct val="100000"/>
              </a:lnSpc>
              <a:spcBef>
                <a:spcPts val="0"/>
              </a:spcBef>
              <a:spcAft>
                <a:spcPts val="0"/>
              </a:spcAft>
              <a:buNone/>
            </a:pPr>
            <a:r>
              <a:rPr lang="en-US" sz="1800" b="1" dirty="0">
                <a:solidFill>
                  <a:srgbClr val="000000"/>
                </a:solidFill>
                <a:latin typeface="Palatino Linotype"/>
                <a:ea typeface="Libre Baskerville Bold" pitchFamily="34" charset="-122"/>
                <a:cs typeface="Libre Baskerville Bold" pitchFamily="34" charset="-120"/>
              </a:rPr>
              <a:t>Considerations For Ensuring Recruitment &amp; Retention Works</a:t>
            </a:r>
            <a:endParaRPr lang="en-US" sz="1800" dirty="0">
              <a:solidFill>
                <a:prstClr val="black"/>
              </a:solidFill>
              <a:latin typeface="Palatino Linotype"/>
            </a:endParaRPr>
          </a:p>
          <a:p>
            <a:pPr marL="0" lvl="0" indent="0">
              <a:lnSpc>
                <a:spcPct val="100000"/>
              </a:lnSpc>
              <a:spcBef>
                <a:spcPts val="1200"/>
              </a:spcBef>
              <a:spcAft>
                <a:spcPts val="0"/>
              </a:spcAft>
              <a:buNone/>
            </a:pPr>
            <a:r>
              <a:rPr lang="en-US" sz="1800" dirty="0">
                <a:solidFill>
                  <a:prstClr val="black"/>
                </a:solidFill>
                <a:latin typeface="Palatino Linotype"/>
                <a:ea typeface="Libre Baskerville" pitchFamily="34" charset="-122"/>
                <a:cs typeface="Libre Baskerville" pitchFamily="34" charset="-120"/>
              </a:rPr>
              <a:t>Title II-A funds can support innovative, evidence-based, thoughtfully and collaboratively applied approaches across the entire educator career pathway, from recruitment to retirement. </a:t>
            </a:r>
            <a:endParaRPr lang="en-US" sz="1800" dirty="0">
              <a:solidFill>
                <a:prstClr val="black"/>
              </a:solidFill>
              <a:latin typeface="Palatino Linotyp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79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Lever 3: </a:t>
            </a:r>
            <a:r>
              <a:rPr kumimoji="0" lang="en-US" sz="40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Effective Instructional Climate</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sp>
        <p:nvSpPr>
          <p:cNvPr id="4" name="Content Placeholder 3">
            <a:extLst>
              <a:ext uri="{FF2B5EF4-FFF2-40B4-BE49-F238E27FC236}">
                <a16:creationId xmlns:a16="http://schemas.microsoft.com/office/drawing/2014/main" id="{8C35FCFE-EFF5-E0DA-7280-AC1EDA30817E}"/>
              </a:ext>
            </a:extLst>
          </p:cNvPr>
          <p:cNvSpPr>
            <a:spLocks noGrp="1"/>
          </p:cNvSpPr>
          <p:nvPr>
            <p:ph sz="half" idx="1"/>
          </p:nvPr>
        </p:nvSpPr>
        <p:spPr>
          <a:xfrm>
            <a:off x="3291034" y="1771677"/>
            <a:ext cx="3022371" cy="3267599"/>
          </a:xfrm>
        </p:spPr>
        <p:txBody>
          <a:bodyPr/>
          <a:lstStyle/>
          <a:p>
            <a:pPr marL="0" indent="0">
              <a:lnSpc>
                <a:spcPct val="100000"/>
              </a:lnSpc>
              <a:spcBef>
                <a:spcPts val="0"/>
              </a:spcBef>
              <a:spcAft>
                <a:spcPts val="0"/>
              </a:spcAft>
              <a:buNone/>
            </a:pPr>
            <a:r>
              <a:rPr lang="en-US" sz="1800" b="1" dirty="0">
                <a:solidFill>
                  <a:srgbClr val="000000"/>
                </a:solidFill>
                <a:ea typeface="Libre Baskerville Bold" pitchFamily="34" charset="-122"/>
                <a:cs typeface="Libre Baskerville Bold" pitchFamily="34" charset="-120"/>
              </a:rPr>
              <a:t>Trauma-Informed Practices</a:t>
            </a:r>
          </a:p>
          <a:p>
            <a:pPr marL="0" indent="0">
              <a:lnSpc>
                <a:spcPct val="100000"/>
              </a:lnSpc>
              <a:spcBef>
                <a:spcPts val="1200"/>
              </a:spcBef>
              <a:spcAft>
                <a:spcPts val="0"/>
              </a:spcAft>
              <a:buNone/>
            </a:pPr>
            <a:r>
              <a:rPr lang="en-US" sz="1800" dirty="0">
                <a:solidFill>
                  <a:srgbClr val="000000"/>
                </a:solidFill>
                <a:ea typeface="Libre Baskerville" pitchFamily="34" charset="-122"/>
                <a:cs typeface="Libre Baskerville" pitchFamily="34" charset="-120"/>
              </a:rPr>
              <a:t>Professional development that equips educators to recognize and respond to student trauma, creating environments where healing and learning can coexist.</a:t>
            </a:r>
            <a:endParaRPr lang="en-US" sz="1800" dirty="0"/>
          </a:p>
        </p:txBody>
      </p:sp>
      <p:sp>
        <p:nvSpPr>
          <p:cNvPr id="7" name="Content Placeholder 6">
            <a:extLst>
              <a:ext uri="{FF2B5EF4-FFF2-40B4-BE49-F238E27FC236}">
                <a16:creationId xmlns:a16="http://schemas.microsoft.com/office/drawing/2014/main" id="{2B868B57-C5F4-15F5-85AA-5BD652DEDC08}"/>
              </a:ext>
            </a:extLst>
          </p:cNvPr>
          <p:cNvSpPr>
            <a:spLocks noGrp="1"/>
          </p:cNvSpPr>
          <p:nvPr>
            <p:ph sz="half" idx="13"/>
          </p:nvPr>
        </p:nvSpPr>
        <p:spPr>
          <a:xfrm>
            <a:off x="5988572" y="1818725"/>
            <a:ext cx="2970820" cy="1318077"/>
          </a:xfrm>
        </p:spPr>
        <p:txBody>
          <a:bodyPr/>
          <a:lstStyle/>
          <a:p>
            <a:pPr marL="0" lvl="0" indent="0">
              <a:lnSpc>
                <a:spcPct val="100000"/>
              </a:lnSpc>
              <a:spcBef>
                <a:spcPts val="0"/>
              </a:spcBef>
              <a:spcAft>
                <a:spcPts val="0"/>
              </a:spcAft>
              <a:buNone/>
              <a:defRPr/>
            </a:pPr>
            <a:r>
              <a:rPr lang="en-US" sz="1800" b="1" dirty="0">
                <a:solidFill>
                  <a:srgbClr val="000000"/>
                </a:solidFill>
                <a:ea typeface="Libre Baskerville Bold" pitchFamily="34" charset="-122"/>
                <a:cs typeface="Libre Baskerville Bold" pitchFamily="34" charset="-120"/>
              </a:rPr>
              <a:t>Multi-Tiered Support Systems</a:t>
            </a:r>
            <a:endParaRPr lang="en-US" sz="1800" dirty="0"/>
          </a:p>
          <a:p>
            <a:pPr marL="0" lvl="0" indent="0">
              <a:lnSpc>
                <a:spcPct val="100000"/>
              </a:lnSpc>
              <a:spcBef>
                <a:spcPts val="1200"/>
              </a:spcBef>
              <a:spcAft>
                <a:spcPts val="0"/>
              </a:spcAft>
              <a:buNone/>
              <a:defRPr/>
            </a:pPr>
            <a:r>
              <a:rPr lang="en-US" sz="1800" dirty="0">
                <a:solidFill>
                  <a:srgbClr val="000000"/>
                </a:solidFill>
                <a:ea typeface="Libre Baskerville" pitchFamily="34" charset="-122"/>
                <a:cs typeface="Libre Baskerville" pitchFamily="34" charset="-120"/>
              </a:rPr>
              <a:t>Implementing the NJ Tiered System of Supports (NJTSS) to ensure appropriate interventions for academic, behavioral, and social-emotional needs.</a:t>
            </a:r>
            <a:endParaRPr lang="en-US" sz="1800" dirty="0"/>
          </a:p>
        </p:txBody>
      </p:sp>
      <p:sp>
        <p:nvSpPr>
          <p:cNvPr id="10" name="Content Placeholder 9">
            <a:extLst>
              <a:ext uri="{FF2B5EF4-FFF2-40B4-BE49-F238E27FC236}">
                <a16:creationId xmlns:a16="http://schemas.microsoft.com/office/drawing/2014/main" id="{730BAA35-556F-897C-375C-DA5DD6EECB45}"/>
              </a:ext>
            </a:extLst>
          </p:cNvPr>
          <p:cNvSpPr>
            <a:spLocks noGrp="1"/>
          </p:cNvSpPr>
          <p:nvPr>
            <p:ph sz="half" idx="14"/>
          </p:nvPr>
        </p:nvSpPr>
        <p:spPr>
          <a:xfrm>
            <a:off x="8751069" y="1851333"/>
            <a:ext cx="3067509" cy="2395414"/>
          </a:xfrm>
        </p:spPr>
        <p:txBody>
          <a:bodyPr/>
          <a:lstStyle/>
          <a:p>
            <a:pPr marL="0" lvl="0" indent="0">
              <a:lnSpc>
                <a:spcPct val="100000"/>
              </a:lnSpc>
              <a:spcBef>
                <a:spcPts val="0"/>
              </a:spcBef>
              <a:spcAft>
                <a:spcPts val="0"/>
              </a:spcAft>
              <a:buNone/>
              <a:defRPr/>
            </a:pPr>
            <a:r>
              <a:rPr lang="en-US" sz="1800" b="1" dirty="0">
                <a:solidFill>
                  <a:srgbClr val="000000"/>
                </a:solidFill>
                <a:ea typeface="Libre Baskerville Bold" pitchFamily="34" charset="-122"/>
                <a:cs typeface="Libre Baskerville Bold" pitchFamily="34" charset="-120"/>
              </a:rPr>
              <a:t>Family Engagement</a:t>
            </a:r>
            <a:endParaRPr lang="en-US" sz="1800" dirty="0"/>
          </a:p>
          <a:p>
            <a:pPr marL="0" lvl="0" indent="0">
              <a:lnSpc>
                <a:spcPct val="100000"/>
              </a:lnSpc>
              <a:spcBef>
                <a:spcPts val="1200"/>
              </a:spcBef>
              <a:spcAft>
                <a:spcPts val="0"/>
              </a:spcAft>
              <a:buNone/>
              <a:defRPr/>
            </a:pPr>
            <a:r>
              <a:rPr lang="en-US" sz="1800" dirty="0">
                <a:solidFill>
                  <a:srgbClr val="000000"/>
                </a:solidFill>
                <a:ea typeface="Libre Baskerville" pitchFamily="34" charset="-122"/>
                <a:cs typeface="Libre Baskerville" pitchFamily="34" charset="-120"/>
              </a:rPr>
              <a:t>Strengthening school-family partnerships to create consistent support systems for student success across all environments.</a:t>
            </a:r>
            <a:endParaRPr lang="en-US" sz="1800" dirty="0"/>
          </a:p>
        </p:txBody>
      </p:sp>
      <p:pic>
        <p:nvPicPr>
          <p:cNvPr id="20" name="Image 8">
            <a:extLst>
              <a:ext uri="{FF2B5EF4-FFF2-40B4-BE49-F238E27FC236}">
                <a16:creationId xmlns:a16="http://schemas.microsoft.com/office/drawing/2014/main" id="{18579D94-6D76-7958-39B2-8AF9A0543D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21" name="Graphic 20">
            <a:extLst>
              <a:ext uri="{FF2B5EF4-FFF2-40B4-BE49-F238E27FC236}">
                <a16:creationId xmlns:a16="http://schemas.microsoft.com/office/drawing/2014/main" id="{77B822CF-A47A-86CF-EAB0-54BD4E3E382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89942"/>
            <a:ext cx="914400" cy="914400"/>
          </a:xfrm>
          <a:prstGeom prst="rect">
            <a:avLst/>
          </a:prstGeom>
        </p:spPr>
      </p:pic>
      <p:pic>
        <p:nvPicPr>
          <p:cNvPr id="14" name="Picture 13">
            <a:extLst>
              <a:ext uri="{FF2B5EF4-FFF2-40B4-BE49-F238E27FC236}">
                <a16:creationId xmlns:a16="http://schemas.microsoft.com/office/drawing/2014/main" id="{1F742CB0-304F-A486-7CB0-D2EBBC7B447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22458" y="1204301"/>
            <a:ext cx="611596" cy="611596"/>
          </a:xfrm>
          <a:prstGeom prst="rect">
            <a:avLst/>
          </a:prstGeom>
        </p:spPr>
      </p:pic>
      <p:pic>
        <p:nvPicPr>
          <p:cNvPr id="29" name="Picture 28">
            <a:extLst>
              <a:ext uri="{FF2B5EF4-FFF2-40B4-BE49-F238E27FC236}">
                <a16:creationId xmlns:a16="http://schemas.microsoft.com/office/drawing/2014/main" id="{43881DEA-C55A-956A-FB10-5180E980281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036912" y="1139995"/>
            <a:ext cx="678730" cy="678730"/>
          </a:xfrm>
          <a:prstGeom prst="rect">
            <a:avLst/>
          </a:prstGeom>
        </p:spPr>
      </p:pic>
      <p:pic>
        <p:nvPicPr>
          <p:cNvPr id="31" name="Picture 30">
            <a:extLst>
              <a:ext uri="{FF2B5EF4-FFF2-40B4-BE49-F238E27FC236}">
                <a16:creationId xmlns:a16="http://schemas.microsoft.com/office/drawing/2014/main" id="{296CA150-7FCD-438E-8337-C4C8742A60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489001" y="1248365"/>
            <a:ext cx="614143" cy="614143"/>
          </a:xfrm>
          <a:prstGeom prst="rect">
            <a:avLst/>
          </a:prstGeom>
        </p:spPr>
      </p:pic>
      <p:pic>
        <p:nvPicPr>
          <p:cNvPr id="27" name="Image 0">
            <a:extLst>
              <a:ext uri="{FF2B5EF4-FFF2-40B4-BE49-F238E27FC236}">
                <a16:creationId xmlns:a16="http://schemas.microsoft.com/office/drawing/2014/main" id="{14E7B687-6CC8-17B4-6C80-22521AEF12C7}"/>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9"/>
          <a:srcRect t="7189" b="7189"/>
          <a:stretch/>
        </p:blipFill>
        <p:spPr>
          <a:xfrm>
            <a:off x="727075" y="1579563"/>
            <a:ext cx="2036907" cy="2616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Text Placeholder 12">
            <a:extLst>
              <a:ext uri="{FF2B5EF4-FFF2-40B4-BE49-F238E27FC236}">
                <a16:creationId xmlns:a16="http://schemas.microsoft.com/office/drawing/2014/main" id="{69D1CAE0-59EF-1119-D144-6737E1AB2E71}"/>
              </a:ext>
            </a:extLst>
          </p:cNvPr>
          <p:cNvSpPr>
            <a:spLocks noGrp="1"/>
          </p:cNvSpPr>
          <p:nvPr>
            <p:ph type="body" sz="quarter" idx="15"/>
          </p:nvPr>
        </p:nvSpPr>
        <p:spPr>
          <a:xfrm>
            <a:off x="457200" y="5026098"/>
            <a:ext cx="11025188" cy="1009499"/>
          </a:xfrm>
          <a:prstGeom prst="roundRect">
            <a:avLst>
              <a:gd name="adj" fmla="val 4688"/>
            </a:avLst>
          </a:prstGeom>
          <a:solidFill>
            <a:srgbClr val="C6D5E4"/>
          </a:solidFill>
          <a:ln/>
        </p:spPr>
        <p:txBody>
          <a:bodyPr>
            <a:normAutofit fontScale="47500" lnSpcReduction="20000"/>
          </a:bodyPr>
          <a:lstStyle/>
          <a:p>
            <a:pPr marL="0" lvl="0" indent="0">
              <a:lnSpc>
                <a:spcPct val="100000"/>
              </a:lnSpc>
              <a:spcBef>
                <a:spcPts val="0"/>
              </a:spcBef>
              <a:spcAft>
                <a:spcPts val="0"/>
              </a:spcAft>
              <a:buNone/>
              <a:defRPr/>
            </a:pPr>
            <a:r>
              <a:rPr lang="en-US" b="1" dirty="0">
                <a:solidFill>
                  <a:srgbClr val="000000"/>
                </a:solidFill>
                <a:ea typeface="Libre Baskerville Bold" pitchFamily="34" charset="-122"/>
                <a:cs typeface="Libre Baskerville Bold" pitchFamily="34" charset="-120"/>
              </a:rPr>
              <a:t>Considerations For Ensuring Effective Instructional Climates</a:t>
            </a:r>
            <a:endParaRPr lang="en-US" dirty="0"/>
          </a:p>
          <a:p>
            <a:pPr marL="0" lvl="0" indent="0">
              <a:lnSpc>
                <a:spcPct val="100000"/>
              </a:lnSpc>
              <a:spcBef>
                <a:spcPts val="1200"/>
              </a:spcBef>
              <a:spcAft>
                <a:spcPts val="0"/>
              </a:spcAft>
              <a:buNone/>
              <a:defRPr/>
            </a:pPr>
            <a:r>
              <a:rPr lang="en-US" dirty="0">
                <a:ea typeface="Libre Baskerville" pitchFamily="34" charset="-122"/>
                <a:cs typeface="Libre Baskerville" pitchFamily="34" charset="-120"/>
              </a:rPr>
              <a:t>Title II-A funds can support </a:t>
            </a:r>
            <a:r>
              <a:rPr lang="en-US" dirty="0">
                <a:solidFill>
                  <a:srgbClr val="000000"/>
                </a:solidFill>
                <a:ea typeface="Libre Baskerville" pitchFamily="34" charset="-122"/>
                <a:cs typeface="Libre Baskerville" pitchFamily="34" charset="-120"/>
              </a:rPr>
              <a:t>investments in a positive school climate that creates conditions for educator and student success.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625"/>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Golden Rules: </a:t>
            </a:r>
            <a:r>
              <a:rPr kumimoji="0" lang="en-US" sz="32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Data-Informed &amp; Evidence-Based</a:t>
            </a:r>
            <a:endParaRPr kumimoji="0" lang="en-US" sz="3600" b="0" i="0" u="none" strike="noStrike" kern="1200" cap="none" spc="0" normalizeH="0" baseline="0" noProof="0" dirty="0">
              <a:ln>
                <a:noFill/>
              </a:ln>
              <a:solidFill>
                <a:schemeClr val="tx1"/>
              </a:solidFill>
              <a:effectLst/>
              <a:uLnTx/>
              <a:uFillTx/>
              <a:latin typeface="+mj-lt"/>
              <a:ea typeface="+mn-ea"/>
              <a:cs typeface="+mn-cs"/>
            </a:endParaRPr>
          </a:p>
        </p:txBody>
      </p:sp>
      <p:pic>
        <p:nvPicPr>
          <p:cNvPr id="26" name="Image 8">
            <a:extLst>
              <a:ext uri="{FF2B5EF4-FFF2-40B4-BE49-F238E27FC236}">
                <a16:creationId xmlns:a16="http://schemas.microsoft.com/office/drawing/2014/main" id="{58B8112E-D81F-FDA3-E67A-B5F39A9F0F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27" name="Graphic 26">
            <a:extLst>
              <a:ext uri="{FF2B5EF4-FFF2-40B4-BE49-F238E27FC236}">
                <a16:creationId xmlns:a16="http://schemas.microsoft.com/office/drawing/2014/main" id="{48A58066-B846-4D5E-83AA-4B5C1E1D542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89942"/>
            <a:ext cx="914400" cy="914400"/>
          </a:xfrm>
          <a:prstGeom prst="rect">
            <a:avLst/>
          </a:prstGeom>
        </p:spPr>
      </p:pic>
      <p:sp>
        <p:nvSpPr>
          <p:cNvPr id="28" name="Content Placeholder 27">
            <a:extLst>
              <a:ext uri="{FF2B5EF4-FFF2-40B4-BE49-F238E27FC236}">
                <a16:creationId xmlns:a16="http://schemas.microsoft.com/office/drawing/2014/main" id="{FF2A10D1-1F1E-F63E-2B7C-CD0F613920B8}"/>
              </a:ext>
            </a:extLst>
          </p:cNvPr>
          <p:cNvSpPr>
            <a:spLocks noGrp="1"/>
          </p:cNvSpPr>
          <p:nvPr>
            <p:ph sz="half" idx="1"/>
          </p:nvPr>
        </p:nvSpPr>
        <p:spPr>
          <a:xfrm>
            <a:off x="914399" y="1306182"/>
            <a:ext cx="5126435" cy="4497388"/>
          </a:xfrm>
          <a:prstGeom prst="rect">
            <a:avLst/>
          </a:prstGeom>
          <a:solidFill>
            <a:srgbClr val="C6D5E4"/>
          </a:solidFill>
          <a:ln>
            <a:solidFill>
              <a:srgbClr val="D2EBF9"/>
            </a:solidFill>
          </a:ln>
        </p:spPr>
        <p:style>
          <a:lnRef idx="1">
            <a:schemeClr val="accent5"/>
          </a:lnRef>
          <a:fillRef idx="2">
            <a:schemeClr val="accent5"/>
          </a:fillRef>
          <a:effectRef idx="1">
            <a:schemeClr val="accent5"/>
          </a:effectRef>
          <a:fontRef idx="minor">
            <a:schemeClr val="dk1"/>
          </a:fontRef>
        </p:style>
        <p:txBody>
          <a:bodyPr rIns="91440" rtlCol="0" anchor="ctr">
            <a:noAutofit/>
          </a:bodyPr>
          <a:lstStyle/>
          <a:p>
            <a:pPr marL="0" indent="0" algn="ctr" rtl="0" eaLnBrk="1" latinLnBrk="0" hangingPunct="1">
              <a:buNone/>
            </a:pPr>
            <a:r>
              <a:rPr lang="en-US" sz="1800" b="1" kern="1200" dirty="0">
                <a:solidFill>
                  <a:schemeClr val="dk1"/>
                </a:solidFill>
                <a:effectLst/>
              </a:rPr>
              <a:t>Comprehensive Needs Assessment</a:t>
            </a:r>
            <a:endParaRPr lang="en-US" sz="1800" dirty="0">
              <a:effectLst/>
            </a:endParaRPr>
          </a:p>
          <a:p>
            <a:pPr marL="0" indent="0" rtl="0" eaLnBrk="1" latinLnBrk="0" hangingPunct="1">
              <a:buNone/>
            </a:pPr>
            <a:r>
              <a:rPr lang="en-US" sz="1800" kern="1200" dirty="0">
                <a:solidFill>
                  <a:schemeClr val="dk1"/>
                </a:solidFill>
                <a:effectLst/>
              </a:rPr>
              <a:t>Title II-A spending must align with identified needs across multiple data points:</a:t>
            </a:r>
            <a:endParaRPr lang="en-US" sz="1800" dirty="0">
              <a:effectLst/>
            </a:endParaRPr>
          </a:p>
          <a:p>
            <a:r>
              <a:rPr lang="en-US" sz="1800" kern="1200" dirty="0">
                <a:solidFill>
                  <a:schemeClr val="dk1"/>
                </a:solidFill>
                <a:effectLst/>
              </a:rPr>
              <a:t>Student achievement patterns</a:t>
            </a:r>
            <a:endParaRPr lang="en-US" sz="1800" dirty="0">
              <a:effectLst/>
            </a:endParaRPr>
          </a:p>
          <a:p>
            <a:r>
              <a:rPr lang="en-US" sz="1800" kern="1200" dirty="0">
                <a:solidFill>
                  <a:schemeClr val="dk1"/>
                </a:solidFill>
                <a:effectLst/>
              </a:rPr>
              <a:t>Staff demographics and retention rates</a:t>
            </a:r>
            <a:endParaRPr lang="en-US" sz="1800" dirty="0">
              <a:effectLst/>
            </a:endParaRPr>
          </a:p>
          <a:p>
            <a:r>
              <a:rPr lang="en-US" sz="1800" kern="1200" dirty="0">
                <a:solidFill>
                  <a:schemeClr val="dk1"/>
                </a:solidFill>
                <a:effectLst/>
              </a:rPr>
              <a:t>School climate survey results</a:t>
            </a:r>
            <a:endParaRPr lang="en-US" sz="1800" dirty="0">
              <a:effectLst/>
            </a:endParaRPr>
          </a:p>
          <a:p>
            <a:r>
              <a:rPr lang="en-US" sz="1800" kern="1200" dirty="0">
                <a:solidFill>
                  <a:schemeClr val="dk1"/>
                </a:solidFill>
                <a:effectLst/>
              </a:rPr>
              <a:t>Professional development feedback</a:t>
            </a:r>
            <a:endParaRPr lang="en-US" sz="1800" dirty="0">
              <a:effectLst/>
            </a:endParaRPr>
          </a:p>
          <a:p>
            <a:pPr marL="0" indent="0" rtl="0" eaLnBrk="1" latinLnBrk="0" hangingPunct="1">
              <a:buNone/>
            </a:pPr>
            <a:r>
              <a:rPr lang="en-US" sz="1800" kern="1200" dirty="0">
                <a:solidFill>
                  <a:schemeClr val="dk1"/>
                </a:solidFill>
                <a:effectLst/>
              </a:rPr>
              <a:t>"Don't guess, assess! Your data tells a story; Title II-A helps write the next chapter."</a:t>
            </a:r>
            <a:endParaRPr lang="en-US" sz="1800" dirty="0">
              <a:effectLst/>
            </a:endParaRPr>
          </a:p>
        </p:txBody>
      </p:sp>
      <p:sp>
        <p:nvSpPr>
          <p:cNvPr id="19" name="Content Placeholder 18">
            <a:extLst>
              <a:ext uri="{FF2B5EF4-FFF2-40B4-BE49-F238E27FC236}">
                <a16:creationId xmlns:a16="http://schemas.microsoft.com/office/drawing/2014/main" id="{63A43DCE-17A6-128C-D195-0805D98D5D12}"/>
              </a:ext>
            </a:extLst>
          </p:cNvPr>
          <p:cNvSpPr>
            <a:spLocks noGrp="1"/>
          </p:cNvSpPr>
          <p:nvPr>
            <p:ph sz="half" idx="13"/>
          </p:nvPr>
        </p:nvSpPr>
        <p:spPr>
          <a:xfrm>
            <a:off x="6096000" y="1306182"/>
            <a:ext cx="5257800" cy="4498975"/>
          </a:xfrm>
          <a:prstGeom prst="rect">
            <a:avLst/>
          </a:prstGeom>
          <a:solidFill>
            <a:srgbClr val="C6D5E4"/>
          </a:solidFill>
          <a:ln>
            <a:solidFill>
              <a:srgbClr val="D2EBF9"/>
            </a:solidFill>
          </a:ln>
        </p:spPr>
        <p:style>
          <a:lnRef idx="1">
            <a:schemeClr val="accent5"/>
          </a:lnRef>
          <a:fillRef idx="2">
            <a:schemeClr val="accent5"/>
          </a:fillRef>
          <a:effectRef idx="1">
            <a:schemeClr val="accent5"/>
          </a:effectRef>
          <a:fontRef idx="minor">
            <a:schemeClr val="dk1"/>
          </a:fontRef>
        </p:style>
        <p:txBody>
          <a:bodyPr rIns="91440" rtlCol="0" anchor="ctr">
            <a:noAutofit/>
          </a:bodyPr>
          <a:lstStyle/>
          <a:p>
            <a:pPr marL="0" indent="0" algn="ctr" rtl="0" eaLnBrk="1" latinLnBrk="0" hangingPunct="1">
              <a:buNone/>
            </a:pPr>
            <a:r>
              <a:rPr lang="en-US" sz="1800" b="1" kern="1200" dirty="0">
                <a:solidFill>
                  <a:schemeClr val="dk1"/>
                </a:solidFill>
                <a:effectLst/>
              </a:rPr>
              <a:t>Evidence-Based Supports</a:t>
            </a:r>
            <a:endParaRPr lang="en-US" sz="1800" dirty="0">
              <a:effectLst/>
            </a:endParaRPr>
          </a:p>
          <a:p>
            <a:pPr marL="0" indent="0" rtl="0" eaLnBrk="1" latinLnBrk="0" hangingPunct="1">
              <a:buNone/>
            </a:pPr>
            <a:r>
              <a:rPr lang="en-US" sz="1800" kern="1200" dirty="0">
                <a:solidFill>
                  <a:schemeClr val="dk1"/>
                </a:solidFill>
                <a:effectLst/>
              </a:rPr>
              <a:t>ESSA emphasizes strategies proven to be effective, categorized by evidence levels:</a:t>
            </a:r>
            <a:endParaRPr lang="en-US" sz="1800" dirty="0">
              <a:effectLst/>
            </a:endParaRPr>
          </a:p>
          <a:p>
            <a:pPr rtl="0" eaLnBrk="1" latinLnBrk="0" hangingPunct="1"/>
            <a:r>
              <a:rPr lang="en-US" sz="1800" kern="1200" dirty="0">
                <a:solidFill>
                  <a:schemeClr val="dk1"/>
                </a:solidFill>
                <a:effectLst/>
              </a:rPr>
              <a:t>Tier 1 - Strong (Experimental studies)</a:t>
            </a:r>
            <a:endParaRPr lang="en-US" sz="1800" dirty="0">
              <a:effectLst/>
            </a:endParaRPr>
          </a:p>
          <a:p>
            <a:pPr rtl="0" eaLnBrk="1" latinLnBrk="0" hangingPunct="1"/>
            <a:r>
              <a:rPr lang="en-US" sz="1800" kern="1200" dirty="0">
                <a:solidFill>
                  <a:schemeClr val="dk1"/>
                </a:solidFill>
                <a:effectLst/>
              </a:rPr>
              <a:t>Tier 2 - Moderate (Quasi-experimental studies)</a:t>
            </a:r>
            <a:endParaRPr lang="en-US" sz="1800" dirty="0">
              <a:effectLst/>
            </a:endParaRPr>
          </a:p>
          <a:p>
            <a:pPr rtl="0" eaLnBrk="1" latinLnBrk="0" hangingPunct="1"/>
            <a:r>
              <a:rPr lang="en-US" sz="1800" kern="1200" dirty="0">
                <a:solidFill>
                  <a:schemeClr val="dk1"/>
                </a:solidFill>
                <a:effectLst/>
              </a:rPr>
              <a:t>Tier 3 - Promising (Correlational with controls)</a:t>
            </a:r>
            <a:endParaRPr lang="en-US" sz="1800" dirty="0">
              <a:effectLst/>
            </a:endParaRPr>
          </a:p>
          <a:p>
            <a:pPr rtl="0" eaLnBrk="1" latinLnBrk="0" hangingPunct="1"/>
            <a:r>
              <a:rPr lang="en-US" sz="1800" kern="1200" dirty="0">
                <a:solidFill>
                  <a:schemeClr val="dk1"/>
                </a:solidFill>
                <a:effectLst/>
              </a:rPr>
              <a:t>Tier 4 - Demonstrates a Rationale (Logic Model)</a:t>
            </a:r>
            <a:endParaRPr lang="en-US" sz="1800" dirty="0">
              <a:effectLst/>
            </a:endParaRPr>
          </a:p>
          <a:p>
            <a:pPr marL="0" indent="0" rtl="0" eaLnBrk="1" latinLnBrk="0" hangingPunct="1">
              <a:buNone/>
            </a:pPr>
            <a:r>
              <a:rPr lang="en-US" sz="1800" kern="1200" dirty="0">
                <a:solidFill>
                  <a:schemeClr val="dk1"/>
                </a:solidFill>
                <a:effectLst/>
              </a:rPr>
              <a:t>Prioritizing the highest evidence-based supports maximizes your investment and impact.</a:t>
            </a:r>
            <a:endParaRPr lang="en-US" sz="1800" dirty="0">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48A0DB1-DE22-26DA-BA4C-A0A8D7AA61EC}"/>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79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The Supplement Not Supplant Rule</a:t>
            </a:r>
            <a:endParaRPr kumimoji="0" lang="en-US" sz="4400" b="0" i="0" u="none" strike="noStrike" kern="1200" cap="none" spc="0" normalizeH="0" baseline="0" noProof="0" dirty="0">
              <a:ln>
                <a:noFill/>
              </a:ln>
              <a:solidFill>
                <a:schemeClr val="tx1"/>
              </a:solidFill>
              <a:effectLst/>
              <a:uLnTx/>
              <a:uFillTx/>
              <a:latin typeface="+mj-lt"/>
              <a:ea typeface="+mn-ea"/>
              <a:cs typeface="+mn-cs"/>
            </a:endParaRPr>
          </a:p>
        </p:txBody>
      </p:sp>
      <p:sp>
        <p:nvSpPr>
          <p:cNvPr id="2" name="Content Placeholder 1">
            <a:extLst>
              <a:ext uri="{FF2B5EF4-FFF2-40B4-BE49-F238E27FC236}">
                <a16:creationId xmlns:a16="http://schemas.microsoft.com/office/drawing/2014/main" id="{323277B9-36AD-6D00-C88D-E24D1DCE8523}"/>
              </a:ext>
            </a:extLst>
          </p:cNvPr>
          <p:cNvSpPr>
            <a:spLocks noGrp="1"/>
          </p:cNvSpPr>
          <p:nvPr>
            <p:ph sz="half" idx="1"/>
          </p:nvPr>
        </p:nvSpPr>
        <p:spPr>
          <a:xfrm>
            <a:off x="1251396" y="1780694"/>
            <a:ext cx="2665702" cy="2956970"/>
          </a:xfrm>
        </p:spPr>
        <p:txBody>
          <a:bodyPr rIns="91440"/>
          <a:lstStyle/>
          <a:p>
            <a:pPr marL="0" lvl="0" indent="0">
              <a:lnSpc>
                <a:spcPct val="100000"/>
              </a:lnSpc>
              <a:spcBef>
                <a:spcPts val="0"/>
              </a:spcBef>
              <a:spcAft>
                <a:spcPts val="1200"/>
              </a:spcAft>
              <a:buNone/>
              <a:defRPr/>
            </a:pPr>
            <a:r>
              <a:rPr lang="en-US" sz="1800" b="1" dirty="0">
                <a:solidFill>
                  <a:srgbClr val="000000"/>
                </a:solidFill>
                <a:ea typeface="Libre Baskerville Bold" pitchFamily="34" charset="-122"/>
                <a:cs typeface="Libre Baskerville Bold" pitchFamily="34" charset="-120"/>
              </a:rPr>
              <a:t>Supplement: Adding To Existing Efforts</a:t>
            </a:r>
            <a:endParaRPr lang="en-US" sz="1800" dirty="0"/>
          </a:p>
          <a:p>
            <a:pPr marL="0" lvl="0" indent="0">
              <a:lnSpc>
                <a:spcPct val="100000"/>
              </a:lnSpc>
              <a:spcBef>
                <a:spcPts val="0"/>
              </a:spcBef>
              <a:spcAft>
                <a:spcPts val="1200"/>
              </a:spcAft>
              <a:buNone/>
              <a:defRPr/>
            </a:pPr>
            <a:r>
              <a:rPr lang="en-US" sz="1800" dirty="0">
                <a:solidFill>
                  <a:srgbClr val="000000"/>
                </a:solidFill>
                <a:ea typeface="Libre Baskerville" pitchFamily="34" charset="-122"/>
                <a:cs typeface="Libre Baskerville" pitchFamily="34" charset="-120"/>
              </a:rPr>
              <a:t>Title II-A funds must enhance, expand, or add to activities that would otherwise be funded by state or local sources, creating additional opportunities for growth.</a:t>
            </a:r>
            <a:endParaRPr lang="en-US" sz="1800" dirty="0"/>
          </a:p>
        </p:txBody>
      </p:sp>
      <p:sp>
        <p:nvSpPr>
          <p:cNvPr id="4" name="Content Placeholder 3">
            <a:extLst>
              <a:ext uri="{FF2B5EF4-FFF2-40B4-BE49-F238E27FC236}">
                <a16:creationId xmlns:a16="http://schemas.microsoft.com/office/drawing/2014/main" id="{C61FCBA6-3B31-14AD-9F45-9DAB8583093D}"/>
              </a:ext>
            </a:extLst>
          </p:cNvPr>
          <p:cNvSpPr>
            <a:spLocks noGrp="1"/>
          </p:cNvSpPr>
          <p:nvPr>
            <p:ph sz="half" idx="13"/>
          </p:nvPr>
        </p:nvSpPr>
        <p:spPr>
          <a:xfrm>
            <a:off x="4813231" y="1745520"/>
            <a:ext cx="2603763" cy="3203867"/>
          </a:xfrm>
        </p:spPr>
        <p:txBody>
          <a:bodyPr rIns="91440"/>
          <a:lstStyle/>
          <a:p>
            <a:pPr marL="0" lvl="0" indent="0">
              <a:lnSpc>
                <a:spcPct val="100000"/>
              </a:lnSpc>
              <a:spcBef>
                <a:spcPts val="0"/>
              </a:spcBef>
              <a:spcAft>
                <a:spcPts val="1200"/>
              </a:spcAft>
              <a:buNone/>
              <a:defRPr/>
            </a:pPr>
            <a:r>
              <a:rPr lang="en-US" sz="1800" b="1" dirty="0">
                <a:solidFill>
                  <a:srgbClr val="000000"/>
                </a:solidFill>
                <a:ea typeface="Libre Baskerville Bold" pitchFamily="34" charset="-122"/>
                <a:cs typeface="Libre Baskerville Bold" pitchFamily="34" charset="-120"/>
              </a:rPr>
              <a:t>Not Supplant: Never Replacing</a:t>
            </a:r>
            <a:endParaRPr lang="en-US" sz="1800" dirty="0"/>
          </a:p>
          <a:p>
            <a:pPr marL="0" lvl="0" indent="0">
              <a:lnSpc>
                <a:spcPct val="100000"/>
              </a:lnSpc>
              <a:spcBef>
                <a:spcPts val="0"/>
              </a:spcBef>
              <a:spcAft>
                <a:spcPts val="1200"/>
              </a:spcAft>
              <a:buNone/>
              <a:defRPr/>
            </a:pPr>
            <a:r>
              <a:rPr lang="en-US" sz="1800" dirty="0">
                <a:solidFill>
                  <a:srgbClr val="000000"/>
                </a:solidFill>
                <a:ea typeface="Libre Baskerville" pitchFamily="34" charset="-122"/>
                <a:cs typeface="Libre Baskerville" pitchFamily="34" charset="-120"/>
              </a:rPr>
              <a:t>These federal funds must never take the place of or replace state/local funds that would have been used for the same purpose.</a:t>
            </a:r>
            <a:endParaRPr lang="en-US" sz="1800" dirty="0"/>
          </a:p>
        </p:txBody>
      </p:sp>
      <p:sp>
        <p:nvSpPr>
          <p:cNvPr id="8" name="Content Placeholder 7">
            <a:extLst>
              <a:ext uri="{FF2B5EF4-FFF2-40B4-BE49-F238E27FC236}">
                <a16:creationId xmlns:a16="http://schemas.microsoft.com/office/drawing/2014/main" id="{4FED0430-6D9B-9679-502E-66FDFBF37BF2}"/>
              </a:ext>
            </a:extLst>
          </p:cNvPr>
          <p:cNvSpPr>
            <a:spLocks noGrp="1"/>
          </p:cNvSpPr>
          <p:nvPr>
            <p:ph sz="half" idx="14"/>
          </p:nvPr>
        </p:nvSpPr>
        <p:spPr>
          <a:xfrm>
            <a:off x="8245629" y="1771267"/>
            <a:ext cx="3165483" cy="3314903"/>
          </a:xfrm>
        </p:spPr>
        <p:txBody>
          <a:bodyPr rIns="91440"/>
          <a:lstStyle/>
          <a:p>
            <a:pPr marL="0" lvl="0" indent="0">
              <a:lnSpc>
                <a:spcPct val="100000"/>
              </a:lnSpc>
              <a:spcBef>
                <a:spcPts val="0"/>
              </a:spcBef>
              <a:spcAft>
                <a:spcPts val="1200"/>
              </a:spcAft>
              <a:buNone/>
              <a:defRPr/>
            </a:pPr>
            <a:r>
              <a:rPr lang="en-US" sz="1800" b="1" dirty="0">
                <a:solidFill>
                  <a:srgbClr val="000000"/>
                </a:solidFill>
                <a:ea typeface="Libre Baskerville Bold" pitchFamily="34" charset="-122"/>
                <a:cs typeface="Libre Baskerville Bold" pitchFamily="34" charset="-120"/>
              </a:rPr>
              <a:t>Key Questions To Ask</a:t>
            </a:r>
            <a:endParaRPr lang="en-US" sz="1800" dirty="0"/>
          </a:p>
          <a:p>
            <a:pPr marL="342900" indent="-342900">
              <a:lnSpc>
                <a:spcPct val="100000"/>
              </a:lnSpc>
              <a:spcBef>
                <a:spcPts val="0"/>
              </a:spcBef>
              <a:spcAft>
                <a:spcPts val="1200"/>
              </a:spcAft>
              <a:buFont typeface="+mj-lt"/>
              <a:buAutoNum type="arabicPeriod"/>
            </a:pPr>
            <a:r>
              <a:rPr lang="en-US" sz="1800" dirty="0">
                <a:solidFill>
                  <a:srgbClr val="000000"/>
                </a:solidFill>
                <a:ea typeface="Libre Baskerville" pitchFamily="34" charset="-122"/>
                <a:cs typeface="Libre Baskerville" pitchFamily="34" charset="-120"/>
              </a:rPr>
              <a:t>Were local funds used for this previously? </a:t>
            </a:r>
          </a:p>
          <a:p>
            <a:pPr marL="342900" indent="-342900">
              <a:lnSpc>
                <a:spcPct val="100000"/>
              </a:lnSpc>
              <a:spcBef>
                <a:spcPts val="0"/>
              </a:spcBef>
              <a:spcAft>
                <a:spcPts val="1200"/>
              </a:spcAft>
              <a:buFont typeface="+mj-lt"/>
              <a:buAutoNum type="arabicPeriod"/>
            </a:pPr>
            <a:r>
              <a:rPr lang="en-US" sz="1800" dirty="0">
                <a:solidFill>
                  <a:srgbClr val="000000"/>
                </a:solidFill>
                <a:ea typeface="Libre Baskerville" pitchFamily="34" charset="-122"/>
                <a:cs typeface="Libre Baskerville" pitchFamily="34" charset="-120"/>
              </a:rPr>
              <a:t>Is this required by state/local law? </a:t>
            </a:r>
          </a:p>
          <a:p>
            <a:pPr marL="342900" indent="-342900">
              <a:lnSpc>
                <a:spcPct val="100000"/>
              </a:lnSpc>
              <a:spcBef>
                <a:spcPts val="0"/>
              </a:spcBef>
              <a:spcAft>
                <a:spcPts val="1200"/>
              </a:spcAft>
              <a:buFont typeface="+mj-lt"/>
              <a:buAutoNum type="arabicPeriod"/>
            </a:pPr>
            <a:r>
              <a:rPr lang="en-US" sz="1800" dirty="0">
                <a:solidFill>
                  <a:srgbClr val="000000"/>
                </a:solidFill>
                <a:ea typeface="Libre Baskerville" pitchFamily="34" charset="-122"/>
                <a:cs typeface="Libre Baskerville" pitchFamily="34" charset="-120"/>
              </a:rPr>
              <a:t>Would you use state/local funds if federal funds weren't available?</a:t>
            </a:r>
          </a:p>
          <a:p>
            <a:pPr marL="0" indent="0">
              <a:lnSpc>
                <a:spcPct val="100000"/>
              </a:lnSpc>
              <a:spcBef>
                <a:spcPts val="0"/>
              </a:spcBef>
              <a:spcAft>
                <a:spcPts val="0"/>
              </a:spcAft>
              <a:buNone/>
            </a:pPr>
            <a:r>
              <a:rPr lang="en-US" sz="1800" dirty="0">
                <a:solidFill>
                  <a:srgbClr val="B34519"/>
                </a:solidFill>
                <a:ea typeface="Libre Baskerville" pitchFamily="34" charset="-122"/>
                <a:cs typeface="Libre Baskerville" pitchFamily="34" charset="-120"/>
              </a:rPr>
              <a:t>If yes to any, it may be supplanting!</a:t>
            </a:r>
            <a:endParaRPr lang="en-US" sz="1800" dirty="0">
              <a:solidFill>
                <a:srgbClr val="B34519"/>
              </a:solidFill>
            </a:endParaRPr>
          </a:p>
        </p:txBody>
      </p:sp>
      <p:sp>
        <p:nvSpPr>
          <p:cNvPr id="12" name="Text Placeholder 11">
            <a:extLst>
              <a:ext uri="{FF2B5EF4-FFF2-40B4-BE49-F238E27FC236}">
                <a16:creationId xmlns:a16="http://schemas.microsoft.com/office/drawing/2014/main" id="{E12A3372-DBA0-0DCF-B652-69311CA847CB}"/>
              </a:ext>
            </a:extLst>
          </p:cNvPr>
          <p:cNvSpPr>
            <a:spLocks noGrp="1"/>
          </p:cNvSpPr>
          <p:nvPr>
            <p:ph type="body" sz="quarter" idx="15"/>
          </p:nvPr>
        </p:nvSpPr>
        <p:spPr>
          <a:xfrm>
            <a:off x="991022" y="5461047"/>
            <a:ext cx="10694988" cy="1085582"/>
          </a:xfrm>
        </p:spPr>
        <p:txBody>
          <a:bodyPr>
            <a:noAutofit/>
          </a:bodyPr>
          <a:lstStyle/>
          <a:p>
            <a:pPr marL="0" lvl="0" indent="0" algn="ctr">
              <a:lnSpc>
                <a:spcPct val="100000"/>
              </a:lnSpc>
              <a:spcBef>
                <a:spcPts val="0"/>
              </a:spcBef>
              <a:spcAft>
                <a:spcPts val="0"/>
              </a:spcAft>
              <a:buNone/>
            </a:pPr>
            <a:r>
              <a:rPr lang="en-US" sz="1800" dirty="0">
                <a:solidFill>
                  <a:srgbClr val="104E72"/>
                </a:solidFill>
                <a:latin typeface="Palatino Linotype"/>
              </a:rPr>
              <a:t>“Funds made available under this title shall be used to supplement, and not supplant, non-Federal funds that would otherwise be used for activities authorized under this title.”</a:t>
            </a:r>
          </a:p>
          <a:p>
            <a:pPr marL="0" indent="0" algn="ctr">
              <a:lnSpc>
                <a:spcPct val="100000"/>
              </a:lnSpc>
              <a:spcBef>
                <a:spcPts val="1800"/>
              </a:spcBef>
              <a:spcAft>
                <a:spcPts val="0"/>
              </a:spcAft>
              <a:buNone/>
            </a:pPr>
            <a:r>
              <a:rPr lang="en-US" sz="1800" i="1" dirty="0">
                <a:solidFill>
                  <a:schemeClr val="bg1"/>
                </a:solidFill>
              </a:rPr>
              <a:t>Sec. 2301. Supplement, Not Supplant.</a:t>
            </a:r>
            <a:endParaRPr lang="en-US" sz="1800" dirty="0">
              <a:solidFill>
                <a:srgbClr val="104E72"/>
              </a:solidFill>
              <a:latin typeface="Palatino Linotype"/>
            </a:endParaRPr>
          </a:p>
        </p:txBody>
      </p:sp>
      <p:grpSp>
        <p:nvGrpSpPr>
          <p:cNvPr id="33" name="Group 32">
            <a:extLst>
              <a:ext uri="{FF2B5EF4-FFF2-40B4-BE49-F238E27FC236}">
                <a16:creationId xmlns:a16="http://schemas.microsoft.com/office/drawing/2014/main" id="{03CC7BF5-809B-D5E5-A7E5-00DE51E997FE}"/>
              </a:ext>
              <a:ext uri="{C183D7F6-B498-43B3-948B-1728B52AA6E4}">
                <adec:decorative xmlns:adec="http://schemas.microsoft.com/office/drawing/2017/decorative" val="1"/>
              </a:ext>
            </a:extLst>
          </p:cNvPr>
          <p:cNvGrpSpPr/>
          <p:nvPr/>
        </p:nvGrpSpPr>
        <p:grpSpPr>
          <a:xfrm>
            <a:off x="780888" y="1780694"/>
            <a:ext cx="3300597" cy="2864346"/>
            <a:chOff x="1379157" y="1701018"/>
            <a:chExt cx="3300597" cy="2864346"/>
          </a:xfrm>
        </p:grpSpPr>
        <p:sp>
          <p:nvSpPr>
            <p:cNvPr id="3" name="Shape 1"/>
            <p:cNvSpPr/>
            <p:nvPr/>
          </p:nvSpPr>
          <p:spPr>
            <a:xfrm>
              <a:off x="1379157" y="1701018"/>
              <a:ext cx="422077" cy="422077"/>
            </a:xfrm>
            <a:prstGeom prst="roundRect">
              <a:avLst>
                <a:gd name="adj" fmla="val 18671"/>
              </a:avLst>
            </a:prstGeom>
            <a:solidFill>
              <a:srgbClr val="C6D5E4"/>
            </a:solidFill>
            <a:ln/>
          </p:spPr>
          <p:txBody>
            <a:bodyPr/>
            <a:lstStyle/>
            <a:p>
              <a:endParaRPr lang="en-US"/>
            </a:p>
          </p:txBody>
        </p:sp>
        <p:grpSp>
          <p:nvGrpSpPr>
            <p:cNvPr id="32" name="Group 31">
              <a:extLst>
                <a:ext uri="{FF2B5EF4-FFF2-40B4-BE49-F238E27FC236}">
                  <a16:creationId xmlns:a16="http://schemas.microsoft.com/office/drawing/2014/main" id="{C7042C97-CCFD-E52A-5BEA-659CA7812131}"/>
                </a:ext>
              </a:extLst>
            </p:cNvPr>
            <p:cNvGrpSpPr/>
            <p:nvPr/>
          </p:nvGrpSpPr>
          <p:grpSpPr>
            <a:xfrm>
              <a:off x="1996383" y="1765511"/>
              <a:ext cx="2683371" cy="2799853"/>
              <a:chOff x="1996383" y="1765511"/>
              <a:chExt cx="2683371" cy="2799853"/>
            </a:xfrm>
          </p:grpSpPr>
          <p:sp>
            <p:nvSpPr>
              <p:cNvPr id="5" name="Text 2"/>
              <p:cNvSpPr/>
              <p:nvPr/>
            </p:nvSpPr>
            <p:spPr>
              <a:xfrm>
                <a:off x="1996383" y="1765511"/>
                <a:ext cx="2683371" cy="586383"/>
              </a:xfrm>
              <a:prstGeom prst="rect">
                <a:avLst/>
              </a:prstGeom>
              <a:noFill/>
              <a:ln/>
            </p:spPr>
            <p:txBody>
              <a:bodyPr wrap="square" lIns="0" tIns="0" rIns="0" bIns="0" rtlCol="0" anchor="t"/>
              <a:lstStyle/>
              <a:p>
                <a:pPr>
                  <a:lnSpc>
                    <a:spcPts val="2292"/>
                  </a:lnSpc>
                </a:pPr>
                <a:endParaRPr lang="en-US" dirty="0">
                  <a:latin typeface="+mj-lt"/>
                </a:endParaRPr>
              </a:p>
            </p:txBody>
          </p:sp>
          <p:sp>
            <p:nvSpPr>
              <p:cNvPr id="6" name="Text 3"/>
              <p:cNvSpPr/>
              <p:nvPr/>
            </p:nvSpPr>
            <p:spPr>
              <a:xfrm>
                <a:off x="1996383" y="2464407"/>
                <a:ext cx="2683371" cy="2100957"/>
              </a:xfrm>
              <a:prstGeom prst="rect">
                <a:avLst/>
              </a:prstGeom>
              <a:noFill/>
              <a:ln/>
            </p:spPr>
            <p:txBody>
              <a:bodyPr wrap="square" lIns="0" tIns="0" rIns="0" bIns="0" rtlCol="0" anchor="t"/>
              <a:lstStyle/>
              <a:p>
                <a:pPr>
                  <a:lnSpc>
                    <a:spcPts val="2333"/>
                  </a:lnSpc>
                </a:pPr>
                <a:endParaRPr lang="en-US" dirty="0"/>
              </a:p>
            </p:txBody>
          </p:sp>
        </p:grpSp>
      </p:grpSp>
      <p:grpSp>
        <p:nvGrpSpPr>
          <p:cNvPr id="30" name="Group 29">
            <a:extLst>
              <a:ext uri="{FF2B5EF4-FFF2-40B4-BE49-F238E27FC236}">
                <a16:creationId xmlns:a16="http://schemas.microsoft.com/office/drawing/2014/main" id="{D7A214D9-BEFC-5C8A-E3C8-FBF903EB5A70}"/>
              </a:ext>
              <a:ext uri="{C183D7F6-B498-43B3-948B-1728B52AA6E4}">
                <adec:decorative xmlns:adec="http://schemas.microsoft.com/office/drawing/2017/decorative" val="1"/>
              </a:ext>
            </a:extLst>
          </p:cNvPr>
          <p:cNvGrpSpPr/>
          <p:nvPr/>
        </p:nvGrpSpPr>
        <p:grpSpPr>
          <a:xfrm>
            <a:off x="4269107" y="1786084"/>
            <a:ext cx="3293071" cy="2264072"/>
            <a:chOff x="4144614" y="1761381"/>
            <a:chExt cx="3293071" cy="2264072"/>
          </a:xfrm>
        </p:grpSpPr>
        <p:sp>
          <p:nvSpPr>
            <p:cNvPr id="7" name="Shape 4"/>
            <p:cNvSpPr/>
            <p:nvPr/>
          </p:nvSpPr>
          <p:spPr>
            <a:xfrm>
              <a:off x="4144614" y="1761381"/>
              <a:ext cx="422077" cy="422077"/>
            </a:xfrm>
            <a:prstGeom prst="roundRect">
              <a:avLst>
                <a:gd name="adj" fmla="val 18671"/>
              </a:avLst>
            </a:prstGeom>
            <a:solidFill>
              <a:srgbClr val="C6D5E4"/>
            </a:solidFill>
            <a:ln/>
          </p:spPr>
          <p:txBody>
            <a:bodyPr/>
            <a:lstStyle/>
            <a:p>
              <a:endParaRPr lang="en-US"/>
            </a:p>
          </p:txBody>
        </p:sp>
        <p:grpSp>
          <p:nvGrpSpPr>
            <p:cNvPr id="28" name="Group 27">
              <a:extLst>
                <a:ext uri="{FF2B5EF4-FFF2-40B4-BE49-F238E27FC236}">
                  <a16:creationId xmlns:a16="http://schemas.microsoft.com/office/drawing/2014/main" id="{07C8DC2E-3BB6-9329-EC51-D65EE3778AF2}"/>
                </a:ext>
              </a:extLst>
            </p:cNvPr>
            <p:cNvGrpSpPr/>
            <p:nvPr/>
          </p:nvGrpSpPr>
          <p:grpSpPr>
            <a:xfrm>
              <a:off x="4754314" y="1825874"/>
              <a:ext cx="2683371" cy="2199579"/>
              <a:chOff x="4754314" y="1825874"/>
              <a:chExt cx="2683371" cy="2199579"/>
            </a:xfrm>
          </p:grpSpPr>
          <p:sp>
            <p:nvSpPr>
              <p:cNvPr id="9" name="Text 5"/>
              <p:cNvSpPr/>
              <p:nvPr/>
            </p:nvSpPr>
            <p:spPr>
              <a:xfrm>
                <a:off x="4754314" y="1825874"/>
                <a:ext cx="2683371" cy="586383"/>
              </a:xfrm>
              <a:prstGeom prst="rect">
                <a:avLst/>
              </a:prstGeom>
              <a:noFill/>
              <a:ln/>
            </p:spPr>
            <p:txBody>
              <a:bodyPr wrap="square" lIns="0" tIns="0" rIns="0" bIns="0" rtlCol="0" anchor="t"/>
              <a:lstStyle/>
              <a:p>
                <a:pPr>
                  <a:lnSpc>
                    <a:spcPts val="2292"/>
                  </a:lnSpc>
                </a:pPr>
                <a:endParaRPr lang="en-US" dirty="0">
                  <a:latin typeface="+mj-lt"/>
                </a:endParaRPr>
              </a:p>
            </p:txBody>
          </p:sp>
          <p:sp>
            <p:nvSpPr>
              <p:cNvPr id="10" name="Text 6"/>
              <p:cNvSpPr/>
              <p:nvPr/>
            </p:nvSpPr>
            <p:spPr>
              <a:xfrm>
                <a:off x="4754314" y="2524770"/>
                <a:ext cx="2683371" cy="1500683"/>
              </a:xfrm>
              <a:prstGeom prst="rect">
                <a:avLst/>
              </a:prstGeom>
              <a:noFill/>
              <a:ln/>
            </p:spPr>
            <p:txBody>
              <a:bodyPr wrap="square" lIns="0" tIns="0" rIns="0" bIns="0" rtlCol="0" anchor="t"/>
              <a:lstStyle/>
              <a:p>
                <a:pPr>
                  <a:lnSpc>
                    <a:spcPts val="2333"/>
                  </a:lnSpc>
                </a:pPr>
                <a:endParaRPr lang="en-US" dirty="0"/>
              </a:p>
            </p:txBody>
          </p:sp>
        </p:grpSp>
      </p:grpSp>
      <p:grpSp>
        <p:nvGrpSpPr>
          <p:cNvPr id="18" name="Group 17">
            <a:extLst>
              <a:ext uri="{FF2B5EF4-FFF2-40B4-BE49-F238E27FC236}">
                <a16:creationId xmlns:a16="http://schemas.microsoft.com/office/drawing/2014/main" id="{CC7DAE0C-F361-C947-8890-48236A5311D3}"/>
              </a:ext>
              <a:ext uri="{C183D7F6-B498-43B3-948B-1728B52AA6E4}">
                <adec:decorative xmlns:adec="http://schemas.microsoft.com/office/drawing/2017/decorative" val="1"/>
              </a:ext>
            </a:extLst>
          </p:cNvPr>
          <p:cNvGrpSpPr/>
          <p:nvPr/>
        </p:nvGrpSpPr>
        <p:grpSpPr>
          <a:xfrm>
            <a:off x="7749805" y="1745520"/>
            <a:ext cx="4099822" cy="3351864"/>
            <a:chOff x="7672138" y="1761381"/>
            <a:chExt cx="3293071" cy="3351864"/>
          </a:xfrm>
        </p:grpSpPr>
        <p:sp>
          <p:nvSpPr>
            <p:cNvPr id="11" name="Shape 7"/>
            <p:cNvSpPr/>
            <p:nvPr/>
          </p:nvSpPr>
          <p:spPr>
            <a:xfrm>
              <a:off x="7672138" y="1761381"/>
              <a:ext cx="363819" cy="422077"/>
            </a:xfrm>
            <a:prstGeom prst="roundRect">
              <a:avLst>
                <a:gd name="adj" fmla="val 18671"/>
              </a:avLst>
            </a:prstGeom>
            <a:solidFill>
              <a:srgbClr val="C6D5E4"/>
            </a:solidFill>
            <a:ln/>
          </p:spPr>
          <p:txBody>
            <a:bodyPr/>
            <a:lstStyle/>
            <a:p>
              <a:endParaRPr lang="en-US"/>
            </a:p>
          </p:txBody>
        </p:sp>
        <p:sp>
          <p:nvSpPr>
            <p:cNvPr id="13" name="Text 8"/>
            <p:cNvSpPr/>
            <p:nvPr/>
          </p:nvSpPr>
          <p:spPr>
            <a:xfrm>
              <a:off x="8281837" y="1825873"/>
              <a:ext cx="2665512" cy="293192"/>
            </a:xfrm>
            <a:prstGeom prst="rect">
              <a:avLst/>
            </a:prstGeom>
            <a:noFill/>
            <a:ln/>
          </p:spPr>
          <p:txBody>
            <a:bodyPr wrap="none" lIns="0" tIns="0" rIns="0" bIns="0" rtlCol="0" anchor="t"/>
            <a:lstStyle/>
            <a:p>
              <a:pPr>
                <a:lnSpc>
                  <a:spcPts val="2292"/>
                </a:lnSpc>
              </a:pPr>
              <a:endParaRPr lang="en-US" dirty="0">
                <a:latin typeface="+mj-lt"/>
              </a:endParaRPr>
            </a:p>
          </p:txBody>
        </p:sp>
        <p:sp>
          <p:nvSpPr>
            <p:cNvPr id="14" name="Text 9"/>
            <p:cNvSpPr/>
            <p:nvPr/>
          </p:nvSpPr>
          <p:spPr>
            <a:xfrm>
              <a:off x="8281838" y="2231578"/>
              <a:ext cx="2683371" cy="2881667"/>
            </a:xfrm>
            <a:prstGeom prst="rect">
              <a:avLst/>
            </a:prstGeom>
            <a:noFill/>
            <a:ln/>
          </p:spPr>
          <p:txBody>
            <a:bodyPr wrap="square" lIns="0" tIns="0" rIns="0" bIns="0" rtlCol="0" anchor="t"/>
            <a:lstStyle/>
            <a:p>
              <a:pPr marL="342900" indent="-342900">
                <a:lnSpc>
                  <a:spcPts val="2333"/>
                </a:lnSpc>
                <a:buFont typeface="+mj-lt"/>
                <a:buAutoNum type="arabicPeriod"/>
              </a:pPr>
              <a:endParaRPr lang="en-US" dirty="0">
                <a:solidFill>
                  <a:srgbClr val="B34519"/>
                </a:solidFill>
              </a:endParaRPr>
            </a:p>
          </p:txBody>
        </p:sp>
      </p:grpSp>
      <p:pic>
        <p:nvPicPr>
          <p:cNvPr id="34" name="Image 8">
            <a:extLst>
              <a:ext uri="{FF2B5EF4-FFF2-40B4-BE49-F238E27FC236}">
                <a16:creationId xmlns:a16="http://schemas.microsoft.com/office/drawing/2014/main" id="{7EE7C593-A1C2-E709-EE36-7EBA1355D1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35" name="Graphic 34">
            <a:extLst>
              <a:ext uri="{FF2B5EF4-FFF2-40B4-BE49-F238E27FC236}">
                <a16:creationId xmlns:a16="http://schemas.microsoft.com/office/drawing/2014/main" id="{9695112F-06F9-C1F1-3157-21768184723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89942"/>
            <a:ext cx="914400" cy="914400"/>
          </a:xfrm>
          <a:prstGeom prst="rect">
            <a:avLst/>
          </a:prstGeom>
        </p:spPr>
      </p:pic>
      <p:pic>
        <p:nvPicPr>
          <p:cNvPr id="15" name="Picture 14">
            <a:extLst>
              <a:ext uri="{FF2B5EF4-FFF2-40B4-BE49-F238E27FC236}">
                <a16:creationId xmlns:a16="http://schemas.microsoft.com/office/drawing/2014/main" id="{776132AD-34BA-1B2B-5D6D-B1B1CBBA2CF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9080" y="1799002"/>
            <a:ext cx="423885" cy="423885"/>
          </a:xfrm>
          <a:prstGeom prst="rect">
            <a:avLst/>
          </a:prstGeom>
        </p:spPr>
      </p:pic>
      <p:pic>
        <p:nvPicPr>
          <p:cNvPr id="17" name="Picture 16">
            <a:extLst>
              <a:ext uri="{FF2B5EF4-FFF2-40B4-BE49-F238E27FC236}">
                <a16:creationId xmlns:a16="http://schemas.microsoft.com/office/drawing/2014/main" id="{32737A7F-78A9-5554-15B1-99E031027E8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249909" y="1771267"/>
            <a:ext cx="452948" cy="452948"/>
          </a:xfrm>
          <a:prstGeom prst="rect">
            <a:avLst/>
          </a:prstGeom>
        </p:spPr>
      </p:pic>
      <p:pic>
        <p:nvPicPr>
          <p:cNvPr id="22" name="Picture 21">
            <a:extLst>
              <a:ext uri="{FF2B5EF4-FFF2-40B4-BE49-F238E27FC236}">
                <a16:creationId xmlns:a16="http://schemas.microsoft.com/office/drawing/2014/main" id="{3364639E-91CF-F68C-0C5D-BFF90D05A67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778866" y="1761840"/>
            <a:ext cx="398138" cy="3981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82ECA-58E0-7036-D260-3E0FFC432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2C051-BE65-FA33-AA4E-89BC4286A7BC}"/>
              </a:ext>
            </a:extLst>
          </p:cNvPr>
          <p:cNvSpPr>
            <a:spLocks noGrp="1"/>
          </p:cNvSpPr>
          <p:nvPr>
            <p:ph type="title"/>
          </p:nvPr>
        </p:nvSpPr>
        <p:spPr>
          <a:xfrm>
            <a:off x="0" y="1301262"/>
            <a:ext cx="12192000" cy="3411098"/>
          </a:xfrm>
        </p:spPr>
        <p:txBody>
          <a:bodyPr/>
          <a:lstStyle/>
          <a:p>
            <a:r>
              <a:rPr lang="en-US" dirty="0"/>
              <a:t>Our Engine:  Five Phases Of Continuous Improvement</a:t>
            </a:r>
          </a:p>
        </p:txBody>
      </p:sp>
      <p:sp>
        <p:nvSpPr>
          <p:cNvPr id="3" name="Slide Number Placeholder 2">
            <a:extLst>
              <a:ext uri="{FF2B5EF4-FFF2-40B4-BE49-F238E27FC236}">
                <a16:creationId xmlns:a16="http://schemas.microsoft.com/office/drawing/2014/main" id="{D6B16C9E-8DE3-C9DB-0DA1-16996BAE9C01}"/>
              </a:ext>
            </a:extLst>
          </p:cNvPr>
          <p:cNvSpPr>
            <a:spLocks noGrp="1"/>
          </p:cNvSpPr>
          <p:nvPr>
            <p:ph type="sldNum" sz="quarter" idx="12"/>
          </p:nvPr>
        </p:nvSpPr>
        <p:spPr/>
        <p:txBody>
          <a:bodyPr/>
          <a:lstStyle/>
          <a:p>
            <a:fld id="{063B872D-3AE9-4542-A461-B751CD6BB84C}" type="slidenum">
              <a:rPr lang="en-US" smtClean="0"/>
              <a:t>14</a:t>
            </a:fld>
            <a:endParaRPr lang="en-US"/>
          </a:p>
        </p:txBody>
      </p:sp>
      <p:pic>
        <p:nvPicPr>
          <p:cNvPr id="5" name="Graphic 4">
            <a:extLst>
              <a:ext uri="{FF2B5EF4-FFF2-40B4-BE49-F238E27FC236}">
                <a16:creationId xmlns:a16="http://schemas.microsoft.com/office/drawing/2014/main" id="{17C38491-A66B-F6F4-F3EA-C2928EA5DE5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2085" y="3697363"/>
            <a:ext cx="2029994" cy="2029994"/>
          </a:xfrm>
          <a:prstGeom prst="rect">
            <a:avLst/>
          </a:prstGeom>
        </p:spPr>
      </p:pic>
    </p:spTree>
    <p:extLst>
      <p:ext uri="{BB962C8B-B14F-4D97-AF65-F5344CB8AC3E}">
        <p14:creationId xmlns:p14="http://schemas.microsoft.com/office/powerpoint/2010/main" val="199302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Title 1"/>
          <p:cNvSpPr txBox="1">
            <a:spLocks noGrp="1"/>
          </p:cNvSpPr>
          <p:nvPr>
            <p:ph type="title"/>
          </p:nvPr>
        </p:nvSpPr>
        <p:spPr>
          <a:xfrm>
            <a:off x="1256841" y="82996"/>
            <a:ext cx="10096959" cy="914400"/>
          </a:xfrm>
          <a:prstGeom prst="rect">
            <a:avLst/>
          </a:prstGeom>
        </p:spPr>
        <p:txBody>
          <a:bodyPr spcFirstLastPara="1" vert="horz" wrap="square" lIns="121900" tIns="121900" rIns="121900" bIns="121900" rtlCol="0" anchor="t" anchorCtr="0">
            <a:noAutofit/>
          </a:bodyPr>
          <a:lstStyle/>
          <a:p>
            <a:pPr>
              <a:lnSpc>
                <a:spcPct val="115000"/>
              </a:lnSpc>
              <a:spcBef>
                <a:spcPts val="800"/>
              </a:spcBef>
              <a:spcAft>
                <a:spcPts val="800"/>
              </a:spcAft>
              <a:buClr>
                <a:schemeClr val="dk1"/>
              </a:buClr>
              <a:buSzPts val="1100"/>
            </a:pPr>
            <a:r>
              <a:rPr lang="en" sz="4400" b="1" dirty="0">
                <a:solidFill>
                  <a:srgbClr val="6E2306"/>
                </a:solidFill>
                <a:latin typeface="+mj-lt"/>
                <a:ea typeface="Google Sans Text"/>
                <a:cs typeface="Google Sans Text"/>
                <a:sym typeface="Google Sans Text"/>
              </a:rPr>
              <a:t>The Continuous Improvement Cycle</a:t>
            </a:r>
            <a:endParaRPr sz="4400" dirty="0">
              <a:solidFill>
                <a:srgbClr val="6E2306"/>
              </a:solidFill>
              <a:latin typeface="+mj-lt"/>
            </a:endParaRPr>
          </a:p>
        </p:txBody>
      </p:sp>
      <p:grpSp>
        <p:nvGrpSpPr>
          <p:cNvPr id="4" name="Group 3" descr="Continuous Improvement Cycle">
            <a:extLst>
              <a:ext uri="{FF2B5EF4-FFF2-40B4-BE49-F238E27FC236}">
                <a16:creationId xmlns:a16="http://schemas.microsoft.com/office/drawing/2014/main" id="{F089688A-82E0-8FA3-0658-1AE3977A9728}"/>
              </a:ext>
            </a:extLst>
          </p:cNvPr>
          <p:cNvGrpSpPr/>
          <p:nvPr/>
        </p:nvGrpSpPr>
        <p:grpSpPr>
          <a:xfrm>
            <a:off x="782425" y="1430628"/>
            <a:ext cx="5170903" cy="4185055"/>
            <a:chOff x="1958606" y="787400"/>
            <a:chExt cx="5186866" cy="4049272"/>
          </a:xfrm>
        </p:grpSpPr>
        <p:pic>
          <p:nvPicPr>
            <p:cNvPr id="5" name="Picture 4">
              <a:extLst>
                <a:ext uri="{FF2B5EF4-FFF2-40B4-BE49-F238E27FC236}">
                  <a16:creationId xmlns:a16="http://schemas.microsoft.com/office/drawing/2014/main" id="{B21BB424-21B2-91C3-72E8-396BC288A9D3}"/>
                </a:ext>
              </a:extLst>
            </p:cNvPr>
            <p:cNvPicPr>
              <a:picLocks noChangeAspect="1"/>
            </p:cNvPicPr>
            <p:nvPr/>
          </p:nvPicPr>
          <p:blipFill>
            <a:blip r:embed="rId3"/>
            <a:srcRect l="1599" t="16171" r="8540"/>
            <a:stretch/>
          </p:blipFill>
          <p:spPr>
            <a:xfrm>
              <a:off x="1958606" y="827449"/>
              <a:ext cx="4625114" cy="4009223"/>
            </a:xfrm>
            <a:prstGeom prst="rect">
              <a:avLst/>
            </a:prstGeom>
          </p:spPr>
        </p:pic>
        <p:sp>
          <p:nvSpPr>
            <p:cNvPr id="6" name="Rectangle 5">
              <a:extLst>
                <a:ext uri="{FF2B5EF4-FFF2-40B4-BE49-F238E27FC236}">
                  <a16:creationId xmlns:a16="http://schemas.microsoft.com/office/drawing/2014/main" id="{A201342B-DB41-EBBC-FBCB-F0B4E3DC813B}"/>
                </a:ext>
              </a:extLst>
            </p:cNvPr>
            <p:cNvSpPr/>
            <p:nvPr/>
          </p:nvSpPr>
          <p:spPr>
            <a:xfrm>
              <a:off x="5821960" y="787400"/>
              <a:ext cx="1323512" cy="9407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7" name="Picture 6">
              <a:extLst>
                <a:ext uri="{FF2B5EF4-FFF2-40B4-BE49-F238E27FC236}">
                  <a16:creationId xmlns:a16="http://schemas.microsoft.com/office/drawing/2014/main" id="{3D74BD6C-D266-90AE-F9C2-FC2A0CF6EBF8}"/>
                </a:ext>
              </a:extLst>
            </p:cNvPr>
            <p:cNvPicPr>
              <a:picLocks noChangeAspect="1"/>
            </p:cNvPicPr>
            <p:nvPr/>
          </p:nvPicPr>
          <p:blipFill>
            <a:blip r:embed="rId3"/>
            <a:srcRect l="77800" t="14284" b="68544"/>
            <a:stretch/>
          </p:blipFill>
          <p:spPr>
            <a:xfrm>
              <a:off x="5563347" y="953828"/>
              <a:ext cx="1142605" cy="821267"/>
            </a:xfrm>
            <a:prstGeom prst="rect">
              <a:avLst/>
            </a:prstGeom>
          </p:spPr>
        </p:pic>
      </p:grpSp>
      <p:sp>
        <p:nvSpPr>
          <p:cNvPr id="72" name="Content Placeholder 2"/>
          <p:cNvSpPr txBox="1">
            <a:spLocks noGrp="1"/>
          </p:cNvSpPr>
          <p:nvPr>
            <p:ph sz="half" idx="1"/>
          </p:nvPr>
        </p:nvSpPr>
        <p:spPr>
          <a:xfrm>
            <a:off x="6255326" y="1429016"/>
            <a:ext cx="5541903" cy="4317283"/>
          </a:xfrm>
          <a:prstGeom prst="rect">
            <a:avLst/>
          </a:prstGeom>
        </p:spPr>
        <p:txBody>
          <a:bodyPr spcFirstLastPara="1" vert="horz" wrap="square" lIns="121900" tIns="121900" rIns="121900" bIns="121900" rtlCol="0" anchor="t" anchorCtr="0">
            <a:normAutofit fontScale="92500" lnSpcReduction="10000"/>
          </a:bodyPr>
          <a:lstStyle/>
          <a:p>
            <a:pPr marL="0" indent="0">
              <a:lnSpc>
                <a:spcPct val="115000"/>
              </a:lnSpc>
              <a:spcBef>
                <a:spcPts val="800"/>
              </a:spcBef>
              <a:buNone/>
            </a:pPr>
            <a:r>
              <a:rPr lang="en-US" sz="2400" dirty="0">
                <a:solidFill>
                  <a:srgbClr val="1B1C1D"/>
                </a:solidFill>
                <a:latin typeface="+mj-lt"/>
                <a:ea typeface="Google Sans Text"/>
                <a:cs typeface="Google Sans Text"/>
                <a:sym typeface="Google Sans Text"/>
              </a:rPr>
              <a:t>This cycle provides a framework for organizing your ESEA planning efforts.</a:t>
            </a:r>
          </a:p>
          <a:p>
            <a:pPr marL="0" indent="0">
              <a:lnSpc>
                <a:spcPct val="115000"/>
              </a:lnSpc>
              <a:spcBef>
                <a:spcPts val="800"/>
              </a:spcBef>
              <a:buNone/>
            </a:pPr>
            <a:r>
              <a:rPr lang="en-US" sz="2400" dirty="0">
                <a:solidFill>
                  <a:srgbClr val="1B1C1D"/>
                </a:solidFill>
                <a:latin typeface="+mj-lt"/>
                <a:ea typeface="Google Sans Text"/>
                <a:cs typeface="Google Sans Text"/>
                <a:sym typeface="Google Sans Text"/>
              </a:rPr>
              <a:t>Provides a</a:t>
            </a:r>
            <a:r>
              <a:rPr lang="en" sz="2400" dirty="0">
                <a:solidFill>
                  <a:srgbClr val="1B1C1D"/>
                </a:solidFill>
                <a:latin typeface="+mj-lt"/>
                <a:ea typeface="Google Sans Text"/>
                <a:cs typeface="Google Sans Text"/>
                <a:sym typeface="Google Sans Text"/>
              </a:rPr>
              <a:t> structured, iterative process for planning and learning.</a:t>
            </a:r>
            <a:endParaRPr lang="en" sz="2400" dirty="0">
              <a:solidFill>
                <a:srgbClr val="1B1C1D"/>
              </a:solidFill>
              <a:latin typeface="+mj-lt"/>
              <a:ea typeface="Google Sans Text"/>
              <a:cs typeface="Google Sans Text"/>
            </a:endParaRPr>
          </a:p>
          <a:p>
            <a:pPr marL="0" indent="0">
              <a:lnSpc>
                <a:spcPct val="115000"/>
              </a:lnSpc>
              <a:spcBef>
                <a:spcPts val="800"/>
              </a:spcBef>
              <a:buNone/>
            </a:pPr>
            <a:r>
              <a:rPr lang="en" sz="2400" dirty="0">
                <a:solidFill>
                  <a:srgbClr val="1B1C1D"/>
                </a:solidFill>
                <a:latin typeface="+mj-lt"/>
                <a:ea typeface="Google Sans Text"/>
                <a:cs typeface="Google Sans Text"/>
                <a:sym typeface="Google Sans Text"/>
              </a:rPr>
              <a:t>It is not strictly linear, allowing you to revisit phases as needed.</a:t>
            </a:r>
            <a:endParaRPr lang="en-US" sz="2400" dirty="0">
              <a:solidFill>
                <a:srgbClr val="1B1C1D"/>
              </a:solidFill>
              <a:latin typeface="+mj-lt"/>
              <a:ea typeface="Google Sans Text"/>
              <a:cs typeface="Google Sans Text"/>
            </a:endParaRPr>
          </a:p>
          <a:p>
            <a:pPr marL="0" indent="0">
              <a:lnSpc>
                <a:spcPct val="115000"/>
              </a:lnSpc>
              <a:spcBef>
                <a:spcPts val="800"/>
              </a:spcBef>
              <a:buNone/>
            </a:pPr>
            <a:r>
              <a:rPr lang="en-US" sz="2400" dirty="0">
                <a:solidFill>
                  <a:srgbClr val="1B1C1D"/>
                </a:solidFill>
                <a:latin typeface="+mj-lt"/>
                <a:ea typeface="Google Sans Text"/>
                <a:cs typeface="Google Sans Text"/>
                <a:sym typeface="Google Sans Text"/>
              </a:rPr>
              <a:t>Stakeholder engagement must occur at every phase.</a:t>
            </a:r>
            <a:endParaRPr lang="en-US" dirty="0">
              <a:latin typeface="+mj-lt"/>
            </a:endParaRPr>
          </a:p>
        </p:txBody>
      </p:sp>
      <p:sp>
        <p:nvSpPr>
          <p:cNvPr id="14" name="Text Placeholder 13">
            <a:extLst>
              <a:ext uri="{FF2B5EF4-FFF2-40B4-BE49-F238E27FC236}">
                <a16:creationId xmlns:a16="http://schemas.microsoft.com/office/drawing/2014/main" id="{4C9228FE-B1B6-4EC6-70B8-C6E504FFAFF1}"/>
              </a:ext>
            </a:extLst>
          </p:cNvPr>
          <p:cNvSpPr>
            <a:spLocks noGrp="1"/>
          </p:cNvSpPr>
          <p:nvPr>
            <p:ph type="body" sz="quarter" idx="15"/>
          </p:nvPr>
        </p:nvSpPr>
        <p:spPr>
          <a:xfrm>
            <a:off x="782425" y="5746300"/>
            <a:ext cx="11014288" cy="510898"/>
          </a:xfrm>
        </p:spPr>
        <p:txBody>
          <a:bodyPr>
            <a:normAutofit/>
          </a:bodyPr>
          <a:lstStyle/>
          <a:p>
            <a:pPr marL="0" indent="0" algn="ctr">
              <a:buNone/>
            </a:pPr>
            <a:r>
              <a:rPr lang="en-US" sz="1800" dirty="0">
                <a:solidFill>
                  <a:srgbClr val="104E72"/>
                </a:solidFill>
                <a:ea typeface="Libre Baskerville" pitchFamily="34" charset="-122"/>
                <a:cs typeface="Libre Baskerville" pitchFamily="34" charset="-120"/>
              </a:rPr>
              <a:t>"We don't just do our best—we do better than our best the next time to be always better."</a:t>
            </a:r>
            <a:endParaRPr lang="en-US" sz="1800" dirty="0"/>
          </a:p>
        </p:txBody>
      </p:sp>
      <p:pic>
        <p:nvPicPr>
          <p:cNvPr id="9" name="Image 8">
            <a:extLst>
              <a:ext uri="{FF2B5EF4-FFF2-40B4-BE49-F238E27FC236}">
                <a16:creationId xmlns:a16="http://schemas.microsoft.com/office/drawing/2014/main" id="{41280BE1-4705-95C5-51F5-245D14EA5A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22435" y="5776666"/>
            <a:ext cx="804466" cy="406301"/>
          </a:xfrm>
          <a:prstGeom prst="rect">
            <a:avLst/>
          </a:prstGeom>
        </p:spPr>
      </p:pic>
      <p:pic>
        <p:nvPicPr>
          <p:cNvPr id="10" name="Graphic 9">
            <a:extLst>
              <a:ext uri="{FF2B5EF4-FFF2-40B4-BE49-F238E27FC236}">
                <a16:creationId xmlns:a16="http://schemas.microsoft.com/office/drawing/2014/main" id="{CB57D1A3-2415-E77E-A75B-EE05D2A9741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2" y="997395"/>
            <a:ext cx="914400" cy="914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416"/>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A1953"/>
                </a:solidFill>
                <a:effectLst/>
                <a:uLnTx/>
                <a:uFillTx/>
                <a:latin typeface="+mj-lt"/>
                <a:ea typeface="Google Sans Text"/>
                <a:cs typeface="Google Sans Text"/>
                <a:sym typeface="Google Sans Text"/>
              </a:rPr>
              <a:t>INFORM</a:t>
            </a:r>
            <a:r>
              <a:rPr kumimoji="0" lang="en-US" sz="4000" b="1" i="0" u="none" strike="noStrike" kern="1200" cap="none" spc="0" normalizeH="0" baseline="0" noProof="0" dirty="0">
                <a:ln>
                  <a:noFill/>
                </a:ln>
                <a:solidFill>
                  <a:srgbClr val="3A1953"/>
                </a:solidFill>
                <a:effectLst/>
                <a:uLnTx/>
                <a:uFillTx/>
                <a:latin typeface="+mj-lt"/>
                <a:ea typeface="Google Sans Text"/>
                <a:cs typeface="Google Sans Text"/>
                <a:sym typeface="Google Sans Text"/>
              </a:rPr>
              <a:t> - Knowing Your Starting Point</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sp>
        <p:nvSpPr>
          <p:cNvPr id="4" name="Content Placeholder 2"/>
          <p:cNvSpPr/>
          <p:nvPr/>
        </p:nvSpPr>
        <p:spPr>
          <a:xfrm>
            <a:off x="785705" y="1505121"/>
            <a:ext cx="10869018" cy="1149350"/>
          </a:xfrm>
          <a:prstGeom prst="rect">
            <a:avLst/>
          </a:prstGeom>
          <a:noFill/>
          <a:ln/>
        </p:spPr>
        <p:txBody>
          <a:bodyPr wrap="square" lIns="0" tIns="0" rIns="0" bIns="0" rtlCol="0" anchor="t"/>
          <a:lstStyle/>
          <a:p>
            <a:pPr>
              <a:lnSpc>
                <a:spcPts val="2250"/>
              </a:lnSpc>
            </a:pPr>
            <a:r>
              <a:rPr lang="en-US" dirty="0">
                <a:solidFill>
                  <a:srgbClr val="000000"/>
                </a:solidFill>
                <a:latin typeface="+mj-lt"/>
                <a:ea typeface="Libre Baskerville" pitchFamily="34" charset="-122"/>
                <a:cs typeface="Libre Baskerville" pitchFamily="34" charset="-120"/>
              </a:rPr>
              <a:t>The Comprehensive Needs Assessment (CNA) forms the core of this stage. By revisiting academic data, staff retention figures, climate surveys, and teacher feedback, you can identify root causes rather than just symptoms. This deeper understanding allows you to prioritize needs effectively, determining which are most critical and which can be realistically addressed through Title II-A resources.</a:t>
            </a:r>
            <a:endParaRPr lang="en-US" dirty="0">
              <a:latin typeface="+mj-lt"/>
            </a:endParaRPr>
          </a:p>
        </p:txBody>
      </p:sp>
      <p:sp>
        <p:nvSpPr>
          <p:cNvPr id="3" name="Content Placeholder 15">
            <a:extLst>
              <a:ext uri="{FF2B5EF4-FFF2-40B4-BE49-F238E27FC236}">
                <a16:creationId xmlns:a16="http://schemas.microsoft.com/office/drawing/2014/main" id="{978C623E-5011-9878-D388-55CA33171CBB}"/>
              </a:ext>
            </a:extLst>
          </p:cNvPr>
          <p:cNvSpPr>
            <a:spLocks noGrp="1"/>
          </p:cNvSpPr>
          <p:nvPr>
            <p:ph sz="half" idx="1"/>
          </p:nvPr>
        </p:nvSpPr>
        <p:spPr>
          <a:xfrm>
            <a:off x="909918" y="3157447"/>
            <a:ext cx="3105474" cy="2619219"/>
          </a:xfrm>
        </p:spPr>
        <p:txBody>
          <a:bodyPr rIns="91440"/>
          <a:lstStyle/>
          <a:p>
            <a:pPr marL="0" lvl="0" indent="0" fontAlgn="base">
              <a:lnSpc>
                <a:spcPct val="114000"/>
              </a:lnSpc>
              <a:spcBef>
                <a:spcPts val="0"/>
              </a:spcBef>
              <a:spcAft>
                <a:spcPts val="612"/>
              </a:spcAft>
              <a:buClr>
                <a:srgbClr val="000000"/>
              </a:buClr>
              <a:buSzPts val="1100"/>
              <a:buNone/>
              <a:defRPr/>
            </a:pPr>
            <a:r>
              <a:rPr lang="en-US" sz="1800" b="1" dirty="0">
                <a:solidFill>
                  <a:srgbClr val="000000"/>
                </a:solidFill>
                <a:ea typeface="Libre Baskerville Bold" pitchFamily="34" charset="-122"/>
                <a:cs typeface="Libre Baskerville Bold" pitchFamily="34" charset="-120"/>
              </a:rPr>
              <a:t>Gather Comprehensive Data</a:t>
            </a:r>
            <a:endParaRPr lang="en-US" sz="1800" dirty="0"/>
          </a:p>
          <a:p>
            <a:pPr marL="0" lvl="0" indent="0" fontAlgn="base">
              <a:lnSpc>
                <a:spcPct val="114000"/>
              </a:lnSpc>
              <a:spcBef>
                <a:spcPts val="0"/>
              </a:spcBef>
              <a:spcAft>
                <a:spcPts val="612"/>
              </a:spcAft>
              <a:buClr>
                <a:srgbClr val="000000"/>
              </a:buClr>
              <a:buSzPts val="1100"/>
              <a:buNone/>
              <a:defRPr/>
            </a:pPr>
            <a:r>
              <a:rPr lang="en-US" sz="1800" dirty="0">
                <a:solidFill>
                  <a:srgbClr val="000000"/>
                </a:solidFill>
                <a:ea typeface="Libre Baskerville" pitchFamily="34" charset="-122"/>
                <a:cs typeface="Libre Baskerville" pitchFamily="34" charset="-120"/>
              </a:rPr>
              <a:t>Collect information from performance reports, surveys, retention statistics, and classroom observations to establish a complete picture.</a:t>
            </a:r>
            <a:endParaRPr lang="en-US" sz="1800" dirty="0"/>
          </a:p>
        </p:txBody>
      </p:sp>
      <p:sp>
        <p:nvSpPr>
          <p:cNvPr id="17" name="Content Placeholder 16">
            <a:extLst>
              <a:ext uri="{FF2B5EF4-FFF2-40B4-BE49-F238E27FC236}">
                <a16:creationId xmlns:a16="http://schemas.microsoft.com/office/drawing/2014/main" id="{841F0B28-E588-524F-95AD-B88FEC4F15C6}"/>
              </a:ext>
            </a:extLst>
          </p:cNvPr>
          <p:cNvSpPr>
            <a:spLocks noGrp="1"/>
          </p:cNvSpPr>
          <p:nvPr>
            <p:ph sz="half" idx="13"/>
          </p:nvPr>
        </p:nvSpPr>
        <p:spPr>
          <a:xfrm>
            <a:off x="4621787" y="3157448"/>
            <a:ext cx="3150334" cy="2764877"/>
          </a:xfrm>
        </p:spPr>
        <p:txBody>
          <a:bodyPr rIns="91440"/>
          <a:lstStyle/>
          <a:p>
            <a:pPr marL="0" lvl="0" indent="0" fontAlgn="base">
              <a:lnSpc>
                <a:spcPct val="114000"/>
              </a:lnSpc>
              <a:spcBef>
                <a:spcPts val="0"/>
              </a:spcBef>
              <a:spcAft>
                <a:spcPts val="612"/>
              </a:spcAft>
              <a:buClr>
                <a:srgbClr val="000000"/>
              </a:buClr>
              <a:buSzPts val="1100"/>
              <a:buNone/>
              <a:defRPr/>
            </a:pPr>
            <a:r>
              <a:rPr lang="en-US" sz="1800" b="1" dirty="0">
                <a:solidFill>
                  <a:srgbClr val="000000"/>
                </a:solidFill>
                <a:ea typeface="Libre Baskerville Bold" pitchFamily="34" charset="-122"/>
                <a:cs typeface="Libre Baskerville Bold" pitchFamily="34" charset="-120"/>
              </a:rPr>
              <a:t>Identify Root Causes</a:t>
            </a:r>
            <a:endParaRPr lang="en-US" sz="1800" dirty="0"/>
          </a:p>
          <a:p>
            <a:pPr marL="0" lvl="0" indent="0" fontAlgn="base">
              <a:lnSpc>
                <a:spcPct val="114000"/>
              </a:lnSpc>
              <a:spcBef>
                <a:spcPts val="0"/>
              </a:spcBef>
              <a:spcAft>
                <a:spcPts val="612"/>
              </a:spcAft>
              <a:buClr>
                <a:srgbClr val="000000"/>
              </a:buClr>
              <a:buSzPts val="1100"/>
              <a:buNone/>
              <a:defRPr/>
            </a:pPr>
            <a:r>
              <a:rPr lang="en-US" sz="1800" dirty="0">
                <a:solidFill>
                  <a:srgbClr val="000000"/>
                </a:solidFill>
                <a:ea typeface="Libre Baskerville" pitchFamily="34" charset="-122"/>
                <a:cs typeface="Libre Baskerville" pitchFamily="34" charset="-120"/>
              </a:rPr>
              <a:t>Look beyond symptoms to understand the underlying factors contributing to challenges in your educational environment.</a:t>
            </a:r>
            <a:endParaRPr lang="en-US" sz="1800" dirty="0"/>
          </a:p>
        </p:txBody>
      </p:sp>
      <p:sp>
        <p:nvSpPr>
          <p:cNvPr id="18" name="Content Placeholder 17">
            <a:extLst>
              <a:ext uri="{FF2B5EF4-FFF2-40B4-BE49-F238E27FC236}">
                <a16:creationId xmlns:a16="http://schemas.microsoft.com/office/drawing/2014/main" id="{ED52D7AC-5F23-BC83-839D-894B44D544BD}"/>
              </a:ext>
            </a:extLst>
          </p:cNvPr>
          <p:cNvSpPr>
            <a:spLocks noGrp="1"/>
          </p:cNvSpPr>
          <p:nvPr>
            <p:ph sz="half" idx="14"/>
          </p:nvPr>
        </p:nvSpPr>
        <p:spPr>
          <a:xfrm>
            <a:off x="8328468" y="3157448"/>
            <a:ext cx="3457001" cy="2767650"/>
          </a:xfrm>
        </p:spPr>
        <p:txBody>
          <a:bodyPr rIns="91440"/>
          <a:lstStyle/>
          <a:p>
            <a:pPr marL="0" lvl="0" indent="0" fontAlgn="base">
              <a:lnSpc>
                <a:spcPct val="114000"/>
              </a:lnSpc>
              <a:spcBef>
                <a:spcPts val="0"/>
              </a:spcBef>
              <a:spcAft>
                <a:spcPts val="612"/>
              </a:spcAft>
              <a:buClr>
                <a:srgbClr val="000000"/>
              </a:buClr>
              <a:buSzPts val="1100"/>
              <a:buNone/>
              <a:defRPr/>
            </a:pPr>
            <a:r>
              <a:rPr lang="en-US" sz="1800" b="1" dirty="0">
                <a:solidFill>
                  <a:srgbClr val="000000"/>
                </a:solidFill>
                <a:ea typeface="Libre Baskerville Bold" pitchFamily="34" charset="-122"/>
                <a:cs typeface="Libre Baskerville Bold" pitchFamily="34" charset="-120"/>
              </a:rPr>
              <a:t>Prioritize Critical Needs</a:t>
            </a:r>
            <a:endParaRPr lang="en-US" sz="1800" dirty="0"/>
          </a:p>
          <a:p>
            <a:pPr marL="0" lvl="0" indent="0" fontAlgn="base">
              <a:lnSpc>
                <a:spcPct val="114000"/>
              </a:lnSpc>
              <a:spcBef>
                <a:spcPts val="0"/>
              </a:spcBef>
              <a:spcAft>
                <a:spcPts val="612"/>
              </a:spcAft>
              <a:buClr>
                <a:srgbClr val="000000"/>
              </a:buClr>
              <a:buSzPts val="1100"/>
              <a:buNone/>
              <a:defRPr/>
            </a:pPr>
            <a:r>
              <a:rPr lang="en-US" sz="1800" dirty="0">
                <a:solidFill>
                  <a:srgbClr val="000000"/>
                </a:solidFill>
                <a:ea typeface="Libre Baskerville" pitchFamily="34" charset="-122"/>
                <a:cs typeface="Libre Baskerville" pitchFamily="34" charset="-120"/>
              </a:rPr>
              <a:t>Determine which areas require immediate attention and which can be effectively addressed with available resources.</a:t>
            </a:r>
            <a:endParaRPr lang="en-US" sz="1800" dirty="0"/>
          </a:p>
        </p:txBody>
      </p:sp>
      <p:grpSp>
        <p:nvGrpSpPr>
          <p:cNvPr id="20" name="Group 19">
            <a:extLst>
              <a:ext uri="{FF2B5EF4-FFF2-40B4-BE49-F238E27FC236}">
                <a16:creationId xmlns:a16="http://schemas.microsoft.com/office/drawing/2014/main" id="{6EAD1AF5-E0F9-75BD-F170-FC89F9E3026E}"/>
              </a:ext>
              <a:ext uri="{C183D7F6-B498-43B3-948B-1728B52AA6E4}">
                <adec:decorative xmlns:adec="http://schemas.microsoft.com/office/drawing/2017/decorative" val="1"/>
              </a:ext>
            </a:extLst>
          </p:cNvPr>
          <p:cNvGrpSpPr/>
          <p:nvPr/>
        </p:nvGrpSpPr>
        <p:grpSpPr>
          <a:xfrm>
            <a:off x="452718" y="3162197"/>
            <a:ext cx="7799586" cy="404019"/>
            <a:chOff x="594419" y="3504108"/>
            <a:chExt cx="7799586" cy="404019"/>
          </a:xfrm>
        </p:grpSpPr>
        <p:sp>
          <p:nvSpPr>
            <p:cNvPr id="5" name="Shape 3"/>
            <p:cNvSpPr/>
            <p:nvPr/>
          </p:nvSpPr>
          <p:spPr>
            <a:xfrm>
              <a:off x="594419" y="3504108"/>
              <a:ext cx="404019" cy="404019"/>
            </a:xfrm>
            <a:prstGeom prst="roundRect">
              <a:avLst>
                <a:gd name="adj" fmla="val 18667"/>
              </a:avLst>
            </a:prstGeom>
            <a:solidFill>
              <a:srgbClr val="C6D5E4"/>
            </a:solidFill>
            <a:ln/>
          </p:spPr>
          <p:txBody>
            <a:bodyPr/>
            <a:lstStyle/>
            <a:p>
              <a:endParaRPr lang="en-US">
                <a:latin typeface="+mj-lt"/>
              </a:endParaRPr>
            </a:p>
          </p:txBody>
        </p:sp>
        <p:pic>
          <p:nvPicPr>
            <p:cNvPr id="6" name="Image 0" descr="preencoded.png"/>
            <p:cNvPicPr>
              <a:picLocks noChangeAspect="1"/>
            </p:cNvPicPr>
            <p:nvPr/>
          </p:nvPicPr>
          <p:blipFill>
            <a:blip r:embed="rId3"/>
            <a:stretch>
              <a:fillRect/>
            </a:stretch>
          </p:blipFill>
          <p:spPr>
            <a:xfrm>
              <a:off x="661788" y="3537793"/>
              <a:ext cx="269280" cy="336649"/>
            </a:xfrm>
            <a:prstGeom prst="rect">
              <a:avLst/>
            </a:prstGeom>
          </p:spPr>
        </p:pic>
        <p:sp>
          <p:nvSpPr>
            <p:cNvPr id="9" name="Shape 6"/>
            <p:cNvSpPr/>
            <p:nvPr/>
          </p:nvSpPr>
          <p:spPr>
            <a:xfrm>
              <a:off x="4292203" y="3504108"/>
              <a:ext cx="404019" cy="404019"/>
            </a:xfrm>
            <a:prstGeom prst="roundRect">
              <a:avLst>
                <a:gd name="adj" fmla="val 18667"/>
              </a:avLst>
            </a:prstGeom>
            <a:solidFill>
              <a:srgbClr val="C6D5E4"/>
            </a:solidFill>
            <a:ln/>
          </p:spPr>
          <p:txBody>
            <a:bodyPr/>
            <a:lstStyle/>
            <a:p>
              <a:endParaRPr lang="en-US">
                <a:latin typeface="+mj-lt"/>
              </a:endParaRPr>
            </a:p>
          </p:txBody>
        </p:sp>
        <p:pic>
          <p:nvPicPr>
            <p:cNvPr id="10" name="Image 1" descr="preencoded.png"/>
            <p:cNvPicPr>
              <a:picLocks noChangeAspect="1"/>
            </p:cNvPicPr>
            <p:nvPr/>
          </p:nvPicPr>
          <p:blipFill>
            <a:blip r:embed="rId4"/>
            <a:stretch>
              <a:fillRect/>
            </a:stretch>
          </p:blipFill>
          <p:spPr>
            <a:xfrm>
              <a:off x="4359571" y="3537793"/>
              <a:ext cx="269280" cy="336649"/>
            </a:xfrm>
            <a:prstGeom prst="rect">
              <a:avLst/>
            </a:prstGeom>
          </p:spPr>
        </p:pic>
        <p:sp>
          <p:nvSpPr>
            <p:cNvPr id="13" name="Shape 9"/>
            <p:cNvSpPr/>
            <p:nvPr/>
          </p:nvSpPr>
          <p:spPr>
            <a:xfrm>
              <a:off x="7989986" y="3504108"/>
              <a:ext cx="404019" cy="404019"/>
            </a:xfrm>
            <a:prstGeom prst="roundRect">
              <a:avLst>
                <a:gd name="adj" fmla="val 18667"/>
              </a:avLst>
            </a:prstGeom>
            <a:solidFill>
              <a:srgbClr val="C6D5E4"/>
            </a:solidFill>
            <a:ln/>
          </p:spPr>
          <p:txBody>
            <a:bodyPr/>
            <a:lstStyle/>
            <a:p>
              <a:endParaRPr lang="en-US">
                <a:latin typeface="+mj-lt"/>
              </a:endParaRPr>
            </a:p>
          </p:txBody>
        </p:sp>
        <p:pic>
          <p:nvPicPr>
            <p:cNvPr id="14" name="Image 2" descr="preencoded.png"/>
            <p:cNvPicPr>
              <a:picLocks noChangeAspect="1"/>
            </p:cNvPicPr>
            <p:nvPr/>
          </p:nvPicPr>
          <p:blipFill>
            <a:blip r:embed="rId5"/>
            <a:stretch>
              <a:fillRect/>
            </a:stretch>
          </p:blipFill>
          <p:spPr>
            <a:xfrm>
              <a:off x="8057355" y="3537793"/>
              <a:ext cx="269280" cy="336649"/>
            </a:xfrm>
            <a:prstGeom prst="rect">
              <a:avLst/>
            </a:prstGeom>
          </p:spPr>
        </p:pic>
      </p:grpSp>
      <p:pic>
        <p:nvPicPr>
          <p:cNvPr id="21" name="Image 8">
            <a:extLst>
              <a:ext uri="{FF2B5EF4-FFF2-40B4-BE49-F238E27FC236}">
                <a16:creationId xmlns:a16="http://schemas.microsoft.com/office/drawing/2014/main" id="{E5663CE3-D303-B753-DF6E-FECB290722F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222435" y="5776666"/>
            <a:ext cx="804466" cy="406301"/>
          </a:xfrm>
          <a:prstGeom prst="rect">
            <a:avLst/>
          </a:prstGeom>
        </p:spPr>
      </p:pic>
      <p:pic>
        <p:nvPicPr>
          <p:cNvPr id="22" name="Graphic 21">
            <a:extLst>
              <a:ext uri="{FF2B5EF4-FFF2-40B4-BE49-F238E27FC236}">
                <a16:creationId xmlns:a16="http://schemas.microsoft.com/office/drawing/2014/main" id="{936D951C-AF5F-48DB-8F0F-58557C875F5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82" y="997395"/>
            <a:ext cx="914400" cy="914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FDEE-2B01-E69E-78E6-D77FE94E4492}"/>
              </a:ext>
            </a:extLst>
          </p:cNvPr>
          <p:cNvSpPr>
            <a:spLocks noGrp="1"/>
          </p:cNvSpPr>
          <p:nvPr>
            <p:ph type="title"/>
          </p:nvPr>
        </p:nvSpPr>
        <p:spPr/>
        <p:txBody>
          <a:bodyPr/>
          <a:lstStyle/>
          <a:p>
            <a:r>
              <a:rPr lang="en-US" sz="4400" dirty="0">
                <a:latin typeface="+mj-lt"/>
              </a:rPr>
              <a:t>Title IIA: Align Spending to Needs</a:t>
            </a:r>
          </a:p>
        </p:txBody>
      </p:sp>
      <p:grpSp>
        <p:nvGrpSpPr>
          <p:cNvPr id="5" name="Group 4" descr="District Performance report">
            <a:extLst>
              <a:ext uri="{FF2B5EF4-FFF2-40B4-BE49-F238E27FC236}">
                <a16:creationId xmlns:a16="http://schemas.microsoft.com/office/drawing/2014/main" id="{1087CC83-8CC9-FEC6-DAAC-EB3FBADB915C}"/>
              </a:ext>
            </a:extLst>
          </p:cNvPr>
          <p:cNvGrpSpPr/>
          <p:nvPr/>
        </p:nvGrpSpPr>
        <p:grpSpPr>
          <a:xfrm>
            <a:off x="185884" y="1888057"/>
            <a:ext cx="11820232" cy="853910"/>
            <a:chOff x="150864" y="4845638"/>
            <a:chExt cx="11820232" cy="853910"/>
          </a:xfrm>
        </p:grpSpPr>
        <p:pic>
          <p:nvPicPr>
            <p:cNvPr id="6" name="Picture 5">
              <a:extLst>
                <a:ext uri="{FF2B5EF4-FFF2-40B4-BE49-F238E27FC236}">
                  <a16:creationId xmlns:a16="http://schemas.microsoft.com/office/drawing/2014/main" id="{0A7C62B5-2856-4A74-493A-819A05BE9039}"/>
                </a:ext>
              </a:extLst>
            </p:cNvPr>
            <p:cNvPicPr>
              <a:picLocks noChangeAspect="1"/>
            </p:cNvPicPr>
            <p:nvPr/>
          </p:nvPicPr>
          <p:blipFill>
            <a:blip r:embed="rId3"/>
            <a:srcRect l="66818" t="11625" r="419" b="79010"/>
            <a:stretch/>
          </p:blipFill>
          <p:spPr>
            <a:xfrm>
              <a:off x="150864" y="4913441"/>
              <a:ext cx="11820232" cy="786107"/>
            </a:xfrm>
            <a:prstGeom prst="rect">
              <a:avLst/>
            </a:prstGeom>
          </p:spPr>
        </p:pic>
        <p:sp>
          <p:nvSpPr>
            <p:cNvPr id="8" name="Oval 7">
              <a:extLst>
                <a:ext uri="{FF2B5EF4-FFF2-40B4-BE49-F238E27FC236}">
                  <a16:creationId xmlns:a16="http://schemas.microsoft.com/office/drawing/2014/main" id="{23341807-1D6C-A811-E97C-209E7008771C}"/>
                </a:ext>
              </a:extLst>
            </p:cNvPr>
            <p:cNvSpPr/>
            <p:nvPr/>
          </p:nvSpPr>
          <p:spPr>
            <a:xfrm>
              <a:off x="2265255" y="4845638"/>
              <a:ext cx="924110" cy="747579"/>
            </a:xfrm>
            <a:prstGeom prst="ellipse">
              <a:avLst/>
            </a:prstGeom>
            <a:noFill/>
            <a:ln w="57150">
              <a:solidFill>
                <a:srgbClr val="6E23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Oval 8">
              <a:extLst>
                <a:ext uri="{FF2B5EF4-FFF2-40B4-BE49-F238E27FC236}">
                  <a16:creationId xmlns:a16="http://schemas.microsoft.com/office/drawing/2014/main" id="{D2AF5B69-8E87-02D3-6679-3943D0FD2C79}"/>
                </a:ext>
              </a:extLst>
            </p:cNvPr>
            <p:cNvSpPr/>
            <p:nvPr/>
          </p:nvSpPr>
          <p:spPr>
            <a:xfrm>
              <a:off x="3300884" y="4862955"/>
              <a:ext cx="924110" cy="747579"/>
            </a:xfrm>
            <a:prstGeom prst="ellipse">
              <a:avLst/>
            </a:prstGeom>
            <a:noFill/>
            <a:ln w="57150">
              <a:solidFill>
                <a:srgbClr val="6E23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Oval 10">
              <a:extLst>
                <a:ext uri="{FF2B5EF4-FFF2-40B4-BE49-F238E27FC236}">
                  <a16:creationId xmlns:a16="http://schemas.microsoft.com/office/drawing/2014/main" id="{2F13D575-CCF5-9EAA-F258-34CE7F688FA8}"/>
                </a:ext>
              </a:extLst>
            </p:cNvPr>
            <p:cNvSpPr/>
            <p:nvPr/>
          </p:nvSpPr>
          <p:spPr>
            <a:xfrm>
              <a:off x="6895518" y="4871381"/>
              <a:ext cx="924110" cy="747579"/>
            </a:xfrm>
            <a:prstGeom prst="ellipse">
              <a:avLst/>
            </a:prstGeom>
            <a:noFill/>
            <a:ln w="57150">
              <a:solidFill>
                <a:srgbClr val="6E23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Oval 12">
              <a:extLst>
                <a:ext uri="{FF2B5EF4-FFF2-40B4-BE49-F238E27FC236}">
                  <a16:creationId xmlns:a16="http://schemas.microsoft.com/office/drawing/2014/main" id="{08D6F81D-2DB5-53A1-1BBB-ABE2C137FF6E}"/>
                </a:ext>
              </a:extLst>
            </p:cNvPr>
            <p:cNvSpPr/>
            <p:nvPr/>
          </p:nvSpPr>
          <p:spPr>
            <a:xfrm>
              <a:off x="7893664" y="4895554"/>
              <a:ext cx="924110" cy="747579"/>
            </a:xfrm>
            <a:prstGeom prst="ellipse">
              <a:avLst/>
            </a:prstGeom>
            <a:noFill/>
            <a:ln w="57150">
              <a:solidFill>
                <a:srgbClr val="6E23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aphicFrame>
        <p:nvGraphicFramePr>
          <p:cNvPr id="15" name="Diagram 14">
            <a:extLst>
              <a:ext uri="{FF2B5EF4-FFF2-40B4-BE49-F238E27FC236}">
                <a16:creationId xmlns:a16="http://schemas.microsoft.com/office/drawing/2014/main" id="{5DECEC2D-7BA5-FC44-E579-F83DA1DF26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48389"/>
              </p:ext>
            </p:extLst>
          </p:nvPr>
        </p:nvGraphicFramePr>
        <p:xfrm>
          <a:off x="1708140" y="1888057"/>
          <a:ext cx="8775720" cy="4104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 8">
            <a:extLst>
              <a:ext uri="{FF2B5EF4-FFF2-40B4-BE49-F238E27FC236}">
                <a16:creationId xmlns:a16="http://schemas.microsoft.com/office/drawing/2014/main" id="{E537986E-22A1-2AB4-0BB8-7D8790D7B42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222435" y="5776666"/>
            <a:ext cx="804466" cy="406301"/>
          </a:xfrm>
          <a:prstGeom prst="rect">
            <a:avLst/>
          </a:prstGeom>
        </p:spPr>
      </p:pic>
      <p:pic>
        <p:nvPicPr>
          <p:cNvPr id="12" name="Graphic 11">
            <a:extLst>
              <a:ext uri="{FF2B5EF4-FFF2-40B4-BE49-F238E27FC236}">
                <a16:creationId xmlns:a16="http://schemas.microsoft.com/office/drawing/2014/main" id="{3186B6A6-5351-6F1F-F7EC-357B614C9BC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82" y="997395"/>
            <a:ext cx="914400" cy="914400"/>
          </a:xfrm>
          <a:prstGeom prst="rect">
            <a:avLst/>
          </a:prstGeom>
        </p:spPr>
      </p:pic>
      <p:sp>
        <p:nvSpPr>
          <p:cNvPr id="7" name="Content Placeholder 6">
            <a:extLst>
              <a:ext uri="{FF2B5EF4-FFF2-40B4-BE49-F238E27FC236}">
                <a16:creationId xmlns:a16="http://schemas.microsoft.com/office/drawing/2014/main" id="{46895B22-7E24-140E-65EE-8CD269DE2489}"/>
              </a:ext>
            </a:extLst>
          </p:cNvPr>
          <p:cNvSpPr>
            <a:spLocks noGrp="1"/>
          </p:cNvSpPr>
          <p:nvPr>
            <p:ph sz="half" idx="1"/>
          </p:nvPr>
        </p:nvSpPr>
        <p:spPr>
          <a:xfrm>
            <a:off x="2089910" y="3769112"/>
            <a:ext cx="2348275" cy="1982445"/>
          </a:xfrm>
        </p:spPr>
        <p:txBody>
          <a:bodyPr rIns="91440"/>
          <a:lstStyle/>
          <a:p>
            <a:pPr marL="0" lvl="0" indent="0" algn="ctr">
              <a:lnSpc>
                <a:spcPct val="100000"/>
              </a:lnSpc>
              <a:spcBef>
                <a:spcPts val="0"/>
              </a:spcBef>
              <a:spcAft>
                <a:spcPts val="600"/>
              </a:spcAft>
              <a:buNone/>
            </a:pPr>
            <a:r>
              <a:rPr lang="en-US" sz="1800" kern="0" dirty="0">
                <a:solidFill>
                  <a:schemeClr val="bg1"/>
                </a:solidFill>
                <a:latin typeface="Palatino Linotype"/>
              </a:rPr>
              <a:t>Student Growth:</a:t>
            </a:r>
            <a:endParaRPr lang="en-US" sz="1800" b="1" kern="0" dirty="0">
              <a:solidFill>
                <a:schemeClr val="bg1"/>
              </a:solidFill>
            </a:endParaRPr>
          </a:p>
          <a:p>
            <a:pPr marL="285750" lvl="1" indent="-285750">
              <a:lnSpc>
                <a:spcPct val="100000"/>
              </a:lnSpc>
              <a:spcBef>
                <a:spcPts val="0"/>
              </a:spcBef>
              <a:spcAft>
                <a:spcPts val="0"/>
              </a:spcAft>
            </a:pPr>
            <a:r>
              <a:rPr lang="en-US" sz="1800" kern="0" dirty="0">
                <a:solidFill>
                  <a:schemeClr val="bg1"/>
                </a:solidFill>
                <a:latin typeface="Palatino Linotype"/>
              </a:rPr>
              <a:t>Trends and Progress</a:t>
            </a:r>
            <a:endParaRPr lang="en-US" sz="1800" b="1" kern="0" dirty="0">
              <a:solidFill>
                <a:schemeClr val="bg1"/>
              </a:solidFill>
            </a:endParaRPr>
          </a:p>
          <a:p>
            <a:pPr marL="285750" lvl="1" indent="-285750">
              <a:lnSpc>
                <a:spcPct val="100000"/>
              </a:lnSpc>
              <a:spcBef>
                <a:spcPts val="0"/>
              </a:spcBef>
              <a:spcAft>
                <a:spcPts val="0"/>
              </a:spcAft>
            </a:pPr>
            <a:r>
              <a:rPr lang="en-US" sz="1800" kern="0" dirty="0">
                <a:solidFill>
                  <a:schemeClr val="bg1"/>
                </a:solidFill>
                <a:latin typeface="Palatino Linotype"/>
              </a:rPr>
              <a:t>Performance Level</a:t>
            </a:r>
            <a:endParaRPr lang="en-US" sz="1800" b="1" kern="0" dirty="0">
              <a:solidFill>
                <a:schemeClr val="bg1"/>
              </a:solidFill>
            </a:endParaRPr>
          </a:p>
          <a:p>
            <a:pPr marL="285750" lvl="1" indent="-285750">
              <a:lnSpc>
                <a:spcPct val="100000"/>
              </a:lnSpc>
              <a:spcBef>
                <a:spcPts val="0"/>
              </a:spcBef>
              <a:spcAft>
                <a:spcPts val="0"/>
              </a:spcAft>
            </a:pPr>
            <a:r>
              <a:rPr lang="en-US" sz="1800" kern="0" dirty="0">
                <a:solidFill>
                  <a:schemeClr val="bg1"/>
                </a:solidFill>
                <a:latin typeface="Palatino Linotype"/>
              </a:rPr>
              <a:t>Growth by Grade</a:t>
            </a:r>
            <a:endParaRPr lang="en-US" sz="1800" b="1" kern="0" dirty="0">
              <a:solidFill>
                <a:schemeClr val="bg1"/>
              </a:solidFill>
            </a:endParaRPr>
          </a:p>
        </p:txBody>
      </p:sp>
      <p:sp>
        <p:nvSpPr>
          <p:cNvPr id="10" name="Content Placeholder 9">
            <a:extLst>
              <a:ext uri="{FF2B5EF4-FFF2-40B4-BE49-F238E27FC236}">
                <a16:creationId xmlns:a16="http://schemas.microsoft.com/office/drawing/2014/main" id="{DA7D2257-5B55-4D90-E247-7E5C28D3F15E}"/>
              </a:ext>
            </a:extLst>
          </p:cNvPr>
          <p:cNvSpPr>
            <a:spLocks noGrp="1"/>
          </p:cNvSpPr>
          <p:nvPr>
            <p:ph sz="half" idx="13"/>
          </p:nvPr>
        </p:nvSpPr>
        <p:spPr>
          <a:xfrm>
            <a:off x="4819954" y="3769112"/>
            <a:ext cx="2656383" cy="3135154"/>
          </a:xfrm>
        </p:spPr>
        <p:txBody>
          <a:bodyPr rIns="91440"/>
          <a:lstStyle/>
          <a:p>
            <a:pPr marL="0" lvl="0" indent="0" algn="ctr">
              <a:lnSpc>
                <a:spcPct val="100000"/>
              </a:lnSpc>
              <a:spcBef>
                <a:spcPts val="0"/>
              </a:spcBef>
              <a:spcAft>
                <a:spcPts val="600"/>
              </a:spcAft>
              <a:buNone/>
            </a:pPr>
            <a:r>
              <a:rPr lang="en-US" sz="1650" kern="0" dirty="0">
                <a:solidFill>
                  <a:schemeClr val="bg1"/>
                </a:solidFill>
                <a:latin typeface="Palatino Linotype"/>
              </a:rPr>
              <a:t>Academic Achievement:</a:t>
            </a:r>
            <a:endParaRPr lang="en-US" sz="1650" kern="0" dirty="0">
              <a:solidFill>
                <a:schemeClr val="bg1"/>
              </a:solidFill>
            </a:endParaRPr>
          </a:p>
          <a:p>
            <a:pPr marL="285750" lvl="1" indent="-285750">
              <a:lnSpc>
                <a:spcPct val="100000"/>
              </a:lnSpc>
              <a:spcBef>
                <a:spcPts val="0"/>
              </a:spcBef>
              <a:spcAft>
                <a:spcPts val="0"/>
              </a:spcAft>
            </a:pPr>
            <a:r>
              <a:rPr lang="en-US" sz="1650" kern="0" dirty="0">
                <a:solidFill>
                  <a:schemeClr val="bg1"/>
                </a:solidFill>
                <a:latin typeface="Palatino Linotype"/>
              </a:rPr>
              <a:t>ELA Assessment- Performance by Grade</a:t>
            </a:r>
          </a:p>
          <a:p>
            <a:pPr marL="285750" lvl="1" indent="-285750">
              <a:lnSpc>
                <a:spcPct val="100000"/>
              </a:lnSpc>
              <a:spcBef>
                <a:spcPts val="0"/>
              </a:spcBef>
              <a:spcAft>
                <a:spcPts val="0"/>
              </a:spcAft>
            </a:pPr>
            <a:r>
              <a:rPr lang="en-US" sz="1650" kern="0" dirty="0">
                <a:solidFill>
                  <a:schemeClr val="bg1"/>
                </a:solidFill>
                <a:latin typeface="Palatino Linotype"/>
              </a:rPr>
              <a:t>Mathematics Assessment – Performance by Grade </a:t>
            </a:r>
          </a:p>
          <a:p>
            <a:pPr marL="285750" lvl="1" indent="-285750">
              <a:lnSpc>
                <a:spcPct val="100000"/>
              </a:lnSpc>
              <a:spcBef>
                <a:spcPts val="0"/>
              </a:spcBef>
              <a:spcAft>
                <a:spcPts val="0"/>
              </a:spcAft>
            </a:pPr>
            <a:r>
              <a:rPr lang="en-US" sz="1650" kern="0" dirty="0">
                <a:solidFill>
                  <a:schemeClr val="bg1"/>
                </a:solidFill>
                <a:latin typeface="Palatino Linotype"/>
              </a:rPr>
              <a:t>Graduation Proficiency Assessment</a:t>
            </a:r>
          </a:p>
        </p:txBody>
      </p:sp>
      <p:sp>
        <p:nvSpPr>
          <p:cNvPr id="14" name="Content Placeholder 13">
            <a:extLst>
              <a:ext uri="{FF2B5EF4-FFF2-40B4-BE49-F238E27FC236}">
                <a16:creationId xmlns:a16="http://schemas.microsoft.com/office/drawing/2014/main" id="{723447C3-9E1A-DB63-7150-8D8EF669B3D6}"/>
              </a:ext>
            </a:extLst>
          </p:cNvPr>
          <p:cNvSpPr>
            <a:spLocks noGrp="1"/>
          </p:cNvSpPr>
          <p:nvPr>
            <p:ph sz="half" idx="14"/>
          </p:nvPr>
        </p:nvSpPr>
        <p:spPr>
          <a:xfrm>
            <a:off x="7656283" y="3787637"/>
            <a:ext cx="2445807" cy="2160735"/>
          </a:xfrm>
        </p:spPr>
        <p:txBody>
          <a:bodyPr rIns="91440"/>
          <a:lstStyle/>
          <a:p>
            <a:pPr marL="0" indent="0" algn="ctr">
              <a:lnSpc>
                <a:spcPct val="100000"/>
              </a:lnSpc>
              <a:spcBef>
                <a:spcPts val="0"/>
              </a:spcBef>
              <a:spcAft>
                <a:spcPts val="600"/>
              </a:spcAft>
              <a:buNone/>
            </a:pPr>
            <a:r>
              <a:rPr lang="en-US" sz="1650" dirty="0">
                <a:solidFill>
                  <a:schemeClr val="bg1"/>
                </a:solidFill>
              </a:rPr>
              <a:t>Staff:</a:t>
            </a:r>
          </a:p>
          <a:p>
            <a:pPr>
              <a:lnSpc>
                <a:spcPct val="100000"/>
              </a:lnSpc>
              <a:spcBef>
                <a:spcPts val="0"/>
              </a:spcBef>
              <a:spcAft>
                <a:spcPts val="0"/>
              </a:spcAft>
            </a:pPr>
            <a:r>
              <a:rPr lang="en-US" sz="1650" dirty="0">
                <a:solidFill>
                  <a:schemeClr val="bg1"/>
                </a:solidFill>
              </a:rPr>
              <a:t>Staff Counts</a:t>
            </a:r>
          </a:p>
          <a:p>
            <a:pPr>
              <a:lnSpc>
                <a:spcPct val="100000"/>
              </a:lnSpc>
              <a:spcBef>
                <a:spcPts val="0"/>
              </a:spcBef>
              <a:spcAft>
                <a:spcPts val="0"/>
              </a:spcAft>
            </a:pPr>
            <a:r>
              <a:rPr lang="en-US" sz="1650" dirty="0">
                <a:solidFill>
                  <a:schemeClr val="bg1"/>
                </a:solidFill>
              </a:rPr>
              <a:t>Student and Staff Ratios</a:t>
            </a:r>
          </a:p>
          <a:p>
            <a:pPr>
              <a:lnSpc>
                <a:spcPct val="100000"/>
              </a:lnSpc>
              <a:spcBef>
                <a:spcPts val="0"/>
              </a:spcBef>
              <a:spcAft>
                <a:spcPts val="0"/>
              </a:spcAft>
            </a:pPr>
            <a:r>
              <a:rPr lang="en-US" sz="1650" dirty="0">
                <a:solidFill>
                  <a:schemeClr val="bg1"/>
                </a:solidFill>
              </a:rPr>
              <a:t>Teachers and Administrators – One-Year Retention (District Level)</a:t>
            </a:r>
          </a:p>
        </p:txBody>
      </p:sp>
      <p:sp>
        <p:nvSpPr>
          <p:cNvPr id="4" name="Slide Number Placeholder 3">
            <a:extLst>
              <a:ext uri="{FF2B5EF4-FFF2-40B4-BE49-F238E27FC236}">
                <a16:creationId xmlns:a16="http://schemas.microsoft.com/office/drawing/2014/main" id="{EE90B8D7-946A-0FD3-DFC7-6B7A847FEE0D}"/>
              </a:ext>
            </a:extLst>
          </p:cNvPr>
          <p:cNvSpPr>
            <a:spLocks noGrp="1"/>
          </p:cNvSpPr>
          <p:nvPr>
            <p:ph type="sldNum" sz="quarter" idx="12"/>
          </p:nvPr>
        </p:nvSpPr>
        <p:spPr/>
        <p:txBody>
          <a:bodyPr/>
          <a:lstStyle/>
          <a:p>
            <a:fld id="{A3D1C70C-36A2-44FC-A083-98959550CFF4}" type="slidenum">
              <a:rPr lang="en-US" smtClean="0">
                <a:latin typeface="+mj-lt"/>
              </a:rPr>
              <a:pPr/>
              <a:t>17</a:t>
            </a:fld>
            <a:endParaRPr lang="en-US">
              <a:latin typeface="+mj-lt"/>
            </a:endParaRPr>
          </a:p>
        </p:txBody>
      </p:sp>
    </p:spTree>
    <p:extLst>
      <p:ext uri="{BB962C8B-B14F-4D97-AF65-F5344CB8AC3E}">
        <p14:creationId xmlns:p14="http://schemas.microsoft.com/office/powerpoint/2010/main" val="98877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6F2494B7-A014-2698-F55A-E3ED7362D465}"/>
              </a:ext>
            </a:extLst>
          </p:cNvPr>
          <p:cNvSpPr txBox="1">
            <a:spLocks noGrp="1"/>
          </p:cNvSpPr>
          <p:nvPr>
            <p:ph type="title"/>
          </p:nvPr>
        </p:nvSpPr>
        <p:spPr>
          <a:xfrm>
            <a:off x="1247751" y="108844"/>
            <a:ext cx="10096959" cy="747579"/>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a:lstStyle>
          <a:p>
            <a:pPr marL="0" marR="0" lvl="0" indent="0" algn="l" defTabSz="685800" rtl="0" eaLnBrk="1" fontAlgn="auto" latinLnBrk="0" hangingPunct="1">
              <a:lnSpc>
                <a:spcPct val="115000"/>
              </a:lnSpc>
              <a:spcBef>
                <a:spcPts val="800"/>
              </a:spcBef>
              <a:spcAft>
                <a:spcPts val="800"/>
              </a:spcAft>
              <a:buClr>
                <a:schemeClr val="dk1"/>
              </a:buClr>
              <a:buSzPts val="1100"/>
              <a:buFontTx/>
              <a:buNone/>
              <a:tabLst/>
              <a:defRPr/>
            </a:pPr>
            <a:r>
              <a:rPr kumimoji="0" lang="en-US" sz="4400" b="1" i="0" u="none" strike="noStrike" kern="1200" cap="none" spc="0" normalizeH="0" baseline="0" noProof="0" dirty="0">
                <a:ln>
                  <a:noFill/>
                </a:ln>
                <a:solidFill>
                  <a:srgbClr val="0832B8"/>
                </a:solidFill>
                <a:effectLst/>
                <a:uLnTx/>
                <a:uFillTx/>
                <a:latin typeface="+mj-lt"/>
                <a:ea typeface="Google Sans Text"/>
                <a:cs typeface="Google Sans Text"/>
                <a:sym typeface="Google Sans Text"/>
              </a:rPr>
              <a:t>SELECT – Choosing What Works</a:t>
            </a:r>
            <a:endParaRPr kumimoji="0" lang="en-US" sz="4400" b="1" i="0" u="none" strike="noStrike" kern="1200" cap="none" spc="0" normalizeH="0" baseline="0" noProof="0" dirty="0">
              <a:ln>
                <a:noFill/>
              </a:ln>
              <a:solidFill>
                <a:srgbClr val="0832B8"/>
              </a:solidFill>
              <a:effectLst/>
              <a:uLnTx/>
              <a:uFillTx/>
              <a:latin typeface="+mj-lt"/>
              <a:ea typeface="+mj-ea"/>
              <a:cs typeface="+mj-cs"/>
            </a:endParaRPr>
          </a:p>
        </p:txBody>
      </p:sp>
      <p:sp>
        <p:nvSpPr>
          <p:cNvPr id="3" name="Content Placeholder 2">
            <a:extLst>
              <a:ext uri="{FF2B5EF4-FFF2-40B4-BE49-F238E27FC236}">
                <a16:creationId xmlns:a16="http://schemas.microsoft.com/office/drawing/2014/main" id="{9DBD845D-AC6A-335D-9179-7DC0CF312AF4}"/>
              </a:ext>
            </a:extLst>
          </p:cNvPr>
          <p:cNvSpPr>
            <a:spLocks noGrp="1"/>
          </p:cNvSpPr>
          <p:nvPr>
            <p:ph idx="1"/>
          </p:nvPr>
        </p:nvSpPr>
        <p:spPr>
          <a:xfrm>
            <a:off x="2045740" y="1430627"/>
            <a:ext cx="9939644" cy="747579"/>
          </a:xfrm>
        </p:spPr>
        <p:txBody>
          <a:bodyPr/>
          <a:lstStyle/>
          <a:p>
            <a:pPr marL="0" lvl="0" indent="0">
              <a:lnSpc>
                <a:spcPct val="100000"/>
              </a:lnSpc>
              <a:spcBef>
                <a:spcPts val="0"/>
              </a:spcBef>
              <a:spcAft>
                <a:spcPts val="600"/>
              </a:spcAft>
              <a:buNone/>
              <a:defRPr/>
            </a:pPr>
            <a:r>
              <a:rPr lang="en-US" sz="2000" b="1" dirty="0">
                <a:solidFill>
                  <a:srgbClr val="000000"/>
                </a:solidFill>
                <a:ea typeface="Libre Baskerville Bold" pitchFamily="34" charset="-122"/>
                <a:cs typeface="Libre Baskerville Bold" pitchFamily="34" charset="-120"/>
              </a:rPr>
              <a:t>Match to Needs</a:t>
            </a:r>
            <a:endParaRPr lang="en-US" sz="2000" dirty="0"/>
          </a:p>
          <a:p>
            <a:pPr marL="0" lvl="0" indent="0">
              <a:lnSpc>
                <a:spcPct val="100000"/>
              </a:lnSpc>
              <a:spcBef>
                <a:spcPts val="0"/>
              </a:spcBef>
              <a:spcAft>
                <a:spcPts val="0"/>
              </a:spcAft>
              <a:buNone/>
              <a:defRPr/>
            </a:pPr>
            <a:r>
              <a:rPr lang="en-US" sz="1800" dirty="0">
                <a:solidFill>
                  <a:srgbClr val="000000"/>
                </a:solidFill>
                <a:ea typeface="Libre Baskerville" pitchFamily="34" charset="-122"/>
                <a:cs typeface="Libre Baskerville" pitchFamily="34" charset="-120"/>
              </a:rPr>
              <a:t>Align strategies directly with identified challenges</a:t>
            </a:r>
            <a:endParaRPr lang="en-US" sz="1800" dirty="0"/>
          </a:p>
        </p:txBody>
      </p:sp>
      <p:sp>
        <p:nvSpPr>
          <p:cNvPr id="5" name="Content Placeholder 4">
            <a:extLst>
              <a:ext uri="{FF2B5EF4-FFF2-40B4-BE49-F238E27FC236}">
                <a16:creationId xmlns:a16="http://schemas.microsoft.com/office/drawing/2014/main" id="{6C1E28BF-62A5-F257-6EE3-ACAC0AAE48B9}"/>
              </a:ext>
            </a:extLst>
          </p:cNvPr>
          <p:cNvSpPr>
            <a:spLocks noGrp="1"/>
          </p:cNvSpPr>
          <p:nvPr>
            <p:ph idx="13"/>
          </p:nvPr>
        </p:nvSpPr>
        <p:spPr>
          <a:xfrm>
            <a:off x="2782579" y="2550610"/>
            <a:ext cx="9262961" cy="907409"/>
          </a:xfrm>
        </p:spPr>
        <p:txBody>
          <a:bodyPr/>
          <a:lstStyle/>
          <a:p>
            <a:pPr marL="0" lvl="0" indent="0">
              <a:lnSpc>
                <a:spcPct val="100000"/>
              </a:lnSpc>
              <a:spcBef>
                <a:spcPts val="0"/>
              </a:spcBef>
              <a:spcAft>
                <a:spcPts val="0"/>
              </a:spcAft>
              <a:buNone/>
              <a:defRPr/>
            </a:pPr>
            <a:r>
              <a:rPr lang="en-US" sz="2000" b="1" dirty="0">
                <a:solidFill>
                  <a:srgbClr val="000000"/>
                </a:solidFill>
                <a:ea typeface="Libre Baskerville Bold" pitchFamily="34" charset="-122"/>
                <a:cs typeface="Libre Baskerville Bold" pitchFamily="34" charset="-120"/>
              </a:rPr>
              <a:t>Evidence-Based Practices</a:t>
            </a:r>
            <a:endParaRPr lang="en-US" sz="2000" dirty="0"/>
          </a:p>
          <a:p>
            <a:pPr marL="0" lvl="0" indent="0">
              <a:lnSpc>
                <a:spcPct val="100000"/>
              </a:lnSpc>
              <a:spcBef>
                <a:spcPts val="600"/>
              </a:spcBef>
              <a:spcAft>
                <a:spcPts val="0"/>
              </a:spcAft>
              <a:buNone/>
              <a:defRPr/>
            </a:pPr>
            <a:r>
              <a:rPr lang="en-US" sz="1800" dirty="0">
                <a:solidFill>
                  <a:srgbClr val="000000"/>
                </a:solidFill>
                <a:ea typeface="Libre Baskerville" pitchFamily="34" charset="-122"/>
                <a:cs typeface="Libre Baskerville" pitchFamily="34" charset="-120"/>
              </a:rPr>
              <a:t>Prioritize strategies with proven effectiveness</a:t>
            </a:r>
            <a:endParaRPr lang="en-US" sz="1800" dirty="0"/>
          </a:p>
        </p:txBody>
      </p:sp>
      <p:sp>
        <p:nvSpPr>
          <p:cNvPr id="10" name="Content Placeholder 9">
            <a:extLst>
              <a:ext uri="{FF2B5EF4-FFF2-40B4-BE49-F238E27FC236}">
                <a16:creationId xmlns:a16="http://schemas.microsoft.com/office/drawing/2014/main" id="{225C8240-0D91-4A3B-62CC-13F47B7B29AD}"/>
              </a:ext>
            </a:extLst>
          </p:cNvPr>
          <p:cNvSpPr>
            <a:spLocks noGrp="1"/>
          </p:cNvSpPr>
          <p:nvPr>
            <p:ph sz="quarter" idx="14"/>
          </p:nvPr>
        </p:nvSpPr>
        <p:spPr>
          <a:xfrm>
            <a:off x="3597110" y="3817859"/>
            <a:ext cx="8448430" cy="914400"/>
          </a:xfrm>
        </p:spPr>
        <p:txBody>
          <a:bodyPr>
            <a:normAutofit/>
          </a:bodyPr>
          <a:lstStyle/>
          <a:p>
            <a:pPr marL="0" lvl="0" indent="0">
              <a:lnSpc>
                <a:spcPct val="100000"/>
              </a:lnSpc>
              <a:spcBef>
                <a:spcPts val="0"/>
              </a:spcBef>
              <a:spcAft>
                <a:spcPts val="0"/>
              </a:spcAft>
              <a:buNone/>
              <a:defRPr/>
            </a:pPr>
            <a:r>
              <a:rPr lang="en-US" sz="2000" b="1" dirty="0">
                <a:solidFill>
                  <a:srgbClr val="000000"/>
                </a:solidFill>
                <a:ea typeface="Libre Baskerville Bold" pitchFamily="34" charset="-122"/>
                <a:cs typeface="Libre Baskerville Bold" pitchFamily="34" charset="-120"/>
              </a:rPr>
              <a:t>Context Considerations</a:t>
            </a:r>
            <a:endParaRPr lang="en-US" sz="2000" dirty="0"/>
          </a:p>
          <a:p>
            <a:pPr marL="0" lvl="0" indent="0">
              <a:lnSpc>
                <a:spcPct val="100000"/>
              </a:lnSpc>
              <a:spcBef>
                <a:spcPts val="600"/>
              </a:spcBef>
              <a:spcAft>
                <a:spcPts val="0"/>
              </a:spcAft>
              <a:buNone/>
              <a:defRPr/>
            </a:pPr>
            <a:r>
              <a:rPr lang="en-US" sz="1800" dirty="0">
                <a:solidFill>
                  <a:srgbClr val="000000"/>
                </a:solidFill>
                <a:ea typeface="Libre Baskerville" pitchFamily="34" charset="-122"/>
                <a:cs typeface="Libre Baskerville" pitchFamily="34" charset="-120"/>
              </a:rPr>
              <a:t>Evaluate fit with local environment and resources</a:t>
            </a:r>
            <a:endParaRPr lang="en-US" sz="1800" dirty="0"/>
          </a:p>
        </p:txBody>
      </p:sp>
      <p:sp>
        <p:nvSpPr>
          <p:cNvPr id="11" name="Content Placeholder 10">
            <a:extLst>
              <a:ext uri="{FF2B5EF4-FFF2-40B4-BE49-F238E27FC236}">
                <a16:creationId xmlns:a16="http://schemas.microsoft.com/office/drawing/2014/main" id="{B79899F5-2C64-3F72-AA85-C147B1ABBBC1}"/>
              </a:ext>
            </a:extLst>
          </p:cNvPr>
          <p:cNvSpPr>
            <a:spLocks noGrp="1"/>
          </p:cNvSpPr>
          <p:nvPr>
            <p:ph sz="quarter" idx="15"/>
          </p:nvPr>
        </p:nvSpPr>
        <p:spPr>
          <a:xfrm>
            <a:off x="4282067" y="4970173"/>
            <a:ext cx="7754495" cy="914400"/>
          </a:xfrm>
        </p:spPr>
        <p:txBody>
          <a:bodyPr>
            <a:normAutofit/>
          </a:bodyPr>
          <a:lstStyle/>
          <a:p>
            <a:pPr marL="0" lvl="0" indent="0">
              <a:lnSpc>
                <a:spcPct val="100000"/>
              </a:lnSpc>
              <a:spcBef>
                <a:spcPts val="0"/>
              </a:spcBef>
              <a:spcAft>
                <a:spcPts val="0"/>
              </a:spcAft>
              <a:buNone/>
              <a:defRPr/>
            </a:pPr>
            <a:r>
              <a:rPr lang="en-US" sz="2000" b="1" dirty="0">
                <a:solidFill>
                  <a:srgbClr val="000000"/>
                </a:solidFill>
                <a:ea typeface="Libre Baskerville Bold" pitchFamily="34" charset="-122"/>
                <a:cs typeface="Libre Baskerville Bold" pitchFamily="34" charset="-120"/>
              </a:rPr>
              <a:t>Title II-A Alignment</a:t>
            </a:r>
            <a:endParaRPr lang="en-US" sz="2000" dirty="0"/>
          </a:p>
          <a:p>
            <a:pPr marL="0" lvl="0" indent="0">
              <a:lnSpc>
                <a:spcPct val="100000"/>
              </a:lnSpc>
              <a:spcBef>
                <a:spcPts val="600"/>
              </a:spcBef>
              <a:spcAft>
                <a:spcPts val="0"/>
              </a:spcAft>
              <a:buNone/>
              <a:defRPr/>
            </a:pPr>
            <a:r>
              <a:rPr lang="en-US" sz="1800" dirty="0">
                <a:solidFill>
                  <a:srgbClr val="000000"/>
                </a:solidFill>
                <a:ea typeface="Libre Baskerville" pitchFamily="34" charset="-122"/>
                <a:cs typeface="Libre Baskerville" pitchFamily="34" charset="-120"/>
              </a:rPr>
              <a:t>Ensure strategies qualify for funding support</a:t>
            </a:r>
            <a:endParaRPr lang="en-US" sz="1800" dirty="0"/>
          </a:p>
        </p:txBody>
      </p:sp>
      <p:pic>
        <p:nvPicPr>
          <p:cNvPr id="38" name="Graphic 37">
            <a:extLst>
              <a:ext uri="{FF2B5EF4-FFF2-40B4-BE49-F238E27FC236}">
                <a16:creationId xmlns:a16="http://schemas.microsoft.com/office/drawing/2014/main" id="{8772D5F6-49C6-8908-B1C7-9C59E0078C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2" y="997395"/>
            <a:ext cx="914400" cy="914400"/>
          </a:xfrm>
          <a:prstGeom prst="rect">
            <a:avLst/>
          </a:prstGeom>
        </p:spPr>
      </p:pic>
      <p:grpSp>
        <p:nvGrpSpPr>
          <p:cNvPr id="36" name="Group 35">
            <a:extLst>
              <a:ext uri="{FF2B5EF4-FFF2-40B4-BE49-F238E27FC236}">
                <a16:creationId xmlns:a16="http://schemas.microsoft.com/office/drawing/2014/main" id="{CED03CB5-44EF-9271-0C79-DA90970EB907}"/>
              </a:ext>
              <a:ext uri="{C183D7F6-B498-43B3-948B-1728B52AA6E4}">
                <adec:decorative xmlns:adec="http://schemas.microsoft.com/office/drawing/2017/decorative" val="1"/>
              </a:ext>
            </a:extLst>
          </p:cNvPr>
          <p:cNvGrpSpPr/>
          <p:nvPr/>
        </p:nvGrpSpPr>
        <p:grpSpPr>
          <a:xfrm>
            <a:off x="1968215" y="2291068"/>
            <a:ext cx="8973055" cy="2619066"/>
            <a:chOff x="4086622" y="3658593"/>
            <a:chExt cx="7408467" cy="1713705"/>
          </a:xfrm>
        </p:grpSpPr>
        <p:grpSp>
          <p:nvGrpSpPr>
            <p:cNvPr id="28" name="Group 27">
              <a:extLst>
                <a:ext uri="{FF2B5EF4-FFF2-40B4-BE49-F238E27FC236}">
                  <a16:creationId xmlns:a16="http://schemas.microsoft.com/office/drawing/2014/main" id="{C7DCD8F3-C0B8-8A14-338E-05405891AA68}"/>
                </a:ext>
              </a:extLst>
            </p:cNvPr>
            <p:cNvGrpSpPr/>
            <p:nvPr/>
          </p:nvGrpSpPr>
          <p:grpSpPr>
            <a:xfrm>
              <a:off x="4086622" y="3658593"/>
              <a:ext cx="7408466" cy="861615"/>
              <a:chOff x="4086622" y="3658593"/>
              <a:chExt cx="7408466" cy="861615"/>
            </a:xfrm>
          </p:grpSpPr>
          <p:sp>
            <p:nvSpPr>
              <p:cNvPr id="9" name="Shape 5"/>
              <p:cNvSpPr/>
              <p:nvPr/>
            </p:nvSpPr>
            <p:spPr>
              <a:xfrm>
                <a:off x="4086622" y="3658593"/>
                <a:ext cx="7408466" cy="9525"/>
              </a:xfrm>
              <a:prstGeom prst="roundRect">
                <a:avLst>
                  <a:gd name="adj" fmla="val 625116"/>
                </a:avLst>
              </a:prstGeom>
              <a:solidFill>
                <a:srgbClr val="C6D5E4"/>
              </a:solidFill>
              <a:ln/>
            </p:spPr>
            <p:txBody>
              <a:bodyPr/>
              <a:lstStyle/>
              <a:p>
                <a:endParaRPr lang="en-US" sz="1500">
                  <a:latin typeface="+mj-lt"/>
                </a:endParaRPr>
              </a:p>
            </p:txBody>
          </p:sp>
          <p:sp>
            <p:nvSpPr>
              <p:cNvPr id="14" name="Shape 8"/>
              <p:cNvSpPr/>
              <p:nvPr/>
            </p:nvSpPr>
            <p:spPr>
              <a:xfrm>
                <a:off x="4759127" y="4510683"/>
                <a:ext cx="6735961" cy="9525"/>
              </a:xfrm>
              <a:prstGeom prst="roundRect">
                <a:avLst>
                  <a:gd name="adj" fmla="val 625116"/>
                </a:avLst>
              </a:prstGeom>
              <a:solidFill>
                <a:srgbClr val="C6D5E4"/>
              </a:solidFill>
              <a:ln/>
            </p:spPr>
            <p:txBody>
              <a:bodyPr/>
              <a:lstStyle/>
              <a:p>
                <a:endParaRPr lang="en-US" sz="1500">
                  <a:latin typeface="+mj-lt"/>
                </a:endParaRPr>
              </a:p>
            </p:txBody>
          </p:sp>
        </p:grpSp>
        <p:sp>
          <p:nvSpPr>
            <p:cNvPr id="19" name="Shape 11"/>
            <p:cNvSpPr/>
            <p:nvPr/>
          </p:nvSpPr>
          <p:spPr>
            <a:xfrm>
              <a:off x="5431632" y="5362773"/>
              <a:ext cx="6063457" cy="9525"/>
            </a:xfrm>
            <a:prstGeom prst="roundRect">
              <a:avLst>
                <a:gd name="adj" fmla="val 625116"/>
              </a:avLst>
            </a:prstGeom>
            <a:solidFill>
              <a:srgbClr val="C6D5E4"/>
            </a:solidFill>
            <a:ln/>
          </p:spPr>
          <p:txBody>
            <a:bodyPr/>
            <a:lstStyle/>
            <a:p>
              <a:endParaRPr lang="en-US" sz="1500">
                <a:latin typeface="+mj-lt"/>
              </a:endParaRPr>
            </a:p>
          </p:txBody>
        </p:sp>
      </p:grpSp>
      <p:pic>
        <p:nvPicPr>
          <p:cNvPr id="26" name="Image 8">
            <a:extLst>
              <a:ext uri="{FF2B5EF4-FFF2-40B4-BE49-F238E27FC236}">
                <a16:creationId xmlns:a16="http://schemas.microsoft.com/office/drawing/2014/main" id="{558A828C-686B-3206-BB0D-FCC26FCF99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222435" y="5776666"/>
            <a:ext cx="804466" cy="406301"/>
          </a:xfrm>
          <a:prstGeom prst="rect">
            <a:avLst/>
          </a:prstGeom>
        </p:spPr>
      </p:pic>
      <p:sp>
        <p:nvSpPr>
          <p:cNvPr id="2" name="Right Triangle 1">
            <a:extLst>
              <a:ext uri="{FF2B5EF4-FFF2-40B4-BE49-F238E27FC236}">
                <a16:creationId xmlns:a16="http://schemas.microsoft.com/office/drawing/2014/main" id="{DC510379-B1B1-2E27-AC76-6C57381F5177}"/>
              </a:ext>
              <a:ext uri="{C183D7F6-B498-43B3-948B-1728B52AA6E4}">
                <adec:decorative xmlns:adec="http://schemas.microsoft.com/office/drawing/2017/decorative" val="1"/>
              </a:ext>
            </a:extLst>
          </p:cNvPr>
          <p:cNvSpPr/>
          <p:nvPr/>
        </p:nvSpPr>
        <p:spPr>
          <a:xfrm>
            <a:off x="1093509" y="1228828"/>
            <a:ext cx="2793341" cy="4633811"/>
          </a:xfrm>
          <a:prstGeom prst="rtTriangle">
            <a:avLst/>
          </a:prstGeom>
          <a:solidFill>
            <a:srgbClr val="C6D5E4"/>
          </a:solidFill>
          <a:ln>
            <a:solidFill>
              <a:srgbClr val="C6D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60C843B-34E9-060C-C712-EC091C627415}"/>
              </a:ext>
              <a:ext uri="{C183D7F6-B498-43B3-948B-1728B52AA6E4}">
                <adec:decorative xmlns:adec="http://schemas.microsoft.com/office/drawing/2017/decorative" val="1"/>
              </a:ext>
            </a:extLst>
          </p:cNvPr>
          <p:cNvCxnSpPr/>
          <p:nvPr/>
        </p:nvCxnSpPr>
        <p:spPr>
          <a:xfrm flipH="1">
            <a:off x="909918" y="2291067"/>
            <a:ext cx="1187002" cy="145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FDF34BD-EC0F-C487-017D-CCE30CA3F1DC}"/>
              </a:ext>
              <a:ext uri="{C183D7F6-B498-43B3-948B-1728B52AA6E4}">
                <adec:decorative xmlns:adec="http://schemas.microsoft.com/office/drawing/2017/decorative" val="1"/>
              </a:ext>
            </a:extLst>
          </p:cNvPr>
          <p:cNvCxnSpPr>
            <a:cxnSpLocks/>
          </p:cNvCxnSpPr>
          <p:nvPr/>
        </p:nvCxnSpPr>
        <p:spPr>
          <a:xfrm flipH="1">
            <a:off x="909918" y="3593321"/>
            <a:ext cx="1780503" cy="145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D3B06E-0E8A-453D-6169-31A5185197A6}"/>
              </a:ext>
              <a:ext uri="{C183D7F6-B498-43B3-948B-1728B52AA6E4}">
                <adec:decorative xmlns:adec="http://schemas.microsoft.com/office/drawing/2017/decorative" val="1"/>
              </a:ext>
            </a:extLst>
          </p:cNvPr>
          <p:cNvCxnSpPr>
            <a:cxnSpLocks/>
          </p:cNvCxnSpPr>
          <p:nvPr/>
        </p:nvCxnSpPr>
        <p:spPr>
          <a:xfrm flipH="1">
            <a:off x="989814" y="4895575"/>
            <a:ext cx="2329001" cy="145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9E9EB45-617A-B3C3-EEEB-CA57BBDC6DE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97291" y="1618964"/>
            <a:ext cx="479005" cy="479005"/>
          </a:xfrm>
          <a:prstGeom prst="rect">
            <a:avLst/>
          </a:prstGeom>
        </p:spPr>
      </p:pic>
      <p:pic>
        <p:nvPicPr>
          <p:cNvPr id="30" name="Picture 29">
            <a:extLst>
              <a:ext uri="{FF2B5EF4-FFF2-40B4-BE49-F238E27FC236}">
                <a16:creationId xmlns:a16="http://schemas.microsoft.com/office/drawing/2014/main" id="{AF605FBE-8593-E18C-27A2-02FA0BCA2F9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7290" y="2709970"/>
            <a:ext cx="479005" cy="479005"/>
          </a:xfrm>
          <a:prstGeom prst="rect">
            <a:avLst/>
          </a:prstGeom>
        </p:spPr>
      </p:pic>
      <p:pic>
        <p:nvPicPr>
          <p:cNvPr id="34" name="Picture 33">
            <a:extLst>
              <a:ext uri="{FF2B5EF4-FFF2-40B4-BE49-F238E27FC236}">
                <a16:creationId xmlns:a16="http://schemas.microsoft.com/office/drawing/2014/main" id="{31451E96-BD1E-D822-D805-2A8B518169A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47751" y="4004093"/>
            <a:ext cx="541933" cy="541933"/>
          </a:xfrm>
          <a:prstGeom prst="rect">
            <a:avLst/>
          </a:prstGeom>
        </p:spPr>
      </p:pic>
      <p:pic>
        <p:nvPicPr>
          <p:cNvPr id="40" name="Picture 39">
            <a:extLst>
              <a:ext uri="{FF2B5EF4-FFF2-40B4-BE49-F238E27FC236}">
                <a16:creationId xmlns:a16="http://schemas.microsoft.com/office/drawing/2014/main" id="{42FB6DBF-A906-B425-EAF9-AF7BA584EFD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97290" y="5080782"/>
            <a:ext cx="585604" cy="5856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7C24806-4041-51AF-DFD9-808C92484ED4}"/>
              </a:ext>
            </a:extLst>
          </p:cNvPr>
          <p:cNvSpPr txBox="1">
            <a:spLocks noGrp="1"/>
          </p:cNvSpPr>
          <p:nvPr>
            <p:ph type="title"/>
          </p:nvPr>
        </p:nvSpPr>
        <p:spPr>
          <a:xfrm>
            <a:off x="1256841" y="43374"/>
            <a:ext cx="10096959" cy="108310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a:lstStyle>
          <a:p>
            <a:pPr marL="0" marR="0" lvl="0" indent="0" algn="l" defTabSz="685800" rtl="0" eaLnBrk="1" fontAlgn="auto" latinLnBrk="0" hangingPunct="1">
              <a:lnSpc>
                <a:spcPct val="115000"/>
              </a:lnSpc>
              <a:spcBef>
                <a:spcPts val="800"/>
              </a:spcBef>
              <a:spcAft>
                <a:spcPts val="800"/>
              </a:spcAft>
              <a:buClr>
                <a:schemeClr val="dk1"/>
              </a:buClr>
              <a:buSzPts val="1100"/>
              <a:buFontTx/>
              <a:buNone/>
              <a:tabLst/>
              <a:defRPr/>
            </a:pPr>
            <a:r>
              <a:rPr kumimoji="0" lang="en-US" sz="4400" b="1" i="0" u="none" strike="noStrike" kern="1200" cap="none" spc="0" normalizeH="0" baseline="0" noProof="0" dirty="0">
                <a:ln>
                  <a:noFill/>
                </a:ln>
                <a:solidFill>
                  <a:srgbClr val="5C39F3"/>
                </a:solidFill>
                <a:effectLst/>
                <a:uLnTx/>
                <a:uFillTx/>
                <a:latin typeface="+mj-lt"/>
                <a:ea typeface="Google Sans Text"/>
                <a:cs typeface="Google Sans Text"/>
                <a:sym typeface="Google Sans Text"/>
              </a:rPr>
              <a:t>PLAN – Charting Your Course</a:t>
            </a:r>
            <a:endParaRPr kumimoji="0" lang="en-US" sz="4400" b="1" i="0" u="none" strike="noStrike" kern="1200" cap="none" spc="0" normalizeH="0" baseline="0" noProof="0" dirty="0">
              <a:ln>
                <a:noFill/>
              </a:ln>
              <a:solidFill>
                <a:srgbClr val="5C39F3"/>
              </a:solidFill>
              <a:effectLst/>
              <a:uLnTx/>
              <a:uFillTx/>
              <a:latin typeface="+mj-lt"/>
              <a:ea typeface="+mj-ea"/>
              <a:cs typeface="+mj-cs"/>
            </a:endParaRPr>
          </a:p>
        </p:txBody>
      </p:sp>
      <p:sp>
        <p:nvSpPr>
          <p:cNvPr id="5" name="Content Placeholder 4">
            <a:extLst>
              <a:ext uri="{FF2B5EF4-FFF2-40B4-BE49-F238E27FC236}">
                <a16:creationId xmlns:a16="http://schemas.microsoft.com/office/drawing/2014/main" id="{C3E9FB25-B679-35DF-94BC-1B71FF77472C}"/>
              </a:ext>
            </a:extLst>
          </p:cNvPr>
          <p:cNvSpPr>
            <a:spLocks noGrp="1"/>
          </p:cNvSpPr>
          <p:nvPr>
            <p:ph sz="half" idx="1"/>
          </p:nvPr>
        </p:nvSpPr>
        <p:spPr>
          <a:xfrm>
            <a:off x="1489698" y="1256648"/>
            <a:ext cx="9460800" cy="2315048"/>
          </a:xfrm>
        </p:spPr>
        <p:txBody>
          <a:bodyPr rIns="91440"/>
          <a:lstStyle/>
          <a:p>
            <a:pPr marL="0" indent="0" fontAlgn="base">
              <a:lnSpc>
                <a:spcPct val="100000"/>
              </a:lnSpc>
              <a:spcBef>
                <a:spcPts val="0"/>
              </a:spcBef>
              <a:spcAft>
                <a:spcPts val="0"/>
              </a:spcAft>
              <a:buClr>
                <a:srgbClr val="000000"/>
              </a:buClr>
              <a:buSzPts val="1100"/>
              <a:buNone/>
              <a:defRPr/>
            </a:pPr>
            <a:r>
              <a:rPr lang="en-US" sz="1800" dirty="0">
                <a:solidFill>
                  <a:srgbClr val="000000"/>
                </a:solidFill>
                <a:ea typeface="Libre Baskerville" pitchFamily="34" charset="-122"/>
                <a:cs typeface="Libre Baskerville" pitchFamily="34" charset="-120"/>
              </a:rPr>
              <a:t>Effective planning transforms good intentions into actionable steps that result in outcomes. This stage centers on developing a detailed roadmap for implementation, with the logic model serving as your visual guide. A comprehensive logic model connects your resources, activities, outputs, and desired outcomes in a clear, causal chain.</a:t>
            </a:r>
            <a:endParaRPr lang="en-US" sz="1800" dirty="0"/>
          </a:p>
        </p:txBody>
      </p:sp>
      <p:sp>
        <p:nvSpPr>
          <p:cNvPr id="23" name="Arrow: Right 22">
            <a:extLst>
              <a:ext uri="{FF2B5EF4-FFF2-40B4-BE49-F238E27FC236}">
                <a16:creationId xmlns:a16="http://schemas.microsoft.com/office/drawing/2014/main" id="{B8639C26-F62E-CA72-4BDB-EFFD2164A0AE}"/>
              </a:ext>
            </a:extLst>
          </p:cNvPr>
          <p:cNvSpPr/>
          <p:nvPr/>
        </p:nvSpPr>
        <p:spPr>
          <a:xfrm>
            <a:off x="30171" y="3355685"/>
            <a:ext cx="1338453" cy="1160935"/>
          </a:xfrm>
          <a:prstGeom prst="rightArrow">
            <a:avLst>
              <a:gd name="adj1" fmla="val 50000"/>
              <a:gd name="adj2" fmla="val 16835"/>
            </a:avLst>
          </a:prstGeom>
          <a:solidFill>
            <a:srgbClr val="5C39F3"/>
          </a:solidFill>
          <a:ln>
            <a:solidFill>
              <a:srgbClr val="5C39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Priorities</a:t>
            </a:r>
          </a:p>
        </p:txBody>
      </p:sp>
      <p:sp>
        <p:nvSpPr>
          <p:cNvPr id="8" name="Content Placeholder 7">
            <a:extLst>
              <a:ext uri="{FF2B5EF4-FFF2-40B4-BE49-F238E27FC236}">
                <a16:creationId xmlns:a16="http://schemas.microsoft.com/office/drawing/2014/main" id="{33DB3868-233C-B838-57E5-D5CE07EF8B6F}"/>
              </a:ext>
            </a:extLst>
          </p:cNvPr>
          <p:cNvSpPr>
            <a:spLocks noGrp="1"/>
          </p:cNvSpPr>
          <p:nvPr>
            <p:ph sz="half" idx="13"/>
          </p:nvPr>
        </p:nvSpPr>
        <p:spPr>
          <a:xfrm>
            <a:off x="1489808" y="3697548"/>
            <a:ext cx="2094080" cy="2315048"/>
          </a:xfrm>
        </p:spPr>
        <p:txBody>
          <a:bodyPr rIns="91440"/>
          <a:lstStyle/>
          <a:p>
            <a:pPr marL="0" lvl="0" indent="0" fontAlgn="base">
              <a:lnSpc>
                <a:spcPct val="100000"/>
              </a:lnSpc>
              <a:spcBef>
                <a:spcPts val="0"/>
              </a:spcBef>
              <a:spcAft>
                <a:spcPts val="0"/>
              </a:spcAft>
              <a:buClr>
                <a:srgbClr val="000000"/>
              </a:buClr>
              <a:buSzPts val="1100"/>
              <a:buNone/>
              <a:defRPr/>
            </a:pPr>
            <a:r>
              <a:rPr lang="en-US" sz="1800" b="1" dirty="0">
                <a:solidFill>
                  <a:srgbClr val="000000"/>
                </a:solidFill>
                <a:ea typeface="Libre Baskerville Bold" pitchFamily="34" charset="-122"/>
                <a:cs typeface="Libre Baskerville Bold" pitchFamily="34" charset="-120"/>
              </a:rPr>
              <a:t>Inputs</a:t>
            </a:r>
            <a:endParaRPr lang="en-US" sz="1800" dirty="0"/>
          </a:p>
          <a:p>
            <a:pPr marL="0" lvl="0" indent="0" fontAlgn="base">
              <a:lnSpc>
                <a:spcPct val="100000"/>
              </a:lnSpc>
              <a:spcBef>
                <a:spcPts val="0"/>
              </a:spcBef>
              <a:spcAft>
                <a:spcPts val="0"/>
              </a:spcAft>
              <a:buClr>
                <a:srgbClr val="000000"/>
              </a:buClr>
              <a:buSzPts val="1100"/>
              <a:buNone/>
              <a:defRPr/>
            </a:pPr>
            <a:r>
              <a:rPr lang="en-US" sz="1800" dirty="0">
                <a:solidFill>
                  <a:srgbClr val="000000"/>
                </a:solidFill>
                <a:ea typeface="Libre Baskerville" pitchFamily="34" charset="-122"/>
                <a:cs typeface="Libre Baskerville" pitchFamily="34" charset="-120"/>
              </a:rPr>
              <a:t>Resources needed: funding, staff, materials, policies, and practices</a:t>
            </a:r>
            <a:endParaRPr lang="en-US" sz="1800" dirty="0"/>
          </a:p>
        </p:txBody>
      </p:sp>
      <p:sp>
        <p:nvSpPr>
          <p:cNvPr id="11" name="Content Placeholder 10">
            <a:extLst>
              <a:ext uri="{FF2B5EF4-FFF2-40B4-BE49-F238E27FC236}">
                <a16:creationId xmlns:a16="http://schemas.microsoft.com/office/drawing/2014/main" id="{4F43BB48-1FBF-FE50-E050-BC3ABDC2AAD2}"/>
              </a:ext>
            </a:extLst>
          </p:cNvPr>
          <p:cNvSpPr>
            <a:spLocks noGrp="1"/>
          </p:cNvSpPr>
          <p:nvPr>
            <p:ph sz="half" idx="14"/>
          </p:nvPr>
        </p:nvSpPr>
        <p:spPr>
          <a:xfrm>
            <a:off x="3804151" y="3590416"/>
            <a:ext cx="2058517" cy="2317168"/>
          </a:xfrm>
        </p:spPr>
        <p:txBody>
          <a:bodyPr rIns="91440"/>
          <a:lstStyle/>
          <a:p>
            <a:pPr marL="0" lvl="0" indent="0" fontAlgn="base">
              <a:lnSpc>
                <a:spcPct val="100000"/>
              </a:lnSpc>
              <a:spcBef>
                <a:spcPts val="0"/>
              </a:spcBef>
              <a:spcAft>
                <a:spcPts val="0"/>
              </a:spcAft>
              <a:buClr>
                <a:srgbClr val="000000"/>
              </a:buClr>
              <a:buSzPts val="1100"/>
              <a:buNone/>
              <a:defRPr/>
            </a:pPr>
            <a:r>
              <a:rPr lang="en-US" sz="1700" b="1" dirty="0">
                <a:solidFill>
                  <a:srgbClr val="000000"/>
                </a:solidFill>
                <a:ea typeface="Libre Baskerville Bold" pitchFamily="34" charset="-122"/>
                <a:cs typeface="Libre Baskerville Bold" pitchFamily="34" charset="-120"/>
              </a:rPr>
              <a:t>Activities</a:t>
            </a:r>
            <a:endParaRPr lang="en-US" sz="1700" dirty="0"/>
          </a:p>
          <a:p>
            <a:pPr marL="0" lvl="0" indent="0" fontAlgn="base">
              <a:lnSpc>
                <a:spcPct val="100000"/>
              </a:lnSpc>
              <a:spcBef>
                <a:spcPts val="0"/>
              </a:spcBef>
              <a:spcAft>
                <a:spcPts val="0"/>
              </a:spcAft>
              <a:buClr>
                <a:srgbClr val="000000"/>
              </a:buClr>
              <a:buSzPts val="1100"/>
              <a:buNone/>
              <a:defRPr/>
            </a:pPr>
            <a:r>
              <a:rPr lang="en-US" sz="1700" dirty="0">
                <a:solidFill>
                  <a:srgbClr val="000000"/>
                </a:solidFill>
                <a:ea typeface="Libre Baskerville" pitchFamily="34" charset="-122"/>
                <a:cs typeface="Libre Baskerville" pitchFamily="34" charset="-120"/>
              </a:rPr>
              <a:t>Actions you will take: mentoring programs, surveys, professional development</a:t>
            </a:r>
            <a:endParaRPr lang="en-US" sz="1700" dirty="0"/>
          </a:p>
        </p:txBody>
      </p:sp>
      <p:sp>
        <p:nvSpPr>
          <p:cNvPr id="14" name="Content Placeholder 13">
            <a:extLst>
              <a:ext uri="{FF2B5EF4-FFF2-40B4-BE49-F238E27FC236}">
                <a16:creationId xmlns:a16="http://schemas.microsoft.com/office/drawing/2014/main" id="{59FE046C-7684-80CF-0C8D-402E53693D7D}"/>
              </a:ext>
            </a:extLst>
          </p:cNvPr>
          <p:cNvSpPr>
            <a:spLocks noGrp="1"/>
          </p:cNvSpPr>
          <p:nvPr>
            <p:ph type="body" sz="quarter" idx="15"/>
          </p:nvPr>
        </p:nvSpPr>
        <p:spPr>
          <a:xfrm>
            <a:off x="6045443" y="3587110"/>
            <a:ext cx="3194063" cy="2242064"/>
          </a:xfrm>
        </p:spPr>
        <p:txBody>
          <a:bodyPr>
            <a:normAutofit/>
          </a:bodyPr>
          <a:lstStyle/>
          <a:p>
            <a:pPr marL="0" lvl="0" indent="0" fontAlgn="base">
              <a:lnSpc>
                <a:spcPct val="100000"/>
              </a:lnSpc>
              <a:spcBef>
                <a:spcPts val="0"/>
              </a:spcBef>
              <a:spcAft>
                <a:spcPts val="0"/>
              </a:spcAft>
              <a:buClr>
                <a:srgbClr val="000000"/>
              </a:buClr>
              <a:buSzPts val="1100"/>
              <a:buNone/>
              <a:defRPr/>
            </a:pPr>
            <a:r>
              <a:rPr lang="en-US" sz="1800" b="1" dirty="0">
                <a:solidFill>
                  <a:srgbClr val="000000"/>
                </a:solidFill>
                <a:ea typeface="Libre Baskerville Bold" pitchFamily="34" charset="-122"/>
                <a:cs typeface="Libre Baskerville Bold" pitchFamily="34" charset="-120"/>
              </a:rPr>
              <a:t>Outputs</a:t>
            </a:r>
            <a:endParaRPr lang="en-US" sz="1800" dirty="0">
              <a:solidFill>
                <a:prstClr val="black"/>
              </a:solidFill>
            </a:endParaRPr>
          </a:p>
          <a:p>
            <a:pPr marL="0" lvl="0" indent="0" fontAlgn="base">
              <a:lnSpc>
                <a:spcPct val="100000"/>
              </a:lnSpc>
              <a:spcBef>
                <a:spcPts val="0"/>
              </a:spcBef>
              <a:spcAft>
                <a:spcPts val="0"/>
              </a:spcAft>
              <a:buClr>
                <a:srgbClr val="000000"/>
              </a:buClr>
              <a:buSzPts val="1100"/>
              <a:buNone/>
              <a:defRPr/>
            </a:pPr>
            <a:r>
              <a:rPr lang="en-US" sz="1800" dirty="0">
                <a:solidFill>
                  <a:srgbClr val="000000"/>
                </a:solidFill>
                <a:ea typeface="Libre Baskerville" pitchFamily="34" charset="-122"/>
                <a:cs typeface="Libre Baskerville" pitchFamily="34" charset="-120"/>
              </a:rPr>
              <a:t>Direct products: feedback collected, teachers trained, mentoring pairs established</a:t>
            </a:r>
            <a:endParaRPr lang="en-US" sz="1800" dirty="0">
              <a:solidFill>
                <a:prstClr val="black"/>
              </a:solidFill>
            </a:endParaRPr>
          </a:p>
        </p:txBody>
      </p:sp>
      <p:sp>
        <p:nvSpPr>
          <p:cNvPr id="24" name="Content Placeholder 23">
            <a:extLst>
              <a:ext uri="{FF2B5EF4-FFF2-40B4-BE49-F238E27FC236}">
                <a16:creationId xmlns:a16="http://schemas.microsoft.com/office/drawing/2014/main" id="{1F2716E3-E56B-B51B-F13A-CC53C894B4E6}"/>
              </a:ext>
            </a:extLst>
          </p:cNvPr>
          <p:cNvSpPr>
            <a:spLocks noGrp="1"/>
          </p:cNvSpPr>
          <p:nvPr>
            <p:ph sz="quarter" idx="16"/>
          </p:nvPr>
        </p:nvSpPr>
        <p:spPr>
          <a:xfrm>
            <a:off x="8808107" y="3571696"/>
            <a:ext cx="2387308" cy="2408120"/>
          </a:xfrm>
        </p:spPr>
        <p:txBody>
          <a:bodyPr rIns="91440"/>
          <a:lstStyle/>
          <a:p>
            <a:pPr marL="0" lvl="0" indent="0" fontAlgn="base">
              <a:lnSpc>
                <a:spcPct val="100000"/>
              </a:lnSpc>
              <a:spcBef>
                <a:spcPts val="0"/>
              </a:spcBef>
              <a:spcAft>
                <a:spcPts val="0"/>
              </a:spcAft>
              <a:buClr>
                <a:srgbClr val="000000"/>
              </a:buClr>
              <a:buSzPts val="1100"/>
              <a:buNone/>
              <a:defRPr/>
            </a:pPr>
            <a:r>
              <a:rPr lang="en-US" sz="1800" b="1" dirty="0">
                <a:solidFill>
                  <a:srgbClr val="000000"/>
                </a:solidFill>
                <a:ea typeface="Libre Baskerville Bold" pitchFamily="34" charset="-122"/>
                <a:cs typeface="Libre Baskerville Bold" pitchFamily="34" charset="-120"/>
              </a:rPr>
              <a:t>Outcomes</a:t>
            </a:r>
            <a:endParaRPr lang="en-US" sz="1800" dirty="0">
              <a:solidFill>
                <a:prstClr val="black"/>
              </a:solidFill>
            </a:endParaRPr>
          </a:p>
          <a:p>
            <a:pPr marL="0" lvl="0" indent="0" fontAlgn="base">
              <a:lnSpc>
                <a:spcPct val="100000"/>
              </a:lnSpc>
              <a:spcBef>
                <a:spcPts val="0"/>
              </a:spcBef>
              <a:spcAft>
                <a:spcPts val="0"/>
              </a:spcAft>
              <a:buClr>
                <a:srgbClr val="000000"/>
              </a:buClr>
              <a:buSzPts val="1100"/>
              <a:buNone/>
              <a:defRPr/>
            </a:pPr>
            <a:r>
              <a:rPr lang="en-US" sz="1800" dirty="0">
                <a:solidFill>
                  <a:srgbClr val="000000"/>
                </a:solidFill>
                <a:ea typeface="Libre Baskerville" pitchFamily="34" charset="-122"/>
                <a:cs typeface="Libre Baskerville" pitchFamily="34" charset="-120"/>
              </a:rPr>
              <a:t>Expected changes: improved skills, increased retention, better student outcomes</a:t>
            </a:r>
            <a:endParaRPr lang="en-US" sz="1800" dirty="0">
              <a:solidFill>
                <a:prstClr val="black"/>
              </a:solidFill>
            </a:endParaRPr>
          </a:p>
        </p:txBody>
      </p:sp>
      <p:sp>
        <p:nvSpPr>
          <p:cNvPr id="26" name="Rectangle 25">
            <a:extLst>
              <a:ext uri="{FF2B5EF4-FFF2-40B4-BE49-F238E27FC236}">
                <a16:creationId xmlns:a16="http://schemas.microsoft.com/office/drawing/2014/main" id="{5717489E-3CED-6920-EDBE-46E9F3F11A90}"/>
              </a:ext>
            </a:extLst>
          </p:cNvPr>
          <p:cNvSpPr/>
          <p:nvPr/>
        </p:nvSpPr>
        <p:spPr>
          <a:xfrm>
            <a:off x="1429188" y="5547924"/>
            <a:ext cx="7206911" cy="28049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Internal &amp; External Factors</a:t>
            </a:r>
          </a:p>
        </p:txBody>
      </p:sp>
      <p:sp>
        <p:nvSpPr>
          <p:cNvPr id="2" name="Arrow: Chevron 1">
            <a:extLst>
              <a:ext uri="{FF2B5EF4-FFF2-40B4-BE49-F238E27FC236}">
                <a16:creationId xmlns:a16="http://schemas.microsoft.com/office/drawing/2014/main" id="{5CBC611A-A9AA-86D9-D64B-38B3310AC48B}"/>
              </a:ext>
              <a:ext uri="{C183D7F6-B498-43B3-948B-1728B52AA6E4}">
                <adec:decorative xmlns:adec="http://schemas.microsoft.com/office/drawing/2017/decorative" val="1"/>
              </a:ext>
            </a:extLst>
          </p:cNvPr>
          <p:cNvSpPr/>
          <p:nvPr/>
        </p:nvSpPr>
        <p:spPr>
          <a:xfrm>
            <a:off x="1428857" y="2898853"/>
            <a:ext cx="2155031" cy="729717"/>
          </a:xfrm>
          <a:prstGeom prst="chevron">
            <a:avLst/>
          </a:prstGeom>
          <a:solidFill>
            <a:srgbClr val="C6D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Right 29">
            <a:extLst>
              <a:ext uri="{FF2B5EF4-FFF2-40B4-BE49-F238E27FC236}">
                <a16:creationId xmlns:a16="http://schemas.microsoft.com/office/drawing/2014/main" id="{0532B455-E8AB-48C5-F350-1E7EB17D41CA}"/>
              </a:ext>
              <a:ext uri="{C183D7F6-B498-43B3-948B-1728B52AA6E4}">
                <adec:decorative xmlns:adec="http://schemas.microsoft.com/office/drawing/2017/decorative" val="1"/>
              </a:ext>
            </a:extLst>
          </p:cNvPr>
          <p:cNvSpPr/>
          <p:nvPr/>
        </p:nvSpPr>
        <p:spPr>
          <a:xfrm rot="16200000">
            <a:off x="4492429" y="5291038"/>
            <a:ext cx="277530" cy="26215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2">
            <a:extLst>
              <a:ext uri="{C183D7F6-B498-43B3-948B-1728B52AA6E4}">
                <adec:decorative xmlns:adec="http://schemas.microsoft.com/office/drawing/2017/decorative" val="1"/>
              </a:ext>
            </a:extLst>
          </p:cNvPr>
          <p:cNvSpPr/>
          <p:nvPr/>
        </p:nvSpPr>
        <p:spPr>
          <a:xfrm>
            <a:off x="661491" y="2640228"/>
            <a:ext cx="10869018" cy="862013"/>
          </a:xfrm>
          <a:prstGeom prst="rect">
            <a:avLst/>
          </a:prstGeom>
          <a:noFill/>
          <a:ln/>
        </p:spPr>
        <p:txBody>
          <a:bodyPr wrap="square" lIns="0" tIns="0" rIns="0" bIns="0" rtlCol="0" anchor="t"/>
          <a:lstStyle/>
          <a:p>
            <a:pPr>
              <a:lnSpc>
                <a:spcPts val="2250"/>
              </a:lnSpc>
            </a:pPr>
            <a:endParaRPr lang="en-US" sz="1375"/>
          </a:p>
        </p:txBody>
      </p:sp>
      <p:pic>
        <p:nvPicPr>
          <p:cNvPr id="17" name="Image 8">
            <a:extLst>
              <a:ext uri="{FF2B5EF4-FFF2-40B4-BE49-F238E27FC236}">
                <a16:creationId xmlns:a16="http://schemas.microsoft.com/office/drawing/2014/main" id="{32A16202-E3AC-F372-ECC9-8416FC377B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19" name="Graphic 18">
            <a:extLst>
              <a:ext uri="{FF2B5EF4-FFF2-40B4-BE49-F238E27FC236}">
                <a16:creationId xmlns:a16="http://schemas.microsoft.com/office/drawing/2014/main" id="{77E2FBD8-8C96-8481-FE98-52A51B65AB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2" y="997395"/>
            <a:ext cx="914400" cy="914400"/>
          </a:xfrm>
          <a:prstGeom prst="rect">
            <a:avLst/>
          </a:prstGeom>
        </p:spPr>
      </p:pic>
      <p:sp>
        <p:nvSpPr>
          <p:cNvPr id="27" name="Arrow: Right 26">
            <a:extLst>
              <a:ext uri="{FF2B5EF4-FFF2-40B4-BE49-F238E27FC236}">
                <a16:creationId xmlns:a16="http://schemas.microsoft.com/office/drawing/2014/main" id="{D9EF9034-A1B7-6B95-4FF1-BC6DF761F9AD}"/>
              </a:ext>
              <a:ext uri="{C183D7F6-B498-43B3-948B-1728B52AA6E4}">
                <adec:decorative xmlns:adec="http://schemas.microsoft.com/office/drawing/2017/decorative" val="1"/>
              </a:ext>
            </a:extLst>
          </p:cNvPr>
          <p:cNvSpPr/>
          <p:nvPr/>
        </p:nvSpPr>
        <p:spPr>
          <a:xfrm rot="5400000">
            <a:off x="7439689" y="5299966"/>
            <a:ext cx="242237" cy="26215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89DC735B-B1E9-5303-2715-EDB4E04FC6D4}"/>
              </a:ext>
              <a:ext uri="{C183D7F6-B498-43B3-948B-1728B52AA6E4}">
                <adec:decorative xmlns:adec="http://schemas.microsoft.com/office/drawing/2017/decorative" val="1"/>
              </a:ext>
            </a:extLst>
          </p:cNvPr>
          <p:cNvSpPr/>
          <p:nvPr/>
        </p:nvSpPr>
        <p:spPr>
          <a:xfrm rot="16200000">
            <a:off x="7159890" y="5356115"/>
            <a:ext cx="277530" cy="26215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C1B0259C-BD8A-4585-6F36-B505E12674FF}"/>
              </a:ext>
              <a:ext uri="{C183D7F6-B498-43B3-948B-1728B52AA6E4}">
                <adec:decorative xmlns:adec="http://schemas.microsoft.com/office/drawing/2017/decorative" val="1"/>
              </a:ext>
            </a:extLst>
          </p:cNvPr>
          <p:cNvSpPr/>
          <p:nvPr/>
        </p:nvSpPr>
        <p:spPr>
          <a:xfrm rot="5400000">
            <a:off x="4772228" y="5234889"/>
            <a:ext cx="242237" cy="26215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0F81EF8E-7BF9-5BAF-45E3-3FF760BF2992}"/>
              </a:ext>
              <a:ext uri="{C183D7F6-B498-43B3-948B-1728B52AA6E4}">
                <adec:decorative xmlns:adec="http://schemas.microsoft.com/office/drawing/2017/decorative" val="1"/>
              </a:ext>
            </a:extLst>
          </p:cNvPr>
          <p:cNvSpPr/>
          <p:nvPr/>
        </p:nvSpPr>
        <p:spPr>
          <a:xfrm rot="5400000">
            <a:off x="2365326" y="5223873"/>
            <a:ext cx="242237" cy="26215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2E652FD3-18CD-E542-A239-70D74CED9AE0}"/>
              </a:ext>
              <a:ext uri="{C183D7F6-B498-43B3-948B-1728B52AA6E4}">
                <adec:decorative xmlns:adec="http://schemas.microsoft.com/office/drawing/2017/decorative" val="1"/>
              </a:ext>
            </a:extLst>
          </p:cNvPr>
          <p:cNvSpPr/>
          <p:nvPr/>
        </p:nvSpPr>
        <p:spPr>
          <a:xfrm rot="16200000">
            <a:off x="2085527" y="5280022"/>
            <a:ext cx="277530" cy="26215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Chevron 17">
            <a:extLst>
              <a:ext uri="{FF2B5EF4-FFF2-40B4-BE49-F238E27FC236}">
                <a16:creationId xmlns:a16="http://schemas.microsoft.com/office/drawing/2014/main" id="{09A2E00D-BAE0-9377-818A-87FF70AB6CAE}"/>
              </a:ext>
              <a:ext uri="{C183D7F6-B498-43B3-948B-1728B52AA6E4}">
                <adec:decorative xmlns:adec="http://schemas.microsoft.com/office/drawing/2017/decorative" val="1"/>
              </a:ext>
            </a:extLst>
          </p:cNvPr>
          <p:cNvSpPr/>
          <p:nvPr/>
        </p:nvSpPr>
        <p:spPr>
          <a:xfrm>
            <a:off x="3755895" y="2882962"/>
            <a:ext cx="2155031" cy="729717"/>
          </a:xfrm>
          <a:prstGeom prst="chevron">
            <a:avLst/>
          </a:prstGeom>
          <a:solidFill>
            <a:srgbClr val="C6D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9A5E6D57-4EB6-7A02-7353-7C7EFC3BA5D5}"/>
              </a:ext>
              <a:ext uri="{C183D7F6-B498-43B3-948B-1728B52AA6E4}">
                <adec:decorative xmlns:adec="http://schemas.microsoft.com/office/drawing/2017/decorative" val="1"/>
              </a:ext>
            </a:extLst>
          </p:cNvPr>
          <p:cNvSpPr/>
          <p:nvPr/>
        </p:nvSpPr>
        <p:spPr>
          <a:xfrm>
            <a:off x="6096000" y="2882962"/>
            <a:ext cx="2540099" cy="729717"/>
          </a:xfrm>
          <a:prstGeom prst="chevron">
            <a:avLst/>
          </a:prstGeom>
          <a:solidFill>
            <a:srgbClr val="C6D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a:extLst>
              <a:ext uri="{FF2B5EF4-FFF2-40B4-BE49-F238E27FC236}">
                <a16:creationId xmlns:a16="http://schemas.microsoft.com/office/drawing/2014/main" id="{026940DB-552A-D3AD-9AAD-F1A2A3FA797D}"/>
              </a:ext>
              <a:ext uri="{C183D7F6-B498-43B3-948B-1728B52AA6E4}">
                <adec:decorative xmlns:adec="http://schemas.microsoft.com/office/drawing/2017/decorative" val="1"/>
              </a:ext>
            </a:extLst>
          </p:cNvPr>
          <p:cNvSpPr/>
          <p:nvPr/>
        </p:nvSpPr>
        <p:spPr>
          <a:xfrm>
            <a:off x="8821173" y="2874066"/>
            <a:ext cx="2395288" cy="729717"/>
          </a:xfrm>
          <a:prstGeom prst="chevron">
            <a:avLst/>
          </a:prstGeom>
          <a:solidFill>
            <a:srgbClr val="C6D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24">
            <a:extLst>
              <a:ext uri="{FF2B5EF4-FFF2-40B4-BE49-F238E27FC236}">
                <a16:creationId xmlns:a16="http://schemas.microsoft.com/office/drawing/2014/main" id="{322080E8-3832-6727-8576-7B3399582B3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08430" y="2967831"/>
            <a:ext cx="580364" cy="580364"/>
          </a:xfrm>
          <a:prstGeom prst="rect">
            <a:avLst/>
          </a:prstGeom>
        </p:spPr>
      </p:pic>
      <p:pic>
        <p:nvPicPr>
          <p:cNvPr id="34" name="Picture 33">
            <a:extLst>
              <a:ext uri="{FF2B5EF4-FFF2-40B4-BE49-F238E27FC236}">
                <a16:creationId xmlns:a16="http://schemas.microsoft.com/office/drawing/2014/main" id="{313CEBDF-05A3-1ACB-85B4-05DF9B2C9C1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34099" y="2917707"/>
            <a:ext cx="646821" cy="646821"/>
          </a:xfrm>
          <a:prstGeom prst="rect">
            <a:avLst/>
          </a:prstGeom>
        </p:spPr>
      </p:pic>
      <p:pic>
        <p:nvPicPr>
          <p:cNvPr id="36" name="Picture 35">
            <a:extLst>
              <a:ext uri="{FF2B5EF4-FFF2-40B4-BE49-F238E27FC236}">
                <a16:creationId xmlns:a16="http://schemas.microsoft.com/office/drawing/2014/main" id="{12F4F02D-4319-59BA-63E9-19B341E39FC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139549" y="2967831"/>
            <a:ext cx="580364" cy="580364"/>
          </a:xfrm>
          <a:prstGeom prst="rect">
            <a:avLst/>
          </a:prstGeom>
        </p:spPr>
      </p:pic>
      <p:pic>
        <p:nvPicPr>
          <p:cNvPr id="38" name="Picture 37">
            <a:extLst>
              <a:ext uri="{FF2B5EF4-FFF2-40B4-BE49-F238E27FC236}">
                <a16:creationId xmlns:a16="http://schemas.microsoft.com/office/drawing/2014/main" id="{CDB9775C-D8C6-1D6F-633F-E9B34B9F166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679648" y="2956598"/>
            <a:ext cx="580364" cy="5803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303D-03C1-42E5-8FA3-7B5BDE924FEA}"/>
              </a:ext>
            </a:extLst>
          </p:cNvPr>
          <p:cNvSpPr>
            <a:spLocks noGrp="1"/>
          </p:cNvSpPr>
          <p:nvPr>
            <p:ph type="title"/>
          </p:nvPr>
        </p:nvSpPr>
        <p:spPr>
          <a:xfrm>
            <a:off x="1256841" y="416604"/>
            <a:ext cx="10096959" cy="747579"/>
          </a:xfrm>
        </p:spPr>
        <p:txBody>
          <a:bodyPr anchor="ctr">
            <a:normAutofit/>
          </a:bodyPr>
          <a:lstStyle/>
          <a:p>
            <a:r>
              <a:rPr lang="en-US" sz="4400" dirty="0"/>
              <a:t>Housekeeping</a:t>
            </a:r>
            <a:endParaRPr lang="en-US" sz="4400" b="1" dirty="0"/>
          </a:p>
        </p:txBody>
      </p:sp>
      <p:graphicFrame>
        <p:nvGraphicFramePr>
          <p:cNvPr id="5" name="Diagram 4" descr="All participants are muted.&#10;Cameras have been disabled to help preserve the internet bandwidth.&#10;Please post questions in the chat box.&#10;All participants will receive a copy of the presentation.&#10;">
            <a:extLst>
              <a:ext uri="{FF2B5EF4-FFF2-40B4-BE49-F238E27FC236}">
                <a16:creationId xmlns:a16="http://schemas.microsoft.com/office/drawing/2014/main" id="{13E85AAB-A9DF-47B2-45E7-CE7BB090AF2C}"/>
              </a:ext>
            </a:extLst>
          </p:cNvPr>
          <p:cNvGraphicFramePr/>
          <p:nvPr>
            <p:extLst>
              <p:ext uri="{D42A27DB-BD31-4B8C-83A1-F6EECF244321}">
                <p14:modId xmlns:p14="http://schemas.microsoft.com/office/powerpoint/2010/main" val="1560646992"/>
              </p:ext>
            </p:extLst>
          </p:nvPr>
        </p:nvGraphicFramePr>
        <p:xfrm>
          <a:off x="145885" y="1387807"/>
          <a:ext cx="11285034" cy="4538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4">
            <a:extLst>
              <a:ext uri="{FF2B5EF4-FFF2-40B4-BE49-F238E27FC236}">
                <a16:creationId xmlns:a16="http://schemas.microsoft.com/office/drawing/2014/main" id="{C9122F97-9B6C-21CC-BE8C-8DC2916398DF}"/>
              </a:ext>
            </a:extLst>
          </p:cNvPr>
          <p:cNvSpPr>
            <a:spLocks noGrp="1"/>
          </p:cNvSpPr>
          <p:nvPr>
            <p:ph type="sldNum" sz="quarter" idx="10"/>
          </p:nvPr>
        </p:nvSpPr>
        <p:spPr/>
        <p:txBody>
          <a:bodyPr anchor="ctr">
            <a:normAutofit/>
          </a:bodyPr>
          <a:lstStyle/>
          <a:p>
            <a:pPr>
              <a:spcAft>
                <a:spcPts val="600"/>
              </a:spcAft>
            </a:pPr>
            <a:fld id="{78C924E4-27BB-4241-B10A-A37B9DB4B77C}" type="slidenum">
              <a:rPr lang="en-US" smtClean="0"/>
              <a:pPr>
                <a:spcAft>
                  <a:spcPts val="600"/>
                </a:spcAft>
              </a:pPr>
              <a:t>2</a:t>
            </a:fld>
            <a:endParaRPr lang="en-US"/>
          </a:p>
        </p:txBody>
      </p:sp>
    </p:spTree>
    <p:extLst>
      <p:ext uri="{BB962C8B-B14F-4D97-AF65-F5344CB8AC3E}">
        <p14:creationId xmlns:p14="http://schemas.microsoft.com/office/powerpoint/2010/main" val="85674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753ECBD-75F3-CFFA-6F8D-19F8C169E8C9}"/>
              </a:ext>
            </a:extLst>
          </p:cNvPr>
          <p:cNvSpPr txBox="1">
            <a:spLocks noGrp="1"/>
          </p:cNvSpPr>
          <p:nvPr>
            <p:ph type="title"/>
          </p:nvPr>
        </p:nvSpPr>
        <p:spPr>
          <a:xfrm>
            <a:off x="1256841" y="183349"/>
            <a:ext cx="10096959" cy="747579"/>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a:lstStyle>
          <a:p>
            <a:pPr marL="0" marR="0" lvl="0" indent="0" algn="l" defTabSz="685800" rtl="0" eaLnBrk="1" fontAlgn="auto" latinLnBrk="0" hangingPunct="1">
              <a:lnSpc>
                <a:spcPct val="115000"/>
              </a:lnSpc>
              <a:spcBef>
                <a:spcPts val="800"/>
              </a:spcBef>
              <a:spcAft>
                <a:spcPts val="800"/>
              </a:spcAft>
              <a:buClr>
                <a:schemeClr val="dk1"/>
              </a:buClr>
              <a:buSzPts val="1100"/>
              <a:buFontTx/>
              <a:buNone/>
              <a:tabLst/>
              <a:defRPr/>
            </a:pPr>
            <a:r>
              <a:rPr kumimoji="0" lang="en-US" sz="4000" b="1" i="0" u="none" strike="noStrike" kern="1200" cap="none" spc="0" normalizeH="0" baseline="0" noProof="0" dirty="0">
                <a:ln>
                  <a:noFill/>
                </a:ln>
                <a:solidFill>
                  <a:srgbClr val="7030A0"/>
                </a:solidFill>
                <a:effectLst/>
                <a:uLnTx/>
                <a:uFillTx/>
                <a:latin typeface="+mj-lt"/>
                <a:ea typeface="Google Sans Text"/>
                <a:cs typeface="Google Sans Text"/>
                <a:sym typeface="Google Sans Text"/>
              </a:rPr>
              <a:t>IMPLEMENT – Bring Your Plan to Life</a:t>
            </a:r>
            <a:endParaRPr kumimoji="0" lang="en-US" sz="4000" b="1" i="0" u="none" strike="noStrike" kern="1200" cap="none" spc="0" normalizeH="0" baseline="0" noProof="0" dirty="0">
              <a:ln>
                <a:noFill/>
              </a:ln>
              <a:solidFill>
                <a:srgbClr val="7030A0"/>
              </a:solidFill>
              <a:effectLst/>
              <a:uLnTx/>
              <a:uFillTx/>
              <a:latin typeface="+mj-lt"/>
              <a:ea typeface="+mj-ea"/>
              <a:cs typeface="+mj-cs"/>
            </a:endParaRPr>
          </a:p>
        </p:txBody>
      </p:sp>
      <p:sp>
        <p:nvSpPr>
          <p:cNvPr id="2" name="Content Placeholder 2">
            <a:extLst>
              <a:ext uri="{FF2B5EF4-FFF2-40B4-BE49-F238E27FC236}">
                <a16:creationId xmlns:a16="http://schemas.microsoft.com/office/drawing/2014/main" id="{EF1710E8-BC98-3E23-A8B4-39ED12C61D4E}"/>
              </a:ext>
            </a:extLst>
          </p:cNvPr>
          <p:cNvSpPr>
            <a:spLocks noGrp="1"/>
          </p:cNvSpPr>
          <p:nvPr>
            <p:ph sz="half" idx="1"/>
          </p:nvPr>
        </p:nvSpPr>
        <p:spPr>
          <a:xfrm>
            <a:off x="931213" y="1337737"/>
            <a:ext cx="10291221" cy="914400"/>
          </a:xfrm>
        </p:spPr>
        <p:txBody>
          <a:bodyPr lIns="91440" tIns="45720" rIns="91440"/>
          <a:lstStyle/>
          <a:p>
            <a:pPr marL="0" lvl="0" indent="0">
              <a:lnSpc>
                <a:spcPts val="2000"/>
              </a:lnSpc>
              <a:spcBef>
                <a:spcPts val="0"/>
              </a:spcBef>
              <a:spcAft>
                <a:spcPts val="0"/>
              </a:spcAft>
              <a:buNone/>
            </a:pPr>
            <a:r>
              <a:rPr lang="en-US" sz="1800" dirty="0">
                <a:solidFill>
                  <a:srgbClr val="000000"/>
                </a:solidFill>
                <a:latin typeface="Palatino Linotype"/>
                <a:ea typeface="Libre Baskerville" pitchFamily="34" charset="-122"/>
                <a:cs typeface="Libre Baskerville" pitchFamily="34" charset="-120"/>
              </a:rPr>
              <a:t>Implementation transforms planning into action. This stage focuses on executing your strategy while maintaining fidelity to your design. Remember that "no plan survives first contact perfectly," so build in mechanisms for monitoring progress and making necessary adjustments along the way.</a:t>
            </a:r>
            <a:endParaRPr lang="en-US" sz="1800" dirty="0">
              <a:solidFill>
                <a:prstClr val="black"/>
              </a:solidFill>
              <a:latin typeface="Palatino Linotype"/>
            </a:endParaRPr>
          </a:p>
        </p:txBody>
      </p:sp>
      <p:sp>
        <p:nvSpPr>
          <p:cNvPr id="4" name="Content Placeholder 3">
            <a:extLst>
              <a:ext uri="{FF2B5EF4-FFF2-40B4-BE49-F238E27FC236}">
                <a16:creationId xmlns:a16="http://schemas.microsoft.com/office/drawing/2014/main" id="{FF0455B1-3F2A-B76C-4D82-B4748BE95B3A}"/>
              </a:ext>
            </a:extLst>
          </p:cNvPr>
          <p:cNvSpPr>
            <a:spLocks noGrp="1"/>
          </p:cNvSpPr>
          <p:nvPr>
            <p:ph sz="half" idx="13"/>
          </p:nvPr>
        </p:nvSpPr>
        <p:spPr>
          <a:xfrm>
            <a:off x="398992" y="3393639"/>
            <a:ext cx="2681143" cy="2772565"/>
          </a:xfrm>
        </p:spPr>
        <p:txBody>
          <a:bodyPr lIns="91440" rIns="91440"/>
          <a:lstStyle/>
          <a:p>
            <a:pPr marL="0" indent="0" algn="ctr">
              <a:lnSpc>
                <a:spcPct val="100000"/>
              </a:lnSpc>
              <a:spcBef>
                <a:spcPts val="0"/>
              </a:spcBef>
              <a:spcAft>
                <a:spcPts val="1800"/>
              </a:spcAft>
              <a:buSzPts val="1100"/>
              <a:buNone/>
              <a:defRPr/>
            </a:pPr>
            <a:r>
              <a:rPr lang="en-US" sz="1800" b="1" dirty="0">
                <a:solidFill>
                  <a:srgbClr val="000000"/>
                </a:solidFill>
                <a:ea typeface="Libre Baskerville Bold" pitchFamily="34" charset="-122"/>
                <a:cs typeface="Libre Baskerville Bold" pitchFamily="34" charset="-120"/>
              </a:rPr>
              <a:t>Execute the Plan</a:t>
            </a:r>
            <a:endParaRPr lang="en-US" sz="1800" b="1" dirty="0"/>
          </a:p>
          <a:p>
            <a:pPr marL="0" indent="0">
              <a:lnSpc>
                <a:spcPct val="100000"/>
              </a:lnSpc>
              <a:spcBef>
                <a:spcPts val="0"/>
              </a:spcBef>
              <a:spcAft>
                <a:spcPts val="0"/>
              </a:spcAft>
              <a:buSzPts val="1100"/>
              <a:buNone/>
              <a:defRPr/>
            </a:pPr>
            <a:r>
              <a:rPr lang="en-US" sz="1800" dirty="0">
                <a:solidFill>
                  <a:srgbClr val="000000"/>
                </a:solidFill>
                <a:ea typeface="Libre Baskerville" pitchFamily="34" charset="-122"/>
                <a:cs typeface="Libre Baskerville" pitchFamily="34" charset="-120"/>
              </a:rPr>
              <a:t>Put your carefully designed strategy into action, ensuring all team members understand their roles and responsibilities in the implementation process.</a:t>
            </a:r>
            <a:endParaRPr lang="en-US" sz="1800" dirty="0"/>
          </a:p>
        </p:txBody>
      </p:sp>
      <p:sp>
        <p:nvSpPr>
          <p:cNvPr id="24" name="Content Placeholder 4">
            <a:extLst>
              <a:ext uri="{FF2B5EF4-FFF2-40B4-BE49-F238E27FC236}">
                <a16:creationId xmlns:a16="http://schemas.microsoft.com/office/drawing/2014/main" id="{0BC0D048-1697-7C86-07DB-EFAAEC046485}"/>
              </a:ext>
            </a:extLst>
          </p:cNvPr>
          <p:cNvSpPr>
            <a:spLocks noGrp="1"/>
          </p:cNvSpPr>
          <p:nvPr>
            <p:ph sz="half" idx="14"/>
          </p:nvPr>
        </p:nvSpPr>
        <p:spPr>
          <a:xfrm>
            <a:off x="3241529" y="3194841"/>
            <a:ext cx="2820323" cy="3031372"/>
          </a:xfrm>
        </p:spPr>
        <p:txBody>
          <a:bodyPr lIns="91440" rIns="91440"/>
          <a:lstStyle/>
          <a:p>
            <a:pPr marL="0" indent="0" algn="ctr">
              <a:lnSpc>
                <a:spcPct val="100000"/>
              </a:lnSpc>
              <a:spcBef>
                <a:spcPts val="0"/>
              </a:spcBef>
              <a:spcAft>
                <a:spcPts val="1800"/>
              </a:spcAft>
              <a:buSzPts val="1100"/>
              <a:buNone/>
              <a:defRPr/>
            </a:pPr>
            <a:r>
              <a:rPr lang="en-US" sz="1800" b="1" dirty="0">
                <a:solidFill>
                  <a:srgbClr val="000000"/>
                </a:solidFill>
                <a:latin typeface="Palatino Linotype"/>
                <a:ea typeface="Libre Baskerville Bold" pitchFamily="34" charset="-122"/>
                <a:cs typeface="Libre Baskerville Bold" pitchFamily="34" charset="-120"/>
              </a:rPr>
              <a:t>Monitor Implementation Fidelity</a:t>
            </a:r>
          </a:p>
          <a:p>
            <a:pPr marL="0" indent="0">
              <a:lnSpc>
                <a:spcPct val="100000"/>
              </a:lnSpc>
              <a:spcBef>
                <a:spcPts val="0"/>
              </a:spcBef>
              <a:spcAft>
                <a:spcPts val="0"/>
              </a:spcAft>
              <a:buSzPts val="1100"/>
              <a:buNone/>
              <a:defRPr/>
            </a:pPr>
            <a:r>
              <a:rPr lang="en-US" sz="1800" dirty="0">
                <a:solidFill>
                  <a:srgbClr val="000000"/>
                </a:solidFill>
                <a:latin typeface="Palatino Linotype"/>
                <a:ea typeface="Libre Baskerville" pitchFamily="34" charset="-122"/>
                <a:cs typeface="Libre Baskerville" pitchFamily="34" charset="-120"/>
              </a:rPr>
              <a:t>Regularly assess whether the program is being implemented as designed, identifying deviations that impact effectiveness.</a:t>
            </a:r>
            <a:endParaRPr lang="en-US" sz="1800" dirty="0">
              <a:solidFill>
                <a:prstClr val="black"/>
              </a:solidFill>
              <a:latin typeface="Palatino Linotype"/>
            </a:endParaRPr>
          </a:p>
        </p:txBody>
      </p:sp>
      <p:sp>
        <p:nvSpPr>
          <p:cNvPr id="25" name="Content Placeholder 5">
            <a:extLst>
              <a:ext uri="{FF2B5EF4-FFF2-40B4-BE49-F238E27FC236}">
                <a16:creationId xmlns:a16="http://schemas.microsoft.com/office/drawing/2014/main" id="{E77231C3-3CEF-94B5-2600-1FB6B495CEFB}"/>
              </a:ext>
            </a:extLst>
          </p:cNvPr>
          <p:cNvSpPr>
            <a:spLocks noGrp="1"/>
          </p:cNvSpPr>
          <p:nvPr>
            <p:ph type="body" sz="quarter" idx="15"/>
          </p:nvPr>
        </p:nvSpPr>
        <p:spPr>
          <a:xfrm>
            <a:off x="6223247" y="2896603"/>
            <a:ext cx="2536528" cy="3269601"/>
          </a:xfrm>
        </p:spPr>
        <p:txBody>
          <a:bodyPr rIns="91440">
            <a:normAutofit/>
          </a:bodyPr>
          <a:lstStyle/>
          <a:p>
            <a:pPr marL="0" lvl="0" indent="0" algn="ctr">
              <a:lnSpc>
                <a:spcPct val="100000"/>
              </a:lnSpc>
              <a:spcBef>
                <a:spcPts val="0"/>
              </a:spcBef>
              <a:spcAft>
                <a:spcPts val="1800"/>
              </a:spcAft>
              <a:buSzPts val="1100"/>
              <a:buNone/>
              <a:defRPr/>
            </a:pPr>
            <a:r>
              <a:rPr lang="en-US" sz="1800" b="1" dirty="0">
                <a:solidFill>
                  <a:srgbClr val="000000"/>
                </a:solidFill>
                <a:ea typeface="Libre Baskerville Bold" pitchFamily="34" charset="-122"/>
                <a:cs typeface="Libre Baskerville Bold" pitchFamily="34" charset="-120"/>
              </a:rPr>
              <a:t>Collect Ongoing Feedback</a:t>
            </a:r>
          </a:p>
          <a:p>
            <a:pPr marL="0" lvl="0" indent="0">
              <a:lnSpc>
                <a:spcPct val="100000"/>
              </a:lnSpc>
              <a:spcBef>
                <a:spcPts val="0"/>
              </a:spcBef>
              <a:spcAft>
                <a:spcPts val="0"/>
              </a:spcAft>
              <a:buSzPts val="1100"/>
              <a:buNone/>
              <a:defRPr/>
            </a:pPr>
            <a:r>
              <a:rPr lang="en-US" sz="1800" dirty="0">
                <a:solidFill>
                  <a:srgbClr val="000000"/>
                </a:solidFill>
                <a:ea typeface="Libre Baskerville" pitchFamily="34" charset="-122"/>
                <a:cs typeface="Libre Baskerville" pitchFamily="34" charset="-120"/>
              </a:rPr>
              <a:t>Establish channels for participants to share their experiences, challenges, and suggestions throughout the implementation process.</a:t>
            </a:r>
            <a:endParaRPr lang="en-US" sz="1800" dirty="0"/>
          </a:p>
        </p:txBody>
      </p:sp>
      <p:sp>
        <p:nvSpPr>
          <p:cNvPr id="26" name="Content Placeholder 6">
            <a:extLst>
              <a:ext uri="{FF2B5EF4-FFF2-40B4-BE49-F238E27FC236}">
                <a16:creationId xmlns:a16="http://schemas.microsoft.com/office/drawing/2014/main" id="{A85F03FC-314A-7448-AEAF-4696ECCA45DB}"/>
              </a:ext>
            </a:extLst>
          </p:cNvPr>
          <p:cNvSpPr>
            <a:spLocks noGrp="1"/>
          </p:cNvSpPr>
          <p:nvPr>
            <p:ph sz="quarter" idx="16"/>
          </p:nvPr>
        </p:nvSpPr>
        <p:spPr>
          <a:xfrm>
            <a:off x="9075771" y="2655602"/>
            <a:ext cx="2454740" cy="3219210"/>
          </a:xfrm>
        </p:spPr>
        <p:txBody>
          <a:bodyPr rIns="91440"/>
          <a:lstStyle/>
          <a:p>
            <a:pPr marL="0" indent="0" algn="ctr">
              <a:lnSpc>
                <a:spcPct val="100000"/>
              </a:lnSpc>
              <a:spcBef>
                <a:spcPts val="0"/>
              </a:spcBef>
              <a:spcAft>
                <a:spcPts val="1800"/>
              </a:spcAft>
              <a:buSzPts val="1100"/>
              <a:buNone/>
              <a:defRPr/>
            </a:pPr>
            <a:r>
              <a:rPr lang="en-US" sz="1800" b="1" dirty="0">
                <a:solidFill>
                  <a:srgbClr val="000000"/>
                </a:solidFill>
                <a:ea typeface="Libre Baskerville Bold" pitchFamily="34" charset="-122"/>
                <a:cs typeface="Libre Baskerville Bold" pitchFamily="34" charset="-120"/>
              </a:rPr>
              <a:t>Make Real-Time Adjustments</a:t>
            </a:r>
          </a:p>
          <a:p>
            <a:pPr marL="0" lvl="0" indent="0">
              <a:lnSpc>
                <a:spcPct val="100000"/>
              </a:lnSpc>
              <a:spcBef>
                <a:spcPts val="0"/>
              </a:spcBef>
              <a:spcAft>
                <a:spcPts val="0"/>
              </a:spcAft>
              <a:buSzPts val="1100"/>
              <a:buNone/>
              <a:defRPr/>
            </a:pPr>
            <a:r>
              <a:rPr lang="en-US" sz="1800" dirty="0">
                <a:solidFill>
                  <a:srgbClr val="000000"/>
                </a:solidFill>
                <a:ea typeface="Libre Baskerville" pitchFamily="34" charset="-122"/>
                <a:cs typeface="Libre Baskerville" pitchFamily="34" charset="-120"/>
              </a:rPr>
              <a:t>Use the feedback and monitoring data to make necessary refinements to your approach, addressing emerging challenges proactively.</a:t>
            </a:r>
            <a:endParaRPr lang="en-US" sz="1800" dirty="0"/>
          </a:p>
        </p:txBody>
      </p:sp>
      <p:sp>
        <p:nvSpPr>
          <p:cNvPr id="5" name="Shape 3">
            <a:extLst>
              <a:ext uri="{C183D7F6-B498-43B3-948B-1728B52AA6E4}">
                <adec:decorative xmlns:adec="http://schemas.microsoft.com/office/drawing/2017/decorative" val="1"/>
              </a:ext>
            </a:extLst>
          </p:cNvPr>
          <p:cNvSpPr/>
          <p:nvPr/>
        </p:nvSpPr>
        <p:spPr>
          <a:xfrm>
            <a:off x="452718" y="3233004"/>
            <a:ext cx="2536428" cy="160635"/>
          </a:xfrm>
          <a:prstGeom prst="roundRect">
            <a:avLst>
              <a:gd name="adj" fmla="val 42009"/>
            </a:avLst>
          </a:prstGeom>
          <a:solidFill>
            <a:srgbClr val="C6D5E4"/>
          </a:solidFill>
          <a:ln/>
        </p:spPr>
        <p:txBody>
          <a:bodyPr/>
          <a:lstStyle/>
          <a:p>
            <a:endParaRPr lang="en-US">
              <a:latin typeface="+mj-lt"/>
            </a:endParaRPr>
          </a:p>
        </p:txBody>
      </p:sp>
      <p:sp>
        <p:nvSpPr>
          <p:cNvPr id="8" name="Shape 6">
            <a:extLst>
              <a:ext uri="{C183D7F6-B498-43B3-948B-1728B52AA6E4}">
                <adec:decorative xmlns:adec="http://schemas.microsoft.com/office/drawing/2017/decorative" val="1"/>
              </a:ext>
            </a:extLst>
          </p:cNvPr>
          <p:cNvSpPr/>
          <p:nvPr/>
        </p:nvSpPr>
        <p:spPr>
          <a:xfrm>
            <a:off x="3334534" y="2997956"/>
            <a:ext cx="2761465" cy="160635"/>
          </a:xfrm>
          <a:prstGeom prst="roundRect">
            <a:avLst>
              <a:gd name="adj" fmla="val 42009"/>
            </a:avLst>
          </a:prstGeom>
          <a:solidFill>
            <a:srgbClr val="C6D5E4"/>
          </a:solidFill>
          <a:ln/>
        </p:spPr>
        <p:txBody>
          <a:bodyPr/>
          <a:lstStyle/>
          <a:p>
            <a:endParaRPr lang="en-US">
              <a:latin typeface="+mj-lt"/>
            </a:endParaRPr>
          </a:p>
        </p:txBody>
      </p:sp>
      <p:sp>
        <p:nvSpPr>
          <p:cNvPr id="11" name="Shape 9">
            <a:extLst>
              <a:ext uri="{C183D7F6-B498-43B3-948B-1728B52AA6E4}">
                <adec:decorative xmlns:adec="http://schemas.microsoft.com/office/drawing/2017/decorative" val="1"/>
              </a:ext>
            </a:extLst>
          </p:cNvPr>
          <p:cNvSpPr/>
          <p:nvPr/>
        </p:nvSpPr>
        <p:spPr>
          <a:xfrm>
            <a:off x="6216452" y="2735968"/>
            <a:ext cx="2536528" cy="160635"/>
          </a:xfrm>
          <a:prstGeom prst="roundRect">
            <a:avLst>
              <a:gd name="adj" fmla="val 42009"/>
            </a:avLst>
          </a:prstGeom>
          <a:solidFill>
            <a:srgbClr val="C6D5E4"/>
          </a:solidFill>
          <a:ln/>
        </p:spPr>
        <p:txBody>
          <a:bodyPr/>
          <a:lstStyle/>
          <a:p>
            <a:endParaRPr lang="en-US">
              <a:latin typeface="+mj-lt"/>
            </a:endParaRPr>
          </a:p>
        </p:txBody>
      </p:sp>
      <p:sp>
        <p:nvSpPr>
          <p:cNvPr id="14" name="Shape 12">
            <a:extLst>
              <a:ext uri="{C183D7F6-B498-43B3-948B-1728B52AA6E4}">
                <adec:decorative xmlns:adec="http://schemas.microsoft.com/office/drawing/2017/decorative" val="1"/>
              </a:ext>
            </a:extLst>
          </p:cNvPr>
          <p:cNvSpPr/>
          <p:nvPr/>
        </p:nvSpPr>
        <p:spPr>
          <a:xfrm>
            <a:off x="8993982" y="2494966"/>
            <a:ext cx="2536528" cy="160635"/>
          </a:xfrm>
          <a:prstGeom prst="roundRect">
            <a:avLst>
              <a:gd name="adj" fmla="val 42009"/>
            </a:avLst>
          </a:prstGeom>
          <a:solidFill>
            <a:srgbClr val="C6D5E4"/>
          </a:solidFill>
          <a:ln/>
        </p:spPr>
        <p:txBody>
          <a:bodyPr/>
          <a:lstStyle/>
          <a:p>
            <a:endParaRPr lang="en-US">
              <a:latin typeface="+mj-lt"/>
            </a:endParaRPr>
          </a:p>
        </p:txBody>
      </p:sp>
      <p:pic>
        <p:nvPicPr>
          <p:cNvPr id="19" name="Image 8">
            <a:extLst>
              <a:ext uri="{FF2B5EF4-FFF2-40B4-BE49-F238E27FC236}">
                <a16:creationId xmlns:a16="http://schemas.microsoft.com/office/drawing/2014/main" id="{44E2FEF3-FDC7-9775-15B3-31F0F96492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17" name="Graphic 16">
            <a:extLst>
              <a:ext uri="{FF2B5EF4-FFF2-40B4-BE49-F238E27FC236}">
                <a16:creationId xmlns:a16="http://schemas.microsoft.com/office/drawing/2014/main" id="{5E1700A7-7738-1129-E0DF-8F014A7B85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2" y="997395"/>
            <a:ext cx="914400" cy="914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4CA2-75AB-8612-84E6-A3647410D753}"/>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9BFB2E9E-D79F-B841-49A4-36811D7124AA}"/>
              </a:ext>
            </a:extLst>
          </p:cNvPr>
          <p:cNvSpPr txBox="1">
            <a:spLocks noGrp="1"/>
          </p:cNvSpPr>
          <p:nvPr>
            <p:ph type="title"/>
          </p:nvPr>
        </p:nvSpPr>
        <p:spPr>
          <a:xfrm>
            <a:off x="1256841" y="82994"/>
            <a:ext cx="10096959" cy="9144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a:lstStyle>
          <a:p>
            <a:pPr lvl="0">
              <a:lnSpc>
                <a:spcPct val="115000"/>
              </a:lnSpc>
              <a:spcBef>
                <a:spcPts val="800"/>
              </a:spcBef>
              <a:spcAft>
                <a:spcPts val="800"/>
              </a:spcAft>
              <a:buClr>
                <a:schemeClr val="dk1"/>
              </a:buClr>
              <a:buSzPts val="1100"/>
              <a:defRPr/>
            </a:pPr>
            <a:r>
              <a:rPr lang="en-US" sz="4400" dirty="0">
                <a:solidFill>
                  <a:srgbClr val="9C3495"/>
                </a:solidFill>
                <a:latin typeface="Palatino Linotype"/>
              </a:rPr>
              <a:t>Analyze – Data Review and Assessing</a:t>
            </a:r>
            <a:endParaRPr kumimoji="0" lang="en-US" sz="4000" b="1" i="0" u="none" strike="noStrike" kern="1200" cap="none" spc="0" normalizeH="0" baseline="0" noProof="0" dirty="0">
              <a:ln>
                <a:noFill/>
              </a:ln>
              <a:solidFill>
                <a:srgbClr val="7030A0"/>
              </a:solidFill>
              <a:effectLst/>
              <a:uLnTx/>
              <a:uFillTx/>
              <a:latin typeface="+mj-lt"/>
              <a:ea typeface="+mj-ea"/>
              <a:cs typeface="+mj-cs"/>
            </a:endParaRPr>
          </a:p>
        </p:txBody>
      </p:sp>
      <p:sp>
        <p:nvSpPr>
          <p:cNvPr id="2" name="Content Placeholder 2">
            <a:extLst>
              <a:ext uri="{FF2B5EF4-FFF2-40B4-BE49-F238E27FC236}">
                <a16:creationId xmlns:a16="http://schemas.microsoft.com/office/drawing/2014/main" id="{C7F40643-9629-FEF0-41EE-50B13787753D}"/>
              </a:ext>
            </a:extLst>
          </p:cNvPr>
          <p:cNvSpPr>
            <a:spLocks noGrp="1"/>
          </p:cNvSpPr>
          <p:nvPr>
            <p:ph sz="half" idx="1"/>
          </p:nvPr>
        </p:nvSpPr>
        <p:spPr>
          <a:xfrm>
            <a:off x="931213" y="1337737"/>
            <a:ext cx="10291221" cy="914400"/>
          </a:xfrm>
        </p:spPr>
        <p:txBody>
          <a:bodyPr lIns="91440" tIns="45720" rIns="91440"/>
          <a:lstStyle/>
          <a:p>
            <a:pPr marL="0" indent="0" algn="l" rtl="0" eaLnBrk="1" latinLnBrk="0" hangingPunct="1">
              <a:lnSpc>
                <a:spcPts val="1875"/>
              </a:lnSpc>
              <a:buNone/>
            </a:pPr>
            <a:r>
              <a:rPr lang="en-US" sz="1800" kern="1200" dirty="0">
                <a:solidFill>
                  <a:srgbClr val="000000"/>
                </a:solidFill>
                <a:effectLst/>
                <a:latin typeface="Palatino Linotype" panose="02040502050505030304" pitchFamily="18" charset="0"/>
                <a:ea typeface="Libre Baskerville" panose="02000000000000000000" pitchFamily="2" charset="0"/>
                <a:cs typeface="Libre Baskerville" panose="02000000000000000000" pitchFamily="2" charset="0"/>
              </a:rPr>
              <a:t>The analysis phase completes one cycle and launches the next. Here, you'll evaluate the effectiveness of your implementation by collecting and analyzing outcome data that directly connects to your logic model. Determine whether you achieved your goals and understand the why behind your results.</a:t>
            </a:r>
            <a:endParaRPr lang="en-US" sz="1800" dirty="0">
              <a:effectLst/>
            </a:endParaRPr>
          </a:p>
        </p:txBody>
      </p:sp>
      <p:sp>
        <p:nvSpPr>
          <p:cNvPr id="4" name="Content Placeholder 3">
            <a:extLst>
              <a:ext uri="{FF2B5EF4-FFF2-40B4-BE49-F238E27FC236}">
                <a16:creationId xmlns:a16="http://schemas.microsoft.com/office/drawing/2014/main" id="{7579142E-2401-6EFE-CDA1-47427C118A59}"/>
              </a:ext>
            </a:extLst>
          </p:cNvPr>
          <p:cNvSpPr>
            <a:spLocks noGrp="1"/>
          </p:cNvSpPr>
          <p:nvPr>
            <p:ph sz="half" idx="13"/>
          </p:nvPr>
        </p:nvSpPr>
        <p:spPr>
          <a:xfrm>
            <a:off x="1504383" y="2690665"/>
            <a:ext cx="3169398" cy="1212225"/>
          </a:xfrm>
        </p:spPr>
        <p:txBody>
          <a:bodyPr lIns="91440" rIns="91440"/>
          <a:lstStyle/>
          <a:p>
            <a:pPr marL="0" indent="0" rtl="0" eaLnBrk="1" latinLnBrk="0" hangingPunct="1">
              <a:lnSpc>
                <a:spcPts val="1833"/>
              </a:lnSpc>
              <a:buNone/>
            </a:pPr>
            <a:r>
              <a:rPr lang="en-US" sz="1800" b="1" kern="1200" dirty="0">
                <a:solidFill>
                  <a:srgbClr val="000000"/>
                </a:solidFill>
                <a:effectLst/>
                <a:latin typeface="Palatino Linotype" panose="02040502050505030304" pitchFamily="18" charset="0"/>
                <a:ea typeface="Libre Baskerville Bold"/>
                <a:cs typeface="Libre Baskerville Bold"/>
              </a:rPr>
              <a:t>1. Collect Outcome Data</a:t>
            </a:r>
            <a:endParaRPr lang="en-US" sz="1800" dirty="0"/>
          </a:p>
          <a:p>
            <a:pPr marL="0" indent="0" rtl="0" eaLnBrk="1" latinLnBrk="0" hangingPunct="1">
              <a:lnSpc>
                <a:spcPts val="1833"/>
              </a:lnSpc>
              <a:spcBef>
                <a:spcPts val="0"/>
              </a:spcBef>
              <a:spcAft>
                <a:spcPts val="0"/>
              </a:spcAft>
              <a:buNone/>
            </a:pPr>
            <a:r>
              <a:rPr lang="en-US" sz="1800" kern="1200" dirty="0">
                <a:solidFill>
                  <a:srgbClr val="000000"/>
                </a:solidFill>
                <a:effectLst/>
                <a:latin typeface="Palatino Linotype" panose="02040502050505030304" pitchFamily="18" charset="0"/>
                <a:ea typeface="Libre Baskerville" panose="02000000000000000000" pitchFamily="2" charset="0"/>
                <a:cs typeface="Libre Baskerville" panose="02000000000000000000" pitchFamily="2" charset="0"/>
              </a:rPr>
              <a:t>Gather information aligned with your logic model goals</a:t>
            </a:r>
            <a:endParaRPr lang="en-US" sz="1800" dirty="0">
              <a:effectLst/>
            </a:endParaRPr>
          </a:p>
        </p:txBody>
      </p:sp>
      <p:sp>
        <p:nvSpPr>
          <p:cNvPr id="24" name="Content Placeholder 4">
            <a:extLst>
              <a:ext uri="{FF2B5EF4-FFF2-40B4-BE49-F238E27FC236}">
                <a16:creationId xmlns:a16="http://schemas.microsoft.com/office/drawing/2014/main" id="{72348B74-90AE-CC27-A01C-26B78703BF8B}"/>
              </a:ext>
            </a:extLst>
          </p:cNvPr>
          <p:cNvSpPr>
            <a:spLocks noGrp="1"/>
          </p:cNvSpPr>
          <p:nvPr>
            <p:ph sz="half" idx="14"/>
          </p:nvPr>
        </p:nvSpPr>
        <p:spPr>
          <a:xfrm>
            <a:off x="7726461" y="2584550"/>
            <a:ext cx="3984461" cy="914401"/>
          </a:xfrm>
        </p:spPr>
        <p:txBody>
          <a:bodyPr lIns="91440" rIns="91440"/>
          <a:lstStyle/>
          <a:p>
            <a:pPr marL="0" marR="0" indent="0" algn="l" defTabSz="914400" rtl="0" eaLnBrk="1" fontAlgn="auto" latinLnBrk="0" hangingPunct="1">
              <a:lnSpc>
                <a:spcPts val="1833"/>
              </a:lnSpc>
              <a:spcBef>
                <a:spcPts val="1000"/>
              </a:spcBef>
              <a:spcAft>
                <a:spcPts val="1400"/>
              </a:spcAft>
              <a:buClrTx/>
              <a:buSzPts val="1800"/>
              <a:buFont typeface="Arial" panose="020B0604020202020204" pitchFamily="34" charset="0"/>
              <a:buNone/>
              <a:tabLst/>
              <a:defRPr/>
            </a:pPr>
            <a:r>
              <a:rPr lang="en-US" sz="1800" b="1" kern="1200" dirty="0">
                <a:solidFill>
                  <a:srgbClr val="000000"/>
                </a:solidFill>
                <a:effectLst/>
                <a:latin typeface="Palatino Linotype" panose="02040502050505030304" pitchFamily="18" charset="0"/>
                <a:ea typeface="Libre Baskerville Bold"/>
                <a:cs typeface="Libre Baskerville Bold"/>
              </a:rPr>
              <a:t>2. Evaluate Effectiveness</a:t>
            </a:r>
            <a:endParaRPr lang="en-US" sz="1800" b="0" kern="1200" dirty="0">
              <a:solidFill>
                <a:schemeClr val="tx1"/>
              </a:solidFill>
              <a:effectLst/>
              <a:latin typeface="Palatino Linotype" panose="02040502050505030304" pitchFamily="18" charset="0"/>
              <a:ea typeface="+mn-ea"/>
              <a:cs typeface="+mn-cs"/>
            </a:endParaRPr>
          </a:p>
          <a:p>
            <a:pPr marL="0" marR="0" indent="0" fontAlgn="auto">
              <a:lnSpc>
                <a:spcPts val="1833"/>
              </a:lnSpc>
              <a:spcBef>
                <a:spcPts val="0"/>
              </a:spcBef>
              <a:spcAft>
                <a:spcPts val="0"/>
              </a:spcAft>
              <a:buClrTx/>
              <a:buSzPts val="1800"/>
              <a:buNone/>
              <a:tabLst/>
              <a:defRPr/>
            </a:pPr>
            <a:r>
              <a:rPr lang="en-US" sz="1800" dirty="0">
                <a:solidFill>
                  <a:srgbClr val="000000"/>
                </a:solidFill>
                <a:ea typeface="Libre Baskerville" panose="02000000000000000000" pitchFamily="2" charset="0"/>
                <a:cs typeface="Libre Baskerville" panose="02000000000000000000" pitchFamily="2" charset="0"/>
              </a:rPr>
              <a:t>Assess achievement of goals and understand contributing factors</a:t>
            </a:r>
          </a:p>
        </p:txBody>
      </p:sp>
      <p:sp>
        <p:nvSpPr>
          <p:cNvPr id="25" name="Content Placeholder 5">
            <a:extLst>
              <a:ext uri="{FF2B5EF4-FFF2-40B4-BE49-F238E27FC236}">
                <a16:creationId xmlns:a16="http://schemas.microsoft.com/office/drawing/2014/main" id="{65840AFA-7FA9-7061-4128-B586BC077095}"/>
              </a:ext>
            </a:extLst>
          </p:cNvPr>
          <p:cNvSpPr>
            <a:spLocks noGrp="1"/>
          </p:cNvSpPr>
          <p:nvPr>
            <p:ph type="body" sz="quarter" idx="15"/>
          </p:nvPr>
        </p:nvSpPr>
        <p:spPr>
          <a:xfrm>
            <a:off x="7877935" y="4564428"/>
            <a:ext cx="3344499" cy="1212225"/>
          </a:xfrm>
        </p:spPr>
        <p:txBody>
          <a:bodyPr rIns="91440">
            <a:normAutofit/>
          </a:bodyPr>
          <a:lstStyle/>
          <a:p>
            <a:pPr marL="0" marR="0" indent="0" algn="l" defTabSz="914400" rtl="0" eaLnBrk="1" fontAlgn="auto" latinLnBrk="0" hangingPunct="1">
              <a:lnSpc>
                <a:spcPts val="1833"/>
              </a:lnSpc>
              <a:spcBef>
                <a:spcPts val="1000"/>
              </a:spcBef>
              <a:spcAft>
                <a:spcPts val="1400"/>
              </a:spcAft>
              <a:buClrTx/>
              <a:buSzTx/>
              <a:buFont typeface="Arial" panose="020B0604020202020204" pitchFamily="34" charset="0"/>
              <a:buNone/>
              <a:tabLst/>
              <a:defRPr/>
            </a:pPr>
            <a:r>
              <a:rPr lang="en-US" sz="1800" b="1" kern="1200" dirty="0">
                <a:solidFill>
                  <a:srgbClr val="000000"/>
                </a:solidFill>
                <a:effectLst/>
                <a:latin typeface="Palatino Linotype" panose="02040502050505030304" pitchFamily="18" charset="0"/>
                <a:ea typeface="Libre Baskerville Bold"/>
                <a:cs typeface="Libre Baskerville Bold"/>
              </a:rPr>
              <a:t>3. Celebrate Successes</a:t>
            </a:r>
          </a:p>
          <a:p>
            <a:pPr marL="0" marR="0" indent="0" fontAlgn="auto">
              <a:lnSpc>
                <a:spcPts val="1833"/>
              </a:lnSpc>
              <a:spcBef>
                <a:spcPts val="0"/>
              </a:spcBef>
              <a:spcAft>
                <a:spcPts val="0"/>
              </a:spcAft>
              <a:buClrTx/>
              <a:buSzPts val="1800"/>
              <a:buNone/>
              <a:tabLst/>
              <a:defRPr/>
            </a:pPr>
            <a:r>
              <a:rPr lang="en-US" sz="1800" dirty="0">
                <a:solidFill>
                  <a:srgbClr val="000000"/>
                </a:solidFill>
                <a:ea typeface="Libre Baskerville" panose="02000000000000000000" pitchFamily="2" charset="0"/>
                <a:cs typeface="Libre Baskerville" panose="02000000000000000000" pitchFamily="2" charset="0"/>
              </a:rPr>
              <a:t>Recognize achievements and share wins with stakeholders</a:t>
            </a:r>
          </a:p>
        </p:txBody>
      </p:sp>
      <p:sp>
        <p:nvSpPr>
          <p:cNvPr id="26" name="Content Placeholder 6">
            <a:extLst>
              <a:ext uri="{FF2B5EF4-FFF2-40B4-BE49-F238E27FC236}">
                <a16:creationId xmlns:a16="http://schemas.microsoft.com/office/drawing/2014/main" id="{B6D21B22-E686-099D-97E9-A3EA8C433187}"/>
              </a:ext>
            </a:extLst>
          </p:cNvPr>
          <p:cNvSpPr>
            <a:spLocks noGrp="1"/>
          </p:cNvSpPr>
          <p:nvPr>
            <p:ph sz="quarter" idx="16"/>
          </p:nvPr>
        </p:nvSpPr>
        <p:spPr>
          <a:xfrm>
            <a:off x="1215626" y="4564428"/>
            <a:ext cx="3344499" cy="1212225"/>
          </a:xfrm>
        </p:spPr>
        <p:txBody>
          <a:bodyPr rIns="91440"/>
          <a:lstStyle/>
          <a:p>
            <a:pPr marL="0" marR="0" indent="0" algn="l" defTabSz="914400" rtl="0" eaLnBrk="1" fontAlgn="auto" latinLnBrk="0" hangingPunct="1">
              <a:lnSpc>
                <a:spcPts val="1833"/>
              </a:lnSpc>
              <a:spcBef>
                <a:spcPts val="1000"/>
              </a:spcBef>
              <a:spcAft>
                <a:spcPts val="1400"/>
              </a:spcAft>
              <a:buClrTx/>
              <a:buSzTx/>
              <a:buFont typeface="Arial" panose="020B0604020202020204" pitchFamily="34" charset="0"/>
              <a:buNone/>
              <a:tabLst/>
              <a:defRPr/>
            </a:pPr>
            <a:r>
              <a:rPr lang="en-US" sz="1800" b="1" kern="1200" dirty="0">
                <a:solidFill>
                  <a:srgbClr val="000000"/>
                </a:solidFill>
                <a:effectLst/>
                <a:latin typeface="Palatino Linotype" panose="02040502050505030304" pitchFamily="18" charset="0"/>
                <a:ea typeface="Libre Baskerville Bold"/>
                <a:cs typeface="Libre Baskerville Bold"/>
              </a:rPr>
              <a:t>4. Refine for Next Cycle</a:t>
            </a:r>
            <a:endParaRPr lang="en-US" sz="1800" b="0" kern="1200" dirty="0">
              <a:solidFill>
                <a:schemeClr val="tx1"/>
              </a:solidFill>
              <a:effectLst/>
              <a:latin typeface="Palatino Linotype" panose="02040502050505030304" pitchFamily="18" charset="0"/>
              <a:ea typeface="+mn-ea"/>
              <a:cs typeface="+mn-cs"/>
            </a:endParaRPr>
          </a:p>
          <a:p>
            <a:pPr marL="0" indent="0">
              <a:lnSpc>
                <a:spcPts val="1833"/>
              </a:lnSpc>
              <a:spcBef>
                <a:spcPts val="0"/>
              </a:spcBef>
              <a:spcAft>
                <a:spcPts val="0"/>
              </a:spcAft>
              <a:buSzPts val="1800"/>
              <a:buNone/>
            </a:pPr>
            <a:r>
              <a:rPr lang="en-US" sz="1800" dirty="0">
                <a:solidFill>
                  <a:srgbClr val="000000"/>
                </a:solidFill>
                <a:ea typeface="Libre Baskerville" panose="02000000000000000000" pitchFamily="2" charset="0"/>
                <a:cs typeface="Libre Baskerville" panose="02000000000000000000" pitchFamily="2" charset="0"/>
              </a:rPr>
              <a:t>Apply learnings to strengthen the next improvement iteration</a:t>
            </a:r>
          </a:p>
        </p:txBody>
      </p:sp>
      <p:pic>
        <p:nvPicPr>
          <p:cNvPr id="19" name="Image 8">
            <a:extLst>
              <a:ext uri="{FF2B5EF4-FFF2-40B4-BE49-F238E27FC236}">
                <a16:creationId xmlns:a16="http://schemas.microsoft.com/office/drawing/2014/main" id="{9E38E921-353D-B5E2-44DE-6009384DCC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17" name="Graphic 16">
            <a:extLst>
              <a:ext uri="{FF2B5EF4-FFF2-40B4-BE49-F238E27FC236}">
                <a16:creationId xmlns:a16="http://schemas.microsoft.com/office/drawing/2014/main" id="{BB73B88C-EBB1-21A1-BC59-7BDD5A82C8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2" y="997395"/>
            <a:ext cx="914400" cy="914400"/>
          </a:xfrm>
          <a:prstGeom prst="rect">
            <a:avLst/>
          </a:prstGeom>
        </p:spPr>
      </p:pic>
      <p:grpSp>
        <p:nvGrpSpPr>
          <p:cNvPr id="3" name="Group 2">
            <a:extLst>
              <a:ext uri="{FF2B5EF4-FFF2-40B4-BE49-F238E27FC236}">
                <a16:creationId xmlns:a16="http://schemas.microsoft.com/office/drawing/2014/main" id="{4CB93B35-C2D5-3AF4-602E-7EEAA4DBA7D1}"/>
              </a:ext>
              <a:ext uri="{C183D7F6-B498-43B3-948B-1728B52AA6E4}">
                <adec:decorative xmlns:adec="http://schemas.microsoft.com/office/drawing/2017/decorative" val="1"/>
              </a:ext>
            </a:extLst>
          </p:cNvPr>
          <p:cNvGrpSpPr/>
          <p:nvPr/>
        </p:nvGrpSpPr>
        <p:grpSpPr>
          <a:xfrm>
            <a:off x="3713786" y="1731246"/>
            <a:ext cx="4764428" cy="4764428"/>
            <a:chOff x="3713786" y="1731246"/>
            <a:chExt cx="4764428" cy="4764428"/>
          </a:xfrm>
        </p:grpSpPr>
        <p:pic>
          <p:nvPicPr>
            <p:cNvPr id="6" name="Graphic 5">
              <a:extLst>
                <a:ext uri="{FF2B5EF4-FFF2-40B4-BE49-F238E27FC236}">
                  <a16:creationId xmlns:a16="http://schemas.microsoft.com/office/drawing/2014/main" id="{7C11D057-5886-E964-BFE7-E519EFF8B0E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885153">
              <a:off x="3713786" y="1731246"/>
              <a:ext cx="4764428" cy="4764428"/>
            </a:xfrm>
            <a:prstGeom prst="rect">
              <a:avLst/>
            </a:prstGeom>
          </p:spPr>
        </p:pic>
        <p:pic>
          <p:nvPicPr>
            <p:cNvPr id="7" name="Picture 6">
              <a:extLst>
                <a:ext uri="{FF2B5EF4-FFF2-40B4-BE49-F238E27FC236}">
                  <a16:creationId xmlns:a16="http://schemas.microsoft.com/office/drawing/2014/main" id="{BD36FC72-0B81-D69F-853C-1DB1CFC072A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927545" y="2937531"/>
              <a:ext cx="386499" cy="386499"/>
            </a:xfrm>
            <a:prstGeom prst="rect">
              <a:avLst/>
            </a:prstGeom>
          </p:spPr>
        </p:pic>
        <p:pic>
          <p:nvPicPr>
            <p:cNvPr id="9" name="Picture 8">
              <a:extLst>
                <a:ext uri="{FF2B5EF4-FFF2-40B4-BE49-F238E27FC236}">
                  <a16:creationId xmlns:a16="http://schemas.microsoft.com/office/drawing/2014/main" id="{C28469E0-71CD-C4BC-46DF-4E4E8AEA914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877956" y="2937531"/>
              <a:ext cx="393440" cy="393440"/>
            </a:xfrm>
            <a:prstGeom prst="rect">
              <a:avLst/>
            </a:prstGeom>
          </p:spPr>
        </p:pic>
        <p:pic>
          <p:nvPicPr>
            <p:cNvPr id="10" name="Picture 9">
              <a:extLst>
                <a:ext uri="{FF2B5EF4-FFF2-40B4-BE49-F238E27FC236}">
                  <a16:creationId xmlns:a16="http://schemas.microsoft.com/office/drawing/2014/main" id="{8F2EC328-B7AB-43FA-D411-DD84F5404DF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918118" y="4861775"/>
              <a:ext cx="476895" cy="476895"/>
            </a:xfrm>
            <a:prstGeom prst="rect">
              <a:avLst/>
            </a:prstGeom>
          </p:spPr>
        </p:pic>
        <p:pic>
          <p:nvPicPr>
            <p:cNvPr id="12" name="Picture 11">
              <a:extLst>
                <a:ext uri="{FF2B5EF4-FFF2-40B4-BE49-F238E27FC236}">
                  <a16:creationId xmlns:a16="http://schemas.microsoft.com/office/drawing/2014/main" id="{5D652CCC-0F7F-2651-C7A9-F5EF519F75D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843719" y="4861775"/>
              <a:ext cx="461913" cy="461913"/>
            </a:xfrm>
            <a:prstGeom prst="rect">
              <a:avLst/>
            </a:prstGeom>
          </p:spPr>
        </p:pic>
      </p:grpSp>
    </p:spTree>
    <p:extLst>
      <p:ext uri="{BB962C8B-B14F-4D97-AF65-F5344CB8AC3E}">
        <p14:creationId xmlns:p14="http://schemas.microsoft.com/office/powerpoint/2010/main" val="2378967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716" y="312531"/>
            <a:ext cx="10096959" cy="7475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Stakeholder Engagement</a:t>
            </a:r>
            <a:endParaRPr kumimoji="0" lang="en-US" sz="3500" b="0" i="0" u="none" strike="noStrike" kern="1200" cap="none" spc="0" normalizeH="0" baseline="0" noProof="0" dirty="0">
              <a:ln>
                <a:noFill/>
              </a:ln>
              <a:solidFill>
                <a:schemeClr val="tx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920DF961-280C-2687-3B6A-80AF9429172C}"/>
              </a:ext>
            </a:extLst>
          </p:cNvPr>
          <p:cNvSpPr>
            <a:spLocks noGrp="1"/>
          </p:cNvSpPr>
          <p:nvPr>
            <p:ph sz="half" idx="1"/>
          </p:nvPr>
        </p:nvSpPr>
        <p:spPr>
          <a:xfrm>
            <a:off x="1128795" y="1366373"/>
            <a:ext cx="9934410" cy="1016407"/>
          </a:xfrm>
        </p:spPr>
        <p:txBody>
          <a:bodyPr rIns="91440"/>
          <a:lstStyle/>
          <a:p>
            <a:pPr marL="0" indent="0">
              <a:buNone/>
            </a:pPr>
            <a:r>
              <a:rPr lang="en-US" sz="1800" dirty="0">
                <a:solidFill>
                  <a:srgbClr val="000000"/>
                </a:solidFill>
                <a:ea typeface="Libre Baskerville" pitchFamily="34" charset="-122"/>
                <a:cs typeface="Libre Baskerville" pitchFamily="34" charset="-120"/>
              </a:rPr>
              <a:t>Collaborating with Stakeholders through all continuous improvement phases offers a multiplier effect because it builds collective capacity to address systemic challenges that no single entity could solve alone.</a:t>
            </a:r>
            <a:endParaRPr lang="en-US" sz="1800" dirty="0"/>
          </a:p>
        </p:txBody>
      </p:sp>
      <p:sp>
        <p:nvSpPr>
          <p:cNvPr id="5" name="Content Placeholder 4">
            <a:extLst>
              <a:ext uri="{FF2B5EF4-FFF2-40B4-BE49-F238E27FC236}">
                <a16:creationId xmlns:a16="http://schemas.microsoft.com/office/drawing/2014/main" id="{C14FA4C1-6DC9-0714-AC50-F82A202AA77B}"/>
              </a:ext>
            </a:extLst>
          </p:cNvPr>
          <p:cNvSpPr>
            <a:spLocks noGrp="1"/>
          </p:cNvSpPr>
          <p:nvPr>
            <p:ph sz="half" idx="13"/>
          </p:nvPr>
        </p:nvSpPr>
        <p:spPr>
          <a:xfrm>
            <a:off x="909918" y="2939712"/>
            <a:ext cx="3800820" cy="687557"/>
          </a:xfrm>
        </p:spPr>
        <p:txBody>
          <a:bodyPr/>
          <a:lstStyle/>
          <a:p>
            <a:pPr marL="0" lvl="0" indent="0" algn="r">
              <a:buNone/>
            </a:pPr>
            <a:r>
              <a:rPr lang="en-US" sz="1800" b="1" dirty="0">
                <a:solidFill>
                  <a:prstClr val="black"/>
                </a:solidFill>
              </a:rPr>
              <a:t>Internal Collaboration</a:t>
            </a:r>
            <a:endParaRPr lang="en-US" sz="1800" dirty="0">
              <a:solidFill>
                <a:prstClr val="black"/>
              </a:solidFill>
            </a:endParaRPr>
          </a:p>
          <a:p>
            <a:pPr marL="0" lvl="0" indent="0" algn="r">
              <a:lnSpc>
                <a:spcPct val="100000"/>
              </a:lnSpc>
              <a:spcBef>
                <a:spcPts val="0"/>
              </a:spcBef>
              <a:spcAft>
                <a:spcPts val="0"/>
              </a:spcAft>
              <a:buNone/>
            </a:pPr>
            <a:r>
              <a:rPr lang="en-US" sz="1800" dirty="0">
                <a:solidFill>
                  <a:prstClr val="black"/>
                </a:solidFill>
              </a:rPr>
              <a:t>Teachers, administrators, and departments working together within your LEA facilitate:</a:t>
            </a:r>
          </a:p>
          <a:p>
            <a:pPr lvl="0" algn="r">
              <a:lnSpc>
                <a:spcPct val="100000"/>
              </a:lnSpc>
              <a:spcBef>
                <a:spcPts val="0"/>
              </a:spcBef>
              <a:spcAft>
                <a:spcPts val="0"/>
              </a:spcAft>
            </a:pPr>
            <a:r>
              <a:rPr lang="en-US" sz="1800" dirty="0">
                <a:solidFill>
                  <a:prstClr val="black"/>
                </a:solidFill>
              </a:rPr>
              <a:t>Shared resources</a:t>
            </a:r>
          </a:p>
          <a:p>
            <a:pPr lvl="0" algn="r">
              <a:lnSpc>
                <a:spcPct val="100000"/>
              </a:lnSpc>
              <a:spcBef>
                <a:spcPts val="0"/>
              </a:spcBef>
              <a:spcAft>
                <a:spcPts val="0"/>
              </a:spcAft>
            </a:pPr>
            <a:r>
              <a:rPr lang="en-US" sz="1800" dirty="0">
                <a:solidFill>
                  <a:prstClr val="black"/>
                </a:solidFill>
              </a:rPr>
              <a:t>Cross-departmental innovation</a:t>
            </a:r>
          </a:p>
          <a:p>
            <a:pPr lvl="0" algn="r">
              <a:lnSpc>
                <a:spcPct val="100000"/>
              </a:lnSpc>
              <a:spcBef>
                <a:spcPts val="0"/>
              </a:spcBef>
              <a:spcAft>
                <a:spcPts val="0"/>
              </a:spcAft>
            </a:pPr>
            <a:r>
              <a:rPr lang="en-US" sz="1800" dirty="0">
                <a:solidFill>
                  <a:prstClr val="black"/>
                </a:solidFill>
              </a:rPr>
              <a:t>Unified vision</a:t>
            </a:r>
            <a:endParaRPr lang="en-US" sz="1600" dirty="0">
              <a:solidFill>
                <a:prstClr val="black"/>
              </a:solidFill>
              <a:latin typeface="Palatino Linotype"/>
            </a:endParaRPr>
          </a:p>
        </p:txBody>
      </p:sp>
      <p:sp>
        <p:nvSpPr>
          <p:cNvPr id="7" name="Content Placeholder 6">
            <a:extLst>
              <a:ext uri="{FF2B5EF4-FFF2-40B4-BE49-F238E27FC236}">
                <a16:creationId xmlns:a16="http://schemas.microsoft.com/office/drawing/2014/main" id="{36566802-3F2D-108D-35DB-65D9D8FFC45A}"/>
              </a:ext>
            </a:extLst>
          </p:cNvPr>
          <p:cNvSpPr>
            <a:spLocks noGrp="1"/>
          </p:cNvSpPr>
          <p:nvPr>
            <p:ph sz="half" idx="14"/>
          </p:nvPr>
        </p:nvSpPr>
        <p:spPr>
          <a:xfrm>
            <a:off x="7165984" y="2286808"/>
            <a:ext cx="4361408" cy="782271"/>
          </a:xfrm>
        </p:spPr>
        <p:txBody>
          <a:bodyPr/>
          <a:lstStyle/>
          <a:p>
            <a:pPr marL="0" lvl="0" indent="0">
              <a:lnSpc>
                <a:spcPct val="100000"/>
              </a:lnSpc>
              <a:spcBef>
                <a:spcPts val="0"/>
              </a:spcBef>
              <a:spcAft>
                <a:spcPts val="600"/>
              </a:spcAft>
              <a:buNone/>
            </a:pPr>
            <a:r>
              <a:rPr lang="en-US" sz="1800" b="1" dirty="0">
                <a:solidFill>
                  <a:srgbClr val="000000"/>
                </a:solidFill>
                <a:latin typeface="Palatino Linotype"/>
                <a:ea typeface="Libre Baskerville Bold" pitchFamily="34" charset="-122"/>
                <a:cs typeface="Libre Baskerville Bold" pitchFamily="34" charset="-120"/>
              </a:rPr>
              <a:t>External Partnerships</a:t>
            </a:r>
            <a:endParaRPr lang="en-US" sz="1800" dirty="0">
              <a:solidFill>
                <a:prstClr val="black"/>
              </a:solidFill>
              <a:latin typeface="Palatino Linotype"/>
            </a:endParaRPr>
          </a:p>
          <a:p>
            <a:pPr marL="0" lvl="0" indent="0">
              <a:lnSpc>
                <a:spcPct val="100000"/>
              </a:lnSpc>
              <a:spcBef>
                <a:spcPts val="0"/>
              </a:spcBef>
              <a:spcAft>
                <a:spcPts val="0"/>
              </a:spcAft>
              <a:buNone/>
            </a:pPr>
            <a:r>
              <a:rPr lang="en-US" sz="1600" dirty="0">
                <a:solidFill>
                  <a:srgbClr val="000000"/>
                </a:solidFill>
                <a:latin typeface="Palatino Linotype"/>
                <a:ea typeface="Libre Baskerville" pitchFamily="34" charset="-122"/>
                <a:cs typeface="Libre Baskerville" pitchFamily="34" charset="-120"/>
              </a:rPr>
              <a:t>Connections with other LEAs, county offices, NJDOE, and higher education facilitate:</a:t>
            </a:r>
          </a:p>
          <a:p>
            <a:pPr marL="285750" lvl="0" indent="-285750">
              <a:lnSpc>
                <a:spcPct val="100000"/>
              </a:lnSpc>
              <a:spcBef>
                <a:spcPts val="0"/>
              </a:spcBef>
              <a:spcAft>
                <a:spcPts val="0"/>
              </a:spcAft>
            </a:pPr>
            <a:r>
              <a:rPr lang="en-US" sz="1600" dirty="0">
                <a:solidFill>
                  <a:srgbClr val="000000"/>
                </a:solidFill>
                <a:latin typeface="Palatino Linotype"/>
                <a:ea typeface="Libre Baskerville" pitchFamily="34" charset="-122"/>
                <a:cs typeface="Libre Baskerville" pitchFamily="34" charset="-120"/>
              </a:rPr>
              <a:t>Best practice sharing</a:t>
            </a:r>
          </a:p>
          <a:p>
            <a:pPr marL="285750" lvl="0" indent="-285750">
              <a:lnSpc>
                <a:spcPct val="100000"/>
              </a:lnSpc>
              <a:spcBef>
                <a:spcPts val="0"/>
              </a:spcBef>
              <a:spcAft>
                <a:spcPts val="0"/>
              </a:spcAft>
            </a:pPr>
            <a:r>
              <a:rPr lang="en-US" sz="1600" dirty="0">
                <a:solidFill>
                  <a:srgbClr val="000000"/>
                </a:solidFill>
                <a:latin typeface="Palatino Linotype"/>
                <a:ea typeface="Libre Baskerville" pitchFamily="34" charset="-122"/>
                <a:cs typeface="Libre Baskerville" pitchFamily="34" charset="-120"/>
              </a:rPr>
              <a:t>Joint grant opportunities</a:t>
            </a:r>
          </a:p>
          <a:p>
            <a:pPr marL="285750" lvl="0" indent="-285750">
              <a:lnSpc>
                <a:spcPct val="100000"/>
              </a:lnSpc>
              <a:spcBef>
                <a:spcPts val="0"/>
              </a:spcBef>
              <a:spcAft>
                <a:spcPts val="0"/>
              </a:spcAft>
            </a:pPr>
            <a:r>
              <a:rPr lang="en-US" sz="1600" dirty="0">
                <a:solidFill>
                  <a:srgbClr val="000000"/>
                </a:solidFill>
                <a:latin typeface="Palatino Linotype"/>
                <a:ea typeface="Libre Baskerville" pitchFamily="34" charset="-122"/>
                <a:cs typeface="Libre Baskerville" pitchFamily="34" charset="-120"/>
              </a:rPr>
              <a:t>Regional solutions</a:t>
            </a:r>
            <a:endParaRPr lang="en-US" sz="1600" dirty="0">
              <a:solidFill>
                <a:prstClr val="black"/>
              </a:solidFill>
              <a:latin typeface="Palatino Linotype"/>
            </a:endParaRPr>
          </a:p>
        </p:txBody>
      </p:sp>
      <p:sp>
        <p:nvSpPr>
          <p:cNvPr id="8" name="Content Placeholder 7">
            <a:extLst>
              <a:ext uri="{FF2B5EF4-FFF2-40B4-BE49-F238E27FC236}">
                <a16:creationId xmlns:a16="http://schemas.microsoft.com/office/drawing/2014/main" id="{9E64F79B-11D8-674F-7D07-CC161D7CE5E4}"/>
              </a:ext>
            </a:extLst>
          </p:cNvPr>
          <p:cNvSpPr>
            <a:spLocks noGrp="1"/>
          </p:cNvSpPr>
          <p:nvPr>
            <p:ph type="body" sz="quarter" idx="15"/>
          </p:nvPr>
        </p:nvSpPr>
        <p:spPr>
          <a:xfrm>
            <a:off x="7270969" y="4264303"/>
            <a:ext cx="4151437" cy="1840390"/>
          </a:xfrm>
        </p:spPr>
        <p:txBody>
          <a:bodyPr rIns="91440">
            <a:normAutofit/>
          </a:bodyPr>
          <a:lstStyle/>
          <a:p>
            <a:pPr marL="0" indent="0">
              <a:lnSpc>
                <a:spcPct val="100000"/>
              </a:lnSpc>
              <a:spcBef>
                <a:spcPts val="0"/>
              </a:spcBef>
              <a:spcAft>
                <a:spcPts val="600"/>
              </a:spcAft>
              <a:buNone/>
            </a:pPr>
            <a:r>
              <a:rPr lang="en-US" sz="1800" b="1" dirty="0">
                <a:solidFill>
                  <a:srgbClr val="000000"/>
                </a:solidFill>
                <a:latin typeface="Palatino Linotype"/>
                <a:ea typeface="Libre Baskerville Bold" pitchFamily="34" charset="-122"/>
                <a:cs typeface="Libre Baskerville Bold" pitchFamily="34" charset="-120"/>
              </a:rPr>
              <a:t>Community Engagement</a:t>
            </a:r>
            <a:endParaRPr lang="en-US" sz="1800" dirty="0">
              <a:solidFill>
                <a:prstClr val="black"/>
              </a:solidFill>
              <a:latin typeface="Palatino Linotype"/>
            </a:endParaRPr>
          </a:p>
          <a:p>
            <a:pPr marL="0" indent="0">
              <a:lnSpc>
                <a:spcPct val="100000"/>
              </a:lnSpc>
              <a:spcBef>
                <a:spcPts val="0"/>
              </a:spcBef>
              <a:spcAft>
                <a:spcPts val="0"/>
              </a:spcAft>
              <a:buNone/>
            </a:pPr>
            <a:r>
              <a:rPr lang="en-US" sz="1800" dirty="0">
                <a:solidFill>
                  <a:srgbClr val="000000"/>
                </a:solidFill>
                <a:latin typeface="Palatino Linotype"/>
                <a:ea typeface="Libre Baskerville" pitchFamily="34" charset="-122"/>
                <a:cs typeface="Libre Baskerville" pitchFamily="34" charset="-120"/>
              </a:rPr>
              <a:t>Involving Families, local businesses, </a:t>
            </a:r>
          </a:p>
          <a:p>
            <a:pPr marL="0" indent="0">
              <a:lnSpc>
                <a:spcPct val="100000"/>
              </a:lnSpc>
              <a:spcBef>
                <a:spcPts val="0"/>
              </a:spcBef>
              <a:spcAft>
                <a:spcPts val="0"/>
              </a:spcAft>
              <a:buNone/>
            </a:pPr>
            <a:r>
              <a:rPr lang="en-US" sz="1800" dirty="0">
                <a:solidFill>
                  <a:srgbClr val="000000"/>
                </a:solidFill>
                <a:latin typeface="Palatino Linotype"/>
                <a:ea typeface="Libre Baskerville" pitchFamily="34" charset="-122"/>
                <a:cs typeface="Libre Baskerville" pitchFamily="34" charset="-120"/>
              </a:rPr>
              <a:t>and organizations facilitate:</a:t>
            </a:r>
          </a:p>
          <a:p>
            <a:pPr marL="285750" indent="-285750">
              <a:lnSpc>
                <a:spcPct val="100000"/>
              </a:lnSpc>
              <a:spcBef>
                <a:spcPts val="0"/>
              </a:spcBef>
              <a:spcAft>
                <a:spcPts val="0"/>
              </a:spcAft>
            </a:pPr>
            <a:r>
              <a:rPr lang="en-US" sz="1800" dirty="0">
                <a:solidFill>
                  <a:srgbClr val="000000"/>
                </a:solidFill>
                <a:latin typeface="Palatino Linotype"/>
                <a:ea typeface="Libre Baskerville" pitchFamily="34" charset="-122"/>
                <a:cs typeface="Libre Baskerville" pitchFamily="34" charset="-120"/>
              </a:rPr>
              <a:t>Authentic stakeholder voice</a:t>
            </a:r>
          </a:p>
          <a:p>
            <a:pPr marL="285750" indent="-285750">
              <a:lnSpc>
                <a:spcPct val="100000"/>
              </a:lnSpc>
              <a:spcBef>
                <a:spcPts val="0"/>
              </a:spcBef>
              <a:spcAft>
                <a:spcPts val="0"/>
              </a:spcAft>
            </a:pPr>
            <a:r>
              <a:rPr lang="en-US" sz="1800" dirty="0">
                <a:solidFill>
                  <a:srgbClr val="000000"/>
                </a:solidFill>
                <a:latin typeface="Palatino Linotype"/>
                <a:ea typeface="Libre Baskerville" pitchFamily="34" charset="-122"/>
                <a:cs typeface="Libre Baskerville" pitchFamily="34" charset="-120"/>
              </a:rPr>
              <a:t>Extended resources</a:t>
            </a:r>
          </a:p>
          <a:p>
            <a:pPr marL="285750" indent="-285750">
              <a:lnSpc>
                <a:spcPct val="100000"/>
              </a:lnSpc>
              <a:spcBef>
                <a:spcPts val="0"/>
              </a:spcBef>
              <a:spcAft>
                <a:spcPts val="0"/>
              </a:spcAft>
            </a:pPr>
            <a:r>
              <a:rPr lang="en-US" sz="1800" dirty="0">
                <a:solidFill>
                  <a:srgbClr val="000000"/>
                </a:solidFill>
                <a:latin typeface="Palatino Linotype"/>
                <a:ea typeface="Libre Baskerville" pitchFamily="34" charset="-122"/>
                <a:cs typeface="Libre Baskerville" pitchFamily="34" charset="-120"/>
              </a:rPr>
              <a:t>Sustainable support</a:t>
            </a:r>
            <a:endParaRPr lang="en-US" sz="1800" dirty="0"/>
          </a:p>
        </p:txBody>
      </p:sp>
      <p:pic>
        <p:nvPicPr>
          <p:cNvPr id="28" name="Graphic 27">
            <a:extLst>
              <a:ext uri="{FF2B5EF4-FFF2-40B4-BE49-F238E27FC236}">
                <a16:creationId xmlns:a16="http://schemas.microsoft.com/office/drawing/2014/main" id="{73A6D7B2-0F82-4D09-E163-3A09924167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2" y="997395"/>
            <a:ext cx="914400" cy="914400"/>
          </a:xfrm>
          <a:prstGeom prst="rect">
            <a:avLst/>
          </a:prstGeom>
        </p:spPr>
      </p:pic>
      <p:grpSp>
        <p:nvGrpSpPr>
          <p:cNvPr id="18" name="Group 17">
            <a:extLst>
              <a:ext uri="{FF2B5EF4-FFF2-40B4-BE49-F238E27FC236}">
                <a16:creationId xmlns:a16="http://schemas.microsoft.com/office/drawing/2014/main" id="{5AFA540C-026B-1594-48F6-C6CF2691A5F2}"/>
              </a:ext>
              <a:ext uri="{C183D7F6-B498-43B3-948B-1728B52AA6E4}">
                <adec:decorative xmlns:adec="http://schemas.microsoft.com/office/drawing/2017/decorative" val="1"/>
              </a:ext>
            </a:extLst>
          </p:cNvPr>
          <p:cNvGrpSpPr/>
          <p:nvPr/>
        </p:nvGrpSpPr>
        <p:grpSpPr>
          <a:xfrm>
            <a:off x="405407" y="2444574"/>
            <a:ext cx="10948393" cy="3673673"/>
            <a:chOff x="405407" y="2444574"/>
            <a:chExt cx="10948393" cy="3673673"/>
          </a:xfrm>
        </p:grpSpPr>
        <p:grpSp>
          <p:nvGrpSpPr>
            <p:cNvPr id="26" name="Group 25">
              <a:extLst>
                <a:ext uri="{FF2B5EF4-FFF2-40B4-BE49-F238E27FC236}">
                  <a16:creationId xmlns:a16="http://schemas.microsoft.com/office/drawing/2014/main" id="{5E6FB981-AFF4-4644-7E1B-4C490914F297}"/>
                </a:ext>
              </a:extLst>
            </p:cNvPr>
            <p:cNvGrpSpPr/>
            <p:nvPr/>
          </p:nvGrpSpPr>
          <p:grpSpPr>
            <a:xfrm>
              <a:off x="405407" y="2444574"/>
              <a:ext cx="10948393" cy="3673673"/>
              <a:chOff x="709487" y="2463253"/>
              <a:chExt cx="10948393" cy="3417893"/>
            </a:xfrm>
          </p:grpSpPr>
          <p:pic>
            <p:nvPicPr>
              <p:cNvPr id="17" name="Image 2" descr="preencoded.png"/>
              <p:cNvPicPr>
                <a:picLocks noChangeAspect="1"/>
              </p:cNvPicPr>
              <p:nvPr/>
            </p:nvPicPr>
            <p:blipFill>
              <a:blip r:embed="rId5">
                <a:duotone>
                  <a:prstClr val="black"/>
                  <a:srgbClr val="FCB040">
                    <a:tint val="45000"/>
                    <a:satMod val="400000"/>
                  </a:srgbClr>
                </a:duotone>
              </a:blip>
              <a:stretch>
                <a:fillRect/>
              </a:stretch>
            </p:blipFill>
            <p:spPr>
              <a:xfrm>
                <a:off x="4650950" y="2464357"/>
                <a:ext cx="3065463" cy="3065463"/>
              </a:xfrm>
              <a:prstGeom prst="rect">
                <a:avLst/>
              </a:prstGeom>
            </p:spPr>
          </p:pic>
          <p:pic>
            <p:nvPicPr>
              <p:cNvPr id="24" name="Image 4" descr="preencoded.png"/>
              <p:cNvPicPr>
                <a:picLocks noChangeAspect="1"/>
              </p:cNvPicPr>
              <p:nvPr/>
            </p:nvPicPr>
            <p:blipFill>
              <a:blip r:embed="rId6">
                <a:duotone>
                  <a:prstClr val="black"/>
                  <a:srgbClr val="6E2405">
                    <a:tint val="45000"/>
                    <a:satMod val="400000"/>
                  </a:srgbClr>
                </a:duotone>
              </a:blip>
              <a:stretch>
                <a:fillRect/>
              </a:stretch>
            </p:blipFill>
            <p:spPr>
              <a:xfrm>
                <a:off x="4650951" y="2463253"/>
                <a:ext cx="3065463" cy="3065463"/>
              </a:xfrm>
              <a:prstGeom prst="rect">
                <a:avLst/>
              </a:prstGeom>
            </p:spPr>
          </p:pic>
          <p:sp>
            <p:nvSpPr>
              <p:cNvPr id="6" name="Text 4"/>
              <p:cNvSpPr/>
              <p:nvPr/>
            </p:nvSpPr>
            <p:spPr>
              <a:xfrm>
                <a:off x="1432875" y="3030229"/>
                <a:ext cx="2933815" cy="1482219"/>
              </a:xfrm>
              <a:prstGeom prst="rect">
                <a:avLst/>
              </a:prstGeom>
              <a:noFill/>
              <a:ln/>
            </p:spPr>
            <p:txBody>
              <a:bodyPr wrap="square" lIns="0" tIns="0" rIns="0" bIns="0" rtlCol="0" anchor="t"/>
              <a:lstStyle/>
              <a:p>
                <a:pPr algn="r"/>
                <a:endParaRPr lang="en-US" sz="1600" dirty="0">
                  <a:latin typeface="+mj-lt"/>
                </a:endParaRPr>
              </a:p>
            </p:txBody>
          </p:sp>
          <p:sp>
            <p:nvSpPr>
              <p:cNvPr id="9" name="Text 7"/>
              <p:cNvSpPr/>
              <p:nvPr/>
            </p:nvSpPr>
            <p:spPr>
              <a:xfrm>
                <a:off x="709487" y="4481239"/>
                <a:ext cx="3657203" cy="227409"/>
              </a:xfrm>
              <a:prstGeom prst="rect">
                <a:avLst/>
              </a:prstGeom>
              <a:noFill/>
              <a:ln/>
            </p:spPr>
            <p:txBody>
              <a:bodyPr wrap="none" lIns="0" tIns="0" rIns="0" bIns="0" rtlCol="0" anchor="t"/>
              <a:lstStyle/>
              <a:p>
                <a:pPr marL="285739" indent="-285739" algn="r">
                  <a:buSzPct val="100000"/>
                  <a:buChar char="•"/>
                </a:pPr>
                <a:endParaRPr lang="en-US">
                  <a:latin typeface="+mj-lt"/>
                </a:endParaRPr>
              </a:p>
            </p:txBody>
          </p:sp>
          <p:pic>
            <p:nvPicPr>
              <p:cNvPr id="10" name="Image 0" descr="preencoded.png"/>
              <p:cNvPicPr>
                <a:picLocks noChangeAspect="1"/>
              </p:cNvPicPr>
              <p:nvPr/>
            </p:nvPicPr>
            <p:blipFill>
              <a:blip r:embed="rId7">
                <a:duotone>
                  <a:prstClr val="black"/>
                  <a:srgbClr val="104E72">
                    <a:tint val="45000"/>
                    <a:satMod val="400000"/>
                  </a:srgbClr>
                </a:duotone>
              </a:blip>
              <a:stretch>
                <a:fillRect/>
              </a:stretch>
            </p:blipFill>
            <p:spPr>
              <a:xfrm>
                <a:off x="4650948" y="2463253"/>
                <a:ext cx="3065463" cy="3065463"/>
              </a:xfrm>
              <a:prstGeom prst="rect">
                <a:avLst/>
              </a:prstGeom>
            </p:spPr>
          </p:pic>
          <p:sp>
            <p:nvSpPr>
              <p:cNvPr id="14" name="Text 10"/>
              <p:cNvSpPr/>
              <p:nvPr/>
            </p:nvSpPr>
            <p:spPr>
              <a:xfrm>
                <a:off x="7716415" y="3413690"/>
                <a:ext cx="3941465" cy="227409"/>
              </a:xfrm>
              <a:prstGeom prst="rect">
                <a:avLst/>
              </a:prstGeom>
              <a:noFill/>
              <a:ln/>
            </p:spPr>
            <p:txBody>
              <a:bodyPr wrap="none" lIns="0" tIns="0" rIns="0" bIns="0" rtlCol="0" anchor="t"/>
              <a:lstStyle/>
              <a:p>
                <a:pPr marL="285739" indent="-285739">
                  <a:buSzPct val="100000"/>
                  <a:buChar char="•"/>
                </a:pPr>
                <a:endParaRPr lang="en-US">
                  <a:latin typeface="+mj-lt"/>
                </a:endParaRPr>
              </a:p>
            </p:txBody>
          </p:sp>
          <p:sp>
            <p:nvSpPr>
              <p:cNvPr id="15" name="Text 11"/>
              <p:cNvSpPr/>
              <p:nvPr/>
            </p:nvSpPr>
            <p:spPr>
              <a:xfrm>
                <a:off x="7716415" y="3643661"/>
                <a:ext cx="3941465" cy="227409"/>
              </a:xfrm>
              <a:prstGeom prst="rect">
                <a:avLst/>
              </a:prstGeom>
              <a:noFill/>
              <a:ln/>
            </p:spPr>
            <p:txBody>
              <a:bodyPr wrap="none" lIns="0" tIns="0" rIns="0" bIns="0" rtlCol="0" anchor="t"/>
              <a:lstStyle/>
              <a:p>
                <a:pPr marL="285739" indent="-285739">
                  <a:buSzPct val="100000"/>
                  <a:buChar char="•"/>
                </a:pPr>
                <a:endParaRPr lang="en-US">
                  <a:latin typeface="+mj-lt"/>
                </a:endParaRPr>
              </a:p>
            </p:txBody>
          </p:sp>
          <p:sp>
            <p:nvSpPr>
              <p:cNvPr id="16" name="Text 12"/>
              <p:cNvSpPr/>
              <p:nvPr/>
            </p:nvSpPr>
            <p:spPr>
              <a:xfrm>
                <a:off x="7716415" y="3864526"/>
                <a:ext cx="3941465" cy="227409"/>
              </a:xfrm>
              <a:prstGeom prst="rect">
                <a:avLst/>
              </a:prstGeom>
              <a:noFill/>
              <a:ln/>
            </p:spPr>
            <p:txBody>
              <a:bodyPr wrap="none" lIns="0" tIns="0" rIns="0" bIns="0" rtlCol="0" anchor="t"/>
              <a:lstStyle/>
              <a:p>
                <a:pPr marL="285739" indent="-285739">
                  <a:buSzPct val="100000"/>
                  <a:buChar char="•"/>
                </a:pPr>
                <a:endParaRPr lang="en-US">
                  <a:latin typeface="+mj-lt"/>
                </a:endParaRPr>
              </a:p>
            </p:txBody>
          </p:sp>
          <p:sp>
            <p:nvSpPr>
              <p:cNvPr id="19" name="Text 13"/>
              <p:cNvSpPr/>
              <p:nvPr/>
            </p:nvSpPr>
            <p:spPr>
              <a:xfrm>
                <a:off x="7716414" y="4290397"/>
                <a:ext cx="2383433" cy="222052"/>
              </a:xfrm>
              <a:prstGeom prst="rect">
                <a:avLst/>
              </a:prstGeom>
              <a:noFill/>
              <a:ln/>
            </p:spPr>
            <p:txBody>
              <a:bodyPr wrap="none" lIns="0" tIns="0" rIns="0" bIns="0" rtlCol="0" anchor="t"/>
              <a:lstStyle/>
              <a:p>
                <a:endParaRPr lang="en-US">
                  <a:latin typeface="+mj-lt"/>
                </a:endParaRPr>
              </a:p>
            </p:txBody>
          </p:sp>
          <p:sp>
            <p:nvSpPr>
              <p:cNvPr id="21" name="Text 15"/>
              <p:cNvSpPr/>
              <p:nvPr/>
            </p:nvSpPr>
            <p:spPr>
              <a:xfrm>
                <a:off x="7716415" y="5102325"/>
                <a:ext cx="3941465" cy="227409"/>
              </a:xfrm>
              <a:prstGeom prst="rect">
                <a:avLst/>
              </a:prstGeom>
              <a:noFill/>
              <a:ln/>
            </p:spPr>
            <p:txBody>
              <a:bodyPr wrap="none" lIns="0" tIns="0" rIns="0" bIns="0" rtlCol="0" anchor="t"/>
              <a:lstStyle/>
              <a:p>
                <a:pPr marL="285739" indent="-285739">
                  <a:buSzPct val="100000"/>
                  <a:buChar char="•"/>
                </a:pPr>
                <a:endParaRPr lang="en-US">
                  <a:latin typeface="+mj-lt"/>
                </a:endParaRPr>
              </a:p>
            </p:txBody>
          </p:sp>
          <p:sp>
            <p:nvSpPr>
              <p:cNvPr id="22" name="Text 16"/>
              <p:cNvSpPr/>
              <p:nvPr/>
            </p:nvSpPr>
            <p:spPr>
              <a:xfrm>
                <a:off x="7716415" y="5361980"/>
                <a:ext cx="3941465" cy="227409"/>
              </a:xfrm>
              <a:prstGeom prst="rect">
                <a:avLst/>
              </a:prstGeom>
              <a:noFill/>
              <a:ln/>
            </p:spPr>
            <p:txBody>
              <a:bodyPr wrap="none" lIns="0" tIns="0" rIns="0" bIns="0" rtlCol="0" anchor="t"/>
              <a:lstStyle/>
              <a:p>
                <a:pPr marL="285739" indent="-285739">
                  <a:buSzPct val="100000"/>
                  <a:buChar char="•"/>
                </a:pPr>
                <a:endParaRPr lang="en-US">
                  <a:latin typeface="+mj-lt"/>
                </a:endParaRPr>
              </a:p>
            </p:txBody>
          </p:sp>
          <p:sp>
            <p:nvSpPr>
              <p:cNvPr id="23" name="Text 17"/>
              <p:cNvSpPr/>
              <p:nvPr/>
            </p:nvSpPr>
            <p:spPr>
              <a:xfrm>
                <a:off x="7716415" y="5653737"/>
                <a:ext cx="3941465" cy="227409"/>
              </a:xfrm>
              <a:prstGeom prst="rect">
                <a:avLst/>
              </a:prstGeom>
              <a:noFill/>
              <a:ln/>
            </p:spPr>
            <p:txBody>
              <a:bodyPr wrap="none" lIns="0" tIns="0" rIns="0" bIns="0" rtlCol="0" anchor="t"/>
              <a:lstStyle/>
              <a:p>
                <a:pPr marL="285739" indent="-285739">
                  <a:buSzPct val="100000"/>
                  <a:buChar char="•"/>
                </a:pPr>
                <a:endParaRPr lang="en-US">
                  <a:latin typeface="+mj-lt"/>
                </a:endParaRPr>
              </a:p>
            </p:txBody>
          </p:sp>
        </p:grpSp>
        <p:pic>
          <p:nvPicPr>
            <p:cNvPr id="29" name="Picture 28">
              <a:extLst>
                <a:ext uri="{FF2B5EF4-FFF2-40B4-BE49-F238E27FC236}">
                  <a16:creationId xmlns:a16="http://schemas.microsoft.com/office/drawing/2014/main" id="{1B1C0636-D953-A349-F25C-2B93D0B57B1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586723" y="3778643"/>
              <a:ext cx="625239" cy="625239"/>
            </a:xfrm>
            <a:prstGeom prst="rect">
              <a:avLst/>
            </a:prstGeom>
          </p:spPr>
        </p:pic>
        <p:pic>
          <p:nvPicPr>
            <p:cNvPr id="31" name="Picture 30">
              <a:extLst>
                <a:ext uri="{FF2B5EF4-FFF2-40B4-BE49-F238E27FC236}">
                  <a16:creationId xmlns:a16="http://schemas.microsoft.com/office/drawing/2014/main" id="{36BFEB59-8796-96B9-F991-B48E2928F83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871215" y="3010097"/>
              <a:ext cx="612742" cy="612742"/>
            </a:xfrm>
            <a:prstGeom prst="rect">
              <a:avLst/>
            </a:prstGeom>
          </p:spPr>
        </p:pic>
        <p:pic>
          <p:nvPicPr>
            <p:cNvPr id="33" name="Picture 32">
              <a:extLst>
                <a:ext uri="{FF2B5EF4-FFF2-40B4-BE49-F238E27FC236}">
                  <a16:creationId xmlns:a16="http://schemas.microsoft.com/office/drawing/2014/main" id="{32E090E9-7655-7AEB-7753-67073FE398A3}"/>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843454" y="4535684"/>
              <a:ext cx="612742" cy="612742"/>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58491-C3E1-88CB-5E12-19B373B19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11476-2CED-B917-3B19-06861C4F1322}"/>
              </a:ext>
            </a:extLst>
          </p:cNvPr>
          <p:cNvSpPr>
            <a:spLocks noGrp="1"/>
          </p:cNvSpPr>
          <p:nvPr>
            <p:ph type="title"/>
          </p:nvPr>
        </p:nvSpPr>
        <p:spPr>
          <a:xfrm>
            <a:off x="0" y="1441938"/>
            <a:ext cx="12192000" cy="3270422"/>
          </a:xfrm>
        </p:spPr>
        <p:txBody>
          <a:bodyPr>
            <a:normAutofit/>
          </a:bodyPr>
          <a:lstStyle/>
          <a:p>
            <a:r>
              <a:rPr lang="en-US" dirty="0"/>
              <a:t>Our Destination:  Thriving Educators, Thriving Students</a:t>
            </a:r>
          </a:p>
        </p:txBody>
      </p:sp>
      <p:pic>
        <p:nvPicPr>
          <p:cNvPr id="4" name="Graphic 3">
            <a:extLst>
              <a:ext uri="{FF2B5EF4-FFF2-40B4-BE49-F238E27FC236}">
                <a16:creationId xmlns:a16="http://schemas.microsoft.com/office/drawing/2014/main" id="{8032DF2A-D9B9-FC74-36BF-147A527D94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3300" y="3795798"/>
            <a:ext cx="1467014" cy="1467014"/>
          </a:xfrm>
          <a:prstGeom prst="rect">
            <a:avLst/>
          </a:prstGeom>
        </p:spPr>
      </p:pic>
      <p:sp>
        <p:nvSpPr>
          <p:cNvPr id="3" name="Slide Number Placeholder 2">
            <a:extLst>
              <a:ext uri="{FF2B5EF4-FFF2-40B4-BE49-F238E27FC236}">
                <a16:creationId xmlns:a16="http://schemas.microsoft.com/office/drawing/2014/main" id="{D335EEAC-EDAD-6549-2B59-6A374512CC61}"/>
              </a:ext>
            </a:extLst>
          </p:cNvPr>
          <p:cNvSpPr>
            <a:spLocks noGrp="1"/>
          </p:cNvSpPr>
          <p:nvPr>
            <p:ph type="sldNum" sz="quarter" idx="12"/>
          </p:nvPr>
        </p:nvSpPr>
        <p:spPr/>
        <p:txBody>
          <a:bodyPr/>
          <a:lstStyle/>
          <a:p>
            <a:fld id="{063B872D-3AE9-4542-A461-B751CD6BB84C}" type="slidenum">
              <a:rPr lang="en-US" smtClean="0"/>
              <a:t>23</a:t>
            </a:fld>
            <a:endParaRPr lang="en-US"/>
          </a:p>
        </p:txBody>
      </p:sp>
    </p:spTree>
    <p:extLst>
      <p:ext uri="{BB962C8B-B14F-4D97-AF65-F5344CB8AC3E}">
        <p14:creationId xmlns:p14="http://schemas.microsoft.com/office/powerpoint/2010/main" val="3955687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Our Destination: </a:t>
            </a:r>
            <a:r>
              <a:rPr kumimoji="0" lang="en-US" sz="40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Where Classrooms Thrive</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sp>
        <p:nvSpPr>
          <p:cNvPr id="9" name="Content Placeholder 8">
            <a:extLst>
              <a:ext uri="{FF2B5EF4-FFF2-40B4-BE49-F238E27FC236}">
                <a16:creationId xmlns:a16="http://schemas.microsoft.com/office/drawing/2014/main" id="{A47D53B6-EE7E-8183-06F2-4469BAB28E10}"/>
              </a:ext>
            </a:extLst>
          </p:cNvPr>
          <p:cNvSpPr>
            <a:spLocks noGrp="1"/>
          </p:cNvSpPr>
          <p:nvPr>
            <p:ph idx="1"/>
          </p:nvPr>
        </p:nvSpPr>
        <p:spPr>
          <a:xfrm>
            <a:off x="3647907" y="1318566"/>
            <a:ext cx="8150084" cy="1397219"/>
          </a:xfrm>
        </p:spPr>
        <p:txBody>
          <a:bodyPr rIns="91440"/>
          <a:lstStyle/>
          <a:p>
            <a:pPr marL="0" indent="0">
              <a:lnSpc>
                <a:spcPct val="100000"/>
              </a:lnSpc>
              <a:spcBef>
                <a:spcPts val="0"/>
              </a:spcBef>
              <a:spcAft>
                <a:spcPts val="0"/>
              </a:spcAft>
              <a:buNone/>
            </a:pPr>
            <a:r>
              <a:rPr lang="en-US" sz="1800" b="1" dirty="0">
                <a:solidFill>
                  <a:srgbClr val="000000"/>
                </a:solidFill>
                <a:ea typeface="Libre Baskerville Bold" pitchFamily="34" charset="-122"/>
                <a:cs typeface="Libre Baskerville Bold" pitchFamily="34" charset="-120"/>
              </a:rPr>
              <a:t>Engaged Learning</a:t>
            </a:r>
            <a:endParaRPr lang="en-US" sz="1800" dirty="0"/>
          </a:p>
          <a:p>
            <a:pPr marL="0" indent="0">
              <a:lnSpc>
                <a:spcPct val="100000"/>
              </a:lnSpc>
              <a:spcBef>
                <a:spcPts val="1200"/>
              </a:spcBef>
              <a:spcAft>
                <a:spcPts val="0"/>
              </a:spcAft>
              <a:buNone/>
            </a:pPr>
            <a:r>
              <a:rPr lang="en-US" sz="1800" dirty="0">
                <a:solidFill>
                  <a:srgbClr val="000000"/>
                </a:solidFill>
                <a:ea typeface="Libre Baskerville" pitchFamily="34" charset="-122"/>
                <a:cs typeface="Libre Baskerville" pitchFamily="34" charset="-120"/>
              </a:rPr>
              <a:t>Students thrive in classrooms where teachers feel supported and empowered to innovate, creating dynamic learning experiences that spark curiosity and deep understanding.</a:t>
            </a:r>
            <a:endParaRPr lang="en-US" sz="1800" dirty="0"/>
          </a:p>
        </p:txBody>
      </p:sp>
      <p:sp>
        <p:nvSpPr>
          <p:cNvPr id="12" name="Content Placeholder 11">
            <a:extLst>
              <a:ext uri="{FF2B5EF4-FFF2-40B4-BE49-F238E27FC236}">
                <a16:creationId xmlns:a16="http://schemas.microsoft.com/office/drawing/2014/main" id="{7175AB4E-D360-3A66-6ED5-01899A224252}"/>
              </a:ext>
            </a:extLst>
          </p:cNvPr>
          <p:cNvSpPr>
            <a:spLocks noGrp="1"/>
          </p:cNvSpPr>
          <p:nvPr>
            <p:ph idx="13"/>
          </p:nvPr>
        </p:nvSpPr>
        <p:spPr>
          <a:xfrm>
            <a:off x="3657569" y="3012146"/>
            <a:ext cx="8369332" cy="1352059"/>
          </a:xfrm>
        </p:spPr>
        <p:txBody>
          <a:bodyPr/>
          <a:lstStyle/>
          <a:p>
            <a:pPr marL="0" lvl="0" indent="0">
              <a:lnSpc>
                <a:spcPct val="100000"/>
              </a:lnSpc>
              <a:spcBef>
                <a:spcPts val="0"/>
              </a:spcBef>
              <a:spcAft>
                <a:spcPts val="0"/>
              </a:spcAft>
              <a:buNone/>
            </a:pPr>
            <a:r>
              <a:rPr lang="en-US" sz="1800" b="1" dirty="0">
                <a:solidFill>
                  <a:srgbClr val="000000"/>
                </a:solidFill>
                <a:ea typeface="Libre Baskerville Bold" pitchFamily="34" charset="-122"/>
                <a:cs typeface="Libre Baskerville Bold" pitchFamily="34" charset="-120"/>
              </a:rPr>
              <a:t>Professional Growth</a:t>
            </a:r>
          </a:p>
          <a:p>
            <a:pPr marL="0" lvl="0" indent="0">
              <a:lnSpc>
                <a:spcPct val="100000"/>
              </a:lnSpc>
              <a:spcBef>
                <a:spcPts val="1200"/>
              </a:spcBef>
              <a:spcAft>
                <a:spcPts val="0"/>
              </a:spcAft>
              <a:buNone/>
            </a:pPr>
            <a:r>
              <a:rPr lang="en-US" sz="1800" dirty="0">
                <a:solidFill>
                  <a:srgbClr val="000000"/>
                </a:solidFill>
                <a:ea typeface="Libre Baskerville" pitchFamily="34" charset="-122"/>
                <a:cs typeface="Libre Baskerville" pitchFamily="34" charset="-120"/>
              </a:rPr>
              <a:t>Mentorship and collaborative professional development create a culture where educators continuously refine their practice through structured, meaningful learning opportunities.</a:t>
            </a:r>
          </a:p>
        </p:txBody>
      </p:sp>
      <p:sp>
        <p:nvSpPr>
          <p:cNvPr id="14" name="Content Placeholder 13">
            <a:extLst>
              <a:ext uri="{FF2B5EF4-FFF2-40B4-BE49-F238E27FC236}">
                <a16:creationId xmlns:a16="http://schemas.microsoft.com/office/drawing/2014/main" id="{4F6171E2-8EAA-1FAE-3E0C-1A06B5FD2CE0}"/>
              </a:ext>
            </a:extLst>
          </p:cNvPr>
          <p:cNvSpPr>
            <a:spLocks noGrp="1"/>
          </p:cNvSpPr>
          <p:nvPr>
            <p:ph sz="quarter" idx="14"/>
          </p:nvPr>
        </p:nvSpPr>
        <p:spPr>
          <a:xfrm>
            <a:off x="3618867" y="4668888"/>
            <a:ext cx="8456395" cy="1107778"/>
          </a:xfrm>
        </p:spPr>
        <p:txBody>
          <a:bodyPr>
            <a:noAutofit/>
          </a:bodyPr>
          <a:lstStyle/>
          <a:p>
            <a:pPr marL="0" lvl="0" indent="0">
              <a:lnSpc>
                <a:spcPct val="100000"/>
              </a:lnSpc>
              <a:spcBef>
                <a:spcPts val="0"/>
              </a:spcBef>
              <a:spcAft>
                <a:spcPts val="0"/>
              </a:spcAft>
              <a:buNone/>
            </a:pPr>
            <a:r>
              <a:rPr lang="en-US" sz="1800" b="1" dirty="0">
                <a:solidFill>
                  <a:srgbClr val="000000"/>
                </a:solidFill>
                <a:ea typeface="Libre Baskerville Bold" pitchFamily="34" charset="-122"/>
                <a:cs typeface="Libre Baskerville Bold" pitchFamily="34" charset="-120"/>
              </a:rPr>
              <a:t>Data-Driven Success</a:t>
            </a:r>
          </a:p>
          <a:p>
            <a:pPr marL="0" lvl="0" indent="0">
              <a:lnSpc>
                <a:spcPct val="100000"/>
              </a:lnSpc>
              <a:spcBef>
                <a:spcPts val="1200"/>
              </a:spcBef>
              <a:spcAft>
                <a:spcPts val="0"/>
              </a:spcAft>
              <a:buNone/>
            </a:pPr>
            <a:r>
              <a:rPr lang="en-US" sz="1800" dirty="0">
                <a:solidFill>
                  <a:srgbClr val="000000"/>
                </a:solidFill>
                <a:ea typeface="Libre Baskerville" pitchFamily="34" charset="-122"/>
                <a:cs typeface="Libre Baskerville" pitchFamily="34" charset="-120"/>
              </a:rPr>
              <a:t>When leadership teams use data effectively through the continuous improvement cycle, they can identify successes, address challenges, and systematically enhance educational quality.</a:t>
            </a:r>
          </a:p>
        </p:txBody>
      </p:sp>
      <p:grpSp>
        <p:nvGrpSpPr>
          <p:cNvPr id="4" name="Group 3">
            <a:extLst>
              <a:ext uri="{FF2B5EF4-FFF2-40B4-BE49-F238E27FC236}">
                <a16:creationId xmlns:a16="http://schemas.microsoft.com/office/drawing/2014/main" id="{E65E93E8-4365-0A38-5728-09A581556A5F}"/>
              </a:ext>
              <a:ext uri="{C183D7F6-B498-43B3-948B-1728B52AA6E4}">
                <adec:decorative xmlns:adec="http://schemas.microsoft.com/office/drawing/2017/decorative" val="1"/>
              </a:ext>
            </a:extLst>
          </p:cNvPr>
          <p:cNvGrpSpPr/>
          <p:nvPr/>
        </p:nvGrpSpPr>
        <p:grpSpPr>
          <a:xfrm>
            <a:off x="914400" y="1256277"/>
            <a:ext cx="6958920" cy="4756348"/>
            <a:chOff x="914400" y="1256277"/>
            <a:chExt cx="6958920" cy="4756348"/>
          </a:xfrm>
        </p:grpSpPr>
        <p:sp>
          <p:nvSpPr>
            <p:cNvPr id="7" name="Text 4"/>
            <p:cNvSpPr/>
            <p:nvPr/>
          </p:nvSpPr>
          <p:spPr>
            <a:xfrm>
              <a:off x="2772371" y="1460469"/>
              <a:ext cx="3971329" cy="1255316"/>
            </a:xfrm>
            <a:prstGeom prst="rect">
              <a:avLst/>
            </a:prstGeom>
            <a:noFill/>
            <a:ln/>
          </p:spPr>
          <p:txBody>
            <a:bodyPr wrap="none" lIns="0" tIns="0" rIns="0" bIns="0" rtlCol="0" anchor="t"/>
            <a:lstStyle/>
            <a:p>
              <a:pPr>
                <a:lnSpc>
                  <a:spcPts val="1167"/>
                </a:lnSpc>
              </a:pPr>
              <a:endParaRPr lang="en-US" sz="708"/>
            </a:p>
          </p:txBody>
        </p:sp>
        <p:pic>
          <p:nvPicPr>
            <p:cNvPr id="11" name="Image 2" descr="preencoded.png"/>
            <p:cNvPicPr>
              <a:picLocks noChangeAspect="1"/>
            </p:cNvPicPr>
            <p:nvPr/>
          </p:nvPicPr>
          <p:blipFill>
            <a:blip r:embed="rId3"/>
            <a:stretch>
              <a:fillRect/>
            </a:stretch>
          </p:blipFill>
          <p:spPr>
            <a:xfrm>
              <a:off x="914401" y="4553117"/>
              <a:ext cx="2542011" cy="1459508"/>
            </a:xfrm>
            <a:prstGeom prst="rect">
              <a:avLst/>
            </a:prstGeom>
          </p:spPr>
        </p:pic>
        <p:grpSp>
          <p:nvGrpSpPr>
            <p:cNvPr id="26" name="Group 25">
              <a:extLst>
                <a:ext uri="{FF2B5EF4-FFF2-40B4-BE49-F238E27FC236}">
                  <a16:creationId xmlns:a16="http://schemas.microsoft.com/office/drawing/2014/main" id="{1B2232BD-CAA3-7422-B7F5-10144AEEA488}"/>
                </a:ext>
              </a:extLst>
            </p:cNvPr>
            <p:cNvGrpSpPr/>
            <p:nvPr/>
          </p:nvGrpSpPr>
          <p:grpSpPr>
            <a:xfrm>
              <a:off x="914401" y="2904697"/>
              <a:ext cx="6958919" cy="1459508"/>
              <a:chOff x="292695" y="2904697"/>
              <a:chExt cx="6451005" cy="1459508"/>
            </a:xfrm>
          </p:grpSpPr>
          <p:pic>
            <p:nvPicPr>
              <p:cNvPr id="8" name="Image 1" descr="preencoded.png"/>
              <p:cNvPicPr>
                <a:picLocks noChangeAspect="1"/>
              </p:cNvPicPr>
              <p:nvPr/>
            </p:nvPicPr>
            <p:blipFill>
              <a:blip r:embed="rId4"/>
              <a:stretch>
                <a:fillRect/>
              </a:stretch>
            </p:blipFill>
            <p:spPr>
              <a:xfrm>
                <a:off x="292695" y="2904697"/>
                <a:ext cx="2361605" cy="1459508"/>
              </a:xfrm>
              <a:prstGeom prst="rect">
                <a:avLst/>
              </a:prstGeom>
            </p:spPr>
          </p:pic>
          <p:sp>
            <p:nvSpPr>
              <p:cNvPr id="10" name="Text 6"/>
              <p:cNvSpPr/>
              <p:nvPr/>
            </p:nvSpPr>
            <p:spPr>
              <a:xfrm>
                <a:off x="2772371" y="3108889"/>
                <a:ext cx="3971329" cy="1107777"/>
              </a:xfrm>
              <a:prstGeom prst="rect">
                <a:avLst/>
              </a:prstGeom>
              <a:noFill/>
              <a:ln/>
            </p:spPr>
            <p:txBody>
              <a:bodyPr wrap="none" lIns="0" tIns="0" rIns="0" bIns="0" rtlCol="0" anchor="t"/>
              <a:lstStyle/>
              <a:p>
                <a:pPr>
                  <a:lnSpc>
                    <a:spcPts val="1167"/>
                  </a:lnSpc>
                </a:pPr>
                <a:endParaRPr lang="en-US" sz="708"/>
              </a:p>
            </p:txBody>
          </p:sp>
        </p:grpSp>
        <p:grpSp>
          <p:nvGrpSpPr>
            <p:cNvPr id="28" name="Group 27">
              <a:extLst>
                <a:ext uri="{FF2B5EF4-FFF2-40B4-BE49-F238E27FC236}">
                  <a16:creationId xmlns:a16="http://schemas.microsoft.com/office/drawing/2014/main" id="{670CD28C-58C7-32F0-07CD-E85F4D6BE4CB}"/>
                </a:ext>
              </a:extLst>
            </p:cNvPr>
            <p:cNvGrpSpPr/>
            <p:nvPr/>
          </p:nvGrpSpPr>
          <p:grpSpPr>
            <a:xfrm>
              <a:off x="914400" y="1256277"/>
              <a:ext cx="4015238" cy="1459508"/>
              <a:chOff x="292695" y="1256277"/>
              <a:chExt cx="3727161" cy="1459508"/>
            </a:xfrm>
          </p:grpSpPr>
          <p:pic>
            <p:nvPicPr>
              <p:cNvPr id="5" name="Image 0" descr="preencoded.png"/>
              <p:cNvPicPr>
                <a:picLocks noChangeAspect="1"/>
              </p:cNvPicPr>
              <p:nvPr/>
            </p:nvPicPr>
            <p:blipFill>
              <a:blip r:embed="rId5"/>
              <a:stretch>
                <a:fillRect/>
              </a:stretch>
            </p:blipFill>
            <p:spPr>
              <a:xfrm>
                <a:off x="292695" y="1256277"/>
                <a:ext cx="2361605" cy="1459508"/>
              </a:xfrm>
              <a:prstGeom prst="rect">
                <a:avLst/>
              </a:prstGeom>
            </p:spPr>
          </p:pic>
          <p:sp>
            <p:nvSpPr>
              <p:cNvPr id="6" name="Text 3"/>
              <p:cNvSpPr/>
              <p:nvPr/>
            </p:nvSpPr>
            <p:spPr>
              <a:xfrm>
                <a:off x="2839053" y="1452489"/>
                <a:ext cx="1180803" cy="147538"/>
              </a:xfrm>
              <a:prstGeom prst="rect">
                <a:avLst/>
              </a:prstGeom>
              <a:noFill/>
              <a:ln/>
            </p:spPr>
            <p:txBody>
              <a:bodyPr wrap="none" lIns="0" tIns="0" rIns="0" bIns="0" rtlCol="0" anchor="t"/>
              <a:lstStyle/>
              <a:p>
                <a:endParaRPr lang="en-US" sz="2000">
                  <a:latin typeface="+mj-lt"/>
                </a:endParaRPr>
              </a:p>
            </p:txBody>
          </p:sp>
        </p:grpSp>
      </p:grpSp>
      <p:pic>
        <p:nvPicPr>
          <p:cNvPr id="29" name="Image 8">
            <a:extLst>
              <a:ext uri="{FF2B5EF4-FFF2-40B4-BE49-F238E27FC236}">
                <a16:creationId xmlns:a16="http://schemas.microsoft.com/office/drawing/2014/main" id="{0BE8E8CC-2C13-8CA0-9770-578EF98459B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222435" y="5776666"/>
            <a:ext cx="804466" cy="406301"/>
          </a:xfrm>
          <a:prstGeom prst="rect">
            <a:avLst/>
          </a:prstGeom>
        </p:spPr>
      </p:pic>
      <p:pic>
        <p:nvPicPr>
          <p:cNvPr id="3" name="Graphic 2">
            <a:extLst>
              <a:ext uri="{FF2B5EF4-FFF2-40B4-BE49-F238E27FC236}">
                <a16:creationId xmlns:a16="http://schemas.microsoft.com/office/drawing/2014/main" id="{B186FEFC-BC23-B429-3A69-7CF31B6F2A2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48" y="1021306"/>
            <a:ext cx="787899" cy="7878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a:extLst>
              <a:ext uri="{C183D7F6-B498-43B3-948B-1728B52AA6E4}">
                <adec:decorative xmlns:adec="http://schemas.microsoft.com/office/drawing/2017/decorative" val="1"/>
              </a:ext>
            </a:extLst>
          </p:cNvPr>
          <p:cNvSpPr/>
          <p:nvPr/>
        </p:nvSpPr>
        <p:spPr>
          <a:xfrm>
            <a:off x="436230" y="1407264"/>
            <a:ext cx="5358904" cy="2226270"/>
          </a:xfrm>
          <a:prstGeom prst="roundRect">
            <a:avLst>
              <a:gd name="adj" fmla="val 4687"/>
            </a:avLst>
          </a:prstGeom>
          <a:solidFill>
            <a:srgbClr val="C6D5E4"/>
          </a:solidFill>
          <a:ln/>
        </p:spPr>
        <p:txBody>
          <a:bodyPr/>
          <a:lstStyle/>
          <a:p>
            <a:endParaRPr lang="en-US" sz="1500"/>
          </a:p>
        </p:txBody>
      </p:sp>
      <p:sp>
        <p:nvSpPr>
          <p:cNvPr id="8" name="Shape 6">
            <a:extLst>
              <a:ext uri="{C183D7F6-B498-43B3-948B-1728B52AA6E4}">
                <adec:decorative xmlns:adec="http://schemas.microsoft.com/office/drawing/2017/decorative" val="1"/>
              </a:ext>
            </a:extLst>
          </p:cNvPr>
          <p:cNvSpPr/>
          <p:nvPr/>
        </p:nvSpPr>
        <p:spPr>
          <a:xfrm>
            <a:off x="5982776" y="1407264"/>
            <a:ext cx="5358904" cy="2226270"/>
          </a:xfrm>
          <a:prstGeom prst="roundRect">
            <a:avLst>
              <a:gd name="adj" fmla="val 4687"/>
            </a:avLst>
          </a:prstGeom>
          <a:solidFill>
            <a:srgbClr val="C6D5E4"/>
          </a:solidFill>
          <a:ln/>
        </p:spPr>
        <p:txBody>
          <a:bodyPr/>
          <a:lstStyle/>
          <a:p>
            <a:endParaRPr lang="en-US" sz="1500"/>
          </a:p>
        </p:txBody>
      </p:sp>
      <p:sp>
        <p:nvSpPr>
          <p:cNvPr id="11" name="Shape 9">
            <a:extLst>
              <a:ext uri="{C183D7F6-B498-43B3-948B-1728B52AA6E4}">
                <adec:decorative xmlns:adec="http://schemas.microsoft.com/office/drawing/2017/decorative" val="1"/>
              </a:ext>
            </a:extLst>
          </p:cNvPr>
          <p:cNvSpPr/>
          <p:nvPr/>
        </p:nvSpPr>
        <p:spPr>
          <a:xfrm>
            <a:off x="436230" y="3784744"/>
            <a:ext cx="5358904" cy="1991922"/>
          </a:xfrm>
          <a:prstGeom prst="roundRect">
            <a:avLst>
              <a:gd name="adj" fmla="val 4687"/>
            </a:avLst>
          </a:prstGeom>
          <a:solidFill>
            <a:srgbClr val="C6D5E4"/>
          </a:solidFill>
          <a:ln/>
        </p:spPr>
        <p:txBody>
          <a:bodyPr/>
          <a:lstStyle/>
          <a:p>
            <a:endParaRPr lang="en-US" sz="1500"/>
          </a:p>
        </p:txBody>
      </p:sp>
      <p:sp>
        <p:nvSpPr>
          <p:cNvPr id="14" name="Shape 12">
            <a:extLst>
              <a:ext uri="{C183D7F6-B498-43B3-948B-1728B52AA6E4}">
                <adec:decorative xmlns:adec="http://schemas.microsoft.com/office/drawing/2017/decorative" val="1"/>
              </a:ext>
            </a:extLst>
          </p:cNvPr>
          <p:cNvSpPr/>
          <p:nvPr/>
        </p:nvSpPr>
        <p:spPr>
          <a:xfrm>
            <a:off x="5982774" y="3784744"/>
            <a:ext cx="5358904" cy="1991922"/>
          </a:xfrm>
          <a:prstGeom prst="roundRect">
            <a:avLst>
              <a:gd name="adj" fmla="val 4687"/>
            </a:avLst>
          </a:prstGeom>
          <a:solidFill>
            <a:srgbClr val="C6D5E4"/>
          </a:solidFill>
          <a:ln/>
        </p:spPr>
        <p:txBody>
          <a:bodyPr/>
          <a:lstStyle/>
          <a:p>
            <a:endParaRPr lang="en-US" sz="1500"/>
          </a:p>
        </p:txBody>
      </p:sp>
      <p:sp>
        <p:nvSpPr>
          <p:cNvPr id="2" name="Title 1"/>
          <p:cNvSpPr>
            <a:spLocks noGrp="1"/>
          </p:cNvSpPr>
          <p:nvPr>
            <p:ph type="title"/>
          </p:nvPr>
        </p:nvSpPr>
        <p:spPr>
          <a:xfrm>
            <a:off x="1338146" y="378896"/>
            <a:ext cx="10015654" cy="74757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708"/>
              </a:lnSpc>
              <a:spcBef>
                <a:spcPts val="0"/>
              </a:spcBef>
              <a:spcAft>
                <a:spcPts val="0"/>
              </a:spcAft>
              <a:buClrTx/>
              <a:buSzTx/>
              <a:buFontTx/>
              <a:buNone/>
              <a:tabLst/>
              <a:defRPr/>
            </a:pPr>
            <a:r>
              <a:rPr kumimoji="0" lang="en-US" sz="2958" b="1" i="0" u="none" strike="noStrike" kern="1200" cap="none" spc="0" normalizeH="0" baseline="0" noProof="0" dirty="0">
                <a:ln>
                  <a:noFill/>
                </a:ln>
                <a:solidFill>
                  <a:srgbClr val="6E2405"/>
                </a:solidFill>
                <a:effectLst/>
                <a:uLnTx/>
                <a:uFillTx/>
                <a:latin typeface="Libre Baskerville Bold" pitchFamily="34" charset="0"/>
                <a:ea typeface="Libre Baskerville Bold" pitchFamily="34" charset="-122"/>
                <a:cs typeface="Libre Baskerville Bold" pitchFamily="34" charset="-120"/>
              </a:rPr>
              <a:t>Takeaways and Next Steps To Fuel Your Success</a:t>
            </a:r>
            <a:endParaRPr kumimoji="0" lang="en-US" sz="2958" b="0"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FE641EF8-5F75-FBBC-04C5-8E92E0893D16}"/>
              </a:ext>
            </a:extLst>
          </p:cNvPr>
          <p:cNvSpPr>
            <a:spLocks noGrp="1"/>
          </p:cNvSpPr>
          <p:nvPr>
            <p:ph sz="half" idx="1"/>
          </p:nvPr>
        </p:nvSpPr>
        <p:spPr>
          <a:xfrm>
            <a:off x="502155" y="1407264"/>
            <a:ext cx="5292979" cy="2226271"/>
          </a:xfrm>
        </p:spPr>
        <p:txBody>
          <a:bodyPr rIns="91440"/>
          <a:lstStyle/>
          <a:p>
            <a:pPr marL="0" lvl="0" indent="0">
              <a:lnSpc>
                <a:spcPct val="100000"/>
              </a:lnSpc>
              <a:spcBef>
                <a:spcPts val="0"/>
              </a:spcBef>
              <a:spcAft>
                <a:spcPts val="1200"/>
              </a:spcAft>
              <a:buNone/>
              <a:defRPr/>
            </a:pPr>
            <a:r>
              <a:rPr lang="en-US" sz="1900" b="1" dirty="0">
                <a:solidFill>
                  <a:srgbClr val="000000"/>
                </a:solidFill>
                <a:latin typeface="Libre Baskerville Bold" pitchFamily="34" charset="0"/>
                <a:ea typeface="Libre Baskerville Bold" pitchFamily="34" charset="-122"/>
                <a:cs typeface="Libre Baskerville Bold" pitchFamily="34" charset="-120"/>
              </a:rPr>
              <a:t>Title II-A as Strategic Resource</a:t>
            </a:r>
            <a:endParaRPr lang="en-US" sz="1900" dirty="0"/>
          </a:p>
          <a:p>
            <a:pPr marL="0" lvl="0" indent="0">
              <a:lnSpc>
                <a:spcPct val="100000"/>
              </a:lnSpc>
              <a:spcBef>
                <a:spcPts val="0"/>
              </a:spcBef>
              <a:spcAft>
                <a:spcPts val="0"/>
              </a:spcAft>
              <a:buNone/>
              <a:defRPr/>
            </a:pPr>
            <a:r>
              <a:rPr lang="en-US" sz="1900" dirty="0">
                <a:solidFill>
                  <a:srgbClr val="000000"/>
                </a:solidFill>
                <a:latin typeface="Libre Baskerville" pitchFamily="34" charset="0"/>
                <a:ea typeface="Libre Baskerville" pitchFamily="34" charset="-122"/>
                <a:cs typeface="Libre Baskerville" pitchFamily="34" charset="-120"/>
              </a:rPr>
              <a:t>Leverage the flexibility of Title II-A funding to address your most pressing educator development and school climate needs through targeted, evidence-based approaches.</a:t>
            </a:r>
            <a:endParaRPr lang="en-US" sz="1900" dirty="0"/>
          </a:p>
        </p:txBody>
      </p:sp>
      <p:sp>
        <p:nvSpPr>
          <p:cNvPr id="4" name="Content Placeholder 3">
            <a:extLst>
              <a:ext uri="{FF2B5EF4-FFF2-40B4-BE49-F238E27FC236}">
                <a16:creationId xmlns:a16="http://schemas.microsoft.com/office/drawing/2014/main" id="{F5F28EA5-3EDE-DD8B-5670-66A67F7BB530}"/>
              </a:ext>
            </a:extLst>
          </p:cNvPr>
          <p:cNvSpPr>
            <a:spLocks noGrp="1"/>
          </p:cNvSpPr>
          <p:nvPr>
            <p:ph sz="half" idx="13"/>
          </p:nvPr>
        </p:nvSpPr>
        <p:spPr>
          <a:xfrm>
            <a:off x="5982774" y="1407264"/>
            <a:ext cx="5358904" cy="2226270"/>
          </a:xfrm>
        </p:spPr>
        <p:txBody>
          <a:bodyPr rIns="91440"/>
          <a:lstStyle/>
          <a:p>
            <a:pPr marL="0" lvl="0" indent="0">
              <a:lnSpc>
                <a:spcPct val="100000"/>
              </a:lnSpc>
              <a:spcBef>
                <a:spcPts val="0"/>
              </a:spcBef>
              <a:spcAft>
                <a:spcPts val="1200"/>
              </a:spcAft>
              <a:buNone/>
              <a:defRPr/>
            </a:pPr>
            <a:r>
              <a:rPr lang="en-US" sz="1900" b="1" dirty="0">
                <a:solidFill>
                  <a:srgbClr val="000000"/>
                </a:solidFill>
                <a:latin typeface="Libre Baskerville Bold" pitchFamily="34" charset="0"/>
                <a:ea typeface="Libre Baskerville Bold" pitchFamily="34" charset="-122"/>
                <a:cs typeface="Libre Baskerville Bold" pitchFamily="34" charset="-120"/>
              </a:rPr>
              <a:t>Evidence-Based Practice Focus</a:t>
            </a:r>
            <a:endParaRPr lang="en-US" sz="1900" dirty="0"/>
          </a:p>
          <a:p>
            <a:pPr marL="0" lvl="0" indent="0">
              <a:lnSpc>
                <a:spcPct val="100000"/>
              </a:lnSpc>
              <a:spcBef>
                <a:spcPts val="0"/>
              </a:spcBef>
              <a:spcAft>
                <a:spcPts val="0"/>
              </a:spcAft>
              <a:buNone/>
              <a:defRPr/>
            </a:pPr>
            <a:r>
              <a:rPr lang="en-US" sz="1900" dirty="0">
                <a:solidFill>
                  <a:srgbClr val="000000"/>
                </a:solidFill>
                <a:latin typeface="Libre Baskerville" pitchFamily="34" charset="0"/>
                <a:ea typeface="Libre Baskerville" pitchFamily="34" charset="-122"/>
                <a:cs typeface="Libre Baskerville" pitchFamily="34" charset="-120"/>
              </a:rPr>
              <a:t>To ensure your investments yield meaningful results, prioritize strategies with proven effectiveness for educator retention, professional growth, and a positive school climate.</a:t>
            </a:r>
            <a:endParaRPr lang="en-US" sz="1900" dirty="0"/>
          </a:p>
        </p:txBody>
      </p:sp>
      <p:sp>
        <p:nvSpPr>
          <p:cNvPr id="17" name="Content Placeholder 16">
            <a:extLst>
              <a:ext uri="{FF2B5EF4-FFF2-40B4-BE49-F238E27FC236}">
                <a16:creationId xmlns:a16="http://schemas.microsoft.com/office/drawing/2014/main" id="{08B9C034-A7D3-6289-886D-7954F462BD9F}"/>
              </a:ext>
            </a:extLst>
          </p:cNvPr>
          <p:cNvSpPr>
            <a:spLocks noGrp="1"/>
          </p:cNvSpPr>
          <p:nvPr>
            <p:ph sz="half" idx="14"/>
          </p:nvPr>
        </p:nvSpPr>
        <p:spPr>
          <a:xfrm>
            <a:off x="436230" y="3806621"/>
            <a:ext cx="5358904" cy="1970045"/>
          </a:xfrm>
        </p:spPr>
        <p:txBody>
          <a:bodyPr rIns="91440"/>
          <a:lstStyle/>
          <a:p>
            <a:pPr marL="0" lvl="0" indent="0">
              <a:lnSpc>
                <a:spcPct val="100000"/>
              </a:lnSpc>
              <a:spcBef>
                <a:spcPts val="0"/>
              </a:spcBef>
              <a:spcAft>
                <a:spcPts val="1200"/>
              </a:spcAft>
              <a:buNone/>
              <a:defRPr/>
            </a:pPr>
            <a:r>
              <a:rPr lang="en-US" sz="1900" b="1" dirty="0">
                <a:solidFill>
                  <a:srgbClr val="000000"/>
                </a:solidFill>
                <a:latin typeface="Libre Baskerville Bold" pitchFamily="34" charset="0"/>
                <a:ea typeface="Libre Baskerville Bold" pitchFamily="34" charset="-122"/>
                <a:cs typeface="Libre Baskerville Bold" pitchFamily="34" charset="-120"/>
              </a:rPr>
              <a:t>Continuous Improvement Framework</a:t>
            </a:r>
            <a:endParaRPr lang="en-US" sz="1900" dirty="0"/>
          </a:p>
          <a:p>
            <a:pPr marL="0" lvl="0" indent="0">
              <a:lnSpc>
                <a:spcPct val="100000"/>
              </a:lnSpc>
              <a:spcBef>
                <a:spcPts val="0"/>
              </a:spcBef>
              <a:spcAft>
                <a:spcPts val="0"/>
              </a:spcAft>
              <a:buNone/>
              <a:defRPr/>
            </a:pPr>
            <a:r>
              <a:rPr lang="en-US" sz="1900" dirty="0">
                <a:solidFill>
                  <a:srgbClr val="000000"/>
                </a:solidFill>
                <a:latin typeface="Libre Baskerville" pitchFamily="34" charset="0"/>
                <a:ea typeface="Libre Baskerville" pitchFamily="34" charset="-122"/>
                <a:cs typeface="Libre Baskerville" pitchFamily="34" charset="-120"/>
              </a:rPr>
              <a:t>Apply the five-phase cycle (Inform, Select, Plan, Implement, Analyze) for systematic educational enhancement, creating an </a:t>
            </a:r>
            <a:r>
              <a:rPr lang="en-US" sz="1900" b="1" dirty="0">
                <a:solidFill>
                  <a:srgbClr val="000000"/>
                </a:solidFill>
                <a:latin typeface="Libre Baskerville" pitchFamily="34" charset="0"/>
                <a:ea typeface="Libre Baskerville" pitchFamily="34" charset="-122"/>
                <a:cs typeface="Libre Baskerville" pitchFamily="34" charset="-120"/>
              </a:rPr>
              <a:t>upward spiral of excellence.</a:t>
            </a:r>
            <a:endParaRPr lang="en-US" sz="1900" b="1" dirty="0"/>
          </a:p>
        </p:txBody>
      </p:sp>
      <p:sp>
        <p:nvSpPr>
          <p:cNvPr id="24" name="Content Placeholder 23">
            <a:extLst>
              <a:ext uri="{FF2B5EF4-FFF2-40B4-BE49-F238E27FC236}">
                <a16:creationId xmlns:a16="http://schemas.microsoft.com/office/drawing/2014/main" id="{19EF63D3-80B8-D3CD-951F-F90138A22799}"/>
              </a:ext>
            </a:extLst>
          </p:cNvPr>
          <p:cNvSpPr>
            <a:spLocks noGrp="1"/>
          </p:cNvSpPr>
          <p:nvPr>
            <p:ph sz="quarter" idx="16"/>
          </p:nvPr>
        </p:nvSpPr>
        <p:spPr>
          <a:xfrm>
            <a:off x="5982773" y="3784744"/>
            <a:ext cx="5569890" cy="1970044"/>
          </a:xfrm>
        </p:spPr>
        <p:txBody>
          <a:bodyPr rIns="91440"/>
          <a:lstStyle/>
          <a:p>
            <a:pPr marL="0" lvl="0" indent="0">
              <a:lnSpc>
                <a:spcPct val="100000"/>
              </a:lnSpc>
              <a:spcBef>
                <a:spcPts val="0"/>
              </a:spcBef>
              <a:spcAft>
                <a:spcPts val="1200"/>
              </a:spcAft>
              <a:buNone/>
              <a:defRPr/>
            </a:pPr>
            <a:r>
              <a:rPr lang="en-US" sz="1900" b="1" dirty="0">
                <a:solidFill>
                  <a:srgbClr val="000000"/>
                </a:solidFill>
                <a:latin typeface="Libre Baskerville Bold" pitchFamily="34" charset="0"/>
                <a:ea typeface="Libre Baskerville Bold" pitchFamily="34" charset="-122"/>
                <a:cs typeface="Libre Baskerville Bold" pitchFamily="34" charset="-120"/>
              </a:rPr>
              <a:t>Stakeholder Engagement Multiplier</a:t>
            </a:r>
            <a:endParaRPr lang="en-US" sz="1900" dirty="0"/>
          </a:p>
          <a:p>
            <a:pPr marL="0" lvl="0" indent="0">
              <a:lnSpc>
                <a:spcPct val="100000"/>
              </a:lnSpc>
              <a:spcBef>
                <a:spcPts val="0"/>
              </a:spcBef>
              <a:spcAft>
                <a:spcPts val="0"/>
              </a:spcAft>
              <a:buNone/>
              <a:defRPr/>
            </a:pPr>
            <a:r>
              <a:rPr lang="en-US" sz="1900" dirty="0">
                <a:solidFill>
                  <a:srgbClr val="000000"/>
                </a:solidFill>
                <a:latin typeface="Libre Baskerville" pitchFamily="34" charset="0"/>
                <a:ea typeface="Libre Baskerville" pitchFamily="34" charset="-122"/>
                <a:cs typeface="Libre Baskerville" pitchFamily="34" charset="-120"/>
              </a:rPr>
              <a:t>Maximize impact through intentional partnership within and beyond your district, sharing resources and learning from diverse perspectives to address complex challenges.</a:t>
            </a:r>
            <a:endParaRPr lang="en-US" sz="1900" dirty="0"/>
          </a:p>
        </p:txBody>
      </p:sp>
      <p:pic>
        <p:nvPicPr>
          <p:cNvPr id="20" name="Image 8">
            <a:extLst>
              <a:ext uri="{FF2B5EF4-FFF2-40B4-BE49-F238E27FC236}">
                <a16:creationId xmlns:a16="http://schemas.microsoft.com/office/drawing/2014/main" id="{FEE70CAB-95BD-49BC-4750-C7C2C50EDE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89D38-B1F1-A10B-AFDC-2A760862983A}"/>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Palatino Linotype"/>
                <a:ea typeface="+mj-ea"/>
                <a:cs typeface="+mj-cs"/>
              </a:rPr>
              <a:t>Website Resource</a:t>
            </a:r>
            <a:endParaRPr kumimoji="0" lang="en-US" sz="4400" b="1" i="0" u="none" strike="noStrike" kern="1200" cap="none" spc="0" normalizeH="0" baseline="0" noProof="0" dirty="0">
              <a:ln>
                <a:noFill/>
              </a:ln>
              <a:solidFill>
                <a:srgbClr val="6E2405"/>
              </a:solidFill>
              <a:effectLst/>
              <a:uLnTx/>
              <a:uFillTx/>
              <a:latin typeface="Palatino Linotype" panose="02040502050505030304" pitchFamily="18" charset="0"/>
              <a:ea typeface="+mj-ea"/>
              <a:cs typeface="+mj-cs"/>
            </a:endParaRPr>
          </a:p>
        </p:txBody>
      </p:sp>
      <p:pic>
        <p:nvPicPr>
          <p:cNvPr id="7" name="Picture 6" descr="Screenshot of Learning Acceleration website resources">
            <a:extLst>
              <a:ext uri="{FF2B5EF4-FFF2-40B4-BE49-F238E27FC236}">
                <a16:creationId xmlns:a16="http://schemas.microsoft.com/office/drawing/2014/main" id="{36CBABF0-8425-09A3-C3DC-80EEF1B098DC}"/>
              </a:ext>
            </a:extLst>
          </p:cNvPr>
          <p:cNvPicPr>
            <a:picLocks noChangeAspect="1"/>
          </p:cNvPicPr>
          <p:nvPr/>
        </p:nvPicPr>
        <p:blipFill>
          <a:blip r:embed="rId3"/>
          <a:srcRect l="8689" t="15284" r="9543" b="8957"/>
          <a:stretch/>
        </p:blipFill>
        <p:spPr>
          <a:xfrm>
            <a:off x="456173" y="1969793"/>
            <a:ext cx="6619365" cy="3449699"/>
          </a:xfrm>
          <a:prstGeom prst="rect">
            <a:avLst/>
          </a:prstGeom>
        </p:spPr>
      </p:pic>
      <p:pic>
        <p:nvPicPr>
          <p:cNvPr id="6146" name="Picture 2" descr="QR Code for https://www.nj.gov/education/federalfunding/">
            <a:extLst>
              <a:ext uri="{FF2B5EF4-FFF2-40B4-BE49-F238E27FC236}">
                <a16:creationId xmlns:a16="http://schemas.microsoft.com/office/drawing/2014/main" id="{B15425B5-F081-8CC1-D997-D3BCCD395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089" y="2151256"/>
            <a:ext cx="1648641" cy="164864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E3376B4-0ABA-7FF6-6AD0-F408014E4EA7}"/>
              </a:ext>
            </a:extLst>
          </p:cNvPr>
          <p:cNvSpPr>
            <a:spLocks noGrp="1"/>
          </p:cNvSpPr>
          <p:nvPr>
            <p:ph type="body" sz="quarter" idx="11"/>
          </p:nvPr>
        </p:nvSpPr>
        <p:spPr>
          <a:xfrm>
            <a:off x="8280556" y="3874127"/>
            <a:ext cx="2941879" cy="1944804"/>
          </a:xfrm>
        </p:spPr>
        <p:txBody>
          <a:bodyPr rIns="91440">
            <a:normAutofit lnSpcReduction="10000"/>
          </a:bodyPr>
          <a:lstStyle/>
          <a:p>
            <a:pPr marL="0" indent="0" algn="ctr">
              <a:buNone/>
            </a:pPr>
            <a:r>
              <a:rPr lang="en-US" sz="2400" dirty="0">
                <a:latin typeface="Palatino Linotype"/>
              </a:rPr>
              <a:t>Information available </a:t>
            </a:r>
            <a:br>
              <a:rPr lang="en-US" sz="2400" dirty="0">
                <a:latin typeface="Palatino Linotype"/>
              </a:rPr>
            </a:br>
            <a:r>
              <a:rPr lang="en-US" sz="2400" dirty="0">
                <a:latin typeface="Palatino Linotype"/>
              </a:rPr>
              <a:t>on the NJDOE </a:t>
            </a:r>
            <a:br>
              <a:rPr lang="en-US" sz="2400" dirty="0">
                <a:latin typeface="Palatino Linotype"/>
              </a:rPr>
            </a:br>
            <a:r>
              <a:rPr lang="en-US" sz="2400" dirty="0">
                <a:latin typeface="Palatino Linotype"/>
                <a:hlinkClick r:id="rId5"/>
              </a:rPr>
              <a:t>Maximizing Federal Funds</a:t>
            </a:r>
            <a:r>
              <a:rPr lang="en-US" sz="2400" dirty="0">
                <a:latin typeface="Palatino Linotype"/>
              </a:rPr>
              <a:t> webpage</a:t>
            </a:r>
            <a:endParaRPr lang="en-US" sz="2400" b="1" dirty="0">
              <a:solidFill>
                <a:srgbClr val="6E2405"/>
              </a:solidFill>
            </a:endParaRPr>
          </a:p>
        </p:txBody>
      </p:sp>
      <p:sp>
        <p:nvSpPr>
          <p:cNvPr id="6" name="Slide Number Placeholder 5">
            <a:extLst>
              <a:ext uri="{FF2B5EF4-FFF2-40B4-BE49-F238E27FC236}">
                <a16:creationId xmlns:a16="http://schemas.microsoft.com/office/drawing/2014/main" id="{90622FC3-76C4-F459-BC57-CB778550A729}"/>
              </a:ext>
            </a:extLst>
          </p:cNvPr>
          <p:cNvSpPr>
            <a:spLocks noGrp="1"/>
          </p:cNvSpPr>
          <p:nvPr>
            <p:ph type="sldNum" sz="quarter" idx="10"/>
          </p:nvPr>
        </p:nvSpPr>
        <p:spPr/>
        <p:txBody>
          <a:bodyPr/>
          <a:lstStyle/>
          <a:p>
            <a:fld id="{063B872D-3AE9-4542-A461-B751CD6BB84C}" type="slidenum">
              <a:rPr lang="en-US" smtClean="0"/>
              <a:t>26</a:t>
            </a:fld>
            <a:endParaRPr lang="en-US"/>
          </a:p>
        </p:txBody>
      </p:sp>
      <p:pic>
        <p:nvPicPr>
          <p:cNvPr id="5" name="Image 8">
            <a:extLst>
              <a:ext uri="{FF2B5EF4-FFF2-40B4-BE49-F238E27FC236}">
                <a16:creationId xmlns:a16="http://schemas.microsoft.com/office/drawing/2014/main" id="{F7A305A9-323D-B939-2B73-0005767554F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222435" y="5776666"/>
            <a:ext cx="804466" cy="406301"/>
          </a:xfrm>
          <a:prstGeom prst="rect">
            <a:avLst/>
          </a:prstGeom>
        </p:spPr>
      </p:pic>
    </p:spTree>
    <p:extLst>
      <p:ext uri="{BB962C8B-B14F-4D97-AF65-F5344CB8AC3E}">
        <p14:creationId xmlns:p14="http://schemas.microsoft.com/office/powerpoint/2010/main" val="3895857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4738-C623-262D-DF73-8118FF591487}"/>
              </a:ext>
            </a:extLst>
          </p:cNvPr>
          <p:cNvSpPr>
            <a:spLocks noGrp="1"/>
          </p:cNvSpPr>
          <p:nvPr>
            <p:ph type="title"/>
          </p:nvPr>
        </p:nvSpPr>
        <p:spPr/>
        <p:txBody>
          <a:bodyPr/>
          <a:lstStyle/>
          <a:p>
            <a:r>
              <a:rPr lang="en-US" sz="4400" dirty="0"/>
              <a:t>References and Contact</a:t>
            </a:r>
          </a:p>
        </p:txBody>
      </p:sp>
      <p:sp>
        <p:nvSpPr>
          <p:cNvPr id="6" name="Content Placeholder 5">
            <a:extLst>
              <a:ext uri="{FF2B5EF4-FFF2-40B4-BE49-F238E27FC236}">
                <a16:creationId xmlns:a16="http://schemas.microsoft.com/office/drawing/2014/main" id="{BABE9E70-543F-2BE7-5985-642D7F43BD08}"/>
              </a:ext>
            </a:extLst>
          </p:cNvPr>
          <p:cNvSpPr>
            <a:spLocks noGrp="1"/>
          </p:cNvSpPr>
          <p:nvPr>
            <p:ph idx="1"/>
          </p:nvPr>
        </p:nvSpPr>
        <p:spPr>
          <a:xfrm>
            <a:off x="136629" y="1200705"/>
            <a:ext cx="11890272" cy="1041898"/>
          </a:xfrm>
        </p:spPr>
        <p:txBody>
          <a:bodyPr/>
          <a:lstStyle/>
          <a:p>
            <a:pPr marL="0" marR="0" indent="0">
              <a:spcBef>
                <a:spcPts val="0"/>
              </a:spcBef>
              <a:spcAft>
                <a:spcPts val="0"/>
              </a:spcAft>
              <a:buNone/>
            </a:pPr>
            <a:r>
              <a:rPr lang="en-US" sz="2200" u="sng" dirty="0">
                <a:solidFill>
                  <a:srgbClr val="0563C1"/>
                </a:solidFill>
                <a:ea typeface="Calibri" panose="020F0502020204030204" pitchFamily="34" charset="0"/>
                <a:cs typeface="Calibri" panose="020F0502020204030204" pitchFamily="34" charset="0"/>
                <a:hlinkClick r:id="rId3"/>
              </a:rPr>
              <a:t>Elementary and Secondary Education Act of 1965 – ESSA</a:t>
            </a:r>
            <a:endParaRPr lang="en-US" sz="2200" u="sng" dirty="0">
              <a:solidFill>
                <a:srgbClr val="0563C1"/>
              </a:solidFill>
              <a:ea typeface="Calibri" panose="020F0502020204030204" pitchFamily="34" charset="0"/>
              <a:cs typeface="Calibri" panose="020F0502020204030204" pitchFamily="34" charset="0"/>
            </a:endParaRPr>
          </a:p>
          <a:p>
            <a:pPr marL="0" marR="0" indent="0">
              <a:spcBef>
                <a:spcPts val="0"/>
              </a:spcBef>
              <a:spcAft>
                <a:spcPts val="0"/>
              </a:spcAft>
              <a:buNone/>
            </a:pPr>
            <a:r>
              <a:rPr lang="en-US" sz="2200" u="sng" dirty="0">
                <a:solidFill>
                  <a:srgbClr val="0563C1"/>
                </a:solidFill>
                <a:ea typeface="Calibri" panose="020F0502020204030204" pitchFamily="34" charset="0"/>
                <a:cs typeface="Calibri" panose="020F0502020204030204" pitchFamily="34" charset="0"/>
                <a:hlinkClick r:id="rId4"/>
              </a:rPr>
              <a:t>Evidence Based Practices - ESSA </a:t>
            </a:r>
            <a:endParaRPr lang="en-US" sz="2200" u="sng" dirty="0">
              <a:solidFill>
                <a:srgbClr val="0563C1"/>
              </a:solidFill>
              <a:ea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399DF90F-F81E-F136-1802-1CC52FAFA33F}"/>
              </a:ext>
            </a:extLst>
          </p:cNvPr>
          <p:cNvSpPr>
            <a:spLocks noGrp="1"/>
          </p:cNvSpPr>
          <p:nvPr>
            <p:ph idx="13"/>
          </p:nvPr>
        </p:nvSpPr>
        <p:spPr>
          <a:xfrm>
            <a:off x="136628" y="2029522"/>
            <a:ext cx="11890272" cy="3848025"/>
          </a:xfrm>
          <a:noFill/>
        </p:spPr>
        <p:txBody>
          <a:bodyPr/>
          <a:lstStyle/>
          <a:p>
            <a:pPr marL="0" lvl="0" indent="0">
              <a:buNone/>
            </a:pPr>
            <a:r>
              <a:rPr lang="en-US" sz="2000" b="1" dirty="0">
                <a:solidFill>
                  <a:prstClr val="black"/>
                </a:solidFill>
              </a:rPr>
              <a:t>Title IIA:</a:t>
            </a:r>
          </a:p>
          <a:p>
            <a:pPr marL="0" indent="0">
              <a:lnSpc>
                <a:spcPct val="100000"/>
              </a:lnSpc>
              <a:spcBef>
                <a:spcPts val="0"/>
              </a:spcBef>
              <a:spcAft>
                <a:spcPts val="0"/>
              </a:spcAft>
              <a:buNone/>
            </a:pPr>
            <a:r>
              <a:rPr lang="en-US" sz="2200" u="sng" kern="100" dirty="0">
                <a:solidFill>
                  <a:srgbClr val="467886"/>
                </a:solidFill>
                <a:ea typeface="Aptos" panose="020B0004020202020204" pitchFamily="34" charset="0"/>
                <a:cs typeface="Times New Roman" panose="02020603050405020304" pitchFamily="18" charset="0"/>
                <a:hlinkClick r:id="rId5"/>
              </a:rPr>
              <a:t>Title II, Part A Allowable and Unallowable Expenditures</a:t>
            </a:r>
            <a:endParaRPr lang="en-US" sz="2200" kern="100" dirty="0">
              <a:ea typeface="Aptos" panose="020B0004020202020204" pitchFamily="34" charset="0"/>
              <a:cs typeface="Times New Roman" panose="02020603050405020304" pitchFamily="18" charset="0"/>
            </a:endParaRPr>
          </a:p>
          <a:p>
            <a:pPr marL="0" indent="0">
              <a:lnSpc>
                <a:spcPct val="100000"/>
              </a:lnSpc>
              <a:spcBef>
                <a:spcPts val="0"/>
              </a:spcBef>
              <a:spcAft>
                <a:spcPts val="0"/>
              </a:spcAft>
              <a:buNone/>
            </a:pPr>
            <a:r>
              <a:rPr lang="en-US" sz="2200" u="sng" kern="100" dirty="0">
                <a:solidFill>
                  <a:srgbClr val="467886"/>
                </a:solidFill>
                <a:ea typeface="Aptos" panose="020B0004020202020204" pitchFamily="34" charset="0"/>
                <a:cs typeface="Times New Roman" panose="02020603050405020304" pitchFamily="18" charset="0"/>
                <a:hlinkClick r:id="rId6"/>
              </a:rPr>
              <a:t>Non-Regulatory Guidance for Title II, Part A (September 27, 2016)</a:t>
            </a:r>
            <a:endParaRPr lang="en-US" sz="2200" u="sng" kern="100" dirty="0">
              <a:solidFill>
                <a:srgbClr val="467886"/>
              </a:solidFill>
              <a:ea typeface="Aptos" panose="020B0004020202020204" pitchFamily="34" charset="0"/>
              <a:cs typeface="Times New Roman" panose="02020603050405020304" pitchFamily="18" charset="0"/>
            </a:endParaRPr>
          </a:p>
          <a:p>
            <a:pPr marL="0" indent="0">
              <a:lnSpc>
                <a:spcPct val="100000"/>
              </a:lnSpc>
              <a:spcBef>
                <a:spcPts val="2400"/>
              </a:spcBef>
              <a:spcAft>
                <a:spcPts val="2400"/>
              </a:spcAft>
              <a:buNone/>
            </a:pPr>
            <a:r>
              <a:rPr lang="en-US" sz="2200" kern="100" dirty="0">
                <a:solidFill>
                  <a:srgbClr val="467886"/>
                </a:solidFill>
                <a:cs typeface="Times New Roman" panose="02020603050405020304" pitchFamily="18" charset="0"/>
              </a:rPr>
              <a:t>		</a:t>
            </a:r>
            <a:r>
              <a:rPr lang="en-US" sz="2200" dirty="0">
                <a:hlinkClick r:id="rId7"/>
              </a:rPr>
              <a:t>TitleIIA@doe.nj.gov</a:t>
            </a:r>
            <a:r>
              <a:rPr lang="en-US" sz="2200" dirty="0"/>
              <a:t> </a:t>
            </a:r>
            <a:endParaRPr lang="en-US" sz="2200" dirty="0">
              <a:solidFill>
                <a:srgbClr val="242424"/>
              </a:solidFill>
              <a:highlight>
                <a:srgbClr val="FFFFFF"/>
              </a:highlight>
              <a:hlinkClick r:id="rId8" tooltip="Original URL: https://urldefense.com/v3/__https://www.ed.gov/media/document/title-ii-part-non-regulatory-guidance-january-2025-109320.pdf__;!!J30X0ZrnC1oQtbA!P-N_Q0rXWKu6vdE2RTeuxyVBvns_CKL4F-yGGsBeTjrbqbvUJeXAtz_YmkpsJ_62-IXoaP9FevBt6-cV3yT91Q$. Click or tap if you trust this link."/>
            </a:endParaRPr>
          </a:p>
          <a:p>
            <a:pPr marL="0" indent="0">
              <a:lnSpc>
                <a:spcPct val="100000"/>
              </a:lnSpc>
              <a:spcBef>
                <a:spcPts val="0"/>
              </a:spcBef>
              <a:spcAft>
                <a:spcPts val="0"/>
              </a:spcAft>
              <a:buNone/>
            </a:pPr>
            <a:r>
              <a:rPr lang="en-US" sz="2200" dirty="0">
                <a:solidFill>
                  <a:srgbClr val="242424"/>
                </a:solidFill>
                <a:highlight>
                  <a:srgbClr val="FFFFFF"/>
                </a:highlight>
                <a:hlinkClick r:id="rId8" tooltip="Original URL: https://urldefense.com/v3/__https://www.ed.gov/media/document/title-ii-part-non-regulatory-guidance-january-2025-109320.pdf__;!!J30X0ZrnC1oQtbA!P-N_Q0rXWKu6vdE2RTeuxyVBvns_CKL4F-yGGsBeTjrbqbvUJeXAtz_YmkpsJ_62-IXoaP9FevBt6-cV3yT91Q$. Click or tap if you trust this link."/>
              </a:rPr>
              <a:t>2025 Title II, Part A Non-Regulatory Guidance</a:t>
            </a:r>
            <a:r>
              <a:rPr lang="en-US" sz="2200" dirty="0">
                <a:solidFill>
                  <a:srgbClr val="242424"/>
                </a:solidFill>
                <a:highlight>
                  <a:srgbClr val="FFFFFF"/>
                </a:highlight>
              </a:rPr>
              <a:t> (United States Department of Education)</a:t>
            </a:r>
          </a:p>
          <a:p>
            <a:pPr marL="0" indent="0">
              <a:lnSpc>
                <a:spcPct val="100000"/>
              </a:lnSpc>
              <a:spcBef>
                <a:spcPts val="0"/>
              </a:spcBef>
              <a:spcAft>
                <a:spcPts val="0"/>
              </a:spcAft>
              <a:buNone/>
            </a:pPr>
            <a:r>
              <a:rPr lang="en-US" sz="2200" dirty="0">
                <a:solidFill>
                  <a:srgbClr val="242424"/>
                </a:solidFill>
                <a:highlight>
                  <a:srgbClr val="FFFFFF"/>
                </a:highlight>
                <a:hlinkClick r:id="rId9" tooltip="Original URL: https://urldefense.com/v3/__https://www.ed.gov/grants-and-programs/formula-grants/school-improvement/supporting-effective-instruction-state-grantstitle-ii-part-a__;!!J30X0ZrnC1oQtbA!P-N_Q0rXWKu6vdE2RTeuxyVBvns_CKL4F-yGGsBeTjrbqbvUJeXAtz_YmkpsJ_62-IXoaP9FevBt6-e51_eQrg$. Click or tap if you trust this link."/>
              </a:rPr>
              <a:t>Supporting Effective Instruction State Grants</a:t>
            </a:r>
            <a:r>
              <a:rPr lang="en-US" sz="2200" dirty="0">
                <a:solidFill>
                  <a:srgbClr val="242424"/>
                </a:solidFill>
                <a:highlight>
                  <a:srgbClr val="FFFFFF"/>
                </a:highlight>
              </a:rPr>
              <a:t> (Title II-A, Website, United States Department of Education) </a:t>
            </a:r>
          </a:p>
        </p:txBody>
      </p:sp>
      <p:sp>
        <p:nvSpPr>
          <p:cNvPr id="7" name="Slide Number Placeholder 6">
            <a:extLst>
              <a:ext uri="{FF2B5EF4-FFF2-40B4-BE49-F238E27FC236}">
                <a16:creationId xmlns:a16="http://schemas.microsoft.com/office/drawing/2014/main" id="{81CEBCF7-6104-5030-1835-48CB01D0449B}"/>
              </a:ext>
            </a:extLst>
          </p:cNvPr>
          <p:cNvSpPr>
            <a:spLocks noGrp="1"/>
          </p:cNvSpPr>
          <p:nvPr>
            <p:ph type="sldNum" sz="quarter" idx="12"/>
          </p:nvPr>
        </p:nvSpPr>
        <p:spPr/>
        <p:txBody>
          <a:bodyPr/>
          <a:lstStyle/>
          <a:p>
            <a:fld id="{A3D1C70C-36A2-44FC-A083-98959550CFF4}" type="slidenum">
              <a:rPr lang="en-US" smtClean="0"/>
              <a:t>27</a:t>
            </a:fld>
            <a:endParaRPr lang="en-US"/>
          </a:p>
        </p:txBody>
      </p:sp>
      <p:sp>
        <p:nvSpPr>
          <p:cNvPr id="8" name="Rectangle 7">
            <a:extLst>
              <a:ext uri="{FF2B5EF4-FFF2-40B4-BE49-F238E27FC236}">
                <a16:creationId xmlns:a16="http://schemas.microsoft.com/office/drawing/2014/main" id="{FFEB3D01-25A0-6FD3-1BBC-67F9DBFB1F8E}"/>
              </a:ext>
              <a:ext uri="{C183D7F6-B498-43B3-948B-1728B52AA6E4}">
                <adec:decorative xmlns:adec="http://schemas.microsoft.com/office/drawing/2017/decorative" val="1"/>
              </a:ext>
            </a:extLst>
          </p:cNvPr>
          <p:cNvSpPr/>
          <p:nvPr/>
        </p:nvSpPr>
        <p:spPr>
          <a:xfrm>
            <a:off x="1436839" y="3530654"/>
            <a:ext cx="514626" cy="395002"/>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pic>
        <p:nvPicPr>
          <p:cNvPr id="5" name="Image 8">
            <a:extLst>
              <a:ext uri="{FF2B5EF4-FFF2-40B4-BE49-F238E27FC236}">
                <a16:creationId xmlns:a16="http://schemas.microsoft.com/office/drawing/2014/main" id="{A8AD5FC7-F367-67DB-8573-A97565B86032}"/>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11222435" y="5776666"/>
            <a:ext cx="804466" cy="406301"/>
          </a:xfrm>
          <a:prstGeom prst="rect">
            <a:avLst/>
          </a:prstGeom>
        </p:spPr>
      </p:pic>
    </p:spTree>
    <p:extLst>
      <p:ext uri="{BB962C8B-B14F-4D97-AF65-F5344CB8AC3E}">
        <p14:creationId xmlns:p14="http://schemas.microsoft.com/office/powerpoint/2010/main" val="3678109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2013C-376A-9376-2B16-C36710D5C17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CABB6E-E2DA-872C-F126-DA7385151080}"/>
              </a:ext>
            </a:extLst>
          </p:cNvPr>
          <p:cNvSpPr>
            <a:spLocks noGrp="1"/>
          </p:cNvSpPr>
          <p:nvPr>
            <p:ph type="title"/>
          </p:nvPr>
        </p:nvSpPr>
        <p:spPr/>
        <p:txBody>
          <a:bodyPr/>
          <a:lstStyle/>
          <a:p>
            <a:r>
              <a:rPr lang="en-US" sz="4400" dirty="0"/>
              <a:t>Follow Us on Social Media</a:t>
            </a:r>
          </a:p>
        </p:txBody>
      </p:sp>
      <p:sp>
        <p:nvSpPr>
          <p:cNvPr id="23" name="Text Placeholder 22">
            <a:extLst>
              <a:ext uri="{FF2B5EF4-FFF2-40B4-BE49-F238E27FC236}">
                <a16:creationId xmlns:a16="http://schemas.microsoft.com/office/drawing/2014/main" id="{40ED7F96-5697-4985-5524-D70003EBBC73}"/>
              </a:ext>
            </a:extLst>
          </p:cNvPr>
          <p:cNvSpPr>
            <a:spLocks noGrp="1"/>
          </p:cNvSpPr>
          <p:nvPr>
            <p:ph type="body" sz="quarter" idx="22"/>
          </p:nvPr>
        </p:nvSpPr>
        <p:spPr/>
        <p:txBody>
          <a:bodyPr>
            <a:normAutofit/>
          </a:bodyPr>
          <a:lstStyle/>
          <a:p>
            <a:r>
              <a:rPr lang="en-US" sz="8000" dirty="0">
                <a:solidFill>
                  <a:prstClr val="black"/>
                </a:solidFill>
                <a:latin typeface="Palatino Linotype"/>
                <a:cs typeface="Calibri" panose="020F0502020204030204" pitchFamily="34" charset="0"/>
              </a:rPr>
              <a:t>Thank You!</a:t>
            </a:r>
          </a:p>
        </p:txBody>
      </p:sp>
      <p:sp>
        <p:nvSpPr>
          <p:cNvPr id="6" name="Text Placeholder 5">
            <a:extLst>
              <a:ext uri="{FF2B5EF4-FFF2-40B4-BE49-F238E27FC236}">
                <a16:creationId xmlns:a16="http://schemas.microsoft.com/office/drawing/2014/main" id="{7C5C3C2E-7D1F-DD32-D7E6-77AAC35A3503}"/>
              </a:ext>
            </a:extLst>
          </p:cNvPr>
          <p:cNvSpPr>
            <a:spLocks noGrp="1"/>
          </p:cNvSpPr>
          <p:nvPr>
            <p:ph type="body" sz="quarter" idx="16"/>
          </p:nvPr>
        </p:nvSpPr>
        <p:spPr/>
        <p:txBody>
          <a:bodyPr/>
          <a:lstStyle/>
          <a:p>
            <a:r>
              <a:rPr lang="en-US" dirty="0">
                <a:solidFill>
                  <a:prstClr val="black"/>
                </a:solidFill>
                <a:latin typeface="Calibri" panose="020F0502020204030204" pitchFamily="34" charset="0"/>
                <a:cs typeface="Calibri" panose="020F0502020204030204" pitchFamily="34" charset="0"/>
              </a:rPr>
              <a:t>@</a:t>
            </a:r>
            <a:r>
              <a:rPr lang="en-US" b="1" dirty="0" err="1">
                <a:solidFill>
                  <a:prstClr val="black"/>
                </a:solidFill>
                <a:latin typeface="Calibri" panose="020F0502020204030204" pitchFamily="34" charset="0"/>
                <a:cs typeface="Calibri" panose="020F0502020204030204" pitchFamily="34" charset="0"/>
              </a:rPr>
              <a:t>NewJerseyDOE</a:t>
            </a:r>
            <a:endParaRPr lang="en-US" b="1" dirty="0">
              <a:solidFill>
                <a:prstClr val="black"/>
              </a:solidFill>
              <a:latin typeface="Calibri" panose="020F0502020204030204" pitchFamily="34" charset="0"/>
              <a:cs typeface="Calibri" panose="020F0502020204030204" pitchFamily="34" charset="0"/>
            </a:endParaRPr>
          </a:p>
        </p:txBody>
      </p:sp>
      <p:sp>
        <p:nvSpPr>
          <p:cNvPr id="20" name="Text Placeholder 19">
            <a:extLst>
              <a:ext uri="{FF2B5EF4-FFF2-40B4-BE49-F238E27FC236}">
                <a16:creationId xmlns:a16="http://schemas.microsoft.com/office/drawing/2014/main" id="{4CC2171C-A185-3011-C2B0-99E752CD06A3}"/>
              </a:ext>
            </a:extLst>
          </p:cNvPr>
          <p:cNvSpPr>
            <a:spLocks noGrp="1"/>
          </p:cNvSpPr>
          <p:nvPr>
            <p:ph type="body" sz="quarter" idx="20"/>
          </p:nvPr>
        </p:nvSpPr>
        <p:spPr/>
        <p:txBody>
          <a:bodyPr/>
          <a:lstStyle/>
          <a:p>
            <a:r>
              <a:rPr lang="en-US" b="1" dirty="0">
                <a:solidFill>
                  <a:srgbClr val="050505"/>
                </a:solidFill>
                <a:latin typeface="Calibri" panose="020F0502020204030204" pitchFamily="34" charset="0"/>
                <a:cs typeface="Calibri" panose="020F0502020204030204" pitchFamily="34" charset="0"/>
              </a:rPr>
              <a:t>New Jersey Department of Education</a:t>
            </a:r>
          </a:p>
        </p:txBody>
      </p:sp>
      <p:sp>
        <p:nvSpPr>
          <p:cNvPr id="19" name="Text Placeholder 18">
            <a:extLst>
              <a:ext uri="{FF2B5EF4-FFF2-40B4-BE49-F238E27FC236}">
                <a16:creationId xmlns:a16="http://schemas.microsoft.com/office/drawing/2014/main" id="{AE71785F-D6E0-D760-392B-8ABE36E5744A}"/>
              </a:ext>
            </a:extLst>
          </p:cNvPr>
          <p:cNvSpPr>
            <a:spLocks noGrp="1"/>
          </p:cNvSpPr>
          <p:nvPr>
            <p:ph type="body" sz="quarter" idx="19"/>
          </p:nvPr>
        </p:nvSpPr>
        <p:spPr/>
        <p:txBody>
          <a:bodyPr/>
          <a:lstStyle/>
          <a:p>
            <a:r>
              <a:rPr lang="en-US" dirty="0">
                <a:solidFill>
                  <a:prstClr val="black"/>
                </a:solidFill>
                <a:latin typeface="Calibri" panose="020F0502020204030204" pitchFamily="34" charset="0"/>
                <a:cs typeface="Calibri" panose="020F0502020204030204" pitchFamily="34" charset="0"/>
              </a:rPr>
              <a:t>@</a:t>
            </a:r>
            <a:r>
              <a:rPr lang="en-US" b="1" dirty="0" err="1">
                <a:solidFill>
                  <a:prstClr val="black"/>
                </a:solidFill>
                <a:latin typeface="Calibri" panose="020F0502020204030204" pitchFamily="34" charset="0"/>
                <a:cs typeface="Calibri" panose="020F0502020204030204" pitchFamily="34" charset="0"/>
              </a:rPr>
              <a:t>newjerseydoe</a:t>
            </a:r>
            <a:endParaRPr lang="en-US" b="1" dirty="0">
              <a:solidFill>
                <a:prstClr val="black"/>
              </a:solidFill>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7482CE47-C428-AE58-E0C1-C690BF207426}"/>
              </a:ext>
            </a:extLst>
          </p:cNvPr>
          <p:cNvSpPr>
            <a:spLocks noGrp="1"/>
          </p:cNvSpPr>
          <p:nvPr>
            <p:ph type="body" sz="quarter" idx="17"/>
          </p:nvPr>
        </p:nvSpPr>
        <p:spPr/>
        <p:txBody>
          <a:bodyPr/>
          <a:lstStyle/>
          <a:p>
            <a:r>
              <a:rPr lang="en-US" b="1" dirty="0">
                <a:solidFill>
                  <a:srgbClr val="050505"/>
                </a:solidFill>
                <a:latin typeface="Calibri" panose="020F0502020204030204" pitchFamily="34" charset="0"/>
                <a:cs typeface="Calibri" panose="020F0502020204030204" pitchFamily="34" charset="0"/>
              </a:rPr>
              <a:t>New Jersey Department of Education</a:t>
            </a:r>
          </a:p>
        </p:txBody>
      </p:sp>
      <p:sp>
        <p:nvSpPr>
          <p:cNvPr id="18" name="Text Placeholder 17">
            <a:extLst>
              <a:ext uri="{FF2B5EF4-FFF2-40B4-BE49-F238E27FC236}">
                <a16:creationId xmlns:a16="http://schemas.microsoft.com/office/drawing/2014/main" id="{350DC10D-C029-CAE5-9501-278EBA6E6E88}"/>
              </a:ext>
            </a:extLst>
          </p:cNvPr>
          <p:cNvSpPr>
            <a:spLocks noGrp="1"/>
          </p:cNvSpPr>
          <p:nvPr>
            <p:ph type="body" sz="quarter" idx="18"/>
          </p:nvPr>
        </p:nvSpPr>
        <p:spPr/>
        <p:txBody>
          <a:bodyPr/>
          <a:lstStyle/>
          <a:p>
            <a:r>
              <a:rPr lang="en-US" b="1" dirty="0">
                <a:solidFill>
                  <a:srgbClr val="050505"/>
                </a:solidFill>
                <a:latin typeface="Calibri" panose="020F0502020204030204" pitchFamily="34" charset="0"/>
                <a:cs typeface="Calibri" panose="020F0502020204030204" pitchFamily="34" charset="0"/>
              </a:rPr>
              <a:t>New Jersey Department of Education</a:t>
            </a:r>
          </a:p>
        </p:txBody>
      </p:sp>
      <p:sp>
        <p:nvSpPr>
          <p:cNvPr id="21" name="Text Placeholder 20">
            <a:extLst>
              <a:ext uri="{FF2B5EF4-FFF2-40B4-BE49-F238E27FC236}">
                <a16:creationId xmlns:a16="http://schemas.microsoft.com/office/drawing/2014/main" id="{50ED8AFB-1358-0612-5B24-9E0063E9E407}"/>
              </a:ext>
            </a:extLst>
          </p:cNvPr>
          <p:cNvSpPr>
            <a:spLocks noGrp="1"/>
          </p:cNvSpPr>
          <p:nvPr>
            <p:ph type="body" sz="quarter" idx="21"/>
          </p:nvPr>
        </p:nvSpPr>
        <p:spPr/>
        <p:txBody>
          <a:bodyPr/>
          <a:lstStyle/>
          <a:p>
            <a:r>
              <a:rPr lang="en-US" dirty="0">
                <a:solidFill>
                  <a:prstClr val="black"/>
                </a:solidFill>
                <a:latin typeface="Calibri" panose="020F0502020204030204" pitchFamily="34" charset="0"/>
                <a:cs typeface="Calibri" panose="020F0502020204030204" pitchFamily="34" charset="0"/>
              </a:rPr>
              <a:t>@</a:t>
            </a:r>
            <a:r>
              <a:rPr lang="en-US" b="1" dirty="0" err="1">
                <a:solidFill>
                  <a:prstClr val="black"/>
                </a:solidFill>
                <a:latin typeface="Calibri" panose="020F0502020204030204" pitchFamily="34" charset="0"/>
                <a:cs typeface="Calibri" panose="020F0502020204030204" pitchFamily="34" charset="0"/>
              </a:rPr>
              <a:t>newjerseydoe</a:t>
            </a:r>
            <a:endParaRPr lang="en-US" b="1" dirty="0">
              <a:solidFill>
                <a:prstClr val="black"/>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3C3BBAC-89A5-2FAD-2148-3BCD1EF424F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pic>
        <p:nvPicPr>
          <p:cNvPr id="3" name="Image 8">
            <a:extLst>
              <a:ext uri="{FF2B5EF4-FFF2-40B4-BE49-F238E27FC236}">
                <a16:creationId xmlns:a16="http://schemas.microsoft.com/office/drawing/2014/main" id="{0826F6D3-7FC4-1102-E7C9-B2BF8B83AA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25" name="Image 0">
            <a:extLst>
              <a:ext uri="{FF2B5EF4-FFF2-40B4-BE49-F238E27FC236}">
                <a16:creationId xmlns:a16="http://schemas.microsoft.com/office/drawing/2014/main" id="{07B8206F-BD0A-243D-6EFF-19662B8B37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75753" y="3682101"/>
            <a:ext cx="1240491" cy="1860737"/>
          </a:xfrm>
          <a:prstGeom prst="rect">
            <a:avLst/>
          </a:prstGeom>
        </p:spPr>
      </p:pic>
    </p:spTree>
    <p:extLst>
      <p:ext uri="{BB962C8B-B14F-4D97-AF65-F5344CB8AC3E}">
        <p14:creationId xmlns:p14="http://schemas.microsoft.com/office/powerpoint/2010/main" val="2695857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59F5-25BD-431A-BAAC-1C7B5AA2A777}"/>
              </a:ext>
            </a:extLst>
          </p:cNvPr>
          <p:cNvSpPr>
            <a:spLocks noGrp="1"/>
          </p:cNvSpPr>
          <p:nvPr>
            <p:ph type="title"/>
          </p:nvPr>
        </p:nvSpPr>
        <p:spPr>
          <a:xfrm>
            <a:off x="1262076" y="407170"/>
            <a:ext cx="3217751" cy="747579"/>
          </a:xfrm>
        </p:spPr>
        <p:txBody>
          <a:bodyPr/>
          <a:lstStyle/>
          <a:p>
            <a:r>
              <a:rPr lang="en-US" sz="4400" dirty="0"/>
              <a:t>Agenda</a:t>
            </a:r>
            <a:endParaRPr lang="en-US" sz="4400" b="1" dirty="0"/>
          </a:p>
        </p:txBody>
      </p:sp>
      <p:graphicFrame>
        <p:nvGraphicFramePr>
          <p:cNvPr id="10" name="Diagram 9" descr="Agenda">
            <a:extLst>
              <a:ext uri="{FF2B5EF4-FFF2-40B4-BE49-F238E27FC236}">
                <a16:creationId xmlns:a16="http://schemas.microsoft.com/office/drawing/2014/main" id="{74665ADB-5C90-4CFE-DA3F-D3888F1B7496}"/>
              </a:ext>
            </a:extLst>
          </p:cNvPr>
          <p:cNvGraphicFramePr/>
          <p:nvPr>
            <p:extLst>
              <p:ext uri="{D42A27DB-BD31-4B8C-83A1-F6EECF244321}">
                <p14:modId xmlns:p14="http://schemas.microsoft.com/office/powerpoint/2010/main" val="963813104"/>
              </p:ext>
            </p:extLst>
          </p:nvPr>
        </p:nvGraphicFramePr>
        <p:xfrm>
          <a:off x="2032000" y="1048653"/>
          <a:ext cx="8128000" cy="515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a:extLst>
              <a:ext uri="{FF2B5EF4-FFF2-40B4-BE49-F238E27FC236}">
                <a16:creationId xmlns:a16="http://schemas.microsoft.com/office/drawing/2014/main" id="{98CE24E6-9E06-BBFE-0947-475324A0A03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59117" y="3167859"/>
            <a:ext cx="914400" cy="914400"/>
          </a:xfrm>
          <a:prstGeom prst="rect">
            <a:avLst/>
          </a:prstGeom>
        </p:spPr>
      </p:pic>
      <p:pic>
        <p:nvPicPr>
          <p:cNvPr id="14" name="Graphic 13">
            <a:extLst>
              <a:ext uri="{FF2B5EF4-FFF2-40B4-BE49-F238E27FC236}">
                <a16:creationId xmlns:a16="http://schemas.microsoft.com/office/drawing/2014/main" id="{37F77A46-EC64-5115-CDDA-AF542C624CD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04324" y="1699390"/>
            <a:ext cx="914400" cy="914400"/>
          </a:xfrm>
          <a:prstGeom prst="rect">
            <a:avLst/>
          </a:prstGeom>
        </p:spPr>
      </p:pic>
      <p:pic>
        <p:nvPicPr>
          <p:cNvPr id="16" name="Graphic 15">
            <a:extLst>
              <a:ext uri="{FF2B5EF4-FFF2-40B4-BE49-F238E27FC236}">
                <a16:creationId xmlns:a16="http://schemas.microsoft.com/office/drawing/2014/main" id="{428C16EC-B989-1753-4F16-045C61BB90DB}"/>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01917" y="4733169"/>
            <a:ext cx="914400" cy="914400"/>
          </a:xfrm>
          <a:prstGeom prst="rect">
            <a:avLst/>
          </a:prstGeom>
        </p:spPr>
      </p:pic>
      <p:sp>
        <p:nvSpPr>
          <p:cNvPr id="4" name="Slide Number Placeholder 3"/>
          <p:cNvSpPr>
            <a:spLocks noGrp="1"/>
          </p:cNvSpPr>
          <p:nvPr>
            <p:ph type="sldNum" sz="quarter" idx="12"/>
          </p:nvPr>
        </p:nvSpPr>
        <p:spPr>
          <a:xfrm>
            <a:off x="8687719" y="6100184"/>
            <a:ext cx="2743200" cy="365125"/>
          </a:xfrm>
        </p:spPr>
        <p:txBody>
          <a:bodyPr/>
          <a:lstStyle/>
          <a:p>
            <a:fld id="{78C924E4-27BB-4241-B10A-A37B9DB4B77C}" type="slidenum">
              <a:rPr lang="en-US" smtClean="0"/>
              <a:pPr/>
              <a:t>3</a:t>
            </a:fld>
            <a:endParaRPr lang="en-US"/>
          </a:p>
        </p:txBody>
      </p:sp>
    </p:spTree>
    <p:extLst>
      <p:ext uri="{BB962C8B-B14F-4D97-AF65-F5344CB8AC3E}">
        <p14:creationId xmlns:p14="http://schemas.microsoft.com/office/powerpoint/2010/main" val="81154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E863-043E-39C4-9573-C492EDAB146E}"/>
              </a:ext>
            </a:extLst>
          </p:cNvPr>
          <p:cNvSpPr>
            <a:spLocks noGrp="1"/>
          </p:cNvSpPr>
          <p:nvPr>
            <p:ph type="title"/>
          </p:nvPr>
        </p:nvSpPr>
        <p:spPr/>
        <p:txBody>
          <a:bodyPr/>
          <a:lstStyle/>
          <a:p>
            <a:r>
              <a:rPr lang="en-US" sz="5400" dirty="0">
                <a:ea typeface="Libre Baskerville Bold" pitchFamily="34" charset="-122"/>
                <a:cs typeface="Libre Baskerville Bold" pitchFamily="34" charset="-120"/>
              </a:rPr>
              <a:t>Envisioning Your Destination</a:t>
            </a:r>
            <a:endParaRPr lang="en-US" dirty="0"/>
          </a:p>
        </p:txBody>
      </p:sp>
      <p:sp>
        <p:nvSpPr>
          <p:cNvPr id="10" name="Subtitle 2">
            <a:extLst>
              <a:ext uri="{FF2B5EF4-FFF2-40B4-BE49-F238E27FC236}">
                <a16:creationId xmlns:a16="http://schemas.microsoft.com/office/drawing/2014/main" id="{BAB23166-6B33-4782-125A-FC5E5575687B}"/>
              </a:ext>
            </a:extLst>
          </p:cNvPr>
          <p:cNvSpPr txBox="1">
            <a:spLocks/>
          </p:cNvSpPr>
          <p:nvPr/>
        </p:nvSpPr>
        <p:spPr>
          <a:xfrm>
            <a:off x="1047749" y="1049441"/>
            <a:ext cx="9486283" cy="579173"/>
          </a:xfrm>
          <a:prstGeom prst="rect">
            <a:avLst/>
          </a:prstGeom>
          <a:noFill/>
          <a:ln/>
        </p:spPr>
        <p:txBody>
          <a:bodyPr vert="horz" wrap="none" lIns="0" tIns="0" rIns="0" bIns="0" rtlCol="0" anchor="t">
            <a:noAutofit/>
          </a:bodyPr>
          <a:lst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a:lstStyle>
          <a:p>
            <a:pPr algn="ctr">
              <a:lnSpc>
                <a:spcPts val="5200"/>
              </a:lnSpc>
            </a:pPr>
            <a:r>
              <a:rPr lang="en-US" sz="2800" dirty="0">
                <a:solidFill>
                  <a:srgbClr val="104E72"/>
                </a:solidFill>
                <a:latin typeface="+mj-lt"/>
                <a:ea typeface="Libre Baskerville Bold" pitchFamily="34" charset="-122"/>
                <a:cs typeface="Libre Baskerville Bold" pitchFamily="34" charset="-120"/>
              </a:rPr>
              <a:t>Two Classrooms, One Student</a:t>
            </a:r>
            <a:endParaRPr lang="en-US" sz="2800" dirty="0">
              <a:solidFill>
                <a:srgbClr val="104E72"/>
              </a:solidFill>
              <a:latin typeface="+mj-lt"/>
            </a:endParaRPr>
          </a:p>
        </p:txBody>
      </p:sp>
      <p:pic>
        <p:nvPicPr>
          <p:cNvPr id="22" name="Graphic 21">
            <a:extLst>
              <a:ext uri="{FF2B5EF4-FFF2-40B4-BE49-F238E27FC236}">
                <a16:creationId xmlns:a16="http://schemas.microsoft.com/office/drawing/2014/main" id="{BB0108BE-0427-88F0-AB64-D913AC9B16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5" y="946907"/>
            <a:ext cx="815510" cy="815510"/>
          </a:xfrm>
          <a:prstGeom prst="rect">
            <a:avLst/>
          </a:prstGeom>
        </p:spPr>
      </p:pic>
      <p:grpSp>
        <p:nvGrpSpPr>
          <p:cNvPr id="11" name="Group 10">
            <a:extLst>
              <a:ext uri="{FF2B5EF4-FFF2-40B4-BE49-F238E27FC236}">
                <a16:creationId xmlns:a16="http://schemas.microsoft.com/office/drawing/2014/main" id="{94EF4C7D-5FE4-D89A-1B3E-89A100D4A982}"/>
              </a:ext>
              <a:ext uri="{C183D7F6-B498-43B3-948B-1728B52AA6E4}">
                <adec:decorative xmlns:adec="http://schemas.microsoft.com/office/drawing/2017/decorative" val="1"/>
              </a:ext>
            </a:extLst>
          </p:cNvPr>
          <p:cNvGrpSpPr/>
          <p:nvPr/>
        </p:nvGrpSpPr>
        <p:grpSpPr>
          <a:xfrm>
            <a:off x="473796" y="1732973"/>
            <a:ext cx="11016256" cy="1671313"/>
            <a:chOff x="557214" y="3751913"/>
            <a:chExt cx="11016256" cy="1671313"/>
          </a:xfrm>
        </p:grpSpPr>
        <p:sp>
          <p:nvSpPr>
            <p:cNvPr id="12" name="Rectangle 11">
              <a:extLst>
                <a:ext uri="{FF2B5EF4-FFF2-40B4-BE49-F238E27FC236}">
                  <a16:creationId xmlns:a16="http://schemas.microsoft.com/office/drawing/2014/main" id="{537ABB25-BE02-FFDD-19A6-338808675A4E}"/>
                </a:ext>
              </a:extLst>
            </p:cNvPr>
            <p:cNvSpPr/>
            <p:nvPr/>
          </p:nvSpPr>
          <p:spPr>
            <a:xfrm>
              <a:off x="8037216" y="3757179"/>
              <a:ext cx="3536254" cy="1666045"/>
            </a:xfrm>
            <a:prstGeom prst="rect">
              <a:avLst/>
            </a:prstGeom>
            <a:solidFill>
              <a:srgbClr val="C6D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D04C33-FC89-A433-A5FB-7D1CB6D88BF5}"/>
                </a:ext>
              </a:extLst>
            </p:cNvPr>
            <p:cNvSpPr/>
            <p:nvPr/>
          </p:nvSpPr>
          <p:spPr>
            <a:xfrm>
              <a:off x="557214" y="3757181"/>
              <a:ext cx="3536254" cy="1666045"/>
            </a:xfrm>
            <a:prstGeom prst="rect">
              <a:avLst/>
            </a:prstGeom>
            <a:solidFill>
              <a:srgbClr val="C6D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95831A-2F51-55A1-FB86-A78DDDD5D600}"/>
                </a:ext>
              </a:extLst>
            </p:cNvPr>
            <p:cNvSpPr/>
            <p:nvPr/>
          </p:nvSpPr>
          <p:spPr>
            <a:xfrm>
              <a:off x="4297215" y="3751913"/>
              <a:ext cx="3536254" cy="1666045"/>
            </a:xfrm>
            <a:prstGeom prst="rect">
              <a:avLst/>
            </a:prstGeom>
            <a:solidFill>
              <a:srgbClr val="C6D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3D2DE0A-A529-713F-1655-E71F83149751}"/>
                </a:ext>
              </a:extLst>
            </p:cNvPr>
            <p:cNvGrpSpPr/>
            <p:nvPr/>
          </p:nvGrpSpPr>
          <p:grpSpPr>
            <a:xfrm>
              <a:off x="795238" y="3943034"/>
              <a:ext cx="10601524" cy="1368510"/>
              <a:chOff x="795237" y="4246231"/>
              <a:chExt cx="10601524" cy="863490"/>
            </a:xfrm>
          </p:grpSpPr>
          <p:sp>
            <p:nvSpPr>
              <p:cNvPr id="16" name="Text 1">
                <a:extLst>
                  <a:ext uri="{FF2B5EF4-FFF2-40B4-BE49-F238E27FC236}">
                    <a16:creationId xmlns:a16="http://schemas.microsoft.com/office/drawing/2014/main" id="{2FBE77F5-54A6-955F-D47F-21485B590A98}"/>
                  </a:ext>
                </a:extLst>
              </p:cNvPr>
              <p:cNvSpPr/>
              <p:nvPr/>
            </p:nvSpPr>
            <p:spPr>
              <a:xfrm>
                <a:off x="1232967" y="4246231"/>
                <a:ext cx="2713732" cy="276126"/>
              </a:xfrm>
              <a:prstGeom prst="rect">
                <a:avLst/>
              </a:prstGeom>
              <a:noFill/>
              <a:ln/>
            </p:spPr>
            <p:txBody>
              <a:bodyPr wrap="none" lIns="0" tIns="0" rIns="0" bIns="0" rtlCol="0" anchor="t"/>
              <a:lstStyle/>
              <a:p>
                <a:pPr>
                  <a:lnSpc>
                    <a:spcPts val="2167"/>
                  </a:lnSpc>
                </a:pPr>
                <a:endParaRPr lang="en-US" sz="1708" dirty="0"/>
              </a:p>
            </p:txBody>
          </p:sp>
          <p:sp>
            <p:nvSpPr>
              <p:cNvPr id="17" name="Text 6">
                <a:extLst>
                  <a:ext uri="{FF2B5EF4-FFF2-40B4-BE49-F238E27FC236}">
                    <a16:creationId xmlns:a16="http://schemas.microsoft.com/office/drawing/2014/main" id="{0D0B56AD-2EFF-6294-AFC7-A8CE2CD52CE1}"/>
                  </a:ext>
                </a:extLst>
              </p:cNvPr>
              <p:cNvSpPr/>
              <p:nvPr/>
            </p:nvSpPr>
            <p:spPr>
              <a:xfrm>
                <a:off x="8098531" y="4544373"/>
                <a:ext cx="3298230" cy="565348"/>
              </a:xfrm>
              <a:prstGeom prst="rect">
                <a:avLst/>
              </a:prstGeom>
              <a:noFill/>
              <a:ln/>
            </p:spPr>
            <p:txBody>
              <a:bodyPr wrap="square" lIns="0" tIns="0" rIns="0" bIns="0" rtlCol="0" anchor="t"/>
              <a:lstStyle/>
              <a:p>
                <a:pPr>
                  <a:lnSpc>
                    <a:spcPts val="2208"/>
                  </a:lnSpc>
                </a:pPr>
                <a:endParaRPr lang="en-US" dirty="0"/>
              </a:p>
            </p:txBody>
          </p:sp>
          <p:sp>
            <p:nvSpPr>
              <p:cNvPr id="18" name="Text 2">
                <a:extLst>
                  <a:ext uri="{FF2B5EF4-FFF2-40B4-BE49-F238E27FC236}">
                    <a16:creationId xmlns:a16="http://schemas.microsoft.com/office/drawing/2014/main" id="{3B1529B8-DAE8-59EB-0802-363163E45319}"/>
                  </a:ext>
                </a:extLst>
              </p:cNvPr>
              <p:cNvSpPr/>
              <p:nvPr/>
            </p:nvSpPr>
            <p:spPr>
              <a:xfrm>
                <a:off x="795237" y="4544373"/>
                <a:ext cx="3298230" cy="565348"/>
              </a:xfrm>
              <a:prstGeom prst="rect">
                <a:avLst/>
              </a:prstGeom>
              <a:noFill/>
              <a:ln/>
            </p:spPr>
            <p:txBody>
              <a:bodyPr wrap="square" lIns="0" tIns="0" rIns="0" bIns="0" rtlCol="0" anchor="t"/>
              <a:lstStyle/>
              <a:p>
                <a:pPr>
                  <a:lnSpc>
                    <a:spcPts val="2208"/>
                  </a:lnSpc>
                </a:pPr>
                <a:endParaRPr lang="en-US" dirty="0"/>
              </a:p>
            </p:txBody>
          </p:sp>
          <p:sp>
            <p:nvSpPr>
              <p:cNvPr id="19" name="Text 3">
                <a:extLst>
                  <a:ext uri="{FF2B5EF4-FFF2-40B4-BE49-F238E27FC236}">
                    <a16:creationId xmlns:a16="http://schemas.microsoft.com/office/drawing/2014/main" id="{0A3CAB9D-FE5B-3E64-92A5-1BE76837A358}"/>
                  </a:ext>
                </a:extLst>
              </p:cNvPr>
              <p:cNvSpPr/>
              <p:nvPr/>
            </p:nvSpPr>
            <p:spPr>
              <a:xfrm>
                <a:off x="4726332" y="4246538"/>
                <a:ext cx="2739331" cy="276126"/>
              </a:xfrm>
              <a:prstGeom prst="rect">
                <a:avLst/>
              </a:prstGeom>
              <a:noFill/>
              <a:ln/>
            </p:spPr>
            <p:txBody>
              <a:bodyPr wrap="none" lIns="0" tIns="0" rIns="0" bIns="0" rtlCol="0" anchor="t"/>
              <a:lstStyle/>
              <a:p>
                <a:pPr>
                  <a:lnSpc>
                    <a:spcPts val="2167"/>
                  </a:lnSpc>
                </a:pPr>
                <a:endParaRPr lang="en-US" sz="1708" dirty="0"/>
              </a:p>
            </p:txBody>
          </p:sp>
          <p:sp>
            <p:nvSpPr>
              <p:cNvPr id="20" name="Text 4">
                <a:extLst>
                  <a:ext uri="{FF2B5EF4-FFF2-40B4-BE49-F238E27FC236}">
                    <a16:creationId xmlns:a16="http://schemas.microsoft.com/office/drawing/2014/main" id="{7715157F-D5EB-0EC1-9F03-B18B408BBD0A}"/>
                  </a:ext>
                </a:extLst>
              </p:cNvPr>
              <p:cNvSpPr/>
              <p:nvPr/>
            </p:nvSpPr>
            <p:spPr>
              <a:xfrm>
                <a:off x="4446884" y="4544373"/>
                <a:ext cx="3298230" cy="565348"/>
              </a:xfrm>
              <a:prstGeom prst="rect">
                <a:avLst/>
              </a:prstGeom>
              <a:noFill/>
              <a:ln/>
            </p:spPr>
            <p:txBody>
              <a:bodyPr wrap="square" lIns="0" tIns="0" rIns="0" bIns="0" rtlCol="0" anchor="t"/>
              <a:lstStyle/>
              <a:p>
                <a:pPr>
                  <a:lnSpc>
                    <a:spcPts val="2208"/>
                  </a:lnSpc>
                </a:pPr>
                <a:endParaRPr lang="en-US" dirty="0"/>
              </a:p>
            </p:txBody>
          </p:sp>
          <p:sp>
            <p:nvSpPr>
              <p:cNvPr id="21" name="Text 5">
                <a:extLst>
                  <a:ext uri="{FF2B5EF4-FFF2-40B4-BE49-F238E27FC236}">
                    <a16:creationId xmlns:a16="http://schemas.microsoft.com/office/drawing/2014/main" id="{49BA21E1-5C54-58EC-36C3-6FB92534E7CE}"/>
                  </a:ext>
                </a:extLst>
              </p:cNvPr>
              <p:cNvSpPr/>
              <p:nvPr/>
            </p:nvSpPr>
            <p:spPr>
              <a:xfrm>
                <a:off x="8231928" y="4246231"/>
                <a:ext cx="2209304" cy="276126"/>
              </a:xfrm>
              <a:prstGeom prst="rect">
                <a:avLst/>
              </a:prstGeom>
              <a:noFill/>
              <a:ln/>
            </p:spPr>
            <p:txBody>
              <a:bodyPr wrap="none" lIns="0" tIns="0" rIns="0" bIns="0" rtlCol="0" anchor="t"/>
              <a:lstStyle/>
              <a:p>
                <a:pPr>
                  <a:lnSpc>
                    <a:spcPts val="2167"/>
                  </a:lnSpc>
                </a:pPr>
                <a:endParaRPr lang="en-US" sz="1708" dirty="0"/>
              </a:p>
            </p:txBody>
          </p:sp>
        </p:grpSp>
      </p:grpSp>
      <p:sp>
        <p:nvSpPr>
          <p:cNvPr id="3" name="Content Placeholder 2">
            <a:extLst>
              <a:ext uri="{FF2B5EF4-FFF2-40B4-BE49-F238E27FC236}">
                <a16:creationId xmlns:a16="http://schemas.microsoft.com/office/drawing/2014/main" id="{33D58C90-9A6F-918D-0130-C76A696EAF57}"/>
              </a:ext>
            </a:extLst>
          </p:cNvPr>
          <p:cNvSpPr>
            <a:spLocks noGrp="1"/>
          </p:cNvSpPr>
          <p:nvPr>
            <p:ph sz="half" idx="1"/>
          </p:nvPr>
        </p:nvSpPr>
        <p:spPr>
          <a:xfrm>
            <a:off x="473796" y="1772307"/>
            <a:ext cx="3695852" cy="4293728"/>
          </a:xfrm>
        </p:spPr>
        <p:txBody>
          <a:bodyPr/>
          <a:lstStyle/>
          <a:p>
            <a:pPr marL="0" marR="0" lvl="0" indent="0" algn="ctr" defTabSz="914400" rtl="0" eaLnBrk="1" fontAlgn="auto" latinLnBrk="0" hangingPunct="1">
              <a:lnSpc>
                <a:spcPts val="2167"/>
              </a:lnSpc>
              <a:spcBef>
                <a:spcPts val="0"/>
              </a:spcBef>
              <a:spcAft>
                <a:spcPts val="0"/>
              </a:spcAft>
              <a:buClrTx/>
              <a:buSzTx/>
              <a:buFontTx/>
              <a:buNone/>
              <a:tabLst/>
              <a:defRPr/>
            </a:pPr>
            <a:r>
              <a:rPr kumimoji="0" lang="en-US" sz="1708" b="1" i="0" u="none" strike="noStrike" kern="1200" cap="none" spc="0" normalizeH="0" baseline="0" noProof="0" dirty="0">
                <a:ln>
                  <a:noFill/>
                </a:ln>
                <a:solidFill>
                  <a:srgbClr val="002060"/>
                </a:solidFill>
                <a:effectLst/>
                <a:uLnTx/>
                <a:uFillTx/>
                <a:latin typeface="Palatino Linotype"/>
                <a:ea typeface="Libre Baskerville Bold" pitchFamily="34" charset="-122"/>
                <a:cs typeface="Libre Baskerville Bold" pitchFamily="34" charset="-120"/>
              </a:rPr>
              <a:t>The Energized Teacher</a:t>
            </a:r>
          </a:p>
          <a:p>
            <a:pPr marL="0" marR="0" lvl="0" indent="0" algn="l" defTabSz="914400" rtl="0" eaLnBrk="1" fontAlgn="auto" latinLnBrk="0" hangingPunct="1">
              <a:lnSpc>
                <a:spcPts val="2208"/>
              </a:lnSpc>
              <a:spcBef>
                <a:spcPts val="18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Palatino Linotype"/>
                <a:ea typeface="Libre Baskerville" pitchFamily="34" charset="-122"/>
                <a:cs typeface="Libre Baskerville" pitchFamily="34" charset="-120"/>
              </a:rPr>
              <a:t>Jordan walks into a classroom with a supported, connected teacher.</a:t>
            </a:r>
            <a:endParaRPr kumimoji="0" lang="en-US" sz="1800" b="0" i="0" u="none" strike="noStrike" kern="1200" cap="none" spc="0" normalizeH="0" baseline="0" noProof="0" dirty="0">
              <a:ln>
                <a:noFill/>
              </a:ln>
              <a:solidFill>
                <a:srgbClr val="002060"/>
              </a:solidFill>
              <a:effectLst/>
              <a:uLnTx/>
              <a:uFillTx/>
              <a:latin typeface="Palatino Linotype"/>
              <a:ea typeface="+mn-ea"/>
              <a:cs typeface="+mn-cs"/>
            </a:endParaRPr>
          </a:p>
        </p:txBody>
      </p:sp>
      <p:sp>
        <p:nvSpPr>
          <p:cNvPr id="4" name="Content Placeholder 3">
            <a:extLst>
              <a:ext uri="{FF2B5EF4-FFF2-40B4-BE49-F238E27FC236}">
                <a16:creationId xmlns:a16="http://schemas.microsoft.com/office/drawing/2014/main" id="{4AE41693-6DA9-6E5F-E19E-97C4F47653C7}"/>
              </a:ext>
            </a:extLst>
          </p:cNvPr>
          <p:cNvSpPr>
            <a:spLocks noGrp="1"/>
          </p:cNvSpPr>
          <p:nvPr>
            <p:ph sz="half" idx="13"/>
          </p:nvPr>
        </p:nvSpPr>
        <p:spPr>
          <a:xfrm>
            <a:off x="4248074" y="1772306"/>
            <a:ext cx="3695852" cy="4293729"/>
          </a:xfrm>
        </p:spPr>
        <p:txBody>
          <a:bodyPr/>
          <a:lstStyle/>
          <a:p>
            <a:pPr marL="0" marR="0" lvl="0" indent="0" algn="ctr" defTabSz="914400" rtl="0" eaLnBrk="1" fontAlgn="auto" latinLnBrk="0" hangingPunct="1">
              <a:lnSpc>
                <a:spcPts val="2167"/>
              </a:lnSpc>
              <a:spcBef>
                <a:spcPts val="0"/>
              </a:spcBef>
              <a:spcAft>
                <a:spcPts val="0"/>
              </a:spcAft>
              <a:buClrTx/>
              <a:buSzTx/>
              <a:buFontTx/>
              <a:buNone/>
              <a:tabLst/>
              <a:defRPr/>
            </a:pPr>
            <a:r>
              <a:rPr kumimoji="0" lang="en-US" sz="1708" b="1" i="0" u="none" strike="noStrike" kern="1200" cap="none" spc="0" normalizeH="0" baseline="0" noProof="0" dirty="0">
                <a:ln>
                  <a:noFill/>
                </a:ln>
                <a:solidFill>
                  <a:srgbClr val="002060"/>
                </a:solidFill>
                <a:effectLst/>
                <a:uLnTx/>
                <a:uFillTx/>
                <a:latin typeface="Palatino Linotype"/>
                <a:ea typeface="Libre Baskerville Bold" pitchFamily="34" charset="-122"/>
                <a:cs typeface="Libre Baskerville Bold" pitchFamily="34" charset="-120"/>
              </a:rPr>
              <a:t>The Struggling Teacher</a:t>
            </a:r>
            <a:endParaRPr kumimoji="0" lang="en-US" sz="1708" b="0" i="0" u="none" strike="noStrike" kern="1200" cap="none" spc="0" normalizeH="0" baseline="0" noProof="0" dirty="0">
              <a:ln>
                <a:noFill/>
              </a:ln>
              <a:solidFill>
                <a:srgbClr val="002060"/>
              </a:solidFill>
              <a:effectLst/>
              <a:uLnTx/>
              <a:uFillTx/>
              <a:latin typeface="Palatino Linotype"/>
              <a:ea typeface="+mn-ea"/>
              <a:cs typeface="+mn-cs"/>
            </a:endParaRPr>
          </a:p>
          <a:p>
            <a:pPr marL="0" indent="0">
              <a:lnSpc>
                <a:spcPts val="2208"/>
              </a:lnSpc>
              <a:buNone/>
            </a:pPr>
            <a:r>
              <a:rPr lang="en-US" sz="1800" dirty="0">
                <a:solidFill>
                  <a:srgbClr val="002060"/>
                </a:solidFill>
                <a:ea typeface="Libre Baskerville" pitchFamily="34" charset="-122"/>
                <a:cs typeface="Libre Baskerville" pitchFamily="34" charset="-120"/>
              </a:rPr>
              <a:t>In another room, Jordan finds an isolated, overwhelmed educator.</a:t>
            </a:r>
            <a:endParaRPr lang="en-US" sz="1800" dirty="0">
              <a:solidFill>
                <a:srgbClr val="002060"/>
              </a:solidFill>
            </a:endParaRPr>
          </a:p>
        </p:txBody>
      </p:sp>
      <p:sp>
        <p:nvSpPr>
          <p:cNvPr id="5" name="Content Placeholder 4">
            <a:extLst>
              <a:ext uri="{FF2B5EF4-FFF2-40B4-BE49-F238E27FC236}">
                <a16:creationId xmlns:a16="http://schemas.microsoft.com/office/drawing/2014/main" id="{D614E0DF-5968-BE73-E970-9A18D6B279A2}"/>
              </a:ext>
            </a:extLst>
          </p:cNvPr>
          <p:cNvSpPr>
            <a:spLocks noGrp="1"/>
          </p:cNvSpPr>
          <p:nvPr>
            <p:ph sz="half" idx="14"/>
          </p:nvPr>
        </p:nvSpPr>
        <p:spPr>
          <a:xfrm>
            <a:off x="7953797" y="1732973"/>
            <a:ext cx="4243826" cy="4335835"/>
          </a:xfrm>
        </p:spPr>
        <p:txBody>
          <a:bodyPr/>
          <a:lstStyle/>
          <a:p>
            <a:pPr marL="0" marR="0" lvl="0" indent="0" algn="ctr" defTabSz="914400" rtl="0" eaLnBrk="1" fontAlgn="auto" latinLnBrk="0" hangingPunct="1">
              <a:lnSpc>
                <a:spcPts val="2167"/>
              </a:lnSpc>
              <a:spcBef>
                <a:spcPts val="0"/>
              </a:spcBef>
              <a:spcAft>
                <a:spcPts val="0"/>
              </a:spcAft>
              <a:buClrTx/>
              <a:buSzTx/>
              <a:buFontTx/>
              <a:buNone/>
              <a:tabLst/>
              <a:defRPr/>
            </a:pPr>
            <a:r>
              <a:rPr kumimoji="0" lang="en-US" sz="1708" b="1" i="0" u="none" strike="noStrike" kern="1200" cap="none" spc="0" normalizeH="0" baseline="0" noProof="0" dirty="0">
                <a:ln>
                  <a:noFill/>
                </a:ln>
                <a:solidFill>
                  <a:srgbClr val="002060"/>
                </a:solidFill>
                <a:effectLst/>
                <a:uLnTx/>
                <a:uFillTx/>
                <a:latin typeface="Palatino Linotype"/>
                <a:ea typeface="Libre Baskerville Bold" pitchFamily="34" charset="-122"/>
                <a:cs typeface="Libre Baskerville Bold" pitchFamily="34" charset="-120"/>
              </a:rPr>
              <a:t>Are The Classrooms Different?</a:t>
            </a:r>
            <a:endParaRPr kumimoji="0" lang="en-US" sz="1708" b="0" i="0" u="none" strike="noStrike" kern="1200" cap="none" spc="0" normalizeH="0" baseline="0" noProof="0" dirty="0">
              <a:ln>
                <a:noFill/>
              </a:ln>
              <a:solidFill>
                <a:srgbClr val="002060"/>
              </a:solidFill>
              <a:effectLst/>
              <a:uLnTx/>
              <a:uFillTx/>
              <a:latin typeface="Palatino Linotype"/>
              <a:ea typeface="+mn-ea"/>
              <a:cs typeface="+mn-cs"/>
            </a:endParaRPr>
          </a:p>
          <a:p>
            <a:pPr marL="0" marR="0" lvl="0" indent="0" algn="l" defTabSz="914400" rtl="0" eaLnBrk="1" fontAlgn="auto" latinLnBrk="0" hangingPunct="1">
              <a:lnSpc>
                <a:spcPts val="2208"/>
              </a:lnSpc>
              <a:spcBef>
                <a:spcPts val="18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Palatino Linotype"/>
                <a:ea typeface="Libre Baskerville" pitchFamily="34" charset="-122"/>
                <a:cs typeface="Libre Baskerville" pitchFamily="34" charset="-120"/>
              </a:rPr>
              <a:t>Not funding or curriculum, but teacher support and school culture.</a:t>
            </a:r>
            <a:endParaRPr kumimoji="0" lang="en-US" sz="1800" b="0" i="0" u="none" strike="noStrike" kern="1200" cap="none" spc="0" normalizeH="0" baseline="0" noProof="0" dirty="0">
              <a:ln>
                <a:noFill/>
              </a:ln>
              <a:solidFill>
                <a:srgbClr val="002060"/>
              </a:solidFill>
              <a:effectLst/>
              <a:uLnTx/>
              <a:uFillTx/>
              <a:latin typeface="Palatino Linotype"/>
              <a:ea typeface="+mn-ea"/>
              <a:cs typeface="+mn-cs"/>
            </a:endParaRPr>
          </a:p>
        </p:txBody>
      </p:sp>
      <p:pic>
        <p:nvPicPr>
          <p:cNvPr id="23" name="Image 0">
            <a:extLst>
              <a:ext uri="{FF2B5EF4-FFF2-40B4-BE49-F238E27FC236}">
                <a16:creationId xmlns:a16="http://schemas.microsoft.com/office/drawing/2014/main" id="{176D339A-CF92-C4F0-3EE5-D614E3C57ED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52811" y="3617774"/>
            <a:ext cx="8886377" cy="1610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 7">
            <a:extLst>
              <a:ext uri="{FF2B5EF4-FFF2-40B4-BE49-F238E27FC236}">
                <a16:creationId xmlns:a16="http://schemas.microsoft.com/office/drawing/2014/main" id="{6AB58F27-A717-6D28-F06F-B243142BD5F9}"/>
              </a:ext>
            </a:extLst>
          </p:cNvPr>
          <p:cNvSpPr/>
          <p:nvPr/>
        </p:nvSpPr>
        <p:spPr>
          <a:xfrm>
            <a:off x="584252" y="5376304"/>
            <a:ext cx="10954941" cy="706933"/>
          </a:xfrm>
          <a:prstGeom prst="rect">
            <a:avLst/>
          </a:prstGeom>
          <a:noFill/>
          <a:ln/>
        </p:spPr>
        <p:txBody>
          <a:bodyPr wrap="none" lIns="0" tIns="0" rIns="0" bIns="0" rtlCol="0" anchor="ctr"/>
          <a:lstStyle/>
          <a:p>
            <a:pPr algn="ctr"/>
            <a:r>
              <a:rPr lang="en-US" dirty="0">
                <a:solidFill>
                  <a:srgbClr val="104E72"/>
                </a:solidFill>
                <a:ea typeface="Libre Baskerville" pitchFamily="34" charset="-122"/>
                <a:cs typeface="Libre Baskerville" pitchFamily="34" charset="-120"/>
              </a:rPr>
              <a:t>Every student deserves the energized classroom. Every educator deserves the support needed to create one.</a:t>
            </a:r>
          </a:p>
          <a:p>
            <a:pPr algn="ctr"/>
            <a:r>
              <a:rPr lang="en-US" dirty="0">
                <a:solidFill>
                  <a:srgbClr val="104E72"/>
                </a:solidFill>
                <a:ea typeface="Libre Baskerville" pitchFamily="34" charset="-122"/>
                <a:cs typeface="Libre Baskerville" pitchFamily="34" charset="-120"/>
              </a:rPr>
              <a:t>Our intent is to support you in reaching this destination.</a:t>
            </a:r>
            <a:endParaRPr lang="en-US" dirty="0">
              <a:solidFill>
                <a:srgbClr val="104E72"/>
              </a:solidFill>
            </a:endParaRPr>
          </a:p>
        </p:txBody>
      </p:sp>
      <p:pic>
        <p:nvPicPr>
          <p:cNvPr id="25" name="Image 8">
            <a:extLst>
              <a:ext uri="{FF2B5EF4-FFF2-40B4-BE49-F238E27FC236}">
                <a16:creationId xmlns:a16="http://schemas.microsoft.com/office/drawing/2014/main" id="{5186312A-79E7-FFB1-E424-A8A5EB7C274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222435" y="5776666"/>
            <a:ext cx="804466" cy="406301"/>
          </a:xfrm>
          <a:prstGeom prst="rect">
            <a:avLst/>
          </a:prstGeom>
        </p:spPr>
      </p:pic>
      <p:sp>
        <p:nvSpPr>
          <p:cNvPr id="6" name="Slide Number Placeholder 5">
            <a:extLst>
              <a:ext uri="{FF2B5EF4-FFF2-40B4-BE49-F238E27FC236}">
                <a16:creationId xmlns:a16="http://schemas.microsoft.com/office/drawing/2014/main" id="{9A186487-E3CA-B434-3222-E7716ACF6E38}"/>
              </a:ext>
            </a:extLst>
          </p:cNvPr>
          <p:cNvSpPr>
            <a:spLocks noGrp="1"/>
          </p:cNvSpPr>
          <p:nvPr>
            <p:ph type="sldNum" sz="quarter" idx="12"/>
          </p:nvPr>
        </p:nvSpPr>
        <p:spPr/>
        <p:txBody>
          <a:bodyPr/>
          <a:lstStyle/>
          <a:p>
            <a:fld id="{A3D1C70C-36A2-44FC-A083-98959550CFF4}" type="slidenum">
              <a:rPr lang="en-US" smtClean="0"/>
              <a:t>4</a:t>
            </a:fld>
            <a:endParaRPr lang="en-US"/>
          </a:p>
        </p:txBody>
      </p:sp>
    </p:spTree>
    <p:extLst>
      <p:ext uri="{BB962C8B-B14F-4D97-AF65-F5344CB8AC3E}">
        <p14:creationId xmlns:p14="http://schemas.microsoft.com/office/powerpoint/2010/main" val="418036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8E74E-973C-D21B-1530-C41B01A029C6}"/>
              </a:ext>
            </a:extLst>
          </p:cNvPr>
          <p:cNvSpPr>
            <a:spLocks noGrp="1"/>
          </p:cNvSpPr>
          <p:nvPr>
            <p:ph type="title"/>
          </p:nvPr>
        </p:nvSpPr>
        <p:spPr/>
        <p:txBody>
          <a:bodyPr/>
          <a:lstStyle/>
          <a:p>
            <a:r>
              <a:rPr lang="en-US" dirty="0"/>
              <a:t>Our Fuel:  Title II, Part A</a:t>
            </a:r>
          </a:p>
        </p:txBody>
      </p:sp>
      <p:pic>
        <p:nvPicPr>
          <p:cNvPr id="4" name="Graphic 3">
            <a:extLst>
              <a:ext uri="{FF2B5EF4-FFF2-40B4-BE49-F238E27FC236}">
                <a16:creationId xmlns:a16="http://schemas.microsoft.com/office/drawing/2014/main" id="{D0DFF1DF-90FE-2496-5C64-E243A30AED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3528" y="2902546"/>
            <a:ext cx="2054980" cy="2054980"/>
          </a:xfrm>
          <a:prstGeom prst="rect">
            <a:avLst/>
          </a:prstGeom>
        </p:spPr>
      </p:pic>
      <p:sp>
        <p:nvSpPr>
          <p:cNvPr id="3" name="Slide Number Placeholder 2">
            <a:extLst>
              <a:ext uri="{FF2B5EF4-FFF2-40B4-BE49-F238E27FC236}">
                <a16:creationId xmlns:a16="http://schemas.microsoft.com/office/drawing/2014/main" id="{E8BAA37D-EA0D-9ADB-D4EF-582C915C664E}"/>
              </a:ext>
            </a:extLst>
          </p:cNvPr>
          <p:cNvSpPr>
            <a:spLocks noGrp="1"/>
          </p:cNvSpPr>
          <p:nvPr>
            <p:ph type="sldNum" sz="quarter" idx="12"/>
          </p:nvPr>
        </p:nvSpPr>
        <p:spPr/>
        <p:txBody>
          <a:bodyPr/>
          <a:lstStyle/>
          <a:p>
            <a:fld id="{063B872D-3AE9-4542-A461-B751CD6BB84C}" type="slidenum">
              <a:rPr lang="en-US" smtClean="0"/>
              <a:t>5</a:t>
            </a:fld>
            <a:endParaRPr lang="en-US"/>
          </a:p>
        </p:txBody>
      </p:sp>
    </p:spTree>
    <p:extLst>
      <p:ext uri="{BB962C8B-B14F-4D97-AF65-F5344CB8AC3E}">
        <p14:creationId xmlns:p14="http://schemas.microsoft.com/office/powerpoint/2010/main" val="3602109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4206-819C-4A54-972F-09E1E47742C9}"/>
              </a:ext>
            </a:extLst>
          </p:cNvPr>
          <p:cNvSpPr>
            <a:spLocks noGrp="1"/>
          </p:cNvSpPr>
          <p:nvPr>
            <p:ph type="title"/>
          </p:nvPr>
        </p:nvSpPr>
        <p:spPr>
          <a:xfrm>
            <a:off x="1256842" y="417810"/>
            <a:ext cx="10096959" cy="747579"/>
          </a:xfrm>
        </p:spPr>
        <p:txBody>
          <a:bodyPr/>
          <a:lstStyle/>
          <a:p>
            <a:r>
              <a:rPr lang="en-US" sz="4400" b="1" dirty="0">
                <a:latin typeface="Palatino Linotype"/>
              </a:rPr>
              <a:t>Our Fuel: Title </a:t>
            </a:r>
            <a:r>
              <a:rPr lang="en-US" sz="4400" dirty="0">
                <a:latin typeface="Palatino Linotype"/>
              </a:rPr>
              <a:t>II, Part A</a:t>
            </a:r>
            <a:r>
              <a:rPr lang="en-US" sz="4400" b="1" dirty="0">
                <a:latin typeface="Palatino Linotype"/>
              </a:rPr>
              <a:t>: </a:t>
            </a:r>
            <a:r>
              <a:rPr lang="en-US" sz="4000" b="1" dirty="0">
                <a:latin typeface="Palatino Linotype"/>
              </a:rPr>
              <a:t>Purpose</a:t>
            </a:r>
            <a:endParaRPr lang="en-US" sz="4000" dirty="0">
              <a:latin typeface="Palatino Linotype"/>
            </a:endParaRPr>
          </a:p>
        </p:txBody>
      </p:sp>
      <p:sp>
        <p:nvSpPr>
          <p:cNvPr id="3" name="Content Placeholder 2">
            <a:extLst>
              <a:ext uri="{FF2B5EF4-FFF2-40B4-BE49-F238E27FC236}">
                <a16:creationId xmlns:a16="http://schemas.microsoft.com/office/drawing/2014/main" id="{DC3E615A-8F8E-4401-86D8-2A080101D791}"/>
              </a:ext>
            </a:extLst>
          </p:cNvPr>
          <p:cNvSpPr>
            <a:spLocks noGrp="1"/>
          </p:cNvSpPr>
          <p:nvPr>
            <p:ph idx="1"/>
          </p:nvPr>
        </p:nvSpPr>
        <p:spPr>
          <a:xfrm>
            <a:off x="1372199" y="1285229"/>
            <a:ext cx="9206463" cy="4586060"/>
          </a:xfrm>
        </p:spPr>
        <p:txBody>
          <a:bodyPr vert="horz" lIns="91440" tIns="45720" rIns="822960" bIns="45720" rtlCol="0" anchor="t">
            <a:normAutofit fontScale="77500" lnSpcReduction="20000"/>
          </a:bodyPr>
          <a:lstStyle/>
          <a:p>
            <a:pPr marL="342900" lvl="1" indent="0">
              <a:buNone/>
            </a:pPr>
            <a:r>
              <a:rPr lang="en-US" sz="3000" i="1">
                <a:latin typeface="Palatino Linotype"/>
              </a:rPr>
              <a:t>“…is to </a:t>
            </a:r>
          </a:p>
          <a:p>
            <a:pPr marL="342900" lvl="1" indent="0">
              <a:buNone/>
            </a:pPr>
            <a:r>
              <a:rPr lang="en-US" sz="3000" i="1">
                <a:latin typeface="Palatino Linotype"/>
              </a:rPr>
              <a:t>(1) Increase student achievement consistent with the challenging state academic standards;</a:t>
            </a:r>
            <a:endParaRPr lang="en-US" sz="3000" i="1"/>
          </a:p>
          <a:p>
            <a:pPr marL="342900" lvl="1" indent="0">
              <a:buNone/>
            </a:pPr>
            <a:r>
              <a:rPr lang="en-US" sz="3000" i="1">
                <a:latin typeface="Palatino Linotype"/>
              </a:rPr>
              <a:t>(2) Improve the quality and effectiveness of teachers, principals, and other school leaders;</a:t>
            </a:r>
            <a:endParaRPr lang="en-US" sz="3000" i="1"/>
          </a:p>
          <a:p>
            <a:pPr marL="342900" lvl="1" indent="0">
              <a:buNone/>
            </a:pPr>
            <a:r>
              <a:rPr lang="en-US" sz="3000" i="1">
                <a:latin typeface="Palatino Linotype"/>
              </a:rPr>
              <a:t>(3) Increase the number of teachers, principals, and other school leaders who are effective in improving student academic achievement in schools; and</a:t>
            </a:r>
          </a:p>
          <a:p>
            <a:pPr marL="342900" lvl="1" indent="0">
              <a:buNone/>
            </a:pPr>
            <a:r>
              <a:rPr lang="en-US" sz="3000" i="1">
                <a:latin typeface="Palatino Linotype"/>
              </a:rPr>
              <a:t>(4) Provide low-income and minority students greater access to effective teachers, principals, and other school leaders.”</a:t>
            </a:r>
          </a:p>
        </p:txBody>
      </p:sp>
      <p:sp>
        <p:nvSpPr>
          <p:cNvPr id="6" name="TextBox 5">
            <a:extLst>
              <a:ext uri="{FF2B5EF4-FFF2-40B4-BE49-F238E27FC236}">
                <a16:creationId xmlns:a16="http://schemas.microsoft.com/office/drawing/2014/main" id="{E6D16A0B-40A4-4C95-5A21-C7EE665B1875}"/>
              </a:ext>
            </a:extLst>
          </p:cNvPr>
          <p:cNvSpPr txBox="1"/>
          <p:nvPr/>
        </p:nvSpPr>
        <p:spPr>
          <a:xfrm>
            <a:off x="6716432" y="5502381"/>
            <a:ext cx="6096000" cy="400110"/>
          </a:xfrm>
          <a:prstGeom prst="rect">
            <a:avLst/>
          </a:prstGeom>
          <a:noFill/>
        </p:spPr>
        <p:txBody>
          <a:bodyPr wrap="square">
            <a:spAutoFit/>
          </a:bodyPr>
          <a:lstStyle/>
          <a:p>
            <a:r>
              <a:rPr lang="en-US" sz="2000">
                <a:latin typeface="Palatino Linotype"/>
              </a:rPr>
              <a:t>[ESEA §2001: Statement of Purpose]</a:t>
            </a:r>
            <a:endParaRPr lang="en-US" sz="2000"/>
          </a:p>
        </p:txBody>
      </p:sp>
      <p:pic>
        <p:nvPicPr>
          <p:cNvPr id="7" name="Image 8">
            <a:extLst>
              <a:ext uri="{FF2B5EF4-FFF2-40B4-BE49-F238E27FC236}">
                <a16:creationId xmlns:a16="http://schemas.microsoft.com/office/drawing/2014/main" id="{D2C0CD3D-A8EF-D584-4075-A492A12F7B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8" name="Graphic 7">
            <a:extLst>
              <a:ext uri="{FF2B5EF4-FFF2-40B4-BE49-F238E27FC236}">
                <a16:creationId xmlns:a16="http://schemas.microsoft.com/office/drawing/2014/main" id="{0E5AEC20-ADC8-FD34-DA90-B838B84F931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89942"/>
            <a:ext cx="914400" cy="914400"/>
          </a:xfrm>
          <a:prstGeom prst="rect">
            <a:avLst/>
          </a:prstGeom>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924E4-27BB-4241-B10A-A37B9DB4B77C}" type="slidenum">
              <a:rPr kumimoji="0" lang="en-US" sz="105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81390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8486-50A8-4B70-BE45-7D0983AC5F0E}"/>
              </a:ext>
            </a:extLst>
          </p:cNvPr>
          <p:cNvSpPr>
            <a:spLocks noGrp="1"/>
          </p:cNvSpPr>
          <p:nvPr>
            <p:ph type="title"/>
          </p:nvPr>
        </p:nvSpPr>
        <p:spPr>
          <a:xfrm>
            <a:off x="1256842" y="430414"/>
            <a:ext cx="10096959" cy="747579"/>
          </a:xfrm>
        </p:spPr>
        <p:txBody>
          <a:bodyPr anchor="ctr">
            <a:normAutofit/>
          </a:bodyPr>
          <a:lstStyle/>
          <a:p>
            <a:r>
              <a:rPr lang="en-US" sz="4000" b="1" dirty="0">
                <a:latin typeface="Palatino Linotype"/>
              </a:rPr>
              <a:t>Title </a:t>
            </a:r>
            <a:r>
              <a:rPr lang="en-US" sz="4000" dirty="0">
                <a:latin typeface="Palatino Linotype"/>
              </a:rPr>
              <a:t>II, Part A</a:t>
            </a:r>
            <a:r>
              <a:rPr lang="en-US" sz="4000" b="1" dirty="0">
                <a:latin typeface="Palatino Linotype"/>
              </a:rPr>
              <a:t>: Scope</a:t>
            </a:r>
            <a:endParaRPr lang="en-US" sz="4000" dirty="0">
              <a:latin typeface="Palatino Linotype"/>
            </a:endParaRPr>
          </a:p>
        </p:txBody>
      </p:sp>
      <p:sp>
        <p:nvSpPr>
          <p:cNvPr id="3" name="Content Placeholder 2">
            <a:extLst>
              <a:ext uri="{FF2B5EF4-FFF2-40B4-BE49-F238E27FC236}">
                <a16:creationId xmlns:a16="http://schemas.microsoft.com/office/drawing/2014/main" id="{15F199C6-C23C-4C4C-BA4D-E10F018FDFD9}"/>
              </a:ext>
            </a:extLst>
          </p:cNvPr>
          <p:cNvSpPr>
            <a:spLocks noGrp="1"/>
          </p:cNvSpPr>
          <p:nvPr>
            <p:ph sz="half" idx="1"/>
          </p:nvPr>
        </p:nvSpPr>
        <p:spPr>
          <a:xfrm>
            <a:off x="642665" y="1929529"/>
            <a:ext cx="6067513" cy="4498057"/>
          </a:xfrm>
        </p:spPr>
        <p:txBody>
          <a:bodyPr vert="horz" lIns="91440" tIns="45720" rIns="640080" bIns="45720" rtlCol="0" anchor="t">
            <a:noAutofit/>
          </a:bodyPr>
          <a:lstStyle/>
          <a:p>
            <a:pPr>
              <a:lnSpc>
                <a:spcPct val="100000"/>
              </a:lnSpc>
            </a:pPr>
            <a:r>
              <a:rPr lang="en-US" sz="2400" dirty="0">
                <a:latin typeface="+mn-lt"/>
              </a:rPr>
              <a:t>Funds are used to support the learning needs of all students, including those with disabilities, multilingual learners, and gifted and talented students. </a:t>
            </a:r>
          </a:p>
          <a:p>
            <a:pPr>
              <a:lnSpc>
                <a:spcPct val="100000"/>
              </a:lnSpc>
            </a:pPr>
            <a:r>
              <a:rPr lang="en-US" sz="2400" dirty="0">
                <a:latin typeface="+mn-lt"/>
              </a:rPr>
              <a:t>Participants include teachers, principals, instructional leadership teams, paraprofessionals, and other school leaders.</a:t>
            </a:r>
          </a:p>
        </p:txBody>
      </p:sp>
      <p:pic>
        <p:nvPicPr>
          <p:cNvPr id="7" name="Picture 6">
            <a:extLst>
              <a:ext uri="{FF2B5EF4-FFF2-40B4-BE49-F238E27FC236}">
                <a16:creationId xmlns:a16="http://schemas.microsoft.com/office/drawing/2014/main" id="{25C81642-6EE4-467D-9594-C1095CC2EE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36551"/>
            <a:ext cx="5415064" cy="3904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 8">
            <a:extLst>
              <a:ext uri="{FF2B5EF4-FFF2-40B4-BE49-F238E27FC236}">
                <a16:creationId xmlns:a16="http://schemas.microsoft.com/office/drawing/2014/main" id="{AD11C371-46C8-5BC4-65D1-FD141BAEE6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22435" y="5776666"/>
            <a:ext cx="804466" cy="406301"/>
          </a:xfrm>
          <a:prstGeom prst="rect">
            <a:avLst/>
          </a:prstGeom>
        </p:spPr>
      </p:pic>
      <p:pic>
        <p:nvPicPr>
          <p:cNvPr id="9" name="Graphic 8">
            <a:extLst>
              <a:ext uri="{FF2B5EF4-FFF2-40B4-BE49-F238E27FC236}">
                <a16:creationId xmlns:a16="http://schemas.microsoft.com/office/drawing/2014/main" id="{3D899152-971C-D237-F01B-4E96270F3E8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989942"/>
            <a:ext cx="914400" cy="914400"/>
          </a:xfrm>
          <a:prstGeom prst="rect">
            <a:avLst/>
          </a:prstGeom>
        </p:spPr>
      </p:pic>
      <p:sp>
        <p:nvSpPr>
          <p:cNvPr id="4" name="Slide Number Placeholder 3"/>
          <p:cNvSpPr>
            <a:spLocks noGrp="1"/>
          </p:cNvSpPr>
          <p:nvPr>
            <p:ph type="sldNum" sz="quarter" idx="12"/>
          </p:nvPr>
        </p:nvSpPr>
        <p:spPr>
          <a:xfrm>
            <a:off x="8687719" y="6257199"/>
            <a:ext cx="27432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8C924E4-27BB-4241-B10A-A37B9DB4B77C}" type="slidenum">
              <a:rPr kumimoji="0" lang="en-US" sz="105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05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30783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4C6C0-D4C1-1C3C-B16A-176E8EC777B8}"/>
              </a:ext>
            </a:extLst>
          </p:cNvPr>
          <p:cNvSpPr>
            <a:spLocks noGrp="1"/>
          </p:cNvSpPr>
          <p:nvPr>
            <p:ph type="title"/>
          </p:nvPr>
        </p:nvSpPr>
        <p:spPr/>
        <p:txBody>
          <a:bodyPr/>
          <a:lstStyle/>
          <a:p>
            <a:r>
              <a:rPr lang="en-US" sz="5000" b="1" i="0" kern="1200" baseline="0" dirty="0">
                <a:solidFill>
                  <a:srgbClr val="6E2405"/>
                </a:solidFill>
                <a:effectLst/>
                <a:latin typeface="Palatino Linotype" panose="02040502050505030304" pitchFamily="18" charset="0"/>
                <a:ea typeface="+mj-ea"/>
                <a:cs typeface="+mj-cs"/>
              </a:rPr>
              <a:t>Levers of Title II, Part A</a:t>
            </a:r>
            <a:r>
              <a:rPr lang="en-US" dirty="0"/>
              <a:t> </a:t>
            </a:r>
          </a:p>
        </p:txBody>
      </p:sp>
      <p:sp>
        <p:nvSpPr>
          <p:cNvPr id="3" name="Content Placeholder 2">
            <a:extLst>
              <a:ext uri="{FF2B5EF4-FFF2-40B4-BE49-F238E27FC236}">
                <a16:creationId xmlns:a16="http://schemas.microsoft.com/office/drawing/2014/main" id="{CAFB7011-12F9-5CCC-FD2F-D8762645B105}"/>
              </a:ext>
            </a:extLst>
          </p:cNvPr>
          <p:cNvSpPr>
            <a:spLocks noGrp="1"/>
          </p:cNvSpPr>
          <p:nvPr>
            <p:ph sz="half" idx="1"/>
          </p:nvPr>
        </p:nvSpPr>
        <p:spPr>
          <a:xfrm>
            <a:off x="4558441" y="1429018"/>
            <a:ext cx="5229796" cy="1085582"/>
          </a:xfrm>
        </p:spPr>
        <p:txBody>
          <a:bodyPr/>
          <a:lstStyle/>
          <a:p>
            <a:pPr marL="0" lvl="0" indent="0">
              <a:lnSpc>
                <a:spcPct val="100000"/>
              </a:lnSpc>
              <a:spcBef>
                <a:spcPts val="0"/>
              </a:spcBef>
              <a:spcAft>
                <a:spcPts val="0"/>
              </a:spcAft>
              <a:buNone/>
            </a:pPr>
            <a:r>
              <a:rPr lang="en-US" sz="2000" b="1" dirty="0">
                <a:solidFill>
                  <a:srgbClr val="000000"/>
                </a:solidFill>
                <a:latin typeface="Palatino Linotype"/>
                <a:ea typeface="Libre Baskerville Bold" pitchFamily="34" charset="-122"/>
                <a:cs typeface="Libre Baskerville Bold" pitchFamily="34" charset="-120"/>
              </a:rPr>
              <a:t>Professional Learning That Transforms</a:t>
            </a:r>
            <a:endParaRPr lang="en-US" sz="2000" dirty="0">
              <a:solidFill>
                <a:prstClr val="black"/>
              </a:solidFill>
              <a:latin typeface="Palatino Linotype"/>
            </a:endParaRPr>
          </a:p>
          <a:p>
            <a:pPr marL="0" lvl="0" indent="0">
              <a:lnSpc>
                <a:spcPct val="100000"/>
              </a:lnSpc>
              <a:spcBef>
                <a:spcPts val="1800"/>
              </a:spcBef>
              <a:spcAft>
                <a:spcPts val="0"/>
              </a:spcAft>
              <a:buNone/>
            </a:pPr>
            <a:r>
              <a:rPr lang="en-US" sz="1800" dirty="0">
                <a:solidFill>
                  <a:srgbClr val="000000"/>
                </a:solidFill>
                <a:latin typeface="Palatino Linotype"/>
                <a:ea typeface="Libre Baskerville" pitchFamily="34" charset="-122"/>
                <a:cs typeface="Libre Baskerville" pitchFamily="34" charset="-120"/>
              </a:rPr>
              <a:t>Moving from "sit and get" to "grow and glow" with sustained, job-embedded development.</a:t>
            </a:r>
            <a:endParaRPr lang="en-US" sz="1800" dirty="0">
              <a:solidFill>
                <a:prstClr val="black"/>
              </a:solidFill>
              <a:latin typeface="Palatino Linotype"/>
            </a:endParaRPr>
          </a:p>
        </p:txBody>
      </p:sp>
      <p:sp>
        <p:nvSpPr>
          <p:cNvPr id="4" name="Content Placeholder 3">
            <a:extLst>
              <a:ext uri="{FF2B5EF4-FFF2-40B4-BE49-F238E27FC236}">
                <a16:creationId xmlns:a16="http://schemas.microsoft.com/office/drawing/2014/main" id="{7ABDF96D-B9C3-BCAB-5B42-FC76B6C426C0}"/>
              </a:ext>
            </a:extLst>
          </p:cNvPr>
          <p:cNvSpPr>
            <a:spLocks noGrp="1"/>
          </p:cNvSpPr>
          <p:nvPr>
            <p:ph sz="half" idx="13"/>
          </p:nvPr>
        </p:nvSpPr>
        <p:spPr>
          <a:xfrm>
            <a:off x="5107416" y="2694508"/>
            <a:ext cx="6323504" cy="1236337"/>
          </a:xfrm>
        </p:spPr>
        <p:txBody>
          <a:bodyPr/>
          <a:lstStyle/>
          <a:p>
            <a:pPr marL="0" indent="0">
              <a:lnSpc>
                <a:spcPct val="100000"/>
              </a:lnSpc>
              <a:spcBef>
                <a:spcPts val="0"/>
              </a:spcBef>
              <a:spcAft>
                <a:spcPts val="0"/>
              </a:spcAft>
              <a:buNone/>
            </a:pPr>
            <a:r>
              <a:rPr lang="en-US" sz="2000" b="1" dirty="0">
                <a:solidFill>
                  <a:srgbClr val="000000"/>
                </a:solidFill>
                <a:ea typeface="Libre Baskerville Bold" pitchFamily="34" charset="-122"/>
                <a:cs typeface="Libre Baskerville Bold" pitchFamily="34" charset="-120"/>
              </a:rPr>
              <a:t>Recruitment &amp; Retention That Builds Belonging</a:t>
            </a:r>
            <a:endParaRPr lang="en-US" sz="2000" dirty="0">
              <a:solidFill>
                <a:prstClr val="black"/>
              </a:solidFill>
              <a:latin typeface="Palatino Linotype"/>
            </a:endParaRPr>
          </a:p>
          <a:p>
            <a:pPr marL="0" lvl="0" indent="0">
              <a:lnSpc>
                <a:spcPct val="100000"/>
              </a:lnSpc>
              <a:spcBef>
                <a:spcPts val="1800"/>
              </a:spcBef>
              <a:spcAft>
                <a:spcPts val="0"/>
              </a:spcAft>
              <a:buNone/>
            </a:pPr>
            <a:r>
              <a:rPr lang="en-US" sz="1800" dirty="0">
                <a:solidFill>
                  <a:srgbClr val="000000"/>
                </a:solidFill>
                <a:latin typeface="Palatino Linotype"/>
                <a:ea typeface="Libre Baskerville" pitchFamily="34" charset="-122"/>
                <a:cs typeface="Libre Baskerville" pitchFamily="34" charset="-120"/>
              </a:rPr>
              <a:t>Moving from "sit and get" to "grow and glow" with sustained, job-embedded development.</a:t>
            </a:r>
            <a:endParaRPr lang="en-US" sz="1800" dirty="0">
              <a:solidFill>
                <a:prstClr val="black"/>
              </a:solidFill>
              <a:latin typeface="Palatino Linotype"/>
            </a:endParaRPr>
          </a:p>
        </p:txBody>
      </p:sp>
      <p:sp>
        <p:nvSpPr>
          <p:cNvPr id="5" name="Content Placeholder 4">
            <a:extLst>
              <a:ext uri="{FF2B5EF4-FFF2-40B4-BE49-F238E27FC236}">
                <a16:creationId xmlns:a16="http://schemas.microsoft.com/office/drawing/2014/main" id="{1E72F8A7-F6D8-06A1-E785-C489DD9A9A49}"/>
              </a:ext>
            </a:extLst>
          </p:cNvPr>
          <p:cNvSpPr>
            <a:spLocks noGrp="1"/>
          </p:cNvSpPr>
          <p:nvPr>
            <p:ph sz="half" idx="14"/>
          </p:nvPr>
        </p:nvSpPr>
        <p:spPr>
          <a:xfrm>
            <a:off x="5473727" y="4082632"/>
            <a:ext cx="6323504" cy="1313895"/>
          </a:xfrm>
        </p:spPr>
        <p:txBody>
          <a:bodyPr/>
          <a:lstStyle/>
          <a:p>
            <a:pPr marL="0" lvl="0" indent="0">
              <a:lnSpc>
                <a:spcPct val="100000"/>
              </a:lnSpc>
              <a:spcBef>
                <a:spcPts val="0"/>
              </a:spcBef>
              <a:spcAft>
                <a:spcPts val="0"/>
              </a:spcAft>
              <a:buNone/>
            </a:pPr>
            <a:r>
              <a:rPr lang="en-US" sz="2000" b="1" dirty="0">
                <a:solidFill>
                  <a:srgbClr val="000000"/>
                </a:solidFill>
                <a:latin typeface="Palatino Linotype"/>
                <a:ea typeface="Libre Baskerville Bold" pitchFamily="34" charset="-122"/>
                <a:cs typeface="Libre Baskerville Bold" pitchFamily="34" charset="-120"/>
              </a:rPr>
              <a:t>Effective Instructional Climate</a:t>
            </a:r>
            <a:endParaRPr lang="en-US" sz="2000" b="1" dirty="0">
              <a:solidFill>
                <a:prstClr val="black"/>
              </a:solidFill>
              <a:latin typeface="Palatino Linotype"/>
            </a:endParaRPr>
          </a:p>
          <a:p>
            <a:pPr marL="0" indent="0">
              <a:buNone/>
            </a:pPr>
            <a:r>
              <a:rPr lang="en-US" sz="1800" dirty="0">
                <a:solidFill>
                  <a:srgbClr val="000000"/>
                </a:solidFill>
                <a:ea typeface="Libre Baskerville" pitchFamily="34" charset="-122"/>
                <a:cs typeface="Libre Baskerville" pitchFamily="34" charset="-120"/>
              </a:rPr>
              <a:t>Using effective teaching strategies that understand</a:t>
            </a:r>
            <a:r>
              <a:rPr lang="en-US" sz="1800" dirty="0">
                <a:solidFill>
                  <a:srgbClr val="000000"/>
                </a:solidFill>
                <a:ea typeface="Libre Baskerville Bold" pitchFamily="34" charset="-122"/>
                <a:cs typeface="Libre Baskerville Bold" pitchFamily="34" charset="-120"/>
              </a:rPr>
              <a:t> and support the whole child.</a:t>
            </a:r>
            <a:endParaRPr lang="en-US" sz="1800" dirty="0"/>
          </a:p>
        </p:txBody>
      </p:sp>
      <p:sp>
        <p:nvSpPr>
          <p:cNvPr id="29" name="Text Placeholder 28">
            <a:extLst>
              <a:ext uri="{FF2B5EF4-FFF2-40B4-BE49-F238E27FC236}">
                <a16:creationId xmlns:a16="http://schemas.microsoft.com/office/drawing/2014/main" id="{291280C6-6C54-87AE-3400-564C4294ED29}"/>
              </a:ext>
            </a:extLst>
          </p:cNvPr>
          <p:cNvSpPr>
            <a:spLocks noGrp="1"/>
          </p:cNvSpPr>
          <p:nvPr>
            <p:ph type="body" sz="quarter" idx="15"/>
          </p:nvPr>
        </p:nvSpPr>
        <p:spPr>
          <a:xfrm>
            <a:off x="1101725" y="5672006"/>
            <a:ext cx="10694988" cy="406301"/>
          </a:xfrm>
        </p:spPr>
        <p:txBody>
          <a:bodyPr>
            <a:normAutofit/>
          </a:bodyPr>
          <a:lstStyle/>
          <a:p>
            <a:pPr marL="0" marR="0" lvl="0" indent="0" algn="ctr" defTabSz="914400" rtl="0" eaLnBrk="1" fontAlgn="auto" latinLnBrk="0" hangingPunct="1">
              <a:lnSpc>
                <a:spcPts val="2167"/>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04E72"/>
                </a:solidFill>
                <a:effectLst/>
                <a:uLnTx/>
                <a:uFillTx/>
                <a:latin typeface="Palatino Linotype"/>
                <a:ea typeface="Libre Baskerville" pitchFamily="34" charset="-122"/>
                <a:cs typeface="Libre Baskerville" pitchFamily="34" charset="-120"/>
              </a:rPr>
              <a:t>Each lever is evidence-based. Each lever is important. All work together to transform schools.</a:t>
            </a:r>
            <a:endParaRPr kumimoji="0" lang="en-US" sz="1800" b="0" i="0" u="none" strike="noStrike" kern="1200" cap="none" spc="0" normalizeH="0" baseline="0" noProof="0" dirty="0">
              <a:ln>
                <a:noFill/>
              </a:ln>
              <a:solidFill>
                <a:srgbClr val="104E72"/>
              </a:solidFill>
              <a:effectLst/>
              <a:uLnTx/>
              <a:uFillTx/>
              <a:latin typeface="Palatino Linotype"/>
              <a:ea typeface="+mn-ea"/>
              <a:cs typeface="+mn-cs"/>
            </a:endParaRPr>
          </a:p>
        </p:txBody>
      </p:sp>
      <p:sp>
        <p:nvSpPr>
          <p:cNvPr id="6" name="Slide Number Placeholder 5">
            <a:extLst>
              <a:ext uri="{FF2B5EF4-FFF2-40B4-BE49-F238E27FC236}">
                <a16:creationId xmlns:a16="http://schemas.microsoft.com/office/drawing/2014/main" id="{956669C7-1562-2325-5E93-B89BE61E36B3}"/>
              </a:ext>
            </a:extLst>
          </p:cNvPr>
          <p:cNvSpPr>
            <a:spLocks noGrp="1"/>
          </p:cNvSpPr>
          <p:nvPr>
            <p:ph type="sldNum" sz="quarter" idx="12"/>
          </p:nvPr>
        </p:nvSpPr>
        <p:spPr/>
        <p:txBody>
          <a:bodyPr/>
          <a:lstStyle/>
          <a:p>
            <a:fld id="{A3D1C70C-36A2-44FC-A083-98959550CFF4}" type="slidenum">
              <a:rPr lang="en-US" smtClean="0"/>
              <a:t>8</a:t>
            </a:fld>
            <a:endParaRPr lang="en-US"/>
          </a:p>
        </p:txBody>
      </p:sp>
      <p:pic>
        <p:nvPicPr>
          <p:cNvPr id="7" name="Image 8">
            <a:extLst>
              <a:ext uri="{FF2B5EF4-FFF2-40B4-BE49-F238E27FC236}">
                <a16:creationId xmlns:a16="http://schemas.microsoft.com/office/drawing/2014/main" id="{31CEA927-9930-0FA5-BBB6-A24CFB0799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8" name="Graphic 7">
            <a:extLst>
              <a:ext uri="{FF2B5EF4-FFF2-40B4-BE49-F238E27FC236}">
                <a16:creationId xmlns:a16="http://schemas.microsoft.com/office/drawing/2014/main" id="{E1D159F0-BAE5-1C13-110A-775F08191D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89942"/>
            <a:ext cx="914400" cy="914400"/>
          </a:xfrm>
          <a:prstGeom prst="rect">
            <a:avLst/>
          </a:prstGeom>
        </p:spPr>
      </p:pic>
      <p:pic>
        <p:nvPicPr>
          <p:cNvPr id="9" name="Picture 2">
            <a:extLst>
              <a:ext uri="{FF2B5EF4-FFF2-40B4-BE49-F238E27FC236}">
                <a16:creationId xmlns:a16="http://schemas.microsoft.com/office/drawing/2014/main" id="{25E5E7E4-39DF-DEDE-6120-488634EF2A9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530" y="1992579"/>
            <a:ext cx="3225058" cy="3225058"/>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1">
            <a:extLst>
              <a:ext uri="{FF2B5EF4-FFF2-40B4-BE49-F238E27FC236}">
                <a16:creationId xmlns:a16="http://schemas.microsoft.com/office/drawing/2014/main" id="{46CDB344-9B66-D7C6-7E2A-520FA099ECD9}"/>
              </a:ext>
              <a:ext uri="{C183D7F6-B498-43B3-948B-1728B52AA6E4}">
                <adec:decorative xmlns:adec="http://schemas.microsoft.com/office/drawing/2017/decorative" val="1"/>
              </a:ext>
            </a:extLst>
          </p:cNvPr>
          <p:cNvSpPr/>
          <p:nvPr/>
        </p:nvSpPr>
        <p:spPr>
          <a:xfrm>
            <a:off x="4299873" y="1530369"/>
            <a:ext cx="129282" cy="924421"/>
          </a:xfrm>
          <a:prstGeom prst="roundRect">
            <a:avLst>
              <a:gd name="adj" fmla="val 56014"/>
            </a:avLst>
          </a:prstGeom>
          <a:solidFill>
            <a:srgbClr val="D2EBF9"/>
          </a:solidFill>
          <a:ln/>
        </p:spPr>
        <p:txBody>
          <a:bodyPr/>
          <a:lstStyle/>
          <a:p>
            <a:endParaRPr lang="en-US" dirty="0"/>
          </a:p>
        </p:txBody>
      </p:sp>
      <p:sp>
        <p:nvSpPr>
          <p:cNvPr id="15" name="Shape 4">
            <a:extLst>
              <a:ext uri="{FF2B5EF4-FFF2-40B4-BE49-F238E27FC236}">
                <a16:creationId xmlns:a16="http://schemas.microsoft.com/office/drawing/2014/main" id="{69E4F43D-2325-8847-A9B8-5CB2952C34B2}"/>
              </a:ext>
              <a:ext uri="{C183D7F6-B498-43B3-948B-1728B52AA6E4}">
                <adec:decorative xmlns:adec="http://schemas.microsoft.com/office/drawing/2017/decorative" val="1"/>
              </a:ext>
            </a:extLst>
          </p:cNvPr>
          <p:cNvSpPr/>
          <p:nvPr/>
        </p:nvSpPr>
        <p:spPr>
          <a:xfrm>
            <a:off x="4848850" y="2733773"/>
            <a:ext cx="129282" cy="1193800"/>
          </a:xfrm>
          <a:prstGeom prst="roundRect">
            <a:avLst>
              <a:gd name="adj" fmla="val 56014"/>
            </a:avLst>
          </a:prstGeom>
          <a:solidFill>
            <a:srgbClr val="D2EBF9"/>
          </a:solidFill>
          <a:ln/>
        </p:spPr>
        <p:txBody>
          <a:bodyPr/>
          <a:lstStyle/>
          <a:p>
            <a:endParaRPr lang="en-US"/>
          </a:p>
        </p:txBody>
      </p:sp>
      <p:sp>
        <p:nvSpPr>
          <p:cNvPr id="19" name="Shape 7">
            <a:extLst>
              <a:ext uri="{FF2B5EF4-FFF2-40B4-BE49-F238E27FC236}">
                <a16:creationId xmlns:a16="http://schemas.microsoft.com/office/drawing/2014/main" id="{82CB4D93-2F2B-2395-E619-0CBC36699A9C}"/>
              </a:ext>
              <a:ext uri="{C183D7F6-B498-43B3-948B-1728B52AA6E4}">
                <adec:decorative xmlns:adec="http://schemas.microsoft.com/office/drawing/2017/decorative" val="1"/>
              </a:ext>
            </a:extLst>
          </p:cNvPr>
          <p:cNvSpPr/>
          <p:nvPr/>
        </p:nvSpPr>
        <p:spPr>
          <a:xfrm>
            <a:off x="5314124" y="4075870"/>
            <a:ext cx="129282" cy="1193800"/>
          </a:xfrm>
          <a:prstGeom prst="roundRect">
            <a:avLst>
              <a:gd name="adj" fmla="val 56014"/>
            </a:avLst>
          </a:prstGeom>
          <a:solidFill>
            <a:srgbClr val="D2EBF9"/>
          </a:solidFill>
          <a:ln/>
        </p:spPr>
        <p:txBody>
          <a:bodyPr/>
          <a:lstStyle/>
          <a:p>
            <a:endParaRPr lang="en-US"/>
          </a:p>
        </p:txBody>
      </p:sp>
    </p:spTree>
    <p:extLst>
      <p:ext uri="{BB962C8B-B14F-4D97-AF65-F5344CB8AC3E}">
        <p14:creationId xmlns:p14="http://schemas.microsoft.com/office/powerpoint/2010/main" val="2694798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Lever 1: </a:t>
            </a:r>
            <a:r>
              <a:rPr kumimoji="0" lang="en-US" sz="4000" b="1" i="0" u="none" strike="noStrike" kern="1200" cap="none" spc="0" normalizeH="0" baseline="0" noProof="0" dirty="0">
                <a:ln>
                  <a:noFill/>
                </a:ln>
                <a:solidFill>
                  <a:srgbClr val="6E2405"/>
                </a:solidFill>
                <a:effectLst/>
                <a:uLnTx/>
                <a:uFillTx/>
                <a:latin typeface="+mj-lt"/>
                <a:ea typeface="Libre Baskerville Bold" pitchFamily="34" charset="-122"/>
                <a:cs typeface="Libre Baskerville Bold" pitchFamily="34" charset="-120"/>
              </a:rPr>
              <a:t>Professional Learning That Sticks</a:t>
            </a:r>
            <a:endParaRPr kumimoji="0" lang="en-US" sz="4400" b="0" i="0" u="none" strike="noStrike" kern="1200" cap="none" spc="0" normalizeH="0" baseline="0" noProof="0" dirty="0">
              <a:ln>
                <a:noFill/>
              </a:ln>
              <a:solidFill>
                <a:schemeClr val="tx1"/>
              </a:solidFill>
              <a:effectLst/>
              <a:uLnTx/>
              <a:uFillTx/>
              <a:latin typeface="+mj-lt"/>
              <a:ea typeface="+mn-ea"/>
              <a:cs typeface="+mn-cs"/>
            </a:endParaRPr>
          </a:p>
        </p:txBody>
      </p:sp>
      <p:pic>
        <p:nvPicPr>
          <p:cNvPr id="21" name="Image 8">
            <a:extLst>
              <a:ext uri="{FF2B5EF4-FFF2-40B4-BE49-F238E27FC236}">
                <a16:creationId xmlns:a16="http://schemas.microsoft.com/office/drawing/2014/main" id="{804DBE9D-C996-4C9F-4183-281F16F513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22435" y="5776666"/>
            <a:ext cx="804466" cy="406301"/>
          </a:xfrm>
          <a:prstGeom prst="rect">
            <a:avLst/>
          </a:prstGeom>
        </p:spPr>
      </p:pic>
      <p:pic>
        <p:nvPicPr>
          <p:cNvPr id="22" name="Graphic 21">
            <a:extLst>
              <a:ext uri="{FF2B5EF4-FFF2-40B4-BE49-F238E27FC236}">
                <a16:creationId xmlns:a16="http://schemas.microsoft.com/office/drawing/2014/main" id="{82D846E1-C63D-9EF4-9E8D-4D9346465ED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89942"/>
            <a:ext cx="914400" cy="914400"/>
          </a:xfrm>
          <a:prstGeom prst="rect">
            <a:avLst/>
          </a:prstGeom>
        </p:spPr>
      </p:pic>
      <p:sp>
        <p:nvSpPr>
          <p:cNvPr id="19" name="Shape 1">
            <a:extLst>
              <a:ext uri="{FF2B5EF4-FFF2-40B4-BE49-F238E27FC236}">
                <a16:creationId xmlns:a16="http://schemas.microsoft.com/office/drawing/2014/main" id="{0201AA01-5AF9-40B4-546A-851A8A442B89}"/>
              </a:ext>
            </a:extLst>
          </p:cNvPr>
          <p:cNvSpPr>
            <a:spLocks noGrp="1"/>
          </p:cNvSpPr>
          <p:nvPr>
            <p:ph sz="half" idx="1"/>
          </p:nvPr>
        </p:nvSpPr>
        <p:spPr>
          <a:xfrm>
            <a:off x="1204240" y="1592492"/>
            <a:ext cx="4566180" cy="2444386"/>
          </a:xfrm>
          <a:prstGeom prst="roundRect">
            <a:avLst>
              <a:gd name="adj" fmla="val 2147"/>
            </a:avLst>
          </a:prstGeom>
          <a:solidFill>
            <a:srgbClr val="C6D5E4"/>
          </a:solidFill>
          <a:ln/>
        </p:spPr>
        <p:txBody>
          <a:bodyPr/>
          <a:lstStyle/>
          <a:p>
            <a:pPr marL="0" lvl="0" indent="0" algn="ctr">
              <a:lnSpc>
                <a:spcPct val="100000"/>
              </a:lnSpc>
              <a:spcBef>
                <a:spcPts val="0"/>
              </a:spcBef>
              <a:spcAft>
                <a:spcPts val="0"/>
              </a:spcAft>
              <a:buNone/>
            </a:pPr>
            <a:r>
              <a:rPr lang="en-US" sz="2000" b="1" dirty="0">
                <a:solidFill>
                  <a:srgbClr val="000000"/>
                </a:solidFill>
                <a:latin typeface="Palatino Linotype"/>
                <a:ea typeface="Libre Baskerville Bold" pitchFamily="34" charset="-122"/>
                <a:cs typeface="Libre Baskerville Bold" pitchFamily="34" charset="-120"/>
              </a:rPr>
              <a:t>From "Sit and Get" to "Grow and Glow"</a:t>
            </a:r>
            <a:endParaRPr lang="en-US" sz="2000" dirty="0">
              <a:solidFill>
                <a:prstClr val="black"/>
              </a:solidFill>
              <a:latin typeface="Palatino Linotype"/>
            </a:endParaRPr>
          </a:p>
          <a:p>
            <a:pPr marL="0" lvl="0" indent="0">
              <a:lnSpc>
                <a:spcPct val="100000"/>
              </a:lnSpc>
              <a:spcBef>
                <a:spcPts val="1800"/>
              </a:spcBef>
              <a:spcAft>
                <a:spcPts val="0"/>
              </a:spcAft>
              <a:buNone/>
            </a:pPr>
            <a:r>
              <a:rPr lang="en-US" sz="1800" dirty="0">
                <a:solidFill>
                  <a:srgbClr val="000000"/>
                </a:solidFill>
                <a:latin typeface="Palatino Linotype"/>
                <a:ea typeface="Libre Baskerville" pitchFamily="34" charset="-122"/>
                <a:cs typeface="Libre Baskerville" pitchFamily="34" charset="-120"/>
              </a:rPr>
              <a:t>Professional development must be </a:t>
            </a:r>
            <a:r>
              <a:rPr lang="en-US" sz="1800" b="1" dirty="0">
                <a:solidFill>
                  <a:srgbClr val="000000"/>
                </a:solidFill>
                <a:latin typeface="Palatino Linotype"/>
                <a:ea typeface="Libre Baskerville" pitchFamily="34" charset="-122"/>
                <a:cs typeface="Libre Baskerville" pitchFamily="34" charset="-120"/>
              </a:rPr>
              <a:t>sustained, intensive, collaborative, job-embedded, data-driven, and classroom-focused</a:t>
            </a:r>
            <a:r>
              <a:rPr lang="en-US" sz="1800" dirty="0">
                <a:solidFill>
                  <a:srgbClr val="000000"/>
                </a:solidFill>
                <a:latin typeface="Palatino Linotype"/>
                <a:ea typeface="Libre Baskerville" pitchFamily="34" charset="-122"/>
                <a:cs typeface="Libre Baskerville" pitchFamily="34" charset="-120"/>
              </a:rPr>
              <a:t> to truly transform practice.</a:t>
            </a:r>
            <a:endParaRPr lang="en-US" sz="1800" dirty="0">
              <a:solidFill>
                <a:prstClr val="black"/>
              </a:solidFill>
              <a:latin typeface="Palatino Linotype"/>
            </a:endParaRPr>
          </a:p>
        </p:txBody>
      </p:sp>
      <p:sp>
        <p:nvSpPr>
          <p:cNvPr id="20" name="Shape 4">
            <a:extLst>
              <a:ext uri="{FF2B5EF4-FFF2-40B4-BE49-F238E27FC236}">
                <a16:creationId xmlns:a16="http://schemas.microsoft.com/office/drawing/2014/main" id="{F80BD50A-452C-F5B5-D2FE-1666004C35BD}"/>
              </a:ext>
            </a:extLst>
          </p:cNvPr>
          <p:cNvSpPr>
            <a:spLocks noGrp="1"/>
          </p:cNvSpPr>
          <p:nvPr>
            <p:ph sz="half" idx="13"/>
          </p:nvPr>
        </p:nvSpPr>
        <p:spPr>
          <a:xfrm>
            <a:off x="6060260" y="1592492"/>
            <a:ext cx="5162176" cy="2444385"/>
          </a:xfrm>
          <a:prstGeom prst="roundRect">
            <a:avLst>
              <a:gd name="adj" fmla="val 2147"/>
            </a:avLst>
          </a:prstGeom>
          <a:solidFill>
            <a:srgbClr val="C6D5E4"/>
          </a:solidFill>
          <a:ln/>
        </p:spPr>
        <p:txBody>
          <a:bodyPr/>
          <a:lstStyle/>
          <a:p>
            <a:pPr marL="0" lvl="0" indent="0" algn="ctr">
              <a:lnSpc>
                <a:spcPct val="100000"/>
              </a:lnSpc>
              <a:spcBef>
                <a:spcPts val="0"/>
              </a:spcBef>
              <a:spcAft>
                <a:spcPts val="0"/>
              </a:spcAft>
              <a:buNone/>
            </a:pPr>
            <a:r>
              <a:rPr lang="en-US" sz="2000" b="1" dirty="0">
                <a:solidFill>
                  <a:srgbClr val="000000"/>
                </a:solidFill>
                <a:latin typeface="Palatino Linotype"/>
                <a:ea typeface="Libre Baskerville Bold" pitchFamily="34" charset="-122"/>
                <a:cs typeface="Libre Baskerville Bold" pitchFamily="34" charset="-120"/>
              </a:rPr>
              <a:t>Allowable Professional Learning</a:t>
            </a:r>
            <a:endParaRPr lang="en-US" sz="2000" dirty="0">
              <a:solidFill>
                <a:prstClr val="black"/>
              </a:solidFill>
              <a:latin typeface="Palatino Linotype"/>
            </a:endParaRPr>
          </a:p>
          <a:p>
            <a:pPr marL="285739" lvl="0" indent="-285739">
              <a:lnSpc>
                <a:spcPct val="100000"/>
              </a:lnSpc>
              <a:spcBef>
                <a:spcPts val="1800"/>
              </a:spcBef>
              <a:spcAft>
                <a:spcPts val="0"/>
              </a:spcAft>
              <a:buSzPct val="100000"/>
              <a:buFontTx/>
              <a:buChar char="•"/>
            </a:pPr>
            <a:r>
              <a:rPr lang="en-US" sz="1800" dirty="0">
                <a:solidFill>
                  <a:srgbClr val="000000"/>
                </a:solidFill>
                <a:latin typeface="Palatino Linotype"/>
                <a:ea typeface="Libre Baskerville" pitchFamily="34" charset="-122"/>
                <a:cs typeface="Libre Baskerville" pitchFamily="34" charset="-120"/>
              </a:rPr>
              <a:t>Collaborative models (PLCs, coaching)</a:t>
            </a:r>
          </a:p>
          <a:p>
            <a:pPr marL="285739" lvl="0" indent="-285739">
              <a:lnSpc>
                <a:spcPct val="100000"/>
              </a:lnSpc>
              <a:spcBef>
                <a:spcPts val="0"/>
              </a:spcBef>
              <a:spcAft>
                <a:spcPts val="0"/>
              </a:spcAft>
              <a:buSzPct val="100000"/>
              <a:buFontTx/>
              <a:buChar char="•"/>
            </a:pPr>
            <a:r>
              <a:rPr lang="en-US" sz="1800" dirty="0">
                <a:solidFill>
                  <a:srgbClr val="000000"/>
                </a:solidFill>
                <a:latin typeface="Palatino Linotype"/>
                <a:ea typeface="Libre Baskerville" pitchFamily="34" charset="-122"/>
                <a:cs typeface="Libre Baskerville" pitchFamily="34" charset="-120"/>
              </a:rPr>
              <a:t>SEL integration and inclusive practices</a:t>
            </a:r>
            <a:endParaRPr lang="en-US" sz="1800" dirty="0">
              <a:solidFill>
                <a:prstClr val="black"/>
              </a:solidFill>
              <a:latin typeface="Palatino Linotype"/>
            </a:endParaRPr>
          </a:p>
          <a:p>
            <a:pPr marL="285739" indent="-285739">
              <a:lnSpc>
                <a:spcPct val="100000"/>
              </a:lnSpc>
              <a:spcBef>
                <a:spcPts val="0"/>
              </a:spcBef>
              <a:spcAft>
                <a:spcPts val="0"/>
              </a:spcAft>
              <a:buSzPct val="100000"/>
              <a:buFontTx/>
              <a:buChar char="•"/>
            </a:pPr>
            <a:r>
              <a:rPr lang="en-US" sz="1800" dirty="0">
                <a:solidFill>
                  <a:srgbClr val="000000"/>
                </a:solidFill>
                <a:ea typeface="Libre Baskerville" pitchFamily="34" charset="-122"/>
                <a:cs typeface="Libre Baskerville" pitchFamily="34" charset="-120"/>
              </a:rPr>
              <a:t>New teacher support and leadership development</a:t>
            </a:r>
          </a:p>
          <a:p>
            <a:pPr marL="285739" indent="-285739">
              <a:lnSpc>
                <a:spcPct val="100000"/>
              </a:lnSpc>
              <a:spcBef>
                <a:spcPts val="0"/>
              </a:spcBef>
              <a:spcAft>
                <a:spcPts val="0"/>
              </a:spcAft>
              <a:buSzPct val="100000"/>
              <a:buFontTx/>
              <a:buChar char="•"/>
            </a:pPr>
            <a:r>
              <a:rPr lang="en-US" sz="1800" dirty="0">
                <a:solidFill>
                  <a:srgbClr val="000000"/>
                </a:solidFill>
                <a:ea typeface="Libre Baskerville" pitchFamily="34" charset="-122"/>
                <a:cs typeface="Libre Baskerville" pitchFamily="34" charset="-120"/>
              </a:rPr>
              <a:t>Technology integration and Universal Design for Learning implementation</a:t>
            </a:r>
          </a:p>
        </p:txBody>
      </p:sp>
      <p:sp>
        <p:nvSpPr>
          <p:cNvPr id="23" name="Shape 10">
            <a:extLst>
              <a:ext uri="{FF2B5EF4-FFF2-40B4-BE49-F238E27FC236}">
                <a16:creationId xmlns:a16="http://schemas.microsoft.com/office/drawing/2014/main" id="{FEB705CC-003F-A4BC-4BE0-CA819390B331}"/>
              </a:ext>
            </a:extLst>
          </p:cNvPr>
          <p:cNvSpPr>
            <a:spLocks noGrp="1"/>
          </p:cNvSpPr>
          <p:nvPr>
            <p:ph sz="half" idx="14"/>
          </p:nvPr>
        </p:nvSpPr>
        <p:spPr>
          <a:xfrm>
            <a:off x="1204240" y="4280061"/>
            <a:ext cx="10018195" cy="1496605"/>
          </a:xfrm>
          <a:prstGeom prst="roundRect">
            <a:avLst>
              <a:gd name="adj" fmla="val 4688"/>
            </a:avLst>
          </a:prstGeom>
          <a:solidFill>
            <a:srgbClr val="C6D5E4"/>
          </a:solidFill>
          <a:ln/>
        </p:spPr>
        <p:txBody>
          <a:bodyPr/>
          <a:lstStyle/>
          <a:p>
            <a:pPr marL="0" indent="0">
              <a:lnSpc>
                <a:spcPct val="100000"/>
              </a:lnSpc>
              <a:spcBef>
                <a:spcPts val="0"/>
              </a:spcBef>
              <a:spcAft>
                <a:spcPts val="0"/>
              </a:spcAft>
              <a:buNone/>
            </a:pPr>
            <a:r>
              <a:rPr lang="en-US" sz="1800" b="1" dirty="0">
                <a:solidFill>
                  <a:srgbClr val="000000"/>
                </a:solidFill>
                <a:ea typeface="Libre Baskerville Bold" pitchFamily="34" charset="-122"/>
                <a:cs typeface="Libre Baskerville Bold" pitchFamily="34" charset="-120"/>
              </a:rPr>
              <a:t>Considerations For Ensuring Professional Learning Sticks</a:t>
            </a:r>
            <a:endParaRPr lang="en-US" sz="1800" dirty="0"/>
          </a:p>
          <a:p>
            <a:pPr marL="0" lvl="0" indent="0">
              <a:lnSpc>
                <a:spcPct val="100000"/>
              </a:lnSpc>
              <a:spcBef>
                <a:spcPts val="1800"/>
              </a:spcBef>
              <a:spcAft>
                <a:spcPts val="0"/>
              </a:spcAft>
              <a:buNone/>
            </a:pPr>
            <a:r>
              <a:rPr lang="en-US" sz="1800" dirty="0">
                <a:solidFill>
                  <a:prstClr val="black"/>
                </a:solidFill>
                <a:latin typeface="Palatino Linotype"/>
                <a:ea typeface="Libre Baskerville" pitchFamily="34" charset="-122"/>
                <a:cs typeface="Libre Baskerville" pitchFamily="34" charset="-120"/>
              </a:rPr>
              <a:t>Title II-A funds can support “sticky” professional learning that is </a:t>
            </a:r>
            <a:r>
              <a:rPr lang="en-US" sz="1800" dirty="0">
                <a:solidFill>
                  <a:srgbClr val="000000"/>
                </a:solidFill>
                <a:latin typeface="Palatino Linotype"/>
                <a:ea typeface="Libre Baskerville" pitchFamily="34" charset="-122"/>
                <a:cs typeface="Libre Baskerville" pitchFamily="34" charset="-120"/>
              </a:rPr>
              <a:t>strategically planned, consistently implemented, and thoughtfully evaluated. It must connect directly to the student needs identified in your comprehensive assessment.</a:t>
            </a:r>
            <a:endParaRPr lang="en-US" sz="1800" dirty="0">
              <a:solidFill>
                <a:prstClr val="black"/>
              </a:solidFill>
              <a:latin typeface="Palatino Linotype"/>
            </a:endParaRPr>
          </a:p>
        </p:txBody>
      </p:sp>
    </p:spTree>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3  -  Read-Only" id="{44CDFC4D-D0F2-478C-836C-5D6FB45D5AF7}" vid="{934D7ED3-5B88-4E35-9808-0F1CE8D38120}"/>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3  -  Read-Only" id="{44CDFC4D-D0F2-478C-836C-5D6FB45D5AF7}" vid="{19E84027-B578-45F9-8FD7-61692C8DD648}"/>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3  -  Read-Only" id="{44CDFC4D-D0F2-478C-836C-5D6FB45D5AF7}" vid="{D28E0EAD-89E9-403D-A530-D29EABFE461A}"/>
    </a:ext>
  </a:extLst>
</a:theme>
</file>

<file path=ppt/theme/theme4.xml><?xml version="1.0" encoding="utf-8"?>
<a:theme xmlns:a="http://schemas.openxmlformats.org/drawingml/2006/main" name="1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555BBD0-58EB-40D3-92E2-3F2E5ED552CF}"/>
    </a:ext>
  </a:extLst>
</a:theme>
</file>

<file path=ppt/theme/theme5.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A7F003CC-59BC-40A9-979F-597B8FA89524}" vid="{0A8B792B-FCE8-4CDB-B88C-081C250D037E}"/>
    </a:ext>
  </a:extLst>
</a:theme>
</file>

<file path=ppt/theme/theme6.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A7F003CC-59BC-40A9-979F-597B8FA89524}" vid="{2ADC7D7B-BB2F-4F84-B280-0D6D2BB5F87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91CD4CBB0FE44F9CFC2EC17BEABC09" ma:contentTypeVersion="18" ma:contentTypeDescription="Create a new document." ma:contentTypeScope="" ma:versionID="12c1b3172c00e8ee8b9f17c5da4487d3">
  <xsd:schema xmlns:xsd="http://www.w3.org/2001/XMLSchema" xmlns:xs="http://www.w3.org/2001/XMLSchema" xmlns:p="http://schemas.microsoft.com/office/2006/metadata/properties" xmlns:ns2="5192090b-d375-45ce-ab28-255186fa6668" xmlns:ns3="2d764204-0d3c-4e84-bb9d-8d20c8237785" targetNamespace="http://schemas.microsoft.com/office/2006/metadata/properties" ma:root="true" ma:fieldsID="84d0f6fe05ff33f392b76bd5294c5962" ns2:_="" ns3:_="">
    <xsd:import namespace="5192090b-d375-45ce-ab28-255186fa6668"/>
    <xsd:import namespace="2d764204-0d3c-4e84-bb9d-8d20c82377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92090b-d375-45ce-ab28-255186fa66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764204-0d3c-4e84-bb9d-8d20c82377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e4c0b5f-ad40-4bc7-967c-d947eb9c5bdd}" ma:internalName="TaxCatchAll" ma:showField="CatchAllData" ma:web="2d764204-0d3c-4e84-bb9d-8d20c82377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92090b-d375-45ce-ab28-255186fa6668">
      <Terms xmlns="http://schemas.microsoft.com/office/infopath/2007/PartnerControls"/>
    </lcf76f155ced4ddcb4097134ff3c332f>
    <TaxCatchAll xmlns="2d764204-0d3c-4e84-bb9d-8d20c8237785" xsi:nil="true"/>
    <SharedWithUsers xmlns="2d764204-0d3c-4e84-bb9d-8d20c8237785">
      <UserInfo>
        <DisplayName/>
        <AccountId xsi:nil="true"/>
        <AccountType/>
      </UserInfo>
    </SharedWithUsers>
  </documentManagement>
</p:properties>
</file>

<file path=customXml/itemProps1.xml><?xml version="1.0" encoding="utf-8"?>
<ds:datastoreItem xmlns:ds="http://schemas.openxmlformats.org/officeDocument/2006/customXml" ds:itemID="{419E2841-DA21-4438-BE0F-3F740F6314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92090b-d375-45ce-ab28-255186fa6668"/>
    <ds:schemaRef ds:uri="2d764204-0d3c-4e84-bb9d-8d20c82377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755347-E6B4-44F9-A4BE-DEAE57B3588E}">
  <ds:schemaRefs>
    <ds:schemaRef ds:uri="http://schemas.microsoft.com/sharepoint/v3/contenttype/forms"/>
  </ds:schemaRefs>
</ds:datastoreItem>
</file>

<file path=customXml/itemProps3.xml><?xml version="1.0" encoding="utf-8"?>
<ds:datastoreItem xmlns:ds="http://schemas.openxmlformats.org/officeDocument/2006/customXml" ds:itemID="{52D35B45-26CC-484E-BEE4-B549F55F2902}">
  <ds:schemaRefs>
    <ds:schemaRef ds:uri="http://schemas.microsoft.com/office/infopath/2007/PartnerControls"/>
    <ds:schemaRef ds:uri="5192090b-d375-45ce-ab28-255186fa6668"/>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schemas.openxmlformats.org/package/2006/metadata/core-properties"/>
    <ds:schemaRef ds:uri="2d764204-0d3c-4e84-bb9d-8d20c8237785"/>
    <ds:schemaRef ds:uri="http://purl.org/dc/dcmitype/"/>
  </ds:schemaRefs>
</ds:datastoreItem>
</file>

<file path=docMetadata/LabelInfo.xml><?xml version="1.0" encoding="utf-8"?>
<clbl:labelList xmlns:clbl="http://schemas.microsoft.com/office/2020/mipLabelMetadata">
  <clbl:label id="{4b4f7312-dd09-4959-b666-d5ba6dc8f4b4}" enabled="0" method="" siteId="{4b4f7312-dd09-4959-b666-d5ba6dc8f4b4}" removed="1"/>
</clbl:labelList>
</file>

<file path=docProps/app.xml><?xml version="1.0" encoding="utf-8"?>
<Properties xmlns="http://schemas.openxmlformats.org/officeDocument/2006/extended-properties" xmlns:vt="http://schemas.openxmlformats.org/officeDocument/2006/docPropsVTypes">
  <Template>Desk Monitoring Presentation</Template>
  <TotalTime>275</TotalTime>
  <Words>6043</Words>
  <Application>Microsoft Macintosh PowerPoint</Application>
  <PresentationFormat>Widescreen</PresentationFormat>
  <Paragraphs>397</Paragraphs>
  <Slides>28</Slides>
  <Notes>28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28</vt:i4>
      </vt:variant>
    </vt:vector>
  </HeadingPairs>
  <TitlesOfParts>
    <vt:vector size="42" baseType="lpstr">
      <vt:lpstr>Aptos</vt:lpstr>
      <vt:lpstr>Arial</vt:lpstr>
      <vt:lpstr>Calibri</vt:lpstr>
      <vt:lpstr>Google Sans Text</vt:lpstr>
      <vt:lpstr>Libre Baskerville</vt:lpstr>
      <vt:lpstr>Libre Baskerville Bold</vt:lpstr>
      <vt:lpstr>Palatino Linotype</vt:lpstr>
      <vt:lpstr>Times New Roman</vt:lpstr>
      <vt:lpstr>NDJOE_Main</vt:lpstr>
      <vt:lpstr>NJDOE_TitleSlide</vt:lpstr>
      <vt:lpstr>NJDOE_SectionTitle</vt:lpstr>
      <vt:lpstr>1_NDJOE_Main</vt:lpstr>
      <vt:lpstr>NDJOE_Main</vt:lpstr>
      <vt:lpstr>NJDOE_SectionTitle</vt:lpstr>
      <vt:lpstr>Fueling Educator Success: Leveraging Title II, Part A to Foster a Positive School Climate</vt:lpstr>
      <vt:lpstr>Housekeeping</vt:lpstr>
      <vt:lpstr>Agenda</vt:lpstr>
      <vt:lpstr>Envisioning Your Destination</vt:lpstr>
      <vt:lpstr>Our Fuel:  Title II, Part A</vt:lpstr>
      <vt:lpstr>Our Fuel: Title II, Part A: Purpose</vt:lpstr>
      <vt:lpstr>Title II, Part A: Scope</vt:lpstr>
      <vt:lpstr>Levers of Title II, Part A </vt:lpstr>
      <vt:lpstr>Lever 1: Professional Learning That Sticks</vt:lpstr>
      <vt:lpstr>Lever 2: Recruitment &amp; Retention That Works</vt:lpstr>
      <vt:lpstr>Lever 3: Effective Instructional Climate</vt:lpstr>
      <vt:lpstr>Golden Rules: Data-Informed &amp; Evidence-Based</vt:lpstr>
      <vt:lpstr>The Supplement Not Supplant Rule</vt:lpstr>
      <vt:lpstr>Our Engine:  Five Phases Of Continuous Improvement</vt:lpstr>
      <vt:lpstr>The Continuous Improvement Cycle</vt:lpstr>
      <vt:lpstr>INFORM - Knowing Your Starting Point</vt:lpstr>
      <vt:lpstr>Title IIA: Align Spending to Needs</vt:lpstr>
      <vt:lpstr>SELECT – Choosing What Works</vt:lpstr>
      <vt:lpstr>PLAN – Charting Your Course</vt:lpstr>
      <vt:lpstr>IMPLEMENT – Bring Your Plan to Life</vt:lpstr>
      <vt:lpstr>Analyze – Data Review and Assessing</vt:lpstr>
      <vt:lpstr>Stakeholder Engagement</vt:lpstr>
      <vt:lpstr>Our Destination:  Thriving Educators, Thriving Students</vt:lpstr>
      <vt:lpstr>Our Destination: Where Classrooms Thrive</vt:lpstr>
      <vt:lpstr>Takeaways and Next Steps To Fuel Your Success</vt:lpstr>
      <vt:lpstr>Website Resource</vt:lpstr>
      <vt:lpstr>References and Contact</vt:lpstr>
      <vt:lpstr>Follow Us on Social Media</vt:lpstr>
    </vt:vector>
  </TitlesOfParts>
  <Manager/>
  <Company>NJ Department of Education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Fueling Educator Success: Leveraging Title II, Part A to Foster a Positive School Climate</dc:title>
  <dc:subject/>
  <dc:creator>Caldwell-Wong, Antoinette</dc:creator>
  <cp:keywords/>
  <dc:description/>
  <cp:lastModifiedBy>Epifanio, Aida</cp:lastModifiedBy>
  <cp:revision>2</cp:revision>
  <cp:lastPrinted>2025-07-28T17:39:23Z</cp:lastPrinted>
  <dcterms:created xsi:type="dcterms:W3CDTF">2024-10-07T15:51:38Z</dcterms:created>
  <dcterms:modified xsi:type="dcterms:W3CDTF">2025-08-01T19:43:33Z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0x010100B891CD4CBB0FE44F9CFC2EC17BEABC09</vt:lpwstr>
  </property>
  <property fmtid="{D5CDD505-2E9C-101B-9397-08002B2CF9AE}" pid="3" name="MediaServiceImageTags">
    <vt:lpwstr/>
  </property>
  <property fmtid="{D5CDD505-2E9C-101B-9397-08002B2CF9AE}" pid="4" name="Order">
    <vt:r8>2645900</vt:r8>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_ExtendedDescription">
    <vt:lpwstr/>
  </property>
</Properties>
</file>