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29"/>
  </p:notesMasterIdLst>
  <p:handoutMasterIdLst>
    <p:handoutMasterId r:id="rId30"/>
  </p:handoutMasterIdLst>
  <p:sldIdLst>
    <p:sldId id="256" r:id="rId7"/>
    <p:sldId id="258" r:id="rId8"/>
    <p:sldId id="259" r:id="rId9"/>
    <p:sldId id="260" r:id="rId10"/>
    <p:sldId id="270" r:id="rId11"/>
    <p:sldId id="271" r:id="rId12"/>
    <p:sldId id="281" r:id="rId13"/>
    <p:sldId id="280" r:id="rId14"/>
    <p:sldId id="261" r:id="rId15"/>
    <p:sldId id="275" r:id="rId16"/>
    <p:sldId id="262" r:id="rId17"/>
    <p:sldId id="276" r:id="rId18"/>
    <p:sldId id="277" r:id="rId19"/>
    <p:sldId id="278" r:id="rId20"/>
    <p:sldId id="264" r:id="rId21"/>
    <p:sldId id="265" r:id="rId22"/>
    <p:sldId id="266" r:id="rId23"/>
    <p:sldId id="267" r:id="rId24"/>
    <p:sldId id="268" r:id="rId25"/>
    <p:sldId id="269" r:id="rId26"/>
    <p:sldId id="263"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4ADE4-794E-4A10-87FF-86D6388EF1A6}" v="215" dt="2025-07-16T23:20:07.135"/>
    <p1510:client id="{1973B4FA-6685-EE4E-9409-25A9FA26C5DC}" v="48" dt="2025-07-17T17:21:22.747"/>
    <p1510:client id="{E512A6A1-711C-9949-83EC-05DB8247BEA0}" v="3" dt="2025-07-17T14:09:25.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8" y="2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4A5B2-3B43-491D-B272-D6E730EC3F9E}" type="doc">
      <dgm:prSet loTypeId="urn:microsoft.com/office/officeart/2005/8/layout/pyramid3" loCatId="pyramid" qsTypeId="urn:microsoft.com/office/officeart/2005/8/quickstyle/simple1" qsCatId="simple" csTypeId="urn:microsoft.com/office/officeart/2005/8/colors/colorful1" csCatId="colorful" phldr="1"/>
      <dgm:spPr/>
      <dgm:t>
        <a:bodyPr/>
        <a:lstStyle/>
        <a:p>
          <a:endParaRPr lang="en-US"/>
        </a:p>
      </dgm:t>
    </dgm:pt>
    <dgm:pt modelId="{B8CF7F9A-CD26-47D2-A506-8F98ADE5C5E2}">
      <dgm:prSet/>
      <dgm:spPr/>
      <dgm:t>
        <a:bodyPr/>
        <a:lstStyle/>
        <a:p>
          <a:r>
            <a:rPr lang="en-US"/>
            <a:t>Administrators  Goals</a:t>
          </a:r>
        </a:p>
      </dgm:t>
    </dgm:pt>
    <dgm:pt modelId="{43F22505-BF3B-4AC3-A710-6FCE148C142E}" type="parTrans" cxnId="{6BA14EBF-1707-4428-AC04-A7D33764825A}">
      <dgm:prSet/>
      <dgm:spPr/>
      <dgm:t>
        <a:bodyPr/>
        <a:lstStyle/>
        <a:p>
          <a:endParaRPr lang="en-US"/>
        </a:p>
      </dgm:t>
    </dgm:pt>
    <dgm:pt modelId="{ED2198E0-B0CF-4EAC-A0C3-B23996922EEC}" type="sibTrans" cxnId="{6BA14EBF-1707-4428-AC04-A7D33764825A}">
      <dgm:prSet/>
      <dgm:spPr/>
      <dgm:t>
        <a:bodyPr/>
        <a:lstStyle/>
        <a:p>
          <a:endParaRPr lang="en-US"/>
        </a:p>
      </dgm:t>
    </dgm:pt>
    <dgm:pt modelId="{1E8FE6BE-1D0E-4040-91ED-9179AA84D356}">
      <dgm:prSet/>
      <dgm:spPr/>
      <dgm:t>
        <a:bodyPr/>
        <a:lstStyle/>
        <a:p>
          <a:r>
            <a:rPr lang="en-US"/>
            <a:t>SGO/PDP Goals</a:t>
          </a:r>
        </a:p>
      </dgm:t>
    </dgm:pt>
    <dgm:pt modelId="{5D0DA18E-A25E-4CC9-9974-4662F5A820E6}" type="parTrans" cxnId="{D28648EF-969B-4C15-8CFC-48D43638A09A}">
      <dgm:prSet/>
      <dgm:spPr/>
      <dgm:t>
        <a:bodyPr/>
        <a:lstStyle/>
        <a:p>
          <a:endParaRPr lang="en-US"/>
        </a:p>
      </dgm:t>
    </dgm:pt>
    <dgm:pt modelId="{E56095A2-A2E7-4C11-80B5-3DB2EEBAD60F}" type="sibTrans" cxnId="{D28648EF-969B-4C15-8CFC-48D43638A09A}">
      <dgm:prSet/>
      <dgm:spPr/>
      <dgm:t>
        <a:bodyPr/>
        <a:lstStyle/>
        <a:p>
          <a:endParaRPr lang="en-US"/>
        </a:p>
      </dgm:t>
    </dgm:pt>
    <dgm:pt modelId="{4BBA4E36-AB46-4BA0-83B6-E9476B2A3660}">
      <dgm:prSet/>
      <dgm:spPr/>
      <dgm:t>
        <a:bodyPr/>
        <a:lstStyle/>
        <a:p>
          <a:r>
            <a:rPr lang="en-US" dirty="0"/>
            <a:t>District Goals </a:t>
          </a:r>
        </a:p>
      </dgm:t>
    </dgm:pt>
    <dgm:pt modelId="{B2061186-3C83-490F-AAB2-1A2CB2AD1B06}" type="parTrans" cxnId="{BF0ACB3B-8A2C-480B-9D41-810B155A0198}">
      <dgm:prSet/>
      <dgm:spPr/>
      <dgm:t>
        <a:bodyPr/>
        <a:lstStyle/>
        <a:p>
          <a:endParaRPr lang="en-US"/>
        </a:p>
      </dgm:t>
    </dgm:pt>
    <dgm:pt modelId="{37DB1C0F-70B6-46B8-8A8C-283DE042AE32}" type="sibTrans" cxnId="{BF0ACB3B-8A2C-480B-9D41-810B155A0198}">
      <dgm:prSet/>
      <dgm:spPr/>
      <dgm:t>
        <a:bodyPr/>
        <a:lstStyle/>
        <a:p>
          <a:endParaRPr lang="en-US"/>
        </a:p>
      </dgm:t>
    </dgm:pt>
    <dgm:pt modelId="{2D208E50-F05F-48AE-99EF-0F15FE51E8E3}" type="pres">
      <dgm:prSet presAssocID="{2154A5B2-3B43-491D-B272-D6E730EC3F9E}" presName="Name0" presStyleCnt="0">
        <dgm:presLayoutVars>
          <dgm:dir/>
          <dgm:animLvl val="lvl"/>
          <dgm:resizeHandles val="exact"/>
        </dgm:presLayoutVars>
      </dgm:prSet>
      <dgm:spPr/>
    </dgm:pt>
    <dgm:pt modelId="{9BC8B708-CCEF-4C43-9D4B-D254D4BF254A}" type="pres">
      <dgm:prSet presAssocID="{4BBA4E36-AB46-4BA0-83B6-E9476B2A3660}" presName="Name8" presStyleCnt="0"/>
      <dgm:spPr/>
    </dgm:pt>
    <dgm:pt modelId="{B713E3F5-79F5-4A98-BA6D-0D8CF31FF16C}" type="pres">
      <dgm:prSet presAssocID="{4BBA4E36-AB46-4BA0-83B6-E9476B2A3660}" presName="level" presStyleLbl="node1" presStyleIdx="0" presStyleCnt="3">
        <dgm:presLayoutVars>
          <dgm:chMax val="1"/>
          <dgm:bulletEnabled val="1"/>
        </dgm:presLayoutVars>
      </dgm:prSet>
      <dgm:spPr/>
    </dgm:pt>
    <dgm:pt modelId="{FF3BC3F3-E969-428F-99A8-12F7A97C0434}" type="pres">
      <dgm:prSet presAssocID="{4BBA4E36-AB46-4BA0-83B6-E9476B2A3660}" presName="levelTx" presStyleLbl="revTx" presStyleIdx="0" presStyleCnt="0">
        <dgm:presLayoutVars>
          <dgm:chMax val="1"/>
          <dgm:bulletEnabled val="1"/>
        </dgm:presLayoutVars>
      </dgm:prSet>
      <dgm:spPr/>
    </dgm:pt>
    <dgm:pt modelId="{92A50847-BCA6-49F0-8BD3-18E1DBA9CD85}" type="pres">
      <dgm:prSet presAssocID="{B8CF7F9A-CD26-47D2-A506-8F98ADE5C5E2}" presName="Name8" presStyleCnt="0"/>
      <dgm:spPr/>
    </dgm:pt>
    <dgm:pt modelId="{9CF29743-57AE-4755-BDAD-86CDC969E13D}" type="pres">
      <dgm:prSet presAssocID="{B8CF7F9A-CD26-47D2-A506-8F98ADE5C5E2}" presName="level" presStyleLbl="node1" presStyleIdx="1" presStyleCnt="3">
        <dgm:presLayoutVars>
          <dgm:chMax val="1"/>
          <dgm:bulletEnabled val="1"/>
        </dgm:presLayoutVars>
      </dgm:prSet>
      <dgm:spPr/>
    </dgm:pt>
    <dgm:pt modelId="{72551754-3669-4593-A66D-5BDF8E1137A0}" type="pres">
      <dgm:prSet presAssocID="{B8CF7F9A-CD26-47D2-A506-8F98ADE5C5E2}" presName="levelTx" presStyleLbl="revTx" presStyleIdx="0" presStyleCnt="0">
        <dgm:presLayoutVars>
          <dgm:chMax val="1"/>
          <dgm:bulletEnabled val="1"/>
        </dgm:presLayoutVars>
      </dgm:prSet>
      <dgm:spPr/>
    </dgm:pt>
    <dgm:pt modelId="{DA9A7991-021F-403E-A096-01D7B5B41FBB}" type="pres">
      <dgm:prSet presAssocID="{1E8FE6BE-1D0E-4040-91ED-9179AA84D356}" presName="Name8" presStyleCnt="0"/>
      <dgm:spPr/>
    </dgm:pt>
    <dgm:pt modelId="{9C43F472-1162-4423-9BEC-C4C2377A7C81}" type="pres">
      <dgm:prSet presAssocID="{1E8FE6BE-1D0E-4040-91ED-9179AA84D356}" presName="level" presStyleLbl="node1" presStyleIdx="2" presStyleCnt="3">
        <dgm:presLayoutVars>
          <dgm:chMax val="1"/>
          <dgm:bulletEnabled val="1"/>
        </dgm:presLayoutVars>
      </dgm:prSet>
      <dgm:spPr/>
    </dgm:pt>
    <dgm:pt modelId="{7FFEDD23-53F2-4B4E-BBFA-E8C81A19D2E9}" type="pres">
      <dgm:prSet presAssocID="{1E8FE6BE-1D0E-4040-91ED-9179AA84D356}" presName="levelTx" presStyleLbl="revTx" presStyleIdx="0" presStyleCnt="0">
        <dgm:presLayoutVars>
          <dgm:chMax val="1"/>
          <dgm:bulletEnabled val="1"/>
        </dgm:presLayoutVars>
      </dgm:prSet>
      <dgm:spPr/>
    </dgm:pt>
  </dgm:ptLst>
  <dgm:cxnLst>
    <dgm:cxn modelId="{4627E102-E327-49FB-9009-B15A594C2910}" type="presOf" srcId="{B8CF7F9A-CD26-47D2-A506-8F98ADE5C5E2}" destId="{72551754-3669-4593-A66D-5BDF8E1137A0}" srcOrd="1" destOrd="0" presId="urn:microsoft.com/office/officeart/2005/8/layout/pyramid3"/>
    <dgm:cxn modelId="{5F55CC0B-1711-49AA-8237-77F8F50C5970}" type="presOf" srcId="{4BBA4E36-AB46-4BA0-83B6-E9476B2A3660}" destId="{B713E3F5-79F5-4A98-BA6D-0D8CF31FF16C}" srcOrd="0" destOrd="0" presId="urn:microsoft.com/office/officeart/2005/8/layout/pyramid3"/>
    <dgm:cxn modelId="{E252A621-DB10-406E-B9E5-5FFECA356835}" type="presOf" srcId="{1E8FE6BE-1D0E-4040-91ED-9179AA84D356}" destId="{9C43F472-1162-4423-9BEC-C4C2377A7C81}" srcOrd="0" destOrd="0" presId="urn:microsoft.com/office/officeart/2005/8/layout/pyramid3"/>
    <dgm:cxn modelId="{81317D2C-15E3-4082-A66E-03B5B64119CB}" type="presOf" srcId="{1E8FE6BE-1D0E-4040-91ED-9179AA84D356}" destId="{7FFEDD23-53F2-4B4E-BBFA-E8C81A19D2E9}" srcOrd="1" destOrd="0" presId="urn:microsoft.com/office/officeart/2005/8/layout/pyramid3"/>
    <dgm:cxn modelId="{BF0ACB3B-8A2C-480B-9D41-810B155A0198}" srcId="{2154A5B2-3B43-491D-B272-D6E730EC3F9E}" destId="{4BBA4E36-AB46-4BA0-83B6-E9476B2A3660}" srcOrd="0" destOrd="0" parTransId="{B2061186-3C83-490F-AAB2-1A2CB2AD1B06}" sibTransId="{37DB1C0F-70B6-46B8-8A8C-283DE042AE32}"/>
    <dgm:cxn modelId="{19015A3C-2F9B-4522-904D-F318448C8BE1}" type="presOf" srcId="{B8CF7F9A-CD26-47D2-A506-8F98ADE5C5E2}" destId="{9CF29743-57AE-4755-BDAD-86CDC969E13D}" srcOrd="0" destOrd="0" presId="urn:microsoft.com/office/officeart/2005/8/layout/pyramid3"/>
    <dgm:cxn modelId="{A6E00770-4832-4FCF-AC20-FE96A9F843BF}" type="presOf" srcId="{4BBA4E36-AB46-4BA0-83B6-E9476B2A3660}" destId="{FF3BC3F3-E969-428F-99A8-12F7A97C0434}" srcOrd="1" destOrd="0" presId="urn:microsoft.com/office/officeart/2005/8/layout/pyramid3"/>
    <dgm:cxn modelId="{6BA14EBF-1707-4428-AC04-A7D33764825A}" srcId="{2154A5B2-3B43-491D-B272-D6E730EC3F9E}" destId="{B8CF7F9A-CD26-47D2-A506-8F98ADE5C5E2}" srcOrd="1" destOrd="0" parTransId="{43F22505-BF3B-4AC3-A710-6FCE148C142E}" sibTransId="{ED2198E0-B0CF-4EAC-A0C3-B23996922EEC}"/>
    <dgm:cxn modelId="{EA2EF6C4-9D48-49A4-90C2-3154BA8696CB}" type="presOf" srcId="{2154A5B2-3B43-491D-B272-D6E730EC3F9E}" destId="{2D208E50-F05F-48AE-99EF-0F15FE51E8E3}" srcOrd="0" destOrd="0" presId="urn:microsoft.com/office/officeart/2005/8/layout/pyramid3"/>
    <dgm:cxn modelId="{D28648EF-969B-4C15-8CFC-48D43638A09A}" srcId="{2154A5B2-3B43-491D-B272-D6E730EC3F9E}" destId="{1E8FE6BE-1D0E-4040-91ED-9179AA84D356}" srcOrd="2" destOrd="0" parTransId="{5D0DA18E-A25E-4CC9-9974-4662F5A820E6}" sibTransId="{E56095A2-A2E7-4C11-80B5-3DB2EEBAD60F}"/>
    <dgm:cxn modelId="{32E0C4E9-7F2F-4DB6-8FF1-C08BF8D52483}" type="presParOf" srcId="{2D208E50-F05F-48AE-99EF-0F15FE51E8E3}" destId="{9BC8B708-CCEF-4C43-9D4B-D254D4BF254A}" srcOrd="0" destOrd="0" presId="urn:microsoft.com/office/officeart/2005/8/layout/pyramid3"/>
    <dgm:cxn modelId="{0BC4A579-7D55-4165-9BB8-70E9DFBE5748}" type="presParOf" srcId="{9BC8B708-CCEF-4C43-9D4B-D254D4BF254A}" destId="{B713E3F5-79F5-4A98-BA6D-0D8CF31FF16C}" srcOrd="0" destOrd="0" presId="urn:microsoft.com/office/officeart/2005/8/layout/pyramid3"/>
    <dgm:cxn modelId="{D37DEB1C-45A0-47CD-B86F-3F882DA7E694}" type="presParOf" srcId="{9BC8B708-CCEF-4C43-9D4B-D254D4BF254A}" destId="{FF3BC3F3-E969-428F-99A8-12F7A97C0434}" srcOrd="1" destOrd="0" presId="urn:microsoft.com/office/officeart/2005/8/layout/pyramid3"/>
    <dgm:cxn modelId="{3E04DB44-4666-48C2-838F-5059371865D8}" type="presParOf" srcId="{2D208E50-F05F-48AE-99EF-0F15FE51E8E3}" destId="{92A50847-BCA6-49F0-8BD3-18E1DBA9CD85}" srcOrd="1" destOrd="0" presId="urn:microsoft.com/office/officeart/2005/8/layout/pyramid3"/>
    <dgm:cxn modelId="{49B77E09-FAA5-4FC9-B6B6-48128E7D42B8}" type="presParOf" srcId="{92A50847-BCA6-49F0-8BD3-18E1DBA9CD85}" destId="{9CF29743-57AE-4755-BDAD-86CDC969E13D}" srcOrd="0" destOrd="0" presId="urn:microsoft.com/office/officeart/2005/8/layout/pyramid3"/>
    <dgm:cxn modelId="{C8200B9C-AE83-4591-A021-A1679F418BCC}" type="presParOf" srcId="{92A50847-BCA6-49F0-8BD3-18E1DBA9CD85}" destId="{72551754-3669-4593-A66D-5BDF8E1137A0}" srcOrd="1" destOrd="0" presId="urn:microsoft.com/office/officeart/2005/8/layout/pyramid3"/>
    <dgm:cxn modelId="{A8195F6D-0498-4B96-AE21-1A4F3595241B}" type="presParOf" srcId="{2D208E50-F05F-48AE-99EF-0F15FE51E8E3}" destId="{DA9A7991-021F-403E-A096-01D7B5B41FBB}" srcOrd="2" destOrd="0" presId="urn:microsoft.com/office/officeart/2005/8/layout/pyramid3"/>
    <dgm:cxn modelId="{E229E84A-6BFE-404F-A48A-879E13FA56DF}" type="presParOf" srcId="{DA9A7991-021F-403E-A096-01D7B5B41FBB}" destId="{9C43F472-1162-4423-9BEC-C4C2377A7C81}" srcOrd="0" destOrd="0" presId="urn:microsoft.com/office/officeart/2005/8/layout/pyramid3"/>
    <dgm:cxn modelId="{F6E812C7-520D-42F0-AF27-CB2224DE31DE}" type="presParOf" srcId="{DA9A7991-021F-403E-A096-01D7B5B41FBB}" destId="{7FFEDD23-53F2-4B4E-BBFA-E8C81A19D2E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E3F5-79F5-4A98-BA6D-0D8CF31FF16C}">
      <dsp:nvSpPr>
        <dsp:cNvPr id="0" name=""/>
        <dsp:cNvSpPr/>
      </dsp:nvSpPr>
      <dsp:spPr>
        <a:xfrm rot="10800000">
          <a:off x="0" y="0"/>
          <a:ext cx="9966959" cy="1610244"/>
        </a:xfrm>
        <a:prstGeom prst="trapezoid">
          <a:avLst>
            <a:gd name="adj" fmla="val 10316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District Goals </a:t>
          </a:r>
        </a:p>
      </dsp:txBody>
      <dsp:txXfrm rot="-10800000">
        <a:off x="1744218" y="0"/>
        <a:ext cx="6478524" cy="1610244"/>
      </dsp:txXfrm>
    </dsp:sp>
    <dsp:sp modelId="{9CF29743-57AE-4755-BDAD-86CDC969E13D}">
      <dsp:nvSpPr>
        <dsp:cNvPr id="0" name=""/>
        <dsp:cNvSpPr/>
      </dsp:nvSpPr>
      <dsp:spPr>
        <a:xfrm rot="10800000">
          <a:off x="1661160" y="1610244"/>
          <a:ext cx="6644640" cy="1610244"/>
        </a:xfrm>
        <a:prstGeom prst="trapezoid">
          <a:avLst>
            <a:gd name="adj" fmla="val 1031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a:t>Administrators  Goals</a:t>
          </a:r>
        </a:p>
      </dsp:txBody>
      <dsp:txXfrm rot="-10800000">
        <a:off x="2823972" y="1610244"/>
        <a:ext cx="4319016" cy="1610244"/>
      </dsp:txXfrm>
    </dsp:sp>
    <dsp:sp modelId="{9C43F472-1162-4423-9BEC-C4C2377A7C81}">
      <dsp:nvSpPr>
        <dsp:cNvPr id="0" name=""/>
        <dsp:cNvSpPr/>
      </dsp:nvSpPr>
      <dsp:spPr>
        <a:xfrm rot="10800000">
          <a:off x="3322320" y="3220488"/>
          <a:ext cx="3322320" cy="1610244"/>
        </a:xfrm>
        <a:prstGeom prst="trapezoid">
          <a:avLst>
            <a:gd name="adj" fmla="val 10316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a:t>SGO/PDP Goals</a:t>
          </a:r>
        </a:p>
      </dsp:txBody>
      <dsp:txXfrm rot="-10800000">
        <a:off x="3322320" y="3220488"/>
        <a:ext cx="3322320" cy="16102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7/22/2025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title slide introduces the presentation, which focuses on reducing administrative burdens by centralizing </a:t>
            </a:r>
            <a:r>
              <a:rPr lang="en-US" sz="1800">
                <a:latin typeface="Palatino Linotype"/>
              </a:rPr>
              <a:t>Student Growth Objectives (SGOs) and Professional Development Plans (PDPs)</a:t>
            </a:r>
            <a:r>
              <a:rPr lang="en-US" sz="1800" b="0" i="0" u="none" strike="noStrike">
                <a:solidFill>
                  <a:srgbClr val="000000"/>
                </a:solidFill>
                <a:effectLst/>
                <a:latin typeface="Arial" panose="020B0604020202020204" pitchFamily="34" charset="0"/>
              </a:rPr>
              <a:t>. The initiative is led by Delsea Regional and Elk Township as part of the Teacher Climate and Culture Institute. Reclaiming Educator Time Through Centralized SGOs and PDPs</a:t>
            </a:r>
            <a:endParaRPr lang="en-US" b="0">
              <a:effectLst/>
            </a:endParaRPr>
          </a:p>
          <a:p>
            <a:pPr>
              <a:buNone/>
            </a:pP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45912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identifies foundational requirements, including schoolwide/districtwide measures, collaboration through the ScIP, and instructional coherence through shared frameworks like Visible Learning.</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428625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outlines the first steps taken: summer meetings with ScIP and instructional teams, setting districtwide goals, and scheduling walkthroughs. Teachers were introduced to the goals during in-service.</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152483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continues the timeline. Teachers administered schoolwide assessments and entered SGOs/PDPs by October 15. Forms were processed centrally, and monthly walkthroughs began.</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1198283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Midyear data reviews helped teams assess student progress. The ScIP convened in January to evaluate outcomes and ensure goals remained appropriate. In most cases, improvement was already evident.</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90209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Walkthroughs ended in March, and final SGO scores were entered. An April benchmark was given as a backup, though most goals had been met by January. The process emphasized improvement over perfection.</a:t>
            </a: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96580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800" b="0" i="0" u="none" strike="noStrike">
                <a:solidFill>
                  <a:srgbClr val="000000"/>
                </a:solidFill>
                <a:effectLst/>
                <a:latin typeface="Arial" panose="020B0604020202020204" pitchFamily="34" charset="0"/>
              </a:rPr>
              <a:t>This slide outlines the impact: SGOs and PDPs now take less than 10 minutes to complete, instructional coaching touchpoints increased, and both teacher satisfaction and NJSCI indicators improved.</a:t>
            </a: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131806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Teachers gained more time for collaboration, leaders saw stronger alignment with school goals, and students benefited from a more focused instructional environment.</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4285502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Key takeaways include the value of voluntary participation, teacher-driven design, and the ability of small districts to create scalable, sustainable change.</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2883981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emphasizes that the model is highly replicable. Success depends on summer planning time, clear communication, and the flexibility to adapt templates to local needs.</a:t>
            </a:r>
            <a:r>
              <a:rPr lang="en-US" sz="1200" b="0" i="0" u="none" strike="noStrike" baseline="0">
                <a:solidFill>
                  <a:schemeClr val="tx1"/>
                </a:solidFill>
                <a:effectLst/>
                <a:latin typeface="+mn-lt"/>
              </a:rPr>
              <a:t> </a:t>
            </a:r>
            <a:r>
              <a:rPr lang="en-US"/>
              <a:t>This slide invites participants to reflect on their current process. Reflection prompt: What would you replicate immediately? </a:t>
            </a:r>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09380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Best practices include starting with strong pilot teams, aligning SGOs/PDPs with real goals, using reflection rather than compliance as the anchor, and building in feedback loops.</a:t>
            </a:r>
            <a:r>
              <a:rPr lang="en-US" baseline="0"/>
              <a:t> </a:t>
            </a:r>
            <a:r>
              <a:rPr lang="en-US"/>
              <a:t>This slide invites participants to pause and identify which of these practices they’re already using and which might be areas for deeper investment.</a:t>
            </a:r>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248821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welcomes attendees and introduces the two district partners. It frames the presentation as a solution to reclaim teacher time and improve school culture by streamlining SGOs and PDPs.</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137814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a:solidFill>
                  <a:srgbClr val="000000"/>
                </a:solidFill>
                <a:effectLst/>
                <a:latin typeface="Arial" panose="020B0604020202020204" pitchFamily="34" charset="0"/>
              </a:rPr>
              <a:t>Delsea plans to expand instructional coaching. Elk will share their model with other districts. Both will refine and sustain the work, aiming to inspire broader change.</a:t>
            </a:r>
            <a:r>
              <a:rPr lang="en-US" sz="1800" b="0" i="0" u="none" strike="noStrike" baseline="0">
                <a:solidFill>
                  <a:srgbClr val="000000"/>
                </a:solidFill>
                <a:effectLst/>
                <a:latin typeface="Arial" panose="020B0604020202020204" pitchFamily="34" charset="0"/>
              </a:rPr>
              <a:t> </a:t>
            </a:r>
            <a:r>
              <a:rPr lang="en-US"/>
              <a:t>This final slide invites participants to identify a single next step based on today’s session. Ask them to take a moment and write down one action they will try, revisit, or implement next week.</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3330583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shares NJDOE social media accounts across platforms to invite continued engagement with this work and future updates.</a:t>
            </a:r>
            <a:endParaRPr lang="en-US" b="0">
              <a:effectLst/>
            </a:endParaRPr>
          </a:p>
          <a:p>
            <a:pPr rtl="0">
              <a:spcBef>
                <a:spcPts val="1200"/>
              </a:spcBef>
              <a:spcAft>
                <a:spcPts val="1200"/>
              </a:spcAft>
              <a:buNone/>
            </a:pPr>
            <a:br>
              <a:rPr lang="en-US"/>
            </a:br>
            <a:br>
              <a:rPr lang="en-US"/>
            </a:br>
            <a:endParaRPr lang="en-US"/>
          </a:p>
          <a:p>
            <a:endParaRPr lang="en-US"/>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2059673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The final slide offers contact information for the presenters and thanks the audience. It encourages follow-up and collaboration beyond the session.</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300702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outlines how SGOs and PDPs have shifted from tools for growth to compliance tasks. It establishes the need to reduce time spent on paperwork and redirect that time to instructional planning.</a:t>
            </a:r>
            <a:endParaRPr lang="en-US" b="0">
              <a:effectLst/>
            </a:endParaRPr>
          </a:p>
          <a:p>
            <a:pPr>
              <a:buNone/>
            </a:pPr>
            <a:br>
              <a:rPr lang="en-US"/>
            </a:b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264482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introduces the solution: a centralized system using shared templates aligned to district goals. Teachers can opt in and maintain voice in the process, helping reduce burden while maintaining meaning.</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60899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highlights how both SGOs and PDPs are focused on high-impact strategies and classroom conditions. The alignment ensures that teacher growth plans are meaningful and instructionally relevant.</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51732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shows how administrator walkthroughs and superintendent goals are aligned to teacher plans. Everyone is working toward the same instructional targets, reinforcing systemwide coherence.</a:t>
            </a:r>
            <a:endParaRPr lang="en-US" b="0">
              <a:effectLst/>
            </a:endParaRPr>
          </a:p>
          <a:p>
            <a:pPr>
              <a:buNone/>
            </a:pPr>
            <a:br>
              <a:rPr lang="en-US"/>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219913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uses a visual pyramid to summarize how SGOs, PDPs, admin walkthroughs, and district goals all connect through shared measures and high-effect-size instructional practices.</a:t>
            </a:r>
            <a:endParaRPr lang="en-US" b="0">
              <a:effectLst/>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59656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740E-F64F-029F-4237-0C42076CD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A1A2E-D727-0230-37AF-EFBEAB6DB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E6B3F-DF2F-C267-E3B4-8484C1D26B3B}"/>
              </a:ext>
            </a:extLst>
          </p:cNvPr>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text-based slide provides a screen reader–friendly version of the pyramid. It describes the alignment from teacher SGOs and PDPs to administrator and district goals using consistent measures and strategies.</a:t>
            </a:r>
            <a:endParaRPr lang="en-US"/>
          </a:p>
        </p:txBody>
      </p:sp>
      <p:sp>
        <p:nvSpPr>
          <p:cNvPr id="4" name="Slide Number Placeholder 3">
            <a:extLst>
              <a:ext uri="{FF2B5EF4-FFF2-40B4-BE49-F238E27FC236}">
                <a16:creationId xmlns:a16="http://schemas.microsoft.com/office/drawing/2014/main" id="{04BA86BD-68A9-02AC-FEC0-BD81858FDC29}"/>
              </a:ext>
            </a:extLst>
          </p:cNvPr>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270570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explains how the work was divided: Delsea focused on secondary (grades 6–12) and Elk on elementary (PreK–6). Both prioritized teacher time and instructional focus.</a:t>
            </a:r>
            <a:endParaRPr lang="en-US" sz="2800" b="0">
              <a:effectLst/>
            </a:endParaRPr>
          </a:p>
          <a:p>
            <a:pPr>
              <a:buNone/>
            </a:pPr>
            <a:br>
              <a:rPr lang="en-US" sz="2800"/>
            </a:br>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77105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1" r:id="rId14"/>
    <p:sldLayoutId id="214748367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pic>
        <p:nvPicPr>
          <p:cNvPr id="2" name="Picture 1" descr="New Jersey Department of Education banner featuring a dark blue background, white serif text, and a yellow silhouette of the state of New Jersey on the right.">
            <a:extLst>
              <a:ext uri="{FF2B5EF4-FFF2-40B4-BE49-F238E27FC236}">
                <a16:creationId xmlns:a16="http://schemas.microsoft.com/office/drawing/2014/main" id="{F7BD93E1-F137-8C77-7EBF-B1A238B9F737}"/>
              </a:ext>
            </a:extLst>
          </p:cNvPr>
          <p:cNvPicPr>
            <a:picLocks noChangeAspect="1"/>
          </p:cNvPicPr>
          <p:nvPr userDrawn="1"/>
        </p:nvPicPr>
        <p:blipFill>
          <a:blip r:embed="rId3"/>
          <a:stretch>
            <a:fillRect/>
          </a:stretch>
        </p:blipFill>
        <p:spPr>
          <a:xfrm>
            <a:off x="110169" y="-297509"/>
            <a:ext cx="12083319" cy="2554445"/>
          </a:xfrm>
          <a:prstGeom prst="rect">
            <a:avLst/>
          </a:prstGeom>
        </p:spPr>
      </p:pic>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njgov/education/" TargetMode="External"/><Relationship Id="rId7" Type="http://schemas.openxmlformats.org/officeDocument/2006/relationships/hyperlink" Target="mailto:gclark@delsearegional.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mailto:tjohnson@delsearegional.us" TargetMode="External"/><Relationship Id="rId5" Type="http://schemas.openxmlformats.org/officeDocument/2006/relationships/hyperlink" Target="mailto:brucci@delsearegional.us" TargetMode="External"/><Relationship Id="rId4" Type="http://schemas.openxmlformats.org/officeDocument/2006/relationships/hyperlink" Target="mailto:afitzpatrick@delsearegional.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7F2D3F-2DE1-739F-2C8B-47FBEEA32623}"/>
              </a:ext>
            </a:extLst>
          </p:cNvPr>
          <p:cNvSpPr>
            <a:spLocks noGrp="1" noRot="1" noMove="1" noResize="1" noEditPoints="1" noAdjustHandles="1" noChangeArrowheads="1" noChangeShapeType="1"/>
          </p:cNvSpPr>
          <p:nvPr>
            <p:ph type="title" idx="4294967295"/>
          </p:nvPr>
        </p:nvSpPr>
        <p:spPr>
          <a:xfrm>
            <a:off x="0" y="2037850"/>
            <a:ext cx="12191999" cy="1391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Reclaiming Educator Time: Centralizing SGOs and PDPs for Impact</a:t>
            </a:r>
          </a:p>
        </p:txBody>
      </p:sp>
      <p:sp>
        <p:nvSpPr>
          <p:cNvPr id="5" name="Subtitle Presenter and date">
            <a:extLst>
              <a:ext uri="{FF2B5EF4-FFF2-40B4-BE49-F238E27FC236}">
                <a16:creationId xmlns:a16="http://schemas.microsoft.com/office/drawing/2014/main" id="{012D5881-96EC-447F-A717-A35057F07353}"/>
              </a:ext>
            </a:extLst>
          </p:cNvPr>
          <p:cNvSpPr>
            <a:spLocks noGrp="1"/>
          </p:cNvSpPr>
          <p:nvPr>
            <p:ph type="subTitle" idx="1"/>
          </p:nvPr>
        </p:nvSpPr>
        <p:spPr>
          <a:xfrm>
            <a:off x="1" y="3654080"/>
            <a:ext cx="12191998" cy="2198080"/>
          </a:xfrm>
        </p:spPr>
        <p:txBody>
          <a:bodyPr/>
          <a:lstStyle/>
          <a:p>
            <a:r>
              <a:rPr lang="en-US"/>
              <a:t>A Joint Presentation by Delsea Regional and Elk Township School Districts</a:t>
            </a:r>
          </a:p>
          <a:p>
            <a:r>
              <a:rPr lang="en-US"/>
              <a:t>Teacher Climate and Culture Institute</a:t>
            </a:r>
          </a:p>
          <a:p>
            <a:r>
              <a:rPr lang="en-US"/>
              <a:t>June 29, 2025</a:t>
            </a:r>
          </a:p>
        </p:txBody>
      </p:sp>
      <p:pic>
        <p:nvPicPr>
          <p:cNvPr id="6" name="Picture 5 Banner Logo" descr="NJDOE banner logo">
            <a:extLst>
              <a:ext uri="{FF2B5EF4-FFF2-40B4-BE49-F238E27FC236}">
                <a16:creationId xmlns:a16="http://schemas.microsoft.com/office/drawing/2014/main" id="{0021F1E6-2135-4F4E-9EA0-EBD236B615B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5974565"/>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6B61EA-6FC6-2220-E44E-6B4885E6842D}"/>
              </a:ext>
            </a:extLst>
          </p:cNvPr>
          <p:cNvSpPr>
            <a:spLocks noGrp="1"/>
          </p:cNvSpPr>
          <p:nvPr>
            <p:ph type="title" idx="4294967295"/>
          </p:nvPr>
        </p:nvSpPr>
        <p:spPr>
          <a:xfrm>
            <a:off x="1333960" y="2829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Non-negotiables</a:t>
            </a:r>
          </a:p>
        </p:txBody>
      </p:sp>
      <p:sp>
        <p:nvSpPr>
          <p:cNvPr id="7" name="Text Placeholder 6">
            <a:extLst>
              <a:ext uri="{FF2B5EF4-FFF2-40B4-BE49-F238E27FC236}">
                <a16:creationId xmlns:a16="http://schemas.microsoft.com/office/drawing/2014/main" id="{4410329C-9188-3082-66F3-68BA5A81C179}"/>
              </a:ext>
            </a:extLst>
          </p:cNvPr>
          <p:cNvSpPr>
            <a:spLocks noGrp="1"/>
          </p:cNvSpPr>
          <p:nvPr>
            <p:ph type="body" sz="quarter" idx="11"/>
          </p:nvPr>
        </p:nvSpPr>
        <p:spPr>
          <a:xfrm>
            <a:off x="171451" y="1222375"/>
            <a:ext cx="11849100" cy="5399947"/>
          </a:xfrm>
        </p:spPr>
        <p:txBody>
          <a:bodyPr>
            <a:noAutofit/>
          </a:bodyPr>
          <a:lstStyle/>
          <a:p>
            <a:pPr marL="0" indent="0">
              <a:spcBef>
                <a:spcPts val="1200"/>
              </a:spcBef>
              <a:spcAft>
                <a:spcPts val="600"/>
              </a:spcAft>
              <a:buNone/>
            </a:pPr>
            <a:r>
              <a:rPr lang="en-US" sz="2400" b="1"/>
              <a:t>Must have schoolwide or districtwide measure:</a:t>
            </a:r>
          </a:p>
          <a:p>
            <a:pPr lvl="1">
              <a:lnSpc>
                <a:spcPct val="100000"/>
              </a:lnSpc>
              <a:spcBef>
                <a:spcPts val="0"/>
              </a:spcBef>
              <a:spcAft>
                <a:spcPts val="0"/>
              </a:spcAft>
            </a:pPr>
            <a:r>
              <a:rPr lang="en-US" sz="2000"/>
              <a:t>Renaissance Star</a:t>
            </a:r>
          </a:p>
          <a:p>
            <a:pPr lvl="1">
              <a:lnSpc>
                <a:spcPct val="100000"/>
              </a:lnSpc>
              <a:spcBef>
                <a:spcPts val="0"/>
              </a:spcBef>
              <a:spcAft>
                <a:spcPts val="0"/>
              </a:spcAft>
            </a:pPr>
            <a:r>
              <a:rPr lang="en-US" sz="2000"/>
              <a:t>Achieve3000 Level Set</a:t>
            </a:r>
          </a:p>
          <a:p>
            <a:pPr lvl="1">
              <a:lnSpc>
                <a:spcPct val="100000"/>
              </a:lnSpc>
              <a:spcBef>
                <a:spcPts val="0"/>
              </a:spcBef>
              <a:spcAft>
                <a:spcPts val="0"/>
              </a:spcAft>
            </a:pPr>
            <a:r>
              <a:rPr lang="en-US" sz="2000"/>
              <a:t>HMH Growth Measure (Houghton Mifflin Harcourt)</a:t>
            </a:r>
          </a:p>
          <a:p>
            <a:pPr marL="0" indent="0">
              <a:spcBef>
                <a:spcPts val="1200"/>
              </a:spcBef>
              <a:spcAft>
                <a:spcPts val="600"/>
              </a:spcAft>
              <a:buNone/>
            </a:pPr>
            <a:r>
              <a:rPr lang="en-US" sz="2400" b="1"/>
              <a:t>Collaboration is Key</a:t>
            </a:r>
          </a:p>
          <a:p>
            <a:pPr lvl="1">
              <a:spcBef>
                <a:spcPts val="0"/>
              </a:spcBef>
              <a:spcAft>
                <a:spcPts val="0"/>
              </a:spcAft>
            </a:pPr>
            <a:r>
              <a:rPr lang="en-US" sz="2000"/>
              <a:t>Everything is run through the School Improvement Panel (ScIP)</a:t>
            </a:r>
          </a:p>
          <a:p>
            <a:pPr lvl="1">
              <a:spcBef>
                <a:spcPts val="0"/>
              </a:spcBef>
              <a:spcAft>
                <a:spcPts val="0"/>
              </a:spcAft>
            </a:pPr>
            <a:r>
              <a:rPr lang="en-US" sz="2000"/>
              <a:t>Evaluation Process is one of the responsibilities of a ScIP – a natural place for collaboration and planning.</a:t>
            </a:r>
          </a:p>
          <a:p>
            <a:pPr marL="0" indent="0">
              <a:spcBef>
                <a:spcPts val="1200"/>
              </a:spcBef>
              <a:spcAft>
                <a:spcPts val="600"/>
              </a:spcAft>
              <a:buNone/>
            </a:pPr>
            <a:r>
              <a:rPr lang="en-US" sz="2400" b="1"/>
              <a:t>Language of Instruction</a:t>
            </a:r>
          </a:p>
          <a:p>
            <a:pPr lvl="1">
              <a:spcBef>
                <a:spcPts val="0"/>
              </a:spcBef>
              <a:spcAft>
                <a:spcPts val="0"/>
              </a:spcAft>
            </a:pPr>
            <a:r>
              <a:rPr lang="en-US" sz="2000"/>
              <a:t>Visible Learning, Classroom Instruction that Works, High Reliability Schools, and more.</a:t>
            </a:r>
          </a:p>
        </p:txBody>
      </p:sp>
      <p:sp>
        <p:nvSpPr>
          <p:cNvPr id="5" name="Slide Number Placeholder 4">
            <a:extLst>
              <a:ext uri="{FF2B5EF4-FFF2-40B4-BE49-F238E27FC236}">
                <a16:creationId xmlns:a16="http://schemas.microsoft.com/office/drawing/2014/main" id="{3E4B0ADE-A56D-CE80-B404-8A1418ECCB92}"/>
              </a:ext>
            </a:extLst>
          </p:cNvPr>
          <p:cNvSpPr>
            <a:spLocks noGrp="1"/>
          </p:cNvSpPr>
          <p:nvPr>
            <p:ph type="sldNum" sz="quarter" idx="10"/>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70488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idx="4294967295"/>
          </p:nvPr>
        </p:nvSpPr>
        <p:spPr>
          <a:xfrm>
            <a:off x="1256840" y="359272"/>
            <a:ext cx="8157512"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Implementation Steps</a:t>
            </a:r>
          </a:p>
        </p:txBody>
      </p:sp>
      <p:sp>
        <p:nvSpPr>
          <p:cNvPr id="3" name="Content Placeholder 3">
            <a:extLst>
              <a:ext uri="{FF2B5EF4-FFF2-40B4-BE49-F238E27FC236}">
                <a16:creationId xmlns:a16="http://schemas.microsoft.com/office/drawing/2014/main" id="{F7D39E4C-92CF-4B02-B935-ECC06E864361}"/>
              </a:ext>
            </a:extLst>
          </p:cNvPr>
          <p:cNvSpPr>
            <a:spLocks noGrp="1"/>
          </p:cNvSpPr>
          <p:nvPr>
            <p:ph type="body" sz="quarter" idx="11"/>
          </p:nvPr>
        </p:nvSpPr>
        <p:spPr/>
        <p:txBody>
          <a:bodyPr vert="horz" lIns="91440" tIns="45720" rIns="822960" bIns="45720" rtlCol="0" anchor="t">
            <a:noAutofit/>
          </a:bodyPr>
          <a:lstStyle/>
          <a:p>
            <a:pPr marL="0" indent="0">
              <a:buNone/>
            </a:pPr>
            <a:r>
              <a:rPr lang="en-US" sz="2800" b="1"/>
              <a:t>Summer</a:t>
            </a:r>
          </a:p>
          <a:p>
            <a:pPr lvl="1"/>
            <a:r>
              <a:rPr lang="en-US" sz="2400"/>
              <a:t>Meet with ScIP, define instructional priorities for the upcoming year</a:t>
            </a:r>
          </a:p>
          <a:p>
            <a:pPr lvl="1"/>
            <a:r>
              <a:rPr lang="en-US" sz="2400"/>
              <a:t>Meet with instructional team/ data coordinator to establish universal goals</a:t>
            </a:r>
          </a:p>
          <a:p>
            <a:pPr lvl="1"/>
            <a:r>
              <a:rPr lang="en-US" sz="2400"/>
              <a:t>Host instructional support workshops throughout the summer</a:t>
            </a:r>
          </a:p>
          <a:p>
            <a:pPr lvl="1"/>
            <a:r>
              <a:rPr lang="en-US" sz="2400">
                <a:latin typeface="Palatino Linotype"/>
              </a:rPr>
              <a:t>Monthly administrative walkthrough pair schedule created</a:t>
            </a:r>
          </a:p>
          <a:p>
            <a:pPr marL="0" indent="0">
              <a:buNone/>
            </a:pPr>
            <a:r>
              <a:rPr lang="en-US" sz="2800" b="1"/>
              <a:t>Back to School In-service</a:t>
            </a:r>
          </a:p>
          <a:p>
            <a:pPr lvl="1"/>
            <a:r>
              <a:rPr lang="en-US" sz="2400"/>
              <a:t>Share goals with staff as a part of annual evaluation refresher training</a:t>
            </a:r>
          </a:p>
        </p:txBody>
      </p:sp>
      <p:sp>
        <p:nvSpPr>
          <p:cNvPr id="4" name="Slide Number Placeholder 4">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78468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C964A5-EE65-5D2F-FB07-7CA3E3DA6F99}"/>
              </a:ext>
            </a:extLst>
          </p:cNvPr>
          <p:cNvSpPr>
            <a:spLocks noGrp="1"/>
          </p:cNvSpPr>
          <p:nvPr>
            <p:ph type="title" idx="4294967295"/>
          </p:nvPr>
        </p:nvSpPr>
        <p:spPr>
          <a:xfrm>
            <a:off x="1333960" y="278538"/>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Implementation Continued</a:t>
            </a:r>
          </a:p>
        </p:txBody>
      </p:sp>
      <p:sp>
        <p:nvSpPr>
          <p:cNvPr id="7" name="Text Placeholder 6">
            <a:extLst>
              <a:ext uri="{FF2B5EF4-FFF2-40B4-BE49-F238E27FC236}">
                <a16:creationId xmlns:a16="http://schemas.microsoft.com/office/drawing/2014/main" id="{289FF0D9-5982-369B-7587-65ACE100F581}"/>
              </a:ext>
            </a:extLst>
          </p:cNvPr>
          <p:cNvSpPr>
            <a:spLocks noGrp="1"/>
          </p:cNvSpPr>
          <p:nvPr>
            <p:ph type="body" sz="quarter" idx="11"/>
          </p:nvPr>
        </p:nvSpPr>
        <p:spPr>
          <a:xfrm>
            <a:off x="171450" y="1239769"/>
            <a:ext cx="11849100" cy="4803775"/>
          </a:xfrm>
        </p:spPr>
        <p:txBody>
          <a:bodyPr>
            <a:normAutofit fontScale="77500" lnSpcReduction="20000"/>
          </a:bodyPr>
          <a:lstStyle/>
          <a:p>
            <a:r>
              <a:rPr lang="en-US" sz="4100"/>
              <a:t>Beginning of year schoolwide measure is given to students</a:t>
            </a:r>
          </a:p>
          <a:p>
            <a:r>
              <a:rPr lang="en-US" sz="4100"/>
              <a:t>SGOs and PDPs entered by teachers into Student Information System by October 15</a:t>
            </a:r>
            <a:r>
              <a:rPr lang="en-US" sz="4100" baseline="30000"/>
              <a:t>th</a:t>
            </a:r>
            <a:r>
              <a:rPr lang="en-US" sz="4100"/>
              <a:t>.</a:t>
            </a:r>
          </a:p>
          <a:p>
            <a:pPr lvl="1"/>
            <a:r>
              <a:rPr lang="en-US"/>
              <a:t>Most were complete by the end of September Back to School Inservice</a:t>
            </a:r>
          </a:p>
          <a:p>
            <a:pPr lvl="1"/>
            <a:r>
              <a:rPr lang="en-US"/>
              <a:t>From October 15 to October 30 – All forms are processed in the Assistant Superintendent’s Office</a:t>
            </a:r>
          </a:p>
          <a:p>
            <a:r>
              <a:rPr lang="en-US" sz="4100"/>
              <a:t>Paired Walkthroughs occur: 10 per month Sept to March (Nov and Dec are combined)</a:t>
            </a:r>
            <a:r>
              <a:rPr lang="en-US"/>
              <a:t>.</a:t>
            </a:r>
            <a:endParaRPr lang="en-US" sz="4100"/>
          </a:p>
        </p:txBody>
      </p:sp>
      <p:sp>
        <p:nvSpPr>
          <p:cNvPr id="5" name="Slide Number Placeholder 4">
            <a:extLst>
              <a:ext uri="{FF2B5EF4-FFF2-40B4-BE49-F238E27FC236}">
                <a16:creationId xmlns:a16="http://schemas.microsoft.com/office/drawing/2014/main" id="{CCBBA0BF-B222-67AF-EEEB-363D7B109E7B}"/>
              </a:ext>
            </a:extLst>
          </p:cNvPr>
          <p:cNvSpPr>
            <a:spLocks noGrp="1"/>
          </p:cNvSpPr>
          <p:nvPr>
            <p:ph type="sldNum" sz="quarter" idx="10"/>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66723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75BA-AE3A-0082-2E85-92906FCF8F43}"/>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Mid-Year Check</a:t>
            </a:r>
          </a:p>
        </p:txBody>
      </p:sp>
      <p:sp>
        <p:nvSpPr>
          <p:cNvPr id="3" name="Text Placeholder 2">
            <a:extLst>
              <a:ext uri="{FF2B5EF4-FFF2-40B4-BE49-F238E27FC236}">
                <a16:creationId xmlns:a16="http://schemas.microsoft.com/office/drawing/2014/main" id="{E3AB47CE-3E94-A7B2-779A-9E7196069CCA}"/>
              </a:ext>
            </a:extLst>
          </p:cNvPr>
          <p:cNvSpPr>
            <a:spLocks noGrp="1"/>
          </p:cNvSpPr>
          <p:nvPr>
            <p:ph type="body" sz="quarter" idx="11"/>
          </p:nvPr>
        </p:nvSpPr>
        <p:spPr/>
        <p:txBody>
          <a:bodyPr vert="horz" lIns="91440" tIns="45720" rIns="822960" bIns="45720" rtlCol="0" anchor="t">
            <a:normAutofit/>
          </a:bodyPr>
          <a:lstStyle/>
          <a:p>
            <a:pPr marL="0" indent="0">
              <a:buNone/>
            </a:pPr>
            <a:r>
              <a:rPr lang="en-US">
                <a:latin typeface="Palatino Linotype"/>
              </a:rPr>
              <a:t>SGO results are reviewed by instructional teams and Professional Learning Community leaders.</a:t>
            </a:r>
          </a:p>
          <a:p>
            <a:pPr lvl="1"/>
            <a:r>
              <a:rPr lang="en-US"/>
              <a:t>While Goal Adjustment has not been needed, the ScIP convenes in January to meet and discuss progress before the February 15</a:t>
            </a:r>
            <a:r>
              <a:rPr lang="en-US" baseline="30000"/>
              <a:t>th</a:t>
            </a:r>
            <a:r>
              <a:rPr lang="en-US"/>
              <a:t> deadline.</a:t>
            </a:r>
          </a:p>
          <a:p>
            <a:pPr lvl="2"/>
            <a:r>
              <a:rPr lang="en-US">
                <a:latin typeface="Palatino Linotype"/>
              </a:rPr>
              <a:t>Since we have the middle of year benchmark information, we already know if students met the gateway statement of improvement on an academic measure.</a:t>
            </a:r>
          </a:p>
        </p:txBody>
      </p:sp>
      <p:sp>
        <p:nvSpPr>
          <p:cNvPr id="4" name="Slide Number Placeholder 3">
            <a:extLst>
              <a:ext uri="{FF2B5EF4-FFF2-40B4-BE49-F238E27FC236}">
                <a16:creationId xmlns:a16="http://schemas.microsoft.com/office/drawing/2014/main" id="{603783F1-D1CA-827D-BA39-FFAC714275C2}"/>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6799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1322-2355-DC43-129F-16CC54A6E623}"/>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Spring</a:t>
            </a:r>
          </a:p>
        </p:txBody>
      </p:sp>
      <p:sp>
        <p:nvSpPr>
          <p:cNvPr id="3" name="Text Placeholder 2">
            <a:extLst>
              <a:ext uri="{FF2B5EF4-FFF2-40B4-BE49-F238E27FC236}">
                <a16:creationId xmlns:a16="http://schemas.microsoft.com/office/drawing/2014/main" id="{7EE9FD13-DB27-8F83-4074-CF12631F1CD1}"/>
              </a:ext>
            </a:extLst>
          </p:cNvPr>
          <p:cNvSpPr>
            <a:spLocks noGrp="1"/>
          </p:cNvSpPr>
          <p:nvPr>
            <p:ph type="body" sz="quarter" idx="11"/>
          </p:nvPr>
        </p:nvSpPr>
        <p:spPr/>
        <p:txBody>
          <a:bodyPr/>
          <a:lstStyle/>
          <a:p>
            <a:r>
              <a:rPr lang="en-US"/>
              <a:t>March – walkthroughs are completed, scoring plan entered into SGOs by the Superintendent’s Office</a:t>
            </a:r>
          </a:p>
          <a:p>
            <a:r>
              <a:rPr lang="en-US"/>
              <a:t>April – End of Year Benchmark is given</a:t>
            </a:r>
          </a:p>
          <a:p>
            <a:pPr lvl="1"/>
            <a:r>
              <a:rPr lang="en-US"/>
              <a:t>Remember, we are only looking at improvement – we have usually met the standard in January.  The April measure is a back-up.</a:t>
            </a:r>
          </a:p>
        </p:txBody>
      </p:sp>
      <p:sp>
        <p:nvSpPr>
          <p:cNvPr id="4" name="Slide Number Placeholder 3">
            <a:extLst>
              <a:ext uri="{FF2B5EF4-FFF2-40B4-BE49-F238E27FC236}">
                <a16:creationId xmlns:a16="http://schemas.microsoft.com/office/drawing/2014/main" id="{2530F01F-48D8-1949-294F-62133FFFFC67}"/>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04759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B90E01-F1AF-DC5E-517E-824E57446121}"/>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Impact Measures</a:t>
            </a:r>
          </a:p>
        </p:txBody>
      </p:sp>
      <p:sp>
        <p:nvSpPr>
          <p:cNvPr id="7" name="Text Placeholder 6">
            <a:extLst>
              <a:ext uri="{FF2B5EF4-FFF2-40B4-BE49-F238E27FC236}">
                <a16:creationId xmlns:a16="http://schemas.microsoft.com/office/drawing/2014/main" id="{77D504EC-5A13-567D-76D7-306EA1EAD391}"/>
              </a:ext>
            </a:extLst>
          </p:cNvPr>
          <p:cNvSpPr>
            <a:spLocks noGrp="1"/>
          </p:cNvSpPr>
          <p:nvPr>
            <p:ph type="body" sz="quarter" idx="11"/>
          </p:nvPr>
        </p:nvSpPr>
        <p:spPr/>
        <p:txBody>
          <a:bodyPr/>
          <a:lstStyle/>
          <a:p>
            <a:r>
              <a:rPr lang="en-US"/>
              <a:t>Time-to-Completion: &lt; 10 minutes per SGO/PDP</a:t>
            </a:r>
          </a:p>
          <a:p>
            <a:r>
              <a:rPr lang="en-US"/>
              <a:t>Teacher Satisfaction Surveys</a:t>
            </a:r>
          </a:p>
          <a:p>
            <a:r>
              <a:rPr lang="en-US"/>
              <a:t>NJSCI Indicators</a:t>
            </a:r>
          </a:p>
          <a:p>
            <a:r>
              <a:rPr lang="en-US"/>
              <a:t>Increased Instructional Coaching Touchpoints</a:t>
            </a:r>
          </a:p>
        </p:txBody>
      </p:sp>
      <p:sp>
        <p:nvSpPr>
          <p:cNvPr id="5" name="Slide Number Placeholder 4">
            <a:extLst>
              <a:ext uri="{FF2B5EF4-FFF2-40B4-BE49-F238E27FC236}">
                <a16:creationId xmlns:a16="http://schemas.microsoft.com/office/drawing/2014/main" id="{BC131D8F-D404-DECD-BBA4-2D13BD19C083}"/>
              </a:ext>
            </a:extLst>
          </p:cNvPr>
          <p:cNvSpPr>
            <a:spLocks noGrp="1"/>
          </p:cNvSpPr>
          <p:nvPr>
            <p:ph type="sldNum" sz="quarter" idx="10"/>
          </p:nvPr>
        </p:nvSpPr>
        <p:spPr/>
        <p:txBody>
          <a:bodyPr/>
          <a:lstStyle/>
          <a:p>
            <a:fld id="{A3D1C70C-36A2-44FC-A083-98959550CFF4}" type="slidenum">
              <a:rPr lang="en-US" smtClean="0"/>
              <a:t>15</a:t>
            </a:fld>
            <a:endParaRPr lang="en-US"/>
          </a:p>
        </p:txBody>
      </p:sp>
    </p:spTree>
    <p:extLst>
      <p:ext uri="{BB962C8B-B14F-4D97-AF65-F5344CB8AC3E}">
        <p14:creationId xmlns:p14="http://schemas.microsoft.com/office/powerpoint/2010/main" val="179568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4A3E01-5C1B-7FD6-9460-BD45C31F629F}"/>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Results Achieved</a:t>
            </a:r>
          </a:p>
        </p:txBody>
      </p:sp>
      <p:sp>
        <p:nvSpPr>
          <p:cNvPr id="7" name="Text Placeholder 6">
            <a:extLst>
              <a:ext uri="{FF2B5EF4-FFF2-40B4-BE49-F238E27FC236}">
                <a16:creationId xmlns:a16="http://schemas.microsoft.com/office/drawing/2014/main" id="{72678043-48DC-32F4-D782-CAE808B23F6F}"/>
              </a:ext>
            </a:extLst>
          </p:cNvPr>
          <p:cNvSpPr>
            <a:spLocks noGrp="1"/>
          </p:cNvSpPr>
          <p:nvPr>
            <p:ph type="body" sz="quarter" idx="11"/>
          </p:nvPr>
        </p:nvSpPr>
        <p:spPr/>
        <p:txBody>
          <a:bodyPr/>
          <a:lstStyle/>
          <a:p>
            <a:r>
              <a:rPr lang="en-US"/>
              <a:t>Teachers: More Time for Planning &amp; Collaboration</a:t>
            </a:r>
          </a:p>
          <a:p>
            <a:r>
              <a:rPr lang="en-US"/>
              <a:t>Leaders: Stronger Alignment with School Improvement Goals</a:t>
            </a:r>
          </a:p>
          <a:p>
            <a:r>
              <a:rPr lang="en-US"/>
              <a:t>Students: Improved Instructional Focus</a:t>
            </a:r>
          </a:p>
        </p:txBody>
      </p:sp>
      <p:sp>
        <p:nvSpPr>
          <p:cNvPr id="5" name="Slide Number Placeholder 4">
            <a:extLst>
              <a:ext uri="{FF2B5EF4-FFF2-40B4-BE49-F238E27FC236}">
                <a16:creationId xmlns:a16="http://schemas.microsoft.com/office/drawing/2014/main" id="{7A512453-DCF0-85AD-8225-1F72A61097DC}"/>
              </a:ext>
            </a:extLst>
          </p:cNvPr>
          <p:cNvSpPr>
            <a:spLocks noGrp="1"/>
          </p:cNvSpPr>
          <p:nvPr>
            <p:ph type="sldNum" sz="quarter" idx="10"/>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379966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F7B9-D421-B418-37B8-72E3B83B7A34}"/>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Lessons Learned</a:t>
            </a:r>
          </a:p>
        </p:txBody>
      </p:sp>
      <p:sp>
        <p:nvSpPr>
          <p:cNvPr id="3" name="Text Placeholder 2">
            <a:extLst>
              <a:ext uri="{FF2B5EF4-FFF2-40B4-BE49-F238E27FC236}">
                <a16:creationId xmlns:a16="http://schemas.microsoft.com/office/drawing/2014/main" id="{4D360FC4-5681-7AD1-9E9F-1048CAE5B3D2}"/>
              </a:ext>
            </a:extLst>
          </p:cNvPr>
          <p:cNvSpPr>
            <a:spLocks noGrp="1"/>
          </p:cNvSpPr>
          <p:nvPr>
            <p:ph type="body" sz="quarter" idx="11"/>
          </p:nvPr>
        </p:nvSpPr>
        <p:spPr/>
        <p:txBody>
          <a:bodyPr/>
          <a:lstStyle/>
          <a:p>
            <a:r>
              <a:rPr lang="en-US"/>
              <a:t>Voluntary Participation Builds Trust</a:t>
            </a:r>
          </a:p>
          <a:p>
            <a:r>
              <a:rPr lang="en-US"/>
              <a:t>Teacher-Centric Design Ensures Sustainability</a:t>
            </a:r>
          </a:p>
          <a:p>
            <a:r>
              <a:rPr lang="en-US"/>
              <a:t>Small Districts Can Drive Big Change</a:t>
            </a:r>
          </a:p>
        </p:txBody>
      </p:sp>
      <p:sp>
        <p:nvSpPr>
          <p:cNvPr id="4" name="Slide Number Placeholder 3">
            <a:extLst>
              <a:ext uri="{FF2B5EF4-FFF2-40B4-BE49-F238E27FC236}">
                <a16:creationId xmlns:a16="http://schemas.microsoft.com/office/drawing/2014/main" id="{2F713A42-9351-B4E4-E432-A8C334220505}"/>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99747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E00-47C5-0028-0BD5-C1321A203B8B}"/>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Replication &amp; Scaling</a:t>
            </a:r>
          </a:p>
        </p:txBody>
      </p:sp>
      <p:sp>
        <p:nvSpPr>
          <p:cNvPr id="3" name="Text Placeholder 2">
            <a:extLst>
              <a:ext uri="{FF2B5EF4-FFF2-40B4-BE49-F238E27FC236}">
                <a16:creationId xmlns:a16="http://schemas.microsoft.com/office/drawing/2014/main" id="{B8FE7074-571A-A76B-32A8-045972DA4740}"/>
              </a:ext>
            </a:extLst>
          </p:cNvPr>
          <p:cNvSpPr>
            <a:spLocks noGrp="1"/>
          </p:cNvSpPr>
          <p:nvPr>
            <p:ph type="body" sz="quarter" idx="11"/>
          </p:nvPr>
        </p:nvSpPr>
        <p:spPr/>
        <p:txBody>
          <a:bodyPr vert="horz" lIns="91440" tIns="45720" rIns="822960" bIns="45720" rtlCol="0" anchor="t">
            <a:normAutofit fontScale="40000" lnSpcReduction="20000"/>
          </a:bodyPr>
          <a:lstStyle/>
          <a:p>
            <a:r>
              <a:rPr lang="en-US" sz="7400"/>
              <a:t>Highly Replicable Model</a:t>
            </a:r>
          </a:p>
          <a:p>
            <a:r>
              <a:rPr lang="en-US" sz="7400"/>
              <a:t>Key Considerations:</a:t>
            </a:r>
          </a:p>
          <a:p>
            <a:r>
              <a:rPr lang="en-US" sz="7400">
                <a:latin typeface="Palatino Linotype"/>
              </a:rPr>
              <a:t>Protected Summer Design Time</a:t>
            </a:r>
          </a:p>
          <a:p>
            <a:r>
              <a:rPr lang="en-US" sz="7400">
                <a:latin typeface="Palatino Linotype"/>
              </a:rPr>
              <a:t>Clear Communication Channels</a:t>
            </a:r>
          </a:p>
          <a:p>
            <a:r>
              <a:rPr lang="en-US" sz="7400">
                <a:latin typeface="Palatino Linotype"/>
              </a:rPr>
              <a:t>Flexibility to Adapt Templates</a:t>
            </a:r>
          </a:p>
          <a:p>
            <a:r>
              <a:rPr lang="en-US" sz="7400">
                <a:latin typeface="Palatino Linotype"/>
              </a:rPr>
              <a:t>Reflection Prompt:</a:t>
            </a:r>
          </a:p>
          <a:p>
            <a:pPr lvl="1"/>
            <a:r>
              <a:rPr lang="en-US" sz="7400">
                <a:latin typeface="Palatino Linotype"/>
              </a:rPr>
              <a:t>What would you replicate immediately?</a:t>
            </a:r>
            <a:endParaRPr lang="en-US">
              <a:latin typeface="Palatino Linotype"/>
            </a:endParaRPr>
          </a:p>
        </p:txBody>
      </p:sp>
      <p:sp>
        <p:nvSpPr>
          <p:cNvPr id="5" name="Rectangle: Top Corners One Rounded and One Snipped 4">
            <a:extLst>
              <a:ext uri="{FF2B5EF4-FFF2-40B4-BE49-F238E27FC236}">
                <a16:creationId xmlns:a16="http://schemas.microsoft.com/office/drawing/2014/main" id="{4C9B07BB-D2C3-A95E-9C4A-17E9755B9416}"/>
              </a:ext>
              <a:ext uri="{C183D7F6-B498-43B3-948B-1728B52AA6E4}">
                <adec:decorative xmlns:adec="http://schemas.microsoft.com/office/drawing/2017/decorative" val="1"/>
              </a:ext>
            </a:extLst>
          </p:cNvPr>
          <p:cNvSpPr/>
          <p:nvPr/>
        </p:nvSpPr>
        <p:spPr>
          <a:xfrm>
            <a:off x="7901796" y="3795622"/>
            <a:ext cx="3657600" cy="2113471"/>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On your sticky note: What would you replicate immediately?</a:t>
            </a:r>
          </a:p>
        </p:txBody>
      </p:sp>
      <p:sp>
        <p:nvSpPr>
          <p:cNvPr id="4" name="Slide Number Placeholder 3">
            <a:extLst>
              <a:ext uri="{FF2B5EF4-FFF2-40B4-BE49-F238E27FC236}">
                <a16:creationId xmlns:a16="http://schemas.microsoft.com/office/drawing/2014/main" id="{7E6770EC-E628-35CD-ADA0-B8309031E94A}"/>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123232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A854-F71B-DCB5-4852-65DA01C2CBCF}"/>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Best Practices for Success</a:t>
            </a:r>
          </a:p>
        </p:txBody>
      </p:sp>
      <p:sp>
        <p:nvSpPr>
          <p:cNvPr id="3" name="Text Placeholder 2">
            <a:extLst>
              <a:ext uri="{FF2B5EF4-FFF2-40B4-BE49-F238E27FC236}">
                <a16:creationId xmlns:a16="http://schemas.microsoft.com/office/drawing/2014/main" id="{C22A578B-2F3D-4254-6F99-EFE6DB72617E}"/>
              </a:ext>
            </a:extLst>
          </p:cNvPr>
          <p:cNvSpPr>
            <a:spLocks noGrp="1"/>
          </p:cNvSpPr>
          <p:nvPr>
            <p:ph type="body" sz="quarter" idx="11"/>
          </p:nvPr>
        </p:nvSpPr>
        <p:spPr/>
        <p:txBody>
          <a:bodyPr/>
          <a:lstStyle/>
          <a:p>
            <a:r>
              <a:rPr lang="en-US"/>
              <a:t>Start with Highly Effective Pilot Teams</a:t>
            </a:r>
          </a:p>
          <a:p>
            <a:r>
              <a:rPr lang="en-US"/>
              <a:t>Align SGOs/PDPs with Real Instructional Goals</a:t>
            </a:r>
          </a:p>
          <a:p>
            <a:r>
              <a:rPr lang="en-US"/>
              <a:t>Prioritize Authentic Reflection, Not Just Compliance</a:t>
            </a:r>
          </a:p>
          <a:p>
            <a:r>
              <a:rPr lang="en-US"/>
              <a:t>Use Feedback Loops Religiously</a:t>
            </a:r>
          </a:p>
        </p:txBody>
      </p:sp>
      <p:sp>
        <p:nvSpPr>
          <p:cNvPr id="5" name="Rectangle: Single Corner Rounded 4">
            <a:extLst>
              <a:ext uri="{FF2B5EF4-FFF2-40B4-BE49-F238E27FC236}">
                <a16:creationId xmlns:a16="http://schemas.microsoft.com/office/drawing/2014/main" id="{D68E0629-351A-D95A-E81B-E1CDEDEECE59}"/>
              </a:ext>
              <a:ext uri="{C183D7F6-B498-43B3-948B-1728B52AA6E4}">
                <adec:decorative xmlns:adec="http://schemas.microsoft.com/office/drawing/2017/decorative" val="1"/>
              </a:ext>
            </a:extLst>
          </p:cNvPr>
          <p:cNvSpPr/>
          <p:nvPr/>
        </p:nvSpPr>
        <p:spPr>
          <a:xfrm>
            <a:off x="8100204" y="4528868"/>
            <a:ext cx="3253596" cy="1285336"/>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Local Planning</a:t>
            </a:r>
          </a:p>
        </p:txBody>
      </p:sp>
      <p:sp>
        <p:nvSpPr>
          <p:cNvPr id="4" name="Slide Number Placeholder 3">
            <a:extLst>
              <a:ext uri="{FF2B5EF4-FFF2-40B4-BE49-F238E27FC236}">
                <a16:creationId xmlns:a16="http://schemas.microsoft.com/office/drawing/2014/main" id="{C9681E55-9046-C9AD-CC7E-804245703814}"/>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144193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Welcome &amp; Introduction</a:t>
            </a:r>
          </a:p>
        </p:txBody>
      </p:sp>
      <p:sp>
        <p:nvSpPr>
          <p:cNvPr id="3" name="Content Placeholder 2">
            <a:extLst>
              <a:ext uri="{FF2B5EF4-FFF2-40B4-BE49-F238E27FC236}">
                <a16:creationId xmlns:a16="http://schemas.microsoft.com/office/drawing/2014/main" id="{E9874AE8-299A-4291-A192-680A38ECBC08}"/>
              </a:ext>
              <a:ext uri="{C183D7F6-B498-43B3-948B-1728B52AA6E4}">
                <adec:decorative xmlns:adec="http://schemas.microsoft.com/office/drawing/2017/decorative" val="0"/>
              </a:ext>
            </a:extLst>
          </p:cNvPr>
          <p:cNvSpPr>
            <a:spLocks noGrp="1"/>
          </p:cNvSpPr>
          <p:nvPr>
            <p:ph type="body" sz="quarter" idx="11"/>
          </p:nvPr>
        </p:nvSpPr>
        <p:spPr/>
        <p:txBody>
          <a:bodyPr vert="horz" lIns="91440" tIns="45720" rIns="274320" bIns="45720" rtlCol="0" anchor="t">
            <a:noAutofit/>
          </a:bodyPr>
          <a:lstStyle/>
          <a:p>
            <a:r>
              <a:rPr lang="en-US" sz="2800"/>
              <a:t>Delsea Regional and Elk Township: Partnering for Teacher Climate and Culture</a:t>
            </a:r>
          </a:p>
          <a:p>
            <a:r>
              <a:rPr lang="en-US" sz="2800"/>
              <a:t>Focus: Reducing Administrative Burden to Increase Instructional Impact</a:t>
            </a:r>
          </a:p>
          <a:p>
            <a:r>
              <a:rPr lang="en-US" sz="2800"/>
              <a:t>Reflection Prompt:</a:t>
            </a:r>
          </a:p>
          <a:p>
            <a:pPr lvl="1"/>
            <a:r>
              <a:rPr lang="en-US" sz="2800"/>
              <a:t>What’s your current SGO/PDP process like</a:t>
            </a:r>
            <a:r>
              <a:rPr lang="en-US"/>
              <a:t>?</a:t>
            </a:r>
          </a:p>
        </p:txBody>
      </p:sp>
      <p:sp>
        <p:nvSpPr>
          <p:cNvPr id="5" name="Rectangle: Top Corners One Rounded and One Snipped 4">
            <a:extLst>
              <a:ext uri="{FF2B5EF4-FFF2-40B4-BE49-F238E27FC236}">
                <a16:creationId xmlns:a16="http://schemas.microsoft.com/office/drawing/2014/main" id="{D0A822B8-3947-38BC-F4FA-87386026405C}"/>
              </a:ext>
              <a:ext uri="{C183D7F6-B498-43B3-948B-1728B52AA6E4}">
                <adec:decorative xmlns:adec="http://schemas.microsoft.com/office/drawing/2017/decorative" val="1"/>
              </a:ext>
            </a:extLst>
          </p:cNvPr>
          <p:cNvSpPr/>
          <p:nvPr/>
        </p:nvSpPr>
        <p:spPr>
          <a:xfrm>
            <a:off x="7901796" y="3795622"/>
            <a:ext cx="3657600" cy="2113471"/>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On your sticky note: What’s your current SGO/PDP process like?</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36579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D013-AFF4-4F9D-AE54-F303C44C7A7E}"/>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Next Steps for Us</a:t>
            </a:r>
          </a:p>
        </p:txBody>
      </p:sp>
      <p:sp>
        <p:nvSpPr>
          <p:cNvPr id="3" name="Text Placeholder 2">
            <a:extLst>
              <a:ext uri="{FF2B5EF4-FFF2-40B4-BE49-F238E27FC236}">
                <a16:creationId xmlns:a16="http://schemas.microsoft.com/office/drawing/2014/main" id="{D66611E0-2E51-2FDB-08FC-CC06A4C26646}"/>
              </a:ext>
            </a:extLst>
          </p:cNvPr>
          <p:cNvSpPr>
            <a:spLocks noGrp="1"/>
          </p:cNvSpPr>
          <p:nvPr>
            <p:ph type="body" sz="quarter" idx="11"/>
          </p:nvPr>
        </p:nvSpPr>
        <p:spPr/>
        <p:txBody>
          <a:bodyPr/>
          <a:lstStyle/>
          <a:p>
            <a:r>
              <a:rPr lang="en-US"/>
              <a:t>Delsea: Deepen Instructional Coaching Systems</a:t>
            </a:r>
          </a:p>
          <a:p>
            <a:r>
              <a:rPr lang="en-US"/>
              <a:t>Elk: Share Model with Other Small Districts</a:t>
            </a:r>
          </a:p>
          <a:p>
            <a:r>
              <a:rPr lang="en-US"/>
              <a:t>Both: Refine, Sustain, and Inspire</a:t>
            </a:r>
          </a:p>
          <a:p>
            <a:r>
              <a:rPr lang="en-US"/>
              <a:t>Reflection Prompt:</a:t>
            </a:r>
          </a:p>
          <a:p>
            <a:pPr lvl="1"/>
            <a:r>
              <a:rPr lang="en-US"/>
              <a:t>One action you will take next week…</a:t>
            </a:r>
          </a:p>
        </p:txBody>
      </p:sp>
      <p:sp>
        <p:nvSpPr>
          <p:cNvPr id="5" name="Arrow: Right 4 Exit Ticket: One action you will take next week…">
            <a:extLst>
              <a:ext uri="{FF2B5EF4-FFF2-40B4-BE49-F238E27FC236}">
                <a16:creationId xmlns:a16="http://schemas.microsoft.com/office/drawing/2014/main" id="{12B53096-DD89-1233-5DCA-F9F8FBB7B7B0}"/>
              </a:ext>
              <a:ext uri="{C183D7F6-B498-43B3-948B-1728B52AA6E4}">
                <adec:decorative xmlns:adec="http://schemas.microsoft.com/office/drawing/2017/decorative" val="1"/>
              </a:ext>
            </a:extLst>
          </p:cNvPr>
          <p:cNvSpPr/>
          <p:nvPr/>
        </p:nvSpPr>
        <p:spPr>
          <a:xfrm>
            <a:off x="7806906" y="3994030"/>
            <a:ext cx="3546894" cy="18978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Exit Ticket: One action you will take next week…</a:t>
            </a:r>
          </a:p>
        </p:txBody>
      </p:sp>
      <p:sp>
        <p:nvSpPr>
          <p:cNvPr id="4" name="Slide Number Placeholder 3">
            <a:extLst>
              <a:ext uri="{FF2B5EF4-FFF2-40B4-BE49-F238E27FC236}">
                <a16:creationId xmlns:a16="http://schemas.microsoft.com/office/drawing/2014/main" id="{43788A59-DDB5-52BF-CA25-9EE059AA4C43}"/>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3628892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Follow Us on Social Media</a:t>
            </a:r>
          </a:p>
        </p:txBody>
      </p:sp>
      <p:sp>
        <p:nvSpPr>
          <p:cNvPr id="3" name="Text Placeholder 2" descr="Connect with us via NJDOE’s social media channels: Facebook: @njdeptofed&#10;">
            <a:extLst>
              <a:ext uri="{FF2B5EF4-FFF2-40B4-BE49-F238E27FC236}">
                <a16:creationId xmlns:a16="http://schemas.microsoft.com/office/drawing/2014/main" id="{44DF877A-4764-1162-7123-E7F0FC9CA3B3}"/>
              </a:ext>
            </a:extLst>
          </p:cNvPr>
          <p:cNvSpPr>
            <a:spLocks noGrp="1" noRot="1" noMove="1" noResize="1" noEditPoints="1" noAdjustHandles="1" noChangeArrowheads="1" noChangeShapeType="1"/>
          </p:cNvSpPr>
          <p:nvPr>
            <p:ph type="body" sz="quarter" idx="18"/>
          </p:nvPr>
        </p:nvSpPr>
        <p:spPr/>
        <p:txBody>
          <a:bodyPr/>
          <a:lstStyle/>
          <a:p>
            <a:r>
              <a:rPr lang="en-US" sz="1400"/>
              <a:t>Facebook: </a:t>
            </a:r>
            <a:br>
              <a:rPr lang="en-US" sz="1400"/>
            </a:br>
            <a:r>
              <a:rPr lang="en-US" sz="1400"/>
              <a:t>@</a:t>
            </a:r>
            <a:r>
              <a:rPr lang="en-US" sz="1400" err="1"/>
              <a:t>njdeptofed</a:t>
            </a:r>
            <a:endParaRPr lang="en-US" sz="1400"/>
          </a:p>
        </p:txBody>
      </p:sp>
      <p:sp>
        <p:nvSpPr>
          <p:cNvPr id="4" name="Text Placeholder 3" descr="Connect with us via NJDOE’s social media channels: Instagram: @newjerseydoe&#10;">
            <a:extLst>
              <a:ext uri="{FF2B5EF4-FFF2-40B4-BE49-F238E27FC236}">
                <a16:creationId xmlns:a16="http://schemas.microsoft.com/office/drawing/2014/main" id="{4F7534DB-B373-4FE4-44DA-DEFD0DE3C6A8}"/>
              </a:ext>
            </a:extLst>
          </p:cNvPr>
          <p:cNvSpPr>
            <a:spLocks noGrp="1" noRot="1" noMove="1" noResize="1" noEditPoints="1" noAdjustHandles="1" noChangeArrowheads="1" noChangeShapeType="1"/>
          </p:cNvSpPr>
          <p:nvPr>
            <p:ph type="body" sz="quarter" idx="19"/>
          </p:nvPr>
        </p:nvSpPr>
        <p:spPr/>
        <p:txBody>
          <a:bodyPr/>
          <a:lstStyle/>
          <a:p>
            <a:r>
              <a:rPr lang="en-US" sz="1400"/>
              <a:t>Instagram: </a:t>
            </a:r>
            <a:br>
              <a:rPr lang="en-US" sz="1400"/>
            </a:br>
            <a:r>
              <a:rPr lang="en-US" sz="1400"/>
              <a:t>@newjerseydoe</a:t>
            </a:r>
          </a:p>
        </p:txBody>
      </p:sp>
      <p:sp>
        <p:nvSpPr>
          <p:cNvPr id="5" name="Text Placeholder 4" descr="Connect with us via NJDOE’s social media channels: LinkedIn: New Jersey Department of Education&#10;">
            <a:extLst>
              <a:ext uri="{FF2B5EF4-FFF2-40B4-BE49-F238E27FC236}">
                <a16:creationId xmlns:a16="http://schemas.microsoft.com/office/drawing/2014/main" id="{9D829465-9614-F4A7-2745-4442655ECD23}"/>
              </a:ext>
            </a:extLst>
          </p:cNvPr>
          <p:cNvSpPr>
            <a:spLocks noGrp="1" noRot="1" noMove="1" noResize="1" noEditPoints="1" noAdjustHandles="1" noChangeArrowheads="1" noChangeShapeType="1"/>
          </p:cNvSpPr>
          <p:nvPr>
            <p:ph type="body" sz="quarter" idx="20"/>
          </p:nvPr>
        </p:nvSpPr>
        <p:spPr>
          <a:xfrm>
            <a:off x="7157716" y="2540792"/>
            <a:ext cx="3222071" cy="914400"/>
          </a:xfrm>
        </p:spPr>
        <p:txBody>
          <a:bodyPr/>
          <a:lstStyle/>
          <a:p>
            <a:r>
              <a:rPr lang="en-US" sz="1600"/>
              <a:t>LinkedIn: </a:t>
            </a:r>
            <a:br>
              <a:rPr lang="en-US" sz="1600"/>
            </a:br>
            <a:r>
              <a:rPr lang="en-US"/>
              <a:t>New Jersey Department of Education</a:t>
            </a:r>
            <a:endParaRPr lang="en-US" sz="1600"/>
          </a:p>
        </p:txBody>
      </p:sp>
      <p:sp>
        <p:nvSpPr>
          <p:cNvPr id="6" name="Text Placeholder 5" descr="Connect with us via NJDOE’s social media channels: Threads: @NewJerseyDOE&#10;">
            <a:extLst>
              <a:ext uri="{FF2B5EF4-FFF2-40B4-BE49-F238E27FC236}">
                <a16:creationId xmlns:a16="http://schemas.microsoft.com/office/drawing/2014/main" id="{6D7DB17C-4391-4447-9B73-1C6D87CCAF5D}"/>
              </a:ext>
            </a:extLst>
          </p:cNvPr>
          <p:cNvSpPr>
            <a:spLocks noGrp="1" noRot="1" noMove="1" noResize="1" noEditPoints="1" noAdjustHandles="1" noChangeArrowheads="1" noChangeShapeType="1"/>
          </p:cNvSpPr>
          <p:nvPr>
            <p:ph type="body" sz="quarter" idx="21"/>
          </p:nvPr>
        </p:nvSpPr>
        <p:spPr/>
        <p:txBody>
          <a:bodyPr/>
          <a:lstStyle/>
          <a:p>
            <a:r>
              <a:rPr lang="en-US" sz="1400"/>
              <a:t>Threads:</a:t>
            </a:r>
            <a:br>
              <a:rPr lang="en-US" sz="1400"/>
            </a:br>
            <a:r>
              <a:rPr lang="en-US" sz="1400"/>
              <a:t>@NewJerseyDOE</a:t>
            </a:r>
          </a:p>
        </p:txBody>
      </p:sp>
      <p:sp>
        <p:nvSpPr>
          <p:cNvPr id="7" name="Text Placeholder 6" descr="Connect with us via NJDOE’s social media channels: X: @NewJerseyDOE&#10;">
            <a:extLst>
              <a:ext uri="{FF2B5EF4-FFF2-40B4-BE49-F238E27FC236}">
                <a16:creationId xmlns:a16="http://schemas.microsoft.com/office/drawing/2014/main" id="{3A9B9AE2-0CAE-F8C7-5904-BB5585BD075C}"/>
              </a:ext>
            </a:extLst>
          </p:cNvPr>
          <p:cNvSpPr>
            <a:spLocks noGrp="1" noRot="1" noMove="1" noResize="1" noEditPoints="1" noAdjustHandles="1" noChangeArrowheads="1" noChangeShapeType="1"/>
          </p:cNvSpPr>
          <p:nvPr>
            <p:ph type="body" sz="quarter" idx="16"/>
          </p:nvPr>
        </p:nvSpPr>
        <p:spPr/>
        <p:txBody>
          <a:bodyPr/>
          <a:lstStyle/>
          <a:p>
            <a:r>
              <a:rPr lang="en-US" sz="1400"/>
              <a:t>X: @NewJerseyDOE</a:t>
            </a:r>
          </a:p>
        </p:txBody>
      </p:sp>
      <p:sp>
        <p:nvSpPr>
          <p:cNvPr id="8" name="Text Placeholder 7" descr="Connect with us via NJDOE’s social media channels: YouTube: @newjerseydepartmentofeduca6565&#10;">
            <a:extLst>
              <a:ext uri="{FF2B5EF4-FFF2-40B4-BE49-F238E27FC236}">
                <a16:creationId xmlns:a16="http://schemas.microsoft.com/office/drawing/2014/main" id="{CD71530C-A2CF-90BE-687C-3FB18D13E934}"/>
              </a:ext>
            </a:extLst>
          </p:cNvPr>
          <p:cNvSpPr>
            <a:spLocks noGrp="1" noRot="1" noMove="1" noResize="1" noEditPoints="1" noAdjustHandles="1" noChangeArrowheads="1" noChangeShapeType="1"/>
          </p:cNvSpPr>
          <p:nvPr>
            <p:ph type="body" sz="quarter" idx="17"/>
          </p:nvPr>
        </p:nvSpPr>
        <p:spPr/>
        <p:txBody>
          <a:bodyPr/>
          <a:lstStyle/>
          <a:p>
            <a:r>
              <a:rPr lang="en-US" sz="1600"/>
              <a:t>YouTube: </a:t>
            </a:r>
            <a:r>
              <a:rPr lang="en-US" sz="140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252969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 uri="{C183D7F6-B498-43B3-948B-1728B52AA6E4}">
                <adec:decorative xmlns:adec="http://schemas.microsoft.com/office/drawing/2017/decorative" val="0"/>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Thank You!</a:t>
            </a:r>
          </a:p>
        </p:txBody>
      </p:sp>
      <p:sp>
        <p:nvSpPr>
          <p:cNvPr id="11" name="Contact info">
            <a:extLst>
              <a:ext uri="{FF2B5EF4-FFF2-40B4-BE49-F238E27FC236}">
                <a16:creationId xmlns:a16="http://schemas.microsoft.com/office/drawing/2014/main" id="{4E6DD0DE-325E-47CB-9D78-EE0FDE0A111F}"/>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body" sz="quarter" idx="11"/>
          </p:nvPr>
        </p:nvSpPr>
        <p:spPr/>
        <p:txBody>
          <a:bodyPr numCol="1">
            <a:normAutofit/>
          </a:bodyPr>
          <a:lstStyle/>
          <a:p>
            <a:r>
              <a:rPr lang="en-US" sz="2400"/>
              <a:t>New Jersey Department of Education: </a:t>
            </a:r>
            <a:r>
              <a:rPr lang="en-US" sz="2400">
                <a:hlinkClick r:id="rId3"/>
              </a:rPr>
              <a:t>https://www.njgov/education/</a:t>
            </a:r>
            <a:endParaRPr lang="en-US" sz="2400"/>
          </a:p>
          <a:p>
            <a:r>
              <a:rPr lang="en-US" sz="2400"/>
              <a:t>Anthony Fitzpatrick – </a:t>
            </a:r>
            <a:r>
              <a:rPr lang="en-US" sz="2400">
                <a:hlinkClick r:id="rId4"/>
              </a:rPr>
              <a:t>afitzpatrick@delsearegional.us</a:t>
            </a:r>
            <a:endParaRPr lang="en-US" sz="2400"/>
          </a:p>
          <a:p>
            <a:r>
              <a:rPr lang="en-US" sz="2400"/>
              <a:t>Brianna Rucci – </a:t>
            </a:r>
            <a:r>
              <a:rPr lang="en-US" sz="2400">
                <a:hlinkClick r:id="rId5"/>
              </a:rPr>
              <a:t>brucci@delsearegional.us</a:t>
            </a:r>
            <a:endParaRPr lang="en-US" sz="2400"/>
          </a:p>
          <a:p>
            <a:r>
              <a:rPr lang="en-US" sz="2400"/>
              <a:t>Teresa Johnson – </a:t>
            </a:r>
            <a:r>
              <a:rPr lang="en-US" sz="2400">
                <a:hlinkClick r:id="rId6"/>
              </a:rPr>
              <a:t>tjohnson@delsearegional.us</a:t>
            </a:r>
            <a:endParaRPr lang="en-US" sz="2400"/>
          </a:p>
          <a:p>
            <a:r>
              <a:rPr lang="en-US" sz="2400"/>
              <a:t>George Clark – </a:t>
            </a:r>
            <a:r>
              <a:rPr lang="en-US" sz="2400">
                <a:hlinkClick r:id="rId7"/>
              </a:rPr>
              <a:t>gclark@delsearegional.us</a:t>
            </a:r>
            <a:endParaRPr lang="en-US" sz="2400"/>
          </a:p>
          <a:p>
            <a:pPr marL="0" indent="0">
              <a:buNone/>
            </a:pPr>
            <a:endParaRPr lang="en-US"/>
          </a:p>
        </p:txBody>
      </p:sp>
      <p:sp>
        <p:nvSpPr>
          <p:cNvPr id="2" name="Slide Number Placeholder">
            <a:extLst>
              <a:ext uri="{FF2B5EF4-FFF2-40B4-BE49-F238E27FC236}">
                <a16:creationId xmlns:a16="http://schemas.microsoft.com/office/drawing/2014/main" id="{0C726423-45AA-4205-B15A-BC45069AF06A}"/>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1153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Problem Statement</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1" y="1222375"/>
            <a:ext cx="11849100" cy="4803775"/>
          </a:xfrm>
        </p:spPr>
        <p:txBody>
          <a:bodyPr vert="horz" lIns="91440" tIns="45720" rIns="822960" bIns="45720" rtlCol="0" anchor="t">
            <a:noAutofit/>
          </a:bodyPr>
          <a:lstStyle/>
          <a:p>
            <a:r>
              <a:rPr lang="en-US" sz="2400">
                <a:latin typeface="Palatino Linotype"/>
              </a:rPr>
              <a:t>Student Growth Objectives (SGOs) and Professional Development Plans (PDPs): Originally Designed for Growth</a:t>
            </a:r>
          </a:p>
          <a:p>
            <a:r>
              <a:rPr lang="en-US" sz="2400"/>
              <a:t>Reality: Time-Consuming Compliance Tasks</a:t>
            </a:r>
          </a:p>
          <a:p>
            <a:r>
              <a:rPr lang="en-US" sz="2400"/>
              <a:t>Goal: Reclaim Teacher Time for Instructional Excellence</a:t>
            </a:r>
          </a:p>
          <a:p>
            <a:r>
              <a:rPr lang="en-US" sz="2400"/>
              <a:t>Reflection Prompt:</a:t>
            </a:r>
          </a:p>
          <a:p>
            <a:pPr lvl="1"/>
            <a:r>
              <a:rPr lang="en-US" sz="2000"/>
              <a:t>What part of SGOs/PGDPs take the most time?</a:t>
            </a:r>
          </a:p>
        </p:txBody>
      </p:sp>
      <p:sp>
        <p:nvSpPr>
          <p:cNvPr id="5" name="Rectangle: Top Corners One Rounded and One Snipped 4">
            <a:extLst>
              <a:ext uri="{FF2B5EF4-FFF2-40B4-BE49-F238E27FC236}">
                <a16:creationId xmlns:a16="http://schemas.microsoft.com/office/drawing/2014/main" id="{0233C49F-5D14-3567-D0C9-E71945F953B8}"/>
              </a:ext>
              <a:ext uri="{C183D7F6-B498-43B3-948B-1728B52AA6E4}">
                <adec:decorative xmlns:adec="http://schemas.microsoft.com/office/drawing/2017/decorative" val="1"/>
              </a:ext>
            </a:extLst>
          </p:cNvPr>
          <p:cNvSpPr/>
          <p:nvPr/>
        </p:nvSpPr>
        <p:spPr>
          <a:xfrm>
            <a:off x="8230519" y="3912679"/>
            <a:ext cx="3657600" cy="2113471"/>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On your sticky note: What part of SGOs/PGDPs take the most time?</a:t>
            </a: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39793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Our Solution: Centralized SGOs and PDPs</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p:txBody>
          <a:bodyPr>
            <a:noAutofit/>
          </a:bodyPr>
          <a:lstStyle/>
          <a:p>
            <a:r>
              <a:rPr lang="en-US" sz="3200"/>
              <a:t>Streamlined Templates</a:t>
            </a:r>
          </a:p>
          <a:p>
            <a:r>
              <a:rPr lang="en-US" sz="3200"/>
              <a:t>Shared Alignment with District Goals</a:t>
            </a:r>
          </a:p>
          <a:p>
            <a:r>
              <a:rPr lang="en-US" sz="3200"/>
              <a:t>Teacher Opt-In and Voice Embedded</a:t>
            </a: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18743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FD1E41-7977-32BA-5164-5FBE939C147E}"/>
              </a:ext>
            </a:extLst>
          </p:cNvPr>
          <p:cNvSpPr>
            <a:spLocks noGrp="1"/>
          </p:cNvSpPr>
          <p:nvPr>
            <p:ph type="title" idx="4294967295"/>
          </p:nvPr>
        </p:nvSpPr>
        <p:spPr>
          <a:xfrm>
            <a:off x="1333960" y="233990"/>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Goal Alignment</a:t>
            </a:r>
          </a:p>
        </p:txBody>
      </p:sp>
      <p:sp>
        <p:nvSpPr>
          <p:cNvPr id="12" name="Text Placeholder 11">
            <a:extLst>
              <a:ext uri="{FF2B5EF4-FFF2-40B4-BE49-F238E27FC236}">
                <a16:creationId xmlns:a16="http://schemas.microsoft.com/office/drawing/2014/main" id="{A082707F-2D30-BDAE-E029-0241364FDC3E}"/>
              </a:ext>
            </a:extLst>
          </p:cNvPr>
          <p:cNvSpPr>
            <a:spLocks noGrp="1"/>
          </p:cNvSpPr>
          <p:nvPr>
            <p:ph type="body" sz="quarter" idx="11"/>
          </p:nvPr>
        </p:nvSpPr>
        <p:spPr>
          <a:xfrm>
            <a:off x="171450" y="1079633"/>
            <a:ext cx="11849100" cy="4803775"/>
          </a:xfrm>
        </p:spPr>
        <p:txBody>
          <a:bodyPr>
            <a:normAutofit fontScale="85000" lnSpcReduction="10000"/>
          </a:bodyPr>
          <a:lstStyle/>
          <a:p>
            <a:pPr marL="0" indent="0">
              <a:lnSpc>
                <a:spcPct val="120000"/>
              </a:lnSpc>
              <a:spcAft>
                <a:spcPts val="600"/>
              </a:spcAft>
              <a:buNone/>
            </a:pPr>
            <a:r>
              <a:rPr lang="en-US" sz="4100" b="1"/>
              <a:t>SGO</a:t>
            </a:r>
          </a:p>
          <a:p>
            <a:pPr lvl="1">
              <a:lnSpc>
                <a:spcPct val="120000"/>
              </a:lnSpc>
            </a:pPr>
            <a:r>
              <a:rPr lang="en-US"/>
              <a:t>Gateway Statement: Improve performance on schoolwide measure</a:t>
            </a:r>
          </a:p>
          <a:p>
            <a:pPr lvl="1">
              <a:lnSpc>
                <a:spcPct val="120000"/>
              </a:lnSpc>
            </a:pPr>
            <a:r>
              <a:rPr lang="en-US"/>
              <a:t>Scoring Plan: Prevalence of High Effect-Size Instructional Strategies and Classroom Conditions</a:t>
            </a:r>
          </a:p>
          <a:p>
            <a:pPr marL="0" indent="0">
              <a:lnSpc>
                <a:spcPct val="120000"/>
              </a:lnSpc>
              <a:spcAft>
                <a:spcPts val="600"/>
              </a:spcAft>
              <a:buNone/>
            </a:pPr>
            <a:r>
              <a:rPr lang="en-US" sz="4100" b="1"/>
              <a:t>Professional Development Plan</a:t>
            </a:r>
          </a:p>
          <a:p>
            <a:pPr lvl="1">
              <a:lnSpc>
                <a:spcPct val="120000"/>
              </a:lnSpc>
            </a:pPr>
            <a:r>
              <a:rPr lang="en-US" b="0">
                <a:latin typeface="Palatino Linotype"/>
              </a:rPr>
              <a:t>Professional Development Goals for High Effect-Size Instructional Strategies and Classroom Conditions</a:t>
            </a:r>
          </a:p>
        </p:txBody>
      </p:sp>
      <p:sp>
        <p:nvSpPr>
          <p:cNvPr id="5" name="Slide Number Placeholder 4">
            <a:extLst>
              <a:ext uri="{FF2B5EF4-FFF2-40B4-BE49-F238E27FC236}">
                <a16:creationId xmlns:a16="http://schemas.microsoft.com/office/drawing/2014/main" id="{472387A1-7BC7-0858-B934-45D26718F464}"/>
              </a:ext>
            </a:extLst>
          </p:cNvPr>
          <p:cNvSpPr>
            <a:spLocks noGrp="1"/>
          </p:cNvSpPr>
          <p:nvPr>
            <p:ph type="sldNum" sz="quarter" idx="10"/>
          </p:nvPr>
        </p:nvSpPr>
        <p:spPr/>
        <p:txBody>
          <a:bodyPr/>
          <a:lstStyle/>
          <a:p>
            <a:fld id="{A3D1C70C-36A2-44FC-A083-98959550CFF4}" type="slidenum">
              <a:rPr lang="en-US" smtClean="0"/>
              <a:t>5</a:t>
            </a:fld>
            <a:endParaRPr lang="en-US"/>
          </a:p>
        </p:txBody>
      </p:sp>
    </p:spTree>
    <p:extLst>
      <p:ext uri="{BB962C8B-B14F-4D97-AF65-F5344CB8AC3E}">
        <p14:creationId xmlns:p14="http://schemas.microsoft.com/office/powerpoint/2010/main" val="216525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B1DC-44C8-16DA-8F84-536EE9D00225}"/>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Further Alignment</a:t>
            </a:r>
          </a:p>
        </p:txBody>
      </p:sp>
      <p:sp>
        <p:nvSpPr>
          <p:cNvPr id="5" name="Text Placeholder 4">
            <a:extLst>
              <a:ext uri="{FF2B5EF4-FFF2-40B4-BE49-F238E27FC236}">
                <a16:creationId xmlns:a16="http://schemas.microsoft.com/office/drawing/2014/main" id="{2825DF82-5197-0A10-481E-0628905BFD10}"/>
              </a:ext>
            </a:extLst>
          </p:cNvPr>
          <p:cNvSpPr>
            <a:spLocks noGrp="1"/>
          </p:cNvSpPr>
          <p:nvPr>
            <p:ph type="body" sz="quarter" idx="11"/>
          </p:nvPr>
        </p:nvSpPr>
        <p:spPr/>
        <p:txBody>
          <a:bodyPr>
            <a:normAutofit/>
          </a:bodyPr>
          <a:lstStyle/>
          <a:p>
            <a:pPr marL="0" indent="0">
              <a:spcAft>
                <a:spcPts val="600"/>
              </a:spcAft>
              <a:buNone/>
            </a:pPr>
            <a:r>
              <a:rPr lang="en-US" b="1"/>
              <a:t>Administrator Goals</a:t>
            </a:r>
          </a:p>
          <a:p>
            <a:pPr lvl="1"/>
            <a:r>
              <a:rPr lang="en-US"/>
              <a:t>Number of Walkthroughs (which identify the presence of High Effect-Size Instructional Strategies (HESIS) and High Effect-Size Classroom Conditions (HESCC)</a:t>
            </a:r>
          </a:p>
          <a:p>
            <a:pPr marL="0" indent="0">
              <a:spcAft>
                <a:spcPts val="600"/>
              </a:spcAft>
              <a:buNone/>
            </a:pPr>
            <a:r>
              <a:rPr lang="en-US" b="1"/>
              <a:t>District Goals (Usually for Superintendent)</a:t>
            </a:r>
          </a:p>
          <a:p>
            <a:pPr lvl="1"/>
            <a:r>
              <a:rPr lang="en-US" b="0"/>
              <a:t>Improvement on School or Districtwide Measures</a:t>
            </a:r>
          </a:p>
        </p:txBody>
      </p:sp>
      <p:sp>
        <p:nvSpPr>
          <p:cNvPr id="7" name="Slide Number Placeholder 6">
            <a:extLst>
              <a:ext uri="{FF2B5EF4-FFF2-40B4-BE49-F238E27FC236}">
                <a16:creationId xmlns:a16="http://schemas.microsoft.com/office/drawing/2014/main" id="{C05AD313-BA83-FA27-168C-95E2AD238551}"/>
              </a:ext>
            </a:extLst>
          </p:cNvPr>
          <p:cNvSpPr>
            <a:spLocks noGrp="1"/>
          </p:cNvSpPr>
          <p:nvPr>
            <p:ph type="sldNum" sz="quarter" idx="10"/>
          </p:nvPr>
        </p:nvSpPr>
        <p:spPr/>
        <p:txBody>
          <a:bodyPr/>
          <a:lstStyle/>
          <a:p>
            <a:fld id="{A3D1C70C-36A2-44FC-A083-98959550CFF4}" type="slidenum">
              <a:rPr lang="en-US" smtClean="0"/>
              <a:t>6</a:t>
            </a:fld>
            <a:endParaRPr lang="en-US"/>
          </a:p>
        </p:txBody>
      </p:sp>
    </p:spTree>
    <p:extLst>
      <p:ext uri="{BB962C8B-B14F-4D97-AF65-F5344CB8AC3E}">
        <p14:creationId xmlns:p14="http://schemas.microsoft.com/office/powerpoint/2010/main" val="397867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72CF-E8A5-A149-0CF1-25E38DDA0DD3}"/>
              </a:ext>
            </a:extLst>
          </p:cNvPr>
          <p:cNvSpPr>
            <a:spLocks noGrp="1"/>
          </p:cNvSpPr>
          <p:nvPr>
            <p:ph type="title" idx="4294967295"/>
          </p:nvPr>
        </p:nvSpPr>
        <p:spPr>
          <a:xfrm>
            <a:off x="1417319" y="213214"/>
            <a:ext cx="10774681" cy="1024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Everything is Aligned</a:t>
            </a:r>
            <a:r>
              <a:rPr kumimoji="0" lang="en-US" sz="24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 </a:t>
            </a:r>
            <a:r>
              <a:rPr kumimoji="0" lang="en-US" sz="2400" b="1" i="0" u="none" strike="noStrike" kern="1200" cap="none" spc="0" normalizeH="0" baseline="0" noProof="0">
                <a:ln>
                  <a:noFill/>
                </a:ln>
                <a:solidFill>
                  <a:schemeClr val="tx1"/>
                </a:solidFill>
                <a:effectLst/>
                <a:uLnTx/>
                <a:uFillTx/>
                <a:latin typeface="Palatino Linotype" panose="02040502050505030304" pitchFamily="18" charset="0"/>
                <a:ea typeface="+mj-ea"/>
                <a:cs typeface="+mj-cs"/>
              </a:rPr>
              <a:t>(Note: text version is on next slide)</a:t>
            </a:r>
          </a:p>
        </p:txBody>
      </p:sp>
      <p:graphicFrame>
        <p:nvGraphicFramePr>
          <p:cNvPr id="18" name="Diagram 17" descr="Inverted Pyramid that summarizes how SGOs, PDPs, admin walkthroughs, and district goals all connect. ">
            <a:extLst>
              <a:ext uri="{FF2B5EF4-FFF2-40B4-BE49-F238E27FC236}">
                <a16:creationId xmlns:a16="http://schemas.microsoft.com/office/drawing/2014/main" id="{76FD510D-2D76-FA9A-253E-126CCF8AE410}"/>
              </a:ext>
            </a:extLst>
          </p:cNvPr>
          <p:cNvGraphicFramePr>
            <a:graphicFrameLocks/>
          </p:cNvGraphicFramePr>
          <p:nvPr>
            <p:extLst>
              <p:ext uri="{D42A27DB-BD31-4B8C-83A1-F6EECF244321}">
                <p14:modId xmlns:p14="http://schemas.microsoft.com/office/powerpoint/2010/main" val="1822385793"/>
              </p:ext>
            </p:extLst>
          </p:nvPr>
        </p:nvGraphicFramePr>
        <p:xfrm>
          <a:off x="1380914" y="1076032"/>
          <a:ext cx="9966960" cy="483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Discussion Prompt:">
            <a:extLst>
              <a:ext uri="{FF2B5EF4-FFF2-40B4-BE49-F238E27FC236}">
                <a16:creationId xmlns:a16="http://schemas.microsoft.com/office/drawing/2014/main" id="{D62C609E-8F75-E6CF-0122-2F79E33D9D28}"/>
              </a:ext>
            </a:extLst>
          </p:cNvPr>
          <p:cNvSpPr txBox="1">
            <a:spLocks noGrp="1" noRot="1" noMove="1" noResize="1" noEditPoints="1" noAdjustHandles="1" noChangeArrowheads="1" noChangeShapeType="1"/>
          </p:cNvSpPr>
          <p:nvPr/>
        </p:nvSpPr>
        <p:spPr>
          <a:xfrm>
            <a:off x="191275" y="4581888"/>
            <a:ext cx="4325861" cy="1015663"/>
          </a:xfrm>
          <a:prstGeom prst="rect">
            <a:avLst/>
          </a:prstGeom>
          <a:noFill/>
        </p:spPr>
        <p:txBody>
          <a:bodyPr wrap="square">
            <a:spAutoFit/>
          </a:bodyPr>
          <a:lstStyle/>
          <a:p>
            <a:r>
              <a:rPr lang="en-US" sz="2000"/>
              <a:t>Discussion Prompt: Where could alignment be strengthened in your school district?</a:t>
            </a:r>
          </a:p>
        </p:txBody>
      </p:sp>
      <p:sp>
        <p:nvSpPr>
          <p:cNvPr id="3" name="Oval 2 Discussion: Where could alignment be strengthened in your school district?">
            <a:extLst>
              <a:ext uri="{FF2B5EF4-FFF2-40B4-BE49-F238E27FC236}">
                <a16:creationId xmlns:a16="http://schemas.microsoft.com/office/drawing/2014/main" id="{E307010C-E1C5-E091-45A2-E7CDDAA29496}"/>
              </a:ext>
              <a:ext uri="{C183D7F6-B498-43B3-948B-1728B52AA6E4}">
                <adec:decorative xmlns:adec="http://schemas.microsoft.com/office/drawing/2017/decorative" val="1"/>
              </a:ext>
            </a:extLst>
          </p:cNvPr>
          <p:cNvSpPr>
            <a:spLocks/>
          </p:cNvSpPr>
          <p:nvPr/>
        </p:nvSpPr>
        <p:spPr>
          <a:xfrm>
            <a:off x="9031856" y="3934334"/>
            <a:ext cx="2743200" cy="18652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Discussion: Where could alignment be strengthened in your school district?</a:t>
            </a:r>
          </a:p>
        </p:txBody>
      </p:sp>
      <p:sp>
        <p:nvSpPr>
          <p:cNvPr id="4" name="Slide Number Placeholder7">
            <a:extLst>
              <a:ext uri="{FF2B5EF4-FFF2-40B4-BE49-F238E27FC236}">
                <a16:creationId xmlns:a16="http://schemas.microsoft.com/office/drawing/2014/main" id="{511828E3-5C5D-682D-9DEB-0CEAD9522F5A}"/>
              </a:ext>
            </a:extLst>
          </p:cNvPr>
          <p:cNvSpPr>
            <a:spLocks noGrp="1" noRot="1" noMove="1" noResize="1" noEditPoints="1" noAdjustHandles="1" noChangeArrowheads="1" noChangeShapeType="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89083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0A379-3F18-5E54-BF9F-F155C6E9C5A1}"/>
            </a:ext>
          </a:extLst>
        </p:cNvPr>
        <p:cNvGrpSpPr/>
        <p:nvPr/>
      </p:nvGrpSpPr>
      <p:grpSpPr>
        <a:xfrm>
          <a:off x="0" y="0"/>
          <a:ext cx="0" cy="0"/>
          <a:chOff x="0" y="0"/>
          <a:chExt cx="0" cy="0"/>
        </a:xfrm>
      </p:grpSpPr>
      <p:sp>
        <p:nvSpPr>
          <p:cNvPr id="2" name="Title 1 Everything is Aligned – Text Version">
            <a:extLst>
              <a:ext uri="{FF2B5EF4-FFF2-40B4-BE49-F238E27FC236}">
                <a16:creationId xmlns:a16="http://schemas.microsoft.com/office/drawing/2014/main" id="{6631FFD8-4854-1781-22EC-D1EBA64FE9C0}"/>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Everything is Aligned – Text Version</a:t>
            </a:r>
          </a:p>
        </p:txBody>
      </p:sp>
      <p:sp>
        <p:nvSpPr>
          <p:cNvPr id="10" name="Text Placeholder 9">
            <a:extLst>
              <a:ext uri="{FF2B5EF4-FFF2-40B4-BE49-F238E27FC236}">
                <a16:creationId xmlns:a16="http://schemas.microsoft.com/office/drawing/2014/main" id="{4DD20D08-5D9A-4D16-B5BE-A52D851730BF}"/>
              </a:ext>
            </a:extLst>
          </p:cNvPr>
          <p:cNvSpPr>
            <a:spLocks noGrp="1"/>
          </p:cNvSpPr>
          <p:nvPr>
            <p:ph type="body" sz="quarter" idx="11"/>
          </p:nvPr>
        </p:nvSpPr>
        <p:spPr/>
        <p:txBody>
          <a:bodyPr>
            <a:normAutofit fontScale="92500" lnSpcReduction="10000"/>
          </a:bodyPr>
          <a:lstStyle/>
          <a:p>
            <a:r>
              <a:rPr lang="en-US" sz="3500"/>
              <a:t>Curriculum guides inform daily instruction</a:t>
            </a:r>
          </a:p>
          <a:p>
            <a:r>
              <a:rPr lang="en-US" sz="3500"/>
              <a:t>SGOs are built from curriculum pacing and targets</a:t>
            </a:r>
          </a:p>
          <a:p>
            <a:r>
              <a:rPr lang="en-US" sz="3500"/>
              <a:t>PDPs align to instructional focus areas</a:t>
            </a:r>
          </a:p>
          <a:p>
            <a:r>
              <a:rPr lang="en-US" sz="3500"/>
              <a:t>Evaluation tools reflect both planning and delivery  Everything connects to our shared instructional goals</a:t>
            </a:r>
          </a:p>
          <a:p>
            <a:r>
              <a:rPr lang="en-US" sz="3500"/>
              <a:t>Discussion Prompt: Where could alignment be strengthened in your school district?</a:t>
            </a:r>
          </a:p>
        </p:txBody>
      </p:sp>
      <p:sp>
        <p:nvSpPr>
          <p:cNvPr id="4" name="Slide Number 8 Placeholder 3">
            <a:extLst>
              <a:ext uri="{FF2B5EF4-FFF2-40B4-BE49-F238E27FC236}">
                <a16:creationId xmlns:a16="http://schemas.microsoft.com/office/drawing/2014/main" id="{E9C4E31A-A3E1-DB08-8720-D671F64CE0CF}"/>
              </a:ext>
            </a:extLst>
          </p:cNvPr>
          <p:cNvSpPr>
            <a:spLocks noGrp="1"/>
          </p:cNvSpPr>
          <p:nvPr>
            <p:ph type="sldNum" sz="quarter" idx="10"/>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213285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idx="4294967295"/>
          </p:nvPr>
        </p:nvSpPr>
        <p:spPr>
          <a:xfrm>
            <a:off x="1298449" y="266716"/>
            <a:ext cx="10243118"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rgbClr val="6E2405"/>
                </a:solidFill>
                <a:effectLst/>
                <a:uLnTx/>
                <a:uFillTx/>
                <a:latin typeface="Palatino Linotype" panose="02040502050505030304" pitchFamily="18" charset="0"/>
                <a:ea typeface="+mj-ea"/>
                <a:cs typeface="+mj-cs"/>
              </a:rPr>
              <a:t>Targeted Area of Focus</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a:noAutofit/>
          </a:bodyPr>
          <a:lstStyle/>
          <a:p>
            <a:r>
              <a:rPr lang="en-US" sz="2800"/>
              <a:t>Delsea: Secondary (Grades 6-12)</a:t>
            </a:r>
          </a:p>
          <a:p>
            <a:r>
              <a:rPr lang="en-US" sz="2800"/>
              <a:t>Elk: Elementary (PreK-6)</a:t>
            </a:r>
          </a:p>
          <a:p>
            <a:r>
              <a:rPr lang="en-US" sz="2800"/>
              <a:t>Both: Prioritize Teacher Time, Preserve Instructional Integrity</a:t>
            </a:r>
          </a:p>
        </p:txBody>
      </p:sp>
      <p:sp>
        <p:nvSpPr>
          <p:cNvPr id="4" name="Slide Number Placeholder 3">
            <a:extLst>
              <a:ext uri="{FF2B5EF4-FFF2-40B4-BE49-F238E27FC236}">
                <a16:creationId xmlns:a16="http://schemas.microsoft.com/office/drawing/2014/main" id="{6AB7E0ED-8C65-4624-9E98-A972E1CA5FD2}"/>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4231543697"/>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634D36E1-37D0-4298-84CE-C27C23AC1373}"/>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829227BB-DBB3-41CC-9F3B-F1B3E5705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92090b-d375-45ce-ab28-255186fa6668">
      <Terms xmlns="http://schemas.microsoft.com/office/infopath/2007/PartnerControls"/>
    </lcf76f155ced4ddcb4097134ff3c332f>
    <TaxCatchAll xmlns="2d764204-0d3c-4e84-bb9d-8d20c82377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8" ma:contentTypeDescription="Create a new document." ma:contentTypeScope="" ma:versionID="12c1b3172c00e8ee8b9f17c5da4487d3">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84d0f6fe05ff33f392b76bd5294c5962"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DD6CBF-862D-49AF-9CD4-52D5BFC8F34B}">
  <ds:schemaRefs>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dcmitype/"/>
    <ds:schemaRef ds:uri="2d764204-0d3c-4e84-bb9d-8d20c8237785"/>
    <ds:schemaRef ds:uri="5192090b-d375-45ce-ab28-255186fa6668"/>
    <ds:schemaRef ds:uri="http://purl.org/dc/elements/1.1/"/>
  </ds:schemaRefs>
</ds:datastoreItem>
</file>

<file path=customXml/itemProps2.xml><?xml version="1.0" encoding="utf-8"?>
<ds:datastoreItem xmlns:ds="http://schemas.openxmlformats.org/officeDocument/2006/customXml" ds:itemID="{A3C0637B-5692-44C9-8278-104C70C1C51A}">
  <ds:schemaRefs>
    <ds:schemaRef ds:uri="2d764204-0d3c-4e84-bb9d-8d20c8237785"/>
    <ds:schemaRef ds:uri="5192090b-d375-45ce-ab28-255186fa6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0C01D4-9A0A-4904-8954-DED23C7221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TCCI Presenter Slide Deck Template</Template>
  <TotalTime>0</TotalTime>
  <Words>1766</Words>
  <Application>Microsoft Office PowerPoint</Application>
  <PresentationFormat>Widescreen</PresentationFormat>
  <Paragraphs>208</Paragraphs>
  <Slides>22</Slides>
  <Notes>22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Palatino Linotype</vt:lpstr>
      <vt:lpstr>NDJOE_Main</vt:lpstr>
      <vt:lpstr>NJDOE_TitleSlide</vt:lpstr>
      <vt:lpstr>NJDOE_SectionTitle</vt:lpstr>
      <vt:lpstr>Reclaiming Educator Time: Centralizing SGOs and PDPs for Impact</vt:lpstr>
      <vt:lpstr>Welcome &amp; Introduction</vt:lpstr>
      <vt:lpstr>Problem Statement</vt:lpstr>
      <vt:lpstr>Our Solution: Centralized SGOs and PDPs</vt:lpstr>
      <vt:lpstr>Goal Alignment</vt:lpstr>
      <vt:lpstr>Further Alignment</vt:lpstr>
      <vt:lpstr>Everything is Aligned (Note: text version is on next slide)</vt:lpstr>
      <vt:lpstr>Everything is Aligned – Text Version</vt:lpstr>
      <vt:lpstr>Targeted Area of Focus</vt:lpstr>
      <vt:lpstr>Non-negotiables</vt:lpstr>
      <vt:lpstr>Implementation Steps</vt:lpstr>
      <vt:lpstr>Implementation Continued</vt:lpstr>
      <vt:lpstr>Mid-Year Check</vt:lpstr>
      <vt:lpstr>Spring</vt:lpstr>
      <vt:lpstr>Impact Measures</vt:lpstr>
      <vt:lpstr>Results Achieved</vt:lpstr>
      <vt:lpstr>Lessons Learned</vt:lpstr>
      <vt:lpstr>Replication &amp; Scaling</vt:lpstr>
      <vt:lpstr>Best Practices for Success</vt:lpstr>
      <vt:lpstr>Next Steps for Us</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Reclaiming Educator Time: Centralizing SGOs and PDPs for Impact</dc:title>
  <dc:creator>Anthony Fitzpatrick</dc:creator>
  <cp:lastModifiedBy>Epifanio, Aida</cp:lastModifiedBy>
  <cp:revision>2</cp:revision>
  <dcterms:created xsi:type="dcterms:W3CDTF">2025-07-15T22:43:06Z</dcterms:created>
  <dcterms:modified xsi:type="dcterms:W3CDTF">2025-07-22T14:51:04Z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0x010100B891CD4CBB0FE44F9CFC2EC17BEABC09</vt:lpwstr>
  </property>
</Properties>
</file>