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33"/>
  </p:notesMasterIdLst>
  <p:handoutMasterIdLst>
    <p:handoutMasterId r:id="rId34"/>
  </p:handoutMasterIdLst>
  <p:sldIdLst>
    <p:sldId id="256" r:id="rId7"/>
    <p:sldId id="292" r:id="rId8"/>
    <p:sldId id="277" r:id="rId9"/>
    <p:sldId id="285" r:id="rId10"/>
    <p:sldId id="264" r:id="rId11"/>
    <p:sldId id="266" r:id="rId12"/>
    <p:sldId id="265" r:id="rId13"/>
    <p:sldId id="282" r:id="rId14"/>
    <p:sldId id="281" r:id="rId15"/>
    <p:sldId id="286" r:id="rId16"/>
    <p:sldId id="269" r:id="rId17"/>
    <p:sldId id="289" r:id="rId18"/>
    <p:sldId id="287" r:id="rId19"/>
    <p:sldId id="267" r:id="rId20"/>
    <p:sldId id="270" r:id="rId21"/>
    <p:sldId id="280" r:id="rId22"/>
    <p:sldId id="278" r:id="rId23"/>
    <p:sldId id="273" r:id="rId24"/>
    <p:sldId id="272" r:id="rId25"/>
    <p:sldId id="268" r:id="rId26"/>
    <p:sldId id="288" r:id="rId27"/>
    <p:sldId id="276" r:id="rId28"/>
    <p:sldId id="290" r:id="rId29"/>
    <p:sldId id="291" r:id="rId30"/>
    <p:sldId id="257" r:id="rId31"/>
    <p:sldId id="29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CC9436-C97C-4909-7BD9-A3532250EFB7}" name="Lachenauer, Stefanie" initials="LS" userId="S::slachena@doe.nj.gov::5e427954-dcc3-42db-90d3-64012c551f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717BFC-D0F5-4DA7-88AD-5B2E31FD13C4}" v="26" dt="2025-07-22T14:16:59.518"/>
    <p1510:client id="{6F2EB179-F85B-4D10-BD11-184623386271}" v="1" dt="2025-07-21T21:59:10.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6331" autoAdjust="0"/>
  </p:normalViewPr>
  <p:slideViewPr>
    <p:cSldViewPr snapToGrid="0">
      <p:cViewPr varScale="1">
        <p:scale>
          <a:sx n="96" d="100"/>
          <a:sy n="96" d="100"/>
        </p:scale>
        <p:origin x="1098"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7/22/2025</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endParaRPr lang="en-US" dirty="0"/>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dirty="0"/>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dirty="0"/>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dirty="0"/>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dirty="0"/>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dirty="0"/>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dirty="0"/>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601519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803769"/>
            <a:ext cx="12192000" cy="1320370"/>
          </a:xfrm>
        </p:spPr>
        <p:txBody>
          <a:bodyPr lIns="0" rIns="91440">
            <a:normAutofit/>
          </a:bodyPr>
          <a:lstStyle>
            <a:lvl1pPr marL="0" indent="0" algn="ctr">
              <a:spcBef>
                <a:spcPts val="0"/>
              </a:spcBef>
              <a:buNone/>
              <a:defRPr sz="32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3608515"/>
            <a:ext cx="12191999" cy="1493491"/>
          </a:xfrm>
        </p:spPr>
        <p:txBody>
          <a:bodyPr lIns="0" rIns="0">
            <a:normAutofit/>
          </a:bodyPr>
          <a:lstStyle>
            <a:lvl1pPr marL="0" indent="0" algn="ctr">
              <a:spcBef>
                <a:spcPts val="0"/>
              </a:spcBef>
              <a:spcAft>
                <a:spcPts val="1200"/>
              </a:spcAft>
              <a:buNone/>
              <a:defRPr sz="3200"/>
            </a:lvl1pPr>
          </a:lstStyle>
          <a:p>
            <a:pPr lvl="0"/>
            <a:r>
              <a:rPr lang="en-US" dirty="0"/>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91" r:id="rId14"/>
    <p:sldLayoutId id="2147483678" r:id="rId15"/>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dirty="0"/>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www.dunellenschools.org/" TargetMode="External"/><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492760" y="3195375"/>
            <a:ext cx="11206480" cy="1282447"/>
          </a:xfrm>
          <a:prstGeom prst="rect">
            <a:avLst/>
          </a:prstGeom>
        </p:spPr>
        <p:txBody>
          <a:bodyPr/>
          <a:lstStyle/>
          <a:p>
            <a:r>
              <a:rPr lang="en-US" dirty="0"/>
              <a:t>Setting the Anchor: </a:t>
            </a:r>
            <a:br>
              <a:rPr lang="en-US" dirty="0"/>
            </a:br>
            <a:r>
              <a:rPr lang="en-US" dirty="0"/>
              <a:t>Securing Dunellen's Future Through Staff Leadership</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1" y="4593468"/>
            <a:ext cx="12191998" cy="1559202"/>
          </a:xfrm>
        </p:spPr>
        <p:txBody>
          <a:bodyPr/>
          <a:lstStyle/>
          <a:p>
            <a:r>
              <a:rPr lang="en-US" dirty="0"/>
              <a:t>Dunellen Public Schools</a:t>
            </a:r>
          </a:p>
          <a:p>
            <a:r>
              <a:rPr lang="en-US" dirty="0"/>
              <a:t>July 29, 2025</a:t>
            </a:r>
          </a:p>
        </p:txBody>
      </p:sp>
      <p:pic>
        <p:nvPicPr>
          <p:cNvPr id="3" name="Picture 2" descr="Round Dunellen Public Schools logo" title="DPS Logo"/>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8623" y="2044839"/>
            <a:ext cx="1159762" cy="1150536"/>
          </a:xfrm>
          <a:prstGeom prst="rect">
            <a:avLst/>
          </a:prstGeom>
        </p:spPr>
      </p:pic>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0803"/>
            <a:ext cx="12192000" cy="1704650"/>
          </a:xfrm>
        </p:spPr>
        <p:txBody>
          <a:bodyPr/>
          <a:lstStyle/>
          <a:p>
            <a:r>
              <a:rPr lang="en-US" dirty="0"/>
              <a:t>Design Thinking Sprint</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62" y="524933"/>
            <a:ext cx="2944275" cy="3097445"/>
          </a:xfrm>
          <a:prstGeom prst="rect">
            <a:avLst/>
          </a:prstGeom>
        </p:spPr>
      </p:pic>
      <p:sp>
        <p:nvSpPr>
          <p:cNvPr id="3" name="Slide Number Placeholder 2"/>
          <p:cNvSpPr>
            <a:spLocks noGrp="1"/>
          </p:cNvSpPr>
          <p:nvPr>
            <p:ph type="sldNum" sz="quarter" idx="12"/>
          </p:nvPr>
        </p:nvSpPr>
        <p:spPr/>
        <p:txBody>
          <a:bodyPr/>
          <a:lstStyle/>
          <a:p>
            <a:fld id="{063B872D-3AE9-4542-A461-B751CD6BB84C}" type="slidenum">
              <a:rPr lang="en-US" smtClean="0"/>
              <a:t>10</a:t>
            </a:fld>
            <a:endParaRPr lang="en-US"/>
          </a:p>
        </p:txBody>
      </p:sp>
    </p:spTree>
    <p:extLst>
      <p:ext uri="{BB962C8B-B14F-4D97-AF65-F5344CB8AC3E}">
        <p14:creationId xmlns:p14="http://schemas.microsoft.com/office/powerpoint/2010/main" val="425958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Design Thinking Sprint (1)</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p:txBody>
          <a:bodyPr rIns="274320">
            <a:noAutofit/>
          </a:bodyPr>
          <a:lstStyle/>
          <a:p>
            <a:pPr marL="0" indent="0">
              <a:spcBef>
                <a:spcPts val="0"/>
              </a:spcBef>
              <a:spcAft>
                <a:spcPts val="2100"/>
              </a:spcAft>
              <a:buNone/>
            </a:pPr>
            <a:r>
              <a:rPr lang="en-US" sz="2800" dirty="0"/>
              <a:t>Design Your Own Improvement</a:t>
            </a:r>
          </a:p>
          <a:p>
            <a:pPr marL="401638" indent="-401638">
              <a:buFont typeface="+mj-lt"/>
              <a:buAutoNum type="arabicPeriod"/>
            </a:pPr>
            <a:r>
              <a:rPr lang="en-US" sz="2800" dirty="0"/>
              <a:t>Identify a challenge</a:t>
            </a:r>
          </a:p>
          <a:p>
            <a:pPr marL="401638" indent="-401638">
              <a:buFont typeface="+mj-lt"/>
              <a:buAutoNum type="arabicPeriod"/>
            </a:pPr>
            <a:r>
              <a:rPr lang="en-US" sz="2800" dirty="0"/>
              <a:t>Suggest a leverage point</a:t>
            </a:r>
          </a:p>
          <a:p>
            <a:pPr marL="401638" indent="-401638">
              <a:buFont typeface="+mj-lt"/>
              <a:buAutoNum type="arabicPeriod"/>
            </a:pPr>
            <a:r>
              <a:rPr lang="en-US" sz="2800" dirty="0"/>
              <a:t>Propose a small redesign (time, process, communication, or tools)</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11</a:t>
            </a:fld>
            <a:endParaRPr lang="en-US"/>
          </a:p>
        </p:txBody>
      </p:sp>
    </p:spTree>
    <p:extLst>
      <p:ext uri="{BB962C8B-B14F-4D97-AF65-F5344CB8AC3E}">
        <p14:creationId xmlns:p14="http://schemas.microsoft.com/office/powerpoint/2010/main" val="1726033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Design Thinking Sprint (2)  </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p:txBody>
          <a:bodyPr rIns="274320">
            <a:noAutofit/>
          </a:bodyPr>
          <a:lstStyle/>
          <a:p>
            <a:pPr marL="0" indent="0">
              <a:spcBef>
                <a:spcPts val="0"/>
              </a:spcBef>
              <a:spcAft>
                <a:spcPts val="2100"/>
              </a:spcAft>
              <a:buNone/>
            </a:pPr>
            <a:r>
              <a:rPr lang="en-US" sz="2800" dirty="0"/>
              <a:t>Design Your Own Improvement</a:t>
            </a:r>
          </a:p>
          <a:p>
            <a:pPr marL="401638" indent="-401638">
              <a:buFont typeface="+mj-lt"/>
              <a:buAutoNum type="arabicPeriod"/>
            </a:pPr>
            <a:r>
              <a:rPr lang="en-US" sz="2800" dirty="0"/>
              <a:t>Identify a challenge</a:t>
            </a:r>
          </a:p>
          <a:p>
            <a:pPr marL="401638" indent="-401638">
              <a:buFont typeface="+mj-lt"/>
              <a:buAutoNum type="arabicPeriod"/>
            </a:pPr>
            <a:r>
              <a:rPr lang="en-US" sz="2800" dirty="0"/>
              <a:t>Suggest a leverage point</a:t>
            </a:r>
          </a:p>
          <a:p>
            <a:pPr marL="401638" indent="-401638">
              <a:buFont typeface="+mj-lt"/>
              <a:buAutoNum type="arabicPeriod"/>
            </a:pPr>
            <a:r>
              <a:rPr lang="en-US" sz="2800" dirty="0"/>
              <a:t>Propose a small redesign (time, process, communication, or tools)</a:t>
            </a:r>
          </a:p>
          <a:p>
            <a:pPr marL="401638" indent="-401638">
              <a:buFont typeface="+mj-lt"/>
              <a:buAutoNum type="arabicPeriod"/>
            </a:pPr>
            <a:r>
              <a:rPr lang="en-US" sz="2800" dirty="0">
                <a:solidFill>
                  <a:srgbClr val="6E2405"/>
                </a:solidFill>
              </a:rPr>
              <a:t>Reflection: How did the process feel? What was hard? What was easy? Any key takeaways? </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12</a:t>
            </a:fld>
            <a:endParaRPr lang="en-US"/>
          </a:p>
        </p:txBody>
      </p:sp>
    </p:spTree>
    <p:extLst>
      <p:ext uri="{BB962C8B-B14F-4D97-AF65-F5344CB8AC3E}">
        <p14:creationId xmlns:p14="http://schemas.microsoft.com/office/powerpoint/2010/main" val="2941061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0803"/>
            <a:ext cx="12192000" cy="1704650"/>
          </a:xfrm>
        </p:spPr>
        <p:txBody>
          <a:bodyPr/>
          <a:lstStyle/>
          <a:p>
            <a:r>
              <a:rPr lang="en-US" dirty="0"/>
              <a:t>Insight to Impact</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4259" r="2369"/>
          <a:stretch/>
        </p:blipFill>
        <p:spPr>
          <a:xfrm>
            <a:off x="4588653" y="655704"/>
            <a:ext cx="3014693" cy="2711951"/>
          </a:xfrm>
          <a:prstGeom prst="rect">
            <a:avLst/>
          </a:prstGeom>
          <a:ln w="3175">
            <a:solidFill>
              <a:schemeClr val="tx1"/>
            </a:solidFill>
          </a:ln>
        </p:spPr>
      </p:pic>
      <p:sp>
        <p:nvSpPr>
          <p:cNvPr id="3" name="Slide Number Placeholder 2"/>
          <p:cNvSpPr>
            <a:spLocks noGrp="1"/>
          </p:cNvSpPr>
          <p:nvPr>
            <p:ph type="sldNum" sz="quarter" idx="12"/>
          </p:nvPr>
        </p:nvSpPr>
        <p:spPr/>
        <p:txBody>
          <a:bodyPr/>
          <a:lstStyle/>
          <a:p>
            <a:fld id="{063B872D-3AE9-4542-A461-B751CD6BB84C}" type="slidenum">
              <a:rPr lang="en-US" smtClean="0"/>
              <a:t>13</a:t>
            </a:fld>
            <a:endParaRPr lang="en-US"/>
          </a:p>
        </p:txBody>
      </p:sp>
    </p:spTree>
    <p:extLst>
      <p:ext uri="{BB962C8B-B14F-4D97-AF65-F5344CB8AC3E}">
        <p14:creationId xmlns:p14="http://schemas.microsoft.com/office/powerpoint/2010/main" val="2455051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Grant-Funded Efforts</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p:txBody>
          <a:bodyPr rIns="274320">
            <a:noAutofit/>
          </a:bodyPr>
          <a:lstStyle/>
          <a:p>
            <a:pPr marL="385754" indent="-385754">
              <a:spcBef>
                <a:spcPts val="0"/>
              </a:spcBef>
              <a:spcAft>
                <a:spcPts val="2100"/>
              </a:spcAft>
              <a:buFont typeface="+mj-lt"/>
              <a:buAutoNum type="arabicPeriod"/>
            </a:pPr>
            <a:r>
              <a:rPr lang="en-US" sz="2800" dirty="0"/>
              <a:t>Teacher Climate and Culture Committee</a:t>
            </a:r>
          </a:p>
          <a:p>
            <a:pPr marL="385754" indent="-385754">
              <a:spcBef>
                <a:spcPts val="0"/>
              </a:spcBef>
              <a:spcAft>
                <a:spcPts val="2100"/>
              </a:spcAft>
              <a:buFont typeface="+mj-lt"/>
              <a:buAutoNum type="arabicPeriod"/>
            </a:pPr>
            <a:r>
              <a:rPr lang="en-US" sz="2800" dirty="0"/>
              <a:t>“Resilience in Teacher Leadership” PD Session</a:t>
            </a:r>
          </a:p>
          <a:p>
            <a:pPr marL="385754" indent="-385754">
              <a:spcBef>
                <a:spcPts val="0"/>
              </a:spcBef>
              <a:spcAft>
                <a:spcPts val="2100"/>
              </a:spcAft>
              <a:buFont typeface="+mj-lt"/>
              <a:buAutoNum type="arabicPeriod"/>
            </a:pPr>
            <a:r>
              <a:rPr lang="en-US" sz="2800" dirty="0"/>
              <a:t>Tools to Help Reduce Burden</a:t>
            </a:r>
          </a:p>
          <a:p>
            <a:pPr lvl="1">
              <a:spcBef>
                <a:spcPts val="0"/>
              </a:spcBef>
              <a:spcAft>
                <a:spcPts val="2100"/>
              </a:spcAft>
            </a:pPr>
            <a:r>
              <a:rPr lang="en-US" sz="2400" dirty="0"/>
              <a:t>Atlas Curriculum Management</a:t>
            </a:r>
          </a:p>
          <a:p>
            <a:pPr lvl="1">
              <a:spcBef>
                <a:spcPts val="0"/>
              </a:spcBef>
              <a:spcAft>
                <a:spcPts val="2100"/>
              </a:spcAft>
            </a:pPr>
            <a:r>
              <a:rPr lang="en-US" sz="2400" dirty="0"/>
              <a:t>AI solutions (</a:t>
            </a:r>
            <a:r>
              <a:rPr lang="en-US" sz="2400" dirty="0" err="1"/>
              <a:t>SchoolAI</a:t>
            </a:r>
            <a:r>
              <a:rPr lang="en-US" sz="2400" dirty="0"/>
              <a:t>, MagicSchool.ai, </a:t>
            </a:r>
            <a:r>
              <a:rPr lang="en-US" sz="2400" dirty="0" err="1"/>
              <a:t>Diffit</a:t>
            </a:r>
            <a:r>
              <a:rPr lang="en-US" sz="2400" dirty="0"/>
              <a:t>)</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14</a:t>
            </a:fld>
            <a:endParaRPr lang="en-US"/>
          </a:p>
        </p:txBody>
      </p:sp>
    </p:spTree>
    <p:extLst>
      <p:ext uri="{BB962C8B-B14F-4D97-AF65-F5344CB8AC3E}">
        <p14:creationId xmlns:p14="http://schemas.microsoft.com/office/powerpoint/2010/main" val="1621227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Grant-Funded Efforts (1) </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222375"/>
            <a:ext cx="7926916" cy="4803775"/>
          </a:xfrm>
        </p:spPr>
        <p:txBody>
          <a:bodyPr rIns="274320">
            <a:noAutofit/>
          </a:bodyPr>
          <a:lstStyle/>
          <a:p>
            <a:pPr marL="385754" indent="-385754">
              <a:spcBef>
                <a:spcPts val="0"/>
              </a:spcBef>
              <a:spcAft>
                <a:spcPts val="2100"/>
              </a:spcAft>
              <a:buFont typeface="+mj-lt"/>
              <a:buAutoNum type="arabicPeriod"/>
            </a:pPr>
            <a:r>
              <a:rPr lang="en-US" sz="2800" dirty="0"/>
              <a:t>Teacher Climate and Culture Committee</a:t>
            </a:r>
          </a:p>
          <a:p>
            <a:pPr marL="401638" indent="0">
              <a:spcBef>
                <a:spcPts val="0"/>
              </a:spcBef>
              <a:spcAft>
                <a:spcPts val="2100"/>
              </a:spcAft>
              <a:buNone/>
            </a:pPr>
            <a:r>
              <a:rPr lang="en-US" sz="2400" i="1" dirty="0"/>
              <a:t>By creating the TC&amp;C Committee, our efforts will be more aligned to staff member needs, because those closest to the work will be providing information regarding the most important opportunities for improvement.</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930311" y="1567410"/>
            <a:ext cx="3447320" cy="2585490"/>
          </a:xfrm>
          <a:prstGeom prst="rect">
            <a:avLst/>
          </a:prstGeom>
          <a:ln w="3175">
            <a:solidFill>
              <a:schemeClr val="tx1"/>
            </a:solidFill>
          </a:ln>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2544" y="3821494"/>
            <a:ext cx="2628071" cy="1971053"/>
          </a:xfrm>
          <a:prstGeom prst="rect">
            <a:avLst/>
          </a:prstGeom>
          <a:ln w="3175">
            <a:solidFill>
              <a:schemeClr val="tx1"/>
            </a:solidFill>
          </a:ln>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856101" y="3888768"/>
            <a:ext cx="2995689" cy="2246767"/>
          </a:xfrm>
          <a:prstGeom prst="rect">
            <a:avLst/>
          </a:prstGeom>
          <a:ln w="3175">
            <a:solidFill>
              <a:schemeClr val="tx1"/>
            </a:solidFill>
          </a:ln>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969513" y="3866710"/>
            <a:ext cx="1582871" cy="2110495"/>
          </a:xfrm>
          <a:prstGeom prst="rect">
            <a:avLst/>
          </a:prstGeom>
          <a:ln w="3175">
            <a:solidFill>
              <a:schemeClr val="tx1"/>
            </a:solidFill>
          </a:ln>
        </p:spPr>
      </p:pic>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9524" r="18386" b="14286"/>
          <a:stretch/>
        </p:blipFill>
        <p:spPr>
          <a:xfrm>
            <a:off x="7744701" y="4903467"/>
            <a:ext cx="2224828" cy="1148838"/>
          </a:xfrm>
          <a:prstGeom prst="rect">
            <a:avLst/>
          </a:prstGeom>
          <a:ln w="3175">
            <a:solidFill>
              <a:schemeClr val="tx1"/>
            </a:solidFill>
          </a:ln>
        </p:spPr>
      </p:pic>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t="18990" b="6946"/>
          <a:stretch/>
        </p:blipFill>
        <p:spPr>
          <a:xfrm>
            <a:off x="10103060" y="3866710"/>
            <a:ext cx="1644459" cy="1623923"/>
          </a:xfrm>
          <a:prstGeom prst="rect">
            <a:avLst/>
          </a:prstGeom>
          <a:ln w="3175">
            <a:solidFill>
              <a:schemeClr val="tx1"/>
            </a:solidFill>
          </a:ln>
        </p:spPr>
      </p:pic>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3499802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Grant-Funded Efforts (2)</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p:txBody>
          <a:bodyPr rIns="274320">
            <a:noAutofit/>
          </a:bodyPr>
          <a:lstStyle/>
          <a:p>
            <a:pPr marL="0" indent="0">
              <a:lnSpc>
                <a:spcPct val="100000"/>
              </a:lnSpc>
              <a:spcBef>
                <a:spcPts val="0"/>
              </a:spcBef>
              <a:spcAft>
                <a:spcPts val="2100"/>
              </a:spcAft>
              <a:buNone/>
            </a:pPr>
            <a:r>
              <a:rPr lang="en-US" sz="2800" b="1" dirty="0"/>
              <a:t>Committee Focus on Evaluation</a:t>
            </a:r>
          </a:p>
          <a:p>
            <a:pPr marL="385754" indent="-385754">
              <a:lnSpc>
                <a:spcPct val="100000"/>
              </a:lnSpc>
              <a:spcBef>
                <a:spcPts val="0"/>
              </a:spcBef>
              <a:spcAft>
                <a:spcPts val="2100"/>
              </a:spcAft>
              <a:buFont typeface="+mj-lt"/>
              <a:buAutoNum type="arabicPeriod"/>
            </a:pPr>
            <a:r>
              <a:rPr lang="en-US" sz="2800" dirty="0"/>
              <a:t>Walkthroughs</a:t>
            </a:r>
          </a:p>
          <a:p>
            <a:pPr marL="385754" indent="-385754">
              <a:lnSpc>
                <a:spcPct val="100000"/>
              </a:lnSpc>
              <a:spcBef>
                <a:spcPts val="0"/>
              </a:spcBef>
              <a:spcAft>
                <a:spcPts val="2100"/>
              </a:spcAft>
              <a:buFont typeface="+mj-lt"/>
              <a:buAutoNum type="arabicPeriod"/>
            </a:pPr>
            <a:r>
              <a:rPr lang="en-US" sz="2800" dirty="0"/>
              <a:t>Staff Evaluation</a:t>
            </a:r>
          </a:p>
          <a:p>
            <a:pPr marL="385754" indent="-385754">
              <a:lnSpc>
                <a:spcPct val="100000"/>
              </a:lnSpc>
              <a:spcBef>
                <a:spcPts val="0"/>
              </a:spcBef>
              <a:spcAft>
                <a:spcPts val="2100"/>
              </a:spcAft>
              <a:buFont typeface="+mj-lt"/>
              <a:buAutoNum type="arabicPeriod"/>
            </a:pPr>
            <a:r>
              <a:rPr lang="en-US" sz="2800" dirty="0"/>
              <a:t>Student Growth Objectives and Professional Growth Objectives</a:t>
            </a:r>
          </a:p>
          <a:p>
            <a:pPr marL="385754" indent="-385754">
              <a:lnSpc>
                <a:spcPct val="100000"/>
              </a:lnSpc>
              <a:spcBef>
                <a:spcPts val="0"/>
              </a:spcBef>
              <a:spcAft>
                <a:spcPts val="2100"/>
              </a:spcAft>
              <a:buFont typeface="+mj-lt"/>
              <a:buAutoNum type="arabicPeriod"/>
            </a:pPr>
            <a:r>
              <a:rPr lang="en-US" sz="2800" dirty="0"/>
              <a:t>Professional Development Plans</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16</a:t>
            </a:fld>
            <a:endParaRPr lang="en-US"/>
          </a:p>
        </p:txBody>
      </p:sp>
    </p:spTree>
    <p:extLst>
      <p:ext uri="{BB962C8B-B14F-4D97-AF65-F5344CB8AC3E}">
        <p14:creationId xmlns:p14="http://schemas.microsoft.com/office/powerpoint/2010/main" val="2127036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Grant-Funded Efforts (3)</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p:txBody>
          <a:bodyPr rIns="274320">
            <a:noAutofit/>
          </a:bodyPr>
          <a:lstStyle/>
          <a:p>
            <a:pPr marL="0" indent="0">
              <a:lnSpc>
                <a:spcPct val="100000"/>
              </a:lnSpc>
              <a:spcBef>
                <a:spcPts val="0"/>
              </a:spcBef>
              <a:spcAft>
                <a:spcPts val="2100"/>
              </a:spcAft>
              <a:buNone/>
            </a:pPr>
            <a:r>
              <a:rPr lang="en-US" sz="2800" b="1" dirty="0"/>
              <a:t>Specific Focus on Walkthroughs</a:t>
            </a:r>
          </a:p>
          <a:p>
            <a:pPr marL="385754" indent="-385754">
              <a:lnSpc>
                <a:spcPct val="100000"/>
              </a:lnSpc>
              <a:spcBef>
                <a:spcPts val="0"/>
              </a:spcBef>
              <a:spcAft>
                <a:spcPts val="0"/>
              </a:spcAft>
              <a:buFont typeface="+mj-lt"/>
              <a:buAutoNum type="arabicPeriod"/>
            </a:pPr>
            <a:r>
              <a:rPr lang="en-US" sz="2800" dirty="0"/>
              <a:t>Purpose and trust </a:t>
            </a:r>
          </a:p>
          <a:p>
            <a:pPr lvl="1">
              <a:lnSpc>
                <a:spcPct val="100000"/>
              </a:lnSpc>
              <a:spcBef>
                <a:spcPts val="0"/>
              </a:spcBef>
              <a:spcAft>
                <a:spcPts val="0"/>
              </a:spcAft>
            </a:pPr>
            <a:r>
              <a:rPr lang="en-US" sz="2400" dirty="0"/>
              <a:t>Why are they occurring? Articulate purpose</a:t>
            </a:r>
          </a:p>
          <a:p>
            <a:pPr lvl="1">
              <a:lnSpc>
                <a:spcPct val="100000"/>
              </a:lnSpc>
              <a:spcBef>
                <a:spcPts val="0"/>
              </a:spcBef>
              <a:spcAft>
                <a:spcPts val="0"/>
              </a:spcAft>
            </a:pPr>
            <a:r>
              <a:rPr lang="en-US" sz="2400" dirty="0"/>
              <a:t>Trust that the purpose is not to “catch” people or build a case against them</a:t>
            </a:r>
          </a:p>
          <a:p>
            <a:pPr marL="385754" indent="-385754">
              <a:lnSpc>
                <a:spcPct val="100000"/>
              </a:lnSpc>
              <a:spcBef>
                <a:spcPts val="2100"/>
              </a:spcBef>
              <a:spcAft>
                <a:spcPts val="0"/>
              </a:spcAft>
              <a:buFont typeface="+mj-lt"/>
              <a:buAutoNum type="arabicPeriod"/>
            </a:pPr>
            <a:r>
              <a:rPr lang="en-US" sz="2800" dirty="0"/>
              <a:t>Effectiveness</a:t>
            </a:r>
          </a:p>
          <a:p>
            <a:pPr lvl="1">
              <a:lnSpc>
                <a:spcPct val="100000"/>
              </a:lnSpc>
              <a:spcBef>
                <a:spcPts val="0"/>
              </a:spcBef>
              <a:spcAft>
                <a:spcPts val="0"/>
              </a:spcAft>
            </a:pPr>
            <a:r>
              <a:rPr lang="en-US" sz="2400" dirty="0"/>
              <a:t>Timeliness of feedback</a:t>
            </a:r>
          </a:p>
          <a:p>
            <a:pPr lvl="1">
              <a:lnSpc>
                <a:spcPct val="100000"/>
              </a:lnSpc>
              <a:spcBef>
                <a:spcPts val="0"/>
              </a:spcBef>
              <a:spcAft>
                <a:spcPts val="0"/>
              </a:spcAft>
            </a:pPr>
            <a:r>
              <a:rPr lang="en-US" sz="2400" dirty="0"/>
              <a:t>Are they tied to actual efforts for systemic improvement?</a:t>
            </a:r>
          </a:p>
          <a:p>
            <a:pPr lvl="1">
              <a:lnSpc>
                <a:spcPct val="100000"/>
              </a:lnSpc>
              <a:spcBef>
                <a:spcPts val="0"/>
              </a:spcBef>
              <a:spcAft>
                <a:spcPts val="0"/>
              </a:spcAft>
            </a:pPr>
            <a:r>
              <a:rPr lang="en-US" sz="2400" dirty="0"/>
              <a:t>Teachers generally believe that walkthroughs are of greater value to administrators rather than to the teachers themselves.</a:t>
            </a:r>
          </a:p>
          <a:p>
            <a:pPr lvl="1">
              <a:lnSpc>
                <a:spcPct val="100000"/>
              </a:lnSpc>
              <a:spcBef>
                <a:spcPts val="0"/>
              </a:spcBef>
              <a:spcAft>
                <a:spcPts val="0"/>
              </a:spcAft>
            </a:pPr>
            <a:r>
              <a:rPr lang="en-US" sz="2400" dirty="0"/>
              <a:t>Walkthroughs can be seen as "drive-</a:t>
            </a:r>
            <a:r>
              <a:rPr lang="en-US" sz="2400" dirty="0" err="1"/>
              <a:t>bys</a:t>
            </a:r>
            <a:r>
              <a:rPr lang="en-US" sz="2400" dirty="0"/>
              <a:t>". The connection to larger improvement efforts is not readily apparent.</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17</a:t>
            </a:fld>
            <a:endParaRPr lang="en-US"/>
          </a:p>
        </p:txBody>
      </p:sp>
    </p:spTree>
    <p:extLst>
      <p:ext uri="{BB962C8B-B14F-4D97-AF65-F5344CB8AC3E}">
        <p14:creationId xmlns:p14="http://schemas.microsoft.com/office/powerpoint/2010/main" val="2919738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Grant-Funded Efforts (4)</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222375"/>
            <a:ext cx="5433483" cy="4803775"/>
          </a:xfrm>
        </p:spPr>
        <p:txBody>
          <a:bodyPr vert="horz" lIns="91440" tIns="45720" rIns="274320" bIns="45720" rtlCol="0" anchor="t">
            <a:noAutofit/>
          </a:bodyPr>
          <a:lstStyle/>
          <a:p>
            <a:pPr marL="401320" indent="-401320">
              <a:spcBef>
                <a:spcPts val="0"/>
              </a:spcBef>
              <a:spcAft>
                <a:spcPts val="2100"/>
              </a:spcAft>
              <a:buFont typeface="+mj-lt"/>
              <a:buAutoNum type="arabicPeriod" startAt="2"/>
            </a:pPr>
            <a:r>
              <a:rPr lang="en-US" sz="2800" dirty="0">
                <a:latin typeface="Palatino Linotype"/>
              </a:rPr>
              <a:t>“Resilience in Teacher Leadership” (</a:t>
            </a:r>
            <a:r>
              <a:rPr lang="en-US" sz="2800" dirty="0" err="1">
                <a:latin typeface="Palatino Linotype"/>
              </a:rPr>
              <a:t>RiTL</a:t>
            </a:r>
            <a:r>
              <a:rPr lang="en-US" sz="2800" dirty="0">
                <a:latin typeface="Palatino Linotype"/>
              </a:rPr>
              <a:t>) PD Session</a:t>
            </a:r>
            <a:endParaRPr lang="en-US" dirty="0">
              <a:latin typeface="Palatino Linotype"/>
            </a:endParaRPr>
          </a:p>
          <a:p>
            <a:pPr marL="401320" indent="0">
              <a:spcBef>
                <a:spcPts val="0"/>
              </a:spcBef>
              <a:spcAft>
                <a:spcPts val="2100"/>
              </a:spcAft>
              <a:buNone/>
            </a:pPr>
            <a:r>
              <a:rPr lang="en-US" sz="2400" i="1" dirty="0"/>
              <a:t>By developing the </a:t>
            </a:r>
            <a:r>
              <a:rPr lang="en-US" sz="2400" i="1" dirty="0" err="1"/>
              <a:t>RiTL</a:t>
            </a:r>
            <a:r>
              <a:rPr lang="en-US" sz="2400" i="1" dirty="0"/>
              <a:t> PD session, we will accelerate and broaden our work sharing the core principles of educational leadership, because the self-selected participants represent a “coalition of the willing” that can help set a foundation for these efforts.</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54543" y="1317693"/>
            <a:ext cx="2973119" cy="2229839"/>
          </a:xfrm>
          <a:prstGeom prst="rect">
            <a:avLst/>
          </a:prstGeom>
          <a:ln>
            <a:solidFill>
              <a:schemeClr val="tx1"/>
            </a:solidFill>
          </a:ln>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5920609" y="3975962"/>
            <a:ext cx="2267364" cy="1700523"/>
          </a:xfrm>
          <a:prstGeom prst="rect">
            <a:avLst/>
          </a:prstGeom>
          <a:ln>
            <a:solidFill>
              <a:schemeClr val="tx1"/>
            </a:solidFill>
          </a:ln>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7711934" y="2183410"/>
            <a:ext cx="4250269" cy="3187701"/>
          </a:xfrm>
          <a:prstGeom prst="rect">
            <a:avLst/>
          </a:prstGeom>
          <a:ln>
            <a:solidFill>
              <a:schemeClr val="tx1"/>
            </a:solidFill>
          </a:ln>
        </p:spPr>
      </p:pic>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18</a:t>
            </a:fld>
            <a:endParaRPr lang="en-US"/>
          </a:p>
        </p:txBody>
      </p:sp>
    </p:spTree>
    <p:extLst>
      <p:ext uri="{BB962C8B-B14F-4D97-AF65-F5344CB8AC3E}">
        <p14:creationId xmlns:p14="http://schemas.microsoft.com/office/powerpoint/2010/main" val="1212226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Grant-Funded Efforts (5)</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222375"/>
            <a:ext cx="7588249" cy="4803775"/>
          </a:xfrm>
        </p:spPr>
        <p:txBody>
          <a:bodyPr rIns="274320">
            <a:noAutofit/>
          </a:bodyPr>
          <a:lstStyle/>
          <a:p>
            <a:pPr marL="401638" indent="-401638">
              <a:spcBef>
                <a:spcPts val="0"/>
              </a:spcBef>
              <a:spcAft>
                <a:spcPts val="2100"/>
              </a:spcAft>
              <a:buFont typeface="+mj-lt"/>
              <a:buAutoNum type="arabicPeriod" startAt="3"/>
            </a:pPr>
            <a:r>
              <a:rPr lang="en-US" sz="2800" dirty="0"/>
              <a:t>Tools to Help Reduce Burden</a:t>
            </a:r>
          </a:p>
          <a:p>
            <a:pPr marL="401638" indent="0">
              <a:spcBef>
                <a:spcPts val="0"/>
              </a:spcBef>
              <a:spcAft>
                <a:spcPts val="2100"/>
              </a:spcAft>
              <a:buNone/>
            </a:pPr>
            <a:r>
              <a:rPr lang="en-US" sz="2800" i="1" dirty="0"/>
              <a:t>By purchasing tools designed to help reduce the burden on educators, our improvement efforts can begin to show a real impact, because the tools are designed to simplify processes that cause ongoing challenges for staff.</a:t>
            </a:r>
            <a:endParaRPr lang="en-US" sz="2800" dirty="0"/>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19</a:t>
            </a:fld>
            <a:endParaRPr lang="en-US"/>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7136875" y="1780778"/>
            <a:ext cx="4467225" cy="3350419"/>
          </a:xfrm>
          <a:prstGeom prst="rect">
            <a:avLst/>
          </a:prstGeom>
          <a:ln>
            <a:solidFill>
              <a:schemeClr val="tx1"/>
            </a:solidFill>
          </a:ln>
        </p:spPr>
      </p:pic>
    </p:spTree>
    <p:extLst>
      <p:ext uri="{BB962C8B-B14F-4D97-AF65-F5344CB8AC3E}">
        <p14:creationId xmlns:p14="http://schemas.microsoft.com/office/powerpoint/2010/main" val="305732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Presentation Objectives</a:t>
            </a:r>
          </a:p>
        </p:txBody>
      </p:sp>
      <p:sp>
        <p:nvSpPr>
          <p:cNvPr id="5" name="Text Placeholder 4"/>
          <p:cNvSpPr>
            <a:spLocks noGrp="1"/>
          </p:cNvSpPr>
          <p:nvPr>
            <p:ph type="body" sz="quarter" idx="11"/>
          </p:nvPr>
        </p:nvSpPr>
        <p:spPr/>
        <p:txBody>
          <a:bodyPr>
            <a:noAutofit/>
          </a:bodyPr>
          <a:lstStyle/>
          <a:p>
            <a:pPr>
              <a:spcBef>
                <a:spcPts val="0"/>
              </a:spcBef>
              <a:spcAft>
                <a:spcPts val="1200"/>
              </a:spcAft>
            </a:pPr>
            <a:r>
              <a:rPr lang="en-US" sz="2800" dirty="0"/>
              <a:t>Understand how Dunellen Public Schools is creating capacity for professional growth through committee work, professional development, and communication strategies.</a:t>
            </a:r>
          </a:p>
          <a:p>
            <a:pPr>
              <a:spcBef>
                <a:spcPts val="0"/>
              </a:spcBef>
              <a:spcAft>
                <a:spcPts val="1200"/>
              </a:spcAft>
            </a:pPr>
            <a:r>
              <a:rPr lang="en-US" sz="2800" dirty="0"/>
              <a:t>Reflect on current practices and identify time-consuming or repetitive tasks that may hinder instructional impact.</a:t>
            </a:r>
          </a:p>
          <a:p>
            <a:pPr>
              <a:spcBef>
                <a:spcPts val="0"/>
              </a:spcBef>
              <a:spcAft>
                <a:spcPts val="1200"/>
              </a:spcAft>
            </a:pPr>
            <a:r>
              <a:rPr lang="en-US" sz="2800" dirty="0"/>
              <a:t>Collaboratively generate strategies to increase staff leadership and participation in school improvement efforts.</a:t>
            </a:r>
          </a:p>
          <a:p>
            <a:pPr>
              <a:spcBef>
                <a:spcPts val="0"/>
              </a:spcBef>
              <a:spcAft>
                <a:spcPts val="1200"/>
              </a:spcAft>
            </a:pPr>
            <a:r>
              <a:rPr lang="en-US" sz="2800" dirty="0"/>
              <a:t>Identify practical changes that teams can make to advance a unified vision for student growth.</a:t>
            </a:r>
          </a:p>
        </p:txBody>
      </p:sp>
    </p:spTree>
    <p:extLst>
      <p:ext uri="{BB962C8B-B14F-4D97-AF65-F5344CB8AC3E}">
        <p14:creationId xmlns:p14="http://schemas.microsoft.com/office/powerpoint/2010/main" val="2755940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Grant-Funded Efforts (Future!)</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p:txBody>
          <a:bodyPr rIns="274320">
            <a:noAutofit/>
          </a:bodyPr>
          <a:lstStyle/>
          <a:p>
            <a:pPr marL="385754" indent="-385754">
              <a:spcBef>
                <a:spcPts val="0"/>
              </a:spcBef>
              <a:spcAft>
                <a:spcPts val="2100"/>
              </a:spcAft>
              <a:buFont typeface="+mj-lt"/>
              <a:buAutoNum type="arabicPeriod"/>
            </a:pPr>
            <a:r>
              <a:rPr lang="en-US" sz="2800" dirty="0"/>
              <a:t>Teacher Climate and Culture Grant Committee </a:t>
            </a:r>
          </a:p>
          <a:p>
            <a:pPr lvl="1">
              <a:spcBef>
                <a:spcPts val="0"/>
              </a:spcBef>
              <a:spcAft>
                <a:spcPts val="2100"/>
              </a:spcAft>
            </a:pPr>
            <a:r>
              <a:rPr lang="en-US" sz="2400" dirty="0"/>
              <a:t>Continue work of the on a monthly basis</a:t>
            </a:r>
          </a:p>
          <a:p>
            <a:pPr marL="385754" indent="-385754">
              <a:spcBef>
                <a:spcPts val="0"/>
              </a:spcBef>
              <a:spcAft>
                <a:spcPts val="2100"/>
              </a:spcAft>
              <a:buFont typeface="+mj-lt"/>
              <a:buAutoNum type="arabicPeriod"/>
            </a:pPr>
            <a:r>
              <a:rPr lang="en-US" sz="2800" dirty="0"/>
              <a:t>Learning Experience Leaders (LEL’s) </a:t>
            </a:r>
          </a:p>
          <a:p>
            <a:pPr lvl="1">
              <a:spcBef>
                <a:spcPts val="0"/>
              </a:spcBef>
              <a:spcAft>
                <a:spcPts val="2100"/>
              </a:spcAft>
            </a:pPr>
            <a:r>
              <a:rPr lang="en-US" sz="2400" dirty="0"/>
              <a:t>Create LEL’s as a formal educator leadership role to help facilitate improvement efforts (AI, Curriculum, PLC’s, MTSS)</a:t>
            </a:r>
          </a:p>
          <a:p>
            <a:pPr marL="385754" indent="-385754">
              <a:spcBef>
                <a:spcPts val="0"/>
              </a:spcBef>
              <a:spcAft>
                <a:spcPts val="2100"/>
              </a:spcAft>
              <a:buFont typeface="+mj-lt"/>
              <a:buAutoNum type="arabicPeriod"/>
            </a:pPr>
            <a:r>
              <a:rPr lang="en-US" sz="2800" dirty="0"/>
              <a:t>Identify New Leverage Points</a:t>
            </a:r>
          </a:p>
          <a:p>
            <a:pPr lvl="1">
              <a:spcBef>
                <a:spcPts val="0"/>
              </a:spcBef>
              <a:spcAft>
                <a:spcPts val="2100"/>
              </a:spcAft>
            </a:pPr>
            <a:r>
              <a:rPr lang="en-US" sz="2400" dirty="0"/>
              <a:t>Use other structures, such as evaluation waivers and the Labor Management Collaborative, to help inform and guide additional improvements</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20</a:t>
            </a:fld>
            <a:endParaRPr lang="en-US"/>
          </a:p>
        </p:txBody>
      </p:sp>
    </p:spTree>
    <p:extLst>
      <p:ext uri="{BB962C8B-B14F-4D97-AF65-F5344CB8AC3E}">
        <p14:creationId xmlns:p14="http://schemas.microsoft.com/office/powerpoint/2010/main" val="4142045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0803"/>
            <a:ext cx="12192000" cy="1704650"/>
          </a:xfrm>
        </p:spPr>
        <p:txBody>
          <a:bodyPr/>
          <a:lstStyle/>
          <a:p>
            <a:r>
              <a:rPr lang="en-US" dirty="0"/>
              <a:t>Vision Mapping</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232" y="887302"/>
            <a:ext cx="3829536" cy="2560320"/>
          </a:xfrm>
          <a:prstGeom prst="rect">
            <a:avLst/>
          </a:prstGeom>
        </p:spPr>
      </p:pic>
      <p:sp>
        <p:nvSpPr>
          <p:cNvPr id="3" name="Slide Number Placeholder 2"/>
          <p:cNvSpPr>
            <a:spLocks noGrp="1"/>
          </p:cNvSpPr>
          <p:nvPr>
            <p:ph type="sldNum" sz="quarter" idx="12"/>
          </p:nvPr>
        </p:nvSpPr>
        <p:spPr/>
        <p:txBody>
          <a:bodyPr/>
          <a:lstStyle/>
          <a:p>
            <a:fld id="{063B872D-3AE9-4542-A461-B751CD6BB84C}" type="slidenum">
              <a:rPr lang="en-US" smtClean="0"/>
              <a:t>21</a:t>
            </a:fld>
            <a:endParaRPr lang="en-US"/>
          </a:p>
        </p:txBody>
      </p:sp>
    </p:spTree>
    <p:extLst>
      <p:ext uri="{BB962C8B-B14F-4D97-AF65-F5344CB8AC3E}">
        <p14:creationId xmlns:p14="http://schemas.microsoft.com/office/powerpoint/2010/main" val="2598582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Your Turn</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p:txBody>
          <a:bodyPr rIns="274320">
            <a:noAutofit/>
          </a:bodyPr>
          <a:lstStyle/>
          <a:p>
            <a:pPr marL="385754" indent="-385754">
              <a:spcBef>
                <a:spcPts val="0"/>
              </a:spcBef>
              <a:spcAft>
                <a:spcPts val="2100"/>
              </a:spcAft>
              <a:buFont typeface="+mj-lt"/>
              <a:buAutoNum type="arabicPeriod"/>
            </a:pPr>
            <a:r>
              <a:rPr lang="en-US" sz="2800" dirty="0"/>
              <a:t>Identify areas for improvement</a:t>
            </a:r>
          </a:p>
          <a:p>
            <a:pPr marL="385754" indent="-385754">
              <a:spcBef>
                <a:spcPts val="0"/>
              </a:spcBef>
              <a:spcAft>
                <a:spcPts val="2100"/>
              </a:spcAft>
              <a:buFont typeface="+mj-lt"/>
              <a:buAutoNum type="arabicPeriod"/>
            </a:pPr>
            <a:r>
              <a:rPr lang="en-US" sz="2800" dirty="0"/>
              <a:t>Determine leverage points </a:t>
            </a:r>
          </a:p>
          <a:p>
            <a:pPr marL="385754" indent="-385754">
              <a:spcBef>
                <a:spcPts val="0"/>
              </a:spcBef>
              <a:spcAft>
                <a:spcPts val="2100"/>
              </a:spcAft>
              <a:buFont typeface="+mj-lt"/>
              <a:buAutoNum type="arabicPeriod"/>
            </a:pPr>
            <a:r>
              <a:rPr lang="en-US" sz="2800" dirty="0"/>
              <a:t>Find ways to reallocate resources</a:t>
            </a:r>
          </a:p>
          <a:p>
            <a:pPr marL="385754" indent="-385754">
              <a:spcBef>
                <a:spcPts val="0"/>
              </a:spcBef>
              <a:spcAft>
                <a:spcPts val="2100"/>
              </a:spcAft>
              <a:buFont typeface="+mj-lt"/>
              <a:buAutoNum type="arabicPeriod"/>
            </a:pPr>
            <a:r>
              <a:rPr lang="en-US" sz="2800" dirty="0"/>
              <a:t>Iterate</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22</a:t>
            </a:fld>
            <a:endParaRPr lang="en-US"/>
          </a:p>
        </p:txBody>
      </p:sp>
    </p:spTree>
    <p:extLst>
      <p:ext uri="{BB962C8B-B14F-4D97-AF65-F5344CB8AC3E}">
        <p14:creationId xmlns:p14="http://schemas.microsoft.com/office/powerpoint/2010/main" val="2023425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0803"/>
            <a:ext cx="12192000" cy="1704650"/>
          </a:xfrm>
        </p:spPr>
        <p:txBody>
          <a:bodyPr/>
          <a:lstStyle/>
          <a:p>
            <a:r>
              <a:rPr lang="en-US" dirty="0"/>
              <a:t>Closing</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9750" y="852953"/>
            <a:ext cx="2512499" cy="2657850"/>
          </a:xfrm>
          <a:prstGeom prst="rect">
            <a:avLst/>
          </a:prstGeom>
        </p:spPr>
      </p:pic>
      <p:sp>
        <p:nvSpPr>
          <p:cNvPr id="3" name="Slide Number Placeholder 2"/>
          <p:cNvSpPr>
            <a:spLocks noGrp="1"/>
          </p:cNvSpPr>
          <p:nvPr>
            <p:ph type="sldNum" sz="quarter" idx="12"/>
          </p:nvPr>
        </p:nvSpPr>
        <p:spPr/>
        <p:txBody>
          <a:bodyPr/>
          <a:lstStyle/>
          <a:p>
            <a:fld id="{063B872D-3AE9-4542-A461-B751CD6BB84C}" type="slidenum">
              <a:rPr lang="en-US" smtClean="0"/>
              <a:t>23</a:t>
            </a:fld>
            <a:endParaRPr lang="en-US"/>
          </a:p>
        </p:txBody>
      </p:sp>
    </p:spTree>
    <p:extLst>
      <p:ext uri="{BB962C8B-B14F-4D97-AF65-F5344CB8AC3E}">
        <p14:creationId xmlns:p14="http://schemas.microsoft.com/office/powerpoint/2010/main" val="3345128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p:txBody>
          <a:bodyPr rIns="274320">
            <a:noAutofit/>
          </a:bodyPr>
          <a:lstStyle/>
          <a:p>
            <a:pPr marL="385754" indent="-385754">
              <a:spcBef>
                <a:spcPts val="0"/>
              </a:spcBef>
              <a:spcAft>
                <a:spcPts val="2100"/>
              </a:spcAft>
              <a:buFont typeface="+mj-lt"/>
              <a:buAutoNum type="arabicPeriod"/>
            </a:pPr>
            <a:r>
              <a:rPr lang="en-US" sz="2800" dirty="0"/>
              <a:t>This work is hard but valuable</a:t>
            </a:r>
          </a:p>
          <a:p>
            <a:pPr marL="385754" indent="-385754">
              <a:spcBef>
                <a:spcPts val="0"/>
              </a:spcBef>
              <a:spcAft>
                <a:spcPts val="2100"/>
              </a:spcAft>
              <a:buFont typeface="+mj-lt"/>
              <a:buAutoNum type="arabicPeriod"/>
            </a:pPr>
            <a:r>
              <a:rPr lang="en-US" sz="2800" dirty="0"/>
              <a:t>Ask those closest to the work to participate</a:t>
            </a:r>
          </a:p>
          <a:p>
            <a:pPr marL="385754" indent="-385754">
              <a:spcBef>
                <a:spcPts val="0"/>
              </a:spcBef>
              <a:spcAft>
                <a:spcPts val="2100"/>
              </a:spcAft>
              <a:buFont typeface="+mj-lt"/>
              <a:buAutoNum type="arabicPeriod"/>
            </a:pPr>
            <a:r>
              <a:rPr lang="en-US" sz="2800" dirty="0"/>
              <a:t>Use a simple process to identify and address improvements</a:t>
            </a:r>
          </a:p>
          <a:p>
            <a:pPr marL="385754" indent="-385754">
              <a:spcBef>
                <a:spcPts val="0"/>
              </a:spcBef>
              <a:spcAft>
                <a:spcPts val="2100"/>
              </a:spcAft>
              <a:buFont typeface="+mj-lt"/>
              <a:buAutoNum type="arabicPeriod"/>
            </a:pPr>
            <a:r>
              <a:rPr lang="en-US" sz="2800" dirty="0"/>
              <a:t>Some challenges can be overcome easily but others are much harder</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24</a:t>
            </a:fld>
            <a:endParaRPr lang="en-US"/>
          </a:p>
        </p:txBody>
      </p:sp>
    </p:spTree>
    <p:extLst>
      <p:ext uri="{BB962C8B-B14F-4D97-AF65-F5344CB8AC3E}">
        <p14:creationId xmlns:p14="http://schemas.microsoft.com/office/powerpoint/2010/main" val="639917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dirty="0"/>
              <a:t>Acknowledgments</a:t>
            </a:r>
          </a:p>
        </p:txBody>
      </p:sp>
      <p:sp>
        <p:nvSpPr>
          <p:cNvPr id="8" name="Content Placeholder 2">
            <a:extLst>
              <a:ext uri="{FF2B5EF4-FFF2-40B4-BE49-F238E27FC236}">
                <a16:creationId xmlns:a16="http://schemas.microsoft.com/office/drawing/2014/main" id="{E9874AE8-299A-4291-A192-680A38ECBC08}"/>
              </a:ext>
            </a:extLst>
          </p:cNvPr>
          <p:cNvSpPr txBox="1">
            <a:spLocks/>
          </p:cNvSpPr>
          <p:nvPr/>
        </p:nvSpPr>
        <p:spPr>
          <a:xfrm>
            <a:off x="171451" y="1222375"/>
            <a:ext cx="11849100" cy="4509685"/>
          </a:xfrm>
          <a:prstGeom prst="rect">
            <a:avLst/>
          </a:prstGeom>
        </p:spPr>
        <p:txBody>
          <a:bodyPr rIns="274320">
            <a:no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100"/>
              </a:spcAft>
              <a:buNone/>
            </a:pPr>
            <a:r>
              <a:rPr lang="en-US" sz="2800" dirty="0"/>
              <a:t>Thank you to:</a:t>
            </a:r>
          </a:p>
          <a:p>
            <a:pPr>
              <a:spcBef>
                <a:spcPts val="0"/>
              </a:spcBef>
              <a:spcAft>
                <a:spcPts val="2100"/>
              </a:spcAft>
            </a:pPr>
            <a:r>
              <a:rPr lang="en-US" sz="2800" dirty="0"/>
              <a:t>The New Jersey Department of Education</a:t>
            </a:r>
          </a:p>
          <a:p>
            <a:pPr>
              <a:spcBef>
                <a:spcPts val="0"/>
              </a:spcBef>
              <a:spcAft>
                <a:spcPts val="2100"/>
              </a:spcAft>
            </a:pPr>
            <a:r>
              <a:rPr lang="en-US" sz="2800" dirty="0"/>
              <a:t>The Dunellen Board of Education</a:t>
            </a:r>
          </a:p>
          <a:p>
            <a:pPr>
              <a:spcBef>
                <a:spcPts val="0"/>
              </a:spcBef>
              <a:spcAft>
                <a:spcPts val="2100"/>
              </a:spcAft>
            </a:pPr>
            <a:r>
              <a:rPr lang="en-US" sz="2800" dirty="0"/>
              <a:t>The incredible faculty and staff of Dunellen Public Schools</a:t>
            </a:r>
          </a:p>
          <a:p>
            <a:pPr>
              <a:spcBef>
                <a:spcPts val="0"/>
              </a:spcBef>
              <a:spcAft>
                <a:spcPts val="2100"/>
              </a:spcAft>
            </a:pPr>
            <a:r>
              <a:rPr lang="en-US" sz="2800" dirty="0"/>
              <a:t>Our amazing students and Families</a:t>
            </a:r>
          </a:p>
          <a:p>
            <a:pPr>
              <a:spcBef>
                <a:spcPts val="0"/>
              </a:spcBef>
              <a:spcAft>
                <a:spcPts val="2100"/>
              </a:spcAft>
            </a:pPr>
            <a:r>
              <a:rPr lang="en-US" sz="2800" dirty="0"/>
              <a:t>The wonderful educators and partners we have met along the way!</a:t>
            </a:r>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25</a:t>
            </a:fld>
            <a:endParaRPr lang="en-US"/>
          </a:p>
        </p:txBody>
      </p:sp>
    </p:spTree>
    <p:extLst>
      <p:ext uri="{BB962C8B-B14F-4D97-AF65-F5344CB8AC3E}">
        <p14:creationId xmlns:p14="http://schemas.microsoft.com/office/powerpoint/2010/main" val="1153922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dirty="0"/>
              <a:t>Contact Us</a:t>
            </a:r>
          </a:p>
        </p:txBody>
      </p:sp>
      <p:pic>
        <p:nvPicPr>
          <p:cNvPr id="6" name="Picture 5" descr="Dunellen Public Schools Logo" title="Dunellen Logo"/>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004491" y="1682033"/>
            <a:ext cx="2183018" cy="2165650"/>
          </a:xfrm>
          <a:prstGeom prst="rect">
            <a:avLst/>
          </a:prstGeom>
        </p:spPr>
      </p:pic>
      <p:sp>
        <p:nvSpPr>
          <p:cNvPr id="8" name="Content Placeholder 2">
            <a:extLst>
              <a:ext uri="{FF2B5EF4-FFF2-40B4-BE49-F238E27FC236}">
                <a16:creationId xmlns:a16="http://schemas.microsoft.com/office/drawing/2014/main" id="{E9874AE8-299A-4291-A192-680A38ECBC08}"/>
              </a:ext>
            </a:extLst>
          </p:cNvPr>
          <p:cNvSpPr txBox="1">
            <a:spLocks/>
          </p:cNvSpPr>
          <p:nvPr/>
        </p:nvSpPr>
        <p:spPr>
          <a:xfrm>
            <a:off x="171450" y="4022633"/>
            <a:ext cx="11849100" cy="729254"/>
          </a:xfrm>
          <a:prstGeom prst="rect">
            <a:avLst/>
          </a:prstGeom>
        </p:spPr>
        <p:txBody>
          <a:bodyPr rIns="274320">
            <a:no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2100"/>
              </a:spcAft>
              <a:buNone/>
            </a:pPr>
            <a:r>
              <a:rPr lang="en-US" sz="2800" dirty="0"/>
              <a:t>Please reach out – we love to collaborate and learn from others!</a:t>
            </a:r>
          </a:p>
        </p:txBody>
      </p:sp>
      <p:sp>
        <p:nvSpPr>
          <p:cNvPr id="11" name="Website" descr="Dunellen Public Schools Homepage" title="Dunellen Homepage">
            <a:extLst>
              <a:ext uri="{FF2B5EF4-FFF2-40B4-BE49-F238E27FC236}">
                <a16:creationId xmlns:a16="http://schemas.microsoft.com/office/drawing/2014/main" id="{4E6DD0DE-325E-47CB-9D78-EE0FDE0A111F}"/>
              </a:ext>
            </a:extLst>
          </p:cNvPr>
          <p:cNvSpPr>
            <a:spLocks noGrp="1"/>
          </p:cNvSpPr>
          <p:nvPr>
            <p:ph idx="1"/>
          </p:nvPr>
        </p:nvSpPr>
        <p:spPr>
          <a:xfrm>
            <a:off x="0" y="4763069"/>
            <a:ext cx="12192000" cy="1117918"/>
          </a:xfrm>
        </p:spPr>
        <p:txBody>
          <a:bodyPr>
            <a:normAutofit fontScale="92500" lnSpcReduction="20000"/>
          </a:bodyPr>
          <a:lstStyle/>
          <a:p>
            <a:r>
              <a:rPr lang="en-US" dirty="0"/>
              <a:t>Dunellen Public Schools</a:t>
            </a:r>
          </a:p>
          <a:p>
            <a:r>
              <a:rPr lang="en-US" dirty="0">
                <a:solidFill>
                  <a:srgbClr val="0000FF"/>
                </a:solidFill>
                <a:hlinkClick r:id="rId3"/>
              </a:rPr>
              <a:t>www.dunellenschools.org</a:t>
            </a:r>
            <a:endParaRPr lang="en-US" dirty="0">
              <a:solidFill>
                <a:srgbClr val="0000FF"/>
              </a:solidFill>
            </a:endParaRPr>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26</a:t>
            </a:fld>
            <a:endParaRPr lang="en-US"/>
          </a:p>
        </p:txBody>
      </p:sp>
    </p:spTree>
    <p:extLst>
      <p:ext uri="{BB962C8B-B14F-4D97-AF65-F5344CB8AC3E}">
        <p14:creationId xmlns:p14="http://schemas.microsoft.com/office/powerpoint/2010/main" val="213712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Do Now - </a:t>
            </a:r>
            <a:r>
              <a:rPr lang="en-US" sz="5400" dirty="0"/>
              <a:t>Drop the Anchor! </a:t>
            </a:r>
            <a:endParaRPr lang="en-US" dirty="0"/>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p:txBody>
          <a:bodyPr rIns="274320">
            <a:noAutofit/>
          </a:bodyPr>
          <a:lstStyle/>
          <a:p>
            <a:pPr marL="385754" indent="-385754">
              <a:spcBef>
                <a:spcPts val="0"/>
              </a:spcBef>
              <a:spcAft>
                <a:spcPts val="2100"/>
              </a:spcAft>
              <a:buFont typeface="+mj-lt"/>
              <a:buAutoNum type="arabicPeriod"/>
            </a:pPr>
            <a:r>
              <a:rPr lang="en-US" sz="2800" dirty="0"/>
              <a:t>What type of work is very time consuming? </a:t>
            </a:r>
          </a:p>
          <a:p>
            <a:pPr marL="385754" indent="-385754">
              <a:spcBef>
                <a:spcPts val="0"/>
              </a:spcBef>
              <a:spcAft>
                <a:spcPts val="2100"/>
              </a:spcAft>
              <a:buFont typeface="+mj-lt"/>
              <a:buAutoNum type="arabicPeriod"/>
            </a:pPr>
            <a:r>
              <a:rPr lang="en-US" sz="2800" dirty="0"/>
              <a:t>What type of work is necessary but repetitive?</a:t>
            </a:r>
          </a:p>
          <a:p>
            <a:pPr marL="385754" indent="-385754">
              <a:spcBef>
                <a:spcPts val="0"/>
              </a:spcBef>
              <a:spcAft>
                <a:spcPts val="2100"/>
              </a:spcAft>
              <a:buFont typeface="+mj-lt"/>
              <a:buAutoNum type="arabicPeriod"/>
            </a:pPr>
            <a:r>
              <a:rPr lang="en-US" sz="2800" dirty="0"/>
              <a:t>What solutions have you personally implemented that might benefit others?</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3854616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0803"/>
            <a:ext cx="12192000" cy="1704650"/>
          </a:xfrm>
        </p:spPr>
        <p:txBody>
          <a:bodyPr/>
          <a:lstStyle/>
          <a:p>
            <a:r>
              <a:rPr lang="en-US" dirty="0"/>
              <a:t>Vision and Framing</a:t>
            </a:r>
          </a:p>
        </p:txBody>
      </p:sp>
      <p:pic>
        <p:nvPicPr>
          <p:cNvPr id="5" name="Picture 4" descr="Dunellen Public Schools Logo" title="Dunellen Logo"/>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49276" y="812914"/>
            <a:ext cx="2693449" cy="2672021"/>
          </a:xfrm>
          <a:prstGeom prst="rect">
            <a:avLst/>
          </a:prstGeom>
        </p:spPr>
      </p:pic>
      <p:sp>
        <p:nvSpPr>
          <p:cNvPr id="3" name="Slide Number Placeholder 2"/>
          <p:cNvSpPr>
            <a:spLocks noGrp="1"/>
          </p:cNvSpPr>
          <p:nvPr>
            <p:ph type="sldNum" sz="quarter" idx="12"/>
          </p:nvPr>
        </p:nvSpPr>
        <p:spPr/>
        <p:txBody>
          <a:bodyPr/>
          <a:lstStyle/>
          <a:p>
            <a:fld id="{063B872D-3AE9-4542-A461-B751CD6BB84C}" type="slidenum">
              <a:rPr lang="en-US" smtClean="0"/>
              <a:t>4</a:t>
            </a:fld>
            <a:endParaRPr lang="en-US"/>
          </a:p>
        </p:txBody>
      </p:sp>
    </p:spTree>
    <p:extLst>
      <p:ext uri="{BB962C8B-B14F-4D97-AF65-F5344CB8AC3E}">
        <p14:creationId xmlns:p14="http://schemas.microsoft.com/office/powerpoint/2010/main" val="202950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About Us</a:t>
            </a:r>
          </a:p>
        </p:txBody>
      </p:sp>
      <p:pic>
        <p:nvPicPr>
          <p:cNvPr id="5" name="Picture 4" descr="Dunellen One-Pager&#10;&#10;One page overview of Dunellen Public Schools (Pillars, Areas of Focus, Mission Statement, Students/Community at a Glance)&#10;&#10;Three Pillars: Building Relationships, Creativity and Innovation, Small Town Vibes&#10;&#10;Areas of Focus: Academic Success and Data Use, Student Wellness and School Climate, Operational Efficiency, Community Engagement&#10;&#10;Students at a Glance: 3 schools, 1400+ students PK through 12, 58% Hispanic, 22% White, 13% Black, 53% Economically Disadvantaged. 19&amp; Multilingual Learners&#10;&#10;Community at a Glance: One square mile, Five Borough Parks, Growing Downtown, NJ Transit Stop, Easy access to Route 18, 22, 287, Strong public school support, Amazing diversity&#10;&#10;Mission Statement: The mission of Dunellen Public Schools is to prepare our students to meet the emotional and social challenges of the future by providing them with the essential skills necessary to acquire a common body of knowledge and understanding, and by providing a safe, caring, and stimulating learning environment, where students respect themselves and others, share their talents with the wider community, and recognize the need to pursue excellence in their liv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200" y="1215118"/>
            <a:ext cx="6441601" cy="4976137"/>
          </a:xfrm>
          <a:prstGeom prst="rect">
            <a:avLst/>
          </a:prstGeom>
        </p:spPr>
      </p:pic>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5</a:t>
            </a:fld>
            <a:endParaRPr lang="en-US"/>
          </a:p>
        </p:txBody>
      </p:sp>
    </p:spTree>
    <p:extLst>
      <p:ext uri="{BB962C8B-B14F-4D97-AF65-F5344CB8AC3E}">
        <p14:creationId xmlns:p14="http://schemas.microsoft.com/office/powerpoint/2010/main" val="111909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Securing Dunellen’s Future</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p:txBody>
          <a:bodyPr rIns="274320">
            <a:noAutofit/>
          </a:bodyPr>
          <a:lstStyle/>
          <a:p>
            <a:pPr marL="385754" indent="-385754">
              <a:spcBef>
                <a:spcPts val="0"/>
              </a:spcBef>
              <a:spcAft>
                <a:spcPts val="2100"/>
              </a:spcAft>
              <a:buFont typeface="+mj-lt"/>
              <a:buAutoNum type="arabicPeriod"/>
            </a:pPr>
            <a:r>
              <a:rPr lang="en-US" sz="2800" dirty="0"/>
              <a:t>What it entails:</a:t>
            </a:r>
          </a:p>
          <a:p>
            <a:pPr lvl="1">
              <a:spcBef>
                <a:spcPts val="0"/>
              </a:spcBef>
              <a:spcAft>
                <a:spcPts val="2100"/>
              </a:spcAft>
            </a:pPr>
            <a:r>
              <a:rPr lang="en-US" sz="2400" dirty="0"/>
              <a:t>Building collaborative and innovative structures throughout the system to empower stakeholders </a:t>
            </a:r>
          </a:p>
          <a:p>
            <a:pPr marL="385754" indent="-385754">
              <a:spcBef>
                <a:spcPts val="0"/>
              </a:spcBef>
              <a:spcAft>
                <a:spcPts val="2100"/>
              </a:spcAft>
              <a:buFont typeface="+mj-lt"/>
              <a:buAutoNum type="arabicPeriod"/>
            </a:pPr>
            <a:r>
              <a:rPr lang="en-US" sz="2800" dirty="0"/>
              <a:t>Who has to be involved</a:t>
            </a:r>
          </a:p>
          <a:p>
            <a:pPr lvl="1">
              <a:spcBef>
                <a:spcPts val="0"/>
              </a:spcBef>
              <a:spcAft>
                <a:spcPts val="2100"/>
              </a:spcAft>
            </a:pPr>
            <a:r>
              <a:rPr lang="en-US" sz="2400" dirty="0"/>
              <a:t>The people closest to the work, plus those who can make the work stick</a:t>
            </a:r>
          </a:p>
          <a:p>
            <a:pPr marL="385754" indent="-385754">
              <a:spcBef>
                <a:spcPts val="0"/>
              </a:spcBef>
              <a:spcAft>
                <a:spcPts val="2100"/>
              </a:spcAft>
              <a:buFont typeface="+mj-lt"/>
              <a:buAutoNum type="arabicPeriod"/>
            </a:pPr>
            <a:r>
              <a:rPr lang="en-US" sz="2800" dirty="0"/>
              <a:t>How the work has to progress</a:t>
            </a:r>
          </a:p>
          <a:p>
            <a:pPr lvl="1">
              <a:spcBef>
                <a:spcPts val="0"/>
              </a:spcBef>
              <a:spcAft>
                <a:spcPts val="2100"/>
              </a:spcAft>
            </a:pPr>
            <a:r>
              <a:rPr lang="en-US" sz="2400" dirty="0"/>
              <a:t>Through patience, dialogue, feedback, and a willingness to change course</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6</a:t>
            </a:fld>
            <a:endParaRPr lang="en-US"/>
          </a:p>
        </p:txBody>
      </p:sp>
    </p:spTree>
    <p:extLst>
      <p:ext uri="{BB962C8B-B14F-4D97-AF65-F5344CB8AC3E}">
        <p14:creationId xmlns:p14="http://schemas.microsoft.com/office/powerpoint/2010/main" val="314614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Align Your Efforts</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7127" y="1413560"/>
            <a:ext cx="10600040" cy="3344706"/>
          </a:xfrm>
          <a:prstGeom prst="rect">
            <a:avLst/>
          </a:prstGeom>
        </p:spPr>
      </p:pic>
      <p:sp>
        <p:nvSpPr>
          <p:cNvPr id="10" name="Rectangle 9"/>
          <p:cNvSpPr/>
          <p:nvPr/>
        </p:nvSpPr>
        <p:spPr>
          <a:xfrm>
            <a:off x="512239" y="4735665"/>
            <a:ext cx="2899828" cy="646331"/>
          </a:xfrm>
          <a:prstGeom prst="rect">
            <a:avLst/>
          </a:prstGeom>
        </p:spPr>
        <p:txBody>
          <a:bodyPr wrap="square">
            <a:spAutoFit/>
          </a:bodyPr>
          <a:lstStyle/>
          <a:p>
            <a:pPr algn="ctr"/>
            <a:r>
              <a:rPr lang="en-US" b="1" dirty="0">
                <a:solidFill>
                  <a:srgbClr val="000000"/>
                </a:solidFill>
              </a:rPr>
              <a:t>FROM RANDOM ACTS OF IMPROVEMENT</a:t>
            </a:r>
            <a:endParaRPr lang="en-US" dirty="0"/>
          </a:p>
        </p:txBody>
      </p:sp>
      <p:sp>
        <p:nvSpPr>
          <p:cNvPr id="6" name="Rectangle 5"/>
          <p:cNvSpPr/>
          <p:nvPr/>
        </p:nvSpPr>
        <p:spPr>
          <a:xfrm>
            <a:off x="8358570" y="4735665"/>
            <a:ext cx="2442914" cy="646331"/>
          </a:xfrm>
          <a:prstGeom prst="rect">
            <a:avLst/>
          </a:prstGeom>
        </p:spPr>
        <p:txBody>
          <a:bodyPr wrap="square">
            <a:spAutoFit/>
          </a:bodyPr>
          <a:lstStyle/>
          <a:p>
            <a:pPr algn="ctr"/>
            <a:r>
              <a:rPr lang="en-US" b="1" dirty="0">
                <a:solidFill>
                  <a:srgbClr val="000000"/>
                </a:solidFill>
              </a:rPr>
              <a:t>TO ALIGNED ACTS OF IMPROVEMENT</a:t>
            </a:r>
            <a:endParaRPr lang="en-US" dirty="0"/>
          </a:p>
        </p:txBody>
      </p:sp>
      <p:sp>
        <p:nvSpPr>
          <p:cNvPr id="13" name="TextBox 12"/>
          <p:cNvSpPr txBox="1"/>
          <p:nvPr/>
        </p:nvSpPr>
        <p:spPr>
          <a:xfrm>
            <a:off x="9979535" y="5972204"/>
            <a:ext cx="2212465" cy="246221"/>
          </a:xfrm>
          <a:prstGeom prst="rect">
            <a:avLst/>
          </a:prstGeom>
          <a:noFill/>
        </p:spPr>
        <p:txBody>
          <a:bodyPr wrap="none" rtlCol="0">
            <a:spAutoFit/>
          </a:bodyPr>
          <a:lstStyle/>
          <a:p>
            <a:r>
              <a:rPr lang="en-US" sz="1000" i="1" dirty="0"/>
              <a:t>Image © 2025 </a:t>
            </a:r>
            <a:r>
              <a:rPr lang="en-US" sz="1000" i="1" dirty="0" err="1"/>
              <a:t>Studer</a:t>
            </a:r>
            <a:r>
              <a:rPr lang="en-US" sz="1000" i="1" dirty="0"/>
              <a:t> Education, LLC.</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7</a:t>
            </a:fld>
            <a:endParaRPr lang="en-US"/>
          </a:p>
        </p:txBody>
      </p:sp>
    </p:spTree>
    <p:extLst>
      <p:ext uri="{BB962C8B-B14F-4D97-AF65-F5344CB8AC3E}">
        <p14:creationId xmlns:p14="http://schemas.microsoft.com/office/powerpoint/2010/main" val="214112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Your Resources</a:t>
            </a:r>
          </a:p>
        </p:txBody>
      </p:sp>
      <p:pic>
        <p:nvPicPr>
          <p:cNvPr id="6" name="Picture 5" descr="Smartest Person Poster&#10;&#10;&quot;The smartest person in the room is never as smart as all the people in the room.&quot;&#10;&#10;Quote from John Maxwell"/>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11917" y="1402554"/>
            <a:ext cx="7768167" cy="4369594"/>
          </a:xfrm>
          <a:prstGeom prst="rect">
            <a:avLst/>
          </a:prstGeom>
        </p:spPr>
      </p:pic>
      <p:sp>
        <p:nvSpPr>
          <p:cNvPr id="5" name="Slide Number Placeholder 4"/>
          <p:cNvSpPr>
            <a:spLocks noGrp="1"/>
          </p:cNvSpPr>
          <p:nvPr>
            <p:ph type="sldNum" sz="quarter" idx="12"/>
          </p:nvPr>
        </p:nvSpPr>
        <p:spPr/>
        <p:txBody>
          <a:bodyPr/>
          <a:lstStyle/>
          <a:p>
            <a:fld id="{A3D1C70C-36A2-44FC-A083-98959550CFF4}" type="slidenum">
              <a:rPr lang="en-US" smtClean="0"/>
              <a:t>8</a:t>
            </a:fld>
            <a:endParaRPr lang="en-US"/>
          </a:p>
        </p:txBody>
      </p:sp>
    </p:spTree>
    <p:extLst>
      <p:ext uri="{BB962C8B-B14F-4D97-AF65-F5344CB8AC3E}">
        <p14:creationId xmlns:p14="http://schemas.microsoft.com/office/powerpoint/2010/main" val="208029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Cycle of Work</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p:txBody>
          <a:bodyPr rIns="274320">
            <a:noAutofit/>
          </a:bodyPr>
          <a:lstStyle/>
          <a:p>
            <a:pPr marL="385754" indent="-385754">
              <a:spcBef>
                <a:spcPts val="0"/>
              </a:spcBef>
              <a:spcAft>
                <a:spcPts val="2100"/>
              </a:spcAft>
              <a:buFont typeface="+mj-lt"/>
              <a:buAutoNum type="arabicPeriod"/>
            </a:pPr>
            <a:r>
              <a:rPr lang="en-US" sz="2800" dirty="0"/>
              <a:t>Identify areas for improvement</a:t>
            </a:r>
          </a:p>
          <a:p>
            <a:pPr marL="385754" indent="-385754">
              <a:spcBef>
                <a:spcPts val="0"/>
              </a:spcBef>
              <a:spcAft>
                <a:spcPts val="2100"/>
              </a:spcAft>
              <a:buFont typeface="+mj-lt"/>
              <a:buAutoNum type="arabicPeriod"/>
            </a:pPr>
            <a:r>
              <a:rPr lang="en-US" sz="2800" dirty="0"/>
              <a:t>Determine leverage points </a:t>
            </a:r>
          </a:p>
          <a:p>
            <a:pPr marL="385754" indent="-385754">
              <a:spcBef>
                <a:spcPts val="0"/>
              </a:spcBef>
              <a:spcAft>
                <a:spcPts val="2100"/>
              </a:spcAft>
              <a:buFont typeface="+mj-lt"/>
              <a:buAutoNum type="arabicPeriod"/>
            </a:pPr>
            <a:r>
              <a:rPr lang="en-US" sz="2800" dirty="0"/>
              <a:t>Find ways to reallocate resources</a:t>
            </a:r>
          </a:p>
          <a:p>
            <a:pPr marL="385754" indent="-385754">
              <a:spcBef>
                <a:spcPts val="0"/>
              </a:spcBef>
              <a:spcAft>
                <a:spcPts val="2100"/>
              </a:spcAft>
              <a:buFont typeface="+mj-lt"/>
              <a:buAutoNum type="arabicPeriod"/>
            </a:pPr>
            <a:r>
              <a:rPr lang="en-US" sz="2800" dirty="0"/>
              <a:t>Assess your progress</a:t>
            </a:r>
          </a:p>
          <a:p>
            <a:pPr marL="385754" indent="-385754">
              <a:spcBef>
                <a:spcPts val="0"/>
              </a:spcBef>
              <a:spcAft>
                <a:spcPts val="2100"/>
              </a:spcAft>
              <a:buFont typeface="+mj-lt"/>
              <a:buAutoNum type="arabicPeriod"/>
            </a:pPr>
            <a:r>
              <a:rPr lang="en-US" sz="2800" dirty="0"/>
              <a:t>Repeat</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934" y="1289788"/>
            <a:ext cx="4671569" cy="4658629"/>
          </a:xfrm>
          <a:prstGeom prst="rect">
            <a:avLst/>
          </a:prstGeom>
        </p:spPr>
      </p:pic>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9</a:t>
            </a:fld>
            <a:endParaRPr lang="en-US"/>
          </a:p>
        </p:txBody>
      </p:sp>
    </p:spTree>
    <p:extLst>
      <p:ext uri="{BB962C8B-B14F-4D97-AF65-F5344CB8AC3E}">
        <p14:creationId xmlns:p14="http://schemas.microsoft.com/office/powerpoint/2010/main" val="1044419664"/>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20F40264-73D6-4105-B881-645A45A081C3}"/>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634D36E1-37D0-4298-84CE-C27C23AC1373}"/>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829227BB-DBB3-41CC-9F3B-F1B3E57050F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d764204-0d3c-4e84-bb9d-8d20c8237785" xsi:nil="true"/>
    <lcf76f155ced4ddcb4097134ff3c332f xmlns="5192090b-d375-45ce-ab28-255186fa66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91CD4CBB0FE44F9CFC2EC17BEABC09" ma:contentTypeVersion="18" ma:contentTypeDescription="Create a new document." ma:contentTypeScope="" ma:versionID="12c1b3172c00e8ee8b9f17c5da4487d3">
  <xsd:schema xmlns:xsd="http://www.w3.org/2001/XMLSchema" xmlns:xs="http://www.w3.org/2001/XMLSchema" xmlns:p="http://schemas.microsoft.com/office/2006/metadata/properties" xmlns:ns2="5192090b-d375-45ce-ab28-255186fa6668" xmlns:ns3="2d764204-0d3c-4e84-bb9d-8d20c8237785" targetNamespace="http://schemas.microsoft.com/office/2006/metadata/properties" ma:root="true" ma:fieldsID="84d0f6fe05ff33f392b76bd5294c5962" ns2:_="" ns3:_="">
    <xsd:import namespace="5192090b-d375-45ce-ab28-255186fa6668"/>
    <xsd:import namespace="2d764204-0d3c-4e84-bb9d-8d20c82377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2090b-d375-45ce-ab28-255186fa6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764204-0d3c-4e84-bb9d-8d20c82377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e4c0b5f-ad40-4bc7-967c-d947eb9c5bdd}" ma:internalName="TaxCatchAll" ma:showField="CatchAllData" ma:web="2d764204-0d3c-4e84-bb9d-8d20c82377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B979F6-B349-4018-97AD-7B545C19D034}">
  <ds:schemaRefs>
    <ds:schemaRef ds:uri="http://schemas.microsoft.com/office/infopath/2007/PartnerControls"/>
    <ds:schemaRef ds:uri="http://purl.org/dc/terms/"/>
    <ds:schemaRef ds:uri="http://schemas.microsoft.com/office/2006/documentManagement/types"/>
    <ds:schemaRef ds:uri="http://purl.org/dc/elements/1.1/"/>
    <ds:schemaRef ds:uri="http://purl.org/dc/dcmitype/"/>
    <ds:schemaRef ds:uri="5192090b-d375-45ce-ab28-255186fa6668"/>
    <ds:schemaRef ds:uri="http://schemas.openxmlformats.org/package/2006/metadata/core-properties"/>
    <ds:schemaRef ds:uri="http://www.w3.org/XML/1998/namespace"/>
    <ds:schemaRef ds:uri="2d764204-0d3c-4e84-bb9d-8d20c8237785"/>
    <ds:schemaRef ds:uri="http://schemas.microsoft.com/office/2006/metadata/properties"/>
  </ds:schemaRefs>
</ds:datastoreItem>
</file>

<file path=customXml/itemProps2.xml><?xml version="1.0" encoding="utf-8"?>
<ds:datastoreItem xmlns:ds="http://schemas.openxmlformats.org/officeDocument/2006/customXml" ds:itemID="{B47C76E7-6014-4C6F-A1BC-3ECF9832B7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92090b-d375-45ce-ab28-255186fa6668"/>
    <ds:schemaRef ds:uri="2d764204-0d3c-4e84-bb9d-8d20c82377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0D8B27-1D28-4CA8-BA64-A1252AE2D1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TCCI Presenter Slide Deck Template (1)</Template>
  <TotalTime>1712</TotalTime>
  <Words>830</Words>
  <Application>Microsoft Office PowerPoint</Application>
  <PresentationFormat>Widescreen</PresentationFormat>
  <Paragraphs>130</Paragraphs>
  <Slides>26</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26</vt:i4>
      </vt:variant>
    </vt:vector>
  </HeadingPairs>
  <TitlesOfParts>
    <vt:vector size="32" baseType="lpstr">
      <vt:lpstr>Arial</vt:lpstr>
      <vt:lpstr>Calibri</vt:lpstr>
      <vt:lpstr>Palatino Linotype</vt:lpstr>
      <vt:lpstr>NDJOE_Main</vt:lpstr>
      <vt:lpstr>NJDOE_TitleSlide</vt:lpstr>
      <vt:lpstr>NJDOE_SectionTitle</vt:lpstr>
      <vt:lpstr>Setting the Anchor:  Securing Dunellen's Future Through Staff Leadership</vt:lpstr>
      <vt:lpstr>Presentation Objectives</vt:lpstr>
      <vt:lpstr>Do Now - Drop the Anchor! </vt:lpstr>
      <vt:lpstr>Vision and Framing</vt:lpstr>
      <vt:lpstr>About Us</vt:lpstr>
      <vt:lpstr>Securing Dunellen’s Future</vt:lpstr>
      <vt:lpstr>Align Your Efforts</vt:lpstr>
      <vt:lpstr>Use Your Resources</vt:lpstr>
      <vt:lpstr>Cycle of Work</vt:lpstr>
      <vt:lpstr>Design Thinking Sprint</vt:lpstr>
      <vt:lpstr>Design Thinking Sprint (1)</vt:lpstr>
      <vt:lpstr>Design Thinking Sprint (2)  </vt:lpstr>
      <vt:lpstr>Insight to Impact</vt:lpstr>
      <vt:lpstr>Grant-Funded Efforts</vt:lpstr>
      <vt:lpstr>Grant-Funded Efforts (1) </vt:lpstr>
      <vt:lpstr>Grant-Funded Efforts (2)</vt:lpstr>
      <vt:lpstr>Grant-Funded Efforts (3)</vt:lpstr>
      <vt:lpstr>Grant-Funded Efforts (4)</vt:lpstr>
      <vt:lpstr>Grant-Funded Efforts (5)</vt:lpstr>
      <vt:lpstr>Grant-Funded Efforts (Future!)</vt:lpstr>
      <vt:lpstr>Vision Mapping</vt:lpstr>
      <vt:lpstr>Your Turn</vt:lpstr>
      <vt:lpstr>Closing</vt:lpstr>
      <vt:lpstr>Key Takeaways</vt:lpstr>
      <vt:lpstr>Acknowledgments</vt:lpstr>
      <vt:lpstr>Contact Us</vt:lpstr>
    </vt:vector>
  </TitlesOfParts>
  <Company>Dunellen Pubilc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the Anchor:  Securing Dunellen's Future  Through Staff Leadership</dc:title>
  <dc:creator>Daniel Ross</dc:creator>
  <cp:lastModifiedBy>Epifanio, Aida</cp:lastModifiedBy>
  <cp:revision>40</cp:revision>
  <dcterms:created xsi:type="dcterms:W3CDTF">2025-05-14T17:26:19Z</dcterms:created>
  <dcterms:modified xsi:type="dcterms:W3CDTF">2025-07-22T14:54:16Z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0x010100B891CD4CBB0FE44F9CFC2EC17BEABC09</vt:lpwstr>
  </property>
  <property fmtid="{D5CDD505-2E9C-101B-9397-08002B2CF9AE}" pid="3" name="MediaServiceImageTags">
    <vt:lpwstr/>
  </property>
</Properties>
</file>