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8" r:id="rId2"/>
    <p:sldMasterId id="2147483682" r:id="rId3"/>
  </p:sldMasterIdLst>
  <p:notesMasterIdLst>
    <p:notesMasterId r:id="rId31"/>
  </p:notesMasterIdLst>
  <p:sldIdLst>
    <p:sldId id="256" r:id="rId4"/>
    <p:sldId id="258" r:id="rId5"/>
    <p:sldId id="586" r:id="rId6"/>
    <p:sldId id="590" r:id="rId7"/>
    <p:sldId id="627" r:id="rId8"/>
    <p:sldId id="628" r:id="rId9"/>
    <p:sldId id="629" r:id="rId10"/>
    <p:sldId id="630" r:id="rId11"/>
    <p:sldId id="631" r:id="rId12"/>
    <p:sldId id="632" r:id="rId13"/>
    <p:sldId id="637" r:id="rId14"/>
    <p:sldId id="638" r:id="rId15"/>
    <p:sldId id="633" r:id="rId16"/>
    <p:sldId id="640" r:id="rId17"/>
    <p:sldId id="639" r:id="rId18"/>
    <p:sldId id="634" r:id="rId19"/>
    <p:sldId id="635" r:id="rId20"/>
    <p:sldId id="642" r:id="rId21"/>
    <p:sldId id="636" r:id="rId22"/>
    <p:sldId id="641" r:id="rId23"/>
    <p:sldId id="650" r:id="rId24"/>
    <p:sldId id="651" r:id="rId25"/>
    <p:sldId id="652" r:id="rId26"/>
    <p:sldId id="653" r:id="rId27"/>
    <p:sldId id="654" r:id="rId28"/>
    <p:sldId id="281" r:id="rId29"/>
    <p:sldId id="6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, Lori" initials="HL" lastIdx="1" clrIdx="0">
    <p:extLst>
      <p:ext uri="{19B8F6BF-5375-455C-9EA6-DF929625EA0E}">
        <p15:presenceInfo xmlns:p15="http://schemas.microsoft.com/office/powerpoint/2012/main" userId="S::lhoward@doe.nj.gov::d5213947-1876-47ee-a9dd-b8679d1363b9" providerId="AD"/>
      </p:ext>
    </p:extLst>
  </p:cmAuthor>
  <p:cmAuthor id="2" name="Thomas, Elizabeth" initials="ET" lastIdx="4" clrIdx="1">
    <p:extLst>
      <p:ext uri="{19B8F6BF-5375-455C-9EA6-DF929625EA0E}">
        <p15:presenceInfo xmlns:p15="http://schemas.microsoft.com/office/powerpoint/2012/main" userId="S::ethomas@doe.nj.gov::ecf9b76d-2424-407e-a49b-ad172b417e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AF2"/>
    <a:srgbClr val="6DA6D9"/>
    <a:srgbClr val="5597D3"/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62" autoAdjust="0"/>
  </p:normalViewPr>
  <p:slideViewPr>
    <p:cSldViewPr snapToGrid="0">
      <p:cViewPr varScale="1">
        <p:scale>
          <a:sx n="93" d="100"/>
          <a:sy n="93" d="100"/>
        </p:scale>
        <p:origin x="216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9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Hide or delete slides for ones you don’t need.</a:t>
            </a:r>
            <a:endParaRPr lang="en-US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27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41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17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77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00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27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89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7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4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5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44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3DAC9-1B36-6E70-8B78-A80B4C8EA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EE5E77-BA86-33A5-B09A-0879A0B9B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D612C-9C2D-4F72-E52A-A33458FF6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1275A-5B47-D30D-C79A-1C4C05B78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9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17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9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6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1" name="Google Shape;3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slide shares NJDOE social media accounts across platforms to invite continued engagement with this work and future updates.</a:t>
            </a:r>
            <a:endParaRPr lang="en-US" b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  <a:buNone/>
            </a:pPr>
            <a:br>
              <a:rPr lang="en-US"/>
            </a:br>
            <a:br>
              <a:rPr lang="en-US"/>
            </a:b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7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4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0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6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Hide or delete slides for ones you don’t need.</a:t>
            </a:r>
            <a:endParaRPr lang="en-US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4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Hide or delete slides for ones you don’t need.</a:t>
            </a:r>
            <a:endParaRPr lang="en-US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0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068" y="1289225"/>
            <a:ext cx="11853863" cy="96240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20456" y="2382516"/>
            <a:ext cx="8831483" cy="35115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1125287"/>
          </a:xfrm>
        </p:spPr>
        <p:txBody>
          <a:bodyPr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638552"/>
            <a:ext cx="12191999" cy="1239312"/>
          </a:xfrm>
        </p:spPr>
        <p:txBody>
          <a:bodyPr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97872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Enter Facebook info</a:t>
            </a:r>
          </a:p>
        </p:txBody>
      </p:sp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Enter Twitter info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9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_You">
  <p:cSld name="1_Thank_You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240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0" y="1803769"/>
            <a:ext cx="12192000" cy="132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342900" algn="l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2"/>
          </p:nvPr>
        </p:nvSpPr>
        <p:spPr>
          <a:xfrm>
            <a:off x="1" y="3608515"/>
            <a:ext cx="12191999" cy="149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342900" algn="l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908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Office Name</a:t>
            </a:r>
          </a:p>
          <a:p>
            <a:r>
              <a:rPr lang="en-US" dirty="0"/>
              <a:t>Division Name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4621651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4621651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7C575C1-425E-9F09-CF60-11B2915A720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426036"/>
            <a:ext cx="4621651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2458D9-C84D-4E21-FEA1-0CCFD8DAC2D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05144" y="3730662"/>
            <a:ext cx="4621651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66" r:id="rId7"/>
    <p:sldLayoutId id="2147483681" r:id="rId8"/>
    <p:sldLayoutId id="2147483675" r:id="rId9"/>
    <p:sldLayoutId id="2147483676" r:id="rId10"/>
    <p:sldLayoutId id="2147483690" r:id="rId11"/>
    <p:sldLayoutId id="2147483669" r:id="rId12"/>
    <p:sldLayoutId id="2147483689" r:id="rId13"/>
    <p:sldLayoutId id="2147483672" r:id="rId14"/>
    <p:sldLayoutId id="2147483678" r:id="rId15"/>
    <p:sldLayoutId id="2147483691" r:id="rId16"/>
    <p:sldLayoutId id="214748369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-OmBLD-L2XVAcopWLE-1IOqb8YrLR7n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j.gov/educatio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lrebimbas@htps.us" TargetMode="External"/><Relationship Id="rId5" Type="http://schemas.openxmlformats.org/officeDocument/2006/relationships/hyperlink" Target="mailto:lpeterson@htps.us" TargetMode="External"/><Relationship Id="rId4" Type="http://schemas.openxmlformats.org/officeDocument/2006/relationships/hyperlink" Target="mailto:shussey@htps.u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o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73356"/>
            <a:ext cx="12191999" cy="140473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Lesson Plan Repository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094921"/>
            <a:ext cx="12191998" cy="198659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800"/>
            </a:pPr>
            <a:r>
              <a:rPr lang="en-US" dirty="0"/>
              <a:t>Hillsborough Public School District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800"/>
            </a:pPr>
            <a:r>
              <a:rPr lang="en-US" dirty="0"/>
              <a:t>Sari Hussey, Lauryn Peterson, and Dr. Lisa Rebimbas 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2800"/>
            </a:pPr>
            <a:r>
              <a:rPr lang="en-US" dirty="0"/>
              <a:t>July 29, 2025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A63CB-4AA3-A356-9D96-C7BF4CA50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BE6E-FE6F-7356-0FE2-DA44C969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Lesson Plans Created</a:t>
            </a:r>
          </a:p>
        </p:txBody>
      </p:sp>
      <p:pic>
        <p:nvPicPr>
          <p:cNvPr id="9" name="Picture 8" descr="Sample chart breaking down lesson plans by grade and subject">
            <a:extLst>
              <a:ext uri="{FF2B5EF4-FFF2-40B4-BE49-F238E27FC236}">
                <a16:creationId xmlns:a16="http://schemas.microsoft.com/office/drawing/2014/main" id="{F900793F-C826-E6FC-088E-56AE875F9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20" y="1126475"/>
            <a:ext cx="10096959" cy="499669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0DA72-0BD6-541F-1BD8-0F20F5E2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77000-8422-795D-586C-81F52F671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61F1-DF21-D316-1785-92E04570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Lesson Plans Created (2)</a:t>
            </a:r>
          </a:p>
        </p:txBody>
      </p:sp>
      <p:pic>
        <p:nvPicPr>
          <p:cNvPr id="9" name="Picture 8" descr="Sample chart breaking down lesson plans by grade and subject">
            <a:extLst>
              <a:ext uri="{FF2B5EF4-FFF2-40B4-BE49-F238E27FC236}">
                <a16:creationId xmlns:a16="http://schemas.microsoft.com/office/drawing/2014/main" id="{043B1793-9BE3-B1FC-4B33-3D8E684A5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520" y="1221651"/>
            <a:ext cx="10096959" cy="48063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73245-6643-895B-460A-F117354C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87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A2633-127C-CD18-2EE2-C13CC64D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6A93-6C35-F936-E851-FAB83504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Lesson Plans Created (3)</a:t>
            </a:r>
          </a:p>
        </p:txBody>
      </p:sp>
      <p:pic>
        <p:nvPicPr>
          <p:cNvPr id="9" name="Picture 8" descr="Sample chart breaking down lesson plans subject">
            <a:extLst>
              <a:ext uri="{FF2B5EF4-FFF2-40B4-BE49-F238E27FC236}">
                <a16:creationId xmlns:a16="http://schemas.microsoft.com/office/drawing/2014/main" id="{D6992082-9A90-11A5-6487-1ED6FF0D1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149" y="1126475"/>
            <a:ext cx="10055700" cy="499669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D1A3B-2DCF-7E1C-9E14-3E9D62F9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030BF-17BB-6B6D-2A20-A33B8EB1A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7036-5AC1-9C45-B8A7-4A01AAEA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Challenges 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5534-BF13-1EE5-1A90-E16D47B9D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1998374"/>
          </a:xfrm>
        </p:spPr>
        <p:txBody>
          <a:bodyPr/>
          <a:lstStyle/>
          <a:p>
            <a:pPr marL="457200" lvl="0" indent="-457200">
              <a:spcAft>
                <a:spcPts val="0"/>
              </a:spcAft>
              <a:buSzPts val="3600"/>
            </a:pPr>
            <a:r>
              <a:rPr lang="en-US" dirty="0"/>
              <a:t>Genesis- looking up plans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ts val="3600"/>
            </a:pPr>
            <a:r>
              <a:rPr lang="en-US" dirty="0"/>
              <a:t>Adding lesson plan buddies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ts val="3600"/>
            </a:pPr>
            <a:r>
              <a:rPr lang="en-US" dirty="0"/>
              <a:t>Ways to access the repository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87492-5F30-23C8-1508-3B08AB82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8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CED7-CA78-54D4-8234-8398B477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0" dirty="0">
                <a:latin typeface="Palatino Linotype"/>
                <a:sym typeface="Palatino Linotype"/>
              </a:rPr>
              <a:t>Ways to Access Repository</a:t>
            </a:r>
            <a:endParaRPr lang="en-US" dirty="0"/>
          </a:p>
        </p:txBody>
      </p:sp>
      <p:pic>
        <p:nvPicPr>
          <p:cNvPr id="14" name="Picture 9" descr="A screenshot that displays how to use the search feature to access the lesson plan repository.">
            <a:extLst>
              <a:ext uri="{FF2B5EF4-FFF2-40B4-BE49-F238E27FC236}">
                <a16:creationId xmlns:a16="http://schemas.microsoft.com/office/drawing/2014/main" id="{33AA5AA4-D9DE-41EB-F11B-2A0351D3C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7" y="1238251"/>
            <a:ext cx="4368800" cy="4838700"/>
          </a:xfrm>
          <a:prstGeom prst="rect">
            <a:avLst/>
          </a:prstGeom>
        </p:spPr>
      </p:pic>
      <p:pic>
        <p:nvPicPr>
          <p:cNvPr id="10" name="Picture 10" descr="A screenshot that gives detailed instructions on copying lessons.">
            <a:extLst>
              <a:ext uri="{FF2B5EF4-FFF2-40B4-BE49-F238E27FC236}">
                <a16:creationId xmlns:a16="http://schemas.microsoft.com/office/drawing/2014/main" id="{A59C3441-305B-4A68-0429-E9DA97570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19" y="1238251"/>
            <a:ext cx="4051300" cy="48387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EA7C5E8-C0E9-08D9-328F-107FD222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6409" y="1430626"/>
            <a:ext cx="3020154" cy="4247159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 advised teachers to put in a ticket on our tech help desk to gain access to specific lesson plan repositories if they needed access.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4D183-72E9-F18A-62F0-A971749F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1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759E-5075-4B31-A777-D78BE7EC0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A447C-163C-7297-63B6-26D446DC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Challenges 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6835F-BA84-34E3-3BFB-17F20FD1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4438545"/>
          </a:xfrm>
        </p:spPr>
        <p:txBody>
          <a:bodyPr/>
          <a:lstStyle/>
          <a:p>
            <a:pPr marL="457200" lvl="0" indent="-457200">
              <a:spcAft>
                <a:spcPts val="0"/>
              </a:spcAft>
              <a:buSzPts val="3600"/>
            </a:pPr>
            <a:r>
              <a:rPr lang="en-US" dirty="0"/>
              <a:t>Labeling lesson plans so they are consistent through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042B5-A671-40E9-C0EB-20060884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16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4AFF0-A4B9-D0E4-02A7-B9CC04E3B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7BF33-CD5F-D8DD-76D4-F1A3629C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Labels for Consistent Access</a:t>
            </a:r>
            <a:endParaRPr lang="en-US" dirty="0"/>
          </a:p>
        </p:txBody>
      </p:sp>
      <p:pic>
        <p:nvPicPr>
          <p:cNvPr id="10" name="Picture 9" descr="Examples of labels by grade level and subject; 5th grade - HS.">
            <a:extLst>
              <a:ext uri="{FF2B5EF4-FFF2-40B4-BE49-F238E27FC236}">
                <a16:creationId xmlns:a16="http://schemas.microsoft.com/office/drawing/2014/main" id="{F8E94529-5F4A-0D7A-4534-3852A5D77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54959"/>
            <a:ext cx="6205538" cy="5272842"/>
          </a:xfrm>
          <a:prstGeom prst="rect">
            <a:avLst/>
          </a:prstGeom>
        </p:spPr>
      </p:pic>
      <p:pic>
        <p:nvPicPr>
          <p:cNvPr id="12" name="Picture 11" descr="Examples of labels by grade level and subject; 3rd grade — 4th grade, and ESL.">
            <a:extLst>
              <a:ext uri="{FF2B5EF4-FFF2-40B4-BE49-F238E27FC236}">
                <a16:creationId xmlns:a16="http://schemas.microsoft.com/office/drawing/2014/main" id="{6F873F94-4752-9BBA-163A-2EDD9B578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4959"/>
            <a:ext cx="6027933" cy="52728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E4216-84FE-BECB-ACA4-F27E775A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A13CA-C0BC-5937-0C86-9D1AAB039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32252-ED7B-8AD0-3159-84FAE46C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174078" cy="747579"/>
          </a:xfrm>
        </p:spPr>
        <p:txBody>
          <a:bodyPr/>
          <a:lstStyle/>
          <a:p>
            <a:pPr algn="ctr"/>
            <a:r>
              <a:rPr lang="en-US" sz="4600" dirty="0">
                <a:solidFill>
                  <a:srgbClr val="AF7B51"/>
                </a:solidFill>
              </a:rPr>
              <a:t>Resource Page/Lesson Plans Created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61BEB-A55F-2365-8D2F-CDFC604FC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6" y="1430626"/>
            <a:ext cx="11958084" cy="4438545"/>
          </a:xfrm>
        </p:spPr>
        <p:txBody>
          <a:bodyPr/>
          <a:lstStyle/>
          <a:p>
            <a:pPr marL="0" lvl="0" indent="0" algn="ctr">
              <a:spcAft>
                <a:spcPts val="0"/>
              </a:spcAft>
              <a:buSzPts val="2800"/>
              <a:buNone/>
            </a:pPr>
            <a:r>
              <a:rPr lang="en-US" sz="3600" dirty="0"/>
              <a:t>Resource Page</a:t>
            </a:r>
          </a:p>
          <a:p>
            <a:pPr marL="0" lvl="0" indent="0" algn="ctr">
              <a:spcBef>
                <a:spcPts val="1400"/>
              </a:spcBef>
              <a:spcAft>
                <a:spcPts val="3600"/>
              </a:spcAft>
              <a:buSzPts val="2800"/>
              <a:buNone/>
            </a:pP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https://drive.google.com/open?id=1-OmBLD-L2XVAcopWLE-1IOqb8YrLR7nM</a:t>
            </a:r>
            <a:endParaRPr lang="en-US" dirty="0"/>
          </a:p>
          <a:p>
            <a:pPr marL="0" lvl="0" indent="0" algn="ctr">
              <a:spcBef>
                <a:spcPts val="1400"/>
              </a:spcBef>
              <a:buSzPts val="2800"/>
              <a:buNone/>
            </a:pPr>
            <a:r>
              <a:rPr lang="en-US" sz="2800" dirty="0"/>
              <a:t>attached PDF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D7AD2-9773-1DBB-89B2-7E21FC58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1CF47-3219-2BF8-FED0-2F9904FAD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13D4-C35F-39AC-9889-7A040A48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1236-AF14-0933-6670-048C53C19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443854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Once the repositories went live and our staff got the chance to use them, a survey was created and sent out to gather honest feedback about usability, efficiency, and overall impact.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EF147-DCAD-2E1F-53F8-8C5A5439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10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EBECB-74D5-B15B-E858-BE2F06340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8076-DAF9-2F4B-75F4-FC58A2F2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069A-6796-25BA-557A-D1F78B2FB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4438545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Once the repositories went live and our staff got the chance to use them, a survey was created and sent out to gather honest feedback about usability, efficiency, and overall impact.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7AFC8-02BD-CBBA-A3C9-41705784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9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A822-4657-B932-6F6D-61BB664D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267A49-B743-CDD9-4832-8AB953955A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3000"/>
              </a:spcAft>
              <a:buClr>
                <a:schemeClr val="dk1"/>
              </a:buClr>
              <a:buSzPts val="3800"/>
              <a:buFont typeface="Palatino Linotype"/>
              <a:buChar char="❖"/>
            </a:pPr>
            <a:r>
              <a:rPr lang="en-US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Learn about the Lesson Plan Repository that Hillsborough Public School District developed.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alatino Linotype"/>
              <a:buChar char="❖"/>
            </a:pPr>
            <a:r>
              <a:rPr lang="en-US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How to apply the Lesson Plan Repository to your own district.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0D9FD-F693-7413-9C9D-401ED830F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90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19B533-9BF4-4B85-C226-384D5FEA80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Key Findings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BD913B-5E26-F832-878D-698930E783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 the 148 participants in the survey, 61.2% reported using the repositories</a:t>
            </a:r>
            <a:endParaRPr sz="34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371600" marR="0" lvl="2" indent="-37941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Georgia"/>
              <a:buChar char="■"/>
            </a:pPr>
            <a:r>
              <a:rPr lang="en-US" sz="2375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84% feel confident using the repository</a:t>
            </a:r>
            <a:endParaRPr sz="2375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371600" marR="0" lvl="2" indent="-37941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Georgia"/>
              <a:buChar char="■"/>
            </a:pPr>
            <a:r>
              <a:rPr lang="en-US" sz="2375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91% find the lesson plans adaptable</a:t>
            </a:r>
            <a:endParaRPr sz="2375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371600" marR="0" lvl="2" indent="-37941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Georgia"/>
              <a:buChar char="■"/>
            </a:pPr>
            <a:r>
              <a:rPr lang="en-US" sz="2375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71% feel that is has reduced time spent on planning</a:t>
            </a:r>
            <a:endParaRPr sz="38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3 </a:t>
            </a:r>
            <a:r>
              <a:rPr lang="en-US" sz="3400" b="0" i="1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biggest</a:t>
            </a:r>
            <a:r>
              <a:rPr lang="en-US" sz="3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reasons for the 38.8% who have not used the repository:</a:t>
            </a:r>
            <a:endParaRPr sz="34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“I’d rather use my own lesson plans.”</a:t>
            </a:r>
            <a:endParaRPr sz="24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“There isn’t content applicable to my teaching assignment.”</a:t>
            </a:r>
            <a:endParaRPr sz="24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Char char="■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“I am not sure how to access the repository.”</a:t>
            </a:r>
            <a:endParaRPr sz="24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EBDCC-3790-A4F5-3983-014ABF99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F8B9-3053-4552-ACD1-CD2AD30C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Findings- </a:t>
            </a:r>
            <a:r>
              <a:rPr lang="en-US" sz="4000" dirty="0"/>
              <a:t>Positive Feedback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FD98C8-F6E1-3DB4-4B4A-DF2C4890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040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00"/>
              <a:buNone/>
            </a:pPr>
            <a:r>
              <a:rPr lang="en-US" sz="2200" b="1" dirty="0">
                <a:solidFill>
                  <a:srgbClr val="FF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“I feel confident in my ability to search and locate lesson and unit plans within the lesson plan repositories.”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55DAE-C56D-F1FB-3935-D262244ED5E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66040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"/>
              <a:buNone/>
            </a:pPr>
            <a:r>
              <a:rPr lang="en-US" sz="2200" b="1" dirty="0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“Using the lesson plan repository has helped reduce the time I spend on planning and preparation.”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20DD3-2CDE-CBAE-4BCC-E55D5468ECB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66040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400"/>
              <a:buNone/>
              <a:defRPr/>
            </a:pPr>
            <a:r>
              <a:rPr lang="en-US" sz="2200" b="1" dirty="0">
                <a:solidFill>
                  <a:srgbClr val="38761D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“The lesson plan templates available in the repository align well with the curriculum I teach.”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F6AD07-069B-35B0-4FCF-4B4E93BA710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65405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"/>
              <a:buNone/>
            </a:pPr>
            <a:r>
              <a:rPr lang="en-US" sz="2300" b="1" dirty="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“The lesson plans in the repository are adaptable and provide flexibility for customization.”</a:t>
            </a:r>
            <a:endParaRPr lang="en-US" sz="4700" b="1" dirty="0">
              <a:solidFill>
                <a:srgbClr val="FF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7264E-AFE1-4731-EF6F-31F41B06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9BB8-31D7-A51E-8838-BBF71BF0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F840-3AFF-334F-F32B-91C667E3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Findings- </a:t>
            </a:r>
            <a:r>
              <a:rPr lang="en-US" sz="4000" dirty="0"/>
              <a:t>Areas to Improve On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9C95BD-099C-4493-247C-2BE51ADC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12" y="1464862"/>
            <a:ext cx="5797308" cy="1964138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</a:pPr>
            <a:r>
              <a:rPr lang="en-US" sz="2400" b="1" dirty="0">
                <a:solidFill>
                  <a:srgbClr val="AF7B5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“The repository is built for classroom teachers, not intervention/foundational skills.”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29BDD-3102-5F60-44BD-B08020BD07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3455163"/>
            <a:ext cx="6915150" cy="2226974"/>
          </a:xfrm>
        </p:spPr>
        <p:txBody>
          <a:bodyPr/>
          <a:lstStyle/>
          <a:p>
            <a:pPr marL="64135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00"/>
              <a:buNone/>
            </a:pPr>
            <a:r>
              <a:rPr lang="en-US" sz="2400" b="1" dirty="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“Lessons were not written for my grade and subject level unfortunately, so it really is of no use to me at this time.”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535D9-8A0D-7549-4A6F-CB4687D7D1A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426036"/>
            <a:ext cx="5334919" cy="2226974"/>
          </a:xfrm>
        </p:spPr>
        <p:txBody>
          <a:bodyPr/>
          <a:lstStyle/>
          <a:p>
            <a:pPr marL="914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Palatino Linotype"/>
                <a:ea typeface="Palatino Linotype"/>
                <a:cs typeface="Palatino Linotype"/>
                <a:sym typeface="Palatino Linotype"/>
              </a:rPr>
              <a:t>“I use the lesson plan repository frequently to add lesson plans into my Genesis books.” (about a 50/50 split between Strongly Agree and Strongly Disagree)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24A46-4DB1-8723-86B5-1BDEC0CE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4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73A6-AFDE-F4E7-9CC4-96EC4A7A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Turn and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53B1E-343E-373B-01C9-61AC20C46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1" y="1430626"/>
            <a:ext cx="11849765" cy="3990459"/>
          </a:xfrm>
        </p:spPr>
        <p:txBody>
          <a:bodyPr/>
          <a:lstStyle/>
          <a:p>
            <a:pPr marL="0" indent="0">
              <a:spcAft>
                <a:spcPts val="3600"/>
              </a:spcAft>
              <a:buSzPts val="3600"/>
              <a:buNone/>
            </a:pPr>
            <a:r>
              <a:rPr lang="en-US" dirty="0"/>
              <a:t>At this point what are your thoughts on the lesson plan repository?</a:t>
            </a:r>
          </a:p>
          <a:p>
            <a:pPr marL="0" indent="0">
              <a:spcAft>
                <a:spcPts val="0"/>
              </a:spcAft>
              <a:buSzPts val="3600"/>
              <a:buNone/>
            </a:pPr>
            <a:r>
              <a:rPr lang="en-US" dirty="0"/>
              <a:t>How can you replicate this project using other platforms such as Atlas, Google, etc.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C7DB9-357A-6A82-72F4-465637B5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91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6510-66B0-1EC2-D99D-5F1821E2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alatino Linotype"/>
                <a:ea typeface="Palatino Linotype"/>
                <a:cs typeface="Palatino Linotype"/>
                <a:sym typeface="Palatino Linotype"/>
              </a:rPr>
              <a:t>Next Steps…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50B5-32B7-A679-CDD3-40AADF73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284627" cy="3402630"/>
          </a:xfrm>
        </p:spPr>
        <p:txBody>
          <a:bodyPr/>
          <a:lstStyle/>
          <a:p>
            <a:pPr marL="457200" lvl="0" indent="-438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300"/>
              <a:buFont typeface="Georgia"/>
              <a:buChar char="●"/>
            </a:pPr>
            <a:r>
              <a:rPr lang="en-US" sz="3300" dirty="0">
                <a:solidFill>
                  <a:prstClr val="black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Create plans for areas that were not covered</a:t>
            </a:r>
          </a:p>
          <a:p>
            <a:pPr marL="457200" lvl="0" indent="-438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300"/>
              <a:buFont typeface="Georgia"/>
              <a:buChar char="●"/>
            </a:pPr>
            <a:r>
              <a:rPr lang="en-US" sz="3300" dirty="0">
                <a:solidFill>
                  <a:prstClr val="black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When curriculum is being rewritten- have teachers edit and revise plans in repository</a:t>
            </a:r>
          </a:p>
          <a:p>
            <a:pPr marL="457200" lvl="0" indent="-438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3300"/>
              <a:buFont typeface="Georgia"/>
              <a:buChar char="●"/>
            </a:pPr>
            <a:r>
              <a:rPr lang="en-US" sz="3300" dirty="0">
                <a:solidFill>
                  <a:prstClr val="black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Voluntary submission of past lesson plans into the repository</a:t>
            </a:r>
            <a:endParaRPr lang="en-US" sz="4100" dirty="0">
              <a:solidFill>
                <a:prstClr val="black"/>
              </a:solidFill>
              <a:latin typeface="Palatino Linotype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1DFAE-C28C-5BD8-6142-1E4DF50C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00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CCC2-FEAE-33C4-0FDB-B2561256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DCC71-E204-88E0-508D-B19B06AF8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2481943"/>
            <a:ext cx="12045708" cy="2416628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“If we could give teachers back, let’s say - 3 hours a week, what would that mean for morale and retention?”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82BE4-6BDE-0B3A-01BA-ECB29CC9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5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 1"/>
          <p:cNvSpPr txBox="1"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2405"/>
              </a:buClr>
              <a:buSzPts val="5000"/>
              <a:buFont typeface="Palatino Linotype"/>
              <a:buNone/>
            </a:pPr>
            <a:r>
              <a:rPr lang="en-US" dirty="0"/>
              <a:t>Thank You!</a:t>
            </a:r>
            <a:endParaRPr dirty="0"/>
          </a:p>
        </p:txBody>
      </p:sp>
      <p:sp>
        <p:nvSpPr>
          <p:cNvPr id="32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0" y="1803769"/>
            <a:ext cx="12192000" cy="132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New Jersey Department of Education: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nj.gov/education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325" name="Content Placeholder 2"/>
          <p:cNvSpPr txBox="1">
            <a:spLocks noGrp="1"/>
          </p:cNvSpPr>
          <p:nvPr>
            <p:ph type="body" idx="2"/>
          </p:nvPr>
        </p:nvSpPr>
        <p:spPr>
          <a:xfrm>
            <a:off x="0" y="3608530"/>
            <a:ext cx="12192000" cy="21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 dirty="0"/>
              <a:t>Sari Hussey, </a:t>
            </a:r>
            <a:r>
              <a:rPr lang="en-US" sz="2800" u="sng" dirty="0">
                <a:solidFill>
                  <a:schemeClr val="hlink"/>
                </a:solidFill>
                <a:hlinkClick r:id="rId4"/>
              </a:rPr>
              <a:t>shussey@htps.us</a:t>
            </a:r>
            <a:endParaRPr sz="2800" dirty="0"/>
          </a:p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 dirty="0"/>
              <a:t>Lauryn Peterson, </a:t>
            </a:r>
            <a:r>
              <a:rPr lang="en-US" sz="2800" u="sng" dirty="0">
                <a:solidFill>
                  <a:schemeClr val="hlink"/>
                </a:solidFill>
                <a:hlinkClick r:id="rId5"/>
              </a:rPr>
              <a:t>lpeterson@htps.us</a:t>
            </a:r>
            <a:br>
              <a:rPr lang="en-US" sz="2800" dirty="0"/>
            </a:br>
            <a:r>
              <a:rPr lang="en-US" sz="2800" dirty="0"/>
              <a:t>Dr. Lisa Rebimbas, </a:t>
            </a:r>
            <a:r>
              <a:rPr lang="en-US" sz="2800" u="sng" dirty="0">
                <a:solidFill>
                  <a:schemeClr val="hlink"/>
                </a:solidFill>
                <a:hlinkClick r:id="rId6"/>
              </a:rPr>
              <a:t>lrebimbas@htps.us</a:t>
            </a:r>
            <a:endParaRPr sz="2800" dirty="0"/>
          </a:p>
        </p:txBody>
      </p:sp>
      <p:sp>
        <p:nvSpPr>
          <p:cNvPr id="326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6E2405"/>
                </a:solidFill>
                <a:effectLst/>
                <a:uLnTx/>
                <a:uFillTx/>
                <a:latin typeface="Palatino Linotype" panose="02040502050505030304" pitchFamily="18" charset="0"/>
                <a:ea typeface="+mj-ea"/>
                <a:cs typeface="+mj-cs"/>
              </a:rPr>
              <a:t>Follow Us on Social Media</a:t>
            </a:r>
          </a:p>
        </p:txBody>
      </p:sp>
      <p:sp>
        <p:nvSpPr>
          <p:cNvPr id="3" name="Text Placeholder 2" descr="Connect with us via NJDOE’s social media channels: Facebook: @njdeptofed&#10;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Facebook: </a:t>
            </a:r>
            <a:br>
              <a:rPr lang="en-US" sz="1400" dirty="0"/>
            </a:br>
            <a:r>
              <a:rPr lang="en-US" sz="1400" dirty="0"/>
              <a:t>@njdeptofed</a:t>
            </a:r>
          </a:p>
        </p:txBody>
      </p:sp>
      <p:sp>
        <p:nvSpPr>
          <p:cNvPr id="4" name="Text Placeholder 3" descr="Connect with us via NJDOE’s social media channels: Instagram: @newjerseydoe&#10;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5" name="Text Placeholder 4" descr="Connect with us via NJDOE’s social media channels: LinkedIn: New Jersey Department of Education&#10;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 dirty="0"/>
              <a:t>LinkedIn: </a:t>
            </a:r>
            <a:br>
              <a:rPr lang="en-US" sz="1600" dirty="0"/>
            </a:br>
            <a:r>
              <a:rPr lang="en-US" dirty="0"/>
              <a:t>New Jersey Department of Education</a:t>
            </a:r>
            <a:endParaRPr lang="en-US" sz="1600" dirty="0"/>
          </a:p>
        </p:txBody>
      </p:sp>
      <p:sp>
        <p:nvSpPr>
          <p:cNvPr id="6" name="Text Placeholder 5" descr="Connect with us via NJDOE’s social media channels: Threads: @NewJerseyDOE&#10;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 dirty="0"/>
              <a:t>Threads: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7" name="Text Placeholder 6" descr="Connect with us via NJDOE’s social media channels: X: @NewJerseyDOE&#10;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X: @NewJerseyDOE</a:t>
            </a:r>
          </a:p>
        </p:txBody>
      </p:sp>
      <p:sp>
        <p:nvSpPr>
          <p:cNvPr id="8" name="Text Placeholder 7" descr="Connect with us via NJDOE’s social media channels: YouTube: @newjerseydepartmentofeduca6565&#10;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/>
              <a:t>YouTube: </a:t>
            </a:r>
            <a:r>
              <a:rPr lang="en-US" sz="1400" dirty="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E32A1-378A-E34B-E921-497F8CF3E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E323-97E3-A783-B9BD-D064F543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Paint a Picture…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0094EA-EA27-19DE-8DFE-44F105A223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73218" y="1998133"/>
            <a:ext cx="7594324" cy="37725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highlight>
                  <a:schemeClr val="lt1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📱 Scan the QR code or go to</a:t>
            </a:r>
            <a:r>
              <a:rPr lang="en-US" sz="3200" dirty="0">
                <a:solidFill>
                  <a:schemeClr val="dk1"/>
                </a:solidFill>
                <a:highlight>
                  <a:schemeClr val="lt1"/>
                </a:highlight>
                <a:uFill>
                  <a:noFill/>
                </a:uFill>
                <a:latin typeface="Palatino Linotype"/>
                <a:ea typeface="Palatino Linotype"/>
                <a:cs typeface="Palatino Linotype"/>
                <a:sym typeface="Palatino Linoty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u="sng" dirty="0">
                <a:solidFill>
                  <a:schemeClr val="hlink"/>
                </a:solidFill>
                <a:highlight>
                  <a:schemeClr val="lt1"/>
                </a:highlight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slido.com</a:t>
            </a:r>
            <a:endParaRPr lang="en-US" sz="3200" u="sng" dirty="0">
              <a:solidFill>
                <a:schemeClr val="hlink"/>
              </a:solidFill>
              <a:highlight>
                <a:schemeClr val="lt1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highlight>
                  <a:schemeClr val="lt1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🔢 Use code: </a:t>
            </a:r>
            <a:r>
              <a:rPr lang="en-US" sz="3200" dirty="0">
                <a:solidFill>
                  <a:srgbClr val="188038"/>
                </a:solidFill>
                <a:highlight>
                  <a:schemeClr val="lt1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#2413565</a:t>
            </a:r>
            <a:endParaRPr lang="en-US" sz="3200" dirty="0">
              <a:highlight>
                <a:schemeClr val="lt1"/>
              </a:highlight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" name="Google Shape;160;p3">
            <a:extLst>
              <a:ext uri="{FF2B5EF4-FFF2-40B4-BE49-F238E27FC236}">
                <a16:creationId xmlns:a16="http://schemas.microsoft.com/office/drawing/2014/main" id="{4F8CAE91-D165-BCAD-E859-9396BD46D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759" y="2383649"/>
            <a:ext cx="2348809" cy="22938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C2AE1-EA77-E8C4-14E4-A2A189E80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D21AD-75FE-CE3F-30F8-961285DB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D8DB-F35B-91E0-7326-C0A8391B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E2405"/>
                </a:solidFill>
                <a:effectLst/>
                <a:uLnTx/>
                <a:uFillTx/>
                <a:latin typeface="Palatino Linotype"/>
                <a:sym typeface="Palatino Linotype"/>
              </a:rPr>
              <a:t>Teacher Climate and Culture Innovation Grant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7C26A1-78F5-B33F-E37F-7D6F74685B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Palatino Linotype"/>
                <a:cs typeface="Palatino Linotype"/>
                <a:sym typeface="Palatino Linotype"/>
              </a:rPr>
              <a:t>Purpose</a:t>
            </a: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Palatino Linotype"/>
                <a:cs typeface="Palatino Linotype"/>
                <a:sym typeface="Palatino Linotype"/>
              </a:rPr>
              <a:t>Reclaim teacher time</a:t>
            </a: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Palatino Linotype"/>
                <a:cs typeface="Palatino Linotype"/>
                <a:sym typeface="Palatino Linotype"/>
              </a:rPr>
              <a:t>Focus on implementing lessons, activities, creating resources and differentiating instruction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Palatino Linotype"/>
                <a:cs typeface="Palatino Linotype"/>
                <a:sym typeface="Palatino Linotype"/>
              </a:rPr>
              <a:t>Implementation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Palatino Linotype"/>
                <a:cs typeface="Palatino Linotype"/>
                <a:sym typeface="Palatino Linotype"/>
              </a:rPr>
              <a:t>Teachers throughout the district created templates of lesson plans. </a:t>
            </a:r>
          </a:p>
          <a:p>
            <a:pPr marL="457200" marR="0" lvl="0" indent="-419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Palatino Linotype"/>
                <a:cs typeface="Palatino Linotype"/>
                <a:sym typeface="Palatino Linotype"/>
              </a:rPr>
              <a:t>Public library on Genesis so that all staff members have access to the templates.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9B2B-768E-7BDE-F1F9-6F7AC5BFE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3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19D91-88D1-AB7E-0AE9-064C5F302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D483-5CE4-257B-6F95-6551BD75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Our Process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D67D3E-2ED4-9B56-8E38-BE738CEE13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126475"/>
            <a:ext cx="11849100" cy="5034822"/>
          </a:xfrm>
        </p:spPr>
        <p:txBody>
          <a:bodyPr>
            <a:normAutofit/>
          </a:bodyPr>
          <a:lstStyle/>
          <a:p>
            <a:pPr marL="457200" marR="0" lvl="0" indent="-36449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40"/>
              <a:buFont typeface="Arial"/>
              <a:buChar char="●"/>
              <a:tabLst/>
              <a:defRPr/>
            </a:pPr>
            <a:r>
              <a:rPr kumimoji="0" lang="en-US" sz="21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Assistant Superintendent, President of Hillsborough Teacher’s Union, and other administrators met to discuss the plan for what was needed to reclaim teacher time.</a:t>
            </a:r>
          </a:p>
          <a:p>
            <a:pPr marL="457200" marR="0" lvl="0" indent="-3644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0"/>
              <a:buFont typeface="Arial"/>
              <a:buChar char="●"/>
              <a:tabLst/>
              <a:defRPr/>
            </a:pPr>
            <a:r>
              <a:rPr kumimoji="0" lang="en-US" sz="21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Decided on how to develop Lesson Plan Repository, how many teachers needed and job descriptions</a:t>
            </a:r>
          </a:p>
          <a:p>
            <a:pPr marL="457200" marR="0" lvl="0" indent="-3644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0"/>
              <a:buFont typeface="Arial"/>
              <a:buChar char="●"/>
              <a:tabLst/>
              <a:defRPr/>
            </a:pPr>
            <a:r>
              <a:rPr kumimoji="0" lang="en-US" sz="21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Posted positions and hired staff- tried to fill as many different grade levels and subjects as possible</a:t>
            </a:r>
          </a:p>
          <a:p>
            <a:pPr marL="457200" marR="0" lvl="0" indent="-3644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0"/>
              <a:buFont typeface="Arial"/>
              <a:buChar char="●"/>
              <a:tabLst/>
              <a:defRPr/>
            </a:pPr>
            <a:r>
              <a:rPr kumimoji="0" lang="en-US" sz="21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Assigned roles for lesson planners/core developers</a:t>
            </a:r>
          </a:p>
          <a:p>
            <a:pPr marL="457200" marR="0" lvl="0" indent="-3644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0"/>
              <a:buFont typeface="Arial"/>
              <a:buChar char="●"/>
              <a:tabLst/>
              <a:defRPr/>
            </a:pPr>
            <a:r>
              <a:rPr kumimoji="0" lang="en-US" sz="21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Created login information on Genesis (lesson plan platform used in Hillsborough)</a:t>
            </a:r>
          </a:p>
          <a:p>
            <a:pPr marL="457200" marR="0" lvl="0" indent="-3644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0"/>
              <a:buFont typeface="Arial"/>
              <a:buChar char="●"/>
              <a:tabLst/>
              <a:defRPr/>
            </a:pPr>
            <a:r>
              <a:rPr kumimoji="0" lang="en-US" sz="21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Project manager met with all lesson planners/core developers to assign jobs and plans</a:t>
            </a:r>
          </a:p>
          <a:p>
            <a:pPr marL="457200" marR="0" lvl="0" indent="-3644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0"/>
              <a:buFont typeface="Arial"/>
              <a:buChar char="●"/>
              <a:tabLst/>
              <a:defRPr/>
            </a:pPr>
            <a:r>
              <a:rPr kumimoji="0" lang="en-US" sz="21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Lesson planners worked in teams to split up the workload and tackle as many lesson plans as possible for their content area </a:t>
            </a:r>
          </a:p>
          <a:p>
            <a:pPr marL="457200" marR="0" lvl="0" indent="-3644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0"/>
              <a:buFont typeface="Arial"/>
              <a:buChar char="●"/>
              <a:tabLst/>
              <a:defRPr/>
            </a:pPr>
            <a:r>
              <a:rPr kumimoji="0" lang="en-US" sz="214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Project manager conducted check-ins throughout to gauge how far along teams were in the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9121C-77A6-57F2-76A4-D78538B7E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1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ABB24-EFC7-CF7C-8DE2-929B3F2AE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F584-FD6A-CEB3-1DE7-C33FEFD7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Our Process </a:t>
            </a:r>
            <a:r>
              <a:rPr lang="en-US" sz="1600" dirty="0"/>
              <a:t>(continued)</a:t>
            </a:r>
            <a:r>
              <a:rPr lang="en-US" sz="3600" dirty="0"/>
              <a:t>...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AAFAC5-5FE8-16F9-2059-8592D5C18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2400"/>
              </a:spcAft>
              <a:buClr>
                <a:srgbClr val="000000"/>
              </a:buClr>
              <a:buSzPts val="2400"/>
              <a:buFont typeface="Arial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Lesson planners were given 72 hours to complete as many lesson plans as possible.</a:t>
            </a:r>
            <a:endParaRPr kumimoji="0" lang="en-US" sz="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sym typeface="Palatino Linotype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Project manager met with lesson planners and core developers for next phase</a:t>
            </a:r>
          </a:p>
          <a:p>
            <a:pPr marL="914400" marR="0" lvl="1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ts val="2000"/>
              <a:buFont typeface="Arial"/>
              <a:buChar char="○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core developers went back into all the lesson plans that the developers created to cross-check that all important components of the lesson plans were there (i.e. standards, essential questions, procedures, etc.)</a:t>
            </a:r>
            <a:endParaRPr kumimoji="0" lang="en-US" sz="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sym typeface="Palatino Linotype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2400"/>
              </a:spcAft>
              <a:buClr>
                <a:srgbClr val="000000"/>
              </a:buClr>
              <a:buSzPts val="2400"/>
              <a:buFont typeface="Arial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Worked with our tech department to figure out how to make this accessible for all teachers once the repositories went live </a:t>
            </a:r>
            <a:endParaRPr kumimoji="0" lang="en-US" sz="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sym typeface="Palatino Linotype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sym typeface="Palatino Linotype"/>
              </a:rPr>
              <a:t>Project manager and core developers created presentations for their respective schools to introduce the repository at BOE staff meetings.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A4ED1-BB62-1FCF-83A4-C8E44DF39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9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DFD1F-290E-AB81-6CC2-D94290235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4421E-1A90-1ACE-2E35-26A0A5AC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235678"/>
            <a:ext cx="10096959" cy="890797"/>
          </a:xfrm>
        </p:spPr>
        <p:txBody>
          <a:bodyPr/>
          <a:lstStyle/>
          <a:p>
            <a:pPr algn="ctr"/>
            <a:r>
              <a:rPr lang="en-US" dirty="0"/>
              <a:t>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C7DC1-501F-0CAF-6623-4669302238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3200" dirty="0"/>
              <a:t>If you were to incorporate a lesson plan repository in your district what would be your top three areas to focus on? Why?</a:t>
            </a:r>
          </a:p>
          <a:p>
            <a:pPr marL="457200" lvl="0" indent="-457200">
              <a:spcAft>
                <a:spcPts val="0"/>
              </a:spcAft>
              <a:buSzPts val="3600"/>
            </a:pPr>
            <a:r>
              <a:rPr lang="en-US" sz="3200" dirty="0"/>
              <a:t>subjects?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ts val="3600"/>
            </a:pPr>
            <a:r>
              <a:rPr lang="en-US" sz="3200" dirty="0"/>
              <a:t>grade levels?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SzPts val="3600"/>
            </a:pPr>
            <a:r>
              <a:rPr lang="en-US" sz="3200" dirty="0"/>
              <a:t>schools?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786BF-E6EE-51E0-D3E2-21E5DFD45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5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1B24-3FE3-4FBB-3457-679F659B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Palatino Linotype"/>
                <a:ea typeface="Palatino Linotype"/>
                <a:cs typeface="Palatino Linotype"/>
                <a:sym typeface="Palatino Linotype"/>
              </a:rPr>
              <a:t>Staff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3923-2EB1-3447-2531-55DE2365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275907"/>
            <a:ext cx="11890272" cy="4981290"/>
          </a:xfrm>
        </p:spPr>
        <p:txBody>
          <a:bodyPr/>
          <a:lstStyle/>
          <a:p>
            <a:pPr marL="457200" lvl="0" indent="-3621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4"/>
              <a:buChar char="●"/>
            </a:pPr>
            <a:r>
              <a:rPr lang="en-US" sz="2103" b="1" dirty="0">
                <a:latin typeface="Palatino Linotype"/>
                <a:ea typeface="Palatino Linotype"/>
                <a:cs typeface="Palatino Linotype"/>
                <a:sym typeface="Palatino Linotype"/>
              </a:rPr>
              <a:t>Project Manager</a:t>
            </a:r>
          </a:p>
          <a:p>
            <a:pPr marL="914400" lvl="1" indent="-3621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4"/>
              <a:buFont typeface="Arial"/>
              <a:buChar char="○"/>
            </a:pPr>
            <a:r>
              <a:rPr lang="en-US" sz="2103" dirty="0">
                <a:latin typeface="Palatino Linotype"/>
                <a:ea typeface="Palatino Linotype"/>
                <a:cs typeface="Palatino Linotype"/>
                <a:sym typeface="Palatino Linotype"/>
              </a:rPr>
              <a:t>Organized and managed each part of the project</a:t>
            </a:r>
          </a:p>
          <a:p>
            <a:pPr marL="914400" lvl="1" indent="-3621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4"/>
              <a:buFont typeface="Arial"/>
              <a:buChar char="○"/>
            </a:pPr>
            <a:r>
              <a:rPr lang="en-US" sz="2103" dirty="0">
                <a:latin typeface="Palatino Linotype"/>
                <a:ea typeface="Palatino Linotype"/>
                <a:cs typeface="Palatino Linotype"/>
                <a:sym typeface="Palatino Linotype"/>
              </a:rPr>
              <a:t>Held meetings with Assistant Superintendent, tech department and group members </a:t>
            </a:r>
          </a:p>
          <a:p>
            <a:pPr marL="914400" lvl="1" indent="-3621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4"/>
              <a:buFont typeface="Arial"/>
              <a:buChar char="○"/>
            </a:pPr>
            <a:r>
              <a:rPr lang="en-US" sz="2103" dirty="0">
                <a:latin typeface="Palatino Linotype"/>
                <a:ea typeface="Palatino Linotype"/>
                <a:cs typeface="Palatino Linotype"/>
                <a:sym typeface="Palatino Linotype"/>
              </a:rPr>
              <a:t>Created timelines for lesson plans to be completed</a:t>
            </a:r>
          </a:p>
          <a:p>
            <a:pPr marL="914400" lvl="1" indent="-3621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4"/>
              <a:buFont typeface="Arial"/>
              <a:buChar char="○"/>
            </a:pPr>
            <a:r>
              <a:rPr lang="en-US" sz="2103" dirty="0">
                <a:latin typeface="Palatino Linotype"/>
                <a:ea typeface="Palatino Linotype"/>
                <a:cs typeface="Palatino Linotype"/>
                <a:sym typeface="Palatino Linotype"/>
              </a:rPr>
              <a:t>Created resource page for entire staff</a:t>
            </a:r>
            <a:endParaRPr lang="en-US" sz="9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-36218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4"/>
              <a:buChar char="●"/>
            </a:pPr>
            <a:r>
              <a:rPr lang="en-US" sz="2103" b="1" dirty="0">
                <a:latin typeface="Palatino Linotype"/>
                <a:ea typeface="Palatino Linotype"/>
                <a:cs typeface="Palatino Linotype"/>
                <a:sym typeface="Palatino Linotype"/>
              </a:rPr>
              <a:t>44 Lesson Planners</a:t>
            </a:r>
          </a:p>
          <a:p>
            <a:pPr marL="914400" lvl="1" indent="-3621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4"/>
              <a:buFont typeface="Arial"/>
              <a:buChar char="○"/>
            </a:pPr>
            <a:r>
              <a:rPr lang="en-US" sz="2103" dirty="0">
                <a:latin typeface="Palatino Linotype"/>
                <a:ea typeface="Palatino Linotype"/>
                <a:cs typeface="Palatino Linotype"/>
                <a:sym typeface="Palatino Linotype"/>
              </a:rPr>
              <a:t>Created lesson plans on Genesis for grade level and subjects</a:t>
            </a:r>
          </a:p>
          <a:p>
            <a:pPr marL="914400" lvl="1" indent="-3621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4"/>
              <a:buFont typeface="Arial"/>
              <a:buChar char="○"/>
            </a:pPr>
            <a:r>
              <a:rPr lang="en-US" sz="2103" dirty="0">
                <a:latin typeface="Palatino Linotype"/>
                <a:ea typeface="Palatino Linotype"/>
                <a:cs typeface="Palatino Linotype"/>
                <a:sym typeface="Palatino Linotype"/>
              </a:rPr>
              <a:t>Included all components of lesson plans</a:t>
            </a:r>
            <a:endParaRPr lang="en-US" sz="9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-36218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4"/>
              <a:buChar char="●"/>
            </a:pPr>
            <a:r>
              <a:rPr lang="en-US" sz="2103" b="1" dirty="0">
                <a:latin typeface="Palatino Linotype"/>
                <a:ea typeface="Palatino Linotype"/>
                <a:cs typeface="Palatino Linotype"/>
                <a:sym typeface="Palatino Linotype"/>
              </a:rPr>
              <a:t>16 Core Developers</a:t>
            </a:r>
          </a:p>
          <a:p>
            <a:pPr marL="914400" lvl="1" indent="-3621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4"/>
              <a:buFont typeface="Arial"/>
              <a:buChar char="○"/>
            </a:pPr>
            <a:r>
              <a:rPr lang="en-US" sz="2103" dirty="0">
                <a:latin typeface="Palatino Linotype"/>
                <a:ea typeface="Palatino Linotype"/>
                <a:cs typeface="Palatino Linotype"/>
                <a:sym typeface="Palatino Linotype"/>
              </a:rPr>
              <a:t>Checked over lesson plans for all components</a:t>
            </a:r>
          </a:p>
          <a:p>
            <a:pPr marL="914400" lvl="1" indent="-3621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4"/>
              <a:buFont typeface="Arial"/>
              <a:buChar char="○"/>
            </a:pPr>
            <a:r>
              <a:rPr lang="en-US" sz="2103" dirty="0">
                <a:latin typeface="Palatino Linotype"/>
                <a:ea typeface="Palatino Linotype"/>
                <a:cs typeface="Palatino Linotype"/>
                <a:sym typeface="Palatino Linotype"/>
              </a:rPr>
              <a:t>Helped to create resource page for entire staff and demonstrated to staff at first faculty meeting</a:t>
            </a:r>
          </a:p>
          <a:p>
            <a:pPr marL="914400" lvl="1" indent="-3621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4"/>
              <a:buFont typeface="Arial"/>
              <a:buChar char="○"/>
            </a:pPr>
            <a:r>
              <a:rPr lang="en-US" sz="2103" dirty="0">
                <a:latin typeface="Palatino Linotype"/>
                <a:ea typeface="Palatino Linotype"/>
                <a:cs typeface="Palatino Linotype"/>
                <a:sym typeface="Palatino Linotype"/>
              </a:rPr>
              <a:t>Point person for individual schools</a:t>
            </a:r>
          </a:p>
          <a:p>
            <a:pPr marL="914400" lvl="1" indent="-3621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4"/>
              <a:buFont typeface="Arial"/>
              <a:buChar char="○"/>
            </a:pPr>
            <a:r>
              <a:rPr lang="en-US" sz="2103" dirty="0">
                <a:latin typeface="Palatino Linotype"/>
                <a:ea typeface="Palatino Linotype"/>
                <a:cs typeface="Palatino Linotype"/>
                <a:sym typeface="Palatino Linotype"/>
              </a:rPr>
              <a:t>Created and analyzed survey for staff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22465-5426-4617-07E8-9954F8C3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AD06-B5A3-9594-806F-809A64C5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Sample</a:t>
            </a:r>
          </a:p>
        </p:txBody>
      </p:sp>
      <p:pic>
        <p:nvPicPr>
          <p:cNvPr id="12" name="Picture 11" descr="example of a chart">
            <a:extLst>
              <a:ext uri="{FF2B5EF4-FFF2-40B4-BE49-F238E27FC236}">
                <a16:creationId xmlns:a16="http://schemas.microsoft.com/office/drawing/2014/main" id="{D7CD27AC-2EDF-0CB8-78B0-D1B9FF047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9" y="1223647"/>
            <a:ext cx="9373025" cy="49363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266EB-58FC-BCEA-46F1-BAB24E78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78462"/>
            <a:ext cx="2743200" cy="365125"/>
          </a:xfrm>
        </p:spPr>
        <p:txBody>
          <a:bodyPr/>
          <a:lstStyle/>
          <a:p>
            <a:fld id="{A3D1C70C-36A2-44FC-A083-98959550CF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49735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9DF51BEE-0EBD-4C05-BE34-DC7312BF5F9B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EE194C2B-F6A0-4A4D-8AC1-A456BC781591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F97FB435-3AD5-4F41-810C-DDFBDD65CFF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1178</Words>
  <Application>Microsoft Macintosh PowerPoint</Application>
  <PresentationFormat>Widescreen</PresentationFormat>
  <Paragraphs>165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Georgia</vt:lpstr>
      <vt:lpstr>Palatino Linotype</vt:lpstr>
      <vt:lpstr>NDJOE_Main</vt:lpstr>
      <vt:lpstr>NJDOE_TitleSlide</vt:lpstr>
      <vt:lpstr>NJDOE_SectionTitle</vt:lpstr>
      <vt:lpstr>Lesson Plan Repository</vt:lpstr>
      <vt:lpstr>Learning Objectives</vt:lpstr>
      <vt:lpstr>Let’s Paint a Picture…</vt:lpstr>
      <vt:lpstr>Teacher Climate and Culture Innovation Grant</vt:lpstr>
      <vt:lpstr>Our Process</vt:lpstr>
      <vt:lpstr>Our Process (continued)...</vt:lpstr>
      <vt:lpstr>Question</vt:lpstr>
      <vt:lpstr>Staff</vt:lpstr>
      <vt:lpstr>Sample</vt:lpstr>
      <vt:lpstr>Lesson Plans Created</vt:lpstr>
      <vt:lpstr>Lesson Plans Created (2)</vt:lpstr>
      <vt:lpstr>Lesson Plans Created (3)</vt:lpstr>
      <vt:lpstr>Challenges (1 of 2)</vt:lpstr>
      <vt:lpstr>Ways to Access Repository</vt:lpstr>
      <vt:lpstr>Challenges (2 of 2)</vt:lpstr>
      <vt:lpstr>Labels for Consistent Access</vt:lpstr>
      <vt:lpstr>Resource Page/Lesson Plans Created</vt:lpstr>
      <vt:lpstr>Data</vt:lpstr>
      <vt:lpstr>Data</vt:lpstr>
      <vt:lpstr>Key Findings</vt:lpstr>
      <vt:lpstr>Key Findings- Positive Feedback</vt:lpstr>
      <vt:lpstr>Key Findings- Areas to Improve On</vt:lpstr>
      <vt:lpstr>Turn and Talk</vt:lpstr>
      <vt:lpstr>Next Steps…</vt:lpstr>
      <vt:lpstr>Application</vt:lpstr>
      <vt:lpstr>Thank You!</vt:lpstr>
      <vt:lpstr>Follow Us on Social Media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Hillsborough’s Lesson Plan Repository Presentation</dc:title>
  <dc:subject/>
  <dc:creator>Sari Hussey</dc:creator>
  <cp:keywords/>
  <dc:description/>
  <cp:lastModifiedBy>Epifanio, Aida</cp:lastModifiedBy>
  <cp:revision>63</cp:revision>
  <dcterms:created xsi:type="dcterms:W3CDTF">2021-09-15T17:05:35Z</dcterms:created>
  <dcterms:modified xsi:type="dcterms:W3CDTF">2025-07-24T20:37:29Z</dcterms:modified>
  <cp:category/>
</cp:coreProperties>
</file>