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8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34" autoAdjust="0"/>
  </p:normalViewPr>
  <p:slideViewPr>
    <p:cSldViewPr snapToGrid="0">
      <p:cViewPr varScale="1">
        <p:scale>
          <a:sx n="46" d="100"/>
          <a:sy n="46" d="100"/>
        </p:scale>
        <p:origin x="64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Office Name</a:t>
            </a:r>
          </a:p>
          <a:p>
            <a:r>
              <a:rPr lang="en-US" dirty="0"/>
              <a:t>Division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91" r:id="rId14"/>
    <p:sldLayoutId id="214748367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7850"/>
            <a:ext cx="12191999" cy="15004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Teacher-Led, Tech-Enhanced: A Scalable Growth Model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Freehold Regional High School District</a:t>
            </a:r>
          </a:p>
          <a:p>
            <a:r>
              <a:rPr lang="en-US" dirty="0"/>
              <a:t>July 29,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8520D-D151-1D38-F047-241CF201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707C-3A62-145F-4849-98255700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Replication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49CD-FB1C-8A21-07D6-A6F986767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2800" dirty="0"/>
              <a:t>Cost: ~$59K for AI platform (10k students), $2K for stipends</a:t>
            </a:r>
          </a:p>
          <a:p>
            <a:r>
              <a:rPr lang="en-US" sz="2800" dirty="0"/>
              <a:t>Scheduling: Substitute coverage is key</a:t>
            </a:r>
          </a:p>
          <a:p>
            <a:pPr>
              <a:spcAft>
                <a:spcPts val="5400"/>
              </a:spcAft>
            </a:pPr>
            <a:r>
              <a:rPr lang="en-US" sz="2800" dirty="0"/>
              <a:t>Professional Learning: Teacher-designed, asynchronous options scale best</a:t>
            </a:r>
          </a:p>
          <a:p>
            <a:pPr marL="0" indent="0">
              <a:buNone/>
            </a:pPr>
            <a:r>
              <a:rPr lang="en-US" sz="2800" dirty="0"/>
              <a:t>💬 </a:t>
            </a:r>
            <a:r>
              <a:rPr lang="en-US" sz="2800" b="1" dirty="0">
                <a:solidFill>
                  <a:srgbClr val="FF0000"/>
                </a:solidFill>
              </a:rPr>
              <a:t>Exit Poll</a:t>
            </a:r>
            <a:r>
              <a:rPr lang="en-US" sz="2800" dirty="0"/>
              <a:t>: What’s your biggest implementation barrier?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9B441-0292-522B-B1AB-BFC6537D03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5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F26E-B7DD-2D2A-3AEA-6D2986248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62B4-F855-5D21-CA7A-DC481C2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Resources + Toolkit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1341-CD4A-9BC0-6347-A705E24488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buNone/>
            </a:pPr>
            <a:r>
              <a:rPr lang="en-US" sz="2800" dirty="0"/>
              <a:t>FRHSD AI Literacy Toolkit (student guidelines, lessons, templates)</a:t>
            </a:r>
          </a:p>
          <a:p>
            <a:r>
              <a:rPr lang="en-US" sz="2800" dirty="0"/>
              <a:t>PD module and pacing guides</a:t>
            </a:r>
          </a:p>
          <a:p>
            <a:r>
              <a:rPr lang="en-US" sz="2800" dirty="0"/>
              <a:t>Link + QR code shared here and in follow-up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4287F-8869-7B1C-217E-72956861A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0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32A3B-30A0-505B-4AF7-9B3667FD8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916B-FA61-09E2-750B-7230FC4E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Closing +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A5D26-E94A-A178-DC71-25C877D85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>
              <a:spcAft>
                <a:spcPts val="4800"/>
              </a:spcAft>
            </a:pPr>
            <a:r>
              <a:rPr lang="en-US" sz="2800" dirty="0"/>
              <a:t>Thank you for learning with us.</a:t>
            </a:r>
          </a:p>
          <a:p>
            <a:r>
              <a:rPr lang="en-US" sz="2800" dirty="0"/>
              <a:t>📧 Contact: Bruce Henecker | bhenecker@frhsd.com</a:t>
            </a:r>
          </a:p>
          <a:p>
            <a:r>
              <a:rPr lang="en-US" sz="2800" dirty="0"/>
              <a:t>🔗 Download resources: https://bit.ly/FRHSDkit</a:t>
            </a:r>
          </a:p>
          <a:p>
            <a:r>
              <a:rPr lang="en-US" sz="2800" dirty="0"/>
              <a:t>📣 #TCCI2025   #AIforTeachers   #FRHSDLeadership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3CB5-8CAB-8CF1-3A86-BA92D2BDC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5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@FreeholdRegional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4864" y="2514600"/>
            <a:ext cx="3465368" cy="914400"/>
          </a:xfrm>
        </p:spPr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@freehold_regional_hs_district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freehold-regional-high-school-district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8991" y="5031874"/>
            <a:ext cx="3465368" cy="914400"/>
          </a:xfrm>
        </p:spPr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@freehold_regional_hs_district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</a:t>
            </a:r>
            <a:r>
              <a:rPr lang="en-US" dirty="0"/>
              <a:t>@FreeholdRegHSD</a:t>
            </a:r>
            <a:endParaRPr lang="en-US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fontAlgn="ctr"/>
            <a:r>
              <a:rPr lang="en-US" sz="1600" dirty="0"/>
              <a:t>YouTube: </a:t>
            </a:r>
            <a:r>
              <a:rPr lang="en-US" dirty="0"/>
              <a:t>@freeholdregionalhighschool</a:t>
            </a:r>
            <a:endParaRPr lang="en-US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Empower educators by reclaiming teacher time.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Leverage collaboration, AI integration, and scalable tools.</a:t>
            </a: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US" sz="2800" dirty="0"/>
              <a:t>Advance climate &amp; culture to improve retention and satisfaction.</a:t>
            </a:r>
          </a:p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dirty="0"/>
              <a:t>“We saw the fastest and most focused collaboration of our careers.”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AE662-8F7D-8C56-BDE5-78E398CB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7081-34A9-C338-6175-30DD73E53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Work Mattered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FED7-433B-D0A9-6159-CD3F222E7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dirty="0"/>
              <a:t>• 331 teachers collaborated during school hours</a:t>
            </a:r>
          </a:p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dirty="0"/>
              <a:t>• 537 staff used MagicSchool, generating 9,500+ instructional items</a:t>
            </a:r>
          </a:p>
          <a:p>
            <a: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5400"/>
              </a:spcAft>
              <a:buNone/>
            </a:pPr>
            <a:r>
              <a:rPr lang="en-US" sz="2800" dirty="0"/>
              <a:t>• 300+ shared instructional resources </a:t>
            </a:r>
            <a:r>
              <a:rPr lang="en-US" sz="2800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created</a:t>
            </a: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dirty="0"/>
              <a:t>Time saved = culture gained.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B2979-338F-661E-F8B1-A0F86F4B4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9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9C73-F1C9-7F99-74E0-4A7D7D8D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D5F9-ED2B-CC1A-53E7-82ABD36B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Scalable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2FE5-AAED-8F64-9580-4EA9A1B87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dirty="0"/>
              <a:t>We implemented 4 replicable PPGEs:</a:t>
            </a:r>
          </a:p>
          <a:p>
            <a:pPr marL="514350" indent="-514350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 dirty="0"/>
              <a:t>Structured Release Time</a:t>
            </a:r>
          </a:p>
          <a:p>
            <a:pPr marL="514350" indent="-514350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 dirty="0"/>
              <a:t>Shared Digital Resource Repository </a:t>
            </a:r>
          </a:p>
          <a:p>
            <a:pPr marL="514350" indent="-514350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 dirty="0"/>
              <a:t>AI Integration via MagicSchool</a:t>
            </a:r>
          </a:p>
          <a:p>
            <a:pPr marL="514350" indent="-514350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 dirty="0"/>
              <a:t>Student AI Literacy Initiative (Preview of Year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DBD37-164C-CD30-1357-4F7FD6FD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5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49D57-5C4A-F989-4A03-B94F9F90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AAA8-45DE-308D-C072-74666A4C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PPGE #1 – Release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06D66-299E-07FE-67FB-03D630641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A55179-F887-9DC9-6C31-12C049AD3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 rIns="274320">
            <a:noAutofit/>
          </a:bodyPr>
          <a:lstStyle/>
          <a:p>
            <a:r>
              <a:rPr dirty="0"/>
              <a:t>Teachers released during contract hours to co-plan and design lessons.</a:t>
            </a:r>
            <a:endParaRPr lang="en-US" dirty="0"/>
          </a:p>
          <a:p>
            <a:r>
              <a:rPr dirty="0"/>
              <a:t>Substitute coverage managed centrally.</a:t>
            </a:r>
          </a:p>
          <a:p>
            <a:r>
              <a:rPr dirty="0"/>
              <a:t>Over 330 teachers participated.</a:t>
            </a:r>
          </a:p>
          <a:p>
            <a:pPr marL="0" indent="0">
              <a:buNone/>
            </a:pPr>
            <a:r>
              <a:rPr dirty="0"/>
              <a:t>💬 </a:t>
            </a:r>
            <a:r>
              <a:rPr b="1" dirty="0">
                <a:solidFill>
                  <a:srgbClr val="FF0000"/>
                </a:solidFill>
              </a:rPr>
              <a:t>Think-Pair-Share</a:t>
            </a:r>
            <a:r>
              <a:rPr dirty="0"/>
              <a:t>: If you could release 5 teachers for </a:t>
            </a:r>
            <a:r>
              <a:rPr lang="en-US" dirty="0"/>
              <a:t>	</a:t>
            </a:r>
            <a:r>
              <a:rPr dirty="0"/>
              <a:t>1 day… what would they do?</a:t>
            </a:r>
          </a:p>
        </p:txBody>
      </p:sp>
    </p:spTree>
    <p:extLst>
      <p:ext uri="{BB962C8B-B14F-4D97-AF65-F5344CB8AC3E}">
        <p14:creationId xmlns:p14="http://schemas.microsoft.com/office/powerpoint/2010/main" val="19387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E73D3-1EFF-97D4-8AFB-8CEAA4134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90A0-2C28-C783-D842-D2EA9E4E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PPGE #2 – Resource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FBCD3-7851-B5DB-4A80-DCEC8DCD9B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2800" dirty="0"/>
              <a:t>Centralized Drive for cross-school sharing</a:t>
            </a:r>
          </a:p>
          <a:p>
            <a:r>
              <a:rPr lang="en-US" sz="2800" dirty="0"/>
              <a:t>Lesson plans, rubrics, quizzes tagged by subject/level</a:t>
            </a:r>
          </a:p>
          <a:p>
            <a:pPr>
              <a:spcAft>
                <a:spcPts val="5400"/>
              </a:spcAft>
            </a:pPr>
            <a:r>
              <a:rPr lang="en-US" sz="2800" dirty="0"/>
              <a:t>Supports onboarding and vertical alignment</a:t>
            </a:r>
          </a:p>
          <a:p>
            <a:pPr marL="0" indent="0">
              <a:buNone/>
            </a:pPr>
            <a:r>
              <a:rPr lang="en-US" sz="2800" dirty="0"/>
              <a:t>💬 	</a:t>
            </a:r>
            <a:r>
              <a:rPr lang="en-US" sz="2800" b="1" dirty="0">
                <a:solidFill>
                  <a:srgbClr val="FF0000"/>
                </a:solidFill>
              </a:rPr>
              <a:t>Table Talk</a:t>
            </a:r>
            <a:r>
              <a:rPr lang="en-US" sz="2800" dirty="0"/>
              <a:t>: What makes a shared digital space useful (not 	forgotten)?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09C6E-F40F-5097-B496-456D1E019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1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7CC7-4FA3-30B2-B6F5-AD922BD3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9B39-0149-BEBF-0994-86A07E13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PPGE #3 – AI Tools for Teacher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089C-CFF4-F714-72E8-7C15B1AEE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2800" dirty="0"/>
              <a:t>MagicSchool used to generate quizzes, rubrics, parent emails, IEP comments</a:t>
            </a:r>
          </a:p>
          <a:p>
            <a:pPr>
              <a:spcAft>
                <a:spcPts val="5400"/>
              </a:spcAft>
            </a:pPr>
            <a:r>
              <a:rPr lang="en-US" sz="2800" dirty="0"/>
              <a:t>Teachers saved 5–10 hours/week</a:t>
            </a:r>
          </a:p>
          <a:p>
            <a:pPr marL="0" indent="0">
              <a:buNone/>
            </a:pPr>
            <a:r>
              <a:rPr lang="en-US" sz="2800" dirty="0"/>
              <a:t>💬 </a:t>
            </a:r>
            <a:r>
              <a:rPr lang="en-US" sz="2800" b="1" dirty="0">
                <a:solidFill>
                  <a:srgbClr val="FF0000"/>
                </a:solidFill>
              </a:rPr>
              <a:t>Padlet</a:t>
            </a:r>
            <a:r>
              <a:rPr lang="en-US" sz="2800" dirty="0"/>
              <a:t>: What task would you love to offload to AI?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74053-B330-AED9-62CB-EA22F91BB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125D1-79AD-D589-E04E-5E81C909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3BD-6606-4DF1-F9F6-4DCCF686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PPGE #4 – Student AI Literacy (Preview of Year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4026-C22C-56EC-C9EE-4A9C72B57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2800" dirty="0"/>
              <a:t>Shifting AI responsibility to students with Levels 0–3</a:t>
            </a:r>
          </a:p>
          <a:p>
            <a:pPr>
              <a:spcAft>
                <a:spcPts val="5400"/>
              </a:spcAft>
            </a:pPr>
            <a:r>
              <a:rPr lang="en-US" sz="2800" dirty="0"/>
              <a:t>MagicStudent helps scaffold ethical student use</a:t>
            </a:r>
          </a:p>
          <a:p>
            <a:pPr marL="0" indent="0">
              <a:buNone/>
            </a:pPr>
            <a:r>
              <a:rPr lang="en-US" sz="2800" dirty="0"/>
              <a:t>💬 	</a:t>
            </a:r>
            <a:r>
              <a:rPr lang="en-US" sz="2800" b="1" dirty="0">
                <a:solidFill>
                  <a:srgbClr val="FF0000"/>
                </a:solidFill>
              </a:rPr>
              <a:t>Group Discussion</a:t>
            </a:r>
            <a:r>
              <a:rPr lang="en-US" sz="2800" dirty="0"/>
              <a:t>: What are your teachers’ biggest concerns about 	student AI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AF66E-6A53-99E9-FA02-423A1F2AC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7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9C71-1516-46DB-55D9-8B3D569B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1A85-6989-0499-50B8-2324D550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1A2-EFA8-C31D-BF39-85C45FBBA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2800" dirty="0"/>
              <a:t>Give teachers structured time—they’ll use it well.</a:t>
            </a:r>
          </a:p>
          <a:p>
            <a:r>
              <a:rPr lang="en-US" sz="2800" dirty="0"/>
              <a:t>Support AI with policy, PD, and feedback loops.</a:t>
            </a:r>
          </a:p>
          <a:p>
            <a:r>
              <a:rPr lang="en-US" sz="2800" dirty="0"/>
              <a:t>Collaboration grows culture—but needs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1C889-B598-59BC-9D3D-5A75D12D3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62315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764204-0d3c-4e84-bb9d-8d20c8237785" xsi:nil="true"/>
    <lcf76f155ced4ddcb4097134ff3c332f xmlns="5192090b-d375-45ce-ab28-255186fa666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1CD4CBB0FE44F9CFC2EC17BEABC09" ma:contentTypeVersion="18" ma:contentTypeDescription="Create a new document." ma:contentTypeScope="" ma:versionID="12c1b3172c00e8ee8b9f17c5da4487d3">
  <xsd:schema xmlns:xsd="http://www.w3.org/2001/XMLSchema" xmlns:xs="http://www.w3.org/2001/XMLSchema" xmlns:p="http://schemas.microsoft.com/office/2006/metadata/properties" xmlns:ns2="5192090b-d375-45ce-ab28-255186fa6668" xmlns:ns3="2d764204-0d3c-4e84-bb9d-8d20c8237785" targetNamespace="http://schemas.microsoft.com/office/2006/metadata/properties" ma:root="true" ma:fieldsID="84d0f6fe05ff33f392b76bd5294c5962" ns2:_="" ns3:_="">
    <xsd:import namespace="5192090b-d375-45ce-ab28-255186fa6668"/>
    <xsd:import namespace="2d764204-0d3c-4e84-bb9d-8d20c82377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2090b-d375-45ce-ab28-255186fa6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8829e9b-2c9c-4724-8f43-688495af2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4204-0d3c-4e84-bb9d-8d20c8237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e4c0b5f-ad40-4bc7-967c-d947eb9c5bdd}" ma:internalName="TaxCatchAll" ma:showField="CatchAllData" ma:web="2d764204-0d3c-4e84-bb9d-8d20c82377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0B4CB-2A2E-4D9B-A81D-253B903167C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d764204-0d3c-4e84-bb9d-8d20c8237785"/>
    <ds:schemaRef ds:uri="5192090b-d375-45ce-ab28-255186fa666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A29E32-A520-4AA4-8395-ECC8DA9C9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7D5A8-C622-480D-A272-864AA864E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2090b-d375-45ce-ab28-255186fa6668"/>
    <ds:schemaRef ds:uri="2d764204-0d3c-4e84-bb9d-8d20c8237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TCCI Presenter Slide Deck Template (1)</Template>
  <TotalTime>411</TotalTime>
  <Words>500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Palatino Linotype</vt:lpstr>
      <vt:lpstr>NDJOE_Main</vt:lpstr>
      <vt:lpstr>NJDOE_TitleSlide</vt:lpstr>
      <vt:lpstr>NJDOE_SectionTitle</vt:lpstr>
      <vt:lpstr>Teacher-Led, Tech-Enhanced: A Scalable Growth Model</vt:lpstr>
      <vt:lpstr>Vision and Purpose</vt:lpstr>
      <vt:lpstr>Why This Work Mattered</vt:lpstr>
      <vt:lpstr>Our Scalable Strategy</vt:lpstr>
      <vt:lpstr>PPGE #1 – Release Time</vt:lpstr>
      <vt:lpstr>PPGE #2 – Resource Repository</vt:lpstr>
      <vt:lpstr>PPGE #3 – AI Tools for Teacher Tasks</vt:lpstr>
      <vt:lpstr>PPGE #4 – Student AI Literacy (Preview of Year 2)</vt:lpstr>
      <vt:lpstr>Lessons Learned</vt:lpstr>
      <vt:lpstr>Replication Considerations</vt:lpstr>
      <vt:lpstr>Resources + Toolkit Access</vt:lpstr>
      <vt:lpstr>Closing + Contact Info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Teacher-Led, Tech-Enhanced_A Scalable Growth Model</dc:title>
  <dc:creator>Bruce Henecker</dc:creator>
  <cp:lastModifiedBy>Epifanio, Aida</cp:lastModifiedBy>
  <cp:revision>7</cp:revision>
  <dcterms:created xsi:type="dcterms:W3CDTF">2025-05-16T14:23:21Z</dcterms:created>
  <dcterms:modified xsi:type="dcterms:W3CDTF">2025-07-23T19:42:21Z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0x010100B891CD4CBB0FE44F9CFC2EC17BEABC09</vt:lpwstr>
  </property>
</Properties>
</file>