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050403-B4AE-10F3-0F2C-F905BEED65CE}" name="Pasculli, Diana" initials="PD" userId="S::dpascull@doe.nj.gov::985891a8-e4ca-4513-91aa-9d74f57d5ac3" providerId="AD"/>
  <p188:author id="{90E2801E-C67F-6C23-2718-766DE9A3793E}" name="Saju, Neha" initials="SN" userId="S::nsaju@doe.nj.gov::0fb8c601-783e-41fc-b251-1284690706bb" providerId="AD"/>
  <p188:author id="{B634134B-827C-EF12-1B17-CB59A094F846}" name="Ehling, Kathleen" initials="EK" userId="S::kehling@doe.nj.gov::0e8e584d-e448-49b8-afc8-3a6c7b8b3d7d" providerId="AD"/>
  <p188:author id="{91FB3EBF-6A18-C3C0-9F08-53ECC83529CE}" name="Franks-McRae, Leslie" initials="LF" userId="S::lfranks@doe.nj.gov::b153c716-a0bb-44f8-b705-dc9e7d736f19" providerId="AD"/>
  <p188:author id="{33770CC2-D8E3-C8E2-5A87-59C4EF718D9F}" name="Suleman, Saba" initials="SS" userId="S::ssuleman@doe.nj.gov::0b261a2c-9244-467e-91d8-5c803c10c0a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04E72"/>
    <a:srgbClr val="BA2828"/>
    <a:srgbClr val="EE0202"/>
    <a:srgbClr val="C65A27"/>
    <a:srgbClr val="B41825"/>
    <a:srgbClr val="FFFFF6"/>
    <a:srgbClr val="DA6220"/>
    <a:srgbClr val="A52A2B"/>
    <a:srgbClr val="10518E"/>
    <a:srgbClr val="1258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F5B58F-647F-4727-B85F-5ECC450BC865}" v="1" dt="2025-11-26T17:01:07.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0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uleman, Saba" userId="0b261a2c-9244-467e-91d8-5c803c10c0a6" providerId="ADAL" clId="{DD5E4DC0-9569-4CEB-83BF-665703C6A9FF}"/>
    <pc:docChg chg="undo redo custSel modSld">
      <pc:chgData name="Suleman, Saba" userId="0b261a2c-9244-467e-91d8-5c803c10c0a6" providerId="ADAL" clId="{DD5E4DC0-9569-4CEB-83BF-665703C6A9FF}" dt="2024-10-17T13:38:50.567" v="109" actId="20577"/>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CD9AD552-9F5F-50C8-610A-550631DB3AD1}"/>
    <pc:docChg chg="modSld">
      <pc:chgData name="Saju, Neha" userId="S::nsaju@doe.nj.gov::0fb8c601-783e-41fc-b251-1284690706bb" providerId="AD" clId="Web-{CD9AD552-9F5F-50C8-610A-550631DB3AD1}" dt="2024-08-15T17:22:08.252" v="47" actId="1076"/>
      <pc:docMkLst>
        <pc:docMk/>
      </pc:docMkLst>
    </pc:docChg>
  </pc:docChgLst>
  <pc:docChgLst>
    <pc:chgData name="Suleman, Saba" userId="0b261a2c-9244-467e-91d8-5c803c10c0a6" providerId="ADAL" clId="{E7AE3427-24E6-4966-9B01-54583717D82C}"/>
    <pc:docChg chg="undo redo custSel modSld">
      <pc:chgData name="Suleman, Saba" userId="0b261a2c-9244-467e-91d8-5c803c10c0a6" providerId="ADAL" clId="{E7AE3427-24E6-4966-9B01-54583717D82C}" dt="2024-08-14T13:29:58.784" v="581" actId="20577"/>
      <pc:docMkLst>
        <pc:docMk/>
      </pc:docMkLst>
    </pc:docChg>
  </pc:docChgLst>
  <pc:docChgLst>
    <pc:chgData name="Pasculli, Diana" userId="S::dpascull@doe.nj.gov::985891a8-e4ca-4513-91aa-9d74f57d5ac3" providerId="AD" clId="Web-{F85B9314-5F79-BC3C-8C13-1F0391E9C9C8}"/>
    <pc:docChg chg="modSld">
      <pc:chgData name="Pasculli, Diana" userId="S::dpascull@doe.nj.gov::985891a8-e4ca-4513-91aa-9d74f57d5ac3" providerId="AD" clId="Web-{F85B9314-5F79-BC3C-8C13-1F0391E9C9C8}" dt="2024-08-26T13:39:52.462" v="2" actId="20577"/>
      <pc:docMkLst>
        <pc:docMk/>
      </pc:docMkLst>
      <pc:sldChg chg="modSp">
        <pc:chgData name="Pasculli, Diana" userId="S::dpascull@doe.nj.gov::985891a8-e4ca-4513-91aa-9d74f57d5ac3" providerId="AD" clId="Web-{F85B9314-5F79-BC3C-8C13-1F0391E9C9C8}" dt="2024-08-26T13:39:52.462" v="2" actId="20577"/>
        <pc:sldMkLst>
          <pc:docMk/>
          <pc:sldMk cId="3543093776"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Franks-McRae, Leslie" userId="S::lfranks@doe.nj.gov::b153c716-a0bb-44f8-b705-dc9e7d736f19" providerId="AD" clId="Web-{4B015CE3-CEB1-B9C4-DD3E-1C2A7DD08C12}"/>
    <pc:docChg chg="modSld">
      <pc:chgData name="Franks-McRae, Leslie" userId="S::lfranks@doe.nj.gov::b153c716-a0bb-44f8-b705-dc9e7d736f19" providerId="AD" clId="Web-{4B015CE3-CEB1-B9C4-DD3E-1C2A7DD08C12}" dt="2024-08-14T18:06:00.756" v="173" actId="20577"/>
      <pc:docMkLst>
        <pc:docMk/>
      </pc:docMkLst>
      <pc:sldChg chg="modSp modCm">
        <pc:chgData name="Franks-McRae, Leslie" userId="S::lfranks@doe.nj.gov::b153c716-a0bb-44f8-b705-dc9e7d736f19" providerId="AD" clId="Web-{4B015CE3-CEB1-B9C4-DD3E-1C2A7DD08C12}" dt="2024-08-14T18:06:00.756" v="173"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S::lfranks@doe.nj.gov::b153c716-a0bb-44f8-b705-dc9e7d736f19" providerId="AD" clId="Web-{4B015CE3-CEB1-B9C4-DD3E-1C2A7DD08C12}" dt="2024-08-14T18:04:19.224" v="172"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sldChg chg="modSp modCm">
        <pc:chgData name="Saju, Neha" userId="S::nsaju@doe.nj.gov::0fb8c601-783e-41fc-b251-1284690706bb" providerId="AD" clId="Web-{9942CF7B-21FE-D3D0-1AFC-5DDDF09B5D1E}" dt="2024-07-10T19:37:07.936" v="245" actId="1076"/>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942CF7B-21FE-D3D0-1AFC-5DDDF09B5D1E}" dt="2024-07-10T19:28:46.226" v="78"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76CF1465-5B7C-9A7E-3F39-37FA795A3851}"/>
    <pc:docChg chg="modSld">
      <pc:chgData name="Saju, Neha" userId="S::nsaju@doe.nj.gov::0fb8c601-783e-41fc-b251-1284690706bb" providerId="AD" clId="Web-{76CF1465-5B7C-9A7E-3F39-37FA795A3851}" dt="2024-08-15T18:32:38.854" v="9" actId="1076"/>
      <pc:docMkLst>
        <pc:docMk/>
      </pc:docMkLst>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Franks-McRae, Leslie" userId="b153c716-a0bb-44f8-b705-dc9e7d736f19" providerId="ADAL" clId="{F3BA7165-FF4F-4579-B625-A4BC21EDA17B}"/>
    <pc:docChg chg="undo redo custSel modSld">
      <pc:chgData name="Franks-McRae, Leslie" userId="b153c716-a0bb-44f8-b705-dc9e7d736f19" providerId="ADAL" clId="{F3BA7165-FF4F-4579-B625-A4BC21EDA17B}" dt="2024-08-14T19:07:49.851" v="48" actId="20577"/>
      <pc:docMkLst>
        <pc:docMk/>
      </pc:docMkLst>
      <pc:sldChg chg="addSp delSp modSp mod modCm">
        <pc:chgData name="Franks-McRae, Leslie" userId="b153c716-a0bb-44f8-b705-dc9e7d736f19" providerId="ADAL" clId="{F3BA7165-FF4F-4579-B625-A4BC21EDA17B}" dt="2024-08-14T19:07:49.851" v="48"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b153c716-a0bb-44f8-b705-dc9e7d736f19" providerId="ADAL" clId="{F3BA7165-FF4F-4579-B625-A4BC21EDA17B}" dt="2024-08-14T19:07:49.851" v="48"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Sp modSp">
        <pc:chgData name="Saju, Neha" userId="S::nsaju@doe.nj.gov::0fb8c601-783e-41fc-b251-1284690706bb" providerId="AD" clId="Web-{E34895B9-144F-F686-AA86-CF29130D9C6E}" dt="2024-07-02T19:48:00.097" v="68"/>
        <pc:sldMkLst>
          <pc:docMk/>
          <pc:sldMk cId="1192816135" sldId="257"/>
        </pc:sldMkLst>
      </pc:sldChg>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7C763705-8A6F-3B26-2074-C36711188226}"/>
    <pc:docChg chg="modSld">
      <pc:chgData name="Saju, Neha" userId="S::nsaju@doe.nj.gov::0fb8c601-783e-41fc-b251-1284690706bb" providerId="AD" clId="Web-{7C763705-8A6F-3B26-2074-C36711188226}" dt="2024-08-08T19:21:18.226" v="90" actId="20577"/>
      <pc:docMkLst>
        <pc:docMk/>
      </pc:docMkLst>
      <pc:sldChg chg="modSp modCm">
        <pc:chgData name="Saju, Neha" userId="S::nsaju@doe.nj.gov::0fb8c601-783e-41fc-b251-1284690706bb" providerId="AD" clId="Web-{7C763705-8A6F-3B26-2074-C36711188226}" dt="2024-08-08T19:21:18.226" v="90"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C763705-8A6F-3B26-2074-C36711188226}" dt="2024-08-08T19:19:55.305" v="88" actId="20577"/>
              <pc2:cmMkLst xmlns:pc2="http://schemas.microsoft.com/office/powerpoint/2019/9/main/command">
                <pc:docMk/>
                <pc:sldMk cId="3543093776" sldId="258"/>
                <pc2:cmMk id="{D6FC8BDC-DE41-4EF6-92BD-4063108F801D}"/>
              </pc2:cmMkLst>
            </pc226:cmChg>
          </p:ext>
        </pc:extLst>
      </pc:sldChg>
    </pc:docChg>
  </pc:docChgLst>
  <pc:docChgLst>
    <pc:chgData name="Gallagher, Amy" userId="496dfe81-9838-4803-ad9e-45b261635a82" providerId="ADAL" clId="{30A089EA-0143-4E05-A85F-9EE66BE37CCE}"/>
    <pc:docChg chg="modSld">
      <pc:chgData name="Gallagher, Amy" userId="496dfe81-9838-4803-ad9e-45b261635a82" providerId="ADAL" clId="{30A089EA-0143-4E05-A85F-9EE66BE37CCE}" dt="2024-08-08T18:21:50.891" v="3" actId="20577"/>
      <pc:docMkLst>
        <pc:docMk/>
      </pc:docMkLst>
    </pc:docChg>
  </pc:docChgLst>
  <pc:docChgLst>
    <pc:chgData name="Suleman, Saba" userId="S::ssuleman@doe.nj.gov::0b261a2c-9244-467e-91d8-5c803c10c0a6" providerId="AD" clId="Web-{06FD62B5-2655-9C75-0AD3-9E024993EC09}"/>
    <pc:docChg chg="modSld">
      <pc:chgData name="Suleman, Saba" userId="S::ssuleman@doe.nj.gov::0b261a2c-9244-467e-91d8-5c803c10c0a6" providerId="AD" clId="Web-{06FD62B5-2655-9C75-0AD3-9E024993EC09}" dt="2024-08-09T18:18:39.035" v="0" actId="20577"/>
      <pc:docMkLst>
        <pc:docMk/>
      </pc:docMkLst>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15D8378E-5EC2-0B23-925B-3A33D4B26441}"/>
    <pc:docChg chg="modSld">
      <pc:chgData name="Saju, Neha" userId="S::nsaju@doe.nj.gov::0fb8c601-783e-41fc-b251-1284690706bb" providerId="AD" clId="Web-{15D8378E-5EC2-0B23-925B-3A33D4B26441}" dt="2024-08-14T19:35:44.087" v="2" actId="14100"/>
      <pc:docMkLst>
        <pc:docMk/>
      </pc:docMkLst>
      <pc:sldChg chg="addSp modSp">
        <pc:chgData name="Saju, Neha" userId="S::nsaju@doe.nj.gov::0fb8c601-783e-41fc-b251-1284690706bb" providerId="AD" clId="Web-{15D8378E-5EC2-0B23-925B-3A33D4B26441}" dt="2024-08-14T19:35:44.087" v="2" actId="14100"/>
        <pc:sldMkLst>
          <pc:docMk/>
          <pc:sldMk cId="3543093776" sldId="258"/>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docChg>
  </pc:docChgLst>
  <pc:docChgLst>
    <pc:chgData name="Suleman, Saba" userId="S::ssuleman@doe.nj.gov::0b261a2c-9244-467e-91d8-5c803c10c0a6" providerId="AD" clId="Web-{E900B700-F675-38CD-0633-4A02DD484863}"/>
    <pc:docChg chg="modSld">
      <pc:chgData name="Suleman, Saba" userId="S::ssuleman@doe.nj.gov::0b261a2c-9244-467e-91d8-5c803c10c0a6" providerId="AD" clId="Web-{E900B700-F675-38CD-0633-4A02DD484863}" dt="2024-08-09T18:13:21.677" v="261" actId="20577"/>
      <pc:docMkLst>
        <pc:docMk/>
      </pc:docMkLst>
    </pc:docChg>
  </pc:docChgLst>
  <pc:docChgLst>
    <pc:chgData name="Pasculli, Diana" userId="S::dpascull@doe.nj.gov::985891a8-e4ca-4513-91aa-9d74f57d5ac3" providerId="AD" clId="Web-{DD935161-43D6-96C8-7244-2E64E26C187F}"/>
    <pc:docChg chg="modSld">
      <pc:chgData name="Pasculli, Diana" userId="S::dpascull@doe.nj.gov::985891a8-e4ca-4513-91aa-9d74f57d5ac3" providerId="AD" clId="Web-{DD935161-43D6-96C8-7244-2E64E26C187F}" dt="2024-10-19T12:59:42.319" v="16" actId="1076"/>
      <pc:docMkLst>
        <pc:docMk/>
      </pc:docMkLst>
      <pc:sldChg chg="modSp">
        <pc:chgData name="Pasculli, Diana" userId="S::dpascull@doe.nj.gov::985891a8-e4ca-4513-91aa-9d74f57d5ac3" providerId="AD" clId="Web-{DD935161-43D6-96C8-7244-2E64E26C187F}" dt="2024-10-19T12:59:42.319" v="16" actId="1076"/>
        <pc:sldMkLst>
          <pc:docMk/>
          <pc:sldMk cId="3543093776" sldId="258"/>
        </pc:sldMkLst>
      </pc:sldChg>
    </pc:docChg>
  </pc:docChgLst>
  <pc:docChgLst>
    <pc:chgData name="Saju, Neha" userId="S::nsaju@doe.nj.gov::0fb8c601-783e-41fc-b251-1284690706bb" providerId="AD" clId="Web-{B4C9823E-55E2-97DD-05BB-D8ACE107F435}"/>
    <pc:docChg chg="modSld">
      <pc:chgData name="Saju, Neha" userId="S::nsaju@doe.nj.gov::0fb8c601-783e-41fc-b251-1284690706bb" providerId="AD" clId="Web-{B4C9823E-55E2-97DD-05BB-D8ACE107F435}" dt="2024-08-14T13:30:27.798" v="47" actId="1076"/>
      <pc:docMkLst>
        <pc:docMk/>
      </pc:docMkLst>
    </pc:docChg>
  </pc:docChgLst>
  <pc:docChgLst>
    <pc:chgData name="Pasculli, Diana" userId="S::dpascull@doe.nj.gov::985891a8-e4ca-4513-91aa-9d74f57d5ac3" providerId="AD" clId="Web-{E41FD6C2-6431-AEF5-A231-314174B268FA}"/>
    <pc:docChg chg="modSld">
      <pc:chgData name="Pasculli, Diana" userId="S::dpascull@doe.nj.gov::985891a8-e4ca-4513-91aa-9d74f57d5ac3" providerId="AD" clId="Web-{E41FD6C2-6431-AEF5-A231-314174B268FA}" dt="2024-08-08T14:02:12.926" v="1" actId="1076"/>
      <pc:docMkLst>
        <pc:docMk/>
      </pc:docMkLst>
    </pc:docChg>
  </pc:docChgLst>
  <pc:docChgLst>
    <pc:chgData name="Pasculli, Diana" userId="985891a8-e4ca-4513-91aa-9d74f57d5ac3" providerId="ADAL" clId="{1A8EC3C2-01B3-43BC-9406-B0D7C5FAF6B4}"/>
    <pc:docChg chg="undo custSel modSld">
      <pc:chgData name="Pasculli, Diana" userId="985891a8-e4ca-4513-91aa-9d74f57d5ac3" providerId="ADAL" clId="{1A8EC3C2-01B3-43BC-9406-B0D7C5FAF6B4}" dt="2024-10-19T13:09:46.908" v="527" actId="1076"/>
      <pc:docMkLst>
        <pc:docMk/>
      </pc:docMkLst>
      <pc:sldChg chg="addSp modSp mod">
        <pc:chgData name="Pasculli, Diana" userId="985891a8-e4ca-4513-91aa-9d74f57d5ac3" providerId="ADAL" clId="{1A8EC3C2-01B3-43BC-9406-B0D7C5FAF6B4}" dt="2024-10-19T13:09:46.908" v="527" actId="1076"/>
        <pc:sldMkLst>
          <pc:docMk/>
          <pc:sldMk cId="3543093776" sldId="258"/>
        </pc:sldMkLst>
      </pc:sldChg>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B1E36B64-6ABB-3385-119C-E0D3E8B686C3}"/>
    <pc:docChg chg="modSld">
      <pc:chgData name="Saju, Neha" userId="S::nsaju@doe.nj.gov::0fb8c601-783e-41fc-b251-1284690706bb" providerId="AD" clId="Web-{B1E36B64-6ABB-3385-119C-E0D3E8B686C3}" dt="2024-08-06T18:24:06.337" v="228" actId="1076"/>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302B02D1-B137-51AF-258A-DF805460CC42}"/>
    <pc:docChg chg="modSld">
      <pc:chgData name="Saju, Neha" userId="S::nsaju@doe.nj.gov::0fb8c601-783e-41fc-b251-1284690706bb" providerId="AD" clId="Web-{302B02D1-B137-51AF-258A-DF805460CC42}" dt="2024-08-08T15:11:12.012" v="185" actId="20577"/>
      <pc:docMkLst>
        <pc:docMk/>
      </pc:docMkLst>
      <pc:sldChg chg="addSp delSp modSp">
        <pc:chgData name="Saju, Neha" userId="S::nsaju@doe.nj.gov::0fb8c601-783e-41fc-b251-1284690706bb" providerId="AD" clId="Web-{302B02D1-B137-51AF-258A-DF805460CC42}" dt="2024-08-08T15:11:12.012" v="185" actId="20577"/>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pc:chgData name="Saju, Neha" userId="S::nsaju@doe.nj.gov::0fb8c601-783e-41fc-b251-1284690706bb" providerId="AD" clId="Web-{837BE2DB-6080-0637-FECB-13854BAE24D6}" dt="2024-06-20T19:05:52.794" v="941" actId="20577"/>
        <pc:sldMkLst>
          <pc:docMk/>
          <pc:sldMk cId="1192816135" sldId="257"/>
        </pc:sldMkLst>
      </pc:sldChg>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sldChg chg="addSp delSp modSp">
        <pc:chgData name="Saju, Neha" userId="S::nsaju@doe.nj.gov::0fb8c601-783e-41fc-b251-1284690706bb" providerId="AD" clId="Web-{7951F48B-5CD8-41EE-FDB7-620656F0F726}" dt="2024-06-20T13:16:46.530" v="376" actId="20577"/>
        <pc:sldMkLst>
          <pc:docMk/>
          <pc:sldMk cId="1192816135"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Saju, Neha" userId="S::nsaju@doe.nj.gov::0fb8c601-783e-41fc-b251-1284690706bb" providerId="AD" clId="Web-{A7F2A938-7114-3855-1203-5BDB9FF33F94}"/>
    <pc:docChg chg="modSld">
      <pc:chgData name="Saju, Neha" userId="S::nsaju@doe.nj.gov::0fb8c601-783e-41fc-b251-1284690706bb" providerId="AD" clId="Web-{A7F2A938-7114-3855-1203-5BDB9FF33F94}" dt="2024-08-13T13:53:50.919" v="2" actId="1076"/>
      <pc:docMkLst>
        <pc:docMk/>
      </pc:docMkLst>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6332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5018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7761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8702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73998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83514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4037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4717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77512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8618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99084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hyperlink" Target="https://www.nj.gov/education/essanj/plan.s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50688"/>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New Jersey Seal">
            <a:extLst>
              <a:ext uri="{FF2B5EF4-FFF2-40B4-BE49-F238E27FC236}">
                <a16:creationId xmlns:a16="http://schemas.microsoft.com/office/drawing/2014/main" id="{1704DB16-8AE1-90B9-213F-F5BF48DD5AE6}"/>
              </a:ext>
            </a:extLst>
          </p:cNvPr>
          <p:cNvPicPr>
            <a:picLocks noChangeAspect="1"/>
          </p:cNvPicPr>
          <p:nvPr/>
        </p:nvPicPr>
        <p:blipFill>
          <a:blip r:embed="rId3"/>
          <a:stretch>
            <a:fillRect/>
          </a:stretch>
        </p:blipFill>
        <p:spPr>
          <a:xfrm>
            <a:off x="6402920" y="8975709"/>
            <a:ext cx="902372" cy="854452"/>
          </a:xfrm>
          <a:prstGeom prst="rect">
            <a:avLst/>
          </a:prstGeom>
        </p:spPr>
      </p:pic>
      <p:sp>
        <p:nvSpPr>
          <p:cNvPr id="16" name="Rectangle 15">
            <a:extLst>
              <a:ext uri="{FF2B5EF4-FFF2-40B4-BE49-F238E27FC236}">
                <a16:creationId xmlns:a16="http://schemas.microsoft.com/office/drawing/2014/main" id="{D2DD881D-6615-BC74-E182-674517D9B544}"/>
              </a:ext>
            </a:extLst>
          </p:cNvPr>
          <p:cNvSpPr/>
          <p:nvPr/>
        </p:nvSpPr>
        <p:spPr>
          <a:xfrm rot="5400000">
            <a:off x="2557099" y="3901751"/>
            <a:ext cx="2642235" cy="743661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2437" y="3624"/>
            <a:ext cx="7764840" cy="13894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Title 2">
            <a:extLst>
              <a:ext uri="{FF2B5EF4-FFF2-40B4-BE49-F238E27FC236}">
                <a16:creationId xmlns:a16="http://schemas.microsoft.com/office/drawing/2014/main" id="{571E27D5-01DB-00B3-6749-3D016FE0B02C}"/>
              </a:ext>
            </a:extLst>
          </p:cNvPr>
          <p:cNvSpPr txBox="1">
            <a:spLocks/>
          </p:cNvSpPr>
          <p:nvPr/>
        </p:nvSpPr>
        <p:spPr>
          <a:xfrm>
            <a:off x="28246" y="75803"/>
            <a:ext cx="7774058" cy="707886"/>
          </a:xfrm>
          <a:prstGeom prst="rect">
            <a:avLst/>
          </a:prstGeom>
          <a:noFill/>
          <a:ln>
            <a:noFill/>
            <a:prstDash/>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2000" b="1">
                <a:solidFill>
                  <a:srgbClr val="FFFFFF"/>
                </a:solidFill>
                <a:latin typeface="Palatino Linotype"/>
                <a:ea typeface="+mj-lt"/>
                <a:cs typeface="+mj-lt"/>
              </a:rPr>
              <a:t>Education for Children and Youth Experiencing Homelessness</a:t>
            </a:r>
          </a:p>
          <a:p>
            <a:pPr algn="ctr">
              <a:lnSpc>
                <a:spcPct val="100000"/>
              </a:lnSpc>
              <a:defRPr/>
            </a:pPr>
            <a:endParaRPr lang="en-US" sz="2000" b="1">
              <a:solidFill>
                <a:schemeClr val="bg1"/>
              </a:solidFill>
              <a:latin typeface="Palatino Linotype"/>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a:off x="188603" y="434936"/>
            <a:ext cx="7594359"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Palatino Linotype"/>
                <a:ea typeface="Calibri"/>
                <a:cs typeface="Calibri"/>
              </a:rPr>
              <a:t>The McKinney-Vento Education for Homeless Children and Youth (EHCY) program, authorized under the McKinney-Vento Homeless Assistance Act (McKinney-Vento Act), is designed to ensure students experiencing homelessness receive the additional support and services they need to be successful.</a:t>
            </a:r>
            <a:endParaRPr lang="en-US">
              <a:solidFill>
                <a:schemeClr val="bg1"/>
              </a:solidFill>
            </a:endParaRPr>
          </a:p>
        </p:txBody>
      </p:sp>
      <p:sp>
        <p:nvSpPr>
          <p:cNvPr id="7" name="TextBox 6">
            <a:extLst>
              <a:ext uri="{FF2B5EF4-FFF2-40B4-BE49-F238E27FC236}">
                <a16:creationId xmlns:a16="http://schemas.microsoft.com/office/drawing/2014/main" id="{8C6D9FC7-DAE4-A439-669D-A9F0C03A637B}"/>
              </a:ext>
            </a:extLst>
          </p:cNvPr>
          <p:cNvSpPr txBox="1"/>
          <p:nvPr/>
        </p:nvSpPr>
        <p:spPr>
          <a:xfrm>
            <a:off x="179970" y="6200998"/>
            <a:ext cx="7599057" cy="27699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Palatino Linotype"/>
              <a:ea typeface="Verdana"/>
              <a:cs typeface="+mn-lt"/>
            </a:endParaRPr>
          </a:p>
          <a:p>
            <a:endParaRPr lang="en-US" sz="1400">
              <a:latin typeface="Palatino Linotype"/>
              <a:ea typeface="Verdana"/>
              <a:cs typeface="+mn-lt"/>
            </a:endParaRPr>
          </a:p>
          <a:p>
            <a:r>
              <a:rPr lang="en-US" sz="1400">
                <a:latin typeface="Palatino Linotype"/>
                <a:ea typeface="Verdana"/>
                <a:cs typeface="+mn-lt"/>
              </a:rPr>
              <a:t>The updates made to the 2024 ESSA State </a:t>
            </a:r>
            <a:r>
              <a:rPr lang="en-US" sz="1400">
                <a:solidFill>
                  <a:srgbClr val="000000"/>
                </a:solidFill>
                <a:latin typeface="Palatino Linotype"/>
                <a:ea typeface="Verdana"/>
                <a:cs typeface="+mn-lt"/>
              </a:rPr>
              <a:t>Plan include</a:t>
            </a:r>
            <a:r>
              <a:rPr lang="en-US" sz="1400">
                <a:latin typeface="Palatino Linotype"/>
                <a:ea typeface="Verdana"/>
                <a:cs typeface="+mn-lt"/>
              </a:rPr>
              <a:t>: </a:t>
            </a:r>
            <a:endParaRPr lang="en-US" sz="1400">
              <a:latin typeface="Palatino Linotype"/>
            </a:endParaRPr>
          </a:p>
          <a:p>
            <a:endParaRPr lang="en-US" sz="600">
              <a:latin typeface="Palatino Linotype"/>
              <a:ea typeface="Verdana"/>
              <a:cs typeface="Calibri"/>
            </a:endParaRPr>
          </a:p>
          <a:p>
            <a:pPr marL="285750" indent="-285750">
              <a:buFont typeface="Arial,Sans-Serif"/>
              <a:buChar char="•"/>
            </a:pPr>
            <a:r>
              <a:rPr lang="en-US" sz="1400" b="1">
                <a:latin typeface="Palatino Linotype"/>
                <a:ea typeface="Verdana"/>
                <a:cs typeface="Calibri"/>
              </a:rPr>
              <a:t>The Focus on Program Implementation Support</a:t>
            </a:r>
            <a:r>
              <a:rPr lang="en-US" sz="1400">
                <a:latin typeface="Palatino Linotype"/>
                <a:ea typeface="Verdana"/>
                <a:cs typeface="Calibri"/>
              </a:rPr>
              <a:t>: The NJDOE continues to provide ongoing technical assistance to support regional grantees and LEAs in their use of data to improve the identification of students experiencing homelessness and provide supports based on the students' needs. </a:t>
            </a:r>
            <a:endParaRPr lang="en-US" sz="600">
              <a:latin typeface="Palatino Linotype"/>
              <a:ea typeface="Verdana"/>
              <a:cs typeface="Calibri"/>
            </a:endParaRPr>
          </a:p>
          <a:p>
            <a:pPr marL="285750" indent="-285750">
              <a:buFont typeface="Arial"/>
              <a:buChar char="•"/>
            </a:pPr>
            <a:r>
              <a:rPr lang="en-US" sz="1400" b="1">
                <a:latin typeface="Palatino Linotype"/>
              </a:rPr>
              <a:t>The Improvement of Compliance Monitoring and Support</a:t>
            </a:r>
            <a:r>
              <a:rPr lang="en-US" sz="1400">
                <a:latin typeface="Palatino Linotype"/>
              </a:rPr>
              <a:t>: The </a:t>
            </a:r>
            <a:r>
              <a:rPr lang="en-US" sz="1400">
                <a:latin typeface="Palatino Linotype"/>
                <a:ea typeface="Verdana"/>
                <a:cs typeface="+mn-lt"/>
              </a:rPr>
              <a:t>NJDOE improved the process of identifying LEAs most at-risk for noncompliance with the McKinney-Vento requirements using a risk assessment tool. The tool is designed to evaluate LEA implementation of services for students experiencing homelessness and includes indicators such as under-identification, graduation rates, and chronic absenteeism. </a:t>
            </a:r>
            <a:endParaRPr lang="en-US" sz="1400">
              <a:latin typeface="Palatino Linotype"/>
              <a:ea typeface="Verdana"/>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2360984" y="6381209"/>
            <a:ext cx="303790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a:latin typeface="Palatino Linotype"/>
                <a:ea typeface="+mn-lt"/>
                <a:cs typeface="+mn-lt"/>
              </a:rPr>
              <a:t>ESSA State Plan Updates</a:t>
            </a:r>
            <a:endParaRPr lang="en-US" sz="1400"/>
          </a:p>
        </p:txBody>
      </p:sp>
      <p:sp>
        <p:nvSpPr>
          <p:cNvPr id="2" name="Rectangle 1">
            <a:extLst>
              <a:ext uri="{FF2B5EF4-FFF2-40B4-BE49-F238E27FC236}">
                <a16:creationId xmlns:a16="http://schemas.microsoft.com/office/drawing/2014/main" id="{35B2957E-2F34-3593-6C87-A286661992F0}"/>
              </a:ext>
            </a:extLst>
          </p:cNvPr>
          <p:cNvSpPr/>
          <p:nvPr/>
        </p:nvSpPr>
        <p:spPr>
          <a:xfrm>
            <a:off x="185214" y="1616742"/>
            <a:ext cx="3634355"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TextBox 19">
            <a:extLst>
              <a:ext uri="{FF2B5EF4-FFF2-40B4-BE49-F238E27FC236}">
                <a16:creationId xmlns:a16="http://schemas.microsoft.com/office/drawing/2014/main" id="{4246B5B9-7D1F-DE94-1B44-A6F8F07D8ABF}"/>
              </a:ext>
            </a:extLst>
          </p:cNvPr>
          <p:cNvSpPr txBox="1"/>
          <p:nvPr/>
        </p:nvSpPr>
        <p:spPr>
          <a:xfrm>
            <a:off x="360883" y="1912369"/>
            <a:ext cx="3315063" cy="4585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latin typeface="Palatino Linotype"/>
                <a:ea typeface="Calibri" panose="020F0502020204030204"/>
                <a:cs typeface="Calibri" panose="020F0502020204030204"/>
              </a:rPr>
              <a:t>In New Jersey, the McKinney-Vento EHCY program supports federal efforts through regional partnership projects that serve children and youth experiencing homelessness </a:t>
            </a:r>
            <a:endParaRPr lang="en-US"/>
          </a:p>
          <a:p>
            <a:r>
              <a:rPr lang="en-US" sz="1400">
                <a:latin typeface="Palatino Linotype"/>
                <a:ea typeface="Calibri" panose="020F0502020204030204"/>
                <a:cs typeface="Calibri" panose="020F0502020204030204"/>
              </a:rPr>
              <a:t>throughout New Jersey’s 21 counties.</a:t>
            </a:r>
          </a:p>
          <a:p>
            <a:endParaRPr lang="en-US" sz="600">
              <a:latin typeface="Palatino Linotype"/>
              <a:ea typeface="Calibri" panose="020F0502020204030204"/>
              <a:cs typeface="Calibri" panose="020F0502020204030204"/>
            </a:endParaRPr>
          </a:p>
          <a:p>
            <a:endParaRPr lang="en-US" sz="600">
              <a:latin typeface="Palatino Linotype"/>
              <a:ea typeface="Calibri" panose="020F0502020204030204"/>
              <a:cs typeface="Calibri" panose="020F0502020204030204"/>
            </a:endParaRPr>
          </a:p>
          <a:p>
            <a:endParaRPr lang="en-US" sz="1400">
              <a:latin typeface="Palatino Linotype"/>
              <a:ea typeface="Calibri" panose="020F0502020204030204"/>
              <a:cs typeface="Calibri" panose="020F0502020204030204"/>
            </a:endParaRPr>
          </a:p>
          <a:p>
            <a:r>
              <a:rPr lang="en-US" sz="1400">
                <a:latin typeface="Palatino Linotype"/>
                <a:ea typeface="Calibri" panose="020F0502020204030204"/>
                <a:cs typeface="Calibri" panose="020F0502020204030204"/>
              </a:rPr>
              <a:t>To coordinate and provide supplemental academic programs and support services to children and youth experiencing homelessness, the New Jersey Department of Education (NJDOE) established a three-year limited, competitive grant program to create partnerships between local educational agencies (LEAs) and service agencies strategically located in each region of the State. </a:t>
            </a:r>
          </a:p>
          <a:p>
            <a:pPr marL="285750" indent="-285750">
              <a:buFont typeface="Arial,Sans-Serif"/>
              <a:buChar char="•"/>
            </a:pPr>
            <a:endParaRPr lang="en-US" sz="1400">
              <a:latin typeface="Palatino Linotype"/>
              <a:ea typeface="Calibri" panose="020F0502020204030204"/>
              <a:cs typeface="Calibri" panose="020F0502020204030204"/>
            </a:endParaRPr>
          </a:p>
          <a:p>
            <a:pPr>
              <a:buFont typeface="Arial"/>
            </a:pPr>
            <a:endParaRPr lang="en-US" sz="1400">
              <a:latin typeface="Palatino Linotype"/>
              <a:ea typeface="Calibri" panose="020F0502020204030204"/>
              <a:cs typeface="Calibri" panose="020F0502020204030204"/>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a:off x="198202" y="1610511"/>
            <a:ext cx="352681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b="1">
                <a:latin typeface="Palatino Linotype"/>
                <a:ea typeface="+mn-lt"/>
                <a:cs typeface="+mn-lt"/>
              </a:rPr>
              <a:t>Regional Partnership Projects</a:t>
            </a:r>
            <a:endParaRPr lang="en-US"/>
          </a:p>
        </p:txBody>
      </p:sp>
      <p:sp>
        <p:nvSpPr>
          <p:cNvPr id="3" name="Rectangle 2">
            <a:extLst>
              <a:ext uri="{FF2B5EF4-FFF2-40B4-BE49-F238E27FC236}">
                <a16:creationId xmlns:a16="http://schemas.microsoft.com/office/drawing/2014/main" id="{6234130B-7984-2C6B-4DF9-16F897F7EE1D}"/>
              </a:ext>
            </a:extLst>
          </p:cNvPr>
          <p:cNvSpPr/>
          <p:nvPr/>
        </p:nvSpPr>
        <p:spPr>
          <a:xfrm>
            <a:off x="3903007" y="1598586"/>
            <a:ext cx="3643434"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extBox 8">
            <a:extLst>
              <a:ext uri="{FF2B5EF4-FFF2-40B4-BE49-F238E27FC236}">
                <a16:creationId xmlns:a16="http://schemas.microsoft.com/office/drawing/2014/main" id="{E0335DB2-7113-E89A-61F9-71B53C3D5E61}"/>
              </a:ext>
            </a:extLst>
          </p:cNvPr>
          <p:cNvSpPr txBox="1"/>
          <p:nvPr/>
        </p:nvSpPr>
        <p:spPr>
          <a:xfrm>
            <a:off x="3887555" y="1870256"/>
            <a:ext cx="3679232"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latin typeface="Palatino Linotype"/>
                <a:ea typeface="+mn-lt"/>
                <a:cs typeface="+mn-lt"/>
              </a:rPr>
              <a:t>Students who are …</a:t>
            </a:r>
            <a:endParaRPr lang="en-US"/>
          </a:p>
          <a:p>
            <a:endParaRPr lang="en-US" sz="600">
              <a:latin typeface="Palatino Linotype"/>
              <a:ea typeface="+mn-lt"/>
              <a:cs typeface="+mn-lt"/>
            </a:endParaRPr>
          </a:p>
          <a:p>
            <a:pPr marL="285750" indent="-285750">
              <a:buFont typeface="Arial,Sans-Serif"/>
              <a:buChar char="•"/>
            </a:pPr>
            <a:r>
              <a:rPr lang="en-US" sz="1400">
                <a:latin typeface="Palatino Linotype"/>
                <a:ea typeface="+mn-lt"/>
                <a:cs typeface="+mn-lt"/>
              </a:rPr>
              <a:t>Living in emergency or transitional shelters;</a:t>
            </a:r>
            <a:endParaRPr lang="en-US"/>
          </a:p>
          <a:p>
            <a:endParaRPr lang="en-US" sz="600">
              <a:latin typeface="Palatino Linotype"/>
              <a:ea typeface="+mn-lt"/>
              <a:cs typeface="+mn-lt"/>
            </a:endParaRPr>
          </a:p>
          <a:p>
            <a:pPr marL="285750" indent="-285750">
              <a:buFont typeface="Arial,Sans-Serif"/>
              <a:buChar char="•"/>
            </a:pPr>
            <a:r>
              <a:rPr lang="en-US" sz="1400">
                <a:latin typeface="Palatino Linotype"/>
                <a:ea typeface="+mn-lt"/>
                <a:cs typeface="+mn-lt"/>
              </a:rPr>
              <a:t>Sharing the housing of other persons due to loss of housing, economic hardship, or a similar reason (doubled‐up);</a:t>
            </a:r>
            <a:endParaRPr lang="en-US" sz="1400">
              <a:latin typeface="Palatino Linotype"/>
            </a:endParaRPr>
          </a:p>
          <a:p>
            <a:endParaRPr lang="en-US" sz="600">
              <a:latin typeface="Palatino Linotype"/>
              <a:ea typeface="Calibri"/>
              <a:cs typeface="Calibri"/>
            </a:endParaRPr>
          </a:p>
          <a:p>
            <a:pPr marL="285750" indent="-285750">
              <a:buFont typeface="Arial,Sans-Serif"/>
              <a:buChar char="•"/>
            </a:pPr>
            <a:r>
              <a:rPr lang="en-US" sz="1400">
                <a:latin typeface="Palatino Linotype"/>
              </a:rPr>
              <a:t>Living in hotels or motels (due to lack of adequate alternative accommodations);</a:t>
            </a:r>
          </a:p>
          <a:p>
            <a:endParaRPr lang="en-US" sz="600">
              <a:latin typeface="Palatino Linotype"/>
              <a:ea typeface="+mn-lt"/>
              <a:cs typeface="+mn-lt"/>
            </a:endParaRPr>
          </a:p>
          <a:p>
            <a:pPr marL="285750" indent="-285750">
              <a:buFont typeface="Arial,Sans-Serif"/>
              <a:buChar char="•"/>
            </a:pPr>
            <a:r>
              <a:rPr lang="en-US" sz="1400">
                <a:latin typeface="Palatino Linotype"/>
                <a:ea typeface="+mn-lt"/>
                <a:cs typeface="+mn-lt"/>
              </a:rPr>
              <a:t>Living in cars, parks, travel trailers, campgrounds, public spaces, abandoned buildings, substandard housing, bus or train stations, or similar settings;</a:t>
            </a:r>
          </a:p>
          <a:p>
            <a:endParaRPr lang="en-US" sz="600">
              <a:latin typeface="Palatino Linotype"/>
              <a:ea typeface="+mn-lt"/>
              <a:cs typeface="+mn-lt"/>
            </a:endParaRPr>
          </a:p>
          <a:p>
            <a:pPr marL="285750" indent="-285750">
              <a:buFont typeface="Arial,Sans-Serif"/>
              <a:buChar char="•"/>
            </a:pPr>
            <a:r>
              <a:rPr lang="en-US" sz="1400">
                <a:latin typeface="Palatino Linotype"/>
                <a:ea typeface="+mn-lt"/>
                <a:cs typeface="+mn-lt"/>
              </a:rPr>
              <a:t>Abandoned in hospitals or awaiting foster care placement; or</a:t>
            </a:r>
          </a:p>
          <a:p>
            <a:endParaRPr lang="en-US" sz="600">
              <a:latin typeface="Palatino Linotype"/>
              <a:ea typeface="+mn-lt"/>
              <a:cs typeface="+mn-lt"/>
            </a:endParaRPr>
          </a:p>
          <a:p>
            <a:pPr marL="285750" indent="-285750">
              <a:buFont typeface="Arial,Sans-Serif"/>
              <a:buChar char="•"/>
            </a:pPr>
            <a:r>
              <a:rPr lang="en-US" sz="1400">
                <a:latin typeface="Palatino Linotype"/>
                <a:ea typeface="+mn-lt"/>
                <a:cs typeface="+mn-lt"/>
              </a:rPr>
              <a:t>Migratory children living in the above circumstances.</a:t>
            </a:r>
            <a:endParaRPr lang="en-US" sz="1400">
              <a:ea typeface="Calibri"/>
              <a:cs typeface="Calibri"/>
            </a:endParaRPr>
          </a:p>
        </p:txBody>
      </p:sp>
      <p:sp>
        <p:nvSpPr>
          <p:cNvPr id="11" name="TextBox 10">
            <a:extLst>
              <a:ext uri="{FF2B5EF4-FFF2-40B4-BE49-F238E27FC236}">
                <a16:creationId xmlns:a16="http://schemas.microsoft.com/office/drawing/2014/main" id="{837DC36E-8A3B-63A0-9453-C40A1001E296}"/>
              </a:ext>
            </a:extLst>
          </p:cNvPr>
          <p:cNvSpPr txBox="1"/>
          <p:nvPr/>
        </p:nvSpPr>
        <p:spPr>
          <a:xfrm>
            <a:off x="3875848" y="1602480"/>
            <a:ext cx="352681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b="1">
                <a:latin typeface="Palatino Linotype"/>
                <a:ea typeface="+mn-lt"/>
                <a:cs typeface="+mn-lt"/>
              </a:rPr>
              <a:t>Who is Considered Homeless?</a:t>
            </a:r>
            <a:endParaRPr lang="en-US"/>
          </a:p>
        </p:txBody>
      </p:sp>
      <p:pic>
        <p:nvPicPr>
          <p:cNvPr id="15" name="Picture 14" descr="BOOMSTER (2020) | Teufel">
            <a:extLst>
              <a:ext uri="{FF2B5EF4-FFF2-40B4-BE49-F238E27FC236}">
                <a16:creationId xmlns:a16="http://schemas.microsoft.com/office/drawing/2014/main" id="{6DF65C16-6271-0173-9981-CE04CC5DD96A}"/>
              </a:ext>
            </a:extLst>
          </p:cNvPr>
          <p:cNvPicPr>
            <a:picLocks noChangeAspect="1"/>
          </p:cNvPicPr>
          <p:nvPr/>
        </p:nvPicPr>
        <p:blipFill>
          <a:blip r:embed="rId4"/>
          <a:stretch>
            <a:fillRect/>
          </a:stretch>
        </p:blipFill>
        <p:spPr>
          <a:xfrm>
            <a:off x="187305" y="788306"/>
            <a:ext cx="3640436" cy="1481962"/>
          </a:xfrm>
          <a:prstGeom prst="rect">
            <a:avLst/>
          </a:prstGeom>
        </p:spPr>
      </p:pic>
      <p:pic>
        <p:nvPicPr>
          <p:cNvPr id="4" name="Graphic 3" descr="Cheers with solid fill">
            <a:extLst>
              <a:ext uri="{FF2B5EF4-FFF2-40B4-BE49-F238E27FC236}">
                <a16:creationId xmlns:a16="http://schemas.microsoft.com/office/drawing/2014/main" id="{FF567667-E169-946D-F902-DF9C3FF81FD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97925">
            <a:off x="3088126" y="3229516"/>
            <a:ext cx="706582" cy="692728"/>
          </a:xfrm>
          <a:prstGeom prst="rect">
            <a:avLst/>
          </a:prstGeom>
        </p:spPr>
      </p:pic>
      <p:pic>
        <p:nvPicPr>
          <p:cNvPr id="5" name="Picture 4" descr="BOOMSTER (2020) | Teufel">
            <a:extLst>
              <a:ext uri="{FF2B5EF4-FFF2-40B4-BE49-F238E27FC236}">
                <a16:creationId xmlns:a16="http://schemas.microsoft.com/office/drawing/2014/main" id="{E4A351EA-68C2-8F8E-5D9A-2222E2ADC443}"/>
              </a:ext>
            </a:extLst>
          </p:cNvPr>
          <p:cNvPicPr>
            <a:picLocks noChangeAspect="1"/>
          </p:cNvPicPr>
          <p:nvPr/>
        </p:nvPicPr>
        <p:blipFill>
          <a:blip r:embed="rId4"/>
          <a:stretch>
            <a:fillRect/>
          </a:stretch>
        </p:blipFill>
        <p:spPr>
          <a:xfrm>
            <a:off x="163184" y="5351081"/>
            <a:ext cx="3640436" cy="1481962"/>
          </a:xfrm>
          <a:prstGeom prst="rect">
            <a:avLst/>
          </a:prstGeom>
        </p:spPr>
      </p:pic>
      <p:pic>
        <p:nvPicPr>
          <p:cNvPr id="17" name="Picture 16" descr="BOOMSTER (2020) | Teufel">
            <a:extLst>
              <a:ext uri="{FF2B5EF4-FFF2-40B4-BE49-F238E27FC236}">
                <a16:creationId xmlns:a16="http://schemas.microsoft.com/office/drawing/2014/main" id="{23A402B1-19D8-FA76-13AC-A69B4D581395}"/>
              </a:ext>
            </a:extLst>
          </p:cNvPr>
          <p:cNvPicPr>
            <a:picLocks noChangeAspect="1"/>
          </p:cNvPicPr>
          <p:nvPr/>
        </p:nvPicPr>
        <p:blipFill>
          <a:blip r:embed="rId4"/>
          <a:stretch>
            <a:fillRect/>
          </a:stretch>
        </p:blipFill>
        <p:spPr>
          <a:xfrm>
            <a:off x="3883413" y="778408"/>
            <a:ext cx="3640436" cy="1481962"/>
          </a:xfrm>
          <a:prstGeom prst="rect">
            <a:avLst/>
          </a:prstGeom>
        </p:spPr>
      </p:pic>
      <p:pic>
        <p:nvPicPr>
          <p:cNvPr id="23" name="Picture 22" descr="BOOMSTER (2020) | Teufel">
            <a:extLst>
              <a:ext uri="{FF2B5EF4-FFF2-40B4-BE49-F238E27FC236}">
                <a16:creationId xmlns:a16="http://schemas.microsoft.com/office/drawing/2014/main" id="{33431221-7C5D-3DFE-5D85-3DE1A0C9BC62}"/>
              </a:ext>
            </a:extLst>
          </p:cNvPr>
          <p:cNvPicPr>
            <a:picLocks noChangeAspect="1"/>
          </p:cNvPicPr>
          <p:nvPr/>
        </p:nvPicPr>
        <p:blipFill>
          <a:blip r:embed="rId4"/>
          <a:stretch>
            <a:fillRect/>
          </a:stretch>
        </p:blipFill>
        <p:spPr>
          <a:xfrm>
            <a:off x="3900452" y="5422980"/>
            <a:ext cx="3640436" cy="1331357"/>
          </a:xfrm>
          <a:prstGeom prst="rect">
            <a:avLst/>
          </a:prstGeom>
        </p:spPr>
      </p:pic>
      <p:pic>
        <p:nvPicPr>
          <p:cNvPr id="24" name="Picture 23" descr="BOOMSTER (2020) | Teufel">
            <a:extLst>
              <a:ext uri="{FF2B5EF4-FFF2-40B4-BE49-F238E27FC236}">
                <a16:creationId xmlns:a16="http://schemas.microsoft.com/office/drawing/2014/main" id="{4AB968B2-21DA-C3DF-42CD-8BF8457C75DB}"/>
              </a:ext>
            </a:extLst>
          </p:cNvPr>
          <p:cNvPicPr>
            <a:picLocks noChangeAspect="1"/>
          </p:cNvPicPr>
          <p:nvPr/>
        </p:nvPicPr>
        <p:blipFill>
          <a:blip r:embed="rId4"/>
          <a:stretch>
            <a:fillRect/>
          </a:stretch>
        </p:blipFill>
        <p:spPr>
          <a:xfrm>
            <a:off x="149818" y="5489041"/>
            <a:ext cx="3716118" cy="1481962"/>
          </a:xfrm>
          <a:prstGeom prst="rect">
            <a:avLst/>
          </a:prstGeom>
        </p:spPr>
      </p:pic>
      <p:pic>
        <p:nvPicPr>
          <p:cNvPr id="27" name="Picture 26" descr="BOOMSTER (2020) | Teufel">
            <a:extLst>
              <a:ext uri="{FF2B5EF4-FFF2-40B4-BE49-F238E27FC236}">
                <a16:creationId xmlns:a16="http://schemas.microsoft.com/office/drawing/2014/main" id="{6DC7CA95-A82C-2F34-C049-FB3EB5069A1F}"/>
              </a:ext>
            </a:extLst>
          </p:cNvPr>
          <p:cNvPicPr>
            <a:picLocks noChangeAspect="1"/>
          </p:cNvPicPr>
          <p:nvPr/>
        </p:nvPicPr>
        <p:blipFill>
          <a:blip r:embed="rId4"/>
          <a:stretch>
            <a:fillRect/>
          </a:stretch>
        </p:blipFill>
        <p:spPr>
          <a:xfrm>
            <a:off x="157235" y="8105560"/>
            <a:ext cx="3640436" cy="1481962"/>
          </a:xfrm>
          <a:prstGeom prst="rect">
            <a:avLst/>
          </a:prstGeom>
        </p:spPr>
      </p:pic>
      <p:pic>
        <p:nvPicPr>
          <p:cNvPr id="12" name="Picture 11" descr="BOOMSTER (2020) | Teufel">
            <a:extLst>
              <a:ext uri="{FF2B5EF4-FFF2-40B4-BE49-F238E27FC236}">
                <a16:creationId xmlns:a16="http://schemas.microsoft.com/office/drawing/2014/main" id="{E916300C-C486-FF0B-328E-6659A3AC10BE}"/>
              </a:ext>
            </a:extLst>
          </p:cNvPr>
          <p:cNvPicPr>
            <a:picLocks noChangeAspect="1"/>
          </p:cNvPicPr>
          <p:nvPr/>
        </p:nvPicPr>
        <p:blipFill>
          <a:blip r:embed="rId4"/>
          <a:stretch>
            <a:fillRect/>
          </a:stretch>
        </p:blipFill>
        <p:spPr>
          <a:xfrm>
            <a:off x="3792508" y="8103746"/>
            <a:ext cx="3806690" cy="1481962"/>
          </a:xfrm>
          <a:prstGeom prst="rect">
            <a:avLst/>
          </a:prstGeom>
        </p:spPr>
      </p:pic>
      <p:pic>
        <p:nvPicPr>
          <p:cNvPr id="13" name="Picture 12" descr="BOOMSTER (2020) | Teufel">
            <a:extLst>
              <a:ext uri="{FF2B5EF4-FFF2-40B4-BE49-F238E27FC236}">
                <a16:creationId xmlns:a16="http://schemas.microsoft.com/office/drawing/2014/main" id="{E9746002-D6D3-915C-0540-2D31D6340A89}"/>
              </a:ext>
            </a:extLst>
          </p:cNvPr>
          <p:cNvPicPr>
            <a:picLocks noChangeAspect="1"/>
          </p:cNvPicPr>
          <p:nvPr/>
        </p:nvPicPr>
        <p:blipFill>
          <a:blip r:embed="rId4"/>
          <a:stretch>
            <a:fillRect/>
          </a:stretch>
        </p:blipFill>
        <p:spPr>
          <a:xfrm>
            <a:off x="3819295" y="5488784"/>
            <a:ext cx="3787320" cy="1481962"/>
          </a:xfrm>
          <a:prstGeom prst="rect">
            <a:avLst/>
          </a:prstGeom>
        </p:spPr>
      </p:pic>
      <p:sp>
        <p:nvSpPr>
          <p:cNvPr id="25" name="TextBox 24">
            <a:extLst>
              <a:ext uri="{FF2B5EF4-FFF2-40B4-BE49-F238E27FC236}">
                <a16:creationId xmlns:a16="http://schemas.microsoft.com/office/drawing/2014/main" id="{5B5B189A-87E1-38B1-EAB3-ACA99D3D2C7F}"/>
              </a:ext>
            </a:extLst>
          </p:cNvPr>
          <p:cNvSpPr txBox="1"/>
          <p:nvPr/>
        </p:nvSpPr>
        <p:spPr>
          <a:xfrm>
            <a:off x="1159513" y="9315134"/>
            <a:ext cx="5358248" cy="369332"/>
          </a:xfrm>
          <a:prstGeom prst="rect">
            <a:avLst/>
          </a:prstGeom>
          <a:noFill/>
        </p:spPr>
        <p:txBody>
          <a:bodyPr wrap="square">
            <a:spAutoFit/>
          </a:bodyPr>
          <a:lstStyle/>
          <a:p>
            <a:pPr algn="l" rtl="0" fontAlgn="base"/>
            <a:r>
              <a:rPr lang="en-US" sz="1800" b="0" i="0" u="none" strike="noStrike">
                <a:solidFill>
                  <a:schemeClr val="bg1"/>
                </a:solidFill>
                <a:effectLst/>
                <a:latin typeface="Palatino Linotype" panose="02040502050505030304" pitchFamily="18" charset="0"/>
              </a:rPr>
              <a:t>Read the </a:t>
            </a:r>
            <a:r>
              <a:rPr lang="en-US" sz="1800" b="0" i="0" u="sng" strike="noStrike">
                <a:solidFill>
                  <a:schemeClr val="bg1"/>
                </a:solidFill>
                <a:effectLst/>
                <a:latin typeface="Palatino Linotype" panose="02040502050505030304" pitchFamily="18" charset="0"/>
                <a:hlinkClick r:id="rId7">
                  <a:extLst>
                    <a:ext uri="{A12FA001-AC4F-418D-AE19-62706E023703}">
                      <ahyp:hlinkClr xmlns:ahyp="http://schemas.microsoft.com/office/drawing/2018/hyperlinkcolor" val="tx"/>
                    </a:ext>
                  </a:extLst>
                </a:hlinkClick>
              </a:rPr>
              <a:t>ESSA State Plan</a:t>
            </a:r>
            <a:r>
              <a:rPr lang="en-US" sz="1800" b="0" i="0" u="none" strike="noStrike">
                <a:solidFill>
                  <a:schemeClr val="bg1"/>
                </a:solidFill>
                <a:effectLst/>
                <a:latin typeface="Palatino Linotype" panose="02040502050505030304" pitchFamily="18" charset="0"/>
              </a:rPr>
              <a:t> on the NJDOE website.</a:t>
            </a:r>
            <a:endParaRPr lang="en-US" b="0" i="0">
              <a:solidFill>
                <a:schemeClr val="bg1"/>
              </a:solidFill>
              <a:effectLst/>
              <a:latin typeface="Segoe UI" panose="020B0502040204020203" pitchFamily="34" charset="0"/>
            </a:endParaRPr>
          </a:p>
        </p:txBody>
      </p:sp>
      <p:pic>
        <p:nvPicPr>
          <p:cNvPr id="26" name="Picture 25">
            <a:extLst>
              <a:ext uri="{FF2B5EF4-FFF2-40B4-BE49-F238E27FC236}">
                <a16:creationId xmlns:a16="http://schemas.microsoft.com/office/drawing/2014/main" id="{8CFFFA15-DEDF-B214-940C-33F03E42F8A9}"/>
              </a:ext>
            </a:extLst>
          </p:cNvPr>
          <p:cNvPicPr>
            <a:picLocks noChangeAspect="1"/>
          </p:cNvPicPr>
          <p:nvPr/>
        </p:nvPicPr>
        <p:blipFill>
          <a:blip r:embed="rId8"/>
          <a:srcRect l="6941" t="4556" r="5065" b="7387"/>
          <a:stretch/>
        </p:blipFill>
        <p:spPr>
          <a:xfrm>
            <a:off x="403989" y="9029667"/>
            <a:ext cx="741717" cy="734526"/>
          </a:xfrm>
          <a:prstGeom prst="rect">
            <a:avLst/>
          </a:prstGeom>
        </p:spPr>
      </p:pic>
    </p:spTree>
    <p:extLst>
      <p:ext uri="{BB962C8B-B14F-4D97-AF65-F5344CB8AC3E}">
        <p14:creationId xmlns:p14="http://schemas.microsoft.com/office/powerpoint/2010/main" val="3543093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EB5384-2652-47A2-8A90-1DE338690848}">
  <ds:schemaRefs>
    <ds:schemaRef ds:uri="http://schemas.microsoft.com/sharepoint/v3"/>
    <ds:schemaRef ds:uri="c4be73a0-6699-4902-ac9a-94c7d891f177"/>
    <ds:schemaRef ds:uri="http://schemas.microsoft.com/office/2006/documentManagement/type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purl.org/dc/terms/"/>
    <ds:schemaRef ds:uri="b607b4a9-cd0e-47c9-a480-4b50f42bfa5d"/>
    <ds:schemaRef ds:uri="http://www.w3.org/XML/1998/namespace"/>
    <ds:schemaRef ds:uri="http://purl.org/dc/elements/1.1/"/>
  </ds:schemaRefs>
</ds:datastoreItem>
</file>

<file path=customXml/itemProps2.xml><?xml version="1.0" encoding="utf-8"?>
<ds:datastoreItem xmlns:ds="http://schemas.openxmlformats.org/officeDocument/2006/customXml" ds:itemID="{89F79E35-5D49-4290-A57D-68AF0AFF6FCF}">
  <ds:schemaRefs>
    <ds:schemaRef ds:uri="http://schemas.microsoft.com/sharepoint/v3/contenttype/forms"/>
  </ds:schemaRefs>
</ds:datastoreItem>
</file>

<file path=customXml/itemProps3.xml><?xml version="1.0" encoding="utf-8"?>
<ds:datastoreItem xmlns:ds="http://schemas.openxmlformats.org/officeDocument/2006/customXml" ds:itemID="{19D33BB1-473F-4F9B-AE88-6BF30B58E1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366</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Arial,Sans-Serif</vt:lpstr>
      <vt:lpstr>Calibri</vt:lpstr>
      <vt:lpstr>Calibri Light</vt:lpstr>
      <vt:lpstr>Palatino Linotype</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Children and Youth Experiencing Homelessness English</dc:title>
  <dc:creator/>
  <cp:lastModifiedBy>Gallagher, Amy</cp:lastModifiedBy>
  <cp:revision>1</cp:revision>
  <dcterms:created xsi:type="dcterms:W3CDTF">2024-01-16T20:56:23Z</dcterms:created>
  <dcterms:modified xsi:type="dcterms:W3CDTF">2025-11-26T17:01:11Z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