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aju, Neha" initials="SN" lastIdx="0" clrIdx="2"/>
  <p:cmAuthor id="2" name="Ehling, Kathleen" initials="EK" lastIdx="0" clrIdx="3"/>
  <p:cmAuthor id="3" name="Franks-McRae, Leslie" initials="LF" lastIdx="0" clrIdx="4"/>
  <p:cmAuthor id="4" name="Suleman, Saba" initials="S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6D09CA-901D-4FDB-AD1A-BE21D5A82D47}" v="1" dt="2025-11-26T17:04:20.7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27" autoAdjust="0"/>
  </p:normalViewPr>
  <p:slideViewPr>
    <p:cSldViewPr snapToGrid="0">
      <p:cViewPr varScale="1">
        <p:scale>
          <a:sx n="37" d="100"/>
          <a:sy n="37" d="100"/>
        </p:scale>
        <p:origin x="2040" y="48"/>
      </p:cViewPr>
      <p:guideLst/>
    </p:cSldViewPr>
  </p:slideViewPr>
  <p:notesTextViewPr>
    <p:cViewPr>
      <p:scale>
        <a:sx n="100" d="100"/>
        <a:sy n="1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uleman, Saba" userId="0b261a2c-9244-467e-91d8-5c803c10c0a6" providerId="ADAL" clId="{DD5E4DC0-9569-4CEB-83BF-665703C6A9FF}"/>
    <pc:docChg chg="undo redo custSel modSld">
      <pc:chgData name="Suleman, Saba" userId="0b261a2c-9244-467e-91d8-5c803c10c0a6" providerId="ADAL" clId="{DD5E4DC0-9569-4CEB-83BF-665703C6A9FF}" dt="2024-10-17T13:38:50.567" v="109" actId="20577"/>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aju, Neha" userId="S::nsaju@doe.nj.gov::0fb8c601-783e-41fc-b251-1284690706bb" providerId="AD" clId="Web-{CD9AD552-9F5F-50C8-610A-550631DB3AD1}"/>
    <pc:docChg chg="modSld">
      <pc:chgData name="Saju, Neha" userId="S::nsaju@doe.nj.gov::0fb8c601-783e-41fc-b251-1284690706bb" providerId="AD" clId="Web-{CD9AD552-9F5F-50C8-610A-550631DB3AD1}" dt="2024-08-15T17:22:08.252" v="47" actId="1076"/>
      <pc:docMkLst>
        <pc:docMk/>
      </pc:docMkLst>
    </pc:docChg>
  </pc:docChgLst>
  <pc:docChgLst>
    <pc:chgData name="Suleman, Saba" userId="0b261a2c-9244-467e-91d8-5c803c10c0a6" providerId="ADAL" clId="{E7AE3427-24E6-4966-9B01-54583717D82C}"/>
    <pc:docChg chg="undo redo custSel modSld">
      <pc:chgData name="Suleman, Saba" userId="0b261a2c-9244-467e-91d8-5c803c10c0a6" providerId="ADAL" clId="{E7AE3427-24E6-4966-9B01-54583717D82C}" dt="2024-08-14T13:29:58.784" v="581" actId="20577"/>
      <pc:docMkLst>
        <pc:docMk/>
      </pc:docMkLst>
    </pc:docChg>
  </pc:docChgLst>
  <pc:docChgLst>
    <pc:chgData name="Pasculli, Diana" userId="S::dpascull@doe.nj.gov::985891a8-e4ca-4513-91aa-9d74f57d5ac3" providerId="AD" clId="Web-{F85B9314-5F79-BC3C-8C13-1F0391E9C9C8}"/>
    <pc:docChg chg="modSld">
      <pc:chgData name="Pasculli, Diana" userId="S::dpascull@doe.nj.gov::985891a8-e4ca-4513-91aa-9d74f57d5ac3" providerId="AD" clId="Web-{F85B9314-5F79-BC3C-8C13-1F0391E9C9C8}" dt="2024-08-26T13:39:52.462" v="2" actId="20577"/>
      <pc:docMkLst>
        <pc:docMk/>
      </pc:docMkLst>
      <pc:sldChg chg="modSp">
        <pc:chgData name="Pasculli, Diana" userId="S::dpascull@doe.nj.gov::985891a8-e4ca-4513-91aa-9d74f57d5ac3" providerId="AD" clId="Web-{F85B9314-5F79-BC3C-8C13-1F0391E9C9C8}" dt="2024-08-26T13:39:52.462" v="2" actId="20577"/>
        <pc:sldMkLst>
          <pc:docMk/>
          <pc:sldMk cId="3543093776"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Franks-McRae, Leslie" userId="S::lfranks@doe.nj.gov::b153c716-a0bb-44f8-b705-dc9e7d736f19" providerId="AD" clId="Web-{4B015CE3-CEB1-B9C4-DD3E-1C2A7DD08C12}"/>
    <pc:docChg chg="modSld">
      <pc:chgData name="Franks-McRae, Leslie" userId="S::lfranks@doe.nj.gov::b153c716-a0bb-44f8-b705-dc9e7d736f19" providerId="AD" clId="Web-{4B015CE3-CEB1-B9C4-DD3E-1C2A7DD08C12}" dt="2024-08-14T18:06:00.756" v="173" actId="20577"/>
      <pc:docMkLst>
        <pc:docMk/>
      </pc:docMkLst>
      <pc:sldChg chg="modSp modCm">
        <pc:chgData name="Franks-McRae, Leslie" userId="S::lfranks@doe.nj.gov::b153c716-a0bb-44f8-b705-dc9e7d736f19" providerId="AD" clId="Web-{4B015CE3-CEB1-B9C4-DD3E-1C2A7DD08C12}" dt="2024-08-14T18:06:00.756" v="173"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S::lfranks@doe.nj.gov::b153c716-a0bb-44f8-b705-dc9e7d736f19" providerId="AD" clId="Web-{4B015CE3-CEB1-B9C4-DD3E-1C2A7DD08C12}" dt="2024-08-14T18:04:19.224" v="172" actId="20577"/>
              <pc2:cmMkLst xmlns:pc2="http://schemas.microsoft.com/office/powerpoint/2019/9/main/command">
                <pc:docMk/>
                <pc:sldMk cId="3543093776" sldId="258"/>
                <pc2:cmMk id="{AC731A4A-606D-410A-821C-FB09526E63A9}"/>
              </pc2:cmMkLst>
            </pc226:cmChg>
          </p:ext>
        </pc:ext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sldChg chg="modSp modCm">
        <pc:chgData name="Saju, Neha" userId="S::nsaju@doe.nj.gov::0fb8c601-783e-41fc-b251-1284690706bb" providerId="AD" clId="Web-{9942CF7B-21FE-D3D0-1AFC-5DDDF09B5D1E}" dt="2024-07-10T19:37:07.936" v="245" actId="1076"/>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942CF7B-21FE-D3D0-1AFC-5DDDF09B5D1E}" dt="2024-07-10T19:28:46.226" v="78"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76CF1465-5B7C-9A7E-3F39-37FA795A3851}"/>
    <pc:docChg chg="modSld">
      <pc:chgData name="Saju, Neha" userId="S::nsaju@doe.nj.gov::0fb8c601-783e-41fc-b251-1284690706bb" providerId="AD" clId="Web-{76CF1465-5B7C-9A7E-3F39-37FA795A3851}" dt="2024-08-15T18:32:38.854" v="9" actId="1076"/>
      <pc:docMkLst>
        <pc:docMk/>
      </pc:docMkLst>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Franks-McRae, Leslie" userId="b153c716-a0bb-44f8-b705-dc9e7d736f19" providerId="ADAL" clId="{F3BA7165-FF4F-4579-B625-A4BC21EDA17B}"/>
    <pc:docChg chg="undo redo custSel modSld">
      <pc:chgData name="Franks-McRae, Leslie" userId="b153c716-a0bb-44f8-b705-dc9e7d736f19" providerId="ADAL" clId="{F3BA7165-FF4F-4579-B625-A4BC21EDA17B}" dt="2024-08-14T19:07:49.851" v="48" actId="20577"/>
      <pc:docMkLst>
        <pc:docMk/>
      </pc:docMkLst>
      <pc:sldChg chg="addSp delSp modSp mod modCm">
        <pc:chgData name="Franks-McRae, Leslie" userId="b153c716-a0bb-44f8-b705-dc9e7d736f19" providerId="ADAL" clId="{F3BA7165-FF4F-4579-B625-A4BC21EDA17B}" dt="2024-08-14T19:07:49.851" v="48"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b153c716-a0bb-44f8-b705-dc9e7d736f19" providerId="ADAL" clId="{F3BA7165-FF4F-4579-B625-A4BC21EDA17B}" dt="2024-08-14T19:07:49.851" v="48" actId="20577"/>
              <pc2:cmMkLst xmlns:pc2="http://schemas.microsoft.com/office/powerpoint/2019/9/main/command">
                <pc:docMk/>
                <pc:sldMk cId="3543093776" sldId="258"/>
                <pc2:cmMk id="{AC731A4A-606D-410A-821C-FB09526E63A9}"/>
              </pc2:cmMkLst>
            </pc226:cmChg>
          </p:ext>
        </pc:extLst>
      </pc:sld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7C763705-8A6F-3B26-2074-C36711188226}"/>
    <pc:docChg chg="modSld">
      <pc:chgData name="Saju, Neha" userId="S::nsaju@doe.nj.gov::0fb8c601-783e-41fc-b251-1284690706bb" providerId="AD" clId="Web-{7C763705-8A6F-3B26-2074-C36711188226}" dt="2024-08-08T19:21:18.226" v="90" actId="20577"/>
      <pc:docMkLst>
        <pc:docMk/>
      </pc:docMkLst>
      <pc:sldChg chg="modSp modCm">
        <pc:chgData name="Saju, Neha" userId="S::nsaju@doe.nj.gov::0fb8c601-783e-41fc-b251-1284690706bb" providerId="AD" clId="Web-{7C763705-8A6F-3B26-2074-C36711188226}" dt="2024-08-08T19:21:18.226" v="90"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C763705-8A6F-3B26-2074-C36711188226}" dt="2024-08-08T19:19:55.305" v="88" actId="20577"/>
              <pc2:cmMkLst xmlns:pc2="http://schemas.microsoft.com/office/powerpoint/2019/9/main/command">
                <pc:docMk/>
                <pc:sldMk cId="3543093776" sldId="258"/>
                <pc2:cmMk id="{D6FC8BDC-DE41-4EF6-92BD-4063108F801D}"/>
              </pc2:cmMkLst>
            </pc226:cmChg>
          </p:ext>
        </pc:ext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Sp modSp">
        <pc:chgData name="Saju, Neha" userId="S::nsaju@doe.nj.gov::0fb8c601-783e-41fc-b251-1284690706bb" providerId="AD" clId="Web-{E34895B9-144F-F686-AA86-CF29130D9C6E}" dt="2024-07-02T19:48:00.097" v="68"/>
        <pc:sldMkLst>
          <pc:docMk/>
          <pc:sldMk cId="1192816135" sldId="257"/>
        </pc:sldMkLst>
      </pc:sldChg>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uleman, Saba" userId="S::ssuleman@doe.nj.gov::0b261a2c-9244-467e-91d8-5c803c10c0a6" providerId="AD" clId="Web-{06FD62B5-2655-9C75-0AD3-9E024993EC09}"/>
    <pc:docChg chg="modSld">
      <pc:chgData name="Suleman, Saba" userId="S::ssuleman@doe.nj.gov::0b261a2c-9244-467e-91d8-5c803c10c0a6" providerId="AD" clId="Web-{06FD62B5-2655-9C75-0AD3-9E024993EC09}" dt="2024-08-09T18:18:39.035" v="0" actId="20577"/>
      <pc:docMkLst>
        <pc:docMk/>
      </pc:docMkLst>
    </pc:docChg>
  </pc:docChgLst>
  <pc:docChgLst>
    <pc:chgData name="Gallagher, Amy" userId="496dfe81-9838-4803-ad9e-45b261635a82" providerId="ADAL" clId="{30A089EA-0143-4E05-A85F-9EE66BE37CCE}"/>
    <pc:docChg chg="modSld">
      <pc:chgData name="Gallagher, Amy" userId="496dfe81-9838-4803-ad9e-45b261635a82" providerId="ADAL" clId="{30A089EA-0143-4E05-A85F-9EE66BE37CCE}" dt="2024-08-08T18:21:50.891" v="3" actId="20577"/>
      <pc:docMkLst>
        <pc:docMk/>
      </pc:docMkLst>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15D8378E-5EC2-0B23-925B-3A33D4B26441}"/>
    <pc:docChg chg="modSld">
      <pc:chgData name="Saju, Neha" userId="S::nsaju@doe.nj.gov::0fb8c601-783e-41fc-b251-1284690706bb" providerId="AD" clId="Web-{15D8378E-5EC2-0B23-925B-3A33D4B26441}" dt="2024-08-14T19:35:44.087" v="2" actId="14100"/>
      <pc:docMkLst>
        <pc:docMk/>
      </pc:docMkLst>
      <pc:sldChg chg="addSp modSp">
        <pc:chgData name="Saju, Neha" userId="S::nsaju@doe.nj.gov::0fb8c601-783e-41fc-b251-1284690706bb" providerId="AD" clId="Web-{15D8378E-5EC2-0B23-925B-3A33D4B26441}" dt="2024-08-14T19:35:44.087" v="2" actId="14100"/>
        <pc:sldMkLst>
          <pc:docMk/>
          <pc:sldMk cId="3543093776" sldId="258"/>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docChg>
  </pc:docChgLst>
  <pc:docChgLst>
    <pc:chgData name="Suleman, Saba" userId="S::ssuleman@doe.nj.gov::0b261a2c-9244-467e-91d8-5c803c10c0a6" providerId="AD" clId="Web-{E900B700-F675-38CD-0633-4A02DD484863}"/>
    <pc:docChg chg="modSld">
      <pc:chgData name="Suleman, Saba" userId="S::ssuleman@doe.nj.gov::0b261a2c-9244-467e-91d8-5c803c10c0a6" providerId="AD" clId="Web-{E900B700-F675-38CD-0633-4A02DD484863}" dt="2024-08-09T18:13:21.677" v="261" actId="20577"/>
      <pc:docMkLst>
        <pc:docMk/>
      </pc:docMkLst>
    </pc:docChg>
  </pc:docChgLst>
  <pc:docChgLst>
    <pc:chgData name="Pasculli, Diana" userId="S::dpascull@doe.nj.gov::985891a8-e4ca-4513-91aa-9d74f57d5ac3" providerId="AD" clId="Web-{DD935161-43D6-96C8-7244-2E64E26C187F}"/>
    <pc:docChg chg="modSld">
      <pc:chgData name="Pasculli, Diana" userId="S::dpascull@doe.nj.gov::985891a8-e4ca-4513-91aa-9d74f57d5ac3" providerId="AD" clId="Web-{DD935161-43D6-96C8-7244-2E64E26C187F}" dt="2024-10-19T12:59:42.319" v="16" actId="1076"/>
      <pc:docMkLst>
        <pc:docMk/>
      </pc:docMkLst>
      <pc:sldChg chg="modSp">
        <pc:chgData name="Pasculli, Diana" userId="S::dpascull@doe.nj.gov::985891a8-e4ca-4513-91aa-9d74f57d5ac3" providerId="AD" clId="Web-{DD935161-43D6-96C8-7244-2E64E26C187F}" dt="2024-10-19T12:59:42.319" v="16" actId="1076"/>
        <pc:sldMkLst>
          <pc:docMk/>
          <pc:sldMk cId="3543093776" sldId="258"/>
        </pc:sldMkLst>
      </pc:sldChg>
    </pc:docChg>
  </pc:docChgLst>
  <pc:docChgLst>
    <pc:chgData name="Pasculli, Diana" userId="985891a8-e4ca-4513-91aa-9d74f57d5ac3" providerId="ADAL" clId="{1A8EC3C2-01B3-43BC-9406-B0D7C5FAF6B4}"/>
    <pc:docChg chg="undo custSel modSld">
      <pc:chgData name="Pasculli, Diana" userId="985891a8-e4ca-4513-91aa-9d74f57d5ac3" providerId="ADAL" clId="{1A8EC3C2-01B3-43BC-9406-B0D7C5FAF6B4}" dt="2024-10-19T13:09:46.908" v="527" actId="1076"/>
      <pc:docMkLst>
        <pc:docMk/>
      </pc:docMkLst>
      <pc:sldChg chg="addSp modSp mod">
        <pc:chgData name="Pasculli, Diana" userId="985891a8-e4ca-4513-91aa-9d74f57d5ac3" providerId="ADAL" clId="{1A8EC3C2-01B3-43BC-9406-B0D7C5FAF6B4}" dt="2024-10-19T13:09:46.908" v="527" actId="1076"/>
        <pc:sldMkLst>
          <pc:docMk/>
          <pc:sldMk cId="3543093776" sldId="258"/>
        </pc:sldMkLst>
      </pc:sldChg>
    </pc:docChg>
  </pc:docChgLst>
  <pc:docChgLst>
    <pc:chgData name="Saju, Neha" userId="S::nsaju@doe.nj.gov::0fb8c601-783e-41fc-b251-1284690706bb" providerId="AD" clId="Web-{B4C9823E-55E2-97DD-05BB-D8ACE107F435}"/>
    <pc:docChg chg="modSld">
      <pc:chgData name="Saju, Neha" userId="S::nsaju@doe.nj.gov::0fb8c601-783e-41fc-b251-1284690706bb" providerId="AD" clId="Web-{B4C9823E-55E2-97DD-05BB-D8ACE107F435}" dt="2024-08-14T13:30:27.798" v="47" actId="1076"/>
      <pc:docMkLst>
        <pc:docMk/>
      </pc:docMkLst>
    </pc:docChg>
  </pc:docChgLst>
  <pc:docChgLst>
    <pc:chgData name="Pasculli, Diana" userId="S::dpascull@doe.nj.gov::985891a8-e4ca-4513-91aa-9d74f57d5ac3" providerId="AD" clId="Web-{E41FD6C2-6431-AEF5-A231-314174B268FA}"/>
    <pc:docChg chg="modSld">
      <pc:chgData name="Pasculli, Diana" userId="S::dpascull@doe.nj.gov::985891a8-e4ca-4513-91aa-9d74f57d5ac3" providerId="AD" clId="Web-{E41FD6C2-6431-AEF5-A231-314174B268FA}" dt="2024-08-08T14:02:12.926" v="1" actId="1076"/>
      <pc:docMkLst>
        <pc:docMk/>
      </pc:docMkLst>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B1E36B64-6ABB-3385-119C-E0D3E8B686C3}"/>
    <pc:docChg chg="modSld">
      <pc:chgData name="Saju, Neha" userId="S::nsaju@doe.nj.gov::0fb8c601-783e-41fc-b251-1284690706bb" providerId="AD" clId="Web-{B1E36B64-6ABB-3385-119C-E0D3E8B686C3}" dt="2024-08-06T18:24:06.337" v="228" actId="1076"/>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302B02D1-B137-51AF-258A-DF805460CC42}"/>
    <pc:docChg chg="modSld">
      <pc:chgData name="Saju, Neha" userId="S::nsaju@doe.nj.gov::0fb8c601-783e-41fc-b251-1284690706bb" providerId="AD" clId="Web-{302B02D1-B137-51AF-258A-DF805460CC42}" dt="2024-08-08T15:11:12.012" v="185" actId="20577"/>
      <pc:docMkLst>
        <pc:docMk/>
      </pc:docMkLst>
      <pc:sldChg chg="addSp delSp modSp">
        <pc:chgData name="Saju, Neha" userId="S::nsaju@doe.nj.gov::0fb8c601-783e-41fc-b251-1284690706bb" providerId="AD" clId="Web-{302B02D1-B137-51AF-258A-DF805460CC42}" dt="2024-08-08T15:11:12.012" v="185" actId="20577"/>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pc:chgData name="Saju, Neha" userId="S::nsaju@doe.nj.gov::0fb8c601-783e-41fc-b251-1284690706bb" providerId="AD" clId="Web-{837BE2DB-6080-0637-FECB-13854BAE24D6}" dt="2024-06-20T19:05:52.794" v="941" actId="20577"/>
        <pc:sldMkLst>
          <pc:docMk/>
          <pc:sldMk cId="1192816135" sldId="257"/>
        </pc:sldMkLst>
      </pc:sldChg>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sldChg chg="addSp delSp modSp">
        <pc:chgData name="Saju, Neha" userId="S::nsaju@doe.nj.gov::0fb8c601-783e-41fc-b251-1284690706bb" providerId="AD" clId="Web-{7951F48B-5CD8-41EE-FDB7-620656F0F726}" dt="2024-06-20T13:16:46.530" v="376" actId="20577"/>
        <pc:sldMkLst>
          <pc:docMk/>
          <pc:sldMk cId="1192816135"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Saju, Neha" userId="S::nsaju@doe.nj.gov::0fb8c601-783e-41fc-b251-1284690706bb" providerId="AD" clId="Web-{A7F2A938-7114-3855-1203-5BDB9FF33F94}"/>
    <pc:docChg chg="modSld">
      <pc:chgData name="Saju, Neha" userId="S::nsaju@doe.nj.gov::0fb8c601-783e-41fc-b251-1284690706bb" providerId="AD" clId="Web-{A7F2A938-7114-3855-1203-5BDB9FF33F94}" dt="2024-08-13T13:53:50.919" v="2" actId="1076"/>
      <pc:docMkLst>
        <pc:docMk/>
      </pc:docMkLst>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nj.gov/education/essanj/plan.shtml" TargetMode="Externa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a:off x="2775" y="550688"/>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a:off x="2437" y="9339582"/>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16" name="Rectangle 15">
            <a:extLst>
              <a:ext uri="{FF2B5EF4-FFF2-40B4-BE49-F238E27FC236}">
                <a16:creationId xmlns:a16="http://schemas.microsoft.com/office/drawing/2014/main" id="{D2DD881D-6615-BC74-E182-674517D9B544}"/>
              </a:ext>
            </a:extLst>
          </p:cNvPr>
          <p:cNvSpPr/>
          <p:nvPr/>
        </p:nvSpPr>
        <p:spPr>
          <a:xfrm rot="5400000">
            <a:off x="2557099" y="3901751"/>
            <a:ext cx="2642235" cy="743661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Palatino Linotype" panose="02040502050505030304" pitchFamily="18" charset="0"/>
            </a:endParaRPr>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a:off x="2437" y="3624"/>
            <a:ext cx="7764840" cy="13894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Palatino Linotype" panose="02040502050505030304" pitchFamily="18" charset="0"/>
            </a:endParaRPr>
          </a:p>
        </p:txBody>
      </p:sp>
      <p:sp>
        <p:nvSpPr>
          <p:cNvPr id="19" name="Title 2">
            <a:extLst>
              <a:ext uri="{FF2B5EF4-FFF2-40B4-BE49-F238E27FC236}">
                <a16:creationId xmlns:a16="http://schemas.microsoft.com/office/drawing/2014/main" id="{571E27D5-01DB-00B3-6749-3D016FE0B02C}"/>
              </a:ext>
            </a:extLst>
          </p:cNvPr>
          <p:cNvSpPr txBox="1"/>
          <p:nvPr/>
        </p:nvSpPr>
        <p:spPr>
          <a:xfrm>
            <a:off x="28246" y="75803"/>
            <a:ext cx="7774058" cy="7010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zh-CN" sz="2000" b="1" i="0" u="none" strike="noStrike" cap="none" baseline="0">
                <a:solidFill>
                  <a:srgbClr val="FFFFFF"/>
                </a:solidFill>
                <a:effectLst/>
                <a:uFill>
                  <a:solidFill>
                    <a:prstClr val="black">
                      <a:alpha val="0"/>
                    </a:prstClr>
                  </a:solidFill>
                </a:uFill>
                <a:latin typeface="Palatino Linotype" panose="02040502050505030304" pitchFamily="18" charset="0"/>
                <a:ea typeface="SimSun"/>
                <a:cs typeface="SimSun"/>
              </a:rPr>
              <a:t>无家可归儿童和青少年教育</a:t>
            </a:r>
          </a:p>
          <a:p>
            <a:pPr algn="ctr">
              <a:lnSpc>
                <a:spcPct val="100000"/>
              </a:lnSpc>
              <a:defRPr/>
            </a:pPr>
            <a:endParaRPr lang="en-US" sz="2000" b="1">
              <a:solidFill>
                <a:schemeClr val="bg1"/>
              </a:solidFill>
              <a:latin typeface="Palatino Linotype" panose="02040502050505030304" pitchFamily="18" charset="0"/>
              <a:ea typeface="+mj-lt"/>
              <a:cs typeface="+mj-lt"/>
            </a:endParaRPr>
          </a:p>
        </p:txBody>
      </p:sp>
      <p:sp>
        <p:nvSpPr>
          <p:cNvPr id="21" name="TextBox 14">
            <a:extLst>
              <a:ext uri="{FF2B5EF4-FFF2-40B4-BE49-F238E27FC236}">
                <a16:creationId xmlns:a16="http://schemas.microsoft.com/office/drawing/2014/main" id="{C8A43F40-AA43-3DC8-1777-AABB83B39EB6}"/>
              </a:ext>
            </a:extLst>
          </p:cNvPr>
          <p:cNvSpPr txBox="1"/>
          <p:nvPr/>
        </p:nvSpPr>
        <p:spPr>
          <a:xfrm>
            <a:off x="175723" y="537699"/>
            <a:ext cx="7594359" cy="51816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zh-CN" sz="14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t>根据《麦金尼-文托无家可归者援助法案》（《麦金尼-文托法案》）授权设立的无家可归儿童和青少年教育 (EHCY) 项目，旨在确保无家可归的学生获得其取得成功所需的额外支持和服务。</a:t>
            </a:r>
            <a:endParaRPr lang="en-US" dirty="0">
              <a:solidFill>
                <a:schemeClr val="bg1"/>
              </a:solidFill>
              <a:latin typeface="Palatino Linotype" panose="02040502050505030304" pitchFamily="18" charset="0"/>
            </a:endParaRPr>
          </a:p>
        </p:txBody>
      </p:sp>
      <p:sp>
        <p:nvSpPr>
          <p:cNvPr id="7" name="TextBox 6">
            <a:extLst>
              <a:ext uri="{FF2B5EF4-FFF2-40B4-BE49-F238E27FC236}">
                <a16:creationId xmlns:a16="http://schemas.microsoft.com/office/drawing/2014/main" id="{8C6D9FC7-DAE4-A439-669D-A9F0C03A637B}"/>
              </a:ext>
            </a:extLst>
          </p:cNvPr>
          <p:cNvSpPr txBox="1"/>
          <p:nvPr/>
        </p:nvSpPr>
        <p:spPr>
          <a:xfrm>
            <a:off x="179970" y="6200998"/>
            <a:ext cx="7599057" cy="1889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400" dirty="0">
              <a:latin typeface="Palatino Linotype" panose="02040502050505030304" pitchFamily="18" charset="0"/>
              <a:ea typeface="Verdana"/>
              <a:cs typeface="+mn-lt"/>
            </a:endParaRPr>
          </a:p>
          <a:p>
            <a:endParaRPr lang="en-US" sz="1400" dirty="0">
              <a:latin typeface="Palatino Linotype" panose="02040502050505030304" pitchFamily="18" charset="0"/>
              <a:ea typeface="Verdana"/>
              <a:cs typeface="+mn-lt"/>
            </a:endParaRPr>
          </a:p>
          <a:p>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2024 年《每一个学生成功法》(ESSA) 州计划更新内容如下： </a:t>
            </a:r>
            <a:endParaRPr lang="en-US" sz="1400" dirty="0">
              <a:latin typeface="Palatino Linotype" panose="02040502050505030304" pitchFamily="18" charset="0"/>
            </a:endParaRPr>
          </a:p>
          <a:p>
            <a:endParaRPr lang="en-US" sz="600" dirty="0">
              <a:latin typeface="Palatino Linotype" panose="02040502050505030304" pitchFamily="18" charset="0"/>
              <a:ea typeface="Verdana"/>
              <a:cs typeface="Calibri"/>
            </a:endParaRPr>
          </a:p>
          <a:p>
            <a:pPr marL="285750" indent="-285750">
              <a:buFont typeface="Arial,Sans-Serif"/>
              <a:buChar char="•"/>
            </a:pPr>
            <a:r>
              <a:rPr lang="zh-CN" sz="1400" b="1"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聚焦项目实施支持</a:t>
            </a: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：新泽西州教育部 (NJDOE) 持续提供常态化技术援助，帮助区域受助方和地方教育机构 (LEA) 运用数据改进无家可归学生认定流程并根据学生需求提供支持。</a:t>
            </a:r>
            <a:endParaRPr lang="en-US" sz="600" dirty="0">
              <a:latin typeface="Palatino Linotype" panose="02040502050505030304" pitchFamily="18" charset="0"/>
              <a:ea typeface="Verdana"/>
              <a:cs typeface="Calibri"/>
            </a:endParaRPr>
          </a:p>
          <a:p>
            <a:pPr marL="285750" indent="-285750">
              <a:buFont typeface="Arial"/>
              <a:buChar char="•"/>
            </a:pPr>
            <a:r>
              <a:rPr lang="zh-CN" sz="1400" b="1"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优化合规监测和支持工作</a:t>
            </a: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新泽西州教育部通过风险评估工具，改进了识别最有可能不遵守《麦金尼-文托法案》相关要求的地方教育机构的流程。该工具旨在评估地方教育机构为无家可归学生提供服务的落实情况，其中包括识别不足、毕业率和长期缺勤率等指标。</a:t>
            </a:r>
            <a:endParaRPr lang="en-US" sz="1400" dirty="0">
              <a:latin typeface="Palatino Linotype" panose="02040502050505030304" pitchFamily="18" charset="0"/>
              <a:ea typeface="Verdana"/>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a:off x="2360984" y="6381208"/>
            <a:ext cx="3371076"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CN" sz="1400" b="1"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《每一个学生成功法》州计划更新情况</a:t>
            </a:r>
            <a:endParaRPr lang="en-US" sz="1400" dirty="0">
              <a:latin typeface="Palatino Linotype" panose="02040502050505030304" pitchFamily="18" charset="0"/>
            </a:endParaRPr>
          </a:p>
        </p:txBody>
      </p:sp>
      <p:sp>
        <p:nvSpPr>
          <p:cNvPr id="2" name="Rectangle 1">
            <a:extLst>
              <a:ext uri="{FF2B5EF4-FFF2-40B4-BE49-F238E27FC236}">
                <a16:creationId xmlns:a16="http://schemas.microsoft.com/office/drawing/2014/main" id="{35B2957E-2F34-3593-6C87-A286661992F0}"/>
              </a:ext>
            </a:extLst>
          </p:cNvPr>
          <p:cNvSpPr/>
          <p:nvPr/>
        </p:nvSpPr>
        <p:spPr>
          <a:xfrm>
            <a:off x="185214" y="1616742"/>
            <a:ext cx="3634355"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Palatino Linotype" panose="02040502050505030304" pitchFamily="18" charset="0"/>
            </a:endParaRPr>
          </a:p>
        </p:txBody>
      </p:sp>
      <p:sp>
        <p:nvSpPr>
          <p:cNvPr id="20" name="TextBox 19">
            <a:extLst>
              <a:ext uri="{FF2B5EF4-FFF2-40B4-BE49-F238E27FC236}">
                <a16:creationId xmlns:a16="http://schemas.microsoft.com/office/drawing/2014/main" id="{4246B5B9-7D1F-DE94-1B44-A6F8F07D8ABF}"/>
              </a:ext>
            </a:extLst>
          </p:cNvPr>
          <p:cNvSpPr txBox="1"/>
          <p:nvPr/>
        </p:nvSpPr>
        <p:spPr>
          <a:xfrm>
            <a:off x="376556" y="2013556"/>
            <a:ext cx="3315063" cy="3724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在新泽西州，麦金尼-文托无家可归儿童和青少年教育项目通过区域合作项目</a:t>
            </a:r>
            <a:br>
              <a:rPr lang="en-US" alt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b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配合联邦工作，服务覆盖新泽西州 </a:t>
            </a:r>
            <a:br>
              <a:rPr lang="en-US" alt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b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21 个县的无家可归儿童和青少年。</a:t>
            </a:r>
          </a:p>
          <a:p>
            <a:endParaRPr lang="en-US" sz="600" dirty="0">
              <a:latin typeface="Palatino Linotype" panose="02040502050505030304" pitchFamily="18" charset="0"/>
              <a:ea typeface="Calibri" panose="020F0502020204030204"/>
              <a:cs typeface="Calibri"/>
            </a:endParaRPr>
          </a:p>
          <a:p>
            <a:endParaRPr lang="en-US" sz="600" dirty="0">
              <a:latin typeface="Palatino Linotype" panose="02040502050505030304" pitchFamily="18" charset="0"/>
              <a:ea typeface="Calibri" panose="020F0502020204030204"/>
              <a:cs typeface="Calibri"/>
            </a:endParaRPr>
          </a:p>
          <a:p>
            <a:endParaRPr lang="en-US" sz="1400" dirty="0">
              <a:latin typeface="Palatino Linotype" panose="02040502050505030304" pitchFamily="18" charset="0"/>
              <a:ea typeface="Calibri" panose="020F0502020204030204"/>
              <a:cs typeface="Calibri"/>
            </a:endParaRPr>
          </a:p>
          <a:p>
            <a:endParaRPr lang="en-US" sz="1400" dirty="0">
              <a:latin typeface="Palatino Linotype" panose="02040502050505030304" pitchFamily="18" charset="0"/>
              <a:ea typeface="Calibri" panose="020F0502020204030204"/>
              <a:cs typeface="Calibri"/>
            </a:endParaRPr>
          </a:p>
          <a:p>
            <a:endParaRPr lang="en-US" sz="1400" dirty="0">
              <a:latin typeface="Palatino Linotype" panose="02040502050505030304" pitchFamily="18" charset="0"/>
              <a:ea typeface="Calibri" panose="020F0502020204030204"/>
              <a:cs typeface="Calibri"/>
            </a:endParaRPr>
          </a:p>
          <a:p>
            <a:endParaRPr lang="en-US" alt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endParaRPr>
          </a:p>
          <a:p>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为协调帮向无家可归儿童和青少年提供补充性学业项目和支持服务，新泽西州教育部制定了一项为期三年、资金有限的竞争性拨款项目，旨在推动地方教育机构与本州各地区战略位置优越的服务机构建立合作关系。 </a:t>
            </a:r>
          </a:p>
          <a:p>
            <a:pPr marL="285750" indent="-285750">
              <a:buFont typeface="Arial,Sans-Serif"/>
              <a:buChar char="•"/>
            </a:pPr>
            <a:endParaRPr lang="en-US" sz="1400" dirty="0">
              <a:latin typeface="Palatino Linotype" panose="02040502050505030304" pitchFamily="18" charset="0"/>
              <a:ea typeface="Calibri" panose="020F0502020204030204"/>
              <a:cs typeface="Calibri"/>
            </a:endParaRPr>
          </a:p>
          <a:p>
            <a:pPr>
              <a:buFont typeface="Arial"/>
            </a:pPr>
            <a:endParaRPr lang="en-US" sz="1400" dirty="0">
              <a:latin typeface="Palatino Linotype" panose="02040502050505030304" pitchFamily="18" charset="0"/>
              <a:ea typeface="Calibri" panose="020F0502020204030204"/>
              <a:cs typeface="Calibri"/>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a:off x="198202" y="1610511"/>
            <a:ext cx="3526810" cy="335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CN" sz="1600" b="1"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区域合作项目</a:t>
            </a:r>
            <a:endParaRPr lang="en-US">
              <a:latin typeface="Palatino Linotype" panose="02040502050505030304" pitchFamily="18" charset="0"/>
            </a:endParaRPr>
          </a:p>
        </p:txBody>
      </p:sp>
      <p:sp>
        <p:nvSpPr>
          <p:cNvPr id="3" name="Rectangle 2">
            <a:extLst>
              <a:ext uri="{FF2B5EF4-FFF2-40B4-BE49-F238E27FC236}">
                <a16:creationId xmlns:a16="http://schemas.microsoft.com/office/drawing/2014/main" id="{6234130B-7984-2C6B-4DF9-16F897F7EE1D}"/>
              </a:ext>
            </a:extLst>
          </p:cNvPr>
          <p:cNvSpPr/>
          <p:nvPr/>
        </p:nvSpPr>
        <p:spPr>
          <a:xfrm>
            <a:off x="3903007" y="1598586"/>
            <a:ext cx="3643434"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latin typeface="Palatino Linotype" panose="02040502050505030304" pitchFamily="18" charset="0"/>
            </a:endParaRPr>
          </a:p>
        </p:txBody>
      </p:sp>
      <p:sp>
        <p:nvSpPr>
          <p:cNvPr id="9" name="TextBox 8">
            <a:extLst>
              <a:ext uri="{FF2B5EF4-FFF2-40B4-BE49-F238E27FC236}">
                <a16:creationId xmlns:a16="http://schemas.microsoft.com/office/drawing/2014/main" id="{E0335DB2-7113-E89A-61F9-71B53C3D5E61}"/>
              </a:ext>
            </a:extLst>
          </p:cNvPr>
          <p:cNvSpPr txBox="1"/>
          <p:nvPr/>
        </p:nvSpPr>
        <p:spPr>
          <a:xfrm>
            <a:off x="3886229" y="2009822"/>
            <a:ext cx="3679232" cy="29870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符合以下条件的学生：</a:t>
            </a:r>
            <a:endParaRPr lang="en-US" dirty="0">
              <a:latin typeface="Palatino Linotype" panose="02040502050505030304" pitchFamily="18" charset="0"/>
            </a:endParaRPr>
          </a:p>
          <a:p>
            <a:endParaRPr lang="en-US" sz="600" dirty="0">
              <a:latin typeface="Palatino Linotype" panose="02040502050505030304" pitchFamily="18" charset="0"/>
              <a:ea typeface="+mn-lt"/>
              <a:cs typeface="+mn-lt"/>
            </a:endParaRPr>
          </a:p>
          <a:p>
            <a:pPr marL="285750" indent="-285750">
              <a:buFont typeface="Arial,Sans-Serif"/>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居住在紧急庇护所或过渡性庇护所；</a:t>
            </a:r>
            <a:endParaRPr lang="en-US" dirty="0">
              <a:latin typeface="Palatino Linotype" panose="02040502050505030304" pitchFamily="18" charset="0"/>
            </a:endParaRPr>
          </a:p>
          <a:p>
            <a:endParaRPr lang="en-US" sz="600" dirty="0">
              <a:latin typeface="Palatino Linotype" panose="02040502050505030304" pitchFamily="18" charset="0"/>
              <a:ea typeface="+mn-lt"/>
              <a:cs typeface="+mn-lt"/>
            </a:endParaRPr>
          </a:p>
          <a:p>
            <a:pPr marL="285750" indent="-285750">
              <a:buFont typeface="Arial,Sans-Serif"/>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因失去住所、经济困难或类似原因而与他人同住（“同住共享”）；</a:t>
            </a:r>
            <a:endParaRPr lang="en-US" sz="1400" dirty="0">
              <a:latin typeface="Palatino Linotype" panose="02040502050505030304" pitchFamily="18" charset="0"/>
            </a:endParaRPr>
          </a:p>
          <a:p>
            <a:endParaRPr lang="en-US" sz="600" dirty="0">
              <a:latin typeface="Palatino Linotype" panose="02040502050505030304" pitchFamily="18" charset="0"/>
              <a:ea typeface="Calibri" panose="020F0502020204030204"/>
              <a:cs typeface="Calibri"/>
            </a:endParaRPr>
          </a:p>
          <a:p>
            <a:pPr marL="285750" indent="-285750">
              <a:buFont typeface="Arial,Sans-Serif"/>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居住在酒店或汽车旅馆（由于缺乏合适的替代住宿）；</a:t>
            </a:r>
          </a:p>
          <a:p>
            <a:endParaRPr lang="en-US" sz="600" dirty="0">
              <a:latin typeface="Palatino Linotype" panose="02040502050505030304" pitchFamily="18" charset="0"/>
              <a:ea typeface="+mn-lt"/>
              <a:cs typeface="+mn-lt"/>
            </a:endParaRPr>
          </a:p>
          <a:p>
            <a:pPr marL="285750" indent="-285750">
              <a:buFont typeface="Arial,Sans-Serif"/>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居住在汽车、公园、旅行拖车、露营地、公共场所、废弃建筑、不合标准的住房、公共汽车或火车站或类似场所；</a:t>
            </a:r>
          </a:p>
          <a:p>
            <a:endParaRPr lang="en-US" sz="600" dirty="0">
              <a:latin typeface="Palatino Linotype" panose="02040502050505030304" pitchFamily="18" charset="0"/>
              <a:ea typeface="+mn-lt"/>
              <a:cs typeface="+mn-lt"/>
            </a:endParaRPr>
          </a:p>
          <a:p>
            <a:pPr marL="285750" indent="-285750">
              <a:buFont typeface="Arial,Sans-Serif"/>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被遗弃在医院或等待寄养安置；或</a:t>
            </a:r>
          </a:p>
          <a:p>
            <a:endParaRPr lang="en-US" sz="600" dirty="0">
              <a:latin typeface="Palatino Linotype" panose="02040502050505030304" pitchFamily="18" charset="0"/>
              <a:ea typeface="+mn-lt"/>
              <a:cs typeface="+mn-lt"/>
            </a:endParaRPr>
          </a:p>
          <a:p>
            <a:pPr marL="285750" indent="-285750">
              <a:buFont typeface="Arial,Sans-Serif"/>
              <a:buChar char="•"/>
            </a:pPr>
            <a:r>
              <a:rPr lang="zh-CN" sz="1400" b="0" i="0" u="none" strike="noStrike" cap="none" baseline="0" dirty="0">
                <a:solidFill>
                  <a:srgbClr val="000000"/>
                </a:solidFill>
                <a:effectLst/>
                <a:uFill>
                  <a:solidFill>
                    <a:prstClr val="black">
                      <a:alpha val="0"/>
                    </a:prstClr>
                  </a:solidFill>
                </a:uFill>
                <a:latin typeface="Palatino Linotype" panose="02040502050505030304" pitchFamily="18" charset="0"/>
                <a:ea typeface="SimSun"/>
                <a:cs typeface="SimSun"/>
              </a:rPr>
              <a:t>或处于上述任一情况的流动儿童。</a:t>
            </a:r>
            <a:endParaRPr lang="en-US" sz="1400" dirty="0">
              <a:latin typeface="Palatino Linotype" panose="02040502050505030304" pitchFamily="18" charset="0"/>
              <a:ea typeface="Calibri" panose="020F0502020204030204"/>
              <a:cs typeface="Calibri"/>
            </a:endParaRPr>
          </a:p>
        </p:txBody>
      </p:sp>
      <p:sp>
        <p:nvSpPr>
          <p:cNvPr id="11" name="TextBox 10">
            <a:extLst>
              <a:ext uri="{FF2B5EF4-FFF2-40B4-BE49-F238E27FC236}">
                <a16:creationId xmlns:a16="http://schemas.microsoft.com/office/drawing/2014/main" id="{837DC36E-8A3B-63A0-9453-C40A1001E296}"/>
              </a:ext>
            </a:extLst>
          </p:cNvPr>
          <p:cNvSpPr txBox="1"/>
          <p:nvPr/>
        </p:nvSpPr>
        <p:spPr>
          <a:xfrm>
            <a:off x="3875848" y="1602480"/>
            <a:ext cx="3526810" cy="335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zh-CN" sz="1600" b="1" i="0" u="none" strike="noStrike" cap="none" baseline="0">
                <a:solidFill>
                  <a:srgbClr val="000000"/>
                </a:solidFill>
                <a:effectLst/>
                <a:uFill>
                  <a:solidFill>
                    <a:prstClr val="black">
                      <a:alpha val="0"/>
                    </a:prstClr>
                  </a:solidFill>
                </a:uFill>
                <a:latin typeface="Palatino Linotype" panose="02040502050505030304" pitchFamily="18" charset="0"/>
                <a:ea typeface="SimSun"/>
                <a:cs typeface="SimSun"/>
              </a:rPr>
              <a:t>谁被认定为无家可归者？</a:t>
            </a:r>
            <a:endParaRPr lang="en-US">
              <a:latin typeface="Palatino Linotype" panose="02040502050505030304" pitchFamily="18" charset="0"/>
            </a:endParaRPr>
          </a:p>
        </p:txBody>
      </p:sp>
      <p:pic>
        <p:nvPicPr>
          <p:cNvPr id="15" name="Picture 14" descr="BOOMSTER (2020) | Teufel">
            <a:extLst>
              <a:ext uri="{FF2B5EF4-FFF2-40B4-BE49-F238E27FC236}">
                <a16:creationId xmlns:a16="http://schemas.microsoft.com/office/drawing/2014/main" id="{6DF65C16-6271-0173-9981-CE04CC5DD96A}"/>
              </a:ext>
            </a:extLst>
          </p:cNvPr>
          <p:cNvPicPr>
            <a:picLocks noChangeAspect="1"/>
          </p:cNvPicPr>
          <p:nvPr/>
        </p:nvPicPr>
        <p:blipFill>
          <a:blip r:embed="rId3"/>
          <a:stretch>
            <a:fillRect/>
          </a:stretch>
        </p:blipFill>
        <p:spPr>
          <a:xfrm>
            <a:off x="187305" y="788306"/>
            <a:ext cx="3640436" cy="1481962"/>
          </a:xfrm>
          <a:prstGeom prst="rect">
            <a:avLst/>
          </a:prstGeom>
        </p:spPr>
      </p:pic>
      <p:pic>
        <p:nvPicPr>
          <p:cNvPr id="4" name="Graphic 3" descr="Cheers with solid fill">
            <a:extLst>
              <a:ext uri="{FF2B5EF4-FFF2-40B4-BE49-F238E27FC236}">
                <a16:creationId xmlns:a16="http://schemas.microsoft.com/office/drawing/2014/main" id="{FF567667-E169-946D-F902-DF9C3FF81FD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0997924">
            <a:off x="3088126" y="3229516"/>
            <a:ext cx="706582" cy="692728"/>
          </a:xfrm>
          <a:prstGeom prst="rect">
            <a:avLst/>
          </a:prstGeom>
        </p:spPr>
      </p:pic>
      <p:pic>
        <p:nvPicPr>
          <p:cNvPr id="5" name="Picture 4" descr="BOOMSTER (2020) | Teufel">
            <a:extLst>
              <a:ext uri="{FF2B5EF4-FFF2-40B4-BE49-F238E27FC236}">
                <a16:creationId xmlns:a16="http://schemas.microsoft.com/office/drawing/2014/main" id="{E4A351EA-68C2-8F8E-5D9A-2222E2ADC443}"/>
              </a:ext>
            </a:extLst>
          </p:cNvPr>
          <p:cNvPicPr>
            <a:picLocks noChangeAspect="1"/>
          </p:cNvPicPr>
          <p:nvPr/>
        </p:nvPicPr>
        <p:blipFill>
          <a:blip r:embed="rId3"/>
          <a:stretch>
            <a:fillRect/>
          </a:stretch>
        </p:blipFill>
        <p:spPr>
          <a:xfrm>
            <a:off x="163184" y="5351081"/>
            <a:ext cx="3640436" cy="1481962"/>
          </a:xfrm>
          <a:prstGeom prst="rect">
            <a:avLst/>
          </a:prstGeom>
        </p:spPr>
      </p:pic>
      <p:pic>
        <p:nvPicPr>
          <p:cNvPr id="17" name="Picture 16" descr="BOOMSTER (2020) | Teufel">
            <a:extLst>
              <a:ext uri="{FF2B5EF4-FFF2-40B4-BE49-F238E27FC236}">
                <a16:creationId xmlns:a16="http://schemas.microsoft.com/office/drawing/2014/main" id="{23A402B1-19D8-FA76-13AC-A69B4D581395}"/>
              </a:ext>
            </a:extLst>
          </p:cNvPr>
          <p:cNvPicPr>
            <a:picLocks noChangeAspect="1"/>
          </p:cNvPicPr>
          <p:nvPr/>
        </p:nvPicPr>
        <p:blipFill>
          <a:blip r:embed="rId3"/>
          <a:stretch>
            <a:fillRect/>
          </a:stretch>
        </p:blipFill>
        <p:spPr>
          <a:xfrm>
            <a:off x="3883413" y="778408"/>
            <a:ext cx="3640436" cy="1481962"/>
          </a:xfrm>
          <a:prstGeom prst="rect">
            <a:avLst/>
          </a:prstGeom>
        </p:spPr>
      </p:pic>
      <p:pic>
        <p:nvPicPr>
          <p:cNvPr id="23" name="Picture 22" descr="BOOMSTER (2020) | Teufel">
            <a:extLst>
              <a:ext uri="{FF2B5EF4-FFF2-40B4-BE49-F238E27FC236}">
                <a16:creationId xmlns:a16="http://schemas.microsoft.com/office/drawing/2014/main" id="{33431221-7C5D-3DFE-5D85-3DE1A0C9BC62}"/>
              </a:ext>
            </a:extLst>
          </p:cNvPr>
          <p:cNvPicPr>
            <a:picLocks noChangeAspect="1"/>
          </p:cNvPicPr>
          <p:nvPr/>
        </p:nvPicPr>
        <p:blipFill>
          <a:blip r:embed="rId3"/>
          <a:stretch>
            <a:fillRect/>
          </a:stretch>
        </p:blipFill>
        <p:spPr>
          <a:xfrm>
            <a:off x="3883413" y="5432380"/>
            <a:ext cx="3640436" cy="1331357"/>
          </a:xfrm>
          <a:prstGeom prst="rect">
            <a:avLst/>
          </a:prstGeom>
        </p:spPr>
      </p:pic>
      <p:pic>
        <p:nvPicPr>
          <p:cNvPr id="24" name="Picture 23" descr="BOOMSTER (2020) | Teufel">
            <a:extLst>
              <a:ext uri="{FF2B5EF4-FFF2-40B4-BE49-F238E27FC236}">
                <a16:creationId xmlns:a16="http://schemas.microsoft.com/office/drawing/2014/main" id="{4AB968B2-21DA-C3DF-42CD-8BF8457C75DB}"/>
              </a:ext>
            </a:extLst>
          </p:cNvPr>
          <p:cNvPicPr>
            <a:picLocks noChangeAspect="1"/>
          </p:cNvPicPr>
          <p:nvPr/>
        </p:nvPicPr>
        <p:blipFill>
          <a:blip r:embed="rId3"/>
          <a:stretch>
            <a:fillRect/>
          </a:stretch>
        </p:blipFill>
        <p:spPr>
          <a:xfrm>
            <a:off x="149818" y="5489041"/>
            <a:ext cx="3716118" cy="1481962"/>
          </a:xfrm>
          <a:prstGeom prst="rect">
            <a:avLst/>
          </a:prstGeom>
        </p:spPr>
      </p:pic>
      <p:pic>
        <p:nvPicPr>
          <p:cNvPr id="27" name="Picture 26" descr="BOOMSTER (2020) | Teufel">
            <a:extLst>
              <a:ext uri="{FF2B5EF4-FFF2-40B4-BE49-F238E27FC236}">
                <a16:creationId xmlns:a16="http://schemas.microsoft.com/office/drawing/2014/main" id="{6DC7CA95-A82C-2F34-C049-FB3EB5069A1F}"/>
              </a:ext>
            </a:extLst>
          </p:cNvPr>
          <p:cNvPicPr>
            <a:picLocks noChangeAspect="1"/>
          </p:cNvPicPr>
          <p:nvPr/>
        </p:nvPicPr>
        <p:blipFill>
          <a:blip r:embed="rId3"/>
          <a:stretch>
            <a:fillRect/>
          </a:stretch>
        </p:blipFill>
        <p:spPr>
          <a:xfrm>
            <a:off x="157235" y="8105560"/>
            <a:ext cx="3640436" cy="1481962"/>
          </a:xfrm>
          <a:prstGeom prst="rect">
            <a:avLst/>
          </a:prstGeom>
        </p:spPr>
      </p:pic>
      <p:pic>
        <p:nvPicPr>
          <p:cNvPr id="12" name="Picture 11" descr="BOOMSTER (2020) | Teufel">
            <a:extLst>
              <a:ext uri="{FF2B5EF4-FFF2-40B4-BE49-F238E27FC236}">
                <a16:creationId xmlns:a16="http://schemas.microsoft.com/office/drawing/2014/main" id="{E916300C-C486-FF0B-328E-6659A3AC10BE}"/>
              </a:ext>
            </a:extLst>
          </p:cNvPr>
          <p:cNvPicPr>
            <a:picLocks noChangeAspect="1"/>
          </p:cNvPicPr>
          <p:nvPr/>
        </p:nvPicPr>
        <p:blipFill>
          <a:blip r:embed="rId3"/>
          <a:stretch>
            <a:fillRect/>
          </a:stretch>
        </p:blipFill>
        <p:spPr>
          <a:xfrm>
            <a:off x="3792508" y="8103746"/>
            <a:ext cx="3806690" cy="1481962"/>
          </a:xfrm>
          <a:prstGeom prst="rect">
            <a:avLst/>
          </a:prstGeom>
        </p:spPr>
      </p:pic>
      <p:pic>
        <p:nvPicPr>
          <p:cNvPr id="13" name="Picture 12" descr="BOOMSTER (2020) | Teufel">
            <a:extLst>
              <a:ext uri="{FF2B5EF4-FFF2-40B4-BE49-F238E27FC236}">
                <a16:creationId xmlns:a16="http://schemas.microsoft.com/office/drawing/2014/main" id="{E9746002-D6D3-915C-0540-2D31D6340A89}"/>
              </a:ext>
            </a:extLst>
          </p:cNvPr>
          <p:cNvPicPr>
            <a:picLocks noChangeAspect="1"/>
          </p:cNvPicPr>
          <p:nvPr/>
        </p:nvPicPr>
        <p:blipFill>
          <a:blip r:embed="rId3"/>
          <a:stretch>
            <a:fillRect/>
          </a:stretch>
        </p:blipFill>
        <p:spPr>
          <a:xfrm>
            <a:off x="3819295" y="5489041"/>
            <a:ext cx="3787320" cy="1481962"/>
          </a:xfrm>
          <a:prstGeom prst="rect">
            <a:avLst/>
          </a:prstGeom>
        </p:spPr>
      </p:pic>
      <p:sp>
        <p:nvSpPr>
          <p:cNvPr id="25" name="TextBox 24">
            <a:extLst>
              <a:ext uri="{FF2B5EF4-FFF2-40B4-BE49-F238E27FC236}">
                <a16:creationId xmlns:a16="http://schemas.microsoft.com/office/drawing/2014/main" id="{5B5B189A-87E1-38B1-EAB3-ACA99D3D2C7F}"/>
              </a:ext>
            </a:extLst>
          </p:cNvPr>
          <p:cNvSpPr txBox="1"/>
          <p:nvPr/>
        </p:nvSpPr>
        <p:spPr>
          <a:xfrm>
            <a:off x="1159513" y="9315134"/>
            <a:ext cx="5358248" cy="640080"/>
          </a:xfrm>
          <a:prstGeom prst="rect">
            <a:avLst/>
          </a:prstGeom>
          <a:noFill/>
        </p:spPr>
        <p:txBody>
          <a:bodyPr wrap="square">
            <a:spAutoFit/>
          </a:bodyPr>
          <a:lstStyle/>
          <a:p>
            <a:pPr algn="l" rtl="0" fontAlgn="base"/>
            <a:r>
              <a:rPr lang="zh-CN" sz="18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t>扫码访问新泽西州教育部官网，</a:t>
            </a:r>
            <a:br>
              <a:rPr lang="en-US" altLang="zh-CN" sz="18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br>
            <a:r>
              <a:rPr lang="zh-CN" sz="1800" b="0" i="0" u="none" strike="noStrike" cap="none" baseline="0" dirty="0">
                <a:solidFill>
                  <a:srgbClr val="FFFFFF"/>
                </a:solidFill>
                <a:effectLst/>
                <a:uFill>
                  <a:solidFill>
                    <a:prstClr val="black">
                      <a:alpha val="0"/>
                    </a:prstClr>
                  </a:solidFill>
                </a:uFill>
                <a:latin typeface="Palatino Linotype" panose="02040502050505030304" pitchFamily="18" charset="0"/>
                <a:ea typeface="SimSun"/>
                <a:cs typeface="SimSun"/>
              </a:rPr>
              <a:t>查阅</a:t>
            </a:r>
            <a:r>
              <a:rPr lang="zh-CN" sz="1800" b="0" i="0" u="sng" strike="noStrike" cap="none" baseline="0" dirty="0">
                <a:solidFill>
                  <a:schemeClr val="bg1"/>
                </a:solidFill>
                <a:effectLst/>
                <a:uFill>
                  <a:solidFill>
                    <a:srgbClr val="FFFFFF"/>
                  </a:solidFill>
                </a:uFill>
                <a:latin typeface="Palatino Linotype" panose="02040502050505030304" pitchFamily="18" charset="0"/>
                <a:ea typeface="SimSun"/>
                <a:cs typeface="SimSun"/>
                <a:hlinkClick r:id="rId6" history="0">
                  <a:extLst>
                    <a:ext uri="{A12FA001-AC4F-418D-AE19-62706E023703}">
                      <ahyp:hlinkClr xmlns:ahyp="http://schemas.microsoft.com/office/drawing/2018/hyperlinkcolor" val="tx"/>
                    </a:ext>
                  </a:extLst>
                </a:hlinkClick>
              </a:rPr>
              <a:t>《每一个学生成功法》州计划</a:t>
            </a:r>
            <a:r>
              <a:rPr lang="zh-CN" sz="1800" b="0" i="0" u="none" strike="noStrike" cap="none" baseline="0" dirty="0">
                <a:solidFill>
                  <a:schemeClr val="bg1"/>
                </a:solidFill>
                <a:effectLst/>
                <a:uFill>
                  <a:solidFill>
                    <a:prstClr val="black">
                      <a:alpha val="0"/>
                    </a:prstClr>
                  </a:solidFill>
                </a:uFill>
                <a:latin typeface="Palatino Linotype" panose="02040502050505030304" pitchFamily="18" charset="0"/>
                <a:ea typeface="SimSun"/>
                <a:cs typeface="SimSun"/>
              </a:rPr>
              <a:t>。</a:t>
            </a:r>
            <a:endParaRPr lang="en-US" b="0" i="0" dirty="0">
              <a:solidFill>
                <a:schemeClr val="bg1"/>
              </a:solidFill>
              <a:effectLst/>
              <a:latin typeface="Palatino Linotype" panose="02040502050505030304" pitchFamily="18" charset="0"/>
            </a:endParaRPr>
          </a:p>
        </p:txBody>
      </p:sp>
      <p:pic>
        <p:nvPicPr>
          <p:cNvPr id="26" name="Picture 25">
            <a:extLst>
              <a:ext uri="{FF2B5EF4-FFF2-40B4-BE49-F238E27FC236}">
                <a16:creationId xmlns:a16="http://schemas.microsoft.com/office/drawing/2014/main" id="{8CFFFA15-DEDF-B214-940C-33F03E42F8A9}"/>
              </a:ext>
            </a:extLst>
          </p:cNvPr>
          <p:cNvPicPr>
            <a:picLocks noChangeAspect="1"/>
          </p:cNvPicPr>
          <p:nvPr/>
        </p:nvPicPr>
        <p:blipFill>
          <a:blip r:embed="rId7"/>
          <a:srcRect l="6941" t="4556" r="5065" b="7387"/>
          <a:stretch>
            <a:fillRect/>
          </a:stretch>
        </p:blipFill>
        <p:spPr>
          <a:xfrm>
            <a:off x="403989" y="9029667"/>
            <a:ext cx="741717" cy="734526"/>
          </a:xfrm>
          <a:prstGeom prst="rect">
            <a:avLst/>
          </a:prstGeom>
        </p:spPr>
      </p:pic>
      <p:pic>
        <p:nvPicPr>
          <p:cNvPr id="36" name="Picture 35" descr="New Jersey Seal">
            <a:extLst>
              <a:ext uri="{FF2B5EF4-FFF2-40B4-BE49-F238E27FC236}">
                <a16:creationId xmlns:a16="http://schemas.microsoft.com/office/drawing/2014/main" id="{104DAA6C-E5CA-48CD-9D0A-3081D909780F}"/>
              </a:ext>
            </a:extLst>
          </p:cNvPr>
          <p:cNvPicPr>
            <a:picLocks noChangeAspect="1"/>
          </p:cNvPicPr>
          <p:nvPr/>
        </p:nvPicPr>
        <p:blipFill>
          <a:blip r:embed="rId8"/>
          <a:stretch>
            <a:fillRect/>
          </a:stretch>
        </p:blipFill>
        <p:spPr>
          <a:xfrm>
            <a:off x="6402920" y="8975709"/>
            <a:ext cx="902372" cy="854452"/>
          </a:xfrm>
          <a:prstGeom prst="rect">
            <a:avLst/>
          </a:prstGeom>
        </p:spPr>
      </p:pic>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16430C-E569-4986-90CA-3A5FA6EE5252}">
  <ds:schemaRefs>
    <ds:schemaRef ds:uri="http://schemas.microsoft.com/office/2006/documentManagement/types"/>
    <ds:schemaRef ds:uri="http://schemas.microsoft.com/sharepoint/v3"/>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c4be73a0-6699-4902-ac9a-94c7d891f177"/>
    <ds:schemaRef ds:uri="b607b4a9-cd0e-47c9-a480-4b50f42bfa5d"/>
    <ds:schemaRef ds:uri="http://www.w3.org/XML/1998/namespace"/>
    <ds:schemaRef ds:uri="http://purl.org/dc/elements/1.1/"/>
  </ds:schemaRefs>
</ds:datastoreItem>
</file>

<file path=customXml/itemProps2.xml><?xml version="1.0" encoding="utf-8"?>
<ds:datastoreItem xmlns:ds="http://schemas.openxmlformats.org/officeDocument/2006/customXml" ds:itemID="{00B2A3C4-F17C-4C59-B8D0-E3D63C7589C6}">
  <ds:schemaRefs>
    <ds:schemaRef ds:uri="http://schemas.microsoft.com/sharepoint/v3/contenttype/forms"/>
  </ds:schemaRefs>
</ds:datastoreItem>
</file>

<file path=customXml/itemProps3.xml><?xml version="1.0" encoding="utf-8"?>
<ds:datastoreItem xmlns:ds="http://schemas.openxmlformats.org/officeDocument/2006/customXml" ds:itemID="{820372B3-63C6-44AA-B546-3E556E9A5C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715</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Arial,Sans-Serif</vt:lpstr>
      <vt:lpstr>Calibri</vt:lpstr>
      <vt:lpstr>Calibri Light</vt:lpstr>
      <vt:lpstr>Palatino Linotype</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Children and Youth Experiencing Homelessness (Chinese)</dc:title>
  <cp:lastModifiedBy>Gallagher, Amy</cp:lastModifiedBy>
  <cp:revision>8</cp:revision>
  <dcterms:created xsi:type="dcterms:W3CDTF">2024-01-16T20:56:23Z</dcterms:created>
  <dcterms:modified xsi:type="dcterms:W3CDTF">2025-11-26T17:04:23Z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