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sculli, Diana" initials="PD" lastIdx="0" clrIdx="1"/>
  <p:cmAuthor id="1" name="Saju, Neha" initials="SN" lastIdx="0" clrIdx="2"/>
  <p:cmAuthor id="2" name="Ehling, Kathleen" initials="EK" lastIdx="0" clrIdx="3"/>
  <p:cmAuthor id="3" name="Suleman, Saba" initials="SS"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62C2D4-0B62-4BCA-B360-B3C7C8CC137F}" v="1" dt="2025-11-26T17:07:19.2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2040" y="60"/>
      </p:cViewPr>
      <p:guideLst/>
    </p:cSldViewPr>
  </p:slideViewPr>
  <p:notesTextViewPr>
    <p:cViewPr>
      <p:scale>
        <a:sx n="300" d="100"/>
        <a:sy n="300" d="100"/>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sldChg chg="delSp modSp">
        <pc:chgData name="Saju, Neha" userId="S::nsaju@doe.nj.gov::0fb8c601-783e-41fc-b251-1284690706bb" providerId="AD" clId="Web-{92FF36EA-389B-4B3D-1E2F-44B0BCF1D54D}" dt="2024-07-24T14:33:25.078" v="39" actId="14100"/>
        <pc:sldMkLst>
          <pc:docMk/>
          <pc:sldMk cId="1192816135" sldId="257"/>
        </pc:sldMkLst>
      </pc:sldChg>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sldChg chg="addSp delSp modSp">
        <pc:chgData name="Saju, Neha" userId="S::nsaju@doe.nj.gov::0fb8c601-783e-41fc-b251-1284690706bb" providerId="AD" clId="Web-{65466B07-71D9-1586-DA9E-A538F21C1CB8}" dt="2024-07-31T14:54:45.748" v="406" actId="1076"/>
        <pc:sldMkLst>
          <pc:docMk/>
          <pc:sldMk cId="1192816135" sldId="257"/>
        </pc:sldMkLst>
      </pc:sldChg>
      <pc:sldChg chg="addSp delSp modSp">
        <pc:chgData name="Saju, Neha" userId="S::nsaju@doe.nj.gov::0fb8c601-783e-41fc-b251-1284690706bb" providerId="AD" clId="Web-{65466B07-71D9-1586-DA9E-A538F21C1CB8}" dt="2024-07-31T14:51:20.748" v="376" actId="1076"/>
        <pc:sldMkLst>
          <pc:docMk/>
          <pc:sldMk cId="3543093776"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addSp delSp modSp">
        <pc:chgData name="Saju, Neha" userId="S::nsaju@doe.nj.gov::0fb8c601-783e-41fc-b251-1284690706bb" providerId="AD" clId="Web-{AF791F75-B4CA-9155-6D3A-21E8080CAB34}" dt="2024-06-19T19:50:13.887" v="133" actId="20577"/>
        <pc:sldMkLst>
          <pc:docMk/>
          <pc:sldMk cId="1192816135" sldId="257"/>
        </pc:sldMkLst>
      </pc:sldChg>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addSp delSp modSp mod">
        <pc:chgData name="Epifanio, Aida" userId="000e21c5-13fc-4426-b772-2c28c79a20d9" providerId="ADAL" clId="{93BC8CAD-6004-D14F-A5D6-FD04D79B89C0}" dt="2024-07-23T17:18:07.489" v="134" actId="13244"/>
        <pc:sldMkLst>
          <pc:docMk/>
          <pc:sldMk cId="1192816135" sldId="257"/>
        </pc:sldMkLst>
      </pc:sldChg>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S::dpascull@doe.nj.gov::985891a8-e4ca-4513-91aa-9d74f57d5ac3" providerId="AD" clId="Web-{2E6F6092-F1F1-ACAB-E52C-FBFBC9F4ADF3}"/>
    <pc:docChg chg="modSld">
      <pc:chgData name="Pasculli, Diana" userId="S::dpascull@doe.nj.gov::985891a8-e4ca-4513-91aa-9d74f57d5ac3" providerId="AD" clId="Web-{2E6F6092-F1F1-ACAB-E52C-FBFBC9F4ADF3}" dt="2024-08-26T13:43:06.542" v="18" actId="20577"/>
      <pc:docMkLst>
        <pc:docMk/>
      </pc:docMkLst>
      <pc:sldChg chg="addSp delSp modSp">
        <pc:chgData name="Pasculli, Diana" userId="S::dpascull@doe.nj.gov::985891a8-e4ca-4513-91aa-9d74f57d5ac3" providerId="AD" clId="Web-{2E6F6092-F1F1-ACAB-E52C-FBFBC9F4ADF3}" dt="2024-08-26T13:43:06.542" v="18" actId="20577"/>
        <pc:sldMkLst>
          <pc:docMk/>
          <pc:sldMk cId="3543093776" sldId="258"/>
        </pc:sldMkLst>
      </pc:sldChg>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sldChg chg="modSp">
        <pc:chgData name="Saju, Neha" userId="S::nsaju@doe.nj.gov::0fb8c601-783e-41fc-b251-1284690706bb" providerId="AD" clId="Web-{85131CE6-59EF-159A-5F11-B495FEA04597}" dt="2024-07-11T18:07:26.585" v="0" actId="14100"/>
        <pc:sldMkLst>
          <pc:docMk/>
          <pc:sldMk cId="1192816135" sldId="257"/>
        </pc:sldMkLst>
      </pc:sldChg>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sldChg chg="modSp">
        <pc:chgData name="Saju, Neha" userId="S::nsaju@doe.nj.gov::0fb8c601-783e-41fc-b251-1284690706bb" providerId="AD" clId="Web-{9820E337-FA8C-3C80-916F-AEED27486B21}" dt="2024-07-09T12:53:56.563" v="5" actId="1076"/>
        <pc:sldMkLst>
          <pc:docMk/>
          <pc:sldMk cId="1192816135" sldId="257"/>
        </pc:sldMkLst>
      </pc:sldChg>
    </pc:docChg>
  </pc:docChgLst>
  <pc:docChgLst>
    <pc:chgData name="Pasculli, Diana" userId="985891a8-e4ca-4513-91aa-9d74f57d5ac3" providerId="ADAL" clId="{F77EB0E6-76C8-4A5D-97AC-0ECC7F142683}"/>
    <pc:docChg chg="undo custSel modSld">
      <pc:chgData name="Pasculli, Diana" userId="985891a8-e4ca-4513-91aa-9d74f57d5ac3" providerId="ADAL" clId="{F77EB0E6-76C8-4A5D-97AC-0ECC7F142683}" dt="2024-10-19T13:24:46.889" v="107" actId="6549"/>
      <pc:docMkLst>
        <pc:docMk/>
      </pc:docMkLst>
      <pc:sldChg chg="modSp mod modCm">
        <pc:chgData name="Pasculli, Diana" userId="985891a8-e4ca-4513-91aa-9d74f57d5ac3" providerId="ADAL" clId="{F77EB0E6-76C8-4A5D-97AC-0ECC7F142683}" dt="2024-10-19T13:24:46.889" v="107" actId="6549"/>
        <pc:sldMkLst>
          <pc:docMk/>
          <pc:sldMk cId="3543093776" sldId="258"/>
        </pc:sldMkLst>
        <pc:extLst>
          <p:ext xmlns:p="http://schemas.openxmlformats.org/presentationml/2006/main" uri="{D6D511B9-2390-475A-947B-AFAB55BFBCF1}">
            <pc226:cmChg xmlns:pc226="http://schemas.microsoft.com/office/powerpoint/2022/06/main/command" chg="mod">
              <pc226:chgData name="Pasculli, Diana" userId="985891a8-e4ca-4513-91aa-9d74f57d5ac3" providerId="ADAL" clId="{F77EB0E6-76C8-4A5D-97AC-0ECC7F142683}" dt="2024-10-19T13:24:46.889" v="107" actId="6549"/>
              <pc2:cmMkLst xmlns:pc2="http://schemas.microsoft.com/office/powerpoint/2019/9/main/command">
                <pc:docMk/>
                <pc:sldMk cId="3543093776" sldId="258"/>
                <pc2:cmMk id="{848C447D-7C76-42B7-AE48-5866A9FD1CA2}"/>
              </pc2:cmMkLst>
            </pc226:cmChg>
          </p:ext>
        </pc:extLst>
      </pc:sldChg>
    </pc:docChg>
  </pc:docChgLst>
  <pc:docChgLst>
    <pc:chgData name="Pasculli, Diana" userId="S::dpascull@doe.nj.gov::985891a8-e4ca-4513-91aa-9d74f57d5ac3" providerId="AD" clId="Web-{01108EDE-0949-AD83-4629-1ECBAD8C35E0}"/>
    <pc:docChg chg="modSld">
      <pc:chgData name="Pasculli, Diana" userId="S::dpascull@doe.nj.gov::985891a8-e4ca-4513-91aa-9d74f57d5ac3" providerId="AD" clId="Web-{01108EDE-0949-AD83-4629-1ECBAD8C35E0}" dt="2024-10-19T13:21:08.377" v="42" actId="20577"/>
      <pc:docMkLst>
        <pc:docMk/>
      </pc:docMkLst>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Pasculli, Diana" userId="S::dpascull@doe.nj.gov::985891a8-e4ca-4513-91aa-9d74f57d5ac3" providerId="AD" clId="Web-{771B1C8E-7003-74CD-FE80-2E298B3781F3}"/>
    <pc:docChg chg="modSld">
      <pc:chgData name="Pasculli, Diana" userId="S::dpascull@doe.nj.gov::985891a8-e4ca-4513-91aa-9d74f57d5ac3" providerId="AD" clId="Web-{771B1C8E-7003-74CD-FE80-2E298B3781F3}" dt="2024-08-26T13:51:29.252" v="60" actId="20577"/>
      <pc:docMkLst>
        <pc:docMk/>
      </pc:docMkLst>
      <pc:sldChg chg="delSp modSp">
        <pc:chgData name="Pasculli, Diana" userId="S::dpascull@doe.nj.gov::985891a8-e4ca-4513-91aa-9d74f57d5ac3" providerId="AD" clId="Web-{771B1C8E-7003-74CD-FE80-2E298B3781F3}" dt="2024-08-26T13:51:29.252" v="60" actId="20577"/>
        <pc:sldMkLst>
          <pc:docMk/>
          <pc:sldMk cId="3543093776" sldId="258"/>
        </pc:sldMkLst>
      </pc:sldChg>
    </pc:docChg>
  </pc:docChgLst>
  <pc:docChgLst>
    <pc:chgData name="Suleman, Saba" userId="S::ssuleman@doe.nj.gov::0b261a2c-9244-467e-91d8-5c803c10c0a6" providerId="AD" clId="Web-{FA17CDF1-232E-2AD2-BDEF-568B5287861B}"/>
    <pc:docChg chg="modSld">
      <pc:chgData name="Suleman, Saba" userId="S::ssuleman@doe.nj.gov::0b261a2c-9244-467e-91d8-5c803c10c0a6" providerId="AD" clId="Web-{FA17CDF1-232E-2AD2-BDEF-568B5287861B}" dt="2024-09-12T12:35:17.061" v="1" actId="20577"/>
      <pc:docMkLst>
        <pc:docMk/>
      </pc:docMkLst>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sldChg chg="addCm">
        <pc:chgData name="Pasculli, Diana" userId="S::dpascull@doe.nj.gov::985891a8-e4ca-4513-91aa-9d74f57d5ac3" providerId="AD" clId="Web-{19495E23-0254-5FD1-48E6-7C42476D5FF3}" dt="2024-07-15T18:23:05.258" v="0"/>
        <pc:sldMkLst>
          <pc:docMk/>
          <pc:sldMk cId="1192816135" sldId="257"/>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19495E23-0254-5FD1-48E6-7C42476D5FF3}" dt="2024-07-15T18:23:05.258" v="0"/>
              <pc2:cmMkLst xmlns:pc2="http://schemas.microsoft.com/office/powerpoint/2019/9/main/command">
                <pc:docMk/>
                <pc:sldMk cId="1192816135" sldId="257"/>
                <pc2:cmMk id="{55985DBD-4AFC-4E37-B61E-CA5974B08898}"/>
              </pc2:cmMkLst>
            </pc226:cmChg>
          </p:ext>
        </pc:extLst>
      </pc:sldChg>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addSp delSp">
        <pc:chgData name="Saju, Neha" userId="S::nsaju@doe.nj.gov::0fb8c601-783e-41fc-b251-1284690706bb" providerId="AD" clId="Web-{F59F5082-77D5-A85C-2E74-E0619D2B6236}" dt="2024-07-02T16:59:27.685" v="3"/>
        <pc:sldMkLst>
          <pc:docMk/>
          <pc:sldMk cId="1192816135" sldId="257"/>
        </pc:sldMkLst>
      </pc:sldChg>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sldChg chg="addSp delSp modSp">
        <pc:chgData name="Saju, Neha" userId="S::nsaju@doe.nj.gov::0fb8c601-783e-41fc-b251-1284690706bb" providerId="AD" clId="Web-{9DF0B625-C2A9-B08C-8734-4811B603EA2C}" dt="2024-07-03T15:37:36.327" v="499"/>
        <pc:sldMkLst>
          <pc:docMk/>
          <pc:sldMk cId="1192816135" sldId="257"/>
        </pc:sldMkLst>
      </pc:sldChg>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Pasculli, Diana" userId="S::dpascull@doe.nj.gov::985891a8-e4ca-4513-91aa-9d74f57d5ac3" providerId="AD" clId="Web-{6B1A1375-A28F-050D-CAB0-2B9FB1457CE5}"/>
    <pc:docChg chg="modSld">
      <pc:chgData name="Pasculli, Diana" userId="S::dpascull@doe.nj.gov::985891a8-e4ca-4513-91aa-9d74f57d5ac3" providerId="AD" clId="Web-{6B1A1375-A28F-050D-CAB0-2B9FB1457CE5}" dt="2024-08-08T13:57:42.541" v="0" actId="1076"/>
      <pc:docMkLst>
        <pc:docMk/>
      </pc:docMkLst>
      <pc:sldChg chg="modSp">
        <pc:chgData name="Pasculli, Diana" userId="S::dpascull@doe.nj.gov::985891a8-e4ca-4513-91aa-9d74f57d5ac3" providerId="AD" clId="Web-{6B1A1375-A28F-050D-CAB0-2B9FB1457CE5}" dt="2024-08-08T13:57:42.541" v="0" actId="1076"/>
        <pc:sldMkLst>
          <pc:docMk/>
          <pc:sldMk cId="3543093776" sldId="258"/>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Gallagher, Amy" userId="496dfe81-9838-4803-ad9e-45b261635a82" providerId="ADAL" clId="{2E4505AD-F99F-45B4-9925-1389349327B0}"/>
    <pc:docChg chg="undo custSel modSld">
      <pc:chgData name="Gallagher, Amy" userId="496dfe81-9838-4803-ad9e-45b261635a82" providerId="ADAL" clId="{2E4505AD-F99F-45B4-9925-1389349327B0}" dt="2024-08-08T18:13:34.183" v="194" actId="1035"/>
      <pc:docMkLst>
        <pc:docMk/>
      </pc:docMkLst>
      <pc:sldChg chg="modSp mod">
        <pc:chgData name="Gallagher, Amy" userId="496dfe81-9838-4803-ad9e-45b261635a82" providerId="ADAL" clId="{2E4505AD-F99F-45B4-9925-1389349327B0}" dt="2024-08-08T18:13:34.183" v="194" actId="1035"/>
        <pc:sldMkLst>
          <pc:docMk/>
          <pc:sldMk cId="3543093776" sldId="258"/>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uleman, Saba" userId="0b261a2c-9244-467e-91d8-5c803c10c0a6" providerId="ADAL" clId="{CB741373-F2F7-4EB1-BEDB-7AEFCD668F88}"/>
    <pc:docChg chg="undo custSel modSld">
      <pc:chgData name="Suleman, Saba" userId="0b261a2c-9244-467e-91d8-5c803c10c0a6" providerId="ADAL" clId="{CB741373-F2F7-4EB1-BEDB-7AEFCD668F88}" dt="2024-10-17T13:34:46.279" v="61" actId="1076"/>
      <pc:docMkLst>
        <pc:docMk/>
      </pc:docMkLst>
      <pc:sldChg chg="addSp modSp mod">
        <pc:chgData name="Suleman, Saba" userId="0b261a2c-9244-467e-91d8-5c803c10c0a6" providerId="ADAL" clId="{CB741373-F2F7-4EB1-BEDB-7AEFCD668F88}" dt="2024-10-17T13:34:46.279" v="61" actId="1076"/>
        <pc:sldMkLst>
          <pc:docMk/>
          <pc:sldMk cId="3543093776" sldId="258"/>
        </pc:sldMkLst>
      </pc:sldChg>
    </pc:docChg>
  </pc:docChgLst>
  <pc:docChgLst>
    <pc:chgData name="Saju, Neha" userId="S::nsaju@doe.nj.gov::0fb8c601-783e-41fc-b251-1284690706bb" providerId="AD" clId="Web-{9F2563E9-8A6A-5D0D-AF81-A4E25127FBA3}"/>
    <pc:docChg chg="modSld">
      <pc:chgData name="Saju, Neha" userId="S::nsaju@doe.nj.gov::0fb8c601-783e-41fc-b251-1284690706bb" providerId="AD" clId="Web-{9F2563E9-8A6A-5D0D-AF81-A4E25127FBA3}" dt="2024-08-08T14:42:21.365" v="146" actId="20577"/>
      <pc:docMkLst>
        <pc:docMk/>
      </pc:docMkLst>
      <pc:sldChg chg="addSp modSp modCm">
        <pc:chgData name="Saju, Neha" userId="S::nsaju@doe.nj.gov::0fb8c601-783e-41fc-b251-1284690706bb" providerId="AD" clId="Web-{9F2563E9-8A6A-5D0D-AF81-A4E25127FBA3}" dt="2024-08-08T14:42:21.365" v="146"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9F2563E9-8A6A-5D0D-AF81-A4E25127FBA3}" dt="2024-08-08T14:09:09.541" v="7" actId="20577"/>
              <pc2:cmMkLst xmlns:pc2="http://schemas.microsoft.com/office/powerpoint/2019/9/main/command">
                <pc:docMk/>
                <pc:sldMk cId="3543093776" sldId="258"/>
                <pc2:cmMk id="{FF7D23D6-9F0F-4F64-9C4D-1D543085A680}"/>
              </pc2:cmMkLst>
            </pc226:cmChg>
          </p:ext>
        </pc:extLst>
      </pc:sldChg>
    </pc:docChg>
  </pc:docChgLst>
  <pc:docChgLst>
    <pc:chgData name="Suleman, Saba" userId="S::ssuleman@doe.nj.gov::0b261a2c-9244-467e-91d8-5c803c10c0a6" providerId="AD" clId="Web-{FF1F96D5-E35B-1DBA-D7DF-91DFD53C7F06}"/>
    <pc:docChg chg="mod modSld">
      <pc:chgData name="Suleman, Saba" userId="S::ssuleman@doe.nj.gov::0b261a2c-9244-467e-91d8-5c803c10c0a6" providerId="AD" clId="Web-{FF1F96D5-E35B-1DBA-D7DF-91DFD53C7F06}" dt="2024-08-09T18:25:31.607" v="7"/>
      <pc:docMkLst>
        <pc:docMk/>
      </pc:docMkLst>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docChg>
  </pc:docChgLst>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46332935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501856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9776155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9870284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739984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88351423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40371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8471775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7775125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0386189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99908419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nj.gov/education/essanj/plan.shtml" TargetMode="External"/><Relationship Id="rId5" Type="http://schemas.openxmlformats.org/officeDocument/2006/relationships/hyperlink" Target="https://www.nj.gov/education/migrant/" TargetMode="External"/><Relationship Id="rId4" Type="http://schemas.openxmlformats.org/officeDocument/2006/relationships/hyperlink" Target="https://www.nj.gov/education/migrant/docs/CNA%20report%202022%20FINAL_MA_Final.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a:off x="2775" y="514832"/>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alatino Linotype" panose="02040502050505030304" pitchFamily="18" charset="0"/>
            </a:endParaRPr>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a:off x="2551" y="9329751"/>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alatino Linotype" panose="02040502050505030304" pitchFamily="18" charset="0"/>
            </a:endParaRPr>
          </a:p>
        </p:txBody>
      </p:sp>
      <p:sp>
        <p:nvSpPr>
          <p:cNvPr id="16" name="Rectangle 15">
            <a:extLst>
              <a:ext uri="{FF2B5EF4-FFF2-40B4-BE49-F238E27FC236}">
                <a16:creationId xmlns:a16="http://schemas.microsoft.com/office/drawing/2014/main" id="{D2DD881D-6615-BC74-E182-674517D9B544}"/>
              </a:ext>
            </a:extLst>
          </p:cNvPr>
          <p:cNvSpPr/>
          <p:nvPr/>
        </p:nvSpPr>
        <p:spPr>
          <a:xfrm>
            <a:off x="144715" y="1398090"/>
            <a:ext cx="3852279" cy="5686169"/>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alatino Linotype" panose="02040502050505030304" pitchFamily="18" charset="0"/>
            </a:endParaRPr>
          </a:p>
        </p:txBody>
      </p:sp>
      <p:pic>
        <p:nvPicPr>
          <p:cNvPr id="17" name="Picture 16" descr="BOOMSTER (2020) | Teufel">
            <a:extLst>
              <a:ext uri="{FF2B5EF4-FFF2-40B4-BE49-F238E27FC236}">
                <a16:creationId xmlns:a16="http://schemas.microsoft.com/office/drawing/2014/main" id="{19AD8811-FD92-9943-1320-6003143D48B5}"/>
              </a:ext>
            </a:extLst>
          </p:cNvPr>
          <p:cNvPicPr>
            <a:picLocks noChangeAspect="1"/>
          </p:cNvPicPr>
          <p:nvPr/>
        </p:nvPicPr>
        <p:blipFill>
          <a:blip r:embed="rId3"/>
          <a:stretch>
            <a:fillRect/>
          </a:stretch>
        </p:blipFill>
        <p:spPr>
          <a:xfrm>
            <a:off x="149570" y="583546"/>
            <a:ext cx="3858845" cy="1446146"/>
          </a:xfrm>
          <a:prstGeom prst="rect">
            <a:avLst/>
          </a:prstGeom>
        </p:spPr>
      </p:pic>
      <p:sp>
        <p:nvSpPr>
          <p:cNvPr id="20" name="TextBox 19">
            <a:extLst>
              <a:ext uri="{FF2B5EF4-FFF2-40B4-BE49-F238E27FC236}">
                <a16:creationId xmlns:a16="http://schemas.microsoft.com/office/drawing/2014/main" id="{4246B5B9-7D1F-DE94-1B44-A6F8F07D8ABF}"/>
              </a:ext>
            </a:extLst>
          </p:cNvPr>
          <p:cNvSpPr txBox="1"/>
          <p:nvPr/>
        </p:nvSpPr>
        <p:spPr>
          <a:xfrm>
            <a:off x="133285" y="2108123"/>
            <a:ext cx="3873194" cy="36880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年龄在 3 至 22 岁之间（未满 22 岁）；且根据州法律，该儿童有权接受免费公共教育（直至 12 年级），或该儿童尚未达到地方教育机构 (LEA) 提供免费公共教育的年级水平。 </a:t>
            </a:r>
            <a:endParaRPr lang="en-US" sz="1400" dirty="0">
              <a:latin typeface="Palatino Linotype" panose="02040502050505030304" pitchFamily="18" charset="0"/>
            </a:endParaRPr>
          </a:p>
          <a:p>
            <a:endParaRPr lang="en-US" sz="600" dirty="0">
              <a:latin typeface="Palatino Linotype" panose="02040502050505030304" pitchFamily="18" charset="0"/>
            </a:endParaRPr>
          </a:p>
          <a:p>
            <a:pPr marL="285750" indent="-285750">
              <a:buFont typeface="Arial"/>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在过去 36 个月内，该儿童作为流动农业工人或流动渔民完成了符合条件的迁移，或该儿童跟随作流动农业工人或流动渔民的父母/监护人或配偶迁移，或为投靠此类亲属而迁移。 </a:t>
            </a:r>
            <a:endParaRPr lang="en-US" sz="1400" dirty="0">
              <a:latin typeface="Palatino Linotype" panose="02040502050505030304" pitchFamily="18" charset="0"/>
            </a:endParaRPr>
          </a:p>
          <a:p>
            <a:endParaRPr lang="en-US" sz="600" dirty="0">
              <a:latin typeface="Palatino Linotype" panose="02040502050505030304" pitchFamily="18" charset="0"/>
              <a:ea typeface="+mn-lt"/>
              <a:cs typeface="+mn-lt"/>
            </a:endParaRPr>
          </a:p>
          <a:p>
            <a:pPr marL="285750" indent="-285750">
              <a:buFont typeface="Arial"/>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由于经济需要，该儿童从一个居住地迁移至另一居住地宅，且从一个地方教育机构管辖范围迁移至另一个地方教育机构管辖范围，或该儿童居住在面积超过 1.5 万平方英里的学区内，且迁移 20 英里或以上至临时居住地。</a:t>
            </a:r>
            <a:endParaRPr lang="en-US" sz="1400" dirty="0">
              <a:latin typeface="Palatino Linotype" panose="02040502050505030304" pitchFamily="18" charset="0"/>
              <a:ea typeface="Calibri" panose="020F0502020204030204"/>
              <a:cs typeface="Calibri" panose="020F0502020204030204"/>
            </a:endParaRPr>
          </a:p>
        </p:txBody>
      </p:sp>
      <p:sp>
        <p:nvSpPr>
          <p:cNvPr id="22" name="TextBox 21">
            <a:extLst>
              <a:ext uri="{FF2B5EF4-FFF2-40B4-BE49-F238E27FC236}">
                <a16:creationId xmlns:a16="http://schemas.microsoft.com/office/drawing/2014/main" id="{31585726-0587-6FE0-C154-9F3F56BE7338}"/>
              </a:ext>
            </a:extLst>
          </p:cNvPr>
          <p:cNvSpPr txBox="1"/>
          <p:nvPr/>
        </p:nvSpPr>
        <p:spPr>
          <a:xfrm>
            <a:off x="202516" y="1560444"/>
            <a:ext cx="3526810" cy="5181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zh-CN" sz="1400" b="1"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符合以下条件的儿童即为“流动儿童”，有资格享有流动学生教育项目服务：</a:t>
            </a:r>
            <a:endParaRPr lang="en-US" sz="1400" dirty="0">
              <a:latin typeface="Palatino Linotype" panose="02040502050505030304" pitchFamily="18" charset="0"/>
              <a:ea typeface="Calibri" panose="020F0502020204030204"/>
              <a:cs typeface="Calibri" panose="020F0502020204030204"/>
            </a:endParaRPr>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a:off x="2437" y="3624"/>
            <a:ext cx="7764840" cy="1237051"/>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latin typeface="Palatino Linotype" panose="02040502050505030304" pitchFamily="18" charset="0"/>
            </a:endParaRPr>
          </a:p>
        </p:txBody>
      </p:sp>
      <p:sp>
        <p:nvSpPr>
          <p:cNvPr id="19" name="Title 2">
            <a:extLst>
              <a:ext uri="{FF2B5EF4-FFF2-40B4-BE49-F238E27FC236}">
                <a16:creationId xmlns:a16="http://schemas.microsoft.com/office/drawing/2014/main" id="{571E27D5-01DB-00B3-6749-3D016FE0B02C}"/>
              </a:ext>
            </a:extLst>
          </p:cNvPr>
          <p:cNvSpPr txBox="1"/>
          <p:nvPr/>
        </p:nvSpPr>
        <p:spPr>
          <a:xfrm>
            <a:off x="921796" y="65915"/>
            <a:ext cx="5931404" cy="39624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defRPr/>
            </a:pPr>
            <a:r>
              <a:rPr lang="zh-CN" sz="2000" b="1" i="0" u="none" strike="noStrike" cap="none" baseline="0">
                <a:solidFill>
                  <a:srgbClr val="FFFFFF"/>
                </a:solidFill>
                <a:effectLst/>
                <a:uFill>
                  <a:solidFill>
                    <a:prstClr val="black">
                      <a:alpha val="0"/>
                    </a:prstClr>
                  </a:solidFill>
                </a:uFill>
                <a:latin typeface="Palatino Linotype" panose="02040502050505030304" pitchFamily="18" charset="0"/>
                <a:ea typeface="SimSun"/>
                <a:cs typeface="SimSun"/>
              </a:rPr>
              <a:t>流动儿童教育</a:t>
            </a:r>
          </a:p>
        </p:txBody>
      </p:sp>
      <p:sp>
        <p:nvSpPr>
          <p:cNvPr id="21" name="TextBox 14">
            <a:extLst>
              <a:ext uri="{FF2B5EF4-FFF2-40B4-BE49-F238E27FC236}">
                <a16:creationId xmlns:a16="http://schemas.microsoft.com/office/drawing/2014/main" id="{C8A43F40-AA43-3DC8-1777-AABB83B39EB6}"/>
              </a:ext>
            </a:extLst>
          </p:cNvPr>
          <p:cNvSpPr txBox="1"/>
          <p:nvPr/>
        </p:nvSpPr>
        <p:spPr>
          <a:xfrm>
            <a:off x="105476" y="448791"/>
            <a:ext cx="7594359" cy="7315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sz="1400" b="0" i="0" u="none" strike="noStrike" cap="none" baseline="0">
                <a:solidFill>
                  <a:srgbClr val="FFFFFF"/>
                </a:solidFill>
                <a:effectLst/>
                <a:uFill>
                  <a:solidFill>
                    <a:prstClr val="black">
                      <a:alpha val="0"/>
                    </a:prstClr>
                  </a:solidFill>
                </a:uFill>
                <a:latin typeface="Palatino Linotype" panose="02040502050505030304" pitchFamily="18" charset="0"/>
                <a:ea typeface="SimSun"/>
                <a:cs typeface="SimSun"/>
              </a:rPr>
              <a:t>流动儿童教育项目 (MEP)（即第 I 编 C 部分计划）是一项限制性竞争性资助项目。流动儿童教育项目资金旨在确保为符合条件的流动儿童提供适当的教育和支持服务，满足其独特需求。</a:t>
            </a:r>
          </a:p>
          <a:p>
            <a:endParaRPr lang="en-US" sz="1400">
              <a:solidFill>
                <a:schemeClr val="bg1"/>
              </a:solidFill>
              <a:latin typeface="Palatino Linotype" panose="02040502050505030304" pitchFamily="18" charset="0"/>
              <a:ea typeface="Calibri" panose="020F0502020204030204"/>
              <a:cs typeface="Calibri" panose="020F0502020204030204"/>
            </a:endParaRPr>
          </a:p>
        </p:txBody>
      </p:sp>
      <p:sp>
        <p:nvSpPr>
          <p:cNvPr id="2" name="Rectangle 1">
            <a:extLst>
              <a:ext uri="{FF2B5EF4-FFF2-40B4-BE49-F238E27FC236}">
                <a16:creationId xmlns:a16="http://schemas.microsoft.com/office/drawing/2014/main" id="{997511F2-99A9-0DBD-6557-010924CC3E6F}"/>
              </a:ext>
            </a:extLst>
          </p:cNvPr>
          <p:cNvSpPr/>
          <p:nvPr/>
        </p:nvSpPr>
        <p:spPr>
          <a:xfrm>
            <a:off x="4176388" y="1411944"/>
            <a:ext cx="3367371" cy="5672313"/>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alatino Linotype" panose="02040502050505030304" pitchFamily="18" charset="0"/>
            </a:endParaRPr>
          </a:p>
        </p:txBody>
      </p:sp>
      <p:sp>
        <p:nvSpPr>
          <p:cNvPr id="7" name="TextBox 6">
            <a:extLst>
              <a:ext uri="{FF2B5EF4-FFF2-40B4-BE49-F238E27FC236}">
                <a16:creationId xmlns:a16="http://schemas.microsoft.com/office/drawing/2014/main" id="{8C6D9FC7-DAE4-A439-669D-A9F0C03A637B}"/>
              </a:ext>
            </a:extLst>
          </p:cNvPr>
          <p:cNvSpPr txBox="1"/>
          <p:nvPr/>
        </p:nvSpPr>
        <p:spPr>
          <a:xfrm>
            <a:off x="4176114" y="1797415"/>
            <a:ext cx="3407123" cy="313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CN" sz="1400" b="0"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在每三年开展一次的</a:t>
            </a:r>
            <a:r>
              <a:rPr lang="zh-CN" sz="1400" b="0"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hlinkClick r:id="rId4" history="0"/>
              </a:rPr>
              <a:t>综合需求评估 (CNA)</a:t>
            </a:r>
            <a:r>
              <a:rPr lang="zh-CN" sz="1400" b="0"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 流程之后，需制定</a:t>
            </a:r>
            <a:r>
              <a:rPr lang="zh-CN" sz="1400" b="0" i="0" u="none" strike="noStrike" cap="none" baseline="0">
                <a:solidFill>
                  <a:srgbClr val="114678"/>
                </a:solidFill>
                <a:effectLst/>
                <a:uFill>
                  <a:solidFill>
                    <a:prstClr val="black">
                      <a:alpha val="0"/>
                    </a:prstClr>
                  </a:solidFill>
                </a:uFill>
                <a:latin typeface="Palatino Linotype" panose="02040502050505030304" pitchFamily="18" charset="0"/>
                <a:ea typeface="SimSun"/>
                <a:cs typeface="SimSun"/>
                <a:hlinkClick r:id="rId5" history="0"/>
              </a:rPr>
              <a:t>服务交付计划 (SDP)</a:t>
            </a:r>
            <a:r>
              <a:rPr lang="zh-CN" sz="1400" b="0"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，以应对满足必须满足的流动儿童各项需求。流动儿童教育项目服务交付计划：</a:t>
            </a:r>
            <a:endParaRPr lang="en-US" sz="1400">
              <a:latin typeface="Palatino Linotype" panose="02040502050505030304" pitchFamily="18" charset="0"/>
            </a:endParaRPr>
          </a:p>
          <a:p>
            <a:endParaRPr lang="en-US" sz="400">
              <a:latin typeface="Palatino Linotype" panose="02040502050505030304" pitchFamily="18" charset="0"/>
              <a:ea typeface="Verdana"/>
              <a:cs typeface="Calibri" panose="020F0502020204030204"/>
            </a:endParaRPr>
          </a:p>
          <a:p>
            <a:pPr marL="285750" indent="-285750">
              <a:buFont typeface="Arial,Sans-Serif"/>
              <a:buChar char="•"/>
            </a:pPr>
            <a:r>
              <a:rPr lang="zh-CN" sz="1400" b="0"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是地方、州和联邦各项目联合规划的成果；</a:t>
            </a:r>
          </a:p>
          <a:p>
            <a:endParaRPr lang="en-US" sz="400">
              <a:latin typeface="Palatino Linotype" panose="02040502050505030304" pitchFamily="18" charset="0"/>
              <a:ea typeface="Verdana"/>
              <a:cs typeface="+mn-lt"/>
            </a:endParaRPr>
          </a:p>
          <a:p>
            <a:pPr marL="285750" indent="-285750">
              <a:buFont typeface="Arial,Sans-Serif"/>
              <a:buChar char="•"/>
            </a:pPr>
            <a:r>
              <a:rPr lang="zh-CN" sz="1400" b="0"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涵盖流动儿童可从适当的地方、州和联邦教育项目中获得的全方位服务；</a:t>
            </a:r>
          </a:p>
          <a:p>
            <a:endParaRPr lang="en-US" sz="400">
              <a:latin typeface="Palatino Linotype" panose="02040502050505030304" pitchFamily="18" charset="0"/>
              <a:ea typeface="Verdana"/>
              <a:cs typeface="+mn-lt"/>
            </a:endParaRPr>
          </a:p>
          <a:p>
            <a:pPr marL="285750" indent="-285750">
              <a:buFont typeface="Arial,Sans-Serif"/>
              <a:buChar char="•"/>
            </a:pPr>
            <a:r>
              <a:rPr lang="zh-CN" sz="1400" b="0"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与其他联邦项目整合；</a:t>
            </a:r>
          </a:p>
          <a:p>
            <a:endParaRPr lang="en-US" sz="600">
              <a:latin typeface="Palatino Linotype" panose="02040502050505030304" pitchFamily="18" charset="0"/>
              <a:ea typeface="Verdana"/>
              <a:cs typeface="Calibri" panose="020F0502020204030204"/>
            </a:endParaRPr>
          </a:p>
          <a:p>
            <a:pPr marL="285750" indent="-285750">
              <a:buFont typeface="Arial,Sans-Serif"/>
              <a:buChar char="•"/>
            </a:pPr>
            <a:r>
              <a:rPr lang="zh-CN" sz="1400" b="0"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为流动儿童提供机会，助其达到所有学生都应达到的同一套州级严格学业标准；以及</a:t>
            </a:r>
            <a:endParaRPr lang="en-US" sz="1400">
              <a:latin typeface="Palatino Linotype" panose="02040502050505030304" pitchFamily="18" charset="0"/>
              <a:ea typeface="Verdana"/>
              <a:cs typeface="Calibri" panose="020F0502020204030204"/>
            </a:endParaRPr>
          </a:p>
          <a:p>
            <a:pPr marL="285750" indent="-285750">
              <a:buFont typeface="Arial,Sans-Serif"/>
              <a:buChar char="•"/>
            </a:pPr>
            <a:r>
              <a:rPr lang="zh-CN" sz="1400" b="0"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明确可衡量的项目目标和成果。</a:t>
            </a:r>
            <a:endParaRPr lang="en-US" sz="1400">
              <a:latin typeface="Palatino Linotype" panose="02040502050505030304" pitchFamily="18" charset="0"/>
            </a:endParaRPr>
          </a:p>
        </p:txBody>
      </p:sp>
      <p:sp>
        <p:nvSpPr>
          <p:cNvPr id="10" name="TextBox 9">
            <a:extLst>
              <a:ext uri="{FF2B5EF4-FFF2-40B4-BE49-F238E27FC236}">
                <a16:creationId xmlns:a16="http://schemas.microsoft.com/office/drawing/2014/main" id="{E2507CD8-F9DB-66FA-C817-EFC5FD19FC75}"/>
              </a:ext>
            </a:extLst>
          </p:cNvPr>
          <p:cNvSpPr txBox="1"/>
          <p:nvPr/>
        </p:nvSpPr>
        <p:spPr>
          <a:xfrm>
            <a:off x="4409673" y="1525685"/>
            <a:ext cx="3037905" cy="3048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zh-CN" sz="1400" b="1"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服务交付计划</a:t>
            </a:r>
            <a:endParaRPr lang="en-US" sz="1400">
              <a:latin typeface="Palatino Linotype" panose="02040502050505030304" pitchFamily="18" charset="0"/>
              <a:ea typeface="Calibri" panose="020F0502020204030204"/>
              <a:cs typeface="Calibri" panose="020F0502020204030204"/>
            </a:endParaRPr>
          </a:p>
        </p:txBody>
      </p:sp>
      <p:pic>
        <p:nvPicPr>
          <p:cNvPr id="3" name="Picture 2" descr="BOOMSTER (2020) | Teufel">
            <a:extLst>
              <a:ext uri="{FF2B5EF4-FFF2-40B4-BE49-F238E27FC236}">
                <a16:creationId xmlns:a16="http://schemas.microsoft.com/office/drawing/2014/main" id="{B07A142E-9EDE-8B4F-7046-E234C100DD47}"/>
              </a:ext>
            </a:extLst>
          </p:cNvPr>
          <p:cNvPicPr>
            <a:picLocks noChangeAspect="1"/>
          </p:cNvPicPr>
          <p:nvPr/>
        </p:nvPicPr>
        <p:blipFill>
          <a:blip r:embed="rId3"/>
          <a:stretch>
            <a:fillRect/>
          </a:stretch>
        </p:blipFill>
        <p:spPr>
          <a:xfrm>
            <a:off x="135715" y="6263909"/>
            <a:ext cx="3858845" cy="1446146"/>
          </a:xfrm>
          <a:prstGeom prst="rect">
            <a:avLst/>
          </a:prstGeom>
        </p:spPr>
      </p:pic>
      <p:pic>
        <p:nvPicPr>
          <p:cNvPr id="4" name="Picture 3" descr="BOOMSTER (2020) | Teufel">
            <a:extLst>
              <a:ext uri="{FF2B5EF4-FFF2-40B4-BE49-F238E27FC236}">
                <a16:creationId xmlns:a16="http://schemas.microsoft.com/office/drawing/2014/main" id="{202F10AB-9615-78BC-3B49-A61CDFC52DFD}"/>
              </a:ext>
            </a:extLst>
          </p:cNvPr>
          <p:cNvPicPr>
            <a:picLocks noChangeAspect="1"/>
          </p:cNvPicPr>
          <p:nvPr/>
        </p:nvPicPr>
        <p:blipFill>
          <a:blip r:embed="rId3"/>
          <a:stretch>
            <a:fillRect/>
          </a:stretch>
        </p:blipFill>
        <p:spPr>
          <a:xfrm>
            <a:off x="4167146" y="6266774"/>
            <a:ext cx="3376613" cy="1440399"/>
          </a:xfrm>
          <a:prstGeom prst="rect">
            <a:avLst/>
          </a:prstGeom>
        </p:spPr>
      </p:pic>
      <p:pic>
        <p:nvPicPr>
          <p:cNvPr id="5" name="Picture 4" descr="BOOMSTER (2020) | Teufel">
            <a:extLst>
              <a:ext uri="{FF2B5EF4-FFF2-40B4-BE49-F238E27FC236}">
                <a16:creationId xmlns:a16="http://schemas.microsoft.com/office/drawing/2014/main" id="{32C7D2CD-489E-D23E-4FBA-19639C0635DC}"/>
              </a:ext>
            </a:extLst>
          </p:cNvPr>
          <p:cNvPicPr>
            <a:picLocks noChangeAspect="1"/>
          </p:cNvPicPr>
          <p:nvPr/>
        </p:nvPicPr>
        <p:blipFill>
          <a:blip r:embed="rId3"/>
          <a:stretch>
            <a:fillRect/>
          </a:stretch>
        </p:blipFill>
        <p:spPr>
          <a:xfrm>
            <a:off x="4166733" y="600265"/>
            <a:ext cx="3376613" cy="1440399"/>
          </a:xfrm>
          <a:prstGeom prst="rect">
            <a:avLst/>
          </a:prstGeom>
        </p:spPr>
      </p:pic>
      <p:sp>
        <p:nvSpPr>
          <p:cNvPr id="9" name="Rectangle 8">
            <a:extLst>
              <a:ext uri="{FF2B5EF4-FFF2-40B4-BE49-F238E27FC236}">
                <a16:creationId xmlns:a16="http://schemas.microsoft.com/office/drawing/2014/main" id="{257549A9-21AC-6879-DB2D-D0CAC9782B99}"/>
              </a:ext>
            </a:extLst>
          </p:cNvPr>
          <p:cNvSpPr/>
          <p:nvPr/>
        </p:nvSpPr>
        <p:spPr>
          <a:xfrm>
            <a:off x="144715" y="7161580"/>
            <a:ext cx="7426751" cy="2111697"/>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alatino Linotype" panose="02040502050505030304" pitchFamily="18" charset="0"/>
            </a:endParaRPr>
          </a:p>
        </p:txBody>
      </p:sp>
      <p:sp>
        <p:nvSpPr>
          <p:cNvPr id="23" name="TextBox 22">
            <a:extLst>
              <a:ext uri="{FF2B5EF4-FFF2-40B4-BE49-F238E27FC236}">
                <a16:creationId xmlns:a16="http://schemas.microsoft.com/office/drawing/2014/main" id="{8E4FC427-B337-C104-4CCE-869D0477D5EE}"/>
              </a:ext>
            </a:extLst>
          </p:cNvPr>
          <p:cNvSpPr txBox="1"/>
          <p:nvPr/>
        </p:nvSpPr>
        <p:spPr>
          <a:xfrm>
            <a:off x="304741" y="7234262"/>
            <a:ext cx="6819811" cy="15849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CN" sz="1400" b="1"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支出重点：</a:t>
            </a: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以下支出重点每年会传达给地方运营机构 (LOA)，以确保其与新泽西州教育部确定的需求保持一致： </a:t>
            </a:r>
            <a:endParaRPr lang="en-US" sz="1400" dirty="0">
              <a:latin typeface="Palatino Linotype" panose="02040502050505030304" pitchFamily="18" charset="0"/>
              <a:ea typeface="Calibri" panose="020F0502020204030204"/>
              <a:cs typeface="Calibri" panose="020F0502020204030204"/>
            </a:endParaRPr>
          </a:p>
          <a:p>
            <a:pPr marL="285750" indent="-285750">
              <a:buFont typeface="Arial"/>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辅导和补充教学（包含学年和暑期）；</a:t>
            </a:r>
            <a:endParaRPr lang="en-US" sz="1400" dirty="0">
              <a:latin typeface="Palatino Linotype" panose="02040502050505030304" pitchFamily="18" charset="0"/>
              <a:ea typeface="Calibri" panose="020F0502020204030204"/>
              <a:cs typeface="Calibri" panose="020F0502020204030204"/>
            </a:endParaRPr>
          </a:p>
          <a:p>
            <a:pPr marL="285750" indent="-285750">
              <a:buFont typeface="Arial"/>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教育材料和技术；</a:t>
            </a:r>
            <a:endParaRPr lang="en-US" sz="1400" dirty="0">
              <a:latin typeface="Palatino Linotype" panose="02040502050505030304" pitchFamily="18" charset="0"/>
              <a:ea typeface="Calibri" panose="020F0502020204030204"/>
              <a:cs typeface="Calibri" panose="020F0502020204030204"/>
            </a:endParaRPr>
          </a:p>
          <a:p>
            <a:pPr marL="285750" indent="-285750">
              <a:buFont typeface="Arial"/>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健康筛查（视力、牙科、医疗、心理健康）；</a:t>
            </a:r>
            <a:endParaRPr lang="en-US" sz="1400" dirty="0">
              <a:latin typeface="Palatino Linotype" panose="02040502050505030304" pitchFamily="18" charset="0"/>
              <a:cs typeface="Calibri" panose="020F0502020204030204"/>
            </a:endParaRPr>
          </a:p>
          <a:p>
            <a:pPr marL="285750" indent="-285750">
              <a:buFont typeface="Arial"/>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提高家长参与度的活动；以及 </a:t>
            </a:r>
            <a:endParaRPr lang="en-US" sz="1400" dirty="0">
              <a:latin typeface="Palatino Linotype" panose="02040502050505030304" pitchFamily="18" charset="0"/>
              <a:cs typeface="Calibri" panose="020F0502020204030204"/>
            </a:endParaRPr>
          </a:p>
          <a:p>
            <a:pPr marL="285750" indent="-285750">
              <a:buFont typeface="Arial"/>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大学和职业准备支持服务。</a:t>
            </a:r>
            <a:endParaRPr lang="en-US" sz="1400" dirty="0">
              <a:latin typeface="Palatino Linotype" panose="02040502050505030304" pitchFamily="18" charset="0"/>
              <a:ea typeface="Calibri" panose="020F0502020204030204"/>
              <a:cs typeface="Calibri" panose="020F0502020204030204"/>
            </a:endParaRPr>
          </a:p>
        </p:txBody>
      </p:sp>
      <p:sp>
        <p:nvSpPr>
          <p:cNvPr id="33" name="TextBox 32">
            <a:extLst>
              <a:ext uri="{FF2B5EF4-FFF2-40B4-BE49-F238E27FC236}">
                <a16:creationId xmlns:a16="http://schemas.microsoft.com/office/drawing/2014/main" id="{BA8158D0-7164-10C4-1CEB-CBEAB8680127}"/>
              </a:ext>
            </a:extLst>
          </p:cNvPr>
          <p:cNvSpPr txBox="1"/>
          <p:nvPr/>
        </p:nvSpPr>
        <p:spPr>
          <a:xfrm>
            <a:off x="1233479" y="9190229"/>
            <a:ext cx="6352387"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dirty="0">
              <a:solidFill>
                <a:schemeClr val="bg1"/>
              </a:solidFill>
              <a:latin typeface="Palatino Linotype" panose="02040502050505030304" pitchFamily="18" charset="0"/>
              <a:ea typeface="+mn-lt"/>
              <a:cs typeface="+mn-lt"/>
            </a:endParaRPr>
          </a:p>
          <a:p>
            <a:r>
              <a:rPr lang="zh-CN" sz="1800" b="0" i="0" u="none" strike="noStrike" cap="none" baseline="0" dirty="0">
                <a:solidFill>
                  <a:srgbClr val="FFFFFF"/>
                </a:solidFill>
                <a:effectLst/>
                <a:uFill>
                  <a:solidFill>
                    <a:prstClr val="black">
                      <a:alpha val="0"/>
                    </a:prstClr>
                  </a:solidFill>
                </a:uFill>
                <a:latin typeface="Palatino Linotype" panose="02040502050505030304" pitchFamily="18" charset="0"/>
                <a:ea typeface="SimSun"/>
                <a:cs typeface="SimSun"/>
              </a:rPr>
              <a:t>扫码访问新泽西州教育部官网，</a:t>
            </a:r>
            <a:br>
              <a:rPr lang="en-US" altLang="zh-CN" sz="1800" b="0" i="0" u="none" strike="noStrike" cap="none" baseline="0" dirty="0">
                <a:solidFill>
                  <a:srgbClr val="FFFFFF"/>
                </a:solidFill>
                <a:effectLst/>
                <a:uFill>
                  <a:solidFill>
                    <a:prstClr val="black">
                      <a:alpha val="0"/>
                    </a:prstClr>
                  </a:solidFill>
                </a:uFill>
                <a:latin typeface="Palatino Linotype" panose="02040502050505030304" pitchFamily="18" charset="0"/>
                <a:ea typeface="SimSun"/>
                <a:cs typeface="SimSun"/>
              </a:rPr>
            </a:br>
            <a:r>
              <a:rPr lang="zh-CN" sz="1800" b="0" i="0" u="none" strike="noStrike" cap="none" baseline="0" dirty="0">
                <a:solidFill>
                  <a:srgbClr val="FFFFFF"/>
                </a:solidFill>
                <a:effectLst/>
                <a:uFill>
                  <a:solidFill>
                    <a:prstClr val="black">
                      <a:alpha val="0"/>
                    </a:prstClr>
                  </a:solidFill>
                </a:uFill>
                <a:latin typeface="Palatino Linotype" panose="02040502050505030304" pitchFamily="18" charset="0"/>
                <a:ea typeface="SimSun"/>
                <a:cs typeface="SimSun"/>
              </a:rPr>
              <a:t>查</a:t>
            </a:r>
            <a:r>
              <a:rPr lang="zh-CN" sz="1800" b="0" i="0" u="none" strike="noStrike" cap="none" baseline="0" dirty="0">
                <a:solidFill>
                  <a:srgbClr val="FFFFFF"/>
                </a:solidFill>
                <a:effectLst/>
                <a:uFill>
                  <a:solidFill>
                    <a:prstClr val="black">
                      <a:alpha val="0"/>
                    </a:prstClr>
                  </a:solidFill>
                </a:uFill>
                <a:latin typeface="宋体" panose="02010600030101010101" pitchFamily="2" charset="-122"/>
                <a:ea typeface="宋体" panose="02010600030101010101" pitchFamily="2" charset="-122"/>
                <a:cs typeface="SimSun"/>
              </a:rPr>
              <a:t>阅</a:t>
            </a:r>
            <a:r>
              <a:rPr lang="en-US" altLang="zh-CN" u="sng" dirty="0">
                <a:solidFill>
                  <a:schemeClr val="bg1"/>
                </a:solidFill>
                <a:latin typeface="宋体" panose="02010600030101010101" pitchFamily="2" charset="-122"/>
                <a:ea typeface="宋体" panose="02010600030101010101" pitchFamily="2" charset="-122"/>
                <a:cs typeface="+mn-lt"/>
                <a:hlinkClick r:id="rId6">
                  <a:extLst>
                    <a:ext uri="{A12FA001-AC4F-418D-AE19-62706E023703}">
                      <ahyp:hlinkClr xmlns:ahyp="http://schemas.microsoft.com/office/drawing/2018/hyperlinkcolor" val="tx"/>
                    </a:ext>
                  </a:extLst>
                </a:hlinkClick>
              </a:rPr>
              <a:t>《</a:t>
            </a:r>
            <a:r>
              <a:rPr lang="zh-CN" altLang="en-US" u="sng" dirty="0">
                <a:solidFill>
                  <a:schemeClr val="bg1"/>
                </a:solidFill>
                <a:latin typeface="宋体" panose="02010600030101010101" pitchFamily="2" charset="-122"/>
                <a:ea typeface="宋体" panose="02010600030101010101" pitchFamily="2" charset="-122"/>
                <a:cs typeface="+mn-lt"/>
                <a:hlinkClick r:id="rId6">
                  <a:extLst>
                    <a:ext uri="{A12FA001-AC4F-418D-AE19-62706E023703}">
                      <ahyp:hlinkClr xmlns:ahyp="http://schemas.microsoft.com/office/drawing/2018/hyperlinkcolor" val="tx"/>
                    </a:ext>
                  </a:extLst>
                </a:hlinkClick>
              </a:rPr>
              <a:t>每一个学生成功法</a:t>
            </a:r>
            <a:r>
              <a:rPr lang="en-US" altLang="zh-CN" u="sng" dirty="0">
                <a:solidFill>
                  <a:schemeClr val="bg1"/>
                </a:solidFill>
                <a:latin typeface="宋体" panose="02010600030101010101" pitchFamily="2" charset="-122"/>
                <a:ea typeface="宋体" panose="02010600030101010101" pitchFamily="2" charset="-122"/>
                <a:cs typeface="+mn-lt"/>
                <a:hlinkClick r:id="rId6">
                  <a:extLst>
                    <a:ext uri="{A12FA001-AC4F-418D-AE19-62706E023703}">
                      <ahyp:hlinkClr xmlns:ahyp="http://schemas.microsoft.com/office/drawing/2018/hyperlinkcolor" val="tx"/>
                    </a:ext>
                  </a:extLst>
                </a:hlinkClick>
              </a:rPr>
              <a:t>》</a:t>
            </a:r>
            <a:r>
              <a:rPr lang="zh-CN" altLang="en-US" u="sng" dirty="0">
                <a:solidFill>
                  <a:schemeClr val="bg1"/>
                </a:solidFill>
                <a:latin typeface="宋体" panose="02010600030101010101" pitchFamily="2" charset="-122"/>
                <a:ea typeface="宋体" panose="02010600030101010101" pitchFamily="2" charset="-122"/>
                <a:cs typeface="+mn-lt"/>
                <a:hlinkClick r:id="rId6">
                  <a:extLst>
                    <a:ext uri="{A12FA001-AC4F-418D-AE19-62706E023703}">
                      <ahyp:hlinkClr xmlns:ahyp="http://schemas.microsoft.com/office/drawing/2018/hyperlinkcolor" val="tx"/>
                    </a:ext>
                  </a:extLst>
                </a:hlinkClick>
              </a:rPr>
              <a:t>洲计划</a:t>
            </a:r>
            <a:endParaRPr lang="en-US" dirty="0">
              <a:latin typeface="宋体" panose="02010600030101010101" pitchFamily="2" charset="-122"/>
              <a:ea typeface="宋体" panose="02010600030101010101" pitchFamily="2" charset="-122"/>
              <a:cs typeface="Calibri" panose="020F0502020204030204"/>
            </a:endParaRPr>
          </a:p>
        </p:txBody>
      </p:sp>
      <p:pic>
        <p:nvPicPr>
          <p:cNvPr id="11" name="Picture 10">
            <a:extLst>
              <a:ext uri="{FF2B5EF4-FFF2-40B4-BE49-F238E27FC236}">
                <a16:creationId xmlns:a16="http://schemas.microsoft.com/office/drawing/2014/main" id="{C4950807-E635-5B08-060F-95750ABF5230}"/>
              </a:ext>
            </a:extLst>
          </p:cNvPr>
          <p:cNvPicPr>
            <a:picLocks noChangeAspect="1"/>
          </p:cNvPicPr>
          <p:nvPr/>
        </p:nvPicPr>
        <p:blipFill>
          <a:blip r:embed="rId7"/>
          <a:srcRect l="6941" t="4556" r="5065" b="7387"/>
          <a:stretch>
            <a:fillRect/>
          </a:stretch>
        </p:blipFill>
        <p:spPr>
          <a:xfrm>
            <a:off x="6510697" y="9221640"/>
            <a:ext cx="937671" cy="788493"/>
          </a:xfrm>
          <a:prstGeom prst="rect">
            <a:avLst/>
          </a:prstGeom>
        </p:spPr>
      </p:pic>
      <p:pic>
        <p:nvPicPr>
          <p:cNvPr id="29" name="Picture 28" descr="New Jersey Seal">
            <a:extLst>
              <a:ext uri="{FF2B5EF4-FFF2-40B4-BE49-F238E27FC236}">
                <a16:creationId xmlns:a16="http://schemas.microsoft.com/office/drawing/2014/main" id="{746F1483-260D-411A-8DDA-06185AB703A0}"/>
              </a:ext>
            </a:extLst>
          </p:cNvPr>
          <p:cNvPicPr>
            <a:picLocks noChangeAspect="1"/>
          </p:cNvPicPr>
          <p:nvPr/>
        </p:nvPicPr>
        <p:blipFill>
          <a:blip r:embed="rId8"/>
          <a:stretch>
            <a:fillRect/>
          </a:stretch>
        </p:blipFill>
        <p:spPr>
          <a:xfrm>
            <a:off x="189163" y="9203948"/>
            <a:ext cx="902372" cy="854452"/>
          </a:xfrm>
          <a:prstGeom prst="rect">
            <a:avLst/>
          </a:prstGeom>
        </p:spPr>
      </p:pic>
    </p:spTree>
    <p:extLst>
      <p:ext uri="{BB962C8B-B14F-4D97-AF65-F5344CB8AC3E}">
        <p14:creationId xmlns:p14="http://schemas.microsoft.com/office/powerpoint/2010/main" val="354309377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4.03.31"/>
  <p:tag name="AS_TITLE" val="Aspose.Slides for Java"/>
  <p:tag name="AS_VERSION" val="24.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A22ABF-E9FE-4835-B495-CC9CDB4AD5EC}">
  <ds:schemaRefs>
    <ds:schemaRef ds:uri="http://purl.org/dc/dcmitype/"/>
    <ds:schemaRef ds:uri="b607b4a9-cd0e-47c9-a480-4b50f42bfa5d"/>
    <ds:schemaRef ds:uri="http://schemas.microsoft.com/office/2006/documentManagement/types"/>
    <ds:schemaRef ds:uri="http://schemas.microsoft.com/sharepoint/v3"/>
    <ds:schemaRef ds:uri="http://www.w3.org/XML/1998/namespace"/>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 ds:uri="c4be73a0-6699-4902-ac9a-94c7d891f177"/>
  </ds:schemaRefs>
</ds:datastoreItem>
</file>

<file path=customXml/itemProps2.xml><?xml version="1.0" encoding="utf-8"?>
<ds:datastoreItem xmlns:ds="http://schemas.openxmlformats.org/officeDocument/2006/customXml" ds:itemID="{52170A31-E501-401B-97DB-D8A560AC7938}">
  <ds:schemaRefs>
    <ds:schemaRef ds:uri="http://schemas.microsoft.com/sharepoint/v3/contenttype/forms"/>
  </ds:schemaRefs>
</ds:datastoreItem>
</file>

<file path=customXml/itemProps3.xml><?xml version="1.0" encoding="utf-8"?>
<ds:datastoreItem xmlns:ds="http://schemas.openxmlformats.org/officeDocument/2006/customXml" ds:itemID="{414982E7-31FB-4F3E-ABBE-905EEE787E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724</Words>
  <Application>Microsoft Office PowerPoint</Application>
  <PresentationFormat>Custom</PresentationFormat>
  <Paragraphs>28</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宋体</vt:lpstr>
      <vt:lpstr>Arial</vt:lpstr>
      <vt:lpstr>Arial,Sans-Serif</vt:lpstr>
      <vt:lpstr>Calibri</vt:lpstr>
      <vt:lpstr>Calibri Light</vt:lpstr>
      <vt:lpstr>Palatino Linotype</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of Migratory Children (Chinese)</dc:title>
  <cp:lastModifiedBy>Gallagher, Amy</cp:lastModifiedBy>
  <cp:revision>7</cp:revision>
  <dcterms:created xsi:type="dcterms:W3CDTF">2024-01-16T20:56:23Z</dcterms:created>
  <dcterms:modified xsi:type="dcterms:W3CDTF">2025-11-26T17:07:22Z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