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  <p:sldId id="318" r:id="rId4"/>
    <p:sldId id="347" r:id="rId5"/>
    <p:sldId id="350" r:id="rId6"/>
    <p:sldId id="348" r:id="rId7"/>
    <p:sldId id="349" r:id="rId8"/>
    <p:sldId id="351" r:id="rId9"/>
    <p:sldId id="352" r:id="rId10"/>
    <p:sldId id="353" r:id="rId11"/>
    <p:sldId id="357" r:id="rId12"/>
    <p:sldId id="360" r:id="rId13"/>
    <p:sldId id="356" r:id="rId14"/>
    <p:sldId id="358" r:id="rId15"/>
    <p:sldId id="361" r:id="rId16"/>
    <p:sldId id="345" r:id="rId17"/>
    <p:sldId id="346" r:id="rId18"/>
    <p:sldId id="310" r:id="rId19"/>
    <p:sldId id="260" r:id="rId20"/>
    <p:sldId id="261" r:id="rId21"/>
    <p:sldId id="319" r:id="rId22"/>
    <p:sldId id="331" r:id="rId23"/>
    <p:sldId id="267" r:id="rId24"/>
    <p:sldId id="332" r:id="rId25"/>
    <p:sldId id="325" r:id="rId26"/>
    <p:sldId id="333" r:id="rId27"/>
    <p:sldId id="329" r:id="rId28"/>
    <p:sldId id="262" r:id="rId29"/>
    <p:sldId id="323" r:id="rId30"/>
    <p:sldId id="324" r:id="rId31"/>
    <p:sldId id="334" r:id="rId32"/>
    <p:sldId id="322" r:id="rId33"/>
    <p:sldId id="335" r:id="rId34"/>
    <p:sldId id="269" r:id="rId35"/>
    <p:sldId id="320" r:id="rId36"/>
    <p:sldId id="271" r:id="rId37"/>
    <p:sldId id="337" r:id="rId38"/>
    <p:sldId id="301" r:id="rId39"/>
    <p:sldId id="338" r:id="rId40"/>
    <p:sldId id="359" r:id="rId41"/>
    <p:sldId id="330" r:id="rId42"/>
    <p:sldId id="326" r:id="rId43"/>
    <p:sldId id="339" r:id="rId44"/>
    <p:sldId id="298" r:id="rId45"/>
    <p:sldId id="328" r:id="rId46"/>
    <p:sldId id="293" r:id="rId47"/>
    <p:sldId id="276" r:id="rId48"/>
    <p:sldId id="296" r:id="rId49"/>
    <p:sldId id="341" r:id="rId50"/>
    <p:sldId id="307" r:id="rId51"/>
    <p:sldId id="311" r:id="rId52"/>
    <p:sldId id="312" r:id="rId53"/>
    <p:sldId id="344" r:id="rId54"/>
    <p:sldId id="317" r:id="rId55"/>
    <p:sldId id="316" r:id="rId56"/>
    <p:sldId id="29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zzigoni, Jeannine" initials="PJ" lastIdx="8" clrIdx="0">
    <p:extLst>
      <p:ext uri="{19B8F6BF-5375-455C-9EA6-DF929625EA0E}">
        <p15:presenceInfo xmlns:p15="http://schemas.microsoft.com/office/powerpoint/2012/main" userId="S::jpizzigo@doe.nj.gov::738e6db8-55cd-4846-be20-d2200c56fd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35" autoAdjust="0"/>
    <p:restoredTop sz="96357" autoAdjust="0"/>
  </p:normalViewPr>
  <p:slideViewPr>
    <p:cSldViewPr snapToGrid="0">
      <p:cViewPr varScale="1">
        <p:scale>
          <a:sx n="99" d="100"/>
          <a:sy n="99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5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6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9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8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9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54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7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2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17D954C-31FB-4735-A6B3-34AA7E239DD7}" type="datetimeFigureOut">
              <a:rPr lang="en-US" smtClean="0"/>
              <a:t>1/2/2026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95B7E1-9E13-4003-A130-37727FCF3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j.gov/education/ethics/fds/index.s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.ethics@doe.nj.go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room6.doe.state.nj.us/schoolethics/login-officials" TargetMode="External"/><Relationship Id="rId2" Type="http://schemas.openxmlformats.org/officeDocument/2006/relationships/hyperlink" Target="https://homeroom6.doe.state.nj.us/schoolethics/login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oom6.doe.state.nj.us/schoolethics/login-officials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room6.doe.state.nj.us/schoolethics/login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thics/fds/index.shtml" TargetMode="External"/><Relationship Id="rId2" Type="http://schemas.openxmlformats.org/officeDocument/2006/relationships/hyperlink" Target="mailto:school.ethics@doe.nj.go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56D6273C-3B0C-467E-B2F1-0EC0DFFAF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21F8F60E-72DE-4D3E-BF20-B3B4294CB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46887"/>
            <a:ext cx="7314691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7" name="Straight Connector 20">
            <a:extLst>
              <a:ext uri="{FF2B5EF4-FFF2-40B4-BE49-F238E27FC236}">
                <a16:creationId xmlns:a16="http://schemas.microsoft.com/office/drawing/2014/main" id="{B5CBC3F9-8258-4152-846F-6D3E890E0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33843" y="4005950"/>
            <a:ext cx="531902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2">
            <a:extLst>
              <a:ext uri="{FF2B5EF4-FFF2-40B4-BE49-F238E27FC236}">
                <a16:creationId xmlns:a16="http://schemas.microsoft.com/office/drawing/2014/main" id="{B917F289-8C4B-46F5-B5E0-C41C26C44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5D5CE-C843-4465-A2E0-420416E6E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553" y="893398"/>
            <a:ext cx="6019601" cy="3187208"/>
          </a:xfrm>
        </p:spPr>
        <p:txBody>
          <a:bodyPr>
            <a:normAutofit fontScale="90000"/>
          </a:bodyPr>
          <a:lstStyle/>
          <a:p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Ethics Commission</a:t>
            </a:r>
            <a:br>
              <a:rPr lang="en-US" sz="5600" dirty="0"/>
            </a:br>
            <a:br>
              <a:rPr lang="en-US" sz="5600" dirty="0"/>
            </a:br>
            <a:endParaRPr lang="en-US" sz="5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72868-6403-4FD4-BE2D-01E09A08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3933" y="4141784"/>
            <a:ext cx="5958841" cy="1388165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Administrator/Board Secretary Review and Approval of 2026 Personal/Relative and Financial Disclosure Statements (Disclosure Statements)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2, 2026</a:t>
            </a:r>
          </a:p>
        </p:txBody>
      </p:sp>
      <p:pic>
        <p:nvPicPr>
          <p:cNvPr id="7" name="Picture 6" descr="Logo: State of New Jersey, Department of Education.">
            <a:extLst>
              <a:ext uri="{FF2B5EF4-FFF2-40B4-BE49-F238E27FC236}">
                <a16:creationId xmlns:a16="http://schemas.microsoft.com/office/drawing/2014/main" id="{9658B039-E4AE-494C-8A11-5100C7929C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5" y="1860302"/>
            <a:ext cx="3135414" cy="31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0" y="1209118"/>
            <a:ext cx="1122447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4C38BA5-A63D-A473-0D90-58616EC074DD}"/>
              </a:ext>
            </a:extLst>
          </p:cNvPr>
          <p:cNvSpPr/>
          <p:nvPr/>
        </p:nvSpPr>
        <p:spPr>
          <a:xfrm>
            <a:off x="6878389" y="4015878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6269961F-F3BF-557C-0FAB-CDCC181070C7}"/>
              </a:ext>
            </a:extLst>
          </p:cNvPr>
          <p:cNvSpPr/>
          <p:nvPr/>
        </p:nvSpPr>
        <p:spPr>
          <a:xfrm>
            <a:off x="6983573" y="2961052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4A09B1-C0DF-77A3-2CE8-E0A2F7895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55" y="374578"/>
            <a:ext cx="11365290" cy="6108843"/>
          </a:xfrm>
          <a:prstGeom prst="rect">
            <a:avLst/>
          </a:prstGeom>
        </p:spPr>
      </p:pic>
      <p:sp>
        <p:nvSpPr>
          <p:cNvPr id="16" name="Arrow: Left 15">
            <a:extLst>
              <a:ext uri="{FF2B5EF4-FFF2-40B4-BE49-F238E27FC236}">
                <a16:creationId xmlns:a16="http://schemas.microsoft.com/office/drawing/2014/main" id="{2E8E0E7A-25A9-DA9B-2BED-70370414AA96}"/>
              </a:ext>
            </a:extLst>
          </p:cNvPr>
          <p:cNvSpPr/>
          <p:nvPr/>
        </p:nvSpPr>
        <p:spPr>
          <a:xfrm>
            <a:off x="6878389" y="2861980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8D92D10D-D865-BE43-78DC-B81084BF6163}"/>
              </a:ext>
            </a:extLst>
          </p:cNvPr>
          <p:cNvSpPr/>
          <p:nvPr/>
        </p:nvSpPr>
        <p:spPr>
          <a:xfrm>
            <a:off x="6878389" y="3483223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9BF09F00-6F5E-C6C5-70B6-1AB6728B62CC}"/>
              </a:ext>
            </a:extLst>
          </p:cNvPr>
          <p:cNvSpPr/>
          <p:nvPr/>
        </p:nvSpPr>
        <p:spPr>
          <a:xfrm>
            <a:off x="6983573" y="4146549"/>
            <a:ext cx="978408" cy="371400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5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19449" y="1542903"/>
            <a:ext cx="1122447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Once PINs have been generated, it is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 secretary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each school official with their PIN.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emails for board secretaries to send to school officials are available on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Commission’s website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(“2026 Instructions For Filing Disclosure Statements,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 </a:t>
            </a: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8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all school officials have been entered on the list, the board secretary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certify and date the list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 the bottom of the page), and then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(at the top of the page).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Reminder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Once the list has been submitted, new school officials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be added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school official needs to be added after the list has been submitted, please contact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school.ethics@doe.nj.gov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assistance.</a:t>
            </a: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CBF1A3-D65C-49FF-A3FE-99E7E547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26" y="2006717"/>
            <a:ext cx="11005614" cy="19050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DEB25A33-68DA-4FF3-B729-BF9CA5AE0B8F}"/>
              </a:ext>
            </a:extLst>
          </p:cNvPr>
          <p:cNvSpPr/>
          <p:nvPr/>
        </p:nvSpPr>
        <p:spPr>
          <a:xfrm flipH="1">
            <a:off x="2436674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CDFADC-24D5-4777-BC62-9FACF8B8736A}"/>
              </a:ext>
            </a:extLst>
          </p:cNvPr>
          <p:cNvSpPr/>
          <p:nvPr/>
        </p:nvSpPr>
        <p:spPr>
          <a:xfrm flipH="1">
            <a:off x="6956407" y="3281385"/>
            <a:ext cx="537773" cy="29523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1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13F5-8B75-9BCF-5582-7C2E51CA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8" y="440423"/>
            <a:ext cx="11120284" cy="5977153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89AF16EF-B661-2096-EA39-18A5CA6D584F}"/>
              </a:ext>
            </a:extLst>
          </p:cNvPr>
          <p:cNvSpPr/>
          <p:nvPr/>
        </p:nvSpPr>
        <p:spPr>
          <a:xfrm>
            <a:off x="1610288" y="1891114"/>
            <a:ext cx="1190205" cy="35235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8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A2211-B6B1-3C0B-D83A-10ECAF52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87" y="502520"/>
            <a:ext cx="10889226" cy="5852959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CEDC1392-9B9C-71B3-985B-D4F2DA3AA0B6}"/>
              </a:ext>
            </a:extLst>
          </p:cNvPr>
          <p:cNvSpPr/>
          <p:nvPr/>
        </p:nvSpPr>
        <p:spPr>
          <a:xfrm>
            <a:off x="8796559" y="1569953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15D2-4D2A-454B-9DD7-E0623A89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Accessing and viewing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19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list has been populated, board secretaries can: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the status of each school official’s Disclosure Statements;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 a school official’s Disclosure Statements;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a school official’s Disclosure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D1F233-6038-439A-80DF-6144618E4AC1}"/>
              </a:ext>
            </a:extLst>
          </p:cNvPr>
          <p:cNvSpPr txBox="1"/>
          <p:nvPr/>
        </p:nvSpPr>
        <p:spPr>
          <a:xfrm>
            <a:off x="538018" y="535900"/>
            <a:ext cx="111159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for Status of Disclosure Statements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Started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not been started.</a:t>
            </a:r>
          </a:p>
          <a:p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started, but have not been submitted by the school official to the board secretary.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submitted by the school official, and are pending board secretary review.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reviewed by the board secretary, and are pending County Office/SEC review.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The Disclosure Statements have been approved by the County Office/SEC.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18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DDE4A-7D21-47D7-80BF-6024FCF63F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79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BC15D2-4D2A-454B-9DD7-E0623A892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Populating the list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257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92379" y="1971358"/>
            <a:ext cx="106965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 school official has uploaded and submitted his/her Disclosure Statements, the school official’s status will appear (in the list) as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the board secretary to approve each filing, please do the following: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“Submitted” status of a school official.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can filter the filing list by checking the “submitted” status.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15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E1F62-394B-066D-FDA8-88999B753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1" y="425737"/>
            <a:ext cx="11174931" cy="600652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551D2830-E18B-E953-4B0E-2E670C5C4FCC}"/>
              </a:ext>
            </a:extLst>
          </p:cNvPr>
          <p:cNvSpPr/>
          <p:nvPr/>
        </p:nvSpPr>
        <p:spPr>
          <a:xfrm>
            <a:off x="6970375" y="2831032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89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925935" y="2063692"/>
            <a:ext cx="10696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view a school official’s Disclosure Statements,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 Uploaded Disclosure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286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AD47A7-3D56-19AF-0859-BAC67BD76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6" y="482702"/>
            <a:ext cx="10962968" cy="589259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A2582C3-2B6E-4328-3CE6-1BDF9C760B3C}"/>
              </a:ext>
            </a:extLst>
          </p:cNvPr>
          <p:cNvSpPr/>
          <p:nvPr/>
        </p:nvSpPr>
        <p:spPr>
          <a:xfrm>
            <a:off x="9146655" y="2342627"/>
            <a:ext cx="1358782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2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63759" y="2459504"/>
            <a:ext cx="10696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reviewing a school official’s Disclosure Statements, the board secretary determines they are complete,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80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1BCA7-CDC4-0F41-E29B-DD998E82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43" y="345547"/>
            <a:ext cx="11473314" cy="616690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65949D1-BAF9-2B3E-A13C-34A914FF4F7C}"/>
              </a:ext>
            </a:extLst>
          </p:cNvPr>
          <p:cNvSpPr/>
          <p:nvPr/>
        </p:nvSpPr>
        <p:spPr>
          <a:xfrm>
            <a:off x="-726143" y="1754946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08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E7E81D-451C-4F10-9CF5-E06D2ABC585A}"/>
              </a:ext>
            </a:extLst>
          </p:cNvPr>
          <p:cNvSpPr txBox="1"/>
          <p:nvPr/>
        </p:nvSpPr>
        <p:spPr>
          <a:xfrm>
            <a:off x="1711354" y="2063692"/>
            <a:ext cx="9001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8EB34D-0161-4C8B-8CC8-42967A7A581F}"/>
              </a:ext>
            </a:extLst>
          </p:cNvPr>
          <p:cNvSpPr txBox="1"/>
          <p:nvPr/>
        </p:nvSpPr>
        <p:spPr>
          <a:xfrm>
            <a:off x="863759" y="2416466"/>
            <a:ext cx="10696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there is nothing further for the board secretary to do, and the Disclosure Statements will be pending County Office/SEC review.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“Submit to SEC,” the filing status of the school official changes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A56D3-58F7-81DE-585B-D1F22FB6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46" y="602226"/>
            <a:ext cx="10518229" cy="565354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FED32D4C-9BB6-677F-B386-677157F1BF8F}"/>
              </a:ext>
            </a:extLst>
          </p:cNvPr>
          <p:cNvSpPr/>
          <p:nvPr/>
        </p:nvSpPr>
        <p:spPr>
          <a:xfrm>
            <a:off x="7206173" y="2860054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94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47265-0A5F-4A6D-98DC-19658DE76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7" y="863364"/>
            <a:ext cx="6657476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RETURNING DISCLOSURE STATEMENTS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379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486561" y="335845"/>
            <a:ext cx="1122446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after reviewing a school official’s Disclosure Statements, the board secretary determines there are errors requiring the return of the Disclosure Statements to a school official, please do the following: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reason(s) for returning the filing.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pre-populated reasons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returning the Disclosure Statements:   information from a previous filing not included; missing information; not certified; unanswered question; and requested by official.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extent there may be another reason(s) for returning the filing, there is a text box for the board secretary to include a narrative/detailed explanation.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board secretary does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 a reason(s) for returning the Disclosure Statements, an error message will appear.</a:t>
            </a:r>
          </a:p>
          <a:p>
            <a:pPr lvl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Although the school official will be able to view the notes/reasons for return of his/her filing, the school official does 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automatically receive a notification that his/her filing has been returned. Therefore, it is recommended that, before the board secretary clicks “Return to Official,” he/she should send an email to the school official advising of the impending return.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2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1367496"/>
            <a:ext cx="1122447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log-in page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administrators/board secretaries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(board secretaries) is: </a:t>
            </a:r>
          </a:p>
          <a:p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</a:t>
            </a:r>
            <a:endParaRPr lang="en-US" sz="2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u="sng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reminder, the log-in page 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officials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</a:p>
          <a:p>
            <a:r>
              <a:rPr lang="en-US" sz="24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https://homeroom6.doe.state.nj.us/schoolethics/login-officials</a:t>
            </a:r>
            <a:endParaRPr lang="en-US" sz="2400" u="sng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56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4BFCD-AF8C-2C41-F21D-BB150AC21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1" y="304149"/>
            <a:ext cx="11492564" cy="627070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865567A-D238-8EFB-D4CF-D79D60BE333B}"/>
              </a:ext>
            </a:extLst>
          </p:cNvPr>
          <p:cNvSpPr/>
          <p:nvPr/>
        </p:nvSpPr>
        <p:spPr>
          <a:xfrm>
            <a:off x="-787587" y="3101678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40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721453" y="2542150"/>
            <a:ext cx="112244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94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A1C154-FC48-27F7-64BC-D9D3D63F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27623"/>
            <a:ext cx="10795819" cy="580275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8281B8D-63EE-EDB5-A177-3D440BD9DADE}"/>
              </a:ext>
            </a:extLst>
          </p:cNvPr>
          <p:cNvSpPr/>
          <p:nvPr/>
        </p:nvSpPr>
        <p:spPr>
          <a:xfrm>
            <a:off x="2445358" y="1842652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57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9F140A-2C28-4291-A673-BF0E8B616285}"/>
              </a:ext>
            </a:extLst>
          </p:cNvPr>
          <p:cNvSpPr txBox="1"/>
          <p:nvPr/>
        </p:nvSpPr>
        <p:spPr>
          <a:xfrm>
            <a:off x="483765" y="1921364"/>
            <a:ext cx="1122446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Official,”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nothing further for the board secretary to do in the system. However, the board secretary should notify the school official that their filing has been returned for correction. 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 filing status of the school official (on the list of school officials) changes to “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Returned to Official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06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96A174-4AF6-80E1-79F0-406610FB2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48" y="434272"/>
            <a:ext cx="11323103" cy="6086168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9C3F43C-E335-2118-0E95-25C62A91E108}"/>
              </a:ext>
            </a:extLst>
          </p:cNvPr>
          <p:cNvSpPr/>
          <p:nvPr/>
        </p:nvSpPr>
        <p:spPr>
          <a:xfrm>
            <a:off x="7070342" y="3581366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5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460389" y="1312882"/>
            <a:ext cx="11153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official will need to log-in to the electronic filing system to view the errors associated with his/her filing (</a:t>
            </a:r>
            <a:r>
              <a:rPr lang="en-US" sz="2400" b="0" i="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https://homeroom6.doe.state.nj.us/schoolethics/login-officials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school official logs-in, he/she can download the document that was previously submitted, and make the necessary corrections to the Disclosure Statements.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corrections are made to the Disclosure Statements, the school official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save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version of the Disclosure 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194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2AD0E5-50C2-4234-ADFB-3C613C8D4206}"/>
              </a:ext>
            </a:extLst>
          </p:cNvPr>
          <p:cNvSpPr txBox="1"/>
          <p:nvPr/>
        </p:nvSpPr>
        <p:spPr>
          <a:xfrm>
            <a:off x="9743069" y="976155"/>
            <a:ext cx="18791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clicking this link, the school official can view the document submitted previously, and can make the necessary corrections.</a:t>
            </a:r>
          </a:p>
          <a:p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new version of the document will need to be saved to the school official’s computer.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231F5-4CFB-81A0-3FEA-626E371B7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15" y="491611"/>
            <a:ext cx="9279261" cy="6115665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F855574F-CCC3-7E7B-5954-7D0693199C0C}"/>
              </a:ext>
            </a:extLst>
          </p:cNvPr>
          <p:cNvSpPr/>
          <p:nvPr/>
        </p:nvSpPr>
        <p:spPr>
          <a:xfrm>
            <a:off x="7815244" y="2892180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5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556163"/>
            <a:ext cx="111537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corrections have been made and the file saved,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9957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87FC-8550-A459-CE12-19440824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01" y="389492"/>
            <a:ext cx="11309797" cy="6079016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879B0D1-9135-5023-1EE0-474660E920C8}"/>
              </a:ext>
            </a:extLst>
          </p:cNvPr>
          <p:cNvSpPr/>
          <p:nvPr/>
        </p:nvSpPr>
        <p:spPr>
          <a:xfrm>
            <a:off x="-749086" y="2790967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2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92918" y="1580992"/>
            <a:ext cx="1115377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school official selects a file (the corrected version of his/her completed Disclosure Statements),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The file name will then appear next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file was uploaded successfully, the screen will indicate,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successful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7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858989"/>
            <a:ext cx="1122447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logged in to the system, board secretaries can add school officials to their 2026 “Filing list.”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officials can be added by either: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them from a previous list; or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	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 new school official.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adding a new school official, remember to include the school official’s first name, middle name (if applicable), last name, “role” (e.g., Administrator, Board Member, or Board Secretary), and their email address.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131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1495D-1581-49CA-8C18-6F14432D9629}"/>
              </a:ext>
            </a:extLst>
          </p:cNvPr>
          <p:cNvSpPr txBox="1"/>
          <p:nvPr/>
        </p:nvSpPr>
        <p:spPr>
          <a:xfrm>
            <a:off x="402515" y="2629909"/>
            <a:ext cx="10246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file name will appear next to “Choose File”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08832A-7E71-DE2E-DC0E-AD2993D98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71" y="287593"/>
            <a:ext cx="10397514" cy="628281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34FABE8-34B5-2438-22D8-8CDAA3F23EBD}"/>
              </a:ext>
            </a:extLst>
          </p:cNvPr>
          <p:cNvSpPr/>
          <p:nvPr/>
        </p:nvSpPr>
        <p:spPr>
          <a:xfrm>
            <a:off x="3087985" y="2760157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7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F1495D-1581-49CA-8C18-6F14432D9629}"/>
              </a:ext>
            </a:extLst>
          </p:cNvPr>
          <p:cNvSpPr txBox="1"/>
          <p:nvPr/>
        </p:nvSpPr>
        <p:spPr>
          <a:xfrm>
            <a:off x="402515" y="2629909"/>
            <a:ext cx="102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file must be uploaded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6BE8AA-98DD-BB81-6228-50C43FAE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57" y="405580"/>
            <a:ext cx="9933060" cy="6046839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3464001C-D160-8E6F-F66B-110B3A5A67BB}"/>
              </a:ext>
            </a:extLst>
          </p:cNvPr>
          <p:cNvSpPr/>
          <p:nvPr/>
        </p:nvSpPr>
        <p:spPr>
          <a:xfrm>
            <a:off x="2086163" y="3068607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1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BE82E-E626-494C-0C51-04319E88C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56" y="450993"/>
            <a:ext cx="11080955" cy="5956013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5D162749-39C1-9431-121A-F79C0E03BA56}"/>
              </a:ext>
            </a:extLst>
          </p:cNvPr>
          <p:cNvSpPr/>
          <p:nvPr/>
        </p:nvSpPr>
        <p:spPr>
          <a:xfrm>
            <a:off x="5117592" y="2755099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36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556162"/>
            <a:ext cx="111537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uploaded successfully, the school official must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once the school official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 filing status of the school official (on the list of school officials) changes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and is again pending board secretary review.</a:t>
            </a:r>
          </a:p>
          <a:p>
            <a:pPr algn="ctr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251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613749-096F-D96E-D0BF-4D1BFD8F1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10" y="355333"/>
            <a:ext cx="11436900" cy="6147334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1E65BC0-EB0F-E5D7-BE07-ADE5983C4178}"/>
              </a:ext>
            </a:extLst>
          </p:cNvPr>
          <p:cNvSpPr/>
          <p:nvPr/>
        </p:nvSpPr>
        <p:spPr>
          <a:xfrm>
            <a:off x="-745783" y="1750717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986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391011-96AE-49DF-943B-4B5FE06213BE}"/>
              </a:ext>
            </a:extLst>
          </p:cNvPr>
          <p:cNvSpPr txBox="1"/>
          <p:nvPr/>
        </p:nvSpPr>
        <p:spPr>
          <a:xfrm>
            <a:off x="519112" y="1346439"/>
            <a:ext cx="111537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school official resubmits his/her Disclosure Statements, the board secretary must re-review the filing.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Disclosure Statements still contain errors, the board secretary should repeat the procedures set forth in this section.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Disclosure Statements are complete, the board secretary should approve the filing by following the steps outlined in “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Approving Disclosure Statements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7756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74F36-B2B5-433B-834C-2FEF0CBD5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66" y="863364"/>
            <a:ext cx="6708491" cy="5126124"/>
          </a:xfrm>
        </p:spPr>
        <p:txBody>
          <a:bodyPr anchor="ctr">
            <a:normAutofit/>
          </a:bodyPr>
          <a:lstStyle/>
          <a:p>
            <a:pPr algn="r"/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Submitting disclosure statements </a:t>
            </a:r>
            <a:r>
              <a:rPr lang="en-US" sz="5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</a:t>
            </a:r>
            <a:r>
              <a:rPr lang="en-US" sz="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school official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1243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5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92366" y="1479580"/>
            <a:ext cx="1079182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If, for whatever reason, a school official is unable to submit his/her Disclosure Statements through the electronic filing system, the board secretary may,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requested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submit a school official’s completed Disclosure Statements as follows: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board secretary’s log-in page (</a:t>
            </a:r>
            <a:r>
              <a:rPr lang="en-US" sz="2400" b="0" i="0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https://homeroom6.doe.state.nj.us/schoolethics/login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click on the “Not Started” or “In Progress” status of the school official’s Disclosure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13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D1185E-1CF3-73D5-46A5-47D84EE0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97" y="450994"/>
            <a:ext cx="11080954" cy="5956012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24306C52-1B16-4A77-09CB-FD06B983F32A}"/>
              </a:ext>
            </a:extLst>
          </p:cNvPr>
          <p:cNvSpPr/>
          <p:nvPr/>
        </p:nvSpPr>
        <p:spPr>
          <a:xfrm>
            <a:off x="6986322" y="4107919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41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00087" y="347067"/>
            <a:ext cx="107918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board secretary has selected a file (the PDF version of the school official’s completed Disclosure Statements),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The file name will then appear next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board secretary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 the box that states, “Official approved upload on their behalf.”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box is checked,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file was uploaded successfully, the screen will indicate,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Upload successful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483765" y="535900"/>
            <a:ext cx="112244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adding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 official, please remember to include: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The correct spelling of the school official’s first name;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The correct spelling of the school official’s middle name (if applicable);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The correct spelling of the school official’s last name;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The school official’s “role” (e.g., Administrator, Board Member, or Board Secretary);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A current/valid email address for the school official;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 The start date of the school official’s employment/term.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02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F28E9-43B9-A362-1838-44363712E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40" y="475137"/>
            <a:ext cx="10991119" cy="5907726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F874EF37-14AF-0F27-25EB-226BB094DE60}"/>
              </a:ext>
            </a:extLst>
          </p:cNvPr>
          <p:cNvSpPr/>
          <p:nvPr/>
        </p:nvSpPr>
        <p:spPr>
          <a:xfrm>
            <a:off x="2299177" y="2508236"/>
            <a:ext cx="978408" cy="3418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6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46A51-3DB8-D0C2-8184-4EF885ED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44" y="335199"/>
            <a:ext cx="11511815" cy="6187601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3CBC716D-3288-D686-880A-3EC17062D0FE}"/>
              </a:ext>
            </a:extLst>
          </p:cNvPr>
          <p:cNvSpPr/>
          <p:nvPr/>
        </p:nvSpPr>
        <p:spPr>
          <a:xfrm>
            <a:off x="2132131" y="2509136"/>
            <a:ext cx="978408" cy="308817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61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3BD6E2-31FA-18C1-4F5C-AFFB50740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3" y="382290"/>
            <a:ext cx="11336594" cy="6093419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9045CC9C-6E26-447F-A1AC-5F88F9AC6125}"/>
              </a:ext>
            </a:extLst>
          </p:cNvPr>
          <p:cNvSpPr/>
          <p:nvPr/>
        </p:nvSpPr>
        <p:spPr>
          <a:xfrm>
            <a:off x="5117592" y="2389584"/>
            <a:ext cx="978408" cy="30764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17506E-FB66-44F7-A801-98A96A51EB73}"/>
              </a:ext>
            </a:extLst>
          </p:cNvPr>
          <p:cNvSpPr txBox="1"/>
          <p:nvPr/>
        </p:nvSpPr>
        <p:spPr>
          <a:xfrm>
            <a:off x="700087" y="1563470"/>
            <a:ext cx="10791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uploaded successfully, click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board secretary clicks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 to SEC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there is nothing further for the board secretary to do, and the Disclosure Statements will be pending County Office/SEC review.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that, after the board secretary clicks “Submit to SEC,” the filing status of the school official (on the list of school officials) changes to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by Board Secretary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388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7BED0-3C30-291C-BF49-3741D18AA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4" y="557663"/>
            <a:ext cx="10684042" cy="5742673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726B037-52DC-1E97-68E5-7CAD52693551}"/>
              </a:ext>
            </a:extLst>
          </p:cNvPr>
          <p:cNvSpPr/>
          <p:nvPr/>
        </p:nvSpPr>
        <p:spPr>
          <a:xfrm>
            <a:off x="1265048" y="1873777"/>
            <a:ext cx="1153682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9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19798-9147-B5C8-EE17-A897B5CB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92" y="436084"/>
            <a:ext cx="11136429" cy="5985831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D01F562-675B-03C7-0FC0-B99CD56B7612}"/>
              </a:ext>
            </a:extLst>
          </p:cNvPr>
          <p:cNvSpPr/>
          <p:nvPr/>
        </p:nvSpPr>
        <p:spPr>
          <a:xfrm>
            <a:off x="7496732" y="4183301"/>
            <a:ext cx="978408" cy="340573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80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9C8A30-588B-4BE8-9039-38BA2AE9D676}"/>
              </a:ext>
            </a:extLst>
          </p:cNvPr>
          <p:cNvSpPr txBox="1"/>
          <p:nvPr/>
        </p:nvSpPr>
        <p:spPr>
          <a:xfrm>
            <a:off x="1368804" y="1507273"/>
            <a:ext cx="945439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school.ethics@doe.nj.gov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 to the School Ethics Commission’s website: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https://www.nj.gov/education/ethics/fds/index.shtml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726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CE19E0-01C1-EFC2-0855-9211D7A3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D012F-4FBA-078B-CD42-42F691A1A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2192000" cy="655320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1CA2978B-2E9E-24E8-18FC-C21F6F9029A1}"/>
              </a:ext>
            </a:extLst>
          </p:cNvPr>
          <p:cNvSpPr/>
          <p:nvPr/>
        </p:nvSpPr>
        <p:spPr>
          <a:xfrm>
            <a:off x="6193037" y="2416658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5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A0D92AD-1C25-0FD7-FB1D-0BAFE45B2B61}"/>
              </a:ext>
            </a:extLst>
          </p:cNvPr>
          <p:cNvSpPr/>
          <p:nvPr/>
        </p:nvSpPr>
        <p:spPr>
          <a:xfrm>
            <a:off x="10165582" y="2168305"/>
            <a:ext cx="928363" cy="42850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519E1-BBF4-D10B-4F11-B26BC610D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01" y="221103"/>
            <a:ext cx="11661058" cy="641579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9028ADD0-EE13-E936-CC70-8E0A41CC6EA6}"/>
              </a:ext>
            </a:extLst>
          </p:cNvPr>
          <p:cNvSpPr/>
          <p:nvPr/>
        </p:nvSpPr>
        <p:spPr>
          <a:xfrm>
            <a:off x="10115537" y="200505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6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populating your list, hit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“Saving” your list will result in the creation of PINs for each school official on your list, and the status of each school official’s filing will be noted as “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Started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3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B98E71-C6D1-4A12-ACCC-974D00B2C706}"/>
              </a:ext>
            </a:extLst>
          </p:cNvPr>
          <p:cNvSpPr txBox="1"/>
          <p:nvPr/>
        </p:nvSpPr>
        <p:spPr>
          <a:xfrm>
            <a:off x="536895" y="1089898"/>
            <a:ext cx="112244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9368905-4AE1-407F-F463-D262B072DAB4}"/>
              </a:ext>
            </a:extLst>
          </p:cNvPr>
          <p:cNvSpPr/>
          <p:nvPr/>
        </p:nvSpPr>
        <p:spPr>
          <a:xfrm>
            <a:off x="-600903" y="1736229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5B591-8DD9-F4D6-1B5A-62D7B2CFE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35" y="325768"/>
            <a:ext cx="11330729" cy="62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670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1755</Words>
  <Application>Microsoft Office PowerPoint</Application>
  <PresentationFormat>Widescreen</PresentationFormat>
  <Paragraphs>230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Corbel</vt:lpstr>
      <vt:lpstr>Times New Roman</vt:lpstr>
      <vt:lpstr>Basis</vt:lpstr>
      <vt:lpstr>School Ethics Commission  </vt:lpstr>
      <vt:lpstr>Populating the list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Accessing and viewing Disclosure Statements</vt:lpstr>
      <vt:lpstr>PowerPoint Presentation</vt:lpstr>
      <vt:lpstr>PowerPoint Presentation</vt:lpstr>
      <vt:lpstr>Approving disclosure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RETURNING DISCLOSURE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Submitting disclosure statements ON BEHALF OF a school official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Ethics Commission</dc:title>
  <dc:creator>Whalen, Kathryn</dc:creator>
  <cp:lastModifiedBy>Pizzigoni, Jeannine</cp:lastModifiedBy>
  <cp:revision>223</cp:revision>
  <dcterms:created xsi:type="dcterms:W3CDTF">2021-03-15T15:22:58Z</dcterms:created>
  <dcterms:modified xsi:type="dcterms:W3CDTF">2026-01-02T18:12:43Z</dcterms:modified>
  <cp:contentStatus/>
</cp:coreProperties>
</file>