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58" r:id="rId2"/>
    <p:sldMasterId id="2147483682" r:id="rId3"/>
  </p:sldMasterIdLst>
  <p:notesMasterIdLst>
    <p:notesMasterId r:id="rId16"/>
  </p:notesMasterIdLst>
  <p:handoutMasterIdLst>
    <p:handoutMasterId r:id="rId17"/>
  </p:handoutMasterIdLst>
  <p:sldIdLst>
    <p:sldId id="256" r:id="rId4"/>
    <p:sldId id="257" r:id="rId5"/>
    <p:sldId id="258" r:id="rId6"/>
    <p:sldId id="268" r:id="rId7"/>
    <p:sldId id="260" r:id="rId8"/>
    <p:sldId id="261" r:id="rId9"/>
    <p:sldId id="262" r:id="rId10"/>
    <p:sldId id="263" r:id="rId11"/>
    <p:sldId id="264"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2405"/>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69" autoAdjust="0"/>
  </p:normalViewPr>
  <p:slideViewPr>
    <p:cSldViewPr snapToGrid="0">
      <p:cViewPr varScale="1">
        <p:scale>
          <a:sx n="72" d="100"/>
          <a:sy n="72" d="100"/>
        </p:scale>
        <p:origin x="202"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3CA4259-EAE7-46D8-9E95-EECF2226332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1A12993-B11F-4A1A-9605-19E2237870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425AFB-E73E-4C47-BA4D-95B867A1CC07}" type="datetimeFigureOut">
              <a:rPr lang="en-US" smtClean="0"/>
              <a:t>4/24/2025</a:t>
            </a:fld>
            <a:endParaRPr lang="en-US"/>
          </a:p>
        </p:txBody>
      </p:sp>
      <p:sp>
        <p:nvSpPr>
          <p:cNvPr id="4" name="Footer Placeholder 3">
            <a:extLst>
              <a:ext uri="{FF2B5EF4-FFF2-40B4-BE49-F238E27FC236}">
                <a16:creationId xmlns:a16="http://schemas.microsoft.com/office/drawing/2014/main" id="{3F405770-E5EF-402C-9691-9BF7CF31DC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754CEE4-A16C-4F67-915C-EEEA190ED3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E8FD18C-D8A1-484B-BA09-7DA4094F3736}" type="slidenum">
              <a:rPr lang="en-US" smtClean="0"/>
              <a:t>‹#›</a:t>
            </a:fld>
            <a:endParaRPr lang="en-US"/>
          </a:p>
        </p:txBody>
      </p:sp>
    </p:spTree>
    <p:extLst>
      <p:ext uri="{BB962C8B-B14F-4D97-AF65-F5344CB8AC3E}">
        <p14:creationId xmlns:p14="http://schemas.microsoft.com/office/powerpoint/2010/main" val="2314015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8AC223-25EB-40B2-9538-010511AACFA5}" type="datetimeFigureOut">
              <a:rPr lang="en-US" smtClean="0"/>
              <a:t>4/24/2025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7A44F7-5F69-4F06-8F30-FB0E6EC0A151}" type="slidenum">
              <a:rPr lang="en-US" smtClean="0"/>
              <a:t>‹#›</a:t>
            </a:fld>
            <a:endParaRPr lang="en-US"/>
          </a:p>
        </p:txBody>
      </p:sp>
    </p:spTree>
    <p:extLst>
      <p:ext uri="{BB962C8B-B14F-4D97-AF65-F5344CB8AC3E}">
        <p14:creationId xmlns:p14="http://schemas.microsoft.com/office/powerpoint/2010/main" val="160675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27641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5100" y="1277651"/>
            <a:ext cx="11853863" cy="765753"/>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175657" y="2341622"/>
            <a:ext cx="10255262" cy="36173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17237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rIns="91440">
            <a:noAutofit/>
          </a:bodyPr>
          <a:lstStyle>
            <a:lvl1pPr marL="0" indent="0">
              <a:buNone/>
              <a:defRPr sz="2000"/>
            </a:lvl1pPr>
          </a:lstStyle>
          <a:p>
            <a:pPr lvl="0"/>
            <a:r>
              <a:rPr lang="en-US" dirty="0"/>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27566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732647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1600"/>
            </a:lvl1pPr>
          </a:lstStyle>
          <a:p>
            <a:pPr lvl="0"/>
            <a:r>
              <a:rPr lang="en-US" dirty="0"/>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1239446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747579"/>
          </a:xfrm>
        </p:spPr>
        <p:txBody>
          <a:bodyPr lIns="0" rIns="91440">
            <a:normAutofit/>
          </a:bodyPr>
          <a:lstStyle>
            <a:lvl1pPr marL="0" indent="0" algn="ctr">
              <a:spcBef>
                <a:spcPts val="0"/>
              </a:spcBef>
              <a:buNone/>
              <a:defRPr sz="3200"/>
            </a:lvl1pPr>
          </a:lstStyle>
          <a:p>
            <a:pPr lvl="0"/>
            <a:r>
              <a:rPr lang="en-US" dirty="0"/>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226096"/>
            <a:ext cx="12191999" cy="1493491"/>
          </a:xfrm>
        </p:spPr>
        <p:txBody>
          <a:bodyPr lIns="0" rIns="0">
            <a:normAutofit/>
          </a:bodyPr>
          <a:lstStyle>
            <a:lvl1pPr marL="0" indent="0" algn="ctr">
              <a:spcBef>
                <a:spcPts val="0"/>
              </a:spcBef>
              <a:spcAft>
                <a:spcPts val="1200"/>
              </a:spcAft>
              <a:buNone/>
              <a:defRPr sz="3200"/>
            </a:lvl1pPr>
          </a:lstStyle>
          <a:p>
            <a:pPr lvl="0"/>
            <a:r>
              <a:rPr lang="en-US" dirty="0"/>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01967"/>
            <a:ext cx="12192000" cy="640081"/>
          </a:xfrm>
        </p:spPr>
        <p:txBody>
          <a:bodyPr lIns="0" rIns="0">
            <a:normAutofit/>
          </a:bodyPr>
          <a:lstStyle>
            <a:lvl1pPr marL="0" indent="0" algn="ctr">
              <a:spcBef>
                <a:spcPts val="0"/>
              </a:spcBef>
              <a:spcAft>
                <a:spcPts val="0"/>
              </a:spcAft>
              <a:buNone/>
              <a:defRPr sz="2400" b="1"/>
            </a:lvl1pPr>
          </a:lstStyle>
          <a:p>
            <a:pPr lvl="0"/>
            <a:r>
              <a:rPr lang="en-US" dirty="0"/>
              <a:t>Text</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dirty="0"/>
              <a:t>Enter Facebook info</a:t>
            </a:r>
          </a:p>
        </p:txBody>
      </p:sp>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dirty="0"/>
              <a:t>Enter Twitter info</a:t>
            </a:r>
          </a:p>
        </p:txBody>
      </p:sp>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dirty="0"/>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98860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0" y="2037850"/>
            <a:ext cx="12191999" cy="1282447"/>
          </a:xfrm>
        </p:spPr>
        <p:txBody>
          <a:bodyPr anchor="b"/>
          <a:lstStyle>
            <a:lvl1pPr algn="ctr">
              <a:defRPr sz="5400"/>
            </a:lvl1pPr>
          </a:lstStyle>
          <a:p>
            <a:r>
              <a:rPr lang="en-US" dirty="0"/>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1" y="3654080"/>
            <a:ext cx="12191998" cy="2198080"/>
          </a:xfrm>
        </p:spPr>
        <p:txBody>
          <a:bodyPr/>
          <a:lstStyle>
            <a:lvl1pPr marL="0" indent="0" algn="ctr">
              <a:buNone/>
              <a:defRPr sz="2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dirty="0"/>
              <a:t>Office Name</a:t>
            </a:r>
          </a:p>
          <a:p>
            <a:r>
              <a:rPr lang="en-US" dirty="0"/>
              <a:t>Division Name</a:t>
            </a:r>
          </a:p>
          <a:p>
            <a:r>
              <a:rPr lang="en-US" dirty="0"/>
              <a:t>Date</a:t>
            </a:r>
          </a:p>
        </p:txBody>
      </p:sp>
    </p:spTree>
    <p:extLst>
      <p:ext uri="{BB962C8B-B14F-4D97-AF65-F5344CB8AC3E}">
        <p14:creationId xmlns:p14="http://schemas.microsoft.com/office/powerpoint/2010/main" val="1655372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a:lvl1pPr>
          </a:lstStyle>
          <a:p>
            <a:r>
              <a:rPr lang="en-US" dirty="0"/>
              <a:t>Click to edit Master title style</a:t>
            </a:r>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2"/>
            <a:ext cx="2743200" cy="365125"/>
          </a:xfrm>
        </p:spPr>
        <p:txBody>
          <a:bodyPr/>
          <a:lstStyle/>
          <a:p>
            <a:fld id="{063B872D-3AE9-4542-A461-B751CD6BB84C}" type="slidenum">
              <a:rPr lang="en-US" smtClean="0"/>
              <a:t>‹#›</a:t>
            </a:fld>
            <a:endParaRPr lang="en-US"/>
          </a:p>
        </p:txBody>
      </p:sp>
    </p:spTree>
    <p:extLst>
      <p:ext uri="{BB962C8B-B14F-4D97-AF65-F5344CB8AC3E}">
        <p14:creationId xmlns:p14="http://schemas.microsoft.com/office/powerpoint/2010/main" val="15764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8878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17046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86054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11347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endParaRPr lang="en-US" dirty="0"/>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68991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dirty="0"/>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4629433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endParaRPr lang="en-US" dirty="0"/>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58930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51084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1292156905"/>
      </p:ext>
    </p:extLst>
  </p:cSld>
  <p:clrMap bg1="lt1" tx1="dk1" bg2="lt2" tx2="dk2" accent1="accent1" accent2="accent2" accent3="accent3" accent4="accent4" accent5="accent5" accent6="accent6" hlink="hlink" folHlink="folHlink"/>
  <p:sldLayoutIdLst>
    <p:sldLayoutId id="2147483680" r:id="rId1"/>
    <p:sldLayoutId id="2147483671" r:id="rId2"/>
    <p:sldLayoutId id="2147483677" r:id="rId3"/>
    <p:sldLayoutId id="2147483664" r:id="rId4"/>
    <p:sldLayoutId id="2147483670" r:id="rId5"/>
    <p:sldLayoutId id="2147483665" r:id="rId6"/>
    <p:sldLayoutId id="2147483681" r:id="rId7"/>
    <p:sldLayoutId id="2147483675" r:id="rId8"/>
    <p:sldLayoutId id="2147483676" r:id="rId9"/>
    <p:sldLayoutId id="2147483672" r:id="rId10"/>
    <p:sldLayoutId id="2147483690" r:id="rId11"/>
    <p:sldLayoutId id="2147483669" r:id="rId12"/>
    <p:sldLayoutId id="2147483689" r:id="rId13"/>
    <p:sldLayoutId id="2147483678" r:id="rId14"/>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169" y="-5897"/>
            <a:ext cx="12081830"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dirty="0"/>
              <a:t>Do not use this layout</a:t>
            </a:r>
          </a:p>
        </p:txBody>
      </p:sp>
    </p:spTree>
    <p:extLst>
      <p:ext uri="{BB962C8B-B14F-4D97-AF65-F5344CB8AC3E}">
        <p14:creationId xmlns:p14="http://schemas.microsoft.com/office/powerpoint/2010/main" val="3885510845"/>
      </p:ext>
    </p:extLst>
  </p:cSld>
  <p:clrMap bg1="lt1" tx1="dk1" bg2="lt2" tx2="dk2" accent1="accent1" accent2="accent2" accent3="accent3" accent4="accent4" accent5="accent5" accent6="accent6" hlink="hlink" folHlink="folHlink"/>
  <p:sldLayoutIdLst>
    <p:sldLayoutId id="2147483679" r:id="rId1"/>
  </p:sldLayoutIdLst>
  <p:hf hdr="0" dt="0"/>
  <p:txStyles>
    <p:titleStyle>
      <a:lvl1pPr algn="ctr" defTabSz="914400" rtl="0" eaLnBrk="1" latinLnBrk="0" hangingPunct="1">
        <a:lnSpc>
          <a:spcPct val="90000"/>
        </a:lnSpc>
        <a:spcBef>
          <a:spcPct val="0"/>
        </a:spcBef>
        <a:buNone/>
        <a:defRPr sz="5400" b="1" kern="1200">
          <a:solidFill>
            <a:srgbClr val="6E2405"/>
          </a:solidFill>
          <a:latin typeface="Palatino Linotype" panose="02040502050505030304" pitchFamily="18" charset="0"/>
          <a:ea typeface="+mj-ea"/>
          <a:cs typeface="+mj-cs"/>
        </a:defRPr>
      </a:lvl1pPr>
    </p:titleStyle>
    <p:bodyStyle>
      <a:lvl1pPr marL="0" indent="0" algn="l" defTabSz="914400" rtl="0" eaLnBrk="1" latinLnBrk="0" hangingPunct="1">
        <a:lnSpc>
          <a:spcPct val="108000"/>
        </a:lnSpc>
        <a:spcBef>
          <a:spcPts val="1000"/>
        </a:spcBef>
        <a:spcAft>
          <a:spcPts val="1400"/>
        </a:spcAft>
        <a:buFont typeface="Arial" panose="020B0604020202020204" pitchFamily="34" charset="0"/>
        <a:buNone/>
        <a:defRPr sz="44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60367D-4F1F-4D06-9551-9D120A83F86F}"/>
              </a:ext>
            </a:extLst>
          </p:cNvPr>
          <p:cNvSpPr>
            <a:spLocks noGrp="1"/>
          </p:cNvSpPr>
          <p:nvPr>
            <p:ph type="title"/>
          </p:nvPr>
        </p:nvSpPr>
        <p:spPr>
          <a:xfrm>
            <a:off x="149340" y="365125"/>
            <a:ext cx="1189027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67A9155-9D6F-4818-A1EA-81ACC0306B47}"/>
              </a:ext>
            </a:extLst>
          </p:cNvPr>
          <p:cNvSpPr>
            <a:spLocks noGrp="1"/>
          </p:cNvSpPr>
          <p:nvPr>
            <p:ph type="body" idx="1"/>
          </p:nvPr>
        </p:nvSpPr>
        <p:spPr>
          <a:xfrm>
            <a:off x="149340" y="1825625"/>
            <a:ext cx="11890272" cy="412232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94CC72A4-5CFF-4D23-9567-642F3352896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20D45371-22E5-41E2-9C10-6B0FADA8412F}"/>
              </a:ext>
            </a:extLst>
          </p:cNvPr>
          <p:cNvSpPr>
            <a:spLocks noGrp="1"/>
          </p:cNvSpPr>
          <p:nvPr>
            <p:ph type="sldNum" sz="quarter" idx="4"/>
          </p:nvPr>
        </p:nvSpPr>
        <p:spPr>
          <a:xfrm>
            <a:off x="8610600" y="6285773"/>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063B872D-3AE9-4542-A461-B751CD6BB84C}" type="slidenum">
              <a:rPr lang="en-US" smtClean="0"/>
              <a:pPr/>
              <a:t>‹#›</a:t>
            </a:fld>
            <a:endParaRPr lang="en-US" dirty="0"/>
          </a:p>
        </p:txBody>
      </p:sp>
    </p:spTree>
    <p:extLst>
      <p:ext uri="{BB962C8B-B14F-4D97-AF65-F5344CB8AC3E}">
        <p14:creationId xmlns:p14="http://schemas.microsoft.com/office/powerpoint/2010/main" val="63614674"/>
      </p:ext>
    </p:extLst>
  </p:cSld>
  <p:clrMap bg1="lt1" tx1="dk1" bg2="lt2" tx2="dk2" accent1="accent1" accent2="accent2" accent3="accent3" accent4="accent4" accent5="accent5" accent6="accent6" hlink="hlink" folHlink="folHlink"/>
  <p:sldLayoutIdLst>
    <p:sldLayoutId id="2147483688" r:id="rId1"/>
  </p:sldLayoutIdLst>
  <p:hf hdr="0" dt="0"/>
  <p:txStyles>
    <p:titleStyle>
      <a:lvl1pPr algn="l" defTabSz="914400" rtl="0" eaLnBrk="1" latinLnBrk="0" hangingPunct="1">
        <a:lnSpc>
          <a:spcPct val="90000"/>
        </a:lnSpc>
        <a:spcBef>
          <a:spcPct val="0"/>
        </a:spcBef>
        <a:buNone/>
        <a:defRPr sz="6000"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0"/>
        </a:spcBef>
        <a:spcAft>
          <a:spcPts val="1400"/>
        </a:spcAft>
        <a:buFont typeface="Arial" panose="020B0604020202020204" pitchFamily="34" charset="0"/>
        <a:buChar char="•"/>
        <a:defRPr sz="20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57FFF-0053-4747-B34E-976807CC35AB}"/>
              </a:ext>
            </a:extLst>
          </p:cNvPr>
          <p:cNvSpPr>
            <a:spLocks noGrp="1"/>
          </p:cNvSpPr>
          <p:nvPr>
            <p:ph type="ctrTitle"/>
          </p:nvPr>
        </p:nvSpPr>
        <p:spPr>
          <a:xfrm>
            <a:off x="1" y="2140084"/>
            <a:ext cx="12191999" cy="1896031"/>
          </a:xfrm>
          <a:prstGeom prst="rect">
            <a:avLst/>
          </a:prstGeom>
        </p:spPr>
        <p:txBody>
          <a:bodyPr/>
          <a:lstStyle/>
          <a:p>
            <a:r>
              <a:rPr lang="en-US" dirty="0">
                <a:solidFill>
                  <a:schemeClr val="tx1"/>
                </a:solidFill>
              </a:rPr>
              <a:t>Delayed June 2025 State Aid</a:t>
            </a:r>
            <a:br>
              <a:rPr lang="en-US" dirty="0">
                <a:solidFill>
                  <a:schemeClr val="tx1"/>
                </a:solidFill>
              </a:rPr>
            </a:br>
            <a:r>
              <a:rPr lang="en-US" dirty="0">
                <a:solidFill>
                  <a:schemeClr val="tx1"/>
                </a:solidFill>
              </a:rPr>
              <a:t>Borrowing Process</a:t>
            </a:r>
            <a:endParaRPr lang="en-US" sz="2800" dirty="0">
              <a:solidFill>
                <a:srgbClr val="0D5072"/>
              </a:solidFill>
            </a:endParaRPr>
          </a:p>
        </p:txBody>
      </p:sp>
      <p:sp>
        <p:nvSpPr>
          <p:cNvPr id="5" name="Subtitle 4">
            <a:extLst>
              <a:ext uri="{FF2B5EF4-FFF2-40B4-BE49-F238E27FC236}">
                <a16:creationId xmlns:a16="http://schemas.microsoft.com/office/drawing/2014/main" id="{012D5881-96EC-447F-A717-A35057F07353}"/>
              </a:ext>
            </a:extLst>
          </p:cNvPr>
          <p:cNvSpPr>
            <a:spLocks noGrp="1"/>
          </p:cNvSpPr>
          <p:nvPr>
            <p:ph type="subTitle" idx="1"/>
          </p:nvPr>
        </p:nvSpPr>
        <p:spPr>
          <a:xfrm>
            <a:off x="0" y="4717915"/>
            <a:ext cx="12191998" cy="1523352"/>
          </a:xfrm>
        </p:spPr>
        <p:txBody>
          <a:bodyPr/>
          <a:lstStyle/>
          <a:p>
            <a:pPr algn="l">
              <a:lnSpc>
                <a:spcPct val="100000"/>
              </a:lnSpc>
              <a:spcBef>
                <a:spcPts val="0"/>
              </a:spcBef>
              <a:spcAft>
                <a:spcPts val="0"/>
              </a:spcAft>
            </a:pPr>
            <a:r>
              <a:rPr lang="en-US" dirty="0"/>
              <a:t>Office of Fiscal Policy and Planning</a:t>
            </a:r>
          </a:p>
          <a:p>
            <a:pPr algn="l">
              <a:lnSpc>
                <a:spcPct val="100000"/>
              </a:lnSpc>
              <a:spcBef>
                <a:spcPts val="0"/>
              </a:spcBef>
              <a:spcAft>
                <a:spcPts val="0"/>
              </a:spcAft>
            </a:pPr>
            <a:r>
              <a:rPr lang="en-US" dirty="0"/>
              <a:t>April 2025</a:t>
            </a:r>
          </a:p>
        </p:txBody>
      </p:sp>
      <p:pic>
        <p:nvPicPr>
          <p:cNvPr id="6" name="Picture 5" descr="Logo: State of New Jersey, Department of Education.">
            <a:extLst>
              <a:ext uri="{FF2B5EF4-FFF2-40B4-BE49-F238E27FC236}">
                <a16:creationId xmlns:a16="http://schemas.microsoft.com/office/drawing/2014/main" id="{0021F1E6-2135-4F4E-9EA0-EBD236B615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864" y="6081513"/>
            <a:ext cx="11890272" cy="768098"/>
          </a:xfrm>
          <a:prstGeom prst="rect">
            <a:avLst/>
          </a:prstGeom>
        </p:spPr>
      </p:pic>
    </p:spTree>
    <p:extLst>
      <p:ext uri="{BB962C8B-B14F-4D97-AF65-F5344CB8AC3E}">
        <p14:creationId xmlns:p14="http://schemas.microsoft.com/office/powerpoint/2010/main" val="1869916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C2D528C-8069-4A22-8612-17FABEB5B983}"/>
              </a:ext>
            </a:extLst>
          </p:cNvPr>
          <p:cNvSpPr>
            <a:spLocks noGrp="1"/>
          </p:cNvSpPr>
          <p:nvPr>
            <p:ph type="title"/>
          </p:nvPr>
        </p:nvSpPr>
        <p:spPr/>
        <p:txBody>
          <a:bodyPr/>
          <a:lstStyle/>
          <a:p>
            <a:r>
              <a:rPr lang="en-US" sz="4000" dirty="0"/>
              <a:t>Cash Flow Worksheet includes Preschool</a:t>
            </a:r>
          </a:p>
        </p:txBody>
      </p:sp>
      <p:sp>
        <p:nvSpPr>
          <p:cNvPr id="7" name="Text Placeholder 6">
            <a:extLst>
              <a:ext uri="{FF2B5EF4-FFF2-40B4-BE49-F238E27FC236}">
                <a16:creationId xmlns:a16="http://schemas.microsoft.com/office/drawing/2014/main" id="{DA307BB1-84DC-4B00-BD03-D40F135A67FB}"/>
              </a:ext>
            </a:extLst>
          </p:cNvPr>
          <p:cNvSpPr>
            <a:spLocks noGrp="1"/>
          </p:cNvSpPr>
          <p:nvPr>
            <p:ph type="body" sz="quarter" idx="11"/>
          </p:nvPr>
        </p:nvSpPr>
        <p:spPr/>
        <p:txBody>
          <a:bodyPr>
            <a:noAutofit/>
          </a:bodyPr>
          <a:lstStyle/>
          <a:p>
            <a:pPr>
              <a:spcBef>
                <a:spcPts val="500"/>
              </a:spcBef>
            </a:pPr>
            <a:r>
              <a:rPr lang="en-US" altLang="en-US" sz="2800" dirty="0"/>
              <a:t>Cash Flow Worksheet is used to analyze general fund and Preschool cash flow.</a:t>
            </a:r>
          </a:p>
          <a:p>
            <a:pPr>
              <a:spcBef>
                <a:spcPts val="500"/>
              </a:spcBef>
            </a:pPr>
            <a:r>
              <a:rPr lang="en-US" altLang="en-US" sz="2800" dirty="0"/>
              <a:t>Districts must include Preschool costs in the application. </a:t>
            </a:r>
          </a:p>
          <a:p>
            <a:pPr>
              <a:spcBef>
                <a:spcPts val="500"/>
              </a:spcBef>
            </a:pPr>
            <a:r>
              <a:rPr lang="en-US" altLang="en-US" sz="2800" dirty="0"/>
              <a:t>See Q&amp;A item 16 for guidance on specific Preschool entry on the cash flow worksheet.</a:t>
            </a:r>
          </a:p>
        </p:txBody>
      </p:sp>
      <p:sp>
        <p:nvSpPr>
          <p:cNvPr id="5" name="Slide Number Placeholder 4">
            <a:extLst>
              <a:ext uri="{FF2B5EF4-FFF2-40B4-BE49-F238E27FC236}">
                <a16:creationId xmlns:a16="http://schemas.microsoft.com/office/drawing/2014/main" id="{49F35658-4396-4DCD-BF66-CFA583F6D68B}"/>
              </a:ext>
            </a:extLst>
          </p:cNvPr>
          <p:cNvSpPr>
            <a:spLocks noGrp="1"/>
          </p:cNvSpPr>
          <p:nvPr>
            <p:ph type="sldNum" sz="quarter" idx="10"/>
          </p:nvPr>
        </p:nvSpPr>
        <p:spPr/>
        <p:txBody>
          <a:bodyPr/>
          <a:lstStyle/>
          <a:p>
            <a:fld id="{A3D1C70C-36A2-44FC-A083-98959550CFF4}" type="slidenum">
              <a:rPr lang="en-US" smtClean="0"/>
              <a:t>10</a:t>
            </a:fld>
            <a:endParaRPr lang="en-US"/>
          </a:p>
        </p:txBody>
      </p:sp>
    </p:spTree>
    <p:extLst>
      <p:ext uri="{BB962C8B-B14F-4D97-AF65-F5344CB8AC3E}">
        <p14:creationId xmlns:p14="http://schemas.microsoft.com/office/powerpoint/2010/main" val="115914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C2D528C-8069-4A22-8612-17FABEB5B983}"/>
              </a:ext>
            </a:extLst>
          </p:cNvPr>
          <p:cNvSpPr>
            <a:spLocks noGrp="1"/>
          </p:cNvSpPr>
          <p:nvPr>
            <p:ph type="title"/>
          </p:nvPr>
        </p:nvSpPr>
        <p:spPr/>
        <p:txBody>
          <a:bodyPr/>
          <a:lstStyle/>
          <a:p>
            <a:r>
              <a:rPr lang="en-US" dirty="0"/>
              <a:t>County Approval Form</a:t>
            </a:r>
          </a:p>
        </p:txBody>
      </p:sp>
      <p:sp>
        <p:nvSpPr>
          <p:cNvPr id="7" name="Text Placeholder 6">
            <a:extLst>
              <a:ext uri="{FF2B5EF4-FFF2-40B4-BE49-F238E27FC236}">
                <a16:creationId xmlns:a16="http://schemas.microsoft.com/office/drawing/2014/main" id="{DA307BB1-84DC-4B00-BD03-D40F135A67FB}"/>
              </a:ext>
            </a:extLst>
          </p:cNvPr>
          <p:cNvSpPr>
            <a:spLocks noGrp="1"/>
          </p:cNvSpPr>
          <p:nvPr>
            <p:ph type="body" sz="quarter" idx="11"/>
          </p:nvPr>
        </p:nvSpPr>
        <p:spPr>
          <a:xfrm>
            <a:off x="171451" y="1449421"/>
            <a:ext cx="11849100" cy="4576729"/>
          </a:xfrm>
        </p:spPr>
        <p:txBody>
          <a:bodyPr>
            <a:noAutofit/>
          </a:bodyPr>
          <a:lstStyle/>
          <a:p>
            <a:pPr>
              <a:spcBef>
                <a:spcPts val="500"/>
              </a:spcBef>
            </a:pPr>
            <a:r>
              <a:rPr lang="en-US" altLang="en-US" sz="2800" dirty="0"/>
              <a:t>The County Approval Form will be provided to the county offices through Microsoft Teams.</a:t>
            </a:r>
          </a:p>
          <a:p>
            <a:pPr>
              <a:spcBef>
                <a:spcPts val="500"/>
              </a:spcBef>
            </a:pPr>
            <a:r>
              <a:rPr lang="en-US" altLang="en-US" sz="2800" dirty="0"/>
              <a:t>The maximum allowable approved principal should be the lesser of:</a:t>
            </a:r>
          </a:p>
          <a:p>
            <a:pPr lvl="1"/>
            <a:r>
              <a:rPr lang="en-US" altLang="en-US" sz="2800" dirty="0"/>
              <a:t> Line 20 on the Cash Flow Worksheet (if negative), or </a:t>
            </a:r>
          </a:p>
          <a:p>
            <a:pPr lvl="1"/>
            <a:r>
              <a:rPr lang="en-US" altLang="en-US" sz="2800" dirty="0"/>
              <a:t> The amount of the June state aid payments.</a:t>
            </a:r>
          </a:p>
        </p:txBody>
      </p:sp>
      <p:sp>
        <p:nvSpPr>
          <p:cNvPr id="5" name="Slide Number Placeholder 4">
            <a:extLst>
              <a:ext uri="{FF2B5EF4-FFF2-40B4-BE49-F238E27FC236}">
                <a16:creationId xmlns:a16="http://schemas.microsoft.com/office/drawing/2014/main" id="{49F35658-4396-4DCD-BF66-CFA583F6D68B}"/>
              </a:ext>
            </a:extLst>
          </p:cNvPr>
          <p:cNvSpPr>
            <a:spLocks noGrp="1"/>
          </p:cNvSpPr>
          <p:nvPr>
            <p:ph type="sldNum" sz="quarter" idx="10"/>
          </p:nvPr>
        </p:nvSpPr>
        <p:spPr/>
        <p:txBody>
          <a:bodyPr/>
          <a:lstStyle/>
          <a:p>
            <a:fld id="{A3D1C70C-36A2-44FC-A083-98959550CFF4}" type="slidenum">
              <a:rPr lang="en-US" smtClean="0"/>
              <a:t>11</a:t>
            </a:fld>
            <a:endParaRPr lang="en-US"/>
          </a:p>
        </p:txBody>
      </p:sp>
    </p:spTree>
    <p:extLst>
      <p:ext uri="{BB962C8B-B14F-4D97-AF65-F5344CB8AC3E}">
        <p14:creationId xmlns:p14="http://schemas.microsoft.com/office/powerpoint/2010/main" val="3766082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EF964-2230-4E9E-B8A3-858FD7064E31}"/>
              </a:ext>
            </a:extLst>
          </p:cNvPr>
          <p:cNvSpPr>
            <a:spLocks noGrp="1"/>
          </p:cNvSpPr>
          <p:nvPr>
            <p:ph type="title"/>
          </p:nvPr>
        </p:nvSpPr>
        <p:spPr>
          <a:xfrm>
            <a:off x="1333960" y="359272"/>
            <a:ext cx="10096959" cy="747579"/>
          </a:xfrm>
        </p:spPr>
        <p:txBody>
          <a:bodyPr/>
          <a:lstStyle/>
          <a:p>
            <a:r>
              <a:rPr lang="en-US" dirty="0"/>
              <a:t>County Submissions to DOE</a:t>
            </a:r>
          </a:p>
        </p:txBody>
      </p:sp>
      <p:sp>
        <p:nvSpPr>
          <p:cNvPr id="3" name="Text Placeholder 2">
            <a:extLst>
              <a:ext uri="{FF2B5EF4-FFF2-40B4-BE49-F238E27FC236}">
                <a16:creationId xmlns:a16="http://schemas.microsoft.com/office/drawing/2014/main" id="{DA0C7A98-D6ED-4690-82F3-A462BBDC58FB}"/>
              </a:ext>
            </a:extLst>
          </p:cNvPr>
          <p:cNvSpPr>
            <a:spLocks noGrp="1"/>
          </p:cNvSpPr>
          <p:nvPr>
            <p:ph type="body" sz="quarter" idx="11"/>
          </p:nvPr>
        </p:nvSpPr>
        <p:spPr/>
        <p:txBody>
          <a:bodyPr>
            <a:normAutofit fontScale="25000" lnSpcReduction="20000"/>
          </a:bodyPr>
          <a:lstStyle/>
          <a:p>
            <a:pPr marL="0" indent="0">
              <a:lnSpc>
                <a:spcPct val="128000"/>
              </a:lnSpc>
              <a:spcBef>
                <a:spcPts val="500"/>
              </a:spcBef>
              <a:buNone/>
            </a:pPr>
            <a:r>
              <a:rPr lang="en-US" altLang="en-US" sz="9600" dirty="0"/>
              <a:t>Items to be submitted to Fiscal Policy and Planning (in the Microsoft Teams channel “Borrowing on Delayed State Aid”) are:</a:t>
            </a:r>
          </a:p>
          <a:p>
            <a:pPr lvl="1">
              <a:lnSpc>
                <a:spcPct val="128000"/>
              </a:lnSpc>
            </a:pPr>
            <a:r>
              <a:rPr lang="en-US" altLang="en-US" sz="8800" dirty="0"/>
              <a:t>Completed County Approval Form</a:t>
            </a:r>
          </a:p>
          <a:p>
            <a:pPr lvl="1">
              <a:lnSpc>
                <a:spcPct val="128000"/>
              </a:lnSpc>
            </a:pPr>
            <a:r>
              <a:rPr lang="en-US" altLang="en-US" sz="8800" dirty="0"/>
              <a:t>District Application</a:t>
            </a:r>
          </a:p>
          <a:p>
            <a:pPr lvl="1">
              <a:lnSpc>
                <a:spcPct val="128000"/>
              </a:lnSpc>
            </a:pPr>
            <a:r>
              <a:rPr lang="en-US" altLang="en-US" sz="8800" dirty="0"/>
              <a:t>Cash Flow Worksheet</a:t>
            </a:r>
          </a:p>
          <a:p>
            <a:pPr lvl="1">
              <a:lnSpc>
                <a:spcPct val="128000"/>
              </a:lnSpc>
            </a:pPr>
            <a:r>
              <a:rPr lang="en-US" altLang="en-US" sz="8800" dirty="0"/>
              <a:t>Bank Letter Confirming Interest Rate</a:t>
            </a:r>
          </a:p>
          <a:p>
            <a:pPr lvl="1">
              <a:lnSpc>
                <a:spcPct val="128000"/>
              </a:lnSpc>
            </a:pPr>
            <a:r>
              <a:rPr lang="en-US" altLang="en-US" sz="8800" dirty="0"/>
              <a:t>Signed Promissory Note</a:t>
            </a:r>
          </a:p>
          <a:p>
            <a:pPr lvl="1">
              <a:lnSpc>
                <a:spcPct val="128000"/>
              </a:lnSpc>
            </a:pPr>
            <a:r>
              <a:rPr lang="en-US" altLang="en-US" sz="8800" dirty="0"/>
              <a:t>Data collection form, summarizing all county-approved applications</a:t>
            </a:r>
          </a:p>
          <a:p>
            <a:pPr marL="0" indent="0">
              <a:buNone/>
            </a:pPr>
            <a:endParaRPr lang="en-US" dirty="0"/>
          </a:p>
        </p:txBody>
      </p:sp>
      <p:sp>
        <p:nvSpPr>
          <p:cNvPr id="4" name="Slide Number Placeholder 3">
            <a:extLst>
              <a:ext uri="{FF2B5EF4-FFF2-40B4-BE49-F238E27FC236}">
                <a16:creationId xmlns:a16="http://schemas.microsoft.com/office/drawing/2014/main" id="{794BE4E2-C477-4565-8240-6CFCCC63E1EE}"/>
              </a:ext>
            </a:extLst>
          </p:cNvPr>
          <p:cNvSpPr>
            <a:spLocks noGrp="1"/>
          </p:cNvSpPr>
          <p:nvPr>
            <p:ph type="sldNum" sz="quarter" idx="10"/>
          </p:nvPr>
        </p:nvSpPr>
        <p:spPr/>
        <p:txBody>
          <a:bodyPr/>
          <a:lstStyle/>
          <a:p>
            <a:fld id="{A3D1C70C-36A2-44FC-A083-98959550CFF4}" type="slidenum">
              <a:rPr lang="en-US" smtClean="0"/>
              <a:pPr/>
              <a:t>12</a:t>
            </a:fld>
            <a:endParaRPr lang="en-US"/>
          </a:p>
        </p:txBody>
      </p:sp>
    </p:spTree>
    <p:extLst>
      <p:ext uri="{BB962C8B-B14F-4D97-AF65-F5344CB8AC3E}">
        <p14:creationId xmlns:p14="http://schemas.microsoft.com/office/powerpoint/2010/main" val="2341195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8EE92-5E42-45D9-B193-888DFC64EB88}"/>
              </a:ext>
            </a:extLst>
          </p:cNvPr>
          <p:cNvSpPr>
            <a:spLocks noGrp="1"/>
          </p:cNvSpPr>
          <p:nvPr>
            <p:ph type="title"/>
          </p:nvPr>
        </p:nvSpPr>
        <p:spPr/>
        <p:txBody>
          <a:bodyPr/>
          <a:lstStyle/>
          <a:p>
            <a:r>
              <a:rPr lang="en-US" dirty="0"/>
              <a:t>Items Posted on Web </a:t>
            </a:r>
          </a:p>
        </p:txBody>
      </p:sp>
      <p:sp>
        <p:nvSpPr>
          <p:cNvPr id="3" name="Text Placeholder 2">
            <a:extLst>
              <a:ext uri="{FF2B5EF4-FFF2-40B4-BE49-F238E27FC236}">
                <a16:creationId xmlns:a16="http://schemas.microsoft.com/office/drawing/2014/main" id="{3D984661-FC2F-4E28-967C-FADF1733DB16}"/>
              </a:ext>
            </a:extLst>
          </p:cNvPr>
          <p:cNvSpPr>
            <a:spLocks noGrp="1"/>
          </p:cNvSpPr>
          <p:nvPr>
            <p:ph type="body" sz="quarter" idx="11"/>
          </p:nvPr>
        </p:nvSpPr>
        <p:spPr/>
        <p:txBody>
          <a:bodyPr>
            <a:normAutofit/>
          </a:bodyPr>
          <a:lstStyle/>
          <a:p>
            <a:pPr lvl="1"/>
            <a:r>
              <a:rPr lang="en-US" altLang="en-US" sz="2800" dirty="0"/>
              <a:t> Application</a:t>
            </a:r>
          </a:p>
          <a:p>
            <a:pPr lvl="1"/>
            <a:r>
              <a:rPr lang="en-US" altLang="en-US" sz="2800" dirty="0"/>
              <a:t> Cash Flow Worksheet</a:t>
            </a:r>
          </a:p>
          <a:p>
            <a:pPr lvl="1"/>
            <a:r>
              <a:rPr lang="en-US" altLang="en-US" sz="2800" dirty="0"/>
              <a:t> Summary of Borrowing Process</a:t>
            </a:r>
          </a:p>
          <a:p>
            <a:pPr lvl="1"/>
            <a:r>
              <a:rPr lang="en-US" altLang="en-US" sz="2800" dirty="0"/>
              <a:t> Q&amp;A</a:t>
            </a:r>
          </a:p>
          <a:p>
            <a:pPr lvl="1"/>
            <a:r>
              <a:rPr lang="en-US" altLang="en-US" sz="2800" dirty="0"/>
              <a:t> Sample Promissory Note</a:t>
            </a:r>
          </a:p>
          <a:p>
            <a:pPr lvl="1"/>
            <a:r>
              <a:rPr lang="en-US" altLang="en-US" sz="2800"/>
              <a:t> May </a:t>
            </a:r>
            <a:r>
              <a:rPr lang="en-US" altLang="en-US" sz="2800" dirty="0"/>
              <a:t>2025 Memo</a:t>
            </a:r>
            <a:endParaRPr lang="en-US" sz="2800" dirty="0"/>
          </a:p>
        </p:txBody>
      </p:sp>
      <p:sp>
        <p:nvSpPr>
          <p:cNvPr id="4" name="Slide Number Placeholder 3">
            <a:extLst>
              <a:ext uri="{FF2B5EF4-FFF2-40B4-BE49-F238E27FC236}">
                <a16:creationId xmlns:a16="http://schemas.microsoft.com/office/drawing/2014/main" id="{D9025AF2-AA1B-456E-B6B1-6C22B6869090}"/>
              </a:ext>
            </a:extLst>
          </p:cNvPr>
          <p:cNvSpPr>
            <a:spLocks noGrp="1"/>
          </p:cNvSpPr>
          <p:nvPr>
            <p:ph type="sldNum" sz="quarter" idx="10"/>
          </p:nvPr>
        </p:nvSpPr>
        <p:spPr/>
        <p:txBody>
          <a:bodyPr/>
          <a:lstStyle/>
          <a:p>
            <a:fld id="{A3D1C70C-36A2-44FC-A083-98959550CFF4}" type="slidenum">
              <a:rPr lang="en-US" smtClean="0"/>
              <a:pPr/>
              <a:t>2</a:t>
            </a:fld>
            <a:endParaRPr lang="en-US"/>
          </a:p>
        </p:txBody>
      </p:sp>
    </p:spTree>
    <p:extLst>
      <p:ext uri="{BB962C8B-B14F-4D97-AF65-F5344CB8AC3E}">
        <p14:creationId xmlns:p14="http://schemas.microsoft.com/office/powerpoint/2010/main" val="966710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15348-76EC-443B-8695-5FF254478747}"/>
              </a:ext>
            </a:extLst>
          </p:cNvPr>
          <p:cNvSpPr>
            <a:spLocks noGrp="1"/>
          </p:cNvSpPr>
          <p:nvPr>
            <p:ph type="title"/>
          </p:nvPr>
        </p:nvSpPr>
        <p:spPr/>
        <p:txBody>
          <a:bodyPr/>
          <a:lstStyle/>
          <a:p>
            <a:r>
              <a:rPr lang="en-US" dirty="0"/>
              <a:t>Due Dates if Borrowing June 9</a:t>
            </a:r>
          </a:p>
        </p:txBody>
      </p:sp>
      <p:sp>
        <p:nvSpPr>
          <p:cNvPr id="3" name="Text Placeholder 2">
            <a:extLst>
              <a:ext uri="{FF2B5EF4-FFF2-40B4-BE49-F238E27FC236}">
                <a16:creationId xmlns:a16="http://schemas.microsoft.com/office/drawing/2014/main" id="{FB4F4B5F-C733-4E9A-9A04-D6328737C852}"/>
              </a:ext>
            </a:extLst>
          </p:cNvPr>
          <p:cNvSpPr>
            <a:spLocks noGrp="1"/>
          </p:cNvSpPr>
          <p:nvPr>
            <p:ph type="body" sz="quarter" idx="11"/>
          </p:nvPr>
        </p:nvSpPr>
        <p:spPr>
          <a:xfrm>
            <a:off x="171451" y="1605064"/>
            <a:ext cx="11849100" cy="4421086"/>
          </a:xfrm>
        </p:spPr>
        <p:txBody>
          <a:bodyPr>
            <a:normAutofit/>
          </a:bodyPr>
          <a:lstStyle/>
          <a:p>
            <a:pPr lvl="1"/>
            <a:r>
              <a:rPr lang="en-US" altLang="en-US" sz="2800" dirty="0"/>
              <a:t>May 27, 2025:  Applications due to ECS</a:t>
            </a:r>
          </a:p>
          <a:p>
            <a:pPr lvl="1"/>
            <a:r>
              <a:rPr lang="en-US" altLang="en-US" sz="2800" dirty="0"/>
              <a:t>June 6, 2025:  ECS Approval</a:t>
            </a:r>
          </a:p>
          <a:p>
            <a:pPr lvl="1"/>
            <a:r>
              <a:rPr lang="en-US" altLang="en-US" sz="2800" dirty="0"/>
              <a:t>June 13, 2025:  Promissory Note to Finance</a:t>
            </a:r>
          </a:p>
          <a:p>
            <a:pPr lvl="1"/>
            <a:r>
              <a:rPr lang="en-US" altLang="en-US" sz="2800" dirty="0"/>
              <a:t>July 15 or 17, 2025:  Payment to District, for repayment to bank</a:t>
            </a:r>
          </a:p>
        </p:txBody>
      </p:sp>
      <p:sp>
        <p:nvSpPr>
          <p:cNvPr id="4" name="Slide Number Placeholder 3">
            <a:extLst>
              <a:ext uri="{FF2B5EF4-FFF2-40B4-BE49-F238E27FC236}">
                <a16:creationId xmlns:a16="http://schemas.microsoft.com/office/drawing/2014/main" id="{E13FCAF4-8BD1-491A-836F-4C1CBDBA1260}"/>
              </a:ext>
            </a:extLst>
          </p:cNvPr>
          <p:cNvSpPr>
            <a:spLocks noGrp="1"/>
          </p:cNvSpPr>
          <p:nvPr>
            <p:ph type="sldNum" sz="quarter" idx="10"/>
          </p:nvPr>
        </p:nvSpPr>
        <p:spPr/>
        <p:txBody>
          <a:bodyPr/>
          <a:lstStyle/>
          <a:p>
            <a:fld id="{A3D1C70C-36A2-44FC-A083-98959550CFF4}" type="slidenum">
              <a:rPr lang="en-US" smtClean="0"/>
              <a:pPr/>
              <a:t>3</a:t>
            </a:fld>
            <a:endParaRPr lang="en-US"/>
          </a:p>
        </p:txBody>
      </p:sp>
    </p:spTree>
    <p:extLst>
      <p:ext uri="{BB962C8B-B14F-4D97-AF65-F5344CB8AC3E}">
        <p14:creationId xmlns:p14="http://schemas.microsoft.com/office/powerpoint/2010/main" val="439110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15348-76EC-443B-8695-5FF254478747}"/>
              </a:ext>
            </a:extLst>
          </p:cNvPr>
          <p:cNvSpPr>
            <a:spLocks noGrp="1"/>
          </p:cNvSpPr>
          <p:nvPr>
            <p:ph type="title"/>
          </p:nvPr>
        </p:nvSpPr>
        <p:spPr/>
        <p:txBody>
          <a:bodyPr/>
          <a:lstStyle/>
          <a:p>
            <a:r>
              <a:rPr lang="en-US" dirty="0"/>
              <a:t>Due Dates if Borrowing June 23</a:t>
            </a:r>
          </a:p>
        </p:txBody>
      </p:sp>
      <p:sp>
        <p:nvSpPr>
          <p:cNvPr id="3" name="Text Placeholder 2">
            <a:extLst>
              <a:ext uri="{FF2B5EF4-FFF2-40B4-BE49-F238E27FC236}">
                <a16:creationId xmlns:a16="http://schemas.microsoft.com/office/drawing/2014/main" id="{FB4F4B5F-C733-4E9A-9A04-D6328737C852}"/>
              </a:ext>
            </a:extLst>
          </p:cNvPr>
          <p:cNvSpPr>
            <a:spLocks noGrp="1"/>
          </p:cNvSpPr>
          <p:nvPr>
            <p:ph type="body" sz="quarter" idx="11"/>
          </p:nvPr>
        </p:nvSpPr>
        <p:spPr>
          <a:xfrm>
            <a:off x="171451" y="1556426"/>
            <a:ext cx="11849100" cy="4469724"/>
          </a:xfrm>
        </p:spPr>
        <p:txBody>
          <a:bodyPr>
            <a:normAutofit/>
          </a:bodyPr>
          <a:lstStyle/>
          <a:p>
            <a:pPr lvl="1"/>
            <a:r>
              <a:rPr lang="en-US" altLang="en-US" sz="2800" dirty="0"/>
              <a:t>June 12, 2025:  Applications due to ECS</a:t>
            </a:r>
          </a:p>
          <a:p>
            <a:pPr lvl="1"/>
            <a:r>
              <a:rPr lang="en-US" altLang="en-US" sz="2800" dirty="0"/>
              <a:t>June 19, 2025:  ECS Approval</a:t>
            </a:r>
          </a:p>
          <a:p>
            <a:pPr lvl="1"/>
            <a:r>
              <a:rPr lang="en-US" altLang="en-US" sz="2800" dirty="0"/>
              <a:t>June 26, 2025:  Promissory Note to Finance</a:t>
            </a:r>
          </a:p>
          <a:p>
            <a:pPr lvl="1"/>
            <a:r>
              <a:rPr lang="en-US" altLang="en-US" sz="2800" dirty="0"/>
              <a:t>July 15 or 17, 2025:  Payment to District, for repayment to bank</a:t>
            </a:r>
          </a:p>
        </p:txBody>
      </p:sp>
      <p:sp>
        <p:nvSpPr>
          <p:cNvPr id="4" name="Slide Number Placeholder 3">
            <a:extLst>
              <a:ext uri="{FF2B5EF4-FFF2-40B4-BE49-F238E27FC236}">
                <a16:creationId xmlns:a16="http://schemas.microsoft.com/office/drawing/2014/main" id="{E13FCAF4-8BD1-491A-836F-4C1CBDBA1260}"/>
              </a:ext>
            </a:extLst>
          </p:cNvPr>
          <p:cNvSpPr>
            <a:spLocks noGrp="1"/>
          </p:cNvSpPr>
          <p:nvPr>
            <p:ph type="sldNum" sz="quarter" idx="10"/>
          </p:nvPr>
        </p:nvSpPr>
        <p:spPr/>
        <p:txBody>
          <a:bodyPr/>
          <a:lstStyle/>
          <a:p>
            <a:fld id="{A3D1C70C-36A2-44FC-A083-98959550CFF4}" type="slidenum">
              <a:rPr lang="en-US" smtClean="0"/>
              <a:pPr/>
              <a:t>4</a:t>
            </a:fld>
            <a:endParaRPr lang="en-US"/>
          </a:p>
        </p:txBody>
      </p:sp>
    </p:spTree>
    <p:extLst>
      <p:ext uri="{BB962C8B-B14F-4D97-AF65-F5344CB8AC3E}">
        <p14:creationId xmlns:p14="http://schemas.microsoft.com/office/powerpoint/2010/main" val="177559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B1993-CDA0-4C15-9B2E-C30142C2BBEF}"/>
              </a:ext>
            </a:extLst>
          </p:cNvPr>
          <p:cNvSpPr>
            <a:spLocks noGrp="1"/>
          </p:cNvSpPr>
          <p:nvPr>
            <p:ph type="title"/>
          </p:nvPr>
        </p:nvSpPr>
        <p:spPr/>
        <p:txBody>
          <a:bodyPr/>
          <a:lstStyle/>
          <a:p>
            <a:r>
              <a:rPr lang="en-US" dirty="0"/>
              <a:t>Application - Submission Items</a:t>
            </a:r>
          </a:p>
        </p:txBody>
      </p:sp>
      <p:sp>
        <p:nvSpPr>
          <p:cNvPr id="6" name="Content Placeholder 5">
            <a:extLst>
              <a:ext uri="{FF2B5EF4-FFF2-40B4-BE49-F238E27FC236}">
                <a16:creationId xmlns:a16="http://schemas.microsoft.com/office/drawing/2014/main" id="{2C1CC0B2-C123-4C71-8695-0EAE2EE83C17}"/>
              </a:ext>
            </a:extLst>
          </p:cNvPr>
          <p:cNvSpPr>
            <a:spLocks noGrp="1"/>
          </p:cNvSpPr>
          <p:nvPr>
            <p:ph idx="13"/>
          </p:nvPr>
        </p:nvSpPr>
        <p:spPr>
          <a:xfrm>
            <a:off x="155436" y="1566153"/>
            <a:ext cx="11890272" cy="4396074"/>
          </a:xfrm>
        </p:spPr>
        <p:txBody>
          <a:bodyPr/>
          <a:lstStyle/>
          <a:p>
            <a:pPr marL="457200" lvl="1" indent="0">
              <a:buNone/>
            </a:pPr>
            <a:r>
              <a:rPr lang="en-US" altLang="en-US" dirty="0"/>
              <a:t>Application for borrowing includes: </a:t>
            </a:r>
          </a:p>
          <a:p>
            <a:pPr lvl="2"/>
            <a:r>
              <a:rPr lang="en-US" altLang="en-US" dirty="0"/>
              <a:t> Application Form</a:t>
            </a:r>
          </a:p>
          <a:p>
            <a:pPr lvl="2"/>
            <a:r>
              <a:rPr lang="en-US" altLang="en-US" dirty="0"/>
              <a:t> Cash Flow Worksheet</a:t>
            </a:r>
          </a:p>
          <a:p>
            <a:pPr lvl="2"/>
            <a:r>
              <a:rPr lang="en-US" altLang="en-US" dirty="0"/>
              <a:t> Supporting Documentation</a:t>
            </a:r>
          </a:p>
          <a:p>
            <a:pPr lvl="2"/>
            <a:r>
              <a:rPr lang="en-US" altLang="en-US" dirty="0"/>
              <a:t> Written Bank Proposal (this is a required submission for interest cost to be reimbursed)</a:t>
            </a:r>
          </a:p>
        </p:txBody>
      </p:sp>
      <p:sp>
        <p:nvSpPr>
          <p:cNvPr id="4" name="Slide Number Placeholder 3">
            <a:extLst>
              <a:ext uri="{FF2B5EF4-FFF2-40B4-BE49-F238E27FC236}">
                <a16:creationId xmlns:a16="http://schemas.microsoft.com/office/drawing/2014/main" id="{893B751B-086A-4725-8733-9CA46EED7C05}"/>
              </a:ext>
            </a:extLst>
          </p:cNvPr>
          <p:cNvSpPr>
            <a:spLocks noGrp="1"/>
          </p:cNvSpPr>
          <p:nvPr>
            <p:ph type="sldNum" sz="quarter" idx="12"/>
          </p:nvPr>
        </p:nvSpPr>
        <p:spPr/>
        <p:txBody>
          <a:bodyPr/>
          <a:lstStyle/>
          <a:p>
            <a:fld id="{A3D1C70C-36A2-44FC-A083-98959550CFF4}" type="slidenum">
              <a:rPr lang="en-US" smtClean="0"/>
              <a:pPr/>
              <a:t>5</a:t>
            </a:fld>
            <a:endParaRPr lang="en-US"/>
          </a:p>
        </p:txBody>
      </p:sp>
    </p:spTree>
    <p:extLst>
      <p:ext uri="{BB962C8B-B14F-4D97-AF65-F5344CB8AC3E}">
        <p14:creationId xmlns:p14="http://schemas.microsoft.com/office/powerpoint/2010/main" val="2172825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EC1C8-FFA1-4E8E-AE0C-FE0DFFF999F8}"/>
              </a:ext>
            </a:extLst>
          </p:cNvPr>
          <p:cNvSpPr>
            <a:spLocks noGrp="1"/>
          </p:cNvSpPr>
          <p:nvPr>
            <p:ph type="title"/>
          </p:nvPr>
        </p:nvSpPr>
        <p:spPr/>
        <p:txBody>
          <a:bodyPr/>
          <a:lstStyle/>
          <a:p>
            <a:r>
              <a:rPr lang="en-US" dirty="0"/>
              <a:t>Application - Term of Note</a:t>
            </a:r>
          </a:p>
        </p:txBody>
      </p:sp>
      <p:sp>
        <p:nvSpPr>
          <p:cNvPr id="3" name="Text Placeholder 2">
            <a:extLst>
              <a:ext uri="{FF2B5EF4-FFF2-40B4-BE49-F238E27FC236}">
                <a16:creationId xmlns:a16="http://schemas.microsoft.com/office/drawing/2014/main" id="{21660DA5-318E-4684-A68E-9834D7EAD86F}"/>
              </a:ext>
            </a:extLst>
          </p:cNvPr>
          <p:cNvSpPr>
            <a:spLocks noGrp="1"/>
          </p:cNvSpPr>
          <p:nvPr>
            <p:ph type="body" sz="quarter" idx="11"/>
          </p:nvPr>
        </p:nvSpPr>
        <p:spPr/>
        <p:txBody>
          <a:bodyPr/>
          <a:lstStyle/>
          <a:p>
            <a:pPr marL="0" indent="0">
              <a:spcBef>
                <a:spcPts val="500"/>
              </a:spcBef>
              <a:buNone/>
            </a:pPr>
            <a:r>
              <a:rPr lang="en-US" altLang="en-US" sz="2800" dirty="0"/>
              <a:t>Term of note:</a:t>
            </a:r>
          </a:p>
          <a:p>
            <a:pPr lvl="1"/>
            <a:r>
              <a:rPr lang="en-US" altLang="en-US" sz="2800" dirty="0"/>
              <a:t> The loan effective date must be between June 9 and June 30, 2025.</a:t>
            </a:r>
          </a:p>
          <a:p>
            <a:pPr lvl="1"/>
            <a:r>
              <a:rPr lang="en-US" altLang="en-US" sz="2800" dirty="0"/>
              <a:t> A loan effective date between June 23 and June 30, 2025 is recommended if the loan amount is less than the June 23, 2025 state aid payment – for the portion attributable to the June 23, 2025 payment.  </a:t>
            </a:r>
          </a:p>
          <a:p>
            <a:pPr lvl="1"/>
            <a:r>
              <a:rPr lang="en-US" altLang="en-US" sz="2800" dirty="0"/>
              <a:t> The loan maturity date will be July 15 or July 17, 2025.</a:t>
            </a:r>
          </a:p>
        </p:txBody>
      </p:sp>
      <p:sp>
        <p:nvSpPr>
          <p:cNvPr id="4" name="Slide Number Placeholder 3">
            <a:extLst>
              <a:ext uri="{FF2B5EF4-FFF2-40B4-BE49-F238E27FC236}">
                <a16:creationId xmlns:a16="http://schemas.microsoft.com/office/drawing/2014/main" id="{D99DFBBC-1B1A-4716-BC4C-A018AC2E9D9E}"/>
              </a:ext>
            </a:extLst>
          </p:cNvPr>
          <p:cNvSpPr>
            <a:spLocks noGrp="1"/>
          </p:cNvSpPr>
          <p:nvPr>
            <p:ph type="sldNum" sz="quarter" idx="10"/>
          </p:nvPr>
        </p:nvSpPr>
        <p:spPr/>
        <p:txBody>
          <a:bodyPr/>
          <a:lstStyle/>
          <a:p>
            <a:fld id="{A3D1C70C-36A2-44FC-A083-98959550CFF4}" type="slidenum">
              <a:rPr lang="en-US" smtClean="0"/>
              <a:pPr/>
              <a:t>6</a:t>
            </a:fld>
            <a:endParaRPr lang="en-US"/>
          </a:p>
        </p:txBody>
      </p:sp>
    </p:spTree>
    <p:extLst>
      <p:ext uri="{BB962C8B-B14F-4D97-AF65-F5344CB8AC3E}">
        <p14:creationId xmlns:p14="http://schemas.microsoft.com/office/powerpoint/2010/main" val="3617366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DA73C-9809-41A0-9801-3F9AE9C07058}"/>
              </a:ext>
            </a:extLst>
          </p:cNvPr>
          <p:cNvSpPr>
            <a:spLocks noGrp="1"/>
          </p:cNvSpPr>
          <p:nvPr>
            <p:ph type="title"/>
          </p:nvPr>
        </p:nvSpPr>
        <p:spPr/>
        <p:txBody>
          <a:bodyPr/>
          <a:lstStyle/>
          <a:p>
            <a:r>
              <a:rPr lang="en-US" dirty="0"/>
              <a:t>Application - Interest Rate</a:t>
            </a:r>
          </a:p>
        </p:txBody>
      </p:sp>
      <p:sp>
        <p:nvSpPr>
          <p:cNvPr id="3" name="Text Placeholder 2">
            <a:extLst>
              <a:ext uri="{FF2B5EF4-FFF2-40B4-BE49-F238E27FC236}">
                <a16:creationId xmlns:a16="http://schemas.microsoft.com/office/drawing/2014/main" id="{BF82FD82-D193-4C98-BFBE-A0C75578CFE9}"/>
              </a:ext>
            </a:extLst>
          </p:cNvPr>
          <p:cNvSpPr>
            <a:spLocks noGrp="1"/>
          </p:cNvSpPr>
          <p:nvPr>
            <p:ph type="body" sz="quarter" idx="11"/>
          </p:nvPr>
        </p:nvSpPr>
        <p:spPr>
          <a:xfrm>
            <a:off x="171450" y="1507787"/>
            <a:ext cx="11849100" cy="4381619"/>
          </a:xfrm>
        </p:spPr>
        <p:txBody>
          <a:bodyPr>
            <a:noAutofit/>
          </a:bodyPr>
          <a:lstStyle/>
          <a:p>
            <a:pPr marL="0" indent="0">
              <a:spcBef>
                <a:spcPts val="500"/>
              </a:spcBef>
              <a:buNone/>
            </a:pPr>
            <a:r>
              <a:rPr lang="en-US" altLang="en-US" sz="2800" dirty="0"/>
              <a:t>Interest Rate:</a:t>
            </a:r>
          </a:p>
          <a:p>
            <a:pPr marL="0" indent="0">
              <a:spcBef>
                <a:spcPts val="500"/>
              </a:spcBef>
              <a:buNone/>
            </a:pPr>
            <a:r>
              <a:rPr lang="en-US" altLang="en-US" sz="2800" dirty="0"/>
              <a:t>The Executive County Superintendents (ECS) should review the interest rates on loan applications received and notify districts if the interest rate obtained by the bank does not appear reasonable in comparison to other banks in the area. </a:t>
            </a:r>
          </a:p>
        </p:txBody>
      </p:sp>
      <p:sp>
        <p:nvSpPr>
          <p:cNvPr id="4" name="Slide Number Placeholder 3">
            <a:extLst>
              <a:ext uri="{FF2B5EF4-FFF2-40B4-BE49-F238E27FC236}">
                <a16:creationId xmlns:a16="http://schemas.microsoft.com/office/drawing/2014/main" id="{06FC0164-DF27-4A67-BA50-3DFB11B497AC}"/>
              </a:ext>
            </a:extLst>
          </p:cNvPr>
          <p:cNvSpPr>
            <a:spLocks noGrp="1"/>
          </p:cNvSpPr>
          <p:nvPr>
            <p:ph type="sldNum" sz="quarter" idx="10"/>
          </p:nvPr>
        </p:nvSpPr>
        <p:spPr/>
        <p:txBody>
          <a:bodyPr/>
          <a:lstStyle/>
          <a:p>
            <a:fld id="{A3D1C70C-36A2-44FC-A083-98959550CFF4}" type="slidenum">
              <a:rPr lang="en-US" smtClean="0"/>
              <a:pPr/>
              <a:t>7</a:t>
            </a:fld>
            <a:endParaRPr lang="en-US"/>
          </a:p>
        </p:txBody>
      </p:sp>
    </p:spTree>
    <p:extLst>
      <p:ext uri="{BB962C8B-B14F-4D97-AF65-F5344CB8AC3E}">
        <p14:creationId xmlns:p14="http://schemas.microsoft.com/office/powerpoint/2010/main" val="127499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B0E66-DC94-4022-BBF4-3EA857AFBA26}"/>
              </a:ext>
            </a:extLst>
          </p:cNvPr>
          <p:cNvSpPr>
            <a:spLocks noGrp="1"/>
          </p:cNvSpPr>
          <p:nvPr>
            <p:ph type="title"/>
          </p:nvPr>
        </p:nvSpPr>
        <p:spPr/>
        <p:txBody>
          <a:bodyPr/>
          <a:lstStyle/>
          <a:p>
            <a:r>
              <a:rPr lang="en-US" dirty="0"/>
              <a:t>Cash Flow Worksheet</a:t>
            </a:r>
          </a:p>
        </p:txBody>
      </p:sp>
      <p:sp>
        <p:nvSpPr>
          <p:cNvPr id="3" name="Text Placeholder 2">
            <a:extLst>
              <a:ext uri="{FF2B5EF4-FFF2-40B4-BE49-F238E27FC236}">
                <a16:creationId xmlns:a16="http://schemas.microsoft.com/office/drawing/2014/main" id="{DB47E419-9F8E-4C24-B81F-61302334BEE2}"/>
              </a:ext>
            </a:extLst>
          </p:cNvPr>
          <p:cNvSpPr>
            <a:spLocks noGrp="1"/>
          </p:cNvSpPr>
          <p:nvPr>
            <p:ph type="body" sz="quarter" idx="11"/>
          </p:nvPr>
        </p:nvSpPr>
        <p:spPr/>
        <p:txBody>
          <a:bodyPr>
            <a:noAutofit/>
          </a:bodyPr>
          <a:lstStyle/>
          <a:p>
            <a:pPr>
              <a:spcBef>
                <a:spcPts val="500"/>
              </a:spcBef>
            </a:pPr>
            <a:r>
              <a:rPr lang="en-US" altLang="en-US" sz="2800" dirty="0"/>
              <a:t>Line 1 - Bank balances April 30, 2025 </a:t>
            </a:r>
          </a:p>
          <a:p>
            <a:pPr lvl="1"/>
            <a:r>
              <a:rPr lang="en-US" altLang="en-US" sz="2800" dirty="0"/>
              <a:t> Submit bank reconciliations as support</a:t>
            </a:r>
          </a:p>
          <a:p>
            <a:pPr>
              <a:spcBef>
                <a:spcPts val="500"/>
              </a:spcBef>
            </a:pPr>
            <a:r>
              <a:rPr lang="en-US" altLang="en-US" sz="2800" dirty="0"/>
              <a:t>Line 13 - Add estimated revenues for months May and June 2025</a:t>
            </a:r>
          </a:p>
          <a:p>
            <a:pPr>
              <a:spcBef>
                <a:spcPts val="500"/>
              </a:spcBef>
            </a:pPr>
            <a:r>
              <a:rPr lang="en-US" altLang="en-US" sz="2800" dirty="0"/>
              <a:t>Line 19 - Deduct estimated expenditures for months May and June 2025</a:t>
            </a:r>
          </a:p>
          <a:p>
            <a:pPr lvl="1"/>
            <a:r>
              <a:rPr lang="en-US" altLang="en-US" sz="2800" dirty="0"/>
              <a:t> A/P register and vendor listing as support</a:t>
            </a:r>
          </a:p>
          <a:p>
            <a:pPr>
              <a:spcBef>
                <a:spcPts val="500"/>
              </a:spcBef>
            </a:pPr>
            <a:r>
              <a:rPr lang="en-US" altLang="en-US" sz="2800" dirty="0"/>
              <a:t>Line 20 – Represents the maximum potential needed to borrow.</a:t>
            </a:r>
          </a:p>
        </p:txBody>
      </p:sp>
      <p:sp>
        <p:nvSpPr>
          <p:cNvPr id="4" name="Slide Number Placeholder 3">
            <a:extLst>
              <a:ext uri="{FF2B5EF4-FFF2-40B4-BE49-F238E27FC236}">
                <a16:creationId xmlns:a16="http://schemas.microsoft.com/office/drawing/2014/main" id="{7B188B16-A753-41CF-A935-261699A37028}"/>
              </a:ext>
            </a:extLst>
          </p:cNvPr>
          <p:cNvSpPr>
            <a:spLocks noGrp="1"/>
          </p:cNvSpPr>
          <p:nvPr>
            <p:ph type="sldNum" sz="quarter" idx="10"/>
          </p:nvPr>
        </p:nvSpPr>
        <p:spPr/>
        <p:txBody>
          <a:bodyPr/>
          <a:lstStyle/>
          <a:p>
            <a:fld id="{A3D1C70C-36A2-44FC-A083-98959550CFF4}" type="slidenum">
              <a:rPr lang="en-US" smtClean="0"/>
              <a:pPr/>
              <a:t>8</a:t>
            </a:fld>
            <a:endParaRPr lang="en-US"/>
          </a:p>
        </p:txBody>
      </p:sp>
    </p:spTree>
    <p:extLst>
      <p:ext uri="{BB962C8B-B14F-4D97-AF65-F5344CB8AC3E}">
        <p14:creationId xmlns:p14="http://schemas.microsoft.com/office/powerpoint/2010/main" val="2641087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C2D528C-8069-4A22-8612-17FABEB5B983}"/>
              </a:ext>
            </a:extLst>
          </p:cNvPr>
          <p:cNvSpPr>
            <a:spLocks noGrp="1"/>
          </p:cNvSpPr>
          <p:nvPr>
            <p:ph type="title"/>
          </p:nvPr>
        </p:nvSpPr>
        <p:spPr/>
        <p:txBody>
          <a:bodyPr/>
          <a:lstStyle/>
          <a:p>
            <a:r>
              <a:rPr lang="en-US" dirty="0"/>
              <a:t>Cash Flow Worksheet (continued)</a:t>
            </a:r>
          </a:p>
        </p:txBody>
      </p:sp>
      <p:sp>
        <p:nvSpPr>
          <p:cNvPr id="7" name="Text Placeholder 6">
            <a:extLst>
              <a:ext uri="{FF2B5EF4-FFF2-40B4-BE49-F238E27FC236}">
                <a16:creationId xmlns:a16="http://schemas.microsoft.com/office/drawing/2014/main" id="{DA307BB1-84DC-4B00-BD03-D40F135A67FB}"/>
              </a:ext>
            </a:extLst>
          </p:cNvPr>
          <p:cNvSpPr>
            <a:spLocks noGrp="1"/>
          </p:cNvSpPr>
          <p:nvPr>
            <p:ph type="body" sz="quarter" idx="11"/>
          </p:nvPr>
        </p:nvSpPr>
        <p:spPr/>
        <p:txBody>
          <a:bodyPr>
            <a:normAutofit fontScale="92500"/>
          </a:bodyPr>
          <a:lstStyle/>
          <a:p>
            <a:pPr>
              <a:lnSpc>
                <a:spcPct val="118000"/>
              </a:lnSpc>
              <a:spcBef>
                <a:spcPts val="500"/>
              </a:spcBef>
            </a:pPr>
            <a:r>
              <a:rPr lang="en-US" altLang="en-US" sz="2800" dirty="0"/>
              <a:t>Lines 21 to 23 represent federal programs in the district. This section is used to assess if the district has federal funds available for draw-down that may improve cash position.</a:t>
            </a:r>
          </a:p>
          <a:p>
            <a:pPr>
              <a:lnSpc>
                <a:spcPct val="118000"/>
              </a:lnSpc>
              <a:spcBef>
                <a:spcPts val="500"/>
              </a:spcBef>
            </a:pPr>
            <a:r>
              <a:rPr lang="en-US" altLang="en-US" sz="2800" dirty="0"/>
              <a:t>Line 24 (Line 22 less Line 23) represents the difference between federal program expenditures made and the federal reimbursements received.</a:t>
            </a:r>
          </a:p>
          <a:p>
            <a:pPr lvl="1">
              <a:lnSpc>
                <a:spcPct val="118000"/>
              </a:lnSpc>
            </a:pPr>
            <a:r>
              <a:rPr lang="en-US" altLang="en-US" sz="2800" dirty="0"/>
              <a:t> Explanation of the amount receivable is required.</a:t>
            </a:r>
          </a:p>
          <a:p>
            <a:pPr lvl="1">
              <a:lnSpc>
                <a:spcPct val="118000"/>
              </a:lnSpc>
            </a:pPr>
            <a:r>
              <a:rPr lang="en-US" altLang="en-US" sz="2800" dirty="0"/>
              <a:t> Districts should draw funds on a timely basis and should not change bank accounts mid-process.</a:t>
            </a:r>
          </a:p>
        </p:txBody>
      </p:sp>
      <p:sp>
        <p:nvSpPr>
          <p:cNvPr id="5" name="Slide Number Placeholder 4">
            <a:extLst>
              <a:ext uri="{FF2B5EF4-FFF2-40B4-BE49-F238E27FC236}">
                <a16:creationId xmlns:a16="http://schemas.microsoft.com/office/drawing/2014/main" id="{49F35658-4396-4DCD-BF66-CFA583F6D68B}"/>
              </a:ext>
            </a:extLst>
          </p:cNvPr>
          <p:cNvSpPr>
            <a:spLocks noGrp="1"/>
          </p:cNvSpPr>
          <p:nvPr>
            <p:ph type="sldNum" sz="quarter" idx="10"/>
          </p:nvPr>
        </p:nvSpPr>
        <p:spPr/>
        <p:txBody>
          <a:bodyPr/>
          <a:lstStyle/>
          <a:p>
            <a:fld id="{A3D1C70C-36A2-44FC-A083-98959550CFF4}" type="slidenum">
              <a:rPr lang="en-US" smtClean="0"/>
              <a:t>9</a:t>
            </a:fld>
            <a:endParaRPr lang="en-US"/>
          </a:p>
        </p:txBody>
      </p:sp>
    </p:spTree>
    <p:extLst>
      <p:ext uri="{BB962C8B-B14F-4D97-AF65-F5344CB8AC3E}">
        <p14:creationId xmlns:p14="http://schemas.microsoft.com/office/powerpoint/2010/main" val="2249833558"/>
      </p:ext>
    </p:extLst>
  </p:cSld>
  <p:clrMapOvr>
    <a:masterClrMapping/>
  </p:clrMapOvr>
</p:sld>
</file>

<file path=ppt/theme/theme1.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8 - Defeated Budget 22-23_et" id="{D3D62402-B796-4CEA-BA52-B70F9BC4ACFB}" vid="{F2BB8914-04C4-4D0A-9CD4-FAAD69E338FF}"/>
    </a:ext>
  </a:extLst>
</a:theme>
</file>

<file path=ppt/theme/theme2.xml><?xml version="1.0" encoding="utf-8"?>
<a:theme xmlns:a="http://schemas.openxmlformats.org/drawingml/2006/main" name="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8 - Defeated Budget 22-23_et" id="{D3D62402-B796-4CEA-BA52-B70F9BC4ACFB}" vid="{F0C0DB25-FF17-4895-87DC-0F38722FF6EE}"/>
    </a:ext>
  </a:extLst>
</a:theme>
</file>

<file path=ppt/theme/theme3.xml><?xml version="1.0" encoding="utf-8"?>
<a:theme xmlns:a="http://schemas.openxmlformats.org/drawingml/2006/main" name="NJDOE_SectionTit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8 - Defeated Budget 22-23_et" id="{D3D62402-B796-4CEA-BA52-B70F9BC4ACFB}" vid="{6FDB72C2-A371-4727-94A2-AD8B0B67666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184</TotalTime>
  <Words>613</Words>
  <Application>Microsoft Office PowerPoint</Application>
  <PresentationFormat>Widescreen</PresentationFormat>
  <Paragraphs>74</Paragraphs>
  <Slides>12</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12</vt:i4>
      </vt:variant>
    </vt:vector>
  </HeadingPairs>
  <TitlesOfParts>
    <vt:vector size="18" baseType="lpstr">
      <vt:lpstr>Arial</vt:lpstr>
      <vt:lpstr>Calibri</vt:lpstr>
      <vt:lpstr>Palatino Linotype</vt:lpstr>
      <vt:lpstr>NDJOE_Main</vt:lpstr>
      <vt:lpstr>NJDOE_TitleSlide</vt:lpstr>
      <vt:lpstr>NJDOE_SectionTitle</vt:lpstr>
      <vt:lpstr>Delayed June 2025 State Aid Borrowing Process</vt:lpstr>
      <vt:lpstr>Items Posted on Web </vt:lpstr>
      <vt:lpstr>Due Dates if Borrowing June 9</vt:lpstr>
      <vt:lpstr>Due Dates if Borrowing June 23</vt:lpstr>
      <vt:lpstr>Application - Submission Items</vt:lpstr>
      <vt:lpstr>Application - Term of Note</vt:lpstr>
      <vt:lpstr>Application - Interest Rate</vt:lpstr>
      <vt:lpstr>Cash Flow Worksheet</vt:lpstr>
      <vt:lpstr>Cash Flow Worksheet (continued)</vt:lpstr>
      <vt:lpstr>Cash Flow Worksheet includes Preschool</vt:lpstr>
      <vt:lpstr>County Approval Form</vt:lpstr>
      <vt:lpstr>County Submissions to DOE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Delayed State Aid Borrowing Process</dc:title>
  <dc:creator>New Jersey Department of Education</dc:creator>
  <cp:lastModifiedBy>Gorman, Stephanie</cp:lastModifiedBy>
  <cp:revision>58</cp:revision>
  <dcterms:created xsi:type="dcterms:W3CDTF">2021-09-17T18:04:56Z</dcterms:created>
  <dcterms:modified xsi:type="dcterms:W3CDTF">2025-04-24T13:47:18Z</dcterms:modified>
</cp:coreProperties>
</file>