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20"/>
  </p:notesMasterIdLst>
  <p:sldIdLst>
    <p:sldId id="256" r:id="rId3"/>
    <p:sldId id="451" r:id="rId4"/>
    <p:sldId id="445" r:id="rId5"/>
    <p:sldId id="258" r:id="rId6"/>
    <p:sldId id="446" r:id="rId7"/>
    <p:sldId id="447" r:id="rId8"/>
    <p:sldId id="261" r:id="rId9"/>
    <p:sldId id="262" r:id="rId10"/>
    <p:sldId id="263" r:id="rId11"/>
    <p:sldId id="448" r:id="rId12"/>
    <p:sldId id="449" r:id="rId13"/>
    <p:sldId id="266" r:id="rId14"/>
    <p:sldId id="450" r:id="rId15"/>
    <p:sldId id="267" r:id="rId16"/>
    <p:sldId id="268" r:id="rId17"/>
    <p:sldId id="269" r:id="rId18"/>
    <p:sldId id="270" r:id="rId19"/>
  </p:sldIdLst>
  <p:sldSz cx="12192000" cy="6858000"/>
  <p:notesSz cx="7023100" cy="9309100"/>
  <p:embeddedFontLst>
    <p:embeddedFont>
      <p:font typeface="Montserrat" panose="00000500000000000000" pitchFamily="2" charset="0"/>
      <p:regular r:id="rId21"/>
      <p:bold r:id="rId22"/>
      <p:italic r:id="rId23"/>
      <p:boldItalic r:id="rId24"/>
    </p:embeddedFont>
    <p:embeddedFont>
      <p:font typeface="Palatino Linotype" panose="02040502050505030304"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26F910-767E-9D26-CDDF-1D6CE6E83CD6}" name="Henix, Danton" initials="DH" userId="S::dhenix@doe.nj.gov::5ed3f696-fad5-424e-99c3-823c616f7442" providerId="AD"/>
  <p188:author id="{7CD06546-9DD9-0023-DDD8-EC4F2CAE1FF9}" name="Thomas, Elizabeth" initials="ET" userId="S::ethomas@doe.nj.gov::ecf9b76d-2424-407e-a49b-ad172b417e8c" providerId="AD"/>
  <p188:author id="{AB277EA6-ED9E-1DE0-B1AD-D2F2FACCC661}" name="Knutelsky, Robin" initials="RK" userId="S::rknutels@doe.nj.gov::6c770321-daa7-4e2f-a075-37be9b0874af" providerId="AD"/>
  <p188:author id="{ABA052B7-5D54-EA6F-C457-2B95E85225E8}" name="Dougherty, Natalie" initials="ND" userId="S::ndougher@doe.nj.gov::5feceb49-0119-40ab-a592-23f0c800aa79" providerId="AD"/>
  <p188:author id="{65E37EE9-0484-6150-813E-DD7F85BBB803}" name="Specht, Dorothea" initials="DS" userId="S::dspecht@doe.nj.gov::c7adc3ad-3650-425b-8fa9-fe35462436c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E4B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C84FE-28B8-4EAC-8F61-6B217F1CF364}" v="6" dt="2025-06-30T12:22:16.528"/>
  </p1510:revLst>
</p1510:revInfo>
</file>

<file path=ppt/tableStyles.xml><?xml version="1.0" encoding="utf-8"?>
<a:tblStyleLst xmlns:a="http://schemas.openxmlformats.org/drawingml/2006/main" def="{E75A751A-891D-4DB0-82CD-CDDD3EF75DE0}">
  <a:tblStyle styleId="{E75A751A-891D-4DB0-82CD-CDDD3EF75DE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3" autoAdjust="0"/>
    <p:restoredTop sz="86479" autoAdjust="0"/>
  </p:normalViewPr>
  <p:slideViewPr>
    <p:cSldViewPr snapToGrid="0">
      <p:cViewPr varScale="1">
        <p:scale>
          <a:sx n="46" d="100"/>
          <a:sy n="46" d="100"/>
        </p:scale>
        <p:origin x="64" y="2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25" rIns="93300" bIns="466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25" rIns="93300" bIns="466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25" rIns="93300" bIns="466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sha.org/practice/multicultural/phono/?srsltid=AfmBOor_WWHFnXjatq4qOCOkAh5UPqIjDEhVYDfxQzHtVXSua_WArWrZ"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Facilitator Narration: </a:t>
            </a:r>
            <a:r>
              <a:rPr lang="en-US"/>
              <a:t>Welcome! We’re excited to have you join us for this first session in our Professional Learning Community Series. Today, we’ll be looking to strengthen our instructional practices based on the latest research in phonological awareness.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i="1"/>
              <a:t>Note to Facilitator</a:t>
            </a:r>
            <a:r>
              <a:rPr lang="en-US"/>
              <a:t>: Turquoise </a:t>
            </a:r>
            <a:r>
              <a:rPr lang="en-US">
                <a:highlight>
                  <a:srgbClr val="00FFFF"/>
                </a:highlight>
              </a:rPr>
              <a:t>highlights</a:t>
            </a:r>
            <a:r>
              <a:rPr lang="en-US"/>
              <a:t> indicate a “click” is needed to advance the slide animation.</a:t>
            </a:r>
            <a:endParaRPr/>
          </a:p>
        </p:txBody>
      </p:sp>
      <p:sp>
        <p:nvSpPr>
          <p:cNvPr id="116" name="Google Shape;116;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a:extLst>
            <a:ext uri="{FF2B5EF4-FFF2-40B4-BE49-F238E27FC236}">
              <a16:creationId xmlns:a16="http://schemas.microsoft.com/office/drawing/2014/main" id="{6F0175AC-8EA3-6362-76FB-0489CB61855F}"/>
            </a:ext>
          </a:extLst>
        </p:cNvPr>
        <p:cNvGrpSpPr/>
        <p:nvPr/>
      </p:nvGrpSpPr>
      <p:grpSpPr>
        <a:xfrm>
          <a:off x="0" y="0"/>
          <a:ext cx="0" cy="0"/>
          <a:chOff x="0" y="0"/>
          <a:chExt cx="0" cy="0"/>
        </a:xfrm>
      </p:grpSpPr>
      <p:sp>
        <p:nvSpPr>
          <p:cNvPr id="186" name="Google Shape;186;p9:notes">
            <a:extLst>
              <a:ext uri="{FF2B5EF4-FFF2-40B4-BE49-F238E27FC236}">
                <a16:creationId xmlns:a16="http://schemas.microsoft.com/office/drawing/2014/main" id="{6E88EC7E-5366-7223-E612-07BA3EA01256}"/>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9:notes">
            <a:extLst>
              <a:ext uri="{FF2B5EF4-FFF2-40B4-BE49-F238E27FC236}">
                <a16:creationId xmlns:a16="http://schemas.microsoft.com/office/drawing/2014/main" id="{3FA103BB-B817-0B49-2899-D28519F3B1A8}"/>
              </a:ext>
            </a:extLst>
          </p:cNvPr>
          <p:cNvSpPr txBox="1">
            <a:spLocks noGrp="1"/>
          </p:cNvSpPr>
          <p:nvPr>
            <p:ph type="body" idx="1"/>
          </p:nvPr>
        </p:nvSpPr>
        <p:spPr>
          <a:xfrm>
            <a:off x="702310" y="4480004"/>
            <a:ext cx="5618480" cy="3665611"/>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b="1" dirty="0"/>
              <a:t>Facilitator Narration:</a:t>
            </a:r>
            <a:r>
              <a:rPr lang="en-US" dirty="0"/>
              <a:t> It’s important to focus our phoneme awareness instruction at the level appropriate for the student. So, let’s warm up our own phoneme awareness before we discuss the simplicity or complexity of different tasks and the phonemic confusions that might arise for our students.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 phoneme is the smallest, individual sound unit in a spoken word. It’s the smallest unit of speech with a phonetic distinction significant enough to make a word distinguishable in meaning from another word in a language. For example, </a:t>
            </a:r>
            <a:r>
              <a:rPr lang="en-US" i="1" dirty="0"/>
              <a:t>house</a:t>
            </a:r>
            <a:r>
              <a:rPr lang="en-US" dirty="0"/>
              <a:t> versus </a:t>
            </a:r>
            <a:r>
              <a:rPr lang="en-US" i="1" dirty="0"/>
              <a:t>mouse</a:t>
            </a:r>
            <a:r>
              <a:rPr lang="en-US" dirty="0"/>
              <a:t> or </a:t>
            </a:r>
            <a:r>
              <a:rPr lang="en-US" i="1" dirty="0"/>
              <a:t>key</a:t>
            </a:r>
            <a:r>
              <a:rPr lang="en-US" dirty="0"/>
              <a:t> versus </a:t>
            </a:r>
            <a:r>
              <a:rPr lang="en-US" i="1" dirty="0"/>
              <a:t>ski</a:t>
            </a:r>
            <a:r>
              <a:rPr lang="en-US" dirty="0"/>
              <a:t>.</a:t>
            </a:r>
          </a:p>
        </p:txBody>
      </p:sp>
      <p:sp>
        <p:nvSpPr>
          <p:cNvPr id="188" name="Google Shape;188;p9:notes">
            <a:extLst>
              <a:ext uri="{FF2B5EF4-FFF2-40B4-BE49-F238E27FC236}">
                <a16:creationId xmlns:a16="http://schemas.microsoft.com/office/drawing/2014/main" id="{2C123E3D-01EC-6E4D-892E-E214805D86FE}"/>
              </a:ext>
            </a:extLst>
          </p:cNvPr>
          <p:cNvSpPr txBox="1">
            <a:spLocks noGrp="1"/>
          </p:cNvSpPr>
          <p:nvPr>
            <p:ph type="sldNum" idx="12"/>
          </p:nvPr>
        </p:nvSpPr>
        <p:spPr>
          <a:xfrm>
            <a:off x="3978132" y="8842029"/>
            <a:ext cx="3043343" cy="466982"/>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3549144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1ED9C2D3-345B-4F61-2BD5-997E62E96F38}"/>
            </a:ext>
          </a:extLst>
        </p:cNvPr>
        <p:cNvGrpSpPr/>
        <p:nvPr/>
      </p:nvGrpSpPr>
      <p:grpSpPr>
        <a:xfrm>
          <a:off x="0" y="0"/>
          <a:ext cx="0" cy="0"/>
          <a:chOff x="0" y="0"/>
          <a:chExt cx="0" cy="0"/>
        </a:xfrm>
      </p:grpSpPr>
      <p:sp>
        <p:nvSpPr>
          <p:cNvPr id="203" name="Google Shape;203;p10:notes">
            <a:extLst>
              <a:ext uri="{FF2B5EF4-FFF2-40B4-BE49-F238E27FC236}">
                <a16:creationId xmlns:a16="http://schemas.microsoft.com/office/drawing/2014/main" id="{F0116712-D5C2-C24F-4989-2B503EBCE9AE}"/>
              </a:ext>
            </a:extLst>
          </p:cNvPr>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a:extLst>
              <a:ext uri="{FF2B5EF4-FFF2-40B4-BE49-F238E27FC236}">
                <a16:creationId xmlns:a16="http://schemas.microsoft.com/office/drawing/2014/main" id="{B5241C64-BB29-858C-C276-CAF134B66D04}"/>
              </a:ext>
            </a:extLst>
          </p:cNvPr>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Clr>
                <a:schemeClr val="dk1"/>
              </a:buClr>
              <a:buSzPts val="1100"/>
              <a:buNone/>
            </a:pPr>
            <a:r>
              <a:rPr lang="en-US" b="1" dirty="0"/>
              <a:t>Facilitator Narration: </a:t>
            </a:r>
            <a:r>
              <a:rPr lang="en-US" dirty="0">
                <a:solidFill>
                  <a:schemeClr val="dk1"/>
                </a:solidFill>
                <a:latin typeface="Calibri"/>
                <a:ea typeface="Calibri"/>
                <a:cs typeface="Calibri"/>
                <a:sym typeface="Calibri"/>
              </a:rPr>
              <a:t>Next</a:t>
            </a:r>
            <a:r>
              <a:rPr lang="en-US" dirty="0"/>
              <a:t>, let’s count the number of phonemes in some words. C</a:t>
            </a:r>
            <a:r>
              <a:rPr lang="en-US" dirty="0">
                <a:solidFill>
                  <a:schemeClr val="dk1"/>
                </a:solidFill>
                <a:latin typeface="Calibri"/>
                <a:ea typeface="Calibri"/>
                <a:cs typeface="Calibri"/>
                <a:sym typeface="Calibri"/>
              </a:rPr>
              <a:t>an I get a volunteer for the first word</a:t>
            </a:r>
            <a:r>
              <a:rPr lang="en-US" dirty="0"/>
              <a:t>?</a:t>
            </a:r>
          </a:p>
          <a:p>
            <a:pPr marL="0" lvl="0" indent="0" algn="l" rtl="0">
              <a:lnSpc>
                <a:spcPct val="100000"/>
              </a:lnSpc>
              <a:spcBef>
                <a:spcPts val="0"/>
              </a:spcBef>
              <a:spcAft>
                <a:spcPts val="0"/>
              </a:spcAft>
              <a:buClr>
                <a:schemeClr val="dk1"/>
              </a:buClr>
              <a:buSzPts val="1100"/>
              <a:buNone/>
            </a:pPr>
            <a:endParaRPr lang="en-US" dirty="0"/>
          </a:p>
          <a:p>
            <a:pPr marL="0" lvl="0" indent="0" algn="l" rtl="0">
              <a:lnSpc>
                <a:spcPct val="100000"/>
              </a:lnSpc>
              <a:spcBef>
                <a:spcPts val="0"/>
              </a:spcBef>
              <a:spcAft>
                <a:spcPts val="0"/>
              </a:spcAft>
              <a:buClr>
                <a:schemeClr val="dk1"/>
              </a:buClr>
              <a:buSzPts val="1100"/>
              <a:buNone/>
            </a:pPr>
            <a:r>
              <a:rPr lang="en-US" b="1" dirty="0"/>
              <a:t>Activity (3 minutes): </a:t>
            </a:r>
            <a:r>
              <a:rPr lang="en-US" dirty="0"/>
              <a:t>Ask volunteers to s</a:t>
            </a:r>
            <a:r>
              <a:rPr lang="en-US" dirty="0">
                <a:solidFill>
                  <a:schemeClr val="dk1"/>
                </a:solidFill>
                <a:latin typeface="Calibri"/>
                <a:ea typeface="Calibri"/>
                <a:cs typeface="Calibri"/>
                <a:sym typeface="Calibri"/>
              </a:rPr>
              <a:t>egment </a:t>
            </a:r>
            <a:r>
              <a:rPr lang="en-US" dirty="0"/>
              <a:t>each word </a:t>
            </a:r>
            <a:r>
              <a:rPr lang="en-US" dirty="0">
                <a:solidFill>
                  <a:schemeClr val="dk1"/>
                </a:solidFill>
                <a:latin typeface="Calibri"/>
                <a:ea typeface="Calibri"/>
                <a:cs typeface="Calibri"/>
                <a:sym typeface="Calibri"/>
              </a:rPr>
              <a:t>into its individual sounds and </a:t>
            </a:r>
            <a:r>
              <a:rPr lang="en-US" dirty="0"/>
              <a:t>share</a:t>
            </a:r>
            <a:r>
              <a:rPr lang="en-US" dirty="0">
                <a:solidFill>
                  <a:schemeClr val="dk1"/>
                </a:solidFill>
                <a:latin typeface="Calibri"/>
                <a:ea typeface="Calibri"/>
                <a:cs typeface="Calibri"/>
                <a:sym typeface="Calibri"/>
              </a:rPr>
              <a:t> how many phonemes are in the word</a:t>
            </a:r>
            <a:r>
              <a:rPr lang="en-US" dirty="0"/>
              <a:t>. You might distribute and use the Elkonin boxes provided with manipulatives to demonstrate and practice a phoneme counting activity that could be used with students. Click to reveal each animated answer as you go. </a:t>
            </a:r>
            <a:endParaRPr lang="en-US"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lang="en-US" dirty="0"/>
          </a:p>
          <a:p>
            <a:pPr marL="0" lvl="0" indent="0" algn="l" rtl="0">
              <a:lnSpc>
                <a:spcPct val="115000"/>
              </a:lnSpc>
              <a:spcBef>
                <a:spcPts val="0"/>
              </a:spcBef>
              <a:spcAft>
                <a:spcPts val="0"/>
              </a:spcAft>
              <a:buClr>
                <a:schemeClr val="dk1"/>
              </a:buClr>
              <a:buSzPts val="1100"/>
              <a:buNone/>
            </a:pPr>
            <a:r>
              <a:rPr lang="en-US" dirty="0"/>
              <a:t>co</a:t>
            </a:r>
            <a:r>
              <a:rPr lang="en-US" dirty="0">
                <a:solidFill>
                  <a:schemeClr val="dk1"/>
                </a:solidFill>
                <a:latin typeface="Calibri"/>
                <a:ea typeface="Calibri"/>
                <a:cs typeface="Calibri"/>
                <a:sym typeface="Calibri"/>
              </a:rPr>
              <a:t>mb = /</a:t>
            </a:r>
            <a:r>
              <a:rPr lang="en-US" dirty="0"/>
              <a:t>k</a:t>
            </a:r>
            <a:r>
              <a:rPr lang="en-US" dirty="0">
                <a:solidFill>
                  <a:schemeClr val="dk1"/>
                </a:solidFill>
                <a:latin typeface="Calibri"/>
                <a:ea typeface="Calibri"/>
                <a:cs typeface="Calibri"/>
                <a:sym typeface="Calibri"/>
              </a:rPr>
              <a:t>/ /</a:t>
            </a:r>
            <a:r>
              <a:rPr lang="en-US" dirty="0"/>
              <a:t>ō</a:t>
            </a:r>
            <a:r>
              <a:rPr lang="en-US" dirty="0">
                <a:solidFill>
                  <a:schemeClr val="dk1"/>
                </a:solidFill>
                <a:latin typeface="Calibri"/>
                <a:ea typeface="Calibri"/>
                <a:cs typeface="Calibri"/>
                <a:sym typeface="Calibri"/>
              </a:rPr>
              <a:t>/ /m/, </a:t>
            </a:r>
            <a:r>
              <a:rPr lang="en-US" dirty="0">
                <a:solidFill>
                  <a:schemeClr val="dk1"/>
                </a:solidFill>
                <a:highlight>
                  <a:srgbClr val="00FFFF"/>
                </a:highlight>
                <a:latin typeface="Calibri"/>
                <a:ea typeface="Calibri"/>
                <a:cs typeface="Calibri"/>
                <a:sym typeface="Calibri"/>
              </a:rPr>
              <a:t>3 sounds</a:t>
            </a:r>
            <a:r>
              <a:rPr lang="en-US" dirty="0">
                <a:solidFill>
                  <a:schemeClr val="dk1"/>
                </a:solidFill>
                <a:latin typeface="Calibri"/>
                <a:ea typeface="Calibri"/>
                <a:cs typeface="Calibri"/>
                <a:sym typeface="Calibri"/>
              </a:rPr>
              <a:t> (</a:t>
            </a:r>
            <a:r>
              <a:rPr lang="en-US" dirty="0"/>
              <a:t>4</a:t>
            </a:r>
            <a:r>
              <a:rPr lang="en-US" dirty="0">
                <a:solidFill>
                  <a:schemeClr val="dk1"/>
                </a:solidFill>
                <a:latin typeface="Calibri"/>
                <a:ea typeface="Calibri"/>
                <a:cs typeface="Calibri"/>
                <a:sym typeface="Calibri"/>
              </a:rPr>
              <a:t> letters; graphemes c-o-mb)</a:t>
            </a:r>
          </a:p>
          <a:p>
            <a:pPr marL="0" lvl="0" indent="0" algn="l" rtl="0">
              <a:lnSpc>
                <a:spcPct val="115000"/>
              </a:lnSpc>
              <a:spcBef>
                <a:spcPts val="0"/>
              </a:spcBef>
              <a:spcAft>
                <a:spcPts val="0"/>
              </a:spcAft>
              <a:buClr>
                <a:schemeClr val="dk1"/>
              </a:buClr>
              <a:buSzPts val="1100"/>
              <a:buNone/>
            </a:pPr>
            <a:r>
              <a:rPr lang="en-US" dirty="0">
                <a:solidFill>
                  <a:schemeClr val="dk1"/>
                </a:solidFill>
                <a:latin typeface="Calibri"/>
                <a:ea typeface="Calibri"/>
                <a:cs typeface="Calibri"/>
                <a:sym typeface="Calibri"/>
              </a:rPr>
              <a:t>fox = /f/ /ŏ/ /k/ /s/, </a:t>
            </a:r>
            <a:r>
              <a:rPr lang="en-US" dirty="0">
                <a:solidFill>
                  <a:schemeClr val="dk1"/>
                </a:solidFill>
                <a:highlight>
                  <a:srgbClr val="00FFFF"/>
                </a:highlight>
                <a:latin typeface="Calibri"/>
                <a:ea typeface="Calibri"/>
                <a:cs typeface="Calibri"/>
                <a:sym typeface="Calibri"/>
              </a:rPr>
              <a:t>4 sounds</a:t>
            </a:r>
            <a:r>
              <a:rPr lang="en-US" dirty="0">
                <a:solidFill>
                  <a:schemeClr val="dk1"/>
                </a:solidFill>
                <a:latin typeface="Calibri"/>
                <a:ea typeface="Calibri"/>
                <a:cs typeface="Calibri"/>
                <a:sym typeface="Calibri"/>
              </a:rPr>
              <a:t> (3 letters</a:t>
            </a:r>
            <a:r>
              <a:rPr lang="en-US" dirty="0"/>
              <a:t>; graphemes f-o-x)</a:t>
            </a:r>
            <a:endParaRPr lang="en-US"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r>
              <a:rPr lang="en-US" dirty="0"/>
              <a:t>shr</a:t>
            </a:r>
            <a:r>
              <a:rPr lang="en-US" dirty="0">
                <a:solidFill>
                  <a:schemeClr val="dk1"/>
                </a:solidFill>
                <a:latin typeface="Calibri"/>
                <a:ea typeface="Calibri"/>
                <a:cs typeface="Calibri"/>
                <a:sym typeface="Calibri"/>
              </a:rPr>
              <a:t>imp = /</a:t>
            </a:r>
            <a:r>
              <a:rPr lang="en-US" dirty="0" err="1"/>
              <a:t>sh</a:t>
            </a:r>
            <a:r>
              <a:rPr lang="en-US" dirty="0">
                <a:solidFill>
                  <a:schemeClr val="dk1"/>
                </a:solidFill>
                <a:latin typeface="Calibri"/>
                <a:ea typeface="Calibri"/>
                <a:cs typeface="Calibri"/>
                <a:sym typeface="Calibri"/>
              </a:rPr>
              <a:t>/ /</a:t>
            </a:r>
            <a:r>
              <a:rPr lang="en-US" dirty="0"/>
              <a:t>r</a:t>
            </a:r>
            <a:r>
              <a:rPr lang="en-US" dirty="0">
                <a:solidFill>
                  <a:schemeClr val="dk1"/>
                </a:solidFill>
                <a:latin typeface="Calibri"/>
                <a:ea typeface="Calibri"/>
                <a:cs typeface="Calibri"/>
                <a:sym typeface="Calibri"/>
              </a:rPr>
              <a:t>/ /ĭ/ /m/ /p/, </a:t>
            </a:r>
            <a:r>
              <a:rPr lang="en-US" dirty="0">
                <a:solidFill>
                  <a:schemeClr val="dk1"/>
                </a:solidFill>
                <a:highlight>
                  <a:srgbClr val="00FFFF"/>
                </a:highlight>
                <a:latin typeface="Calibri"/>
                <a:ea typeface="Calibri"/>
                <a:cs typeface="Calibri"/>
                <a:sym typeface="Calibri"/>
              </a:rPr>
              <a:t>5 sounds</a:t>
            </a:r>
            <a:r>
              <a:rPr lang="en-US" dirty="0">
                <a:solidFill>
                  <a:schemeClr val="dk1"/>
                </a:solidFill>
                <a:latin typeface="Calibri"/>
                <a:ea typeface="Calibri"/>
                <a:cs typeface="Calibri"/>
                <a:sym typeface="Calibri"/>
              </a:rPr>
              <a:t> (</a:t>
            </a:r>
            <a:r>
              <a:rPr lang="en-US" dirty="0"/>
              <a:t>6</a:t>
            </a:r>
            <a:r>
              <a:rPr lang="en-US" dirty="0">
                <a:solidFill>
                  <a:schemeClr val="dk1"/>
                </a:solidFill>
                <a:latin typeface="Calibri"/>
                <a:ea typeface="Calibri"/>
                <a:cs typeface="Calibri"/>
                <a:sym typeface="Calibri"/>
              </a:rPr>
              <a:t> letters</a:t>
            </a:r>
            <a:r>
              <a:rPr lang="en-US" dirty="0"/>
              <a:t>; graphemes </a:t>
            </a:r>
            <a:r>
              <a:rPr lang="en-US" dirty="0" err="1"/>
              <a:t>sh</a:t>
            </a:r>
            <a:r>
              <a:rPr lang="en-US" dirty="0"/>
              <a:t>-r-</a:t>
            </a:r>
            <a:r>
              <a:rPr lang="en-US" dirty="0" err="1"/>
              <a:t>i</a:t>
            </a:r>
            <a:r>
              <a:rPr lang="en-US" dirty="0"/>
              <a:t>-m-p)</a:t>
            </a:r>
            <a:endParaRPr lang="en-US"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r>
              <a:rPr lang="en-US" dirty="0"/>
              <a:t>gate</a:t>
            </a:r>
            <a:r>
              <a:rPr lang="en-US" dirty="0">
                <a:solidFill>
                  <a:schemeClr val="dk1"/>
                </a:solidFill>
                <a:latin typeface="Calibri"/>
                <a:ea typeface="Calibri"/>
                <a:cs typeface="Calibri"/>
                <a:sym typeface="Calibri"/>
              </a:rPr>
              <a:t> = /</a:t>
            </a:r>
            <a:r>
              <a:rPr lang="en-US" dirty="0"/>
              <a:t>g</a:t>
            </a:r>
            <a:r>
              <a:rPr lang="en-US" dirty="0">
                <a:solidFill>
                  <a:schemeClr val="dk1"/>
                </a:solidFill>
                <a:latin typeface="Calibri"/>
                <a:ea typeface="Calibri"/>
                <a:cs typeface="Calibri"/>
                <a:sym typeface="Calibri"/>
              </a:rPr>
              <a:t>/ /</a:t>
            </a:r>
            <a:r>
              <a:rPr lang="en-US" dirty="0"/>
              <a:t>ā</a:t>
            </a:r>
            <a:r>
              <a:rPr lang="en-US" dirty="0">
                <a:solidFill>
                  <a:schemeClr val="dk1"/>
                </a:solidFill>
                <a:latin typeface="Calibri"/>
                <a:ea typeface="Calibri"/>
                <a:cs typeface="Calibri"/>
                <a:sym typeface="Calibri"/>
              </a:rPr>
              <a:t>/ /</a:t>
            </a:r>
            <a:r>
              <a:rPr lang="en-US" dirty="0"/>
              <a:t>t</a:t>
            </a:r>
            <a:r>
              <a:rPr lang="en-US" dirty="0">
                <a:solidFill>
                  <a:schemeClr val="dk1"/>
                </a:solidFill>
                <a:latin typeface="Calibri"/>
                <a:ea typeface="Calibri"/>
                <a:cs typeface="Calibri"/>
                <a:sym typeface="Calibri"/>
              </a:rPr>
              <a:t>/, </a:t>
            </a:r>
            <a:r>
              <a:rPr lang="en-US" dirty="0">
                <a:highlight>
                  <a:srgbClr val="00FFFF"/>
                </a:highlight>
              </a:rPr>
              <a:t>3</a:t>
            </a:r>
            <a:r>
              <a:rPr lang="en-US" dirty="0">
                <a:solidFill>
                  <a:schemeClr val="dk1"/>
                </a:solidFill>
                <a:highlight>
                  <a:srgbClr val="00FFFF"/>
                </a:highlight>
                <a:latin typeface="Calibri"/>
                <a:ea typeface="Calibri"/>
                <a:cs typeface="Calibri"/>
                <a:sym typeface="Calibri"/>
              </a:rPr>
              <a:t> sounds </a:t>
            </a:r>
            <a:r>
              <a:rPr lang="en-US" dirty="0"/>
              <a:t> (4 letters; graphemes g-a-t[e])</a:t>
            </a:r>
            <a:endParaRPr lang="en-US" dirty="0">
              <a:solidFill>
                <a:schemeClr val="dk1"/>
              </a:solidFill>
              <a:highlight>
                <a:srgbClr val="00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r>
              <a:rPr lang="en-US" dirty="0">
                <a:solidFill>
                  <a:schemeClr val="dk1"/>
                </a:solidFill>
                <a:latin typeface="Calibri"/>
                <a:ea typeface="Calibri"/>
                <a:cs typeface="Calibri"/>
                <a:sym typeface="Calibri"/>
              </a:rPr>
              <a:t>shoe = /</a:t>
            </a:r>
            <a:r>
              <a:rPr lang="en-US" dirty="0" err="1">
                <a:solidFill>
                  <a:schemeClr val="dk1"/>
                </a:solidFill>
                <a:latin typeface="Calibri"/>
                <a:ea typeface="Calibri"/>
                <a:cs typeface="Calibri"/>
                <a:sym typeface="Calibri"/>
              </a:rPr>
              <a:t>sh</a:t>
            </a:r>
            <a:r>
              <a:rPr lang="en-US" dirty="0">
                <a:solidFill>
                  <a:schemeClr val="dk1"/>
                </a:solidFill>
                <a:latin typeface="Calibri"/>
                <a:ea typeface="Calibri"/>
                <a:cs typeface="Calibri"/>
                <a:sym typeface="Calibri"/>
              </a:rPr>
              <a:t>/ /ü/, </a:t>
            </a:r>
            <a:r>
              <a:rPr lang="en-US" dirty="0">
                <a:solidFill>
                  <a:schemeClr val="dk1"/>
                </a:solidFill>
                <a:highlight>
                  <a:srgbClr val="00FFFF"/>
                </a:highlight>
                <a:latin typeface="Calibri"/>
                <a:ea typeface="Calibri"/>
                <a:cs typeface="Calibri"/>
                <a:sym typeface="Calibri"/>
              </a:rPr>
              <a:t>2 sounds </a:t>
            </a:r>
            <a:r>
              <a:rPr lang="en-US" dirty="0"/>
              <a:t> (4 letters; graphemes </a:t>
            </a:r>
            <a:r>
              <a:rPr lang="en-US" dirty="0" err="1"/>
              <a:t>sh-oe</a:t>
            </a:r>
            <a:r>
              <a:rPr lang="en-US" dirty="0"/>
              <a:t>)</a:t>
            </a:r>
          </a:p>
          <a:p>
            <a:pPr marL="0" lvl="0" indent="0" algn="l" rtl="0">
              <a:lnSpc>
                <a:spcPct val="115000"/>
              </a:lnSpc>
              <a:spcBef>
                <a:spcPts val="0"/>
              </a:spcBef>
              <a:spcAft>
                <a:spcPts val="0"/>
              </a:spcAft>
              <a:buClr>
                <a:schemeClr val="dk1"/>
              </a:buClr>
              <a:buSzPts val="1100"/>
              <a:buNone/>
            </a:pPr>
            <a:r>
              <a:rPr lang="en-US" dirty="0"/>
              <a:t>queen = /k/ /w/ /ē/ /n/, </a:t>
            </a:r>
            <a:r>
              <a:rPr lang="en-US" dirty="0">
                <a:highlight>
                  <a:srgbClr val="00FFFF"/>
                </a:highlight>
              </a:rPr>
              <a:t>4 sounds</a:t>
            </a:r>
            <a:r>
              <a:rPr lang="en-US" dirty="0"/>
              <a:t> (5 letters; graphemes q-u-ee-n)</a:t>
            </a:r>
          </a:p>
          <a:p>
            <a:pPr marL="0" lvl="0" indent="0" algn="l" rtl="0">
              <a:lnSpc>
                <a:spcPct val="115000"/>
              </a:lnSpc>
              <a:spcBef>
                <a:spcPts val="0"/>
              </a:spcBef>
              <a:spcAft>
                <a:spcPts val="0"/>
              </a:spcAft>
              <a:buClr>
                <a:schemeClr val="dk1"/>
              </a:buClr>
              <a:buSzPts val="1100"/>
              <a:buNone/>
            </a:pPr>
            <a:endParaRPr lang="en-US" dirty="0"/>
          </a:p>
          <a:p>
            <a:pPr marL="0" lvl="0" indent="0" algn="l" rtl="0">
              <a:lnSpc>
                <a:spcPct val="100000"/>
              </a:lnSpc>
              <a:spcBef>
                <a:spcPts val="0"/>
              </a:spcBef>
              <a:spcAft>
                <a:spcPts val="0"/>
              </a:spcAft>
              <a:buClr>
                <a:schemeClr val="dk1"/>
              </a:buClr>
              <a:buSzPts val="1100"/>
              <a:buNone/>
            </a:pPr>
            <a:r>
              <a:rPr lang="en-US" b="1" dirty="0"/>
              <a:t>Optional activity extension:</a:t>
            </a:r>
            <a:r>
              <a:rPr lang="en-US" dirty="0"/>
              <a:t> To stress the importance of coordinating phoneme awareness instruction with letter/grapheme knowledge and handwriting, after counting phonemes in each word have all community members map each phoneme to its corresponding grapheme and notice how the number of phonemes does always match the number of letters in the word’s spelling. You might use chart paper/markers or white boards/dry erase markers.</a:t>
            </a:r>
          </a:p>
          <a:p>
            <a:pPr marL="0" marR="0" lvl="0" indent="0" algn="l" rtl="0">
              <a:lnSpc>
                <a:spcPct val="100000"/>
              </a:lnSpc>
              <a:spcBef>
                <a:spcPts val="0"/>
              </a:spcBef>
              <a:spcAft>
                <a:spcPts val="0"/>
              </a:spcAft>
              <a:buSzPts val="1400"/>
              <a:buNone/>
            </a:pPr>
            <a:endParaRPr lang="en-US" dirty="0"/>
          </a:p>
          <a:p>
            <a:pPr marL="0" lvl="0" indent="0" algn="l" rtl="0">
              <a:lnSpc>
                <a:spcPct val="115000"/>
              </a:lnSpc>
              <a:spcBef>
                <a:spcPts val="0"/>
              </a:spcBef>
              <a:spcAft>
                <a:spcPts val="0"/>
              </a:spcAft>
              <a:buSzPts val="1100"/>
              <a:buNone/>
            </a:pPr>
            <a:r>
              <a:rPr lang="en-US" sz="1100" b="1" i="1" dirty="0">
                <a:latin typeface="Arial"/>
                <a:ea typeface="Arial"/>
                <a:cs typeface="Arial"/>
                <a:sym typeface="Arial"/>
              </a:rPr>
              <a:t>Note to Facilitator</a:t>
            </a:r>
            <a:r>
              <a:rPr lang="en-US" sz="1100" b="1" dirty="0">
                <a:latin typeface="Arial"/>
                <a:ea typeface="Arial"/>
                <a:cs typeface="Arial"/>
                <a:sym typeface="Arial"/>
              </a:rPr>
              <a:t>: </a:t>
            </a:r>
            <a:r>
              <a:rPr lang="en-US" sz="1100" dirty="0">
                <a:latin typeface="Arial"/>
                <a:ea typeface="Arial"/>
                <a:cs typeface="Arial"/>
                <a:sym typeface="Arial"/>
              </a:rPr>
              <a:t>Notice if any community members are confusing </a:t>
            </a:r>
            <a:r>
              <a:rPr lang="en-US" dirty="0"/>
              <a:t>sounds (phonemes) or letters/letter combinations (graphemes) and discuss how important it is to be clear with students about what is being asked for in any given instructional activity. For example, a teacher may need to clarify to a student, “You counted the letters. I am asking you to count the sounds.” or “You provided the letter name. I am asking for the sound.”</a:t>
            </a:r>
          </a:p>
          <a:p>
            <a:pPr marL="0" lvl="0" indent="0" algn="l" rtl="0">
              <a:lnSpc>
                <a:spcPct val="115000"/>
              </a:lnSpc>
              <a:spcBef>
                <a:spcPts val="0"/>
              </a:spcBef>
              <a:spcAft>
                <a:spcPts val="0"/>
              </a:spcAft>
              <a:buSzPts val="1100"/>
              <a:buNone/>
            </a:pPr>
            <a:endParaRPr lang="en-US" dirty="0"/>
          </a:p>
          <a:p>
            <a:pPr marL="0" lvl="0" indent="0" algn="l" rtl="0">
              <a:lnSpc>
                <a:spcPct val="115000"/>
              </a:lnSpc>
              <a:spcBef>
                <a:spcPts val="0"/>
              </a:spcBef>
              <a:spcAft>
                <a:spcPts val="0"/>
              </a:spcAft>
              <a:buClr>
                <a:schemeClr val="dk1"/>
              </a:buClr>
              <a:buSzPts val="1100"/>
              <a:buFont typeface="Arial"/>
              <a:buNone/>
            </a:pPr>
            <a:r>
              <a:rPr lang="en-US" dirty="0"/>
              <a:t>Also, </a:t>
            </a:r>
            <a:r>
              <a:rPr lang="en-US" sz="1100" dirty="0">
                <a:latin typeface="Arial"/>
                <a:ea typeface="Arial"/>
                <a:cs typeface="Arial"/>
                <a:sym typeface="Arial"/>
              </a:rPr>
              <a:t>this activity may spark a discussion on how specific phoneme-grapheme correspondences should be introduced to students and applied during phoneme-grapheme mapping activities. For example, the grapheme </a:t>
            </a:r>
            <a:r>
              <a:rPr lang="en-US" sz="1100" i="1" dirty="0">
                <a:latin typeface="Arial"/>
                <a:ea typeface="Arial"/>
                <a:cs typeface="Arial"/>
                <a:sym typeface="Arial"/>
              </a:rPr>
              <a:t>x</a:t>
            </a:r>
            <a:r>
              <a:rPr lang="en-US" sz="1100" dirty="0">
                <a:latin typeface="Arial"/>
                <a:ea typeface="Arial"/>
                <a:cs typeface="Arial"/>
                <a:sym typeface="Arial"/>
              </a:rPr>
              <a:t> represents two distinct phonemes /k/ and /s/ and the combined graphemes </a:t>
            </a:r>
            <a:r>
              <a:rPr lang="en-US" sz="1100" i="1" dirty="0" err="1">
                <a:latin typeface="Arial"/>
                <a:ea typeface="Arial"/>
                <a:cs typeface="Arial"/>
                <a:sym typeface="Arial"/>
              </a:rPr>
              <a:t>qu</a:t>
            </a:r>
            <a:r>
              <a:rPr lang="en-US" sz="1100" i="1" dirty="0">
                <a:latin typeface="Arial"/>
                <a:ea typeface="Arial"/>
                <a:cs typeface="Arial"/>
                <a:sym typeface="Arial"/>
              </a:rPr>
              <a:t> </a:t>
            </a:r>
            <a:r>
              <a:rPr lang="en-US" sz="1100" dirty="0">
                <a:latin typeface="Arial"/>
                <a:ea typeface="Arial"/>
                <a:cs typeface="Arial"/>
                <a:sym typeface="Arial"/>
              </a:rPr>
              <a:t>represent two distinct phonemes /k/ and /w/. You can hear/feel these phonetic distinctions by comparing the words </a:t>
            </a:r>
            <a:r>
              <a:rPr lang="en-US" sz="1100" i="1" dirty="0">
                <a:latin typeface="Arial"/>
                <a:ea typeface="Arial"/>
                <a:cs typeface="Arial"/>
                <a:sym typeface="Arial"/>
              </a:rPr>
              <a:t>sax</a:t>
            </a:r>
            <a:r>
              <a:rPr lang="en-US" sz="1100" dirty="0">
                <a:latin typeface="Arial"/>
                <a:ea typeface="Arial"/>
                <a:cs typeface="Arial"/>
                <a:sym typeface="Arial"/>
              </a:rPr>
              <a:t> (4 phonemes) to </a:t>
            </a:r>
            <a:r>
              <a:rPr lang="en-US" sz="1100" i="1" dirty="0">
                <a:latin typeface="Arial"/>
                <a:ea typeface="Arial"/>
                <a:cs typeface="Arial"/>
                <a:sym typeface="Arial"/>
              </a:rPr>
              <a:t>sack</a:t>
            </a:r>
            <a:r>
              <a:rPr lang="en-US" sz="1100" dirty="0">
                <a:latin typeface="Arial"/>
                <a:ea typeface="Arial"/>
                <a:cs typeface="Arial"/>
                <a:sym typeface="Arial"/>
              </a:rPr>
              <a:t> or </a:t>
            </a:r>
            <a:r>
              <a:rPr lang="en-US" sz="1100" i="1" dirty="0">
                <a:latin typeface="Arial"/>
                <a:ea typeface="Arial"/>
                <a:cs typeface="Arial"/>
                <a:sym typeface="Arial"/>
              </a:rPr>
              <a:t>sass</a:t>
            </a:r>
            <a:r>
              <a:rPr lang="en-US" sz="1100" dirty="0">
                <a:latin typeface="Arial"/>
                <a:ea typeface="Arial"/>
                <a:cs typeface="Arial"/>
                <a:sym typeface="Arial"/>
              </a:rPr>
              <a:t> (3 phonemes); and </a:t>
            </a:r>
            <a:r>
              <a:rPr lang="en-US" sz="1100" i="1" dirty="0">
                <a:latin typeface="Arial"/>
                <a:ea typeface="Arial"/>
                <a:cs typeface="Arial"/>
                <a:sym typeface="Arial"/>
              </a:rPr>
              <a:t>quick</a:t>
            </a:r>
            <a:r>
              <a:rPr lang="en-US" sz="1100" dirty="0">
                <a:latin typeface="Arial"/>
                <a:ea typeface="Arial"/>
                <a:cs typeface="Arial"/>
                <a:sym typeface="Arial"/>
              </a:rPr>
              <a:t> (4 phonemes) to </a:t>
            </a:r>
            <a:r>
              <a:rPr lang="en-US" sz="1100" i="1" dirty="0">
                <a:latin typeface="Arial"/>
                <a:ea typeface="Arial"/>
                <a:cs typeface="Arial"/>
                <a:sym typeface="Arial"/>
              </a:rPr>
              <a:t>kick</a:t>
            </a:r>
            <a:r>
              <a:rPr lang="en-US" sz="1100" dirty="0">
                <a:latin typeface="Arial"/>
                <a:ea typeface="Arial"/>
                <a:cs typeface="Arial"/>
                <a:sym typeface="Arial"/>
              </a:rPr>
              <a:t> and </a:t>
            </a:r>
            <a:r>
              <a:rPr lang="en-US" sz="1100" i="1" dirty="0">
                <a:latin typeface="Arial"/>
                <a:ea typeface="Arial"/>
                <a:cs typeface="Arial"/>
                <a:sym typeface="Arial"/>
              </a:rPr>
              <a:t>wick</a:t>
            </a:r>
            <a:r>
              <a:rPr lang="en-US" sz="1100" dirty="0">
                <a:latin typeface="Arial"/>
                <a:ea typeface="Arial"/>
                <a:cs typeface="Arial"/>
                <a:sym typeface="Arial"/>
              </a:rPr>
              <a:t> (3 phonemes). Published reading programs will differ in how they handle these unique correspondences. Some may introduce and apply them as x representing one combined sound /</a:t>
            </a:r>
            <a:r>
              <a:rPr lang="en-US" sz="1100" dirty="0" err="1">
                <a:latin typeface="Arial"/>
                <a:ea typeface="Arial"/>
                <a:cs typeface="Arial"/>
                <a:sym typeface="Arial"/>
              </a:rPr>
              <a:t>ks</a:t>
            </a:r>
            <a:r>
              <a:rPr lang="en-US" sz="1100" dirty="0">
                <a:latin typeface="Arial"/>
                <a:ea typeface="Arial"/>
                <a:cs typeface="Arial"/>
                <a:sym typeface="Arial"/>
              </a:rPr>
              <a:t>/ or </a:t>
            </a:r>
            <a:r>
              <a:rPr lang="en-US" sz="1100" dirty="0" err="1">
                <a:latin typeface="Arial"/>
                <a:ea typeface="Arial"/>
                <a:cs typeface="Arial"/>
                <a:sym typeface="Arial"/>
              </a:rPr>
              <a:t>qu</a:t>
            </a:r>
            <a:r>
              <a:rPr lang="en-US" sz="1100" dirty="0">
                <a:latin typeface="Arial"/>
                <a:ea typeface="Arial"/>
                <a:cs typeface="Arial"/>
                <a:sym typeface="Arial"/>
              </a:rPr>
              <a:t> represents /kw/. Either way, it is most critical that all materials treat the correspondences similarly and that all teachers across grades and classrooms are teaching the concepts in a consistent manner. From a corrective feedback perspective, it is important that teachers understand these phonetic distinctions so they can provide helpful support when needed. For example, if the district’s reading program introduces </a:t>
            </a:r>
            <a:r>
              <a:rPr lang="en-US" sz="1100" i="1" dirty="0">
                <a:latin typeface="Arial"/>
                <a:ea typeface="Arial"/>
                <a:cs typeface="Arial"/>
                <a:sym typeface="Arial"/>
              </a:rPr>
              <a:t>x</a:t>
            </a:r>
            <a:r>
              <a:rPr lang="en-US" sz="1100" dirty="0">
                <a:latin typeface="Arial"/>
                <a:ea typeface="Arial"/>
                <a:cs typeface="Arial"/>
                <a:sym typeface="Arial"/>
              </a:rPr>
              <a:t> representing one combined sound /</a:t>
            </a:r>
            <a:r>
              <a:rPr lang="en-US" sz="1100" dirty="0" err="1">
                <a:latin typeface="Arial"/>
                <a:ea typeface="Arial"/>
                <a:cs typeface="Arial"/>
                <a:sym typeface="Arial"/>
              </a:rPr>
              <a:t>ks</a:t>
            </a:r>
            <a:r>
              <a:rPr lang="en-US" sz="1100" dirty="0">
                <a:latin typeface="Arial"/>
                <a:ea typeface="Arial"/>
                <a:cs typeface="Arial"/>
                <a:sym typeface="Arial"/>
              </a:rPr>
              <a:t>/ and a student is having persistent confusion or difficulty spelling words such as </a:t>
            </a:r>
            <a:r>
              <a:rPr lang="en-US" sz="1100" i="1" dirty="0">
                <a:latin typeface="Arial"/>
                <a:ea typeface="Arial"/>
                <a:cs typeface="Arial"/>
                <a:sym typeface="Arial"/>
              </a:rPr>
              <a:t>snacks</a:t>
            </a:r>
            <a:r>
              <a:rPr lang="en-US" sz="1100" dirty="0">
                <a:latin typeface="Arial"/>
                <a:ea typeface="Arial"/>
                <a:cs typeface="Arial"/>
                <a:sym typeface="Arial"/>
              </a:rPr>
              <a:t> as </a:t>
            </a:r>
            <a:r>
              <a:rPr lang="en-US" sz="1100" i="1" dirty="0" err="1">
                <a:latin typeface="Arial"/>
                <a:ea typeface="Arial"/>
                <a:cs typeface="Arial"/>
                <a:sym typeface="Arial"/>
              </a:rPr>
              <a:t>snax</a:t>
            </a:r>
            <a:r>
              <a:rPr lang="en-US" sz="1100" dirty="0">
                <a:latin typeface="Arial"/>
                <a:ea typeface="Arial"/>
                <a:cs typeface="Arial"/>
                <a:sym typeface="Arial"/>
              </a:rPr>
              <a:t> and </a:t>
            </a:r>
            <a:r>
              <a:rPr lang="en-US" sz="1100" i="1" dirty="0">
                <a:latin typeface="Arial"/>
                <a:ea typeface="Arial"/>
                <a:cs typeface="Arial"/>
                <a:sym typeface="Arial"/>
              </a:rPr>
              <a:t>box</a:t>
            </a:r>
            <a:r>
              <a:rPr lang="en-US" sz="1100" dirty="0">
                <a:latin typeface="Arial"/>
                <a:ea typeface="Arial"/>
                <a:cs typeface="Arial"/>
                <a:sym typeface="Arial"/>
              </a:rPr>
              <a:t> as </a:t>
            </a:r>
            <a:r>
              <a:rPr lang="en-US" sz="1100" i="1" dirty="0">
                <a:latin typeface="Arial"/>
                <a:ea typeface="Arial"/>
                <a:cs typeface="Arial"/>
                <a:sym typeface="Arial"/>
              </a:rPr>
              <a:t>bocks</a:t>
            </a:r>
            <a:r>
              <a:rPr lang="en-US" sz="1100" dirty="0">
                <a:latin typeface="Arial"/>
                <a:ea typeface="Arial"/>
                <a:cs typeface="Arial"/>
                <a:sym typeface="Arial"/>
              </a:rPr>
              <a:t>, it may be helpful to explain the two distinct phonemes /k/ and /s/ while prompting the student to think about the target word’s grammatical number and part of speech.</a:t>
            </a:r>
            <a:endParaRPr lang="en-US" dirty="0"/>
          </a:p>
        </p:txBody>
      </p:sp>
    </p:spTree>
    <p:extLst>
      <p:ext uri="{BB962C8B-B14F-4D97-AF65-F5344CB8AC3E}">
        <p14:creationId xmlns:p14="http://schemas.microsoft.com/office/powerpoint/2010/main" val="1252647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1: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b="1"/>
              <a:t>Facilitator Narration: </a:t>
            </a:r>
            <a:r>
              <a:rPr lang="en-US"/>
              <a:t>Now that we’re warmed up, let’s discuss phonemic awareness instruction within a progression from simple to more complex word structures.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preschool, young children will build their phonological sensitivity by noticing rhyme and alliteration as part of hearing and remembering nursery rhymes and songs. When targeting awareness of an initial phoneme, generating alliterative sequences can help bring that phoneme to children’s attention (for example, the /t/ /t/ /t/  in “Turtle, turtle, turn the tide. Turtle, turtle, take a ride.”), which can foster early phoneme awareness.</a:t>
            </a:r>
            <a:br>
              <a:rPr lang="en-US"/>
            </a:br>
            <a:br>
              <a:rPr lang="en-US"/>
            </a:br>
            <a:r>
              <a:rPr lang="en-US"/>
              <a:t>Students will typically build awareness of initial phonemes in words [point to /b/ in </a:t>
            </a:r>
            <a:r>
              <a:rPr lang="en-US" i="1"/>
              <a:t>bat</a:t>
            </a:r>
            <a:r>
              <a:rPr lang="en-US"/>
              <a:t>], before they gain awareness of final phonemes [point to /t/ in </a:t>
            </a:r>
            <a:r>
              <a:rPr lang="en-US" i="1"/>
              <a:t>bat</a:t>
            </a:r>
            <a:r>
              <a:rPr lang="en-US"/>
              <a:t>]. Medial vowel phonemes are a bit more challenging for students [point to /ă/ in </a:t>
            </a:r>
            <a:r>
              <a:rPr lang="en-US" i="1"/>
              <a:t>bat</a:t>
            </a:r>
            <a:r>
              <a:rPr lang="en-US"/>
              <a:t>]. While explicit phonemic awareness instruction beginning in kindergarten will focus on tasks such as isolating or identifying phonemes, categorizing phonemes, or most importantly blending, segmenting and manipulating phonemes [point down the list of phonemic awareness tasks from top to bottom], it is vitally important that we are using words in our instruction that match the students level of awareness.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Using simple syllable words will facilitate student’s mastery of beginning phoneme awareness [point to </a:t>
            </a:r>
            <a:r>
              <a:rPr lang="en-US" i="1"/>
              <a:t>bat</a:t>
            </a:r>
            <a:r>
              <a:rPr lang="en-US"/>
              <a:t>] and prepare them for explicit instruction using words that are complex syllables [point to </a:t>
            </a:r>
            <a:r>
              <a:rPr lang="en-US" i="1"/>
              <a:t>plant</a:t>
            </a:r>
            <a:r>
              <a:rPr lang="en-US"/>
              <a:t>] where becoming aware of initial or final external consonants [point to /p/ and /t/ in </a:t>
            </a:r>
            <a:r>
              <a:rPr lang="en-US" i="1"/>
              <a:t>plant</a:t>
            </a:r>
            <a:r>
              <a:rPr lang="en-US"/>
              <a:t>] is easier than becoming aware of the internal consonants in the consonant blends [point to /l/ and /n/ in </a:t>
            </a:r>
            <a:r>
              <a:rPr lang="en-US" i="1"/>
              <a:t>plant</a:t>
            </a:r>
            <a:r>
              <a:rPr lang="en-US"/>
              <a:t> &amp; /r/ in </a:t>
            </a:r>
            <a:r>
              <a:rPr lang="en-US" i="1"/>
              <a:t>trumpet</a:t>
            </a:r>
            <a:r>
              <a:rPr lang="en-US"/>
              <a:t>]. So it is important to note that students may still be developing their automaticity with some of these more complex phonemic awareness skills beyond first grade, even though formal phonemic awareness instruction may have been discontinued in our reading programs.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Optional Question:</a:t>
            </a:r>
            <a:r>
              <a:rPr lang="en-US"/>
              <a:t> For students in upper grades who may be struggling in the area of fluent word recognition, in what ways can we begin to target phonemic awareness instruction that meets their needs? Prompt the discussion to points related to first assessing the extent of phoneme awareness in struggling readers in any grade, and if weaknesses in phoneme awareness are evident, calibrating intervention to the student’s level of phoneme awareness development and integrating it with phonics or word analysis instruction/intervention.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28" name="Google Shape;228;p11: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04F56281-7C5F-411E-5135-81ED3AE535A8}"/>
            </a:ext>
          </a:extLst>
        </p:cNvPr>
        <p:cNvGrpSpPr/>
        <p:nvPr/>
      </p:nvGrpSpPr>
      <p:grpSpPr>
        <a:xfrm>
          <a:off x="0" y="0"/>
          <a:ext cx="0" cy="0"/>
          <a:chOff x="0" y="0"/>
          <a:chExt cx="0" cy="0"/>
        </a:xfrm>
      </p:grpSpPr>
      <p:sp>
        <p:nvSpPr>
          <p:cNvPr id="226" name="Google Shape;226;p11:notes">
            <a:extLst>
              <a:ext uri="{FF2B5EF4-FFF2-40B4-BE49-F238E27FC236}">
                <a16:creationId xmlns:a16="http://schemas.microsoft.com/office/drawing/2014/main" id="{497430CC-1718-DF2B-30A5-6D0C29F8D24A}"/>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1:notes">
            <a:extLst>
              <a:ext uri="{FF2B5EF4-FFF2-40B4-BE49-F238E27FC236}">
                <a16:creationId xmlns:a16="http://schemas.microsoft.com/office/drawing/2014/main" id="{290A7604-F879-C091-CA2F-488E6E112751}"/>
              </a:ext>
            </a:extLst>
          </p:cNvPr>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dirty="0"/>
          </a:p>
        </p:txBody>
      </p:sp>
      <p:sp>
        <p:nvSpPr>
          <p:cNvPr id="228" name="Google Shape;228;p11:notes">
            <a:extLst>
              <a:ext uri="{FF2B5EF4-FFF2-40B4-BE49-F238E27FC236}">
                <a16:creationId xmlns:a16="http://schemas.microsoft.com/office/drawing/2014/main" id="{EE63F4CB-CC6C-C292-959E-F8A50EFD833E}"/>
              </a:ext>
            </a:extLst>
          </p:cNvPr>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3490204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Facilitator Narration: </a:t>
            </a:r>
            <a:r>
              <a:rPr lang="en-US"/>
              <a:t>As educators, it's important to recognize that when students come to school speaking a different language or dialect than the variation of American English used in the classroom, they face additional language and cognitive demands—especially during reading instruction, which relies heavily on a standardized version of English phonology.</a:t>
            </a:r>
            <a:endParaRPr/>
          </a:p>
          <a:p>
            <a:pPr marL="0" lvl="0" indent="0" algn="l" rtl="0">
              <a:lnSpc>
                <a:spcPct val="115000"/>
              </a:lnSpc>
              <a:spcBef>
                <a:spcPts val="0"/>
              </a:spcBef>
              <a:spcAft>
                <a:spcPts val="0"/>
              </a:spcAft>
              <a:buClr>
                <a:schemeClr val="dk1"/>
              </a:buClr>
              <a:buSzPts val="1100"/>
              <a:buFont typeface="Arial"/>
              <a:buNone/>
            </a:pPr>
            <a:endParaRPr/>
          </a:p>
          <a:p>
            <a:pPr marL="457200" lvl="0" indent="-317500" algn="l" rtl="0">
              <a:lnSpc>
                <a:spcPct val="115000"/>
              </a:lnSpc>
              <a:spcBef>
                <a:spcPts val="0"/>
              </a:spcBef>
              <a:spcAft>
                <a:spcPts val="0"/>
              </a:spcAft>
              <a:buSzPts val="1400"/>
              <a:buChar char="●"/>
            </a:pPr>
            <a:r>
              <a:rPr lang="en-US"/>
              <a:t>Multilingual learners, for example, must become consciously aware of the sounds of English, including those that may not exist in their home language. This process takes time and explicit support.</a:t>
            </a: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US"/>
              <a:t>Similarly, students who speak a different English dialect, may use rule-governed phonological patterns that differ from those used in reading instruction. These are not 'errors,' but features of a valid language variety. Understanding and honoring these differences allows us to tailor instruction in a way that is respectful, effective, and inclusive.</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r>
              <a:rPr lang="en-US"/>
              <a:t>Also, student with disabilities may need additional scaffolding to support any weaknesses in phonological processing.</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r>
              <a:rPr lang="en-US" b="1"/>
              <a:t>Optional Question: </a:t>
            </a:r>
            <a:r>
              <a:rPr lang="en-US"/>
              <a:t>How can we prepare ourselves to deliver instruction that supports students whose home language or dialect differs from the phonology of our school reading instruction? </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r>
              <a:rPr lang="en-US" sz="1100" b="1" i="1">
                <a:latin typeface="Arial"/>
                <a:ea typeface="Arial"/>
                <a:cs typeface="Arial"/>
                <a:sym typeface="Arial"/>
              </a:rPr>
              <a:t>Note to Facilitator</a:t>
            </a:r>
            <a:r>
              <a:rPr lang="en-US" sz="1100" b="1">
                <a:latin typeface="Arial"/>
                <a:ea typeface="Arial"/>
                <a:cs typeface="Arial"/>
                <a:sym typeface="Arial"/>
              </a:rPr>
              <a:t>:</a:t>
            </a:r>
            <a:r>
              <a:rPr lang="en-US"/>
              <a:t> The brief provides a teaching tip about being well informed. One resource for becoming informed is the American Speech-Hearing Association’s </a:t>
            </a:r>
            <a:r>
              <a:rPr lang="en-US" u="sng">
                <a:solidFill>
                  <a:schemeClr val="hlink"/>
                </a:solidFill>
                <a:hlinkClick r:id="rId3"/>
              </a:rPr>
              <a:t>Phonemic Inventories and Cultural and Linguistic Information Across Languages</a:t>
            </a:r>
            <a:r>
              <a:rPr lang="en-US"/>
              <a:t>.</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p:txBody>
      </p:sp>
      <p:sp>
        <p:nvSpPr>
          <p:cNvPr id="258" name="Google Shape;258;p12: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3: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b="1"/>
              <a:t>Facilitator Narration: </a:t>
            </a:r>
            <a:r>
              <a:rPr lang="en-US"/>
              <a:t>This brings us to the end of our session today! If you are interested to learn more about phonological processing, phonological awareness and phonemic awareness instruction and assessment, you can enroll in the NJ Department of Education’s free SISEP online learning module titled Foundational Knowledge in Phonological Awareness.</a:t>
            </a:r>
            <a:endParaRPr/>
          </a:p>
        </p:txBody>
      </p:sp>
      <p:sp>
        <p:nvSpPr>
          <p:cNvPr id="266" name="Google Shape;266;p13: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4:notes"/>
          <p:cNvSpPr txBox="1">
            <a:spLocks noGrp="1"/>
          </p:cNvSpPr>
          <p:nvPr>
            <p:ph type="body" idx="1"/>
          </p:nvPr>
        </p:nvSpPr>
        <p:spPr>
          <a:xfrm>
            <a:off x="702310" y="4480004"/>
            <a:ext cx="5618480" cy="3665611"/>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SzPts val="1400"/>
              <a:buNone/>
            </a:pPr>
            <a:r>
              <a:rPr lang="en-US" b="1"/>
              <a:t>Facilitator Narration: </a:t>
            </a:r>
            <a:r>
              <a:rPr lang="en-US"/>
              <a:t>Up next is Session 2 Phonics &amp; Word Analysis. This PLC session will focus on best practices in decoding and encoding strategies for phonics and word analysis instruction. We will meet on [add date and time]. See you then!</a:t>
            </a:r>
            <a:endParaRPr/>
          </a:p>
          <a:p>
            <a:pPr marL="0" lvl="0" indent="0" algn="l" rtl="0">
              <a:lnSpc>
                <a:spcPct val="100000"/>
              </a:lnSpc>
              <a:spcBef>
                <a:spcPts val="0"/>
              </a:spcBef>
              <a:spcAft>
                <a:spcPts val="0"/>
              </a:spcAft>
              <a:buSzPts val="1400"/>
              <a:buNone/>
            </a:pPr>
            <a:endParaRPr/>
          </a:p>
        </p:txBody>
      </p:sp>
      <p:sp>
        <p:nvSpPr>
          <p:cNvPr id="275" name="Google Shape;275;p14:notes"/>
          <p:cNvSpPr txBox="1">
            <a:spLocks noGrp="1"/>
          </p:cNvSpPr>
          <p:nvPr>
            <p:ph type="sldNum" idx="12"/>
          </p:nvPr>
        </p:nvSpPr>
        <p:spPr>
          <a:xfrm>
            <a:off x="3978132" y="8842029"/>
            <a:ext cx="3043343" cy="466982"/>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5: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82" name="Google Shape;282;p15: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4FE13C14-8F94-AFF9-A036-0F06A6393D9D}"/>
            </a:ext>
          </a:extLst>
        </p:cNvPr>
        <p:cNvGrpSpPr/>
        <p:nvPr/>
      </p:nvGrpSpPr>
      <p:grpSpPr>
        <a:xfrm>
          <a:off x="0" y="0"/>
          <a:ext cx="0" cy="0"/>
          <a:chOff x="0" y="0"/>
          <a:chExt cx="0" cy="0"/>
        </a:xfrm>
      </p:grpSpPr>
      <p:sp>
        <p:nvSpPr>
          <p:cNvPr id="122" name="Google Shape;122;p2:notes">
            <a:extLst>
              <a:ext uri="{FF2B5EF4-FFF2-40B4-BE49-F238E27FC236}">
                <a16:creationId xmlns:a16="http://schemas.microsoft.com/office/drawing/2014/main" id="{E8D7AEA6-51E4-4298-2A59-9434DF77EB01}"/>
              </a:ext>
            </a:extLst>
          </p:cNvPr>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SzPts val="1100"/>
              <a:buNone/>
            </a:pPr>
            <a:r>
              <a:rPr lang="en-US" sz="1100" b="1">
                <a:latin typeface="Arial"/>
                <a:ea typeface="Arial"/>
                <a:cs typeface="Arial"/>
                <a:sym typeface="Arial"/>
              </a:rPr>
              <a:t>Facilitator Narration: </a:t>
            </a:r>
            <a:r>
              <a:rPr lang="en-US" sz="1100">
                <a:latin typeface="Arial"/>
                <a:ea typeface="Arial"/>
                <a:cs typeface="Arial"/>
                <a:sym typeface="Arial"/>
              </a:rPr>
              <a:t>If you took the opportunity to watch the brief video included in the introductory email, you are familiar with Scarborough’s Reading Rope image. In this session we will be exploring an important word recognition skill, </a:t>
            </a:r>
            <a:r>
              <a:rPr lang="en-US" sz="1100" b="1">
                <a:latin typeface="Arial"/>
                <a:ea typeface="Arial"/>
                <a:cs typeface="Arial"/>
                <a:sym typeface="Arial"/>
              </a:rPr>
              <a:t>Phonological Awareness</a:t>
            </a:r>
            <a:r>
              <a:rPr lang="en-US" sz="1100">
                <a:latin typeface="Arial"/>
                <a:ea typeface="Arial"/>
                <a:cs typeface="Arial"/>
                <a:sym typeface="Arial"/>
              </a:rPr>
              <a:t>.</a:t>
            </a:r>
            <a:endParaRPr sz="1100">
              <a:latin typeface="Arial"/>
              <a:ea typeface="Arial"/>
              <a:cs typeface="Arial"/>
              <a:sym typeface="Arial"/>
            </a:endParaRPr>
          </a:p>
          <a:p>
            <a:pPr marL="0" lvl="0" indent="0" algn="l" rtl="0">
              <a:lnSpc>
                <a:spcPct val="115000"/>
              </a:lnSpc>
              <a:spcBef>
                <a:spcPts val="0"/>
              </a:spcBef>
              <a:spcAft>
                <a:spcPts val="0"/>
              </a:spcAft>
              <a:buSzPts val="1100"/>
              <a:buNone/>
            </a:pPr>
            <a:endParaRPr sz="1100">
              <a:latin typeface="Arial"/>
              <a:ea typeface="Arial"/>
              <a:cs typeface="Arial"/>
              <a:sym typeface="Arial"/>
            </a:endParaRPr>
          </a:p>
          <a:p>
            <a:pPr marL="0" lvl="0" indent="0" algn="l" rtl="0">
              <a:lnSpc>
                <a:spcPct val="115000"/>
              </a:lnSpc>
              <a:spcBef>
                <a:spcPts val="0"/>
              </a:spcBef>
              <a:spcAft>
                <a:spcPts val="0"/>
              </a:spcAft>
              <a:buSzPts val="1100"/>
              <a:buNone/>
            </a:pPr>
            <a:r>
              <a:rPr lang="en-US" sz="1100" i="1">
                <a:latin typeface="Arial"/>
                <a:ea typeface="Arial"/>
                <a:cs typeface="Arial"/>
                <a:sym typeface="Arial"/>
              </a:rPr>
              <a:t>Note to Facilitator</a:t>
            </a:r>
            <a:r>
              <a:rPr lang="en-US" sz="1100" b="1">
                <a:latin typeface="Arial"/>
                <a:ea typeface="Arial"/>
                <a:cs typeface="Arial"/>
                <a:sym typeface="Arial"/>
              </a:rPr>
              <a:t>:</a:t>
            </a:r>
            <a:r>
              <a:rPr lang="en-US" sz="1100">
                <a:latin typeface="Arial"/>
                <a:ea typeface="Arial"/>
                <a:cs typeface="Arial"/>
                <a:sym typeface="Arial"/>
              </a:rPr>
              <a:t> You might also consider watching the introductory video together before launching into the topic for this session.</a:t>
            </a:r>
            <a:endParaRPr sz="1100">
              <a:latin typeface="Arial"/>
              <a:ea typeface="Arial"/>
              <a:cs typeface="Arial"/>
              <a:sym typeface="Arial"/>
            </a:endParaRPr>
          </a:p>
        </p:txBody>
      </p:sp>
      <p:sp>
        <p:nvSpPr>
          <p:cNvPr id="123" name="Google Shape;123;p2:notes">
            <a:extLst>
              <a:ext uri="{FF2B5EF4-FFF2-40B4-BE49-F238E27FC236}">
                <a16:creationId xmlns:a16="http://schemas.microsoft.com/office/drawing/2014/main" id="{C29CF321-EEAF-A994-771A-44C4AB458D2A}"/>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110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87532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3: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b="1"/>
              <a:t>Facilitator Narration: </a:t>
            </a:r>
            <a:r>
              <a:rPr lang="en-US"/>
              <a:t>As a pre-work activity for this session, we read the International Dyslexia Association’s brief </a:t>
            </a:r>
            <a:r>
              <a:rPr lang="en-US" i="1"/>
              <a:t>Building Phoneme Awareness: Know What Matters</a:t>
            </a:r>
            <a:r>
              <a:rPr lang="en-US"/>
              <a:t>. We are going to discuss the three key implications for instruction identified on page 10 of this brief. Can I get a volunteer to read bullet point #1?</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SzPts val="1400"/>
              <a:buNone/>
            </a:pPr>
            <a:r>
              <a:rPr lang="en-US" b="1"/>
              <a:t>Volunteer Reads: </a:t>
            </a:r>
            <a:r>
              <a:rPr lang="en-US"/>
              <a:t>Educators should begin right away with phoneme awareness instruction in kindergarten (and when working with older students with phoneme awareness deficits). The best use of instructional time in kindergarten and beyond is to focus on phonemic awareness while greatly reducing time spent on phonological sensitivity elements. Educators do not need to follow a continuum that requires instruction in each element of phonological sensitivity (counting the words in a sentence, rhyme recognition and production, syllable counting, syllable segmenting/blending, and so on) prior to beginning instruction to develop phoneme awareness.</a:t>
            </a:r>
            <a:endParaRPr/>
          </a:p>
        </p:txBody>
      </p:sp>
      <p:sp>
        <p:nvSpPr>
          <p:cNvPr id="134" name="Google Shape;134;p3: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57BAE0BC-1C95-D749-0736-56CC7B9B1BE0}"/>
            </a:ext>
          </a:extLst>
        </p:cNvPr>
        <p:cNvGrpSpPr/>
        <p:nvPr/>
      </p:nvGrpSpPr>
      <p:grpSpPr>
        <a:xfrm>
          <a:off x="0" y="0"/>
          <a:ext cx="0" cy="0"/>
          <a:chOff x="0" y="0"/>
          <a:chExt cx="0" cy="0"/>
        </a:xfrm>
      </p:grpSpPr>
      <p:sp>
        <p:nvSpPr>
          <p:cNvPr id="142" name="Google Shape;142;p4:notes">
            <a:extLst>
              <a:ext uri="{FF2B5EF4-FFF2-40B4-BE49-F238E27FC236}">
                <a16:creationId xmlns:a16="http://schemas.microsoft.com/office/drawing/2014/main" id="{7D1B8FC1-7745-A103-4DDB-90FAE28FD99E}"/>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a:extLst>
              <a:ext uri="{FF2B5EF4-FFF2-40B4-BE49-F238E27FC236}">
                <a16:creationId xmlns:a16="http://schemas.microsoft.com/office/drawing/2014/main" id="{AEA2FE6B-91B6-67BD-DC34-1DDFC6173F95}"/>
              </a:ext>
            </a:extLst>
          </p:cNvPr>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b="1" dirty="0"/>
              <a:t>Facilitator Narration: </a:t>
            </a:r>
            <a:r>
              <a:rPr lang="en-US" dirty="0"/>
              <a:t>Thank you. Let’s take a moment to discuss the components of phonological awareness described in this brief as phonological sensitivity and phonemic awareness.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Activity (5-10 minutes): </a:t>
            </a:r>
            <a:r>
              <a:rPr lang="en-US" dirty="0"/>
              <a:t>Create a space to capture notes on the two components of phonological awareness (if virtual, using this slide and annotating tools; if in-person, using chart paper and markers). Facilitate the discussion to prompt community members for the following points:</a:t>
            </a:r>
            <a:endParaRPr dirty="0"/>
          </a:p>
          <a:p>
            <a:pPr marL="0" lvl="0" indent="0" algn="l" rtl="0">
              <a:lnSpc>
                <a:spcPct val="100000"/>
              </a:lnSpc>
              <a:spcBef>
                <a:spcPts val="0"/>
              </a:spcBef>
              <a:spcAft>
                <a:spcPts val="0"/>
              </a:spcAft>
              <a:buSzPts val="1400"/>
              <a:buNone/>
            </a:pPr>
            <a:endParaRPr dirty="0"/>
          </a:p>
          <a:p>
            <a:pPr marL="457200" lvl="0" indent="-317500" algn="l" rtl="0">
              <a:lnSpc>
                <a:spcPct val="100000"/>
              </a:lnSpc>
              <a:spcBef>
                <a:spcPts val="0"/>
              </a:spcBef>
              <a:spcAft>
                <a:spcPts val="0"/>
              </a:spcAft>
              <a:buSzPts val="1400"/>
              <a:buChar char="●"/>
            </a:pPr>
            <a:r>
              <a:rPr lang="en-US" i="1" dirty="0"/>
              <a:t>Phonological Sensitivity</a:t>
            </a:r>
            <a:r>
              <a:rPr lang="en-US" dirty="0"/>
              <a:t> refers to awareness of the larger, sometimes more easily noticed sound structures in speech, including whole words and sound structures within words, such as rhymes, syllables, onsets, and rimes. Research indicates that phonological sensitivity instruction (with larger units such as rhyme, syllables, and onset-rime) is neither a prerequisite nor a causal factor in the development of phonemic awareness. An instructional continuum from phonological sensitivity to phoneme awareness is not necessary and should not delay explicit phonemic awareness instruction. There can be benefits to teaching students about syllable and rhyme structures, but mostly for reasons unrelated to phonemic awareness, such as syllable awareness during spelling or morphology instruction and rhyme structures during read-</a:t>
            </a:r>
            <a:r>
              <a:rPr lang="en-US" dirty="0" err="1"/>
              <a:t>alouds</a:t>
            </a:r>
            <a:r>
              <a:rPr lang="en-US" dirty="0"/>
              <a:t> and poetry writing.</a:t>
            </a:r>
            <a:endParaRPr dirty="0"/>
          </a:p>
          <a:p>
            <a:pPr marL="457200" lvl="0" indent="-317500" algn="l" rtl="0">
              <a:lnSpc>
                <a:spcPct val="115000"/>
              </a:lnSpc>
              <a:spcBef>
                <a:spcPts val="0"/>
              </a:spcBef>
              <a:spcAft>
                <a:spcPts val="0"/>
              </a:spcAft>
              <a:buSzPts val="1400"/>
              <a:buChar char="●"/>
            </a:pPr>
            <a:r>
              <a:rPr lang="en-US" i="1" dirty="0"/>
              <a:t>Phonemic Awareness</a:t>
            </a:r>
            <a:r>
              <a:rPr lang="en-US" dirty="0"/>
              <a:t> is the ability to be aware of and consciously think about individual speech sounds (phonemes) in spoken words. Phoneme awareness is a necessary component of early reading and spelling development. It goes beyond the hearing or perceiving of the speech sounds in spoken words. Phoneme awareness involves conscious awareness that allows a learner to notice and think about the phonemes in words they hear and pronounce. This skill develops gradually, almost always in the context of learning about phonemes </a:t>
            </a:r>
            <a:r>
              <a:rPr lang="en-US" i="1" u="sng" dirty="0"/>
              <a:t>and letters in written words</a:t>
            </a:r>
            <a:r>
              <a:rPr lang="en-US" dirty="0"/>
              <a:t>.</a:t>
            </a:r>
            <a:endParaRPr dirty="0"/>
          </a:p>
          <a:p>
            <a:pPr marL="0" lvl="0" indent="0" algn="l" rtl="0">
              <a:lnSpc>
                <a:spcPct val="100000"/>
              </a:lnSpc>
              <a:spcBef>
                <a:spcPts val="0"/>
              </a:spcBef>
              <a:spcAft>
                <a:spcPts val="0"/>
              </a:spcAft>
              <a:buSzPts val="1400"/>
              <a:buNone/>
            </a:pPr>
            <a:endParaRPr dirty="0"/>
          </a:p>
        </p:txBody>
      </p:sp>
      <p:sp>
        <p:nvSpPr>
          <p:cNvPr id="144" name="Google Shape;144;p4:notes">
            <a:extLst>
              <a:ext uri="{FF2B5EF4-FFF2-40B4-BE49-F238E27FC236}">
                <a16:creationId xmlns:a16="http://schemas.microsoft.com/office/drawing/2014/main" id="{C8C953A9-6D43-5AFF-4703-E9B7D41D4790}"/>
              </a:ext>
            </a:extLst>
          </p:cNvPr>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718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CE035867-984B-2217-6DCA-2A0A393AA970}"/>
            </a:ext>
          </a:extLst>
        </p:cNvPr>
        <p:cNvGrpSpPr/>
        <p:nvPr/>
      </p:nvGrpSpPr>
      <p:grpSpPr>
        <a:xfrm>
          <a:off x="0" y="0"/>
          <a:ext cx="0" cy="0"/>
          <a:chOff x="0" y="0"/>
          <a:chExt cx="0" cy="0"/>
        </a:xfrm>
      </p:grpSpPr>
      <p:sp>
        <p:nvSpPr>
          <p:cNvPr id="149" name="Google Shape;149;p5:notes">
            <a:extLst>
              <a:ext uri="{FF2B5EF4-FFF2-40B4-BE49-F238E27FC236}">
                <a16:creationId xmlns:a16="http://schemas.microsoft.com/office/drawing/2014/main" id="{4DC0CCC6-24E8-05F3-6D5D-226E11D996CE}"/>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5:notes">
            <a:extLst>
              <a:ext uri="{FF2B5EF4-FFF2-40B4-BE49-F238E27FC236}">
                <a16:creationId xmlns:a16="http://schemas.microsoft.com/office/drawing/2014/main" id="{434D5FAE-8E52-ABAA-03A5-02BEC2E2F5E5}"/>
              </a:ext>
            </a:extLst>
          </p:cNvPr>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b="1"/>
              <a:t>Facilitator Narration: </a:t>
            </a:r>
            <a:r>
              <a:rPr lang="en-US"/>
              <a:t>Great discussion and distinctions noted! It is important to note that it is often common for students, especially young students or those struggling to learn to read, to lack both phonological sensitivity and phoneme awareness. However, research shows that even though phonological sensitivity can be taught, doing so can delay the type of instruction needed to build students’ phonemic awareness and corresponding letter knowledge—the skills that are really most relevant for developing proficient word recognition skills. There can be benefits to teaching students about syllable and rhyme structures, but mostly for reasons unrelated to phonemic awareness, such as syllable awareness during spelling or morphology instruction, rhyme structures during read-alouds and poetry writing, or even onsets.</a:t>
            </a:r>
            <a:endParaRPr/>
          </a:p>
        </p:txBody>
      </p:sp>
      <p:sp>
        <p:nvSpPr>
          <p:cNvPr id="151" name="Google Shape;151;p5:notes">
            <a:extLst>
              <a:ext uri="{FF2B5EF4-FFF2-40B4-BE49-F238E27FC236}">
                <a16:creationId xmlns:a16="http://schemas.microsoft.com/office/drawing/2014/main" id="{D8DEABA7-EF8B-3E66-D8FA-CDC936E1E833}"/>
              </a:ext>
            </a:extLst>
          </p:cNvPr>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394316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b="1"/>
              <a:t>Facilitator Narration: </a:t>
            </a:r>
            <a:r>
              <a:rPr lang="en-US"/>
              <a:t>Now let’s get into deeper discussion about instructional practices. Can I get a volunteer to read bullet point #2 from the International Dyslexia Association’s brief </a:t>
            </a:r>
            <a:r>
              <a:rPr lang="en-US" i="1"/>
              <a:t>Building Phoneme Awareness: Know What Matters</a:t>
            </a:r>
            <a:r>
              <a:rPr lang="en-US"/>
              <a:t> (page 10)?</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SzPts val="1400"/>
              <a:buNone/>
            </a:pPr>
            <a:r>
              <a:rPr lang="en-US" b="1"/>
              <a:t>Volunteer Reads: </a:t>
            </a:r>
            <a:r>
              <a:rPr lang="en-US"/>
              <a:t>By focusing immediately on phoneme awareness instruction coordinated with letter/grapheme knowledge and handwriting, teachers can assess and teach the key skills connected to reading success and thus help students build foundational reading skills more effectively and quickly. These activities provide students with direct instruction and insights about how the writing system works, boosting motivation, confidence, and success.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58" name="Google Shape;158;p6: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b="1"/>
              <a:t>Facilitator Narration: </a:t>
            </a:r>
            <a:r>
              <a:rPr lang="en-US"/>
              <a:t>Thank you. This coordination can be accomplished with a simple instructional routine that can be incorporated in our phonics instruction (or more advanced word study for older students). Let’s review the instructional routine with a partner and discuss how this can be implemented in our classrooms.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Activity (5-10 minutes): </a:t>
            </a:r>
            <a:r>
              <a:rPr lang="en-US"/>
              <a:t>Distribute copies of the </a:t>
            </a:r>
            <a:r>
              <a:rPr lang="en-US" i="1"/>
              <a:t>Instructional Routine: Teaching Phoneme-Grapheme Correspondences</a:t>
            </a:r>
            <a:r>
              <a:rPr lang="en-US"/>
              <a:t> to all community members. Ask community members to pair off and review the routine. Community members may choose to role play the instructional routine or just review individually in preparation for discussion.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Prompt with questions as needed:</a:t>
            </a:r>
            <a:endParaRPr/>
          </a:p>
          <a:p>
            <a:pPr marL="457200" lvl="0" indent="-317500" algn="l" rtl="0">
              <a:lnSpc>
                <a:spcPct val="100000"/>
              </a:lnSpc>
              <a:spcBef>
                <a:spcPts val="0"/>
              </a:spcBef>
              <a:spcAft>
                <a:spcPts val="0"/>
              </a:spcAft>
              <a:buSzPts val="1400"/>
              <a:buChar char="●"/>
            </a:pPr>
            <a:r>
              <a:rPr lang="en-US"/>
              <a:t>What did you notice about the instructional routine? </a:t>
            </a:r>
            <a:endParaRPr/>
          </a:p>
          <a:p>
            <a:pPr marL="457200" lvl="0" indent="-317500" algn="l" rtl="0">
              <a:lnSpc>
                <a:spcPct val="100000"/>
              </a:lnSpc>
              <a:spcBef>
                <a:spcPts val="0"/>
              </a:spcBef>
              <a:spcAft>
                <a:spcPts val="0"/>
              </a:spcAft>
              <a:buSzPts val="1400"/>
              <a:buChar char="●"/>
            </a:pPr>
            <a:r>
              <a:rPr lang="en-US"/>
              <a:t>Does our current reading program have a similar routine for integrating letter sounds, letter names, and letter forms?</a:t>
            </a:r>
            <a:endParaRPr/>
          </a:p>
          <a:p>
            <a:pPr marL="457200" lvl="0" indent="-317500" algn="l" rtl="0">
              <a:lnSpc>
                <a:spcPct val="100000"/>
              </a:lnSpc>
              <a:spcBef>
                <a:spcPts val="0"/>
              </a:spcBef>
              <a:spcAft>
                <a:spcPts val="0"/>
              </a:spcAft>
              <a:buSzPts val="1400"/>
              <a:buChar char="●"/>
            </a:pPr>
            <a:r>
              <a:rPr lang="en-US"/>
              <a:t>How can this new routine be implemented to improve our current reading program or to help better coordinate existing programs already in use?</a:t>
            </a:r>
            <a:endParaRPr/>
          </a:p>
          <a:p>
            <a:pPr marL="457200" lvl="0" indent="-317500" algn="l" rtl="0">
              <a:lnSpc>
                <a:spcPct val="100000"/>
              </a:lnSpc>
              <a:spcBef>
                <a:spcPts val="0"/>
              </a:spcBef>
              <a:spcAft>
                <a:spcPts val="0"/>
              </a:spcAft>
              <a:buSzPts val="1400"/>
              <a:buChar char="●"/>
            </a:pPr>
            <a:r>
              <a:rPr lang="en-US"/>
              <a:t>For older students, how could a similar type of instructional routine to used to integrate spoken words with their spellings, and meanings during advanced word study or vocabulary instruction?</a:t>
            </a:r>
            <a:endParaRPr/>
          </a:p>
        </p:txBody>
      </p:sp>
      <p:sp>
        <p:nvSpPr>
          <p:cNvPr id="168" name="Google Shape;168;p7: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702310" y="4480004"/>
            <a:ext cx="5618400" cy="36654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b="1"/>
              <a:t>Facilitator Narration: </a:t>
            </a:r>
            <a:r>
              <a:rPr lang="en-US"/>
              <a:t>Great discussion, now let’s discuss the last implication for instruction identified on page 10 of the brief. Can I get a volunteer to read bullet point #3?</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SzPts val="1400"/>
              <a:buNone/>
            </a:pPr>
            <a:r>
              <a:rPr lang="en-US" b="1"/>
              <a:t>Volunteer Reads: </a:t>
            </a:r>
            <a:r>
              <a:rPr lang="en-US"/>
              <a:t>Whenever phoneme awareness instruction is needed, either for beginning readers or for older struggling readers, teachers should focus on phoneme awareness at the level appropriate for the student, keeping these recommendations in mind: Start with initial phonemes, then final phonemes, followed by medial vowel phonemes in words that are simple syllables; after these beginning levels of phoneme awareness are accomplished, next work on awareness of the internal consonants in complex, one-syllable words that include consonant blends.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78" name="Google Shape;178;p8: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_TItl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0" y="2037850"/>
            <a:ext cx="12191999" cy="1282447"/>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6E2405"/>
              </a:buClr>
              <a:buSzPts val="5400"/>
              <a:buFont typeface="Palatino Linotype"/>
              <a:buNone/>
              <a:defRPr sz="5400" b="1" i="0" u="none" strike="noStrike" cap="none">
                <a:solidFill>
                  <a:srgbClr val="6E2405"/>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ubTitle" idx="1"/>
          </p:nvPr>
        </p:nvSpPr>
        <p:spPr>
          <a:xfrm>
            <a:off x="1" y="3654080"/>
            <a:ext cx="12191998" cy="2198080"/>
          </a:xfrm>
          <a:prstGeom prst="rect">
            <a:avLst/>
          </a:prstGeom>
          <a:noFill/>
          <a:ln>
            <a:noFill/>
          </a:ln>
        </p:spPr>
        <p:txBody>
          <a:bodyPr spcFirstLastPara="1" wrap="square" lIns="91425" tIns="45700" rIns="91425" bIns="45700" anchor="t" anchorCtr="0">
            <a:normAutofit/>
          </a:bodyPr>
          <a:lstStyle>
            <a:lvl1pPr lvl="0" algn="ctr">
              <a:lnSpc>
                <a:spcPct val="108000"/>
              </a:lnSpc>
              <a:spcBef>
                <a:spcPts val="1000"/>
              </a:spcBef>
              <a:spcAft>
                <a:spcPts val="0"/>
              </a:spcAft>
              <a:buClr>
                <a:schemeClr val="dk1"/>
              </a:buClr>
              <a:buSzPts val="2800"/>
              <a:buNone/>
              <a:defRPr sz="2800"/>
            </a:lvl1pPr>
            <a:lvl2pPr lvl="1" algn="ctr">
              <a:lnSpc>
                <a:spcPct val="108000"/>
              </a:lnSpc>
              <a:spcBef>
                <a:spcPts val="1400"/>
              </a:spcBef>
              <a:spcAft>
                <a:spcPts val="0"/>
              </a:spcAft>
              <a:buClr>
                <a:schemeClr val="dk1"/>
              </a:buClr>
              <a:buSzPts val="1500"/>
              <a:buNone/>
              <a:defRPr sz="1500"/>
            </a:lvl2pPr>
            <a:lvl3pPr lvl="2" algn="ctr">
              <a:lnSpc>
                <a:spcPct val="108000"/>
              </a:lnSpc>
              <a:spcBef>
                <a:spcPts val="1400"/>
              </a:spcBef>
              <a:spcAft>
                <a:spcPts val="0"/>
              </a:spcAft>
              <a:buClr>
                <a:schemeClr val="dk1"/>
              </a:buClr>
              <a:buSzPts val="1350"/>
              <a:buNone/>
              <a:defRPr sz="1350"/>
            </a:lvl3pPr>
            <a:lvl4pPr lvl="3" algn="ctr">
              <a:lnSpc>
                <a:spcPct val="108000"/>
              </a:lnSpc>
              <a:spcBef>
                <a:spcPts val="1400"/>
              </a:spcBef>
              <a:spcAft>
                <a:spcPts val="0"/>
              </a:spcAft>
              <a:buClr>
                <a:schemeClr val="dk1"/>
              </a:buClr>
              <a:buSzPts val="1200"/>
              <a:buNone/>
              <a:defRPr sz="1200"/>
            </a:lvl4pPr>
            <a:lvl5pPr lvl="4" algn="ctr">
              <a:lnSpc>
                <a:spcPct val="108000"/>
              </a:lnSpc>
              <a:spcBef>
                <a:spcPts val="1400"/>
              </a:spcBef>
              <a:spcAft>
                <a:spcPts val="0"/>
              </a:spcAft>
              <a:buClr>
                <a:schemeClr val="dk1"/>
              </a:buClr>
              <a:buSzPts val="1200"/>
              <a:buNone/>
              <a:defRPr sz="1200"/>
            </a:lvl5pPr>
            <a:lvl6pPr lvl="5" algn="ctr">
              <a:lnSpc>
                <a:spcPct val="90000"/>
              </a:lnSpc>
              <a:spcBef>
                <a:spcPts val="14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ocial_Media">
  <p:cSld name="Social_Media">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10"/>
          <p:cNvPicPr preferRelativeResize="0"/>
          <p:nvPr/>
        </p:nvPicPr>
        <p:blipFill rotWithShape="1">
          <a:blip r:embed="rId2">
            <a:alphaModFix/>
          </a:blip>
          <a:srcRect/>
          <a:stretch/>
        </p:blipFill>
        <p:spPr>
          <a:xfrm>
            <a:off x="1539535" y="1579728"/>
            <a:ext cx="914400" cy="914400"/>
          </a:xfrm>
          <a:prstGeom prst="rect">
            <a:avLst/>
          </a:prstGeom>
          <a:noFill/>
          <a:ln>
            <a:noFill/>
          </a:ln>
        </p:spPr>
      </p:pic>
      <p:sp>
        <p:nvSpPr>
          <p:cNvPr id="52" name="Google Shape;52;p10"/>
          <p:cNvSpPr txBox="1">
            <a:spLocks noGrp="1"/>
          </p:cNvSpPr>
          <p:nvPr>
            <p:ph type="body" idx="1"/>
          </p:nvPr>
        </p:nvSpPr>
        <p:spPr>
          <a:xfrm>
            <a:off x="748420" y="2532939"/>
            <a:ext cx="2486025" cy="914400"/>
          </a:xfrm>
          <a:prstGeom prst="rect">
            <a:avLst/>
          </a:prstGeom>
          <a:noFill/>
          <a:ln>
            <a:noFill/>
          </a:ln>
        </p:spPr>
        <p:txBody>
          <a:bodyPr spcFirstLastPara="1" wrap="square" lIns="91425" tIns="45700" rIns="0"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10"/>
          <p:cNvPicPr preferRelativeResize="0"/>
          <p:nvPr/>
        </p:nvPicPr>
        <p:blipFill rotWithShape="1">
          <a:blip r:embed="rId3">
            <a:alphaModFix/>
          </a:blip>
          <a:srcRect t="124" b="124"/>
          <a:stretch/>
        </p:blipFill>
        <p:spPr>
          <a:xfrm>
            <a:off x="4858762" y="1579728"/>
            <a:ext cx="916670" cy="914400"/>
          </a:xfrm>
          <a:prstGeom prst="rect">
            <a:avLst/>
          </a:prstGeom>
          <a:noFill/>
          <a:ln>
            <a:noFill/>
          </a:ln>
        </p:spPr>
      </p:pic>
      <p:sp>
        <p:nvSpPr>
          <p:cNvPr id="54" name="Google Shape;54;p10"/>
          <p:cNvSpPr txBox="1">
            <a:spLocks noGrp="1"/>
          </p:cNvSpPr>
          <p:nvPr>
            <p:ph type="body" idx="2"/>
          </p:nvPr>
        </p:nvSpPr>
        <p:spPr>
          <a:xfrm>
            <a:off x="4110793" y="2514600"/>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10" descr="A blue and black logo&#10;&#10;Description automatically generated"/>
          <p:cNvPicPr preferRelativeResize="0"/>
          <p:nvPr/>
        </p:nvPicPr>
        <p:blipFill rotWithShape="1">
          <a:blip r:embed="rId4">
            <a:alphaModFix/>
          </a:blip>
          <a:srcRect/>
          <a:stretch/>
        </p:blipFill>
        <p:spPr>
          <a:xfrm>
            <a:off x="8261254" y="1579728"/>
            <a:ext cx="1075267" cy="914400"/>
          </a:xfrm>
          <a:prstGeom prst="rect">
            <a:avLst/>
          </a:prstGeom>
          <a:noFill/>
          <a:ln>
            <a:noFill/>
          </a:ln>
        </p:spPr>
      </p:pic>
      <p:sp>
        <p:nvSpPr>
          <p:cNvPr id="56" name="Google Shape;56;p10"/>
          <p:cNvSpPr txBox="1">
            <a:spLocks noGrp="1"/>
          </p:cNvSpPr>
          <p:nvPr>
            <p:ph type="body" idx="3"/>
          </p:nvPr>
        </p:nvSpPr>
        <p:spPr>
          <a:xfrm>
            <a:off x="7239001" y="2532939"/>
            <a:ext cx="3059502"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10"/>
          <p:cNvPicPr preferRelativeResize="0"/>
          <p:nvPr/>
        </p:nvPicPr>
        <p:blipFill rotWithShape="1">
          <a:blip r:embed="rId5">
            <a:alphaModFix/>
          </a:blip>
          <a:srcRect t="4125" b="4124"/>
          <a:stretch/>
        </p:blipFill>
        <p:spPr>
          <a:xfrm>
            <a:off x="1535363" y="4019550"/>
            <a:ext cx="912137" cy="914400"/>
          </a:xfrm>
          <a:prstGeom prst="rect">
            <a:avLst/>
          </a:prstGeom>
          <a:solidFill>
            <a:schemeClr val="dk1"/>
          </a:solidFill>
          <a:ln>
            <a:noFill/>
          </a:ln>
        </p:spPr>
      </p:pic>
      <p:sp>
        <p:nvSpPr>
          <p:cNvPr id="58" name="Google Shape;58;p10"/>
          <p:cNvSpPr txBox="1">
            <a:spLocks noGrp="1"/>
          </p:cNvSpPr>
          <p:nvPr>
            <p:ph type="body" idx="4"/>
          </p:nvPr>
        </p:nvSpPr>
        <p:spPr>
          <a:xfrm>
            <a:off x="747277" y="5031874"/>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10"/>
          <p:cNvPicPr preferRelativeResize="0"/>
          <p:nvPr/>
        </p:nvPicPr>
        <p:blipFill rotWithShape="1">
          <a:blip r:embed="rId6">
            <a:alphaModFix/>
          </a:blip>
          <a:srcRect t="1201" b="1198"/>
          <a:stretch/>
        </p:blipFill>
        <p:spPr>
          <a:xfrm>
            <a:off x="4896042" y="3991849"/>
            <a:ext cx="916670" cy="914400"/>
          </a:xfrm>
          <a:prstGeom prst="rect">
            <a:avLst/>
          </a:prstGeom>
          <a:noFill/>
          <a:ln>
            <a:noFill/>
          </a:ln>
        </p:spPr>
      </p:pic>
      <p:sp>
        <p:nvSpPr>
          <p:cNvPr id="60" name="Google Shape;60;p10"/>
          <p:cNvSpPr txBox="1">
            <a:spLocks noGrp="1"/>
          </p:cNvSpPr>
          <p:nvPr>
            <p:ph type="body" idx="5"/>
          </p:nvPr>
        </p:nvSpPr>
        <p:spPr>
          <a:xfrm>
            <a:off x="4110793" y="5009938"/>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10"/>
          <p:cNvPicPr preferRelativeResize="0"/>
          <p:nvPr/>
        </p:nvPicPr>
        <p:blipFill rotWithShape="1">
          <a:blip r:embed="rId7">
            <a:alphaModFix/>
          </a:blip>
          <a:srcRect/>
          <a:stretch/>
        </p:blipFill>
        <p:spPr>
          <a:xfrm>
            <a:off x="7260123" y="4129009"/>
            <a:ext cx="2855192" cy="640080"/>
          </a:xfrm>
          <a:prstGeom prst="rect">
            <a:avLst/>
          </a:prstGeom>
          <a:noFill/>
          <a:ln>
            <a:noFill/>
          </a:ln>
        </p:spPr>
      </p:pic>
      <p:sp>
        <p:nvSpPr>
          <p:cNvPr id="62" name="Google Shape;62;p10"/>
          <p:cNvSpPr txBox="1">
            <a:spLocks noGrp="1"/>
          </p:cNvSpPr>
          <p:nvPr>
            <p:ph type="body" idx="6"/>
          </p:nvPr>
        </p:nvSpPr>
        <p:spPr>
          <a:xfrm>
            <a:off x="7239001" y="5009938"/>
            <a:ext cx="3059502"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0"/>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_You">
  <p:cSld name="Thank_You">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body" idx="1"/>
          </p:nvPr>
        </p:nvSpPr>
        <p:spPr>
          <a:xfrm>
            <a:off x="0" y="2059291"/>
            <a:ext cx="12192000" cy="1125287"/>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1"/>
          <p:cNvSpPr txBox="1">
            <a:spLocks noGrp="1"/>
          </p:cNvSpPr>
          <p:nvPr>
            <p:ph type="body" idx="2"/>
          </p:nvPr>
        </p:nvSpPr>
        <p:spPr>
          <a:xfrm>
            <a:off x="0" y="3954168"/>
            <a:ext cx="12191999" cy="1239312"/>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_Content_Subtitles">
  <p:cSld name="1_Two_Content_Subtitles">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body" idx="1"/>
          </p:nvPr>
        </p:nvSpPr>
        <p:spPr>
          <a:xfrm>
            <a:off x="146291" y="1138548"/>
            <a:ext cx="11890271"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2"/>
          <p:cNvSpPr txBox="1">
            <a:spLocks noGrp="1"/>
          </p:cNvSpPr>
          <p:nvPr>
            <p:ph type="body" idx="2"/>
          </p:nvPr>
        </p:nvSpPr>
        <p:spPr>
          <a:xfrm>
            <a:off x="146292" y="1962460"/>
            <a:ext cx="11890272" cy="1433759"/>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body" idx="3"/>
          </p:nvPr>
        </p:nvSpPr>
        <p:spPr>
          <a:xfrm>
            <a:off x="146290" y="3603812"/>
            <a:ext cx="11890271"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2"/>
          <p:cNvSpPr txBox="1">
            <a:spLocks noGrp="1"/>
          </p:cNvSpPr>
          <p:nvPr>
            <p:ph type="body" idx="4"/>
          </p:nvPr>
        </p:nvSpPr>
        <p:spPr>
          <a:xfrm>
            <a:off x="155436" y="4439797"/>
            <a:ext cx="11890272" cy="1522429"/>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_Content" preserve="1" userDrawn="1">
  <p:cSld name="Nine_Conten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body" idx="1"/>
          </p:nvPr>
        </p:nvSpPr>
        <p:spPr>
          <a:xfrm>
            <a:off x="176270" y="1429017"/>
            <a:ext cx="1920875" cy="1356267"/>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9" name="Google Shape;79;p13"/>
          <p:cNvSpPr txBox="1">
            <a:spLocks noGrp="1"/>
          </p:cNvSpPr>
          <p:nvPr>
            <p:ph type="body" idx="2"/>
          </p:nvPr>
        </p:nvSpPr>
        <p:spPr>
          <a:xfrm>
            <a:off x="2436238" y="1406792"/>
            <a:ext cx="1900410" cy="1356267"/>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0" name="Google Shape;80;p13"/>
          <p:cNvSpPr txBox="1">
            <a:spLocks noGrp="1"/>
          </p:cNvSpPr>
          <p:nvPr>
            <p:ph type="body" idx="3"/>
          </p:nvPr>
        </p:nvSpPr>
        <p:spPr>
          <a:xfrm>
            <a:off x="4675741" y="1406792"/>
            <a:ext cx="1750891" cy="1353494"/>
          </a:xfrm>
          <a:prstGeom prst="rect">
            <a:avLst/>
          </a:prstGeom>
          <a:noFill/>
          <a:ln>
            <a:noFill/>
          </a:ln>
        </p:spPr>
        <p:txBody>
          <a:bodyPr spcFirstLastPara="1" wrap="square" lIns="91425" tIns="45700" rIns="82295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3"/>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
        <p:nvSpPr>
          <p:cNvPr id="5" name="Content Placeholder 4">
            <a:extLst>
              <a:ext uri="{FF2B5EF4-FFF2-40B4-BE49-F238E27FC236}">
                <a16:creationId xmlns:a16="http://schemas.microsoft.com/office/drawing/2014/main" id="{60ABFF0C-32CE-B933-D64D-736A4173BFDD}"/>
              </a:ext>
            </a:extLst>
          </p:cNvPr>
          <p:cNvSpPr>
            <a:spLocks noGrp="1"/>
          </p:cNvSpPr>
          <p:nvPr>
            <p:ph sz="quarter" idx="13"/>
          </p:nvPr>
        </p:nvSpPr>
        <p:spPr>
          <a:xfrm>
            <a:off x="176270" y="3266169"/>
            <a:ext cx="1920875" cy="1538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91C85518-97FA-82BB-6D9E-723B1539F6A4}"/>
              </a:ext>
            </a:extLst>
          </p:cNvPr>
          <p:cNvSpPr>
            <a:spLocks noGrp="1"/>
          </p:cNvSpPr>
          <p:nvPr>
            <p:ph sz="quarter" idx="14"/>
          </p:nvPr>
        </p:nvSpPr>
        <p:spPr>
          <a:xfrm>
            <a:off x="2605088" y="3265488"/>
            <a:ext cx="2279650" cy="1444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4C840863-C35E-28A1-140B-A0B866AE01D2}"/>
              </a:ext>
            </a:extLst>
          </p:cNvPr>
          <p:cNvSpPr>
            <a:spLocks noGrp="1"/>
          </p:cNvSpPr>
          <p:nvPr>
            <p:ph sz="quarter" idx="15"/>
          </p:nvPr>
        </p:nvSpPr>
        <p:spPr>
          <a:xfrm>
            <a:off x="5313363" y="3265488"/>
            <a:ext cx="2106612" cy="1444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2E6C24BB-BF17-B4FC-C25C-609D88B8C605}"/>
              </a:ext>
            </a:extLst>
          </p:cNvPr>
          <p:cNvSpPr>
            <a:spLocks noGrp="1"/>
          </p:cNvSpPr>
          <p:nvPr>
            <p:ph sz="quarter" idx="16"/>
          </p:nvPr>
        </p:nvSpPr>
        <p:spPr>
          <a:xfrm>
            <a:off x="6735763" y="1406525"/>
            <a:ext cx="1690687" cy="1379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3C3BD762-1C33-7C5B-681D-3799DAC322C9}"/>
              </a:ext>
            </a:extLst>
          </p:cNvPr>
          <p:cNvSpPr>
            <a:spLocks noGrp="1"/>
          </p:cNvSpPr>
          <p:nvPr>
            <p:ph sz="quarter" idx="17"/>
          </p:nvPr>
        </p:nvSpPr>
        <p:spPr>
          <a:xfrm>
            <a:off x="8877300" y="1406525"/>
            <a:ext cx="1947863" cy="1163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C9E06C2C-AE60-C64A-1DD2-C37DDA6D22F5}"/>
              </a:ext>
            </a:extLst>
          </p:cNvPr>
          <p:cNvSpPr>
            <a:spLocks noGrp="1"/>
          </p:cNvSpPr>
          <p:nvPr>
            <p:ph sz="quarter" idx="18"/>
          </p:nvPr>
        </p:nvSpPr>
        <p:spPr>
          <a:xfrm>
            <a:off x="8688388" y="3429000"/>
            <a:ext cx="2136775" cy="153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72BA0DF9-F8F5-9345-4750-A6C4D396C20E}"/>
              </a:ext>
            </a:extLst>
          </p:cNvPr>
          <p:cNvSpPr>
            <a:spLocks noGrp="1"/>
          </p:cNvSpPr>
          <p:nvPr>
            <p:ph sz="quarter" idx="19"/>
          </p:nvPr>
        </p:nvSpPr>
        <p:spPr>
          <a:xfrm>
            <a:off x="2097088" y="1273175"/>
            <a:ext cx="762000" cy="590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7389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_Graph">
  <p:cSld name="Title_Graph">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4"/>
          <p:cNvSpPr>
            <a:spLocks noGrp="1"/>
          </p:cNvSpPr>
          <p:nvPr>
            <p:ph type="chart" idx="2"/>
          </p:nvPr>
        </p:nvSpPr>
        <p:spPr>
          <a:xfrm>
            <a:off x="143219" y="1277938"/>
            <a:ext cx="11864631" cy="4682187"/>
          </a:xfrm>
          <a:prstGeom prst="rect">
            <a:avLst/>
          </a:prstGeom>
          <a:noFill/>
          <a:ln>
            <a:noFill/>
          </a:ln>
        </p:spPr>
        <p:txBody>
          <a:bodyPr spcFirstLastPara="1" wrap="square" lIns="91425" tIns="45700" rIns="822950" bIns="45700" anchor="t" anchorCtr="0">
            <a:noAutofit/>
          </a:bodyPr>
          <a:lstStyle>
            <a:lvl1pPr marR="0" lvl="0" algn="l" rtl="0">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R="0" lvl="1" algn="l" rtl="0">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R="0" lvl="2"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R="0" lvl="3"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R="0" lvl="4"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R="0" lvl="5"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5" name="Google Shape;85;p14"/>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_Image">
  <p:cSld name="Title_Image">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a:spLocks noGrp="1"/>
          </p:cNvSpPr>
          <p:nvPr>
            <p:ph type="pic" idx="2"/>
          </p:nvPr>
        </p:nvSpPr>
        <p:spPr>
          <a:xfrm>
            <a:off x="594912" y="1520826"/>
            <a:ext cx="10642294" cy="4384216"/>
          </a:xfrm>
          <a:prstGeom prst="rect">
            <a:avLst/>
          </a:prstGeom>
          <a:noFill/>
          <a:ln>
            <a:noFill/>
          </a:ln>
        </p:spPr>
      </p:sp>
      <p:sp>
        <p:nvSpPr>
          <p:cNvPr id="89" name="Google Shape;89;p15"/>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_Caption">
  <p:cSld name="Image_Caption">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6"/>
          <p:cNvSpPr>
            <a:spLocks noGrp="1"/>
          </p:cNvSpPr>
          <p:nvPr>
            <p:ph type="pic" idx="2"/>
          </p:nvPr>
        </p:nvSpPr>
        <p:spPr>
          <a:xfrm>
            <a:off x="1430460" y="1520826"/>
            <a:ext cx="9808557" cy="3687782"/>
          </a:xfrm>
          <a:prstGeom prst="rect">
            <a:avLst/>
          </a:prstGeom>
          <a:noFill/>
          <a:ln>
            <a:noFill/>
          </a:ln>
        </p:spPr>
      </p:sp>
      <p:sp>
        <p:nvSpPr>
          <p:cNvPr id="93" name="Google Shape;93;p16"/>
          <p:cNvSpPr txBox="1">
            <a:spLocks noGrp="1"/>
          </p:cNvSpPr>
          <p:nvPr>
            <p:ph type="body" idx="1"/>
          </p:nvPr>
        </p:nvSpPr>
        <p:spPr>
          <a:xfrm>
            <a:off x="1430460" y="5457471"/>
            <a:ext cx="9808556" cy="550863"/>
          </a:xfrm>
          <a:prstGeom prst="rect">
            <a:avLst/>
          </a:prstGeom>
          <a:noFill/>
          <a:ln>
            <a:noFill/>
          </a:ln>
        </p:spPr>
        <p:txBody>
          <a:bodyPr spcFirstLastPara="1" wrap="square" lIns="91425" tIns="45700" rIns="822950"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6"/>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text" type="picTx">
  <p:cSld name="PICTURE_WITH_CAPTION_TEXT">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7"/>
          <p:cNvSpPr>
            <a:spLocks noGrp="1"/>
          </p:cNvSpPr>
          <p:nvPr>
            <p:ph type="pic" idx="2"/>
          </p:nvPr>
        </p:nvSpPr>
        <p:spPr>
          <a:xfrm>
            <a:off x="165254" y="1226582"/>
            <a:ext cx="5563517" cy="4689476"/>
          </a:xfrm>
          <a:prstGeom prst="rect">
            <a:avLst/>
          </a:prstGeom>
          <a:noFill/>
          <a:ln>
            <a:noFill/>
          </a:ln>
        </p:spPr>
      </p:sp>
      <p:sp>
        <p:nvSpPr>
          <p:cNvPr id="98" name="Google Shape;98;p17"/>
          <p:cNvSpPr txBox="1">
            <a:spLocks noGrp="1"/>
          </p:cNvSpPr>
          <p:nvPr>
            <p:ph type="body" idx="1"/>
          </p:nvPr>
        </p:nvSpPr>
        <p:spPr>
          <a:xfrm>
            <a:off x="6096000" y="1226581"/>
            <a:ext cx="5930746" cy="4689475"/>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17"/>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_caption_text">
  <p:cSld name="Picture_caption_text">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8"/>
          <p:cNvSpPr>
            <a:spLocks noGrp="1"/>
          </p:cNvSpPr>
          <p:nvPr>
            <p:ph type="pic" idx="2"/>
          </p:nvPr>
        </p:nvSpPr>
        <p:spPr>
          <a:xfrm>
            <a:off x="165254" y="1226582"/>
            <a:ext cx="5563517" cy="4157181"/>
          </a:xfrm>
          <a:prstGeom prst="rect">
            <a:avLst/>
          </a:prstGeom>
          <a:noFill/>
          <a:ln>
            <a:noFill/>
          </a:ln>
        </p:spPr>
      </p:sp>
      <p:sp>
        <p:nvSpPr>
          <p:cNvPr id="103" name="Google Shape;103;p18"/>
          <p:cNvSpPr txBox="1">
            <a:spLocks noGrp="1"/>
          </p:cNvSpPr>
          <p:nvPr>
            <p:ph type="body" idx="1"/>
          </p:nvPr>
        </p:nvSpPr>
        <p:spPr>
          <a:xfrm>
            <a:off x="165100" y="5457825"/>
            <a:ext cx="5564188" cy="550863"/>
          </a:xfrm>
          <a:prstGeom prst="rect">
            <a:avLst/>
          </a:prstGeom>
          <a:noFill/>
          <a:ln>
            <a:noFill/>
          </a:ln>
        </p:spPr>
        <p:txBody>
          <a:bodyPr spcFirstLastPara="1" wrap="square" lIns="91425" tIns="45700" rIns="91425"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8"/>
          <p:cNvSpPr txBox="1">
            <a:spLocks noGrp="1"/>
          </p:cNvSpPr>
          <p:nvPr>
            <p:ph type="body" idx="3"/>
          </p:nvPr>
        </p:nvSpPr>
        <p:spPr>
          <a:xfrm>
            <a:off x="6096000" y="1226581"/>
            <a:ext cx="5930746" cy="4689475"/>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18"/>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_Picture_Vertical">
  <p:cSld name="Text_Picture_Vertical">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9"/>
          <p:cNvSpPr txBox="1">
            <a:spLocks noGrp="1"/>
          </p:cNvSpPr>
          <p:nvPr>
            <p:ph type="body" idx="1"/>
          </p:nvPr>
        </p:nvSpPr>
        <p:spPr>
          <a:xfrm>
            <a:off x="169068" y="1289225"/>
            <a:ext cx="11853863" cy="962407"/>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9"/>
          <p:cNvSpPr>
            <a:spLocks noGrp="1"/>
          </p:cNvSpPr>
          <p:nvPr>
            <p:ph type="pic" idx="2"/>
          </p:nvPr>
        </p:nvSpPr>
        <p:spPr>
          <a:xfrm>
            <a:off x="1620456" y="2382516"/>
            <a:ext cx="8831483" cy="3511510"/>
          </a:xfrm>
          <a:prstGeom prst="rect">
            <a:avLst/>
          </a:prstGeom>
          <a:noFill/>
          <a:ln>
            <a:noFill/>
          </a:ln>
        </p:spPr>
      </p:sp>
      <p:sp>
        <p:nvSpPr>
          <p:cNvPr id="110" name="Google Shape;110;p19"/>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Content">
  <p:cSld name="Title_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71451" y="1222375"/>
            <a:ext cx="11849100" cy="4803775"/>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11"/>
        <p:cNvGrpSpPr/>
        <p:nvPr/>
      </p:nvGrpSpPr>
      <p:grpSpPr>
        <a:xfrm>
          <a:off x="0" y="0"/>
          <a:ext cx="0" cy="0"/>
          <a:chOff x="0" y="0"/>
          <a:chExt cx="0" cy="0"/>
        </a:xfrm>
      </p:grpSpPr>
      <p:sp>
        <p:nvSpPr>
          <p:cNvPr id="112" name="Google Shape;112;p20"/>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20"/>
          <p:cNvSpPr/>
          <p:nvPr/>
        </p:nvSpPr>
        <p:spPr>
          <a:xfrm>
            <a:off x="0" y="0"/>
            <a:ext cx="12192000" cy="6858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532262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ree_Content" userDrawn="1">
  <p:cSld name="2_Three_Content">
    <p:spTree>
      <p:nvGrpSpPr>
        <p:cNvPr id="1" name="Shape 77"/>
        <p:cNvGrpSpPr/>
        <p:nvPr/>
      </p:nvGrpSpPr>
      <p:grpSpPr>
        <a:xfrm>
          <a:off x="0" y="0"/>
          <a:ext cx="0" cy="0"/>
          <a:chOff x="0" y="0"/>
          <a:chExt cx="0" cy="0"/>
        </a:xfrm>
      </p:grpSpPr>
      <p:sp>
        <p:nvSpPr>
          <p:cNvPr id="78" name="TItle"/>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9" name="Text 1"/>
          <p:cNvSpPr txBox="1">
            <a:spLocks noGrp="1"/>
          </p:cNvSpPr>
          <p:nvPr>
            <p:ph type="body" idx="1"/>
          </p:nvPr>
        </p:nvSpPr>
        <p:spPr>
          <a:xfrm>
            <a:off x="176269" y="1429018"/>
            <a:ext cx="11177705" cy="1323708"/>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 name="circle 1">
            <a:extLst>
              <a:ext uri="{FF2B5EF4-FFF2-40B4-BE49-F238E27FC236}">
                <a16:creationId xmlns:a16="http://schemas.microsoft.com/office/drawing/2014/main" id="{241A48B2-61E7-44C4-D16F-B96DE3900460}"/>
              </a:ext>
              <a:ext uri="{C183D7F6-B498-43B3-948B-1728B52AA6E4}">
                <adec:decorative xmlns:adec="http://schemas.microsoft.com/office/drawing/2017/decorative" val="1"/>
              </a:ext>
            </a:extLst>
          </p:cNvPr>
          <p:cNvSpPr/>
          <p:nvPr userDrawn="1"/>
        </p:nvSpPr>
        <p:spPr>
          <a:xfrm>
            <a:off x="895400" y="2870175"/>
            <a:ext cx="2470200" cy="2470200"/>
          </a:xfrm>
          <a:prstGeom prst="ellipse">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7" name="image 1">
            <a:extLst>
              <a:ext uri="{FF2B5EF4-FFF2-40B4-BE49-F238E27FC236}">
                <a16:creationId xmlns:a16="http://schemas.microsoft.com/office/drawing/2014/main" id="{A2965E55-7D3A-F940-4691-67D3EDF69B05}"/>
              </a:ext>
            </a:extLst>
          </p:cNvPr>
          <p:cNvSpPr>
            <a:spLocks noGrp="1"/>
          </p:cNvSpPr>
          <p:nvPr>
            <p:ph sz="quarter" idx="13"/>
          </p:nvPr>
        </p:nvSpPr>
        <p:spPr>
          <a:xfrm>
            <a:off x="1377156" y="3396788"/>
            <a:ext cx="1503363" cy="1322388"/>
          </a:xfrm>
        </p:spPr>
        <p:txBody>
          <a:bodyPr/>
          <a:lstStyle>
            <a:lvl1pPr marL="0" indent="0">
              <a:buNone/>
              <a:defRPr/>
            </a:lvl1pPr>
          </a:lstStyle>
          <a:p>
            <a:pPr lvl="0"/>
            <a:endParaRPr lang="en-US"/>
          </a:p>
        </p:txBody>
      </p:sp>
      <p:sp>
        <p:nvSpPr>
          <p:cNvPr id="80" name="Text 2"/>
          <p:cNvSpPr txBox="1">
            <a:spLocks noGrp="1"/>
          </p:cNvSpPr>
          <p:nvPr>
            <p:ph type="body" idx="2"/>
          </p:nvPr>
        </p:nvSpPr>
        <p:spPr>
          <a:xfrm>
            <a:off x="1238249" y="5340375"/>
            <a:ext cx="3300585" cy="589472"/>
          </a:xfrm>
          <a:prstGeom prst="rect">
            <a:avLst/>
          </a:prstGeom>
          <a:noFill/>
          <a:ln>
            <a:noFill/>
          </a:ln>
        </p:spPr>
        <p:txBody>
          <a:bodyPr spcFirstLastPara="1" wrap="square" lIns="91425" tIns="45700" rIns="91440" bIns="45700" anchor="ctr" anchorCtr="0">
            <a:noAutofit/>
          </a:bodyPr>
          <a:lstStyle>
            <a:lvl1pPr marL="50800" lvl="0" indent="0" algn="l">
              <a:lnSpc>
                <a:spcPct val="108000"/>
              </a:lnSpc>
              <a:spcBef>
                <a:spcPts val="1000"/>
              </a:spcBef>
              <a:spcAft>
                <a:spcPts val="0"/>
              </a:spcAft>
              <a:buClr>
                <a:schemeClr val="dk1"/>
              </a:buClr>
              <a:buSzPts val="2800"/>
              <a:buNone/>
              <a:defRPr sz="20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endParaRPr lang="en-US"/>
          </a:p>
        </p:txBody>
      </p:sp>
      <p:sp>
        <p:nvSpPr>
          <p:cNvPr id="3" name="circle 2">
            <a:extLst>
              <a:ext uri="{FF2B5EF4-FFF2-40B4-BE49-F238E27FC236}">
                <a16:creationId xmlns:a16="http://schemas.microsoft.com/office/drawing/2014/main" id="{796845E7-EE38-AC68-0BDE-1C49FE70E702}"/>
              </a:ext>
              <a:ext uri="{C183D7F6-B498-43B3-948B-1728B52AA6E4}">
                <adec:decorative xmlns:adec="http://schemas.microsoft.com/office/drawing/2017/decorative" val="1"/>
              </a:ext>
            </a:extLst>
          </p:cNvPr>
          <p:cNvSpPr/>
          <p:nvPr userDrawn="1"/>
        </p:nvSpPr>
        <p:spPr>
          <a:xfrm>
            <a:off x="3132975" y="2870175"/>
            <a:ext cx="2470200" cy="2470200"/>
          </a:xfrm>
          <a:prstGeom prst="ellipse">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8" name="image 2">
            <a:extLst>
              <a:ext uri="{FF2B5EF4-FFF2-40B4-BE49-F238E27FC236}">
                <a16:creationId xmlns:a16="http://schemas.microsoft.com/office/drawing/2014/main" id="{29C6FD15-D2A9-6B33-B16C-00960C1FDE9B}"/>
              </a:ext>
            </a:extLst>
          </p:cNvPr>
          <p:cNvSpPr>
            <a:spLocks noGrp="1"/>
          </p:cNvSpPr>
          <p:nvPr>
            <p:ph sz="quarter" idx="14"/>
          </p:nvPr>
        </p:nvSpPr>
        <p:spPr>
          <a:xfrm>
            <a:off x="3606156" y="3373925"/>
            <a:ext cx="1503363" cy="1322388"/>
          </a:xfrm>
        </p:spPr>
        <p:txBody>
          <a:bodyPr/>
          <a:lstStyle>
            <a:lvl1pPr marL="0" indent="0">
              <a:buNone/>
              <a:defRPr/>
            </a:lvl1pPr>
          </a:lstStyle>
          <a:p>
            <a:pPr lvl="0"/>
            <a:endParaRPr lang="en-US"/>
          </a:p>
        </p:txBody>
      </p:sp>
      <p:sp>
        <p:nvSpPr>
          <p:cNvPr id="4" name="circle 3">
            <a:extLst>
              <a:ext uri="{FF2B5EF4-FFF2-40B4-BE49-F238E27FC236}">
                <a16:creationId xmlns:a16="http://schemas.microsoft.com/office/drawing/2014/main" id="{BFE9DB45-69FE-22A5-45B3-CDA3327581C9}"/>
              </a:ext>
              <a:ext uri="{C183D7F6-B498-43B3-948B-1728B52AA6E4}">
                <adec:decorative xmlns:adec="http://schemas.microsoft.com/office/drawing/2017/decorative" val="1"/>
              </a:ext>
            </a:extLst>
          </p:cNvPr>
          <p:cNvSpPr/>
          <p:nvPr userDrawn="1"/>
        </p:nvSpPr>
        <p:spPr>
          <a:xfrm>
            <a:off x="6136375" y="2870175"/>
            <a:ext cx="2470200" cy="2470200"/>
          </a:xfrm>
          <a:prstGeom prst="ellipse">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9" name="image 3">
            <a:extLst>
              <a:ext uri="{FF2B5EF4-FFF2-40B4-BE49-F238E27FC236}">
                <a16:creationId xmlns:a16="http://schemas.microsoft.com/office/drawing/2014/main" id="{723132D0-106B-631A-17A3-E572E69A7222}"/>
              </a:ext>
            </a:extLst>
          </p:cNvPr>
          <p:cNvSpPr>
            <a:spLocks noGrp="1"/>
          </p:cNvSpPr>
          <p:nvPr>
            <p:ph sz="quarter" idx="15"/>
          </p:nvPr>
        </p:nvSpPr>
        <p:spPr>
          <a:xfrm>
            <a:off x="6586837" y="3373925"/>
            <a:ext cx="1503363" cy="1322388"/>
          </a:xfrm>
        </p:spPr>
        <p:txBody>
          <a:bodyPr/>
          <a:lstStyle>
            <a:lvl1pPr marL="0" indent="0">
              <a:buNone/>
              <a:defRPr/>
            </a:lvl1pPr>
          </a:lstStyle>
          <a:p>
            <a:pPr lvl="0"/>
            <a:endParaRPr lang="en-US"/>
          </a:p>
        </p:txBody>
      </p:sp>
      <p:sp>
        <p:nvSpPr>
          <p:cNvPr id="81" name="text 3"/>
          <p:cNvSpPr txBox="1">
            <a:spLocks noGrp="1"/>
          </p:cNvSpPr>
          <p:nvPr>
            <p:ph type="body" idx="3"/>
          </p:nvPr>
        </p:nvSpPr>
        <p:spPr>
          <a:xfrm>
            <a:off x="7034755" y="5428981"/>
            <a:ext cx="2743200" cy="589473"/>
          </a:xfrm>
          <a:prstGeom prst="rect">
            <a:avLst/>
          </a:prstGeom>
          <a:noFill/>
          <a:ln>
            <a:noFill/>
          </a:ln>
        </p:spPr>
        <p:txBody>
          <a:bodyPr spcFirstLastPara="1" wrap="square" lIns="91425" tIns="45700" rIns="822950" bIns="45700" anchor="t" anchorCtr="0">
            <a:noAutofit/>
          </a:bodyPr>
          <a:lstStyle>
            <a:lvl1pPr marL="50800" lvl="0" indent="0" algn="l">
              <a:lnSpc>
                <a:spcPct val="108000"/>
              </a:lnSpc>
              <a:spcBef>
                <a:spcPts val="1000"/>
              </a:spcBef>
              <a:spcAft>
                <a:spcPts val="0"/>
              </a:spcAft>
              <a:buClr>
                <a:schemeClr val="dk1"/>
              </a:buClr>
              <a:buSzPts val="2800"/>
              <a:buNone/>
              <a:defRPr sz="20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 name="circle 4">
            <a:extLst>
              <a:ext uri="{FF2B5EF4-FFF2-40B4-BE49-F238E27FC236}">
                <a16:creationId xmlns:a16="http://schemas.microsoft.com/office/drawing/2014/main" id="{2829CAC4-29AF-7956-BF93-3B5FBCD5A463}"/>
              </a:ext>
              <a:ext uri="{C183D7F6-B498-43B3-948B-1728B52AA6E4}">
                <adec:decorative xmlns:adec="http://schemas.microsoft.com/office/drawing/2017/decorative" val="1"/>
              </a:ext>
            </a:extLst>
          </p:cNvPr>
          <p:cNvSpPr/>
          <p:nvPr userDrawn="1"/>
        </p:nvSpPr>
        <p:spPr>
          <a:xfrm>
            <a:off x="8365375" y="2870175"/>
            <a:ext cx="2470200" cy="2470200"/>
          </a:xfrm>
          <a:prstGeom prst="ellipse">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0" name="image 4">
            <a:extLst>
              <a:ext uri="{FF2B5EF4-FFF2-40B4-BE49-F238E27FC236}">
                <a16:creationId xmlns:a16="http://schemas.microsoft.com/office/drawing/2014/main" id="{71E59275-6B86-7400-DAD6-F00A70826BFF}"/>
              </a:ext>
            </a:extLst>
          </p:cNvPr>
          <p:cNvSpPr>
            <a:spLocks noGrp="1"/>
          </p:cNvSpPr>
          <p:nvPr>
            <p:ph sz="quarter" idx="16"/>
          </p:nvPr>
        </p:nvSpPr>
        <p:spPr>
          <a:xfrm>
            <a:off x="8848793" y="3396788"/>
            <a:ext cx="1503363" cy="1322388"/>
          </a:xfrm>
        </p:spPr>
        <p:txBody>
          <a:bodyPr/>
          <a:lstStyle>
            <a:lvl1pPr marL="0" indent="0">
              <a:buNone/>
              <a:defRPr/>
            </a:lvl1pPr>
          </a:lstStyle>
          <a:p>
            <a:pPr lvl="0"/>
            <a:endParaRPr lang="en-US"/>
          </a:p>
        </p:txBody>
      </p:sp>
      <p:sp>
        <p:nvSpPr>
          <p:cNvPr id="82" name="Slide number"/>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9475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47"/>
        <p:cNvGrpSpPr/>
        <p:nvPr/>
      </p:nvGrpSpPr>
      <p:grpSpPr>
        <a:xfrm>
          <a:off x="0" y="0"/>
          <a:ext cx="0" cy="0"/>
          <a:chOff x="0" y="0"/>
          <a:chExt cx="0" cy="0"/>
        </a:xfrm>
      </p:grpSpPr>
      <p:sp>
        <p:nvSpPr>
          <p:cNvPr id="48" name="Title"/>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6" name="Google Shape;212;p30">
            <a:extLst>
              <a:ext uri="{FF2B5EF4-FFF2-40B4-BE49-F238E27FC236}">
                <a16:creationId xmlns:a16="http://schemas.microsoft.com/office/drawing/2014/main" id="{1EB4C572-5560-CFC4-BBCB-C2CBAA665595}"/>
              </a:ext>
              <a:ext uri="{C183D7F6-B498-43B3-948B-1728B52AA6E4}">
                <adec:decorative xmlns:adec="http://schemas.microsoft.com/office/drawing/2017/decorative" val="1"/>
              </a:ext>
            </a:extLst>
          </p:cNvPr>
          <p:cNvSpPr/>
          <p:nvPr userDrawn="1"/>
        </p:nvSpPr>
        <p:spPr>
          <a:xfrm>
            <a:off x="898631" y="1691281"/>
            <a:ext cx="2680592" cy="1785134"/>
          </a:xfrm>
          <a:prstGeom prst="rect">
            <a:avLst/>
          </a:prstGeom>
          <a:solidFill>
            <a:srgbClr val="FFFFFF"/>
          </a:solidFill>
          <a:ln w="9525" cap="flat" cmpd="sng">
            <a:solidFill>
              <a:schemeClr val="dk2"/>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9" name="Text 1">
            <a:extLst>
              <a:ext uri="{FF2B5EF4-FFF2-40B4-BE49-F238E27FC236}">
                <a16:creationId xmlns:a16="http://schemas.microsoft.com/office/drawing/2014/main" id="{C0C1FD7D-9C1F-1CEC-F422-34FB9BB6B026}"/>
              </a:ext>
            </a:extLst>
          </p:cNvPr>
          <p:cNvSpPr>
            <a:spLocks noGrp="1"/>
          </p:cNvSpPr>
          <p:nvPr>
            <p:ph type="body" sz="quarter" idx="13" hasCustomPrompt="1"/>
          </p:nvPr>
        </p:nvSpPr>
        <p:spPr>
          <a:xfrm>
            <a:off x="662122" y="1115006"/>
            <a:ext cx="911973" cy="895663"/>
          </a:xfrm>
          <a:prstGeom prst="ellipse">
            <a:avLst/>
          </a:prstGeom>
          <a:solidFill>
            <a:srgbClr val="FFC000"/>
          </a:solidFill>
        </p:spPr>
        <p:txBody>
          <a:bodyPr rIns="91440">
            <a:normAutofit/>
          </a:bodyPr>
          <a:lstStyle>
            <a:lvl1pPr marL="0" indent="0" algn="ctr">
              <a:spcBef>
                <a:spcPts val="0"/>
              </a:spcBef>
              <a:buNone/>
              <a:defRPr sz="3600"/>
            </a:lvl1pPr>
          </a:lstStyle>
          <a:p>
            <a:pPr lvl="0"/>
            <a:r>
              <a:rPr lang="en-US"/>
              <a:t>#</a:t>
            </a:r>
          </a:p>
        </p:txBody>
      </p:sp>
      <p:pic>
        <p:nvPicPr>
          <p:cNvPr id="94" name="comb" descr="Comb">
            <a:extLst>
              <a:ext uri="{FF2B5EF4-FFF2-40B4-BE49-F238E27FC236}">
                <a16:creationId xmlns:a16="http://schemas.microsoft.com/office/drawing/2014/main" id="{7AD6DDDC-0E2C-EEBB-B44E-86A1FFCFA215}"/>
              </a:ext>
            </a:extLst>
          </p:cNvPr>
          <p:cNvPicPr preferRelativeResize="0">
            <a:picLocks/>
          </p:cNvPicPr>
          <p:nvPr userDrawn="1"/>
        </p:nvPicPr>
        <p:blipFill rotWithShape="1">
          <a:blip r:embed="rId2">
            <a:alphaModFix/>
          </a:blip>
          <a:srcRect t="25363" b="25363"/>
          <a:stretch/>
        </p:blipFill>
        <p:spPr>
          <a:xfrm>
            <a:off x="1272508" y="2059747"/>
            <a:ext cx="1922462" cy="631825"/>
          </a:xfrm>
          <a:prstGeom prst="rect">
            <a:avLst/>
          </a:prstGeom>
          <a:noFill/>
          <a:ln>
            <a:noFill/>
          </a:ln>
        </p:spPr>
      </p:pic>
      <p:sp>
        <p:nvSpPr>
          <p:cNvPr id="101" name="Text Placeholder 1a">
            <a:extLst>
              <a:ext uri="{FF2B5EF4-FFF2-40B4-BE49-F238E27FC236}">
                <a16:creationId xmlns:a16="http://schemas.microsoft.com/office/drawing/2014/main" id="{DFF70D01-92ED-BBE6-E844-F1B6FFBA8693}"/>
              </a:ext>
            </a:extLst>
          </p:cNvPr>
          <p:cNvSpPr>
            <a:spLocks noGrp="1"/>
          </p:cNvSpPr>
          <p:nvPr>
            <p:ph type="body" sz="quarter" idx="19"/>
          </p:nvPr>
        </p:nvSpPr>
        <p:spPr>
          <a:xfrm>
            <a:off x="1096963" y="2830513"/>
            <a:ext cx="2386012" cy="508000"/>
          </a:xfrm>
        </p:spPr>
        <p:txBody>
          <a:bodyPr rIns="91440">
            <a:noAutofit/>
          </a:bodyPr>
          <a:lstStyle>
            <a:lvl1pPr marL="0" indent="0">
              <a:spcBef>
                <a:spcPts val="0"/>
              </a:spcBef>
              <a:buNone/>
              <a:defRPr sz="2400"/>
            </a:lvl1pPr>
          </a:lstStyle>
          <a:p>
            <a:pPr lvl="0"/>
            <a:endParaRPr lang="en-US"/>
          </a:p>
        </p:txBody>
      </p:sp>
      <p:sp>
        <p:nvSpPr>
          <p:cNvPr id="84" name="Google Shape;212;p30">
            <a:extLst>
              <a:ext uri="{FF2B5EF4-FFF2-40B4-BE49-F238E27FC236}">
                <a16:creationId xmlns:a16="http://schemas.microsoft.com/office/drawing/2014/main" id="{20507DF3-5801-53ED-E300-A2AD9E675050}"/>
              </a:ext>
              <a:ext uri="{C183D7F6-B498-43B3-948B-1728B52AA6E4}">
                <adec:decorative xmlns:adec="http://schemas.microsoft.com/office/drawing/2017/decorative" val="1"/>
              </a:ext>
            </a:extLst>
          </p:cNvPr>
          <p:cNvSpPr/>
          <p:nvPr userDrawn="1"/>
        </p:nvSpPr>
        <p:spPr>
          <a:xfrm>
            <a:off x="4377706" y="1691281"/>
            <a:ext cx="2680592" cy="1785134"/>
          </a:xfrm>
          <a:prstGeom prst="rect">
            <a:avLst/>
          </a:prstGeom>
          <a:solidFill>
            <a:srgbClr val="FFFFFF"/>
          </a:solidFill>
          <a:ln w="9525" cap="flat" cmpd="sng">
            <a:solidFill>
              <a:schemeClr val="dk2"/>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85" name="Text 2">
            <a:extLst>
              <a:ext uri="{FF2B5EF4-FFF2-40B4-BE49-F238E27FC236}">
                <a16:creationId xmlns:a16="http://schemas.microsoft.com/office/drawing/2014/main" id="{09F99DF9-C940-C154-A385-FB6612C8D98E}"/>
              </a:ext>
            </a:extLst>
          </p:cNvPr>
          <p:cNvSpPr>
            <a:spLocks noGrp="1"/>
          </p:cNvSpPr>
          <p:nvPr>
            <p:ph type="body" sz="quarter" idx="14" hasCustomPrompt="1"/>
          </p:nvPr>
        </p:nvSpPr>
        <p:spPr>
          <a:xfrm>
            <a:off x="4141197" y="1115006"/>
            <a:ext cx="911973" cy="895663"/>
          </a:xfrm>
          <a:prstGeom prst="ellipse">
            <a:avLst/>
          </a:prstGeom>
          <a:solidFill>
            <a:srgbClr val="FFC000"/>
          </a:solidFill>
        </p:spPr>
        <p:txBody>
          <a:bodyPr rIns="91440">
            <a:normAutofit/>
          </a:bodyPr>
          <a:lstStyle>
            <a:lvl1pPr marL="0" indent="0" algn="ctr">
              <a:spcBef>
                <a:spcPts val="0"/>
              </a:spcBef>
              <a:buNone/>
              <a:defRPr sz="3600"/>
            </a:lvl1pPr>
          </a:lstStyle>
          <a:p>
            <a:pPr lvl="0"/>
            <a:r>
              <a:rPr lang="en-US"/>
              <a:t>#</a:t>
            </a:r>
          </a:p>
        </p:txBody>
      </p:sp>
      <p:pic>
        <p:nvPicPr>
          <p:cNvPr id="95" name="fox" descr="Fox">
            <a:extLst>
              <a:ext uri="{FF2B5EF4-FFF2-40B4-BE49-F238E27FC236}">
                <a16:creationId xmlns:a16="http://schemas.microsoft.com/office/drawing/2014/main" id="{50577D53-B385-3F8B-46FA-3094F52B6C1E}"/>
              </a:ext>
            </a:extLst>
          </p:cNvPr>
          <p:cNvPicPr preferRelativeResize="0">
            <a:picLocks noChangeAspect="1"/>
          </p:cNvPicPr>
          <p:nvPr userDrawn="1"/>
        </p:nvPicPr>
        <p:blipFill rotWithShape="1">
          <a:blip r:embed="rId3">
            <a:alphaModFix/>
          </a:blip>
          <a:srcRect l="6424" t="16783" r="21532" b="10082"/>
          <a:stretch/>
        </p:blipFill>
        <p:spPr>
          <a:xfrm>
            <a:off x="5017066" y="1850772"/>
            <a:ext cx="1785499" cy="1160747"/>
          </a:xfrm>
          <a:prstGeom prst="rect">
            <a:avLst/>
          </a:prstGeom>
          <a:noFill/>
          <a:ln>
            <a:noFill/>
          </a:ln>
        </p:spPr>
      </p:pic>
      <p:sp>
        <p:nvSpPr>
          <p:cNvPr id="102" name="Text Placeholder 2a">
            <a:extLst>
              <a:ext uri="{FF2B5EF4-FFF2-40B4-BE49-F238E27FC236}">
                <a16:creationId xmlns:a16="http://schemas.microsoft.com/office/drawing/2014/main" id="{3B954F1D-ACFF-780C-B59A-F8753FBA8234}"/>
              </a:ext>
            </a:extLst>
          </p:cNvPr>
          <p:cNvSpPr>
            <a:spLocks noGrp="1"/>
          </p:cNvSpPr>
          <p:nvPr>
            <p:ph type="body" sz="quarter" idx="20"/>
          </p:nvPr>
        </p:nvSpPr>
        <p:spPr>
          <a:xfrm>
            <a:off x="4597183" y="2946863"/>
            <a:ext cx="2386012" cy="482137"/>
          </a:xfrm>
        </p:spPr>
        <p:txBody>
          <a:bodyPr rIns="91440">
            <a:noAutofit/>
          </a:bodyPr>
          <a:lstStyle>
            <a:lvl1pPr marL="0" indent="0">
              <a:spcBef>
                <a:spcPts val="0"/>
              </a:spcBef>
              <a:buNone/>
              <a:defRPr sz="2400"/>
            </a:lvl1pPr>
          </a:lstStyle>
          <a:p>
            <a:pPr lvl="0"/>
            <a:endParaRPr lang="en-US"/>
          </a:p>
        </p:txBody>
      </p:sp>
      <p:sp>
        <p:nvSpPr>
          <p:cNvPr id="86" name="Google Shape;212;p30">
            <a:extLst>
              <a:ext uri="{FF2B5EF4-FFF2-40B4-BE49-F238E27FC236}">
                <a16:creationId xmlns:a16="http://schemas.microsoft.com/office/drawing/2014/main" id="{9E8F5ECC-67CF-8663-B6B3-BEB54148703B}"/>
              </a:ext>
              <a:ext uri="{C183D7F6-B498-43B3-948B-1728B52AA6E4}">
                <adec:decorative xmlns:adec="http://schemas.microsoft.com/office/drawing/2017/decorative" val="1"/>
              </a:ext>
            </a:extLst>
          </p:cNvPr>
          <p:cNvSpPr/>
          <p:nvPr userDrawn="1"/>
        </p:nvSpPr>
        <p:spPr>
          <a:xfrm>
            <a:off x="7620272" y="1691281"/>
            <a:ext cx="2680592" cy="1785134"/>
          </a:xfrm>
          <a:prstGeom prst="rect">
            <a:avLst/>
          </a:prstGeom>
          <a:solidFill>
            <a:srgbClr val="FFFFFF"/>
          </a:solidFill>
          <a:ln w="9525" cap="flat" cmpd="sng">
            <a:solidFill>
              <a:schemeClr val="dk2"/>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87" name="Text 3">
            <a:extLst>
              <a:ext uri="{FF2B5EF4-FFF2-40B4-BE49-F238E27FC236}">
                <a16:creationId xmlns:a16="http://schemas.microsoft.com/office/drawing/2014/main" id="{EF04844D-A4C9-3815-2625-48DFE119E716}"/>
              </a:ext>
            </a:extLst>
          </p:cNvPr>
          <p:cNvSpPr>
            <a:spLocks noGrp="1"/>
          </p:cNvSpPr>
          <p:nvPr>
            <p:ph type="body" sz="quarter" idx="15" hasCustomPrompt="1"/>
          </p:nvPr>
        </p:nvSpPr>
        <p:spPr>
          <a:xfrm>
            <a:off x="7383763" y="1115006"/>
            <a:ext cx="911973" cy="895663"/>
          </a:xfrm>
          <a:prstGeom prst="ellipse">
            <a:avLst/>
          </a:prstGeom>
          <a:solidFill>
            <a:srgbClr val="FFC000"/>
          </a:solidFill>
        </p:spPr>
        <p:txBody>
          <a:bodyPr rIns="91440">
            <a:normAutofit/>
          </a:bodyPr>
          <a:lstStyle>
            <a:lvl1pPr marL="0" indent="0" algn="ctr">
              <a:spcBef>
                <a:spcPts val="0"/>
              </a:spcBef>
              <a:buNone/>
              <a:defRPr sz="3600"/>
            </a:lvl1pPr>
          </a:lstStyle>
          <a:p>
            <a:pPr lvl="0"/>
            <a:r>
              <a:rPr lang="en-US"/>
              <a:t>#</a:t>
            </a:r>
          </a:p>
        </p:txBody>
      </p:sp>
      <p:pic>
        <p:nvPicPr>
          <p:cNvPr id="96" name="shrimp" descr="Shrimp">
            <a:extLst>
              <a:ext uri="{FF2B5EF4-FFF2-40B4-BE49-F238E27FC236}">
                <a16:creationId xmlns:a16="http://schemas.microsoft.com/office/drawing/2014/main" id="{CDAFFC14-7462-C9CA-A558-2884E68738C9}"/>
              </a:ext>
            </a:extLst>
          </p:cNvPr>
          <p:cNvPicPr preferRelativeResize="0">
            <a:picLocks/>
          </p:cNvPicPr>
          <p:nvPr userDrawn="1"/>
        </p:nvPicPr>
        <p:blipFill rotWithShape="1">
          <a:blip r:embed="rId4">
            <a:alphaModFix/>
          </a:blip>
          <a:srcRect l="15651" r="15651"/>
          <a:stretch/>
        </p:blipFill>
        <p:spPr>
          <a:xfrm>
            <a:off x="8450774" y="1808337"/>
            <a:ext cx="1225550" cy="1189037"/>
          </a:xfrm>
          <a:prstGeom prst="rect">
            <a:avLst/>
          </a:prstGeom>
          <a:solidFill>
            <a:srgbClr val="FFFFFF"/>
          </a:solidFill>
          <a:ln>
            <a:noFill/>
          </a:ln>
        </p:spPr>
      </p:pic>
      <p:sp>
        <p:nvSpPr>
          <p:cNvPr id="103" name="Text Placeholder 3a">
            <a:extLst>
              <a:ext uri="{FF2B5EF4-FFF2-40B4-BE49-F238E27FC236}">
                <a16:creationId xmlns:a16="http://schemas.microsoft.com/office/drawing/2014/main" id="{52984B99-AD02-7192-8B08-A3D256C320BE}"/>
              </a:ext>
            </a:extLst>
          </p:cNvPr>
          <p:cNvSpPr>
            <a:spLocks noGrp="1"/>
          </p:cNvSpPr>
          <p:nvPr>
            <p:ph type="body" sz="quarter" idx="21"/>
          </p:nvPr>
        </p:nvSpPr>
        <p:spPr>
          <a:xfrm>
            <a:off x="7781983" y="2907253"/>
            <a:ext cx="2386012" cy="508000"/>
          </a:xfrm>
        </p:spPr>
        <p:txBody>
          <a:bodyPr rIns="91440">
            <a:noAutofit/>
          </a:bodyPr>
          <a:lstStyle>
            <a:lvl1pPr marL="0" indent="0">
              <a:spcBef>
                <a:spcPts val="0"/>
              </a:spcBef>
              <a:buNone/>
              <a:defRPr sz="2400"/>
            </a:lvl1pPr>
          </a:lstStyle>
          <a:p>
            <a:pPr lvl="0"/>
            <a:endParaRPr lang="en-US"/>
          </a:p>
        </p:txBody>
      </p:sp>
      <p:sp>
        <p:nvSpPr>
          <p:cNvPr id="88" name="Google Shape;212;p30">
            <a:extLst>
              <a:ext uri="{FF2B5EF4-FFF2-40B4-BE49-F238E27FC236}">
                <a16:creationId xmlns:a16="http://schemas.microsoft.com/office/drawing/2014/main" id="{C6F14D31-BC76-0489-29C6-75D0F0366F36}"/>
              </a:ext>
              <a:ext uri="{C183D7F6-B498-43B3-948B-1728B52AA6E4}">
                <adec:decorative xmlns:adec="http://schemas.microsoft.com/office/drawing/2017/decorative" val="1"/>
              </a:ext>
            </a:extLst>
          </p:cNvPr>
          <p:cNvSpPr/>
          <p:nvPr userDrawn="1"/>
        </p:nvSpPr>
        <p:spPr>
          <a:xfrm>
            <a:off x="898631" y="4192030"/>
            <a:ext cx="2680592" cy="1785134"/>
          </a:xfrm>
          <a:prstGeom prst="rect">
            <a:avLst/>
          </a:prstGeom>
          <a:solidFill>
            <a:srgbClr val="FFFFFF"/>
          </a:solidFill>
          <a:ln w="9525" cap="flat" cmpd="sng">
            <a:solidFill>
              <a:schemeClr val="dk2"/>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89" name="Text 4">
            <a:extLst>
              <a:ext uri="{FF2B5EF4-FFF2-40B4-BE49-F238E27FC236}">
                <a16:creationId xmlns:a16="http://schemas.microsoft.com/office/drawing/2014/main" id="{BCB8C744-8930-6236-6787-B02DA432DEA1}"/>
              </a:ext>
            </a:extLst>
          </p:cNvPr>
          <p:cNvSpPr>
            <a:spLocks noGrp="1"/>
          </p:cNvSpPr>
          <p:nvPr>
            <p:ph type="body" sz="quarter" idx="16" hasCustomPrompt="1"/>
          </p:nvPr>
        </p:nvSpPr>
        <p:spPr>
          <a:xfrm>
            <a:off x="662122" y="3615755"/>
            <a:ext cx="911973" cy="895663"/>
          </a:xfrm>
          <a:prstGeom prst="ellipse">
            <a:avLst/>
          </a:prstGeom>
          <a:solidFill>
            <a:srgbClr val="FFC000"/>
          </a:solidFill>
        </p:spPr>
        <p:txBody>
          <a:bodyPr rIns="91440">
            <a:normAutofit/>
          </a:bodyPr>
          <a:lstStyle>
            <a:lvl1pPr marL="0" indent="0" algn="ctr">
              <a:spcBef>
                <a:spcPts val="0"/>
              </a:spcBef>
              <a:buNone/>
              <a:defRPr sz="3600"/>
            </a:lvl1pPr>
          </a:lstStyle>
          <a:p>
            <a:pPr lvl="0"/>
            <a:r>
              <a:rPr lang="en-US"/>
              <a:t>#</a:t>
            </a:r>
          </a:p>
        </p:txBody>
      </p:sp>
      <p:pic>
        <p:nvPicPr>
          <p:cNvPr id="97" name="fence" descr="Fence">
            <a:extLst>
              <a:ext uri="{FF2B5EF4-FFF2-40B4-BE49-F238E27FC236}">
                <a16:creationId xmlns:a16="http://schemas.microsoft.com/office/drawing/2014/main" id="{4ADAB445-494E-8D7E-EC7D-406C2026BCCA}"/>
              </a:ext>
            </a:extLst>
          </p:cNvPr>
          <p:cNvPicPr preferRelativeResize="0">
            <a:picLocks/>
          </p:cNvPicPr>
          <p:nvPr userDrawn="1"/>
        </p:nvPicPr>
        <p:blipFill rotWithShape="1">
          <a:blip r:embed="rId5">
            <a:alphaModFix/>
          </a:blip>
          <a:srcRect l="6" r="6"/>
          <a:stretch/>
        </p:blipFill>
        <p:spPr>
          <a:xfrm>
            <a:off x="1645570" y="4394600"/>
            <a:ext cx="1004888" cy="1014412"/>
          </a:xfrm>
          <a:prstGeom prst="rect">
            <a:avLst/>
          </a:prstGeom>
          <a:noFill/>
          <a:ln>
            <a:noFill/>
          </a:ln>
        </p:spPr>
      </p:pic>
      <p:sp>
        <p:nvSpPr>
          <p:cNvPr id="104" name="Text Placeholder 4a">
            <a:extLst>
              <a:ext uri="{FF2B5EF4-FFF2-40B4-BE49-F238E27FC236}">
                <a16:creationId xmlns:a16="http://schemas.microsoft.com/office/drawing/2014/main" id="{A3EF55E8-1022-034C-BE51-8C59ECBA1AE8}"/>
              </a:ext>
            </a:extLst>
          </p:cNvPr>
          <p:cNvSpPr>
            <a:spLocks noGrp="1"/>
          </p:cNvSpPr>
          <p:nvPr>
            <p:ph type="body" sz="quarter" idx="22"/>
          </p:nvPr>
        </p:nvSpPr>
        <p:spPr>
          <a:xfrm>
            <a:off x="1001903" y="5452856"/>
            <a:ext cx="2386012" cy="508000"/>
          </a:xfrm>
        </p:spPr>
        <p:txBody>
          <a:bodyPr rIns="91440">
            <a:noAutofit/>
          </a:bodyPr>
          <a:lstStyle>
            <a:lvl1pPr marL="0" indent="0">
              <a:spcBef>
                <a:spcPts val="0"/>
              </a:spcBef>
              <a:buNone/>
              <a:defRPr sz="2400"/>
            </a:lvl1pPr>
          </a:lstStyle>
          <a:p>
            <a:pPr lvl="0"/>
            <a:endParaRPr lang="en-US"/>
          </a:p>
        </p:txBody>
      </p:sp>
      <p:sp>
        <p:nvSpPr>
          <p:cNvPr id="90" name="Google Shape;212;p30">
            <a:extLst>
              <a:ext uri="{FF2B5EF4-FFF2-40B4-BE49-F238E27FC236}">
                <a16:creationId xmlns:a16="http://schemas.microsoft.com/office/drawing/2014/main" id="{67DB35ED-5C97-D7BD-4D90-7D1D11B9075F}"/>
              </a:ext>
              <a:ext uri="{C183D7F6-B498-43B3-948B-1728B52AA6E4}">
                <adec:decorative xmlns:adec="http://schemas.microsoft.com/office/drawing/2017/decorative" val="1"/>
              </a:ext>
            </a:extLst>
          </p:cNvPr>
          <p:cNvSpPr/>
          <p:nvPr userDrawn="1"/>
        </p:nvSpPr>
        <p:spPr>
          <a:xfrm>
            <a:off x="4377706" y="4192030"/>
            <a:ext cx="2680592" cy="1785134"/>
          </a:xfrm>
          <a:prstGeom prst="rect">
            <a:avLst/>
          </a:prstGeom>
          <a:solidFill>
            <a:srgbClr val="FFFFFF"/>
          </a:solidFill>
          <a:ln w="9525" cap="flat" cmpd="sng">
            <a:solidFill>
              <a:schemeClr val="dk2"/>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91" name="Text 5">
            <a:extLst>
              <a:ext uri="{FF2B5EF4-FFF2-40B4-BE49-F238E27FC236}">
                <a16:creationId xmlns:a16="http://schemas.microsoft.com/office/drawing/2014/main" id="{07C11F96-4226-62C4-093D-9CEFFCE13EF6}"/>
              </a:ext>
            </a:extLst>
          </p:cNvPr>
          <p:cNvSpPr>
            <a:spLocks noGrp="1"/>
          </p:cNvSpPr>
          <p:nvPr>
            <p:ph type="body" sz="quarter" idx="17" hasCustomPrompt="1"/>
          </p:nvPr>
        </p:nvSpPr>
        <p:spPr>
          <a:xfrm>
            <a:off x="4141197" y="3615755"/>
            <a:ext cx="911973" cy="895663"/>
          </a:xfrm>
          <a:prstGeom prst="ellipse">
            <a:avLst/>
          </a:prstGeom>
          <a:solidFill>
            <a:srgbClr val="FFC000"/>
          </a:solidFill>
        </p:spPr>
        <p:txBody>
          <a:bodyPr rIns="91440">
            <a:normAutofit/>
          </a:bodyPr>
          <a:lstStyle>
            <a:lvl1pPr marL="0" indent="0" algn="ctr">
              <a:spcBef>
                <a:spcPts val="0"/>
              </a:spcBef>
              <a:buNone/>
              <a:defRPr sz="3600"/>
            </a:lvl1pPr>
          </a:lstStyle>
          <a:p>
            <a:pPr lvl="0"/>
            <a:r>
              <a:rPr lang="en-US"/>
              <a:t>#</a:t>
            </a:r>
          </a:p>
        </p:txBody>
      </p:sp>
      <p:pic>
        <p:nvPicPr>
          <p:cNvPr id="98" name="shoe" descr="Shoe (red high-heel)">
            <a:extLst>
              <a:ext uri="{FF2B5EF4-FFF2-40B4-BE49-F238E27FC236}">
                <a16:creationId xmlns:a16="http://schemas.microsoft.com/office/drawing/2014/main" id="{473FFCBC-08C9-9133-68C3-68E392AB8E6D}"/>
              </a:ext>
            </a:extLst>
          </p:cNvPr>
          <p:cNvPicPr preferRelativeResize="0">
            <a:picLocks/>
          </p:cNvPicPr>
          <p:nvPr userDrawn="1"/>
        </p:nvPicPr>
        <p:blipFill rotWithShape="1">
          <a:blip r:embed="rId6">
            <a:alphaModFix/>
          </a:blip>
          <a:srcRect t="89" b="89"/>
          <a:stretch/>
        </p:blipFill>
        <p:spPr>
          <a:xfrm>
            <a:off x="5060609" y="4241108"/>
            <a:ext cx="1784350" cy="1187450"/>
          </a:xfrm>
          <a:prstGeom prst="rect">
            <a:avLst/>
          </a:prstGeom>
          <a:noFill/>
          <a:ln>
            <a:noFill/>
          </a:ln>
        </p:spPr>
      </p:pic>
      <p:sp>
        <p:nvSpPr>
          <p:cNvPr id="105" name="Text Placeholder 5a">
            <a:extLst>
              <a:ext uri="{FF2B5EF4-FFF2-40B4-BE49-F238E27FC236}">
                <a16:creationId xmlns:a16="http://schemas.microsoft.com/office/drawing/2014/main" id="{8BC169DE-2A80-2CEE-1B20-E87B43E0C135}"/>
              </a:ext>
            </a:extLst>
          </p:cNvPr>
          <p:cNvSpPr>
            <a:spLocks noGrp="1"/>
          </p:cNvSpPr>
          <p:nvPr>
            <p:ph type="body" sz="quarter" idx="23"/>
          </p:nvPr>
        </p:nvSpPr>
        <p:spPr>
          <a:xfrm>
            <a:off x="4524996" y="5446404"/>
            <a:ext cx="2386012" cy="508000"/>
          </a:xfrm>
        </p:spPr>
        <p:txBody>
          <a:bodyPr rIns="91440">
            <a:noAutofit/>
          </a:bodyPr>
          <a:lstStyle>
            <a:lvl1pPr marL="0" indent="0">
              <a:spcBef>
                <a:spcPts val="0"/>
              </a:spcBef>
              <a:buNone/>
              <a:defRPr sz="2400"/>
            </a:lvl1pPr>
          </a:lstStyle>
          <a:p>
            <a:pPr lvl="0"/>
            <a:endParaRPr lang="en-US"/>
          </a:p>
        </p:txBody>
      </p:sp>
      <p:sp>
        <p:nvSpPr>
          <p:cNvPr id="92" name="Google Shape;212;p30">
            <a:extLst>
              <a:ext uri="{FF2B5EF4-FFF2-40B4-BE49-F238E27FC236}">
                <a16:creationId xmlns:a16="http://schemas.microsoft.com/office/drawing/2014/main" id="{5AA5F134-FB0E-B245-E4DB-D246D98DE49B}"/>
              </a:ext>
              <a:ext uri="{C183D7F6-B498-43B3-948B-1728B52AA6E4}">
                <adec:decorative xmlns:adec="http://schemas.microsoft.com/office/drawing/2017/decorative" val="1"/>
              </a:ext>
            </a:extLst>
          </p:cNvPr>
          <p:cNvSpPr/>
          <p:nvPr userDrawn="1"/>
        </p:nvSpPr>
        <p:spPr>
          <a:xfrm>
            <a:off x="7620272" y="4192030"/>
            <a:ext cx="2680592" cy="1785134"/>
          </a:xfrm>
          <a:prstGeom prst="rect">
            <a:avLst/>
          </a:prstGeom>
          <a:solidFill>
            <a:srgbClr val="FFFFFF"/>
          </a:solidFill>
          <a:ln w="9525" cap="flat" cmpd="sng">
            <a:solidFill>
              <a:schemeClr val="dk2"/>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93" name="Text 6">
            <a:extLst>
              <a:ext uri="{FF2B5EF4-FFF2-40B4-BE49-F238E27FC236}">
                <a16:creationId xmlns:a16="http://schemas.microsoft.com/office/drawing/2014/main" id="{D37FEBC9-B0A9-33D4-0B72-E4D9DFED48BB}"/>
              </a:ext>
            </a:extLst>
          </p:cNvPr>
          <p:cNvSpPr>
            <a:spLocks noGrp="1"/>
          </p:cNvSpPr>
          <p:nvPr>
            <p:ph type="body" sz="quarter" idx="18" hasCustomPrompt="1"/>
          </p:nvPr>
        </p:nvSpPr>
        <p:spPr>
          <a:xfrm>
            <a:off x="7383763" y="3615755"/>
            <a:ext cx="911973" cy="895663"/>
          </a:xfrm>
          <a:prstGeom prst="ellipse">
            <a:avLst/>
          </a:prstGeom>
          <a:solidFill>
            <a:srgbClr val="FFC000"/>
          </a:solidFill>
        </p:spPr>
        <p:txBody>
          <a:bodyPr rIns="91440">
            <a:normAutofit/>
          </a:bodyPr>
          <a:lstStyle>
            <a:lvl1pPr marL="0" indent="0" algn="ctr">
              <a:spcBef>
                <a:spcPts val="0"/>
              </a:spcBef>
              <a:buNone/>
              <a:defRPr sz="3600"/>
            </a:lvl1pPr>
          </a:lstStyle>
          <a:p>
            <a:pPr lvl="0"/>
            <a:r>
              <a:rPr lang="en-US"/>
              <a:t>#</a:t>
            </a:r>
          </a:p>
        </p:txBody>
      </p:sp>
      <p:pic>
        <p:nvPicPr>
          <p:cNvPr id="99" name="queen" descr="queen">
            <a:extLst>
              <a:ext uri="{FF2B5EF4-FFF2-40B4-BE49-F238E27FC236}">
                <a16:creationId xmlns:a16="http://schemas.microsoft.com/office/drawing/2014/main" id="{B0ECEFDE-718C-1EAC-35A2-8119D181BEFF}"/>
              </a:ext>
            </a:extLst>
          </p:cNvPr>
          <p:cNvPicPr preferRelativeResize="0">
            <a:picLocks/>
          </p:cNvPicPr>
          <p:nvPr userDrawn="1"/>
        </p:nvPicPr>
        <p:blipFill rotWithShape="1">
          <a:blip r:embed="rId7">
            <a:alphaModFix/>
          </a:blip>
          <a:srcRect l="167" r="167"/>
          <a:stretch/>
        </p:blipFill>
        <p:spPr>
          <a:xfrm>
            <a:off x="8532245" y="4247343"/>
            <a:ext cx="1004887" cy="1189038"/>
          </a:xfrm>
          <a:prstGeom prst="rect">
            <a:avLst/>
          </a:prstGeom>
          <a:noFill/>
          <a:ln>
            <a:noFill/>
          </a:ln>
        </p:spPr>
      </p:pic>
      <p:sp>
        <p:nvSpPr>
          <p:cNvPr id="106" name="Text Placeholder 6a">
            <a:extLst>
              <a:ext uri="{FF2B5EF4-FFF2-40B4-BE49-F238E27FC236}">
                <a16:creationId xmlns:a16="http://schemas.microsoft.com/office/drawing/2014/main" id="{6D14FCE8-BF3A-73F8-D223-9A98D7D29F81}"/>
              </a:ext>
            </a:extLst>
          </p:cNvPr>
          <p:cNvSpPr>
            <a:spLocks noGrp="1"/>
          </p:cNvSpPr>
          <p:nvPr>
            <p:ph type="body" sz="quarter" idx="24"/>
          </p:nvPr>
        </p:nvSpPr>
        <p:spPr>
          <a:xfrm>
            <a:off x="7781983" y="5408679"/>
            <a:ext cx="2386012" cy="508000"/>
          </a:xfrm>
        </p:spPr>
        <p:txBody>
          <a:bodyPr rIns="91440">
            <a:noAutofit/>
          </a:bodyPr>
          <a:lstStyle>
            <a:lvl1pPr marL="0" indent="0">
              <a:spcBef>
                <a:spcPts val="0"/>
              </a:spcBef>
              <a:buNone/>
              <a:defRPr sz="2400"/>
            </a:lvl1pPr>
          </a:lstStyle>
          <a:p>
            <a:pPr lvl="0"/>
            <a:endParaRPr lang="en-US"/>
          </a:p>
        </p:txBody>
      </p:sp>
      <p:sp>
        <p:nvSpPr>
          <p:cNvPr id="49" name="Slide Number"/>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84285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wo_Content_Subtitles" userDrawn="1">
  <p:cSld name="2_Two_Content_Subtitles">
    <p:spTree>
      <p:nvGrpSpPr>
        <p:cNvPr id="1" name="Shape 70"/>
        <p:cNvGrpSpPr/>
        <p:nvPr/>
      </p:nvGrpSpPr>
      <p:grpSpPr>
        <a:xfrm>
          <a:off x="0" y="0"/>
          <a:ext cx="0" cy="0"/>
          <a:chOff x="0" y="0"/>
          <a:chExt cx="0" cy="0"/>
        </a:xfrm>
      </p:grpSpPr>
      <p:sp>
        <p:nvSpPr>
          <p:cNvPr id="71" name="Title"/>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2" name="Sub 1"/>
          <p:cNvSpPr txBox="1">
            <a:spLocks noGrp="1"/>
          </p:cNvSpPr>
          <p:nvPr>
            <p:ph type="body" idx="1"/>
          </p:nvPr>
        </p:nvSpPr>
        <p:spPr>
          <a:xfrm>
            <a:off x="146292" y="1138548"/>
            <a:ext cx="5775944" cy="823912"/>
          </a:xfrm>
          <a:prstGeom prst="rect">
            <a:avLst/>
          </a:prstGeom>
          <a:noFill/>
          <a:ln>
            <a:noFill/>
          </a:ln>
        </p:spPr>
        <p:txBody>
          <a:bodyPr spcFirstLastPara="1" wrap="square" lIns="91425" tIns="45700" rIns="9144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dirty="0"/>
              <a:t>Click to edit Master text styles</a:t>
            </a:r>
          </a:p>
        </p:txBody>
      </p:sp>
      <p:sp>
        <p:nvSpPr>
          <p:cNvPr id="73" name="Text 1"/>
          <p:cNvSpPr txBox="1">
            <a:spLocks noGrp="1"/>
          </p:cNvSpPr>
          <p:nvPr>
            <p:ph type="body" idx="2"/>
          </p:nvPr>
        </p:nvSpPr>
        <p:spPr>
          <a:xfrm>
            <a:off x="146292" y="1962461"/>
            <a:ext cx="5775944" cy="734558"/>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2" name="sub 2">
            <a:extLst>
              <a:ext uri="{FF2B5EF4-FFF2-40B4-BE49-F238E27FC236}">
                <a16:creationId xmlns:a16="http://schemas.microsoft.com/office/drawing/2014/main" id="{7AA16D9F-D9F3-A439-EB1F-ED26055C94E4}"/>
              </a:ext>
            </a:extLst>
          </p:cNvPr>
          <p:cNvSpPr txBox="1">
            <a:spLocks noGrp="1"/>
          </p:cNvSpPr>
          <p:nvPr>
            <p:ph type="body" idx="13"/>
          </p:nvPr>
        </p:nvSpPr>
        <p:spPr>
          <a:xfrm>
            <a:off x="146292" y="2697019"/>
            <a:ext cx="5775944" cy="823912"/>
          </a:xfrm>
          <a:prstGeom prst="rect">
            <a:avLst/>
          </a:prstGeom>
          <a:noFill/>
          <a:ln>
            <a:noFill/>
          </a:ln>
        </p:spPr>
        <p:txBody>
          <a:bodyPr spcFirstLastPara="1" wrap="square" lIns="91425" tIns="45700" rIns="9144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dirty="0"/>
              <a:t>Click to edit Master text styles</a:t>
            </a:r>
          </a:p>
        </p:txBody>
      </p:sp>
      <p:sp>
        <p:nvSpPr>
          <p:cNvPr id="4" name="text 2">
            <a:extLst>
              <a:ext uri="{FF2B5EF4-FFF2-40B4-BE49-F238E27FC236}">
                <a16:creationId xmlns:a16="http://schemas.microsoft.com/office/drawing/2014/main" id="{A24E819F-036D-DF80-3863-096AA3E839DA}"/>
              </a:ext>
            </a:extLst>
          </p:cNvPr>
          <p:cNvSpPr txBox="1">
            <a:spLocks noGrp="1"/>
          </p:cNvSpPr>
          <p:nvPr>
            <p:ph type="body" idx="15"/>
          </p:nvPr>
        </p:nvSpPr>
        <p:spPr>
          <a:xfrm>
            <a:off x="146292" y="3552393"/>
            <a:ext cx="5775944" cy="734558"/>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5" name="text 3">
            <a:extLst>
              <a:ext uri="{FF2B5EF4-FFF2-40B4-BE49-F238E27FC236}">
                <a16:creationId xmlns:a16="http://schemas.microsoft.com/office/drawing/2014/main" id="{DF02EB01-84A7-A75F-774E-2750C03F5D22}"/>
              </a:ext>
            </a:extLst>
          </p:cNvPr>
          <p:cNvSpPr txBox="1">
            <a:spLocks noGrp="1"/>
          </p:cNvSpPr>
          <p:nvPr>
            <p:ph type="body" idx="16"/>
          </p:nvPr>
        </p:nvSpPr>
        <p:spPr>
          <a:xfrm>
            <a:off x="146292" y="4318413"/>
            <a:ext cx="5775944" cy="734558"/>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6" name="text 4">
            <a:extLst>
              <a:ext uri="{FF2B5EF4-FFF2-40B4-BE49-F238E27FC236}">
                <a16:creationId xmlns:a16="http://schemas.microsoft.com/office/drawing/2014/main" id="{1BAFF535-135C-2706-2D62-8F098DEC5468}"/>
              </a:ext>
            </a:extLst>
          </p:cNvPr>
          <p:cNvSpPr txBox="1">
            <a:spLocks noGrp="1"/>
          </p:cNvSpPr>
          <p:nvPr>
            <p:ph type="body" idx="17"/>
          </p:nvPr>
        </p:nvSpPr>
        <p:spPr>
          <a:xfrm>
            <a:off x="146292" y="5084433"/>
            <a:ext cx="5775944" cy="734558"/>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7" name="text 5">
            <a:extLst>
              <a:ext uri="{FF2B5EF4-FFF2-40B4-BE49-F238E27FC236}">
                <a16:creationId xmlns:a16="http://schemas.microsoft.com/office/drawing/2014/main" id="{B5B19DE2-06B6-2875-2566-EA7F1882B5CC}"/>
              </a:ext>
            </a:extLst>
          </p:cNvPr>
          <p:cNvSpPr txBox="1">
            <a:spLocks noGrp="1"/>
          </p:cNvSpPr>
          <p:nvPr>
            <p:ph type="body" idx="18"/>
          </p:nvPr>
        </p:nvSpPr>
        <p:spPr>
          <a:xfrm>
            <a:off x="6096000" y="1782352"/>
            <a:ext cx="5775944" cy="734558"/>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76" name="Slide number"/>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793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34B4-4761-8117-5517-EDCDE300907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6DD8AE14-ADEC-D3DE-08C8-93CFAD8E15A3}"/>
              </a:ext>
            </a:extLst>
          </p:cNvPr>
          <p:cNvSpPr>
            <a:spLocks noGrp="1"/>
          </p:cNvSpPr>
          <p:nvPr>
            <p:ph type="body" sz="quarter" idx="11"/>
          </p:nvPr>
        </p:nvSpPr>
        <p:spPr>
          <a:xfrm>
            <a:off x="1030168" y="1627189"/>
            <a:ext cx="9509760" cy="1978848"/>
          </a:xfrm>
          <a:ln w="19050">
            <a:solidFill>
              <a:srgbClr val="1E4B74"/>
            </a:solidFill>
          </a:ln>
        </p:spPr>
        <p:txBody>
          <a:bodyPr rIns="91440">
            <a:normAutofit/>
          </a:bodyPr>
          <a:lstStyle>
            <a:lvl1pPr marL="0" indent="0">
              <a:buNone/>
              <a:defRPr sz="2400">
                <a:solidFill>
                  <a:srgbClr val="1E4B74"/>
                </a:solidFill>
              </a:defRPr>
            </a:lvl1pPr>
          </a:lstStyle>
          <a:p>
            <a:pPr lvl="0"/>
            <a:endParaRPr lang="en-US" dirty="0"/>
          </a:p>
        </p:txBody>
      </p:sp>
      <p:sp>
        <p:nvSpPr>
          <p:cNvPr id="6" name="Text Placeholder 4">
            <a:extLst>
              <a:ext uri="{FF2B5EF4-FFF2-40B4-BE49-F238E27FC236}">
                <a16:creationId xmlns:a16="http://schemas.microsoft.com/office/drawing/2014/main" id="{F3740941-203D-1790-11FC-C5BF9487EA3C}"/>
              </a:ext>
            </a:extLst>
          </p:cNvPr>
          <p:cNvSpPr>
            <a:spLocks noGrp="1"/>
          </p:cNvSpPr>
          <p:nvPr>
            <p:ph type="body" sz="quarter" idx="12"/>
          </p:nvPr>
        </p:nvSpPr>
        <p:spPr>
          <a:xfrm>
            <a:off x="1030168" y="3606037"/>
            <a:ext cx="4754880" cy="1978848"/>
          </a:xfrm>
          <a:ln w="19050">
            <a:solidFill>
              <a:srgbClr val="1E4B74"/>
            </a:solidFill>
          </a:ln>
        </p:spPr>
        <p:txBody>
          <a:bodyPr rIns="91440">
            <a:normAutofit/>
          </a:bodyPr>
          <a:lstStyle>
            <a:lvl1pPr marL="0" indent="0">
              <a:buNone/>
              <a:defRPr sz="2400">
                <a:solidFill>
                  <a:srgbClr val="1E4B74"/>
                </a:solidFill>
              </a:defRPr>
            </a:lvl1pPr>
          </a:lstStyle>
          <a:p>
            <a:pPr lvl="0"/>
            <a:endParaRPr lang="en-US" dirty="0"/>
          </a:p>
        </p:txBody>
      </p:sp>
      <p:sp>
        <p:nvSpPr>
          <p:cNvPr id="7" name="Text Placeholder 4">
            <a:extLst>
              <a:ext uri="{FF2B5EF4-FFF2-40B4-BE49-F238E27FC236}">
                <a16:creationId xmlns:a16="http://schemas.microsoft.com/office/drawing/2014/main" id="{5E2034C2-ED1B-E18A-B471-F965D49ED8D6}"/>
              </a:ext>
            </a:extLst>
          </p:cNvPr>
          <p:cNvSpPr>
            <a:spLocks noGrp="1"/>
          </p:cNvSpPr>
          <p:nvPr>
            <p:ph type="body" sz="quarter" idx="13"/>
          </p:nvPr>
        </p:nvSpPr>
        <p:spPr>
          <a:xfrm>
            <a:off x="5785048" y="3606037"/>
            <a:ext cx="4754880" cy="1978848"/>
          </a:xfrm>
          <a:ln w="19050">
            <a:solidFill>
              <a:srgbClr val="1E4B74"/>
            </a:solidFill>
          </a:ln>
        </p:spPr>
        <p:txBody>
          <a:bodyPr rIns="91440">
            <a:normAutofit/>
          </a:bodyPr>
          <a:lstStyle>
            <a:lvl1pPr marL="0" indent="0">
              <a:buNone/>
              <a:defRPr sz="2400">
                <a:solidFill>
                  <a:srgbClr val="1E4B74"/>
                </a:solidFill>
              </a:defRPr>
            </a:lvl1pPr>
          </a:lstStyle>
          <a:p>
            <a:pPr lvl="0"/>
            <a:endParaRPr lang="en-US" dirty="0"/>
          </a:p>
        </p:txBody>
      </p:sp>
      <p:sp>
        <p:nvSpPr>
          <p:cNvPr id="3" name="Slide Number Placeholder 2">
            <a:extLst>
              <a:ext uri="{FF2B5EF4-FFF2-40B4-BE49-F238E27FC236}">
                <a16:creationId xmlns:a16="http://schemas.microsoft.com/office/drawing/2014/main" id="{0C4A4F58-390D-48D9-7F9A-C2727A49DF90}"/>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3742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34B4-4761-8117-5517-EDCDE3009074}"/>
              </a:ext>
            </a:extLst>
          </p:cNvPr>
          <p:cNvSpPr>
            <a:spLocks noGrp="1"/>
          </p:cNvSpPr>
          <p:nvPr>
            <p:ph type="title"/>
          </p:nvPr>
        </p:nvSpPr>
        <p:spPr/>
        <p:txBody>
          <a:bodyPr/>
          <a:lstStyle/>
          <a:p>
            <a:r>
              <a:rPr lang="en-US" dirty="0"/>
              <a:t>Click to edit Master title style</a:t>
            </a:r>
          </a:p>
        </p:txBody>
      </p:sp>
      <p:sp>
        <p:nvSpPr>
          <p:cNvPr id="5" name="Text Placeholder 1">
            <a:extLst>
              <a:ext uri="{FF2B5EF4-FFF2-40B4-BE49-F238E27FC236}">
                <a16:creationId xmlns:a16="http://schemas.microsoft.com/office/drawing/2014/main" id="{6DD8AE14-ADEC-D3DE-08C8-93CFAD8E15A3}"/>
              </a:ext>
            </a:extLst>
          </p:cNvPr>
          <p:cNvSpPr>
            <a:spLocks noGrp="1"/>
          </p:cNvSpPr>
          <p:nvPr>
            <p:ph type="body" sz="quarter" idx="11"/>
          </p:nvPr>
        </p:nvSpPr>
        <p:spPr>
          <a:xfrm>
            <a:off x="1030168" y="1627189"/>
            <a:ext cx="4754880" cy="1978848"/>
          </a:xfrm>
          <a:ln w="19050">
            <a:solidFill>
              <a:srgbClr val="1E4B74"/>
            </a:solidFill>
          </a:ln>
        </p:spPr>
        <p:txBody>
          <a:bodyPr rIns="91440">
            <a:normAutofit/>
          </a:bodyPr>
          <a:lstStyle>
            <a:lvl1pPr marL="0" indent="0">
              <a:buNone/>
              <a:defRPr sz="2400">
                <a:solidFill>
                  <a:srgbClr val="1E4B74"/>
                </a:solidFill>
              </a:defRPr>
            </a:lvl1pPr>
          </a:lstStyle>
          <a:p>
            <a:pPr lvl="0"/>
            <a:endParaRPr lang="en-US" dirty="0"/>
          </a:p>
        </p:txBody>
      </p:sp>
      <p:sp>
        <p:nvSpPr>
          <p:cNvPr id="4" name="Text Placeholder 2">
            <a:extLst>
              <a:ext uri="{FF2B5EF4-FFF2-40B4-BE49-F238E27FC236}">
                <a16:creationId xmlns:a16="http://schemas.microsoft.com/office/drawing/2014/main" id="{77C429D1-5330-9ED2-AE62-E6476775038D}"/>
              </a:ext>
            </a:extLst>
          </p:cNvPr>
          <p:cNvSpPr>
            <a:spLocks noGrp="1"/>
          </p:cNvSpPr>
          <p:nvPr>
            <p:ph type="body" sz="quarter" idx="14"/>
          </p:nvPr>
        </p:nvSpPr>
        <p:spPr>
          <a:xfrm>
            <a:off x="5785048" y="1627189"/>
            <a:ext cx="4754880" cy="1978848"/>
          </a:xfrm>
          <a:ln w="19050">
            <a:solidFill>
              <a:srgbClr val="1E4B74"/>
            </a:solidFill>
          </a:ln>
        </p:spPr>
        <p:txBody>
          <a:bodyPr rIns="91440">
            <a:normAutofit/>
          </a:bodyPr>
          <a:lstStyle>
            <a:lvl1pPr marL="0" indent="0">
              <a:buNone/>
              <a:defRPr sz="2400">
                <a:solidFill>
                  <a:srgbClr val="1E4B74"/>
                </a:solidFill>
              </a:defRPr>
            </a:lvl1pPr>
          </a:lstStyle>
          <a:p>
            <a:pPr lvl="0"/>
            <a:endParaRPr lang="en-US" dirty="0"/>
          </a:p>
        </p:txBody>
      </p:sp>
      <p:sp>
        <p:nvSpPr>
          <p:cNvPr id="6" name="Text Placeholder 3">
            <a:extLst>
              <a:ext uri="{FF2B5EF4-FFF2-40B4-BE49-F238E27FC236}">
                <a16:creationId xmlns:a16="http://schemas.microsoft.com/office/drawing/2014/main" id="{F3740941-203D-1790-11FC-C5BF9487EA3C}"/>
              </a:ext>
            </a:extLst>
          </p:cNvPr>
          <p:cNvSpPr>
            <a:spLocks noGrp="1"/>
          </p:cNvSpPr>
          <p:nvPr>
            <p:ph type="body" sz="quarter" idx="12"/>
          </p:nvPr>
        </p:nvSpPr>
        <p:spPr>
          <a:xfrm>
            <a:off x="1030168" y="3606037"/>
            <a:ext cx="4754880" cy="1978848"/>
          </a:xfrm>
          <a:ln w="19050">
            <a:solidFill>
              <a:srgbClr val="1E4B74"/>
            </a:solidFill>
          </a:ln>
        </p:spPr>
        <p:txBody>
          <a:bodyPr rIns="91440">
            <a:normAutofit/>
          </a:bodyPr>
          <a:lstStyle>
            <a:lvl1pPr marL="0" indent="0">
              <a:buNone/>
              <a:defRPr sz="2400">
                <a:solidFill>
                  <a:srgbClr val="1E4B74"/>
                </a:solidFill>
              </a:defRPr>
            </a:lvl1pPr>
          </a:lstStyle>
          <a:p>
            <a:pPr lvl="0"/>
            <a:endParaRPr lang="en-US" dirty="0"/>
          </a:p>
        </p:txBody>
      </p:sp>
      <p:sp>
        <p:nvSpPr>
          <p:cNvPr id="7" name="Text Placeholder 4">
            <a:extLst>
              <a:ext uri="{FF2B5EF4-FFF2-40B4-BE49-F238E27FC236}">
                <a16:creationId xmlns:a16="http://schemas.microsoft.com/office/drawing/2014/main" id="{5E2034C2-ED1B-E18A-B471-F965D49ED8D6}"/>
              </a:ext>
            </a:extLst>
          </p:cNvPr>
          <p:cNvSpPr>
            <a:spLocks noGrp="1"/>
          </p:cNvSpPr>
          <p:nvPr>
            <p:ph type="body" sz="quarter" idx="13"/>
          </p:nvPr>
        </p:nvSpPr>
        <p:spPr>
          <a:xfrm>
            <a:off x="5785048" y="3606037"/>
            <a:ext cx="4754880" cy="1978848"/>
          </a:xfrm>
          <a:ln w="19050">
            <a:solidFill>
              <a:srgbClr val="1E4B74"/>
            </a:solidFill>
          </a:ln>
        </p:spPr>
        <p:txBody>
          <a:bodyPr rIns="91440">
            <a:normAutofit/>
          </a:bodyPr>
          <a:lstStyle>
            <a:lvl1pPr marL="0" indent="0">
              <a:buNone/>
              <a:defRPr sz="2400">
                <a:solidFill>
                  <a:srgbClr val="1E4B74"/>
                </a:solidFill>
              </a:defRPr>
            </a:lvl1pPr>
          </a:lstStyle>
          <a:p>
            <a:pPr lvl="0"/>
            <a:endParaRPr lang="en-US" dirty="0"/>
          </a:p>
        </p:txBody>
      </p:sp>
      <p:sp>
        <p:nvSpPr>
          <p:cNvPr id="3" name="Slide Number Placeholder 2">
            <a:extLst>
              <a:ext uri="{FF2B5EF4-FFF2-40B4-BE49-F238E27FC236}">
                <a16:creationId xmlns:a16="http://schemas.microsoft.com/office/drawing/2014/main" id="{0C4A4F58-390D-48D9-7F9A-C2727A49DF90}"/>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8444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258430" y="380196"/>
            <a:ext cx="10128421" cy="76997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71064" y="1449806"/>
            <a:ext cx="5876390"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5"/>
          <p:cNvSpPr txBox="1">
            <a:spLocks noGrp="1"/>
          </p:cNvSpPr>
          <p:nvPr>
            <p:ph type="body" idx="2"/>
          </p:nvPr>
        </p:nvSpPr>
        <p:spPr>
          <a:xfrm>
            <a:off x="171064" y="2273718"/>
            <a:ext cx="5876389" cy="3664374"/>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body" idx="3"/>
          </p:nvPr>
        </p:nvSpPr>
        <p:spPr>
          <a:xfrm>
            <a:off x="6145878" y="1450895"/>
            <a:ext cx="5876390"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5"/>
          <p:cNvSpPr txBox="1">
            <a:spLocks noGrp="1"/>
          </p:cNvSpPr>
          <p:nvPr>
            <p:ph type="body" idx="4"/>
          </p:nvPr>
        </p:nvSpPr>
        <p:spPr>
          <a:xfrm>
            <a:off x="6145878" y="2274806"/>
            <a:ext cx="5876389" cy="3663285"/>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Content_table">
  <p:cSld name="Title_Content_table">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149319" y="1228725"/>
            <a:ext cx="11839480" cy="671793"/>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_Content_Vertical">
  <p:cSld name="Two_Content_Vertical">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146292" y="1430627"/>
            <a:ext cx="11890272" cy="2226974"/>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body" idx="2"/>
          </p:nvPr>
        </p:nvSpPr>
        <p:spPr>
          <a:xfrm>
            <a:off x="155436" y="3735253"/>
            <a:ext cx="11890272" cy="2226974"/>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body" idx="1"/>
          </p:nvPr>
        </p:nvSpPr>
        <p:spPr>
          <a:xfrm>
            <a:off x="176270" y="1429017"/>
            <a:ext cx="5843530" cy="4498057"/>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
          <p:cNvSpPr txBox="1">
            <a:spLocks noGrp="1"/>
          </p:cNvSpPr>
          <p:nvPr>
            <p:ph type="body" idx="2"/>
          </p:nvPr>
        </p:nvSpPr>
        <p:spPr>
          <a:xfrm>
            <a:off x="6172202" y="1429016"/>
            <a:ext cx="5843530" cy="4498057"/>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3.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2.pn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theme" Target="../theme/theme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Logo: New Jersey Department of Education."/>
          <p:cNvPicPr preferRelativeResize="0"/>
          <p:nvPr/>
        </p:nvPicPr>
        <p:blipFill rotWithShape="1">
          <a:blip r:embed="rId3">
            <a:alphaModFix/>
          </a:blip>
          <a:srcRect/>
          <a:stretch/>
        </p:blipFill>
        <p:spPr>
          <a:xfrm>
            <a:off x="110169" y="-5897"/>
            <a:ext cx="12081830" cy="2551181"/>
          </a:xfrm>
          <a:prstGeom prst="rect">
            <a:avLst/>
          </a:prstGeom>
          <a:noFill/>
          <a:ln>
            <a:noFill/>
          </a:ln>
        </p:spPr>
      </p:pic>
      <p:sp>
        <p:nvSpPr>
          <p:cNvPr id="11" name="Google Shape;11;p1"/>
          <p:cNvSpPr txBox="1">
            <a:spLocks noGrp="1"/>
          </p:cNvSpPr>
          <p:nvPr>
            <p:ph type="body" idx="1"/>
          </p:nvPr>
        </p:nvSpPr>
        <p:spPr>
          <a:xfrm>
            <a:off x="110169" y="1825625"/>
            <a:ext cx="11788048"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8000"/>
              </a:lnSpc>
              <a:spcBef>
                <a:spcPts val="1000"/>
              </a:spcBef>
              <a:spcAft>
                <a:spcPts val="0"/>
              </a:spcAft>
              <a:buClr>
                <a:schemeClr val="dk1"/>
              </a:buClr>
              <a:buSzPts val="4400"/>
              <a:buFont typeface="Arial"/>
              <a:buNone/>
              <a:defRPr sz="4400" b="0" i="0" u="none" strike="noStrike" cap="none">
                <a:solidFill>
                  <a:schemeClr val="dk1"/>
                </a:solidFill>
                <a:latin typeface="Palatino Linotype"/>
                <a:ea typeface="Palatino Linotype"/>
                <a:cs typeface="Palatino Linotype"/>
                <a:sym typeface="Palatino Linotype"/>
              </a:defRPr>
            </a:lvl1pPr>
            <a:lvl2pPr marL="914400" marR="0" lvl="1" indent="-431800"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2pPr>
            <a:lvl3pPr marL="1371600" marR="0" lvl="2"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3pPr>
            <a:lvl4pPr marL="1828800" marR="0" lvl="3" indent="-381000" algn="l" rtl="0">
              <a:lnSpc>
                <a:spcPct val="108000"/>
              </a:lnSpc>
              <a:spcBef>
                <a:spcPts val="14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4pPr>
            <a:lvl5pPr marL="2286000" marR="0" lvl="4" indent="-381000" algn="l" rtl="0">
              <a:lnSpc>
                <a:spcPct val="108000"/>
              </a:lnSpc>
              <a:spcBef>
                <a:spcPts val="14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3" descr="A picture containing graphical user interface&#10;&#10;Description automatically generated"/>
          <p:cNvPicPr preferRelativeResize="0"/>
          <p:nvPr/>
        </p:nvPicPr>
        <p:blipFill rotWithShape="1">
          <a:blip r:embed="rId25">
            <a:alphaModFix/>
          </a:blip>
          <a:srcRect/>
          <a:stretch/>
        </p:blipFill>
        <p:spPr>
          <a:xfrm>
            <a:off x="149340" y="162881"/>
            <a:ext cx="11893320" cy="1630683"/>
          </a:xfrm>
          <a:prstGeom prst="rect">
            <a:avLst/>
          </a:prstGeom>
          <a:noFill/>
          <a:ln>
            <a:noFill/>
          </a:ln>
        </p:spPr>
      </p:pic>
      <p:sp>
        <p:nvSpPr>
          <p:cNvPr id="17" name="Google Shape;17;p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E2405"/>
              </a:buClr>
              <a:buSzPts val="5000"/>
              <a:buFont typeface="Palatino Linotype"/>
              <a:buNone/>
              <a:defRPr sz="5000" b="1" i="0" u="none" strike="noStrike" cap="none">
                <a:solidFill>
                  <a:srgbClr val="6E2405"/>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146292" y="1430626"/>
            <a:ext cx="11890272" cy="4507465"/>
          </a:xfrm>
          <a:prstGeom prst="rect">
            <a:avLst/>
          </a:prstGeom>
          <a:noFill/>
          <a:ln>
            <a:noFill/>
          </a:ln>
        </p:spPr>
        <p:txBody>
          <a:bodyPr spcFirstLastPara="1" wrap="square" lIns="91425" tIns="45700" rIns="822950" bIns="45700" anchor="t" anchorCtr="0">
            <a:normAutofit/>
          </a:bodyPr>
          <a:lstStyle>
            <a:lvl1pPr marL="457200" marR="0" lvl="0" indent="-482600" algn="l" rtl="0">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L="914400" marR="0" lvl="1" indent="-457200" algn="l" rtl="0">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L="1371600" marR="0" lvl="2" indent="-431800"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L="1828800" marR="0" lvl="3"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L="2286000" marR="0" lvl="4"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19" name="Google Shape;19;p3"/>
          <p:cNvPicPr preferRelativeResize="0"/>
          <p:nvPr/>
        </p:nvPicPr>
        <p:blipFill rotWithShape="1">
          <a:blip r:embed="rId26">
            <a:alphaModFix/>
          </a:blip>
          <a:srcRect/>
          <a:stretch/>
        </p:blipFill>
        <p:spPr>
          <a:xfrm>
            <a:off x="149340" y="6050987"/>
            <a:ext cx="11890272" cy="768098"/>
          </a:xfrm>
          <a:prstGeom prst="rect">
            <a:avLst/>
          </a:prstGeom>
          <a:noFill/>
          <a:ln>
            <a:noFill/>
          </a:ln>
        </p:spPr>
      </p:pic>
      <p:sp>
        <p:nvSpPr>
          <p:cNvPr id="20" name="Google Shape;20;p3"/>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70" r:id="rId2"/>
    <p:sldLayoutId id="214748367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69" r:id="rId12"/>
    <p:sldLayoutId id="2147483659" r:id="rId13"/>
    <p:sldLayoutId id="2147483660" r:id="rId14"/>
    <p:sldLayoutId id="2147483661" r:id="rId15"/>
    <p:sldLayoutId id="2147483662" r:id="rId16"/>
    <p:sldLayoutId id="2147483663" r:id="rId17"/>
    <p:sldLayoutId id="2147483664" r:id="rId18"/>
    <p:sldLayoutId id="2147483665" r:id="rId19"/>
    <p:sldLayoutId id="2147483668" r:id="rId20"/>
    <p:sldLayoutId id="2147483672" r:id="rId21"/>
    <p:sldLayoutId id="2147483673" r:id="rId22"/>
    <p:sldLayoutId id="2147483674"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6E2405"/>
              </a:buClr>
              <a:buSzPts val="5400"/>
              <a:buFont typeface="Palatino Linotype"/>
              <a:buNone/>
            </a:pPr>
            <a:r>
              <a:rPr lang="en-US" sz="4000" dirty="0" err="1"/>
              <a:t>LEARning</a:t>
            </a:r>
            <a:r>
              <a:rPr lang="en-US" sz="4000" dirty="0"/>
              <a:t> about Literacy:</a:t>
            </a:r>
            <a:br>
              <a:rPr lang="en-US" sz="4000" dirty="0"/>
            </a:br>
            <a:r>
              <a:rPr lang="en-US" sz="4000" dirty="0"/>
              <a:t>Professional Learning Community Series</a:t>
            </a:r>
            <a:endParaRPr lang="en-US" sz="3000" dirty="0"/>
          </a:p>
          <a:p>
            <a:pPr marL="0" lvl="0" indent="0" algn="ctr" rtl="0">
              <a:lnSpc>
                <a:spcPct val="90000"/>
              </a:lnSpc>
              <a:spcBef>
                <a:spcPts val="3600"/>
              </a:spcBef>
              <a:spcAft>
                <a:spcPts val="0"/>
              </a:spcAft>
              <a:buClr>
                <a:srgbClr val="6E2405"/>
              </a:buClr>
              <a:buSzPts val="5400"/>
              <a:buFont typeface="Palatino Linotype"/>
              <a:buNone/>
            </a:pPr>
            <a:r>
              <a:rPr lang="en-US" sz="3000" dirty="0">
                <a:solidFill>
                  <a:srgbClr val="1E4B74"/>
                </a:solidFill>
              </a:rPr>
              <a:t>Session 1 - Phonological Awareness</a:t>
            </a:r>
          </a:p>
        </p:txBody>
      </p:sp>
      <p:sp>
        <p:nvSpPr>
          <p:cNvPr id="120" name="Google Shape;120;p21"/>
          <p:cNvSpPr txBox="1">
            <a:spLocks noGrp="1"/>
          </p:cNvSpPr>
          <p:nvPr>
            <p:ph type="subTitle" idx="1"/>
          </p:nvPr>
        </p:nvSpPr>
        <p:spPr>
          <a:xfrm>
            <a:off x="0" y="4267482"/>
            <a:ext cx="12191998" cy="2198080"/>
          </a:xfrm>
          <a:prstGeom prst="rect">
            <a:avLst/>
          </a:prstGeom>
        </p:spPr>
        <p:txBody>
          <a:bodyPr spcFirstLastPara="1" wrap="square" lIns="91425" tIns="45700" rIns="91425" bIns="45700" anchor="t" anchorCtr="0">
            <a:normAutofit/>
          </a:bodyPr>
          <a:lstStyle/>
          <a:p>
            <a:pPr marL="0" lvl="0" indent="0" algn="ctr" rtl="0">
              <a:spcBef>
                <a:spcPts val="1800"/>
              </a:spcBef>
              <a:spcAft>
                <a:spcPts val="0"/>
              </a:spcAft>
              <a:buClr>
                <a:schemeClr val="dk1"/>
              </a:buClr>
              <a:buSzPts val="1100"/>
              <a:buFont typeface="Arial"/>
              <a:buNone/>
            </a:pPr>
            <a:r>
              <a:rPr lang="en-US" sz="1900"/>
              <a:t>Office of Learning Equity and Academic Recovery (LEAR)</a:t>
            </a:r>
            <a:endParaRPr sz="1900"/>
          </a:p>
          <a:p>
            <a:pPr marL="0" lvl="0" indent="0" algn="ctr" rtl="0">
              <a:spcBef>
                <a:spcPts val="1800"/>
              </a:spcBef>
              <a:spcAft>
                <a:spcPts val="0"/>
              </a:spcAft>
              <a:buClr>
                <a:schemeClr val="dk1"/>
              </a:buClr>
              <a:buSzPts val="1100"/>
              <a:buFont typeface="Arial"/>
              <a:buNone/>
            </a:pPr>
            <a:r>
              <a:rPr lang="en-US" sz="1900"/>
              <a:t>Division of Teaching and Learning</a:t>
            </a:r>
            <a:endParaRPr/>
          </a:p>
        </p:txBody>
      </p:sp>
      <p:pic>
        <p:nvPicPr>
          <p:cNvPr id="119" name="Google Shape;119;p21" descr="Logo: State of New Jersey, Department of Education."/>
          <p:cNvPicPr preferRelativeResize="0"/>
          <p:nvPr/>
        </p:nvPicPr>
        <p:blipFill rotWithShape="1">
          <a:blip r:embed="rId3">
            <a:alphaModFix/>
          </a:blip>
          <a:srcRect/>
          <a:stretch/>
        </p:blipFill>
        <p:spPr>
          <a:xfrm>
            <a:off x="150864" y="6081513"/>
            <a:ext cx="11890272" cy="7680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288AD69B-7261-3E18-0886-1E6C4BAAF84E}"/>
            </a:ext>
          </a:extLst>
        </p:cNvPr>
        <p:cNvGrpSpPr/>
        <p:nvPr/>
      </p:nvGrpSpPr>
      <p:grpSpPr>
        <a:xfrm>
          <a:off x="0" y="0"/>
          <a:ext cx="0" cy="0"/>
          <a:chOff x="0" y="0"/>
          <a:chExt cx="0" cy="0"/>
        </a:xfrm>
      </p:grpSpPr>
      <p:sp>
        <p:nvSpPr>
          <p:cNvPr id="194" name="Google Shape;194;p29">
            <a:extLst>
              <a:ext uri="{FF2B5EF4-FFF2-40B4-BE49-F238E27FC236}">
                <a16:creationId xmlns:a16="http://schemas.microsoft.com/office/drawing/2014/main" id="{831B4ABF-CE8E-6A98-9163-3170647F1614}"/>
              </a:ext>
            </a:extLst>
          </p:cNvPr>
          <p:cNvSpPr txBox="1">
            <a:spLocks noGrp="1"/>
          </p:cNvSpPr>
          <p:nvPr>
            <p:ph type="title"/>
          </p:nvPr>
        </p:nvSpPr>
        <p:spPr>
          <a:xfrm>
            <a:off x="1376363" y="337426"/>
            <a:ext cx="9858000" cy="74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E2405"/>
              </a:buClr>
              <a:buSzPts val="3600"/>
              <a:buFont typeface="Palatino Linotype"/>
              <a:buNone/>
            </a:pPr>
            <a:r>
              <a:rPr lang="en-US" sz="3600"/>
              <a:t>What is a phoneme?</a:t>
            </a:r>
            <a:endParaRPr lang="en-US"/>
          </a:p>
        </p:txBody>
      </p:sp>
      <p:sp>
        <p:nvSpPr>
          <p:cNvPr id="12" name="Text Placeholder 11">
            <a:extLst>
              <a:ext uri="{FF2B5EF4-FFF2-40B4-BE49-F238E27FC236}">
                <a16:creationId xmlns:a16="http://schemas.microsoft.com/office/drawing/2014/main" id="{3E1901E5-6D59-EDE7-9ED8-DD83A65BD60F}"/>
              </a:ext>
            </a:extLst>
          </p:cNvPr>
          <p:cNvSpPr>
            <a:spLocks noGrp="1"/>
          </p:cNvSpPr>
          <p:nvPr>
            <p:ph type="body" idx="1"/>
          </p:nvPr>
        </p:nvSpPr>
        <p:spPr>
          <a:xfrm>
            <a:off x="176270" y="1165331"/>
            <a:ext cx="11177705" cy="1323708"/>
          </a:xfrm>
        </p:spPr>
        <p:txBody>
          <a:bodyPr/>
          <a:lstStyle/>
          <a:p>
            <a:pPr marL="50800" indent="0">
              <a:buNone/>
            </a:pPr>
            <a:r>
              <a:rPr lang="en-US" sz="2400">
                <a:solidFill>
                  <a:srgbClr val="1E4B74"/>
                </a:solidFill>
              </a:rPr>
              <a:t>A </a:t>
            </a:r>
            <a:r>
              <a:rPr lang="en-US" sz="2400" b="1">
                <a:solidFill>
                  <a:srgbClr val="1E4B74"/>
                </a:solidFill>
              </a:rPr>
              <a:t>phoneme</a:t>
            </a:r>
            <a:r>
              <a:rPr lang="en-US" sz="2400">
                <a:solidFill>
                  <a:srgbClr val="1E4B74"/>
                </a:solidFill>
              </a:rPr>
              <a:t> is the smallest, individual sound unit in a spoken word. It’s the smallest unit of speech with a phonetic distinction significant enough to make a word distinguishable in meaning from another word in a language.</a:t>
            </a:r>
            <a:endParaRPr lang="en-US" sz="2400"/>
          </a:p>
        </p:txBody>
      </p:sp>
      <p:pic>
        <p:nvPicPr>
          <p:cNvPr id="20" name="Google Shape;197;p29">
            <a:extLst>
              <a:ext uri="{FF2B5EF4-FFF2-40B4-BE49-F238E27FC236}">
                <a16:creationId xmlns:a16="http://schemas.microsoft.com/office/drawing/2014/main" id="{38E0B3D1-082B-9A34-8E1E-571D4BEA0DFD}"/>
              </a:ext>
              <a:ext uri="{C183D7F6-B498-43B3-948B-1728B52AA6E4}">
                <adec:decorative xmlns:adec="http://schemas.microsoft.com/office/drawing/2017/decorative" val="1"/>
              </a:ext>
            </a:extLst>
          </p:cNvPr>
          <p:cNvPicPr preferRelativeResize="0">
            <a:picLocks noGrp="1"/>
          </p:cNvPicPr>
          <p:nvPr>
            <p:ph sz="quarter" idx="13"/>
          </p:nvPr>
        </p:nvPicPr>
        <p:blipFill rotWithShape="1">
          <a:blip r:embed="rId3">
            <a:alphaModFix/>
          </a:blip>
          <a:srcRect b="18032"/>
          <a:stretch/>
        </p:blipFill>
        <p:spPr>
          <a:xfrm>
            <a:off x="1376363" y="3441655"/>
            <a:ext cx="1504950" cy="1233577"/>
          </a:xfrm>
          <a:prstGeom prst="rect">
            <a:avLst/>
          </a:prstGeom>
          <a:noFill/>
          <a:ln>
            <a:noFill/>
          </a:ln>
        </p:spPr>
      </p:pic>
      <p:pic>
        <p:nvPicPr>
          <p:cNvPr id="21" name="Google Shape;198;p29">
            <a:extLst>
              <a:ext uri="{FF2B5EF4-FFF2-40B4-BE49-F238E27FC236}">
                <a16:creationId xmlns:a16="http://schemas.microsoft.com/office/drawing/2014/main" id="{6FD46D2A-31D1-9CF8-0B14-03BC8DB97777}"/>
              </a:ext>
              <a:ext uri="{C183D7F6-B498-43B3-948B-1728B52AA6E4}">
                <adec:decorative xmlns:adec="http://schemas.microsoft.com/office/drawing/2017/decorative" val="1"/>
              </a:ext>
            </a:extLst>
          </p:cNvPr>
          <p:cNvPicPr preferRelativeResize="0">
            <a:picLocks noGrp="1"/>
          </p:cNvPicPr>
          <p:nvPr>
            <p:ph sz="quarter" idx="14"/>
          </p:nvPr>
        </p:nvPicPr>
        <p:blipFill rotWithShape="1">
          <a:blip r:embed="rId4">
            <a:alphaModFix/>
          </a:blip>
          <a:srcRect b="13583"/>
          <a:stretch/>
        </p:blipFill>
        <p:spPr>
          <a:xfrm>
            <a:off x="3606800" y="3385051"/>
            <a:ext cx="1503363" cy="1299161"/>
          </a:xfrm>
          <a:prstGeom prst="rect">
            <a:avLst/>
          </a:prstGeom>
          <a:noFill/>
          <a:ln>
            <a:noFill/>
          </a:ln>
        </p:spPr>
      </p:pic>
      <p:sp>
        <p:nvSpPr>
          <p:cNvPr id="13" name="Text Placeholder 12">
            <a:extLst>
              <a:ext uri="{FF2B5EF4-FFF2-40B4-BE49-F238E27FC236}">
                <a16:creationId xmlns:a16="http://schemas.microsoft.com/office/drawing/2014/main" id="{225E236D-49FA-4EC5-2C4C-9D37FEB282D1}"/>
              </a:ext>
            </a:extLst>
          </p:cNvPr>
          <p:cNvSpPr>
            <a:spLocks noGrp="1"/>
          </p:cNvSpPr>
          <p:nvPr>
            <p:ph type="body" idx="2"/>
          </p:nvPr>
        </p:nvSpPr>
        <p:spPr>
          <a:xfrm>
            <a:off x="1376363" y="5285488"/>
            <a:ext cx="3300585" cy="589472"/>
          </a:xfrm>
        </p:spPr>
        <p:txBody>
          <a:bodyPr/>
          <a:lstStyle/>
          <a:p>
            <a:pPr algn="ctr"/>
            <a:r>
              <a:rPr lang="en-US"/>
              <a:t>house versus mouse</a:t>
            </a:r>
          </a:p>
        </p:txBody>
      </p:sp>
      <p:pic>
        <p:nvPicPr>
          <p:cNvPr id="22" name="Google Shape;200;p29">
            <a:extLst>
              <a:ext uri="{FF2B5EF4-FFF2-40B4-BE49-F238E27FC236}">
                <a16:creationId xmlns:a16="http://schemas.microsoft.com/office/drawing/2014/main" id="{93EEE086-6D88-A00B-45EA-10C8A7005B96}"/>
              </a:ext>
              <a:ext uri="{C183D7F6-B498-43B3-948B-1728B52AA6E4}">
                <adec:decorative xmlns:adec="http://schemas.microsoft.com/office/drawing/2017/decorative" val="1"/>
              </a:ext>
            </a:extLst>
          </p:cNvPr>
          <p:cNvPicPr preferRelativeResize="0">
            <a:picLocks noGrp="1"/>
          </p:cNvPicPr>
          <p:nvPr>
            <p:ph sz="quarter" idx="15"/>
          </p:nvPr>
        </p:nvPicPr>
        <p:blipFill rotWithShape="1">
          <a:blip r:embed="rId5">
            <a:alphaModFix/>
          </a:blip>
          <a:srcRect/>
          <a:stretch/>
        </p:blipFill>
        <p:spPr>
          <a:xfrm>
            <a:off x="6586538" y="3686979"/>
            <a:ext cx="1503362" cy="695304"/>
          </a:xfrm>
          <a:prstGeom prst="rect">
            <a:avLst/>
          </a:prstGeom>
          <a:noFill/>
          <a:ln>
            <a:noFill/>
          </a:ln>
        </p:spPr>
      </p:pic>
      <p:pic>
        <p:nvPicPr>
          <p:cNvPr id="23" name="Google Shape;201;p29">
            <a:extLst>
              <a:ext uri="{FF2B5EF4-FFF2-40B4-BE49-F238E27FC236}">
                <a16:creationId xmlns:a16="http://schemas.microsoft.com/office/drawing/2014/main" id="{6FB87E4C-94A7-ADE2-9BBF-E74386BC6F57}"/>
              </a:ext>
              <a:ext uri="{C183D7F6-B498-43B3-948B-1728B52AA6E4}">
                <adec:decorative xmlns:adec="http://schemas.microsoft.com/office/drawing/2017/decorative" val="1"/>
              </a:ext>
            </a:extLst>
          </p:cNvPr>
          <p:cNvPicPr preferRelativeResize="0">
            <a:picLocks noGrp="1"/>
          </p:cNvPicPr>
          <p:nvPr>
            <p:ph sz="quarter" idx="16"/>
          </p:nvPr>
        </p:nvPicPr>
        <p:blipFill rotWithShape="1">
          <a:blip r:embed="rId6">
            <a:alphaModFix/>
          </a:blip>
          <a:srcRect b="8624"/>
          <a:stretch/>
        </p:blipFill>
        <p:spPr>
          <a:xfrm>
            <a:off x="8876809" y="3397250"/>
            <a:ext cx="1447194" cy="1322388"/>
          </a:xfrm>
          <a:prstGeom prst="rect">
            <a:avLst/>
          </a:prstGeom>
          <a:noFill/>
          <a:ln>
            <a:noFill/>
          </a:ln>
        </p:spPr>
      </p:pic>
      <p:sp>
        <p:nvSpPr>
          <p:cNvPr id="14" name="Text Placeholder 13">
            <a:extLst>
              <a:ext uri="{FF2B5EF4-FFF2-40B4-BE49-F238E27FC236}">
                <a16:creationId xmlns:a16="http://schemas.microsoft.com/office/drawing/2014/main" id="{3DEA4920-A16D-B35B-48D4-00BEB7DBE794}"/>
              </a:ext>
            </a:extLst>
          </p:cNvPr>
          <p:cNvSpPr>
            <a:spLocks noGrp="1"/>
          </p:cNvSpPr>
          <p:nvPr>
            <p:ph type="body" idx="3"/>
          </p:nvPr>
        </p:nvSpPr>
        <p:spPr>
          <a:xfrm>
            <a:off x="7143397" y="5333112"/>
            <a:ext cx="2743200" cy="589473"/>
          </a:xfrm>
        </p:spPr>
        <p:txBody>
          <a:bodyPr/>
          <a:lstStyle/>
          <a:p>
            <a:pPr algn="ctr"/>
            <a:r>
              <a:rPr lang="en-US"/>
              <a:t>key versus ski</a:t>
            </a:r>
          </a:p>
        </p:txBody>
      </p:sp>
      <p:sp>
        <p:nvSpPr>
          <p:cNvPr id="3" name="Slide Number Placeholder 2">
            <a:extLst>
              <a:ext uri="{FF2B5EF4-FFF2-40B4-BE49-F238E27FC236}">
                <a16:creationId xmlns:a16="http://schemas.microsoft.com/office/drawing/2014/main" id="{1203447B-7CEC-4181-3B19-18268A0553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3277706358"/>
      </p:ext>
    </p:extLst>
  </p:cSld>
  <p:clrMapOvr>
    <a:masterClrMapping/>
  </p:clrMapOvr>
  <mc:AlternateContent xmlns:mc="http://schemas.openxmlformats.org/markup-compatibility/2006" xmlns:p14="http://schemas.microsoft.com/office/powerpoint/2010/main">
    <mc:Choice Requires="p14">
      <p:transition spd="slow" p14:dur="2000" advTm="55289"/>
    </mc:Choice>
    <mc:Fallback xmlns="">
      <p:transition spd="slow" advTm="5528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AFC17BBF-1EB5-7FE0-05E4-ED9EAA20E8A2}"/>
            </a:ext>
          </a:extLst>
        </p:cNvPr>
        <p:cNvGrpSpPr/>
        <p:nvPr/>
      </p:nvGrpSpPr>
      <p:grpSpPr>
        <a:xfrm>
          <a:off x="0" y="0"/>
          <a:ext cx="0" cy="0"/>
          <a:chOff x="0" y="0"/>
          <a:chExt cx="0" cy="0"/>
        </a:xfrm>
      </p:grpSpPr>
      <p:sp>
        <p:nvSpPr>
          <p:cNvPr id="220" name="Google Shape;220;p30">
            <a:extLst>
              <a:ext uri="{FF2B5EF4-FFF2-40B4-BE49-F238E27FC236}">
                <a16:creationId xmlns:a16="http://schemas.microsoft.com/office/drawing/2014/main" id="{624F9FF8-E518-BDB4-EEB0-AACEBFAA41B1}"/>
              </a:ext>
            </a:extLst>
          </p:cNvPr>
          <p:cNvSpPr txBox="1">
            <a:spLocks noGrp="1"/>
          </p:cNvSpPr>
          <p:nvPr>
            <p:ph type="title"/>
          </p:nvPr>
        </p:nvSpPr>
        <p:spPr>
          <a:xfrm>
            <a:off x="1321804" y="274029"/>
            <a:ext cx="9858000" cy="74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E2405"/>
              </a:buClr>
              <a:buSzPts val="3600"/>
              <a:buFont typeface="Palatino Linotype"/>
              <a:buNone/>
            </a:pPr>
            <a:r>
              <a:rPr lang="en-US" sz="3600"/>
              <a:t>How many phonemes are in these words?</a:t>
            </a:r>
            <a:endParaRPr/>
          </a:p>
        </p:txBody>
      </p:sp>
      <p:sp>
        <p:nvSpPr>
          <p:cNvPr id="2" name="Text Placeholder 1">
            <a:extLst>
              <a:ext uri="{FF2B5EF4-FFF2-40B4-BE49-F238E27FC236}">
                <a16:creationId xmlns:a16="http://schemas.microsoft.com/office/drawing/2014/main" id="{9A66DE6A-14A3-B771-C2C2-56C7297CA245}"/>
              </a:ext>
            </a:extLst>
          </p:cNvPr>
          <p:cNvSpPr>
            <a:spLocks noGrp="1"/>
          </p:cNvSpPr>
          <p:nvPr>
            <p:ph type="body" sz="quarter" idx="13"/>
          </p:nvPr>
        </p:nvSpPr>
        <p:spPr/>
        <p:txBody>
          <a:bodyPr>
            <a:normAutofit fontScale="92500" lnSpcReduction="10000"/>
          </a:bodyPr>
          <a:lstStyle/>
          <a:p>
            <a:r>
              <a:rPr lang="en-US"/>
              <a:t>3</a:t>
            </a:r>
          </a:p>
        </p:txBody>
      </p:sp>
      <p:sp>
        <p:nvSpPr>
          <p:cNvPr id="20" name="Text Placeholder 19">
            <a:extLst>
              <a:ext uri="{FF2B5EF4-FFF2-40B4-BE49-F238E27FC236}">
                <a16:creationId xmlns:a16="http://schemas.microsoft.com/office/drawing/2014/main" id="{A473490F-5F84-64BE-7E08-8AD06851A0DE}"/>
              </a:ext>
            </a:extLst>
          </p:cNvPr>
          <p:cNvSpPr>
            <a:spLocks noGrp="1"/>
          </p:cNvSpPr>
          <p:nvPr>
            <p:ph type="body" sz="quarter" idx="19"/>
          </p:nvPr>
        </p:nvSpPr>
        <p:spPr/>
        <p:txBody>
          <a:bodyPr/>
          <a:lstStyle/>
          <a:p>
            <a:pPr algn="ctr"/>
            <a:r>
              <a:rPr lang="en-US"/>
              <a:t>comb</a:t>
            </a:r>
          </a:p>
        </p:txBody>
      </p:sp>
      <p:sp>
        <p:nvSpPr>
          <p:cNvPr id="3" name="Text Placeholder 2">
            <a:extLst>
              <a:ext uri="{FF2B5EF4-FFF2-40B4-BE49-F238E27FC236}">
                <a16:creationId xmlns:a16="http://schemas.microsoft.com/office/drawing/2014/main" id="{A800FAEF-AF40-66F1-61D3-4DFA21CFAC32}"/>
              </a:ext>
            </a:extLst>
          </p:cNvPr>
          <p:cNvSpPr>
            <a:spLocks noGrp="1"/>
          </p:cNvSpPr>
          <p:nvPr>
            <p:ph type="body" sz="quarter" idx="14"/>
          </p:nvPr>
        </p:nvSpPr>
        <p:spPr/>
        <p:txBody>
          <a:bodyPr>
            <a:normAutofit lnSpcReduction="10000"/>
          </a:bodyPr>
          <a:lstStyle/>
          <a:p>
            <a:r>
              <a:rPr lang="en-US"/>
              <a:t>4</a:t>
            </a:r>
          </a:p>
        </p:txBody>
      </p:sp>
      <p:sp>
        <p:nvSpPr>
          <p:cNvPr id="21" name="Text Placeholder 20">
            <a:extLst>
              <a:ext uri="{FF2B5EF4-FFF2-40B4-BE49-F238E27FC236}">
                <a16:creationId xmlns:a16="http://schemas.microsoft.com/office/drawing/2014/main" id="{708166C6-A3ED-11A4-1CC1-62B27F8E1FD6}"/>
              </a:ext>
            </a:extLst>
          </p:cNvPr>
          <p:cNvSpPr>
            <a:spLocks noGrp="1"/>
          </p:cNvSpPr>
          <p:nvPr>
            <p:ph type="body" sz="quarter" idx="20"/>
          </p:nvPr>
        </p:nvSpPr>
        <p:spPr/>
        <p:txBody>
          <a:bodyPr/>
          <a:lstStyle/>
          <a:p>
            <a:pPr algn="ctr"/>
            <a:r>
              <a:rPr lang="en-US"/>
              <a:t>fox</a:t>
            </a:r>
          </a:p>
        </p:txBody>
      </p:sp>
      <p:sp>
        <p:nvSpPr>
          <p:cNvPr id="4" name="Text Placeholder 3">
            <a:extLst>
              <a:ext uri="{FF2B5EF4-FFF2-40B4-BE49-F238E27FC236}">
                <a16:creationId xmlns:a16="http://schemas.microsoft.com/office/drawing/2014/main" id="{627CD406-EC62-3C36-CB2A-266A56FE8A73}"/>
              </a:ext>
            </a:extLst>
          </p:cNvPr>
          <p:cNvSpPr>
            <a:spLocks noGrp="1"/>
          </p:cNvSpPr>
          <p:nvPr>
            <p:ph type="body" sz="quarter" idx="15"/>
          </p:nvPr>
        </p:nvSpPr>
        <p:spPr/>
        <p:txBody>
          <a:bodyPr>
            <a:normAutofit lnSpcReduction="10000"/>
          </a:bodyPr>
          <a:lstStyle/>
          <a:p>
            <a:r>
              <a:rPr lang="en-US" dirty="0"/>
              <a:t>5</a:t>
            </a:r>
          </a:p>
        </p:txBody>
      </p:sp>
      <p:sp>
        <p:nvSpPr>
          <p:cNvPr id="22" name="Text Placeholder 21">
            <a:extLst>
              <a:ext uri="{FF2B5EF4-FFF2-40B4-BE49-F238E27FC236}">
                <a16:creationId xmlns:a16="http://schemas.microsoft.com/office/drawing/2014/main" id="{57ACE5DD-6F48-10E4-EE5C-80FED9C5A312}"/>
              </a:ext>
            </a:extLst>
          </p:cNvPr>
          <p:cNvSpPr>
            <a:spLocks noGrp="1"/>
          </p:cNvSpPr>
          <p:nvPr>
            <p:ph type="body" sz="quarter" idx="21"/>
          </p:nvPr>
        </p:nvSpPr>
        <p:spPr/>
        <p:txBody>
          <a:bodyPr/>
          <a:lstStyle/>
          <a:p>
            <a:pPr algn="ctr"/>
            <a:r>
              <a:rPr lang="en-US"/>
              <a:t>shrimp</a:t>
            </a:r>
          </a:p>
        </p:txBody>
      </p:sp>
      <p:sp>
        <p:nvSpPr>
          <p:cNvPr id="5" name="Text Placeholder 4">
            <a:extLst>
              <a:ext uri="{FF2B5EF4-FFF2-40B4-BE49-F238E27FC236}">
                <a16:creationId xmlns:a16="http://schemas.microsoft.com/office/drawing/2014/main" id="{8BA68090-00C2-7C2A-CF6C-7A57537F91D6}"/>
              </a:ext>
            </a:extLst>
          </p:cNvPr>
          <p:cNvSpPr>
            <a:spLocks noGrp="1"/>
          </p:cNvSpPr>
          <p:nvPr>
            <p:ph type="body" sz="quarter" idx="16"/>
          </p:nvPr>
        </p:nvSpPr>
        <p:spPr/>
        <p:txBody>
          <a:bodyPr>
            <a:normAutofit fontScale="92500" lnSpcReduction="10000"/>
          </a:bodyPr>
          <a:lstStyle/>
          <a:p>
            <a:r>
              <a:rPr lang="en-US"/>
              <a:t>3</a:t>
            </a:r>
          </a:p>
        </p:txBody>
      </p:sp>
      <p:sp>
        <p:nvSpPr>
          <p:cNvPr id="23" name="Text Placeholder 22">
            <a:extLst>
              <a:ext uri="{FF2B5EF4-FFF2-40B4-BE49-F238E27FC236}">
                <a16:creationId xmlns:a16="http://schemas.microsoft.com/office/drawing/2014/main" id="{74C0D22D-EF08-34BA-78CD-04410921FB80}"/>
              </a:ext>
            </a:extLst>
          </p:cNvPr>
          <p:cNvSpPr>
            <a:spLocks noGrp="1"/>
          </p:cNvSpPr>
          <p:nvPr>
            <p:ph type="body" sz="quarter" idx="22"/>
          </p:nvPr>
        </p:nvSpPr>
        <p:spPr/>
        <p:txBody>
          <a:bodyPr/>
          <a:lstStyle/>
          <a:p>
            <a:pPr algn="ctr"/>
            <a:r>
              <a:rPr lang="en-US"/>
              <a:t>fence</a:t>
            </a:r>
          </a:p>
        </p:txBody>
      </p:sp>
      <p:sp>
        <p:nvSpPr>
          <p:cNvPr id="6" name="Text Placeholder 5">
            <a:extLst>
              <a:ext uri="{FF2B5EF4-FFF2-40B4-BE49-F238E27FC236}">
                <a16:creationId xmlns:a16="http://schemas.microsoft.com/office/drawing/2014/main" id="{6E277DFC-E544-A50B-E83B-EBAD5D2CACB3}"/>
              </a:ext>
            </a:extLst>
          </p:cNvPr>
          <p:cNvSpPr>
            <a:spLocks noGrp="1"/>
          </p:cNvSpPr>
          <p:nvPr>
            <p:ph type="body" sz="quarter" idx="17"/>
          </p:nvPr>
        </p:nvSpPr>
        <p:spPr/>
        <p:txBody>
          <a:bodyPr>
            <a:normAutofit fontScale="92500" lnSpcReduction="10000"/>
          </a:bodyPr>
          <a:lstStyle/>
          <a:p>
            <a:r>
              <a:rPr lang="en-US" dirty="0"/>
              <a:t>2</a:t>
            </a:r>
          </a:p>
        </p:txBody>
      </p:sp>
      <p:sp>
        <p:nvSpPr>
          <p:cNvPr id="24" name="Text Placeholder 23">
            <a:extLst>
              <a:ext uri="{FF2B5EF4-FFF2-40B4-BE49-F238E27FC236}">
                <a16:creationId xmlns:a16="http://schemas.microsoft.com/office/drawing/2014/main" id="{5DB50C89-7CAB-86B7-0C4A-D3E6840B0C38}"/>
              </a:ext>
            </a:extLst>
          </p:cNvPr>
          <p:cNvSpPr>
            <a:spLocks noGrp="1"/>
          </p:cNvSpPr>
          <p:nvPr>
            <p:ph type="body" sz="quarter" idx="23"/>
          </p:nvPr>
        </p:nvSpPr>
        <p:spPr/>
        <p:txBody>
          <a:bodyPr/>
          <a:lstStyle/>
          <a:p>
            <a:pPr algn="ctr"/>
            <a:r>
              <a:rPr lang="en-US"/>
              <a:t>shoe</a:t>
            </a:r>
          </a:p>
        </p:txBody>
      </p:sp>
      <p:sp>
        <p:nvSpPr>
          <p:cNvPr id="7" name="Text Placeholder 6">
            <a:extLst>
              <a:ext uri="{FF2B5EF4-FFF2-40B4-BE49-F238E27FC236}">
                <a16:creationId xmlns:a16="http://schemas.microsoft.com/office/drawing/2014/main" id="{B07BAB51-AD75-714C-814D-76DC34B9E1BD}"/>
              </a:ext>
            </a:extLst>
          </p:cNvPr>
          <p:cNvSpPr>
            <a:spLocks noGrp="1"/>
          </p:cNvSpPr>
          <p:nvPr>
            <p:ph type="body" sz="quarter" idx="18"/>
          </p:nvPr>
        </p:nvSpPr>
        <p:spPr/>
        <p:txBody>
          <a:bodyPr>
            <a:normAutofit fontScale="92500" lnSpcReduction="10000"/>
          </a:bodyPr>
          <a:lstStyle/>
          <a:p>
            <a:r>
              <a:rPr lang="en-US" dirty="0"/>
              <a:t>4</a:t>
            </a:r>
          </a:p>
        </p:txBody>
      </p:sp>
      <p:sp>
        <p:nvSpPr>
          <p:cNvPr id="25" name="Text Placeholder 24">
            <a:extLst>
              <a:ext uri="{FF2B5EF4-FFF2-40B4-BE49-F238E27FC236}">
                <a16:creationId xmlns:a16="http://schemas.microsoft.com/office/drawing/2014/main" id="{B8C62188-2DCB-5F7F-5D78-9E6A81284044}"/>
              </a:ext>
            </a:extLst>
          </p:cNvPr>
          <p:cNvSpPr>
            <a:spLocks noGrp="1"/>
          </p:cNvSpPr>
          <p:nvPr>
            <p:ph type="body" sz="quarter" idx="24"/>
          </p:nvPr>
        </p:nvSpPr>
        <p:spPr/>
        <p:txBody>
          <a:bodyPr/>
          <a:lstStyle/>
          <a:p>
            <a:pPr algn="ctr"/>
            <a:r>
              <a:rPr lang="en-US"/>
              <a:t>queen</a:t>
            </a:r>
          </a:p>
        </p:txBody>
      </p:sp>
    </p:spTree>
    <p:extLst>
      <p:ext uri="{BB962C8B-B14F-4D97-AF65-F5344CB8AC3E}">
        <p14:creationId xmlns:p14="http://schemas.microsoft.com/office/powerpoint/2010/main" val="369026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P spid="4" grpId="0" build="p" animBg="1"/>
      <p:bldP spid="5" grpId="0" build="p" animBg="1"/>
      <p:bldP spid="6" grpId="0" build="p" animBg="1"/>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49" name="Google Shape;249;p31">
            <a:extLst>
              <a:ext uri="{C183D7F6-B498-43B3-948B-1728B52AA6E4}">
                <adec:decorative xmlns:adec="http://schemas.microsoft.com/office/drawing/2017/decorative" val="1"/>
              </a:ext>
            </a:extLst>
          </p:cNvPr>
          <p:cNvSpPr/>
          <p:nvPr/>
        </p:nvSpPr>
        <p:spPr>
          <a:xfrm>
            <a:off x="1238750" y="2168775"/>
            <a:ext cx="735000" cy="3731700"/>
          </a:xfrm>
          <a:prstGeom prst="rect">
            <a:avLst/>
          </a:prstGeom>
          <a:noFill/>
          <a:ln w="9525" cap="flat" cmpd="sng">
            <a:solidFill>
              <a:srgbClr val="1E4B7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US" sz="1400" b="0" i="0" u="none" strike="noStrike" cap="none" noProof="0" dirty="0">
              <a:solidFill>
                <a:srgbClr val="000000"/>
              </a:solidFill>
              <a:latin typeface="Palatino Linotype"/>
              <a:ea typeface="Palatino Linotype"/>
              <a:cs typeface="Palatino Linotype"/>
              <a:sym typeface="Palatino Linotype"/>
            </a:endParaRPr>
          </a:p>
        </p:txBody>
      </p:sp>
      <p:sp>
        <p:nvSpPr>
          <p:cNvPr id="251" name="Google Shape;251;p31">
            <a:extLst>
              <a:ext uri="{C183D7F6-B498-43B3-948B-1728B52AA6E4}">
                <adec:decorative xmlns:adec="http://schemas.microsoft.com/office/drawing/2017/decorative" val="1"/>
              </a:ext>
            </a:extLst>
          </p:cNvPr>
          <p:cNvSpPr/>
          <p:nvPr/>
        </p:nvSpPr>
        <p:spPr>
          <a:xfrm>
            <a:off x="1160575" y="3653700"/>
            <a:ext cx="157500" cy="747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US" sz="1400" b="0" i="0" u="none" strike="noStrike" cap="none" noProof="0" dirty="0">
              <a:solidFill>
                <a:srgbClr val="000000"/>
              </a:solidFill>
              <a:latin typeface="Palatino Linotype"/>
              <a:ea typeface="Palatino Linotype"/>
              <a:cs typeface="Palatino Linotype"/>
              <a:sym typeface="Palatino Linotype"/>
            </a:endParaRPr>
          </a:p>
        </p:txBody>
      </p:sp>
      <p:sp>
        <p:nvSpPr>
          <p:cNvPr id="230" name="Google Shape;230;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2400" noProof="0" dirty="0"/>
              <a:t>3. Target phoneme awareness at the student’s level</a:t>
            </a:r>
          </a:p>
        </p:txBody>
      </p:sp>
      <p:sp>
        <p:nvSpPr>
          <p:cNvPr id="11" name="Text Placeholder 10">
            <a:extLst>
              <a:ext uri="{FF2B5EF4-FFF2-40B4-BE49-F238E27FC236}">
                <a16:creationId xmlns:a16="http://schemas.microsoft.com/office/drawing/2014/main" id="{D45BFAE5-4101-4493-FB45-890BAD6F491A}"/>
              </a:ext>
            </a:extLst>
          </p:cNvPr>
          <p:cNvSpPr>
            <a:spLocks noGrp="1"/>
          </p:cNvSpPr>
          <p:nvPr>
            <p:ph type="body" idx="1"/>
          </p:nvPr>
        </p:nvSpPr>
        <p:spPr>
          <a:xfrm>
            <a:off x="190669" y="1099476"/>
            <a:ext cx="1920875" cy="1356267"/>
          </a:xfrm>
        </p:spPr>
        <p:txBody>
          <a:bodyPr/>
          <a:lstStyle/>
          <a:p>
            <a:pPr marL="50800" indent="0" algn="ctr">
              <a:buNone/>
            </a:pPr>
            <a:r>
              <a:rPr lang="en-US" sz="1600" b="1" i="0" u="none" strike="noStrike" cap="none" noProof="0" dirty="0">
                <a:solidFill>
                  <a:srgbClr val="1E4B74"/>
                </a:solidFill>
                <a:latin typeface="Palatino Linotype"/>
                <a:ea typeface="Palatino Linotype"/>
                <a:cs typeface="Palatino Linotype"/>
                <a:sym typeface="Palatino Linotype"/>
              </a:rPr>
              <a:t>Phonological Sensitivity</a:t>
            </a:r>
          </a:p>
        </p:txBody>
      </p:sp>
      <p:sp>
        <p:nvSpPr>
          <p:cNvPr id="28" name="Content Placeholder 27">
            <a:extLst>
              <a:ext uri="{FF2B5EF4-FFF2-40B4-BE49-F238E27FC236}">
                <a16:creationId xmlns:a16="http://schemas.microsoft.com/office/drawing/2014/main" id="{C9D3C046-1635-4879-E88E-3BAD49547162}"/>
              </a:ext>
            </a:extLst>
          </p:cNvPr>
          <p:cNvSpPr>
            <a:spLocks noGrp="1"/>
          </p:cNvSpPr>
          <p:nvPr>
            <p:ph sz="quarter" idx="19"/>
          </p:nvPr>
        </p:nvSpPr>
        <p:spPr>
          <a:xfrm>
            <a:off x="1981982" y="1248242"/>
            <a:ext cx="4200443" cy="493097"/>
          </a:xfrm>
        </p:spPr>
        <p:txBody>
          <a:bodyPr>
            <a:normAutofit fontScale="25000" lnSpcReduction="20000"/>
          </a:bodyPr>
          <a:lstStyle/>
          <a:p>
            <a:pPr marL="0" indent="0">
              <a:buNone/>
            </a:pPr>
            <a:r>
              <a:rPr lang="en-US" sz="6400" b="1" i="0" u="none" strike="noStrike" cap="none" noProof="0" dirty="0">
                <a:solidFill>
                  <a:schemeClr val="tx1"/>
                </a:solidFill>
                <a:latin typeface="Palatino Linotype"/>
                <a:ea typeface="Palatino Linotype"/>
                <a:cs typeface="Palatino Linotype"/>
                <a:sym typeface="Palatino Linotype"/>
              </a:rPr>
              <a:t>Preschool - Alliteration &amp; Rhyme</a:t>
            </a:r>
          </a:p>
        </p:txBody>
      </p:sp>
      <p:sp>
        <p:nvSpPr>
          <p:cNvPr id="22" name="Content Placeholder 21">
            <a:extLst>
              <a:ext uri="{FF2B5EF4-FFF2-40B4-BE49-F238E27FC236}">
                <a16:creationId xmlns:a16="http://schemas.microsoft.com/office/drawing/2014/main" id="{E3FB3FEE-3A40-C476-7591-EA6559F4A7DD}"/>
              </a:ext>
            </a:extLst>
          </p:cNvPr>
          <p:cNvSpPr>
            <a:spLocks noGrp="1"/>
          </p:cNvSpPr>
          <p:nvPr>
            <p:ph sz="quarter" idx="13"/>
          </p:nvPr>
        </p:nvSpPr>
        <p:spPr>
          <a:xfrm>
            <a:off x="565106" y="3607269"/>
            <a:ext cx="2082287" cy="865978"/>
          </a:xfrm>
        </p:spPr>
        <p:txBody>
          <a:bodyPr>
            <a:normAutofit/>
          </a:bodyPr>
          <a:lstStyle/>
          <a:p>
            <a:pPr marL="0" indent="0" algn="ctr">
              <a:buNone/>
            </a:pPr>
            <a:r>
              <a:rPr lang="en-US" sz="1600" b="1" i="0" u="none" strike="noStrike" cap="none" noProof="0" dirty="0">
                <a:solidFill>
                  <a:srgbClr val="1E4B74"/>
                </a:solidFill>
                <a:latin typeface="Palatino Linotype"/>
                <a:ea typeface="Palatino Linotype"/>
                <a:cs typeface="Palatino Linotype"/>
                <a:sym typeface="Palatino Linotype"/>
              </a:rPr>
              <a:t>Phonemic Awareness</a:t>
            </a:r>
          </a:p>
        </p:txBody>
      </p:sp>
      <p:sp>
        <p:nvSpPr>
          <p:cNvPr id="20" name="Text Placeholder 19">
            <a:extLst>
              <a:ext uri="{FF2B5EF4-FFF2-40B4-BE49-F238E27FC236}">
                <a16:creationId xmlns:a16="http://schemas.microsoft.com/office/drawing/2014/main" id="{12CB13EA-EF0D-E9D6-5CCF-CD13980D6618}"/>
              </a:ext>
            </a:extLst>
          </p:cNvPr>
          <p:cNvSpPr>
            <a:spLocks noGrp="1"/>
          </p:cNvSpPr>
          <p:nvPr>
            <p:ph type="body" idx="2"/>
          </p:nvPr>
        </p:nvSpPr>
        <p:spPr>
          <a:xfrm>
            <a:off x="1973750" y="1876283"/>
            <a:ext cx="3519236" cy="400201"/>
          </a:xfrm>
        </p:spPr>
        <p:txBody>
          <a:bodyPr/>
          <a:lstStyle/>
          <a:p>
            <a:pPr marL="50800" indent="0">
              <a:buNone/>
            </a:pPr>
            <a:r>
              <a:rPr lang="en-US" sz="1600" b="1" i="0" u="none" strike="noStrike" cap="none" noProof="0" dirty="0">
                <a:solidFill>
                  <a:schemeClr val="tx1"/>
                </a:solidFill>
                <a:latin typeface="Palatino Linotype"/>
                <a:ea typeface="Palatino Linotype"/>
                <a:cs typeface="Palatino Linotype"/>
                <a:sym typeface="Palatino Linotype"/>
              </a:rPr>
              <a:t>Kindergarten - Simple Words</a:t>
            </a:r>
          </a:p>
        </p:txBody>
      </p:sp>
      <p:sp>
        <p:nvSpPr>
          <p:cNvPr id="21" name="Text Placeholder 20">
            <a:extLst>
              <a:ext uri="{FF2B5EF4-FFF2-40B4-BE49-F238E27FC236}">
                <a16:creationId xmlns:a16="http://schemas.microsoft.com/office/drawing/2014/main" id="{20E07825-A820-9950-4526-8F711F80A783}"/>
              </a:ext>
            </a:extLst>
          </p:cNvPr>
          <p:cNvSpPr>
            <a:spLocks noGrp="1"/>
          </p:cNvSpPr>
          <p:nvPr>
            <p:ph type="body" idx="3"/>
          </p:nvPr>
        </p:nvSpPr>
        <p:spPr>
          <a:xfrm>
            <a:off x="2031662" y="3783557"/>
            <a:ext cx="1750891" cy="617743"/>
          </a:xfrm>
        </p:spPr>
        <p:txBody>
          <a:bodyPr/>
          <a:lstStyle/>
          <a:p>
            <a:pPr marL="50800" indent="0">
              <a:buNone/>
            </a:pPr>
            <a:r>
              <a:rPr lang="en-US" sz="1600" b="1" noProof="0" dirty="0"/>
              <a:t>Grade 1</a:t>
            </a:r>
          </a:p>
        </p:txBody>
      </p:sp>
      <p:sp>
        <p:nvSpPr>
          <p:cNvPr id="23" name="Content Placeholder 22">
            <a:extLst>
              <a:ext uri="{FF2B5EF4-FFF2-40B4-BE49-F238E27FC236}">
                <a16:creationId xmlns:a16="http://schemas.microsoft.com/office/drawing/2014/main" id="{6BDF70F2-E346-D355-01FE-80D0B0492551}"/>
              </a:ext>
            </a:extLst>
          </p:cNvPr>
          <p:cNvSpPr>
            <a:spLocks noGrp="1"/>
          </p:cNvSpPr>
          <p:nvPr>
            <p:ph sz="quarter" idx="14"/>
          </p:nvPr>
        </p:nvSpPr>
        <p:spPr>
          <a:xfrm>
            <a:off x="2968682" y="2452773"/>
            <a:ext cx="3973650" cy="3447702"/>
          </a:xfrm>
        </p:spPr>
        <p:txBody>
          <a:bodyPr>
            <a:normAutofit/>
          </a:bodyPr>
          <a:lstStyle/>
          <a:p>
            <a:pPr marL="0" marR="0" lvl="0" indent="0" algn="l" rtl="0">
              <a:lnSpc>
                <a:spcPct val="200000"/>
              </a:lnSpc>
              <a:spcBef>
                <a:spcPts val="0"/>
              </a:spcBef>
              <a:spcAft>
                <a:spcPts val="0"/>
              </a:spcAft>
              <a:buClr>
                <a:srgbClr val="000000"/>
              </a:buClr>
              <a:buSzPts val="1800"/>
              <a:buFont typeface="Arial"/>
              <a:buNone/>
            </a:pPr>
            <a:r>
              <a:rPr lang="en-US" sz="1800" b="1" i="0" u="none" strike="noStrike" cap="none" noProof="0" dirty="0">
                <a:solidFill>
                  <a:srgbClr val="1E4B74"/>
                </a:solidFill>
                <a:latin typeface="Palatino Linotype"/>
                <a:ea typeface="Palatino Linotype"/>
                <a:cs typeface="Palatino Linotype"/>
                <a:sym typeface="Palatino Linotype"/>
              </a:rPr>
              <a:t>Isolate Phonemes</a:t>
            </a: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noProof="0" dirty="0">
                <a:solidFill>
                  <a:srgbClr val="1E4B74"/>
                </a:solidFill>
                <a:latin typeface="Palatino Linotype"/>
                <a:ea typeface="Palatino Linotype"/>
                <a:cs typeface="Palatino Linotype"/>
                <a:sym typeface="Palatino Linotype"/>
              </a:rPr>
              <a:t>Identify Phonemes</a:t>
            </a: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noProof="0" dirty="0">
                <a:solidFill>
                  <a:srgbClr val="1E4B74"/>
                </a:solidFill>
                <a:latin typeface="Palatino Linotype"/>
                <a:ea typeface="Palatino Linotype"/>
                <a:cs typeface="Palatino Linotype"/>
                <a:sym typeface="Palatino Linotype"/>
              </a:rPr>
              <a:t>Categorize Phonemes</a:t>
            </a: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noProof="0" dirty="0">
                <a:solidFill>
                  <a:srgbClr val="1E4B74"/>
                </a:solidFill>
                <a:latin typeface="Palatino Linotype"/>
                <a:ea typeface="Palatino Linotype"/>
                <a:cs typeface="Palatino Linotype"/>
                <a:sym typeface="Palatino Linotype"/>
              </a:rPr>
              <a:t>Blend Phonemes</a:t>
            </a: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noProof="0" dirty="0">
                <a:solidFill>
                  <a:srgbClr val="1E4B74"/>
                </a:solidFill>
                <a:latin typeface="Palatino Linotype"/>
                <a:ea typeface="Palatino Linotype"/>
                <a:cs typeface="Palatino Linotype"/>
                <a:sym typeface="Palatino Linotype"/>
              </a:rPr>
              <a:t>Segment Phonemes</a:t>
            </a:r>
          </a:p>
          <a:p>
            <a:pPr marL="0" marR="0" lvl="0" indent="0" algn="l" rtl="0">
              <a:lnSpc>
                <a:spcPct val="200000"/>
              </a:lnSpc>
              <a:spcBef>
                <a:spcPts val="0"/>
              </a:spcBef>
              <a:spcAft>
                <a:spcPts val="0"/>
              </a:spcAft>
              <a:buClr>
                <a:srgbClr val="000000"/>
              </a:buClr>
              <a:buSzPts val="1800"/>
              <a:buFont typeface="Arial"/>
              <a:buNone/>
            </a:pPr>
            <a:r>
              <a:rPr lang="en-US" sz="1800" b="1" i="0" u="none" strike="noStrike" cap="none" noProof="0" dirty="0">
                <a:solidFill>
                  <a:srgbClr val="1E4B74"/>
                </a:solidFill>
                <a:latin typeface="Palatino Linotype"/>
                <a:ea typeface="Palatino Linotype"/>
                <a:cs typeface="Palatino Linotype"/>
                <a:sym typeface="Palatino Linotype"/>
              </a:rPr>
              <a:t>Manipulate Phonemes</a:t>
            </a:r>
          </a:p>
        </p:txBody>
      </p:sp>
      <p:sp>
        <p:nvSpPr>
          <p:cNvPr id="25" name="Content Placeholder 24">
            <a:extLst>
              <a:ext uri="{FF2B5EF4-FFF2-40B4-BE49-F238E27FC236}">
                <a16:creationId xmlns:a16="http://schemas.microsoft.com/office/drawing/2014/main" id="{91462008-BF32-6CCD-3612-716F29805F4A}"/>
              </a:ext>
            </a:extLst>
          </p:cNvPr>
          <p:cNvSpPr>
            <a:spLocks noGrp="1"/>
          </p:cNvSpPr>
          <p:nvPr>
            <p:ph sz="quarter" idx="16"/>
          </p:nvPr>
        </p:nvSpPr>
        <p:spPr>
          <a:xfrm>
            <a:off x="2026205" y="5614450"/>
            <a:ext cx="4111996" cy="673040"/>
          </a:xfrm>
        </p:spPr>
        <p:txBody>
          <a:bodyPr>
            <a:normAutofit/>
          </a:bodyPr>
          <a:lstStyle/>
          <a:p>
            <a:pPr marL="0" indent="0">
              <a:buNone/>
            </a:pPr>
            <a:r>
              <a:rPr lang="en-US" sz="1600" b="1" noProof="0" dirty="0">
                <a:solidFill>
                  <a:schemeClr val="tx1"/>
                </a:solidFill>
              </a:rPr>
              <a:t>Grade 2+ - More Complex Words</a:t>
            </a:r>
          </a:p>
        </p:txBody>
      </p:sp>
      <p:sp>
        <p:nvSpPr>
          <p:cNvPr id="26" name="Content Placeholder 25">
            <a:extLst>
              <a:ext uri="{FF2B5EF4-FFF2-40B4-BE49-F238E27FC236}">
                <a16:creationId xmlns:a16="http://schemas.microsoft.com/office/drawing/2014/main" id="{6AE88072-8E21-B64A-1A78-C92712B5725D}"/>
              </a:ext>
            </a:extLst>
          </p:cNvPr>
          <p:cNvSpPr>
            <a:spLocks noGrp="1"/>
          </p:cNvSpPr>
          <p:nvPr>
            <p:ph sz="quarter" idx="17"/>
          </p:nvPr>
        </p:nvSpPr>
        <p:spPr>
          <a:xfrm>
            <a:off x="8662393" y="1075990"/>
            <a:ext cx="2705100" cy="869959"/>
          </a:xfrm>
        </p:spPr>
        <p:txBody>
          <a:bodyPr>
            <a:normAutofit/>
          </a:bodyPr>
          <a:lstStyle/>
          <a:p>
            <a:pPr marL="0" indent="0">
              <a:buNone/>
            </a:pPr>
            <a:r>
              <a:rPr lang="en-US" sz="2800" b="1" noProof="0" dirty="0">
                <a:solidFill>
                  <a:schemeClr val="tx1"/>
                </a:solidFill>
              </a:rPr>
              <a:t>/b/ /ă/ /t/</a:t>
            </a:r>
          </a:p>
        </p:txBody>
      </p:sp>
      <p:sp>
        <p:nvSpPr>
          <p:cNvPr id="27" name="Content Placeholder 26">
            <a:extLst>
              <a:ext uri="{FF2B5EF4-FFF2-40B4-BE49-F238E27FC236}">
                <a16:creationId xmlns:a16="http://schemas.microsoft.com/office/drawing/2014/main" id="{FCE55B09-9390-D58E-BC2C-BB7786C86222}"/>
              </a:ext>
            </a:extLst>
          </p:cNvPr>
          <p:cNvSpPr>
            <a:spLocks noGrp="1"/>
          </p:cNvSpPr>
          <p:nvPr>
            <p:ph sz="quarter" idx="18"/>
          </p:nvPr>
        </p:nvSpPr>
        <p:spPr>
          <a:xfrm>
            <a:off x="8230593" y="3370607"/>
            <a:ext cx="3503612" cy="609367"/>
          </a:xfrm>
        </p:spPr>
        <p:txBody>
          <a:bodyPr>
            <a:normAutofit fontScale="70000" lnSpcReduction="20000"/>
          </a:bodyPr>
          <a:lstStyle/>
          <a:p>
            <a:pPr marL="0" indent="0">
              <a:buNone/>
            </a:pPr>
            <a:r>
              <a:rPr lang="en-US" b="1" noProof="0" dirty="0">
                <a:solidFill>
                  <a:schemeClr val="tx1"/>
                </a:solidFill>
              </a:rPr>
              <a:t>/p/ /l/ /ă/ /n/ /t/</a:t>
            </a:r>
          </a:p>
        </p:txBody>
      </p:sp>
      <p:sp>
        <p:nvSpPr>
          <p:cNvPr id="24" name="Content Placeholder 23" descr="bat, plant, and trumpet.">
            <a:extLst>
              <a:ext uri="{FF2B5EF4-FFF2-40B4-BE49-F238E27FC236}">
                <a16:creationId xmlns:a16="http://schemas.microsoft.com/office/drawing/2014/main" id="{FC700F42-DF40-22E4-9CCE-3A699F7C85E0}"/>
              </a:ext>
            </a:extLst>
          </p:cNvPr>
          <p:cNvSpPr>
            <a:spLocks noGrp="1"/>
          </p:cNvSpPr>
          <p:nvPr>
            <p:ph sz="quarter" idx="15"/>
          </p:nvPr>
        </p:nvSpPr>
        <p:spPr>
          <a:xfrm>
            <a:off x="7548075" y="5509680"/>
            <a:ext cx="4854976" cy="705390"/>
          </a:xfrm>
        </p:spPr>
        <p:txBody>
          <a:bodyPr>
            <a:normAutofit fontScale="25000" lnSpcReduction="20000"/>
          </a:bodyPr>
          <a:lstStyle/>
          <a:p>
            <a:pPr marL="0" indent="0">
              <a:buNone/>
            </a:pPr>
            <a:r>
              <a:rPr lang="en-US" sz="11200" b="1" noProof="0" dirty="0">
                <a:solidFill>
                  <a:schemeClr val="tx1"/>
                </a:solidFill>
              </a:rPr>
              <a:t>/t/ /r/ /ŭ/ /m/ • /p/ /ə/ /t/</a:t>
            </a:r>
          </a:p>
        </p:txBody>
      </p:sp>
      <p:sp>
        <p:nvSpPr>
          <p:cNvPr id="233" name="Google Shape;233;p31">
            <a:extLst>
              <a:ext uri="{C183D7F6-B498-43B3-948B-1728B52AA6E4}">
                <adec:decorative xmlns:adec="http://schemas.microsoft.com/office/drawing/2017/decorative" val="1"/>
              </a:ext>
            </a:extLst>
          </p:cNvPr>
          <p:cNvSpPr/>
          <p:nvPr/>
        </p:nvSpPr>
        <p:spPr>
          <a:xfrm>
            <a:off x="2423400" y="4242150"/>
            <a:ext cx="157500" cy="1416300"/>
          </a:xfrm>
          <a:prstGeom prst="downArrow">
            <a:avLst>
              <a:gd name="adj1" fmla="val 50000"/>
              <a:gd name="adj2" fmla="val 50000"/>
            </a:avLst>
          </a:pr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noProof="0" dirty="0">
              <a:solidFill>
                <a:srgbClr val="000000"/>
              </a:solidFill>
              <a:latin typeface="Arial"/>
              <a:ea typeface="Arial"/>
              <a:cs typeface="Arial"/>
              <a:sym typeface="Arial"/>
            </a:endParaRPr>
          </a:p>
        </p:txBody>
      </p:sp>
      <p:grpSp>
        <p:nvGrpSpPr>
          <p:cNvPr id="236" name="Google Shape;236;p31" descr="bat, plant, and trumpet.">
            <a:extLst>
              <a:ext uri="{C183D7F6-B498-43B3-948B-1728B52AA6E4}">
                <adec:decorative xmlns:adec="http://schemas.microsoft.com/office/drawing/2017/decorative" val="1"/>
              </a:ext>
            </a:extLst>
          </p:cNvPr>
          <p:cNvGrpSpPr/>
          <p:nvPr/>
        </p:nvGrpSpPr>
        <p:grpSpPr>
          <a:xfrm>
            <a:off x="6980288" y="1511550"/>
            <a:ext cx="2544877" cy="4070550"/>
            <a:chOff x="7369113" y="1587750"/>
            <a:chExt cx="2544877" cy="4070550"/>
          </a:xfrm>
        </p:grpSpPr>
        <p:pic>
          <p:nvPicPr>
            <p:cNvPr id="237" name="Google Shape;237;p31" descr="bat"/>
            <p:cNvPicPr preferRelativeResize="0"/>
            <p:nvPr/>
          </p:nvPicPr>
          <p:blipFill rotWithShape="1">
            <a:blip r:embed="rId3">
              <a:alphaModFix/>
            </a:blip>
            <a:srcRect b="42022"/>
            <a:stretch/>
          </p:blipFill>
          <p:spPr>
            <a:xfrm>
              <a:off x="7446075" y="1587750"/>
              <a:ext cx="1323901" cy="564062"/>
            </a:xfrm>
            <a:prstGeom prst="rect">
              <a:avLst/>
            </a:prstGeom>
            <a:noFill/>
            <a:ln>
              <a:noFill/>
            </a:ln>
          </p:spPr>
        </p:pic>
        <p:pic>
          <p:nvPicPr>
            <p:cNvPr id="238" name="Google Shape;238;p31" descr="trumpet"/>
            <p:cNvPicPr preferRelativeResize="0"/>
            <p:nvPr/>
          </p:nvPicPr>
          <p:blipFill rotWithShape="1">
            <a:blip r:embed="rId4">
              <a:alphaModFix/>
            </a:blip>
            <a:srcRect l="12216" t="21519" r="18283" b="27572"/>
            <a:stretch/>
          </p:blipFill>
          <p:spPr>
            <a:xfrm>
              <a:off x="7369113" y="5018121"/>
              <a:ext cx="1644143" cy="564000"/>
            </a:xfrm>
            <a:prstGeom prst="rect">
              <a:avLst/>
            </a:prstGeom>
            <a:noFill/>
            <a:ln>
              <a:noFill/>
            </a:ln>
          </p:spPr>
        </p:pic>
        <p:pic>
          <p:nvPicPr>
            <p:cNvPr id="239" name="Google Shape;239;p31" descr="plant"/>
            <p:cNvPicPr preferRelativeResize="0"/>
            <p:nvPr/>
          </p:nvPicPr>
          <p:blipFill rotWithShape="1">
            <a:blip r:embed="rId5">
              <a:alphaModFix/>
            </a:blip>
            <a:srcRect l="20358" t="11158" r="25103"/>
            <a:stretch/>
          </p:blipFill>
          <p:spPr>
            <a:xfrm>
              <a:off x="7873400" y="3053925"/>
              <a:ext cx="635575" cy="1243588"/>
            </a:xfrm>
            <a:prstGeom prst="rect">
              <a:avLst/>
            </a:prstGeom>
            <a:noFill/>
            <a:ln>
              <a:noFill/>
            </a:ln>
          </p:spPr>
        </p:pic>
        <p:sp>
          <p:nvSpPr>
            <p:cNvPr id="240" name="Google Shape;240;p31"/>
            <p:cNvSpPr/>
            <p:nvPr/>
          </p:nvSpPr>
          <p:spPr>
            <a:xfrm>
              <a:off x="9756490" y="1743800"/>
              <a:ext cx="157500" cy="1765200"/>
            </a:xfrm>
            <a:prstGeom prst="downArrow">
              <a:avLst>
                <a:gd name="adj1" fmla="val 50000"/>
                <a:gd name="adj2" fmla="val 50000"/>
              </a:avLst>
            </a:pr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noProof="0" dirty="0">
                <a:solidFill>
                  <a:srgbClr val="000000"/>
                </a:solidFill>
                <a:latin typeface="Arial"/>
                <a:ea typeface="Arial"/>
                <a:cs typeface="Arial"/>
                <a:sym typeface="Arial"/>
              </a:endParaRPr>
            </a:p>
          </p:txBody>
        </p:sp>
        <p:sp>
          <p:nvSpPr>
            <p:cNvPr id="241" name="Google Shape;241;p31"/>
            <p:cNvSpPr/>
            <p:nvPr/>
          </p:nvSpPr>
          <p:spPr>
            <a:xfrm>
              <a:off x="9756490" y="3995100"/>
              <a:ext cx="157500" cy="1663200"/>
            </a:xfrm>
            <a:prstGeom prst="downArrow">
              <a:avLst>
                <a:gd name="adj1" fmla="val 50000"/>
                <a:gd name="adj2" fmla="val 50000"/>
              </a:avLst>
            </a:pr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noProof="0" dirty="0">
                <a:solidFill>
                  <a:srgbClr val="000000"/>
                </a:solidFill>
                <a:latin typeface="Arial"/>
                <a:ea typeface="Arial"/>
                <a:cs typeface="Arial"/>
                <a:sym typeface="Arial"/>
              </a:endParaRPr>
            </a:p>
          </p:txBody>
        </p:sp>
      </p:grpSp>
      <p:sp>
        <p:nvSpPr>
          <p:cNvPr id="245" name="Google Shape;245;p31">
            <a:extLst>
              <a:ext uri="{C183D7F6-B498-43B3-948B-1728B52AA6E4}">
                <adec:decorative xmlns:adec="http://schemas.microsoft.com/office/drawing/2017/decorative" val="1"/>
              </a:ext>
            </a:extLst>
          </p:cNvPr>
          <p:cNvSpPr/>
          <p:nvPr/>
        </p:nvSpPr>
        <p:spPr>
          <a:xfrm>
            <a:off x="2423400" y="2451450"/>
            <a:ext cx="157500" cy="1416300"/>
          </a:xfrm>
          <a:prstGeom prst="downArrow">
            <a:avLst>
              <a:gd name="adj1" fmla="val 50000"/>
              <a:gd name="adj2" fmla="val 50000"/>
            </a:avLst>
          </a:pr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noProof="0" dirty="0">
              <a:solidFill>
                <a:schemeClr val="bg2">
                  <a:lumMod val="60000"/>
                  <a:lumOff val="40000"/>
                </a:schemeClr>
              </a:solidFill>
              <a:latin typeface="Arial"/>
              <a:ea typeface="Arial"/>
              <a:cs typeface="Arial"/>
              <a:sym typeface="Arial"/>
            </a:endParaRPr>
          </a:p>
        </p:txBody>
      </p:sp>
      <p:sp>
        <p:nvSpPr>
          <p:cNvPr id="247" name="Google Shape;247;p31">
            <a:extLst>
              <a:ext uri="{C183D7F6-B498-43B3-948B-1728B52AA6E4}">
                <adec:decorative xmlns:adec="http://schemas.microsoft.com/office/drawing/2017/decorative" val="1"/>
              </a:ext>
            </a:extLst>
          </p:cNvPr>
          <p:cNvSpPr/>
          <p:nvPr/>
        </p:nvSpPr>
        <p:spPr>
          <a:xfrm>
            <a:off x="2423400" y="1711825"/>
            <a:ext cx="157500" cy="241200"/>
          </a:xfrm>
          <a:prstGeom prst="downArrow">
            <a:avLst>
              <a:gd name="adj1" fmla="val 50000"/>
              <a:gd name="adj2" fmla="val 50000"/>
            </a:avLst>
          </a:pr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noProof="0" dirty="0">
              <a:solidFill>
                <a:srgbClr val="000000"/>
              </a:solidFill>
              <a:latin typeface="Arial"/>
              <a:ea typeface="Arial"/>
              <a:cs typeface="Arial"/>
              <a:sym typeface="Arial"/>
            </a:endParaRPr>
          </a:p>
        </p:txBody>
      </p:sp>
      <p:sp>
        <p:nvSpPr>
          <p:cNvPr id="250" name="Google Shape;250;p31">
            <a:extLst>
              <a:ext uri="{C183D7F6-B498-43B3-948B-1728B52AA6E4}">
                <adec:decorative xmlns:adec="http://schemas.microsoft.com/office/drawing/2017/decorative" val="1"/>
              </a:ext>
            </a:extLst>
          </p:cNvPr>
          <p:cNvSpPr/>
          <p:nvPr/>
        </p:nvSpPr>
        <p:spPr>
          <a:xfrm>
            <a:off x="1903050" y="2090625"/>
            <a:ext cx="157500" cy="3967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n-US" sz="1400" b="0" i="0" u="none" strike="noStrike" cap="none" noProof="0" dirty="0">
              <a:solidFill>
                <a:srgbClr val="000000"/>
              </a:solidFill>
              <a:latin typeface="Palatino Linotype"/>
              <a:ea typeface="Palatino Linotype"/>
              <a:cs typeface="Palatino Linotype"/>
              <a:sym typeface="Palatino Linotype"/>
            </a:endParaRPr>
          </a:p>
        </p:txBody>
      </p:sp>
      <p:cxnSp>
        <p:nvCxnSpPr>
          <p:cNvPr id="254" name="Google Shape;254;p31">
            <a:extLst>
              <a:ext uri="{C183D7F6-B498-43B3-948B-1728B52AA6E4}">
                <adec:decorative xmlns:adec="http://schemas.microsoft.com/office/drawing/2017/decorative" val="1"/>
              </a:ext>
            </a:extLst>
          </p:cNvPr>
          <p:cNvCxnSpPr/>
          <p:nvPr/>
        </p:nvCxnSpPr>
        <p:spPr>
          <a:xfrm rot="10800000">
            <a:off x="1780038" y="1511725"/>
            <a:ext cx="1584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64D5BC5F-CE7E-9A07-9EAC-591E7324CB76}"/>
            </a:ext>
          </a:extLst>
        </p:cNvPr>
        <p:cNvGrpSpPr/>
        <p:nvPr/>
      </p:nvGrpSpPr>
      <p:grpSpPr>
        <a:xfrm>
          <a:off x="0" y="0"/>
          <a:ext cx="0" cy="0"/>
          <a:chOff x="0" y="0"/>
          <a:chExt cx="0" cy="0"/>
        </a:xfrm>
      </p:grpSpPr>
      <p:sp>
        <p:nvSpPr>
          <p:cNvPr id="230" name="Google Shape;230;p31">
            <a:extLst>
              <a:ext uri="{FF2B5EF4-FFF2-40B4-BE49-F238E27FC236}">
                <a16:creationId xmlns:a16="http://schemas.microsoft.com/office/drawing/2014/main" id="{B5785EFB-4889-04AC-D8FE-47BD38F601CB}"/>
              </a:ext>
            </a:extLst>
          </p:cNvPr>
          <p:cNvSpPr txBox="1">
            <a:spLocks noGrp="1"/>
          </p:cNvSpPr>
          <p:nvPr>
            <p:ph type="title"/>
          </p:nvPr>
        </p:nvSpPr>
        <p:spPr>
          <a:xfrm>
            <a:off x="1340766" y="320169"/>
            <a:ext cx="98580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2400" noProof="0" dirty="0"/>
              <a:t>Text </a:t>
            </a:r>
            <a:r>
              <a:rPr lang="en-US" sz="2400" dirty="0"/>
              <a:t>Version: </a:t>
            </a:r>
            <a:r>
              <a:rPr lang="en-US" sz="2400" noProof="0" dirty="0"/>
              <a:t>Target phoneme awareness at the student’s level</a:t>
            </a:r>
          </a:p>
        </p:txBody>
      </p:sp>
      <p:sp>
        <p:nvSpPr>
          <p:cNvPr id="8" name="Text Placeholder 7">
            <a:extLst>
              <a:ext uri="{FF2B5EF4-FFF2-40B4-BE49-F238E27FC236}">
                <a16:creationId xmlns:a16="http://schemas.microsoft.com/office/drawing/2014/main" id="{C7C9A410-DE09-AAC9-DE3E-AE8E192145D0}"/>
              </a:ext>
            </a:extLst>
          </p:cNvPr>
          <p:cNvSpPr>
            <a:spLocks noGrp="1"/>
          </p:cNvSpPr>
          <p:nvPr>
            <p:ph type="body" idx="1"/>
          </p:nvPr>
        </p:nvSpPr>
        <p:spPr>
          <a:xfrm>
            <a:off x="146292" y="990001"/>
            <a:ext cx="5775944" cy="410400"/>
          </a:xfrm>
        </p:spPr>
        <p:txBody>
          <a:bodyPr anchor="ctr"/>
          <a:lstStyle/>
          <a:p>
            <a:pPr marL="0"/>
            <a:r>
              <a:rPr lang="en-US" sz="2000" dirty="0">
                <a:solidFill>
                  <a:srgbClr val="1E4B74"/>
                </a:solidFill>
              </a:rPr>
              <a:t>Phonological Sensitivity</a:t>
            </a:r>
          </a:p>
        </p:txBody>
      </p:sp>
      <p:sp>
        <p:nvSpPr>
          <p:cNvPr id="9" name="Text Placeholder 8">
            <a:extLst>
              <a:ext uri="{FF2B5EF4-FFF2-40B4-BE49-F238E27FC236}">
                <a16:creationId xmlns:a16="http://schemas.microsoft.com/office/drawing/2014/main" id="{5347004F-7431-9DB2-3D35-CDAAF24B2A82}"/>
              </a:ext>
            </a:extLst>
          </p:cNvPr>
          <p:cNvSpPr>
            <a:spLocks noGrp="1"/>
          </p:cNvSpPr>
          <p:nvPr>
            <p:ph type="body" idx="2"/>
          </p:nvPr>
        </p:nvSpPr>
        <p:spPr>
          <a:xfrm>
            <a:off x="146292" y="1431863"/>
            <a:ext cx="5775944" cy="605608"/>
          </a:xfrm>
        </p:spPr>
        <p:txBody>
          <a:bodyPr/>
          <a:lstStyle/>
          <a:p>
            <a:pPr marL="0" indent="0">
              <a:buNone/>
            </a:pPr>
            <a:r>
              <a:rPr lang="en-US" sz="1800" b="1" dirty="0"/>
              <a:t>Preschool: </a:t>
            </a:r>
            <a:r>
              <a:rPr lang="en-US" sz="1800" dirty="0"/>
              <a:t>Alliteration and Rhyme</a:t>
            </a:r>
          </a:p>
        </p:txBody>
      </p:sp>
      <p:sp>
        <p:nvSpPr>
          <p:cNvPr id="10" name="Text Placeholder 9">
            <a:extLst>
              <a:ext uri="{FF2B5EF4-FFF2-40B4-BE49-F238E27FC236}">
                <a16:creationId xmlns:a16="http://schemas.microsoft.com/office/drawing/2014/main" id="{5ECA9EB5-FC1B-EFA9-88A8-AA91746719D6}"/>
              </a:ext>
            </a:extLst>
          </p:cNvPr>
          <p:cNvSpPr>
            <a:spLocks noGrp="1"/>
          </p:cNvSpPr>
          <p:nvPr>
            <p:ph type="body" idx="13"/>
          </p:nvPr>
        </p:nvSpPr>
        <p:spPr>
          <a:xfrm>
            <a:off x="146292" y="1954271"/>
            <a:ext cx="5775944" cy="448200"/>
          </a:xfrm>
        </p:spPr>
        <p:txBody>
          <a:bodyPr/>
          <a:lstStyle/>
          <a:p>
            <a:pPr marL="0"/>
            <a:r>
              <a:rPr lang="en-US" sz="2000" dirty="0">
                <a:solidFill>
                  <a:srgbClr val="1E4B74"/>
                </a:solidFill>
              </a:rPr>
              <a:t>Phonemic Awareness</a:t>
            </a:r>
          </a:p>
        </p:txBody>
      </p:sp>
      <p:sp>
        <p:nvSpPr>
          <p:cNvPr id="11" name="Text Placeholder 10">
            <a:extLst>
              <a:ext uri="{FF2B5EF4-FFF2-40B4-BE49-F238E27FC236}">
                <a16:creationId xmlns:a16="http://schemas.microsoft.com/office/drawing/2014/main" id="{DBCDFAF0-AFC6-AF69-7FB8-4DBF930442BC}"/>
              </a:ext>
            </a:extLst>
          </p:cNvPr>
          <p:cNvSpPr>
            <a:spLocks noGrp="1"/>
          </p:cNvSpPr>
          <p:nvPr>
            <p:ph type="body" idx="15"/>
          </p:nvPr>
        </p:nvSpPr>
        <p:spPr>
          <a:xfrm>
            <a:off x="146292" y="2366681"/>
            <a:ext cx="5775944" cy="1640133"/>
          </a:xfrm>
        </p:spPr>
        <p:txBody>
          <a:bodyPr/>
          <a:lstStyle/>
          <a:p>
            <a:pPr marL="0" indent="0">
              <a:buNone/>
            </a:pPr>
            <a:r>
              <a:rPr lang="en-US" sz="1800" b="1" dirty="0"/>
              <a:t>Kindergarten: </a:t>
            </a:r>
            <a:r>
              <a:rPr lang="en-US" sz="1800" dirty="0"/>
              <a:t>Simple Words</a:t>
            </a:r>
          </a:p>
          <a:p>
            <a:pPr>
              <a:spcBef>
                <a:spcPts val="600"/>
              </a:spcBef>
            </a:pPr>
            <a:r>
              <a:rPr lang="en-US" sz="1800" dirty="0"/>
              <a:t>Isolate Phonemes</a:t>
            </a:r>
          </a:p>
          <a:p>
            <a:pPr>
              <a:spcBef>
                <a:spcPts val="600"/>
              </a:spcBef>
            </a:pPr>
            <a:r>
              <a:rPr lang="en-US" sz="1800" dirty="0"/>
              <a:t>Identify Phonemes</a:t>
            </a:r>
          </a:p>
          <a:p>
            <a:pPr>
              <a:spcBef>
                <a:spcPts val="600"/>
              </a:spcBef>
            </a:pPr>
            <a:r>
              <a:rPr lang="en-US" sz="1800" dirty="0"/>
              <a:t>Categorize Phonemes</a:t>
            </a:r>
          </a:p>
        </p:txBody>
      </p:sp>
      <p:sp>
        <p:nvSpPr>
          <p:cNvPr id="12" name="Text Placeholder 11">
            <a:extLst>
              <a:ext uri="{FF2B5EF4-FFF2-40B4-BE49-F238E27FC236}">
                <a16:creationId xmlns:a16="http://schemas.microsoft.com/office/drawing/2014/main" id="{750C6B19-D425-FC21-8797-3D0D19CF6A64}"/>
              </a:ext>
            </a:extLst>
          </p:cNvPr>
          <p:cNvSpPr>
            <a:spLocks noGrp="1"/>
          </p:cNvSpPr>
          <p:nvPr>
            <p:ph type="body" idx="16"/>
          </p:nvPr>
        </p:nvSpPr>
        <p:spPr>
          <a:xfrm>
            <a:off x="146292" y="3891799"/>
            <a:ext cx="5775944" cy="1714747"/>
          </a:xfrm>
        </p:spPr>
        <p:txBody>
          <a:bodyPr/>
          <a:lstStyle/>
          <a:p>
            <a:pPr marL="0" indent="0">
              <a:buNone/>
            </a:pPr>
            <a:r>
              <a:rPr lang="en-US" sz="1800" b="1" dirty="0"/>
              <a:t>Grade 1</a:t>
            </a:r>
          </a:p>
          <a:p>
            <a:pPr>
              <a:spcBef>
                <a:spcPts val="600"/>
              </a:spcBef>
            </a:pPr>
            <a:r>
              <a:rPr lang="en-US" sz="1800" dirty="0"/>
              <a:t>Blend Phonemes</a:t>
            </a:r>
          </a:p>
          <a:p>
            <a:pPr>
              <a:spcBef>
                <a:spcPts val="600"/>
              </a:spcBef>
            </a:pPr>
            <a:r>
              <a:rPr lang="en-US" sz="1800" dirty="0"/>
              <a:t>Segment Phonemes</a:t>
            </a:r>
          </a:p>
          <a:p>
            <a:r>
              <a:rPr lang="en-US" sz="1800" dirty="0"/>
              <a:t>Manipulate Phones</a:t>
            </a:r>
          </a:p>
        </p:txBody>
      </p:sp>
      <p:sp>
        <p:nvSpPr>
          <p:cNvPr id="13" name="Text Placeholder 12">
            <a:extLst>
              <a:ext uri="{FF2B5EF4-FFF2-40B4-BE49-F238E27FC236}">
                <a16:creationId xmlns:a16="http://schemas.microsoft.com/office/drawing/2014/main" id="{0318E3EA-91B0-6F1B-753D-DFCA5F8D2649}"/>
              </a:ext>
            </a:extLst>
          </p:cNvPr>
          <p:cNvSpPr>
            <a:spLocks noGrp="1"/>
          </p:cNvSpPr>
          <p:nvPr>
            <p:ph type="body" idx="17"/>
          </p:nvPr>
        </p:nvSpPr>
        <p:spPr>
          <a:xfrm>
            <a:off x="146292" y="5496141"/>
            <a:ext cx="5775944" cy="504609"/>
          </a:xfrm>
        </p:spPr>
        <p:txBody>
          <a:bodyPr/>
          <a:lstStyle/>
          <a:p>
            <a:pPr marL="76200" indent="0">
              <a:buNone/>
            </a:pPr>
            <a:r>
              <a:rPr lang="en-US" sz="1800" b="1" dirty="0"/>
              <a:t>Grade 2+: </a:t>
            </a:r>
            <a:r>
              <a:rPr lang="en-US" sz="1800" dirty="0"/>
              <a:t>More Complex Words</a:t>
            </a:r>
          </a:p>
        </p:txBody>
      </p:sp>
      <p:sp>
        <p:nvSpPr>
          <p:cNvPr id="14" name="Text Placeholder 13">
            <a:extLst>
              <a:ext uri="{FF2B5EF4-FFF2-40B4-BE49-F238E27FC236}">
                <a16:creationId xmlns:a16="http://schemas.microsoft.com/office/drawing/2014/main" id="{9E2A8E8E-B9A4-6768-5D91-BF0B29D99D92}"/>
              </a:ext>
            </a:extLst>
          </p:cNvPr>
          <p:cNvSpPr>
            <a:spLocks noGrp="1"/>
          </p:cNvSpPr>
          <p:nvPr>
            <p:ph type="body" idx="18"/>
          </p:nvPr>
        </p:nvSpPr>
        <p:spPr>
          <a:xfrm>
            <a:off x="6096000" y="1782352"/>
            <a:ext cx="5775944" cy="1856198"/>
          </a:xfrm>
        </p:spPr>
        <p:txBody>
          <a:bodyPr/>
          <a:lstStyle/>
          <a:p>
            <a:pPr marL="533400" indent="-457200">
              <a:buFont typeface="+mj-lt"/>
              <a:buAutoNum type="arabicPeriod"/>
            </a:pPr>
            <a:r>
              <a:rPr lang="en-US" dirty="0"/>
              <a:t> bat: </a:t>
            </a:r>
            <a:r>
              <a:rPr lang="en-US" sz="2400" b="1" noProof="0" dirty="0">
                <a:solidFill>
                  <a:schemeClr val="tx1"/>
                </a:solidFill>
              </a:rPr>
              <a:t>/b/ /ă/ /t/</a:t>
            </a:r>
          </a:p>
          <a:p>
            <a:pPr marL="533400" indent="-457200">
              <a:buFont typeface="+mj-lt"/>
              <a:buAutoNum type="arabicPeriod"/>
            </a:pPr>
            <a:r>
              <a:rPr lang="en-US" dirty="0"/>
              <a:t>plant: </a:t>
            </a:r>
            <a:r>
              <a:rPr lang="en-US" b="1" noProof="0" dirty="0">
                <a:solidFill>
                  <a:schemeClr val="tx1"/>
                </a:solidFill>
              </a:rPr>
              <a:t>/p/ /l/ /ă/ /n/ /t/</a:t>
            </a:r>
          </a:p>
          <a:p>
            <a:pPr marL="533400" indent="-457200">
              <a:buFont typeface="+mj-lt"/>
              <a:buAutoNum type="arabicPeriod"/>
            </a:pPr>
            <a:r>
              <a:rPr lang="en-US" dirty="0"/>
              <a:t>trumpet: </a:t>
            </a:r>
            <a:r>
              <a:rPr lang="en-US" b="1" noProof="0" dirty="0">
                <a:solidFill>
                  <a:schemeClr val="tx1"/>
                </a:solidFill>
              </a:rPr>
              <a:t>/t/ /r/ /ŭ/ /m/ • /p/ /ə/ /t/</a:t>
            </a:r>
            <a:endParaRPr lang="en-US" b="1" dirty="0">
              <a:solidFill>
                <a:schemeClr val="tx1"/>
              </a:solidFill>
            </a:endParaRPr>
          </a:p>
        </p:txBody>
      </p:sp>
      <p:sp>
        <p:nvSpPr>
          <p:cNvPr id="2" name="Slide Number Placeholder 1">
            <a:extLst>
              <a:ext uri="{FF2B5EF4-FFF2-40B4-BE49-F238E27FC236}">
                <a16:creationId xmlns:a16="http://schemas.microsoft.com/office/drawing/2014/main" id="{0259DD3B-21AD-B6E1-B18F-6F694CF46D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4092457362"/>
      </p:ext>
    </p:extLst>
  </p:cSld>
  <p:clrMapOvr>
    <a:masterClrMapping/>
  </p:clrMapOvr>
  <mc:AlternateContent xmlns:mc="http://schemas.openxmlformats.org/markup-compatibility/2006" xmlns:p14="http://schemas.microsoft.com/office/powerpoint/2010/main">
    <mc:Choice Requires="p14">
      <p:transition spd="slow" p14:dur="2000" advTm="36565"/>
    </mc:Choice>
    <mc:Fallback xmlns="">
      <p:transition spd="slow" advTm="3656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32"/>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600" dirty="0"/>
              <a:t>Adapting to Student Needs</a:t>
            </a:r>
            <a:endParaRPr sz="3600" dirty="0"/>
          </a:p>
        </p:txBody>
      </p:sp>
      <p:sp>
        <p:nvSpPr>
          <p:cNvPr id="260" name="Google Shape;260;p32"/>
          <p:cNvSpPr txBox="1">
            <a:spLocks noGrp="1"/>
          </p:cNvSpPr>
          <p:nvPr>
            <p:ph type="body" idx="1"/>
          </p:nvPr>
        </p:nvSpPr>
        <p:spPr>
          <a:xfrm>
            <a:off x="651075" y="1432375"/>
            <a:ext cx="11369400" cy="4593900"/>
          </a:xfrm>
          <a:prstGeom prst="rect">
            <a:avLst/>
          </a:prstGeom>
          <a:noFill/>
          <a:ln>
            <a:noFill/>
          </a:ln>
        </p:spPr>
        <p:txBody>
          <a:bodyPr spcFirstLastPara="1" wrap="square" lIns="91425" tIns="45700" rIns="822950" bIns="45700" anchor="t" anchorCtr="0">
            <a:noAutofit/>
          </a:bodyPr>
          <a:lstStyle/>
          <a:p>
            <a:pPr marL="0" lvl="0" indent="0" algn="l" rtl="0">
              <a:lnSpc>
                <a:spcPct val="100000"/>
              </a:lnSpc>
              <a:spcBef>
                <a:spcPts val="0"/>
              </a:spcBef>
              <a:spcAft>
                <a:spcPts val="0"/>
              </a:spcAft>
              <a:buSzPts val="3600"/>
              <a:buNone/>
            </a:pPr>
            <a:r>
              <a:rPr lang="en-US" sz="2400" dirty="0">
                <a:solidFill>
                  <a:srgbClr val="1E4B74"/>
                </a:solidFill>
              </a:rPr>
              <a:t>Students face extra demands when the English phonology used during reading instruction differs from their own home language/dialect.</a:t>
            </a:r>
            <a:endParaRPr sz="2400" dirty="0">
              <a:solidFill>
                <a:srgbClr val="1E4B74"/>
              </a:solidFill>
            </a:endParaRPr>
          </a:p>
          <a:p>
            <a:pPr marL="457200" lvl="0" indent="-381000" algn="l" rtl="0">
              <a:lnSpc>
                <a:spcPct val="100000"/>
              </a:lnSpc>
              <a:spcBef>
                <a:spcPts val="2400"/>
              </a:spcBef>
              <a:spcAft>
                <a:spcPts val="0"/>
              </a:spcAft>
              <a:buClr>
                <a:srgbClr val="1E4B74"/>
              </a:buClr>
              <a:buSzPts val="2400"/>
              <a:buChar char="•"/>
            </a:pPr>
            <a:r>
              <a:rPr lang="en-US" sz="2400" dirty="0">
                <a:solidFill>
                  <a:srgbClr val="1E4B74"/>
                </a:solidFill>
              </a:rPr>
              <a:t>Multilingual Learners must develop awareness of English phonemes, including both familiar and unfamiliar sounds.</a:t>
            </a:r>
          </a:p>
          <a:p>
            <a:pPr marL="457200" lvl="0" indent="-381000" algn="l" rtl="0">
              <a:lnSpc>
                <a:spcPct val="100000"/>
              </a:lnSpc>
              <a:spcBef>
                <a:spcPts val="2400"/>
              </a:spcBef>
              <a:spcAft>
                <a:spcPts val="0"/>
              </a:spcAft>
              <a:buClr>
                <a:srgbClr val="1E4B74"/>
              </a:buClr>
              <a:buSzPts val="2400"/>
              <a:buChar char="•"/>
            </a:pPr>
            <a:r>
              <a:rPr lang="en-US" sz="2400" dirty="0">
                <a:solidFill>
                  <a:srgbClr val="1E4B74"/>
                </a:solidFill>
              </a:rPr>
              <a:t>Dialects are rule-governed and linguistically valid variations of English that require respectful, informed teaching.</a:t>
            </a:r>
          </a:p>
          <a:p>
            <a:pPr marL="0" lvl="0" indent="0" algn="l" rtl="0">
              <a:lnSpc>
                <a:spcPct val="100000"/>
              </a:lnSpc>
              <a:spcBef>
                <a:spcPts val="2400"/>
              </a:spcBef>
              <a:spcAft>
                <a:spcPts val="0"/>
              </a:spcAft>
              <a:buNone/>
            </a:pPr>
            <a:r>
              <a:rPr lang="en-US" sz="2400" dirty="0">
                <a:solidFill>
                  <a:srgbClr val="1E4B74"/>
                </a:solidFill>
              </a:rPr>
              <a:t>Student with disabilities may need additional scaffolding to support any weaknesses in phonological processing.</a:t>
            </a:r>
          </a:p>
        </p:txBody>
      </p:sp>
      <p:sp>
        <p:nvSpPr>
          <p:cNvPr id="262" name="Google Shape;262;p32"/>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a:solidFill>
                  <a:srgbClr val="FFFFFF"/>
                </a:solidFill>
                <a:latin typeface="Montserrat"/>
                <a:ea typeface="Montserrat"/>
                <a:cs typeface="Montserrat"/>
                <a:sym typeface="Montserrat"/>
              </a:rPr>
              <a:t>Cárdenas-Hagan</a:t>
            </a:r>
            <a:r>
              <a:rPr lang="en-US" sz="1100" b="0" i="0" u="none" strike="noStrike" cap="none">
                <a:solidFill>
                  <a:srgbClr val="FFFFFF"/>
                </a:solidFill>
                <a:latin typeface="Montserrat"/>
                <a:ea typeface="Montserrat"/>
                <a:cs typeface="Montserrat"/>
                <a:sym typeface="Montserrat"/>
              </a:rPr>
              <a:t>, 20</a:t>
            </a:r>
            <a:r>
              <a:rPr lang="en-US" sz="1100">
                <a:solidFill>
                  <a:srgbClr val="FFFFFF"/>
                </a:solidFill>
                <a:latin typeface="Montserrat"/>
                <a:ea typeface="Montserrat"/>
                <a:cs typeface="Montserrat"/>
                <a:sym typeface="Montserrat"/>
              </a:rPr>
              <a:t>20</a:t>
            </a:r>
            <a:endParaRPr sz="11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3"/>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Thanks for participating!</a:t>
            </a:r>
            <a:endParaRPr sz="3000" dirty="0"/>
          </a:p>
        </p:txBody>
      </p:sp>
      <p:pic>
        <p:nvPicPr>
          <p:cNvPr id="270" name="Google Shape;270;p33" descr="QR Code to the Foundational Knowledge in Phonological Awareness Course"/>
          <p:cNvPicPr preferRelativeResize="0"/>
          <p:nvPr/>
        </p:nvPicPr>
        <p:blipFill>
          <a:blip r:embed="rId3">
            <a:alphaModFix/>
          </a:blip>
          <a:stretch>
            <a:fillRect/>
          </a:stretch>
        </p:blipFill>
        <p:spPr>
          <a:xfrm>
            <a:off x="1346600" y="2168550"/>
            <a:ext cx="2520900" cy="2520900"/>
          </a:xfrm>
          <a:prstGeom prst="rect">
            <a:avLst/>
          </a:prstGeom>
          <a:noFill/>
          <a:ln>
            <a:noFill/>
          </a:ln>
        </p:spPr>
      </p:pic>
      <p:pic>
        <p:nvPicPr>
          <p:cNvPr id="269" name="Google Shape;269;p33" descr="Screenshot of the Foundational Knowledge in Phonological Awareness Course. "/>
          <p:cNvPicPr preferRelativeResize="0"/>
          <p:nvPr/>
        </p:nvPicPr>
        <p:blipFill rotWithShape="1">
          <a:blip r:embed="rId4">
            <a:alphaModFix/>
          </a:blip>
          <a:srcRect/>
          <a:stretch/>
        </p:blipFill>
        <p:spPr>
          <a:xfrm>
            <a:off x="4646100" y="1284675"/>
            <a:ext cx="6079299" cy="4619700"/>
          </a:xfrm>
          <a:prstGeom prst="rect">
            <a:avLst/>
          </a:prstGeom>
          <a:noFill/>
          <a:ln>
            <a:noFill/>
          </a:ln>
        </p:spPr>
      </p:pic>
      <p:sp>
        <p:nvSpPr>
          <p:cNvPr id="271" name="Google Shape;271;p33">
            <a:extLst>
              <a:ext uri="{C183D7F6-B498-43B3-948B-1728B52AA6E4}">
                <adec:decorative xmlns:adec="http://schemas.microsoft.com/office/drawing/2017/decorative" val="1"/>
              </a:ext>
            </a:extLst>
          </p:cNvPr>
          <p:cNvSpPr/>
          <p:nvPr/>
        </p:nvSpPr>
        <p:spPr>
          <a:xfrm>
            <a:off x="1346600" y="2168550"/>
            <a:ext cx="2520900" cy="2520900"/>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3000" b="0" i="0" u="none" strike="noStrike" cap="none">
              <a:solidFill>
                <a:srgbClr val="FFC000"/>
              </a:solidFill>
              <a:latin typeface="Palatino Linotype"/>
              <a:ea typeface="Palatino Linotype"/>
              <a:cs typeface="Palatino Linotype"/>
              <a:sym typeface="Palatino Linotyp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34"/>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a:t>Next Session in the PLC Series</a:t>
            </a:r>
            <a:endParaRPr sz="3000"/>
          </a:p>
        </p:txBody>
      </p:sp>
      <p:sp>
        <p:nvSpPr>
          <p:cNvPr id="277" name="Google Shape;277;p34"/>
          <p:cNvSpPr txBox="1">
            <a:spLocks noGrp="1"/>
          </p:cNvSpPr>
          <p:nvPr>
            <p:ph type="body" idx="1"/>
          </p:nvPr>
        </p:nvSpPr>
        <p:spPr>
          <a:xfrm>
            <a:off x="2040750" y="1482775"/>
            <a:ext cx="8110500" cy="1946100"/>
          </a:xfrm>
          <a:prstGeom prst="rect">
            <a:avLst/>
          </a:prstGeom>
          <a:noFill/>
          <a:ln>
            <a:noFill/>
          </a:ln>
        </p:spPr>
        <p:txBody>
          <a:bodyPr spcFirstLastPara="1" wrap="square" lIns="91425" tIns="45700" rIns="822950" bIns="45700" anchor="t" anchorCtr="0">
            <a:noAutofit/>
          </a:bodyPr>
          <a:lstStyle/>
          <a:p>
            <a:pPr marL="0" lvl="0" indent="0" algn="ctr" rtl="0">
              <a:lnSpc>
                <a:spcPct val="108000"/>
              </a:lnSpc>
              <a:spcBef>
                <a:spcPts val="1000"/>
              </a:spcBef>
              <a:spcAft>
                <a:spcPts val="0"/>
              </a:spcAft>
              <a:buSzPts val="3200"/>
              <a:buNone/>
            </a:pPr>
            <a:r>
              <a:rPr lang="en-US" sz="2400" b="1" dirty="0">
                <a:solidFill>
                  <a:srgbClr val="1E4B74"/>
                </a:solidFill>
              </a:rPr>
              <a:t>Session 2 Phonics &amp; Word Analysis</a:t>
            </a:r>
            <a:endParaRPr sz="2400" dirty="0">
              <a:solidFill>
                <a:srgbClr val="1E4B74"/>
              </a:solidFill>
            </a:endParaRPr>
          </a:p>
          <a:p>
            <a:pPr marL="0" lvl="0" indent="0" algn="ctr" rtl="0">
              <a:lnSpc>
                <a:spcPct val="108000"/>
              </a:lnSpc>
              <a:spcBef>
                <a:spcPts val="3600"/>
              </a:spcBef>
              <a:spcAft>
                <a:spcPts val="0"/>
              </a:spcAft>
              <a:buSzPts val="3200"/>
              <a:buNone/>
            </a:pPr>
            <a:r>
              <a:rPr lang="en-US" sz="2400" dirty="0">
                <a:solidFill>
                  <a:srgbClr val="1E4B74"/>
                </a:solidFill>
              </a:rPr>
              <a:t>Date: [Add Date]</a:t>
            </a:r>
          </a:p>
          <a:p>
            <a:pPr marL="0" lvl="0" indent="0" algn="ctr" rtl="0">
              <a:lnSpc>
                <a:spcPct val="108000"/>
              </a:lnSpc>
              <a:spcBef>
                <a:spcPts val="0"/>
              </a:spcBef>
              <a:spcAft>
                <a:spcPts val="0"/>
              </a:spcAft>
              <a:buSzPts val="3200"/>
              <a:buNone/>
            </a:pPr>
            <a:r>
              <a:rPr lang="en-US" sz="2400" dirty="0">
                <a:solidFill>
                  <a:srgbClr val="1E4B74"/>
                </a:solidFill>
              </a:rPr>
              <a:t>Time: [Add Time]</a:t>
            </a:r>
            <a:endParaRPr sz="2400" dirty="0">
              <a:solidFill>
                <a:srgbClr val="1E4B7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Google Shape;285;p35"/>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E2405"/>
              </a:buClr>
              <a:buSzPts val="5000"/>
              <a:buFont typeface="Palatino Linotype"/>
              <a:buNone/>
            </a:pPr>
            <a:r>
              <a:rPr lang="en-US" sz="3600"/>
              <a:t>References</a:t>
            </a:r>
            <a:endParaRPr sz="3600"/>
          </a:p>
        </p:txBody>
      </p:sp>
      <p:sp>
        <p:nvSpPr>
          <p:cNvPr id="284" name="Google Shape;284;p35"/>
          <p:cNvSpPr txBox="1">
            <a:spLocks noGrp="1"/>
          </p:cNvSpPr>
          <p:nvPr>
            <p:ph type="body" idx="1"/>
          </p:nvPr>
        </p:nvSpPr>
        <p:spPr>
          <a:xfrm>
            <a:off x="1334525" y="2020325"/>
            <a:ext cx="10686000" cy="4005900"/>
          </a:xfrm>
          <a:prstGeom prst="rect">
            <a:avLst/>
          </a:prstGeom>
          <a:noFill/>
          <a:ln>
            <a:noFill/>
          </a:ln>
        </p:spPr>
        <p:txBody>
          <a:bodyPr spcFirstLastPara="1" wrap="square" lIns="91425" tIns="45700" rIns="822950" bIns="45700" anchor="t" anchorCtr="0">
            <a:normAutofit/>
          </a:bodyPr>
          <a:lstStyle/>
          <a:p>
            <a:pPr marL="457200" lvl="0" indent="-457200" algn="l" rtl="0">
              <a:lnSpc>
                <a:spcPct val="108000"/>
              </a:lnSpc>
              <a:spcBef>
                <a:spcPts val="1000"/>
              </a:spcBef>
              <a:spcAft>
                <a:spcPts val="0"/>
              </a:spcAft>
              <a:buSzPts val="3600"/>
              <a:buNone/>
            </a:pPr>
            <a:r>
              <a:rPr lang="en-US" sz="1800" dirty="0"/>
              <a:t>Building phoneme awareness: Know what matters. (2022). International Dyslexia Association. Retrieved from https://dyslexialibrary.org/wp-content/uploads/file-manager/public/2564/</a:t>
            </a:r>
            <a:br>
              <a:rPr lang="en-US" sz="1800" dirty="0"/>
            </a:br>
            <a:r>
              <a:rPr lang="en-US" sz="1800" dirty="0"/>
              <a:t>phoneme-awareness-final-word-6-29-22.pdf</a:t>
            </a:r>
            <a:endParaRPr sz="1800" dirty="0"/>
          </a:p>
          <a:p>
            <a:pPr marL="457200" lvl="0" indent="-457200" algn="l" rtl="0">
              <a:lnSpc>
                <a:spcPct val="108000"/>
              </a:lnSpc>
              <a:spcBef>
                <a:spcPts val="1000"/>
              </a:spcBef>
              <a:spcAft>
                <a:spcPts val="0"/>
              </a:spcAft>
              <a:buSzPts val="3600"/>
              <a:buNone/>
            </a:pPr>
            <a:r>
              <a:rPr lang="en-US" sz="1800" dirty="0"/>
              <a:t>Cárdenas-Hagan, E. (2020). Literacy foundations for English learners: A comprehensive guide to evidence-based instruction. Paul Brookes Publishing Co.</a:t>
            </a:r>
            <a:endParaRPr sz="1800" dirty="0"/>
          </a:p>
          <a:p>
            <a:pPr marL="457200" lvl="0" indent="-457200" algn="l" rtl="0">
              <a:lnSpc>
                <a:spcPct val="108000"/>
              </a:lnSpc>
              <a:spcBef>
                <a:spcPts val="1000"/>
              </a:spcBef>
              <a:spcAft>
                <a:spcPts val="0"/>
              </a:spcAft>
              <a:buSzPts val="3600"/>
              <a:buNone/>
            </a:pPr>
            <a:r>
              <a:rPr lang="en-US" sz="1800" dirty="0"/>
              <a:t>Scarborough, H. S. (2001). Connecting early language and literacy to later reading (dis)abilities: Evidence, theory, and practice. In S. Neuman &amp; D. Dickinson (Eds.), </a:t>
            </a:r>
            <a:r>
              <a:rPr lang="en-US" sz="1800" i="1" dirty="0"/>
              <a:t>Handbook for research in early literacy </a:t>
            </a:r>
            <a:r>
              <a:rPr lang="en-US" sz="1800" dirty="0"/>
              <a:t>(pp. 97–110). New York, NY: Guilford Press.</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3ECB3FEE-74F9-73B0-DA18-198F8CE29173}"/>
            </a:ext>
          </a:extLst>
        </p:cNvPr>
        <p:cNvGrpSpPr/>
        <p:nvPr/>
      </p:nvGrpSpPr>
      <p:grpSpPr>
        <a:xfrm>
          <a:off x="0" y="0"/>
          <a:ext cx="0" cy="0"/>
          <a:chOff x="0" y="0"/>
          <a:chExt cx="0" cy="0"/>
        </a:xfrm>
      </p:grpSpPr>
      <p:sp>
        <p:nvSpPr>
          <p:cNvPr id="130" name="Google Shape;130;p22">
            <a:extLst>
              <a:ext uri="{FF2B5EF4-FFF2-40B4-BE49-F238E27FC236}">
                <a16:creationId xmlns:a16="http://schemas.microsoft.com/office/drawing/2014/main" id="{2B9E70BA-0DF5-D51B-578D-61663AE20FC5}"/>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E2405"/>
              </a:buClr>
              <a:buSzPts val="5000"/>
              <a:buFont typeface="Palatino Linotype"/>
              <a:buNone/>
            </a:pPr>
            <a:r>
              <a:rPr lang="en-US" sz="3000" dirty="0"/>
              <a:t>Session 1 - Phonological Awareness</a:t>
            </a:r>
            <a:endParaRPr sz="3000" dirty="0"/>
          </a:p>
        </p:txBody>
      </p:sp>
      <p:sp>
        <p:nvSpPr>
          <p:cNvPr id="3" name="Text Placeholder 2">
            <a:extLst>
              <a:ext uri="{FF2B5EF4-FFF2-40B4-BE49-F238E27FC236}">
                <a16:creationId xmlns:a16="http://schemas.microsoft.com/office/drawing/2014/main" id="{3D587472-30DC-C986-63B7-41F43C643738}"/>
              </a:ext>
            </a:extLst>
          </p:cNvPr>
          <p:cNvSpPr>
            <a:spLocks noGrp="1"/>
          </p:cNvSpPr>
          <p:nvPr>
            <p:ph type="body" idx="2"/>
          </p:nvPr>
        </p:nvSpPr>
        <p:spPr>
          <a:xfrm>
            <a:off x="7207640" y="6241774"/>
            <a:ext cx="4023578" cy="351681"/>
          </a:xfrm>
        </p:spPr>
        <p:txBody>
          <a:bodyPr rIns="91440"/>
          <a:lstStyle/>
          <a:p>
            <a:pPr marL="25400" indent="0" algn="r">
              <a:spcBef>
                <a:spcPts val="0"/>
              </a:spcBef>
              <a:buNone/>
            </a:pPr>
            <a:r>
              <a:rPr lang="en-US" sz="1800" dirty="0">
                <a:solidFill>
                  <a:schemeClr val="bg1"/>
                </a:solidFill>
              </a:rPr>
              <a:t>Scarborough, 2001</a:t>
            </a:r>
          </a:p>
        </p:txBody>
      </p:sp>
      <p:pic>
        <p:nvPicPr>
          <p:cNvPr id="4" name="Google Shape;127;p22" descr="Scarborough's Reading Rope. All content is in the text version on the next slide.">
            <a:extLst>
              <a:ext uri="{FF2B5EF4-FFF2-40B4-BE49-F238E27FC236}">
                <a16:creationId xmlns:a16="http://schemas.microsoft.com/office/drawing/2014/main" id="{1B8A256B-A8BD-ED34-623E-15B3A0EEF8B1}"/>
              </a:ext>
            </a:extLst>
          </p:cNvPr>
          <p:cNvPicPr preferRelativeResize="0"/>
          <p:nvPr/>
        </p:nvPicPr>
        <p:blipFill rotWithShape="1">
          <a:blip r:embed="rId3">
            <a:alphaModFix/>
          </a:blip>
          <a:srcRect/>
          <a:stretch/>
        </p:blipFill>
        <p:spPr>
          <a:xfrm>
            <a:off x="1925000" y="1338572"/>
            <a:ext cx="8342000" cy="4578452"/>
          </a:xfrm>
          <a:prstGeom prst="rect">
            <a:avLst/>
          </a:prstGeom>
          <a:noFill/>
          <a:ln>
            <a:noFill/>
          </a:ln>
        </p:spPr>
      </p:pic>
      <p:sp>
        <p:nvSpPr>
          <p:cNvPr id="5" name="Google Shape;128;p22">
            <a:extLst>
              <a:ext uri="{FF2B5EF4-FFF2-40B4-BE49-F238E27FC236}">
                <a16:creationId xmlns:a16="http://schemas.microsoft.com/office/drawing/2014/main" id="{B09A3258-2C15-D488-34C2-FC403F85FD0F}"/>
              </a:ext>
              <a:ext uri="{C183D7F6-B498-43B3-948B-1728B52AA6E4}">
                <adec:decorative xmlns:adec="http://schemas.microsoft.com/office/drawing/2017/decorative" val="1"/>
              </a:ext>
            </a:extLst>
          </p:cNvPr>
          <p:cNvSpPr/>
          <p:nvPr/>
        </p:nvSpPr>
        <p:spPr>
          <a:xfrm>
            <a:off x="1463425" y="4281724"/>
            <a:ext cx="3039900" cy="1635300"/>
          </a:xfrm>
          <a:prstGeom prst="roundRect">
            <a:avLst>
              <a:gd name="adj" fmla="val 16667"/>
            </a:avLst>
          </a:prstGeom>
          <a:solidFill>
            <a:srgbClr val="E6B8AF">
              <a:alpha val="45882"/>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6" name="Google Shape;129;p22">
            <a:extLst>
              <a:ext uri="{FF2B5EF4-FFF2-40B4-BE49-F238E27FC236}">
                <a16:creationId xmlns:a16="http://schemas.microsoft.com/office/drawing/2014/main" id="{E74E634B-81C9-F430-3849-09DE21EC1E98}"/>
              </a:ext>
              <a:ext uri="{C183D7F6-B498-43B3-948B-1728B52AA6E4}">
                <adec:decorative xmlns:adec="http://schemas.microsoft.com/office/drawing/2017/decorative" val="1"/>
              </a:ext>
            </a:extLst>
          </p:cNvPr>
          <p:cNvSpPr/>
          <p:nvPr/>
        </p:nvSpPr>
        <p:spPr>
          <a:xfrm>
            <a:off x="1241850" y="4782075"/>
            <a:ext cx="741300" cy="259500"/>
          </a:xfrm>
          <a:prstGeom prst="rightArrow">
            <a:avLst>
              <a:gd name="adj1" fmla="val 50000"/>
              <a:gd name="adj2" fmla="val 50000"/>
            </a:avLst>
          </a:prstGeom>
          <a:solidFill>
            <a:srgbClr val="6E2405"/>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137275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51E9-45B9-2A73-D4EE-62AA0D4A8496}"/>
              </a:ext>
            </a:extLst>
          </p:cNvPr>
          <p:cNvSpPr>
            <a:spLocks noGrp="1"/>
          </p:cNvSpPr>
          <p:nvPr>
            <p:ph type="title"/>
          </p:nvPr>
        </p:nvSpPr>
        <p:spPr/>
        <p:txBody>
          <a:bodyPr/>
          <a:lstStyle/>
          <a:p>
            <a:r>
              <a:rPr lang="en-US" sz="4000" dirty="0"/>
              <a:t>Text version of Scarborough’s Rope</a:t>
            </a:r>
          </a:p>
        </p:txBody>
      </p:sp>
      <p:sp>
        <p:nvSpPr>
          <p:cNvPr id="3" name="Text Placeholder 2">
            <a:extLst>
              <a:ext uri="{FF2B5EF4-FFF2-40B4-BE49-F238E27FC236}">
                <a16:creationId xmlns:a16="http://schemas.microsoft.com/office/drawing/2014/main" id="{BE9E85BA-E5FE-935C-C567-D25E4B178057}"/>
              </a:ext>
            </a:extLst>
          </p:cNvPr>
          <p:cNvSpPr>
            <a:spLocks noGrp="1"/>
          </p:cNvSpPr>
          <p:nvPr>
            <p:ph sz="half" idx="1"/>
          </p:nvPr>
        </p:nvSpPr>
        <p:spPr>
          <a:xfrm>
            <a:off x="185323" y="1079019"/>
            <a:ext cx="3800820" cy="4498057"/>
          </a:xfrm>
        </p:spPr>
        <p:txBody>
          <a:bodyPr>
            <a:normAutofit/>
          </a:bodyPr>
          <a:lstStyle/>
          <a:p>
            <a:pPr marL="0" indent="0">
              <a:spcBef>
                <a:spcPts val="0"/>
              </a:spcBef>
              <a:spcAft>
                <a:spcPts val="1800"/>
              </a:spcAft>
              <a:buNone/>
            </a:pPr>
            <a:r>
              <a:rPr lang="en-US" sz="1800" dirty="0"/>
              <a:t>The many strands that are woven into skilled reading.</a:t>
            </a:r>
          </a:p>
          <a:p>
            <a:pPr marL="0" indent="0">
              <a:buNone/>
            </a:pPr>
            <a:r>
              <a:rPr lang="en-US" sz="1800" dirty="0"/>
              <a:t>The Reading Rope consists of lower and upper strands. The word-recognition strands (phonological awareness, decoding, and sight recognition of familiar words) work together as the reader becomes accurate, fluent, and increasingly automatic with repetition and practice.</a:t>
            </a:r>
          </a:p>
        </p:txBody>
      </p:sp>
      <p:sp>
        <p:nvSpPr>
          <p:cNvPr id="7" name="Content Placeholder 6">
            <a:extLst>
              <a:ext uri="{FF2B5EF4-FFF2-40B4-BE49-F238E27FC236}">
                <a16:creationId xmlns:a16="http://schemas.microsoft.com/office/drawing/2014/main" id="{6B418690-80E1-4903-A658-AA59A22025E2}"/>
              </a:ext>
            </a:extLst>
          </p:cNvPr>
          <p:cNvSpPr>
            <a:spLocks noGrp="1"/>
          </p:cNvSpPr>
          <p:nvPr>
            <p:ph sz="half" idx="13"/>
          </p:nvPr>
        </p:nvSpPr>
        <p:spPr>
          <a:xfrm>
            <a:off x="3547788" y="951602"/>
            <a:ext cx="3800820" cy="4498057"/>
          </a:xfrm>
        </p:spPr>
        <p:txBody>
          <a:bodyPr/>
          <a:lstStyle/>
          <a:p>
            <a:pPr marL="0" indent="0">
              <a:lnSpc>
                <a:spcPct val="100000"/>
              </a:lnSpc>
              <a:spcBef>
                <a:spcPts val="600"/>
              </a:spcBef>
              <a:spcAft>
                <a:spcPts val="600"/>
              </a:spcAft>
              <a:buNone/>
            </a:pPr>
            <a:r>
              <a:rPr lang="en-US" sz="1800" dirty="0"/>
              <a:t>Language Comprehension (Upper Strands):</a:t>
            </a:r>
          </a:p>
          <a:p>
            <a:pPr marL="0" indent="0">
              <a:lnSpc>
                <a:spcPct val="100000"/>
              </a:lnSpc>
              <a:spcBef>
                <a:spcPts val="1200"/>
              </a:spcBef>
              <a:spcAft>
                <a:spcPts val="600"/>
              </a:spcAft>
              <a:buNone/>
            </a:pPr>
            <a:r>
              <a:rPr lang="en-US" sz="1800" dirty="0"/>
              <a:t>Strands include:</a:t>
            </a:r>
          </a:p>
          <a:p>
            <a:pPr>
              <a:lnSpc>
                <a:spcPct val="100000"/>
              </a:lnSpc>
              <a:spcBef>
                <a:spcPts val="0"/>
              </a:spcBef>
              <a:spcAft>
                <a:spcPts val="600"/>
              </a:spcAft>
            </a:pPr>
            <a:r>
              <a:rPr lang="en-US" sz="1800" dirty="0"/>
              <a:t>Background knowledge (facts, concepts, etc.)</a:t>
            </a:r>
          </a:p>
          <a:p>
            <a:pPr>
              <a:lnSpc>
                <a:spcPct val="100000"/>
              </a:lnSpc>
              <a:spcBef>
                <a:spcPts val="0"/>
              </a:spcBef>
              <a:spcAft>
                <a:spcPts val="600"/>
              </a:spcAft>
            </a:pPr>
            <a:r>
              <a:rPr lang="en-US" sz="1800" dirty="0"/>
              <a:t>Vocabulary (breadth, precision, links, etc.)</a:t>
            </a:r>
          </a:p>
          <a:p>
            <a:pPr>
              <a:lnSpc>
                <a:spcPct val="100000"/>
              </a:lnSpc>
              <a:spcBef>
                <a:spcPts val="0"/>
              </a:spcBef>
              <a:spcAft>
                <a:spcPts val="600"/>
              </a:spcAft>
            </a:pPr>
            <a:r>
              <a:rPr lang="en-US" sz="1800" dirty="0"/>
              <a:t>Language structures (syntax, semantics, etc.)</a:t>
            </a:r>
          </a:p>
          <a:p>
            <a:pPr>
              <a:lnSpc>
                <a:spcPct val="100000"/>
              </a:lnSpc>
              <a:spcBef>
                <a:spcPts val="0"/>
              </a:spcBef>
              <a:spcAft>
                <a:spcPts val="600"/>
              </a:spcAft>
            </a:pPr>
            <a:r>
              <a:rPr lang="en-US" sz="1800" dirty="0"/>
              <a:t>Verbal reasoning (inference, metaphor, etc.)</a:t>
            </a:r>
          </a:p>
          <a:p>
            <a:pPr>
              <a:lnSpc>
                <a:spcPct val="100000"/>
              </a:lnSpc>
              <a:spcBef>
                <a:spcPts val="0"/>
              </a:spcBef>
              <a:spcAft>
                <a:spcPts val="600"/>
              </a:spcAft>
            </a:pPr>
            <a:r>
              <a:rPr lang="en-US" sz="1800" dirty="0"/>
              <a:t>Literacy knowledge (print concepts, genres, etc.)</a:t>
            </a:r>
          </a:p>
          <a:p>
            <a:pPr>
              <a:lnSpc>
                <a:spcPct val="100000"/>
              </a:lnSpc>
              <a:spcBef>
                <a:spcPts val="0"/>
              </a:spcBef>
              <a:spcAft>
                <a:spcPts val="600"/>
              </a:spcAft>
            </a:pPr>
            <a:r>
              <a:rPr lang="en-US" sz="1800" dirty="0"/>
              <a:t>Word Recognition (Lower Strands)</a:t>
            </a:r>
          </a:p>
        </p:txBody>
      </p:sp>
      <p:sp>
        <p:nvSpPr>
          <p:cNvPr id="8" name="Content Placeholder 7">
            <a:extLst>
              <a:ext uri="{FF2B5EF4-FFF2-40B4-BE49-F238E27FC236}">
                <a16:creationId xmlns:a16="http://schemas.microsoft.com/office/drawing/2014/main" id="{96985224-C212-3313-121B-482D42A5C0EF}"/>
              </a:ext>
            </a:extLst>
          </p:cNvPr>
          <p:cNvSpPr>
            <a:spLocks noGrp="1"/>
          </p:cNvSpPr>
          <p:nvPr>
            <p:ph sz="half" idx="14"/>
          </p:nvPr>
        </p:nvSpPr>
        <p:spPr>
          <a:xfrm>
            <a:off x="7348608" y="1179970"/>
            <a:ext cx="4658069" cy="5238936"/>
          </a:xfrm>
        </p:spPr>
        <p:txBody>
          <a:bodyPr/>
          <a:lstStyle/>
          <a:p>
            <a:pPr marL="0" indent="0">
              <a:lnSpc>
                <a:spcPct val="100000"/>
              </a:lnSpc>
              <a:spcBef>
                <a:spcPts val="0"/>
              </a:spcBef>
              <a:spcAft>
                <a:spcPts val="1800"/>
              </a:spcAft>
              <a:buNone/>
            </a:pPr>
            <a:r>
              <a:rPr lang="en-US" sz="1800" dirty="0"/>
              <a:t>Strands include:</a:t>
            </a:r>
          </a:p>
          <a:p>
            <a:pPr>
              <a:lnSpc>
                <a:spcPct val="100000"/>
              </a:lnSpc>
              <a:spcBef>
                <a:spcPts val="0"/>
              </a:spcBef>
              <a:spcAft>
                <a:spcPts val="600"/>
              </a:spcAft>
            </a:pPr>
            <a:r>
              <a:rPr lang="en-US" sz="1600" dirty="0"/>
              <a:t>Phonological awareness (syllable, phonemes, etc.).</a:t>
            </a:r>
          </a:p>
          <a:p>
            <a:pPr>
              <a:lnSpc>
                <a:spcPct val="100000"/>
              </a:lnSpc>
              <a:spcBef>
                <a:spcPts val="0"/>
              </a:spcBef>
              <a:spcAft>
                <a:spcPts val="600"/>
              </a:spcAft>
            </a:pPr>
            <a:r>
              <a:rPr lang="en-US" sz="1600" dirty="0"/>
              <a:t>Decoding (alphabetic principle, spelling-sound correspondences</a:t>
            </a:r>
          </a:p>
          <a:p>
            <a:pPr>
              <a:lnSpc>
                <a:spcPct val="100000"/>
              </a:lnSpc>
              <a:spcBef>
                <a:spcPts val="0"/>
              </a:spcBef>
              <a:spcAft>
                <a:spcPts val="600"/>
              </a:spcAft>
            </a:pPr>
            <a:r>
              <a:rPr lang="en-US" sz="1600" dirty="0"/>
              <a:t>Sight recognition (of familiar words).</a:t>
            </a:r>
          </a:p>
          <a:p>
            <a:pPr>
              <a:lnSpc>
                <a:spcPct val="100000"/>
              </a:lnSpc>
              <a:spcBef>
                <a:spcPts val="0"/>
              </a:spcBef>
              <a:spcAft>
                <a:spcPts val="600"/>
              </a:spcAft>
            </a:pPr>
            <a:r>
              <a:rPr lang="en-US" sz="1600" dirty="0"/>
              <a:t>Skilled Reading:</a:t>
            </a:r>
          </a:p>
          <a:p>
            <a:pPr marL="0" indent="0">
              <a:lnSpc>
                <a:spcPct val="100000"/>
              </a:lnSpc>
              <a:spcBef>
                <a:spcPts val="0"/>
              </a:spcBef>
              <a:spcAft>
                <a:spcPts val="600"/>
              </a:spcAft>
              <a:buNone/>
            </a:pPr>
            <a:r>
              <a:rPr lang="en-US" sz="1600" dirty="0"/>
              <a:t>Language comprehension becomes increasingly strategic and word recognition becomes increasingly automatic in the progression to becoming a skilled reader. </a:t>
            </a:r>
          </a:p>
          <a:p>
            <a:pPr marL="0" indent="0">
              <a:lnSpc>
                <a:spcPct val="100000"/>
              </a:lnSpc>
              <a:spcBef>
                <a:spcPts val="0"/>
              </a:spcBef>
              <a:spcAft>
                <a:spcPts val="600"/>
              </a:spcAft>
              <a:buNone/>
            </a:pPr>
            <a:r>
              <a:rPr lang="en-US" sz="1600" dirty="0"/>
              <a:t>A skilled reader displays fluent execution and coordination of word recognition and text comprehension.</a:t>
            </a:r>
          </a:p>
        </p:txBody>
      </p:sp>
      <p:sp>
        <p:nvSpPr>
          <p:cNvPr id="4" name="Slide Number Placeholder 3">
            <a:extLst>
              <a:ext uri="{FF2B5EF4-FFF2-40B4-BE49-F238E27FC236}">
                <a16:creationId xmlns:a16="http://schemas.microsoft.com/office/drawing/2014/main" id="{3ACBC55F-D47A-6578-E374-5732FE335FD0}"/>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282357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Building Phoneme Awareness: Know What Matters </a:t>
            </a:r>
            <a:br>
              <a:rPr lang="en-US" sz="3000" dirty="0"/>
            </a:br>
            <a:r>
              <a:rPr lang="en-US" sz="2400" dirty="0"/>
              <a:t>(1 of 3)</a:t>
            </a:r>
            <a:endParaRPr sz="2400" dirty="0"/>
          </a:p>
        </p:txBody>
      </p:sp>
      <p:pic>
        <p:nvPicPr>
          <p:cNvPr id="5" name="Google Shape;139;p23" descr="Cover of paper from the International Dyslexia Association: Building Phoneme Awareness: Know what Matters.">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762650" y="1300471"/>
            <a:ext cx="4006015" cy="475514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sp>
        <p:nvSpPr>
          <p:cNvPr id="3" name="Text Placeholder 2">
            <a:extLst>
              <a:ext uri="{FF2B5EF4-FFF2-40B4-BE49-F238E27FC236}">
                <a16:creationId xmlns:a16="http://schemas.microsoft.com/office/drawing/2014/main" id="{E6268F89-10A2-E0AC-2346-6F965CDC30EA}"/>
              </a:ext>
            </a:extLst>
          </p:cNvPr>
          <p:cNvSpPr>
            <a:spLocks noGrp="1"/>
          </p:cNvSpPr>
          <p:nvPr>
            <p:ph type="body" idx="2"/>
          </p:nvPr>
        </p:nvSpPr>
        <p:spPr>
          <a:xfrm>
            <a:off x="5057796" y="1318407"/>
            <a:ext cx="6371554" cy="2016122"/>
          </a:xfrm>
        </p:spPr>
        <p:txBody>
          <a:bodyPr>
            <a:noAutofit/>
          </a:bodyPr>
          <a:lstStyle/>
          <a:p>
            <a:pPr>
              <a:buSzPct val="100000"/>
              <a:buFont typeface="+mj-lt"/>
              <a:buAutoNum type="arabicPeriod"/>
            </a:pPr>
            <a:r>
              <a:rPr lang="en-US" sz="2000"/>
              <a:t>Start phonemic awareness instruction early: Begin with phonemic awareness instruction that focuses on phonemes while reducing time spent on broader phonological sensitivity tasks.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0F85B279-0419-3460-5A12-50DD5AD7F726}"/>
            </a:ext>
          </a:extLst>
        </p:cNvPr>
        <p:cNvGrpSpPr/>
        <p:nvPr/>
      </p:nvGrpSpPr>
      <p:grpSpPr>
        <a:xfrm>
          <a:off x="0" y="0"/>
          <a:ext cx="0" cy="0"/>
          <a:chOff x="0" y="0"/>
          <a:chExt cx="0" cy="0"/>
        </a:xfrm>
      </p:grpSpPr>
      <p:sp>
        <p:nvSpPr>
          <p:cNvPr id="146" name="Google Shape;146;p24">
            <a:extLst>
              <a:ext uri="{FF2B5EF4-FFF2-40B4-BE49-F238E27FC236}">
                <a16:creationId xmlns:a16="http://schemas.microsoft.com/office/drawing/2014/main" id="{59CD99FB-4F01-0CD5-9C32-337D2FB177EE}"/>
              </a:ext>
            </a:extLst>
          </p:cNvPr>
          <p:cNvSpPr txBox="1">
            <a:spLocks noGrp="1"/>
          </p:cNvSpPr>
          <p:nvPr>
            <p:ph type="title"/>
          </p:nvPr>
        </p:nvSpPr>
        <p:spPr/>
        <p:txBody>
          <a:bodyPr spcFirstLastPara="1" wrap="square" lIns="91425" tIns="45700" rIns="91425" bIns="45700" anchor="ctr" anchorCtr="0">
            <a:normAutofit/>
          </a:bodyPr>
          <a:lstStyle/>
          <a:p>
            <a:pPr marL="457200" lvl="0" indent="-381000" rtl="0">
              <a:spcBef>
                <a:spcPts val="0"/>
              </a:spcBef>
              <a:spcAft>
                <a:spcPts val="0"/>
              </a:spcAft>
              <a:buSzPts val="2400"/>
              <a:buAutoNum type="arabicPeriod"/>
            </a:pPr>
            <a:r>
              <a:rPr lang="en-US" sz="2800"/>
              <a:t>Start Phonemic Awareness Instruction Early (1 of 2)</a:t>
            </a:r>
          </a:p>
        </p:txBody>
      </p:sp>
      <p:sp>
        <p:nvSpPr>
          <p:cNvPr id="2" name="Text Placeholder 1">
            <a:extLst>
              <a:ext uri="{FF2B5EF4-FFF2-40B4-BE49-F238E27FC236}">
                <a16:creationId xmlns:a16="http://schemas.microsoft.com/office/drawing/2014/main" id="{A4C06C4F-B834-20EC-A007-AF32852CBCB1}"/>
              </a:ext>
            </a:extLst>
          </p:cNvPr>
          <p:cNvSpPr>
            <a:spLocks noGrp="1"/>
          </p:cNvSpPr>
          <p:nvPr>
            <p:ph type="body" sz="quarter" idx="11"/>
          </p:nvPr>
        </p:nvSpPr>
        <p:spPr/>
        <p:txBody>
          <a:bodyPr wrap="square" rIns="91440" anchor="t">
            <a:normAutofit/>
          </a:bodyPr>
          <a:lstStyle/>
          <a:p>
            <a:pPr marL="0" marR="0" lvl="0" indent="0" rtl="0">
              <a:lnSpc>
                <a:spcPct val="115000"/>
              </a:lnSpc>
              <a:spcBef>
                <a:spcPts val="0"/>
              </a:spcBef>
              <a:spcAft>
                <a:spcPts val="0"/>
              </a:spcAft>
              <a:buClr>
                <a:srgbClr val="000000"/>
              </a:buClr>
              <a:buSzPts val="2400"/>
              <a:buFont typeface="Arial"/>
              <a:buNone/>
            </a:pPr>
            <a:r>
              <a:rPr lang="en-US" sz="2400" b="1" u="none" strike="noStrike" cap="none" dirty="0">
                <a:solidFill>
                  <a:srgbClr val="1E4B74"/>
                </a:solidFill>
                <a:latin typeface="Montserrat"/>
                <a:ea typeface="Montserrat"/>
                <a:cs typeface="Montserrat"/>
                <a:sym typeface="Montserrat"/>
              </a:rPr>
              <a:t>Phonological Sensitivity</a:t>
            </a:r>
          </a:p>
        </p:txBody>
      </p:sp>
      <p:sp>
        <p:nvSpPr>
          <p:cNvPr id="5" name="Text Placeholder 4">
            <a:extLst>
              <a:ext uri="{FF2B5EF4-FFF2-40B4-BE49-F238E27FC236}">
                <a16:creationId xmlns:a16="http://schemas.microsoft.com/office/drawing/2014/main" id="{6EE89B10-F1F3-A10E-9D78-704261A611E8}"/>
              </a:ext>
            </a:extLst>
          </p:cNvPr>
          <p:cNvSpPr>
            <a:spLocks noGrp="1"/>
          </p:cNvSpPr>
          <p:nvPr>
            <p:ph type="body" sz="quarter" idx="12"/>
          </p:nvPr>
        </p:nvSpPr>
        <p:spPr/>
        <p:txBody>
          <a:bodyPr/>
          <a:lstStyle/>
          <a:p>
            <a:r>
              <a:rPr lang="en-US" sz="2400" b="1" u="none" strike="noStrike" cap="none" dirty="0">
                <a:solidFill>
                  <a:srgbClr val="1E4B74"/>
                </a:solidFill>
                <a:latin typeface="Montserrat"/>
                <a:ea typeface="Montserrat"/>
                <a:cs typeface="Montserrat"/>
                <a:sym typeface="Montserrat"/>
              </a:rPr>
              <a:t>Phonemic Awareness</a:t>
            </a:r>
          </a:p>
        </p:txBody>
      </p:sp>
      <p:sp>
        <p:nvSpPr>
          <p:cNvPr id="6" name="Text Placeholder 5">
            <a:extLst>
              <a:ext uri="{FF2B5EF4-FFF2-40B4-BE49-F238E27FC236}">
                <a16:creationId xmlns:a16="http://schemas.microsoft.com/office/drawing/2014/main" id="{99388238-CB91-E079-ED37-42311E2188D2}"/>
              </a:ext>
            </a:extLst>
          </p:cNvPr>
          <p:cNvSpPr>
            <a:spLocks noGrp="1"/>
          </p:cNvSpPr>
          <p:nvPr>
            <p:ph type="body" sz="quarter" idx="13"/>
          </p:nvPr>
        </p:nvSpPr>
        <p:spPr/>
        <p:txBody>
          <a:bodyPr/>
          <a:lstStyle/>
          <a:p>
            <a:r>
              <a:rPr lang="en-US" dirty="0"/>
              <a:t>[add text]</a:t>
            </a:r>
          </a:p>
        </p:txBody>
      </p:sp>
      <p:sp>
        <p:nvSpPr>
          <p:cNvPr id="157" name="Slide Number Placeholder 6">
            <a:extLst>
              <a:ext uri="{FF2B5EF4-FFF2-40B4-BE49-F238E27FC236}">
                <a16:creationId xmlns:a16="http://schemas.microsoft.com/office/drawing/2014/main" id="{69466C8A-5038-A224-29CD-F26E792E403C}"/>
              </a:ext>
            </a:extLst>
          </p:cNvPr>
          <p:cNvSpPr>
            <a:spLocks noGrp="1"/>
          </p:cNvSpPr>
          <p:nvPr>
            <p:ph type="sldNum" idx="10"/>
          </p:nvPr>
        </p:nvSpPr>
        <p:spPr/>
        <p:txBody>
          <a:bodyPr/>
          <a:lstStyle/>
          <a:p>
            <a:pPr marL="0" lvl="0" indent="0" algn="r" rtl="0">
              <a:spcBef>
                <a:spcPts val="0"/>
              </a:spcBef>
              <a:spcAft>
                <a:spcPts val="600"/>
              </a:spcAft>
              <a:buNone/>
            </a:pPr>
            <a:fld id="{00000000-1234-1234-1234-123412341234}" type="slidenum">
              <a:rPr lang="en-US"/>
              <a:pPr marL="0" lvl="0" indent="0" algn="r" rtl="0">
                <a:spcBef>
                  <a:spcPts val="0"/>
                </a:spcBef>
                <a:spcAft>
                  <a:spcPts val="600"/>
                </a:spcAft>
                <a:buNone/>
              </a:pPr>
              <a:t>5</a:t>
            </a:fld>
            <a:endParaRPr lang="en-US"/>
          </a:p>
        </p:txBody>
      </p:sp>
    </p:spTree>
    <p:extLst>
      <p:ext uri="{BB962C8B-B14F-4D97-AF65-F5344CB8AC3E}">
        <p14:creationId xmlns:p14="http://schemas.microsoft.com/office/powerpoint/2010/main" val="23134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a:extLst>
            <a:ext uri="{FF2B5EF4-FFF2-40B4-BE49-F238E27FC236}">
              <a16:creationId xmlns:a16="http://schemas.microsoft.com/office/drawing/2014/main" id="{D4770260-A686-1EBE-0D6A-E51ED2C8A41B}"/>
            </a:ext>
          </a:extLst>
        </p:cNvPr>
        <p:cNvGrpSpPr/>
        <p:nvPr/>
      </p:nvGrpSpPr>
      <p:grpSpPr>
        <a:xfrm>
          <a:off x="0" y="0"/>
          <a:ext cx="0" cy="0"/>
          <a:chOff x="0" y="0"/>
          <a:chExt cx="0" cy="0"/>
        </a:xfrm>
      </p:grpSpPr>
      <p:sp>
        <p:nvSpPr>
          <p:cNvPr id="154" name="Google Shape;154;p25">
            <a:extLst>
              <a:ext uri="{FF2B5EF4-FFF2-40B4-BE49-F238E27FC236}">
                <a16:creationId xmlns:a16="http://schemas.microsoft.com/office/drawing/2014/main" id="{AF010DFC-0D88-9D88-98CC-BC51B98425E0}"/>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57200" lvl="0" indent="-381000" algn="l" rtl="0">
              <a:lnSpc>
                <a:spcPct val="115000"/>
              </a:lnSpc>
              <a:spcBef>
                <a:spcPts val="0"/>
              </a:spcBef>
              <a:spcAft>
                <a:spcPts val="0"/>
              </a:spcAft>
              <a:buSzPts val="2400"/>
              <a:buAutoNum type="arabicPeriod"/>
            </a:pPr>
            <a:r>
              <a:rPr lang="en-US" sz="2400" dirty="0"/>
              <a:t>Start Phonemic Awareness Instruction Early ( 2 of 2)</a:t>
            </a:r>
            <a:endParaRPr sz="2400" dirty="0"/>
          </a:p>
        </p:txBody>
      </p:sp>
      <p:sp>
        <p:nvSpPr>
          <p:cNvPr id="2" name="Text Placeholder 1">
            <a:extLst>
              <a:ext uri="{FF2B5EF4-FFF2-40B4-BE49-F238E27FC236}">
                <a16:creationId xmlns:a16="http://schemas.microsoft.com/office/drawing/2014/main" id="{0F7BE5F4-ED99-9A0F-3CED-05A0FBCD3B3B}"/>
              </a:ext>
            </a:extLst>
          </p:cNvPr>
          <p:cNvSpPr>
            <a:spLocks noGrp="1"/>
          </p:cNvSpPr>
          <p:nvPr>
            <p:ph type="body" sz="quarter" idx="11"/>
          </p:nvPr>
        </p:nvSpPr>
        <p:spPr/>
        <p:txBody>
          <a:bodyPr anchor="t"/>
          <a:lstStyle/>
          <a:p>
            <a:pPr marL="0" marR="0" lvl="0" indent="0" algn="ctr" rtl="0">
              <a:lnSpc>
                <a:spcPct val="115000"/>
              </a:lnSpc>
              <a:spcBef>
                <a:spcPts val="1200"/>
              </a:spcBef>
              <a:spcAft>
                <a:spcPts val="1200"/>
              </a:spcAft>
              <a:buClr>
                <a:srgbClr val="000000"/>
              </a:buClr>
              <a:buSzPts val="2400"/>
              <a:buFont typeface="Arial"/>
              <a:buNone/>
            </a:pPr>
            <a:r>
              <a:rPr lang="en-US" sz="2800" b="1" u="none" strike="noStrike" cap="none" dirty="0">
                <a:solidFill>
                  <a:srgbClr val="1E4B74"/>
                </a:solidFill>
                <a:latin typeface="Montserrat"/>
                <a:ea typeface="Montserrat"/>
                <a:cs typeface="Montserrat"/>
                <a:sym typeface="Montserrat"/>
              </a:rPr>
              <a:t>Phonological Sensitivity</a:t>
            </a:r>
            <a:endParaRPr lang="en-US" sz="1600" u="none" strike="noStrike" cap="none" dirty="0">
              <a:solidFill>
                <a:srgbClr val="FFFFFF"/>
              </a:solidFill>
              <a:latin typeface="Montserrat"/>
              <a:ea typeface="Montserrat"/>
              <a:cs typeface="Montserrat"/>
              <a:sym typeface="Montserrat"/>
            </a:endParaRPr>
          </a:p>
          <a:p>
            <a:pPr marL="0" marR="0" lvl="0" indent="0" algn="ctr" rtl="0">
              <a:lnSpc>
                <a:spcPct val="115000"/>
              </a:lnSpc>
              <a:spcBef>
                <a:spcPts val="0"/>
              </a:spcBef>
              <a:spcAft>
                <a:spcPts val="0"/>
              </a:spcAft>
              <a:buClr>
                <a:srgbClr val="000000"/>
              </a:buClr>
              <a:buSzPts val="2000"/>
              <a:buFont typeface="Arial"/>
              <a:buNone/>
            </a:pPr>
            <a:r>
              <a:rPr lang="en-US" sz="2400" u="none" strike="noStrike" cap="none" dirty="0">
                <a:solidFill>
                  <a:srgbClr val="1E4B74"/>
                </a:solidFill>
                <a:latin typeface="Montserrat"/>
                <a:ea typeface="Montserrat"/>
                <a:cs typeface="Montserrat"/>
                <a:sym typeface="Montserrat"/>
              </a:rPr>
              <a:t>Whole Words, Rhymes,</a:t>
            </a:r>
          </a:p>
          <a:p>
            <a:pPr marL="0" marR="0" lvl="0" indent="0" algn="ctr" rtl="0">
              <a:lnSpc>
                <a:spcPct val="115000"/>
              </a:lnSpc>
              <a:spcBef>
                <a:spcPts val="0"/>
              </a:spcBef>
              <a:spcAft>
                <a:spcPts val="0"/>
              </a:spcAft>
              <a:buClr>
                <a:srgbClr val="000000"/>
              </a:buClr>
              <a:buSzPts val="2000"/>
              <a:buFont typeface="Arial"/>
              <a:buNone/>
            </a:pPr>
            <a:r>
              <a:rPr lang="en-US" sz="2400" u="none" strike="noStrike" cap="none" dirty="0">
                <a:solidFill>
                  <a:srgbClr val="1E4B74"/>
                </a:solidFill>
                <a:latin typeface="Montserrat"/>
                <a:ea typeface="Montserrat"/>
                <a:cs typeface="Montserrat"/>
                <a:sym typeface="Montserrat"/>
              </a:rPr>
              <a:t>Syllables, Onsets, Rimes</a:t>
            </a:r>
          </a:p>
        </p:txBody>
      </p:sp>
      <p:sp>
        <p:nvSpPr>
          <p:cNvPr id="5" name="Text Placeholder 4">
            <a:extLst>
              <a:ext uri="{FF2B5EF4-FFF2-40B4-BE49-F238E27FC236}">
                <a16:creationId xmlns:a16="http://schemas.microsoft.com/office/drawing/2014/main" id="{89237D14-7E95-CF82-C610-FE93684A3A2F}"/>
              </a:ext>
            </a:extLst>
          </p:cNvPr>
          <p:cNvSpPr>
            <a:spLocks noGrp="1"/>
          </p:cNvSpPr>
          <p:nvPr>
            <p:ph type="body" sz="quarter" idx="14"/>
          </p:nvPr>
        </p:nvSpPr>
        <p:spPr/>
        <p:txBody>
          <a:bodyPr>
            <a:normAutofit fontScale="62500" lnSpcReduction="20000"/>
          </a:bodyPr>
          <a:lstStyle/>
          <a:p>
            <a:pPr marL="457200" marR="0" lvl="0" indent="-317500" algn="l" rtl="0">
              <a:lnSpc>
                <a:spcPct val="115000"/>
              </a:lnSpc>
              <a:spcBef>
                <a:spcPts val="1200"/>
              </a:spcBef>
              <a:spcAft>
                <a:spcPts val="1200"/>
              </a:spcAft>
              <a:buClr>
                <a:srgbClr val="1E4B74"/>
              </a:buClr>
              <a:buSzPts val="1400"/>
              <a:buFont typeface="Montserrat"/>
              <a:buChar char="●"/>
            </a:pPr>
            <a:r>
              <a:rPr lang="en-US" sz="2400" u="none" strike="noStrike" cap="none" dirty="0">
                <a:solidFill>
                  <a:srgbClr val="1E4B74"/>
                </a:solidFill>
                <a:latin typeface="Montserrat"/>
                <a:ea typeface="Montserrat"/>
                <a:cs typeface="Montserrat"/>
                <a:sym typeface="Montserrat"/>
              </a:rPr>
              <a:t>Instruction on phonological sensitivity (e.g., rhyme, syllables) is not a prerequisite for phonemic awareness.</a:t>
            </a:r>
          </a:p>
          <a:p>
            <a:pPr marL="457200" marR="0" lvl="0" indent="-317500" algn="l" rtl="0">
              <a:lnSpc>
                <a:spcPct val="115000"/>
              </a:lnSpc>
              <a:spcBef>
                <a:spcPts val="0"/>
              </a:spcBef>
              <a:spcAft>
                <a:spcPts val="0"/>
              </a:spcAft>
              <a:buClr>
                <a:srgbClr val="1E4B74"/>
              </a:buClr>
              <a:buSzPts val="1400"/>
              <a:buFont typeface="Montserrat"/>
              <a:buChar char="●"/>
            </a:pPr>
            <a:r>
              <a:rPr lang="en-US" sz="2400" u="none" strike="noStrike" cap="none" dirty="0">
                <a:solidFill>
                  <a:srgbClr val="1E4B74"/>
                </a:solidFill>
                <a:latin typeface="Montserrat"/>
                <a:ea typeface="Montserrat"/>
                <a:cs typeface="Montserrat"/>
                <a:sym typeface="Montserrat"/>
              </a:rPr>
              <a:t>Can be beneficial in areas like spelling, morphology, read-</a:t>
            </a:r>
            <a:r>
              <a:rPr lang="en-US" sz="2400" u="none" strike="noStrike" cap="none" dirty="0" err="1">
                <a:solidFill>
                  <a:srgbClr val="1E4B74"/>
                </a:solidFill>
                <a:latin typeface="Montserrat"/>
                <a:ea typeface="Montserrat"/>
                <a:cs typeface="Montserrat"/>
                <a:sym typeface="Montserrat"/>
              </a:rPr>
              <a:t>alouds</a:t>
            </a:r>
            <a:r>
              <a:rPr lang="en-US" sz="2400" u="none" strike="noStrike" cap="none" dirty="0">
                <a:solidFill>
                  <a:srgbClr val="1E4B74"/>
                </a:solidFill>
                <a:latin typeface="Montserrat"/>
                <a:ea typeface="Montserrat"/>
                <a:cs typeface="Montserrat"/>
                <a:sym typeface="Montserrat"/>
              </a:rPr>
              <a:t>, and poetry writing but unrelated to developing phonemic awareness.</a:t>
            </a:r>
          </a:p>
        </p:txBody>
      </p:sp>
      <p:sp>
        <p:nvSpPr>
          <p:cNvPr id="3" name="Text Placeholder 2">
            <a:extLst>
              <a:ext uri="{FF2B5EF4-FFF2-40B4-BE49-F238E27FC236}">
                <a16:creationId xmlns:a16="http://schemas.microsoft.com/office/drawing/2014/main" id="{F74AACC0-95C6-4A3D-34D7-36659A80D6C4}"/>
              </a:ext>
            </a:extLst>
          </p:cNvPr>
          <p:cNvSpPr>
            <a:spLocks noGrp="1"/>
          </p:cNvSpPr>
          <p:nvPr>
            <p:ph type="body" sz="quarter" idx="12"/>
          </p:nvPr>
        </p:nvSpPr>
        <p:spPr/>
        <p:txBody>
          <a:bodyPr anchor="t"/>
          <a:lstStyle/>
          <a:p>
            <a:pPr marL="0" marR="0" lvl="0" indent="0" algn="ctr" rtl="0">
              <a:lnSpc>
                <a:spcPct val="115000"/>
              </a:lnSpc>
              <a:spcBef>
                <a:spcPts val="1200"/>
              </a:spcBef>
              <a:spcAft>
                <a:spcPts val="1200"/>
              </a:spcAft>
              <a:buClr>
                <a:srgbClr val="000000"/>
              </a:buClr>
              <a:buSzPts val="2400"/>
              <a:buFont typeface="Arial"/>
              <a:buNone/>
            </a:pPr>
            <a:r>
              <a:rPr lang="en-US" sz="2400" b="1" u="none" strike="noStrike" cap="none" dirty="0">
                <a:solidFill>
                  <a:srgbClr val="1E4B74"/>
                </a:solidFill>
                <a:latin typeface="Montserrat"/>
                <a:ea typeface="Montserrat"/>
                <a:cs typeface="Montserrat"/>
                <a:sym typeface="Montserrat"/>
              </a:rPr>
              <a:t>Phonemic Awareness</a:t>
            </a:r>
            <a:endParaRPr lang="en-US" sz="1400" u="none" strike="noStrike" cap="none" dirty="0">
              <a:solidFill>
                <a:srgbClr val="1E4B74"/>
              </a:solidFill>
              <a:latin typeface="Montserrat"/>
              <a:ea typeface="Montserrat"/>
              <a:cs typeface="Montserrat"/>
              <a:sym typeface="Montserrat"/>
            </a:endParaRPr>
          </a:p>
          <a:p>
            <a:pPr marL="0" marR="0" lvl="0" indent="0" algn="ctr" rtl="0">
              <a:lnSpc>
                <a:spcPct val="150000"/>
              </a:lnSpc>
              <a:spcBef>
                <a:spcPts val="0"/>
              </a:spcBef>
              <a:spcAft>
                <a:spcPts val="0"/>
              </a:spcAft>
              <a:buClr>
                <a:srgbClr val="000000"/>
              </a:buClr>
              <a:buSzPts val="2000"/>
              <a:buFont typeface="Arial"/>
              <a:buNone/>
            </a:pPr>
            <a:r>
              <a:rPr lang="en-US" sz="2000" u="none" strike="noStrike" cap="none" dirty="0">
                <a:solidFill>
                  <a:srgbClr val="1E4B74"/>
                </a:solidFill>
                <a:latin typeface="Montserrat"/>
                <a:ea typeface="Montserrat"/>
                <a:cs typeface="Montserrat"/>
                <a:sym typeface="Montserrat"/>
              </a:rPr>
              <a:t>Phonemes</a:t>
            </a:r>
            <a:endParaRPr lang="en-US" sz="1200" b="1" u="none" strike="noStrike" cap="none" dirty="0">
              <a:solidFill>
                <a:srgbClr val="1E4B74"/>
              </a:solidFill>
              <a:latin typeface="Montserrat"/>
              <a:ea typeface="Montserrat"/>
              <a:cs typeface="Montserrat"/>
              <a:sym typeface="Montserrat"/>
            </a:endParaRPr>
          </a:p>
        </p:txBody>
      </p:sp>
      <p:sp>
        <p:nvSpPr>
          <p:cNvPr id="4" name="Text Placeholder 3">
            <a:extLst>
              <a:ext uri="{FF2B5EF4-FFF2-40B4-BE49-F238E27FC236}">
                <a16:creationId xmlns:a16="http://schemas.microsoft.com/office/drawing/2014/main" id="{2E4FFD7C-7760-7AD8-C6FC-AE910BF69043}"/>
              </a:ext>
            </a:extLst>
          </p:cNvPr>
          <p:cNvSpPr>
            <a:spLocks noGrp="1"/>
          </p:cNvSpPr>
          <p:nvPr>
            <p:ph type="body" sz="quarter" idx="13"/>
          </p:nvPr>
        </p:nvSpPr>
        <p:spPr/>
        <p:txBody>
          <a:bodyPr>
            <a:normAutofit fontScale="70000" lnSpcReduction="20000"/>
          </a:bodyPr>
          <a:lstStyle/>
          <a:p>
            <a:pPr marL="457200" marR="0" lvl="0" indent="-317500" algn="l" rtl="0">
              <a:lnSpc>
                <a:spcPct val="115000"/>
              </a:lnSpc>
              <a:spcBef>
                <a:spcPts val="1200"/>
              </a:spcBef>
              <a:spcAft>
                <a:spcPts val="1200"/>
              </a:spcAft>
              <a:buClr>
                <a:srgbClr val="1E4B74"/>
              </a:buClr>
              <a:buSzPts val="1400"/>
              <a:buFont typeface="Montserrat"/>
              <a:buChar char="●"/>
            </a:pPr>
            <a:r>
              <a:rPr lang="en-US" sz="2400" u="none" strike="noStrike" cap="none" dirty="0">
                <a:solidFill>
                  <a:srgbClr val="1E4B74"/>
                </a:solidFill>
                <a:latin typeface="Montserrat"/>
                <a:ea typeface="Montserrat"/>
                <a:cs typeface="Montserrat"/>
                <a:sym typeface="Montserrat"/>
              </a:rPr>
              <a:t>Instruction on phoneme awareness is essential for early reading and spelling development.</a:t>
            </a:r>
          </a:p>
          <a:p>
            <a:pPr marL="457200" marR="0" lvl="0" indent="-317500" algn="l" rtl="0">
              <a:lnSpc>
                <a:spcPct val="115000"/>
              </a:lnSpc>
              <a:spcBef>
                <a:spcPts val="0"/>
              </a:spcBef>
              <a:spcAft>
                <a:spcPts val="0"/>
              </a:spcAft>
              <a:buClr>
                <a:srgbClr val="1E4B74"/>
              </a:buClr>
              <a:buSzPts val="1400"/>
              <a:buFont typeface="Montserrat"/>
              <a:buChar char="●"/>
            </a:pPr>
            <a:r>
              <a:rPr lang="en-US" sz="2400" u="none" strike="noStrike" cap="none" dirty="0">
                <a:solidFill>
                  <a:srgbClr val="1E4B74"/>
                </a:solidFill>
                <a:latin typeface="Montserrat"/>
                <a:ea typeface="Montserrat"/>
                <a:cs typeface="Montserrat"/>
                <a:sym typeface="Montserrat"/>
              </a:rPr>
              <a:t>Develops gradually, usually alongside learning about phoneme-grapheme correspondences in written words.</a:t>
            </a:r>
            <a:endParaRPr lang="en-US" sz="4000" b="1" u="none" strike="noStrike" cap="none" dirty="0">
              <a:solidFill>
                <a:srgbClr val="1E4B74"/>
              </a:solidFill>
              <a:latin typeface="Montserrat"/>
              <a:ea typeface="Montserrat"/>
              <a:cs typeface="Montserrat"/>
              <a:sym typeface="Montserrat"/>
            </a:endParaRPr>
          </a:p>
        </p:txBody>
      </p:sp>
    </p:spTree>
    <p:extLst>
      <p:ext uri="{BB962C8B-B14F-4D97-AF65-F5344CB8AC3E}">
        <p14:creationId xmlns:p14="http://schemas.microsoft.com/office/powerpoint/2010/main" val="136747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Building Phoneme Awareness: Know What Matters </a:t>
            </a:r>
            <a:br>
              <a:rPr lang="en-US" sz="3000" dirty="0"/>
            </a:br>
            <a:r>
              <a:rPr lang="en-US" sz="2400" dirty="0"/>
              <a:t>(2 of 3)</a:t>
            </a:r>
            <a:endParaRPr sz="2400" dirty="0"/>
          </a:p>
        </p:txBody>
      </p:sp>
      <p:sp>
        <p:nvSpPr>
          <p:cNvPr id="3" name="Text Placeholder 2">
            <a:extLst>
              <a:ext uri="{FF2B5EF4-FFF2-40B4-BE49-F238E27FC236}">
                <a16:creationId xmlns:a16="http://schemas.microsoft.com/office/drawing/2014/main" id="{0D06ECC7-F294-4666-49EE-C04C71935E54}"/>
              </a:ext>
            </a:extLst>
          </p:cNvPr>
          <p:cNvSpPr>
            <a:spLocks noGrp="1"/>
          </p:cNvSpPr>
          <p:nvPr>
            <p:ph type="body" idx="2"/>
          </p:nvPr>
        </p:nvSpPr>
        <p:spPr>
          <a:xfrm>
            <a:off x="6096000" y="1261024"/>
            <a:ext cx="5843530" cy="4498057"/>
          </a:xfrm>
        </p:spPr>
        <p:txBody>
          <a:bodyPr>
            <a:normAutofit/>
          </a:bodyPr>
          <a:lstStyle/>
          <a:p>
            <a:pPr lvl="0" indent="-317500">
              <a:lnSpc>
                <a:spcPct val="115000"/>
              </a:lnSpc>
              <a:spcBef>
                <a:spcPts val="0"/>
              </a:spcBef>
              <a:buClr>
                <a:srgbClr val="1E4B74"/>
              </a:buClr>
              <a:buSzPts val="1400"/>
              <a:buFont typeface="Palatino Linotype"/>
              <a:buAutoNum type="arabicPeriod"/>
            </a:pPr>
            <a:r>
              <a:rPr lang="en-US" sz="1800" b="1" dirty="0">
                <a:solidFill>
                  <a:srgbClr val="1E4B74"/>
                </a:solidFill>
              </a:rPr>
              <a:t>Start phonemic awareness instruction early: </a:t>
            </a:r>
            <a:r>
              <a:rPr lang="en-US" sz="1800" dirty="0">
                <a:solidFill>
                  <a:srgbClr val="1E4B74"/>
                </a:solidFill>
              </a:rPr>
              <a:t>Begin with phonemic awareness instruction that focuses on phonemes while reducing time spent on broader phonological sensitivity tasks.</a:t>
            </a:r>
            <a:endParaRPr lang="en-US" sz="1800" b="1" dirty="0">
              <a:solidFill>
                <a:srgbClr val="1E4B74"/>
              </a:solidFill>
            </a:endParaRPr>
          </a:p>
          <a:p>
            <a:pPr lvl="0" indent="-317500">
              <a:lnSpc>
                <a:spcPct val="115000"/>
              </a:lnSpc>
              <a:spcBef>
                <a:spcPts val="3600"/>
              </a:spcBef>
              <a:buClr>
                <a:srgbClr val="1E4B74"/>
              </a:buClr>
              <a:buSzPts val="1400"/>
              <a:buFont typeface="Palatino Linotype"/>
              <a:buAutoNum type="arabicPeriod"/>
            </a:pPr>
            <a:r>
              <a:rPr lang="en-US" sz="1800" b="1" dirty="0">
                <a:solidFill>
                  <a:srgbClr val="1E4B74"/>
                </a:solidFill>
              </a:rPr>
              <a:t>Coordinate phoneme awareness with grapheme knowledge: </a:t>
            </a:r>
            <a:r>
              <a:rPr lang="en-US" sz="1800" dirty="0">
                <a:solidFill>
                  <a:srgbClr val="1E4B74"/>
                </a:solidFill>
              </a:rPr>
              <a:t>Integrate instruction on phoneme awareness with letter knowledge and handwriting to build foundational reading skills quickly and effectively.</a:t>
            </a:r>
          </a:p>
        </p:txBody>
      </p:sp>
      <p:pic>
        <p:nvPicPr>
          <p:cNvPr id="4" name="Google Shape;163;p2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495975" y="1261024"/>
            <a:ext cx="3352801" cy="4335951"/>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171" name="Google Shape;171;p27">
            <a:extLst>
              <a:ext uri="{C183D7F6-B498-43B3-948B-1728B52AA6E4}">
                <adec:decorative xmlns:adec="http://schemas.microsoft.com/office/drawing/2017/decorative" val="1"/>
              </a:ext>
            </a:extLst>
          </p:cNvPr>
          <p:cNvGrpSpPr/>
          <p:nvPr/>
        </p:nvGrpSpPr>
        <p:grpSpPr>
          <a:xfrm>
            <a:off x="7777693" y="1511772"/>
            <a:ext cx="3238836" cy="4115011"/>
            <a:chOff x="7777693" y="1511772"/>
            <a:chExt cx="3238836" cy="4115011"/>
          </a:xfrm>
        </p:grpSpPr>
        <p:pic>
          <p:nvPicPr>
            <p:cNvPr id="172" name="Google Shape;172;p27" title="Screen Shot 2025-04-08 at 2.21.28 PM.png"/>
            <p:cNvPicPr preferRelativeResize="0"/>
            <p:nvPr/>
          </p:nvPicPr>
          <p:blipFill rotWithShape="1">
            <a:blip r:embed="rId3">
              <a:alphaModFix/>
            </a:blip>
            <a:srcRect/>
            <a:stretch/>
          </p:blipFill>
          <p:spPr>
            <a:xfrm rot="121438">
              <a:off x="7956643" y="1654949"/>
              <a:ext cx="3059886" cy="3971834"/>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pic>
          <p:nvPicPr>
            <p:cNvPr id="173" name="Google Shape;173;p27" title="Screen Shot 2025-04-16 at 11.32.46 AM.png"/>
            <p:cNvPicPr preferRelativeResize="0"/>
            <p:nvPr/>
          </p:nvPicPr>
          <p:blipFill rotWithShape="1">
            <a:blip r:embed="rId4">
              <a:alphaModFix/>
            </a:blip>
            <a:srcRect l="149" r="149"/>
            <a:stretch/>
          </p:blipFill>
          <p:spPr>
            <a:xfrm>
              <a:off x="7777693" y="1511772"/>
              <a:ext cx="3059886" cy="397183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grpSp>
      <p:sp>
        <p:nvSpPr>
          <p:cNvPr id="170" name="Google Shape;170;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2400" dirty="0"/>
              <a:t>2. Coordinate phoneme awareness with grapheme knowledge</a:t>
            </a:r>
            <a:endParaRPr sz="2400" dirty="0"/>
          </a:p>
        </p:txBody>
      </p:sp>
      <p:sp>
        <p:nvSpPr>
          <p:cNvPr id="2" name="Text Placeholder 1">
            <a:extLst>
              <a:ext uri="{FF2B5EF4-FFF2-40B4-BE49-F238E27FC236}">
                <a16:creationId xmlns:a16="http://schemas.microsoft.com/office/drawing/2014/main" id="{E7DFDB91-FCA9-7733-BCBD-B6217C379F24}"/>
              </a:ext>
            </a:extLst>
          </p:cNvPr>
          <p:cNvSpPr>
            <a:spLocks noGrp="1"/>
          </p:cNvSpPr>
          <p:nvPr>
            <p:ph type="body" idx="1"/>
          </p:nvPr>
        </p:nvSpPr>
        <p:spPr>
          <a:xfrm>
            <a:off x="318344" y="2368817"/>
            <a:ext cx="6529330" cy="2634983"/>
          </a:xfrm>
        </p:spPr>
        <p:txBody>
          <a:bodyPr>
            <a:normAutofit fontScale="62500" lnSpcReduction="20000"/>
          </a:bodyPr>
          <a:lstStyle/>
          <a:p>
            <a:pPr marL="0" lvl="0" indent="0">
              <a:lnSpc>
                <a:spcPct val="115000"/>
              </a:lnSpc>
              <a:spcBef>
                <a:spcPts val="0"/>
              </a:spcBef>
              <a:buClr>
                <a:srgbClr val="000000"/>
              </a:buClr>
              <a:buSzPts val="2400"/>
              <a:buNone/>
            </a:pPr>
            <a:r>
              <a:rPr lang="en-US" b="1" dirty="0">
                <a:solidFill>
                  <a:srgbClr val="6E2405"/>
                </a:solidFill>
              </a:rPr>
              <a:t>Step 1: Phonemic Awareness (Phonemes)</a:t>
            </a:r>
          </a:p>
          <a:p>
            <a:pPr marL="0" lvl="0" indent="0">
              <a:lnSpc>
                <a:spcPct val="115000"/>
              </a:lnSpc>
              <a:spcBef>
                <a:spcPts val="3600"/>
              </a:spcBef>
              <a:buClr>
                <a:srgbClr val="000000"/>
              </a:buClr>
              <a:buSzPts val="2400"/>
              <a:buNone/>
            </a:pPr>
            <a:r>
              <a:rPr lang="en-US" b="1" dirty="0">
                <a:solidFill>
                  <a:srgbClr val="6E2405"/>
                </a:solidFill>
              </a:rPr>
              <a:t>Step 2: Phonics (Graphemes and Letter Names)</a:t>
            </a:r>
          </a:p>
          <a:p>
            <a:pPr marL="0" lvl="0" indent="0">
              <a:lnSpc>
                <a:spcPct val="115000"/>
              </a:lnSpc>
              <a:spcBef>
                <a:spcPts val="3600"/>
              </a:spcBef>
              <a:buClr>
                <a:srgbClr val="000000"/>
              </a:buClr>
              <a:buSzPts val="2400"/>
              <a:buNone/>
            </a:pPr>
            <a:r>
              <a:rPr lang="en-US" b="1" dirty="0">
                <a:solidFill>
                  <a:srgbClr val="6E2405"/>
                </a:solidFill>
              </a:rPr>
              <a:t>Step 3: Handwriting (Letter Formations)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a:extLst>
              <a:ext uri="{C183D7F6-B498-43B3-948B-1728B52AA6E4}">
                <adec:decorative xmlns:adec="http://schemas.microsoft.com/office/drawing/2017/decorative" val="1"/>
              </a:ext>
            </a:extLst>
          </p:cNvPr>
          <p:cNvSpPr/>
          <p:nvPr/>
        </p:nvSpPr>
        <p:spPr>
          <a:xfrm rot="679622">
            <a:off x="1504998" y="1428638"/>
            <a:ext cx="3352704" cy="4336069"/>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81" name="Google Shape;181;p28">
            <a:extLst>
              <a:ext uri="{C183D7F6-B498-43B3-948B-1728B52AA6E4}">
                <adec:decorative xmlns:adec="http://schemas.microsoft.com/office/drawing/2017/decorative" val="1"/>
              </a:ext>
            </a:extLst>
          </p:cNvPr>
          <p:cNvSpPr/>
          <p:nvPr/>
        </p:nvSpPr>
        <p:spPr>
          <a:xfrm rot="355613">
            <a:off x="1504980" y="1428679"/>
            <a:ext cx="3352722" cy="4335996"/>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84" name="Google Shape;184;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Building Phoneme Awareness: Know What Matters </a:t>
            </a:r>
            <a:br>
              <a:rPr lang="en-US" sz="3000" dirty="0"/>
            </a:br>
            <a:r>
              <a:rPr lang="en-US" sz="2400" dirty="0"/>
              <a:t>(3 of 3)</a:t>
            </a:r>
            <a:endParaRPr sz="2400" dirty="0"/>
          </a:p>
        </p:txBody>
      </p:sp>
      <p:pic>
        <p:nvPicPr>
          <p:cNvPr id="182" name="Google Shape;182;p28" descr="International Dyslexia Associations Building Phoneme Awareness: Know What Matters Screenshot of the front of the article."/>
          <p:cNvPicPr preferRelativeResize="0"/>
          <p:nvPr/>
        </p:nvPicPr>
        <p:blipFill rotWithShape="1">
          <a:blip r:embed="rId3">
            <a:alphaModFix/>
          </a:blip>
          <a:srcRect/>
          <a:stretch/>
        </p:blipFill>
        <p:spPr>
          <a:xfrm>
            <a:off x="1585550" y="1542975"/>
            <a:ext cx="3352801" cy="4335951"/>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49803"/>
              </a:srgbClr>
            </a:outerShdw>
          </a:effectLst>
        </p:spPr>
      </p:pic>
      <p:sp>
        <p:nvSpPr>
          <p:cNvPr id="3" name="Text Placeholder 2">
            <a:extLst>
              <a:ext uri="{FF2B5EF4-FFF2-40B4-BE49-F238E27FC236}">
                <a16:creationId xmlns:a16="http://schemas.microsoft.com/office/drawing/2014/main" id="{D6A34AC5-C6D9-C97B-2DB2-F1F12939D826}"/>
              </a:ext>
            </a:extLst>
          </p:cNvPr>
          <p:cNvSpPr>
            <a:spLocks noGrp="1"/>
          </p:cNvSpPr>
          <p:nvPr>
            <p:ph type="body" idx="2"/>
          </p:nvPr>
        </p:nvSpPr>
        <p:spPr>
          <a:xfrm>
            <a:off x="6096000" y="1267168"/>
            <a:ext cx="5843530" cy="4498057"/>
          </a:xfrm>
        </p:spPr>
        <p:txBody>
          <a:bodyPr>
            <a:normAutofit fontScale="47500" lnSpcReduction="20000"/>
          </a:bodyPr>
          <a:lstStyle/>
          <a:p>
            <a:pPr lvl="0" indent="-317500">
              <a:lnSpc>
                <a:spcPct val="115000"/>
              </a:lnSpc>
              <a:spcBef>
                <a:spcPts val="0"/>
              </a:spcBef>
              <a:buClr>
                <a:srgbClr val="1E4B74"/>
              </a:buClr>
              <a:buSzPts val="1400"/>
              <a:buFont typeface="Palatino Linotype"/>
              <a:buAutoNum type="arabicPeriod"/>
            </a:pPr>
            <a:r>
              <a:rPr lang="en-US" b="1" dirty="0">
                <a:solidFill>
                  <a:srgbClr val="1E4B74"/>
                </a:solidFill>
              </a:rPr>
              <a:t>Start phonemic awareness instruction early: </a:t>
            </a:r>
            <a:r>
              <a:rPr lang="en-US" dirty="0">
                <a:solidFill>
                  <a:srgbClr val="1E4B74"/>
                </a:solidFill>
              </a:rPr>
              <a:t>Begin with phonemic awareness instruction that focuses on phonemes while reducing time spent on broader phonological sensitivity tasks.</a:t>
            </a:r>
            <a:endParaRPr lang="en-US" b="1" dirty="0">
              <a:solidFill>
                <a:srgbClr val="1E4B74"/>
              </a:solidFill>
            </a:endParaRPr>
          </a:p>
          <a:p>
            <a:pPr lvl="0" indent="-317500">
              <a:lnSpc>
                <a:spcPct val="115000"/>
              </a:lnSpc>
              <a:spcBef>
                <a:spcPts val="3600"/>
              </a:spcBef>
              <a:buClr>
                <a:srgbClr val="1E4B74"/>
              </a:buClr>
              <a:buSzPts val="1400"/>
              <a:buFont typeface="Palatino Linotype"/>
              <a:buAutoNum type="arabicPeriod"/>
            </a:pPr>
            <a:r>
              <a:rPr lang="en-US" b="1" dirty="0">
                <a:solidFill>
                  <a:srgbClr val="1E4B74"/>
                </a:solidFill>
              </a:rPr>
              <a:t>Coordinate phoneme awareness with grapheme knowledge: </a:t>
            </a:r>
            <a:r>
              <a:rPr lang="en-US" dirty="0">
                <a:solidFill>
                  <a:srgbClr val="1E4B74"/>
                </a:solidFill>
              </a:rPr>
              <a:t>Integrate instruction on phoneme awareness with letter knowledge and handwriting to build foundational reading skills quickly and effectively.</a:t>
            </a:r>
            <a:endParaRPr lang="en-US" b="1" dirty="0">
              <a:solidFill>
                <a:srgbClr val="1E4B74"/>
              </a:solidFill>
            </a:endParaRPr>
          </a:p>
          <a:p>
            <a:pPr lvl="0" indent="-317500">
              <a:lnSpc>
                <a:spcPct val="115000"/>
              </a:lnSpc>
              <a:spcBef>
                <a:spcPts val="3600"/>
              </a:spcBef>
              <a:buClr>
                <a:srgbClr val="1E4B74"/>
              </a:buClr>
              <a:buSzPts val="1400"/>
              <a:buFont typeface="Palatino Linotype"/>
              <a:buAutoNum type="arabicPeriod"/>
            </a:pPr>
            <a:r>
              <a:rPr lang="en-US" b="1" dirty="0">
                <a:solidFill>
                  <a:srgbClr val="1E4B74"/>
                </a:solidFill>
              </a:rPr>
              <a:t>Target phoneme awareness at the student’s level: </a:t>
            </a:r>
            <a:r>
              <a:rPr lang="en-US" dirty="0">
                <a:solidFill>
                  <a:srgbClr val="1E4B74"/>
                </a:solidFill>
              </a:rPr>
              <a:t>Focus on initial, final, and medial phonemes, progressing from simple syllable words to more complex words as skills develop.</a:t>
            </a:r>
          </a:p>
        </p:txBody>
      </p:sp>
    </p:spTree>
  </p:cSld>
  <p:clrMapOvr>
    <a:masterClrMapping/>
  </p:clrMapOvr>
</p:sld>
</file>

<file path=ppt/theme/theme1.xml><?xml version="1.0" encoding="utf-8"?>
<a:theme xmlns:a="http://schemas.openxmlformats.org/drawingml/2006/main" name="NJDOE_TitleSlide">
  <a:themeElements>
    <a:clrScheme name="Custom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DJOE_Main">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3734</Words>
  <Application>Microsoft Office PowerPoint</Application>
  <PresentationFormat>Widescreen</PresentationFormat>
  <Paragraphs>203</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NJDOE_TitleSlide</vt:lpstr>
      <vt:lpstr>NDJOE_Main</vt:lpstr>
      <vt:lpstr>LEARning about Literacy: Professional Learning Community Series Session 1 - Phonological Awareness</vt:lpstr>
      <vt:lpstr>Session 1 - Phonological Awareness</vt:lpstr>
      <vt:lpstr>Text version of Scarborough’s Rope</vt:lpstr>
      <vt:lpstr>Building Phoneme Awareness: Know What Matters  (1 of 3)</vt:lpstr>
      <vt:lpstr>Start Phonemic Awareness Instruction Early (1 of 2)</vt:lpstr>
      <vt:lpstr>Start Phonemic Awareness Instruction Early ( 2 of 2)</vt:lpstr>
      <vt:lpstr>Building Phoneme Awareness: Know What Matters  (2 of 3)</vt:lpstr>
      <vt:lpstr>2. Coordinate phoneme awareness with grapheme knowledge</vt:lpstr>
      <vt:lpstr>Building Phoneme Awareness: Know What Matters  (3 of 3)</vt:lpstr>
      <vt:lpstr>What is a phoneme?</vt:lpstr>
      <vt:lpstr>How many phonemes are in these words?</vt:lpstr>
      <vt:lpstr>3. Target phoneme awareness at the student’s level</vt:lpstr>
      <vt:lpstr>Text Version: Target phoneme awareness at the student’s level</vt:lpstr>
      <vt:lpstr>Adapting to Student Needs</vt:lpstr>
      <vt:lpstr>Thanks for participating!</vt:lpstr>
      <vt:lpstr>Next Session in the PLC Series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PLC Session 1: Phonological Awareness</dc:title>
  <dc:creator>Natalie.Dougherty@doe.nj.gov</dc:creator>
  <cp:lastModifiedBy>Dougherty, Natalie</cp:lastModifiedBy>
  <cp:revision>2</cp:revision>
  <dcterms:modified xsi:type="dcterms:W3CDTF">2025-06-30T16:13:16Z</dcterms:modified>
</cp:coreProperties>
</file>