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15"/>
  </p:notesMasterIdLst>
  <p:sldIdLst>
    <p:sldId id="256" r:id="rId3"/>
    <p:sldId id="257" r:id="rId4"/>
    <p:sldId id="451" r:id="rId5"/>
    <p:sldId id="445" r:id="rId6"/>
    <p:sldId id="259" r:id="rId7"/>
    <p:sldId id="260" r:id="rId8"/>
    <p:sldId id="261" r:id="rId9"/>
    <p:sldId id="262" r:id="rId10"/>
    <p:sldId id="263" r:id="rId11"/>
    <p:sldId id="264" r:id="rId12"/>
    <p:sldId id="265" r:id="rId13"/>
    <p:sldId id="266" r:id="rId14"/>
  </p:sldIdLst>
  <p:sldSz cx="12192000" cy="6858000"/>
  <p:notesSz cx="7023100" cy="9309100"/>
  <p:embeddedFontLst>
    <p:embeddedFont>
      <p:font typeface="Montserrat" panose="00000500000000000000" pitchFamily="2" charset="0"/>
      <p:regular r:id="rId16"/>
      <p:bold r:id="rId17"/>
      <p:italic r:id="rId18"/>
      <p:boldItalic r:id="rId19"/>
    </p:embeddedFont>
    <p:embeddedFont>
      <p:font typeface="Palatino Linotype" panose="02040502050505030304" pitchFamily="18"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ORAH LYNAM" initials="" lastIdx="1" clrIdx="0"/>
  <p:cmAuthor id="1" name="Thomas, Elizabeth" initials="ET" lastIdx="3" clrIdx="1">
    <p:extLst>
      <p:ext uri="{19B8F6BF-5375-455C-9EA6-DF929625EA0E}">
        <p15:presenceInfo xmlns:p15="http://schemas.microsoft.com/office/powerpoint/2012/main" userId="S::ethomas@doe.nj.gov::ecf9b76d-2424-407e-a49b-ad172b417e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4B74"/>
    <a:srgbClr val="946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52" d="100"/>
          <a:sy n="52" d="100"/>
        </p:scale>
        <p:origin x="480" y="48"/>
      </p:cViewPr>
      <p:guideLst/>
    </p:cSldViewPr>
  </p:slideViewPr>
  <p:outlineViewPr>
    <p:cViewPr>
      <p:scale>
        <a:sx n="33" d="100"/>
        <a:sy n="33" d="100"/>
      </p:scale>
      <p:origin x="0" y="-33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25" rIns="93300" bIns="466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25" rIns="93300" bIns="466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25" rIns="93300" bIns="466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rive.google.com/file/d/1M8uiCJ-S4cNbowAhHACQniCMoRqHWB84/view?usp=drive_lin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itell.org/Language-and-Country-Project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sz="1100" b="1" dirty="0">
                <a:latin typeface="Arial"/>
                <a:ea typeface="Arial"/>
                <a:cs typeface="Arial"/>
                <a:sym typeface="Arial"/>
              </a:rPr>
              <a:t>Facilitator Narration: </a:t>
            </a:r>
            <a:r>
              <a:rPr lang="en-US" dirty="0"/>
              <a:t>Welcome! We’re excited to have you join us for this second session in our Professional Learning Community Series. Today, we’ll be looking to strengthen our instructional practices based on the latest research in phonics and word analysis instruction.</a:t>
            </a:r>
            <a:endParaRPr dirty="0"/>
          </a:p>
        </p:txBody>
      </p:sp>
      <p:sp>
        <p:nvSpPr>
          <p:cNvPr id="116" name="Google Shape;116;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9: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b="1" dirty="0"/>
              <a:t>Facilitator Narration: </a:t>
            </a:r>
            <a:r>
              <a:rPr lang="en-US" dirty="0"/>
              <a:t>This brings us to the end of our session today! If you are interested to learn more about phonics including decoding and encoding instruction and assessment, you can enroll in the NJ Department of Education’s free SISEP online learning module titled Foundational Knowledge in Phonics.</a:t>
            </a:r>
            <a:endParaRPr dirty="0"/>
          </a:p>
        </p:txBody>
      </p:sp>
      <p:sp>
        <p:nvSpPr>
          <p:cNvPr id="218" name="Google Shape;218;p9: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0:notes"/>
          <p:cNvSpPr txBox="1">
            <a:spLocks noGrp="1"/>
          </p:cNvSpPr>
          <p:nvPr>
            <p:ph type="body" idx="1"/>
          </p:nvPr>
        </p:nvSpPr>
        <p:spPr>
          <a:xfrm>
            <a:off x="702310" y="4480004"/>
            <a:ext cx="5618480" cy="3665611"/>
          </a:xfrm>
          <a:prstGeom prst="rect">
            <a:avLst/>
          </a:prstGeom>
          <a:noFill/>
          <a:ln>
            <a:noFill/>
          </a:ln>
        </p:spPr>
        <p:txBody>
          <a:bodyPr spcFirstLastPara="1" wrap="square" lIns="93300" tIns="46625" rIns="93300" bIns="46625" anchor="t" anchorCtr="0">
            <a:noAutofit/>
          </a:bodyPr>
          <a:lstStyle/>
          <a:p>
            <a:pPr marL="0" lvl="0" indent="0" algn="l" rtl="0">
              <a:lnSpc>
                <a:spcPct val="115000"/>
              </a:lnSpc>
              <a:spcBef>
                <a:spcPts val="0"/>
              </a:spcBef>
              <a:spcAft>
                <a:spcPts val="0"/>
              </a:spcAft>
              <a:buSzPts val="1400"/>
              <a:buNone/>
            </a:pPr>
            <a:r>
              <a:rPr lang="en-US" b="1"/>
              <a:t>Facilitator Narration: </a:t>
            </a:r>
            <a:r>
              <a:rPr lang="en-US"/>
              <a:t>Up next is Session 3 Fluency as the Bridge to Comprehension. This PLC session will focus on best practices in building students’ fluency in support of reading comprehension. We will meet on [add date and time]. See you then!</a:t>
            </a:r>
            <a:endParaRPr/>
          </a:p>
        </p:txBody>
      </p:sp>
      <p:sp>
        <p:nvSpPr>
          <p:cNvPr id="227" name="Google Shape;227;p10:notes"/>
          <p:cNvSpPr txBox="1">
            <a:spLocks noGrp="1"/>
          </p:cNvSpPr>
          <p:nvPr>
            <p:ph type="sldNum" idx="12"/>
          </p:nvPr>
        </p:nvSpPr>
        <p:spPr>
          <a:xfrm>
            <a:off x="3978132" y="8842029"/>
            <a:ext cx="3043343" cy="466982"/>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6ee22db4d_2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356ee22db4d_2_0: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234" name="Google Shape;234;g356ee22db4d_2_0: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b="1"/>
              <a:t>Facilitator Narration: </a:t>
            </a:r>
            <a:r>
              <a:rPr lang="en-US"/>
              <a:t>Before we get started, let’s take a moment to immerse ourselves into the experience of making meaning from text. Here you will see a short passage that has been manipulated to simulate what it might be like for a student attempting to read a passage that is only approximately 80% decodable to them. This is not a perfect simulation but let’s give it a try. Read the passage to yourself and then let’s discuss what it’s about.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Activity (5-10 minutes): </a:t>
            </a:r>
            <a:r>
              <a:rPr lang="en-US"/>
              <a:t>Community members read the passage and discuss it.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i="1"/>
              <a:t>Note to Facilitator:</a:t>
            </a:r>
            <a:r>
              <a:rPr lang="en-US"/>
              <a:t> Prompt the discussion to focus on the strategies members need to rely on when decoding isn’t a stable option. Ask how much cognitive energy they are spending to try to make sense of the passage. Prompt for the types of behaviors that may arise in students when the cognitive load is too much with certain types of passages or begin a discussion about the types of texts that are given to students of varying decoding abilities.</a:t>
            </a:r>
            <a:endParaRPr/>
          </a:p>
          <a:p>
            <a:pPr marL="0" lvl="0" indent="0" algn="l" rtl="0">
              <a:lnSpc>
                <a:spcPct val="100000"/>
              </a:lnSpc>
              <a:spcBef>
                <a:spcPts val="0"/>
              </a:spcBef>
              <a:spcAft>
                <a:spcPts val="0"/>
              </a:spcAft>
              <a:buSzPts val="1400"/>
              <a:buNone/>
            </a:pPr>
            <a:endParaRPr/>
          </a:p>
        </p:txBody>
      </p:sp>
      <p:sp>
        <p:nvSpPr>
          <p:cNvPr id="124" name="Google Shape;124;p2: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4FE13C14-8F94-AFF9-A036-0F06A6393D9D}"/>
            </a:ext>
          </a:extLst>
        </p:cNvPr>
        <p:cNvGrpSpPr/>
        <p:nvPr/>
      </p:nvGrpSpPr>
      <p:grpSpPr>
        <a:xfrm>
          <a:off x="0" y="0"/>
          <a:ext cx="0" cy="0"/>
          <a:chOff x="0" y="0"/>
          <a:chExt cx="0" cy="0"/>
        </a:xfrm>
      </p:grpSpPr>
      <p:sp>
        <p:nvSpPr>
          <p:cNvPr id="122" name="Google Shape;122;p2:notes">
            <a:extLst>
              <a:ext uri="{FF2B5EF4-FFF2-40B4-BE49-F238E27FC236}">
                <a16:creationId xmlns:a16="http://schemas.microsoft.com/office/drawing/2014/main" id="{E8D7AEA6-51E4-4298-2A59-9434DF77EB01}"/>
              </a:ext>
            </a:extLst>
          </p:cNvPr>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100" b="1" dirty="0">
                <a:latin typeface="Arial"/>
                <a:ea typeface="Arial"/>
                <a:cs typeface="Arial"/>
                <a:sym typeface="Arial"/>
              </a:rPr>
              <a:t>Facilitator Narration: </a:t>
            </a:r>
            <a:r>
              <a:rPr lang="en-US" sz="1100" dirty="0">
                <a:latin typeface="Arial"/>
                <a:ea typeface="Arial"/>
                <a:cs typeface="Arial"/>
                <a:sym typeface="Arial"/>
              </a:rPr>
              <a:t>Nice discussion! Now, returning to Scarborough’s Reading Rope image, in this session we will be exploring an important word recognition skill, </a:t>
            </a:r>
            <a:r>
              <a:rPr lang="en-US" sz="1100" b="1" dirty="0">
                <a:latin typeface="Arial"/>
                <a:ea typeface="Arial"/>
                <a:cs typeface="Arial"/>
                <a:sym typeface="Arial"/>
              </a:rPr>
              <a:t>Decoding </a:t>
            </a:r>
            <a:r>
              <a:rPr lang="en-US" sz="1100" dirty="0">
                <a:latin typeface="Arial"/>
                <a:ea typeface="Arial"/>
                <a:cs typeface="Arial"/>
                <a:sym typeface="Arial"/>
              </a:rPr>
              <a:t>as well as its reciprocal skill, encoding (otherwise known as spelling).</a:t>
            </a:r>
          </a:p>
        </p:txBody>
      </p:sp>
      <p:sp>
        <p:nvSpPr>
          <p:cNvPr id="123" name="Google Shape;123;p2:notes">
            <a:extLst>
              <a:ext uri="{FF2B5EF4-FFF2-40B4-BE49-F238E27FC236}">
                <a16:creationId xmlns:a16="http://schemas.microsoft.com/office/drawing/2014/main" id="{C29CF321-EEAF-A994-771A-44C4AB458D2A}"/>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1103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4</a:t>
            </a:fld>
            <a:endParaRPr lang="en-US"/>
          </a:p>
        </p:txBody>
      </p:sp>
    </p:spTree>
    <p:extLst>
      <p:ext uri="{BB962C8B-B14F-4D97-AF65-F5344CB8AC3E}">
        <p14:creationId xmlns:p14="http://schemas.microsoft.com/office/powerpoint/2010/main" val="875321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4: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b="1"/>
              <a:t>Facilitator Narration: </a:t>
            </a:r>
            <a:r>
              <a:rPr lang="en-US"/>
              <a:t>In just this brief simulation, we can see how important decoding skills are to make meaning from text; however, we can also see that the skills in the upper strand of Scarborough’s rope are also critically important. It’s important to remember that even when students can accurately decode (pronounce) the words on the page, if they do not already have the meaning of those words in their mental vocabulary it will similarly impact their meaning making abilities. Imagine trying to build a mental model of this passage if you’ve never been to or heard the words </a:t>
            </a:r>
            <a:r>
              <a:rPr lang="en-US" i="1"/>
              <a:t>aquarium</a:t>
            </a:r>
            <a:r>
              <a:rPr lang="en-US"/>
              <a:t>, </a:t>
            </a:r>
            <a:r>
              <a:rPr lang="en-US" i="1"/>
              <a:t>tank</a:t>
            </a:r>
            <a:r>
              <a:rPr lang="en-US"/>
              <a:t>, or </a:t>
            </a:r>
            <a:r>
              <a:rPr lang="en-US" i="1"/>
              <a:t>tunnel</a:t>
            </a:r>
            <a:r>
              <a:rPr lang="en-US"/>
              <a:t>, or if the names of the sea creatures in your home language are different. As we discuss decoding and encoding in this PLC session, we will remember the importance of simultaneously building students’ skills across all strands of the reading rope.</a:t>
            </a: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en-US" b="1"/>
              <a:t>Full Passage: </a:t>
            </a:r>
            <a:r>
              <a:rPr lang="en-US"/>
              <a:t>Last weekend, I visited the aquarium. The tanks glowed a soft blue hue. The first thing I saw was a group of fish swimming in the display. Some had colorful patterns, while others were big and striped.</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As I walked deeper into the building, I saw jellyfish drifting like ghosts in the water. My favorite part of the day was watching the sharks glide silently through the water in the big tunnel where fish swam above and around us.</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SzPts val="1400"/>
              <a:buNone/>
            </a:pPr>
            <a:r>
              <a:rPr lang="en-US"/>
              <a:t>At the end of the visit, we stopped at the touch tank, where I got to touch a starfish and a small stingray. It was exciting to see so many creatures up close. I learned a lot about ocean life and can’t wait to go back.</a:t>
            </a:r>
            <a:endParaRPr/>
          </a:p>
          <a:p>
            <a:pPr marL="0" lvl="0" indent="0" algn="l" rtl="0">
              <a:lnSpc>
                <a:spcPct val="100000"/>
              </a:lnSpc>
              <a:spcBef>
                <a:spcPts val="0"/>
              </a:spcBef>
              <a:spcAft>
                <a:spcPts val="0"/>
              </a:spcAft>
              <a:buSzPts val="1400"/>
              <a:buNone/>
            </a:pPr>
            <a:endParaRPr/>
          </a:p>
        </p:txBody>
      </p:sp>
      <p:sp>
        <p:nvSpPr>
          <p:cNvPr id="141" name="Google Shape;141;p4: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b="1" dirty="0"/>
              <a:t>Facilitator Narration: </a:t>
            </a:r>
            <a:r>
              <a:rPr lang="en-US" dirty="0"/>
              <a:t>As a pre-work activity for this session, we watched the brief video </a:t>
            </a:r>
            <a:r>
              <a:rPr lang="en-US" i="1" u="sng" dirty="0">
                <a:solidFill>
                  <a:schemeClr val="hlink"/>
                </a:solidFill>
                <a:hlinkClick r:id="rId3"/>
              </a:rPr>
              <a:t>Decoding &amp; Encoding: Reciprocal Skills</a:t>
            </a:r>
            <a:r>
              <a:rPr lang="en-US" dirty="0"/>
              <a:t>. Reading (decoding) and spelling (encoding) are two sides of the same coin—this is known as the reciprocity between decoding and encoding. Can I get two volunteers, one to describe the decoding process and the other to describe the encoding process?</a:t>
            </a:r>
            <a:endParaRPr dirty="0"/>
          </a:p>
          <a:p>
            <a:pPr marL="0" lvl="0" indent="0" algn="l" rtl="0">
              <a:lnSpc>
                <a:spcPct val="100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en-US" sz="1100" b="1" i="1" dirty="0">
                <a:latin typeface="Arial"/>
                <a:ea typeface="Arial"/>
                <a:cs typeface="Arial"/>
                <a:sym typeface="Arial"/>
              </a:rPr>
              <a:t>Note to Facilitator</a:t>
            </a:r>
            <a:r>
              <a:rPr lang="en-US" sz="1100" b="1" dirty="0">
                <a:latin typeface="Arial"/>
                <a:ea typeface="Arial"/>
                <a:cs typeface="Arial"/>
                <a:sym typeface="Arial"/>
              </a:rPr>
              <a:t>:</a:t>
            </a:r>
            <a:r>
              <a:rPr lang="en-US" sz="1100" dirty="0">
                <a:latin typeface="Arial"/>
                <a:ea typeface="Arial"/>
                <a:cs typeface="Arial"/>
                <a:sym typeface="Arial"/>
              </a:rPr>
              <a:t> You might also consider watching the video together</a:t>
            </a:r>
            <a:endParaRPr dirty="0">
              <a:solidFill>
                <a:srgbClr val="FF0000"/>
              </a:solidFill>
            </a:endParaRPr>
          </a:p>
          <a:p>
            <a:pPr marL="0" lvl="0" indent="0" algn="l" rtl="0">
              <a:lnSpc>
                <a:spcPct val="100000"/>
              </a:lnSpc>
              <a:spcBef>
                <a:spcPts val="0"/>
              </a:spcBef>
              <a:spcAft>
                <a:spcPts val="0"/>
              </a:spcAft>
              <a:buSzPts val="1400"/>
              <a:buNone/>
            </a:pPr>
            <a:endParaRPr dirty="0"/>
          </a:p>
          <a:p>
            <a:pPr marL="0" lvl="0" indent="0" algn="l" rtl="0">
              <a:lnSpc>
                <a:spcPct val="115000"/>
              </a:lnSpc>
              <a:spcBef>
                <a:spcPts val="0"/>
              </a:spcBef>
              <a:spcAft>
                <a:spcPts val="0"/>
              </a:spcAft>
              <a:buSzPts val="1400"/>
              <a:buNone/>
            </a:pPr>
            <a:r>
              <a:rPr lang="en-US" b="1" dirty="0"/>
              <a:t>Volunteers Explain: </a:t>
            </a:r>
            <a:r>
              <a:rPr lang="en-US" dirty="0"/>
              <a:t>Decoding requires the reader to look at a string of printed letters, identify the graphemes present, and then map those graphemes to the appropriate phonemes in order to pronounce the word and connect to meaning while reading. Encoding requires the writer to segment the word they want to write into its individual phonemes, and then map those sounds to their respective graphemes </a:t>
            </a:r>
            <a:r>
              <a:rPr lang="en-US" sz="1100" dirty="0">
                <a:latin typeface="Arial"/>
                <a:ea typeface="Arial"/>
                <a:cs typeface="Arial"/>
                <a:sym typeface="Arial"/>
              </a:rPr>
              <a:t>in order to write the letters that make up the word they are intending to spell.</a:t>
            </a:r>
            <a:endParaRPr sz="1100" dirty="0">
              <a:latin typeface="Arial"/>
              <a:ea typeface="Arial"/>
              <a:cs typeface="Arial"/>
              <a:sym typeface="Arial"/>
            </a:endParaRPr>
          </a:p>
        </p:txBody>
      </p:sp>
      <p:sp>
        <p:nvSpPr>
          <p:cNvPr id="148" name="Google Shape;148;p5: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6: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t>Facilitator Narration: </a:t>
            </a:r>
            <a:r>
              <a:rPr lang="en-US"/>
              <a:t>Both reading and spelling rely on the same sound-symbol (phoneme-grapheme) correspondences. When students practice one skill, it strengthens their skills in the other. Now let’s take a closer look at how a structured literacy approach to phonics instruction leverages this relationship.</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[Play video  </a:t>
            </a:r>
            <a:r>
              <a:rPr lang="en-US" b="1"/>
              <a:t>PLC Series Video - The Structured Literacy Lesson Plan</a:t>
            </a:r>
            <a:r>
              <a:rPr lang="en-US"/>
              <a: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b="1"/>
              <a:t>Optional Activity:</a:t>
            </a:r>
            <a:r>
              <a:rPr lang="en-US"/>
              <a:t> Provide a copy of the current lesson plan being used in your school/district for phonics instruction. Have community members compare it to the sample lesson plan reviewed here. Even though the structure and routines may be a little different, discuss where and how the phoneme awareness and phonics skills are being integrated and identify where the I do, You do, We do routine explicitly addresses decoding and encoding skill development.</a:t>
            </a:r>
            <a:endParaRPr/>
          </a:p>
        </p:txBody>
      </p:sp>
      <p:sp>
        <p:nvSpPr>
          <p:cNvPr id="193" name="Google Shape;193;p6: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7: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b="1"/>
              <a:t>Facilitator Narration: </a:t>
            </a:r>
            <a:r>
              <a:rPr lang="en-US"/>
              <a:t>In the last PLC session, we explored the 3 step instructional routine for introducing the phoneme-grapheme correspondence - consonant digraph </a:t>
            </a:r>
            <a:r>
              <a:rPr lang="en-US" b="1"/>
              <a:t>ch</a:t>
            </a:r>
            <a:r>
              <a:rPr lang="en-US"/>
              <a:t> representing /ch/. Now let’s take a look at the instructional routine that would support students in understanding and analyzing word patterns that inform the options for spelling final /ch/ in words.</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Activity (5-10 minutes): </a:t>
            </a:r>
            <a:r>
              <a:rPr lang="en-US"/>
              <a:t>Distribute copies of the </a:t>
            </a:r>
            <a:r>
              <a:rPr lang="en-US" i="1"/>
              <a:t>Instructional Routine: Teaching Spelling Patterns</a:t>
            </a:r>
            <a:r>
              <a:rPr lang="en-US"/>
              <a:t> to all community members. Ask community members to pair off and review the routine. Community members may choose to role play the instructional routine or just review individually in preparation for discussion.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Prompt with questions as needed:</a:t>
            </a:r>
            <a:endParaRPr/>
          </a:p>
          <a:p>
            <a:pPr marL="457200" lvl="0" indent="-317500" algn="l" rtl="0">
              <a:lnSpc>
                <a:spcPct val="100000"/>
              </a:lnSpc>
              <a:spcBef>
                <a:spcPts val="0"/>
              </a:spcBef>
              <a:spcAft>
                <a:spcPts val="0"/>
              </a:spcAft>
              <a:buSzPts val="1400"/>
              <a:buChar char="●"/>
            </a:pPr>
            <a:r>
              <a:rPr lang="en-US"/>
              <a:t>This routine provides a general framework for helping students understand that they need to think flexibly when spelling words that contain phonemes that can be spelled with different graphemes. Analyzing the position of phonemes and the spelling patterns in words is one way to assist students in making informed choices when spelling. What did you notice about the instructional routine? </a:t>
            </a:r>
            <a:endParaRPr/>
          </a:p>
          <a:p>
            <a:pPr marL="457200" lvl="0" indent="-317500" algn="l" rtl="0">
              <a:lnSpc>
                <a:spcPct val="100000"/>
              </a:lnSpc>
              <a:spcBef>
                <a:spcPts val="0"/>
              </a:spcBef>
              <a:spcAft>
                <a:spcPts val="0"/>
              </a:spcAft>
              <a:buSzPts val="1400"/>
              <a:buChar char="●"/>
            </a:pPr>
            <a:r>
              <a:rPr lang="en-US"/>
              <a:t>Does our current phonics program have a similar routine for analyzing word patterns to support students’ spelling?</a:t>
            </a:r>
            <a:endParaRPr/>
          </a:p>
          <a:p>
            <a:pPr marL="457200" lvl="0" indent="-317500" algn="l" rtl="0">
              <a:lnSpc>
                <a:spcPct val="100000"/>
              </a:lnSpc>
              <a:spcBef>
                <a:spcPts val="0"/>
              </a:spcBef>
              <a:spcAft>
                <a:spcPts val="0"/>
              </a:spcAft>
              <a:buSzPts val="1400"/>
              <a:buChar char="●"/>
            </a:pPr>
            <a:r>
              <a:rPr lang="en-US"/>
              <a:t>How can this new routine be implemented to improve our current phonics program or to help better coordinate decoding and encoding instruction?</a:t>
            </a:r>
            <a:endParaRPr/>
          </a:p>
          <a:p>
            <a:pPr marL="457200" lvl="0" indent="-317500" algn="l" rtl="0">
              <a:lnSpc>
                <a:spcPct val="100000"/>
              </a:lnSpc>
              <a:spcBef>
                <a:spcPts val="0"/>
              </a:spcBef>
              <a:spcAft>
                <a:spcPts val="0"/>
              </a:spcAft>
              <a:buSzPts val="1400"/>
              <a:buChar char="●"/>
            </a:pPr>
            <a:r>
              <a:rPr lang="en-US"/>
              <a:t>For older students, how could a similar type of instructional routine be used to integrate word pronunciations, spellings, and meanings during advanced word study or vocabulary instruction? For example, an adaptation could be used when introducing the different spelling patterns for the final syllable /shən/ in words built with the suffixes </a:t>
            </a:r>
            <a:r>
              <a:rPr lang="en-US" i="1"/>
              <a:t>-ion</a:t>
            </a:r>
            <a:r>
              <a:rPr lang="en-US"/>
              <a:t> and </a:t>
            </a:r>
            <a:r>
              <a:rPr lang="en-US" i="1"/>
              <a:t>-ian</a:t>
            </a:r>
            <a:r>
              <a:rPr lang="en-US"/>
              <a:t> (e.g., pollution, mansion, discussion, musician).</a:t>
            </a:r>
            <a:endParaRPr/>
          </a:p>
        </p:txBody>
      </p:sp>
      <p:sp>
        <p:nvSpPr>
          <p:cNvPr id="200" name="Google Shape;200;p7: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8: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t>Facilitator Narration: </a:t>
            </a:r>
            <a:r>
              <a:rPr lang="en-US" dirty="0"/>
              <a:t>As educators, it's important to recognize that when students come to school speaking a different language or dialect than the variation of American English used in the classroom, they face additional language and cognitive demands—especially during reading instruction, which relies heavily on a standardized version of English phonology and orthography.</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Multilingual learners, for example, must become consciously aware of the phoneme-grapheme correspondences in English, including those that may be different or not exist in their home language. This process takes time and explicit support. Also, although we know all students need to have the words they decode in their mental vocabularies in order to make meaning, students learning English will need additional supports to build strong vocabulary knowledge in English.</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Similarly, students who speak a different English dialect, may use rule-governed phoneme-grapheme correspondences that differ from those used in reading instruction. These are not 'errors,' but features of a valid language variety that need to be explicitly explained during spelling instruction.</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SzPts val="1400"/>
              <a:buNone/>
            </a:pPr>
            <a:r>
              <a:rPr lang="en-US" dirty="0"/>
              <a:t>Understanding and honoring these differences allows us to tailor instruction in a way that is respectful, effective, and inclusive.</a:t>
            </a:r>
            <a:endParaRPr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SzPts val="1400"/>
              <a:buNone/>
            </a:pPr>
            <a:r>
              <a:rPr lang="en-US" dirty="0"/>
              <a:t>Also, students with disabilities may need additional scaffolding to support any weaknesses in phonological or orthographic processing.</a:t>
            </a:r>
            <a:endParaRPr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SzPts val="1400"/>
              <a:buNone/>
            </a:pPr>
            <a:r>
              <a:rPr lang="en-US" b="1" dirty="0"/>
              <a:t>Optional Question: </a:t>
            </a:r>
            <a:r>
              <a:rPr lang="en-US" dirty="0"/>
              <a:t>How can we prepare ourselves to deliver instruction that supports students whose home language or dialect differs from the phonological or orthographic representations of our school reading instruction? </a:t>
            </a:r>
            <a:endParaRPr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SzPts val="1400"/>
              <a:buNone/>
            </a:pPr>
            <a:r>
              <a:rPr lang="en-US" sz="1100" b="1" i="1" dirty="0">
                <a:latin typeface="Arial"/>
                <a:ea typeface="Arial"/>
                <a:cs typeface="Arial"/>
                <a:sym typeface="Arial"/>
              </a:rPr>
              <a:t>Note to Facilitator</a:t>
            </a:r>
            <a:r>
              <a:rPr lang="en-US" sz="1100" b="1" dirty="0">
                <a:latin typeface="Arial"/>
                <a:ea typeface="Arial"/>
                <a:cs typeface="Arial"/>
                <a:sym typeface="Arial"/>
              </a:rPr>
              <a:t>:</a:t>
            </a:r>
            <a:r>
              <a:rPr lang="en-US" dirty="0"/>
              <a:t> Another resource for becoming informed of language variations is the Rhode Island Teachers of English Language Learners </a:t>
            </a:r>
            <a:r>
              <a:rPr lang="en-US" u="sng" dirty="0">
                <a:solidFill>
                  <a:schemeClr val="hlink"/>
                </a:solidFill>
                <a:hlinkClick r:id="rId3"/>
              </a:rPr>
              <a:t>Language and Country Projects</a:t>
            </a:r>
            <a:r>
              <a:rPr lang="en-US" dirty="0"/>
              <a:t>.</a:t>
            </a:r>
            <a:endParaRPr dirty="0"/>
          </a:p>
          <a:p>
            <a:pPr marL="0" lvl="0" indent="0" algn="l" rtl="0">
              <a:lnSpc>
                <a:spcPct val="115000"/>
              </a:lnSpc>
              <a:spcBef>
                <a:spcPts val="0"/>
              </a:spcBef>
              <a:spcAft>
                <a:spcPts val="0"/>
              </a:spcAft>
              <a:buSzPts val="1400"/>
              <a:buNone/>
            </a:pPr>
            <a:endParaRPr dirty="0"/>
          </a:p>
        </p:txBody>
      </p:sp>
      <p:sp>
        <p:nvSpPr>
          <p:cNvPr id="210" name="Google Shape;210;p8: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_TItl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0" y="2037850"/>
            <a:ext cx="12191999" cy="1282447"/>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6E2405"/>
              </a:buClr>
              <a:buSzPts val="5400"/>
              <a:buFont typeface="Palatino Linotype"/>
              <a:buNone/>
              <a:defRPr sz="5400" b="1" i="0" u="none" strike="noStrike" cap="none">
                <a:solidFill>
                  <a:srgbClr val="6E2405"/>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subTitle" idx="1"/>
          </p:nvPr>
        </p:nvSpPr>
        <p:spPr>
          <a:xfrm>
            <a:off x="1" y="3654080"/>
            <a:ext cx="12191998" cy="2198080"/>
          </a:xfrm>
          <a:prstGeom prst="rect">
            <a:avLst/>
          </a:prstGeom>
          <a:noFill/>
          <a:ln>
            <a:noFill/>
          </a:ln>
        </p:spPr>
        <p:txBody>
          <a:bodyPr spcFirstLastPara="1" wrap="square" lIns="91425" tIns="45700" rIns="91425" bIns="45700" anchor="t" anchorCtr="0">
            <a:normAutofit/>
          </a:bodyPr>
          <a:lstStyle>
            <a:lvl1pPr lvl="0" algn="ctr">
              <a:lnSpc>
                <a:spcPct val="108000"/>
              </a:lnSpc>
              <a:spcBef>
                <a:spcPts val="1000"/>
              </a:spcBef>
              <a:spcAft>
                <a:spcPts val="0"/>
              </a:spcAft>
              <a:buClr>
                <a:schemeClr val="dk1"/>
              </a:buClr>
              <a:buSzPts val="2800"/>
              <a:buNone/>
              <a:defRPr sz="2800"/>
            </a:lvl1pPr>
            <a:lvl2pPr lvl="1" algn="ctr">
              <a:lnSpc>
                <a:spcPct val="108000"/>
              </a:lnSpc>
              <a:spcBef>
                <a:spcPts val="1400"/>
              </a:spcBef>
              <a:spcAft>
                <a:spcPts val="0"/>
              </a:spcAft>
              <a:buClr>
                <a:schemeClr val="dk1"/>
              </a:buClr>
              <a:buSzPts val="1500"/>
              <a:buNone/>
              <a:defRPr sz="1500"/>
            </a:lvl2pPr>
            <a:lvl3pPr lvl="2" algn="ctr">
              <a:lnSpc>
                <a:spcPct val="108000"/>
              </a:lnSpc>
              <a:spcBef>
                <a:spcPts val="1400"/>
              </a:spcBef>
              <a:spcAft>
                <a:spcPts val="0"/>
              </a:spcAft>
              <a:buClr>
                <a:schemeClr val="dk1"/>
              </a:buClr>
              <a:buSzPts val="1350"/>
              <a:buNone/>
              <a:defRPr sz="1350"/>
            </a:lvl3pPr>
            <a:lvl4pPr lvl="3" algn="ctr">
              <a:lnSpc>
                <a:spcPct val="108000"/>
              </a:lnSpc>
              <a:spcBef>
                <a:spcPts val="1400"/>
              </a:spcBef>
              <a:spcAft>
                <a:spcPts val="0"/>
              </a:spcAft>
              <a:buClr>
                <a:schemeClr val="dk1"/>
              </a:buClr>
              <a:buSzPts val="1200"/>
              <a:buNone/>
              <a:defRPr sz="1200"/>
            </a:lvl4pPr>
            <a:lvl5pPr lvl="4" algn="ctr">
              <a:lnSpc>
                <a:spcPct val="108000"/>
              </a:lnSpc>
              <a:spcBef>
                <a:spcPts val="1400"/>
              </a:spcBef>
              <a:spcAft>
                <a:spcPts val="0"/>
              </a:spcAft>
              <a:buClr>
                <a:schemeClr val="dk1"/>
              </a:buClr>
              <a:buSzPts val="1200"/>
              <a:buNone/>
              <a:defRPr sz="1200"/>
            </a:lvl5pPr>
            <a:lvl6pPr lvl="5" algn="ctr">
              <a:lnSpc>
                <a:spcPct val="90000"/>
              </a:lnSpc>
              <a:spcBef>
                <a:spcPts val="14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_Content_Subtitles">
  <p:cSld name="1_Two_Content_Subtitles">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body" idx="1"/>
          </p:nvPr>
        </p:nvSpPr>
        <p:spPr>
          <a:xfrm>
            <a:off x="146291" y="1138548"/>
            <a:ext cx="11890271"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12"/>
          <p:cNvSpPr txBox="1">
            <a:spLocks noGrp="1"/>
          </p:cNvSpPr>
          <p:nvPr>
            <p:ph type="body" idx="2"/>
          </p:nvPr>
        </p:nvSpPr>
        <p:spPr>
          <a:xfrm>
            <a:off x="146292" y="1962460"/>
            <a:ext cx="11890272" cy="1433759"/>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2"/>
          <p:cNvSpPr txBox="1">
            <a:spLocks noGrp="1"/>
          </p:cNvSpPr>
          <p:nvPr>
            <p:ph type="body" idx="3"/>
          </p:nvPr>
        </p:nvSpPr>
        <p:spPr>
          <a:xfrm>
            <a:off x="146290" y="3603812"/>
            <a:ext cx="11890271"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12"/>
          <p:cNvSpPr txBox="1">
            <a:spLocks noGrp="1"/>
          </p:cNvSpPr>
          <p:nvPr>
            <p:ph type="body" idx="4"/>
          </p:nvPr>
        </p:nvSpPr>
        <p:spPr>
          <a:xfrm>
            <a:off x="155436" y="4439797"/>
            <a:ext cx="11890272" cy="1522429"/>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2"/>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_Content">
  <p:cSld name="Three_Conten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body" idx="1"/>
          </p:nvPr>
        </p:nvSpPr>
        <p:spPr>
          <a:xfrm>
            <a:off x="176270" y="1429017"/>
            <a:ext cx="3800820" cy="4498057"/>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3"/>
          <p:cNvSpPr txBox="1">
            <a:spLocks noGrp="1"/>
          </p:cNvSpPr>
          <p:nvPr>
            <p:ph type="body" idx="2"/>
          </p:nvPr>
        </p:nvSpPr>
        <p:spPr>
          <a:xfrm>
            <a:off x="4195590" y="1429017"/>
            <a:ext cx="3800820" cy="4498057"/>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3"/>
          <p:cNvSpPr txBox="1">
            <a:spLocks noGrp="1"/>
          </p:cNvSpPr>
          <p:nvPr>
            <p:ph type="body" idx="3"/>
          </p:nvPr>
        </p:nvSpPr>
        <p:spPr>
          <a:xfrm>
            <a:off x="8214912" y="1431790"/>
            <a:ext cx="3800820" cy="4498057"/>
          </a:xfrm>
          <a:prstGeom prst="rect">
            <a:avLst/>
          </a:prstGeom>
          <a:noFill/>
          <a:ln>
            <a:noFill/>
          </a:ln>
        </p:spPr>
        <p:txBody>
          <a:bodyPr spcFirstLastPara="1" wrap="square" lIns="91425" tIns="45700" rIns="82295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_Content" preserve="1" userDrawn="1">
  <p:cSld name="12_Conten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marL="0" lvl="0" indent="0" algn="l">
              <a:lnSpc>
                <a:spcPct val="90000"/>
              </a:lnSpc>
              <a:spcBef>
                <a:spcPts val="0"/>
              </a:spcBef>
              <a:spcAft>
                <a:spcPts val="0"/>
              </a:spcAft>
              <a:buClr>
                <a:srgbClr val="6E2405"/>
              </a:buClr>
              <a:buSzPts val="1800"/>
              <a:buFont typeface="Arial" panose="020B0604020202020204" pitchFamily="34" charset="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body" idx="1"/>
          </p:nvPr>
        </p:nvSpPr>
        <p:spPr>
          <a:xfrm>
            <a:off x="176270" y="1429017"/>
            <a:ext cx="1652530" cy="1212583"/>
          </a:xfrm>
          <a:prstGeom prst="rect">
            <a:avLst/>
          </a:prstGeom>
          <a:noFill/>
          <a:ln>
            <a:noFill/>
          </a:ln>
        </p:spPr>
        <p:txBody>
          <a:bodyPr spcFirstLastPara="1" wrap="square" lIns="91425" tIns="45700" rIns="45720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9" name="Google Shape;79;p13"/>
          <p:cNvSpPr txBox="1">
            <a:spLocks noGrp="1"/>
          </p:cNvSpPr>
          <p:nvPr>
            <p:ph type="body" idx="2"/>
          </p:nvPr>
        </p:nvSpPr>
        <p:spPr>
          <a:xfrm>
            <a:off x="1828800" y="1429017"/>
            <a:ext cx="1652530" cy="1212583"/>
          </a:xfrm>
          <a:prstGeom prst="rect">
            <a:avLst/>
          </a:prstGeom>
          <a:noFill/>
          <a:ln>
            <a:noFill/>
          </a:ln>
        </p:spPr>
        <p:txBody>
          <a:bodyPr spcFirstLastPara="1" wrap="square" lIns="91425" tIns="45700" rIns="45720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3"/>
          <p:cNvSpPr txBox="1">
            <a:spLocks noGrp="1"/>
          </p:cNvSpPr>
          <p:nvPr>
            <p:ph type="body" idx="3"/>
          </p:nvPr>
        </p:nvSpPr>
        <p:spPr>
          <a:xfrm>
            <a:off x="3481330" y="1429017"/>
            <a:ext cx="1568190" cy="1212583"/>
          </a:xfrm>
          <a:prstGeom prst="rect">
            <a:avLst/>
          </a:prstGeom>
          <a:noFill/>
          <a:ln>
            <a:noFill/>
          </a:ln>
        </p:spPr>
        <p:txBody>
          <a:bodyPr spcFirstLastPara="1" wrap="square" lIns="91425" tIns="45700" rIns="82295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panose="020B0604020202020204" pitchFamily="34" charset="0"/>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fld id="{00000000-1234-1234-1234-123412341234}" type="slidenum">
              <a:rPr lang="en-US" smtClean="0"/>
              <a:pPr/>
              <a:t>‹#›</a:t>
            </a:fld>
            <a:endParaRPr lang="en-US"/>
          </a:p>
        </p:txBody>
      </p:sp>
      <p:sp>
        <p:nvSpPr>
          <p:cNvPr id="2" name="Google Shape;78;p13">
            <a:extLst>
              <a:ext uri="{FF2B5EF4-FFF2-40B4-BE49-F238E27FC236}">
                <a16:creationId xmlns:a16="http://schemas.microsoft.com/office/drawing/2014/main" id="{2925AE38-BB6C-8869-217B-475038427E8E}"/>
              </a:ext>
            </a:extLst>
          </p:cNvPr>
          <p:cNvSpPr txBox="1">
            <a:spLocks noGrp="1"/>
          </p:cNvSpPr>
          <p:nvPr>
            <p:ph type="body" idx="13"/>
          </p:nvPr>
        </p:nvSpPr>
        <p:spPr>
          <a:xfrm>
            <a:off x="5049520" y="1429017"/>
            <a:ext cx="1652530" cy="1212583"/>
          </a:xfrm>
          <a:prstGeom prst="rect">
            <a:avLst/>
          </a:prstGeom>
          <a:noFill/>
          <a:ln>
            <a:noFill/>
          </a:ln>
        </p:spPr>
        <p:txBody>
          <a:bodyPr spcFirstLastPara="1" wrap="square" lIns="91425" tIns="45700" rIns="45720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 name="Google Shape;79;p13">
            <a:extLst>
              <a:ext uri="{FF2B5EF4-FFF2-40B4-BE49-F238E27FC236}">
                <a16:creationId xmlns:a16="http://schemas.microsoft.com/office/drawing/2014/main" id="{96322C26-4FD7-9E0F-7815-E5AFBA2C6F78}"/>
              </a:ext>
            </a:extLst>
          </p:cNvPr>
          <p:cNvSpPr txBox="1">
            <a:spLocks noGrp="1"/>
          </p:cNvSpPr>
          <p:nvPr>
            <p:ph type="body" idx="14"/>
          </p:nvPr>
        </p:nvSpPr>
        <p:spPr>
          <a:xfrm>
            <a:off x="6702050" y="1429017"/>
            <a:ext cx="1652530" cy="1212583"/>
          </a:xfrm>
          <a:prstGeom prst="rect">
            <a:avLst/>
          </a:prstGeom>
          <a:noFill/>
          <a:ln>
            <a:noFill/>
          </a:ln>
        </p:spPr>
        <p:txBody>
          <a:bodyPr spcFirstLastPara="1" wrap="square" lIns="91425" tIns="45700" rIns="45720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80;p13">
            <a:extLst>
              <a:ext uri="{FF2B5EF4-FFF2-40B4-BE49-F238E27FC236}">
                <a16:creationId xmlns:a16="http://schemas.microsoft.com/office/drawing/2014/main" id="{F696A68D-D0E2-C07C-A0A2-14452EEDA9F7}"/>
              </a:ext>
            </a:extLst>
          </p:cNvPr>
          <p:cNvSpPr txBox="1">
            <a:spLocks noGrp="1"/>
          </p:cNvSpPr>
          <p:nvPr>
            <p:ph type="body" idx="15"/>
          </p:nvPr>
        </p:nvSpPr>
        <p:spPr>
          <a:xfrm>
            <a:off x="8354580" y="1429017"/>
            <a:ext cx="1568190" cy="1212583"/>
          </a:xfrm>
          <a:prstGeom prst="rect">
            <a:avLst/>
          </a:prstGeom>
          <a:noFill/>
          <a:ln>
            <a:noFill/>
          </a:ln>
        </p:spPr>
        <p:txBody>
          <a:bodyPr spcFirstLastPara="1" wrap="square" lIns="91425" tIns="45700" rIns="82295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 name="Google Shape;78;p13">
            <a:extLst>
              <a:ext uri="{FF2B5EF4-FFF2-40B4-BE49-F238E27FC236}">
                <a16:creationId xmlns:a16="http://schemas.microsoft.com/office/drawing/2014/main" id="{9E056686-7EC6-41F2-98EE-A4F576917B52}"/>
              </a:ext>
            </a:extLst>
          </p:cNvPr>
          <p:cNvSpPr txBox="1">
            <a:spLocks noGrp="1"/>
          </p:cNvSpPr>
          <p:nvPr>
            <p:ph type="body" idx="16"/>
          </p:nvPr>
        </p:nvSpPr>
        <p:spPr>
          <a:xfrm>
            <a:off x="176270" y="2985601"/>
            <a:ext cx="1652530" cy="1212583"/>
          </a:xfrm>
          <a:prstGeom prst="rect">
            <a:avLst/>
          </a:prstGeom>
          <a:noFill/>
          <a:ln>
            <a:noFill/>
          </a:ln>
        </p:spPr>
        <p:txBody>
          <a:bodyPr spcFirstLastPara="1" wrap="square" lIns="91425" tIns="45700" rIns="45720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79;p13">
            <a:extLst>
              <a:ext uri="{FF2B5EF4-FFF2-40B4-BE49-F238E27FC236}">
                <a16:creationId xmlns:a16="http://schemas.microsoft.com/office/drawing/2014/main" id="{F1A06265-E106-D270-6593-C63FC021204F}"/>
              </a:ext>
            </a:extLst>
          </p:cNvPr>
          <p:cNvSpPr txBox="1">
            <a:spLocks noGrp="1"/>
          </p:cNvSpPr>
          <p:nvPr>
            <p:ph type="body" idx="17"/>
          </p:nvPr>
        </p:nvSpPr>
        <p:spPr>
          <a:xfrm>
            <a:off x="1828800" y="2985601"/>
            <a:ext cx="1652530" cy="1212583"/>
          </a:xfrm>
          <a:prstGeom prst="rect">
            <a:avLst/>
          </a:prstGeom>
          <a:noFill/>
          <a:ln>
            <a:noFill/>
          </a:ln>
        </p:spPr>
        <p:txBody>
          <a:bodyPr spcFirstLastPara="1" wrap="square" lIns="91425" tIns="45700" rIns="45720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 name="Google Shape;80;p13">
            <a:extLst>
              <a:ext uri="{FF2B5EF4-FFF2-40B4-BE49-F238E27FC236}">
                <a16:creationId xmlns:a16="http://schemas.microsoft.com/office/drawing/2014/main" id="{1CB66EA0-503A-948F-EDD6-707CF79C3E54}"/>
              </a:ext>
            </a:extLst>
          </p:cNvPr>
          <p:cNvSpPr txBox="1">
            <a:spLocks noGrp="1"/>
          </p:cNvSpPr>
          <p:nvPr>
            <p:ph type="body" idx="18"/>
          </p:nvPr>
        </p:nvSpPr>
        <p:spPr>
          <a:xfrm>
            <a:off x="3481330" y="2985601"/>
            <a:ext cx="1568190" cy="1212583"/>
          </a:xfrm>
          <a:prstGeom prst="rect">
            <a:avLst/>
          </a:prstGeom>
          <a:noFill/>
          <a:ln>
            <a:noFill/>
          </a:ln>
        </p:spPr>
        <p:txBody>
          <a:bodyPr spcFirstLastPara="1" wrap="square" lIns="91425" tIns="45700" rIns="82295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 name="Google Shape;78;p13">
            <a:extLst>
              <a:ext uri="{FF2B5EF4-FFF2-40B4-BE49-F238E27FC236}">
                <a16:creationId xmlns:a16="http://schemas.microsoft.com/office/drawing/2014/main" id="{93C0B740-4FF5-CC29-DB02-1290BEB946CD}"/>
              </a:ext>
            </a:extLst>
          </p:cNvPr>
          <p:cNvSpPr txBox="1">
            <a:spLocks noGrp="1"/>
          </p:cNvSpPr>
          <p:nvPr>
            <p:ph type="body" idx="19"/>
          </p:nvPr>
        </p:nvSpPr>
        <p:spPr>
          <a:xfrm>
            <a:off x="5049520" y="2985601"/>
            <a:ext cx="1652530" cy="1212583"/>
          </a:xfrm>
          <a:prstGeom prst="rect">
            <a:avLst/>
          </a:prstGeom>
          <a:noFill/>
          <a:ln>
            <a:noFill/>
          </a:ln>
        </p:spPr>
        <p:txBody>
          <a:bodyPr spcFirstLastPara="1" wrap="square" lIns="91425" tIns="45700" rIns="45720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 name="Google Shape;79;p13">
            <a:extLst>
              <a:ext uri="{FF2B5EF4-FFF2-40B4-BE49-F238E27FC236}">
                <a16:creationId xmlns:a16="http://schemas.microsoft.com/office/drawing/2014/main" id="{CF1833D0-85CB-89F1-923F-FC2504EA01C5}"/>
              </a:ext>
            </a:extLst>
          </p:cNvPr>
          <p:cNvSpPr txBox="1">
            <a:spLocks noGrp="1"/>
          </p:cNvSpPr>
          <p:nvPr>
            <p:ph type="body" idx="20"/>
          </p:nvPr>
        </p:nvSpPr>
        <p:spPr>
          <a:xfrm>
            <a:off x="6702050" y="2985601"/>
            <a:ext cx="1652530" cy="1212583"/>
          </a:xfrm>
          <a:prstGeom prst="rect">
            <a:avLst/>
          </a:prstGeom>
          <a:noFill/>
          <a:ln>
            <a:noFill/>
          </a:ln>
        </p:spPr>
        <p:txBody>
          <a:bodyPr spcFirstLastPara="1" wrap="square" lIns="91425" tIns="45700" rIns="45720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 name="Google Shape;80;p13">
            <a:extLst>
              <a:ext uri="{FF2B5EF4-FFF2-40B4-BE49-F238E27FC236}">
                <a16:creationId xmlns:a16="http://schemas.microsoft.com/office/drawing/2014/main" id="{5E084BAF-9D4E-3366-E608-4C4669F09840}"/>
              </a:ext>
            </a:extLst>
          </p:cNvPr>
          <p:cNvSpPr txBox="1">
            <a:spLocks noGrp="1"/>
          </p:cNvSpPr>
          <p:nvPr>
            <p:ph type="body" idx="21"/>
          </p:nvPr>
        </p:nvSpPr>
        <p:spPr>
          <a:xfrm>
            <a:off x="8354580" y="2985601"/>
            <a:ext cx="1568190" cy="1212583"/>
          </a:xfrm>
          <a:prstGeom prst="rect">
            <a:avLst/>
          </a:prstGeom>
          <a:noFill/>
          <a:ln>
            <a:noFill/>
          </a:ln>
        </p:spPr>
        <p:txBody>
          <a:bodyPr spcFirstLastPara="1" wrap="square" lIns="91425" tIns="45700" rIns="82295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6586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Graph">
  <p:cSld name="Title_Graph">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4"/>
          <p:cNvSpPr>
            <a:spLocks noGrp="1"/>
          </p:cNvSpPr>
          <p:nvPr>
            <p:ph type="chart" idx="2"/>
          </p:nvPr>
        </p:nvSpPr>
        <p:spPr>
          <a:xfrm>
            <a:off x="143219" y="1277938"/>
            <a:ext cx="11864631" cy="4682187"/>
          </a:xfrm>
          <a:prstGeom prst="rect">
            <a:avLst/>
          </a:prstGeom>
          <a:noFill/>
          <a:ln>
            <a:noFill/>
          </a:ln>
        </p:spPr>
        <p:txBody>
          <a:bodyPr spcFirstLastPara="1" wrap="square" lIns="91425" tIns="45700" rIns="822950" bIns="45700" anchor="t" anchorCtr="0">
            <a:noAutofit/>
          </a:bodyPr>
          <a:lstStyle>
            <a:lvl1pPr marR="0" lvl="0" algn="l" rtl="0">
              <a:lnSpc>
                <a:spcPct val="108000"/>
              </a:lnSpc>
              <a:spcBef>
                <a:spcPts val="1000"/>
              </a:spcBef>
              <a:spcAft>
                <a:spcPts val="0"/>
              </a:spcAft>
              <a:buClr>
                <a:schemeClr val="dk1"/>
              </a:buClr>
              <a:buSzPts val="4000"/>
              <a:buFont typeface="Arial"/>
              <a:buChar char="•"/>
              <a:defRPr sz="4000" b="0" i="0" u="none" strike="noStrike" cap="none">
                <a:solidFill>
                  <a:schemeClr val="dk1"/>
                </a:solidFill>
                <a:latin typeface="Palatino Linotype"/>
                <a:ea typeface="Palatino Linotype"/>
                <a:cs typeface="Palatino Linotype"/>
                <a:sym typeface="Palatino Linotype"/>
              </a:defRPr>
            </a:lvl1pPr>
            <a:lvl2pPr marR="0" lvl="1" algn="l" rtl="0">
              <a:lnSpc>
                <a:spcPct val="108000"/>
              </a:lnSpc>
              <a:spcBef>
                <a:spcPts val="1400"/>
              </a:spcBef>
              <a:spcAft>
                <a:spcPts val="0"/>
              </a:spcAft>
              <a:buClr>
                <a:schemeClr val="dk1"/>
              </a:buClr>
              <a:buSzPts val="3600"/>
              <a:buFont typeface="Arial"/>
              <a:buChar char="•"/>
              <a:defRPr sz="3600" b="0" i="0" u="none" strike="noStrike" cap="none">
                <a:solidFill>
                  <a:schemeClr val="dk1"/>
                </a:solidFill>
                <a:latin typeface="Palatino Linotype"/>
                <a:ea typeface="Palatino Linotype"/>
                <a:cs typeface="Palatino Linotype"/>
                <a:sym typeface="Palatino Linotype"/>
              </a:defRPr>
            </a:lvl2pPr>
            <a:lvl3pPr marR="0" lvl="2" algn="l" rtl="0">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3pPr>
            <a:lvl4pPr marR="0" lvl="3"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4pPr>
            <a:lvl5pPr marR="0" lvl="4"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5pPr>
            <a:lvl6pPr marR="0" lvl="5" algn="l" rtl="0">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85" name="Google Shape;85;p14"/>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_Image">
  <p:cSld name="Title_Image">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5"/>
          <p:cNvSpPr>
            <a:spLocks noGrp="1"/>
          </p:cNvSpPr>
          <p:nvPr>
            <p:ph type="pic" idx="2"/>
          </p:nvPr>
        </p:nvSpPr>
        <p:spPr>
          <a:xfrm>
            <a:off x="594912" y="1520826"/>
            <a:ext cx="10642294" cy="4384216"/>
          </a:xfrm>
          <a:prstGeom prst="rect">
            <a:avLst/>
          </a:prstGeom>
          <a:noFill/>
          <a:ln>
            <a:noFill/>
          </a:ln>
        </p:spPr>
      </p:sp>
      <p:sp>
        <p:nvSpPr>
          <p:cNvPr id="89" name="Google Shape;89;p15"/>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_Caption">
  <p:cSld name="Image_Caption">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6"/>
          <p:cNvSpPr>
            <a:spLocks noGrp="1"/>
          </p:cNvSpPr>
          <p:nvPr>
            <p:ph type="pic" idx="2"/>
          </p:nvPr>
        </p:nvSpPr>
        <p:spPr>
          <a:xfrm>
            <a:off x="1430460" y="1520826"/>
            <a:ext cx="9808557" cy="3687782"/>
          </a:xfrm>
          <a:prstGeom prst="rect">
            <a:avLst/>
          </a:prstGeom>
          <a:noFill/>
          <a:ln>
            <a:noFill/>
          </a:ln>
        </p:spPr>
      </p:sp>
      <p:sp>
        <p:nvSpPr>
          <p:cNvPr id="93" name="Google Shape;93;p16"/>
          <p:cNvSpPr txBox="1">
            <a:spLocks noGrp="1"/>
          </p:cNvSpPr>
          <p:nvPr>
            <p:ph type="body" idx="1"/>
          </p:nvPr>
        </p:nvSpPr>
        <p:spPr>
          <a:xfrm>
            <a:off x="1430460" y="5457471"/>
            <a:ext cx="9808556" cy="550863"/>
          </a:xfrm>
          <a:prstGeom prst="rect">
            <a:avLst/>
          </a:prstGeom>
          <a:noFill/>
          <a:ln>
            <a:noFill/>
          </a:ln>
        </p:spPr>
        <p:txBody>
          <a:bodyPr spcFirstLastPara="1" wrap="square" lIns="91425" tIns="45700" rIns="822950" bIns="45700" anchor="t" anchorCtr="0">
            <a:noAutofit/>
          </a:bodyPr>
          <a:lstStyle>
            <a:lvl1pPr marL="457200" lvl="0" indent="-228600" algn="l">
              <a:lnSpc>
                <a:spcPct val="108000"/>
              </a:lnSpc>
              <a:spcBef>
                <a:spcPts val="1000"/>
              </a:spcBef>
              <a:spcAft>
                <a:spcPts val="0"/>
              </a:spcAft>
              <a:buClr>
                <a:schemeClr val="dk1"/>
              </a:buClr>
              <a:buSzPts val="2000"/>
              <a:buNone/>
              <a:defRPr sz="20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6"/>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text" type="picTx">
  <p:cSld name="PICTURE_WITH_CAPTION_TEXT">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1250951" y="195934"/>
            <a:ext cx="10102849" cy="9624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7"/>
          <p:cNvSpPr>
            <a:spLocks noGrp="1"/>
          </p:cNvSpPr>
          <p:nvPr>
            <p:ph type="pic" idx="2"/>
          </p:nvPr>
        </p:nvSpPr>
        <p:spPr>
          <a:xfrm>
            <a:off x="165254" y="1226582"/>
            <a:ext cx="5563517" cy="4689476"/>
          </a:xfrm>
          <a:prstGeom prst="rect">
            <a:avLst/>
          </a:prstGeom>
          <a:noFill/>
          <a:ln>
            <a:noFill/>
          </a:ln>
        </p:spPr>
      </p:sp>
      <p:sp>
        <p:nvSpPr>
          <p:cNvPr id="98" name="Google Shape;98;p17"/>
          <p:cNvSpPr txBox="1">
            <a:spLocks noGrp="1"/>
          </p:cNvSpPr>
          <p:nvPr>
            <p:ph type="body" idx="1"/>
          </p:nvPr>
        </p:nvSpPr>
        <p:spPr>
          <a:xfrm>
            <a:off x="6096000" y="1226581"/>
            <a:ext cx="5930746" cy="4689475"/>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2400"/>
              <a:buNone/>
              <a:defRPr sz="2400"/>
            </a:lvl1pPr>
            <a:lvl2pPr marL="914400" lvl="1" indent="-228600" algn="l">
              <a:lnSpc>
                <a:spcPct val="108000"/>
              </a:lnSpc>
              <a:spcBef>
                <a:spcPts val="1400"/>
              </a:spcBef>
              <a:spcAft>
                <a:spcPts val="0"/>
              </a:spcAft>
              <a:buClr>
                <a:schemeClr val="dk1"/>
              </a:buClr>
              <a:buSzPts val="1400"/>
              <a:buNone/>
              <a:defRPr sz="1400"/>
            </a:lvl2pPr>
            <a:lvl3pPr marL="1371600" lvl="2" indent="-228600" algn="l">
              <a:lnSpc>
                <a:spcPct val="108000"/>
              </a:lnSpc>
              <a:spcBef>
                <a:spcPts val="1400"/>
              </a:spcBef>
              <a:spcAft>
                <a:spcPts val="0"/>
              </a:spcAft>
              <a:buClr>
                <a:schemeClr val="dk1"/>
              </a:buClr>
              <a:buSzPts val="1200"/>
              <a:buNone/>
              <a:defRPr sz="1200"/>
            </a:lvl3pPr>
            <a:lvl4pPr marL="1828800" lvl="3" indent="-228600" algn="l">
              <a:lnSpc>
                <a:spcPct val="108000"/>
              </a:lnSpc>
              <a:spcBef>
                <a:spcPts val="1400"/>
              </a:spcBef>
              <a:spcAft>
                <a:spcPts val="0"/>
              </a:spcAft>
              <a:buClr>
                <a:schemeClr val="dk1"/>
              </a:buClr>
              <a:buSzPts val="1000"/>
              <a:buNone/>
              <a:defRPr sz="1000"/>
            </a:lvl4pPr>
            <a:lvl5pPr marL="2286000" lvl="4" indent="-228600" algn="l">
              <a:lnSpc>
                <a:spcPct val="108000"/>
              </a:lnSpc>
              <a:spcBef>
                <a:spcPts val="1400"/>
              </a:spcBef>
              <a:spcAft>
                <a:spcPts val="0"/>
              </a:spcAft>
              <a:buClr>
                <a:schemeClr val="dk1"/>
              </a:buClr>
              <a:buSzPts val="1000"/>
              <a:buNone/>
              <a:defRPr sz="1000"/>
            </a:lvl5pPr>
            <a:lvl6pPr marL="2743200" lvl="5" indent="-228600" algn="l">
              <a:lnSpc>
                <a:spcPct val="90000"/>
              </a:lnSpc>
              <a:spcBef>
                <a:spcPts val="14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 name="Google Shape;99;p17"/>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_caption_text">
  <p:cSld name="Picture_caption_text">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1250951" y="195934"/>
            <a:ext cx="10102849" cy="9624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8"/>
          <p:cNvSpPr>
            <a:spLocks noGrp="1"/>
          </p:cNvSpPr>
          <p:nvPr>
            <p:ph type="pic" idx="2"/>
          </p:nvPr>
        </p:nvSpPr>
        <p:spPr>
          <a:xfrm>
            <a:off x="165254" y="1226582"/>
            <a:ext cx="5563517" cy="4157181"/>
          </a:xfrm>
          <a:prstGeom prst="rect">
            <a:avLst/>
          </a:prstGeom>
          <a:noFill/>
          <a:ln>
            <a:noFill/>
          </a:ln>
        </p:spPr>
      </p:sp>
      <p:sp>
        <p:nvSpPr>
          <p:cNvPr id="103" name="Google Shape;103;p18"/>
          <p:cNvSpPr txBox="1">
            <a:spLocks noGrp="1"/>
          </p:cNvSpPr>
          <p:nvPr>
            <p:ph type="body" idx="1"/>
          </p:nvPr>
        </p:nvSpPr>
        <p:spPr>
          <a:xfrm>
            <a:off x="165100" y="5457825"/>
            <a:ext cx="5564188" cy="550863"/>
          </a:xfrm>
          <a:prstGeom prst="rect">
            <a:avLst/>
          </a:prstGeom>
          <a:noFill/>
          <a:ln>
            <a:noFill/>
          </a:ln>
        </p:spPr>
        <p:txBody>
          <a:bodyPr spcFirstLastPara="1" wrap="square" lIns="91425" tIns="45700" rIns="91425" bIns="45700" anchor="t" anchorCtr="0">
            <a:noAutofit/>
          </a:bodyPr>
          <a:lstStyle>
            <a:lvl1pPr marL="457200" lvl="0" indent="-228600" algn="l">
              <a:lnSpc>
                <a:spcPct val="108000"/>
              </a:lnSpc>
              <a:spcBef>
                <a:spcPts val="1000"/>
              </a:spcBef>
              <a:spcAft>
                <a:spcPts val="0"/>
              </a:spcAft>
              <a:buClr>
                <a:schemeClr val="dk1"/>
              </a:buClr>
              <a:buSzPts val="2000"/>
              <a:buNone/>
              <a:defRPr sz="20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8"/>
          <p:cNvSpPr txBox="1">
            <a:spLocks noGrp="1"/>
          </p:cNvSpPr>
          <p:nvPr>
            <p:ph type="body" idx="3"/>
          </p:nvPr>
        </p:nvSpPr>
        <p:spPr>
          <a:xfrm>
            <a:off x="6096000" y="1226581"/>
            <a:ext cx="5930746" cy="4689475"/>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2400"/>
              <a:buNone/>
              <a:defRPr sz="2400"/>
            </a:lvl1pPr>
            <a:lvl2pPr marL="914400" lvl="1" indent="-228600" algn="l">
              <a:lnSpc>
                <a:spcPct val="108000"/>
              </a:lnSpc>
              <a:spcBef>
                <a:spcPts val="1400"/>
              </a:spcBef>
              <a:spcAft>
                <a:spcPts val="0"/>
              </a:spcAft>
              <a:buClr>
                <a:schemeClr val="dk1"/>
              </a:buClr>
              <a:buSzPts val="1400"/>
              <a:buNone/>
              <a:defRPr sz="1400"/>
            </a:lvl2pPr>
            <a:lvl3pPr marL="1371600" lvl="2" indent="-228600" algn="l">
              <a:lnSpc>
                <a:spcPct val="108000"/>
              </a:lnSpc>
              <a:spcBef>
                <a:spcPts val="1400"/>
              </a:spcBef>
              <a:spcAft>
                <a:spcPts val="0"/>
              </a:spcAft>
              <a:buClr>
                <a:schemeClr val="dk1"/>
              </a:buClr>
              <a:buSzPts val="1200"/>
              <a:buNone/>
              <a:defRPr sz="1200"/>
            </a:lvl3pPr>
            <a:lvl4pPr marL="1828800" lvl="3" indent="-228600" algn="l">
              <a:lnSpc>
                <a:spcPct val="108000"/>
              </a:lnSpc>
              <a:spcBef>
                <a:spcPts val="1400"/>
              </a:spcBef>
              <a:spcAft>
                <a:spcPts val="0"/>
              </a:spcAft>
              <a:buClr>
                <a:schemeClr val="dk1"/>
              </a:buClr>
              <a:buSzPts val="1000"/>
              <a:buNone/>
              <a:defRPr sz="1000"/>
            </a:lvl4pPr>
            <a:lvl5pPr marL="2286000" lvl="4" indent="-228600" algn="l">
              <a:lnSpc>
                <a:spcPct val="108000"/>
              </a:lnSpc>
              <a:spcBef>
                <a:spcPts val="1400"/>
              </a:spcBef>
              <a:spcAft>
                <a:spcPts val="0"/>
              </a:spcAft>
              <a:buClr>
                <a:schemeClr val="dk1"/>
              </a:buClr>
              <a:buSzPts val="1000"/>
              <a:buNone/>
              <a:defRPr sz="1000"/>
            </a:lvl5pPr>
            <a:lvl6pPr marL="2743200" lvl="5" indent="-228600" algn="l">
              <a:lnSpc>
                <a:spcPct val="90000"/>
              </a:lnSpc>
              <a:spcBef>
                <a:spcPts val="14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18"/>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_Picture_Vertical">
  <p:cSld name="Text_Picture_Vertical">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1250951" y="195934"/>
            <a:ext cx="10102849" cy="9624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9"/>
          <p:cNvSpPr txBox="1">
            <a:spLocks noGrp="1"/>
          </p:cNvSpPr>
          <p:nvPr>
            <p:ph type="body" idx="1"/>
          </p:nvPr>
        </p:nvSpPr>
        <p:spPr>
          <a:xfrm>
            <a:off x="169068" y="1289225"/>
            <a:ext cx="11853863" cy="962407"/>
          </a:xfrm>
          <a:prstGeom prst="rect">
            <a:avLst/>
          </a:prstGeom>
          <a:noFill/>
          <a:ln>
            <a:noFill/>
          </a:ln>
        </p:spPr>
        <p:txBody>
          <a:bodyPr spcFirstLastPara="1" wrap="square" lIns="91425" tIns="45700" rIns="822950"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9"/>
          <p:cNvSpPr>
            <a:spLocks noGrp="1"/>
          </p:cNvSpPr>
          <p:nvPr>
            <p:ph type="pic" idx="2"/>
          </p:nvPr>
        </p:nvSpPr>
        <p:spPr>
          <a:xfrm>
            <a:off x="1620456" y="2382516"/>
            <a:ext cx="8831483" cy="3511510"/>
          </a:xfrm>
          <a:prstGeom prst="rect">
            <a:avLst/>
          </a:prstGeom>
          <a:noFill/>
          <a:ln>
            <a:noFill/>
          </a:ln>
        </p:spPr>
      </p:sp>
      <p:sp>
        <p:nvSpPr>
          <p:cNvPr id="110" name="Google Shape;110;p19"/>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11"/>
        <p:cNvGrpSpPr/>
        <p:nvPr/>
      </p:nvGrpSpPr>
      <p:grpSpPr>
        <a:xfrm>
          <a:off x="0" y="0"/>
          <a:ext cx="0" cy="0"/>
          <a:chOff x="0" y="0"/>
          <a:chExt cx="0" cy="0"/>
        </a:xfrm>
      </p:grpSpPr>
      <p:sp>
        <p:nvSpPr>
          <p:cNvPr id="112" name="Google Shape;112;p20"/>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20"/>
          <p:cNvSpPr/>
          <p:nvPr/>
        </p:nvSpPr>
        <p:spPr>
          <a:xfrm>
            <a:off x="0" y="0"/>
            <a:ext cx="12192000" cy="6858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Content">
  <p:cSld name="Title_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171451" y="1222375"/>
            <a:ext cx="11849100" cy="4803775"/>
          </a:xfrm>
          <a:prstGeom prst="rect">
            <a:avLst/>
          </a:prstGeom>
          <a:noFill/>
          <a:ln>
            <a:noFill/>
          </a:ln>
        </p:spPr>
        <p:txBody>
          <a:bodyPr spcFirstLastPara="1" wrap="square" lIns="91425" tIns="45700" rIns="822950"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284152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_Content_table">
  <p:cSld name="Title_Content_table">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149319" y="1228725"/>
            <a:ext cx="11839480" cy="671793"/>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_Content_Vertical">
  <p:cSld name="Two_Content_Vertical">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146292" y="1430627"/>
            <a:ext cx="11890272" cy="2226974"/>
          </a:xfrm>
          <a:prstGeom prst="rect">
            <a:avLst/>
          </a:prstGeom>
          <a:noFill/>
          <a:ln>
            <a:noFill/>
          </a:ln>
        </p:spPr>
        <p:txBody>
          <a:bodyPr spcFirstLastPara="1" wrap="square" lIns="91425" tIns="45700" rIns="822950" bIns="45700" anchor="t" anchorCtr="0">
            <a:noAutofit/>
          </a:bodyPr>
          <a:lstStyle>
            <a:lvl1pPr marL="457200" lvl="0" indent="-431800" algn="l">
              <a:lnSpc>
                <a:spcPct val="108000"/>
              </a:lnSpc>
              <a:spcBef>
                <a:spcPts val="1000"/>
              </a:spcBef>
              <a:spcAft>
                <a:spcPts val="0"/>
              </a:spcAft>
              <a:buClr>
                <a:schemeClr val="dk1"/>
              </a:buClr>
              <a:buSzPts val="3200"/>
              <a:buChar char="•"/>
              <a:defRPr sz="3200"/>
            </a:lvl1pPr>
            <a:lvl2pPr marL="914400" lvl="1" indent="-406400" algn="l">
              <a:lnSpc>
                <a:spcPct val="108000"/>
              </a:lnSpc>
              <a:spcBef>
                <a:spcPts val="1400"/>
              </a:spcBef>
              <a:spcAft>
                <a:spcPts val="0"/>
              </a:spcAft>
              <a:buClr>
                <a:schemeClr val="dk1"/>
              </a:buClr>
              <a:buSzPts val="2800"/>
              <a:buChar char="•"/>
              <a:defRPr sz="2800"/>
            </a:lvl2pPr>
            <a:lvl3pPr marL="1371600" lvl="2" indent="-381000" algn="l">
              <a:lnSpc>
                <a:spcPct val="108000"/>
              </a:lnSpc>
              <a:spcBef>
                <a:spcPts val="1400"/>
              </a:spcBef>
              <a:spcAft>
                <a:spcPts val="0"/>
              </a:spcAft>
              <a:buClr>
                <a:schemeClr val="dk1"/>
              </a:buClr>
              <a:buSzPts val="2400"/>
              <a:buChar char="•"/>
              <a:defRPr sz="24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55436" y="3735253"/>
            <a:ext cx="11890272" cy="2226974"/>
          </a:xfrm>
          <a:prstGeom prst="rect">
            <a:avLst/>
          </a:prstGeom>
          <a:noFill/>
          <a:ln>
            <a:noFill/>
          </a:ln>
        </p:spPr>
        <p:txBody>
          <a:bodyPr spcFirstLastPara="1" wrap="square" lIns="91425" tIns="45700" rIns="822950" bIns="45700" anchor="t" anchorCtr="0">
            <a:noAutofit/>
          </a:bodyPr>
          <a:lstStyle>
            <a:lvl1pPr marL="457200" lvl="0" indent="-431800" algn="l">
              <a:lnSpc>
                <a:spcPct val="108000"/>
              </a:lnSpc>
              <a:spcBef>
                <a:spcPts val="1000"/>
              </a:spcBef>
              <a:spcAft>
                <a:spcPts val="0"/>
              </a:spcAft>
              <a:buClr>
                <a:schemeClr val="dk1"/>
              </a:buClr>
              <a:buSzPts val="3200"/>
              <a:buChar char="•"/>
              <a:defRPr sz="3200"/>
            </a:lvl1pPr>
            <a:lvl2pPr marL="914400" lvl="1" indent="-406400" algn="l">
              <a:lnSpc>
                <a:spcPct val="108000"/>
              </a:lnSpc>
              <a:spcBef>
                <a:spcPts val="1400"/>
              </a:spcBef>
              <a:spcAft>
                <a:spcPts val="0"/>
              </a:spcAft>
              <a:buClr>
                <a:schemeClr val="dk1"/>
              </a:buClr>
              <a:buSzPts val="2800"/>
              <a:buChar char="•"/>
              <a:defRPr sz="2800"/>
            </a:lvl2pPr>
            <a:lvl3pPr marL="1371600" lvl="2" indent="-381000" algn="l">
              <a:lnSpc>
                <a:spcPct val="108000"/>
              </a:lnSpc>
              <a:spcBef>
                <a:spcPts val="1400"/>
              </a:spcBef>
              <a:spcAft>
                <a:spcPts val="0"/>
              </a:spcAft>
              <a:buClr>
                <a:schemeClr val="dk1"/>
              </a:buClr>
              <a:buSzPts val="2400"/>
              <a:buChar char="•"/>
              <a:defRPr sz="24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1258430" y="380196"/>
            <a:ext cx="10128421" cy="76997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171064" y="1449806"/>
            <a:ext cx="5876390"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7"/>
          <p:cNvSpPr txBox="1">
            <a:spLocks noGrp="1"/>
          </p:cNvSpPr>
          <p:nvPr>
            <p:ph type="body" idx="2"/>
          </p:nvPr>
        </p:nvSpPr>
        <p:spPr>
          <a:xfrm>
            <a:off x="171064" y="2273718"/>
            <a:ext cx="5876389" cy="3664374"/>
          </a:xfrm>
          <a:prstGeom prst="rect">
            <a:avLst/>
          </a:prstGeom>
          <a:noFill/>
          <a:ln>
            <a:noFill/>
          </a:ln>
        </p:spPr>
        <p:txBody>
          <a:bodyPr spcFirstLastPara="1" wrap="square" lIns="91425" tIns="45700" rIns="822950"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30200" algn="l">
              <a:lnSpc>
                <a:spcPct val="108000"/>
              </a:lnSpc>
              <a:spcBef>
                <a:spcPts val="1400"/>
              </a:spcBef>
              <a:spcAft>
                <a:spcPts val="0"/>
              </a:spcAft>
              <a:buClr>
                <a:schemeClr val="dk1"/>
              </a:buClr>
              <a:buSzPts val="1600"/>
              <a:buChar char="•"/>
              <a:defRPr sz="1600"/>
            </a:lvl4pPr>
            <a:lvl5pPr marL="2286000" lvl="4" indent="-330200" algn="l">
              <a:lnSpc>
                <a:spcPct val="108000"/>
              </a:lnSpc>
              <a:spcBef>
                <a:spcPts val="1400"/>
              </a:spcBef>
              <a:spcAft>
                <a:spcPts val="0"/>
              </a:spcAft>
              <a:buClr>
                <a:schemeClr val="dk1"/>
              </a:buClr>
              <a:buSzPts val="1600"/>
              <a:buChar char="•"/>
              <a:defRPr sz="16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7"/>
          <p:cNvSpPr txBox="1">
            <a:spLocks noGrp="1"/>
          </p:cNvSpPr>
          <p:nvPr>
            <p:ph type="body" idx="3"/>
          </p:nvPr>
        </p:nvSpPr>
        <p:spPr>
          <a:xfrm>
            <a:off x="6145878" y="1450895"/>
            <a:ext cx="5876390"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4"/>
          </p:nvPr>
        </p:nvSpPr>
        <p:spPr>
          <a:xfrm>
            <a:off x="6145878" y="2274806"/>
            <a:ext cx="5876389" cy="3663285"/>
          </a:xfrm>
          <a:prstGeom prst="rect">
            <a:avLst/>
          </a:prstGeom>
          <a:noFill/>
          <a:ln>
            <a:noFill/>
          </a:ln>
        </p:spPr>
        <p:txBody>
          <a:bodyPr spcFirstLastPara="1" wrap="square" lIns="91425" tIns="45700" rIns="822950"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30200" algn="l">
              <a:lnSpc>
                <a:spcPct val="108000"/>
              </a:lnSpc>
              <a:spcBef>
                <a:spcPts val="1400"/>
              </a:spcBef>
              <a:spcAft>
                <a:spcPts val="0"/>
              </a:spcAft>
              <a:buClr>
                <a:schemeClr val="dk1"/>
              </a:buClr>
              <a:buSzPts val="1600"/>
              <a:buChar char="•"/>
              <a:defRPr sz="1600"/>
            </a:lvl4pPr>
            <a:lvl5pPr marL="2286000" lvl="4" indent="-330200" algn="l">
              <a:lnSpc>
                <a:spcPct val="108000"/>
              </a:lnSpc>
              <a:spcBef>
                <a:spcPts val="1400"/>
              </a:spcBef>
              <a:spcAft>
                <a:spcPts val="0"/>
              </a:spcAft>
              <a:buClr>
                <a:schemeClr val="dk1"/>
              </a:buClr>
              <a:buSzPts val="1600"/>
              <a:buChar char="•"/>
              <a:defRPr sz="16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body" idx="1"/>
          </p:nvPr>
        </p:nvSpPr>
        <p:spPr>
          <a:xfrm>
            <a:off x="176270" y="1429017"/>
            <a:ext cx="5843530" cy="4498057"/>
          </a:xfrm>
          <a:prstGeom prst="rect">
            <a:avLst/>
          </a:prstGeom>
          <a:noFill/>
          <a:ln>
            <a:noFill/>
          </a:ln>
        </p:spPr>
        <p:txBody>
          <a:bodyPr spcFirstLastPara="1" wrap="square" lIns="91425" tIns="45700" rIns="640075"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
          <p:cNvSpPr txBox="1">
            <a:spLocks noGrp="1"/>
          </p:cNvSpPr>
          <p:nvPr>
            <p:ph type="body" idx="2"/>
          </p:nvPr>
        </p:nvSpPr>
        <p:spPr>
          <a:xfrm>
            <a:off x="6172202" y="1429016"/>
            <a:ext cx="5843530" cy="4498057"/>
          </a:xfrm>
          <a:prstGeom prst="rect">
            <a:avLst/>
          </a:prstGeom>
          <a:noFill/>
          <a:ln>
            <a:noFill/>
          </a:ln>
        </p:spPr>
        <p:txBody>
          <a:bodyPr spcFirstLastPara="1" wrap="square" lIns="91425" tIns="45700" rIns="640075"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8"/>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cial_Media">
  <p:cSld name="Social_Media">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 name="Google Shape;51;p10"/>
          <p:cNvPicPr preferRelativeResize="0"/>
          <p:nvPr/>
        </p:nvPicPr>
        <p:blipFill rotWithShape="1">
          <a:blip r:embed="rId2">
            <a:alphaModFix/>
          </a:blip>
          <a:srcRect/>
          <a:stretch/>
        </p:blipFill>
        <p:spPr>
          <a:xfrm>
            <a:off x="1539535" y="1579728"/>
            <a:ext cx="914400" cy="914400"/>
          </a:xfrm>
          <a:prstGeom prst="rect">
            <a:avLst/>
          </a:prstGeom>
          <a:noFill/>
          <a:ln>
            <a:noFill/>
          </a:ln>
        </p:spPr>
      </p:pic>
      <p:sp>
        <p:nvSpPr>
          <p:cNvPr id="52" name="Google Shape;52;p10"/>
          <p:cNvSpPr txBox="1">
            <a:spLocks noGrp="1"/>
          </p:cNvSpPr>
          <p:nvPr>
            <p:ph type="body" idx="1"/>
          </p:nvPr>
        </p:nvSpPr>
        <p:spPr>
          <a:xfrm>
            <a:off x="748420" y="2532939"/>
            <a:ext cx="2486025" cy="914400"/>
          </a:xfrm>
          <a:prstGeom prst="rect">
            <a:avLst/>
          </a:prstGeom>
          <a:noFill/>
          <a:ln>
            <a:noFill/>
          </a:ln>
        </p:spPr>
        <p:txBody>
          <a:bodyPr spcFirstLastPara="1" wrap="square" lIns="91425" tIns="45700" rIns="0"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10"/>
          <p:cNvPicPr preferRelativeResize="0"/>
          <p:nvPr/>
        </p:nvPicPr>
        <p:blipFill rotWithShape="1">
          <a:blip r:embed="rId3">
            <a:alphaModFix/>
          </a:blip>
          <a:srcRect t="124" b="124"/>
          <a:stretch/>
        </p:blipFill>
        <p:spPr>
          <a:xfrm>
            <a:off x="4858762" y="1579728"/>
            <a:ext cx="916670" cy="914400"/>
          </a:xfrm>
          <a:prstGeom prst="rect">
            <a:avLst/>
          </a:prstGeom>
          <a:noFill/>
          <a:ln>
            <a:noFill/>
          </a:ln>
        </p:spPr>
      </p:pic>
      <p:sp>
        <p:nvSpPr>
          <p:cNvPr id="54" name="Google Shape;54;p10"/>
          <p:cNvSpPr txBox="1">
            <a:spLocks noGrp="1"/>
          </p:cNvSpPr>
          <p:nvPr>
            <p:ph type="body" idx="2"/>
          </p:nvPr>
        </p:nvSpPr>
        <p:spPr>
          <a:xfrm>
            <a:off x="4110793" y="2514600"/>
            <a:ext cx="2487168"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10" descr="A blue and black logo&#10;&#10;Description automatically generated"/>
          <p:cNvPicPr preferRelativeResize="0"/>
          <p:nvPr/>
        </p:nvPicPr>
        <p:blipFill rotWithShape="1">
          <a:blip r:embed="rId4">
            <a:alphaModFix/>
          </a:blip>
          <a:srcRect/>
          <a:stretch/>
        </p:blipFill>
        <p:spPr>
          <a:xfrm>
            <a:off x="8261254" y="1579728"/>
            <a:ext cx="1075267" cy="914400"/>
          </a:xfrm>
          <a:prstGeom prst="rect">
            <a:avLst/>
          </a:prstGeom>
          <a:noFill/>
          <a:ln>
            <a:noFill/>
          </a:ln>
        </p:spPr>
      </p:pic>
      <p:sp>
        <p:nvSpPr>
          <p:cNvPr id="56" name="Google Shape;56;p10"/>
          <p:cNvSpPr txBox="1">
            <a:spLocks noGrp="1"/>
          </p:cNvSpPr>
          <p:nvPr>
            <p:ph type="body" idx="3"/>
          </p:nvPr>
        </p:nvSpPr>
        <p:spPr>
          <a:xfrm>
            <a:off x="7239001" y="2532939"/>
            <a:ext cx="3059502"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 name="Google Shape;57;p10"/>
          <p:cNvPicPr preferRelativeResize="0"/>
          <p:nvPr/>
        </p:nvPicPr>
        <p:blipFill rotWithShape="1">
          <a:blip r:embed="rId5">
            <a:alphaModFix/>
          </a:blip>
          <a:srcRect t="4125" b="4124"/>
          <a:stretch/>
        </p:blipFill>
        <p:spPr>
          <a:xfrm>
            <a:off x="1535363" y="4019550"/>
            <a:ext cx="912137" cy="914400"/>
          </a:xfrm>
          <a:prstGeom prst="rect">
            <a:avLst/>
          </a:prstGeom>
          <a:solidFill>
            <a:schemeClr val="dk1"/>
          </a:solidFill>
          <a:ln>
            <a:noFill/>
          </a:ln>
        </p:spPr>
      </p:pic>
      <p:sp>
        <p:nvSpPr>
          <p:cNvPr id="58" name="Google Shape;58;p10"/>
          <p:cNvSpPr txBox="1">
            <a:spLocks noGrp="1"/>
          </p:cNvSpPr>
          <p:nvPr>
            <p:ph type="body" idx="4"/>
          </p:nvPr>
        </p:nvSpPr>
        <p:spPr>
          <a:xfrm>
            <a:off x="747277" y="5031874"/>
            <a:ext cx="2487168"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p10"/>
          <p:cNvPicPr preferRelativeResize="0"/>
          <p:nvPr/>
        </p:nvPicPr>
        <p:blipFill rotWithShape="1">
          <a:blip r:embed="rId6">
            <a:alphaModFix/>
          </a:blip>
          <a:srcRect t="1201" b="1198"/>
          <a:stretch/>
        </p:blipFill>
        <p:spPr>
          <a:xfrm>
            <a:off x="4896042" y="3991849"/>
            <a:ext cx="916670" cy="914400"/>
          </a:xfrm>
          <a:prstGeom prst="rect">
            <a:avLst/>
          </a:prstGeom>
          <a:noFill/>
          <a:ln>
            <a:noFill/>
          </a:ln>
        </p:spPr>
      </p:pic>
      <p:sp>
        <p:nvSpPr>
          <p:cNvPr id="60" name="Google Shape;60;p10"/>
          <p:cNvSpPr txBox="1">
            <a:spLocks noGrp="1"/>
          </p:cNvSpPr>
          <p:nvPr>
            <p:ph type="body" idx="5"/>
          </p:nvPr>
        </p:nvSpPr>
        <p:spPr>
          <a:xfrm>
            <a:off x="4110793" y="5009938"/>
            <a:ext cx="2487168"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10"/>
          <p:cNvPicPr preferRelativeResize="0"/>
          <p:nvPr/>
        </p:nvPicPr>
        <p:blipFill rotWithShape="1">
          <a:blip r:embed="rId7">
            <a:alphaModFix/>
          </a:blip>
          <a:srcRect/>
          <a:stretch/>
        </p:blipFill>
        <p:spPr>
          <a:xfrm>
            <a:off x="7260123" y="4129009"/>
            <a:ext cx="2855192" cy="640080"/>
          </a:xfrm>
          <a:prstGeom prst="rect">
            <a:avLst/>
          </a:prstGeom>
          <a:noFill/>
          <a:ln>
            <a:noFill/>
          </a:ln>
        </p:spPr>
      </p:pic>
      <p:sp>
        <p:nvSpPr>
          <p:cNvPr id="62" name="Google Shape;62;p10"/>
          <p:cNvSpPr txBox="1">
            <a:spLocks noGrp="1"/>
          </p:cNvSpPr>
          <p:nvPr>
            <p:ph type="body" idx="6"/>
          </p:nvPr>
        </p:nvSpPr>
        <p:spPr>
          <a:xfrm>
            <a:off x="7239001" y="5009938"/>
            <a:ext cx="3059502"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0"/>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_You">
  <p:cSld name="Thank_You">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body" idx="1"/>
          </p:nvPr>
        </p:nvSpPr>
        <p:spPr>
          <a:xfrm>
            <a:off x="0" y="2059291"/>
            <a:ext cx="12192000" cy="1125287"/>
          </a:xfrm>
          <a:prstGeom prst="rect">
            <a:avLst/>
          </a:prstGeom>
          <a:noFill/>
          <a:ln>
            <a:noFill/>
          </a:ln>
        </p:spPr>
        <p:txBody>
          <a:bodyPr spcFirstLastPara="1" wrap="square" lIns="91425" tIns="45700" rIns="91425" bIns="45700" anchor="t" anchorCtr="0">
            <a:normAutofit/>
          </a:bodyPr>
          <a:lstStyle>
            <a:lvl1pPr marL="457200" lvl="0" indent="-228600" algn="ctr">
              <a:lnSpc>
                <a:spcPct val="108000"/>
              </a:lnSpc>
              <a:spcBef>
                <a:spcPts val="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1"/>
          <p:cNvSpPr txBox="1">
            <a:spLocks noGrp="1"/>
          </p:cNvSpPr>
          <p:nvPr>
            <p:ph type="body" idx="2"/>
          </p:nvPr>
        </p:nvSpPr>
        <p:spPr>
          <a:xfrm>
            <a:off x="0" y="3954168"/>
            <a:ext cx="12191999" cy="1239312"/>
          </a:xfrm>
          <a:prstGeom prst="rect">
            <a:avLst/>
          </a:prstGeom>
          <a:noFill/>
          <a:ln>
            <a:noFill/>
          </a:ln>
        </p:spPr>
        <p:txBody>
          <a:bodyPr spcFirstLastPara="1" wrap="square" lIns="91425" tIns="45700" rIns="91425" bIns="45700" anchor="t" anchorCtr="0">
            <a:normAutofit/>
          </a:bodyPr>
          <a:lstStyle>
            <a:lvl1pPr marL="457200" lvl="0" indent="-228600" algn="ctr">
              <a:lnSpc>
                <a:spcPct val="108000"/>
              </a:lnSpc>
              <a:spcBef>
                <a:spcPts val="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image" Target="../media/image2.pn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Logo: New Jersey Department of Education."/>
          <p:cNvPicPr preferRelativeResize="0"/>
          <p:nvPr/>
        </p:nvPicPr>
        <p:blipFill rotWithShape="1">
          <a:blip r:embed="rId3">
            <a:alphaModFix/>
          </a:blip>
          <a:srcRect/>
          <a:stretch/>
        </p:blipFill>
        <p:spPr>
          <a:xfrm>
            <a:off x="110169" y="-5897"/>
            <a:ext cx="12081830" cy="2551181"/>
          </a:xfrm>
          <a:prstGeom prst="rect">
            <a:avLst/>
          </a:prstGeom>
          <a:noFill/>
          <a:ln>
            <a:noFill/>
          </a:ln>
        </p:spPr>
      </p:pic>
      <p:sp>
        <p:nvSpPr>
          <p:cNvPr id="11" name="Google Shape;11;p1"/>
          <p:cNvSpPr txBox="1">
            <a:spLocks noGrp="1"/>
          </p:cNvSpPr>
          <p:nvPr>
            <p:ph type="body" idx="1"/>
          </p:nvPr>
        </p:nvSpPr>
        <p:spPr>
          <a:xfrm>
            <a:off x="110169" y="1825625"/>
            <a:ext cx="11788048"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8000"/>
              </a:lnSpc>
              <a:spcBef>
                <a:spcPts val="1000"/>
              </a:spcBef>
              <a:spcAft>
                <a:spcPts val="0"/>
              </a:spcAft>
              <a:buClr>
                <a:schemeClr val="dk1"/>
              </a:buClr>
              <a:buSzPts val="4400"/>
              <a:buFont typeface="Arial"/>
              <a:buNone/>
              <a:defRPr sz="4400" b="0" i="0" u="none" strike="noStrike" cap="none">
                <a:solidFill>
                  <a:schemeClr val="dk1"/>
                </a:solidFill>
                <a:latin typeface="Palatino Linotype"/>
                <a:ea typeface="Palatino Linotype"/>
                <a:cs typeface="Palatino Linotype"/>
                <a:sym typeface="Palatino Linotype"/>
              </a:defRPr>
            </a:lvl1pPr>
            <a:lvl2pPr marL="914400" marR="0" lvl="1" indent="-431800" algn="l" rtl="0">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2pPr>
            <a:lvl3pPr marL="1371600" marR="0" lvl="2" indent="-406400"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3pPr>
            <a:lvl4pPr marL="1828800" marR="0" lvl="3" indent="-381000" algn="l" rtl="0">
              <a:lnSpc>
                <a:spcPct val="108000"/>
              </a:lnSpc>
              <a:spcBef>
                <a:spcPts val="14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4pPr>
            <a:lvl5pPr marL="2286000" marR="0" lvl="4" indent="-381000" algn="l" rtl="0">
              <a:lnSpc>
                <a:spcPct val="108000"/>
              </a:lnSpc>
              <a:spcBef>
                <a:spcPts val="14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pic>
        <p:nvPicPr>
          <p:cNvPr id="16" name="Google Shape;16;p3" descr="A picture containing graphical user interface&#10;&#10;Description automatically generated"/>
          <p:cNvPicPr preferRelativeResize="0"/>
          <p:nvPr/>
        </p:nvPicPr>
        <p:blipFill rotWithShape="1">
          <a:blip r:embed="rId21">
            <a:alphaModFix/>
          </a:blip>
          <a:srcRect/>
          <a:stretch/>
        </p:blipFill>
        <p:spPr>
          <a:xfrm>
            <a:off x="149340" y="162881"/>
            <a:ext cx="11893320" cy="1630683"/>
          </a:xfrm>
          <a:prstGeom prst="rect">
            <a:avLst/>
          </a:prstGeom>
          <a:noFill/>
          <a:ln>
            <a:noFill/>
          </a:ln>
        </p:spPr>
      </p:pic>
      <p:sp>
        <p:nvSpPr>
          <p:cNvPr id="17" name="Google Shape;17;p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6E2405"/>
              </a:buClr>
              <a:buSzPts val="5000"/>
              <a:buFont typeface="Palatino Linotype"/>
              <a:buNone/>
              <a:defRPr sz="5000" b="1" i="0" u="none" strike="noStrike" cap="none">
                <a:solidFill>
                  <a:srgbClr val="6E2405"/>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146292" y="1430626"/>
            <a:ext cx="11890272" cy="4507465"/>
          </a:xfrm>
          <a:prstGeom prst="rect">
            <a:avLst/>
          </a:prstGeom>
          <a:noFill/>
          <a:ln>
            <a:noFill/>
          </a:ln>
        </p:spPr>
        <p:txBody>
          <a:bodyPr spcFirstLastPara="1" wrap="square" lIns="91425" tIns="45700" rIns="822950" bIns="45700" anchor="t" anchorCtr="0">
            <a:normAutofit/>
          </a:bodyPr>
          <a:lstStyle>
            <a:lvl1pPr marL="457200" marR="0" lvl="0" indent="-482600" algn="l" rtl="0">
              <a:lnSpc>
                <a:spcPct val="108000"/>
              </a:lnSpc>
              <a:spcBef>
                <a:spcPts val="1000"/>
              </a:spcBef>
              <a:spcAft>
                <a:spcPts val="0"/>
              </a:spcAft>
              <a:buClr>
                <a:schemeClr val="dk1"/>
              </a:buClr>
              <a:buSzPts val="4000"/>
              <a:buFont typeface="Arial"/>
              <a:buChar char="•"/>
              <a:defRPr sz="4000" b="0" i="0" u="none" strike="noStrike" cap="none">
                <a:solidFill>
                  <a:schemeClr val="dk1"/>
                </a:solidFill>
                <a:latin typeface="Palatino Linotype"/>
                <a:ea typeface="Palatino Linotype"/>
                <a:cs typeface="Palatino Linotype"/>
                <a:sym typeface="Palatino Linotype"/>
              </a:defRPr>
            </a:lvl1pPr>
            <a:lvl2pPr marL="914400" marR="0" lvl="1" indent="-457200" algn="l" rtl="0">
              <a:lnSpc>
                <a:spcPct val="108000"/>
              </a:lnSpc>
              <a:spcBef>
                <a:spcPts val="1400"/>
              </a:spcBef>
              <a:spcAft>
                <a:spcPts val="0"/>
              </a:spcAft>
              <a:buClr>
                <a:schemeClr val="dk1"/>
              </a:buClr>
              <a:buSzPts val="3600"/>
              <a:buFont typeface="Arial"/>
              <a:buChar char="•"/>
              <a:defRPr sz="3600" b="0" i="0" u="none" strike="noStrike" cap="none">
                <a:solidFill>
                  <a:schemeClr val="dk1"/>
                </a:solidFill>
                <a:latin typeface="Palatino Linotype"/>
                <a:ea typeface="Palatino Linotype"/>
                <a:cs typeface="Palatino Linotype"/>
                <a:sym typeface="Palatino Linotype"/>
              </a:defRPr>
            </a:lvl2pPr>
            <a:lvl3pPr marL="1371600" marR="0" lvl="2" indent="-431800" algn="l" rtl="0">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3pPr>
            <a:lvl4pPr marL="1828800" marR="0" lvl="3" indent="-406400"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4pPr>
            <a:lvl5pPr marL="2286000" marR="0" lvl="4" indent="-406400"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pic>
        <p:nvPicPr>
          <p:cNvPr id="19" name="Google Shape;19;p3"/>
          <p:cNvPicPr preferRelativeResize="0"/>
          <p:nvPr/>
        </p:nvPicPr>
        <p:blipFill rotWithShape="1">
          <a:blip r:embed="rId22">
            <a:alphaModFix/>
          </a:blip>
          <a:srcRect/>
          <a:stretch/>
        </p:blipFill>
        <p:spPr>
          <a:xfrm>
            <a:off x="149340" y="6050987"/>
            <a:ext cx="11890272" cy="768098"/>
          </a:xfrm>
          <a:prstGeom prst="rect">
            <a:avLst/>
          </a:prstGeom>
          <a:noFill/>
          <a:ln>
            <a:noFill/>
          </a:ln>
        </p:spPr>
      </p:pic>
      <p:sp>
        <p:nvSpPr>
          <p:cNvPr id="20" name="Google Shape;20;p3"/>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9" r:id="rId11"/>
    <p:sldLayoutId id="2147483659" r:id="rId12"/>
    <p:sldLayoutId id="2147483660" r:id="rId13"/>
    <p:sldLayoutId id="2147483661" r:id="rId14"/>
    <p:sldLayoutId id="2147483662" r:id="rId15"/>
    <p:sldLayoutId id="2147483663" r:id="rId16"/>
    <p:sldLayoutId id="2147483664" r:id="rId17"/>
    <p:sldLayoutId id="2147483665" r:id="rId18"/>
    <p:sldLayoutId id="2147483668"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LtiosxKlzJ0?feature=oembed"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6E2405"/>
              </a:buClr>
              <a:buSzPts val="5400"/>
              <a:buFont typeface="Palatino Linotype"/>
              <a:buNone/>
            </a:pPr>
            <a:r>
              <a:rPr lang="en-US" sz="4000" dirty="0"/>
              <a:t>LEARning About Literacy:</a:t>
            </a:r>
            <a:br>
              <a:rPr lang="en-US" sz="4000" dirty="0"/>
            </a:br>
            <a:r>
              <a:rPr lang="en-US" sz="4000" dirty="0"/>
              <a:t>Professional Learning Community Series</a:t>
            </a:r>
            <a:endParaRPr sz="3000" dirty="0"/>
          </a:p>
          <a:p>
            <a:pPr marL="0" lvl="0" indent="0" algn="ctr" rtl="0">
              <a:lnSpc>
                <a:spcPct val="90000"/>
              </a:lnSpc>
              <a:spcBef>
                <a:spcPts val="3600"/>
              </a:spcBef>
              <a:spcAft>
                <a:spcPts val="0"/>
              </a:spcAft>
              <a:buClr>
                <a:srgbClr val="6E2405"/>
              </a:buClr>
              <a:buSzPts val="5400"/>
              <a:buFont typeface="Palatino Linotype"/>
              <a:buNone/>
            </a:pPr>
            <a:r>
              <a:rPr lang="en-US" sz="3000" dirty="0">
                <a:solidFill>
                  <a:srgbClr val="1E4B74"/>
                </a:solidFill>
              </a:rPr>
              <a:t>Session 2 - Phonics &amp; Word Analysis</a:t>
            </a:r>
            <a:endParaRPr sz="3000" dirty="0">
              <a:solidFill>
                <a:srgbClr val="1E4B74"/>
              </a:solidFill>
            </a:endParaRPr>
          </a:p>
        </p:txBody>
      </p:sp>
      <p:sp>
        <p:nvSpPr>
          <p:cNvPr id="2" name="Subtitle 1">
            <a:extLst>
              <a:ext uri="{FF2B5EF4-FFF2-40B4-BE49-F238E27FC236}">
                <a16:creationId xmlns:a16="http://schemas.microsoft.com/office/drawing/2014/main" id="{F3070DCC-A299-D150-0813-47237AD46F6F}"/>
              </a:ext>
            </a:extLst>
          </p:cNvPr>
          <p:cNvSpPr>
            <a:spLocks noGrp="1"/>
          </p:cNvSpPr>
          <p:nvPr>
            <p:ph type="subTitle" idx="1"/>
          </p:nvPr>
        </p:nvSpPr>
        <p:spPr>
          <a:xfrm>
            <a:off x="0" y="4248484"/>
            <a:ext cx="12191998" cy="1588480"/>
          </a:xfrm>
        </p:spPr>
        <p:txBody>
          <a:bodyPr>
            <a:normAutofit/>
          </a:bodyPr>
          <a:lstStyle/>
          <a:p>
            <a:pPr marL="0" lvl="0" indent="0">
              <a:spcBef>
                <a:spcPts val="1800"/>
              </a:spcBef>
              <a:buSzPts val="1100"/>
            </a:pPr>
            <a:r>
              <a:rPr lang="en-US" sz="2000" dirty="0"/>
              <a:t>Office of Learning Equity and Academic Recovery (LEAR)</a:t>
            </a:r>
          </a:p>
          <a:p>
            <a:pPr marL="0" lvl="0" indent="0">
              <a:spcBef>
                <a:spcPts val="1800"/>
              </a:spcBef>
              <a:buSzPts val="1100"/>
            </a:pPr>
            <a:r>
              <a:rPr lang="en-US" sz="2000" dirty="0"/>
              <a:t>Division of Teaching and Learning</a:t>
            </a:r>
            <a:endParaRPr lang="en-US" sz="4400" dirty="0"/>
          </a:p>
        </p:txBody>
      </p:sp>
      <p:pic>
        <p:nvPicPr>
          <p:cNvPr id="119" name="Google Shape;119;p21" descr="Logo: State of New Jersey, Department of Education."/>
          <p:cNvPicPr preferRelativeResize="0"/>
          <p:nvPr/>
        </p:nvPicPr>
        <p:blipFill rotWithShape="1">
          <a:blip r:embed="rId3">
            <a:alphaModFix/>
          </a:blip>
          <a:srcRect/>
          <a:stretch/>
        </p:blipFill>
        <p:spPr>
          <a:xfrm>
            <a:off x="150864" y="6081513"/>
            <a:ext cx="11890272" cy="7680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1463425" y="243750"/>
            <a:ext cx="9890400" cy="747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Thanks for participating!</a:t>
            </a:r>
            <a:endParaRPr sz="3000" dirty="0"/>
          </a:p>
        </p:txBody>
      </p:sp>
      <p:sp>
        <p:nvSpPr>
          <p:cNvPr id="222" name="Google Shape;222;p29"/>
          <p:cNvSpPr/>
          <p:nvPr/>
        </p:nvSpPr>
        <p:spPr>
          <a:xfrm>
            <a:off x="1174300" y="2168550"/>
            <a:ext cx="2520900" cy="2520900"/>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3000" b="0" i="0" u="none" strike="noStrike" cap="none" dirty="0">
                <a:solidFill>
                  <a:srgbClr val="FFC000"/>
                </a:solidFill>
                <a:latin typeface="Palatino Linotype"/>
                <a:ea typeface="Palatino Linotype"/>
                <a:cs typeface="Palatino Linotype"/>
                <a:sym typeface="Palatino Linotype"/>
              </a:rPr>
              <a:t>ADD</a:t>
            </a:r>
            <a:br>
              <a:rPr lang="en-US" sz="3000" b="0" i="0" u="none" strike="noStrike" cap="none" dirty="0">
                <a:solidFill>
                  <a:srgbClr val="FFC000"/>
                </a:solidFill>
                <a:latin typeface="Palatino Linotype"/>
                <a:ea typeface="Palatino Linotype"/>
                <a:cs typeface="Palatino Linotype"/>
                <a:sym typeface="Palatino Linotype"/>
              </a:rPr>
            </a:br>
            <a:r>
              <a:rPr lang="en-US" sz="3000" b="0" i="0" u="none" strike="noStrike" cap="none" dirty="0">
                <a:solidFill>
                  <a:srgbClr val="FFC000"/>
                </a:solidFill>
                <a:latin typeface="Palatino Linotype"/>
                <a:ea typeface="Palatino Linotype"/>
                <a:cs typeface="Palatino Linotype"/>
                <a:sym typeface="Palatino Linotype"/>
              </a:rPr>
              <a:t>QR CODE</a:t>
            </a:r>
            <a:endParaRPr sz="3000" b="0" i="0" u="none" strike="noStrike" cap="none" dirty="0">
              <a:solidFill>
                <a:srgbClr val="FFC000"/>
              </a:solidFill>
              <a:latin typeface="Palatino Linotype"/>
              <a:ea typeface="Palatino Linotype"/>
              <a:cs typeface="Palatino Linotype"/>
              <a:sym typeface="Palatino Linotype"/>
            </a:endParaRPr>
          </a:p>
        </p:txBody>
      </p:sp>
      <p:pic>
        <p:nvPicPr>
          <p:cNvPr id="221" name="Google Shape;221;p29" descr="A screenshot of the NJ Department of Education’s free SISEP online learning module titled Foundational Knowledge in Phonics, marked &quot;coming soon&quot;."/>
          <p:cNvPicPr preferRelativeResize="0"/>
          <p:nvPr/>
        </p:nvPicPr>
        <p:blipFill rotWithShape="1">
          <a:blip r:embed="rId3">
            <a:alphaModFix/>
          </a:blip>
          <a:srcRect/>
          <a:stretch/>
        </p:blipFill>
        <p:spPr>
          <a:xfrm>
            <a:off x="4646100" y="1284675"/>
            <a:ext cx="6079299" cy="4619700"/>
          </a:xfrm>
          <a:prstGeom prst="rect">
            <a:avLst/>
          </a:prstGeom>
          <a:noFill/>
          <a:ln>
            <a:noFill/>
          </a:ln>
        </p:spPr>
      </p:pic>
      <p:sp>
        <p:nvSpPr>
          <p:cNvPr id="223" name="Google Shape;223;p29"/>
          <p:cNvSpPr/>
          <p:nvPr/>
        </p:nvSpPr>
        <p:spPr>
          <a:xfrm rot="-1486466">
            <a:off x="5130603" y="3283571"/>
            <a:ext cx="5096565" cy="547122"/>
          </a:xfrm>
          <a:prstGeom prst="rect">
            <a:avLst/>
          </a:prstGeom>
          <a:solidFill>
            <a:srgbClr val="0070C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chemeClr val="lt1"/>
                </a:solidFill>
                <a:latin typeface="Palatino Linotype"/>
                <a:ea typeface="Palatino Linotype"/>
                <a:cs typeface="Palatino Linotype"/>
                <a:sym typeface="Palatino Linotype"/>
              </a:rPr>
              <a:t>COMING SOON</a:t>
            </a:r>
            <a:endParaRPr sz="1400" b="1" i="0" u="none" strike="noStrike" cap="none" dirty="0">
              <a:solidFill>
                <a:schemeClr val="lt1"/>
              </a:solidFill>
              <a:latin typeface="Palatino Linotype"/>
              <a:ea typeface="Palatino Linotype"/>
              <a:cs typeface="Palatino Linotype"/>
              <a:sym typeface="Palatino Linotyp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30"/>
          <p:cNvSpPr txBox="1">
            <a:spLocks noGrp="1"/>
          </p:cNvSpPr>
          <p:nvPr>
            <p:ph type="title"/>
          </p:nvPr>
        </p:nvSpPr>
        <p:spPr>
          <a:xfrm>
            <a:off x="1463425" y="243750"/>
            <a:ext cx="9890400" cy="747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Next Session in the PLC Series</a:t>
            </a:r>
            <a:endParaRPr sz="3000" dirty="0"/>
          </a:p>
        </p:txBody>
      </p:sp>
      <p:sp>
        <p:nvSpPr>
          <p:cNvPr id="229" name="Google Shape;229;p30"/>
          <p:cNvSpPr txBox="1">
            <a:spLocks noGrp="1"/>
          </p:cNvSpPr>
          <p:nvPr>
            <p:ph type="body" idx="1"/>
          </p:nvPr>
        </p:nvSpPr>
        <p:spPr>
          <a:xfrm>
            <a:off x="2040750" y="1482775"/>
            <a:ext cx="8110500" cy="4482600"/>
          </a:xfrm>
          <a:prstGeom prst="rect">
            <a:avLst/>
          </a:prstGeom>
          <a:noFill/>
          <a:ln>
            <a:noFill/>
          </a:ln>
        </p:spPr>
        <p:txBody>
          <a:bodyPr spcFirstLastPara="1" wrap="square" lIns="91425" tIns="45700" rIns="822950" bIns="45700" anchor="t" anchorCtr="0">
            <a:noAutofit/>
          </a:bodyPr>
          <a:lstStyle/>
          <a:p>
            <a:pPr marL="0" lvl="0" indent="0" algn="ctr" rtl="0">
              <a:lnSpc>
                <a:spcPct val="108000"/>
              </a:lnSpc>
              <a:spcBef>
                <a:spcPts val="1000"/>
              </a:spcBef>
              <a:spcAft>
                <a:spcPts val="0"/>
              </a:spcAft>
              <a:buSzPts val="3200"/>
              <a:buNone/>
            </a:pPr>
            <a:r>
              <a:rPr lang="en-US" sz="2400" b="1" dirty="0">
                <a:solidFill>
                  <a:srgbClr val="1E4B74"/>
                </a:solidFill>
              </a:rPr>
              <a:t>Session 3 Fluency as the Bridge to Comprehension</a:t>
            </a:r>
            <a:endParaRPr sz="2400" dirty="0">
              <a:solidFill>
                <a:srgbClr val="1E4B74"/>
              </a:solidFill>
            </a:endParaRPr>
          </a:p>
          <a:p>
            <a:pPr marL="0" lvl="0" indent="0" algn="ctr" rtl="0">
              <a:lnSpc>
                <a:spcPct val="108000"/>
              </a:lnSpc>
              <a:spcBef>
                <a:spcPts val="3600"/>
              </a:spcBef>
              <a:spcAft>
                <a:spcPts val="0"/>
              </a:spcAft>
              <a:buSzPts val="3200"/>
              <a:buNone/>
            </a:pPr>
            <a:r>
              <a:rPr lang="en-US" sz="2400" dirty="0">
                <a:solidFill>
                  <a:srgbClr val="1E4B74"/>
                </a:solidFill>
              </a:rPr>
              <a:t>Date: [Add Date]</a:t>
            </a:r>
            <a:endParaRPr sz="2400" dirty="0">
              <a:solidFill>
                <a:srgbClr val="1E4B74"/>
              </a:solidFill>
            </a:endParaRPr>
          </a:p>
          <a:p>
            <a:pPr marL="0" lvl="0" indent="0" algn="ctr" rtl="0">
              <a:lnSpc>
                <a:spcPct val="108000"/>
              </a:lnSpc>
              <a:spcBef>
                <a:spcPts val="0"/>
              </a:spcBef>
              <a:spcAft>
                <a:spcPts val="0"/>
              </a:spcAft>
              <a:buSzPts val="3200"/>
              <a:buNone/>
            </a:pPr>
            <a:r>
              <a:rPr lang="en-US" sz="2400" dirty="0">
                <a:solidFill>
                  <a:srgbClr val="1E4B74"/>
                </a:solidFill>
              </a:rPr>
              <a:t>Time: [Add Time]</a:t>
            </a:r>
            <a:endParaRPr sz="2400" dirty="0">
              <a:solidFill>
                <a:srgbClr val="1E4B7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31"/>
          <p:cNvSpPr txBox="1">
            <a:spLocks noGrp="1"/>
          </p:cNvSpPr>
          <p:nvPr>
            <p:ph type="title"/>
          </p:nvPr>
        </p:nvSpPr>
        <p:spPr>
          <a:xfrm>
            <a:off x="1463425" y="243750"/>
            <a:ext cx="9890400" cy="74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E2405"/>
              </a:buClr>
              <a:buSzPts val="5000"/>
              <a:buFont typeface="Palatino Linotype"/>
              <a:buNone/>
            </a:pPr>
            <a:r>
              <a:rPr lang="en-US" sz="3600" dirty="0"/>
              <a:t>References</a:t>
            </a:r>
            <a:endParaRPr sz="3600" dirty="0"/>
          </a:p>
        </p:txBody>
      </p:sp>
      <p:sp>
        <p:nvSpPr>
          <p:cNvPr id="236" name="Google Shape;236;p31"/>
          <p:cNvSpPr txBox="1">
            <a:spLocks noGrp="1"/>
          </p:cNvSpPr>
          <p:nvPr>
            <p:ph type="body" idx="1"/>
          </p:nvPr>
        </p:nvSpPr>
        <p:spPr>
          <a:xfrm>
            <a:off x="1334525" y="2020325"/>
            <a:ext cx="10686000" cy="4005900"/>
          </a:xfrm>
          <a:prstGeom prst="rect">
            <a:avLst/>
          </a:prstGeom>
          <a:noFill/>
          <a:ln>
            <a:noFill/>
          </a:ln>
        </p:spPr>
        <p:txBody>
          <a:bodyPr spcFirstLastPara="1" wrap="square" lIns="91425" tIns="45700" rIns="822950" bIns="45700" anchor="t" anchorCtr="0">
            <a:normAutofit/>
          </a:bodyPr>
          <a:lstStyle/>
          <a:p>
            <a:pPr marL="457200" lvl="0" indent="-457200" algn="l" rtl="0">
              <a:lnSpc>
                <a:spcPct val="108000"/>
              </a:lnSpc>
              <a:spcBef>
                <a:spcPts val="1000"/>
              </a:spcBef>
              <a:spcAft>
                <a:spcPts val="0"/>
              </a:spcAft>
              <a:buSzPts val="3600"/>
              <a:buNone/>
            </a:pPr>
            <a:r>
              <a:rPr lang="en-US" sz="1800" dirty="0"/>
              <a:t>Cárdenas-Hagan, E. (2020). </a:t>
            </a:r>
            <a:r>
              <a:rPr lang="en-US" sz="1800" i="1" dirty="0"/>
              <a:t>Literacy foundations for English learners: A comprehensive guide to evidence-based instruction</a:t>
            </a:r>
            <a:r>
              <a:rPr lang="en-US" sz="1800" dirty="0"/>
              <a:t>. Paul Brookes Publishing Co.</a:t>
            </a:r>
            <a:endParaRPr sz="1800" dirty="0"/>
          </a:p>
          <a:p>
            <a:pPr marL="457200" lvl="0" indent="-457200" algn="l" rtl="0">
              <a:lnSpc>
                <a:spcPct val="108000"/>
              </a:lnSpc>
              <a:spcBef>
                <a:spcPts val="1000"/>
              </a:spcBef>
              <a:spcAft>
                <a:spcPts val="0"/>
              </a:spcAft>
              <a:buSzPts val="3600"/>
              <a:buNone/>
            </a:pPr>
            <a:r>
              <a:rPr lang="en-US" sz="1800" dirty="0"/>
              <a:t>Scarborough, H. S. (2001). Connecting early language and literacy to later reading (dis)abilities: Evidence, theory, and practice. In S. Neuman &amp; D. Dickinson (Eds.), </a:t>
            </a:r>
            <a:r>
              <a:rPr lang="en-US" sz="1800" i="1" dirty="0"/>
              <a:t>Handbook for research in early literacy </a:t>
            </a:r>
            <a:r>
              <a:rPr lang="en-US" sz="1800" dirty="0"/>
              <a:t>(pp. 97–110). New York, NY: Guilford Press.</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2400" dirty="0"/>
              <a:t>Decoding Skill Simulation (1 of 2)</a:t>
            </a:r>
            <a:endParaRPr sz="2400" dirty="0"/>
          </a:p>
        </p:txBody>
      </p:sp>
      <p:sp>
        <p:nvSpPr>
          <p:cNvPr id="2" name="Text Placeholder 1">
            <a:extLst>
              <a:ext uri="{FF2B5EF4-FFF2-40B4-BE49-F238E27FC236}">
                <a16:creationId xmlns:a16="http://schemas.microsoft.com/office/drawing/2014/main" id="{632A158D-2A3D-651C-241F-739A7ED38579}"/>
              </a:ext>
            </a:extLst>
          </p:cNvPr>
          <p:cNvSpPr>
            <a:spLocks noGrp="1"/>
          </p:cNvSpPr>
          <p:nvPr>
            <p:ph type="body" idx="1"/>
          </p:nvPr>
        </p:nvSpPr>
        <p:spPr>
          <a:xfrm>
            <a:off x="149319" y="1228725"/>
            <a:ext cx="11839480" cy="4757405"/>
          </a:xfrm>
        </p:spPr>
        <p:txBody>
          <a:bodyPr>
            <a:normAutofit fontScale="77500" lnSpcReduction="20000"/>
          </a:bodyPr>
          <a:lstStyle/>
          <a:p>
            <a:pPr marL="0" marR="0" lvl="0" indent="0" algn="l" rtl="0">
              <a:lnSpc>
                <a:spcPct val="115000"/>
              </a:lnSpc>
              <a:spcBef>
                <a:spcPts val="0"/>
              </a:spcBef>
              <a:spcAft>
                <a:spcPts val="0"/>
              </a:spcAft>
              <a:buClr>
                <a:schemeClr val="dk1"/>
              </a:buClr>
              <a:buSzPts val="1100"/>
              <a:buFont typeface="Arial"/>
              <a:buNone/>
            </a:pPr>
            <a:r>
              <a:rPr lang="en-US" sz="3200" b="0" i="0" u="none" strike="noStrike" cap="none" dirty="0">
                <a:solidFill>
                  <a:schemeClr val="dk1"/>
                </a:solidFill>
                <a:latin typeface="Palatino Linotype"/>
                <a:ea typeface="Palatino Linotype"/>
                <a:cs typeface="Palatino Linotype"/>
                <a:sym typeface="Palatino Linotype"/>
              </a:rPr>
              <a:t>Last weekend, I visited the </a:t>
            </a:r>
            <a:r>
              <a:rPr lang="en-US" sz="3200" b="1" i="0" u="none" strike="noStrike" cap="none" dirty="0">
                <a:solidFill>
                  <a:srgbClr val="FFFFFF"/>
                </a:solidFill>
                <a:latin typeface="Palatino Linotype"/>
                <a:ea typeface="Palatino Linotype"/>
                <a:cs typeface="Palatino Linotype"/>
                <a:sym typeface="Palatino Linotype"/>
              </a:rPr>
              <a:t>aquarium</a:t>
            </a:r>
            <a:r>
              <a:rPr lang="en-US" sz="3200" b="0" i="0" u="none" strike="noStrike" cap="none" dirty="0">
                <a:solidFill>
                  <a:schemeClr val="dk1"/>
                </a:solidFill>
                <a:latin typeface="Palatino Linotype"/>
                <a:ea typeface="Palatino Linotype"/>
                <a:cs typeface="Palatino Linotype"/>
                <a:sym typeface="Palatino Linotype"/>
              </a:rPr>
              <a:t>. The </a:t>
            </a:r>
            <a:r>
              <a:rPr lang="en-US" sz="3200" b="1" i="0" u="none" strike="noStrike" cap="none" dirty="0">
                <a:solidFill>
                  <a:schemeClr val="lt1"/>
                </a:solidFill>
                <a:latin typeface="Palatino Linotype"/>
                <a:ea typeface="Palatino Linotype"/>
                <a:cs typeface="Palatino Linotype"/>
                <a:sym typeface="Palatino Linotype"/>
              </a:rPr>
              <a:t>tanks</a:t>
            </a:r>
            <a:r>
              <a:rPr lang="en-US" sz="3200" b="1" i="0" u="none" strike="noStrike" cap="none" dirty="0">
                <a:solidFill>
                  <a:schemeClr val="dk1"/>
                </a:solidFill>
                <a:latin typeface="Palatino Linotype"/>
                <a:ea typeface="Palatino Linotype"/>
                <a:cs typeface="Palatino Linotype"/>
                <a:sym typeface="Palatino Linotype"/>
              </a:rPr>
              <a:t> </a:t>
            </a:r>
            <a:r>
              <a:rPr lang="en-US" sz="3200" b="0" i="0" u="none" strike="noStrike" cap="none" dirty="0">
                <a:solidFill>
                  <a:schemeClr val="dk1"/>
                </a:solidFill>
                <a:latin typeface="Palatino Linotype"/>
                <a:ea typeface="Palatino Linotype"/>
                <a:cs typeface="Palatino Linotype"/>
                <a:sym typeface="Palatino Linotype"/>
              </a:rPr>
              <a:t>glowed a soft blue </a:t>
            </a:r>
            <a:r>
              <a:rPr lang="en-US" sz="3200" b="1" i="0" u="none" strike="noStrike" cap="none" dirty="0">
                <a:solidFill>
                  <a:schemeClr val="lt1"/>
                </a:solidFill>
                <a:latin typeface="Palatino Linotype"/>
                <a:ea typeface="Palatino Linotype"/>
                <a:cs typeface="Palatino Linotype"/>
                <a:sym typeface="Palatino Linotype"/>
              </a:rPr>
              <a:t>hue</a:t>
            </a:r>
            <a:r>
              <a:rPr lang="en-US" sz="3200" b="0" i="0" u="none" strike="noStrike" cap="none" dirty="0">
                <a:solidFill>
                  <a:schemeClr val="dk1"/>
                </a:solidFill>
                <a:latin typeface="Palatino Linotype"/>
                <a:ea typeface="Palatino Linotype"/>
                <a:cs typeface="Palatino Linotype"/>
                <a:sym typeface="Palatino Linotype"/>
              </a:rPr>
              <a:t>. The first thing I saw was a group of </a:t>
            </a:r>
            <a:r>
              <a:rPr lang="en-US" sz="3200" b="1" i="0" u="none" strike="noStrike" cap="none" dirty="0">
                <a:solidFill>
                  <a:srgbClr val="FFFFFF"/>
                </a:solidFill>
                <a:latin typeface="Palatino Linotype"/>
                <a:ea typeface="Palatino Linotype"/>
                <a:cs typeface="Palatino Linotype"/>
                <a:sym typeface="Palatino Linotype"/>
              </a:rPr>
              <a:t>fish</a:t>
            </a:r>
            <a:r>
              <a:rPr lang="en-US" sz="3200" b="1" i="0" u="none" strike="noStrike" cap="none" dirty="0">
                <a:solidFill>
                  <a:schemeClr val="dk1"/>
                </a:solidFill>
                <a:latin typeface="Palatino Linotype"/>
                <a:ea typeface="Palatino Linotype"/>
                <a:cs typeface="Palatino Linotype"/>
                <a:sym typeface="Palatino Linotype"/>
              </a:rPr>
              <a:t> </a:t>
            </a:r>
            <a:r>
              <a:rPr lang="en-US" sz="3200" b="0" i="0" u="none" strike="noStrike" cap="none" dirty="0">
                <a:solidFill>
                  <a:schemeClr val="dk1"/>
                </a:solidFill>
                <a:latin typeface="Palatino Linotype"/>
                <a:ea typeface="Palatino Linotype"/>
                <a:cs typeface="Palatino Linotype"/>
                <a:sym typeface="Palatino Linotype"/>
              </a:rPr>
              <a:t>swimming in the </a:t>
            </a:r>
            <a:r>
              <a:rPr lang="en-US" sz="3200" b="1" i="0" u="none" strike="noStrike" cap="none" dirty="0">
                <a:solidFill>
                  <a:srgbClr val="FFFFFF"/>
                </a:solidFill>
                <a:latin typeface="Palatino Linotype"/>
                <a:ea typeface="Palatino Linotype"/>
                <a:cs typeface="Palatino Linotype"/>
                <a:sym typeface="Palatino Linotype"/>
              </a:rPr>
              <a:t>display</a:t>
            </a:r>
            <a:r>
              <a:rPr lang="en-US" sz="3200" b="0" i="0" u="none" strike="noStrike" cap="none" dirty="0">
                <a:solidFill>
                  <a:schemeClr val="dk1"/>
                </a:solidFill>
                <a:latin typeface="Palatino Linotype"/>
                <a:ea typeface="Palatino Linotype"/>
                <a:cs typeface="Palatino Linotype"/>
                <a:sym typeface="Palatino Linotype"/>
              </a:rPr>
              <a:t>. Some had colorful </a:t>
            </a:r>
            <a:r>
              <a:rPr lang="en-US" sz="3200" b="1" i="0" u="none" strike="noStrike" cap="none" dirty="0">
                <a:solidFill>
                  <a:srgbClr val="FFFFFF"/>
                </a:solidFill>
                <a:latin typeface="Palatino Linotype"/>
                <a:ea typeface="Palatino Linotype"/>
                <a:cs typeface="Palatino Linotype"/>
                <a:sym typeface="Palatino Linotype"/>
              </a:rPr>
              <a:t>patterns</a:t>
            </a:r>
            <a:r>
              <a:rPr lang="en-US" sz="3200" b="0" i="0" u="none" strike="noStrike" cap="none" dirty="0">
                <a:solidFill>
                  <a:schemeClr val="dk1"/>
                </a:solidFill>
                <a:latin typeface="Palatino Linotype"/>
                <a:ea typeface="Palatino Linotype"/>
                <a:cs typeface="Palatino Linotype"/>
                <a:sym typeface="Palatino Linotype"/>
              </a:rPr>
              <a:t>, while others were big and </a:t>
            </a:r>
            <a:r>
              <a:rPr lang="en-US" sz="3200" b="1" i="0" u="none" strike="noStrike" cap="none" dirty="0">
                <a:solidFill>
                  <a:schemeClr val="lt1"/>
                </a:solidFill>
                <a:latin typeface="Palatino Linotype"/>
                <a:ea typeface="Palatino Linotype"/>
                <a:cs typeface="Palatino Linotype"/>
                <a:sym typeface="Palatino Linotype"/>
              </a:rPr>
              <a:t>striped</a:t>
            </a:r>
            <a:r>
              <a:rPr lang="en-US" sz="3200" b="0" i="0" u="none" strike="noStrike" cap="none" dirty="0">
                <a:solidFill>
                  <a:schemeClr val="dk1"/>
                </a:solidFill>
                <a:latin typeface="Palatino Linotype"/>
                <a:ea typeface="Palatino Linotype"/>
                <a:cs typeface="Palatino Linotype"/>
                <a:sym typeface="Palatino Linotype"/>
              </a:rPr>
              <a:t>.</a:t>
            </a:r>
          </a:p>
          <a:p>
            <a:pPr marL="0" marR="0" lvl="0" indent="0" algn="l" rtl="0">
              <a:lnSpc>
                <a:spcPct val="115000"/>
              </a:lnSpc>
              <a:spcBef>
                <a:spcPts val="3600"/>
              </a:spcBef>
              <a:spcAft>
                <a:spcPts val="0"/>
              </a:spcAft>
              <a:buClr>
                <a:schemeClr val="dk1"/>
              </a:buClr>
              <a:buSzPts val="1100"/>
              <a:buFont typeface="Arial"/>
              <a:buNone/>
            </a:pPr>
            <a:r>
              <a:rPr lang="en-US" sz="3200" b="0" i="0" u="none" strike="noStrike" cap="none" dirty="0">
                <a:solidFill>
                  <a:schemeClr val="dk1"/>
                </a:solidFill>
                <a:latin typeface="Palatino Linotype"/>
                <a:ea typeface="Palatino Linotype"/>
                <a:cs typeface="Palatino Linotype"/>
                <a:sym typeface="Palatino Linotype"/>
              </a:rPr>
              <a:t>As I walked deeper into the </a:t>
            </a:r>
            <a:r>
              <a:rPr lang="en-US" sz="3200" b="1" i="0" u="none" strike="noStrike" cap="none" dirty="0">
                <a:solidFill>
                  <a:schemeClr val="lt1"/>
                </a:solidFill>
                <a:latin typeface="Palatino Linotype"/>
                <a:ea typeface="Palatino Linotype"/>
                <a:cs typeface="Palatino Linotype"/>
                <a:sym typeface="Palatino Linotype"/>
              </a:rPr>
              <a:t>building</a:t>
            </a:r>
            <a:r>
              <a:rPr lang="en-US" sz="3200" b="0" i="0" u="none" strike="noStrike" cap="none" dirty="0">
                <a:solidFill>
                  <a:schemeClr val="dk1"/>
                </a:solidFill>
                <a:latin typeface="Palatino Linotype"/>
                <a:ea typeface="Palatino Linotype"/>
                <a:cs typeface="Palatino Linotype"/>
                <a:sym typeface="Palatino Linotype"/>
              </a:rPr>
              <a:t>, I saw jellyfish drifting like </a:t>
            </a:r>
            <a:r>
              <a:rPr lang="en-US" sz="3200" b="1" i="0" u="none" strike="noStrike" cap="none" dirty="0">
                <a:solidFill>
                  <a:schemeClr val="lt1"/>
                </a:solidFill>
                <a:latin typeface="Palatino Linotype"/>
                <a:ea typeface="Palatino Linotype"/>
                <a:cs typeface="Palatino Linotype"/>
                <a:sym typeface="Palatino Linotype"/>
              </a:rPr>
              <a:t>ghosts</a:t>
            </a:r>
            <a:r>
              <a:rPr lang="en-US" sz="3200" b="0" i="0" u="none" strike="noStrike" cap="none" dirty="0">
                <a:solidFill>
                  <a:schemeClr val="dk1"/>
                </a:solidFill>
                <a:latin typeface="Palatino Linotype"/>
                <a:ea typeface="Palatino Linotype"/>
                <a:cs typeface="Palatino Linotype"/>
                <a:sym typeface="Palatino Linotype"/>
              </a:rPr>
              <a:t> in the water. My favorite part of the day was watching the </a:t>
            </a:r>
            <a:r>
              <a:rPr lang="en-US" sz="3200" b="1" i="0" u="none" strike="noStrike" cap="none" dirty="0">
                <a:solidFill>
                  <a:srgbClr val="FFFFFF"/>
                </a:solidFill>
                <a:latin typeface="Palatino Linotype"/>
                <a:ea typeface="Palatino Linotype"/>
                <a:cs typeface="Palatino Linotype"/>
                <a:sym typeface="Palatino Linotype"/>
              </a:rPr>
              <a:t>sharks</a:t>
            </a:r>
            <a:r>
              <a:rPr lang="en-US" sz="3200" b="1" i="0" u="none" strike="noStrike" cap="none" dirty="0">
                <a:solidFill>
                  <a:schemeClr val="dk1"/>
                </a:solidFill>
                <a:latin typeface="Palatino Linotype"/>
                <a:ea typeface="Palatino Linotype"/>
                <a:cs typeface="Palatino Linotype"/>
                <a:sym typeface="Palatino Linotype"/>
              </a:rPr>
              <a:t> </a:t>
            </a:r>
            <a:r>
              <a:rPr lang="en-US" sz="3200" b="0" i="0" u="none" strike="noStrike" cap="none" dirty="0">
                <a:solidFill>
                  <a:schemeClr val="dk1"/>
                </a:solidFill>
                <a:latin typeface="Palatino Linotype"/>
                <a:ea typeface="Palatino Linotype"/>
                <a:cs typeface="Palatino Linotype"/>
                <a:sym typeface="Palatino Linotype"/>
              </a:rPr>
              <a:t>glide </a:t>
            </a:r>
            <a:r>
              <a:rPr lang="en-US" sz="3200" b="1" i="0" u="none" strike="noStrike" cap="none" dirty="0">
                <a:solidFill>
                  <a:srgbClr val="FFFFFF"/>
                </a:solidFill>
                <a:latin typeface="Palatino Linotype"/>
                <a:ea typeface="Palatino Linotype"/>
                <a:cs typeface="Palatino Linotype"/>
                <a:sym typeface="Palatino Linotype"/>
              </a:rPr>
              <a:t>silently</a:t>
            </a:r>
            <a:r>
              <a:rPr lang="en-US" sz="3200" b="0" i="0" u="none" strike="noStrike" cap="none" dirty="0">
                <a:solidFill>
                  <a:schemeClr val="dk1"/>
                </a:solidFill>
                <a:latin typeface="Palatino Linotype"/>
                <a:ea typeface="Palatino Linotype"/>
                <a:cs typeface="Palatino Linotype"/>
                <a:sym typeface="Palatino Linotype"/>
              </a:rPr>
              <a:t> through the </a:t>
            </a:r>
            <a:r>
              <a:rPr lang="en-US" sz="3200" b="1" i="0" u="none" strike="noStrike" cap="none" dirty="0">
                <a:solidFill>
                  <a:srgbClr val="FFFFFF"/>
                </a:solidFill>
                <a:latin typeface="Palatino Linotype"/>
                <a:ea typeface="Palatino Linotype"/>
                <a:cs typeface="Palatino Linotype"/>
                <a:sym typeface="Palatino Linotype"/>
              </a:rPr>
              <a:t>water</a:t>
            </a:r>
            <a:r>
              <a:rPr lang="en-US" sz="3200" b="0" i="0" u="none" strike="noStrike" cap="none" dirty="0">
                <a:solidFill>
                  <a:schemeClr val="dk1"/>
                </a:solidFill>
                <a:latin typeface="Palatino Linotype"/>
                <a:ea typeface="Palatino Linotype"/>
                <a:cs typeface="Palatino Linotype"/>
                <a:sym typeface="Palatino Linotype"/>
              </a:rPr>
              <a:t> in the big</a:t>
            </a:r>
            <a:r>
              <a:rPr lang="en-US" sz="3200" b="0" i="0" u="none" strike="noStrike" cap="none" dirty="0">
                <a:solidFill>
                  <a:schemeClr val="lt1"/>
                </a:solidFill>
                <a:latin typeface="Palatino Linotype"/>
                <a:ea typeface="Palatino Linotype"/>
                <a:cs typeface="Palatino Linotype"/>
                <a:sym typeface="Palatino Linotype"/>
              </a:rPr>
              <a:t> </a:t>
            </a:r>
            <a:r>
              <a:rPr lang="en-US" sz="3200" b="1" i="0" u="none" strike="noStrike" cap="none" dirty="0">
                <a:solidFill>
                  <a:schemeClr val="lt1"/>
                </a:solidFill>
                <a:latin typeface="Palatino Linotype"/>
                <a:ea typeface="Palatino Linotype"/>
                <a:cs typeface="Palatino Linotype"/>
                <a:sym typeface="Palatino Linotype"/>
              </a:rPr>
              <a:t>tunnel</a:t>
            </a:r>
            <a:r>
              <a:rPr lang="en-US" sz="3200" b="0" i="0" u="none" strike="noStrike" cap="none" dirty="0">
                <a:solidFill>
                  <a:schemeClr val="lt1"/>
                </a:solidFill>
                <a:latin typeface="Palatino Linotype"/>
                <a:ea typeface="Palatino Linotype"/>
                <a:cs typeface="Palatino Linotype"/>
                <a:sym typeface="Palatino Linotype"/>
              </a:rPr>
              <a:t> </a:t>
            </a:r>
            <a:r>
              <a:rPr lang="en-US" sz="3200" b="0" i="0" u="none" strike="noStrike" cap="none" dirty="0">
                <a:solidFill>
                  <a:schemeClr val="dk1"/>
                </a:solidFill>
                <a:latin typeface="Palatino Linotype"/>
                <a:ea typeface="Palatino Linotype"/>
                <a:cs typeface="Palatino Linotype"/>
                <a:sym typeface="Palatino Linotype"/>
              </a:rPr>
              <a:t>where </a:t>
            </a:r>
            <a:r>
              <a:rPr lang="en-US" sz="3200" b="1" i="0" u="none" strike="noStrike" cap="none" dirty="0">
                <a:solidFill>
                  <a:srgbClr val="FFFFFF"/>
                </a:solidFill>
                <a:latin typeface="Palatino Linotype"/>
                <a:ea typeface="Palatino Linotype"/>
                <a:cs typeface="Palatino Linotype"/>
                <a:sym typeface="Palatino Linotype"/>
              </a:rPr>
              <a:t>fish swam</a:t>
            </a:r>
            <a:r>
              <a:rPr lang="en-US" sz="3200" b="0" i="0" u="none" strike="noStrike" cap="none" dirty="0">
                <a:solidFill>
                  <a:schemeClr val="dk1"/>
                </a:solidFill>
                <a:latin typeface="Palatino Linotype"/>
                <a:ea typeface="Palatino Linotype"/>
                <a:cs typeface="Palatino Linotype"/>
                <a:sym typeface="Palatino Linotype"/>
              </a:rPr>
              <a:t> above and </a:t>
            </a:r>
            <a:r>
              <a:rPr lang="en-US" sz="3200" b="1" i="0" u="none" strike="noStrike" cap="none" dirty="0">
                <a:solidFill>
                  <a:schemeClr val="lt1"/>
                </a:solidFill>
                <a:latin typeface="Palatino Linotype"/>
                <a:ea typeface="Palatino Linotype"/>
                <a:cs typeface="Palatino Linotype"/>
                <a:sym typeface="Palatino Linotype"/>
              </a:rPr>
              <a:t>around</a:t>
            </a:r>
            <a:r>
              <a:rPr lang="en-US" sz="3200" b="0" i="0" u="none" strike="noStrike" cap="none" dirty="0">
                <a:solidFill>
                  <a:schemeClr val="dk1"/>
                </a:solidFill>
                <a:latin typeface="Palatino Linotype"/>
                <a:ea typeface="Palatino Linotype"/>
                <a:cs typeface="Palatino Linotype"/>
                <a:sym typeface="Palatino Linotype"/>
              </a:rPr>
              <a:t> us.</a:t>
            </a:r>
          </a:p>
          <a:p>
            <a:pPr marL="0" marR="0" lvl="0" indent="0" algn="l" rtl="0">
              <a:lnSpc>
                <a:spcPct val="115000"/>
              </a:lnSpc>
              <a:spcBef>
                <a:spcPts val="3600"/>
              </a:spcBef>
              <a:spcAft>
                <a:spcPts val="0"/>
              </a:spcAft>
              <a:buClr>
                <a:srgbClr val="000000"/>
              </a:buClr>
              <a:buSzPts val="1800"/>
              <a:buFont typeface="Arial"/>
              <a:buNone/>
            </a:pPr>
            <a:r>
              <a:rPr lang="en-US" sz="3200" b="0" i="0" u="none" strike="noStrike" cap="none" dirty="0">
                <a:solidFill>
                  <a:schemeClr val="dk1"/>
                </a:solidFill>
                <a:latin typeface="Palatino Linotype"/>
                <a:ea typeface="Palatino Linotype"/>
                <a:cs typeface="Palatino Linotype"/>
                <a:sym typeface="Palatino Linotype"/>
              </a:rPr>
              <a:t>At the end of the </a:t>
            </a:r>
            <a:r>
              <a:rPr lang="en-US" sz="3200" b="1" i="0" u="none" strike="noStrike" cap="none" dirty="0">
                <a:solidFill>
                  <a:srgbClr val="FFFFFF"/>
                </a:solidFill>
                <a:latin typeface="Palatino Linotype"/>
                <a:ea typeface="Palatino Linotype"/>
                <a:cs typeface="Palatino Linotype"/>
                <a:sym typeface="Palatino Linotype"/>
              </a:rPr>
              <a:t>visit</a:t>
            </a:r>
            <a:r>
              <a:rPr lang="en-US" sz="3200" b="0" i="0" u="none" strike="noStrike" cap="none" dirty="0">
                <a:solidFill>
                  <a:schemeClr val="dk1"/>
                </a:solidFill>
                <a:latin typeface="Palatino Linotype"/>
                <a:ea typeface="Palatino Linotype"/>
                <a:cs typeface="Palatino Linotype"/>
                <a:sym typeface="Palatino Linotype"/>
              </a:rPr>
              <a:t>, we stopped at the </a:t>
            </a:r>
            <a:r>
              <a:rPr lang="en-US" sz="3200" b="1" i="0" u="none" strike="noStrike" cap="none" dirty="0">
                <a:solidFill>
                  <a:srgbClr val="FFFFFF"/>
                </a:solidFill>
                <a:latin typeface="Palatino Linotype"/>
                <a:ea typeface="Palatino Linotype"/>
                <a:cs typeface="Palatino Linotype"/>
                <a:sym typeface="Palatino Linotype"/>
              </a:rPr>
              <a:t>touch tank</a:t>
            </a:r>
            <a:r>
              <a:rPr lang="en-US" sz="3200" b="0" i="0" u="none" strike="noStrike" cap="none" dirty="0">
                <a:solidFill>
                  <a:schemeClr val="dk1"/>
                </a:solidFill>
                <a:latin typeface="Palatino Linotype"/>
                <a:ea typeface="Palatino Linotype"/>
                <a:cs typeface="Palatino Linotype"/>
                <a:sym typeface="Palatino Linotype"/>
              </a:rPr>
              <a:t>, where I got to </a:t>
            </a:r>
            <a:r>
              <a:rPr lang="en-US" sz="3200" b="1" i="0" u="none" strike="noStrike" cap="none" dirty="0">
                <a:solidFill>
                  <a:srgbClr val="FFFFFF"/>
                </a:solidFill>
                <a:latin typeface="Palatino Linotype"/>
                <a:ea typeface="Palatino Linotype"/>
                <a:cs typeface="Palatino Linotype"/>
                <a:sym typeface="Palatino Linotype"/>
              </a:rPr>
              <a:t>touch</a:t>
            </a:r>
            <a:r>
              <a:rPr lang="en-US" sz="3200" b="0" i="0" u="none" strike="noStrike" cap="none" dirty="0">
                <a:solidFill>
                  <a:schemeClr val="dk1"/>
                </a:solidFill>
                <a:latin typeface="Palatino Linotype"/>
                <a:ea typeface="Palatino Linotype"/>
                <a:cs typeface="Palatino Linotype"/>
                <a:sym typeface="Palatino Linotype"/>
              </a:rPr>
              <a:t> a </a:t>
            </a:r>
            <a:r>
              <a:rPr lang="en-US" sz="3200" b="1" i="0" u="none" strike="noStrike" cap="none" dirty="0">
                <a:solidFill>
                  <a:schemeClr val="lt1"/>
                </a:solidFill>
                <a:latin typeface="Palatino Linotype"/>
                <a:ea typeface="Palatino Linotype"/>
                <a:cs typeface="Palatino Linotype"/>
                <a:sym typeface="Palatino Linotype"/>
              </a:rPr>
              <a:t>starfish</a:t>
            </a:r>
            <a:r>
              <a:rPr lang="en-US" sz="3200" b="0" i="0" u="none" strike="noStrike" cap="none" dirty="0">
                <a:solidFill>
                  <a:schemeClr val="dk1"/>
                </a:solidFill>
                <a:latin typeface="Palatino Linotype"/>
                <a:ea typeface="Palatino Linotype"/>
                <a:cs typeface="Palatino Linotype"/>
                <a:sym typeface="Palatino Linotype"/>
              </a:rPr>
              <a:t> and a small </a:t>
            </a:r>
            <a:r>
              <a:rPr lang="en-US" sz="3200" b="1" i="0" u="none" strike="noStrike" cap="none" dirty="0">
                <a:solidFill>
                  <a:schemeClr val="lt1"/>
                </a:solidFill>
                <a:latin typeface="Palatino Linotype"/>
                <a:ea typeface="Palatino Linotype"/>
                <a:cs typeface="Palatino Linotype"/>
                <a:sym typeface="Palatino Linotype"/>
              </a:rPr>
              <a:t>stingray</a:t>
            </a:r>
            <a:r>
              <a:rPr lang="en-US" sz="3200" b="0" i="0" u="none" strike="noStrike" cap="none" dirty="0">
                <a:solidFill>
                  <a:schemeClr val="dk1"/>
                </a:solidFill>
                <a:latin typeface="Palatino Linotype"/>
                <a:ea typeface="Palatino Linotype"/>
                <a:cs typeface="Palatino Linotype"/>
                <a:sym typeface="Palatino Linotype"/>
              </a:rPr>
              <a:t>. It was exciting to </a:t>
            </a:r>
            <a:r>
              <a:rPr lang="en-US" sz="3200" b="1" i="0" u="none" strike="noStrike" cap="none" dirty="0">
                <a:solidFill>
                  <a:schemeClr val="lt1"/>
                </a:solidFill>
                <a:latin typeface="Palatino Linotype"/>
                <a:ea typeface="Palatino Linotype"/>
                <a:cs typeface="Palatino Linotype"/>
                <a:sym typeface="Palatino Linotype"/>
              </a:rPr>
              <a:t>see</a:t>
            </a:r>
            <a:r>
              <a:rPr lang="en-US" sz="3200" b="0" i="0" u="none" strike="noStrike" cap="none" dirty="0">
                <a:solidFill>
                  <a:schemeClr val="dk1"/>
                </a:solidFill>
                <a:latin typeface="Palatino Linotype"/>
                <a:ea typeface="Palatino Linotype"/>
                <a:cs typeface="Palatino Linotype"/>
                <a:sym typeface="Palatino Linotype"/>
              </a:rPr>
              <a:t> so many </a:t>
            </a:r>
            <a:r>
              <a:rPr lang="en-US" sz="3200" b="1" i="0" u="none" strike="noStrike" cap="none" dirty="0">
                <a:solidFill>
                  <a:schemeClr val="lt1"/>
                </a:solidFill>
                <a:latin typeface="Palatino Linotype"/>
                <a:ea typeface="Palatino Linotype"/>
                <a:cs typeface="Palatino Linotype"/>
                <a:sym typeface="Palatino Linotype"/>
              </a:rPr>
              <a:t>creatures</a:t>
            </a:r>
            <a:r>
              <a:rPr lang="en-US" sz="3200" b="1" i="0" u="none" strike="noStrike" cap="none" dirty="0">
                <a:solidFill>
                  <a:schemeClr val="dk1"/>
                </a:solidFill>
                <a:latin typeface="Palatino Linotype"/>
                <a:ea typeface="Palatino Linotype"/>
                <a:cs typeface="Palatino Linotype"/>
                <a:sym typeface="Palatino Linotype"/>
              </a:rPr>
              <a:t> </a:t>
            </a:r>
            <a:r>
              <a:rPr lang="en-US" sz="3200" b="0" i="0" u="none" strike="noStrike" cap="none" dirty="0">
                <a:solidFill>
                  <a:schemeClr val="dk1"/>
                </a:solidFill>
                <a:latin typeface="Palatino Linotype"/>
                <a:ea typeface="Palatino Linotype"/>
                <a:cs typeface="Palatino Linotype"/>
                <a:sym typeface="Palatino Linotype"/>
              </a:rPr>
              <a:t>up </a:t>
            </a:r>
            <a:r>
              <a:rPr lang="en-US" sz="3200" b="1" i="0" u="none" strike="noStrike" cap="none" dirty="0">
                <a:solidFill>
                  <a:schemeClr val="lt1"/>
                </a:solidFill>
                <a:latin typeface="Palatino Linotype"/>
                <a:ea typeface="Palatino Linotype"/>
                <a:cs typeface="Palatino Linotype"/>
                <a:sym typeface="Palatino Linotype"/>
              </a:rPr>
              <a:t>close</a:t>
            </a:r>
            <a:r>
              <a:rPr lang="en-US" sz="3200" b="0" i="0" u="none" strike="noStrike" cap="none" dirty="0">
                <a:solidFill>
                  <a:schemeClr val="dk1"/>
                </a:solidFill>
                <a:latin typeface="Palatino Linotype"/>
                <a:ea typeface="Palatino Linotype"/>
                <a:cs typeface="Palatino Linotype"/>
                <a:sym typeface="Palatino Linotype"/>
              </a:rPr>
              <a:t>. I </a:t>
            </a:r>
            <a:r>
              <a:rPr lang="en-US" sz="3200" b="1" i="0" u="none" strike="noStrike" cap="none" dirty="0">
                <a:solidFill>
                  <a:schemeClr val="lt1"/>
                </a:solidFill>
                <a:latin typeface="Palatino Linotype"/>
                <a:ea typeface="Palatino Linotype"/>
                <a:cs typeface="Palatino Linotype"/>
                <a:sym typeface="Palatino Linotype"/>
              </a:rPr>
              <a:t>learned </a:t>
            </a:r>
            <a:r>
              <a:rPr lang="en-US" sz="3200" b="0" i="0" u="none" strike="noStrike" cap="none" dirty="0">
                <a:solidFill>
                  <a:schemeClr val="dk1"/>
                </a:solidFill>
                <a:latin typeface="Palatino Linotype"/>
                <a:ea typeface="Palatino Linotype"/>
                <a:cs typeface="Palatino Linotype"/>
                <a:sym typeface="Palatino Linotype"/>
              </a:rPr>
              <a:t>a lot about </a:t>
            </a:r>
            <a:r>
              <a:rPr lang="en-US" sz="3200" b="1" i="0" u="none" strike="noStrike" cap="none" dirty="0">
                <a:solidFill>
                  <a:schemeClr val="lt1"/>
                </a:solidFill>
                <a:latin typeface="Palatino Linotype"/>
                <a:ea typeface="Palatino Linotype"/>
                <a:cs typeface="Palatino Linotype"/>
                <a:sym typeface="Palatino Linotype"/>
              </a:rPr>
              <a:t>ocean</a:t>
            </a:r>
            <a:r>
              <a:rPr lang="en-US" sz="3200" b="0" i="0" u="none" strike="noStrike" cap="none" dirty="0">
                <a:solidFill>
                  <a:schemeClr val="dk1"/>
                </a:solidFill>
                <a:latin typeface="Palatino Linotype"/>
                <a:ea typeface="Palatino Linotype"/>
                <a:cs typeface="Palatino Linotype"/>
                <a:sym typeface="Palatino Linotype"/>
              </a:rPr>
              <a:t> life and can’t wait to go back on another day.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3ECB3FEE-74F9-73B0-DA18-198F8CE29173}"/>
            </a:ext>
          </a:extLst>
        </p:cNvPr>
        <p:cNvGrpSpPr/>
        <p:nvPr/>
      </p:nvGrpSpPr>
      <p:grpSpPr>
        <a:xfrm>
          <a:off x="0" y="0"/>
          <a:ext cx="0" cy="0"/>
          <a:chOff x="0" y="0"/>
          <a:chExt cx="0" cy="0"/>
        </a:xfrm>
      </p:grpSpPr>
      <p:sp>
        <p:nvSpPr>
          <p:cNvPr id="130" name="Google Shape;130;p22">
            <a:extLst>
              <a:ext uri="{FF2B5EF4-FFF2-40B4-BE49-F238E27FC236}">
                <a16:creationId xmlns:a16="http://schemas.microsoft.com/office/drawing/2014/main" id="{2B9E70BA-0DF5-D51B-578D-61663AE20FC5}"/>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E2405"/>
              </a:buClr>
              <a:buSzPts val="5000"/>
              <a:buFont typeface="Palatino Linotype"/>
              <a:buNone/>
            </a:pPr>
            <a:r>
              <a:rPr lang="en-US" sz="3000" dirty="0"/>
              <a:t>Session 1 - Phonological Awareness</a:t>
            </a:r>
            <a:endParaRPr sz="3000" dirty="0"/>
          </a:p>
        </p:txBody>
      </p:sp>
      <p:sp>
        <p:nvSpPr>
          <p:cNvPr id="3" name="Text Placeholder 2">
            <a:extLst>
              <a:ext uri="{FF2B5EF4-FFF2-40B4-BE49-F238E27FC236}">
                <a16:creationId xmlns:a16="http://schemas.microsoft.com/office/drawing/2014/main" id="{3D587472-30DC-C986-63B7-41F43C643738}"/>
              </a:ext>
            </a:extLst>
          </p:cNvPr>
          <p:cNvSpPr>
            <a:spLocks noGrp="1"/>
          </p:cNvSpPr>
          <p:nvPr>
            <p:ph type="body" idx="2"/>
          </p:nvPr>
        </p:nvSpPr>
        <p:spPr>
          <a:xfrm>
            <a:off x="7207640" y="6241774"/>
            <a:ext cx="4023578" cy="351681"/>
          </a:xfrm>
        </p:spPr>
        <p:txBody>
          <a:bodyPr rIns="91440"/>
          <a:lstStyle/>
          <a:p>
            <a:pPr marL="25400" indent="0" algn="r">
              <a:spcBef>
                <a:spcPts val="0"/>
              </a:spcBef>
              <a:buNone/>
            </a:pPr>
            <a:r>
              <a:rPr lang="en-US" sz="1800" dirty="0">
                <a:solidFill>
                  <a:schemeClr val="bg1"/>
                </a:solidFill>
              </a:rPr>
              <a:t>Scarborough, 2001</a:t>
            </a:r>
          </a:p>
        </p:txBody>
      </p:sp>
      <p:pic>
        <p:nvPicPr>
          <p:cNvPr id="4" name="Google Shape;127;p22" descr="Scarborough's Reading Rope. All content is in the text version on the next slide.">
            <a:extLst>
              <a:ext uri="{FF2B5EF4-FFF2-40B4-BE49-F238E27FC236}">
                <a16:creationId xmlns:a16="http://schemas.microsoft.com/office/drawing/2014/main" id="{1B8A256B-A8BD-ED34-623E-15B3A0EEF8B1}"/>
              </a:ext>
            </a:extLst>
          </p:cNvPr>
          <p:cNvPicPr preferRelativeResize="0"/>
          <p:nvPr/>
        </p:nvPicPr>
        <p:blipFill rotWithShape="1">
          <a:blip r:embed="rId3">
            <a:alphaModFix/>
          </a:blip>
          <a:srcRect/>
          <a:stretch/>
        </p:blipFill>
        <p:spPr>
          <a:xfrm>
            <a:off x="1925000" y="1338572"/>
            <a:ext cx="8342000" cy="4578452"/>
          </a:xfrm>
          <a:prstGeom prst="rect">
            <a:avLst/>
          </a:prstGeom>
          <a:noFill/>
          <a:ln>
            <a:noFill/>
          </a:ln>
        </p:spPr>
      </p:pic>
      <p:sp>
        <p:nvSpPr>
          <p:cNvPr id="5" name="Google Shape;128;p22">
            <a:extLst>
              <a:ext uri="{FF2B5EF4-FFF2-40B4-BE49-F238E27FC236}">
                <a16:creationId xmlns:a16="http://schemas.microsoft.com/office/drawing/2014/main" id="{B09A3258-2C15-D488-34C2-FC403F85FD0F}"/>
              </a:ext>
              <a:ext uri="{C183D7F6-B498-43B3-948B-1728B52AA6E4}">
                <adec:decorative xmlns:adec="http://schemas.microsoft.com/office/drawing/2017/decorative" val="1"/>
              </a:ext>
            </a:extLst>
          </p:cNvPr>
          <p:cNvSpPr/>
          <p:nvPr/>
        </p:nvSpPr>
        <p:spPr>
          <a:xfrm>
            <a:off x="1463425" y="4281724"/>
            <a:ext cx="3039900" cy="1635300"/>
          </a:xfrm>
          <a:prstGeom prst="roundRect">
            <a:avLst>
              <a:gd name="adj" fmla="val 16667"/>
            </a:avLst>
          </a:prstGeom>
          <a:solidFill>
            <a:srgbClr val="E6B8AF">
              <a:alpha val="45882"/>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6" name="Google Shape;129;p22">
            <a:extLst>
              <a:ext uri="{FF2B5EF4-FFF2-40B4-BE49-F238E27FC236}">
                <a16:creationId xmlns:a16="http://schemas.microsoft.com/office/drawing/2014/main" id="{E74E634B-81C9-F430-3849-09DE21EC1E98}"/>
              </a:ext>
              <a:ext uri="{C183D7F6-B498-43B3-948B-1728B52AA6E4}">
                <adec:decorative xmlns:adec="http://schemas.microsoft.com/office/drawing/2017/decorative" val="1"/>
              </a:ext>
            </a:extLst>
          </p:cNvPr>
          <p:cNvSpPr/>
          <p:nvPr/>
        </p:nvSpPr>
        <p:spPr>
          <a:xfrm>
            <a:off x="1241850" y="4782075"/>
            <a:ext cx="741300" cy="259500"/>
          </a:xfrm>
          <a:prstGeom prst="rightArrow">
            <a:avLst>
              <a:gd name="adj1" fmla="val 50000"/>
              <a:gd name="adj2" fmla="val 50000"/>
            </a:avLst>
          </a:prstGeom>
          <a:solidFill>
            <a:srgbClr val="6E2405"/>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Tree>
    <p:extLst>
      <p:ext uri="{BB962C8B-B14F-4D97-AF65-F5344CB8AC3E}">
        <p14:creationId xmlns:p14="http://schemas.microsoft.com/office/powerpoint/2010/main" val="1372759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51E9-45B9-2A73-D4EE-62AA0D4A8496}"/>
              </a:ext>
            </a:extLst>
          </p:cNvPr>
          <p:cNvSpPr>
            <a:spLocks noGrp="1"/>
          </p:cNvSpPr>
          <p:nvPr>
            <p:ph type="title"/>
          </p:nvPr>
        </p:nvSpPr>
        <p:spPr/>
        <p:txBody>
          <a:bodyPr/>
          <a:lstStyle/>
          <a:p>
            <a:r>
              <a:rPr lang="en-US" sz="4000" dirty="0"/>
              <a:t>Text version of Scarborough’s Rope</a:t>
            </a:r>
          </a:p>
        </p:txBody>
      </p:sp>
      <p:sp>
        <p:nvSpPr>
          <p:cNvPr id="3" name="Text Placeholder 2">
            <a:extLst>
              <a:ext uri="{FF2B5EF4-FFF2-40B4-BE49-F238E27FC236}">
                <a16:creationId xmlns:a16="http://schemas.microsoft.com/office/drawing/2014/main" id="{BE9E85BA-E5FE-935C-C567-D25E4B178057}"/>
              </a:ext>
            </a:extLst>
          </p:cNvPr>
          <p:cNvSpPr>
            <a:spLocks noGrp="1"/>
          </p:cNvSpPr>
          <p:nvPr>
            <p:ph sz="half" idx="1"/>
          </p:nvPr>
        </p:nvSpPr>
        <p:spPr>
          <a:xfrm>
            <a:off x="185323" y="1079019"/>
            <a:ext cx="3800820" cy="4498057"/>
          </a:xfrm>
        </p:spPr>
        <p:txBody>
          <a:bodyPr>
            <a:normAutofit/>
          </a:bodyPr>
          <a:lstStyle/>
          <a:p>
            <a:pPr marL="0" indent="0">
              <a:spcBef>
                <a:spcPts val="0"/>
              </a:spcBef>
              <a:spcAft>
                <a:spcPts val="1800"/>
              </a:spcAft>
              <a:buNone/>
            </a:pPr>
            <a:r>
              <a:rPr lang="en-US" sz="1800" dirty="0"/>
              <a:t>The many strands that are woven into skilled reading.</a:t>
            </a:r>
          </a:p>
          <a:p>
            <a:pPr marL="0" indent="0">
              <a:buNone/>
            </a:pPr>
            <a:r>
              <a:rPr lang="en-US" sz="1800" dirty="0"/>
              <a:t>The Reading Rope consists of lower and upper strands. The word-recognition strands (phonological awareness, decoding, and sight recognition of familiar words) work together as the reader becomes accurate, fluent, and increasingly automatic with repetition and practice.</a:t>
            </a:r>
          </a:p>
        </p:txBody>
      </p:sp>
      <p:sp>
        <p:nvSpPr>
          <p:cNvPr id="7" name="Content Placeholder 6">
            <a:extLst>
              <a:ext uri="{FF2B5EF4-FFF2-40B4-BE49-F238E27FC236}">
                <a16:creationId xmlns:a16="http://schemas.microsoft.com/office/drawing/2014/main" id="{6B418690-80E1-4903-A658-AA59A22025E2}"/>
              </a:ext>
            </a:extLst>
          </p:cNvPr>
          <p:cNvSpPr>
            <a:spLocks noGrp="1"/>
          </p:cNvSpPr>
          <p:nvPr>
            <p:ph sz="half" idx="13"/>
          </p:nvPr>
        </p:nvSpPr>
        <p:spPr>
          <a:xfrm>
            <a:off x="3547788" y="951602"/>
            <a:ext cx="3800820" cy="4498057"/>
          </a:xfrm>
        </p:spPr>
        <p:txBody>
          <a:bodyPr/>
          <a:lstStyle/>
          <a:p>
            <a:pPr marL="0" indent="0">
              <a:lnSpc>
                <a:spcPct val="100000"/>
              </a:lnSpc>
              <a:spcBef>
                <a:spcPts val="600"/>
              </a:spcBef>
              <a:spcAft>
                <a:spcPts val="600"/>
              </a:spcAft>
              <a:buNone/>
            </a:pPr>
            <a:r>
              <a:rPr lang="en-US" sz="1800" dirty="0"/>
              <a:t>Language Comprehension (Upper Strands):</a:t>
            </a:r>
          </a:p>
          <a:p>
            <a:pPr marL="0" indent="0">
              <a:lnSpc>
                <a:spcPct val="100000"/>
              </a:lnSpc>
              <a:spcBef>
                <a:spcPts val="1200"/>
              </a:spcBef>
              <a:spcAft>
                <a:spcPts val="600"/>
              </a:spcAft>
              <a:buNone/>
            </a:pPr>
            <a:r>
              <a:rPr lang="en-US" sz="1800" dirty="0"/>
              <a:t>Strands include:</a:t>
            </a:r>
          </a:p>
          <a:p>
            <a:pPr>
              <a:lnSpc>
                <a:spcPct val="100000"/>
              </a:lnSpc>
              <a:spcBef>
                <a:spcPts val="0"/>
              </a:spcBef>
              <a:spcAft>
                <a:spcPts val="600"/>
              </a:spcAft>
            </a:pPr>
            <a:r>
              <a:rPr lang="en-US" sz="1800" dirty="0"/>
              <a:t>Background knowledge (facts, concepts, etc.)</a:t>
            </a:r>
          </a:p>
          <a:p>
            <a:pPr>
              <a:lnSpc>
                <a:spcPct val="100000"/>
              </a:lnSpc>
              <a:spcBef>
                <a:spcPts val="0"/>
              </a:spcBef>
              <a:spcAft>
                <a:spcPts val="600"/>
              </a:spcAft>
            </a:pPr>
            <a:r>
              <a:rPr lang="en-US" sz="1800" dirty="0"/>
              <a:t>Vocabulary (breadth, precision, links, etc.)</a:t>
            </a:r>
          </a:p>
          <a:p>
            <a:pPr>
              <a:lnSpc>
                <a:spcPct val="100000"/>
              </a:lnSpc>
              <a:spcBef>
                <a:spcPts val="0"/>
              </a:spcBef>
              <a:spcAft>
                <a:spcPts val="600"/>
              </a:spcAft>
            </a:pPr>
            <a:r>
              <a:rPr lang="en-US" sz="1800" dirty="0"/>
              <a:t>Language structures (syntax, semantics, etc.)</a:t>
            </a:r>
          </a:p>
          <a:p>
            <a:pPr>
              <a:lnSpc>
                <a:spcPct val="100000"/>
              </a:lnSpc>
              <a:spcBef>
                <a:spcPts val="0"/>
              </a:spcBef>
              <a:spcAft>
                <a:spcPts val="600"/>
              </a:spcAft>
            </a:pPr>
            <a:r>
              <a:rPr lang="en-US" sz="1800" dirty="0"/>
              <a:t>Verbal reasoning (inference, metaphor, etc.)</a:t>
            </a:r>
          </a:p>
          <a:p>
            <a:pPr>
              <a:lnSpc>
                <a:spcPct val="100000"/>
              </a:lnSpc>
              <a:spcBef>
                <a:spcPts val="0"/>
              </a:spcBef>
              <a:spcAft>
                <a:spcPts val="600"/>
              </a:spcAft>
            </a:pPr>
            <a:r>
              <a:rPr lang="en-US" sz="1800" dirty="0"/>
              <a:t>Literacy knowledge (print concepts, genres, etc.)</a:t>
            </a:r>
          </a:p>
          <a:p>
            <a:pPr>
              <a:lnSpc>
                <a:spcPct val="100000"/>
              </a:lnSpc>
              <a:spcBef>
                <a:spcPts val="0"/>
              </a:spcBef>
              <a:spcAft>
                <a:spcPts val="600"/>
              </a:spcAft>
            </a:pPr>
            <a:r>
              <a:rPr lang="en-US" sz="1800" dirty="0"/>
              <a:t>Word Recognition (Lower Strands)</a:t>
            </a:r>
          </a:p>
        </p:txBody>
      </p:sp>
      <p:sp>
        <p:nvSpPr>
          <p:cNvPr id="8" name="Content Placeholder 7">
            <a:extLst>
              <a:ext uri="{FF2B5EF4-FFF2-40B4-BE49-F238E27FC236}">
                <a16:creationId xmlns:a16="http://schemas.microsoft.com/office/drawing/2014/main" id="{96985224-C212-3313-121B-482D42A5C0EF}"/>
              </a:ext>
            </a:extLst>
          </p:cNvPr>
          <p:cNvSpPr>
            <a:spLocks noGrp="1"/>
          </p:cNvSpPr>
          <p:nvPr>
            <p:ph sz="half" idx="14"/>
          </p:nvPr>
        </p:nvSpPr>
        <p:spPr>
          <a:xfrm>
            <a:off x="7348608" y="1179970"/>
            <a:ext cx="4658069" cy="5238936"/>
          </a:xfrm>
        </p:spPr>
        <p:txBody>
          <a:bodyPr/>
          <a:lstStyle/>
          <a:p>
            <a:pPr marL="0" indent="0">
              <a:lnSpc>
                <a:spcPct val="100000"/>
              </a:lnSpc>
              <a:spcBef>
                <a:spcPts val="0"/>
              </a:spcBef>
              <a:spcAft>
                <a:spcPts val="1800"/>
              </a:spcAft>
              <a:buNone/>
            </a:pPr>
            <a:r>
              <a:rPr lang="en-US" sz="1800" dirty="0"/>
              <a:t>Strands include:</a:t>
            </a:r>
          </a:p>
          <a:p>
            <a:pPr>
              <a:lnSpc>
                <a:spcPct val="100000"/>
              </a:lnSpc>
              <a:spcBef>
                <a:spcPts val="0"/>
              </a:spcBef>
              <a:spcAft>
                <a:spcPts val="600"/>
              </a:spcAft>
            </a:pPr>
            <a:r>
              <a:rPr lang="en-US" sz="1600" dirty="0"/>
              <a:t>Phonological awareness (syllable, phonemes, etc.).</a:t>
            </a:r>
          </a:p>
          <a:p>
            <a:pPr>
              <a:lnSpc>
                <a:spcPct val="100000"/>
              </a:lnSpc>
              <a:spcBef>
                <a:spcPts val="0"/>
              </a:spcBef>
              <a:spcAft>
                <a:spcPts val="600"/>
              </a:spcAft>
            </a:pPr>
            <a:r>
              <a:rPr lang="en-US" sz="1600" dirty="0"/>
              <a:t>Decoding (alphabetic principle, spelling-sound correspondences</a:t>
            </a:r>
          </a:p>
          <a:p>
            <a:pPr>
              <a:lnSpc>
                <a:spcPct val="100000"/>
              </a:lnSpc>
              <a:spcBef>
                <a:spcPts val="0"/>
              </a:spcBef>
              <a:spcAft>
                <a:spcPts val="600"/>
              </a:spcAft>
            </a:pPr>
            <a:r>
              <a:rPr lang="en-US" sz="1600" dirty="0"/>
              <a:t>Sight recognition (of familiar words).</a:t>
            </a:r>
          </a:p>
          <a:p>
            <a:pPr>
              <a:lnSpc>
                <a:spcPct val="100000"/>
              </a:lnSpc>
              <a:spcBef>
                <a:spcPts val="0"/>
              </a:spcBef>
              <a:spcAft>
                <a:spcPts val="600"/>
              </a:spcAft>
            </a:pPr>
            <a:r>
              <a:rPr lang="en-US" sz="1600" dirty="0"/>
              <a:t>Skilled Reading:</a:t>
            </a:r>
          </a:p>
          <a:p>
            <a:pPr marL="0" indent="0">
              <a:lnSpc>
                <a:spcPct val="100000"/>
              </a:lnSpc>
              <a:spcBef>
                <a:spcPts val="0"/>
              </a:spcBef>
              <a:spcAft>
                <a:spcPts val="600"/>
              </a:spcAft>
              <a:buNone/>
            </a:pPr>
            <a:r>
              <a:rPr lang="en-US" sz="1600" dirty="0"/>
              <a:t>Language comprehension becomes increasingly strategic and word recognition becomes increasingly automatic in the progression to becoming a skilled reader. </a:t>
            </a:r>
          </a:p>
          <a:p>
            <a:pPr marL="0" indent="0">
              <a:lnSpc>
                <a:spcPct val="100000"/>
              </a:lnSpc>
              <a:spcBef>
                <a:spcPts val="0"/>
              </a:spcBef>
              <a:spcAft>
                <a:spcPts val="600"/>
              </a:spcAft>
              <a:buNone/>
            </a:pPr>
            <a:r>
              <a:rPr lang="en-US" sz="1600" dirty="0"/>
              <a:t>A skilled reader displays fluent execution and coordination of word recognition and text comprehension.</a:t>
            </a:r>
          </a:p>
        </p:txBody>
      </p:sp>
      <p:sp>
        <p:nvSpPr>
          <p:cNvPr id="4" name="Slide Number Placeholder 3">
            <a:extLst>
              <a:ext uri="{FF2B5EF4-FFF2-40B4-BE49-F238E27FC236}">
                <a16:creationId xmlns:a16="http://schemas.microsoft.com/office/drawing/2014/main" id="{3ACBC55F-D47A-6578-E374-5732FE335FD0}"/>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pPr/>
              <a:t>4</a:t>
            </a:fld>
            <a:endParaRPr lang="en-US"/>
          </a:p>
        </p:txBody>
      </p:sp>
    </p:spTree>
    <p:extLst>
      <p:ext uri="{BB962C8B-B14F-4D97-AF65-F5344CB8AC3E}">
        <p14:creationId xmlns:p14="http://schemas.microsoft.com/office/powerpoint/2010/main" val="282357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2400" dirty="0"/>
              <a:t>Decoding Skill Simulation (2 of 2)</a:t>
            </a:r>
            <a:endParaRPr sz="2400" dirty="0"/>
          </a:p>
        </p:txBody>
      </p:sp>
      <p:sp>
        <p:nvSpPr>
          <p:cNvPr id="2" name="Text Placeholder 1">
            <a:extLst>
              <a:ext uri="{FF2B5EF4-FFF2-40B4-BE49-F238E27FC236}">
                <a16:creationId xmlns:a16="http://schemas.microsoft.com/office/drawing/2014/main" id="{298621C8-7938-90F0-BDAF-EE09D1B16FD0}"/>
              </a:ext>
            </a:extLst>
          </p:cNvPr>
          <p:cNvSpPr>
            <a:spLocks noGrp="1"/>
          </p:cNvSpPr>
          <p:nvPr>
            <p:ph type="body" idx="1"/>
          </p:nvPr>
        </p:nvSpPr>
        <p:spPr>
          <a:xfrm>
            <a:off x="149319" y="1228725"/>
            <a:ext cx="11839480" cy="4640447"/>
          </a:xfrm>
        </p:spPr>
        <p:txBody>
          <a:bodyPr>
            <a:normAutofit fontScale="77500" lnSpcReduction="20000"/>
          </a:bodyPr>
          <a:lstStyle/>
          <a:p>
            <a:pPr marL="0" lvl="0" indent="0">
              <a:lnSpc>
                <a:spcPct val="115000"/>
              </a:lnSpc>
              <a:spcBef>
                <a:spcPts val="0"/>
              </a:spcBef>
              <a:buClr>
                <a:srgbClr val="000000"/>
              </a:buClr>
              <a:buSzPts val="1800"/>
            </a:pPr>
            <a:r>
              <a:rPr lang="en-US" dirty="0"/>
              <a:t>Last weekend, I visited the </a:t>
            </a:r>
            <a:r>
              <a:rPr lang="en-US" b="1" dirty="0">
                <a:solidFill>
                  <a:srgbClr val="6E2405"/>
                </a:solidFill>
              </a:rPr>
              <a:t>aquarium</a:t>
            </a:r>
            <a:r>
              <a:rPr lang="en-US" dirty="0"/>
              <a:t>. The </a:t>
            </a:r>
            <a:r>
              <a:rPr lang="en-US" b="1" dirty="0">
                <a:solidFill>
                  <a:srgbClr val="6E2405"/>
                </a:solidFill>
              </a:rPr>
              <a:t>tanks</a:t>
            </a:r>
            <a:r>
              <a:rPr lang="en-US" b="1" dirty="0"/>
              <a:t> </a:t>
            </a:r>
            <a:r>
              <a:rPr lang="en-US" dirty="0"/>
              <a:t>glowed a soft blue </a:t>
            </a:r>
            <a:r>
              <a:rPr lang="en-US" b="1" dirty="0">
                <a:solidFill>
                  <a:srgbClr val="6E2405"/>
                </a:solidFill>
              </a:rPr>
              <a:t>hue</a:t>
            </a:r>
            <a:r>
              <a:rPr lang="en-US" dirty="0"/>
              <a:t>. The first thing I saw was a group of </a:t>
            </a:r>
            <a:r>
              <a:rPr lang="en-US" b="1" dirty="0">
                <a:solidFill>
                  <a:srgbClr val="6E2405"/>
                </a:solidFill>
              </a:rPr>
              <a:t>fish</a:t>
            </a:r>
            <a:r>
              <a:rPr lang="en-US" b="1" dirty="0"/>
              <a:t> </a:t>
            </a:r>
            <a:r>
              <a:rPr lang="en-US" dirty="0"/>
              <a:t>swimming in the </a:t>
            </a:r>
            <a:r>
              <a:rPr lang="en-US" b="1" dirty="0">
                <a:solidFill>
                  <a:srgbClr val="6E2405"/>
                </a:solidFill>
              </a:rPr>
              <a:t>display</a:t>
            </a:r>
            <a:r>
              <a:rPr lang="en-US" dirty="0"/>
              <a:t>. Some had</a:t>
            </a:r>
            <a:r>
              <a:rPr lang="en-US" b="1" dirty="0"/>
              <a:t> c</a:t>
            </a:r>
            <a:r>
              <a:rPr lang="en-US" dirty="0"/>
              <a:t>olorful </a:t>
            </a:r>
            <a:r>
              <a:rPr lang="en-US" b="1" dirty="0">
                <a:solidFill>
                  <a:srgbClr val="6E2405"/>
                </a:solidFill>
              </a:rPr>
              <a:t>patterns</a:t>
            </a:r>
            <a:r>
              <a:rPr lang="en-US" dirty="0"/>
              <a:t>, while others were big and </a:t>
            </a:r>
            <a:r>
              <a:rPr lang="en-US" b="1" dirty="0">
                <a:solidFill>
                  <a:srgbClr val="6E2405"/>
                </a:solidFill>
              </a:rPr>
              <a:t>striped</a:t>
            </a:r>
            <a:r>
              <a:rPr lang="en-US" dirty="0"/>
              <a:t>.</a:t>
            </a:r>
          </a:p>
          <a:p>
            <a:pPr marL="0" lvl="0" indent="0">
              <a:lnSpc>
                <a:spcPct val="115000"/>
              </a:lnSpc>
              <a:spcBef>
                <a:spcPts val="3600"/>
              </a:spcBef>
              <a:buClr>
                <a:srgbClr val="000000"/>
              </a:buClr>
              <a:buSzPts val="1800"/>
            </a:pPr>
            <a:r>
              <a:rPr lang="en-US" dirty="0"/>
              <a:t>As I walked deeper into the </a:t>
            </a:r>
            <a:r>
              <a:rPr lang="en-US" b="1" dirty="0">
                <a:solidFill>
                  <a:srgbClr val="6E2405"/>
                </a:solidFill>
              </a:rPr>
              <a:t>building</a:t>
            </a:r>
            <a:r>
              <a:rPr lang="en-US" dirty="0"/>
              <a:t>, I saw jellyfish drifting like </a:t>
            </a:r>
            <a:r>
              <a:rPr lang="en-US" b="1" dirty="0">
                <a:solidFill>
                  <a:srgbClr val="6E2405"/>
                </a:solidFill>
              </a:rPr>
              <a:t>ghosts</a:t>
            </a:r>
            <a:r>
              <a:rPr lang="en-US" dirty="0"/>
              <a:t> in the water. My favorite part of the day was watching the </a:t>
            </a:r>
            <a:r>
              <a:rPr lang="en-US" b="1" dirty="0">
                <a:solidFill>
                  <a:srgbClr val="6E2405"/>
                </a:solidFill>
              </a:rPr>
              <a:t>sharks</a:t>
            </a:r>
            <a:r>
              <a:rPr lang="en-US" b="1" dirty="0"/>
              <a:t> </a:t>
            </a:r>
            <a:r>
              <a:rPr lang="en-US" dirty="0"/>
              <a:t>glide </a:t>
            </a:r>
            <a:r>
              <a:rPr lang="en-US" b="1" dirty="0">
                <a:solidFill>
                  <a:srgbClr val="6E2405"/>
                </a:solidFill>
              </a:rPr>
              <a:t>silently</a:t>
            </a:r>
            <a:r>
              <a:rPr lang="en-US" dirty="0"/>
              <a:t> through the </a:t>
            </a:r>
            <a:r>
              <a:rPr lang="en-US" b="1" dirty="0">
                <a:solidFill>
                  <a:srgbClr val="6E2405"/>
                </a:solidFill>
              </a:rPr>
              <a:t>water</a:t>
            </a:r>
            <a:r>
              <a:rPr lang="en-US" dirty="0"/>
              <a:t> in the big </a:t>
            </a:r>
            <a:r>
              <a:rPr lang="en-US" b="1" dirty="0">
                <a:solidFill>
                  <a:srgbClr val="6E2405"/>
                </a:solidFill>
              </a:rPr>
              <a:t>tunnel</a:t>
            </a:r>
            <a:r>
              <a:rPr lang="en-US" dirty="0">
                <a:solidFill>
                  <a:srgbClr val="6E2405"/>
                </a:solidFill>
              </a:rPr>
              <a:t> </a:t>
            </a:r>
            <a:r>
              <a:rPr lang="en-US" dirty="0"/>
              <a:t>where </a:t>
            </a:r>
            <a:r>
              <a:rPr lang="en-US" b="1" dirty="0">
                <a:solidFill>
                  <a:srgbClr val="6E2405"/>
                </a:solidFill>
              </a:rPr>
              <a:t>fish swam</a:t>
            </a:r>
            <a:r>
              <a:rPr lang="en-US" dirty="0"/>
              <a:t> above and </a:t>
            </a:r>
            <a:r>
              <a:rPr lang="en-US" b="1" dirty="0">
                <a:solidFill>
                  <a:srgbClr val="6E2405"/>
                </a:solidFill>
              </a:rPr>
              <a:t>around</a:t>
            </a:r>
            <a:r>
              <a:rPr lang="en-US" dirty="0"/>
              <a:t> us.</a:t>
            </a:r>
          </a:p>
          <a:p>
            <a:pPr marL="0" lvl="0" indent="0">
              <a:lnSpc>
                <a:spcPct val="115000"/>
              </a:lnSpc>
              <a:spcBef>
                <a:spcPts val="3600"/>
              </a:spcBef>
              <a:buClr>
                <a:srgbClr val="000000"/>
              </a:buClr>
              <a:buSzPts val="1800"/>
            </a:pPr>
            <a:r>
              <a:rPr lang="en-US" dirty="0"/>
              <a:t>At the end of the </a:t>
            </a:r>
            <a:r>
              <a:rPr lang="en-US" b="1" dirty="0">
                <a:solidFill>
                  <a:srgbClr val="6E2405"/>
                </a:solidFill>
              </a:rPr>
              <a:t>visit</a:t>
            </a:r>
            <a:r>
              <a:rPr lang="en-US" dirty="0"/>
              <a:t>, we stopped at the </a:t>
            </a:r>
            <a:r>
              <a:rPr lang="en-US" b="1" dirty="0">
                <a:solidFill>
                  <a:srgbClr val="6E2405"/>
                </a:solidFill>
              </a:rPr>
              <a:t>touch tank</a:t>
            </a:r>
            <a:r>
              <a:rPr lang="en-US" dirty="0"/>
              <a:t>, where I got to </a:t>
            </a:r>
            <a:r>
              <a:rPr lang="en-US" b="1" dirty="0">
                <a:solidFill>
                  <a:srgbClr val="6E2405"/>
                </a:solidFill>
              </a:rPr>
              <a:t>touch</a:t>
            </a:r>
            <a:r>
              <a:rPr lang="en-US" dirty="0"/>
              <a:t> a </a:t>
            </a:r>
            <a:r>
              <a:rPr lang="en-US" b="1" dirty="0">
                <a:solidFill>
                  <a:srgbClr val="6E2405"/>
                </a:solidFill>
              </a:rPr>
              <a:t>starfish</a:t>
            </a:r>
            <a:r>
              <a:rPr lang="en-US" dirty="0"/>
              <a:t> and a small </a:t>
            </a:r>
            <a:r>
              <a:rPr lang="en-US" b="1" dirty="0">
                <a:solidFill>
                  <a:srgbClr val="6E2405"/>
                </a:solidFill>
              </a:rPr>
              <a:t>stingray</a:t>
            </a:r>
            <a:r>
              <a:rPr lang="en-US" dirty="0"/>
              <a:t>. It was exciting to </a:t>
            </a:r>
            <a:r>
              <a:rPr lang="en-US" b="1" dirty="0">
                <a:solidFill>
                  <a:srgbClr val="6E2405"/>
                </a:solidFill>
              </a:rPr>
              <a:t>see</a:t>
            </a:r>
            <a:r>
              <a:rPr lang="en-US" dirty="0"/>
              <a:t> so many </a:t>
            </a:r>
            <a:r>
              <a:rPr lang="en-US" b="1" dirty="0">
                <a:solidFill>
                  <a:srgbClr val="6E2405"/>
                </a:solidFill>
              </a:rPr>
              <a:t>creatures</a:t>
            </a:r>
            <a:r>
              <a:rPr lang="en-US" b="1" dirty="0"/>
              <a:t> </a:t>
            </a:r>
            <a:r>
              <a:rPr lang="en-US" dirty="0"/>
              <a:t>up </a:t>
            </a:r>
            <a:r>
              <a:rPr lang="en-US" b="1" dirty="0">
                <a:solidFill>
                  <a:srgbClr val="6E2405"/>
                </a:solidFill>
              </a:rPr>
              <a:t>close</a:t>
            </a:r>
            <a:r>
              <a:rPr lang="en-US" dirty="0"/>
              <a:t>. I </a:t>
            </a:r>
            <a:r>
              <a:rPr lang="en-US" b="1" dirty="0">
                <a:solidFill>
                  <a:srgbClr val="6E2405"/>
                </a:solidFill>
              </a:rPr>
              <a:t>learned</a:t>
            </a:r>
            <a:r>
              <a:rPr lang="en-US" b="1" dirty="0"/>
              <a:t> </a:t>
            </a:r>
            <a:r>
              <a:rPr lang="en-US" dirty="0"/>
              <a:t>a lot about </a:t>
            </a:r>
            <a:r>
              <a:rPr lang="en-US" b="1" dirty="0">
                <a:solidFill>
                  <a:srgbClr val="6E2405"/>
                </a:solidFill>
              </a:rPr>
              <a:t>ocean</a:t>
            </a:r>
            <a:r>
              <a:rPr lang="en-US" dirty="0"/>
              <a:t> life and can’t wait to go back.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Decoding &amp; Encoding: Reciprocal Skills</a:t>
            </a:r>
            <a:endParaRPr sz="3000" dirty="0"/>
          </a:p>
        </p:txBody>
      </p:sp>
      <p:sp>
        <p:nvSpPr>
          <p:cNvPr id="3" name="Text Placeholder 2">
            <a:extLst>
              <a:ext uri="{FF2B5EF4-FFF2-40B4-BE49-F238E27FC236}">
                <a16:creationId xmlns:a16="http://schemas.microsoft.com/office/drawing/2014/main" id="{DACC4FF7-88F3-06F5-3DB1-BDBFC6C6046F}"/>
              </a:ext>
            </a:extLst>
          </p:cNvPr>
          <p:cNvSpPr>
            <a:spLocks noGrp="1"/>
          </p:cNvSpPr>
          <p:nvPr>
            <p:ph type="body" idx="2"/>
          </p:nvPr>
        </p:nvSpPr>
        <p:spPr>
          <a:xfrm rot="16200000">
            <a:off x="1774353" y="2745955"/>
            <a:ext cx="2320496" cy="694925"/>
          </a:xfrm>
          <a:scene3d>
            <a:camera prst="orthographicFront">
              <a:rot lat="0" lon="0" rev="0"/>
            </a:camera>
            <a:lightRig rig="threePt" dir="t"/>
          </a:scene3d>
        </p:spPr>
        <p:txBody>
          <a:bodyPr/>
          <a:lstStyle/>
          <a:p>
            <a:r>
              <a:rPr lang="en-US" sz="1600" dirty="0">
                <a:solidFill>
                  <a:srgbClr val="1E4B74"/>
                </a:solidFill>
                <a:latin typeface="Montserrat"/>
                <a:ea typeface="Montserrat"/>
                <a:cs typeface="Montserrat"/>
                <a:sym typeface="Montserrat"/>
              </a:rPr>
              <a:t>Decode - Read</a:t>
            </a:r>
          </a:p>
        </p:txBody>
      </p:sp>
      <p:sp>
        <p:nvSpPr>
          <p:cNvPr id="5" name="Text Placeholder 4">
            <a:extLst>
              <a:ext uri="{FF2B5EF4-FFF2-40B4-BE49-F238E27FC236}">
                <a16:creationId xmlns:a16="http://schemas.microsoft.com/office/drawing/2014/main" id="{F20A73DC-3578-A847-8253-2A127257EA9D}"/>
              </a:ext>
            </a:extLst>
          </p:cNvPr>
          <p:cNvSpPr>
            <a:spLocks noGrp="1"/>
          </p:cNvSpPr>
          <p:nvPr>
            <p:ph type="body" idx="13"/>
          </p:nvPr>
        </p:nvSpPr>
        <p:spPr>
          <a:xfrm>
            <a:off x="5466979" y="1439697"/>
            <a:ext cx="1652530" cy="1212583"/>
          </a:xfrm>
        </p:spPr>
        <p:txBody>
          <a:bodyPr/>
          <a:lstStyle/>
          <a:p>
            <a:r>
              <a:rPr lang="en-US" sz="2800" b="0" i="0" u="none" strike="noStrike" cap="none" dirty="0">
                <a:solidFill>
                  <a:srgbClr val="1E4B74"/>
                </a:solidFill>
                <a:latin typeface="Montserrat"/>
                <a:ea typeface="Montserrat"/>
                <a:cs typeface="Montserrat"/>
                <a:sym typeface="Montserrat"/>
              </a:rPr>
              <a:t>chest</a:t>
            </a:r>
          </a:p>
        </p:txBody>
      </p:sp>
      <p:sp>
        <p:nvSpPr>
          <p:cNvPr id="12" name="Text Placeholder 11">
            <a:extLst>
              <a:ext uri="{FF2B5EF4-FFF2-40B4-BE49-F238E27FC236}">
                <a16:creationId xmlns:a16="http://schemas.microsoft.com/office/drawing/2014/main" id="{C440A03D-FE89-841D-107E-400FD1C4A32B}"/>
              </a:ext>
            </a:extLst>
          </p:cNvPr>
          <p:cNvSpPr>
            <a:spLocks noGrp="1"/>
          </p:cNvSpPr>
          <p:nvPr>
            <p:ph type="body" idx="20"/>
          </p:nvPr>
        </p:nvSpPr>
        <p:spPr>
          <a:xfrm rot="5400000">
            <a:off x="8199090" y="3298892"/>
            <a:ext cx="2458362" cy="494253"/>
          </a:xfrm>
        </p:spPr>
        <p:txBody>
          <a:bodyPr/>
          <a:lstStyle/>
          <a:p>
            <a:r>
              <a:rPr lang="en-US" sz="1600" dirty="0">
                <a:solidFill>
                  <a:schemeClr val="accent5">
                    <a:lumMod val="50000"/>
                  </a:schemeClr>
                </a:solidFill>
                <a:latin typeface="Montserrat"/>
                <a:ea typeface="Montserrat"/>
                <a:cs typeface="Montserrat"/>
                <a:sym typeface="Montserrat"/>
              </a:rPr>
              <a:t>Encode - Spell</a:t>
            </a:r>
          </a:p>
        </p:txBody>
      </p:sp>
      <p:sp>
        <p:nvSpPr>
          <p:cNvPr id="13" name="Text Placeholder 12">
            <a:extLst>
              <a:ext uri="{FF2B5EF4-FFF2-40B4-BE49-F238E27FC236}">
                <a16:creationId xmlns:a16="http://schemas.microsoft.com/office/drawing/2014/main" id="{AB9EE455-A93A-BF4C-8A92-DC53AA9B0131}"/>
              </a:ext>
            </a:extLst>
          </p:cNvPr>
          <p:cNvSpPr>
            <a:spLocks noGrp="1"/>
          </p:cNvSpPr>
          <p:nvPr>
            <p:ph type="body" idx="21"/>
          </p:nvPr>
        </p:nvSpPr>
        <p:spPr>
          <a:xfrm>
            <a:off x="5343815" y="4876488"/>
            <a:ext cx="2236452" cy="1212583"/>
          </a:xfrm>
        </p:spPr>
        <p:txBody>
          <a:bodyPr/>
          <a:lstStyle/>
          <a:p>
            <a:r>
              <a:rPr lang="en-US" dirty="0">
                <a:solidFill>
                  <a:srgbClr val="9E9E9E"/>
                </a:solidFill>
                <a:latin typeface="Montserrat"/>
                <a:ea typeface="Montserrat"/>
                <a:cs typeface="Montserrat"/>
                <a:sym typeface="Montserrat"/>
              </a:rPr>
              <a:t>“chest”</a:t>
            </a:r>
          </a:p>
        </p:txBody>
      </p:sp>
      <p:sp>
        <p:nvSpPr>
          <p:cNvPr id="151" name="Google Shape;151;p25" descr="Graphic demonstrating the reciprocal relationship between decoding and encoding with the word chest. A yellow arrow pointing down is on the left side with decode-read and an additional arrow is parrel on the right side pointing down with encoding-spell. "/>
          <p:cNvSpPr/>
          <p:nvPr/>
        </p:nvSpPr>
        <p:spPr>
          <a:xfrm>
            <a:off x="3404463" y="1207225"/>
            <a:ext cx="5342700" cy="4623300"/>
          </a:xfrm>
          <a:prstGeom prst="roundRect">
            <a:avLst>
              <a:gd name="adj" fmla="val 16667"/>
            </a:avLst>
          </a:prstGeom>
          <a:noFill/>
          <a:ln w="38100" cap="flat" cmpd="sng">
            <a:solidFill>
              <a:srgbClr val="FFC000"/>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152" name="Google Shape;152;p25">
            <a:extLst>
              <a:ext uri="{C183D7F6-B498-43B3-948B-1728B52AA6E4}">
                <adec:decorative xmlns:adec="http://schemas.microsoft.com/office/drawing/2017/decorative" val="1"/>
              </a:ext>
            </a:extLst>
          </p:cNvPr>
          <p:cNvSpPr/>
          <p:nvPr/>
        </p:nvSpPr>
        <p:spPr>
          <a:xfrm>
            <a:off x="3736838" y="2561076"/>
            <a:ext cx="1014000" cy="725100"/>
          </a:xfrm>
          <a:prstGeom prst="roundRect">
            <a:avLst>
              <a:gd name="adj" fmla="val 16667"/>
            </a:avLst>
          </a:prstGeom>
          <a:solidFill>
            <a:srgbClr val="1E4B74"/>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5">
            <a:extLst>
              <a:ext uri="{C183D7F6-B498-43B3-948B-1728B52AA6E4}">
                <adec:decorative xmlns:adec="http://schemas.microsoft.com/office/drawing/2017/decorative" val="1"/>
              </a:ext>
            </a:extLst>
          </p:cNvPr>
          <p:cNvSpPr/>
          <p:nvPr/>
        </p:nvSpPr>
        <p:spPr>
          <a:xfrm>
            <a:off x="4949287" y="2561076"/>
            <a:ext cx="1014000" cy="725100"/>
          </a:xfrm>
          <a:prstGeom prst="roundRect">
            <a:avLst>
              <a:gd name="adj" fmla="val 16667"/>
            </a:avLst>
          </a:prstGeom>
          <a:solidFill>
            <a:srgbClr val="1E4B74"/>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5">
            <a:extLst>
              <a:ext uri="{C183D7F6-B498-43B3-948B-1728B52AA6E4}">
                <adec:decorative xmlns:adec="http://schemas.microsoft.com/office/drawing/2017/decorative" val="1"/>
              </a:ext>
            </a:extLst>
          </p:cNvPr>
          <p:cNvSpPr/>
          <p:nvPr/>
        </p:nvSpPr>
        <p:spPr>
          <a:xfrm>
            <a:off x="6161737" y="2561076"/>
            <a:ext cx="1014000" cy="725100"/>
          </a:xfrm>
          <a:prstGeom prst="roundRect">
            <a:avLst>
              <a:gd name="adj" fmla="val 16667"/>
            </a:avLst>
          </a:prstGeom>
          <a:solidFill>
            <a:srgbClr val="1E4B74"/>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5">
            <a:extLst>
              <a:ext uri="{C183D7F6-B498-43B3-948B-1728B52AA6E4}">
                <adec:decorative xmlns:adec="http://schemas.microsoft.com/office/drawing/2017/decorative" val="1"/>
              </a:ext>
            </a:extLst>
          </p:cNvPr>
          <p:cNvSpPr/>
          <p:nvPr/>
        </p:nvSpPr>
        <p:spPr>
          <a:xfrm>
            <a:off x="7374187" y="2561076"/>
            <a:ext cx="1014000" cy="725100"/>
          </a:xfrm>
          <a:prstGeom prst="roundRect">
            <a:avLst>
              <a:gd name="adj" fmla="val 16667"/>
            </a:avLst>
          </a:prstGeom>
          <a:solidFill>
            <a:srgbClr val="1E4B74"/>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5">
            <a:extLst>
              <a:ext uri="{C183D7F6-B498-43B3-948B-1728B52AA6E4}">
                <adec:decorative xmlns:adec="http://schemas.microsoft.com/office/drawing/2017/decorative" val="1"/>
              </a:ext>
            </a:extLst>
          </p:cNvPr>
          <p:cNvSpPr/>
          <p:nvPr/>
        </p:nvSpPr>
        <p:spPr>
          <a:xfrm>
            <a:off x="3736838" y="3632944"/>
            <a:ext cx="1014000" cy="725100"/>
          </a:xfrm>
          <a:prstGeom prst="roundRect">
            <a:avLst>
              <a:gd name="adj" fmla="val 16667"/>
            </a:avLst>
          </a:prstGeom>
          <a:solidFill>
            <a:srgbClr val="9E9E9E"/>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5">
            <a:extLst>
              <a:ext uri="{C183D7F6-B498-43B3-948B-1728B52AA6E4}">
                <adec:decorative xmlns:adec="http://schemas.microsoft.com/office/drawing/2017/decorative" val="1"/>
              </a:ext>
            </a:extLst>
          </p:cNvPr>
          <p:cNvSpPr/>
          <p:nvPr/>
        </p:nvSpPr>
        <p:spPr>
          <a:xfrm>
            <a:off x="4949287" y="3632944"/>
            <a:ext cx="1014000" cy="725100"/>
          </a:xfrm>
          <a:prstGeom prst="roundRect">
            <a:avLst>
              <a:gd name="adj" fmla="val 16667"/>
            </a:avLst>
          </a:prstGeom>
          <a:solidFill>
            <a:srgbClr val="9E9E9E"/>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5">
            <a:extLst>
              <a:ext uri="{C183D7F6-B498-43B3-948B-1728B52AA6E4}">
                <adec:decorative xmlns:adec="http://schemas.microsoft.com/office/drawing/2017/decorative" val="1"/>
              </a:ext>
            </a:extLst>
          </p:cNvPr>
          <p:cNvSpPr/>
          <p:nvPr/>
        </p:nvSpPr>
        <p:spPr>
          <a:xfrm>
            <a:off x="6161737" y="3632944"/>
            <a:ext cx="1014000" cy="725100"/>
          </a:xfrm>
          <a:prstGeom prst="roundRect">
            <a:avLst>
              <a:gd name="adj" fmla="val 16667"/>
            </a:avLst>
          </a:prstGeom>
          <a:solidFill>
            <a:srgbClr val="9E9E9E"/>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4" name="Google Shape;164;p25">
            <a:extLst>
              <a:ext uri="{C183D7F6-B498-43B3-948B-1728B52AA6E4}">
                <adec:decorative xmlns:adec="http://schemas.microsoft.com/office/drawing/2017/decorative" val="1"/>
              </a:ext>
            </a:extLst>
          </p:cNvPr>
          <p:cNvSpPr/>
          <p:nvPr/>
        </p:nvSpPr>
        <p:spPr>
          <a:xfrm>
            <a:off x="7374187" y="3632944"/>
            <a:ext cx="1014000" cy="725100"/>
          </a:xfrm>
          <a:prstGeom prst="roundRect">
            <a:avLst>
              <a:gd name="adj" fmla="val 16667"/>
            </a:avLst>
          </a:prstGeom>
          <a:solidFill>
            <a:srgbClr val="9E9E9E"/>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0" name="Google Shape;170;p25">
            <a:extLst>
              <a:ext uri="{C183D7F6-B498-43B3-948B-1728B52AA6E4}">
                <adec:decorative xmlns:adec="http://schemas.microsoft.com/office/drawing/2017/decorative" val="1"/>
              </a:ext>
            </a:extLst>
          </p:cNvPr>
          <p:cNvGrpSpPr/>
          <p:nvPr/>
        </p:nvGrpSpPr>
        <p:grpSpPr>
          <a:xfrm rot="10800000">
            <a:off x="4123408" y="3197567"/>
            <a:ext cx="3887319" cy="486627"/>
            <a:chOff x="5627475" y="2388538"/>
            <a:chExt cx="2459550" cy="250800"/>
          </a:xfrm>
        </p:grpSpPr>
        <p:sp>
          <p:nvSpPr>
            <p:cNvPr id="171" name="Google Shape;171;p25"/>
            <p:cNvSpPr/>
            <p:nvPr/>
          </p:nvSpPr>
          <p:spPr>
            <a:xfrm>
              <a:off x="5627475" y="2388538"/>
              <a:ext cx="140700" cy="250800"/>
            </a:xfrm>
            <a:prstGeom prst="downArrow">
              <a:avLst>
                <a:gd name="adj1" fmla="val 50000"/>
                <a:gd name="adj2" fmla="val 50000"/>
              </a:avLst>
            </a:prstGeom>
            <a:solidFill>
              <a:srgbClr val="6E2405"/>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5"/>
            <p:cNvSpPr/>
            <p:nvPr/>
          </p:nvSpPr>
          <p:spPr>
            <a:xfrm>
              <a:off x="6400425" y="2388538"/>
              <a:ext cx="140700" cy="250800"/>
            </a:xfrm>
            <a:prstGeom prst="downArrow">
              <a:avLst>
                <a:gd name="adj1" fmla="val 50000"/>
                <a:gd name="adj2" fmla="val 50000"/>
              </a:avLst>
            </a:prstGeom>
            <a:solidFill>
              <a:srgbClr val="6E2405"/>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5"/>
            <p:cNvSpPr/>
            <p:nvPr/>
          </p:nvSpPr>
          <p:spPr>
            <a:xfrm>
              <a:off x="7173375" y="2388538"/>
              <a:ext cx="140700" cy="250800"/>
            </a:xfrm>
            <a:prstGeom prst="downArrow">
              <a:avLst>
                <a:gd name="adj1" fmla="val 50000"/>
                <a:gd name="adj2" fmla="val 50000"/>
              </a:avLst>
            </a:prstGeom>
            <a:solidFill>
              <a:srgbClr val="6E2405"/>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5"/>
            <p:cNvSpPr/>
            <p:nvPr/>
          </p:nvSpPr>
          <p:spPr>
            <a:xfrm>
              <a:off x="7946325" y="2388538"/>
              <a:ext cx="140700" cy="250800"/>
            </a:xfrm>
            <a:prstGeom prst="downArrow">
              <a:avLst>
                <a:gd name="adj1" fmla="val 50000"/>
                <a:gd name="adj2" fmla="val 50000"/>
              </a:avLst>
            </a:prstGeom>
            <a:solidFill>
              <a:srgbClr val="6E2405"/>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5" name="Google Shape;175;p25">
            <a:extLst>
              <a:ext uri="{C183D7F6-B498-43B3-948B-1728B52AA6E4}">
                <adec:decorative xmlns:adec="http://schemas.microsoft.com/office/drawing/2017/decorative" val="1"/>
              </a:ext>
            </a:extLst>
          </p:cNvPr>
          <p:cNvGrpSpPr/>
          <p:nvPr/>
        </p:nvGrpSpPr>
        <p:grpSpPr>
          <a:xfrm flipH="1">
            <a:off x="4232198" y="2027275"/>
            <a:ext cx="3604019" cy="660959"/>
            <a:chOff x="5761870" y="2137391"/>
            <a:chExt cx="2206453" cy="358398"/>
          </a:xfrm>
        </p:grpSpPr>
        <p:cxnSp>
          <p:nvCxnSpPr>
            <p:cNvPr id="176" name="Google Shape;176;p25"/>
            <p:cNvCxnSpPr/>
            <p:nvPr/>
          </p:nvCxnSpPr>
          <p:spPr>
            <a:xfrm flipH="1">
              <a:off x="5761870" y="2137391"/>
              <a:ext cx="752100" cy="358200"/>
            </a:xfrm>
            <a:prstGeom prst="straightConnector1">
              <a:avLst/>
            </a:prstGeom>
            <a:noFill/>
            <a:ln w="28575" cap="flat" cmpd="sng">
              <a:solidFill>
                <a:srgbClr val="FFC000"/>
              </a:solidFill>
              <a:prstDash val="solid"/>
              <a:round/>
              <a:headEnd type="none" w="sm" len="sm"/>
              <a:tailEnd type="none" w="sm" len="sm"/>
            </a:ln>
          </p:spPr>
        </p:cxnSp>
        <p:cxnSp>
          <p:nvCxnSpPr>
            <p:cNvPr id="177" name="Google Shape;177;p25"/>
            <p:cNvCxnSpPr/>
            <p:nvPr/>
          </p:nvCxnSpPr>
          <p:spPr>
            <a:xfrm flipH="1">
              <a:off x="6485721" y="2140889"/>
              <a:ext cx="170100" cy="354900"/>
            </a:xfrm>
            <a:prstGeom prst="straightConnector1">
              <a:avLst/>
            </a:prstGeom>
            <a:noFill/>
            <a:ln w="28575" cap="flat" cmpd="sng">
              <a:solidFill>
                <a:srgbClr val="FFC000"/>
              </a:solidFill>
              <a:prstDash val="solid"/>
              <a:round/>
              <a:headEnd type="none" w="sm" len="sm"/>
              <a:tailEnd type="none" w="sm" len="sm"/>
            </a:ln>
          </p:spPr>
        </p:cxnSp>
        <p:cxnSp>
          <p:nvCxnSpPr>
            <p:cNvPr id="178" name="Google Shape;178;p25"/>
            <p:cNvCxnSpPr/>
            <p:nvPr/>
          </p:nvCxnSpPr>
          <p:spPr>
            <a:xfrm>
              <a:off x="6833120" y="2147870"/>
              <a:ext cx="386700" cy="337200"/>
            </a:xfrm>
            <a:prstGeom prst="straightConnector1">
              <a:avLst/>
            </a:prstGeom>
            <a:noFill/>
            <a:ln w="28575" cap="flat" cmpd="sng">
              <a:solidFill>
                <a:srgbClr val="FFC000"/>
              </a:solidFill>
              <a:prstDash val="solid"/>
              <a:round/>
              <a:headEnd type="none" w="sm" len="sm"/>
              <a:tailEnd type="none" w="sm" len="sm"/>
            </a:ln>
          </p:spPr>
        </p:cxnSp>
        <p:cxnSp>
          <p:nvCxnSpPr>
            <p:cNvPr id="179" name="Google Shape;179;p25"/>
            <p:cNvCxnSpPr/>
            <p:nvPr/>
          </p:nvCxnSpPr>
          <p:spPr>
            <a:xfrm>
              <a:off x="7081360" y="2151354"/>
              <a:ext cx="886800" cy="337200"/>
            </a:xfrm>
            <a:prstGeom prst="straightConnector1">
              <a:avLst/>
            </a:prstGeom>
            <a:noFill/>
            <a:ln w="28575" cap="flat" cmpd="sng">
              <a:solidFill>
                <a:srgbClr val="FFC000"/>
              </a:solidFill>
              <a:prstDash val="solid"/>
              <a:round/>
              <a:headEnd type="none" w="sm" len="sm"/>
              <a:tailEnd type="none" w="sm" len="sm"/>
            </a:ln>
          </p:spPr>
        </p:cxnSp>
        <p:cxnSp>
          <p:nvCxnSpPr>
            <p:cNvPr id="180" name="Google Shape;180;p25"/>
            <p:cNvCxnSpPr/>
            <p:nvPr/>
          </p:nvCxnSpPr>
          <p:spPr>
            <a:xfrm>
              <a:off x="7274423" y="2151354"/>
              <a:ext cx="693900" cy="335400"/>
            </a:xfrm>
            <a:prstGeom prst="straightConnector1">
              <a:avLst/>
            </a:prstGeom>
            <a:noFill/>
            <a:ln w="28575" cap="flat" cmpd="sng">
              <a:solidFill>
                <a:srgbClr val="FFC000"/>
              </a:solidFill>
              <a:prstDash val="solid"/>
              <a:round/>
              <a:headEnd type="none" w="sm" len="sm"/>
              <a:tailEnd type="none" w="sm" len="sm"/>
            </a:ln>
          </p:spPr>
        </p:cxnSp>
      </p:grpSp>
      <p:grpSp>
        <p:nvGrpSpPr>
          <p:cNvPr id="181" name="Google Shape;181;p25">
            <a:extLst>
              <a:ext uri="{C183D7F6-B498-43B3-948B-1728B52AA6E4}">
                <adec:decorative xmlns:adec="http://schemas.microsoft.com/office/drawing/2017/decorative" val="1"/>
              </a:ext>
            </a:extLst>
          </p:cNvPr>
          <p:cNvGrpSpPr/>
          <p:nvPr/>
        </p:nvGrpSpPr>
        <p:grpSpPr>
          <a:xfrm>
            <a:off x="4123373" y="3334304"/>
            <a:ext cx="3887319" cy="461698"/>
            <a:chOff x="5627475" y="2388538"/>
            <a:chExt cx="2459550" cy="250800"/>
          </a:xfrm>
        </p:grpSpPr>
        <p:sp>
          <p:nvSpPr>
            <p:cNvPr id="182" name="Google Shape;182;p25"/>
            <p:cNvSpPr/>
            <p:nvPr/>
          </p:nvSpPr>
          <p:spPr>
            <a:xfrm>
              <a:off x="5627475" y="2388538"/>
              <a:ext cx="140700" cy="250800"/>
            </a:xfrm>
            <a:prstGeom prst="downArrow">
              <a:avLst>
                <a:gd name="adj1" fmla="val 50000"/>
                <a:gd name="adj2" fmla="val 50000"/>
              </a:avLst>
            </a:prstGeom>
            <a:solidFill>
              <a:srgbClr val="6E2405"/>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25"/>
            <p:cNvSpPr/>
            <p:nvPr/>
          </p:nvSpPr>
          <p:spPr>
            <a:xfrm>
              <a:off x="6400425" y="2388538"/>
              <a:ext cx="140700" cy="250800"/>
            </a:xfrm>
            <a:prstGeom prst="downArrow">
              <a:avLst>
                <a:gd name="adj1" fmla="val 50000"/>
                <a:gd name="adj2" fmla="val 50000"/>
              </a:avLst>
            </a:prstGeom>
            <a:solidFill>
              <a:srgbClr val="6E2405"/>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5"/>
            <p:cNvSpPr/>
            <p:nvPr/>
          </p:nvSpPr>
          <p:spPr>
            <a:xfrm>
              <a:off x="7173375" y="2388538"/>
              <a:ext cx="140700" cy="250800"/>
            </a:xfrm>
            <a:prstGeom prst="downArrow">
              <a:avLst>
                <a:gd name="adj1" fmla="val 50000"/>
                <a:gd name="adj2" fmla="val 50000"/>
              </a:avLst>
            </a:prstGeom>
            <a:solidFill>
              <a:srgbClr val="6E2405"/>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5"/>
            <p:cNvSpPr/>
            <p:nvPr/>
          </p:nvSpPr>
          <p:spPr>
            <a:xfrm>
              <a:off x="7946325" y="2388538"/>
              <a:ext cx="140700" cy="250800"/>
            </a:xfrm>
            <a:prstGeom prst="downArrow">
              <a:avLst>
                <a:gd name="adj1" fmla="val 50000"/>
                <a:gd name="adj2" fmla="val 50000"/>
              </a:avLst>
            </a:prstGeom>
            <a:solidFill>
              <a:srgbClr val="6E2405"/>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6" name="Google Shape;186;p25">
            <a:extLst>
              <a:ext uri="{C183D7F6-B498-43B3-948B-1728B52AA6E4}">
                <adec:decorative xmlns:adec="http://schemas.microsoft.com/office/drawing/2017/decorative" val="1"/>
              </a:ext>
            </a:extLst>
          </p:cNvPr>
          <p:cNvSpPr/>
          <p:nvPr/>
        </p:nvSpPr>
        <p:spPr>
          <a:xfrm>
            <a:off x="2969776" y="1962638"/>
            <a:ext cx="270300" cy="2956500"/>
          </a:xfrm>
          <a:prstGeom prst="downArrow">
            <a:avLst>
              <a:gd name="adj1" fmla="val 50000"/>
              <a:gd name="adj2" fmla="val 50000"/>
            </a:avLst>
          </a:prstGeom>
          <a:solidFill>
            <a:srgbClr val="FFC000"/>
          </a:solidFill>
          <a:ln>
            <a:solidFill>
              <a:schemeClr val="tx1"/>
            </a:solid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5">
            <a:extLst>
              <a:ext uri="{C183D7F6-B498-43B3-948B-1728B52AA6E4}">
                <adec:decorative xmlns:adec="http://schemas.microsoft.com/office/drawing/2017/decorative" val="1"/>
              </a:ext>
            </a:extLst>
          </p:cNvPr>
          <p:cNvSpPr/>
          <p:nvPr/>
        </p:nvSpPr>
        <p:spPr>
          <a:xfrm rot="10800000">
            <a:off x="8911538" y="1962650"/>
            <a:ext cx="270300" cy="2956500"/>
          </a:xfrm>
          <a:prstGeom prst="downArrow">
            <a:avLst>
              <a:gd name="adj1" fmla="val 50000"/>
              <a:gd name="adj2" fmla="val 50000"/>
            </a:avLst>
          </a:prstGeom>
          <a:solidFill>
            <a:srgbClr val="FFC000"/>
          </a:solidFill>
          <a:ln>
            <a:solidFill>
              <a:schemeClr val="tx1"/>
            </a:solid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Text Placeholder 3">
            <a:extLst>
              <a:ext uri="{FF2B5EF4-FFF2-40B4-BE49-F238E27FC236}">
                <a16:creationId xmlns:a16="http://schemas.microsoft.com/office/drawing/2014/main" id="{5132FB83-AEFD-FE0A-C36A-384A113679ED}"/>
              </a:ext>
            </a:extLst>
          </p:cNvPr>
          <p:cNvSpPr>
            <a:spLocks noGrp="1"/>
          </p:cNvSpPr>
          <p:nvPr>
            <p:ph type="body" idx="3"/>
          </p:nvPr>
        </p:nvSpPr>
        <p:spPr>
          <a:xfrm>
            <a:off x="3948360" y="2620711"/>
            <a:ext cx="1297838" cy="920097"/>
          </a:xfrm>
        </p:spPr>
        <p:txBody>
          <a:bodyPr/>
          <a:lstStyle/>
          <a:p>
            <a:r>
              <a:rPr lang="en-US" sz="1800" b="1" dirty="0" err="1">
                <a:solidFill>
                  <a:srgbClr val="FFFFFF"/>
                </a:solidFill>
                <a:latin typeface="Montserrat"/>
                <a:ea typeface="Montserrat"/>
                <a:cs typeface="Montserrat"/>
                <a:sym typeface="Montserrat"/>
              </a:rPr>
              <a:t>c</a:t>
            </a:r>
            <a:r>
              <a:rPr lang="en-US" sz="1800" b="1" i="0" u="none" strike="noStrike" cap="none" dirty="0" err="1">
                <a:solidFill>
                  <a:srgbClr val="FFFFFF"/>
                </a:solidFill>
                <a:latin typeface="Montserrat"/>
                <a:ea typeface="Montserrat"/>
                <a:cs typeface="Montserrat"/>
                <a:sym typeface="Montserrat"/>
              </a:rPr>
              <a:t>h</a:t>
            </a:r>
            <a:endParaRPr lang="en-US" sz="1800" dirty="0"/>
          </a:p>
        </p:txBody>
      </p:sp>
      <p:sp>
        <p:nvSpPr>
          <p:cNvPr id="2" name="Text Placeholder 1">
            <a:extLst>
              <a:ext uri="{FF2B5EF4-FFF2-40B4-BE49-F238E27FC236}">
                <a16:creationId xmlns:a16="http://schemas.microsoft.com/office/drawing/2014/main" id="{CB49BDFF-F857-5A13-F617-3CD3C95D9C6C}"/>
              </a:ext>
            </a:extLst>
          </p:cNvPr>
          <p:cNvSpPr>
            <a:spLocks noGrp="1"/>
          </p:cNvSpPr>
          <p:nvPr>
            <p:ph type="body" idx="1"/>
          </p:nvPr>
        </p:nvSpPr>
        <p:spPr>
          <a:xfrm>
            <a:off x="5230829" y="2607491"/>
            <a:ext cx="524248" cy="544008"/>
          </a:xfrm>
        </p:spPr>
        <p:txBody>
          <a:bodyPr/>
          <a:lstStyle/>
          <a:p>
            <a:r>
              <a:rPr lang="en-US" sz="1800" b="1" i="0" u="none" strike="noStrike" cap="none" dirty="0">
                <a:solidFill>
                  <a:srgbClr val="FFFFFF"/>
                </a:solidFill>
                <a:latin typeface="Montserrat"/>
                <a:ea typeface="Montserrat"/>
                <a:cs typeface="Montserrat"/>
                <a:sym typeface="Montserrat"/>
              </a:rPr>
              <a:t>e</a:t>
            </a:r>
            <a:endParaRPr lang="en-US" sz="2800" b="1" i="0" u="none" strike="noStrike" cap="none" dirty="0">
              <a:solidFill>
                <a:srgbClr val="FFFFFF"/>
              </a:solidFill>
              <a:latin typeface="Montserrat"/>
              <a:ea typeface="Montserrat"/>
              <a:cs typeface="Montserrat"/>
              <a:sym typeface="Montserrat"/>
            </a:endParaRPr>
          </a:p>
        </p:txBody>
      </p:sp>
      <p:sp>
        <p:nvSpPr>
          <p:cNvPr id="6" name="Text Placeholder 5">
            <a:extLst>
              <a:ext uri="{FF2B5EF4-FFF2-40B4-BE49-F238E27FC236}">
                <a16:creationId xmlns:a16="http://schemas.microsoft.com/office/drawing/2014/main" id="{C2580F18-7D4D-3546-1F89-1638E2115CD4}"/>
              </a:ext>
            </a:extLst>
          </p:cNvPr>
          <p:cNvSpPr>
            <a:spLocks noGrp="1"/>
          </p:cNvSpPr>
          <p:nvPr>
            <p:ph type="body" idx="14"/>
          </p:nvPr>
        </p:nvSpPr>
        <p:spPr>
          <a:xfrm>
            <a:off x="6458552" y="2619441"/>
            <a:ext cx="662720" cy="651437"/>
          </a:xfrm>
        </p:spPr>
        <p:txBody>
          <a:bodyPr/>
          <a:lstStyle/>
          <a:p>
            <a:r>
              <a:rPr lang="en-US" sz="1800" b="1" i="0" u="none" strike="noStrike" cap="none" dirty="0">
                <a:solidFill>
                  <a:srgbClr val="FFFFFF"/>
                </a:solidFill>
                <a:latin typeface="Montserrat"/>
                <a:ea typeface="Montserrat"/>
                <a:cs typeface="Montserrat"/>
                <a:sym typeface="Montserrat"/>
              </a:rPr>
              <a:t>s</a:t>
            </a:r>
            <a:endParaRPr lang="en-US" dirty="0"/>
          </a:p>
        </p:txBody>
      </p:sp>
      <p:sp>
        <p:nvSpPr>
          <p:cNvPr id="7" name="Text Placeholder 6">
            <a:extLst>
              <a:ext uri="{FF2B5EF4-FFF2-40B4-BE49-F238E27FC236}">
                <a16:creationId xmlns:a16="http://schemas.microsoft.com/office/drawing/2014/main" id="{2B5FFC22-774E-83BD-D810-792C7FA25974}"/>
              </a:ext>
            </a:extLst>
          </p:cNvPr>
          <p:cNvSpPr>
            <a:spLocks noGrp="1"/>
          </p:cNvSpPr>
          <p:nvPr>
            <p:ph type="body" idx="15"/>
          </p:nvPr>
        </p:nvSpPr>
        <p:spPr>
          <a:xfrm>
            <a:off x="7731302" y="2605538"/>
            <a:ext cx="1568190" cy="1212583"/>
          </a:xfrm>
        </p:spPr>
        <p:txBody>
          <a:bodyPr/>
          <a:lstStyle/>
          <a:p>
            <a:r>
              <a:rPr lang="en-US" sz="1800" b="1" dirty="0">
                <a:solidFill>
                  <a:srgbClr val="FFFFFF"/>
                </a:solidFill>
                <a:latin typeface="Montserrat"/>
                <a:ea typeface="Montserrat"/>
                <a:cs typeface="Montserrat"/>
                <a:sym typeface="Montserrat"/>
              </a:rPr>
              <a:t>t</a:t>
            </a:r>
          </a:p>
        </p:txBody>
      </p:sp>
      <p:sp>
        <p:nvSpPr>
          <p:cNvPr id="8" name="Text Placeholder 7">
            <a:extLst>
              <a:ext uri="{FF2B5EF4-FFF2-40B4-BE49-F238E27FC236}">
                <a16:creationId xmlns:a16="http://schemas.microsoft.com/office/drawing/2014/main" id="{7586021E-32FA-3BBC-3EDC-A737081D4EC9}"/>
              </a:ext>
            </a:extLst>
          </p:cNvPr>
          <p:cNvSpPr>
            <a:spLocks noGrp="1"/>
          </p:cNvSpPr>
          <p:nvPr>
            <p:ph type="body" idx="16"/>
          </p:nvPr>
        </p:nvSpPr>
        <p:spPr>
          <a:xfrm>
            <a:off x="3838445" y="3711617"/>
            <a:ext cx="1652530" cy="1212583"/>
          </a:xfrm>
        </p:spPr>
        <p:txBody>
          <a:bodyPr/>
          <a:lstStyle/>
          <a:p>
            <a:r>
              <a:rPr lang="en-US" sz="1800" b="1" dirty="0">
                <a:solidFill>
                  <a:srgbClr val="FFFFFF"/>
                </a:solidFill>
                <a:latin typeface="Montserrat"/>
                <a:ea typeface="Montserrat"/>
                <a:cs typeface="Montserrat"/>
                <a:sym typeface="Montserrat"/>
              </a:rPr>
              <a:t>/</a:t>
            </a:r>
            <a:r>
              <a:rPr lang="en-US" sz="1800" b="1" dirty="0" err="1">
                <a:solidFill>
                  <a:srgbClr val="FFFFFF"/>
                </a:solidFill>
                <a:latin typeface="Montserrat"/>
                <a:ea typeface="Montserrat"/>
                <a:cs typeface="Montserrat"/>
                <a:sym typeface="Montserrat"/>
              </a:rPr>
              <a:t>ch</a:t>
            </a:r>
            <a:r>
              <a:rPr lang="en-US" sz="1800" b="1" dirty="0">
                <a:solidFill>
                  <a:srgbClr val="FFFFFF"/>
                </a:solidFill>
                <a:latin typeface="Montserrat"/>
                <a:ea typeface="Montserrat"/>
                <a:cs typeface="Montserrat"/>
                <a:sym typeface="Montserrat"/>
              </a:rPr>
              <a:t>/</a:t>
            </a:r>
          </a:p>
        </p:txBody>
      </p:sp>
      <p:sp>
        <p:nvSpPr>
          <p:cNvPr id="9" name="Text Placeholder 8">
            <a:extLst>
              <a:ext uri="{FF2B5EF4-FFF2-40B4-BE49-F238E27FC236}">
                <a16:creationId xmlns:a16="http://schemas.microsoft.com/office/drawing/2014/main" id="{A9C25CA7-3A5E-5C72-62EB-5513F273C4F2}"/>
              </a:ext>
            </a:extLst>
          </p:cNvPr>
          <p:cNvSpPr>
            <a:spLocks noGrp="1"/>
          </p:cNvSpPr>
          <p:nvPr>
            <p:ph type="body" idx="17"/>
          </p:nvPr>
        </p:nvSpPr>
        <p:spPr>
          <a:xfrm>
            <a:off x="5164861" y="3711616"/>
            <a:ext cx="1042831" cy="797277"/>
          </a:xfrm>
        </p:spPr>
        <p:txBody>
          <a:bodyPr/>
          <a:lstStyle/>
          <a:p>
            <a:r>
              <a:rPr lang="en-US" sz="1800" b="1" dirty="0">
                <a:solidFill>
                  <a:srgbClr val="FFFFFF"/>
                </a:solidFill>
                <a:latin typeface="Montserrat"/>
                <a:ea typeface="Montserrat"/>
                <a:cs typeface="Montserrat"/>
                <a:sym typeface="Montserrat"/>
              </a:rPr>
              <a:t>/ĕ/</a:t>
            </a:r>
          </a:p>
        </p:txBody>
      </p:sp>
      <p:sp>
        <p:nvSpPr>
          <p:cNvPr id="10" name="Text Placeholder 9">
            <a:extLst>
              <a:ext uri="{FF2B5EF4-FFF2-40B4-BE49-F238E27FC236}">
                <a16:creationId xmlns:a16="http://schemas.microsoft.com/office/drawing/2014/main" id="{0B1E7A95-700E-6BD2-5166-3C0EF15319DF}"/>
              </a:ext>
            </a:extLst>
          </p:cNvPr>
          <p:cNvSpPr>
            <a:spLocks noGrp="1"/>
          </p:cNvSpPr>
          <p:nvPr>
            <p:ph type="body" idx="18"/>
          </p:nvPr>
        </p:nvSpPr>
        <p:spPr>
          <a:xfrm>
            <a:off x="6406142" y="3847030"/>
            <a:ext cx="1266081" cy="522044"/>
          </a:xfrm>
        </p:spPr>
        <p:txBody>
          <a:bodyPr/>
          <a:lstStyle/>
          <a:p>
            <a:pPr marL="0" lvl="0" algn="ctr">
              <a:lnSpc>
                <a:spcPct val="100000"/>
              </a:lnSpc>
              <a:spcBef>
                <a:spcPts val="0"/>
              </a:spcBef>
              <a:buClr>
                <a:srgbClr val="000000"/>
              </a:buClr>
              <a:buSzPts val="1400"/>
            </a:pPr>
            <a:r>
              <a:rPr lang="en-US" sz="1800" b="1" dirty="0">
                <a:solidFill>
                  <a:srgbClr val="FFFFFF"/>
                </a:solidFill>
                <a:latin typeface="Montserrat"/>
                <a:ea typeface="Montserrat"/>
                <a:cs typeface="Montserrat"/>
                <a:sym typeface="Montserrat"/>
              </a:rPr>
              <a:t>/s/</a:t>
            </a:r>
          </a:p>
        </p:txBody>
      </p:sp>
      <p:sp>
        <p:nvSpPr>
          <p:cNvPr id="11" name="Text Placeholder 10">
            <a:extLst>
              <a:ext uri="{FF2B5EF4-FFF2-40B4-BE49-F238E27FC236}">
                <a16:creationId xmlns:a16="http://schemas.microsoft.com/office/drawing/2014/main" id="{D9826AFC-402F-23DC-F326-5ECBD84723BC}"/>
              </a:ext>
            </a:extLst>
          </p:cNvPr>
          <p:cNvSpPr>
            <a:spLocks noGrp="1"/>
          </p:cNvSpPr>
          <p:nvPr>
            <p:ph type="body" idx="19"/>
          </p:nvPr>
        </p:nvSpPr>
        <p:spPr>
          <a:xfrm>
            <a:off x="7613614" y="3740907"/>
            <a:ext cx="1652530" cy="1212583"/>
          </a:xfrm>
        </p:spPr>
        <p:txBody>
          <a:bodyPr/>
          <a:lstStyle/>
          <a:p>
            <a:r>
              <a:rPr lang="en-US" sz="1800" b="1" dirty="0">
                <a:solidFill>
                  <a:srgbClr val="FFFFFF"/>
                </a:solidFill>
                <a:latin typeface="Montserrat"/>
                <a:ea typeface="Montserrat"/>
                <a:cs typeface="Montserrat"/>
                <a:sym typeface="Montserrat"/>
              </a:rPr>
              <a:t>/t/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3" name="Title 2">
            <a:extLst>
              <a:ext uri="{FF2B5EF4-FFF2-40B4-BE49-F238E27FC236}">
                <a16:creationId xmlns:a16="http://schemas.microsoft.com/office/drawing/2014/main" id="{2DE7745F-CFD0-BF91-B8A9-DA8F1746A550}"/>
              </a:ext>
            </a:extLst>
          </p:cNvPr>
          <p:cNvSpPr>
            <a:spLocks noGrp="1"/>
          </p:cNvSpPr>
          <p:nvPr>
            <p:ph type="title"/>
          </p:nvPr>
        </p:nvSpPr>
        <p:spPr/>
        <p:txBody>
          <a:bodyPr/>
          <a:lstStyle/>
          <a:p>
            <a:r>
              <a:rPr lang="en-US" sz="4400" dirty="0"/>
              <a:t>The Structured Literacy Lesson Plan</a:t>
            </a:r>
          </a:p>
        </p:txBody>
      </p:sp>
      <p:pic>
        <p:nvPicPr>
          <p:cNvPr id="4" name="Online Media 3" descr="PLC Series Video: The Structured Literacy Lesson Plan">
            <a:hlinkClick r:id="" action="ppaction://media"/>
            <a:extLst>
              <a:ext uri="{FF2B5EF4-FFF2-40B4-BE49-F238E27FC236}">
                <a16:creationId xmlns:a16="http://schemas.microsoft.com/office/drawing/2014/main" id="{A2A393DF-DE31-E517-7055-1CA2224AB7D5}"/>
              </a:ext>
            </a:extLst>
          </p:cNvPr>
          <p:cNvPicPr>
            <a:picLocks noRot="1" noChangeAspect="1"/>
          </p:cNvPicPr>
          <p:nvPr>
            <a:videoFile r:link="rId1"/>
          </p:nvPr>
        </p:nvPicPr>
        <p:blipFill>
          <a:blip r:embed="rId4"/>
          <a:stretch>
            <a:fillRect/>
          </a:stretch>
        </p:blipFill>
        <p:spPr>
          <a:xfrm>
            <a:off x="1766956" y="1088887"/>
            <a:ext cx="8658087" cy="4891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5" name="Google Shape;205;p2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2400" dirty="0"/>
              <a:t>Instructional Routine for Spelling Patterns</a:t>
            </a:r>
            <a:endParaRPr sz="2400" dirty="0"/>
          </a:p>
        </p:txBody>
      </p:sp>
      <p:sp>
        <p:nvSpPr>
          <p:cNvPr id="2" name="Text Placeholder 1">
            <a:extLst>
              <a:ext uri="{FF2B5EF4-FFF2-40B4-BE49-F238E27FC236}">
                <a16:creationId xmlns:a16="http://schemas.microsoft.com/office/drawing/2014/main" id="{491BDFBF-8306-FB5A-A525-9BB81D5759FB}"/>
              </a:ext>
            </a:extLst>
          </p:cNvPr>
          <p:cNvSpPr>
            <a:spLocks noGrp="1"/>
          </p:cNvSpPr>
          <p:nvPr>
            <p:ph type="body" idx="1"/>
          </p:nvPr>
        </p:nvSpPr>
        <p:spPr>
          <a:xfrm>
            <a:off x="753386" y="2216103"/>
            <a:ext cx="6772476" cy="2849525"/>
          </a:xfrm>
        </p:spPr>
        <p:txBody>
          <a:bodyPr>
            <a:normAutofit/>
          </a:bodyPr>
          <a:lstStyle/>
          <a:p>
            <a:pPr marL="0" marR="0" lvl="0" indent="0" algn="ctr" rtl="0">
              <a:lnSpc>
                <a:spcPct val="115000"/>
              </a:lnSpc>
              <a:spcBef>
                <a:spcPts val="0"/>
              </a:spcBef>
              <a:spcAft>
                <a:spcPts val="0"/>
              </a:spcAft>
              <a:buClr>
                <a:srgbClr val="000000"/>
              </a:buClr>
              <a:buSzPts val="2400"/>
              <a:buFont typeface="Arial"/>
              <a:buNone/>
            </a:pPr>
            <a:r>
              <a:rPr lang="en-US" sz="2800" b="1" i="0" u="none" strike="noStrike" cap="none" dirty="0">
                <a:solidFill>
                  <a:srgbClr val="6E2405"/>
                </a:solidFill>
                <a:latin typeface="Palatino Linotype"/>
                <a:ea typeface="Palatino Linotype"/>
                <a:cs typeface="Palatino Linotype"/>
                <a:sym typeface="Palatino Linotype"/>
              </a:rPr>
              <a:t>Final /</a:t>
            </a:r>
            <a:r>
              <a:rPr lang="en-US" sz="2800" b="1" i="0" u="none" strike="noStrike" cap="none" dirty="0" err="1">
                <a:solidFill>
                  <a:srgbClr val="6E2405"/>
                </a:solidFill>
                <a:latin typeface="Palatino Linotype"/>
                <a:ea typeface="Palatino Linotype"/>
                <a:cs typeface="Palatino Linotype"/>
                <a:sym typeface="Palatino Linotype"/>
              </a:rPr>
              <a:t>ch</a:t>
            </a:r>
            <a:r>
              <a:rPr lang="en-US" sz="2800" b="1" i="0" u="none" strike="noStrike" cap="none" dirty="0">
                <a:solidFill>
                  <a:srgbClr val="6E2405"/>
                </a:solidFill>
                <a:latin typeface="Palatino Linotype"/>
                <a:ea typeface="Palatino Linotype"/>
                <a:cs typeface="Palatino Linotype"/>
                <a:sym typeface="Palatino Linotype"/>
              </a:rPr>
              <a:t>/</a:t>
            </a:r>
          </a:p>
          <a:p>
            <a:pPr marL="0" marR="0" lvl="0" indent="0" algn="ctr" rtl="0">
              <a:lnSpc>
                <a:spcPct val="115000"/>
              </a:lnSpc>
              <a:spcBef>
                <a:spcPts val="0"/>
              </a:spcBef>
              <a:spcAft>
                <a:spcPts val="0"/>
              </a:spcAft>
              <a:buClr>
                <a:srgbClr val="000000"/>
              </a:buClr>
              <a:buSzPts val="2000"/>
              <a:buFont typeface="Arial"/>
              <a:buNone/>
            </a:pPr>
            <a:r>
              <a:rPr lang="en-US" sz="1800" b="0" i="0" u="none" strike="noStrike" cap="none" dirty="0">
                <a:solidFill>
                  <a:srgbClr val="6E2405"/>
                </a:solidFill>
                <a:latin typeface="Palatino Linotype"/>
                <a:ea typeface="Palatino Linotype"/>
                <a:cs typeface="Palatino Linotype"/>
                <a:sym typeface="Palatino Linotype"/>
              </a:rPr>
              <a:t>When we hear a /</a:t>
            </a:r>
            <a:r>
              <a:rPr lang="en-US" sz="1800" b="0" i="0" u="none" strike="noStrike" cap="none" dirty="0" err="1">
                <a:solidFill>
                  <a:srgbClr val="6E2405"/>
                </a:solidFill>
                <a:latin typeface="Palatino Linotype"/>
                <a:ea typeface="Palatino Linotype"/>
                <a:cs typeface="Palatino Linotype"/>
                <a:sym typeface="Palatino Linotype"/>
              </a:rPr>
              <a:t>ch</a:t>
            </a:r>
            <a:r>
              <a:rPr lang="en-US" sz="1800" b="0" i="0" u="none" strike="noStrike" cap="none" dirty="0">
                <a:solidFill>
                  <a:srgbClr val="6E2405"/>
                </a:solidFill>
                <a:latin typeface="Palatino Linotype"/>
                <a:ea typeface="Palatino Linotype"/>
                <a:cs typeface="Palatino Linotype"/>
                <a:sym typeface="Palatino Linotype"/>
              </a:rPr>
              <a:t>/ at the end of a one syllable word, if a </a:t>
            </a:r>
            <a:r>
              <a:rPr lang="en-US" sz="2000" b="0" i="0" u="none" strike="noStrike" cap="none" dirty="0">
                <a:solidFill>
                  <a:srgbClr val="6E2405"/>
                </a:solidFill>
                <a:latin typeface="Palatino Linotype"/>
                <a:ea typeface="Palatino Linotype"/>
                <a:cs typeface="Palatino Linotype"/>
                <a:sym typeface="Palatino Linotype"/>
              </a:rPr>
              <a:t>short vowel sound is right before the /</a:t>
            </a:r>
            <a:r>
              <a:rPr lang="en-US" sz="2000" b="0" i="0" u="none" strike="noStrike" cap="none" dirty="0" err="1">
                <a:solidFill>
                  <a:srgbClr val="6E2405"/>
                </a:solidFill>
                <a:latin typeface="Palatino Linotype"/>
                <a:ea typeface="Palatino Linotype"/>
                <a:cs typeface="Palatino Linotype"/>
                <a:sym typeface="Palatino Linotype"/>
              </a:rPr>
              <a:t>ch</a:t>
            </a:r>
            <a:r>
              <a:rPr lang="en-US" sz="2000" b="0" i="0" u="none" strike="noStrike" cap="none" dirty="0">
                <a:solidFill>
                  <a:srgbClr val="6E2405"/>
                </a:solidFill>
                <a:latin typeface="Palatino Linotype"/>
                <a:ea typeface="Palatino Linotype"/>
                <a:cs typeface="Palatino Linotype"/>
                <a:sym typeface="Palatino Linotype"/>
              </a:rPr>
              <a:t>/, choose </a:t>
            </a:r>
            <a:r>
              <a:rPr lang="en-US" sz="2000" b="1" i="0" u="none" strike="noStrike" cap="none" dirty="0">
                <a:solidFill>
                  <a:srgbClr val="6E2405"/>
                </a:solidFill>
                <a:latin typeface="Palatino Linotype"/>
                <a:ea typeface="Palatino Linotype"/>
                <a:cs typeface="Palatino Linotype"/>
                <a:sym typeface="Palatino Linotype"/>
              </a:rPr>
              <a:t>tch</a:t>
            </a:r>
            <a:r>
              <a:rPr lang="en-US" sz="2000" b="0" i="0" u="none" strike="noStrike" cap="none" dirty="0">
                <a:solidFill>
                  <a:srgbClr val="6E2405"/>
                </a:solidFill>
                <a:latin typeface="Palatino Linotype"/>
                <a:ea typeface="Palatino Linotype"/>
                <a:cs typeface="Palatino Linotype"/>
                <a:sym typeface="Palatino Linotype"/>
              </a:rPr>
              <a:t>. Any other time, choose </a:t>
            </a:r>
            <a:r>
              <a:rPr lang="en-US" sz="2000" b="1" i="0" u="none" strike="noStrike" cap="none" dirty="0" err="1">
                <a:solidFill>
                  <a:srgbClr val="6E2405"/>
                </a:solidFill>
                <a:latin typeface="Palatino Linotype"/>
                <a:ea typeface="Palatino Linotype"/>
                <a:cs typeface="Palatino Linotype"/>
                <a:sym typeface="Palatino Linotype"/>
              </a:rPr>
              <a:t>ch</a:t>
            </a:r>
            <a:r>
              <a:rPr lang="en-US" sz="2000" b="0" i="0" u="none" strike="noStrike" cap="none" dirty="0" err="1">
                <a:solidFill>
                  <a:srgbClr val="6E2405"/>
                </a:solidFill>
                <a:latin typeface="Palatino Linotype"/>
                <a:ea typeface="Palatino Linotype"/>
                <a:cs typeface="Palatino Linotype"/>
                <a:sym typeface="Palatino Linotype"/>
              </a:rPr>
              <a:t>.</a:t>
            </a:r>
            <a:endParaRPr lang="en-US" sz="2000" b="0" i="0" u="none" strike="noStrike" cap="none" dirty="0">
              <a:solidFill>
                <a:srgbClr val="6E2405"/>
              </a:solidFill>
              <a:latin typeface="Palatino Linotype"/>
              <a:ea typeface="Palatino Linotype"/>
              <a:cs typeface="Palatino Linotype"/>
              <a:sym typeface="Palatino Linotype"/>
            </a:endParaRPr>
          </a:p>
        </p:txBody>
      </p:sp>
      <p:grpSp>
        <p:nvGrpSpPr>
          <p:cNvPr id="202" name="Google Shape;202;p27" descr="Screenshot of the Instructional Routine- Teaching Spelling Patterns Resource. "/>
          <p:cNvGrpSpPr/>
          <p:nvPr/>
        </p:nvGrpSpPr>
        <p:grpSpPr>
          <a:xfrm>
            <a:off x="7777700" y="1511775"/>
            <a:ext cx="3308012" cy="4167803"/>
            <a:chOff x="7777700" y="1511775"/>
            <a:chExt cx="3308012" cy="4167803"/>
          </a:xfrm>
        </p:grpSpPr>
        <p:pic>
          <p:nvPicPr>
            <p:cNvPr id="203" name="Google Shape;203;p27" title="Screen Shot 2025-04-08 at 2.21.28 PM.png"/>
            <p:cNvPicPr preferRelativeResize="0"/>
            <p:nvPr/>
          </p:nvPicPr>
          <p:blipFill rotWithShape="1">
            <a:blip r:embed="rId3">
              <a:alphaModFix/>
            </a:blip>
            <a:srcRect/>
            <a:stretch/>
          </p:blipFill>
          <p:spPr>
            <a:xfrm rot="121438">
              <a:off x="7956643" y="1654949"/>
              <a:ext cx="3059886" cy="3971834"/>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pic>
          <p:nvPicPr>
            <p:cNvPr id="204" name="Google Shape;204;p27" title="Screen Shot 2025-04-16 at 11.29.41 AM.png"/>
            <p:cNvPicPr preferRelativeResize="0"/>
            <p:nvPr/>
          </p:nvPicPr>
          <p:blipFill rotWithShape="1">
            <a:blip r:embed="rId4">
              <a:alphaModFix/>
            </a:blip>
            <a:srcRect/>
            <a:stretch/>
          </p:blipFill>
          <p:spPr>
            <a:xfrm>
              <a:off x="7777700" y="1511775"/>
              <a:ext cx="3056175" cy="3961705"/>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288B9C78-3EE0-579F-F1C6-7FBE6132A244}"/>
              </a:ext>
            </a:extLst>
          </p:cNvPr>
          <p:cNvSpPr>
            <a:spLocks noGrp="1"/>
          </p:cNvSpPr>
          <p:nvPr>
            <p:ph type="title"/>
          </p:nvPr>
        </p:nvSpPr>
        <p:spPr/>
        <p:txBody>
          <a:bodyPr/>
          <a:lstStyle/>
          <a:p>
            <a:r>
              <a:rPr lang="en-US" sz="5400" dirty="0"/>
              <a:t>Adapting to Student Needs</a:t>
            </a:r>
            <a:endParaRPr lang="en-US" dirty="0"/>
          </a:p>
        </p:txBody>
      </p:sp>
      <p:sp>
        <p:nvSpPr>
          <p:cNvPr id="212" name="Google Shape;212;p28"/>
          <p:cNvSpPr txBox="1">
            <a:spLocks noGrp="1"/>
          </p:cNvSpPr>
          <p:nvPr>
            <p:ph type="body" idx="1"/>
          </p:nvPr>
        </p:nvSpPr>
        <p:spPr>
          <a:prstGeom prst="rect">
            <a:avLst/>
          </a:prstGeom>
          <a:noFill/>
          <a:ln>
            <a:noFill/>
          </a:ln>
        </p:spPr>
        <p:txBody>
          <a:bodyPr spcFirstLastPara="1" wrap="square" lIns="91425" tIns="45700" rIns="822950" bIns="45700" anchor="t" anchorCtr="0">
            <a:noAutofit/>
          </a:bodyPr>
          <a:lstStyle/>
          <a:p>
            <a:pPr marL="0" lvl="0" indent="0" algn="l" rtl="0">
              <a:lnSpc>
                <a:spcPct val="100000"/>
              </a:lnSpc>
              <a:spcBef>
                <a:spcPts val="0"/>
              </a:spcBef>
              <a:spcAft>
                <a:spcPts val="0"/>
              </a:spcAft>
              <a:buSzPts val="3600"/>
              <a:buNone/>
            </a:pPr>
            <a:r>
              <a:rPr lang="en-US" sz="2200" dirty="0">
                <a:solidFill>
                  <a:srgbClr val="1E4B74"/>
                </a:solidFill>
              </a:rPr>
              <a:t>Students face extra demands when the English phonology and orthography used during reading instruction differs from their own home language/dialect.</a:t>
            </a:r>
            <a:endParaRPr sz="2200" dirty="0">
              <a:solidFill>
                <a:srgbClr val="1E4B74"/>
              </a:solidFill>
            </a:endParaRPr>
          </a:p>
          <a:p>
            <a:pPr marL="457200" lvl="0" indent="-368300" algn="l" rtl="0">
              <a:lnSpc>
                <a:spcPct val="100000"/>
              </a:lnSpc>
              <a:spcBef>
                <a:spcPts val="3600"/>
              </a:spcBef>
              <a:spcAft>
                <a:spcPts val="0"/>
              </a:spcAft>
              <a:buClr>
                <a:srgbClr val="1E4B74"/>
              </a:buClr>
              <a:buSzPts val="2200"/>
              <a:buChar char="•"/>
            </a:pPr>
            <a:r>
              <a:rPr lang="en-US" sz="2200" dirty="0">
                <a:solidFill>
                  <a:srgbClr val="1E4B74"/>
                </a:solidFill>
              </a:rPr>
              <a:t>Multilingual Learners must develop awareness of phoneme-grapheme correspondences in English, including both familiar and unfamiliar correspondences.</a:t>
            </a:r>
            <a:endParaRPr sz="2200" dirty="0">
              <a:solidFill>
                <a:srgbClr val="1E4B74"/>
              </a:solidFill>
            </a:endParaRPr>
          </a:p>
          <a:p>
            <a:pPr marL="457200" lvl="0" indent="-368300" algn="l" rtl="0">
              <a:lnSpc>
                <a:spcPct val="100000"/>
              </a:lnSpc>
              <a:spcBef>
                <a:spcPts val="3600"/>
              </a:spcBef>
              <a:spcAft>
                <a:spcPts val="0"/>
              </a:spcAft>
              <a:buClr>
                <a:srgbClr val="1E4B74"/>
              </a:buClr>
              <a:buSzPts val="2200"/>
              <a:buChar char="•"/>
            </a:pPr>
            <a:r>
              <a:rPr lang="en-US" sz="2200" dirty="0">
                <a:solidFill>
                  <a:srgbClr val="1E4B74"/>
                </a:solidFill>
              </a:rPr>
              <a:t>Dialects are rule-governed and linguistically valid variations of phoneme-grapheme correspondences and mapping in English that require respectful, informed teaching.</a:t>
            </a:r>
            <a:endParaRPr sz="2200" dirty="0">
              <a:solidFill>
                <a:srgbClr val="1E4B74"/>
              </a:solidFill>
            </a:endParaRPr>
          </a:p>
          <a:p>
            <a:pPr marL="0" lvl="0" indent="0" algn="l" rtl="0">
              <a:lnSpc>
                <a:spcPct val="100000"/>
              </a:lnSpc>
              <a:spcBef>
                <a:spcPts val="3600"/>
              </a:spcBef>
              <a:spcAft>
                <a:spcPts val="0"/>
              </a:spcAft>
              <a:buNone/>
            </a:pPr>
            <a:r>
              <a:rPr lang="en-US" sz="2200" dirty="0">
                <a:solidFill>
                  <a:srgbClr val="1E4B74"/>
                </a:solidFill>
              </a:rPr>
              <a:t>Students with disabilities may need additional scaffolding to support any weaknesses in phonological or orthographic processing.</a:t>
            </a:r>
            <a:endParaRPr sz="2200" dirty="0">
              <a:solidFill>
                <a:srgbClr val="1E4B74"/>
              </a:solidFill>
            </a:endParaRPr>
          </a:p>
        </p:txBody>
      </p:sp>
      <p:sp>
        <p:nvSpPr>
          <p:cNvPr id="214" name="Google Shape;214;p28"/>
          <p:cNvSpPr txBox="1"/>
          <p:nvPr/>
        </p:nvSpPr>
        <p:spPr>
          <a:xfrm>
            <a:off x="7361320" y="6264241"/>
            <a:ext cx="37380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a:solidFill>
                  <a:srgbClr val="FFFFFF"/>
                </a:solidFill>
                <a:latin typeface="Montserrat"/>
                <a:ea typeface="Montserrat"/>
                <a:cs typeface="Montserrat"/>
                <a:sym typeface="Montserrat"/>
              </a:rPr>
              <a:t>Cárdenas-Hagan</a:t>
            </a:r>
            <a:r>
              <a:rPr lang="en-US" sz="1100" b="0" i="0" u="none" strike="noStrike" cap="none">
                <a:solidFill>
                  <a:srgbClr val="FFFFFF"/>
                </a:solidFill>
                <a:latin typeface="Montserrat"/>
                <a:ea typeface="Montserrat"/>
                <a:cs typeface="Montserrat"/>
                <a:sym typeface="Montserrat"/>
              </a:rPr>
              <a:t>, 20</a:t>
            </a:r>
            <a:r>
              <a:rPr lang="en-US" sz="1100">
                <a:solidFill>
                  <a:srgbClr val="FFFFFF"/>
                </a:solidFill>
                <a:latin typeface="Montserrat"/>
                <a:ea typeface="Montserrat"/>
                <a:cs typeface="Montserrat"/>
                <a:sym typeface="Montserrat"/>
              </a:rPr>
              <a:t>20</a:t>
            </a:r>
            <a:endParaRPr sz="1100" b="0" i="0" u="none" strike="noStrike" cap="none">
              <a:solidFill>
                <a:srgbClr val="FFFFFF"/>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NJDOE_TitleSlide">
  <a:themeElements>
    <a:clrScheme name="Custom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DJOE_Main">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2388</Words>
  <Application>Microsoft Office PowerPoint</Application>
  <PresentationFormat>Widescreen</PresentationFormat>
  <Paragraphs>124</Paragraphs>
  <Slides>12</Slides>
  <Notes>12</Notes>
  <HiddenSlides>0</HiddenSlides>
  <MMClips>1</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NJDOE_TitleSlide</vt:lpstr>
      <vt:lpstr>NDJOE_Main</vt:lpstr>
      <vt:lpstr>LEARning About Literacy: Professional Learning Community Series Session 2 - Phonics &amp; Word Analysis</vt:lpstr>
      <vt:lpstr>Decoding Skill Simulation (1 of 2)</vt:lpstr>
      <vt:lpstr>Session 1 - Phonological Awareness</vt:lpstr>
      <vt:lpstr>Text version of Scarborough’s Rope</vt:lpstr>
      <vt:lpstr>Decoding Skill Simulation (2 of 2)</vt:lpstr>
      <vt:lpstr>Decoding &amp; Encoding: Reciprocal Skills</vt:lpstr>
      <vt:lpstr>The Structured Literacy Lesson Plan</vt:lpstr>
      <vt:lpstr>Instructional Routine for Spelling Patterns</vt:lpstr>
      <vt:lpstr>Adapting to Student Needs</vt:lpstr>
      <vt:lpstr>Thanks for participating!</vt:lpstr>
      <vt:lpstr>Next Session in the PLC Series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 Phonics &amp; Word Analysis</dc:title>
  <dc:creator>New Jersey Department of Education</dc:creator>
  <cp:lastModifiedBy>Dougherty, Natalie</cp:lastModifiedBy>
  <cp:revision>2</cp:revision>
  <dcterms:modified xsi:type="dcterms:W3CDTF">2025-06-30T16:13:24Z</dcterms:modified>
</cp:coreProperties>
</file>