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5"/>
  </p:notesMasterIdLst>
  <p:sldIdLst>
    <p:sldId id="256" r:id="rId3"/>
    <p:sldId id="257" r:id="rId4"/>
    <p:sldId id="445" r:id="rId5"/>
    <p:sldId id="258" r:id="rId6"/>
    <p:sldId id="259" r:id="rId7"/>
    <p:sldId id="260" r:id="rId8"/>
    <p:sldId id="261" r:id="rId9"/>
    <p:sldId id="262" r:id="rId10"/>
    <p:sldId id="263" r:id="rId11"/>
    <p:sldId id="264" r:id="rId12"/>
    <p:sldId id="265" r:id="rId13"/>
    <p:sldId id="266" r:id="rId14"/>
  </p:sldIdLst>
  <p:sldSz cx="12192000" cy="6858000"/>
  <p:notesSz cx="7023100" cy="9309100"/>
  <p:embeddedFontLst>
    <p:embeddedFont>
      <p:font typeface="Comic Sans MS" panose="030F0702030302020204" pitchFamily="66"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Palatino Linotype" panose="020405020505050303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B394C-5B36-4B13-882B-1E00818B4081}" v="392" dt="2025-06-30T15:24:51.284"/>
  </p1510:revLst>
</p1510:revInfo>
</file>

<file path=ppt/tableStyles.xml><?xml version="1.0" encoding="utf-8"?>
<a:tblStyleLst xmlns:a="http://schemas.openxmlformats.org/drawingml/2006/main" def="{621F4C92-5F47-4F93-824F-CD7BDE5422AA}">
  <a:tblStyle styleId="{621F4C92-5F47-4F93-824F-CD7BDE5422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1" d="100"/>
          <a:sy n="81" d="100"/>
        </p:scale>
        <p:origin x="114" y="432"/>
      </p:cViewPr>
      <p:guideLst/>
    </p:cSldViewPr>
  </p:slideViewPr>
  <p:outlineViewPr>
    <p:cViewPr>
      <p:scale>
        <a:sx n="33" d="100"/>
        <a:sy n="33" d="100"/>
      </p:scale>
      <p:origin x="0" y="-5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adingrockets.org/classroom/classroom-strategies/sentence-combin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Facilitator Narration: </a:t>
            </a:r>
            <a:r>
              <a:rPr lang="en-US"/>
              <a:t>Welcome! We’re excited to have you join us for this sixth session in our Professional Learning Community Series. Today, we’ll be looking to strengthen our instructional practices based on the latest research in sentence comprehension. </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Note to Facilitator</a:t>
            </a:r>
            <a:r>
              <a:rPr lang="en-US"/>
              <a:t>: Turquoise </a:t>
            </a:r>
            <a:r>
              <a:rPr lang="en-US">
                <a:highlight>
                  <a:srgbClr val="00FFFF"/>
                </a:highlight>
              </a:rPr>
              <a:t>highlights</a:t>
            </a:r>
            <a:r>
              <a:rPr lang="en-US"/>
              <a:t> indicate a “click” is needed to advance the slide animation.</a:t>
            </a:r>
            <a:endParaRPr/>
          </a:p>
        </p:txBody>
      </p:sp>
      <p:sp>
        <p:nvSpPr>
          <p:cNvPr id="116" name="Google Shape;11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67ad984f56_0_1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67ad984f56_0_117: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Facilitator Narration: </a:t>
            </a:r>
            <a:r>
              <a:rPr lang="en-US" dirty="0"/>
              <a:t>This brings us to the end of our session today! If you are interested to learn more about sentence comprehension, keep an eye out for the NJ Department of Education’s upcoming free SISEP online learning modules.</a:t>
            </a:r>
            <a:endParaRPr dirty="0"/>
          </a:p>
          <a:p>
            <a:pPr marL="0" lvl="0" indent="0" algn="l" rtl="0">
              <a:lnSpc>
                <a:spcPct val="115000"/>
              </a:lnSpc>
              <a:spcBef>
                <a:spcPts val="0"/>
              </a:spcBef>
              <a:spcAft>
                <a:spcPts val="0"/>
              </a:spcAft>
              <a:buClr>
                <a:schemeClr val="dk1"/>
              </a:buClr>
              <a:buSzPts val="1100"/>
              <a:buFont typeface="Arial"/>
              <a:buNone/>
            </a:pPr>
            <a:endParaRPr b="1" dirty="0"/>
          </a:p>
        </p:txBody>
      </p:sp>
      <p:sp>
        <p:nvSpPr>
          <p:cNvPr id="191" name="Google Shape;191;g367ad984f56_0_117: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 </a:t>
            </a:r>
            <a:r>
              <a:rPr lang="en-US"/>
              <a:t>Up next is Session 7 Inference Skills. This PLC session will focus on verbal reasoning and instructional practices for teaching inference skills. We will meet on [add date and time]. See you then!</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67ad984f56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67ad984f56_2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a:p>
        </p:txBody>
      </p:sp>
      <p:sp>
        <p:nvSpPr>
          <p:cNvPr id="208" name="Google Shape;208;g367ad984f56_2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d22798982_1_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d22798982_1_2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sz="1100">
                <a:latin typeface="Arial"/>
                <a:ea typeface="Arial"/>
                <a:cs typeface="Arial"/>
                <a:sym typeface="Arial"/>
              </a:rPr>
              <a:t>Always starting with our conceptual framework for skilled reading, Scarborough’s Reading Rope, in today’s session we will discuss </a:t>
            </a:r>
            <a:r>
              <a:rPr lang="en-US" sz="1100" b="1">
                <a:latin typeface="Arial"/>
                <a:ea typeface="Arial"/>
                <a:cs typeface="Arial"/>
                <a:sym typeface="Arial"/>
              </a:rPr>
              <a:t>language structures</a:t>
            </a:r>
            <a:r>
              <a:rPr lang="en-US" sz="1100">
                <a:latin typeface="Arial"/>
                <a:ea typeface="Arial"/>
                <a:cs typeface="Arial"/>
                <a:sym typeface="Arial"/>
              </a:rPr>
              <a:t>, the semantic and syntactic knowledge needed for sentence-level comprehension.</a:t>
            </a:r>
            <a:endParaRPr/>
          </a:p>
        </p:txBody>
      </p:sp>
      <p:sp>
        <p:nvSpPr>
          <p:cNvPr id="124" name="Google Shape;124;g34d22798982_1_2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0c7982bc4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0c7982bc4_2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a:t>Sentence comprehension requires an important foundation in grammar and syntax. Traditionally, grammar has been the larger term, made up of both syntax and morphology. Syntax is the study of how words and phrases are arranged to form sentences in a language, while grammar provides the rules for how sentences, clauses, and words are constructed. Both grammar and syntax are critical because they are the vehicle for conveying meaning. Research shows a strong link between grammatical knowledge and reading comprehension—students who can write and understand more complex sentences are better able to make sense of what they read.</a:t>
            </a:r>
            <a:endParaRPr/>
          </a:p>
        </p:txBody>
      </p:sp>
      <p:sp>
        <p:nvSpPr>
          <p:cNvPr id="134" name="Google Shape;134;g350c7982bc4_2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0c7982bc4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0c7982bc4_0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sz="1100" b="1">
                <a:latin typeface="Arial"/>
                <a:ea typeface="Arial"/>
                <a:cs typeface="Arial"/>
                <a:sym typeface="Arial"/>
              </a:rPr>
              <a:t>Facilitator Narration: </a:t>
            </a:r>
            <a:r>
              <a:rPr lang="en-US"/>
              <a:t>Strong readers need to understand how sentences are built, especially when they encounter the more complex sentence structures that link multiple ideas together in academic text. Knowing how conjunctions connect ideas and how certain sentence features—like independent and dependent clauses, long noun phrases, and confusing pronoun references—can make comprehension harder for students can help us plan more effective instruction. When we understand what makes a sentence challenging, we can better anticipate where students might struggle and adjust our teaching to meet their needs.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As a pre-work activity for this session, we watched the video on </a:t>
            </a:r>
            <a:r>
              <a:rPr lang="en-US" u="sng">
                <a:solidFill>
                  <a:srgbClr val="1155CC"/>
                </a:solidFill>
                <a:hlinkClick r:id="rId3">
                  <a:extLst>
                    <a:ext uri="{A12FA001-AC4F-418D-AE19-62706E023703}">
                      <ahyp:hlinkClr xmlns:ahyp="http://schemas.microsoft.com/office/drawing/2018/hyperlinkcolor" val="tx"/>
                    </a:ext>
                  </a:extLst>
                </a:hlinkClick>
              </a:rPr>
              <a:t>Classroom Strategies for Sentence Combining</a:t>
            </a:r>
            <a:r>
              <a:rPr lang="en-US"/>
              <a:t> which delved into independent and dependent clauses and activities for sentence combining, let's take a moment to reflect on our own knowledge of syntax and our ability to teach it to students.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Activity (5 min): </a:t>
            </a:r>
            <a:r>
              <a:rPr lang="en-US"/>
              <a:t>Facilitate the discussion to prompt community members to reflect on the following questions before sharing their thoughts with the group:</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US"/>
              <a:t>How confident do you feel in identifying and explaining different types of grammar sentence structures?</a:t>
            </a:r>
            <a:endParaRPr/>
          </a:p>
          <a:p>
            <a:pPr marL="457200" lvl="0" indent="-317500" algn="l" rtl="0">
              <a:lnSpc>
                <a:spcPct val="115000"/>
              </a:lnSpc>
              <a:spcBef>
                <a:spcPts val="0"/>
              </a:spcBef>
              <a:spcAft>
                <a:spcPts val="0"/>
              </a:spcAft>
              <a:buSzPts val="1400"/>
              <a:buChar char="●"/>
            </a:pPr>
            <a:r>
              <a:rPr lang="en-US"/>
              <a:t>How prepared do you feel to help students understand and work through more complicated sentences?</a:t>
            </a:r>
            <a:endParaRPr/>
          </a:p>
          <a:p>
            <a:pPr marL="457200" lvl="0" indent="-317500" algn="l" rtl="0">
              <a:lnSpc>
                <a:spcPct val="115000"/>
              </a:lnSpc>
              <a:spcBef>
                <a:spcPts val="0"/>
              </a:spcBef>
              <a:spcAft>
                <a:spcPts val="0"/>
              </a:spcAft>
              <a:buSzPts val="1400"/>
              <a:buChar char="●"/>
            </a:pPr>
            <a:r>
              <a:rPr lang="en-US"/>
              <a:t>How prepared do you feel to integrate sentence-level reading and writing instruction to support student’s reading comprehension?</a:t>
            </a:r>
            <a:endParaRPr/>
          </a:p>
          <a:p>
            <a:pPr marL="0" lvl="0" indent="0" algn="l" rtl="0">
              <a:lnSpc>
                <a:spcPct val="115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i="1"/>
              <a:t>Facilitator Note</a:t>
            </a:r>
            <a:r>
              <a:rPr lang="en-US"/>
              <a:t>: If community members feel anxious about their knowledge base, these two books may provide some background knowledge support:</a:t>
            </a:r>
            <a:endParaRPr/>
          </a:p>
          <a:p>
            <a:pPr marL="0" lvl="0" indent="0" algn="l" rtl="0">
              <a:spcBef>
                <a:spcPts val="0"/>
              </a:spcBef>
              <a:spcAft>
                <a:spcPts val="0"/>
              </a:spcAft>
              <a:buClr>
                <a:schemeClr val="dk1"/>
              </a:buClr>
              <a:buSzPts val="1100"/>
              <a:buFont typeface="Arial"/>
              <a:buNone/>
            </a:pPr>
            <a:endParaRPr/>
          </a:p>
          <a:p>
            <a:pPr marL="457200" lvl="0" indent="-304800" algn="l" rtl="0">
              <a:spcBef>
                <a:spcPts val="0"/>
              </a:spcBef>
              <a:spcAft>
                <a:spcPts val="0"/>
              </a:spcAft>
              <a:buClr>
                <a:schemeClr val="dk1"/>
              </a:buClr>
              <a:buSzPts val="1200"/>
              <a:buFont typeface="Calibri"/>
              <a:buChar char="●"/>
            </a:pPr>
            <a:r>
              <a:rPr lang="en-US" i="1"/>
              <a:t>The Reading Comprehension Blueprint: Helping Students Make Meaning from Text</a:t>
            </a:r>
            <a:r>
              <a:rPr lang="en-US"/>
              <a:t> by Nancy Lewis Hennessy</a:t>
            </a:r>
            <a:endParaRPr/>
          </a:p>
          <a:p>
            <a:pPr marL="457200" lvl="0" indent="-304800" algn="l" rtl="0">
              <a:spcBef>
                <a:spcPts val="0"/>
              </a:spcBef>
              <a:spcAft>
                <a:spcPts val="0"/>
              </a:spcAft>
              <a:buClr>
                <a:schemeClr val="dk1"/>
              </a:buClr>
              <a:buSzPts val="1200"/>
              <a:buFont typeface="Calibri"/>
              <a:buChar char="●"/>
            </a:pPr>
            <a:r>
              <a:rPr lang="en-US" i="1"/>
              <a:t>The Writing Revolution: A Guide for Advancing Thinking Through Writing</a:t>
            </a:r>
            <a:r>
              <a:rPr lang="en-US"/>
              <a:t> by Judith Hochman &amp; Natalie Wexler</a:t>
            </a:r>
            <a:endParaRPr sz="1500"/>
          </a:p>
        </p:txBody>
      </p:sp>
      <p:sp>
        <p:nvSpPr>
          <p:cNvPr id="141" name="Google Shape;141;g350c7982bc4_0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0c7982bc4_0_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0c7982bc4_0_23: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1200"/>
              </a:spcBef>
              <a:spcAft>
                <a:spcPts val="0"/>
              </a:spcAft>
              <a:buNone/>
            </a:pPr>
            <a:r>
              <a:rPr lang="en-US" sz="1100" b="1" dirty="0">
                <a:latin typeface="Arial"/>
                <a:ea typeface="Arial"/>
                <a:cs typeface="Arial"/>
                <a:sym typeface="Arial"/>
              </a:rPr>
              <a:t>Facilitator Narration: </a:t>
            </a:r>
            <a:r>
              <a:rPr lang="en-US" sz="1100" dirty="0">
                <a:latin typeface="Arial"/>
                <a:ea typeface="Arial"/>
                <a:cs typeface="Arial"/>
                <a:sym typeface="Arial"/>
              </a:rPr>
              <a:t>To build strong readers, we need a solid foundation in how we teach sentence comprehension (and sentence composition). In her article, </a:t>
            </a:r>
            <a:r>
              <a:rPr lang="en-US" sz="1100" i="1" dirty="0">
                <a:latin typeface="Arial"/>
                <a:ea typeface="Arial"/>
                <a:cs typeface="Arial"/>
                <a:sym typeface="Arial"/>
              </a:rPr>
              <a:t>Syntax: Somewhere between Words and Text</a:t>
            </a:r>
            <a:r>
              <a:rPr lang="en-US" sz="1100" dirty="0">
                <a:latin typeface="Arial"/>
                <a:ea typeface="Arial"/>
                <a:cs typeface="Arial"/>
                <a:sym typeface="Arial"/>
              </a:rPr>
              <a:t>, Nancy Chapel Eberhardt identifies a few key instructional practices:</a:t>
            </a:r>
            <a:endParaRPr sz="1100" dirty="0">
              <a:latin typeface="Arial"/>
              <a:ea typeface="Arial"/>
              <a:cs typeface="Arial"/>
              <a:sym typeface="Arial"/>
            </a:endParaRPr>
          </a:p>
          <a:p>
            <a:pPr marL="457200" lvl="0" indent="-298450" algn="l" rtl="0">
              <a:lnSpc>
                <a:spcPct val="115000"/>
              </a:lnSpc>
              <a:spcBef>
                <a:spcPts val="1200"/>
              </a:spcBef>
              <a:spcAft>
                <a:spcPts val="0"/>
              </a:spcAft>
              <a:buSzPts val="1100"/>
              <a:buFont typeface="Arial"/>
              <a:buChar char="●"/>
            </a:pPr>
            <a:r>
              <a:rPr lang="en-US" sz="1100" dirty="0">
                <a:highlight>
                  <a:srgbClr val="00FFFF"/>
                </a:highlight>
                <a:latin typeface="Arial"/>
                <a:ea typeface="Arial"/>
                <a:cs typeface="Arial"/>
                <a:sym typeface="Arial"/>
              </a:rPr>
              <a:t>Teaching</a:t>
            </a:r>
            <a:r>
              <a:rPr lang="en-US" sz="1100" dirty="0">
                <a:latin typeface="Arial"/>
                <a:ea typeface="Arial"/>
                <a:cs typeface="Arial"/>
                <a:sym typeface="Arial"/>
              </a:rPr>
              <a:t> skills explicitly - making abstract concepts concrete and visual for students</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highlight>
                  <a:srgbClr val="00FFFF"/>
                </a:highlight>
                <a:latin typeface="Arial"/>
                <a:ea typeface="Arial"/>
                <a:cs typeface="Arial"/>
                <a:sym typeface="Arial"/>
              </a:rPr>
              <a:t>Emphasizing</a:t>
            </a:r>
            <a:r>
              <a:rPr lang="en-US" sz="1100" dirty="0">
                <a:latin typeface="Arial"/>
                <a:ea typeface="Arial"/>
                <a:cs typeface="Arial"/>
                <a:sym typeface="Arial"/>
              </a:rPr>
              <a:t> reading fluency - supporting oral reading with meaningful phrasing and attention to punctuation </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highlight>
                  <a:srgbClr val="00FFFF"/>
                </a:highlight>
                <a:latin typeface="Arial"/>
                <a:ea typeface="Arial"/>
                <a:cs typeface="Arial"/>
                <a:sym typeface="Arial"/>
              </a:rPr>
              <a:t>Developing</a:t>
            </a:r>
            <a:r>
              <a:rPr lang="en-US" sz="1100" dirty="0">
                <a:latin typeface="Arial"/>
                <a:ea typeface="Arial"/>
                <a:cs typeface="Arial"/>
                <a:sym typeface="Arial"/>
              </a:rPr>
              <a:t> metacognitive strategies - helping students think about how sentences work and apply strategies to new texts</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highlight>
                  <a:srgbClr val="00FFFF"/>
                </a:highlight>
                <a:latin typeface="Arial"/>
                <a:ea typeface="Arial"/>
                <a:cs typeface="Arial"/>
                <a:sym typeface="Arial"/>
              </a:rPr>
              <a:t>Presenting</a:t>
            </a:r>
            <a:r>
              <a:rPr lang="en-US" sz="1100" dirty="0">
                <a:latin typeface="Arial"/>
                <a:ea typeface="Arial"/>
                <a:cs typeface="Arial"/>
                <a:sym typeface="Arial"/>
              </a:rPr>
              <a:t> skills cumulatively and sequentially - laying foundations early and building step-by-step</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Let’s now dive into some instructional practices that help students unlock the meaning behind sentences — especially those that are more complex. </a:t>
            </a:r>
            <a:endParaRPr sz="1100" dirty="0">
              <a:latin typeface="Arial"/>
              <a:ea typeface="Arial"/>
              <a:cs typeface="Arial"/>
              <a:sym typeface="Arial"/>
            </a:endParaRPr>
          </a:p>
          <a:p>
            <a:pPr marL="0" lvl="0" indent="0" algn="l" rtl="0">
              <a:lnSpc>
                <a:spcPct val="115000"/>
              </a:lnSpc>
              <a:spcBef>
                <a:spcPts val="1200"/>
              </a:spcBef>
              <a:spcAft>
                <a:spcPts val="0"/>
              </a:spcAft>
              <a:buNone/>
            </a:pPr>
            <a:r>
              <a:rPr lang="en-US" b="1" dirty="0"/>
              <a:t>Activity (20 min): </a:t>
            </a:r>
            <a:r>
              <a:rPr lang="en-US" dirty="0"/>
              <a:t>Provide copies of the article, </a:t>
            </a:r>
            <a:r>
              <a:rPr lang="en-US" i="1" dirty="0"/>
              <a:t>Syntax: Somewhere between Words and Text</a:t>
            </a:r>
            <a:r>
              <a:rPr lang="en-US" dirty="0"/>
              <a:t> by Nancy Chapel Eberhardt. Divide community members into small groups and have each </a:t>
            </a:r>
            <a:r>
              <a:rPr lang="en-US" sz="1100" dirty="0">
                <a:latin typeface="Arial"/>
                <a:ea typeface="Arial"/>
                <a:cs typeface="Arial"/>
                <a:sym typeface="Arial"/>
              </a:rPr>
              <a:t>read a short segment of the article that focuses on effective instructional practices. First, ask </a:t>
            </a:r>
            <a:r>
              <a:rPr lang="en-US" dirty="0"/>
              <a:t>community members to </a:t>
            </a:r>
            <a:r>
              <a:rPr lang="en-US" sz="1100" dirty="0">
                <a:latin typeface="Arial"/>
                <a:ea typeface="Arial"/>
                <a:cs typeface="Arial"/>
                <a:sym typeface="Arial"/>
              </a:rPr>
              <a:t>read their assigned section independently. Then, each group will discuss and summarize the big takeaways of their assigned section. Finally, the groups will share what was learned with the full group, teaching all community members about instructional practices introduced. Be sure to end the discussion by asking participants why this is important for students with dyslexia.  </a:t>
            </a:r>
            <a:endParaRPr sz="1100" dirty="0">
              <a:latin typeface="Arial"/>
              <a:ea typeface="Arial"/>
              <a:cs typeface="Arial"/>
              <a:sym typeface="Arial"/>
            </a:endParaRPr>
          </a:p>
          <a:p>
            <a:pPr marL="0" lvl="0" indent="0" algn="l" rtl="0">
              <a:lnSpc>
                <a:spcPct val="115000"/>
              </a:lnSpc>
              <a:spcBef>
                <a:spcPts val="1200"/>
              </a:spcBef>
              <a:spcAft>
                <a:spcPts val="0"/>
              </a:spcAft>
              <a:buNone/>
            </a:pPr>
            <a:r>
              <a:rPr lang="en-US" sz="1100" dirty="0">
                <a:latin typeface="Arial"/>
                <a:ea typeface="Arial"/>
                <a:cs typeface="Arial"/>
                <a:sym typeface="Arial"/>
              </a:rPr>
              <a:t>G</a:t>
            </a:r>
            <a:r>
              <a:rPr lang="en-US" dirty="0"/>
              <a:t>roup 1 will read section “A Function-Based Instructional Approach” on pages 45-46.</a:t>
            </a:r>
            <a:br>
              <a:rPr lang="en-US" dirty="0"/>
            </a:br>
            <a:r>
              <a:rPr lang="en-US" dirty="0"/>
              <a:t>Group 2 will read sections “A Reciprocal Process: Writing Based on Reading” and “Instruction to Increase Syntactic Complexity” on pages 46-47.</a:t>
            </a:r>
            <a:br>
              <a:rPr lang="en-US" dirty="0"/>
            </a:br>
            <a:r>
              <a:rPr lang="en-US" dirty="0"/>
              <a:t>Group 3 will read sections “Sentence Combining—When, Why, How” and “I Don’t Understand This” on pages 47-48.</a:t>
            </a:r>
            <a:endParaRPr dirty="0"/>
          </a:p>
        </p:txBody>
      </p:sp>
      <p:sp>
        <p:nvSpPr>
          <p:cNvPr id="150" name="Google Shape;150;g350c7982bc4_0_23: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0c7982bc4_0_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0c7982bc4_0_51: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a:t>Now let’s look more closely at a lesson connected to a text students have been reading, </a:t>
            </a:r>
            <a:r>
              <a:rPr lang="en-US" i="1"/>
              <a:t>Mission to Mars</a:t>
            </a:r>
            <a:r>
              <a:rPr lang="en-US"/>
              <a:t>, from a themed unit on exploration. This lesson focuses on building their understanding of parts of speech and sentence structure by using a questioning technique with a sentence frame. Sentence frames organize question words that correspond to different parts of speech — such as "who," "what," "where," and "when" — and help students map out the roles or functions of words, phrases, and clauses in a sentence.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Teachers should purposely select sentences either from the text itself or create new sentences that connect to the unit’s themes. Here we see the sentence: </a:t>
            </a:r>
            <a:r>
              <a:rPr lang="en-US" i="1"/>
              <a:t>After months of careful preparation, the anxious astronauts launched the powerful rocket toward the red planet.</a:t>
            </a:r>
            <a:endParaRPr i="1"/>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teacher then models through think aloud, the following questions to parse and deconstruct the sentence into the frame:</a:t>
            </a:r>
            <a:endParaRPr/>
          </a:p>
          <a:p>
            <a:pPr marL="0" lvl="0" indent="0" algn="l" rtl="0">
              <a:lnSpc>
                <a:spcPct val="115000"/>
              </a:lnSpc>
              <a:spcBef>
                <a:spcPts val="0"/>
              </a:spcBef>
              <a:spcAft>
                <a:spcPts val="0"/>
              </a:spcAft>
              <a:buClr>
                <a:schemeClr val="dk1"/>
              </a:buClr>
              <a:buSzPts val="1100"/>
              <a:buFont typeface="Arial"/>
              <a:buNone/>
            </a:pPr>
            <a:endParaRPr/>
          </a:p>
          <a:p>
            <a:pPr marL="457200" lvl="0" indent="-317500" algn="l" rtl="0">
              <a:lnSpc>
                <a:spcPct val="115000"/>
              </a:lnSpc>
              <a:spcBef>
                <a:spcPts val="0"/>
              </a:spcBef>
              <a:spcAft>
                <a:spcPts val="0"/>
              </a:spcAft>
              <a:buSzPts val="1400"/>
              <a:buChar char="●"/>
            </a:pPr>
            <a:r>
              <a:rPr lang="en-US"/>
              <a:t>Who is the sentence </a:t>
            </a:r>
            <a:r>
              <a:rPr lang="en-US">
                <a:highlight>
                  <a:srgbClr val="00FFFF"/>
                </a:highlight>
              </a:rPr>
              <a:t>about</a:t>
            </a:r>
            <a:r>
              <a:rPr lang="en-US"/>
              <a:t>? </a:t>
            </a:r>
            <a:r>
              <a:rPr lang="en-US" i="1"/>
              <a:t>astronauts</a:t>
            </a:r>
            <a:r>
              <a:rPr lang="en-US"/>
              <a:t> → This is the subject (noun).</a:t>
            </a:r>
            <a:endParaRPr/>
          </a:p>
          <a:p>
            <a:pPr marL="457200" lvl="0" indent="-317500" algn="l" rtl="0">
              <a:lnSpc>
                <a:spcPct val="115000"/>
              </a:lnSpc>
              <a:spcBef>
                <a:spcPts val="0"/>
              </a:spcBef>
              <a:spcAft>
                <a:spcPts val="0"/>
              </a:spcAft>
              <a:buSzPts val="1400"/>
              <a:buChar char="●"/>
            </a:pPr>
            <a:r>
              <a:rPr lang="en-US"/>
              <a:t>Which words describe the </a:t>
            </a:r>
            <a:r>
              <a:rPr lang="en-US">
                <a:highlight>
                  <a:srgbClr val="00FFFF"/>
                </a:highlight>
              </a:rPr>
              <a:t>astronauts</a:t>
            </a:r>
            <a:r>
              <a:rPr lang="en-US"/>
              <a:t>? </a:t>
            </a:r>
            <a:r>
              <a:rPr lang="en-US" i="1"/>
              <a:t>the anxious</a:t>
            </a:r>
            <a:r>
              <a:rPr lang="en-US"/>
              <a:t> - (adjective)</a:t>
            </a:r>
            <a:endParaRPr/>
          </a:p>
          <a:p>
            <a:pPr marL="457200" lvl="0" indent="-317500" algn="l" rtl="0">
              <a:lnSpc>
                <a:spcPct val="115000"/>
              </a:lnSpc>
              <a:spcBef>
                <a:spcPts val="0"/>
              </a:spcBef>
              <a:spcAft>
                <a:spcPts val="0"/>
              </a:spcAft>
              <a:buSzPts val="1400"/>
              <a:buChar char="●"/>
            </a:pPr>
            <a:r>
              <a:rPr lang="en-US"/>
              <a:t>What did the astronauts </a:t>
            </a:r>
            <a:r>
              <a:rPr lang="en-US">
                <a:highlight>
                  <a:srgbClr val="00FFFF"/>
                </a:highlight>
              </a:rPr>
              <a:t>do</a:t>
            </a:r>
            <a:r>
              <a:rPr lang="en-US"/>
              <a:t>? </a:t>
            </a:r>
            <a:r>
              <a:rPr lang="en-US" i="1"/>
              <a:t>launched</a:t>
            </a:r>
            <a:r>
              <a:rPr lang="en-US"/>
              <a:t> → This is the action (verb).</a:t>
            </a:r>
            <a:endParaRPr/>
          </a:p>
          <a:p>
            <a:pPr marL="457200" lvl="0" indent="-317500" algn="l" rtl="0">
              <a:lnSpc>
                <a:spcPct val="115000"/>
              </a:lnSpc>
              <a:spcBef>
                <a:spcPts val="0"/>
              </a:spcBef>
              <a:spcAft>
                <a:spcPts val="0"/>
              </a:spcAft>
              <a:buSzPts val="1400"/>
              <a:buChar char="●"/>
            </a:pPr>
            <a:r>
              <a:rPr lang="en-US"/>
              <a:t>What did they </a:t>
            </a:r>
            <a:r>
              <a:rPr lang="en-US">
                <a:highlight>
                  <a:srgbClr val="00FFFF"/>
                </a:highlight>
              </a:rPr>
              <a:t>launch</a:t>
            </a:r>
            <a:r>
              <a:rPr lang="en-US"/>
              <a:t>? </a:t>
            </a:r>
            <a:r>
              <a:rPr lang="en-US" i="1"/>
              <a:t>the powerful rocket</a:t>
            </a:r>
            <a:r>
              <a:rPr lang="en-US"/>
              <a:t> → This is the object of the action.</a:t>
            </a:r>
            <a:endParaRPr/>
          </a:p>
          <a:p>
            <a:pPr marL="457200" lvl="0" indent="-317500" algn="l" rtl="0">
              <a:lnSpc>
                <a:spcPct val="115000"/>
              </a:lnSpc>
              <a:spcBef>
                <a:spcPts val="0"/>
              </a:spcBef>
              <a:spcAft>
                <a:spcPts val="0"/>
              </a:spcAft>
              <a:buSzPts val="1400"/>
              <a:buChar char="●"/>
            </a:pPr>
            <a:r>
              <a:rPr lang="en-US"/>
              <a:t>When did this </a:t>
            </a:r>
            <a:r>
              <a:rPr lang="en-US">
                <a:highlight>
                  <a:srgbClr val="00FFFF"/>
                </a:highlight>
              </a:rPr>
              <a:t>happen</a:t>
            </a:r>
            <a:r>
              <a:rPr lang="en-US"/>
              <a:t>? </a:t>
            </a:r>
            <a:r>
              <a:rPr lang="en-US" i="1"/>
              <a:t>after months of preparation</a:t>
            </a:r>
            <a:r>
              <a:rPr lang="en-US"/>
              <a:t> → This prepositional phrase tells when.</a:t>
            </a:r>
            <a:endParaRPr/>
          </a:p>
          <a:p>
            <a:pPr marL="457200" lvl="0" indent="-317500" algn="l" rtl="0">
              <a:lnSpc>
                <a:spcPct val="115000"/>
              </a:lnSpc>
              <a:spcBef>
                <a:spcPts val="0"/>
              </a:spcBef>
              <a:spcAft>
                <a:spcPts val="0"/>
              </a:spcAft>
              <a:buSzPts val="1400"/>
              <a:buChar char="●"/>
            </a:pPr>
            <a:r>
              <a:rPr lang="en-US"/>
              <a:t>Where was the rocket launched </a:t>
            </a:r>
            <a:r>
              <a:rPr lang="en-US">
                <a:highlight>
                  <a:srgbClr val="00FFFF"/>
                </a:highlight>
              </a:rPr>
              <a:t>toward</a:t>
            </a:r>
            <a:r>
              <a:rPr lang="en-US"/>
              <a:t>? </a:t>
            </a:r>
            <a:r>
              <a:rPr lang="en-US" i="1"/>
              <a:t>toward the red planet</a:t>
            </a:r>
            <a:r>
              <a:rPr lang="en-US"/>
              <a:t> → This prepositional phrase tells where.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After modeling the teacher will then provide another sentence for students to parse into a sentence frame as they are prompted with the same questions. As a close to the lesson, students will parse additional sentences on their own. The teacher will circulate and provide feedback on students responses to the questions they are asking themselves. </a:t>
            </a:r>
            <a:br>
              <a:rPr lang="en-US"/>
            </a:br>
            <a:br>
              <a:rPr lang="en-US"/>
            </a:br>
            <a:r>
              <a:rPr lang="en-US"/>
              <a:t>This lesson focuses on student’s identifying and understanding the FUNCTION of the words, phrases, and clauses and how they work together to create sentences.</a:t>
            </a:r>
            <a:endParaRPr/>
          </a:p>
          <a:p>
            <a:pPr marL="0" lvl="0" indent="0" algn="l" rtl="0">
              <a:lnSpc>
                <a:spcPct val="115000"/>
              </a:lnSpc>
              <a:spcBef>
                <a:spcPts val="0"/>
              </a:spcBef>
              <a:spcAft>
                <a:spcPts val="0"/>
              </a:spcAft>
              <a:buNone/>
            </a:pPr>
            <a:endParaRPr/>
          </a:p>
        </p:txBody>
      </p:sp>
      <p:sp>
        <p:nvSpPr>
          <p:cNvPr id="159" name="Google Shape;159;g350c7982bc4_0_51: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0c7982bc4_0_6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0c7982bc4_0_66: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a:t>Sentence combining is another powerful instructional tool traditionally discussed in the context of writing, but it also plays an important role in supporting reading comprehension. In sentence combining activities, students are given two or more kernel sentences — short, simple sentences — and asked to combine them into one well-formed, syntactically rich sentence. With a well-designed scope and sequence, students can learn to use a variety of syntactic patterns, such as:</a:t>
            </a:r>
            <a:endParaRPr/>
          </a:p>
          <a:p>
            <a:pPr marL="0" lvl="0" indent="0" algn="l" rtl="0">
              <a:lnSpc>
                <a:spcPct val="115000"/>
              </a:lnSpc>
              <a:spcBef>
                <a:spcPts val="0"/>
              </a:spcBef>
              <a:spcAft>
                <a:spcPts val="0"/>
              </a:spcAft>
              <a:buClr>
                <a:schemeClr val="dk1"/>
              </a:buClr>
              <a:buSzPts val="1100"/>
              <a:buFont typeface="Arial"/>
              <a:buNone/>
            </a:pPr>
            <a:endParaRPr/>
          </a:p>
          <a:p>
            <a:pPr marL="457200" lvl="0" indent="-317500" algn="l" rtl="0">
              <a:lnSpc>
                <a:spcPct val="115000"/>
              </a:lnSpc>
              <a:spcBef>
                <a:spcPts val="0"/>
              </a:spcBef>
              <a:spcAft>
                <a:spcPts val="0"/>
              </a:spcAft>
              <a:buSzPts val="1400"/>
              <a:buChar char="●"/>
            </a:pPr>
            <a:r>
              <a:rPr lang="en-US"/>
              <a:t>Adding adjectives and adverbs</a:t>
            </a:r>
            <a:endParaRPr/>
          </a:p>
          <a:p>
            <a:pPr marL="457200" lvl="0" indent="-317500" algn="l" rtl="0">
              <a:lnSpc>
                <a:spcPct val="115000"/>
              </a:lnSpc>
              <a:spcBef>
                <a:spcPts val="0"/>
              </a:spcBef>
              <a:spcAft>
                <a:spcPts val="0"/>
              </a:spcAft>
              <a:buSzPts val="1400"/>
              <a:buChar char="●"/>
            </a:pPr>
            <a:r>
              <a:rPr lang="en-US"/>
              <a:t>Forming compound subjects or compound objects</a:t>
            </a:r>
            <a:endParaRPr/>
          </a:p>
          <a:p>
            <a:pPr marL="457200" lvl="0" indent="-317500" algn="l" rtl="0">
              <a:lnSpc>
                <a:spcPct val="115000"/>
              </a:lnSpc>
              <a:spcBef>
                <a:spcPts val="0"/>
              </a:spcBef>
              <a:spcAft>
                <a:spcPts val="0"/>
              </a:spcAft>
              <a:buSzPts val="1400"/>
              <a:buChar char="●"/>
            </a:pPr>
            <a:r>
              <a:rPr lang="en-US"/>
              <a:t>Joining ideas with coordinating conjunctions (and, but, so)</a:t>
            </a:r>
            <a:endParaRPr/>
          </a:p>
          <a:p>
            <a:pPr marL="457200" lvl="0" indent="-317500" algn="l" rtl="0">
              <a:lnSpc>
                <a:spcPct val="115000"/>
              </a:lnSpc>
              <a:spcBef>
                <a:spcPts val="0"/>
              </a:spcBef>
              <a:spcAft>
                <a:spcPts val="0"/>
              </a:spcAft>
              <a:buSzPts val="1400"/>
              <a:buChar char="●"/>
            </a:pPr>
            <a:r>
              <a:rPr lang="en-US"/>
              <a:t>Using possessive nouns</a:t>
            </a:r>
            <a:endParaRPr/>
          </a:p>
          <a:p>
            <a:pPr marL="457200" lvl="0" indent="-317500" algn="l" rtl="0">
              <a:lnSpc>
                <a:spcPct val="115000"/>
              </a:lnSpc>
              <a:spcBef>
                <a:spcPts val="0"/>
              </a:spcBef>
              <a:spcAft>
                <a:spcPts val="0"/>
              </a:spcAft>
              <a:buSzPts val="1400"/>
              <a:buChar char="●"/>
            </a:pPr>
            <a:r>
              <a:rPr lang="en-US"/>
              <a:t>Creating adverbial clauses with subordinating conjunctions (because, since, after)</a:t>
            </a:r>
            <a:endParaRPr/>
          </a:p>
          <a:p>
            <a:pPr marL="457200" lvl="0" indent="-317500" algn="l" rtl="0">
              <a:lnSpc>
                <a:spcPct val="115000"/>
              </a:lnSpc>
              <a:spcBef>
                <a:spcPts val="0"/>
              </a:spcBef>
              <a:spcAft>
                <a:spcPts val="0"/>
              </a:spcAft>
              <a:buSzPts val="1400"/>
              <a:buChar char="●"/>
            </a:pPr>
            <a:r>
              <a:rPr lang="en-US"/>
              <a:t>Embedding ideas into relative clauses (who, which, that)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highlight>
                  <a:srgbClr val="00FFFF"/>
                </a:highlight>
              </a:rPr>
              <a:t>For this lesson</a:t>
            </a:r>
            <a:r>
              <a:rPr lang="en-US"/>
              <a:t>, again teachers select or create kernel sentences and focused questions tied to the texts students are currently reading. The first step is to model through thinking aloud, using the question </a:t>
            </a:r>
            <a:r>
              <a:rPr lang="en-US" i="1"/>
              <a:t>What challenges did the astronauts face during their mission? </a:t>
            </a:r>
            <a:r>
              <a:rPr lang="en-US"/>
              <a:t>Showing these sentences to the student, the teacher will explain that in the passage the </a:t>
            </a:r>
            <a:r>
              <a:rPr lang="en-US" i="1"/>
              <a:t>The astronauts had limited food supplies.</a:t>
            </a:r>
            <a:r>
              <a:rPr lang="en-US"/>
              <a:t> and </a:t>
            </a:r>
            <a:r>
              <a:rPr lang="en-US" i="1"/>
              <a:t>They also had to repair damaged equipment. </a:t>
            </a:r>
            <a:r>
              <a:rPr lang="en-US"/>
              <a:t>The teacher will then ask the students to watch as she </a:t>
            </a:r>
            <a:r>
              <a:rPr lang="en-US">
                <a:highlight>
                  <a:srgbClr val="00FFFF"/>
                </a:highlight>
              </a:rPr>
              <a:t>combines the two</a:t>
            </a:r>
            <a:r>
              <a:rPr lang="en-US"/>
              <a:t> sentences into one, using a coordinating conjunction. </a:t>
            </a:r>
            <a:r>
              <a:rPr lang="en-US" b="1" i="1"/>
              <a:t>The astronauts had limited food supplies, and they had to repair damaged equipment. </a:t>
            </a:r>
            <a:r>
              <a:rPr lang="en-US"/>
              <a:t>While demonstrating the combination, the teacher can discuss punctuation and other options for coordinating conjunctions (like the FANBOYS discussion from the pre-work video). Different guiding questions and kernel sentences will require different coordinating conjunctions.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Once again after modeling, to ensure instruction is explicit and clearly integrating reading and writing instruction, the teacher will follow with guided and independent practice opportunities for students. </a:t>
            </a:r>
            <a:endParaRPr/>
          </a:p>
          <a:p>
            <a:pPr marL="0" lvl="0" indent="0" algn="l" rtl="0">
              <a:lnSpc>
                <a:spcPct val="115000"/>
              </a:lnSpc>
              <a:spcBef>
                <a:spcPts val="0"/>
              </a:spcBef>
              <a:spcAft>
                <a:spcPts val="0"/>
              </a:spcAft>
              <a:buNone/>
            </a:pPr>
            <a:endParaRPr/>
          </a:p>
        </p:txBody>
      </p:sp>
      <p:sp>
        <p:nvSpPr>
          <p:cNvPr id="174" name="Google Shape;174;g350c7982bc4_0_66: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7ad984f56_0_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67ad984f56_0_2: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Facilitator Narration: </a:t>
            </a:r>
            <a:r>
              <a:rPr lang="en-US"/>
              <a:t>Students face extra demands when the English syntax used during reading instruction differs from their own home language/dialect.</a:t>
            </a:r>
            <a:endParaRPr/>
          </a:p>
        </p:txBody>
      </p:sp>
      <p:sp>
        <p:nvSpPr>
          <p:cNvPr id="183" name="Google Shape;183;g367ad984f56_0_2: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00" cy="14337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00" cy="15225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419559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8214912" y="1431790"/>
            <a:ext cx="3800700" cy="4498200"/>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700" cy="4682100"/>
          </a:xfrm>
          <a:prstGeom prst="rect">
            <a:avLst/>
          </a:prstGeom>
          <a:noFill/>
          <a:ln>
            <a:noFill/>
          </a:ln>
        </p:spPr>
        <p:txBody>
          <a:bodyPr spcFirstLastPara="1" wrap="square" lIns="91425" tIns="45700" rIns="822950" bIns="45700" anchor="t" anchorCtr="0">
            <a:noAutofit/>
          </a:bodyPr>
          <a:lstStyle>
            <a:lvl1pPr marR="0" lvl="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00" cy="4384200"/>
          </a:xfrm>
          <a:prstGeom prst="rect">
            <a:avLst/>
          </a:prstGeom>
          <a:noFill/>
          <a:ln>
            <a:noFill/>
          </a:ln>
        </p:spPr>
      </p:sp>
      <p:sp>
        <p:nvSpPr>
          <p:cNvPr id="89" name="Google Shape;89;p1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00" cy="3687900"/>
          </a:xfrm>
          <a:prstGeom prst="rect">
            <a:avLst/>
          </a:prstGeom>
          <a:noFill/>
          <a:ln>
            <a:noFill/>
          </a:ln>
        </p:spPr>
      </p:sp>
      <p:sp>
        <p:nvSpPr>
          <p:cNvPr id="93" name="Google Shape;93;p16"/>
          <p:cNvSpPr txBox="1">
            <a:spLocks noGrp="1"/>
          </p:cNvSpPr>
          <p:nvPr>
            <p:ph type="body" idx="1"/>
          </p:nvPr>
        </p:nvSpPr>
        <p:spPr>
          <a:xfrm>
            <a:off x="1430460" y="5457471"/>
            <a:ext cx="9808500" cy="550800"/>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00" cy="4689600"/>
          </a:xfrm>
          <a:prstGeom prst="rect">
            <a:avLst/>
          </a:prstGeom>
          <a:noFill/>
          <a:ln>
            <a:noFill/>
          </a:ln>
        </p:spPr>
      </p:sp>
      <p:sp>
        <p:nvSpPr>
          <p:cNvPr id="98" name="Google Shape;98;p17"/>
          <p:cNvSpPr txBox="1">
            <a:spLocks noGrp="1"/>
          </p:cNvSpPr>
          <p:nvPr>
            <p:ph type="body" idx="1"/>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00" cy="4157100"/>
          </a:xfrm>
          <a:prstGeom prst="rect">
            <a:avLst/>
          </a:prstGeom>
          <a:noFill/>
          <a:ln>
            <a:noFill/>
          </a:ln>
        </p:spPr>
      </p:sp>
      <p:sp>
        <p:nvSpPr>
          <p:cNvPr id="103" name="Google Shape;103;p18"/>
          <p:cNvSpPr txBox="1">
            <a:spLocks noGrp="1"/>
          </p:cNvSpPr>
          <p:nvPr>
            <p:ph type="body" idx="1"/>
          </p:nvPr>
        </p:nvSpPr>
        <p:spPr>
          <a:xfrm>
            <a:off x="165100" y="5457825"/>
            <a:ext cx="5564100" cy="550800"/>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900" cy="9624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00" cy="3511500"/>
          </a:xfrm>
          <a:prstGeom prst="rect">
            <a:avLst/>
          </a:prstGeom>
          <a:noFill/>
          <a:ln>
            <a:noFill/>
          </a:ln>
        </p:spPr>
      </p:sp>
      <p:sp>
        <p:nvSpPr>
          <p:cNvPr id="110" name="Google Shape;110;p1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7317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9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9319" y="1228725"/>
            <a:ext cx="11839500" cy="6717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6292" y="1430627"/>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55436" y="3735253"/>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58430" y="380196"/>
            <a:ext cx="10128300" cy="77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71064" y="1449806"/>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171064" y="2273718"/>
            <a:ext cx="5876400" cy="36645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3"/>
          </p:nvPr>
        </p:nvSpPr>
        <p:spPr>
          <a:xfrm>
            <a:off x="6145878" y="1450895"/>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4"/>
          </p:nvPr>
        </p:nvSpPr>
        <p:spPr>
          <a:xfrm>
            <a:off x="6145878" y="2274806"/>
            <a:ext cx="5876400" cy="36633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176270" y="1429017"/>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172202" y="1429016"/>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100"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19" b="129"/>
          <a:stretch/>
        </p:blipFill>
        <p:spPr>
          <a:xfrm>
            <a:off x="4858762" y="1579728"/>
            <a:ext cx="916669" cy="914400"/>
          </a:xfrm>
          <a:prstGeom prst="rect">
            <a:avLst/>
          </a:prstGeom>
          <a:noFill/>
          <a:ln>
            <a:noFill/>
          </a:ln>
        </p:spPr>
      </p:pic>
      <p:sp>
        <p:nvSpPr>
          <p:cNvPr id="54" name="Google Shape;54;p10"/>
          <p:cNvSpPr txBox="1">
            <a:spLocks noGrp="1"/>
          </p:cNvSpPr>
          <p:nvPr>
            <p:ph type="body" idx="2"/>
          </p:nvPr>
        </p:nvSpPr>
        <p:spPr>
          <a:xfrm>
            <a:off x="4110793" y="2514600"/>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8" cy="914400"/>
          </a:xfrm>
          <a:prstGeom prst="rect">
            <a:avLst/>
          </a:prstGeom>
          <a:noFill/>
          <a:ln>
            <a:noFill/>
          </a:ln>
        </p:spPr>
      </p:pic>
      <p:sp>
        <p:nvSpPr>
          <p:cNvPr id="56" name="Google Shape;56;p10"/>
          <p:cNvSpPr txBox="1">
            <a:spLocks noGrp="1"/>
          </p:cNvSpPr>
          <p:nvPr>
            <p:ph type="body" idx="3"/>
          </p:nvPr>
        </p:nvSpPr>
        <p:spPr>
          <a:xfrm>
            <a:off x="7239001" y="2532939"/>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8" b="4119"/>
          <a:stretch/>
        </p:blipFill>
        <p:spPr>
          <a:xfrm>
            <a:off x="1535363" y="4019550"/>
            <a:ext cx="912138" cy="914402"/>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0" b="1200"/>
          <a:stretch/>
        </p:blipFill>
        <p:spPr>
          <a:xfrm>
            <a:off x="4896042" y="3991849"/>
            <a:ext cx="916668" cy="914399"/>
          </a:xfrm>
          <a:prstGeom prst="rect">
            <a:avLst/>
          </a:prstGeom>
          <a:noFill/>
          <a:ln>
            <a:noFill/>
          </a:ln>
        </p:spPr>
      </p:pic>
      <p:sp>
        <p:nvSpPr>
          <p:cNvPr id="60" name="Google Shape;60;p10"/>
          <p:cNvSpPr txBox="1">
            <a:spLocks noGrp="1"/>
          </p:cNvSpPr>
          <p:nvPr>
            <p:ph type="body" idx="5"/>
          </p:nvPr>
        </p:nvSpPr>
        <p:spPr>
          <a:xfrm>
            <a:off x="4110793" y="5009938"/>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2000" cy="1239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3.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0">
            <a:alphaModFix/>
          </a:blip>
          <a:srcRect/>
          <a:stretch/>
        </p:blipFill>
        <p:spPr>
          <a:xfrm>
            <a:off x="149340" y="162881"/>
            <a:ext cx="11893319"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00" cy="4507500"/>
          </a:xfrm>
          <a:prstGeom prst="rect">
            <a:avLst/>
          </a:prstGeom>
          <a:noFill/>
          <a:ln>
            <a:noFill/>
          </a:ln>
        </p:spPr>
        <p:txBody>
          <a:bodyPr spcFirstLastPara="1" wrap="square" lIns="91425" tIns="45700" rIns="822950" bIns="45700" anchor="t" anchorCtr="0">
            <a:normAutofit/>
          </a:bodyPr>
          <a:lstStyle>
            <a:lvl1pPr marL="457200" marR="0" lvl="0" indent="-48260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1">
            <a:alphaModFix/>
          </a:blip>
          <a:srcRect/>
          <a:stretch/>
        </p:blipFill>
        <p:spPr>
          <a:xfrm>
            <a:off x="149340" y="6050987"/>
            <a:ext cx="11890275" cy="768098"/>
          </a:xfrm>
          <a:prstGeom prst="rect">
            <a:avLst/>
          </a:prstGeom>
          <a:noFill/>
          <a:ln>
            <a:noFill/>
          </a:ln>
        </p:spPr>
      </p:pic>
      <p:sp>
        <p:nvSpPr>
          <p:cNvPr id="20" name="Google Shape;20;p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LEARning about Literacy:</a:t>
            </a:r>
            <a:br>
              <a:rPr lang="en-US" sz="4000" dirty="0"/>
            </a:br>
            <a:r>
              <a:rPr lang="en-US" sz="4000" dirty="0"/>
              <a:t>Professional Learning Community Series</a:t>
            </a:r>
            <a:endParaRPr sz="3000" dirty="0"/>
          </a:p>
          <a:p>
            <a:pPr marL="0" lvl="0" indent="0" algn="ctr" rtl="0">
              <a:lnSpc>
                <a:spcPct val="200000"/>
              </a:lnSpc>
              <a:spcBef>
                <a:spcPts val="0"/>
              </a:spcBef>
              <a:spcAft>
                <a:spcPts val="0"/>
              </a:spcAft>
              <a:buClr>
                <a:srgbClr val="6E2405"/>
              </a:buClr>
              <a:buSzPts val="5400"/>
              <a:buFont typeface="Palatino Linotype"/>
              <a:buNone/>
            </a:pPr>
            <a:r>
              <a:rPr lang="en-US" sz="2800" dirty="0">
                <a:solidFill>
                  <a:srgbClr val="1E4B74"/>
                </a:solidFill>
              </a:rPr>
              <a:t>Session 6 - Sentence Comprehension</a:t>
            </a:r>
            <a:endParaRPr sz="2800" dirty="0">
              <a:solidFill>
                <a:srgbClr val="1E4B74"/>
              </a:solidFill>
            </a:endParaRPr>
          </a:p>
        </p:txBody>
      </p:sp>
      <p:sp>
        <p:nvSpPr>
          <p:cNvPr id="2" name="Subtitle 1">
            <a:extLst>
              <a:ext uri="{FF2B5EF4-FFF2-40B4-BE49-F238E27FC236}">
                <a16:creationId xmlns:a16="http://schemas.microsoft.com/office/drawing/2014/main" id="{027A4137-1E36-BCB7-48F4-286AB4E90078}"/>
              </a:ext>
            </a:extLst>
          </p:cNvPr>
          <p:cNvSpPr>
            <a:spLocks noGrp="1"/>
          </p:cNvSpPr>
          <p:nvPr>
            <p:ph type="subTitle" idx="1"/>
          </p:nvPr>
        </p:nvSpPr>
        <p:spPr>
          <a:xfrm>
            <a:off x="0" y="4267482"/>
            <a:ext cx="12191998" cy="2198080"/>
          </a:xfrm>
        </p:spPr>
        <p:txBody>
          <a:bodyPr>
            <a:normAutofit/>
          </a:bodyPr>
          <a:lstStyle/>
          <a:p>
            <a:pPr marL="0" lvl="0" indent="0">
              <a:spcBef>
                <a:spcPts val="1800"/>
              </a:spcBef>
            </a:pPr>
            <a:r>
              <a:rPr lang="en-US" sz="1800" dirty="0"/>
              <a:t>Office of Learning Equity and Academic Recovery (LEAR)</a:t>
            </a:r>
          </a:p>
          <a:p>
            <a:pPr marL="0" lvl="0" indent="0">
              <a:spcBef>
                <a:spcPts val="1800"/>
              </a:spcBef>
            </a:pPr>
            <a:r>
              <a:rPr lang="en-US" sz="1800" dirty="0"/>
              <a:t>Division of Teaching and Learning</a:t>
            </a:r>
          </a:p>
        </p:txBody>
      </p:sp>
      <p:pic>
        <p:nvPicPr>
          <p:cNvPr id="119" name="Google Shape;119;p21"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Thanks for participating!</a:t>
            </a:r>
            <a:endParaRPr sz="3600" dirty="0"/>
          </a:p>
        </p:txBody>
      </p:sp>
      <p:sp>
        <p:nvSpPr>
          <p:cNvPr id="3" name="Text Placeholder 2">
            <a:extLst>
              <a:ext uri="{FF2B5EF4-FFF2-40B4-BE49-F238E27FC236}">
                <a16:creationId xmlns:a16="http://schemas.microsoft.com/office/drawing/2014/main" id="{51EB3289-1BA9-C436-B48F-3484EB43C984}"/>
              </a:ext>
            </a:extLst>
          </p:cNvPr>
          <p:cNvSpPr>
            <a:spLocks noGrp="1"/>
          </p:cNvSpPr>
          <p:nvPr>
            <p:ph type="body" idx="2"/>
          </p:nvPr>
        </p:nvSpPr>
        <p:spPr/>
        <p:txBody>
          <a:bodyPr/>
          <a:lstStyle/>
          <a:p>
            <a:endParaRPr lang="en-US"/>
          </a:p>
        </p:txBody>
      </p:sp>
      <p:pic>
        <p:nvPicPr>
          <p:cNvPr id="196" name="Google Shape;196;p29" descr="Screenshot: NJ Department of Education’s upcoming free SISEP online learning modules, labeled &quot;coming soon&quot;."/>
          <p:cNvPicPr preferRelativeResize="0"/>
          <p:nvPr/>
        </p:nvPicPr>
        <p:blipFill>
          <a:blip r:embed="rId3">
            <a:alphaModFix/>
          </a:blip>
          <a:stretch>
            <a:fillRect/>
          </a:stretch>
        </p:blipFill>
        <p:spPr>
          <a:xfrm>
            <a:off x="4646100" y="1284675"/>
            <a:ext cx="6079299" cy="4619700"/>
          </a:xfrm>
          <a:prstGeom prst="rect">
            <a:avLst/>
          </a:prstGeom>
          <a:noFill/>
          <a:ln>
            <a:noFill/>
          </a:ln>
        </p:spPr>
      </p:pic>
      <p:sp>
        <p:nvSpPr>
          <p:cNvPr id="197" name="Google Shape;197;p29"/>
          <p:cNvSpPr/>
          <p:nvPr/>
        </p:nvSpPr>
        <p:spPr>
          <a:xfrm rot="-1486466">
            <a:off x="5130603" y="3283571"/>
            <a:ext cx="5096565" cy="547122"/>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Palatino Linotype"/>
                <a:ea typeface="Palatino Linotype"/>
                <a:cs typeface="Palatino Linotype"/>
                <a:sym typeface="Palatino Linotype"/>
              </a:rPr>
              <a:t>Coming Soon</a:t>
            </a:r>
            <a:endParaRPr b="1" dirty="0">
              <a:solidFill>
                <a:srgbClr val="FFFFFF"/>
              </a:solidFill>
              <a:latin typeface="Palatino Linotype"/>
              <a:ea typeface="Palatino Linotype"/>
              <a:cs typeface="Palatino Linotype"/>
              <a:sym typeface="Palatino Linotype"/>
            </a:endParaRPr>
          </a:p>
        </p:txBody>
      </p:sp>
      <p:sp>
        <p:nvSpPr>
          <p:cNvPr id="194" name="Google Shape;194;p29"/>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
        <p:nvSpPr>
          <p:cNvPr id="4" name="Google Shape;195;p29"/>
          <p:cNvSpPr>
            <a:spLocks noGrp="1"/>
          </p:cNvSpPr>
          <p:nvPr>
            <p:ph type="body" idx="1"/>
          </p:nvPr>
        </p:nvSpPr>
        <p:spPr>
          <a:xfrm>
            <a:off x="593417" y="2179637"/>
            <a:ext cx="2982623" cy="249872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000" dirty="0">
                <a:solidFill>
                  <a:srgbClr val="FFC000"/>
                </a:solidFill>
                <a:latin typeface="Palatino Linotype"/>
                <a:ea typeface="Palatino Linotype"/>
                <a:cs typeface="Palatino Linotype"/>
                <a:sym typeface="Palatino Linotype"/>
              </a:rPr>
              <a:t>Add</a:t>
            </a:r>
            <a:br>
              <a:rPr lang="en-US" sz="3000" dirty="0">
                <a:solidFill>
                  <a:srgbClr val="FFC000"/>
                </a:solidFill>
                <a:latin typeface="Palatino Linotype"/>
                <a:ea typeface="Palatino Linotype"/>
                <a:cs typeface="Palatino Linotype"/>
                <a:sym typeface="Palatino Linotype"/>
              </a:rPr>
            </a:br>
            <a:r>
              <a:rPr lang="en-US" sz="3000" dirty="0">
                <a:solidFill>
                  <a:srgbClr val="FFC000"/>
                </a:solidFill>
                <a:latin typeface="Palatino Linotype"/>
                <a:ea typeface="Palatino Linotype"/>
                <a:cs typeface="Palatino Linotype"/>
                <a:sym typeface="Palatino Linotype"/>
              </a:rPr>
              <a:t>QR Code</a:t>
            </a:r>
            <a:endParaRPr sz="3000" dirty="0">
              <a:solidFill>
                <a:srgbClr val="FFC000"/>
              </a:solidFill>
              <a:latin typeface="Palatino Linotype"/>
              <a:ea typeface="Palatino Linotype"/>
              <a:cs typeface="Palatino Linotype"/>
              <a:sym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0"/>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Next Session in the PLC Series</a:t>
            </a:r>
            <a:endParaRPr sz="3000" dirty="0"/>
          </a:p>
        </p:txBody>
      </p:sp>
      <p:sp>
        <p:nvSpPr>
          <p:cNvPr id="203" name="Google Shape;203;p30"/>
          <p:cNvSpPr txBox="1">
            <a:spLocks noGrp="1"/>
          </p:cNvSpPr>
          <p:nvPr>
            <p:ph type="body" idx="1"/>
          </p:nvPr>
        </p:nvSpPr>
        <p:spPr>
          <a:xfrm>
            <a:off x="2040750" y="1482775"/>
            <a:ext cx="8110500" cy="4482600"/>
          </a:xfrm>
          <a:prstGeom prst="rect">
            <a:avLst/>
          </a:prstGeom>
          <a:noFill/>
          <a:ln>
            <a:noFill/>
          </a:ln>
        </p:spPr>
        <p:txBody>
          <a:bodyPr spcFirstLastPara="1" wrap="square" lIns="91425" tIns="45700" rIns="822950" bIns="45700" anchor="t" anchorCtr="0">
            <a:noAutofit/>
          </a:bodyPr>
          <a:lstStyle/>
          <a:p>
            <a:pPr marL="0" lvl="0" indent="0" algn="ctr" rtl="0">
              <a:lnSpc>
                <a:spcPct val="108000"/>
              </a:lnSpc>
              <a:spcBef>
                <a:spcPts val="1000"/>
              </a:spcBef>
              <a:spcAft>
                <a:spcPts val="0"/>
              </a:spcAft>
              <a:buSzPts val="3200"/>
              <a:buNone/>
            </a:pPr>
            <a:r>
              <a:rPr lang="en-US" sz="2400" b="1" dirty="0">
                <a:solidFill>
                  <a:srgbClr val="1E4B74"/>
                </a:solidFill>
              </a:rPr>
              <a:t>Session 7 Inference Skills</a:t>
            </a:r>
            <a:endParaRPr sz="2400" dirty="0">
              <a:solidFill>
                <a:srgbClr val="1E4B74"/>
              </a:solidFill>
            </a:endParaRPr>
          </a:p>
          <a:p>
            <a:pPr marL="0" lvl="0" indent="0" algn="ctr" rtl="0">
              <a:lnSpc>
                <a:spcPct val="200000"/>
              </a:lnSpc>
              <a:spcBef>
                <a:spcPts val="0"/>
              </a:spcBef>
              <a:spcAft>
                <a:spcPts val="0"/>
              </a:spcAft>
              <a:buSzPts val="3200"/>
              <a:buNone/>
            </a:pPr>
            <a:r>
              <a:rPr lang="en-US" sz="2400" dirty="0">
                <a:solidFill>
                  <a:srgbClr val="1E4B74"/>
                </a:solidFill>
              </a:rPr>
              <a:t>Date: [Add Date]</a:t>
            </a:r>
            <a:endParaRPr sz="2400" dirty="0">
              <a:solidFill>
                <a:srgbClr val="1E4B74"/>
              </a:solidFill>
            </a:endParaRPr>
          </a:p>
          <a:p>
            <a:pPr marL="0" lvl="0" indent="0" algn="ctr" rtl="0">
              <a:lnSpc>
                <a:spcPct val="108000"/>
              </a:lnSpc>
              <a:spcBef>
                <a:spcPts val="0"/>
              </a:spcBef>
              <a:spcAft>
                <a:spcPts val="0"/>
              </a:spcAft>
              <a:buSzPts val="3200"/>
              <a:buNone/>
            </a:pPr>
            <a:r>
              <a:rPr lang="en-US" sz="2400" dirty="0">
                <a:solidFill>
                  <a:srgbClr val="1E4B74"/>
                </a:solidFill>
              </a:rPr>
              <a:t>Time: [Add Time]</a:t>
            </a:r>
            <a:endParaRPr sz="2400" dirty="0">
              <a:solidFill>
                <a:srgbClr val="1E4B7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a:t>References</a:t>
            </a:r>
            <a:endParaRPr sz="3000"/>
          </a:p>
        </p:txBody>
      </p:sp>
      <p:sp>
        <p:nvSpPr>
          <p:cNvPr id="211" name="Google Shape;211;p31"/>
          <p:cNvSpPr txBox="1">
            <a:spLocks noGrp="1"/>
          </p:cNvSpPr>
          <p:nvPr>
            <p:ph type="body" idx="1"/>
          </p:nvPr>
        </p:nvSpPr>
        <p:spPr>
          <a:xfrm>
            <a:off x="352500" y="1520575"/>
            <a:ext cx="11839500" cy="4335600"/>
          </a:xfrm>
          <a:prstGeom prst="rect">
            <a:avLst/>
          </a:prstGeom>
        </p:spPr>
        <p:txBody>
          <a:bodyPr spcFirstLastPara="1" wrap="square" lIns="91425" tIns="45700" rIns="822950" bIns="45700" anchor="t" anchorCtr="0">
            <a:normAutofit/>
          </a:bodyPr>
          <a:lstStyle/>
          <a:p>
            <a:pPr marL="457200" lvl="0" indent="-514350" algn="l" rtl="0">
              <a:spcBef>
                <a:spcPts val="1000"/>
              </a:spcBef>
              <a:spcAft>
                <a:spcPts val="0"/>
              </a:spcAft>
              <a:buClr>
                <a:schemeClr val="dk1"/>
              </a:buClr>
              <a:buSzPts val="1100"/>
              <a:buFont typeface="Arial"/>
              <a:buNone/>
            </a:pPr>
            <a:r>
              <a:rPr lang="en-US" sz="1800" dirty="0"/>
              <a:t>Cárdenas-Hagan, E. (2020). </a:t>
            </a:r>
            <a:r>
              <a:rPr lang="en-US" sz="1800" i="1" dirty="0"/>
              <a:t>Literacy foundations for English learners: A comprehensive guide to evidence-based instruction</a:t>
            </a:r>
            <a:r>
              <a:rPr lang="en-US" sz="1800" dirty="0"/>
              <a:t>. Paul Brookes Publishing Co.</a:t>
            </a:r>
            <a:endParaRPr sz="1800" dirty="0"/>
          </a:p>
          <a:p>
            <a:pPr marL="457200" lvl="0" indent="-514350" algn="l" rtl="0">
              <a:spcBef>
                <a:spcPts val="1000"/>
              </a:spcBef>
              <a:spcAft>
                <a:spcPts val="0"/>
              </a:spcAft>
              <a:buClr>
                <a:schemeClr val="dk1"/>
              </a:buClr>
              <a:buSzPts val="3600"/>
              <a:buFont typeface="Arial"/>
              <a:buNone/>
            </a:pPr>
            <a:r>
              <a:rPr lang="en-US" sz="1800" dirty="0"/>
              <a:t>Eberhardt, N. C. (2013). Syntax: Somewhere between words and text. </a:t>
            </a:r>
            <a:r>
              <a:rPr lang="en-US" sz="1800" i="1" dirty="0"/>
              <a:t>Perspectives on Language and Literacy</a:t>
            </a:r>
            <a:r>
              <a:rPr lang="en-US" sz="1800" dirty="0"/>
              <a:t>, 39(3). pp. 43-49.</a:t>
            </a:r>
            <a:endParaRPr sz="1800" dirty="0"/>
          </a:p>
          <a:p>
            <a:pPr marL="457200" lvl="0" indent="-514350" algn="l" rtl="0">
              <a:spcBef>
                <a:spcPts val="1000"/>
              </a:spcBef>
              <a:spcAft>
                <a:spcPts val="0"/>
              </a:spcAft>
              <a:buClr>
                <a:schemeClr val="dk1"/>
              </a:buClr>
              <a:buSzPts val="3600"/>
              <a:buFont typeface="Arial"/>
              <a:buNone/>
            </a:pPr>
            <a:r>
              <a:rPr lang="en-US" sz="1800" dirty="0"/>
              <a:t>Hennessy, N. L. (2021). </a:t>
            </a:r>
            <a:r>
              <a:rPr lang="en-US" sz="1800" i="1" dirty="0"/>
              <a:t>The reading comprehension blueprint: Helping students make meaning from text</a:t>
            </a:r>
            <a:r>
              <a:rPr lang="en-US" sz="1800" dirty="0"/>
              <a:t>. Paul Brookes Publishing Co.</a:t>
            </a:r>
            <a:endParaRPr sz="1800" dirty="0"/>
          </a:p>
          <a:p>
            <a:pPr marL="457200" lvl="0" indent="-514350" algn="l" rtl="0">
              <a:spcBef>
                <a:spcPts val="1000"/>
              </a:spcBef>
              <a:spcAft>
                <a:spcPts val="0"/>
              </a:spcAft>
              <a:buClr>
                <a:schemeClr val="dk1"/>
              </a:buClr>
              <a:buSzPts val="3600"/>
              <a:buFont typeface="Arial"/>
              <a:buNone/>
            </a:pPr>
            <a:r>
              <a:rPr lang="en-US" sz="1800" dirty="0"/>
              <a:t>Scarborough, H. S. (2001). Connecting early language and literacy to later reading (dis)abilities: Evidence, theory, and practice. In S. Neuman &amp; D. Dickinson (Eds.), </a:t>
            </a:r>
            <a:r>
              <a:rPr lang="en-US" sz="1800" i="1" dirty="0"/>
              <a:t>Handbook for research in early literacy </a:t>
            </a:r>
            <a:r>
              <a:rPr lang="en-US" sz="1800" dirty="0"/>
              <a:t>(pp. 97–110). New York, NY: Guilford Press.</a:t>
            </a:r>
            <a:endParaRPr sz="1800" dirty="0"/>
          </a:p>
          <a:p>
            <a:pPr marL="457200" lvl="0" indent="-514350" algn="l" rtl="0">
              <a:spcBef>
                <a:spcPts val="1000"/>
              </a:spcBef>
              <a:spcAft>
                <a:spcPts val="0"/>
              </a:spcAft>
              <a:buClr>
                <a:schemeClr val="dk1"/>
              </a:buClr>
              <a:buSzPts val="1100"/>
              <a:buFont typeface="Arial"/>
              <a:buNone/>
            </a:pPr>
            <a:r>
              <a:rPr lang="en-US" sz="1800" dirty="0"/>
              <a:t>Shanahan, T. (2013). Grammar and comprehension: Scaffolding student interpretation of complex sentences. </a:t>
            </a:r>
            <a:r>
              <a:rPr lang="en-US" sz="1800" i="1" dirty="0"/>
              <a:t>Shanahan on Literacy</a:t>
            </a:r>
            <a:r>
              <a:rPr lang="en-US" sz="1800" dirty="0"/>
              <a:t>.</a:t>
            </a:r>
            <a:endParaRPr sz="1800" dirty="0"/>
          </a:p>
        </p:txBody>
      </p:sp>
      <p:sp>
        <p:nvSpPr>
          <p:cNvPr id="212" name="Google Shape;212;p31"/>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0" name="Google Shape;130;p22"/>
          <p:cNvSpPr txBox="1">
            <a:spLocks noGrp="1"/>
          </p:cNvSpPr>
          <p:nvPr>
            <p:ph type="title" idx="4294967295"/>
          </p:nvPr>
        </p:nvSpPr>
        <p:spPr>
          <a:xfrm>
            <a:off x="1463425" y="243750"/>
            <a:ext cx="9890400" cy="747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6E2405"/>
                </a:solidFill>
                <a:effectLst/>
                <a:uLnTx/>
                <a:uFillTx/>
                <a:latin typeface="Palatino Linotype"/>
                <a:ea typeface="Palatino Linotype"/>
                <a:cs typeface="Palatino Linotype"/>
                <a:sym typeface="Palatino Linotype"/>
              </a:rPr>
              <a:t>Session 6 - Language Structures</a:t>
            </a:r>
          </a:p>
        </p:txBody>
      </p:sp>
      <p:pic>
        <p:nvPicPr>
          <p:cNvPr id="127" name="Google Shape;127;p22" descr="Scarborough's Reading Rope. The &quot;Language Comprehension&quot; section is highlighted. All content is in the text version on the next slide."/>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128" name="Google Shape;128;p22">
            <a:extLst>
              <a:ext uri="{C183D7F6-B498-43B3-948B-1728B52AA6E4}">
                <adec:decorative xmlns:adec="http://schemas.microsoft.com/office/drawing/2017/decorative" val="1"/>
              </a:ext>
            </a:extLst>
          </p:cNvPr>
          <p:cNvSpPr/>
          <p:nvPr/>
        </p:nvSpPr>
        <p:spPr>
          <a:xfrm>
            <a:off x="1705225" y="1816225"/>
            <a:ext cx="3208200" cy="2385300"/>
          </a:xfrm>
          <a:prstGeom prst="roundRect">
            <a:avLst>
              <a:gd name="adj" fmla="val 16667"/>
            </a:avLst>
          </a:prstGeom>
          <a:solidFill>
            <a:srgbClr val="3D85C6">
              <a:alpha val="4727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9" name="Google Shape;129;p22">
            <a:extLst>
              <a:ext uri="{C183D7F6-B498-43B3-948B-1728B52AA6E4}">
                <adec:decorative xmlns:adec="http://schemas.microsoft.com/office/drawing/2017/decorative" val="1"/>
              </a:ext>
            </a:extLst>
          </p:cNvPr>
          <p:cNvSpPr/>
          <p:nvPr/>
        </p:nvSpPr>
        <p:spPr>
          <a:xfrm>
            <a:off x="1241850" y="3014475"/>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6" name="Google Shape;126;p22"/>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Montserrat"/>
                <a:ea typeface="Montserrat"/>
                <a:cs typeface="Montserrat"/>
                <a:sym typeface="Montserrat"/>
              </a:rPr>
              <a:t>Scarborough, 2001</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The Importance of Syntax</a:t>
            </a:r>
            <a:endParaRPr sz="3000" dirty="0"/>
          </a:p>
        </p:txBody>
      </p:sp>
      <p:sp>
        <p:nvSpPr>
          <p:cNvPr id="137" name="Google Shape;137;p23">
            <a:extLst>
              <a:ext uri="{C183D7F6-B498-43B3-948B-1728B52AA6E4}">
                <adec:decorative xmlns:adec="http://schemas.microsoft.com/office/drawing/2017/decorative" val="1"/>
              </a:ext>
            </a:extLst>
          </p:cNvPr>
          <p:cNvSpPr/>
          <p:nvPr/>
        </p:nvSpPr>
        <p:spPr>
          <a:xfrm>
            <a:off x="1371600" y="1600200"/>
            <a:ext cx="9464100" cy="3634800"/>
          </a:xfrm>
          <a:prstGeom prst="wedgeRectCallout">
            <a:avLst>
              <a:gd name="adj1" fmla="val -20833"/>
              <a:gd name="adj2" fmla="val 62500"/>
            </a:avLst>
          </a:prstGeom>
          <a:solidFill>
            <a:srgbClr val="6E2405"/>
          </a:solidFill>
          <a:ln>
            <a:noFill/>
          </a:ln>
          <a:effectLst>
            <a:outerShdw blurRad="57150" dist="19050" dir="5400000" algn="bl" rotWithShape="0">
              <a:srgbClr val="000000">
                <a:alpha val="50000"/>
              </a:srgbClr>
            </a:outerShdw>
          </a:effectLst>
        </p:spPr>
        <p:txBody>
          <a:bodyPr spcFirstLastPara="1" wrap="square" lIns="274300" tIns="91425" rIns="274300" bIns="91425" anchor="ctr" anchorCtr="0">
            <a:noAutofit/>
          </a:bodyPr>
          <a:lstStyle/>
          <a:p>
            <a:pPr marL="0" lvl="0" indent="0" algn="ctr" rtl="0">
              <a:lnSpc>
                <a:spcPct val="115000"/>
              </a:lnSpc>
              <a:spcBef>
                <a:spcPts val="0"/>
              </a:spcBef>
              <a:spcAft>
                <a:spcPts val="0"/>
              </a:spcAft>
              <a:buNone/>
            </a:pPr>
            <a:endParaRPr dirty="0">
              <a:solidFill>
                <a:srgbClr val="FFFFFF"/>
              </a:solidFill>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27EBD26D-CC93-4047-5196-02F384FC3A02}"/>
              </a:ext>
            </a:extLst>
          </p:cNvPr>
          <p:cNvSpPr>
            <a:spLocks noGrp="1"/>
          </p:cNvSpPr>
          <p:nvPr>
            <p:ph type="body" idx="1"/>
          </p:nvPr>
        </p:nvSpPr>
        <p:spPr>
          <a:xfrm>
            <a:off x="1480675" y="1600200"/>
            <a:ext cx="9339725" cy="3634800"/>
          </a:xfrm>
        </p:spPr>
        <p:txBody>
          <a:bodyPr>
            <a:noAutofit/>
          </a:bodyPr>
          <a:lstStyle/>
          <a:p>
            <a:pPr marL="0" lvl="0" indent="0" algn="ctr">
              <a:lnSpc>
                <a:spcPct val="115000"/>
              </a:lnSpc>
              <a:spcBef>
                <a:spcPts val="0"/>
              </a:spcBef>
              <a:buNone/>
            </a:pPr>
            <a:r>
              <a:rPr lang="en-US" sz="2400" dirty="0">
                <a:solidFill>
                  <a:srgbClr val="FFFFFF"/>
                </a:solidFill>
              </a:rPr>
              <a:t>“There is a lot of evidence showing the importance of grammar in reading comprehension. Studies over the years have shown a clear relationship between syntactic or grammatical sophistication and reading comprehension; that is, as students learn to employ more complex sentences in their oral and written language, their ability to make sense of what they read increases, too.”</a:t>
            </a:r>
            <a:endParaRPr lang="en-US" sz="2000" dirty="0">
              <a:solidFill>
                <a:srgbClr val="FFFFFF"/>
              </a:solidFill>
            </a:endParaRPr>
          </a:p>
          <a:p>
            <a:pPr marL="0" lvl="0" indent="0" algn="r">
              <a:lnSpc>
                <a:spcPct val="115000"/>
              </a:lnSpc>
              <a:spcBef>
                <a:spcPts val="2400"/>
              </a:spcBef>
              <a:buNone/>
            </a:pPr>
            <a:r>
              <a:rPr lang="en-US" sz="2000" dirty="0">
                <a:solidFill>
                  <a:srgbClr val="FFFFFF"/>
                </a:solidFill>
              </a:rPr>
              <a:t>–Shanahan, 2013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Reflection Activity</a:t>
            </a:r>
            <a:endParaRPr sz="3000" dirty="0"/>
          </a:p>
        </p:txBody>
      </p:sp>
      <p:sp>
        <p:nvSpPr>
          <p:cNvPr id="144" name="Google Shape;144;p24">
            <a:extLst>
              <a:ext uri="{C183D7F6-B498-43B3-948B-1728B52AA6E4}">
                <adec:decorative xmlns:adec="http://schemas.microsoft.com/office/drawing/2017/decorative" val="1"/>
              </a:ext>
            </a:extLst>
          </p:cNvPr>
          <p:cNvSpPr/>
          <p:nvPr/>
        </p:nvSpPr>
        <p:spPr>
          <a:xfrm>
            <a:off x="948775" y="1231750"/>
            <a:ext cx="10619964" cy="1880928"/>
          </a:xfrm>
          <a:prstGeom prst="cloud">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b="1" dirty="0">
              <a:solidFill>
                <a:srgbClr val="1E4B74"/>
              </a:solidFill>
              <a:latin typeface="Palatino Linotype"/>
              <a:ea typeface="Palatino Linotype"/>
              <a:cs typeface="Palatino Linotype"/>
              <a:sym typeface="Palatino Linotype"/>
            </a:endParaRPr>
          </a:p>
        </p:txBody>
      </p:sp>
      <p:sp>
        <p:nvSpPr>
          <p:cNvPr id="145" name="Google Shape;145;p24">
            <a:extLst>
              <a:ext uri="{C183D7F6-B498-43B3-948B-1728B52AA6E4}">
                <adec:decorative xmlns:adec="http://schemas.microsoft.com/office/drawing/2017/decorative" val="1"/>
              </a:ext>
            </a:extLst>
          </p:cNvPr>
          <p:cNvSpPr/>
          <p:nvPr/>
        </p:nvSpPr>
        <p:spPr>
          <a:xfrm>
            <a:off x="948775" y="2729850"/>
            <a:ext cx="10619964" cy="1880928"/>
          </a:xfrm>
          <a:prstGeom prst="cloud">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sz="1800" b="1" dirty="0">
              <a:solidFill>
                <a:srgbClr val="FFFFFF"/>
              </a:solidFill>
              <a:latin typeface="Palatino Linotype"/>
              <a:ea typeface="Palatino Linotype"/>
              <a:cs typeface="Palatino Linotype"/>
              <a:sym typeface="Palatino Linotype"/>
            </a:endParaRPr>
          </a:p>
        </p:txBody>
      </p:sp>
      <p:sp>
        <p:nvSpPr>
          <p:cNvPr id="146" name="Google Shape;146;p24">
            <a:extLst>
              <a:ext uri="{C183D7F6-B498-43B3-948B-1728B52AA6E4}">
                <adec:decorative xmlns:adec="http://schemas.microsoft.com/office/drawing/2017/decorative" val="1"/>
              </a:ext>
            </a:extLst>
          </p:cNvPr>
          <p:cNvSpPr/>
          <p:nvPr/>
        </p:nvSpPr>
        <p:spPr>
          <a:xfrm>
            <a:off x="948775" y="4111425"/>
            <a:ext cx="10619964" cy="1880928"/>
          </a:xfrm>
          <a:prstGeom prst="cloud">
            <a:avLst/>
          </a:prstGeom>
          <a:solidFill>
            <a:srgbClr val="1E4B7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b="1" dirty="0">
              <a:solidFill>
                <a:srgbClr val="FFC000"/>
              </a:solidFill>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915E68EE-A095-1FE4-8845-E86E8990C251}"/>
              </a:ext>
            </a:extLst>
          </p:cNvPr>
          <p:cNvSpPr>
            <a:spLocks noGrp="1"/>
          </p:cNvSpPr>
          <p:nvPr>
            <p:ph type="body" idx="1"/>
          </p:nvPr>
        </p:nvSpPr>
        <p:spPr>
          <a:xfrm>
            <a:off x="1297872" y="1244813"/>
            <a:ext cx="10619965" cy="4713095"/>
          </a:xfrm>
        </p:spPr>
        <p:txBody>
          <a:bodyPr>
            <a:noAutofit/>
          </a:bodyPr>
          <a:lstStyle/>
          <a:p>
            <a:pPr marL="0" indent="0" algn="ctr">
              <a:spcBef>
                <a:spcPts val="5400"/>
              </a:spcBef>
              <a:buNone/>
            </a:pPr>
            <a:r>
              <a:rPr lang="en-US" sz="2000" b="1" dirty="0">
                <a:solidFill>
                  <a:srgbClr val="1E4B74"/>
                </a:solidFill>
              </a:rPr>
              <a:t>How confident do you feel in identifying and explaining different types of grammar and sentence structures?</a:t>
            </a:r>
          </a:p>
          <a:p>
            <a:pPr marL="0" indent="0" algn="ctr">
              <a:spcBef>
                <a:spcPts val="6000"/>
              </a:spcBef>
              <a:buNone/>
            </a:pPr>
            <a:r>
              <a:rPr lang="en-US" sz="2000" b="1" dirty="0">
                <a:solidFill>
                  <a:srgbClr val="FFFFFF"/>
                </a:solidFill>
              </a:rPr>
              <a:t>How prepared do you feel to help students understand and work through more complicated sentences?</a:t>
            </a:r>
          </a:p>
          <a:p>
            <a:pPr marL="0" indent="0" algn="ctr">
              <a:spcBef>
                <a:spcPts val="5400"/>
              </a:spcBef>
              <a:buNone/>
            </a:pPr>
            <a:r>
              <a:rPr lang="en-US" sz="2000" b="1" dirty="0">
                <a:solidFill>
                  <a:srgbClr val="FFC000"/>
                </a:solidFill>
              </a:rPr>
              <a:t>How prepared do you feel to integrate sentence-level reading and writing instruction to support student’s reading comprehension?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5" name="Google Shape;155;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Effective Instructional Practices</a:t>
            </a:r>
            <a:endParaRPr sz="3000" dirty="0"/>
          </a:p>
        </p:txBody>
      </p:sp>
      <p:pic>
        <p:nvPicPr>
          <p:cNvPr id="152" name="Google Shape;152;p25" descr="Cover of the article Syntax: Somewhere between Words and Texts for the activity. "/>
          <p:cNvPicPr preferRelativeResize="0"/>
          <p:nvPr/>
        </p:nvPicPr>
        <p:blipFill>
          <a:blip r:embed="rId3">
            <a:alphaModFix/>
          </a:blip>
          <a:stretch>
            <a:fillRect/>
          </a:stretch>
        </p:blipFill>
        <p:spPr>
          <a:xfrm>
            <a:off x="544388" y="1225825"/>
            <a:ext cx="3153596" cy="4171239"/>
          </a:xfrm>
          <a:prstGeom prst="rect">
            <a:avLst/>
          </a:prstGeom>
          <a:noFill/>
          <a:ln>
            <a:noFill/>
          </a:ln>
          <a:effectLst>
            <a:outerShdw blurRad="57150" dist="19050" dir="5400000" algn="bl" rotWithShape="0">
              <a:srgbClr val="000000">
                <a:alpha val="50000"/>
              </a:srgbClr>
            </a:outerShdw>
          </a:effectLst>
        </p:spPr>
      </p:pic>
      <p:pic>
        <p:nvPicPr>
          <p:cNvPr id="153" name="Google Shape;153;p25" descr="Screenshot of the article &quot;Syntax: Somewhere between Words and Text&quot; by Nancy Chapel Eberhardt "/>
          <p:cNvPicPr preferRelativeResize="0"/>
          <p:nvPr/>
        </p:nvPicPr>
        <p:blipFill>
          <a:blip r:embed="rId4">
            <a:alphaModFix/>
          </a:blip>
          <a:stretch>
            <a:fillRect/>
          </a:stretch>
        </p:blipFill>
        <p:spPr>
          <a:xfrm>
            <a:off x="3133767" y="1753792"/>
            <a:ext cx="3153596" cy="4184559"/>
          </a:xfrm>
          <a:prstGeom prst="rect">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 name="Text Placeholder 1">
            <a:extLst>
              <a:ext uri="{FF2B5EF4-FFF2-40B4-BE49-F238E27FC236}">
                <a16:creationId xmlns:a16="http://schemas.microsoft.com/office/drawing/2014/main" id="{0ADBDBAF-BA1D-D1FD-680D-15871301A92D}"/>
              </a:ext>
            </a:extLst>
          </p:cNvPr>
          <p:cNvSpPr>
            <a:spLocks noGrp="1"/>
          </p:cNvSpPr>
          <p:nvPr>
            <p:ph type="body" idx="1"/>
          </p:nvPr>
        </p:nvSpPr>
        <p:spPr>
          <a:xfrm>
            <a:off x="6898822" y="2052459"/>
            <a:ext cx="5445577" cy="3344605"/>
          </a:xfrm>
        </p:spPr>
        <p:txBody>
          <a:bodyPr>
            <a:normAutofit/>
          </a:bodyPr>
          <a:lstStyle/>
          <a:p>
            <a:pPr lvl="0" indent="-381000">
              <a:lnSpc>
                <a:spcPct val="115000"/>
              </a:lnSpc>
              <a:spcBef>
                <a:spcPts val="0"/>
              </a:spcBef>
              <a:buClr>
                <a:srgbClr val="6E2405"/>
              </a:buClr>
              <a:buSzPts val="2400"/>
              <a:buFont typeface="Palatino Linotype"/>
              <a:buChar char="●"/>
            </a:pPr>
            <a:r>
              <a:rPr lang="en-US" sz="2400" b="1" dirty="0">
                <a:solidFill>
                  <a:srgbClr val="6E2405"/>
                </a:solidFill>
              </a:rPr>
              <a:t>Teaching skills explicitly </a:t>
            </a:r>
          </a:p>
          <a:p>
            <a:pPr lvl="0" indent="-381000">
              <a:lnSpc>
                <a:spcPct val="115000"/>
              </a:lnSpc>
              <a:spcBef>
                <a:spcPts val="0"/>
              </a:spcBef>
              <a:buClr>
                <a:srgbClr val="6E2405"/>
              </a:buClr>
              <a:buSzPts val="2400"/>
              <a:buFont typeface="Palatino Linotype"/>
              <a:buChar char="●"/>
            </a:pPr>
            <a:r>
              <a:rPr lang="en-US" sz="2400" b="1" dirty="0">
                <a:solidFill>
                  <a:srgbClr val="6E2405"/>
                </a:solidFill>
              </a:rPr>
              <a:t>Emphasizing reading fluency</a:t>
            </a:r>
          </a:p>
          <a:p>
            <a:pPr lvl="0" indent="-381000">
              <a:lnSpc>
                <a:spcPct val="115000"/>
              </a:lnSpc>
              <a:spcBef>
                <a:spcPts val="0"/>
              </a:spcBef>
              <a:buClr>
                <a:srgbClr val="6E2405"/>
              </a:buClr>
              <a:buSzPts val="2400"/>
              <a:buFont typeface="Palatino Linotype"/>
              <a:buChar char="●"/>
            </a:pPr>
            <a:r>
              <a:rPr lang="en-US" sz="2400" b="1" dirty="0">
                <a:solidFill>
                  <a:srgbClr val="6E2405"/>
                </a:solidFill>
              </a:rPr>
              <a:t>Developing metacognitive strategies</a:t>
            </a:r>
          </a:p>
          <a:p>
            <a:pPr lvl="0" indent="-381000">
              <a:lnSpc>
                <a:spcPct val="115000"/>
              </a:lnSpc>
              <a:spcBef>
                <a:spcPts val="0"/>
              </a:spcBef>
              <a:buClr>
                <a:srgbClr val="6E2405"/>
              </a:buClr>
              <a:buSzPts val="2400"/>
              <a:buFont typeface="Palatino Linotype"/>
              <a:buChar char="●"/>
            </a:pPr>
            <a:r>
              <a:rPr lang="en-US" sz="2400" b="1" dirty="0">
                <a:solidFill>
                  <a:srgbClr val="6E2405"/>
                </a:solidFill>
              </a:rPr>
              <a:t>Presenting skills cumulatively &amp; sequentially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Lesson on Sentence Parsing</a:t>
            </a:r>
            <a:endParaRPr sz="3000" dirty="0"/>
          </a:p>
        </p:txBody>
      </p:sp>
      <p:sp>
        <p:nvSpPr>
          <p:cNvPr id="2" name="Text Placeholder 1">
            <a:extLst>
              <a:ext uri="{FF2B5EF4-FFF2-40B4-BE49-F238E27FC236}">
                <a16:creationId xmlns:a16="http://schemas.microsoft.com/office/drawing/2014/main" id="{FC6D32C5-5E27-65AA-3947-C9A1EABE8FDB}"/>
              </a:ext>
            </a:extLst>
          </p:cNvPr>
          <p:cNvSpPr>
            <a:spLocks noGrp="1"/>
          </p:cNvSpPr>
          <p:nvPr>
            <p:ph type="body" idx="1"/>
          </p:nvPr>
        </p:nvSpPr>
        <p:spPr>
          <a:xfrm>
            <a:off x="378431" y="1697351"/>
            <a:ext cx="11435138" cy="1291191"/>
          </a:xfrm>
        </p:spPr>
        <p:txBody>
          <a:bodyPr>
            <a:normAutofit fontScale="92500"/>
          </a:bodyPr>
          <a:lstStyle/>
          <a:p>
            <a:r>
              <a:rPr lang="en-US" dirty="0">
                <a:solidFill>
                  <a:srgbClr val="6E2405"/>
                </a:solidFill>
              </a:rPr>
              <a:t>“After months of careful preparation, the anxious astronauts launched the powerful rocket toward the red planet.”</a:t>
            </a:r>
          </a:p>
        </p:txBody>
      </p:sp>
      <p:graphicFrame>
        <p:nvGraphicFramePr>
          <p:cNvPr id="162" name="Google Shape;162;p26"/>
          <p:cNvGraphicFramePr/>
          <p:nvPr>
            <p:extLst>
              <p:ext uri="{D42A27DB-BD31-4B8C-83A1-F6EECF244321}">
                <p14:modId xmlns:p14="http://schemas.microsoft.com/office/powerpoint/2010/main" val="1668446215"/>
              </p:ext>
            </p:extLst>
          </p:nvPr>
        </p:nvGraphicFramePr>
        <p:xfrm>
          <a:off x="813863" y="3284142"/>
          <a:ext cx="10540000" cy="1801525"/>
        </p:xfrm>
        <a:graphic>
          <a:graphicData uri="http://schemas.openxmlformats.org/drawingml/2006/table">
            <a:tbl>
              <a:tblPr firstRow="1">
                <a:noFill/>
                <a:tableStyleId>{621F4C92-5F47-4F93-824F-CD7BDE5422AA}</a:tableStyleId>
              </a:tblPr>
              <a:tblGrid>
                <a:gridCol w="2108000">
                  <a:extLst>
                    <a:ext uri="{9D8B030D-6E8A-4147-A177-3AD203B41FA5}">
                      <a16:colId xmlns:a16="http://schemas.microsoft.com/office/drawing/2014/main" val="20000"/>
                    </a:ext>
                  </a:extLst>
                </a:gridCol>
                <a:gridCol w="2108000">
                  <a:extLst>
                    <a:ext uri="{9D8B030D-6E8A-4147-A177-3AD203B41FA5}">
                      <a16:colId xmlns:a16="http://schemas.microsoft.com/office/drawing/2014/main" val="20001"/>
                    </a:ext>
                  </a:extLst>
                </a:gridCol>
                <a:gridCol w="2108000">
                  <a:extLst>
                    <a:ext uri="{9D8B030D-6E8A-4147-A177-3AD203B41FA5}">
                      <a16:colId xmlns:a16="http://schemas.microsoft.com/office/drawing/2014/main" val="20002"/>
                    </a:ext>
                  </a:extLst>
                </a:gridCol>
                <a:gridCol w="2108000">
                  <a:extLst>
                    <a:ext uri="{9D8B030D-6E8A-4147-A177-3AD203B41FA5}">
                      <a16:colId xmlns:a16="http://schemas.microsoft.com/office/drawing/2014/main" val="20003"/>
                    </a:ext>
                  </a:extLst>
                </a:gridCol>
                <a:gridCol w="2108000">
                  <a:extLst>
                    <a:ext uri="{9D8B030D-6E8A-4147-A177-3AD203B41FA5}">
                      <a16:colId xmlns:a16="http://schemas.microsoft.com/office/drawing/2014/main" val="20004"/>
                    </a:ext>
                  </a:extLst>
                </a:gridCol>
              </a:tblGrid>
              <a:tr h="824800">
                <a:tc>
                  <a:txBody>
                    <a:bodyPr/>
                    <a:lstStyle/>
                    <a:p>
                      <a:pPr marL="0" lvl="0" indent="0" algn="ctr" rtl="0">
                        <a:spcBef>
                          <a:spcPts val="0"/>
                        </a:spcBef>
                        <a:spcAft>
                          <a:spcPts val="0"/>
                        </a:spcAft>
                        <a:buClr>
                          <a:srgbClr val="000000"/>
                        </a:buClr>
                        <a:buSzPts val="1300"/>
                        <a:buFont typeface="Arial"/>
                        <a:buNone/>
                      </a:pPr>
                      <a:r>
                        <a:rPr lang="en-US" b="1">
                          <a:solidFill>
                            <a:srgbClr val="1E4B74"/>
                          </a:solidFill>
                          <a:latin typeface="Palatino Linotype"/>
                          <a:ea typeface="Palatino Linotype"/>
                          <a:cs typeface="Palatino Linotype"/>
                          <a:sym typeface="Palatino Linotype"/>
                        </a:rPr>
                        <a:t>Which one, what kind, how many?</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rgbClr val="000000"/>
                        </a:buClr>
                        <a:buSzPts val="1300"/>
                        <a:buFont typeface="Arial"/>
                        <a:buNone/>
                      </a:pPr>
                      <a:r>
                        <a:rPr lang="en-US" b="1">
                          <a:solidFill>
                            <a:srgbClr val="1E4B74"/>
                          </a:solidFill>
                          <a:latin typeface="Palatino Linotype"/>
                          <a:ea typeface="Palatino Linotype"/>
                          <a:cs typeface="Palatino Linotype"/>
                          <a:sym typeface="Palatino Linotype"/>
                        </a:rPr>
                        <a:t> Who or what?</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rgbClr val="000000"/>
                        </a:buClr>
                        <a:buSzPts val="1300"/>
                        <a:buFont typeface="Arial"/>
                        <a:buNone/>
                      </a:pPr>
                      <a:r>
                        <a:rPr lang="en-US" b="1">
                          <a:solidFill>
                            <a:srgbClr val="1E4B74"/>
                          </a:solidFill>
                          <a:latin typeface="Palatino Linotype"/>
                          <a:ea typeface="Palatino Linotype"/>
                          <a:cs typeface="Palatino Linotype"/>
                          <a:sym typeface="Palatino Linotype"/>
                        </a:rPr>
                        <a:t>Is/was doing or happening?</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rgbClr val="000000"/>
                        </a:buClr>
                        <a:buSzPts val="1300"/>
                        <a:buFont typeface="Arial"/>
                        <a:buNone/>
                      </a:pPr>
                      <a:r>
                        <a:rPr lang="en-US" b="1">
                          <a:solidFill>
                            <a:srgbClr val="1E4B74"/>
                          </a:solidFill>
                          <a:latin typeface="Palatino Linotype"/>
                          <a:ea typeface="Palatino Linotype"/>
                          <a:cs typeface="Palatino Linotype"/>
                          <a:sym typeface="Palatino Linotype"/>
                        </a:rPr>
                        <a:t>To what, whom?</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rgbClr val="000000"/>
                        </a:buClr>
                        <a:buSzPts val="1300"/>
                        <a:buFont typeface="Arial"/>
                        <a:buNone/>
                      </a:pPr>
                      <a:r>
                        <a:rPr lang="en-US" b="1">
                          <a:solidFill>
                            <a:srgbClr val="1E4B74"/>
                          </a:solidFill>
                          <a:latin typeface="Palatino Linotype"/>
                          <a:ea typeface="Palatino Linotype"/>
                          <a:cs typeface="Palatino Linotype"/>
                          <a:sym typeface="Palatino Linotype"/>
                        </a:rPr>
                        <a:t>When, where, why, how?</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976725">
                <a:tc>
                  <a:txBody>
                    <a:bodyPr/>
                    <a:lstStyle/>
                    <a:p>
                      <a:pPr marL="0" lvl="0" indent="0" algn="l" rtl="0">
                        <a:spcBef>
                          <a:spcPts val="0"/>
                        </a:spcBef>
                        <a:spcAft>
                          <a:spcPts val="0"/>
                        </a:spcAft>
                        <a:buClr>
                          <a:schemeClr val="dk1"/>
                        </a:buClr>
                        <a:buSzPts val="1100"/>
                        <a:buFont typeface="Arial"/>
                        <a:buNone/>
                      </a:pPr>
                      <a:r>
                        <a:rPr lang="en-US" sz="1100">
                          <a:solidFill>
                            <a:srgbClr val="6E2405"/>
                          </a:solidFill>
                          <a:latin typeface="Comic Sans MS"/>
                          <a:ea typeface="Comic Sans MS"/>
                          <a:cs typeface="Comic Sans MS"/>
                          <a:sym typeface="Comic Sans MS"/>
                        </a:rPr>
                        <a:t>the anxious </a:t>
                      </a:r>
                      <a:endParaRPr sz="1100" u="none" strike="noStrike" cap="none">
                        <a:solidFill>
                          <a:srgbClr val="6E2405"/>
                        </a:solidFill>
                        <a:latin typeface="Comic Sans MS"/>
                        <a:ea typeface="Comic Sans MS"/>
                        <a:cs typeface="Comic Sans MS"/>
                        <a:sym typeface="Comic Sans MS"/>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6E2405"/>
                          </a:solidFill>
                          <a:latin typeface="Comic Sans MS"/>
                          <a:ea typeface="Comic Sans MS"/>
                          <a:cs typeface="Comic Sans MS"/>
                          <a:sym typeface="Comic Sans MS"/>
                        </a:rPr>
                        <a:t>astronauts</a:t>
                      </a:r>
                      <a:endParaRPr sz="1100" u="none" strike="noStrike" cap="none">
                        <a:solidFill>
                          <a:srgbClr val="6E2405"/>
                        </a:solidFill>
                        <a:latin typeface="Comic Sans MS"/>
                        <a:ea typeface="Comic Sans MS"/>
                        <a:cs typeface="Comic Sans MS"/>
                        <a:sym typeface="Comic Sans MS"/>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6E2405"/>
                          </a:solidFill>
                          <a:latin typeface="Comic Sans MS"/>
                          <a:ea typeface="Comic Sans MS"/>
                          <a:cs typeface="Comic Sans MS"/>
                          <a:sym typeface="Comic Sans MS"/>
                        </a:rPr>
                        <a:t>launched</a:t>
                      </a:r>
                      <a:endParaRPr sz="1100" u="none" strike="noStrike" cap="none">
                        <a:solidFill>
                          <a:srgbClr val="6E2405"/>
                        </a:solidFill>
                        <a:latin typeface="Comic Sans MS"/>
                        <a:ea typeface="Comic Sans MS"/>
                        <a:cs typeface="Comic Sans MS"/>
                        <a:sym typeface="Comic Sans MS"/>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6E2405"/>
                          </a:solidFill>
                          <a:latin typeface="Comic Sans MS"/>
                          <a:ea typeface="Comic Sans MS"/>
                          <a:cs typeface="Comic Sans MS"/>
                          <a:sym typeface="Comic Sans MS"/>
                        </a:rPr>
                        <a:t>the powerful rocket</a:t>
                      </a:r>
                      <a:endParaRPr sz="1100" u="none" strike="noStrike" cap="none">
                        <a:solidFill>
                          <a:srgbClr val="6E2405"/>
                        </a:solidFill>
                        <a:latin typeface="Comic Sans MS"/>
                        <a:ea typeface="Comic Sans MS"/>
                        <a:cs typeface="Comic Sans MS"/>
                        <a:sym typeface="Comic Sans MS"/>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6E2405"/>
                          </a:solidFill>
                          <a:latin typeface="Comic Sans MS"/>
                          <a:ea typeface="Comic Sans MS"/>
                          <a:cs typeface="Comic Sans MS"/>
                          <a:sym typeface="Comic Sans MS"/>
                        </a:rPr>
                        <a:t>After months of preparation</a:t>
                      </a:r>
                      <a:endParaRPr sz="1100" dirty="0">
                        <a:solidFill>
                          <a:srgbClr val="6E2405"/>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dirty="0">
                        <a:solidFill>
                          <a:srgbClr val="6E2405"/>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US" sz="1100" dirty="0">
                          <a:solidFill>
                            <a:srgbClr val="6E2405"/>
                          </a:solidFill>
                          <a:latin typeface="Comic Sans MS"/>
                          <a:ea typeface="Comic Sans MS"/>
                          <a:cs typeface="Comic Sans MS"/>
                          <a:sym typeface="Comic Sans MS"/>
                        </a:rPr>
                        <a:t>toward the red planet</a:t>
                      </a:r>
                      <a:endParaRPr sz="1100" dirty="0">
                        <a:solidFill>
                          <a:srgbClr val="6E2405"/>
                        </a:solidFill>
                        <a:latin typeface="Comic Sans MS"/>
                        <a:ea typeface="Comic Sans MS"/>
                        <a:cs typeface="Comic Sans MS"/>
                        <a:sym typeface="Comic Sans MS"/>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4" name="Google Shape;164;p26"/>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Hennessy, 2021</a:t>
            </a:r>
            <a:endParaRPr sz="1100" b="0" i="0" u="none" strike="noStrike" cap="none">
              <a:solidFill>
                <a:srgbClr val="FF00FF"/>
              </a:solidFill>
              <a:latin typeface="Montserrat"/>
              <a:ea typeface="Montserrat"/>
              <a:cs typeface="Montserrat"/>
              <a:sym typeface="Montserrat"/>
            </a:endParaRPr>
          </a:p>
        </p:txBody>
      </p:sp>
      <p:sp>
        <p:nvSpPr>
          <p:cNvPr id="165" name="Google Shape;165;p26">
            <a:extLst>
              <a:ext uri="{C183D7F6-B498-43B3-948B-1728B52AA6E4}">
                <adec:decorative xmlns:adec="http://schemas.microsoft.com/office/drawing/2017/decorative" val="1"/>
              </a:ext>
            </a:extLst>
          </p:cNvPr>
          <p:cNvSpPr/>
          <p:nvPr/>
        </p:nvSpPr>
        <p:spPr>
          <a:xfrm>
            <a:off x="886800" y="4302675"/>
            <a:ext cx="1970700" cy="65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166" name="Google Shape;166;p26">
            <a:extLst>
              <a:ext uri="{C183D7F6-B498-43B3-948B-1728B52AA6E4}">
                <adec:decorative xmlns:adec="http://schemas.microsoft.com/office/drawing/2017/decorative" val="1"/>
              </a:ext>
            </a:extLst>
          </p:cNvPr>
          <p:cNvSpPr/>
          <p:nvPr/>
        </p:nvSpPr>
        <p:spPr>
          <a:xfrm>
            <a:off x="2972425" y="4302675"/>
            <a:ext cx="1970700" cy="65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167" name="Google Shape;167;p26">
            <a:extLst>
              <a:ext uri="{C183D7F6-B498-43B3-948B-1728B52AA6E4}">
                <adec:decorative xmlns:adec="http://schemas.microsoft.com/office/drawing/2017/decorative" val="1"/>
              </a:ext>
            </a:extLst>
          </p:cNvPr>
          <p:cNvSpPr/>
          <p:nvPr/>
        </p:nvSpPr>
        <p:spPr>
          <a:xfrm>
            <a:off x="5074475" y="4302675"/>
            <a:ext cx="1970700" cy="65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168" name="Google Shape;168;p26">
            <a:extLst>
              <a:ext uri="{C183D7F6-B498-43B3-948B-1728B52AA6E4}">
                <adec:decorative xmlns:adec="http://schemas.microsoft.com/office/drawing/2017/decorative" val="1"/>
              </a:ext>
            </a:extLst>
          </p:cNvPr>
          <p:cNvSpPr/>
          <p:nvPr/>
        </p:nvSpPr>
        <p:spPr>
          <a:xfrm>
            <a:off x="7176525" y="4302675"/>
            <a:ext cx="1970700" cy="65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169" name="Google Shape;169;p26">
            <a:extLst>
              <a:ext uri="{C183D7F6-B498-43B3-948B-1728B52AA6E4}">
                <adec:decorative xmlns:adec="http://schemas.microsoft.com/office/drawing/2017/decorative" val="1"/>
              </a:ext>
            </a:extLst>
          </p:cNvPr>
          <p:cNvSpPr/>
          <p:nvPr/>
        </p:nvSpPr>
        <p:spPr>
          <a:xfrm>
            <a:off x="9327850" y="4302675"/>
            <a:ext cx="1970700" cy="354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170" name="Google Shape;170;p26">
            <a:extLst>
              <a:ext uri="{C183D7F6-B498-43B3-948B-1728B52AA6E4}">
                <adec:decorative xmlns:adec="http://schemas.microsoft.com/office/drawing/2017/decorative" val="1"/>
              </a:ext>
            </a:extLst>
          </p:cNvPr>
          <p:cNvSpPr/>
          <p:nvPr/>
        </p:nvSpPr>
        <p:spPr>
          <a:xfrm>
            <a:off x="9327850" y="4598275"/>
            <a:ext cx="1970700" cy="354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6"/>
                                        </p:tgtEl>
                                      </p:cBhvr>
                                    </p:animEffect>
                                    <p:set>
                                      <p:cBhvr>
                                        <p:cTn id="7" dur="1" fill="hold">
                                          <p:stCondLst>
                                            <p:cond delay="1000"/>
                                          </p:stCondLst>
                                        </p:cTn>
                                        <p:tgtEl>
                                          <p:spTgt spid="1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65"/>
                                        </p:tgtEl>
                                      </p:cBhvr>
                                    </p:animEffect>
                                    <p:set>
                                      <p:cBhvr>
                                        <p:cTn id="12" dur="1" fill="hold">
                                          <p:stCondLst>
                                            <p:cond delay="1000"/>
                                          </p:stCondLst>
                                        </p:cTn>
                                        <p:tgtEl>
                                          <p:spTgt spid="1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67"/>
                                        </p:tgtEl>
                                      </p:cBhvr>
                                    </p:animEffect>
                                    <p:set>
                                      <p:cBhvr>
                                        <p:cTn id="17" dur="1" fill="hold">
                                          <p:stCondLst>
                                            <p:cond delay="1000"/>
                                          </p:stCondLst>
                                        </p:cTn>
                                        <p:tgtEl>
                                          <p:spTgt spid="1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68"/>
                                        </p:tgtEl>
                                      </p:cBhvr>
                                    </p:animEffect>
                                    <p:set>
                                      <p:cBhvr>
                                        <p:cTn id="22" dur="1" fill="hold">
                                          <p:stCondLst>
                                            <p:cond delay="1000"/>
                                          </p:stCondLst>
                                        </p:cTn>
                                        <p:tgtEl>
                                          <p:spTgt spid="1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69"/>
                                        </p:tgtEl>
                                      </p:cBhvr>
                                    </p:animEffect>
                                    <p:set>
                                      <p:cBhvr>
                                        <p:cTn id="27" dur="1" fill="hold">
                                          <p:stCondLst>
                                            <p:cond delay="1000"/>
                                          </p:stCondLst>
                                        </p:cTn>
                                        <p:tgtEl>
                                          <p:spTgt spid="16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70"/>
                                        </p:tgtEl>
                                      </p:cBhvr>
                                    </p:animEffect>
                                    <p:set>
                                      <p:cBhvr>
                                        <p:cTn id="32" dur="1" fill="hold">
                                          <p:stCondLst>
                                            <p:cond delay="1000"/>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Lesson on Sentence Combining</a:t>
            </a:r>
            <a:endParaRPr sz="3000" dirty="0"/>
          </a:p>
        </p:txBody>
      </p:sp>
      <p:sp>
        <p:nvSpPr>
          <p:cNvPr id="177" name="Google Shape;177;p27">
            <a:extLst>
              <a:ext uri="{C183D7F6-B498-43B3-948B-1728B52AA6E4}">
                <adec:decorative xmlns:adec="http://schemas.microsoft.com/office/drawing/2017/decorative" val="1"/>
              </a:ext>
            </a:extLst>
          </p:cNvPr>
          <p:cNvSpPr txBox="1"/>
          <p:nvPr/>
        </p:nvSpPr>
        <p:spPr>
          <a:xfrm>
            <a:off x="574775" y="1330225"/>
            <a:ext cx="3957900" cy="4450500"/>
          </a:xfrm>
          <a:prstGeom prst="rect">
            <a:avLst/>
          </a:prstGeom>
          <a:solidFill>
            <a:srgbClr val="FFC000"/>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700" dirty="0">
              <a:solidFill>
                <a:srgbClr val="1E4B74"/>
              </a:solidFill>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66CC9024-9270-2D62-C136-DFA4B4D2A210}"/>
              </a:ext>
            </a:extLst>
          </p:cNvPr>
          <p:cNvSpPr>
            <a:spLocks noGrp="1"/>
          </p:cNvSpPr>
          <p:nvPr>
            <p:ph type="body" idx="1"/>
          </p:nvPr>
        </p:nvSpPr>
        <p:spPr>
          <a:xfrm>
            <a:off x="431393" y="1330225"/>
            <a:ext cx="4356406" cy="4351708"/>
          </a:xfrm>
        </p:spPr>
        <p:txBody>
          <a:bodyPr/>
          <a:lstStyle/>
          <a:p>
            <a:pPr marL="0" lvl="0" indent="0" algn="ctr">
              <a:lnSpc>
                <a:spcPct val="115000"/>
              </a:lnSpc>
              <a:spcBef>
                <a:spcPts val="0"/>
              </a:spcBef>
              <a:buNone/>
            </a:pPr>
            <a:r>
              <a:rPr lang="en-US" sz="1700" b="1" dirty="0">
                <a:solidFill>
                  <a:srgbClr val="1E4B74"/>
                </a:solidFill>
              </a:rPr>
              <a:t>Comprehending a variety</a:t>
            </a:r>
            <a:br>
              <a:rPr lang="en-US" sz="1700" b="1" dirty="0">
                <a:solidFill>
                  <a:srgbClr val="1E4B74"/>
                </a:solidFill>
              </a:rPr>
            </a:br>
            <a:r>
              <a:rPr lang="en-US" sz="1700" b="1" dirty="0">
                <a:solidFill>
                  <a:srgbClr val="1E4B74"/>
                </a:solidFill>
              </a:rPr>
              <a:t> of syntactic patterns</a:t>
            </a:r>
          </a:p>
          <a:p>
            <a:pPr lvl="0" indent="-336550">
              <a:lnSpc>
                <a:spcPct val="115000"/>
              </a:lnSpc>
              <a:spcBef>
                <a:spcPts val="3000"/>
              </a:spcBef>
              <a:buClr>
                <a:srgbClr val="1E4B74"/>
              </a:buClr>
              <a:buSzPts val="1700"/>
              <a:buFont typeface="Palatino Linotype"/>
              <a:buChar char="●"/>
            </a:pPr>
            <a:r>
              <a:rPr lang="en-US" sz="1700" dirty="0">
                <a:solidFill>
                  <a:srgbClr val="1E4B74"/>
                </a:solidFill>
              </a:rPr>
              <a:t>Adding adjectives and adverbs</a:t>
            </a:r>
          </a:p>
          <a:p>
            <a:pPr lvl="0" indent="-336550">
              <a:lnSpc>
                <a:spcPct val="115000"/>
              </a:lnSpc>
              <a:spcBef>
                <a:spcPts val="0"/>
              </a:spcBef>
              <a:buClr>
                <a:srgbClr val="1E4B74"/>
              </a:buClr>
              <a:buSzPts val="1700"/>
              <a:buFont typeface="Palatino Linotype"/>
              <a:buChar char="●"/>
            </a:pPr>
            <a:r>
              <a:rPr lang="en-US" sz="1700" dirty="0">
                <a:solidFill>
                  <a:srgbClr val="1E4B74"/>
                </a:solidFill>
              </a:rPr>
              <a:t>Forming compound subjects or compound objects</a:t>
            </a:r>
          </a:p>
          <a:p>
            <a:pPr lvl="0" indent="-336550">
              <a:lnSpc>
                <a:spcPct val="115000"/>
              </a:lnSpc>
              <a:spcBef>
                <a:spcPts val="0"/>
              </a:spcBef>
              <a:buClr>
                <a:srgbClr val="1E4B74"/>
              </a:buClr>
              <a:buSzPts val="1700"/>
              <a:buFont typeface="Palatino Linotype"/>
              <a:buChar char="●"/>
            </a:pPr>
            <a:r>
              <a:rPr lang="en-US" sz="1700" dirty="0">
                <a:solidFill>
                  <a:srgbClr val="1E4B74"/>
                </a:solidFill>
              </a:rPr>
              <a:t>Joining ideas with coordinating conjunctions (and, but, so)</a:t>
            </a:r>
          </a:p>
          <a:p>
            <a:pPr lvl="0" indent="-336550">
              <a:lnSpc>
                <a:spcPct val="115000"/>
              </a:lnSpc>
              <a:spcBef>
                <a:spcPts val="0"/>
              </a:spcBef>
              <a:buClr>
                <a:srgbClr val="1E4B74"/>
              </a:buClr>
              <a:buSzPts val="1700"/>
              <a:buFont typeface="Palatino Linotype"/>
              <a:buChar char="●"/>
            </a:pPr>
            <a:r>
              <a:rPr lang="en-US" sz="1700" dirty="0">
                <a:solidFill>
                  <a:srgbClr val="1E4B74"/>
                </a:solidFill>
              </a:rPr>
              <a:t>Using possessive nouns</a:t>
            </a:r>
          </a:p>
          <a:p>
            <a:pPr lvl="0" indent="-336550">
              <a:lnSpc>
                <a:spcPct val="115000"/>
              </a:lnSpc>
              <a:spcBef>
                <a:spcPts val="0"/>
              </a:spcBef>
              <a:buClr>
                <a:srgbClr val="1E4B74"/>
              </a:buClr>
              <a:buSzPts val="1700"/>
              <a:buFont typeface="Palatino Linotype"/>
              <a:buChar char="●"/>
            </a:pPr>
            <a:r>
              <a:rPr lang="en-US" sz="1700" dirty="0">
                <a:solidFill>
                  <a:srgbClr val="1E4B74"/>
                </a:solidFill>
              </a:rPr>
              <a:t>Creating adverbial clauses with subordinating conjunctions (because, since, after)</a:t>
            </a:r>
          </a:p>
          <a:p>
            <a:pPr lvl="0" indent="-336550">
              <a:lnSpc>
                <a:spcPct val="115000"/>
              </a:lnSpc>
              <a:spcBef>
                <a:spcPts val="0"/>
              </a:spcBef>
              <a:buClr>
                <a:srgbClr val="1E4B74"/>
              </a:buClr>
              <a:buSzPts val="1700"/>
              <a:buFont typeface="Palatino Linotype"/>
              <a:buChar char="●"/>
            </a:pPr>
            <a:r>
              <a:rPr lang="en-US" sz="1700" dirty="0">
                <a:solidFill>
                  <a:srgbClr val="1E4B74"/>
                </a:solidFill>
              </a:rPr>
              <a:t>Embedding ideas into relative clauses (who, which, that)</a:t>
            </a:r>
          </a:p>
        </p:txBody>
      </p:sp>
      <p:sp>
        <p:nvSpPr>
          <p:cNvPr id="3" name="Text Placeholder 2">
            <a:extLst>
              <a:ext uri="{FF2B5EF4-FFF2-40B4-BE49-F238E27FC236}">
                <a16:creationId xmlns:a16="http://schemas.microsoft.com/office/drawing/2014/main" id="{8A4BAB0F-82B4-549A-44AE-C28BE9AB8813}"/>
              </a:ext>
            </a:extLst>
          </p:cNvPr>
          <p:cNvSpPr>
            <a:spLocks noGrp="1"/>
          </p:cNvSpPr>
          <p:nvPr>
            <p:ph type="body" idx="2"/>
          </p:nvPr>
        </p:nvSpPr>
        <p:spPr>
          <a:xfrm>
            <a:off x="4758183" y="1431790"/>
            <a:ext cx="5169588" cy="2748324"/>
          </a:xfrm>
        </p:spPr>
        <p:txBody>
          <a:bodyPr/>
          <a:lstStyle/>
          <a:p>
            <a:pPr marL="0" lvl="0" indent="0">
              <a:lnSpc>
                <a:spcPct val="115000"/>
              </a:lnSpc>
              <a:spcBef>
                <a:spcPts val="0"/>
              </a:spcBef>
              <a:buSzPts val="1100"/>
              <a:buNone/>
            </a:pPr>
            <a:r>
              <a:rPr lang="en-US" sz="1800" b="1" dirty="0">
                <a:solidFill>
                  <a:srgbClr val="1E4B74"/>
                </a:solidFill>
              </a:rPr>
              <a:t>Question:</a:t>
            </a:r>
            <a:br>
              <a:rPr lang="en-US" sz="1800" b="1" dirty="0">
                <a:solidFill>
                  <a:srgbClr val="1E4B74"/>
                </a:solidFill>
              </a:rPr>
            </a:br>
            <a:r>
              <a:rPr lang="en-US" sz="1800" dirty="0">
                <a:solidFill>
                  <a:srgbClr val="1E4B74"/>
                </a:solidFill>
              </a:rPr>
              <a:t>What challenges did the astronauts face during their mission?</a:t>
            </a:r>
            <a:endParaRPr lang="en-US" sz="1800" b="1" dirty="0">
              <a:solidFill>
                <a:srgbClr val="1E4B74"/>
              </a:solidFill>
            </a:endParaRPr>
          </a:p>
          <a:p>
            <a:pPr marL="0" lvl="0" indent="0">
              <a:lnSpc>
                <a:spcPct val="115000"/>
              </a:lnSpc>
              <a:spcBef>
                <a:spcPts val="3600"/>
              </a:spcBef>
              <a:buSzPts val="1100"/>
              <a:buNone/>
            </a:pPr>
            <a:r>
              <a:rPr lang="en-US" sz="1800" b="1" dirty="0">
                <a:solidFill>
                  <a:srgbClr val="1E4B74"/>
                </a:solidFill>
              </a:rPr>
              <a:t>Kernel Sentences:</a:t>
            </a:r>
          </a:p>
          <a:p>
            <a:pPr marL="0" lvl="0" indent="0">
              <a:lnSpc>
                <a:spcPct val="115000"/>
              </a:lnSpc>
              <a:spcBef>
                <a:spcPts val="0"/>
              </a:spcBef>
              <a:buSzPts val="1100"/>
              <a:buNone/>
            </a:pPr>
            <a:r>
              <a:rPr lang="en-US" sz="1800" dirty="0">
                <a:solidFill>
                  <a:srgbClr val="1E4B74"/>
                </a:solidFill>
              </a:rPr>
              <a:t>The astronauts had limited food supplies.</a:t>
            </a:r>
          </a:p>
          <a:p>
            <a:pPr marL="0" lvl="0" indent="0">
              <a:lnSpc>
                <a:spcPct val="115000"/>
              </a:lnSpc>
              <a:spcBef>
                <a:spcPts val="0"/>
              </a:spcBef>
              <a:buNone/>
            </a:pPr>
            <a:r>
              <a:rPr lang="en-US" sz="1800" dirty="0">
                <a:solidFill>
                  <a:srgbClr val="1E4B74"/>
                </a:solidFill>
              </a:rPr>
              <a:t>They also had to repair damaged equipment.</a:t>
            </a:r>
          </a:p>
        </p:txBody>
      </p:sp>
      <p:sp>
        <p:nvSpPr>
          <p:cNvPr id="4" name="Text Placeholder 3">
            <a:extLst>
              <a:ext uri="{FF2B5EF4-FFF2-40B4-BE49-F238E27FC236}">
                <a16:creationId xmlns:a16="http://schemas.microsoft.com/office/drawing/2014/main" id="{7E8EF2E7-7AE6-623E-87CD-54D069593AA6}"/>
              </a:ext>
            </a:extLst>
          </p:cNvPr>
          <p:cNvSpPr>
            <a:spLocks noGrp="1"/>
          </p:cNvSpPr>
          <p:nvPr>
            <p:ph type="body" idx="3"/>
          </p:nvPr>
        </p:nvSpPr>
        <p:spPr>
          <a:xfrm>
            <a:off x="5042922" y="4180114"/>
            <a:ext cx="7102891" cy="1350598"/>
          </a:xfrm>
        </p:spPr>
        <p:txBody>
          <a:bodyPr/>
          <a:lstStyle/>
          <a:p>
            <a:pPr marL="50800" indent="0">
              <a:buNone/>
            </a:pPr>
            <a:r>
              <a:rPr lang="en-US" sz="2400" dirty="0">
                <a:solidFill>
                  <a:srgbClr val="6E2405"/>
                </a:solidFill>
              </a:rPr>
              <a:t>The astronauts had limited food supplies</a:t>
            </a:r>
            <a:r>
              <a:rPr lang="en-US" sz="2400" b="1" dirty="0">
                <a:solidFill>
                  <a:srgbClr val="6E2405"/>
                </a:solidFill>
              </a:rPr>
              <a:t>, and</a:t>
            </a:r>
            <a:r>
              <a:rPr lang="en-US" sz="2400" dirty="0">
                <a:solidFill>
                  <a:srgbClr val="6E2405"/>
                </a:solidFill>
              </a:rPr>
              <a:t> they had to repair damaged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Adapting to Student Needs</a:t>
            </a:r>
            <a:endParaRPr sz="3000" dirty="0"/>
          </a:p>
        </p:txBody>
      </p:sp>
      <p:sp>
        <p:nvSpPr>
          <p:cNvPr id="186" name="Google Shape;186;p28"/>
          <p:cNvSpPr txBox="1">
            <a:spLocks noGrp="1"/>
          </p:cNvSpPr>
          <p:nvPr>
            <p:ph type="body" idx="1"/>
          </p:nvPr>
        </p:nvSpPr>
        <p:spPr>
          <a:xfrm>
            <a:off x="476650" y="1228725"/>
            <a:ext cx="11512200" cy="4715700"/>
          </a:xfrm>
          <a:prstGeom prst="rect">
            <a:avLst/>
          </a:prstGeom>
        </p:spPr>
        <p:txBody>
          <a:bodyPr spcFirstLastPara="1" wrap="square" lIns="91425" tIns="45700" rIns="82295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1E4B74"/>
                </a:solidFill>
              </a:rPr>
              <a:t>Students face extra demands when the English syntax used during reading instruction differs from their own home language/dialect.</a:t>
            </a:r>
            <a:endParaRPr sz="2400" dirty="0">
              <a:solidFill>
                <a:srgbClr val="1E4B74"/>
              </a:solidFill>
            </a:endParaRPr>
          </a:p>
          <a:p>
            <a:pPr marL="457200" lvl="0" indent="-381000" algn="l" rtl="0">
              <a:lnSpc>
                <a:spcPct val="100000"/>
              </a:lnSpc>
              <a:spcBef>
                <a:spcPts val="3600"/>
              </a:spcBef>
              <a:spcAft>
                <a:spcPts val="0"/>
              </a:spcAft>
              <a:buClr>
                <a:srgbClr val="1E4B74"/>
              </a:buClr>
              <a:buSzPts val="2400"/>
              <a:buChar char="•"/>
            </a:pPr>
            <a:r>
              <a:rPr lang="en-US" sz="2400" dirty="0">
                <a:solidFill>
                  <a:srgbClr val="1E4B74"/>
                </a:solidFill>
              </a:rPr>
              <a:t>Multilingual Learners must develop awareness of sentence structures in English, including both familiar and unfamiliar patterns.</a:t>
            </a:r>
            <a:endParaRPr sz="2400" dirty="0">
              <a:solidFill>
                <a:srgbClr val="1E4B74"/>
              </a:solidFill>
            </a:endParaRPr>
          </a:p>
          <a:p>
            <a:pPr marL="457200" lvl="0" indent="-381000" algn="l" rtl="0">
              <a:lnSpc>
                <a:spcPct val="100000"/>
              </a:lnSpc>
              <a:spcBef>
                <a:spcPts val="3600"/>
              </a:spcBef>
              <a:spcAft>
                <a:spcPts val="0"/>
              </a:spcAft>
              <a:buClr>
                <a:srgbClr val="1E4B74"/>
              </a:buClr>
              <a:buSzPts val="2400"/>
              <a:buChar char="•"/>
            </a:pPr>
            <a:r>
              <a:rPr lang="en-US" sz="2400" dirty="0">
                <a:solidFill>
                  <a:srgbClr val="1E4B74"/>
                </a:solidFill>
              </a:rPr>
              <a:t>Dialects are rule-governed and linguistically valid variations of syntax patterns that require respectful, informed teaching.</a:t>
            </a:r>
            <a:endParaRPr sz="2400" dirty="0">
              <a:solidFill>
                <a:srgbClr val="1E4B74"/>
              </a:solidFill>
            </a:endParaRPr>
          </a:p>
          <a:p>
            <a:pPr marL="0" lvl="0" indent="0" algn="l" rtl="0">
              <a:lnSpc>
                <a:spcPct val="100000"/>
              </a:lnSpc>
              <a:spcBef>
                <a:spcPts val="3600"/>
              </a:spcBef>
              <a:spcAft>
                <a:spcPts val="0"/>
              </a:spcAft>
              <a:buClr>
                <a:schemeClr val="dk1"/>
              </a:buClr>
              <a:buSzPts val="1100"/>
              <a:buFont typeface="Arial"/>
              <a:buNone/>
            </a:pPr>
            <a:r>
              <a:rPr lang="en-US" sz="2400" dirty="0">
                <a:solidFill>
                  <a:srgbClr val="1E4B74"/>
                </a:solidFill>
              </a:rPr>
              <a:t>Students with disabilities may need additional scaffolding to support any weaknesses in language processing.</a:t>
            </a:r>
            <a:endParaRPr dirty="0"/>
          </a:p>
        </p:txBody>
      </p:sp>
      <p:sp>
        <p:nvSpPr>
          <p:cNvPr id="187" name="Google Shape;187;p28"/>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2409</Words>
  <Application>Microsoft Office PowerPoint</Application>
  <PresentationFormat>Widescreen</PresentationFormat>
  <Paragraphs>153</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NJDOE_TitleSlide</vt:lpstr>
      <vt:lpstr>NDJOE_Main</vt:lpstr>
      <vt:lpstr>LEARning about Literacy: Professional Learning Community Series Session 6 - Sentence Comprehension</vt:lpstr>
      <vt:lpstr>Session 6 - Language Structures</vt:lpstr>
      <vt:lpstr>Text version of Scarborough’s Rope</vt:lpstr>
      <vt:lpstr>The Importance of Syntax</vt:lpstr>
      <vt:lpstr>Reflection Activity</vt:lpstr>
      <vt:lpstr>Effective Instructional Practices</vt:lpstr>
      <vt:lpstr>Lesson on Sentence Parsing</vt:lpstr>
      <vt:lpstr>Lesson on Sentence Combining</vt:lpstr>
      <vt:lpstr>Adapting to Student Needs</vt:lpstr>
      <vt:lpstr>Thanks for participating!</vt:lpstr>
      <vt:lpstr>Next Session in the PLC Series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 Sentence Comprehension</dc:title>
  <dc:creator>New Jersey Department of Education</dc:creator>
  <cp:lastModifiedBy>Thomas, Elizabeth</cp:lastModifiedBy>
  <cp:revision>4</cp:revision>
  <dcterms:modified xsi:type="dcterms:W3CDTF">2025-06-30T16:53:39Z</dcterms:modified>
</cp:coreProperties>
</file>