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1"/>
  </p:notesMasterIdLst>
  <p:sldIdLst>
    <p:sldId id="256" r:id="rId3"/>
    <p:sldId id="257" r:id="rId4"/>
    <p:sldId id="445" r:id="rId5"/>
    <p:sldId id="258" r:id="rId6"/>
    <p:sldId id="259" r:id="rId7"/>
    <p:sldId id="260" r:id="rId8"/>
    <p:sldId id="261" r:id="rId9"/>
    <p:sldId id="262" r:id="rId10"/>
    <p:sldId id="449" r:id="rId11"/>
    <p:sldId id="446" r:id="rId12"/>
    <p:sldId id="447" r:id="rId13"/>
    <p:sldId id="265" r:id="rId14"/>
    <p:sldId id="448" r:id="rId15"/>
    <p:sldId id="266" r:id="rId16"/>
    <p:sldId id="267" r:id="rId17"/>
    <p:sldId id="268" r:id="rId18"/>
    <p:sldId id="269" r:id="rId19"/>
    <p:sldId id="270" r:id="rId20"/>
  </p:sldIdLst>
  <p:sldSz cx="12192000" cy="6858000"/>
  <p:notesSz cx="7023100" cy="9309100"/>
  <p:embeddedFontLst>
    <p:embeddedFont>
      <p:font typeface="Montserrat" panose="00000500000000000000" pitchFamily="2" charset="0"/>
      <p:regular r:id="rId22"/>
      <p:bold r:id="rId23"/>
      <p:italic r:id="rId24"/>
      <p:boldItalic r:id="rId25"/>
    </p:embeddedFont>
    <p:embeddedFont>
      <p:font typeface="Palatino Linotype" panose="020405020505050303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BORAH LYNA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2118"/>
    <a:srgbClr val="1E4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AA247-F77A-4E1A-8117-BDF8BDD9AD45}" v="227" dt="2025-06-30T16:21:41.496"/>
  </p1510:revLst>
</p1510:revInfo>
</file>

<file path=ppt/tableStyles.xml><?xml version="1.0" encoding="utf-8"?>
<a:tblStyleLst xmlns:a="http://schemas.openxmlformats.org/drawingml/2006/main" def="{C4BEC5D2-3634-4CD9-9BC1-B35BCC0450FA}">
  <a:tblStyle styleId="{C4BEC5D2-3634-4CD9-9BC1-B35BCC0450F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86469" autoAdjust="0"/>
  </p:normalViewPr>
  <p:slideViewPr>
    <p:cSldViewPr snapToGrid="0">
      <p:cViewPr varScale="1">
        <p:scale>
          <a:sx n="78" d="100"/>
          <a:sy n="78" d="100"/>
        </p:scale>
        <p:origin x="120" y="420"/>
      </p:cViewPr>
      <p:guideLst/>
    </p:cSldViewPr>
  </p:slideViewPr>
  <p:outlineViewPr>
    <p:cViewPr>
      <p:scale>
        <a:sx n="33" d="100"/>
        <a:sy n="33" d="100"/>
      </p:scale>
      <p:origin x="0" y="-53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hanahanonliteracy.com/blog/what-does-it-take-to-teach-inferenc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Facilitator Narration: </a:t>
            </a:r>
            <a:r>
              <a:rPr lang="en-US"/>
              <a:t>Welcome! We’re excited to have you join us for this seventh session in our Professional Learning Community Series. Today, we’ll be looking to strengthen our instructional practices based on the latest research on inferencing as a strategy for intentionally making sense of text.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Note to Facilitator</a:t>
            </a:r>
            <a:r>
              <a:rPr lang="en-US"/>
              <a:t>: Turquoise </a:t>
            </a:r>
            <a:r>
              <a:rPr lang="en-US">
                <a:highlight>
                  <a:srgbClr val="00FFFF"/>
                </a:highlight>
              </a:rPr>
              <a:t>highlights</a:t>
            </a:r>
            <a:r>
              <a:rPr lang="en-US"/>
              <a:t> indicate a “click” is needed to advance the slide animation. </a:t>
            </a:r>
            <a:endParaRPr/>
          </a:p>
        </p:txBody>
      </p:sp>
      <p:sp>
        <p:nvSpPr>
          <p:cNvPr id="116" name="Google Shape;11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7AA69F0-CEEC-8C10-9DA9-7EFBAD0FC370}"/>
            </a:ext>
          </a:extLst>
        </p:cNvPr>
        <p:cNvGrpSpPr/>
        <p:nvPr/>
      </p:nvGrpSpPr>
      <p:grpSpPr>
        <a:xfrm>
          <a:off x="0" y="0"/>
          <a:ext cx="0" cy="0"/>
          <a:chOff x="0" y="0"/>
          <a:chExt cx="0" cy="0"/>
        </a:xfrm>
      </p:grpSpPr>
      <p:sp>
        <p:nvSpPr>
          <p:cNvPr id="185" name="Google Shape;185;g350e4dbf528_0_12:notes">
            <a:extLst>
              <a:ext uri="{FF2B5EF4-FFF2-40B4-BE49-F238E27FC236}">
                <a16:creationId xmlns:a16="http://schemas.microsoft.com/office/drawing/2014/main" id="{E56E4FE5-8B50-25AA-EC00-D78674D08CFB}"/>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0e4dbf528_0_12:notes">
            <a:extLst>
              <a:ext uri="{FF2B5EF4-FFF2-40B4-BE49-F238E27FC236}">
                <a16:creationId xmlns:a16="http://schemas.microsoft.com/office/drawing/2014/main" id="{F778F441-9F90-8467-821E-CB7EB700A94E}"/>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Cohesive devices are the semantic and syntactic cues that help readers bridge and integrate information within and between sentences and paragraphs in a text. These include connectives and cohesive ties.</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00FFFF"/>
                </a:highlight>
              </a:rPr>
              <a:t>Connectives</a:t>
            </a:r>
            <a:r>
              <a:rPr lang="en-US"/>
              <a:t> are words or phrases that signal logical relationships within or between sentences and paragraphs. These include </a:t>
            </a:r>
            <a:r>
              <a:rPr lang="en-US">
                <a:highlight>
                  <a:srgbClr val="00FFFF"/>
                </a:highlight>
              </a:rPr>
              <a:t>conjunctions</a:t>
            </a:r>
            <a:r>
              <a:rPr lang="en-US"/>
              <a:t> like we discussed in the sentence comprehension session which function to join words, phrases, or clauses within a sentence and t</a:t>
            </a:r>
            <a:r>
              <a:rPr lang="en-US">
                <a:highlight>
                  <a:srgbClr val="00FFFF"/>
                </a:highlight>
              </a:rPr>
              <a:t>ransition words</a:t>
            </a:r>
            <a:r>
              <a:rPr lang="en-US"/>
              <a:t> like "therefore" or "for example" which link ideas across sentences or paragraphs.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a:highlight>
                  <a:srgbClr val="00FFFF"/>
                </a:highlight>
              </a:rPr>
              <a:t>Cohesive ties</a:t>
            </a:r>
            <a:r>
              <a:rPr lang="en-US"/>
              <a:t> derive their meaning from another part of the text, replacing a word or phrase within or across sentences. These include:</a:t>
            </a:r>
            <a:endParaRPr/>
          </a:p>
          <a:p>
            <a:pPr marL="457200" lvl="0" indent="-304800" algn="l" rtl="0">
              <a:lnSpc>
                <a:spcPct val="115000"/>
              </a:lnSpc>
              <a:spcBef>
                <a:spcPts val="0"/>
              </a:spcBef>
              <a:spcAft>
                <a:spcPts val="0"/>
              </a:spcAft>
              <a:buSzPts val="1200"/>
              <a:buFont typeface="Calibri"/>
              <a:buChar char="●"/>
            </a:pPr>
            <a:r>
              <a:rPr lang="en-US">
                <a:highlight>
                  <a:srgbClr val="00FFFF"/>
                </a:highlight>
              </a:rPr>
              <a:t>pronoun referents</a:t>
            </a:r>
            <a:r>
              <a:rPr lang="en-US"/>
              <a:t> which refer back to or take the place of a specific noun already introduced;</a:t>
            </a:r>
            <a:endParaRPr/>
          </a:p>
          <a:p>
            <a:pPr marL="457200" lvl="0" indent="-304800" algn="l" rtl="0">
              <a:lnSpc>
                <a:spcPct val="115000"/>
              </a:lnSpc>
              <a:spcBef>
                <a:spcPts val="0"/>
              </a:spcBef>
              <a:spcAft>
                <a:spcPts val="0"/>
              </a:spcAft>
              <a:buSzPts val="1200"/>
              <a:buFont typeface="Calibri"/>
              <a:buChar char="●"/>
            </a:pPr>
            <a:r>
              <a:rPr lang="en-US">
                <a:highlight>
                  <a:srgbClr val="00FFFF"/>
                </a:highlight>
              </a:rPr>
              <a:t>lexical cohesion</a:t>
            </a:r>
            <a:r>
              <a:rPr lang="en-US"/>
              <a:t> that is achieved through the repetition of words or phrases in a passage or the use of synonyms and substitutions which reduce repetition and introduce more precise or descriptive vocabulary; and</a:t>
            </a:r>
            <a:endParaRPr/>
          </a:p>
          <a:p>
            <a:pPr marL="457200" lvl="0" indent="-304800" algn="l" rtl="0">
              <a:lnSpc>
                <a:spcPct val="115000"/>
              </a:lnSpc>
              <a:spcBef>
                <a:spcPts val="0"/>
              </a:spcBef>
              <a:spcAft>
                <a:spcPts val="0"/>
              </a:spcAft>
              <a:buSzPts val="1200"/>
              <a:buFont typeface="Calibri"/>
              <a:buChar char="●"/>
            </a:pPr>
            <a:r>
              <a:rPr lang="en-US">
                <a:highlight>
                  <a:srgbClr val="00FFFF"/>
                </a:highlight>
              </a:rPr>
              <a:t>ellipsis</a:t>
            </a:r>
            <a:r>
              <a:rPr lang="en-US"/>
              <a:t>, when words are deliberately left out because they are understood from earlier in the sentence or context, reducing repetition while maintaining meaning.</a:t>
            </a: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r>
              <a:rPr lang="en-US"/>
              <a:t>In our PLC session on sentence comprehension, we already discussed some of the instructional strategies for teaching students about parts of speech and sentence structure in support of sentence comprehension and construction, which addresses some of the use of connectives so let’s now show how our instruction can address cohesive ties.</a:t>
            </a:r>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187" name="Google Shape;187;g350e4dbf528_0_12:notes">
            <a:extLst>
              <a:ext uri="{FF2B5EF4-FFF2-40B4-BE49-F238E27FC236}">
                <a16:creationId xmlns:a16="http://schemas.microsoft.com/office/drawing/2014/main" id="{4C290E14-9CC1-2333-4420-16D09878BD4E}"/>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427530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762FEF2-3A5C-F572-E8F4-7612980E664F}"/>
            </a:ext>
          </a:extLst>
        </p:cNvPr>
        <p:cNvGrpSpPr/>
        <p:nvPr/>
      </p:nvGrpSpPr>
      <p:grpSpPr>
        <a:xfrm>
          <a:off x="0" y="0"/>
          <a:ext cx="0" cy="0"/>
          <a:chOff x="0" y="0"/>
          <a:chExt cx="0" cy="0"/>
        </a:xfrm>
      </p:grpSpPr>
      <p:sp>
        <p:nvSpPr>
          <p:cNvPr id="199" name="Google Shape;199;g350e4dbf528_0_144:notes">
            <a:extLst>
              <a:ext uri="{FF2B5EF4-FFF2-40B4-BE49-F238E27FC236}">
                <a16:creationId xmlns:a16="http://schemas.microsoft.com/office/drawing/2014/main" id="{94016196-9CA5-5339-35C0-A9D3C792CFA6}"/>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0e4dbf528_0_144:notes">
            <a:extLst>
              <a:ext uri="{FF2B5EF4-FFF2-40B4-BE49-F238E27FC236}">
                <a16:creationId xmlns:a16="http://schemas.microsoft.com/office/drawing/2014/main" id="{F24AEFA9-9318-7C9F-6E26-E64C5D507BD5}"/>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dirty="0">
                <a:latin typeface="Arial"/>
                <a:ea typeface="Arial"/>
                <a:cs typeface="Arial"/>
                <a:sym typeface="Arial"/>
              </a:rPr>
              <a:t>Facilitator Narration: </a:t>
            </a:r>
            <a:r>
              <a:rPr lang="en-US" dirty="0"/>
              <a:t>Again when preparing a text, teachers can frame inferential questions and prompts to teach students about pronoun referents, such as “When I read the sentence, ‘He was tired and had decided to sleep in,’ I ask myself, ‘Who does “he” refer to?’ and “How do I know?”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teacher can then model the </a:t>
            </a:r>
            <a:r>
              <a:rPr lang="en-US" dirty="0">
                <a:highlight>
                  <a:srgbClr val="00FFFF"/>
                </a:highlight>
              </a:rPr>
              <a:t>identification of clues</a:t>
            </a:r>
            <a:r>
              <a:rPr lang="en-US" dirty="0"/>
              <a:t> and the integration of knowledge, by marking up the text passage and thinking out loud about how she infers connections based on the pronoun referent. Listen to the teacher’s modeled response: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“When I read the sentence, I ask myself, ‘Who does “he” refer to?’ Just before that, the text says, </a:t>
            </a:r>
            <a:r>
              <a:rPr lang="en-US" dirty="0">
                <a:highlight>
                  <a:srgbClr val="00FFFF"/>
                </a:highlight>
              </a:rPr>
              <a:t>‘The next morning John Henry was up at sunrise. The sun wasn't.’</a:t>
            </a:r>
            <a:r>
              <a:rPr lang="en-US" dirty="0"/>
              <a:t> That tells me John Henry was already awake, so ‘he’ likely doesn’t refer to him. The next sentence says ‘He was tired and had decided to sleep in,’ which must be describing the sun. The author is using personification—giving the sun human traits like feeling tired or deciding to sleep in. So by using the information from the previous sentences, I can infer that ‘he’ refers to the sun, not John Henry.”</a:t>
            </a:r>
            <a:endParaRPr dirty="0"/>
          </a:p>
        </p:txBody>
      </p:sp>
      <p:sp>
        <p:nvSpPr>
          <p:cNvPr id="201" name="Google Shape;201;g350e4dbf528_0_144:notes">
            <a:extLst>
              <a:ext uri="{FF2B5EF4-FFF2-40B4-BE49-F238E27FC236}">
                <a16:creationId xmlns:a16="http://schemas.microsoft.com/office/drawing/2014/main" id="{1E2DD802-AB39-2ED2-72DF-D9961B9A0E5B}"/>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56801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0e4dbf528_0_19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0e4dbf528_0_19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a:t>This same passage could be prepared to teach ellipsis → The sun wasn’t… what? </a:t>
            </a:r>
            <a:r>
              <a:rPr lang="en-US" i="1">
                <a:highlight>
                  <a:srgbClr val="00FFFF"/>
                </a:highlight>
              </a:rPr>
              <a:t>up</a:t>
            </a:r>
            <a:r>
              <a:rPr lang="en-US"/>
              <a:t>… or to discuss how the author is using </a:t>
            </a:r>
            <a:r>
              <a:rPr lang="en-US">
                <a:highlight>
                  <a:srgbClr val="00FFFF"/>
                </a:highlight>
              </a:rPr>
              <a:t>substitutions</a:t>
            </a:r>
            <a:r>
              <a:rPr lang="en-US"/>
              <a:t>, that let us know that John is yelling up at the sun because needs the sunlight to get started on his work.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modeling and providing clear explanations for inferences drawn using the cohesive ties, the teacher can provide opportunities for students to practice themselves by identifying other places where those types of cohesive ties are working to connect meaning.</a:t>
            </a:r>
            <a:endParaRPr/>
          </a:p>
        </p:txBody>
      </p:sp>
      <p:sp>
        <p:nvSpPr>
          <p:cNvPr id="217" name="Google Shape;217;g350e4dbf528_0_19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8C7D1D0D-418C-3BAF-0F9E-8BE00466FDC1}"/>
            </a:ext>
          </a:extLst>
        </p:cNvPr>
        <p:cNvGrpSpPr/>
        <p:nvPr/>
      </p:nvGrpSpPr>
      <p:grpSpPr>
        <a:xfrm>
          <a:off x="0" y="0"/>
          <a:ext cx="0" cy="0"/>
          <a:chOff x="0" y="0"/>
          <a:chExt cx="0" cy="0"/>
        </a:xfrm>
      </p:grpSpPr>
      <p:sp>
        <p:nvSpPr>
          <p:cNvPr id="215" name="Google Shape;215;g350e4dbf528_0_194:notes">
            <a:extLst>
              <a:ext uri="{FF2B5EF4-FFF2-40B4-BE49-F238E27FC236}">
                <a16:creationId xmlns:a16="http://schemas.microsoft.com/office/drawing/2014/main" id="{08EED4FD-FFED-6AB9-537E-041A24EB0D03}"/>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0e4dbf528_0_194:notes">
            <a:extLst>
              <a:ext uri="{FF2B5EF4-FFF2-40B4-BE49-F238E27FC236}">
                <a16:creationId xmlns:a16="http://schemas.microsoft.com/office/drawing/2014/main" id="{26768B7E-6FD0-63AA-7C89-7CD4FD7DA95B}"/>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a:t>This same passage could be prepared to teach ellipsis → The sun wasn’t… what? </a:t>
            </a:r>
            <a:r>
              <a:rPr lang="en-US" i="1">
                <a:highlight>
                  <a:srgbClr val="00FFFF"/>
                </a:highlight>
              </a:rPr>
              <a:t>up</a:t>
            </a:r>
            <a:r>
              <a:rPr lang="en-US"/>
              <a:t>… or to discuss how the author is using </a:t>
            </a:r>
            <a:r>
              <a:rPr lang="en-US">
                <a:highlight>
                  <a:srgbClr val="00FFFF"/>
                </a:highlight>
              </a:rPr>
              <a:t>substitutions</a:t>
            </a:r>
            <a:r>
              <a:rPr lang="en-US"/>
              <a:t>, that let us know that John is yelling up at the sun because needs the sunlight to get started on his work.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modeling and providing clear explanations for inferences drawn using the cohesive ties, the teacher can provide opportunities for students to practice themselves by identifying other places where those types of cohesive ties are working to connect meaning.</a:t>
            </a:r>
            <a:endParaRPr/>
          </a:p>
        </p:txBody>
      </p:sp>
      <p:sp>
        <p:nvSpPr>
          <p:cNvPr id="217" name="Google Shape;217;g350e4dbf528_0_194:notes">
            <a:extLst>
              <a:ext uri="{FF2B5EF4-FFF2-40B4-BE49-F238E27FC236}">
                <a16:creationId xmlns:a16="http://schemas.microsoft.com/office/drawing/2014/main" id="{B823BE3D-DCF6-35A0-4AA3-C27768F0B23E}"/>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533660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0e4dbf528_0_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0e4dbf528_0_28: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sz="1100" b="1">
                <a:latin typeface="Arial"/>
                <a:ea typeface="Arial"/>
                <a:cs typeface="Arial"/>
                <a:sym typeface="Arial"/>
              </a:rPr>
              <a:t>Facilitator Narration: </a:t>
            </a:r>
            <a:r>
              <a:rPr lang="en-US"/>
              <a:t>Now let’s apply our own knowledge of cohesive ties in this next activity.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Activity (5 min):</a:t>
            </a:r>
            <a:r>
              <a:rPr lang="en-US"/>
              <a:t> Distribute copies of the excerpt and ask participants to prepare the passage for a lesson on one type of cohesive ties: pronoun referents, lexical cohesion (repetitions or synonyms/substitutes), or ellipsis. Then facilitate a discussion about the examples identified in the excerpt. Suggested examples are listed below:</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b="1"/>
              <a:t>Pronoun Referents:</a:t>
            </a:r>
            <a:endParaRPr/>
          </a:p>
          <a:p>
            <a:pPr marL="0" lvl="0" indent="0" algn="l" rtl="0">
              <a:lnSpc>
                <a:spcPct val="115000"/>
              </a:lnSpc>
              <a:spcBef>
                <a:spcPts val="0"/>
              </a:spcBef>
              <a:spcAft>
                <a:spcPts val="0"/>
              </a:spcAft>
              <a:buClr>
                <a:schemeClr val="dk1"/>
              </a:buClr>
              <a:buSzPts val="1100"/>
              <a:buFont typeface="Arial"/>
              <a:buNone/>
            </a:pPr>
            <a:r>
              <a:rPr lang="en-US"/>
              <a:t>…for “him,” “he” went home…, → refers to John Henry</a:t>
            </a:r>
            <a:endParaRPr/>
          </a:p>
          <a:p>
            <a:pPr marL="0" lvl="0" indent="0" algn="l" rtl="0">
              <a:lnSpc>
                <a:spcPct val="115000"/>
              </a:lnSpc>
              <a:spcBef>
                <a:spcPts val="0"/>
              </a:spcBef>
              <a:spcAft>
                <a:spcPts val="0"/>
              </a:spcAft>
              <a:buNone/>
            </a:pPr>
            <a:r>
              <a:rPr lang="en-US"/>
              <a:t>“his” mama and daddy…, “his” daddy said… → refers to John Henry</a:t>
            </a:r>
            <a:endParaRPr/>
          </a:p>
          <a:p>
            <a:pPr marL="0" lvl="0" indent="0" algn="l" rtl="0">
              <a:lnSpc>
                <a:spcPct val="115000"/>
              </a:lnSpc>
              <a:spcBef>
                <a:spcPts val="0"/>
              </a:spcBef>
              <a:spcAft>
                <a:spcPts val="0"/>
              </a:spcAft>
              <a:buNone/>
            </a:pPr>
            <a:r>
              <a:rPr lang="en-US"/>
              <a:t>“You” got to…, make “your” way → refers to John Henry</a:t>
            </a:r>
            <a:endParaRPr/>
          </a:p>
          <a:p>
            <a:pPr marL="0" lvl="0" indent="0" algn="l" rtl="0">
              <a:lnSpc>
                <a:spcPct val="115000"/>
              </a:lnSpc>
              <a:spcBef>
                <a:spcPts val="0"/>
              </a:spcBef>
              <a:spcAft>
                <a:spcPts val="0"/>
              </a:spcAft>
              <a:buClr>
                <a:schemeClr val="dk1"/>
              </a:buClr>
              <a:buSzPts val="1100"/>
              <a:buFont typeface="Arial"/>
              <a:buNone/>
            </a:pPr>
            <a:r>
              <a:rPr lang="en-US"/>
              <a:t>“these” belonged to your granddaddy… → refers to the sledgehammers</a:t>
            </a:r>
            <a:endParaRPr/>
          </a:p>
          <a:p>
            <a:pPr marL="0" lvl="0" indent="0" algn="l" rtl="0">
              <a:lnSpc>
                <a:spcPct val="115000"/>
              </a:lnSpc>
              <a:spcBef>
                <a:spcPts val="0"/>
              </a:spcBef>
              <a:spcAft>
                <a:spcPts val="0"/>
              </a:spcAft>
              <a:buClr>
                <a:schemeClr val="dk1"/>
              </a:buClr>
              <a:buSzPts val="1100"/>
              <a:buFont typeface="Arial"/>
              <a:buNone/>
            </a:pPr>
            <a:r>
              <a:rPr lang="en-US"/>
              <a:t>“he” gave “him” → both refer to John Henry’s father and John Henry, respectively</a:t>
            </a:r>
            <a:endParaRPr/>
          </a:p>
          <a:p>
            <a:pPr marL="0" lvl="0" indent="0" algn="l" rtl="0">
              <a:lnSpc>
                <a:spcPct val="115000"/>
              </a:lnSpc>
              <a:spcBef>
                <a:spcPts val="0"/>
              </a:spcBef>
              <a:spcAft>
                <a:spcPts val="0"/>
              </a:spcAft>
              <a:buClr>
                <a:schemeClr val="dk1"/>
              </a:buClr>
              <a:buSzPts val="1100"/>
              <a:buFont typeface="Arial"/>
              <a:buNone/>
            </a:pPr>
            <a:r>
              <a:rPr lang="en-US"/>
              <a:t>“they” were doing…, “they” came on a boulder → refers to the crew</a:t>
            </a:r>
            <a:endParaRPr/>
          </a:p>
          <a:p>
            <a:pPr marL="0" lvl="0" indent="0" algn="l" rtl="0">
              <a:lnSpc>
                <a:spcPct val="115000"/>
              </a:lnSpc>
              <a:spcBef>
                <a:spcPts val="0"/>
              </a:spcBef>
              <a:spcAft>
                <a:spcPts val="0"/>
              </a:spcAft>
              <a:buNone/>
            </a:pPr>
            <a:r>
              <a:rPr lang="en-US"/>
              <a:t>“that’s what they were doing” → refers to building a road</a:t>
            </a:r>
            <a:endParaRPr/>
          </a:p>
          <a:p>
            <a:pPr marL="0" lvl="0" indent="0" algn="l" rtl="0">
              <a:lnSpc>
                <a:spcPct val="115000"/>
              </a:lnSpc>
              <a:spcBef>
                <a:spcPts val="0"/>
              </a:spcBef>
              <a:spcAft>
                <a:spcPts val="0"/>
              </a:spcAft>
              <a:buClr>
                <a:schemeClr val="dk1"/>
              </a:buClr>
              <a:buSzPts val="1100"/>
              <a:buFont typeface="Arial"/>
              <a:buNone/>
            </a:pPr>
            <a:r>
              <a:rPr lang="en-US"/>
              <a:t>“this” was no ordinary boulder → refers back to the boulder</a:t>
            </a:r>
            <a:endParaRPr/>
          </a:p>
          <a:p>
            <a:pPr marL="0" lvl="0" indent="0" algn="l" rtl="0">
              <a:lnSpc>
                <a:spcPct val="115000"/>
              </a:lnSpc>
              <a:spcBef>
                <a:spcPts val="0"/>
              </a:spcBef>
              <a:spcAft>
                <a:spcPts val="0"/>
              </a:spcAft>
              <a:buClr>
                <a:schemeClr val="dk1"/>
              </a:buClr>
              <a:buSzPts val="1100"/>
              <a:buFont typeface="Arial"/>
              <a:buNone/>
            </a:pPr>
            <a:r>
              <a:rPr lang="en-US"/>
              <a:t>“it” was as hard as anger… → refers to the boulder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b="1"/>
              <a:t>Lexical Cohesion:</a:t>
            </a:r>
            <a:endParaRPr b="1"/>
          </a:p>
          <a:p>
            <a:pPr marL="0" lvl="0" indent="0" algn="l" rtl="0">
              <a:lnSpc>
                <a:spcPct val="115000"/>
              </a:lnSpc>
              <a:spcBef>
                <a:spcPts val="0"/>
              </a:spcBef>
              <a:spcAft>
                <a:spcPts val="0"/>
              </a:spcAft>
              <a:buClr>
                <a:schemeClr val="dk1"/>
              </a:buClr>
              <a:buSzPts val="1100"/>
              <a:buFont typeface="Arial"/>
              <a:buNone/>
            </a:pPr>
            <a:r>
              <a:rPr lang="en-US"/>
              <a:t>“John Henry” is repeated for clarity and continuity</a:t>
            </a:r>
            <a:endParaRPr/>
          </a:p>
          <a:p>
            <a:pPr marL="0" lvl="0" indent="0" algn="l" rtl="0">
              <a:lnSpc>
                <a:spcPct val="115000"/>
              </a:lnSpc>
              <a:spcBef>
                <a:spcPts val="0"/>
              </a:spcBef>
              <a:spcAft>
                <a:spcPts val="0"/>
              </a:spcAft>
              <a:buClr>
                <a:schemeClr val="dk1"/>
              </a:buClr>
              <a:buSzPts val="1100"/>
              <a:buFont typeface="Arial"/>
              <a:buNone/>
            </a:pPr>
            <a:r>
              <a:rPr lang="en-US"/>
              <a:t>“road” is repeated </a:t>
            </a:r>
            <a:endParaRPr/>
          </a:p>
          <a:p>
            <a:pPr marL="0" lvl="0" indent="0" algn="l" rtl="0">
              <a:lnSpc>
                <a:spcPct val="115000"/>
              </a:lnSpc>
              <a:spcBef>
                <a:spcPts val="0"/>
              </a:spcBef>
              <a:spcAft>
                <a:spcPts val="0"/>
              </a:spcAft>
              <a:buClr>
                <a:schemeClr val="dk1"/>
              </a:buClr>
              <a:buSzPts val="1100"/>
              <a:buFont typeface="Arial"/>
              <a:buNone/>
            </a:pPr>
            <a:r>
              <a:rPr lang="en-US"/>
              <a:t>“boulder” is repeated</a:t>
            </a:r>
            <a:endParaRPr/>
          </a:p>
          <a:p>
            <a:pPr marL="0" lvl="0" indent="0" algn="l" rtl="0">
              <a:lnSpc>
                <a:spcPct val="115000"/>
              </a:lnSpc>
              <a:spcBef>
                <a:spcPts val="0"/>
              </a:spcBef>
              <a:spcAft>
                <a:spcPts val="0"/>
              </a:spcAft>
              <a:buNone/>
            </a:pPr>
            <a:r>
              <a:rPr lang="en-US"/>
              <a:t>“something to make your way in the world with” → synonym/substitution for “sledgehammers”</a:t>
            </a:r>
            <a:endParaRPr/>
          </a:p>
          <a:p>
            <a:pPr marL="0" lvl="0" indent="0" algn="l" rtl="0">
              <a:lnSpc>
                <a:spcPct val="115000"/>
              </a:lnSpc>
              <a:spcBef>
                <a:spcPts val="0"/>
              </a:spcBef>
              <a:spcAft>
                <a:spcPts val="0"/>
              </a:spcAft>
              <a:buClr>
                <a:schemeClr val="dk1"/>
              </a:buClr>
              <a:buSzPts val="1100"/>
              <a:buFont typeface="Arial"/>
              <a:buNone/>
            </a:pPr>
            <a:r>
              <a:rPr lang="en-US"/>
              <a:t>“Son” → synonym/substitution for “John Henry”</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b="1"/>
              <a:t>Ellipsis:</a:t>
            </a:r>
            <a:endParaRPr b="1"/>
          </a:p>
          <a:p>
            <a:pPr marL="0" lvl="0" indent="0" algn="l" rtl="0">
              <a:lnSpc>
                <a:spcPct val="115000"/>
              </a:lnSpc>
              <a:spcBef>
                <a:spcPts val="0"/>
              </a:spcBef>
              <a:spcAft>
                <a:spcPts val="0"/>
              </a:spcAft>
              <a:buNone/>
            </a:pPr>
            <a:r>
              <a:rPr lang="en-US"/>
              <a:t>“from one side [of the boulder] to the other [side of the boulder]…” → omits the phrases shown but this excerpt would not be an exemplary example of ellipsis.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Optional Activity:</a:t>
            </a:r>
            <a:r>
              <a:rPr lang="en-US"/>
              <a:t> Ask community members to identify two sentences in the excerpt that could be used for a sentence combining activity focused on connectives. Suggested examples: John Henry decided it was time for him to go on down the big road. He went home and told his mama and daddy good-bye.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i="1"/>
              <a:t>Facilitator Note</a:t>
            </a:r>
            <a:r>
              <a:rPr lang="en-US"/>
              <a:t>: This excerpt may also bring up a discussion of teaching the figurative language as a means to support students verbal reasoning (e.g., simile, hyperbole, metaphor/symbolism).</a:t>
            </a:r>
            <a:endParaRPr/>
          </a:p>
        </p:txBody>
      </p:sp>
      <p:sp>
        <p:nvSpPr>
          <p:cNvPr id="236" name="Google Shape;236;g350e4dbf528_0_28: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7ae90cb24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7ae90cb24_0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Facilitator Narration: </a:t>
            </a:r>
            <a:r>
              <a:rPr lang="en-US"/>
              <a:t>Great discussion! As we close, let’s remember that all students need the specific syntactic and semantic knowledge as well as the content specific background knowledge required for the text they are reading. But not all students enter the classroom with the same prior knowledge or ability to access that knowledge. Multilingual learners, students with disabilities, and students who speak in a dialect variation that differs from the features in the text being read may need targeted support to draw both local and global coherence inferences. Explicit instruction helps ensure all students have an equal chance to draw the inferences needed to make sense of the text they are reading.</a:t>
            </a:r>
            <a:endParaRPr/>
          </a:p>
          <a:p>
            <a:pPr marL="0" lvl="0" indent="0" algn="l" rtl="0">
              <a:spcBef>
                <a:spcPts val="0"/>
              </a:spcBef>
              <a:spcAft>
                <a:spcPts val="0"/>
              </a:spcAft>
              <a:buNone/>
            </a:pPr>
            <a:endParaRPr/>
          </a:p>
        </p:txBody>
      </p:sp>
      <p:sp>
        <p:nvSpPr>
          <p:cNvPr id="244" name="Google Shape;244;g367ae90cb24_0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7ae90cb24_0_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67ae90cb24_0_8: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Facilitator Narration: </a:t>
            </a:r>
            <a:r>
              <a:rPr lang="en-US" dirty="0"/>
              <a:t>This brings us to the end of our session today! If you are interested to learn more about inference strategies, keep an eye out for the NJ Department of Education’s upcoming free SISEP online learning modules.</a:t>
            </a:r>
            <a:endParaRPr dirty="0"/>
          </a:p>
          <a:p>
            <a:pPr marL="0" lvl="0" indent="0" algn="l" rtl="0">
              <a:lnSpc>
                <a:spcPct val="115000"/>
              </a:lnSpc>
              <a:spcBef>
                <a:spcPts val="0"/>
              </a:spcBef>
              <a:spcAft>
                <a:spcPts val="0"/>
              </a:spcAft>
              <a:buClr>
                <a:schemeClr val="dk1"/>
              </a:buClr>
              <a:buSzPts val="1100"/>
              <a:buFont typeface="Arial"/>
              <a:buNone/>
            </a:pPr>
            <a:endParaRPr sz="1100" b="1" dirty="0">
              <a:latin typeface="Arial"/>
              <a:ea typeface="Arial"/>
              <a:cs typeface="Arial"/>
              <a:sym typeface="Arial"/>
            </a:endParaRPr>
          </a:p>
        </p:txBody>
      </p:sp>
      <p:sp>
        <p:nvSpPr>
          <p:cNvPr id="253" name="Google Shape;253;g367ae90cb24_0_8: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 </a:t>
            </a:r>
            <a:r>
              <a:rPr lang="en-US"/>
              <a:t>Up next is Session 8 Text Structures &amp; Comprehension Strategies. This PLC session will focus on text structures and the comprehension strategies that support students’ meaning making. We will meet on [add date and time]. See you then!</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263" name="Google Shape;263;p12:notes"/>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7ae90cb24_0_1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67ae90cb24_0_116: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a:p>
        </p:txBody>
      </p:sp>
      <p:sp>
        <p:nvSpPr>
          <p:cNvPr id="270" name="Google Shape;270;g367ae90cb24_0_116: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d22798982_1_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d22798982_1_2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sz="1100">
                <a:latin typeface="Arial"/>
                <a:ea typeface="Arial"/>
                <a:cs typeface="Arial"/>
                <a:sym typeface="Arial"/>
              </a:rPr>
              <a:t>Always starting with our conceptual framework for skilled reading, Scarborough’s Reading Rope, in today’s session we will discuss </a:t>
            </a:r>
            <a:r>
              <a:rPr lang="en-US" sz="1100" b="1">
                <a:latin typeface="Arial"/>
                <a:ea typeface="Arial"/>
                <a:cs typeface="Arial"/>
                <a:sym typeface="Arial"/>
              </a:rPr>
              <a:t>verbal reasoning</a:t>
            </a:r>
            <a:r>
              <a:rPr lang="en-US" sz="1100">
                <a:latin typeface="Arial"/>
                <a:ea typeface="Arial"/>
                <a:cs typeface="Arial"/>
                <a:sym typeface="Arial"/>
              </a:rPr>
              <a:t>, specifically the tole inferencing plays in comprehending text. It is important to note that the ability to make inferences when reading requires the strategic integration of all the language comprehension skills.</a:t>
            </a:r>
            <a:endParaRPr/>
          </a:p>
        </p:txBody>
      </p:sp>
      <p:sp>
        <p:nvSpPr>
          <p:cNvPr id="124" name="Google Shape;124;g34d22798982_1_2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0e4dbf528_0_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0e4dbf528_0_42: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sz="1100" b="1">
                <a:latin typeface="Arial"/>
                <a:ea typeface="Arial"/>
                <a:cs typeface="Arial"/>
                <a:sym typeface="Arial"/>
              </a:rPr>
              <a:t>Facilitator Narration: </a:t>
            </a:r>
            <a:r>
              <a:rPr lang="en-US"/>
              <a:t>As a pre-work activity for this session, we read the blog post </a:t>
            </a:r>
            <a:r>
              <a:rPr lang="en-US" u="sng">
                <a:solidFill>
                  <a:schemeClr val="hlink"/>
                </a:solidFill>
                <a:hlinkClick r:id="rId3"/>
              </a:rPr>
              <a:t>What Does It Take to Teach Inferencing?</a:t>
            </a:r>
            <a:r>
              <a:rPr lang="en-US"/>
              <a:t> by Timothy Shanahan. In it, Shanahan suggests that inferencing should be viewed not as a discrete skill, but as a strategy readers use intentionally to make meaning from a text.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Activity (5-10 min):</a:t>
            </a:r>
            <a:r>
              <a:rPr lang="en-US"/>
              <a:t> Facilitate the discussion to prompt community members to reflect on the following points made by Timothy Shanahan.</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US"/>
              <a:t>Inferencing is not an isolated skill—it’s a complex process that depends on the reader’s ability to connect information within and between sentences in the text itself and to supplement information from the text with their own background knowledge.</a:t>
            </a:r>
            <a:endParaRPr/>
          </a:p>
          <a:p>
            <a:pPr marL="457200" lvl="0" indent="-317500" algn="l" rtl="0">
              <a:lnSpc>
                <a:spcPct val="115000"/>
              </a:lnSpc>
              <a:spcBef>
                <a:spcPts val="0"/>
              </a:spcBef>
              <a:spcAft>
                <a:spcPts val="0"/>
              </a:spcAft>
              <a:buSzPts val="1400"/>
              <a:buChar char="●"/>
            </a:pPr>
            <a:r>
              <a:rPr lang="en-US"/>
              <a:t>Teaching students to “infer” through generic inferential questions or skill labels (like predicting or drawing conclusions) is ineffective, because these approaches don’t guide students toward concrete reading actions.</a:t>
            </a:r>
            <a:endParaRPr/>
          </a:p>
          <a:p>
            <a:pPr marL="457200" lvl="0" indent="-317500" algn="l" rtl="0">
              <a:lnSpc>
                <a:spcPct val="115000"/>
              </a:lnSpc>
              <a:spcBef>
                <a:spcPts val="0"/>
              </a:spcBef>
              <a:spcAft>
                <a:spcPts val="0"/>
              </a:spcAft>
              <a:buSzPts val="1400"/>
              <a:buChar char="●"/>
            </a:pPr>
            <a:r>
              <a:rPr lang="en-US"/>
              <a:t>Effective instruction treats inferencing as a strategy—students should be taught to look for specific patterns in texts, such as character motivation, text structures, or cohesive devices like pronoun referents and synonyms.</a:t>
            </a:r>
            <a:endParaRPr/>
          </a:p>
          <a:p>
            <a:pPr marL="457200" lvl="0" indent="-317500" algn="l" rtl="0">
              <a:lnSpc>
                <a:spcPct val="115000"/>
              </a:lnSpc>
              <a:spcBef>
                <a:spcPts val="0"/>
              </a:spcBef>
              <a:spcAft>
                <a:spcPts val="0"/>
              </a:spcAft>
              <a:buSzPts val="1400"/>
              <a:buChar char="●"/>
            </a:pPr>
            <a:r>
              <a:rPr lang="en-US"/>
              <a:t>Comprehension improves when students are shown how to think actively about the ideas, themes, or logic in a specific text.</a:t>
            </a:r>
            <a:endParaRPr/>
          </a:p>
        </p:txBody>
      </p:sp>
      <p:sp>
        <p:nvSpPr>
          <p:cNvPr id="134" name="Google Shape;134;g350e4dbf528_0_42: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1b965a5d1_1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1b965a5d1_1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1200"/>
              </a:spcBef>
              <a:spcAft>
                <a:spcPts val="0"/>
              </a:spcAft>
              <a:buNone/>
            </a:pPr>
            <a:r>
              <a:rPr lang="en-US" b="1"/>
              <a:t>Facilitator Narration: </a:t>
            </a:r>
            <a:r>
              <a:rPr lang="en-US" sz="1100">
                <a:latin typeface="Arial"/>
                <a:ea typeface="Arial"/>
                <a:cs typeface="Arial"/>
                <a:sym typeface="Arial"/>
              </a:rPr>
              <a:t>Effective reading comprehension relies on two essential types of inferences: local coherence inferences and global coherence inferences. Let’s watch this short video.</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[Click red button to play video </a:t>
            </a:r>
            <a:r>
              <a:rPr lang="en-US" sz="1100" b="1">
                <a:latin typeface="Arial"/>
                <a:ea typeface="Arial"/>
                <a:cs typeface="Arial"/>
                <a:sym typeface="Arial"/>
              </a:rPr>
              <a:t>PLC Series Video - Local &amp; Global Coherence Inferences</a:t>
            </a:r>
            <a:r>
              <a:rPr lang="en-US" sz="1100">
                <a:latin typeface="Arial"/>
                <a:ea typeface="Arial"/>
                <a:cs typeface="Arial"/>
                <a:sym typeface="Arial"/>
              </a:rPr>
              <a:t>]</a:t>
            </a:r>
            <a:endParaRPr sz="1100">
              <a:latin typeface="Arial"/>
              <a:ea typeface="Arial"/>
              <a:cs typeface="Arial"/>
              <a:sym typeface="Arial"/>
            </a:endParaRPr>
          </a:p>
        </p:txBody>
      </p:sp>
      <p:sp>
        <p:nvSpPr>
          <p:cNvPr id="141" name="Google Shape;141;g351b965a5d1_1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0e4dbf528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0e4dbf528_2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sz="1100">
                <a:latin typeface="Arial"/>
                <a:ea typeface="Arial"/>
                <a:cs typeface="Arial"/>
                <a:sym typeface="Arial"/>
              </a:rPr>
              <a:t>So, we’ve just seen how local coherence inferences help readers connect and make sense of information from nearby parts of a text, while global coherence inferences help readers fill in missing details that aren’t directly stated, such as understanding the overall theme, moral, or setting of the text.</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Let’s now turn to a discussion of the instructional practices that will support students in drawing both types of inferences while reading.</a:t>
            </a:r>
            <a:endParaRPr/>
          </a:p>
        </p:txBody>
      </p:sp>
      <p:sp>
        <p:nvSpPr>
          <p:cNvPr id="149" name="Google Shape;149;g350e4dbf528_2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0e4dbf528_0_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0e4dbf528_0_2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sz="1100">
                <a:latin typeface="Arial"/>
                <a:ea typeface="Arial"/>
                <a:cs typeface="Arial"/>
                <a:sym typeface="Arial"/>
              </a:rPr>
              <a:t>In our PLC session on background knowledge, we already discussed some of the instructional strategies for activating, building, and connecting to student’s background knowledge in support of reading comprehension. After learning about the role knowledge plays in readers’ abilities to draw strong and accurate global coherence inferences, we can see how this attention to the background knowledge required to make-meaning of a text is key to supporting student’s inference making.</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The video we just watched included an excerpt from </a:t>
            </a:r>
            <a:r>
              <a:rPr lang="en-US"/>
              <a:t>the children’s picture book </a:t>
            </a:r>
            <a:r>
              <a:rPr lang="en-US" i="1">
                <a:highlight>
                  <a:srgbClr val="00FFFF"/>
                </a:highlight>
              </a:rPr>
              <a:t>John Henry</a:t>
            </a:r>
            <a:r>
              <a:rPr lang="en-US"/>
              <a:t> by Julius Lester. Think about the inference making potential that could be fostered in our students when a text selection like this is: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highlight>
                  <a:srgbClr val="00FFFF"/>
                </a:highlight>
              </a:rPr>
              <a:t>included</a:t>
            </a:r>
            <a:r>
              <a:rPr lang="en-US"/>
              <a:t> in a themed unit on “Folk Storytelling &amp; Oral Traditions” in which our lesson planning</a:t>
            </a:r>
            <a:endParaRPr/>
          </a:p>
          <a:p>
            <a:pPr marL="457200" lvl="0" indent="-317500" algn="l" rtl="0">
              <a:spcBef>
                <a:spcPts val="0"/>
              </a:spcBef>
              <a:spcAft>
                <a:spcPts val="0"/>
              </a:spcAft>
              <a:buSzPts val="1400"/>
              <a:buChar char="●"/>
            </a:pPr>
            <a:r>
              <a:rPr lang="en-US">
                <a:highlight>
                  <a:srgbClr val="00FFFF"/>
                </a:highlight>
              </a:rPr>
              <a:t>introduced </a:t>
            </a:r>
            <a:r>
              <a:rPr lang="en-US"/>
              <a:t>along with authentic artifacts, such as artist William Gropper’s map of America folklore (from 1946) or provides students the opportunity to experience the weight of a sledge-hammer;</a:t>
            </a:r>
            <a:endParaRPr/>
          </a:p>
          <a:p>
            <a:pPr marL="457200" lvl="0" indent="-317500" algn="l" rtl="0">
              <a:spcBef>
                <a:spcPts val="0"/>
              </a:spcBef>
              <a:spcAft>
                <a:spcPts val="0"/>
              </a:spcAft>
              <a:buSzPts val="1400"/>
              <a:buChar char="●"/>
            </a:pPr>
            <a:r>
              <a:rPr lang="en-US"/>
              <a:t>and vocabulary is </a:t>
            </a:r>
            <a:r>
              <a:rPr lang="en-US">
                <a:highlight>
                  <a:srgbClr val="00FFFF"/>
                </a:highlight>
              </a:rPr>
              <a:t>intentionally</a:t>
            </a:r>
            <a:r>
              <a:rPr lang="en-US"/>
              <a:t> chosen to build meaningfully broad and deep connections that can be called upon time and time again to support mental models.</a:t>
            </a:r>
            <a:endParaRPr/>
          </a:p>
        </p:txBody>
      </p:sp>
      <p:sp>
        <p:nvSpPr>
          <p:cNvPr id="156" name="Google Shape;156;g350e4dbf528_0_2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0e4dbf528_0_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0e4dbf528_0_8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a:t>Effective instruction focuses on helping students build and then integrate the background knowledge needed for a given text. When preparing a text or a visual image to accompany a text, teachers can </a:t>
            </a:r>
            <a:r>
              <a:rPr lang="en-US">
                <a:highlight>
                  <a:srgbClr val="00FFFF"/>
                </a:highlight>
              </a:rPr>
              <a:t>frame inferential questions</a:t>
            </a:r>
            <a:r>
              <a:rPr lang="en-US"/>
              <a:t> and prompts, such as “What does the author want me to understand about John Henry by showing him talking to the sun as if it were a person?”</a:t>
            </a:r>
            <a:endParaRPr/>
          </a:p>
          <a:p>
            <a:pPr marL="0" lvl="0" indent="0" algn="l" rtl="0">
              <a:spcBef>
                <a:spcPts val="0"/>
              </a:spcBef>
              <a:spcAft>
                <a:spcPts val="0"/>
              </a:spcAft>
              <a:buNone/>
            </a:pPr>
            <a:endParaRPr/>
          </a:p>
          <a:p>
            <a:pPr marL="0" lvl="0" indent="0" algn="l" rtl="0">
              <a:spcBef>
                <a:spcPts val="0"/>
              </a:spcBef>
              <a:spcAft>
                <a:spcPts val="0"/>
              </a:spcAft>
              <a:buNone/>
            </a:pPr>
            <a:r>
              <a:rPr lang="en-US"/>
              <a:t>The teacher can then model the </a:t>
            </a:r>
            <a:r>
              <a:rPr lang="en-US">
                <a:highlight>
                  <a:srgbClr val="00FFFF"/>
                </a:highlight>
              </a:rPr>
              <a:t>identification of clues</a:t>
            </a:r>
            <a:r>
              <a:rPr lang="en-US"/>
              <a:t> and the integration of knowledge, by thinking out loud how she infers that the personification of the sun emphasizes John Henry’s determination, power, or larger-than-life character traits, even before the main action of the tall tale begins.</a:t>
            </a:r>
            <a:endParaRPr/>
          </a:p>
          <a:p>
            <a:pPr marL="0" lvl="0" indent="0" algn="l" rtl="0">
              <a:spcBef>
                <a:spcPts val="0"/>
              </a:spcBef>
              <a:spcAft>
                <a:spcPts val="0"/>
              </a:spcAft>
              <a:buNone/>
            </a:pPr>
            <a:endParaRPr/>
          </a:p>
          <a:p>
            <a:pPr marL="0" lvl="0" indent="0" algn="l" rtl="0">
              <a:spcBef>
                <a:spcPts val="0"/>
              </a:spcBef>
              <a:spcAft>
                <a:spcPts val="0"/>
              </a:spcAft>
              <a:buNone/>
            </a:pPr>
            <a:r>
              <a:rPr lang="en-US"/>
              <a:t>Then the teacher can provide opportunities for students to practice themselves by identifying other places in the story that help the reader understand just how unstoppable John Henry is based on their knowledge of tone and exaggeration in folk storytelling.</a:t>
            </a:r>
            <a:endParaRPr/>
          </a:p>
        </p:txBody>
      </p:sp>
      <p:sp>
        <p:nvSpPr>
          <p:cNvPr id="173" name="Google Shape;173;g350e4dbf528_0_8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C61F26E3-DB4B-B908-4669-B51AA34A23C6}"/>
            </a:ext>
          </a:extLst>
        </p:cNvPr>
        <p:cNvGrpSpPr/>
        <p:nvPr/>
      </p:nvGrpSpPr>
      <p:grpSpPr>
        <a:xfrm>
          <a:off x="0" y="0"/>
          <a:ext cx="0" cy="0"/>
          <a:chOff x="0" y="0"/>
          <a:chExt cx="0" cy="0"/>
        </a:xfrm>
      </p:grpSpPr>
      <p:sp>
        <p:nvSpPr>
          <p:cNvPr id="171" name="Google Shape;171;g350e4dbf528_0_84:notes">
            <a:extLst>
              <a:ext uri="{FF2B5EF4-FFF2-40B4-BE49-F238E27FC236}">
                <a16:creationId xmlns:a16="http://schemas.microsoft.com/office/drawing/2014/main" id="{FFF0786F-8C99-96A9-B347-088F6E49E2B2}"/>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0e4dbf528_0_84:notes">
            <a:extLst>
              <a:ext uri="{FF2B5EF4-FFF2-40B4-BE49-F238E27FC236}">
                <a16:creationId xmlns:a16="http://schemas.microsoft.com/office/drawing/2014/main" id="{B025C213-ADCD-5E6A-E00E-704256E4C565}"/>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a:t>Effective instruction focuses on helping students build and then integrate the background knowledge needed for a given text. When preparing a text or a visual image to accompany a text, teachers can </a:t>
            </a:r>
            <a:r>
              <a:rPr lang="en-US">
                <a:highlight>
                  <a:srgbClr val="00FFFF"/>
                </a:highlight>
              </a:rPr>
              <a:t>frame inferential questions</a:t>
            </a:r>
            <a:r>
              <a:rPr lang="en-US"/>
              <a:t> and prompts, such as “What does the author want me to understand about John Henry by showing him talking to the sun as if it were a person?”</a:t>
            </a:r>
            <a:endParaRPr/>
          </a:p>
          <a:p>
            <a:pPr marL="0" lvl="0" indent="0" algn="l" rtl="0">
              <a:spcBef>
                <a:spcPts val="0"/>
              </a:spcBef>
              <a:spcAft>
                <a:spcPts val="0"/>
              </a:spcAft>
              <a:buNone/>
            </a:pPr>
            <a:endParaRPr/>
          </a:p>
          <a:p>
            <a:pPr marL="0" lvl="0" indent="0" algn="l" rtl="0">
              <a:spcBef>
                <a:spcPts val="0"/>
              </a:spcBef>
              <a:spcAft>
                <a:spcPts val="0"/>
              </a:spcAft>
              <a:buNone/>
            </a:pPr>
            <a:r>
              <a:rPr lang="en-US"/>
              <a:t>The teacher can then model the </a:t>
            </a:r>
            <a:r>
              <a:rPr lang="en-US">
                <a:highlight>
                  <a:srgbClr val="00FFFF"/>
                </a:highlight>
              </a:rPr>
              <a:t>identification of clues</a:t>
            </a:r>
            <a:r>
              <a:rPr lang="en-US"/>
              <a:t> and the integration of knowledge, by thinking out loud how she infers that the personification of the sun emphasizes John Henry’s determination, power, or larger-than-life character traits, even before the main action of the tall tale begins.</a:t>
            </a:r>
            <a:endParaRPr/>
          </a:p>
          <a:p>
            <a:pPr marL="0" lvl="0" indent="0" algn="l" rtl="0">
              <a:spcBef>
                <a:spcPts val="0"/>
              </a:spcBef>
              <a:spcAft>
                <a:spcPts val="0"/>
              </a:spcAft>
              <a:buNone/>
            </a:pPr>
            <a:endParaRPr/>
          </a:p>
          <a:p>
            <a:pPr marL="0" lvl="0" indent="0" algn="l" rtl="0">
              <a:spcBef>
                <a:spcPts val="0"/>
              </a:spcBef>
              <a:spcAft>
                <a:spcPts val="0"/>
              </a:spcAft>
              <a:buNone/>
            </a:pPr>
            <a:r>
              <a:rPr lang="en-US"/>
              <a:t>Then the teacher can provide opportunities for students to practice themselves by identifying other places in the story that help the reader understand just how unstoppable John Henry is based on their knowledge of tone and exaggeration in folk storytelling.</a:t>
            </a:r>
            <a:endParaRPr/>
          </a:p>
        </p:txBody>
      </p:sp>
      <p:sp>
        <p:nvSpPr>
          <p:cNvPr id="173" name="Google Shape;173;g350e4dbf528_0_84:notes">
            <a:extLst>
              <a:ext uri="{FF2B5EF4-FFF2-40B4-BE49-F238E27FC236}">
                <a16:creationId xmlns:a16="http://schemas.microsoft.com/office/drawing/2014/main" id="{DA85B9CE-400F-E7E9-AF9B-A0EC0DEECF63}"/>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012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2000" cy="1239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00" cy="14337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00" cy="15225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419559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8214912" y="1431790"/>
            <a:ext cx="3800700" cy="4498200"/>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2DFB-17F4-D204-FB7B-7E3E9B008FDC}"/>
              </a:ext>
            </a:extLst>
          </p:cNvPr>
          <p:cNvSpPr>
            <a:spLocks noGrp="1"/>
          </p:cNvSpPr>
          <p:nvPr>
            <p:ph type="title"/>
          </p:nvPr>
        </p:nvSpPr>
        <p:spPr/>
        <p:txBody>
          <a:bodyPr/>
          <a:lstStyle/>
          <a:p>
            <a:r>
              <a:rPr lang="en-US"/>
              <a:t>Click to edit Master title style</a:t>
            </a:r>
          </a:p>
        </p:txBody>
      </p:sp>
      <p:sp>
        <p:nvSpPr>
          <p:cNvPr id="5" name="Content 1" descr="Content 1">
            <a:extLst>
              <a:ext uri="{FF2B5EF4-FFF2-40B4-BE49-F238E27FC236}">
                <a16:creationId xmlns:a16="http://schemas.microsoft.com/office/drawing/2014/main" id="{A445E88F-0FBE-77C1-7B7C-F11181D6C56C}"/>
              </a:ext>
            </a:extLst>
          </p:cNvPr>
          <p:cNvSpPr>
            <a:spLocks noGrp="1"/>
          </p:cNvSpPr>
          <p:nvPr>
            <p:ph sz="quarter" idx="11"/>
          </p:nvPr>
        </p:nvSpPr>
        <p:spPr>
          <a:xfrm>
            <a:off x="373063" y="1925638"/>
            <a:ext cx="2334042" cy="3319462"/>
          </a:xfrm>
        </p:spPr>
        <p:txBody>
          <a:bodyPr rIns="91440"/>
          <a:lstStyle>
            <a:lvl5pPr marL="0" indent="0" algn="l">
              <a:buNone/>
              <a:defRPr/>
            </a:lvl5pPr>
          </a:lstStyle>
          <a:p>
            <a:pPr lvl="4"/>
            <a:endParaRPr lang="en-US" dirty="0"/>
          </a:p>
        </p:txBody>
      </p:sp>
      <p:sp>
        <p:nvSpPr>
          <p:cNvPr id="6" name="content 2">
            <a:extLst>
              <a:ext uri="{FF2B5EF4-FFF2-40B4-BE49-F238E27FC236}">
                <a16:creationId xmlns:a16="http://schemas.microsoft.com/office/drawing/2014/main" id="{6A5B9825-7702-9FA5-B990-EBAF1AAE08BE}"/>
              </a:ext>
            </a:extLst>
          </p:cNvPr>
          <p:cNvSpPr>
            <a:spLocks noGrp="1"/>
          </p:cNvSpPr>
          <p:nvPr>
            <p:ph sz="quarter" idx="12"/>
          </p:nvPr>
        </p:nvSpPr>
        <p:spPr>
          <a:xfrm>
            <a:off x="3184440" y="1572712"/>
            <a:ext cx="3456991" cy="3319462"/>
          </a:xfrm>
        </p:spPr>
        <p:txBody>
          <a:bodyPr rIns="91440"/>
          <a:lstStyle>
            <a:lvl5pPr marL="0" indent="0" algn="l">
              <a:buNone/>
              <a:defRPr/>
            </a:lvl5pPr>
          </a:lstStyle>
          <a:p>
            <a:pPr lvl="4"/>
            <a:endParaRPr lang="en-US" dirty="0"/>
          </a:p>
        </p:txBody>
      </p:sp>
      <p:sp>
        <p:nvSpPr>
          <p:cNvPr id="7" name="content 3">
            <a:extLst>
              <a:ext uri="{FF2B5EF4-FFF2-40B4-BE49-F238E27FC236}">
                <a16:creationId xmlns:a16="http://schemas.microsoft.com/office/drawing/2014/main" id="{11A585A2-F6AB-ED8E-845E-86C6A07C49EC}"/>
              </a:ext>
            </a:extLst>
          </p:cNvPr>
          <p:cNvSpPr>
            <a:spLocks noGrp="1"/>
          </p:cNvSpPr>
          <p:nvPr>
            <p:ph sz="quarter" idx="13"/>
          </p:nvPr>
        </p:nvSpPr>
        <p:spPr>
          <a:xfrm>
            <a:off x="7431589" y="1320049"/>
            <a:ext cx="3999329" cy="2385677"/>
          </a:xfrm>
        </p:spPr>
        <p:txBody>
          <a:bodyPr rIns="91440"/>
          <a:lstStyle>
            <a:lvl5pPr marL="0" indent="0" algn="l">
              <a:buNone/>
              <a:defRPr/>
            </a:lvl5pPr>
          </a:lstStyle>
          <a:p>
            <a:pPr lvl="4"/>
            <a:endParaRPr lang="en-US" dirty="0"/>
          </a:p>
        </p:txBody>
      </p:sp>
      <p:sp>
        <p:nvSpPr>
          <p:cNvPr id="8" name="Content Placeholder 4">
            <a:extLst>
              <a:ext uri="{FF2B5EF4-FFF2-40B4-BE49-F238E27FC236}">
                <a16:creationId xmlns:a16="http://schemas.microsoft.com/office/drawing/2014/main" id="{BE2A4137-4FCD-FCE4-4307-8007B5FD9BD3}"/>
              </a:ext>
            </a:extLst>
          </p:cNvPr>
          <p:cNvSpPr>
            <a:spLocks noGrp="1"/>
          </p:cNvSpPr>
          <p:nvPr>
            <p:ph sz="quarter" idx="14"/>
          </p:nvPr>
        </p:nvSpPr>
        <p:spPr>
          <a:xfrm>
            <a:off x="7431589" y="3699335"/>
            <a:ext cx="3999329" cy="2385677"/>
          </a:xfrm>
        </p:spPr>
        <p:txBody>
          <a:bodyPr rIns="91440"/>
          <a:lstStyle>
            <a:lvl5pPr marL="0" indent="0" algn="l">
              <a:buNone/>
              <a:defRPr/>
            </a:lvl5pPr>
          </a:lstStyle>
          <a:p>
            <a:pPr lvl="4"/>
            <a:endParaRPr lang="en-US" dirty="0"/>
          </a:p>
        </p:txBody>
      </p:sp>
      <p:sp>
        <p:nvSpPr>
          <p:cNvPr id="9" name="citation">
            <a:extLst>
              <a:ext uri="{FF2B5EF4-FFF2-40B4-BE49-F238E27FC236}">
                <a16:creationId xmlns:a16="http://schemas.microsoft.com/office/drawing/2014/main" id="{E39629D2-6FBA-96AC-5BFE-9CE7388B0DC6}"/>
              </a:ext>
            </a:extLst>
          </p:cNvPr>
          <p:cNvSpPr>
            <a:spLocks noGrp="1"/>
          </p:cNvSpPr>
          <p:nvPr>
            <p:ph sz="quarter" idx="15"/>
          </p:nvPr>
        </p:nvSpPr>
        <p:spPr>
          <a:xfrm>
            <a:off x="5431924" y="6194249"/>
            <a:ext cx="3999329" cy="490996"/>
          </a:xfrm>
        </p:spPr>
        <p:txBody>
          <a:bodyPr rIns="91440">
            <a:noAutofit/>
          </a:bodyPr>
          <a:lstStyle>
            <a:lvl5pPr marL="0" indent="0" algn="r">
              <a:buNone/>
              <a:defRPr sz="2000">
                <a:solidFill>
                  <a:schemeClr val="bg1"/>
                </a:solidFill>
              </a:defRPr>
            </a:lvl5pPr>
          </a:lstStyle>
          <a:p>
            <a:pPr lvl="4"/>
            <a:endParaRPr lang="en-US" dirty="0"/>
          </a:p>
        </p:txBody>
      </p:sp>
      <p:sp>
        <p:nvSpPr>
          <p:cNvPr id="3" name="Slide Number Placeholder 2">
            <a:extLst>
              <a:ext uri="{FF2B5EF4-FFF2-40B4-BE49-F238E27FC236}">
                <a16:creationId xmlns:a16="http://schemas.microsoft.com/office/drawing/2014/main" id="{7895B513-81F6-2E00-B7BF-08EC334FF03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208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D952-B0E1-1281-A9E7-90977EE80718}"/>
              </a:ext>
            </a:extLst>
          </p:cNvPr>
          <p:cNvSpPr>
            <a:spLocks noGrp="1"/>
          </p:cNvSpPr>
          <p:nvPr>
            <p:ph type="title"/>
          </p:nvPr>
        </p:nvSpPr>
        <p:spPr/>
        <p:txBody>
          <a:bodyPr/>
          <a:lstStyle/>
          <a:p>
            <a:r>
              <a:rPr lang="en-US"/>
              <a:t>Click to edit Master title style</a:t>
            </a:r>
          </a:p>
        </p:txBody>
      </p:sp>
      <p:sp>
        <p:nvSpPr>
          <p:cNvPr id="5" name="Content Placeholder 1">
            <a:extLst>
              <a:ext uri="{FF2B5EF4-FFF2-40B4-BE49-F238E27FC236}">
                <a16:creationId xmlns:a16="http://schemas.microsoft.com/office/drawing/2014/main" id="{C9E80682-973E-92B5-32E7-74C611D4FAC0}"/>
              </a:ext>
            </a:extLst>
          </p:cNvPr>
          <p:cNvSpPr>
            <a:spLocks noGrp="1"/>
          </p:cNvSpPr>
          <p:nvPr>
            <p:ph sz="quarter" idx="11"/>
          </p:nvPr>
        </p:nvSpPr>
        <p:spPr>
          <a:xfrm>
            <a:off x="171450" y="1259855"/>
            <a:ext cx="5246688" cy="4664075"/>
          </a:xfrm>
          <a:ln w="12700">
            <a:solidFill>
              <a:schemeClr val="tx1"/>
            </a:solidFill>
          </a:ln>
        </p:spPr>
        <p:txBody>
          <a:bodyPr rIns="91440"/>
          <a:lstStyle>
            <a:lvl1pPr marL="0" indent="0">
              <a:buNone/>
              <a:defRPr/>
            </a:lvl1pPr>
          </a:lstStyle>
          <a:p>
            <a:pPr lvl="0"/>
            <a:endParaRPr lang="en-US" dirty="0"/>
          </a:p>
        </p:txBody>
      </p:sp>
      <p:sp>
        <p:nvSpPr>
          <p:cNvPr id="10" name="weird text">
            <a:extLst>
              <a:ext uri="{FF2B5EF4-FFF2-40B4-BE49-F238E27FC236}">
                <a16:creationId xmlns:a16="http://schemas.microsoft.com/office/drawing/2014/main" id="{0789E4CE-DF05-B047-D649-A3BB2648D3F1}"/>
              </a:ext>
            </a:extLst>
          </p:cNvPr>
          <p:cNvSpPr>
            <a:spLocks noGrp="1"/>
          </p:cNvSpPr>
          <p:nvPr>
            <p:ph type="body" sz="quarter" idx="15"/>
          </p:nvPr>
        </p:nvSpPr>
        <p:spPr>
          <a:xfrm>
            <a:off x="5547427" y="4369543"/>
            <a:ext cx="1755095" cy="621507"/>
          </a:xfrm>
        </p:spPr>
        <p:txBody>
          <a:bodyPr rIns="91440">
            <a:normAutofit/>
          </a:bodyPr>
          <a:lstStyle>
            <a:lvl1pPr marL="0" indent="0">
              <a:buNone/>
              <a:defRPr sz="2800"/>
            </a:lvl1pPr>
          </a:lstStyle>
          <a:p>
            <a:pPr lvl="0"/>
            <a:endParaRPr lang="en-US" dirty="0"/>
          </a:p>
        </p:txBody>
      </p:sp>
      <p:sp>
        <p:nvSpPr>
          <p:cNvPr id="7" name="Text Placeholder 2">
            <a:extLst>
              <a:ext uri="{FF2B5EF4-FFF2-40B4-BE49-F238E27FC236}">
                <a16:creationId xmlns:a16="http://schemas.microsoft.com/office/drawing/2014/main" id="{53F4207E-DC2C-4E5F-7FB1-A3BD2DC5A7E9}"/>
              </a:ext>
            </a:extLst>
          </p:cNvPr>
          <p:cNvSpPr>
            <a:spLocks noGrp="1"/>
          </p:cNvSpPr>
          <p:nvPr>
            <p:ph type="body" sz="quarter" idx="12"/>
          </p:nvPr>
        </p:nvSpPr>
        <p:spPr>
          <a:xfrm>
            <a:off x="6469063" y="1260475"/>
            <a:ext cx="4310062" cy="1243013"/>
          </a:xfrm>
        </p:spPr>
        <p:txBody>
          <a:bodyPr rIns="91440">
            <a:normAutofit/>
          </a:bodyPr>
          <a:lstStyle>
            <a:lvl1pPr marL="0" indent="0">
              <a:buNone/>
              <a:defRPr sz="2800"/>
            </a:lvl1pPr>
          </a:lstStyle>
          <a:p>
            <a:pPr lvl="0"/>
            <a:endParaRPr lang="en-US" dirty="0"/>
          </a:p>
        </p:txBody>
      </p:sp>
      <p:sp>
        <p:nvSpPr>
          <p:cNvPr id="8" name="Text Placeholder 3">
            <a:extLst>
              <a:ext uri="{FF2B5EF4-FFF2-40B4-BE49-F238E27FC236}">
                <a16:creationId xmlns:a16="http://schemas.microsoft.com/office/drawing/2014/main" id="{B0DEC3C6-4EF4-B5B5-DDD0-1ED7D62F852C}"/>
              </a:ext>
            </a:extLst>
          </p:cNvPr>
          <p:cNvSpPr>
            <a:spLocks noGrp="1"/>
          </p:cNvSpPr>
          <p:nvPr>
            <p:ph type="body" sz="quarter" idx="13"/>
          </p:nvPr>
        </p:nvSpPr>
        <p:spPr>
          <a:xfrm>
            <a:off x="6424975" y="2795783"/>
            <a:ext cx="4310062" cy="1243013"/>
          </a:xfrm>
        </p:spPr>
        <p:txBody>
          <a:bodyPr rIns="91440">
            <a:normAutofit/>
          </a:bodyPr>
          <a:lstStyle>
            <a:lvl1pPr marL="0" indent="0">
              <a:buNone/>
              <a:defRPr sz="2800"/>
            </a:lvl1pPr>
          </a:lstStyle>
          <a:p>
            <a:pPr lvl="0"/>
            <a:endParaRPr lang="en-US" dirty="0"/>
          </a:p>
        </p:txBody>
      </p:sp>
      <p:sp>
        <p:nvSpPr>
          <p:cNvPr id="9" name="citation">
            <a:extLst>
              <a:ext uri="{FF2B5EF4-FFF2-40B4-BE49-F238E27FC236}">
                <a16:creationId xmlns:a16="http://schemas.microsoft.com/office/drawing/2014/main" id="{43AB53A0-9B82-99DD-0033-5BD272FB89A0}"/>
              </a:ext>
            </a:extLst>
          </p:cNvPr>
          <p:cNvSpPr>
            <a:spLocks noGrp="1"/>
          </p:cNvSpPr>
          <p:nvPr>
            <p:ph type="body" sz="quarter" idx="14"/>
          </p:nvPr>
        </p:nvSpPr>
        <p:spPr>
          <a:xfrm>
            <a:off x="6773864" y="6257197"/>
            <a:ext cx="4310062" cy="421815"/>
          </a:xfrm>
        </p:spPr>
        <p:txBody>
          <a:bodyPr rIns="91440">
            <a:normAutofit/>
          </a:bodyPr>
          <a:lstStyle>
            <a:lvl1pPr marL="0" indent="0" algn="r">
              <a:buNone/>
              <a:defRPr sz="2800">
                <a:solidFill>
                  <a:schemeClr val="bg1"/>
                </a:solidFill>
                <a:latin typeface="Montserrat" panose="00000500000000000000" pitchFamily="2" charset="0"/>
              </a:defRPr>
            </a:lvl1pPr>
          </a:lstStyle>
          <a:p>
            <a:pPr lvl="0"/>
            <a:endParaRPr lang="en-US" dirty="0"/>
          </a:p>
        </p:txBody>
      </p:sp>
      <p:sp>
        <p:nvSpPr>
          <p:cNvPr id="3" name="Slide Number Placeholder 2">
            <a:extLst>
              <a:ext uri="{FF2B5EF4-FFF2-40B4-BE49-F238E27FC236}">
                <a16:creationId xmlns:a16="http://schemas.microsoft.com/office/drawing/2014/main" id="{6EF09147-BE77-5BC4-0CD7-AEEFDCF44C9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3049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_Content" preserve="1" userDrawn="1">
  <p:cSld name="5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68" y="1429016"/>
            <a:ext cx="3399036" cy="1250175"/>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9" name="Google Shape;79;p13"/>
          <p:cNvSpPr txBox="1">
            <a:spLocks noGrp="1"/>
          </p:cNvSpPr>
          <p:nvPr>
            <p:ph type="body" idx="2"/>
          </p:nvPr>
        </p:nvSpPr>
        <p:spPr>
          <a:xfrm>
            <a:off x="4195590" y="1429017"/>
            <a:ext cx="3540234" cy="1250175"/>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0" name="Google Shape;80;p13"/>
          <p:cNvSpPr txBox="1">
            <a:spLocks noGrp="1"/>
          </p:cNvSpPr>
          <p:nvPr>
            <p:ph type="body" idx="3"/>
          </p:nvPr>
        </p:nvSpPr>
        <p:spPr>
          <a:xfrm>
            <a:off x="8214912" y="1431790"/>
            <a:ext cx="3139063" cy="1247401"/>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80;p13">
            <a:extLst>
              <a:ext uri="{FF2B5EF4-FFF2-40B4-BE49-F238E27FC236}">
                <a16:creationId xmlns:a16="http://schemas.microsoft.com/office/drawing/2014/main" id="{6E19A073-10B6-40F3-8EF3-C7E6543E1937}"/>
              </a:ext>
            </a:extLst>
          </p:cNvPr>
          <p:cNvSpPr txBox="1">
            <a:spLocks noGrp="1"/>
          </p:cNvSpPr>
          <p:nvPr>
            <p:ph type="body" idx="13"/>
          </p:nvPr>
        </p:nvSpPr>
        <p:spPr>
          <a:xfrm>
            <a:off x="176268" y="3555109"/>
            <a:ext cx="3399036" cy="1247401"/>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80;p13">
            <a:extLst>
              <a:ext uri="{FF2B5EF4-FFF2-40B4-BE49-F238E27FC236}">
                <a16:creationId xmlns:a16="http://schemas.microsoft.com/office/drawing/2014/main" id="{62D4DA6F-1B10-C29C-8BCB-F98C9E431ACA}"/>
              </a:ext>
            </a:extLst>
          </p:cNvPr>
          <p:cNvSpPr txBox="1">
            <a:spLocks noGrp="1"/>
          </p:cNvSpPr>
          <p:nvPr>
            <p:ph type="body" idx="14"/>
          </p:nvPr>
        </p:nvSpPr>
        <p:spPr>
          <a:xfrm>
            <a:off x="4195590" y="3555109"/>
            <a:ext cx="3540234" cy="1247401"/>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53877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700" cy="4682100"/>
          </a:xfrm>
          <a:prstGeom prst="rect">
            <a:avLst/>
          </a:prstGeom>
          <a:noFill/>
          <a:ln>
            <a:noFill/>
          </a:ln>
        </p:spPr>
        <p:txBody>
          <a:bodyPr spcFirstLastPara="1" wrap="square" lIns="91425" tIns="45700" rIns="822950" bIns="45700" anchor="t" anchorCtr="0">
            <a:noAutofit/>
          </a:bodyPr>
          <a:lstStyle>
            <a:lvl1pPr marR="0" lvl="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00" cy="4384200"/>
          </a:xfrm>
          <a:prstGeom prst="rect">
            <a:avLst/>
          </a:prstGeom>
          <a:noFill/>
          <a:ln>
            <a:noFill/>
          </a:ln>
        </p:spPr>
      </p:sp>
      <p:sp>
        <p:nvSpPr>
          <p:cNvPr id="89" name="Google Shape;89;p1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00" cy="3687900"/>
          </a:xfrm>
          <a:prstGeom prst="rect">
            <a:avLst/>
          </a:prstGeom>
          <a:noFill/>
          <a:ln>
            <a:noFill/>
          </a:ln>
        </p:spPr>
      </p:sp>
      <p:sp>
        <p:nvSpPr>
          <p:cNvPr id="93" name="Google Shape;93;p16"/>
          <p:cNvSpPr txBox="1">
            <a:spLocks noGrp="1"/>
          </p:cNvSpPr>
          <p:nvPr>
            <p:ph type="body" idx="1"/>
          </p:nvPr>
        </p:nvSpPr>
        <p:spPr>
          <a:xfrm>
            <a:off x="1430460" y="5457471"/>
            <a:ext cx="9808500" cy="550800"/>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00" cy="4689600"/>
          </a:xfrm>
          <a:prstGeom prst="rect">
            <a:avLst/>
          </a:prstGeom>
          <a:noFill/>
          <a:ln>
            <a:noFill/>
          </a:ln>
        </p:spPr>
      </p:sp>
      <p:sp>
        <p:nvSpPr>
          <p:cNvPr id="98" name="Google Shape;98;p17"/>
          <p:cNvSpPr txBox="1">
            <a:spLocks noGrp="1"/>
          </p:cNvSpPr>
          <p:nvPr>
            <p:ph type="body" idx="1"/>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9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00" cy="4157100"/>
          </a:xfrm>
          <a:prstGeom prst="rect">
            <a:avLst/>
          </a:prstGeom>
          <a:noFill/>
          <a:ln>
            <a:noFill/>
          </a:ln>
        </p:spPr>
      </p:sp>
      <p:sp>
        <p:nvSpPr>
          <p:cNvPr id="103" name="Google Shape;103;p18"/>
          <p:cNvSpPr txBox="1">
            <a:spLocks noGrp="1"/>
          </p:cNvSpPr>
          <p:nvPr>
            <p:ph type="body" idx="1"/>
          </p:nvPr>
        </p:nvSpPr>
        <p:spPr>
          <a:xfrm>
            <a:off x="165100" y="5457825"/>
            <a:ext cx="5564100" cy="550800"/>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900" cy="9624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00" cy="3511500"/>
          </a:xfrm>
          <a:prstGeom prst="rect">
            <a:avLst/>
          </a:prstGeom>
          <a:noFill/>
          <a:ln>
            <a:noFill/>
          </a:ln>
        </p:spPr>
      </p:sp>
      <p:sp>
        <p:nvSpPr>
          <p:cNvPr id="110" name="Google Shape;110;p1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6403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9319" y="1228725"/>
            <a:ext cx="11839500" cy="6717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A0CA-95CB-9799-A0E4-FDC07E987950}"/>
              </a:ext>
            </a:extLst>
          </p:cNvPr>
          <p:cNvSpPr>
            <a:spLocks noGrp="1"/>
          </p:cNvSpPr>
          <p:nvPr>
            <p:ph type="title"/>
          </p:nvPr>
        </p:nvSpPr>
        <p:spPr/>
        <p:txBody>
          <a:bodyPr/>
          <a:lstStyle/>
          <a:p>
            <a:r>
              <a:rPr lang="en-US"/>
              <a:t>Click to edit Master title style</a:t>
            </a:r>
          </a:p>
        </p:txBody>
      </p:sp>
      <p:sp>
        <p:nvSpPr>
          <p:cNvPr id="5" name="Text Placeholder 1">
            <a:extLst>
              <a:ext uri="{FF2B5EF4-FFF2-40B4-BE49-F238E27FC236}">
                <a16:creationId xmlns:a16="http://schemas.microsoft.com/office/drawing/2014/main" id="{33342F78-503E-BDF5-25E6-41B3CA3CA4CD}"/>
              </a:ext>
            </a:extLst>
          </p:cNvPr>
          <p:cNvSpPr>
            <a:spLocks noGrp="1"/>
          </p:cNvSpPr>
          <p:nvPr>
            <p:ph type="body" sz="quarter" idx="11"/>
          </p:nvPr>
        </p:nvSpPr>
        <p:spPr>
          <a:xfrm>
            <a:off x="177800" y="1101725"/>
            <a:ext cx="10766425" cy="623888"/>
          </a:xfrm>
        </p:spPr>
        <p:txBody>
          <a:bodyPr rIns="91440"/>
          <a:lstStyle>
            <a:lvl1pPr marL="0" indent="0">
              <a:buNone/>
              <a:defRPr/>
            </a:lvl1pPr>
          </a:lstStyle>
          <a:p>
            <a:pPr lvl="0"/>
            <a:endParaRPr lang="en-US" dirty="0"/>
          </a:p>
        </p:txBody>
      </p:sp>
      <p:sp>
        <p:nvSpPr>
          <p:cNvPr id="7" name="Table">
            <a:extLst>
              <a:ext uri="{FF2B5EF4-FFF2-40B4-BE49-F238E27FC236}">
                <a16:creationId xmlns:a16="http://schemas.microsoft.com/office/drawing/2014/main" id="{F3DF25A2-516C-7292-74FB-9C834B534A6D}"/>
              </a:ext>
            </a:extLst>
          </p:cNvPr>
          <p:cNvSpPr>
            <a:spLocks noGrp="1"/>
          </p:cNvSpPr>
          <p:nvPr>
            <p:ph type="tbl" sz="quarter" idx="12"/>
          </p:nvPr>
        </p:nvSpPr>
        <p:spPr>
          <a:xfrm>
            <a:off x="177800" y="1800225"/>
            <a:ext cx="10898188" cy="3573463"/>
          </a:xfrm>
        </p:spPr>
        <p:txBody>
          <a:bodyPr/>
          <a:lstStyle/>
          <a:p>
            <a:endParaRPr lang="en-US"/>
          </a:p>
        </p:txBody>
      </p:sp>
      <p:sp>
        <p:nvSpPr>
          <p:cNvPr id="9" name="Citation">
            <a:extLst>
              <a:ext uri="{FF2B5EF4-FFF2-40B4-BE49-F238E27FC236}">
                <a16:creationId xmlns:a16="http://schemas.microsoft.com/office/drawing/2014/main" id="{96C26B2C-8462-8AED-EF5C-B34B83AD67D8}"/>
              </a:ext>
            </a:extLst>
          </p:cNvPr>
          <p:cNvSpPr>
            <a:spLocks noGrp="1"/>
          </p:cNvSpPr>
          <p:nvPr>
            <p:ph type="body" sz="quarter" idx="13"/>
          </p:nvPr>
        </p:nvSpPr>
        <p:spPr>
          <a:xfrm>
            <a:off x="6624638" y="6157913"/>
            <a:ext cx="2967037" cy="365125"/>
          </a:xfrm>
        </p:spPr>
        <p:txBody>
          <a:bodyPr rIns="91440">
            <a:noAutofit/>
          </a:bodyPr>
          <a:lstStyle>
            <a:lvl1pPr marL="0" indent="0" algn="r">
              <a:buNone/>
              <a:defRPr sz="2000">
                <a:solidFill>
                  <a:schemeClr val="bg1"/>
                </a:solidFill>
              </a:defRPr>
            </a:lvl1pPr>
          </a:lstStyle>
          <a:p>
            <a:pPr lvl="0"/>
            <a:endParaRPr lang="en-US" dirty="0"/>
          </a:p>
        </p:txBody>
      </p:sp>
      <p:sp>
        <p:nvSpPr>
          <p:cNvPr id="3" name="Slide Number Placeholder 2">
            <a:extLst>
              <a:ext uri="{FF2B5EF4-FFF2-40B4-BE49-F238E27FC236}">
                <a16:creationId xmlns:a16="http://schemas.microsoft.com/office/drawing/2014/main" id="{6B4964D2-A5EB-6F73-9A8F-CE0D0D0557D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958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6292" y="1430627"/>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55436" y="3735253"/>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58430" y="380196"/>
            <a:ext cx="10128300" cy="77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71064" y="1449806"/>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171064" y="2273718"/>
            <a:ext cx="5876400" cy="36645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3"/>
          </p:nvPr>
        </p:nvSpPr>
        <p:spPr>
          <a:xfrm>
            <a:off x="6145878" y="1450895"/>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4"/>
          </p:nvPr>
        </p:nvSpPr>
        <p:spPr>
          <a:xfrm>
            <a:off x="6145878" y="2274806"/>
            <a:ext cx="5876400" cy="36633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41"/>
        <p:cNvGrpSpPr/>
        <p:nvPr/>
      </p:nvGrpSpPr>
      <p:grpSpPr>
        <a:xfrm>
          <a:off x="0" y="0"/>
          <a:ext cx="0" cy="0"/>
          <a:chOff x="0" y="0"/>
          <a:chExt cx="0" cy="0"/>
        </a:xfrm>
      </p:grpSpPr>
      <p:sp>
        <p:nvSpPr>
          <p:cNvPr id="42" name="Slide title"/>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text 1"/>
          <p:cNvSpPr txBox="1">
            <a:spLocks noGrp="1"/>
          </p:cNvSpPr>
          <p:nvPr>
            <p:ph type="body" idx="1"/>
          </p:nvPr>
        </p:nvSpPr>
        <p:spPr>
          <a:xfrm>
            <a:off x="176270" y="1429017"/>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text 2"/>
          <p:cNvSpPr txBox="1">
            <a:spLocks noGrp="1"/>
          </p:cNvSpPr>
          <p:nvPr>
            <p:ph type="body" idx="2"/>
          </p:nvPr>
        </p:nvSpPr>
        <p:spPr>
          <a:xfrm>
            <a:off x="6172202" y="1429016"/>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 name="citation">
            <a:extLst>
              <a:ext uri="{FF2B5EF4-FFF2-40B4-BE49-F238E27FC236}">
                <a16:creationId xmlns:a16="http://schemas.microsoft.com/office/drawing/2014/main" id="{34B30E67-A240-700F-8A13-07817D1A24B0}"/>
              </a:ext>
            </a:extLst>
          </p:cNvPr>
          <p:cNvSpPr txBox="1">
            <a:spLocks noGrp="1"/>
          </p:cNvSpPr>
          <p:nvPr>
            <p:ph type="body" idx="13"/>
          </p:nvPr>
        </p:nvSpPr>
        <p:spPr>
          <a:xfrm>
            <a:off x="8409761" y="6257196"/>
            <a:ext cx="1773275" cy="268853"/>
          </a:xfrm>
          <a:prstGeom prst="rect">
            <a:avLst/>
          </a:prstGeom>
          <a:noFill/>
          <a:ln>
            <a:noFill/>
          </a:ln>
        </p:spPr>
        <p:txBody>
          <a:bodyPr spcFirstLastPara="1" wrap="square" lIns="91425" tIns="45700" rIns="91440" bIns="45700" anchor="ctr" anchorCtr="0">
            <a:noAutofit/>
          </a:bodyPr>
          <a:lstStyle>
            <a:lvl1pPr marL="0" lvl="0" indent="0" algn="r">
              <a:lnSpc>
                <a:spcPct val="108000"/>
              </a:lnSpc>
              <a:spcBef>
                <a:spcPts val="1000"/>
              </a:spcBef>
              <a:spcAft>
                <a:spcPts val="0"/>
              </a:spcAft>
              <a:buClr>
                <a:schemeClr val="dk1"/>
              </a:buClr>
              <a:buSzPts val="3600"/>
              <a:buNone/>
              <a:defRPr sz="2000">
                <a:solidFill>
                  <a:schemeClr val="bg1"/>
                </a:solidFill>
                <a:latin typeface="Montserrat" panose="00000500000000000000" pitchFamily="2" charset="0"/>
              </a:defRPr>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5" name="Slide number"/>
          <p:cNvSpPr txBox="1">
            <a:spLocks noGrp="1"/>
          </p:cNvSpPr>
          <p:nvPr>
            <p:ph type="sldNum" idx="12"/>
          </p:nvPr>
        </p:nvSpPr>
        <p:spPr>
          <a:xfrm>
            <a:off x="10667999" y="6257197"/>
            <a:ext cx="762919"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154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100"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19" b="129"/>
          <a:stretch/>
        </p:blipFill>
        <p:spPr>
          <a:xfrm>
            <a:off x="4858762" y="1579728"/>
            <a:ext cx="916669" cy="914400"/>
          </a:xfrm>
          <a:prstGeom prst="rect">
            <a:avLst/>
          </a:prstGeom>
          <a:noFill/>
          <a:ln>
            <a:noFill/>
          </a:ln>
        </p:spPr>
      </p:pic>
      <p:sp>
        <p:nvSpPr>
          <p:cNvPr id="54" name="Google Shape;54;p10"/>
          <p:cNvSpPr txBox="1">
            <a:spLocks noGrp="1"/>
          </p:cNvSpPr>
          <p:nvPr>
            <p:ph type="body" idx="2"/>
          </p:nvPr>
        </p:nvSpPr>
        <p:spPr>
          <a:xfrm>
            <a:off x="4110793" y="2514600"/>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8" cy="914400"/>
          </a:xfrm>
          <a:prstGeom prst="rect">
            <a:avLst/>
          </a:prstGeom>
          <a:noFill/>
          <a:ln>
            <a:noFill/>
          </a:ln>
        </p:spPr>
      </p:pic>
      <p:sp>
        <p:nvSpPr>
          <p:cNvPr id="56" name="Google Shape;56;p10"/>
          <p:cNvSpPr txBox="1">
            <a:spLocks noGrp="1"/>
          </p:cNvSpPr>
          <p:nvPr>
            <p:ph type="body" idx="3"/>
          </p:nvPr>
        </p:nvSpPr>
        <p:spPr>
          <a:xfrm>
            <a:off x="7239001" y="2532939"/>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8" b="4119"/>
          <a:stretch/>
        </p:blipFill>
        <p:spPr>
          <a:xfrm>
            <a:off x="1535363" y="4019550"/>
            <a:ext cx="912138" cy="914402"/>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0" b="1200"/>
          <a:stretch/>
        </p:blipFill>
        <p:spPr>
          <a:xfrm>
            <a:off x="4896042" y="3991849"/>
            <a:ext cx="916668" cy="914399"/>
          </a:xfrm>
          <a:prstGeom prst="rect">
            <a:avLst/>
          </a:prstGeom>
          <a:noFill/>
          <a:ln>
            <a:noFill/>
          </a:ln>
        </p:spPr>
      </p:pic>
      <p:sp>
        <p:nvSpPr>
          <p:cNvPr id="60" name="Google Shape;60;p10"/>
          <p:cNvSpPr txBox="1">
            <a:spLocks noGrp="1"/>
          </p:cNvSpPr>
          <p:nvPr>
            <p:ph type="body" idx="5"/>
          </p:nvPr>
        </p:nvSpPr>
        <p:spPr>
          <a:xfrm>
            <a:off x="4110793" y="5009938"/>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2.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4">
            <a:alphaModFix/>
          </a:blip>
          <a:srcRect/>
          <a:stretch/>
        </p:blipFill>
        <p:spPr>
          <a:xfrm>
            <a:off x="149340" y="162881"/>
            <a:ext cx="11893319"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00" cy="4507500"/>
          </a:xfrm>
          <a:prstGeom prst="rect">
            <a:avLst/>
          </a:prstGeom>
          <a:noFill/>
          <a:ln>
            <a:noFill/>
          </a:ln>
        </p:spPr>
        <p:txBody>
          <a:bodyPr spcFirstLastPara="1" wrap="square" lIns="91425" tIns="45700" rIns="822950" bIns="45700" anchor="t" anchorCtr="0">
            <a:normAutofit/>
          </a:bodyPr>
          <a:lstStyle>
            <a:lvl1pPr marL="457200" marR="0" lvl="0" indent="-48260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5">
            <a:alphaModFix/>
          </a:blip>
          <a:srcRect/>
          <a:stretch/>
        </p:blipFill>
        <p:spPr>
          <a:xfrm>
            <a:off x="149340" y="6050987"/>
            <a:ext cx="11890275" cy="768098"/>
          </a:xfrm>
          <a:prstGeom prst="rect">
            <a:avLst/>
          </a:prstGeom>
          <a:noFill/>
          <a:ln>
            <a:noFill/>
          </a:ln>
        </p:spPr>
      </p:pic>
      <p:sp>
        <p:nvSpPr>
          <p:cNvPr id="20" name="Google Shape;20;p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0" r:id="rId3"/>
    <p:sldLayoutId id="2147483651" r:id="rId4"/>
    <p:sldLayoutId id="2147483652" r:id="rId5"/>
    <p:sldLayoutId id="2147483671" r:id="rId6"/>
    <p:sldLayoutId id="2147483654" r:id="rId7"/>
    <p:sldLayoutId id="2147483655" r:id="rId8"/>
    <p:sldLayoutId id="2147483656" r:id="rId9"/>
    <p:sldLayoutId id="2147483657" r:id="rId10"/>
    <p:sldLayoutId id="2147483658" r:id="rId11"/>
    <p:sldLayoutId id="2147483673" r:id="rId12"/>
    <p:sldLayoutId id="2147483672" r:id="rId13"/>
    <p:sldLayoutId id="2147483669" r:id="rId14"/>
    <p:sldLayoutId id="2147483659" r:id="rId15"/>
    <p:sldLayoutId id="2147483660" r:id="rId16"/>
    <p:sldLayoutId id="2147483661" r:id="rId17"/>
    <p:sldLayoutId id="2147483662" r:id="rId18"/>
    <p:sldLayoutId id="2147483663" r:id="rId19"/>
    <p:sldLayoutId id="2147483664" r:id="rId20"/>
    <p:sldLayoutId id="2147483665" r:id="rId21"/>
    <p:sldLayoutId id="2147483668"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PHyM80_4K28?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Evidence-Based Literacy Instruction</a:t>
            </a:r>
            <a:br>
              <a:rPr lang="en-US" sz="4000" dirty="0"/>
            </a:br>
            <a:r>
              <a:rPr lang="en-US" sz="4000" dirty="0"/>
              <a:t>Professional Learning Community Series</a:t>
            </a:r>
            <a:endParaRPr sz="3000" dirty="0"/>
          </a:p>
          <a:p>
            <a:pPr marL="0" lvl="0" indent="0" algn="ctr" rtl="0">
              <a:lnSpc>
                <a:spcPct val="200000"/>
              </a:lnSpc>
              <a:spcBef>
                <a:spcPts val="0"/>
              </a:spcBef>
              <a:spcAft>
                <a:spcPts val="0"/>
              </a:spcAft>
              <a:buClr>
                <a:srgbClr val="6E2405"/>
              </a:buClr>
              <a:buSzPts val="5400"/>
              <a:buFont typeface="Palatino Linotype"/>
              <a:buNone/>
            </a:pPr>
            <a:r>
              <a:rPr lang="en-US" sz="3000" dirty="0">
                <a:solidFill>
                  <a:srgbClr val="1E4B74"/>
                </a:solidFill>
              </a:rPr>
              <a:t>Session 7 - Inference</a:t>
            </a:r>
            <a:endParaRPr sz="3000" dirty="0">
              <a:solidFill>
                <a:srgbClr val="1E4B74"/>
              </a:solidFill>
            </a:endParaRPr>
          </a:p>
        </p:txBody>
      </p:sp>
      <p:sp>
        <p:nvSpPr>
          <p:cNvPr id="2" name="Subtitle 1">
            <a:extLst>
              <a:ext uri="{FF2B5EF4-FFF2-40B4-BE49-F238E27FC236}">
                <a16:creationId xmlns:a16="http://schemas.microsoft.com/office/drawing/2014/main" id="{E36DBBFB-0550-1F99-1260-E93A17656FA2}"/>
              </a:ext>
            </a:extLst>
          </p:cNvPr>
          <p:cNvSpPr>
            <a:spLocks noGrp="1"/>
          </p:cNvSpPr>
          <p:nvPr>
            <p:ph type="subTitle" idx="1"/>
          </p:nvPr>
        </p:nvSpPr>
        <p:spPr>
          <a:xfrm>
            <a:off x="0" y="4059681"/>
            <a:ext cx="12191998" cy="1282447"/>
          </a:xfrm>
        </p:spPr>
        <p:txBody>
          <a:bodyPr>
            <a:normAutofit/>
          </a:bodyPr>
          <a:lstStyle/>
          <a:p>
            <a:pPr marL="0" lvl="0" indent="0">
              <a:spcBef>
                <a:spcPts val="1800"/>
              </a:spcBef>
            </a:pPr>
            <a:r>
              <a:rPr lang="en-US" sz="1800" dirty="0"/>
              <a:t>Office of Learning Equity and Academic Recovery (LEAR)</a:t>
            </a:r>
          </a:p>
          <a:p>
            <a:pPr marL="0" lvl="0" indent="0">
              <a:spcBef>
                <a:spcPts val="1800"/>
              </a:spcBef>
            </a:pPr>
            <a:r>
              <a:rPr lang="en-US" sz="1800" dirty="0"/>
              <a:t>Division of Teaching and Learning</a:t>
            </a:r>
          </a:p>
        </p:txBody>
      </p:sp>
      <p:pic>
        <p:nvPicPr>
          <p:cNvPr id="119" name="Google Shape;119;p21"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D27FFFC8-3AEC-7C26-8719-8AD478323F59}"/>
            </a:ext>
          </a:extLst>
        </p:cNvPr>
        <p:cNvGrpSpPr/>
        <p:nvPr/>
      </p:nvGrpSpPr>
      <p:grpSpPr>
        <a:xfrm>
          <a:off x="0" y="0"/>
          <a:ext cx="0" cy="0"/>
          <a:chOff x="0" y="0"/>
          <a:chExt cx="0" cy="0"/>
        </a:xfrm>
      </p:grpSpPr>
      <p:sp>
        <p:nvSpPr>
          <p:cNvPr id="189" name="Google Shape;189;p28">
            <a:extLst>
              <a:ext uri="{FF2B5EF4-FFF2-40B4-BE49-F238E27FC236}">
                <a16:creationId xmlns:a16="http://schemas.microsoft.com/office/drawing/2014/main" id="{0FF8F368-B9A7-C949-5D37-7B770C3CF3FF}"/>
              </a:ext>
            </a:extLst>
          </p:cNvPr>
          <p:cNvSpPr txBox="1">
            <a:spLocks noGrp="1"/>
          </p:cNvSpPr>
          <p:nvPr>
            <p:ph type="title"/>
          </p:nvPr>
        </p:nvSpPr>
        <p:spPr/>
        <p:txBody>
          <a:bodyPr spcFirstLastPara="1" wrap="square" lIns="91425" tIns="45700" rIns="91425" bIns="45700" anchor="ctr" anchorCtr="0">
            <a:normAutofit/>
          </a:bodyPr>
          <a:lstStyle/>
          <a:p>
            <a:pPr marL="0" lvl="0" indent="0"/>
            <a:r>
              <a:rPr lang="en-US" sz="3500" b="1" i="0" u="none" strike="noStrike" cap="none" dirty="0">
                <a:latin typeface="Palatino Linotype"/>
                <a:ea typeface="Palatino Linotype"/>
                <a:cs typeface="Palatino Linotype"/>
                <a:sym typeface="Palatino Linotype"/>
              </a:rPr>
              <a:t>Local Coherence &amp; Cohesive Devices </a:t>
            </a:r>
            <a:r>
              <a:rPr lang="en-US" sz="3500" b="1" i="0" u="none" strike="noStrike" cap="none" dirty="0">
                <a:effectLst/>
                <a:latin typeface="Palatino Linotype"/>
                <a:ea typeface="Palatino Linotype"/>
                <a:cs typeface="Palatino Linotype"/>
                <a:sym typeface="Palatino Linotype"/>
              </a:rPr>
              <a:t>(1 of 3)</a:t>
            </a:r>
            <a:endParaRPr lang="en-US" sz="3500" b="1" i="0" u="none" strike="noStrike" cap="none" dirty="0">
              <a:latin typeface="Palatino Linotype"/>
              <a:ea typeface="Palatino Linotype"/>
              <a:cs typeface="Palatino Linotype"/>
              <a:sym typeface="Palatino Linotype"/>
            </a:endParaRPr>
          </a:p>
        </p:txBody>
      </p:sp>
      <p:sp>
        <p:nvSpPr>
          <p:cNvPr id="18" name="Text Placeholder 17">
            <a:extLst>
              <a:ext uri="{FF2B5EF4-FFF2-40B4-BE49-F238E27FC236}">
                <a16:creationId xmlns:a16="http://schemas.microsoft.com/office/drawing/2014/main" id="{6CACC601-224B-C238-25C5-53C83B4514A9}"/>
              </a:ext>
            </a:extLst>
          </p:cNvPr>
          <p:cNvSpPr>
            <a:spLocks noGrp="1"/>
          </p:cNvSpPr>
          <p:nvPr>
            <p:ph type="body" sz="quarter" idx="11"/>
          </p:nvPr>
        </p:nvSpPr>
        <p:spPr>
          <a:xfrm>
            <a:off x="177800" y="1135736"/>
            <a:ext cx="10766425" cy="623888"/>
          </a:xfrm>
        </p:spPr>
        <p:txBody>
          <a:bodyPr>
            <a:normAutofit fontScale="70000" lnSpcReduction="20000"/>
          </a:bodyPr>
          <a:lstStyle/>
          <a:p>
            <a:pPr algn="ctr"/>
            <a:r>
              <a:rPr lang="en-US" b="1" dirty="0">
                <a:solidFill>
                  <a:schemeClr val="accent1">
                    <a:lumMod val="50000"/>
                  </a:schemeClr>
                </a:solidFill>
              </a:rPr>
              <a:t>Cohesive Devices</a:t>
            </a:r>
          </a:p>
        </p:txBody>
      </p:sp>
      <p:graphicFrame>
        <p:nvGraphicFramePr>
          <p:cNvPr id="21" name="Table Placeholder 20">
            <a:extLst>
              <a:ext uri="{FF2B5EF4-FFF2-40B4-BE49-F238E27FC236}">
                <a16:creationId xmlns:a16="http://schemas.microsoft.com/office/drawing/2014/main" id="{FF3C05E7-F738-931A-7781-ADFFE5CB44DA}"/>
              </a:ext>
            </a:extLst>
          </p:cNvPr>
          <p:cNvGraphicFramePr>
            <a:graphicFrameLocks noGrp="1"/>
          </p:cNvGraphicFramePr>
          <p:nvPr>
            <p:ph type="tbl" sz="quarter" idx="12"/>
            <p:extLst>
              <p:ext uri="{D42A27DB-BD31-4B8C-83A1-F6EECF244321}">
                <p14:modId xmlns:p14="http://schemas.microsoft.com/office/powerpoint/2010/main" val="1999080777"/>
              </p:ext>
            </p:extLst>
          </p:nvPr>
        </p:nvGraphicFramePr>
        <p:xfrm>
          <a:off x="303530" y="1900750"/>
          <a:ext cx="10898188" cy="3314263"/>
        </p:xfrm>
        <a:graphic>
          <a:graphicData uri="http://schemas.openxmlformats.org/drawingml/2006/table">
            <a:tbl>
              <a:tblPr firstRow="1" bandRow="1">
                <a:tableStyleId>{C4BEC5D2-3634-4CD9-9BC1-B35BCC0450FA}</a:tableStyleId>
              </a:tblPr>
              <a:tblGrid>
                <a:gridCol w="5449094">
                  <a:extLst>
                    <a:ext uri="{9D8B030D-6E8A-4147-A177-3AD203B41FA5}">
                      <a16:colId xmlns:a16="http://schemas.microsoft.com/office/drawing/2014/main" val="516149034"/>
                    </a:ext>
                  </a:extLst>
                </a:gridCol>
                <a:gridCol w="5449094">
                  <a:extLst>
                    <a:ext uri="{9D8B030D-6E8A-4147-A177-3AD203B41FA5}">
                      <a16:colId xmlns:a16="http://schemas.microsoft.com/office/drawing/2014/main" val="454057666"/>
                    </a:ext>
                  </a:extLst>
                </a:gridCol>
              </a:tblGrid>
              <a:tr h="668655">
                <a:tc>
                  <a:txBody>
                    <a:bodyPr/>
                    <a:lstStyle/>
                    <a:p>
                      <a:pPr algn="ctr"/>
                      <a:r>
                        <a:rPr lang="en-US" sz="2800" b="1" dirty="0">
                          <a:solidFill>
                            <a:srgbClr val="FFC000"/>
                          </a:solidFill>
                          <a:latin typeface="Palatino Linotype" panose="02040502050505030304" pitchFamily="18" charset="0"/>
                        </a:rPr>
                        <a:t>Connectives</a:t>
                      </a:r>
                    </a:p>
                  </a:txBody>
                  <a:tcPr>
                    <a:lnR w="12700" cap="flat" cmpd="sng" algn="ctr">
                      <a:solidFill>
                        <a:schemeClr val="bg1"/>
                      </a:solidFill>
                      <a:prstDash val="solid"/>
                      <a:round/>
                      <a:headEnd type="none" w="med" len="med"/>
                      <a:tailEnd type="none" w="med" len="med"/>
                    </a:lnR>
                    <a:lnB w="12700" cap="flat" cmpd="sng" algn="ctr">
                      <a:solidFill>
                        <a:srgbClr val="1E4B74"/>
                      </a:solidFill>
                      <a:prstDash val="solid"/>
                      <a:round/>
                      <a:headEnd type="none" w="med" len="med"/>
                      <a:tailEnd type="none" w="med" len="med"/>
                    </a:lnB>
                    <a:solidFill>
                      <a:srgbClr val="1E4B74"/>
                    </a:solidFill>
                  </a:tcPr>
                </a:tc>
                <a:tc>
                  <a:txBody>
                    <a:bodyPr/>
                    <a:lstStyle/>
                    <a:p>
                      <a:pPr algn="ctr"/>
                      <a:r>
                        <a:rPr lang="en-US" sz="2800" b="1" dirty="0">
                          <a:solidFill>
                            <a:srgbClr val="FFC000"/>
                          </a:solidFill>
                          <a:latin typeface="Palatino Linotype" panose="02040502050505030304" pitchFamily="18" charset="0"/>
                        </a:rPr>
                        <a:t>Cohesive Ties</a:t>
                      </a:r>
                    </a:p>
                  </a:txBody>
                  <a:tcPr>
                    <a:lnL w="12700" cap="flat" cmpd="sng" algn="ctr">
                      <a:solidFill>
                        <a:schemeClr val="bg1"/>
                      </a:solidFill>
                      <a:prstDash val="solid"/>
                      <a:round/>
                      <a:headEnd type="none" w="med" len="med"/>
                      <a:tailEnd type="none" w="med" len="med"/>
                    </a:lnL>
                    <a:lnB w="12700" cap="flat" cmpd="sng" algn="ctr">
                      <a:solidFill>
                        <a:srgbClr val="1E4B74"/>
                      </a:solidFill>
                      <a:prstDash val="solid"/>
                      <a:round/>
                      <a:headEnd type="none" w="med" len="med"/>
                      <a:tailEnd type="none" w="med" len="med"/>
                    </a:lnB>
                    <a:solidFill>
                      <a:srgbClr val="1E4B74"/>
                    </a:solidFill>
                  </a:tcPr>
                </a:tc>
                <a:extLst>
                  <a:ext uri="{0D108BD9-81ED-4DB2-BD59-A6C34878D82A}">
                    <a16:rowId xmlns:a16="http://schemas.microsoft.com/office/drawing/2014/main" val="3543710343"/>
                  </a:ext>
                </a:extLst>
              </a:tr>
              <a:tr h="12892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1E4B74"/>
                          </a:solidFill>
                          <a:latin typeface="Palatino Linotype"/>
                          <a:ea typeface="Palatino Linotype"/>
                          <a:cs typeface="Palatino Linotype"/>
                          <a:sym typeface="Palatino Linotype"/>
                        </a:rPr>
                        <a:t>words or phrases that signal  logical relationships within or between sentences and paragraph</a:t>
                      </a:r>
                    </a:p>
                  </a:txBody>
                  <a:tcPr>
                    <a:lnL w="12700" cap="flat" cmpd="sng" algn="ctr">
                      <a:solidFill>
                        <a:srgbClr val="1E4B74"/>
                      </a:solidFill>
                      <a:prstDash val="solid"/>
                      <a:round/>
                      <a:headEnd type="none" w="med" len="med"/>
                      <a:tailEnd type="none" w="med" len="med"/>
                    </a:lnL>
                    <a:lnR w="12700" cap="flat" cmpd="sng" algn="ctr">
                      <a:solidFill>
                        <a:srgbClr val="1E4B74"/>
                      </a:solidFill>
                      <a:prstDash val="solid"/>
                      <a:round/>
                      <a:headEnd type="none" w="med" len="med"/>
                      <a:tailEnd type="none" w="med" len="med"/>
                    </a:lnR>
                    <a:lnT w="12700" cap="flat" cmpd="sng" algn="ctr">
                      <a:solidFill>
                        <a:srgbClr val="1E4B74"/>
                      </a:solidFill>
                      <a:prstDash val="solid"/>
                      <a:round/>
                      <a:headEnd type="none" w="med" len="med"/>
                      <a:tailEnd type="none" w="med" len="med"/>
                    </a:lnT>
                    <a:lnB w="12700" cap="flat" cmpd="sng" algn="ctr">
                      <a:solidFill>
                        <a:srgbClr val="1E4B74"/>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1E4B74"/>
                          </a:solidFill>
                          <a:latin typeface="Palatino Linotype"/>
                          <a:ea typeface="Palatino Linotype"/>
                          <a:cs typeface="Palatino Linotype"/>
                          <a:sym typeface="Palatino Linotype"/>
                        </a:rPr>
                        <a:t>devices that derive meaning from another part of the text, replacing a word or phrase within or across sentences</a:t>
                      </a:r>
                    </a:p>
                  </a:txBody>
                  <a:tcPr>
                    <a:lnL w="12700" cap="flat" cmpd="sng" algn="ctr">
                      <a:solidFill>
                        <a:srgbClr val="1E4B74"/>
                      </a:solidFill>
                      <a:prstDash val="solid"/>
                      <a:round/>
                      <a:headEnd type="none" w="med" len="med"/>
                      <a:tailEnd type="none" w="med" len="med"/>
                    </a:lnL>
                    <a:lnR w="12700" cap="flat" cmpd="sng" algn="ctr">
                      <a:solidFill>
                        <a:srgbClr val="1E4B74"/>
                      </a:solidFill>
                      <a:prstDash val="solid"/>
                      <a:round/>
                      <a:headEnd type="none" w="med" len="med"/>
                      <a:tailEnd type="none" w="med" len="med"/>
                    </a:lnR>
                    <a:lnT w="12700" cap="flat" cmpd="sng" algn="ctr">
                      <a:solidFill>
                        <a:srgbClr val="1E4B74"/>
                      </a:solidFill>
                      <a:prstDash val="solid"/>
                      <a:round/>
                      <a:headEnd type="none" w="med" len="med"/>
                      <a:tailEnd type="none" w="med" len="med"/>
                    </a:lnT>
                    <a:lnB w="12700" cap="flat" cmpd="sng" algn="ctr">
                      <a:solidFill>
                        <a:srgbClr val="1E4B74"/>
                      </a:solidFill>
                      <a:prstDash val="solid"/>
                      <a:round/>
                      <a:headEnd type="none" w="med" len="med"/>
                      <a:tailEnd type="none" w="med" len="med"/>
                    </a:lnB>
                  </a:tcPr>
                </a:tc>
                <a:extLst>
                  <a:ext uri="{0D108BD9-81ED-4DB2-BD59-A6C34878D82A}">
                    <a16:rowId xmlns:a16="http://schemas.microsoft.com/office/drawing/2014/main" val="2093131035"/>
                  </a:ext>
                </a:extLst>
              </a:tr>
              <a:tr h="1289248">
                <a:tc>
                  <a:txBody>
                    <a:bodyPr/>
                    <a:lstStyle/>
                    <a:p>
                      <a:pPr marL="361950" lvl="0" indent="-285750" algn="l" rtl="0">
                        <a:spcBef>
                          <a:spcPts val="0"/>
                        </a:spcBef>
                        <a:spcAft>
                          <a:spcPts val="0"/>
                        </a:spcAft>
                        <a:buClr>
                          <a:srgbClr val="1E4B74"/>
                        </a:buClr>
                        <a:buSzPts val="2400"/>
                        <a:buFont typeface="Arial" panose="020B0604020202020204" pitchFamily="34" charset="0"/>
                        <a:buChar char="•"/>
                      </a:pPr>
                      <a:r>
                        <a:rPr lang="en-US" sz="2000" dirty="0">
                          <a:solidFill>
                            <a:srgbClr val="1E4B74"/>
                          </a:solidFill>
                          <a:latin typeface="Palatino Linotype"/>
                          <a:ea typeface="Palatino Linotype"/>
                          <a:cs typeface="Palatino Linotype"/>
                          <a:sym typeface="Palatino Linotype"/>
                        </a:rPr>
                        <a:t>Conjunctions</a:t>
                      </a:r>
                    </a:p>
                    <a:p>
                      <a:pPr marL="361950" lvl="0" indent="-285750" algn="l" rtl="0">
                        <a:spcBef>
                          <a:spcPts val="0"/>
                        </a:spcBef>
                        <a:spcAft>
                          <a:spcPts val="0"/>
                        </a:spcAft>
                        <a:buClr>
                          <a:srgbClr val="1E4B74"/>
                        </a:buClr>
                        <a:buSzPts val="2400"/>
                        <a:buFont typeface="Arial" panose="020B0604020202020204" pitchFamily="34" charset="0"/>
                        <a:buChar char="•"/>
                      </a:pPr>
                      <a:r>
                        <a:rPr lang="en-US" sz="2000" dirty="0">
                          <a:solidFill>
                            <a:srgbClr val="1E4B74"/>
                          </a:solidFill>
                          <a:latin typeface="Palatino Linotype"/>
                          <a:ea typeface="Palatino Linotype"/>
                          <a:cs typeface="Palatino Linotype"/>
                          <a:sym typeface="Palatino Linotype"/>
                        </a:rPr>
                        <a:t>Transition words</a:t>
                      </a:r>
                      <a:endParaRPr lang="en-US" sz="2000" dirty="0">
                        <a:solidFill>
                          <a:srgbClr val="1E4B74"/>
                        </a:solidFill>
                      </a:endParaRPr>
                    </a:p>
                  </a:txBody>
                  <a:tcPr>
                    <a:lnL w="12700" cap="flat" cmpd="sng" algn="ctr">
                      <a:solidFill>
                        <a:srgbClr val="1E4B74"/>
                      </a:solidFill>
                      <a:prstDash val="solid"/>
                      <a:round/>
                      <a:headEnd type="none" w="med" len="med"/>
                      <a:tailEnd type="none" w="med" len="med"/>
                    </a:lnL>
                    <a:lnR w="12700" cap="flat" cmpd="sng" algn="ctr">
                      <a:solidFill>
                        <a:srgbClr val="1E4B74"/>
                      </a:solidFill>
                      <a:prstDash val="solid"/>
                      <a:round/>
                      <a:headEnd type="none" w="med" len="med"/>
                      <a:tailEnd type="none" w="med" len="med"/>
                    </a:lnR>
                    <a:lnT w="12700" cap="flat" cmpd="sng" algn="ctr">
                      <a:solidFill>
                        <a:srgbClr val="1E4B74"/>
                      </a:solidFill>
                      <a:prstDash val="solid"/>
                      <a:round/>
                      <a:headEnd type="none" w="med" len="med"/>
                      <a:tailEnd type="none" w="med" len="med"/>
                    </a:lnT>
                    <a:lnB w="12700" cap="flat" cmpd="sng" algn="ctr">
                      <a:solidFill>
                        <a:srgbClr val="1E4B74"/>
                      </a:solidFill>
                      <a:prstDash val="solid"/>
                      <a:round/>
                      <a:headEnd type="none" w="med" len="med"/>
                      <a:tailEnd type="none" w="med" len="med"/>
                    </a:lnB>
                  </a:tcPr>
                </a:tc>
                <a:tc>
                  <a:txBody>
                    <a:bodyPr/>
                    <a:lstStyle/>
                    <a:p>
                      <a:pPr marL="361950" lvl="0" indent="-285750" algn="l" rtl="0">
                        <a:lnSpc>
                          <a:spcPct val="115000"/>
                        </a:lnSpc>
                        <a:spcBef>
                          <a:spcPts val="0"/>
                        </a:spcBef>
                        <a:spcAft>
                          <a:spcPts val="0"/>
                        </a:spcAft>
                        <a:buClr>
                          <a:srgbClr val="1E4B74"/>
                        </a:buClr>
                        <a:buSzPts val="2400"/>
                        <a:buFont typeface="Arial" panose="020B0604020202020204" pitchFamily="34" charset="0"/>
                        <a:buChar char="•"/>
                      </a:pPr>
                      <a:r>
                        <a:rPr lang="en-US" sz="2000" dirty="0">
                          <a:solidFill>
                            <a:srgbClr val="1E4B74"/>
                          </a:solidFill>
                          <a:latin typeface="Palatino Linotype"/>
                          <a:ea typeface="Palatino Linotype"/>
                          <a:cs typeface="Palatino Linotype"/>
                          <a:sym typeface="Palatino Linotype"/>
                        </a:rPr>
                        <a:t>Pronoun referents</a:t>
                      </a:r>
                    </a:p>
                    <a:p>
                      <a:pPr marL="361950" lvl="0" indent="-285750" algn="l" rtl="0">
                        <a:lnSpc>
                          <a:spcPct val="115000"/>
                        </a:lnSpc>
                        <a:spcBef>
                          <a:spcPts val="0"/>
                        </a:spcBef>
                        <a:spcAft>
                          <a:spcPts val="0"/>
                        </a:spcAft>
                        <a:buClr>
                          <a:srgbClr val="1E4B74"/>
                        </a:buClr>
                        <a:buSzPts val="2400"/>
                        <a:buFont typeface="Arial" panose="020B0604020202020204" pitchFamily="34" charset="0"/>
                        <a:buChar char="•"/>
                      </a:pPr>
                      <a:r>
                        <a:rPr lang="en-US" sz="2000" dirty="0">
                          <a:solidFill>
                            <a:srgbClr val="1E4B74"/>
                          </a:solidFill>
                          <a:latin typeface="Palatino Linotype"/>
                          <a:ea typeface="Palatino Linotype"/>
                          <a:cs typeface="Palatino Linotype"/>
                          <a:sym typeface="Palatino Linotype"/>
                        </a:rPr>
                        <a:t>Lexical cohesion</a:t>
                      </a:r>
                    </a:p>
                    <a:p>
                      <a:pPr marL="361950" lvl="0" indent="-285750" algn="l" rtl="0">
                        <a:lnSpc>
                          <a:spcPct val="115000"/>
                        </a:lnSpc>
                        <a:spcBef>
                          <a:spcPts val="0"/>
                        </a:spcBef>
                        <a:spcAft>
                          <a:spcPts val="0"/>
                        </a:spcAft>
                        <a:buClr>
                          <a:srgbClr val="1E4B74"/>
                        </a:buClr>
                        <a:buSzPts val="2400"/>
                        <a:buFont typeface="Arial" panose="020B0604020202020204" pitchFamily="34" charset="0"/>
                        <a:buChar char="•"/>
                      </a:pPr>
                      <a:r>
                        <a:rPr lang="en-US" sz="2000" dirty="0">
                          <a:solidFill>
                            <a:srgbClr val="1E4B74"/>
                          </a:solidFill>
                          <a:latin typeface="Palatino Linotype"/>
                          <a:ea typeface="Palatino Linotype"/>
                          <a:cs typeface="Palatino Linotype"/>
                          <a:sym typeface="Palatino Linotype"/>
                        </a:rPr>
                        <a:t>Ellipsis</a:t>
                      </a:r>
                    </a:p>
                    <a:p>
                      <a:endParaRPr lang="en-US" dirty="0">
                        <a:solidFill>
                          <a:srgbClr val="1E4B74"/>
                        </a:solidFill>
                      </a:endParaRPr>
                    </a:p>
                  </a:txBody>
                  <a:tcPr>
                    <a:lnL w="12700" cap="flat" cmpd="sng" algn="ctr">
                      <a:solidFill>
                        <a:srgbClr val="1E4B74"/>
                      </a:solidFill>
                      <a:prstDash val="solid"/>
                      <a:round/>
                      <a:headEnd type="none" w="med" len="med"/>
                      <a:tailEnd type="none" w="med" len="med"/>
                    </a:lnL>
                    <a:lnR w="12700" cap="flat" cmpd="sng" algn="ctr">
                      <a:solidFill>
                        <a:srgbClr val="1E4B74"/>
                      </a:solidFill>
                      <a:prstDash val="solid"/>
                      <a:round/>
                      <a:headEnd type="none" w="med" len="med"/>
                      <a:tailEnd type="none" w="med" len="med"/>
                    </a:lnR>
                    <a:lnT w="12700" cap="flat" cmpd="sng" algn="ctr">
                      <a:solidFill>
                        <a:srgbClr val="1E4B74"/>
                      </a:solidFill>
                      <a:prstDash val="solid"/>
                      <a:round/>
                      <a:headEnd type="none" w="med" len="med"/>
                      <a:tailEnd type="none" w="med" len="med"/>
                    </a:lnT>
                    <a:lnB w="12700" cap="flat" cmpd="sng" algn="ctr">
                      <a:solidFill>
                        <a:srgbClr val="1E4B74"/>
                      </a:solidFill>
                      <a:prstDash val="solid"/>
                      <a:round/>
                      <a:headEnd type="none" w="med" len="med"/>
                      <a:tailEnd type="none" w="med" len="med"/>
                    </a:lnB>
                  </a:tcPr>
                </a:tc>
                <a:extLst>
                  <a:ext uri="{0D108BD9-81ED-4DB2-BD59-A6C34878D82A}">
                    <a16:rowId xmlns:a16="http://schemas.microsoft.com/office/drawing/2014/main" val="1448134635"/>
                  </a:ext>
                </a:extLst>
              </a:tr>
            </a:tbl>
          </a:graphicData>
        </a:graphic>
      </p:graphicFrame>
      <p:sp>
        <p:nvSpPr>
          <p:cNvPr id="20" name="Text Placeholder 19">
            <a:extLst>
              <a:ext uri="{FF2B5EF4-FFF2-40B4-BE49-F238E27FC236}">
                <a16:creationId xmlns:a16="http://schemas.microsoft.com/office/drawing/2014/main" id="{FF3E0073-A2D1-6AD9-AC9C-F3E66735420A}"/>
              </a:ext>
            </a:extLst>
          </p:cNvPr>
          <p:cNvSpPr>
            <a:spLocks noGrp="1"/>
          </p:cNvSpPr>
          <p:nvPr>
            <p:ph type="body" sz="quarter" idx="13"/>
          </p:nvPr>
        </p:nvSpPr>
        <p:spPr>
          <a:xfrm>
            <a:off x="7977188" y="6189175"/>
            <a:ext cx="2967037" cy="365125"/>
          </a:xfrm>
        </p:spPr>
        <p:txBody>
          <a:bodyPr anchor="ctr"/>
          <a:lstStyle/>
          <a:p>
            <a:r>
              <a:rPr lang="en-US" dirty="0">
                <a:latin typeface="Montserrat" panose="00000500000000000000" pitchFamily="2" charset="0"/>
              </a:rPr>
              <a:t>Hennessy, 2014</a:t>
            </a:r>
          </a:p>
        </p:txBody>
      </p:sp>
      <p:sp>
        <p:nvSpPr>
          <p:cNvPr id="198" name="Slide Number Placeholder 4">
            <a:extLst>
              <a:ext uri="{FF2B5EF4-FFF2-40B4-BE49-F238E27FC236}">
                <a16:creationId xmlns:a16="http://schemas.microsoft.com/office/drawing/2014/main" id="{03415825-B692-69B3-F348-3976C4185A85}"/>
              </a:ext>
            </a:extLst>
          </p:cNvPr>
          <p:cNvSpPr>
            <a:spLocks noGrp="1"/>
          </p:cNvSpPr>
          <p:nvPr>
            <p:ph type="sldNum" idx="10"/>
          </p:nvPr>
        </p:nvSpPr>
        <p:spPr/>
        <p:txBody>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10</a:t>
            </a:fld>
            <a:endParaRPr lang="en-US" dirty="0"/>
          </a:p>
        </p:txBody>
      </p:sp>
    </p:spTree>
    <p:extLst>
      <p:ext uri="{BB962C8B-B14F-4D97-AF65-F5344CB8AC3E}">
        <p14:creationId xmlns:p14="http://schemas.microsoft.com/office/powerpoint/2010/main" val="297022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8D08FF29-DD0C-67A6-E510-44A7BAA273CF}"/>
            </a:ext>
          </a:extLst>
        </p:cNvPr>
        <p:cNvGrpSpPr/>
        <p:nvPr/>
      </p:nvGrpSpPr>
      <p:grpSpPr>
        <a:xfrm>
          <a:off x="0" y="0"/>
          <a:ext cx="0" cy="0"/>
          <a:chOff x="0" y="0"/>
          <a:chExt cx="0" cy="0"/>
        </a:xfrm>
      </p:grpSpPr>
      <p:sp>
        <p:nvSpPr>
          <p:cNvPr id="203" name="Title">
            <a:extLst>
              <a:ext uri="{FF2B5EF4-FFF2-40B4-BE49-F238E27FC236}">
                <a16:creationId xmlns:a16="http://schemas.microsoft.com/office/drawing/2014/main" id="{7401CEC4-CFE0-7472-FE2C-7EDF7E439293}"/>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6E2405"/>
              </a:buClr>
              <a:buSzPts val="1800"/>
              <a:buFont typeface="Palatino Linotype"/>
              <a:buNone/>
              <a:tabLst/>
              <a:defRPr/>
            </a:pPr>
            <a:r>
              <a:rPr lang="en-US" sz="3000" dirty="0"/>
              <a:t>Local Coherence &amp; Cohesive Devices</a:t>
            </a:r>
            <a:r>
              <a:rPr lang="en-US" sz="3000" b="1" i="0" u="none" strike="noStrike" cap="none" dirty="0">
                <a:solidFill>
                  <a:srgbClr val="6E2405"/>
                </a:solidFill>
                <a:effectLst/>
                <a:sym typeface="Palatino Linotype"/>
              </a:rPr>
              <a:t> (2 of 3)</a:t>
            </a:r>
            <a:endParaRPr lang="en-US" sz="3000" dirty="0">
              <a:effectLst/>
            </a:endParaRPr>
          </a:p>
        </p:txBody>
      </p:sp>
      <p:sp>
        <p:nvSpPr>
          <p:cNvPr id="7" name="yellow circle" descr="Yellow circle highlighting the word &quot;He&quot; in the sentence &quot;He was tired and had decided to sleep in.&quot; ">
            <a:extLst>
              <a:ext uri="{FF2B5EF4-FFF2-40B4-BE49-F238E27FC236}">
                <a16:creationId xmlns:a16="http://schemas.microsoft.com/office/drawing/2014/main" id="{4B090DD4-41D7-C460-4A84-D0F5CC9D2D4C}"/>
              </a:ext>
              <a:ext uri="{C183D7F6-B498-43B3-948B-1728B52AA6E4}">
                <adec:decorative xmlns:adec="http://schemas.microsoft.com/office/drawing/2017/decorative" val="0"/>
              </a:ext>
            </a:extLst>
          </p:cNvPr>
          <p:cNvSpPr/>
          <p:nvPr/>
        </p:nvSpPr>
        <p:spPr>
          <a:xfrm>
            <a:off x="4348257" y="1752600"/>
            <a:ext cx="625800" cy="544286"/>
          </a:xfrm>
          <a:prstGeom prst="ellipse">
            <a:avLst/>
          </a:prstGeom>
          <a:solidFill>
            <a:srgbClr val="FFC000">
              <a:alpha val="47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80B48102-3B94-1D9C-AFF8-32224A17120C}"/>
              </a:ext>
            </a:extLst>
          </p:cNvPr>
          <p:cNvSpPr>
            <a:spLocks noGrp="1"/>
          </p:cNvSpPr>
          <p:nvPr>
            <p:ph type="body" idx="1"/>
          </p:nvPr>
        </p:nvSpPr>
        <p:spPr>
          <a:xfrm>
            <a:off x="265723" y="1317025"/>
            <a:ext cx="4992078" cy="4498200"/>
          </a:xfrm>
          <a:ln>
            <a:solidFill>
              <a:schemeClr val="tx1"/>
            </a:solidFill>
          </a:ln>
        </p:spPr>
        <p:txBody>
          <a:bodyPr rIns="91440">
            <a:normAutofit/>
          </a:bodyPr>
          <a:lstStyle/>
          <a:p>
            <a:pPr marL="0" indent="0">
              <a:lnSpc>
                <a:spcPct val="120000"/>
              </a:lnSpc>
              <a:spcBef>
                <a:spcPts val="0"/>
              </a:spcBef>
              <a:spcAft>
                <a:spcPts val="1800"/>
              </a:spcAft>
              <a:buNone/>
            </a:pPr>
            <a:r>
              <a:rPr lang="en-US" sz="2400" u="sng" dirty="0">
                <a:solidFill>
                  <a:srgbClr val="1E4B74"/>
                </a:solidFill>
                <a:uFill>
                  <a:solidFill>
                    <a:srgbClr val="7A2118"/>
                  </a:solidFill>
                </a:uFill>
              </a:rPr>
              <a:t>The next morning John Henry was </a:t>
            </a:r>
            <a:br>
              <a:rPr lang="en-US" sz="1800" u="sng" dirty="0">
                <a:solidFill>
                  <a:srgbClr val="1E4B74"/>
                </a:solidFill>
                <a:uFill>
                  <a:solidFill>
                    <a:srgbClr val="7A2118"/>
                  </a:solidFill>
                </a:uFill>
              </a:rPr>
            </a:br>
            <a:r>
              <a:rPr lang="en-US" sz="2400" u="sng" dirty="0">
                <a:solidFill>
                  <a:srgbClr val="1E4B74"/>
                </a:solidFill>
                <a:uFill>
                  <a:solidFill>
                    <a:srgbClr val="7A2118"/>
                  </a:solidFill>
                </a:uFill>
              </a:rPr>
              <a:t>up at sunrise. The sun wasn't.</a:t>
            </a:r>
            <a:r>
              <a:rPr lang="en-US" sz="2400" dirty="0">
                <a:solidFill>
                  <a:srgbClr val="1E4B74"/>
                </a:solidFill>
                <a:uFill>
                  <a:solidFill>
                    <a:srgbClr val="7A2118"/>
                  </a:solidFill>
                </a:uFill>
              </a:rPr>
              <a:t> </a:t>
            </a:r>
            <a:r>
              <a:rPr lang="en-US" sz="2400" dirty="0">
                <a:solidFill>
                  <a:srgbClr val="1E4B74"/>
                </a:solidFill>
              </a:rPr>
              <a:t>He </a:t>
            </a:r>
            <a:br>
              <a:rPr lang="en-US" sz="2400" dirty="0">
                <a:solidFill>
                  <a:srgbClr val="1E4B74"/>
                </a:solidFill>
              </a:rPr>
            </a:br>
            <a:r>
              <a:rPr lang="en-US" sz="2400" dirty="0">
                <a:solidFill>
                  <a:srgbClr val="1E4B74"/>
                </a:solidFill>
              </a:rPr>
              <a:t>was tired and had decided to sleep in. John Henry wasn't going to have none of that. He hollered up into the sky, “Get up from there! I got things to do and I need light to do '</a:t>
            </a:r>
            <a:r>
              <a:rPr lang="en-US" sz="2400" dirty="0" err="1">
                <a:solidFill>
                  <a:srgbClr val="1E4B74"/>
                </a:solidFill>
              </a:rPr>
              <a:t>em</a:t>
            </a:r>
            <a:r>
              <a:rPr lang="en-US" sz="2400" dirty="0">
                <a:solidFill>
                  <a:srgbClr val="1E4B74"/>
                </a:solidFill>
              </a:rPr>
              <a:t> by.”</a:t>
            </a:r>
          </a:p>
          <a:p>
            <a:pPr marL="0" indent="0">
              <a:lnSpc>
                <a:spcPct val="110000"/>
              </a:lnSpc>
              <a:spcBef>
                <a:spcPts val="0"/>
              </a:spcBef>
              <a:buNone/>
            </a:pPr>
            <a:r>
              <a:rPr lang="en-US" sz="1800" dirty="0">
                <a:solidFill>
                  <a:srgbClr val="1E4B74"/>
                </a:solidFill>
              </a:rPr>
              <a:t>Excerpt from </a:t>
            </a:r>
            <a:r>
              <a:rPr lang="en-US" sz="1800" i="1" dirty="0">
                <a:solidFill>
                  <a:srgbClr val="1E4B74"/>
                </a:solidFill>
              </a:rPr>
              <a:t>John Henry</a:t>
            </a:r>
            <a:r>
              <a:rPr lang="en-US" sz="1800" dirty="0">
                <a:solidFill>
                  <a:srgbClr val="1E4B74"/>
                </a:solidFill>
              </a:rPr>
              <a:t> by Julius Lester</a:t>
            </a:r>
          </a:p>
        </p:txBody>
      </p:sp>
      <p:sp>
        <p:nvSpPr>
          <p:cNvPr id="3" name="Text Placeholder 2">
            <a:extLst>
              <a:ext uri="{FF2B5EF4-FFF2-40B4-BE49-F238E27FC236}">
                <a16:creationId xmlns:a16="http://schemas.microsoft.com/office/drawing/2014/main" id="{3F8E002C-FE6E-F5F8-513F-33A9F0D42F59}"/>
              </a:ext>
            </a:extLst>
          </p:cNvPr>
          <p:cNvSpPr>
            <a:spLocks noGrp="1"/>
          </p:cNvSpPr>
          <p:nvPr>
            <p:ph type="body" idx="2"/>
          </p:nvPr>
        </p:nvSpPr>
        <p:spPr>
          <a:xfrm flipH="1">
            <a:off x="5936976" y="1352577"/>
            <a:ext cx="5105398" cy="4152845"/>
          </a:xfrm>
          <a:prstGeom prst="wedgeRoundRectCallout">
            <a:avLst/>
          </a:prstGeom>
          <a:solidFill>
            <a:srgbClr val="FFC000"/>
          </a:solidFill>
        </p:spPr>
        <p:txBody>
          <a:bodyPr rIns="91440">
            <a:normAutofit lnSpcReduction="10000"/>
          </a:bodyPr>
          <a:lstStyle/>
          <a:p>
            <a:pPr marL="0" lvl="0" indent="0">
              <a:spcBef>
                <a:spcPts val="0"/>
              </a:spcBef>
              <a:buNone/>
            </a:pPr>
            <a:r>
              <a:rPr lang="en-US" sz="1800" dirty="0">
                <a:solidFill>
                  <a:srgbClr val="1E4B74"/>
                </a:solidFill>
              </a:rPr>
              <a:t>Just before that sentence, the text says, ‘The next morning John Henry was up at sunrise. The sun wasn't [up].’ That tells me John Henry was already awake, so the ‘he’ likely doesn’t refer to him. The next sentence says ‘He was tired and had decided to sleep in,’ which must be describing the sun. The author is using personification—giving the sun human traits like feeling tired or deciding to sleep in. So by using the information from the previous sentences, I can infer that ‘he’ refers to the sun, not John Henry.</a:t>
            </a:r>
          </a:p>
        </p:txBody>
      </p:sp>
      <p:sp>
        <p:nvSpPr>
          <p:cNvPr id="6" name="Text Placeholder 5">
            <a:extLst>
              <a:ext uri="{FF2B5EF4-FFF2-40B4-BE49-F238E27FC236}">
                <a16:creationId xmlns:a16="http://schemas.microsoft.com/office/drawing/2014/main" id="{9BB977CD-E252-E830-7F2A-1D2F4B2F869C}"/>
              </a:ext>
            </a:extLst>
          </p:cNvPr>
          <p:cNvSpPr>
            <a:spLocks noGrp="1"/>
          </p:cNvSpPr>
          <p:nvPr>
            <p:ph type="body" idx="13"/>
          </p:nvPr>
        </p:nvSpPr>
        <p:spPr>
          <a:xfrm>
            <a:off x="8409761" y="6257196"/>
            <a:ext cx="2632613" cy="268853"/>
          </a:xfrm>
        </p:spPr>
        <p:txBody>
          <a:bodyPr/>
          <a:lstStyle/>
          <a:p>
            <a:r>
              <a:rPr lang="en-US" dirty="0"/>
              <a:t>Hennessy, 2014</a:t>
            </a:r>
          </a:p>
        </p:txBody>
      </p:sp>
      <p:sp>
        <p:nvSpPr>
          <p:cNvPr id="9" name="TextBox 8">
            <a:extLst>
              <a:ext uri="{FF2B5EF4-FFF2-40B4-BE49-F238E27FC236}">
                <a16:creationId xmlns:a16="http://schemas.microsoft.com/office/drawing/2014/main" id="{D3F657FD-D1CB-C893-CAEA-61599D740775}"/>
              </a:ext>
              <a:ext uri="{C183D7F6-B498-43B3-948B-1728B52AA6E4}">
                <adec:decorative xmlns:adec="http://schemas.microsoft.com/office/drawing/2017/decorative" val="1"/>
              </a:ext>
            </a:extLst>
          </p:cNvPr>
          <p:cNvSpPr txBox="1"/>
          <p:nvPr/>
        </p:nvSpPr>
        <p:spPr>
          <a:xfrm>
            <a:off x="3669082" y="1682676"/>
            <a:ext cx="574357" cy="307777"/>
          </a:xfrm>
          <a:prstGeom prst="rect">
            <a:avLst/>
          </a:prstGeom>
          <a:noFill/>
        </p:spPr>
        <p:txBody>
          <a:bodyPr wrap="square">
            <a:spAutoFit/>
          </a:bodyPr>
          <a:lstStyle/>
          <a:p>
            <a:pPr marL="0" lvl="0" indent="0" algn="l" rtl="0">
              <a:spcBef>
                <a:spcPts val="0"/>
              </a:spcBef>
              <a:spcAft>
                <a:spcPts val="0"/>
              </a:spcAft>
              <a:buNone/>
            </a:pPr>
            <a:r>
              <a:rPr lang="en-US" b="1" dirty="0">
                <a:solidFill>
                  <a:srgbClr val="6E2405"/>
                </a:solidFill>
                <a:latin typeface="Palatino Linotype"/>
                <a:ea typeface="Palatino Linotype"/>
                <a:cs typeface="Palatino Linotype"/>
                <a:sym typeface="Palatino Linotype"/>
              </a:rPr>
              <a:t>[up]</a:t>
            </a:r>
          </a:p>
        </p:txBody>
      </p:sp>
    </p:spTree>
    <p:extLst>
      <p:ext uri="{BB962C8B-B14F-4D97-AF65-F5344CB8AC3E}">
        <p14:creationId xmlns:p14="http://schemas.microsoft.com/office/powerpoint/2010/main" val="73949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Local Coherence &amp; Cohesive Devices (3 of 3)</a:t>
            </a:r>
            <a:endParaRPr sz="3000" dirty="0"/>
          </a:p>
        </p:txBody>
      </p:sp>
      <p:sp>
        <p:nvSpPr>
          <p:cNvPr id="7" name="Text Placeholder 6">
            <a:extLst>
              <a:ext uri="{FF2B5EF4-FFF2-40B4-BE49-F238E27FC236}">
                <a16:creationId xmlns:a16="http://schemas.microsoft.com/office/drawing/2014/main" id="{4839C6B3-B0FA-1871-EADB-28DB6B32178F}"/>
              </a:ext>
            </a:extLst>
          </p:cNvPr>
          <p:cNvSpPr>
            <a:spLocks noGrp="1"/>
          </p:cNvSpPr>
          <p:nvPr>
            <p:ph type="body" idx="1"/>
          </p:nvPr>
        </p:nvSpPr>
        <p:spPr>
          <a:xfrm>
            <a:off x="522379" y="1313182"/>
            <a:ext cx="5697871" cy="4791299"/>
          </a:xfrm>
        </p:spPr>
        <p:txBody>
          <a:bodyPr/>
          <a:lstStyle/>
          <a:p>
            <a:pPr marL="50800" indent="0">
              <a:lnSpc>
                <a:spcPct val="150000"/>
              </a:lnSpc>
              <a:buNone/>
            </a:pPr>
            <a:r>
              <a:rPr lang="en-US" sz="2400" dirty="0">
                <a:solidFill>
                  <a:srgbClr val="1E4B74"/>
                </a:solidFill>
              </a:rPr>
              <a:t>The next morning John Henry was up at sunrise. The sun wasn't. He was tired and had decided to sleep in. John Henry wasn't going to have none of that. He hollered up into the sky, “Get up from there! I got things to do and I need light to do '</a:t>
            </a:r>
            <a:r>
              <a:rPr lang="en-US" sz="2400" dirty="0" err="1">
                <a:solidFill>
                  <a:srgbClr val="1E4B74"/>
                </a:solidFill>
              </a:rPr>
              <a:t>em</a:t>
            </a:r>
            <a:r>
              <a:rPr lang="en-US" sz="2400" dirty="0">
                <a:solidFill>
                  <a:srgbClr val="1E4B74"/>
                </a:solidFill>
              </a:rPr>
              <a:t> by.”</a:t>
            </a:r>
          </a:p>
        </p:txBody>
      </p:sp>
      <p:sp>
        <p:nvSpPr>
          <p:cNvPr id="222" name="Google Shape;222;p30"/>
          <p:cNvSpPr txBox="1"/>
          <p:nvPr/>
        </p:nvSpPr>
        <p:spPr>
          <a:xfrm>
            <a:off x="1877720" y="547369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dirty="0">
                <a:solidFill>
                  <a:srgbClr val="1E4B74"/>
                </a:solidFill>
                <a:latin typeface="Palatino Linotype"/>
                <a:ea typeface="Palatino Linotype"/>
                <a:cs typeface="Palatino Linotype"/>
                <a:sym typeface="Palatino Linotype"/>
              </a:rPr>
              <a:t>Excerpt from </a:t>
            </a:r>
            <a:r>
              <a:rPr lang="en-US" sz="1100" i="1" dirty="0">
                <a:solidFill>
                  <a:srgbClr val="1E4B74"/>
                </a:solidFill>
                <a:latin typeface="Palatino Linotype"/>
                <a:ea typeface="Palatino Linotype"/>
                <a:cs typeface="Palatino Linotype"/>
                <a:sym typeface="Palatino Linotype"/>
              </a:rPr>
              <a:t>John Henry</a:t>
            </a:r>
            <a:r>
              <a:rPr lang="en-US" sz="1100" dirty="0">
                <a:solidFill>
                  <a:srgbClr val="1E4B74"/>
                </a:solidFill>
                <a:latin typeface="Palatino Linotype"/>
                <a:ea typeface="Palatino Linotype"/>
                <a:cs typeface="Palatino Linotype"/>
                <a:sym typeface="Palatino Linotype"/>
              </a:rPr>
              <a:t> by Julius Lester</a:t>
            </a:r>
            <a:endParaRPr sz="1100" i="0" u="none" strike="noStrike" cap="none" dirty="0">
              <a:solidFill>
                <a:srgbClr val="1E4B74"/>
              </a:solidFill>
              <a:latin typeface="Palatino Linotype"/>
              <a:ea typeface="Palatino Linotype"/>
              <a:cs typeface="Palatino Linotype"/>
              <a:sym typeface="Palatino Linotype"/>
            </a:endParaRPr>
          </a:p>
        </p:txBody>
      </p:sp>
      <p:sp>
        <p:nvSpPr>
          <p:cNvPr id="223" name="Google Shape;223;p30">
            <a:extLst>
              <a:ext uri="{C183D7F6-B498-43B3-948B-1728B52AA6E4}">
                <adec:decorative xmlns:adec="http://schemas.microsoft.com/office/drawing/2017/decorative" val="1"/>
              </a:ext>
            </a:extLst>
          </p:cNvPr>
          <p:cNvSpPr/>
          <p:nvPr/>
        </p:nvSpPr>
        <p:spPr>
          <a:xfrm>
            <a:off x="434950" y="1268250"/>
            <a:ext cx="5346600" cy="4791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cxnSp>
        <p:nvCxnSpPr>
          <p:cNvPr id="224" name="Google Shape;224;p30">
            <a:extLst>
              <a:ext uri="{C183D7F6-B498-43B3-948B-1728B52AA6E4}">
                <adec:decorative xmlns:adec="http://schemas.microsoft.com/office/drawing/2017/decorative" val="1"/>
              </a:ext>
            </a:extLst>
          </p:cNvPr>
          <p:cNvCxnSpPr>
            <a:endCxn id="225" idx="3"/>
          </p:cNvCxnSpPr>
          <p:nvPr/>
        </p:nvCxnSpPr>
        <p:spPr>
          <a:xfrm rot="10800000" flipH="1">
            <a:off x="2592050" y="2494800"/>
            <a:ext cx="2207700" cy="34800"/>
          </a:xfrm>
          <a:prstGeom prst="straightConnector1">
            <a:avLst/>
          </a:prstGeom>
          <a:noFill/>
          <a:ln w="19050" cap="flat" cmpd="sng">
            <a:solidFill>
              <a:srgbClr val="6E2405"/>
            </a:solidFill>
            <a:prstDash val="solid"/>
            <a:round/>
            <a:headEnd type="none" w="med" len="med"/>
            <a:tailEnd type="none" w="med" len="med"/>
          </a:ln>
        </p:spPr>
      </p:cxnSp>
      <p:sp>
        <p:nvSpPr>
          <p:cNvPr id="226" name="Google Shape;226;p30"/>
          <p:cNvSpPr txBox="1"/>
          <p:nvPr/>
        </p:nvSpPr>
        <p:spPr>
          <a:xfrm>
            <a:off x="4463075" y="1856700"/>
            <a:ext cx="870900" cy="4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6E2405"/>
                </a:solidFill>
                <a:latin typeface="Palatino Linotype"/>
                <a:ea typeface="Palatino Linotype"/>
                <a:cs typeface="Palatino Linotype"/>
                <a:sym typeface="Palatino Linotype"/>
              </a:rPr>
              <a:t>[up]</a:t>
            </a:r>
            <a:endParaRPr b="1">
              <a:solidFill>
                <a:srgbClr val="6E2405"/>
              </a:solidFill>
              <a:latin typeface="Palatino Linotype"/>
              <a:ea typeface="Palatino Linotype"/>
              <a:cs typeface="Palatino Linotype"/>
              <a:sym typeface="Palatino Linotype"/>
            </a:endParaRPr>
          </a:p>
        </p:txBody>
      </p:sp>
      <p:sp>
        <p:nvSpPr>
          <p:cNvPr id="227" name="Google Shape;227;p30">
            <a:extLst>
              <a:ext uri="{C183D7F6-B498-43B3-948B-1728B52AA6E4}">
                <adec:decorative xmlns:adec="http://schemas.microsoft.com/office/drawing/2017/decorative" val="1"/>
              </a:ext>
            </a:extLst>
          </p:cNvPr>
          <p:cNvSpPr/>
          <p:nvPr/>
        </p:nvSpPr>
        <p:spPr>
          <a:xfrm>
            <a:off x="7089100" y="1483675"/>
            <a:ext cx="4265100" cy="1248900"/>
          </a:xfrm>
          <a:prstGeom prst="wedgeRoundRectCallout">
            <a:avLst>
              <a:gd name="adj1" fmla="val 49362"/>
              <a:gd name="adj2" fmla="val 106264"/>
              <a:gd name="adj3" fmla="val 0"/>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1E4B74"/>
              </a:solidFill>
              <a:latin typeface="Palatino Linotype"/>
              <a:ea typeface="Palatino Linotype"/>
              <a:cs typeface="Palatino Linotype"/>
              <a:sym typeface="Palatino Linotype"/>
            </a:endParaRPr>
          </a:p>
        </p:txBody>
      </p:sp>
      <p:sp>
        <p:nvSpPr>
          <p:cNvPr id="228" name="Google Shape;228;p30"/>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Hennessy, 2014</a:t>
            </a:r>
            <a:endParaRPr sz="1100" b="0" i="0" u="none" strike="noStrike" cap="none">
              <a:solidFill>
                <a:srgbClr val="FFFFFF"/>
              </a:solidFill>
              <a:latin typeface="Montserrat"/>
              <a:ea typeface="Montserrat"/>
              <a:cs typeface="Montserrat"/>
              <a:sym typeface="Montserrat"/>
            </a:endParaRPr>
          </a:p>
        </p:txBody>
      </p:sp>
      <p:grpSp>
        <p:nvGrpSpPr>
          <p:cNvPr id="229" name="Google Shape;229;p30">
            <a:extLst>
              <a:ext uri="{C183D7F6-B498-43B3-948B-1728B52AA6E4}">
                <adec:decorative xmlns:adec="http://schemas.microsoft.com/office/drawing/2017/decorative" val="1"/>
              </a:ext>
            </a:extLst>
          </p:cNvPr>
          <p:cNvGrpSpPr/>
          <p:nvPr/>
        </p:nvGrpSpPr>
        <p:grpSpPr>
          <a:xfrm>
            <a:off x="2861050" y="2076750"/>
            <a:ext cx="7500050" cy="3191250"/>
            <a:chOff x="2861050" y="2076750"/>
            <a:chExt cx="7500050" cy="3191250"/>
          </a:xfrm>
        </p:grpSpPr>
        <p:sp>
          <p:nvSpPr>
            <p:cNvPr id="230" name="Google Shape;230;p30"/>
            <p:cNvSpPr/>
            <p:nvPr/>
          </p:nvSpPr>
          <p:spPr>
            <a:xfrm>
              <a:off x="6623100" y="3622900"/>
              <a:ext cx="3738000" cy="1530000"/>
            </a:xfrm>
            <a:prstGeom prst="wedgeRoundRectCallout">
              <a:avLst>
                <a:gd name="adj1" fmla="val 74695"/>
                <a:gd name="adj2" fmla="val -44915"/>
                <a:gd name="adj3" fmla="val 0"/>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1E4B74"/>
                </a:solidFill>
                <a:latin typeface="Palatino Linotype"/>
                <a:ea typeface="Palatino Linotype"/>
                <a:cs typeface="Palatino Linotype"/>
                <a:sym typeface="Palatino Linotype"/>
              </a:endParaRPr>
            </a:p>
          </p:txBody>
        </p:sp>
        <p:sp>
          <p:nvSpPr>
            <p:cNvPr id="231" name="Google Shape;231;p30"/>
            <p:cNvSpPr/>
            <p:nvPr/>
          </p:nvSpPr>
          <p:spPr>
            <a:xfrm>
              <a:off x="3122950" y="2076750"/>
              <a:ext cx="609000" cy="489900"/>
            </a:xfrm>
            <a:prstGeom prst="roundRect">
              <a:avLst>
                <a:gd name="adj" fmla="val 16667"/>
              </a:avLst>
            </a:prstGeom>
            <a:solidFill>
              <a:srgbClr val="3D85C6">
                <a:alpha val="4727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32" name="Google Shape;232;p30"/>
            <p:cNvSpPr/>
            <p:nvPr/>
          </p:nvSpPr>
          <p:spPr>
            <a:xfrm>
              <a:off x="2861050" y="4778100"/>
              <a:ext cx="792900" cy="489900"/>
            </a:xfrm>
            <a:prstGeom prst="roundRect">
              <a:avLst>
                <a:gd name="adj" fmla="val 16667"/>
              </a:avLst>
            </a:prstGeom>
            <a:solidFill>
              <a:srgbClr val="3D85C6">
                <a:alpha val="4727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grpSp>
      <p:sp>
        <p:nvSpPr>
          <p:cNvPr id="8" name="Text Placeholder 7">
            <a:extLst>
              <a:ext uri="{FF2B5EF4-FFF2-40B4-BE49-F238E27FC236}">
                <a16:creationId xmlns:a16="http://schemas.microsoft.com/office/drawing/2014/main" id="{E7280DB7-A554-1778-3250-D268E13D7AF3}"/>
              </a:ext>
            </a:extLst>
          </p:cNvPr>
          <p:cNvSpPr>
            <a:spLocks noGrp="1"/>
          </p:cNvSpPr>
          <p:nvPr>
            <p:ph type="body" idx="2"/>
          </p:nvPr>
        </p:nvSpPr>
        <p:spPr>
          <a:xfrm>
            <a:off x="7089023" y="1483675"/>
            <a:ext cx="4668027" cy="1300785"/>
          </a:xfrm>
        </p:spPr>
        <p:txBody>
          <a:bodyPr/>
          <a:lstStyle/>
          <a:p>
            <a:pPr marL="50800" indent="0" algn="ctr">
              <a:buNone/>
            </a:pPr>
            <a:r>
              <a:rPr lang="en-US" sz="1800" dirty="0">
                <a:solidFill>
                  <a:srgbClr val="1E4B74"/>
                </a:solidFill>
              </a:rPr>
              <a:t>What is the author leaving out in the sentence “The sun wasn't”, and how do you know what’s missing?</a:t>
            </a:r>
          </a:p>
        </p:txBody>
      </p:sp>
      <p:sp>
        <p:nvSpPr>
          <p:cNvPr id="9" name="Text Placeholder 8">
            <a:extLst>
              <a:ext uri="{FF2B5EF4-FFF2-40B4-BE49-F238E27FC236}">
                <a16:creationId xmlns:a16="http://schemas.microsoft.com/office/drawing/2014/main" id="{08190929-0D10-B92A-469E-879E940A854A}"/>
              </a:ext>
            </a:extLst>
          </p:cNvPr>
          <p:cNvSpPr>
            <a:spLocks noGrp="1"/>
          </p:cNvSpPr>
          <p:nvPr>
            <p:ph type="body" idx="3"/>
          </p:nvPr>
        </p:nvSpPr>
        <p:spPr>
          <a:xfrm>
            <a:off x="6623100" y="3843916"/>
            <a:ext cx="4388396" cy="1300786"/>
          </a:xfrm>
        </p:spPr>
        <p:txBody>
          <a:bodyPr/>
          <a:lstStyle/>
          <a:p>
            <a:pPr marL="50800" indent="0" algn="ctr">
              <a:buNone/>
            </a:pPr>
            <a:r>
              <a:rPr lang="en-US" sz="1800" dirty="0">
                <a:solidFill>
                  <a:srgbClr val="1E4B74"/>
                </a:solidFill>
              </a:rPr>
              <a:t>Who is John Henry telling to get up and how does “light to do ‘</a:t>
            </a:r>
            <a:r>
              <a:rPr lang="en-US" sz="1800" dirty="0" err="1">
                <a:solidFill>
                  <a:srgbClr val="1E4B74"/>
                </a:solidFill>
              </a:rPr>
              <a:t>em</a:t>
            </a:r>
            <a:r>
              <a:rPr lang="en-US" sz="1800" dirty="0">
                <a:solidFill>
                  <a:srgbClr val="1E4B74"/>
                </a:solidFill>
              </a:rPr>
              <a:t> by” help us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F1E9ECB8-481C-A6CC-19B9-97094054D97F}"/>
            </a:ext>
          </a:extLst>
        </p:cNvPr>
        <p:cNvGrpSpPr/>
        <p:nvPr/>
      </p:nvGrpSpPr>
      <p:grpSpPr>
        <a:xfrm>
          <a:off x="0" y="0"/>
          <a:ext cx="0" cy="0"/>
          <a:chOff x="0" y="0"/>
          <a:chExt cx="0" cy="0"/>
        </a:xfrm>
      </p:grpSpPr>
      <p:sp>
        <p:nvSpPr>
          <p:cNvPr id="219" name="Title">
            <a:extLst>
              <a:ext uri="{FF2B5EF4-FFF2-40B4-BE49-F238E27FC236}">
                <a16:creationId xmlns:a16="http://schemas.microsoft.com/office/drawing/2014/main" id="{781DB0C2-478A-3A04-99AC-447F9BAD61CB}"/>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Local Coherence &amp; Cohesive Devices (3 of 3)</a:t>
            </a:r>
            <a:endParaRPr sz="3000" dirty="0"/>
          </a:p>
        </p:txBody>
      </p:sp>
      <p:sp>
        <p:nvSpPr>
          <p:cNvPr id="11" name="Content Placeholder 10">
            <a:extLst>
              <a:ext uri="{FF2B5EF4-FFF2-40B4-BE49-F238E27FC236}">
                <a16:creationId xmlns:a16="http://schemas.microsoft.com/office/drawing/2014/main" id="{AF7B45E9-D8B6-749F-5734-5D70A3CAE4BF}"/>
              </a:ext>
            </a:extLst>
          </p:cNvPr>
          <p:cNvSpPr>
            <a:spLocks noGrp="1"/>
          </p:cNvSpPr>
          <p:nvPr>
            <p:ph sz="quarter" idx="11"/>
          </p:nvPr>
        </p:nvSpPr>
        <p:spPr/>
        <p:txBody>
          <a:bodyPr>
            <a:normAutofit/>
          </a:bodyPr>
          <a:lstStyle/>
          <a:p>
            <a:pPr>
              <a:lnSpc>
                <a:spcPct val="135000"/>
              </a:lnSpc>
              <a:spcBef>
                <a:spcPts val="600"/>
              </a:spcBef>
              <a:spcAft>
                <a:spcPts val="1800"/>
              </a:spcAft>
            </a:pPr>
            <a:r>
              <a:rPr lang="en-US" sz="2400" dirty="0">
                <a:solidFill>
                  <a:srgbClr val="1E4B74"/>
                </a:solidFill>
              </a:rPr>
              <a:t>The next morning John Henry was up at sunrise</a:t>
            </a:r>
            <a:r>
              <a:rPr lang="en-US" sz="2400" dirty="0">
                <a:solidFill>
                  <a:srgbClr val="1E4B74"/>
                </a:solidFill>
                <a:uFill>
                  <a:solidFill>
                    <a:srgbClr val="7A2118"/>
                  </a:solidFill>
                </a:uFill>
              </a:rPr>
              <a:t>. </a:t>
            </a:r>
            <a:r>
              <a:rPr lang="en-US" sz="2400" u="sng" dirty="0">
                <a:solidFill>
                  <a:srgbClr val="1E4B74"/>
                </a:solidFill>
                <a:uFill>
                  <a:solidFill>
                    <a:srgbClr val="7A2118"/>
                  </a:solidFill>
                </a:uFill>
              </a:rPr>
              <a:t>The</a:t>
            </a:r>
            <a:r>
              <a:rPr lang="en-US" sz="2400" u="sng" dirty="0">
                <a:solidFill>
                  <a:srgbClr val="1E4B74"/>
                </a:solidFill>
                <a:highlight>
                  <a:srgbClr val="00FF00"/>
                </a:highlight>
                <a:uFill>
                  <a:solidFill>
                    <a:srgbClr val="7A2118"/>
                  </a:solidFill>
                </a:uFill>
              </a:rPr>
              <a:t> sun </a:t>
            </a:r>
            <a:r>
              <a:rPr lang="en-US" sz="2400" u="sng" dirty="0">
                <a:solidFill>
                  <a:srgbClr val="1E4B74"/>
                </a:solidFill>
                <a:uFill>
                  <a:solidFill>
                    <a:srgbClr val="7A2118"/>
                  </a:solidFill>
                </a:uFill>
              </a:rPr>
              <a:t>wasn't.</a:t>
            </a:r>
            <a:r>
              <a:rPr lang="en-US" sz="2400" dirty="0">
                <a:solidFill>
                  <a:srgbClr val="1E4B74"/>
                </a:solidFill>
                <a:uFill>
                  <a:solidFill>
                    <a:srgbClr val="7A2118"/>
                  </a:solidFill>
                </a:uFill>
              </a:rPr>
              <a:t> </a:t>
            </a:r>
            <a:r>
              <a:rPr lang="en-US" sz="2400" dirty="0">
                <a:solidFill>
                  <a:srgbClr val="1E4B74"/>
                </a:solidFill>
              </a:rPr>
              <a:t>He was tired and had decided to sleep in. John Henry wasn't going to have none of that. He hollered up into the sky, “Get up from there! I got things to do and I need</a:t>
            </a:r>
            <a:r>
              <a:rPr lang="en-US" sz="2400" dirty="0">
                <a:solidFill>
                  <a:srgbClr val="1E4B74"/>
                </a:solidFill>
                <a:highlight>
                  <a:srgbClr val="00FF00"/>
                </a:highlight>
              </a:rPr>
              <a:t> light </a:t>
            </a:r>
            <a:r>
              <a:rPr lang="en-US" sz="2400" dirty="0">
                <a:solidFill>
                  <a:srgbClr val="1E4B74"/>
                </a:solidFill>
              </a:rPr>
              <a:t>to do '</a:t>
            </a:r>
            <a:r>
              <a:rPr lang="en-US" sz="2400" dirty="0" err="1">
                <a:solidFill>
                  <a:srgbClr val="1E4B74"/>
                </a:solidFill>
              </a:rPr>
              <a:t>em</a:t>
            </a:r>
            <a:r>
              <a:rPr lang="en-US" sz="2400" dirty="0">
                <a:solidFill>
                  <a:srgbClr val="1E4B74"/>
                </a:solidFill>
              </a:rPr>
              <a:t> by.”</a:t>
            </a:r>
          </a:p>
          <a:p>
            <a:pPr algn="r">
              <a:lnSpc>
                <a:spcPct val="125000"/>
              </a:lnSpc>
              <a:spcBef>
                <a:spcPts val="600"/>
              </a:spcBef>
              <a:spcAft>
                <a:spcPts val="1800"/>
              </a:spcAft>
            </a:pPr>
            <a:r>
              <a:rPr lang="en-US" sz="1800" dirty="0">
                <a:solidFill>
                  <a:srgbClr val="1E4B74"/>
                </a:solidFill>
                <a:latin typeface="Palatino Linotype"/>
                <a:ea typeface="Palatino Linotype"/>
                <a:cs typeface="Palatino Linotype"/>
                <a:sym typeface="Palatino Linotype"/>
              </a:rPr>
              <a:t>Excerpt from </a:t>
            </a:r>
            <a:r>
              <a:rPr lang="en-US" sz="1800" i="1" dirty="0">
                <a:solidFill>
                  <a:srgbClr val="1E4B74"/>
                </a:solidFill>
                <a:latin typeface="Palatino Linotype"/>
                <a:ea typeface="Palatino Linotype"/>
                <a:cs typeface="Palatino Linotype"/>
                <a:sym typeface="Palatino Linotype"/>
              </a:rPr>
              <a:t>John Henry</a:t>
            </a:r>
            <a:r>
              <a:rPr lang="en-US" sz="1800" dirty="0">
                <a:solidFill>
                  <a:srgbClr val="1E4B74"/>
                </a:solidFill>
                <a:latin typeface="Palatino Linotype"/>
                <a:ea typeface="Palatino Linotype"/>
                <a:cs typeface="Palatino Linotype"/>
                <a:sym typeface="Palatino Linotype"/>
              </a:rPr>
              <a:t> by Julius Lester</a:t>
            </a:r>
            <a:endParaRPr lang="en-US" sz="1800" i="0" u="none" strike="noStrike" cap="none" dirty="0">
              <a:solidFill>
                <a:srgbClr val="1E4B74"/>
              </a:solidFill>
              <a:latin typeface="Palatino Linotype"/>
              <a:ea typeface="Palatino Linotype"/>
              <a:cs typeface="Palatino Linotype"/>
              <a:sym typeface="Palatino Linotype"/>
            </a:endParaRPr>
          </a:p>
        </p:txBody>
      </p:sp>
      <p:sp>
        <p:nvSpPr>
          <p:cNvPr id="15" name="Text Placeholder 14">
            <a:extLst>
              <a:ext uri="{FF2B5EF4-FFF2-40B4-BE49-F238E27FC236}">
                <a16:creationId xmlns:a16="http://schemas.microsoft.com/office/drawing/2014/main" id="{4C755DBA-BE1D-2E57-DD53-91DF3EA5B85D}"/>
              </a:ext>
            </a:extLst>
          </p:cNvPr>
          <p:cNvSpPr>
            <a:spLocks noGrp="1"/>
          </p:cNvSpPr>
          <p:nvPr>
            <p:ph type="body" sz="quarter" idx="15"/>
          </p:nvPr>
        </p:nvSpPr>
        <p:spPr>
          <a:xfrm>
            <a:off x="3457371" y="1550432"/>
            <a:ext cx="877548" cy="621507"/>
          </a:xfrm>
        </p:spPr>
        <p:txBody>
          <a:bodyPr>
            <a:normAutofit/>
          </a:bodyPr>
          <a:lstStyle/>
          <a:p>
            <a:r>
              <a:rPr lang="en-US" sz="2000" dirty="0">
                <a:solidFill>
                  <a:srgbClr val="7A2118"/>
                </a:solidFill>
                <a:latin typeface="Montserrat" panose="00000500000000000000" pitchFamily="2" charset="0"/>
              </a:rPr>
              <a:t>[up]</a:t>
            </a:r>
          </a:p>
        </p:txBody>
      </p:sp>
      <p:sp>
        <p:nvSpPr>
          <p:cNvPr id="12" name="Text Placeholder 11">
            <a:extLst>
              <a:ext uri="{FF2B5EF4-FFF2-40B4-BE49-F238E27FC236}">
                <a16:creationId xmlns:a16="http://schemas.microsoft.com/office/drawing/2014/main" id="{E1142AC8-25CA-82BD-8B8C-A721150DBA97}"/>
              </a:ext>
            </a:extLst>
          </p:cNvPr>
          <p:cNvSpPr>
            <a:spLocks noGrp="1"/>
          </p:cNvSpPr>
          <p:nvPr>
            <p:ph type="body" sz="quarter" idx="12"/>
          </p:nvPr>
        </p:nvSpPr>
        <p:spPr>
          <a:xfrm>
            <a:off x="6074230" y="1297780"/>
            <a:ext cx="5009696" cy="1569811"/>
          </a:xfrm>
          <a:prstGeom prst="wedgeRectCallout">
            <a:avLst>
              <a:gd name="adj1" fmla="val 49380"/>
              <a:gd name="adj2" fmla="val 119424"/>
            </a:avLst>
          </a:prstGeom>
          <a:solidFill>
            <a:srgbClr val="FFC000"/>
          </a:solidFill>
        </p:spPr>
        <p:txBody>
          <a:bodyPr>
            <a:normAutofit/>
          </a:bodyPr>
          <a:lstStyle/>
          <a:p>
            <a:r>
              <a:rPr lang="en-US" sz="2000" dirty="0">
                <a:solidFill>
                  <a:srgbClr val="1E4B74"/>
                </a:solidFill>
              </a:rPr>
              <a:t>What is the author leaving out in the sentence “The sun wasn't”, and how do you know what’s missing?</a:t>
            </a:r>
          </a:p>
        </p:txBody>
      </p:sp>
      <p:sp>
        <p:nvSpPr>
          <p:cNvPr id="13" name="Text Placeholder 12">
            <a:extLst>
              <a:ext uri="{FF2B5EF4-FFF2-40B4-BE49-F238E27FC236}">
                <a16:creationId xmlns:a16="http://schemas.microsoft.com/office/drawing/2014/main" id="{527EF982-154D-D44A-E2A7-6525E546C782}"/>
              </a:ext>
            </a:extLst>
          </p:cNvPr>
          <p:cNvSpPr>
            <a:spLocks noGrp="1"/>
          </p:cNvSpPr>
          <p:nvPr>
            <p:ph type="body" sz="quarter" idx="13"/>
          </p:nvPr>
        </p:nvSpPr>
        <p:spPr>
          <a:xfrm>
            <a:off x="6074230" y="4201886"/>
            <a:ext cx="4331832" cy="1318419"/>
          </a:xfrm>
          <a:prstGeom prst="wedgeRectCallout">
            <a:avLst>
              <a:gd name="adj1" fmla="val 80951"/>
              <a:gd name="adj2" fmla="val -45217"/>
            </a:avLst>
          </a:prstGeom>
          <a:solidFill>
            <a:srgbClr val="FFC000"/>
          </a:solidFill>
        </p:spPr>
        <p:txBody>
          <a:bodyPr>
            <a:normAutofit/>
          </a:bodyPr>
          <a:lstStyle/>
          <a:p>
            <a:r>
              <a:rPr lang="en-US" sz="2000" dirty="0">
                <a:solidFill>
                  <a:srgbClr val="1E4B74"/>
                </a:solidFill>
              </a:rPr>
              <a:t>Who is John Henry telling to get up and how does “light to do ‘</a:t>
            </a:r>
            <a:r>
              <a:rPr lang="en-US" sz="2000" dirty="0" err="1">
                <a:solidFill>
                  <a:srgbClr val="1E4B74"/>
                </a:solidFill>
              </a:rPr>
              <a:t>em</a:t>
            </a:r>
            <a:r>
              <a:rPr lang="en-US" sz="2000" dirty="0">
                <a:solidFill>
                  <a:srgbClr val="1E4B74"/>
                </a:solidFill>
              </a:rPr>
              <a:t> by” help us know?</a:t>
            </a:r>
          </a:p>
        </p:txBody>
      </p:sp>
      <p:sp>
        <p:nvSpPr>
          <p:cNvPr id="14" name="Text Placeholder 13">
            <a:extLst>
              <a:ext uri="{FF2B5EF4-FFF2-40B4-BE49-F238E27FC236}">
                <a16:creationId xmlns:a16="http://schemas.microsoft.com/office/drawing/2014/main" id="{760B59C9-1795-C1E1-5AB9-3B04C07DB838}"/>
              </a:ext>
            </a:extLst>
          </p:cNvPr>
          <p:cNvSpPr>
            <a:spLocks noGrp="1"/>
          </p:cNvSpPr>
          <p:nvPr>
            <p:ph type="body" sz="quarter" idx="14"/>
          </p:nvPr>
        </p:nvSpPr>
        <p:spPr/>
        <p:txBody>
          <a:bodyPr>
            <a:normAutofit fontScale="55000" lnSpcReduction="20000"/>
          </a:bodyPr>
          <a:lstStyle/>
          <a:p>
            <a:r>
              <a:rPr lang="en-US" dirty="0"/>
              <a:t>Hennessy, 2014</a:t>
            </a:r>
          </a:p>
        </p:txBody>
      </p:sp>
    </p:spTree>
    <p:extLst>
      <p:ext uri="{BB962C8B-B14F-4D97-AF65-F5344CB8AC3E}">
        <p14:creationId xmlns:p14="http://schemas.microsoft.com/office/powerpoint/2010/main" val="267493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Apply Your Knowledge</a:t>
            </a:r>
            <a:endParaRPr sz="3000" dirty="0"/>
          </a:p>
        </p:txBody>
      </p:sp>
      <p:sp>
        <p:nvSpPr>
          <p:cNvPr id="239" name="Google Shape;239;p31"/>
          <p:cNvSpPr txBox="1">
            <a:spLocks noGrp="1"/>
          </p:cNvSpPr>
          <p:nvPr>
            <p:ph type="body" idx="1"/>
          </p:nvPr>
        </p:nvSpPr>
        <p:spPr>
          <a:xfrm>
            <a:off x="1294350" y="1265999"/>
            <a:ext cx="9603300" cy="4773853"/>
          </a:xfrm>
          <a:prstGeom prst="rect">
            <a:avLst/>
          </a:prstGeom>
        </p:spPr>
        <p:txBody>
          <a:bodyPr spcFirstLastPara="1" wrap="square" lIns="91425" tIns="45700" rIns="822950" bIns="45700" anchor="t" anchorCtr="0">
            <a:noAutofit/>
          </a:bodyPr>
          <a:lstStyle/>
          <a:p>
            <a:pPr marL="0" lvl="0" indent="457200" algn="l" rtl="0">
              <a:lnSpc>
                <a:spcPct val="150000"/>
              </a:lnSpc>
              <a:spcBef>
                <a:spcPts val="1000"/>
              </a:spcBef>
              <a:spcAft>
                <a:spcPts val="0"/>
              </a:spcAft>
              <a:buNone/>
            </a:pPr>
            <a:r>
              <a:rPr lang="en-US" sz="1800" dirty="0">
                <a:solidFill>
                  <a:srgbClr val="1E4B74"/>
                </a:solidFill>
              </a:rPr>
              <a:t>John Henry decided it was time for him to go on down the big road. He went home and told his mama and daddy good-bye.</a:t>
            </a:r>
            <a:endParaRPr sz="1800" dirty="0">
              <a:solidFill>
                <a:srgbClr val="1E4B74"/>
              </a:solidFill>
            </a:endParaRPr>
          </a:p>
          <a:p>
            <a:pPr marL="0" lvl="0" indent="457200" algn="l" rtl="0">
              <a:lnSpc>
                <a:spcPct val="150000"/>
              </a:lnSpc>
              <a:spcBef>
                <a:spcPts val="1000"/>
              </a:spcBef>
              <a:spcAft>
                <a:spcPts val="0"/>
              </a:spcAft>
              <a:buNone/>
            </a:pPr>
            <a:r>
              <a:rPr lang="en-US" sz="1800" dirty="0">
                <a:solidFill>
                  <a:srgbClr val="1E4B74"/>
                </a:solidFill>
              </a:rPr>
              <a:t>His daddy said, “You got to have something to make your way in the world with, Son. These belonged to your grandaddy.” And he gave him two twenty-pound sledgehammers with four-foot handles made of whale bone.</a:t>
            </a:r>
            <a:endParaRPr sz="1800" dirty="0">
              <a:solidFill>
                <a:srgbClr val="1E4B74"/>
              </a:solidFill>
            </a:endParaRPr>
          </a:p>
          <a:p>
            <a:pPr marL="0" lvl="0" indent="457200" algn="l" rtl="0">
              <a:lnSpc>
                <a:spcPct val="150000"/>
              </a:lnSpc>
              <a:spcBef>
                <a:spcPts val="1000"/>
              </a:spcBef>
              <a:spcAft>
                <a:spcPts val="0"/>
              </a:spcAft>
              <a:buNone/>
            </a:pPr>
            <a:r>
              <a:rPr lang="en-US" sz="1800" dirty="0">
                <a:solidFill>
                  <a:srgbClr val="1E4B74"/>
                </a:solidFill>
              </a:rPr>
              <a:t>A day or so later John Henry saw a crew building a road. At least, that’s what they were doing until they came on a boulder right smack-dab where the road was supposed to go. This was no ordinary boulder. It was as hard as anger and so big around, it took half a week for a tall man to walk from one side to the other.</a:t>
            </a:r>
          </a:p>
          <a:p>
            <a:pPr marL="0" indent="457200" algn="r">
              <a:lnSpc>
                <a:spcPct val="150000"/>
              </a:lnSpc>
            </a:pPr>
            <a:r>
              <a:rPr lang="en-US" sz="1600" dirty="0">
                <a:solidFill>
                  <a:srgbClr val="1E4B74"/>
                </a:solidFill>
              </a:rPr>
              <a:t>Excerpt from </a:t>
            </a:r>
            <a:r>
              <a:rPr lang="en-US" sz="1600" i="1" dirty="0">
                <a:solidFill>
                  <a:srgbClr val="1E4B74"/>
                </a:solidFill>
              </a:rPr>
              <a:t>John Henry</a:t>
            </a:r>
            <a:r>
              <a:rPr lang="en-US" sz="1600" dirty="0">
                <a:solidFill>
                  <a:srgbClr val="1E4B74"/>
                </a:solidFill>
              </a:rPr>
              <a:t> by Julius Lester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a:t>Adapting to Student Needs</a:t>
            </a:r>
            <a:endParaRPr/>
          </a:p>
        </p:txBody>
      </p:sp>
      <p:sp>
        <p:nvSpPr>
          <p:cNvPr id="247" name="Google Shape;247;p32"/>
          <p:cNvSpPr txBox="1">
            <a:spLocks noGrp="1"/>
          </p:cNvSpPr>
          <p:nvPr>
            <p:ph type="body" idx="1"/>
          </p:nvPr>
        </p:nvSpPr>
        <p:spPr>
          <a:xfrm>
            <a:off x="146292" y="1430627"/>
            <a:ext cx="11890200" cy="4557726"/>
          </a:xfrm>
          <a:prstGeom prst="rect">
            <a:avLst/>
          </a:prstGeom>
        </p:spPr>
        <p:txBody>
          <a:bodyPr spcFirstLastPara="1" wrap="square" lIns="91425" tIns="45700" rIns="82295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1E4B74"/>
                </a:solidFill>
              </a:rPr>
              <a:t>All students need the specific syntactic and semantic knowledge as well as the content specific background knowledge required to make sense of the text they are reading.</a:t>
            </a:r>
            <a:endParaRPr sz="2400" dirty="0">
              <a:solidFill>
                <a:srgbClr val="1E4B74"/>
              </a:solidFill>
            </a:endParaRPr>
          </a:p>
          <a:p>
            <a:pPr marL="457200" lvl="0" indent="-381000" algn="l" rtl="0">
              <a:lnSpc>
                <a:spcPct val="100000"/>
              </a:lnSpc>
              <a:spcBef>
                <a:spcPts val="3600"/>
              </a:spcBef>
              <a:spcAft>
                <a:spcPts val="0"/>
              </a:spcAft>
              <a:buClr>
                <a:srgbClr val="1E4B74"/>
              </a:buClr>
              <a:buSzPts val="2400"/>
              <a:buChar char="•"/>
            </a:pPr>
            <a:r>
              <a:rPr lang="en-US" sz="2400" dirty="0">
                <a:solidFill>
                  <a:srgbClr val="1E4B74"/>
                </a:solidFill>
              </a:rPr>
              <a:t>Multilingual learners may need visual supports or explicit explanations when their linguistic and/or cultural knowledge is different from the text.</a:t>
            </a:r>
            <a:endParaRPr sz="2400" dirty="0">
              <a:solidFill>
                <a:srgbClr val="1E4B74"/>
              </a:solidFill>
            </a:endParaRPr>
          </a:p>
          <a:p>
            <a:pPr marL="457200" lvl="0" indent="-381000" algn="l" rtl="0">
              <a:lnSpc>
                <a:spcPct val="100000"/>
              </a:lnSpc>
              <a:spcBef>
                <a:spcPts val="0"/>
              </a:spcBef>
              <a:spcAft>
                <a:spcPts val="0"/>
              </a:spcAft>
              <a:buClr>
                <a:srgbClr val="1E4B74"/>
              </a:buClr>
              <a:buSzPts val="2400"/>
              <a:buChar char="•"/>
            </a:pPr>
            <a:r>
              <a:rPr lang="en-US" sz="2400" dirty="0">
                <a:solidFill>
                  <a:srgbClr val="1E4B74"/>
                </a:solidFill>
              </a:rPr>
              <a:t>Students with disabilities may need more scaffolding to retrieve knowledge from their working or long-term memory in order to make connections.</a:t>
            </a:r>
            <a:endParaRPr sz="2400" dirty="0">
              <a:solidFill>
                <a:srgbClr val="1E4B74"/>
              </a:solidFill>
            </a:endParaRPr>
          </a:p>
          <a:p>
            <a:pPr marL="457200" lvl="0" indent="-381000" algn="l" rtl="0">
              <a:lnSpc>
                <a:spcPct val="100000"/>
              </a:lnSpc>
              <a:spcBef>
                <a:spcPts val="0"/>
              </a:spcBef>
              <a:spcAft>
                <a:spcPts val="0"/>
              </a:spcAft>
              <a:buClr>
                <a:srgbClr val="1E4B74"/>
              </a:buClr>
              <a:buSzPts val="2400"/>
              <a:buChar char="•"/>
            </a:pPr>
            <a:r>
              <a:rPr lang="en-US" sz="2400" dirty="0">
                <a:solidFill>
                  <a:srgbClr val="1E4B74"/>
                </a:solidFill>
              </a:rPr>
              <a:t>Dialect speakers whose linguistic and/or cultural knowledge is different from the text may benefit from explicit explanations.</a:t>
            </a:r>
            <a:endParaRPr dirty="0"/>
          </a:p>
        </p:txBody>
      </p:sp>
      <p:sp>
        <p:nvSpPr>
          <p:cNvPr id="2" name="Text Placeholder 1">
            <a:extLst>
              <a:ext uri="{FF2B5EF4-FFF2-40B4-BE49-F238E27FC236}">
                <a16:creationId xmlns:a16="http://schemas.microsoft.com/office/drawing/2014/main" id="{83AC8F73-BD51-C78F-4689-7659D612709B}"/>
              </a:ext>
            </a:extLst>
          </p:cNvPr>
          <p:cNvSpPr>
            <a:spLocks noGrp="1"/>
          </p:cNvSpPr>
          <p:nvPr>
            <p:ph type="body" idx="2"/>
          </p:nvPr>
        </p:nvSpPr>
        <p:spPr>
          <a:xfrm>
            <a:off x="8291781" y="6122775"/>
            <a:ext cx="2743201" cy="365100"/>
          </a:xfrm>
        </p:spPr>
        <p:txBody>
          <a:bodyPr rIns="91440"/>
          <a:lstStyle/>
          <a:p>
            <a:pPr marL="25400" indent="0" algn="r">
              <a:buNone/>
            </a:pPr>
            <a:r>
              <a:rPr lang="en-US" sz="2000" dirty="0">
                <a:solidFill>
                  <a:schemeClr val="bg1"/>
                </a:solidFill>
                <a:latin typeface="Montserrat" panose="00000500000000000000" pitchFamily="2" charset="0"/>
              </a:rPr>
              <a:t>Hennessy, 2014</a:t>
            </a:r>
          </a:p>
        </p:txBody>
      </p:sp>
      <p:sp>
        <p:nvSpPr>
          <p:cNvPr id="248" name="Google Shape;248;p3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Thanks for participating!</a:t>
            </a:r>
            <a:endParaRPr sz="3600" dirty="0"/>
          </a:p>
        </p:txBody>
      </p:sp>
      <p:sp>
        <p:nvSpPr>
          <p:cNvPr id="5" name="Google Shape;257;p33">
            <a:extLst>
              <a:ext uri="{FF2B5EF4-FFF2-40B4-BE49-F238E27FC236}">
                <a16:creationId xmlns:a16="http://schemas.microsoft.com/office/drawing/2014/main" id="{A148C098-D3D5-39B2-0F3E-37219CB19152}"/>
              </a:ext>
            </a:extLst>
          </p:cNvPr>
          <p:cNvSpPr>
            <a:spLocks noGrp="1"/>
          </p:cNvSpPr>
          <p:nvPr>
            <p:ph type="body" idx="1"/>
          </p:nvPr>
        </p:nvSpPr>
        <p:spPr>
          <a:xfrm>
            <a:off x="1106924" y="2240898"/>
            <a:ext cx="2157984" cy="2249424"/>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000" dirty="0">
                <a:solidFill>
                  <a:srgbClr val="FFC000"/>
                </a:solidFill>
                <a:latin typeface="Palatino Linotype"/>
                <a:ea typeface="Palatino Linotype"/>
                <a:cs typeface="Palatino Linotype"/>
                <a:sym typeface="Palatino Linotype"/>
              </a:rPr>
              <a:t>Add</a:t>
            </a:r>
            <a:br>
              <a:rPr lang="en-US" sz="3000" dirty="0">
                <a:solidFill>
                  <a:srgbClr val="FFC000"/>
                </a:solidFill>
                <a:latin typeface="Palatino Linotype"/>
                <a:ea typeface="Palatino Linotype"/>
                <a:cs typeface="Palatino Linotype"/>
                <a:sym typeface="Palatino Linotype"/>
              </a:rPr>
            </a:br>
            <a:r>
              <a:rPr lang="en-US" sz="3000" dirty="0">
                <a:solidFill>
                  <a:srgbClr val="FFC000"/>
                </a:solidFill>
                <a:latin typeface="Palatino Linotype"/>
                <a:ea typeface="Palatino Linotype"/>
                <a:cs typeface="Palatino Linotype"/>
                <a:sym typeface="Palatino Linotype"/>
              </a:rPr>
              <a:t>QR Code</a:t>
            </a:r>
            <a:endParaRPr sz="3000" dirty="0">
              <a:solidFill>
                <a:srgbClr val="FFC000"/>
              </a:solidFill>
              <a:latin typeface="Palatino Linotype"/>
              <a:ea typeface="Palatino Linotype"/>
              <a:cs typeface="Palatino Linotype"/>
              <a:sym typeface="Palatino Linotype"/>
            </a:endParaRPr>
          </a:p>
        </p:txBody>
      </p:sp>
      <p:sp>
        <p:nvSpPr>
          <p:cNvPr id="3" name="Text Placeholder 2">
            <a:extLst>
              <a:ext uri="{FF2B5EF4-FFF2-40B4-BE49-F238E27FC236}">
                <a16:creationId xmlns:a16="http://schemas.microsoft.com/office/drawing/2014/main" id="{FD89BB43-F28E-2E46-7DC8-D450323DBCAB}"/>
              </a:ext>
            </a:extLst>
          </p:cNvPr>
          <p:cNvSpPr>
            <a:spLocks noGrp="1"/>
          </p:cNvSpPr>
          <p:nvPr>
            <p:ph type="body" idx="2"/>
          </p:nvPr>
        </p:nvSpPr>
        <p:spPr/>
        <p:txBody>
          <a:bodyPr/>
          <a:lstStyle/>
          <a:p>
            <a:endParaRPr lang="en-US"/>
          </a:p>
        </p:txBody>
      </p:sp>
      <p:pic>
        <p:nvPicPr>
          <p:cNvPr id="258" name="Google Shape;258;p33" descr="A screenshot of the NJ Department of Education’s upcoming free SISEP online learning modules, labeled &quot;coming soon&quot;.&#10;"/>
          <p:cNvPicPr preferRelativeResize="0"/>
          <p:nvPr/>
        </p:nvPicPr>
        <p:blipFill>
          <a:blip r:embed="rId3">
            <a:alphaModFix/>
          </a:blip>
          <a:stretch>
            <a:fillRect/>
          </a:stretch>
        </p:blipFill>
        <p:spPr>
          <a:xfrm>
            <a:off x="4646100" y="1284675"/>
            <a:ext cx="6079299" cy="4619700"/>
          </a:xfrm>
          <a:prstGeom prst="rect">
            <a:avLst/>
          </a:prstGeom>
          <a:noFill/>
          <a:ln>
            <a:noFill/>
          </a:ln>
        </p:spPr>
      </p:pic>
      <p:sp>
        <p:nvSpPr>
          <p:cNvPr id="259" name="Google Shape;259;p33"/>
          <p:cNvSpPr/>
          <p:nvPr/>
        </p:nvSpPr>
        <p:spPr>
          <a:xfrm rot="-1486466">
            <a:off x="5130603" y="3283571"/>
            <a:ext cx="5096565" cy="547122"/>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Palatino Linotype"/>
                <a:ea typeface="Palatino Linotype"/>
                <a:cs typeface="Palatino Linotype"/>
                <a:sym typeface="Palatino Linotype"/>
              </a:rPr>
              <a:t>Coming Soon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4"/>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Next Session in the PLC Series</a:t>
            </a:r>
            <a:endParaRPr sz="3000" dirty="0"/>
          </a:p>
        </p:txBody>
      </p:sp>
      <p:sp>
        <p:nvSpPr>
          <p:cNvPr id="265" name="Google Shape;265;p34"/>
          <p:cNvSpPr txBox="1">
            <a:spLocks noGrp="1"/>
          </p:cNvSpPr>
          <p:nvPr>
            <p:ph type="body" idx="1"/>
          </p:nvPr>
        </p:nvSpPr>
        <p:spPr>
          <a:xfrm>
            <a:off x="1197150" y="1482775"/>
            <a:ext cx="9731100" cy="4482600"/>
          </a:xfrm>
          <a:prstGeom prst="rect">
            <a:avLst/>
          </a:prstGeom>
          <a:noFill/>
          <a:ln>
            <a:noFill/>
          </a:ln>
        </p:spPr>
        <p:txBody>
          <a:bodyPr spcFirstLastPara="1" wrap="square" lIns="91425" tIns="45700" rIns="822950" bIns="45700" anchor="t" anchorCtr="0">
            <a:noAutofit/>
          </a:bodyPr>
          <a:lstStyle/>
          <a:p>
            <a:pPr marL="0" lvl="0" indent="0" algn="ctr" rtl="0">
              <a:lnSpc>
                <a:spcPct val="108000"/>
              </a:lnSpc>
              <a:spcBef>
                <a:spcPts val="1000"/>
              </a:spcBef>
              <a:spcAft>
                <a:spcPts val="0"/>
              </a:spcAft>
              <a:buSzPts val="3200"/>
              <a:buNone/>
            </a:pPr>
            <a:r>
              <a:rPr lang="en-US" sz="2400" b="1" dirty="0">
                <a:solidFill>
                  <a:srgbClr val="1E4B74"/>
                </a:solidFill>
              </a:rPr>
              <a:t>Session 8 Text Structures &amp; Comprehension Strategies</a:t>
            </a:r>
            <a:endParaRPr sz="2400" dirty="0">
              <a:solidFill>
                <a:srgbClr val="1E4B74"/>
              </a:solidFill>
            </a:endParaRPr>
          </a:p>
          <a:p>
            <a:pPr marL="0" lvl="0" indent="0" algn="ctr" rtl="0">
              <a:lnSpc>
                <a:spcPct val="108000"/>
              </a:lnSpc>
              <a:spcBef>
                <a:spcPts val="3600"/>
              </a:spcBef>
              <a:spcAft>
                <a:spcPts val="0"/>
              </a:spcAft>
              <a:buSzPts val="3200"/>
              <a:buNone/>
            </a:pPr>
            <a:r>
              <a:rPr lang="en-US" sz="2400" dirty="0">
                <a:solidFill>
                  <a:srgbClr val="1E4B74"/>
                </a:solidFill>
              </a:rPr>
              <a:t>Date: [Add Date]</a:t>
            </a:r>
            <a:endParaRPr sz="2400" dirty="0">
              <a:solidFill>
                <a:srgbClr val="1E4B74"/>
              </a:solidFill>
            </a:endParaRPr>
          </a:p>
          <a:p>
            <a:pPr marL="0" lvl="0" indent="0" algn="ctr" rtl="0">
              <a:lnSpc>
                <a:spcPct val="108000"/>
              </a:lnSpc>
              <a:spcBef>
                <a:spcPts val="0"/>
              </a:spcBef>
              <a:spcAft>
                <a:spcPts val="0"/>
              </a:spcAft>
              <a:buSzPts val="3200"/>
              <a:buNone/>
            </a:pPr>
            <a:r>
              <a:rPr lang="en-US" sz="2400" dirty="0">
                <a:solidFill>
                  <a:srgbClr val="1E4B74"/>
                </a:solidFill>
              </a:rPr>
              <a:t>Time: [Add Time]</a:t>
            </a:r>
            <a:endParaRPr sz="2400" dirty="0">
              <a:solidFill>
                <a:srgbClr val="1E4B7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References</a:t>
            </a:r>
            <a:endParaRPr sz="3000" dirty="0"/>
          </a:p>
        </p:txBody>
      </p:sp>
      <p:sp>
        <p:nvSpPr>
          <p:cNvPr id="273" name="Google Shape;273;p35"/>
          <p:cNvSpPr txBox="1">
            <a:spLocks noGrp="1"/>
          </p:cNvSpPr>
          <p:nvPr>
            <p:ph type="body" idx="1"/>
          </p:nvPr>
        </p:nvSpPr>
        <p:spPr>
          <a:xfrm>
            <a:off x="680925" y="1373100"/>
            <a:ext cx="11337000" cy="4111800"/>
          </a:xfrm>
          <a:prstGeom prst="rect">
            <a:avLst/>
          </a:prstGeom>
        </p:spPr>
        <p:txBody>
          <a:bodyPr spcFirstLastPara="1" wrap="square" lIns="91425" tIns="45700" rIns="822950" bIns="45700" anchor="t" anchorCtr="0">
            <a:normAutofit/>
          </a:bodyPr>
          <a:lstStyle/>
          <a:p>
            <a:pPr marL="457200" lvl="0" indent="-514350" algn="l" rtl="0">
              <a:spcBef>
                <a:spcPts val="1000"/>
              </a:spcBef>
              <a:spcAft>
                <a:spcPts val="0"/>
              </a:spcAft>
              <a:buClr>
                <a:schemeClr val="dk1"/>
              </a:buClr>
              <a:buSzPts val="3600"/>
              <a:buFont typeface="Arial"/>
              <a:buNone/>
            </a:pPr>
            <a:r>
              <a:rPr lang="en-US" sz="1800" dirty="0"/>
              <a:t>Hennessy, N. L. (2021). </a:t>
            </a:r>
            <a:r>
              <a:rPr lang="en-US" sz="1800" i="1" dirty="0"/>
              <a:t>The reading comprehension blueprint: Helping students make meaning from text</a:t>
            </a:r>
            <a:r>
              <a:rPr lang="en-US" sz="1800" dirty="0"/>
              <a:t>. Paul Brookes Publishing Co.</a:t>
            </a:r>
            <a:endParaRPr sz="1800" dirty="0"/>
          </a:p>
          <a:p>
            <a:pPr indent="-514350">
              <a:buSzPts val="3600"/>
            </a:pPr>
            <a:r>
              <a:rPr lang="en-US" sz="1800" dirty="0"/>
              <a:t>Language and Reading Research Consortium. (2018). The dimensionality of inference making: Are local and global inferences distinguishable? </a:t>
            </a:r>
            <a:r>
              <a:rPr lang="en-US" sz="1800" i="1" dirty="0"/>
              <a:t>Scientific Studies in Reading</a:t>
            </a:r>
            <a:r>
              <a:rPr lang="en-US" sz="1800" dirty="0"/>
              <a:t>, 22(2), pp. 117–136.</a:t>
            </a:r>
            <a:endParaRPr sz="1800" dirty="0"/>
          </a:p>
          <a:p>
            <a:pPr marL="457200" lvl="0" indent="-514350" algn="l" rtl="0">
              <a:spcBef>
                <a:spcPts val="1000"/>
              </a:spcBef>
              <a:spcAft>
                <a:spcPts val="0"/>
              </a:spcAft>
              <a:buClr>
                <a:schemeClr val="dk1"/>
              </a:buClr>
              <a:buSzPts val="3600"/>
              <a:buFont typeface="Arial"/>
              <a:buNone/>
            </a:pPr>
            <a:r>
              <a:rPr lang="en-US" sz="1800" dirty="0"/>
              <a:t>Lester, J. (1994). </a:t>
            </a:r>
            <a:r>
              <a:rPr lang="en-US" sz="1800" i="1" dirty="0"/>
              <a:t>John Henry</a:t>
            </a:r>
            <a:r>
              <a:rPr lang="en-US" sz="1800" dirty="0"/>
              <a:t>. Dial Books.</a:t>
            </a:r>
            <a:endParaRPr sz="1800" dirty="0"/>
          </a:p>
          <a:p>
            <a:pPr marL="457200" lvl="0" indent="-514350" algn="l" rtl="0">
              <a:spcBef>
                <a:spcPts val="1000"/>
              </a:spcBef>
              <a:spcAft>
                <a:spcPts val="0"/>
              </a:spcAft>
              <a:buClr>
                <a:schemeClr val="dk1"/>
              </a:buClr>
              <a:buSzPts val="3600"/>
              <a:buFont typeface="Arial"/>
              <a:buNone/>
            </a:pPr>
            <a:r>
              <a:rPr lang="en-US" sz="1800" dirty="0"/>
              <a:t>Scarborough, H. S. (2001). Connecting early language and literacy to later reading (dis)abilities: Evidence, theory, and practice. In S. Neuman &amp; D. Dickinson (Eds.), </a:t>
            </a:r>
            <a:r>
              <a:rPr lang="en-US" sz="1800" i="1" dirty="0"/>
              <a:t>Handbook for research in early literacy </a:t>
            </a:r>
            <a:r>
              <a:rPr lang="en-US" sz="1800" dirty="0"/>
              <a:t>(pp. 97–110). New York, NY: Guilford Press.</a:t>
            </a:r>
            <a:endParaRPr sz="1800" dirty="0"/>
          </a:p>
          <a:p>
            <a:pPr marL="457200" lvl="0" indent="-514350" algn="l" rtl="0">
              <a:spcBef>
                <a:spcPts val="1000"/>
              </a:spcBef>
              <a:spcAft>
                <a:spcPts val="0"/>
              </a:spcAft>
              <a:buClr>
                <a:schemeClr val="dk1"/>
              </a:buClr>
              <a:buSzPts val="1100"/>
              <a:buFont typeface="Arial"/>
              <a:buNone/>
            </a:pPr>
            <a:r>
              <a:rPr lang="en-US" sz="1800" dirty="0"/>
              <a:t>Shanahan, T. (2021). What Does It Take to Teach Inferencing? </a:t>
            </a:r>
            <a:r>
              <a:rPr lang="en-US" sz="1800" i="1" dirty="0"/>
              <a:t>Shanahan on Literacy</a:t>
            </a:r>
            <a:r>
              <a:rPr lang="en-US" sz="1800" dirty="0"/>
              <a:t>.</a:t>
            </a:r>
            <a:endParaRPr sz="1800" dirty="0"/>
          </a:p>
        </p:txBody>
      </p:sp>
      <p:sp>
        <p:nvSpPr>
          <p:cNvPr id="274" name="Google Shape;274;p35"/>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0" name="Google Shape;130;p22"/>
          <p:cNvSpPr txBox="1">
            <a:spLocks noGrp="1"/>
          </p:cNvSpPr>
          <p:nvPr>
            <p:ph type="title" idx="4294967295"/>
          </p:nvPr>
        </p:nvSpPr>
        <p:spPr>
          <a:xfrm>
            <a:off x="1463425" y="243750"/>
            <a:ext cx="9890400" cy="747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6E2405"/>
                </a:solidFill>
                <a:effectLst/>
                <a:uLnTx/>
                <a:uFillTx/>
                <a:latin typeface="Palatino Linotype"/>
                <a:ea typeface="Palatino Linotype"/>
                <a:cs typeface="Palatino Linotype"/>
                <a:sym typeface="Palatino Linotype"/>
              </a:rPr>
              <a:t>Session 7 - Verbal Reasoning</a:t>
            </a:r>
          </a:p>
        </p:txBody>
      </p:sp>
      <p:pic>
        <p:nvPicPr>
          <p:cNvPr id="127" name="Google Shape;127;p22" descr="Scarborough's Reading Rope. The &quot;Language Comprehension&quot; section is highlighted. All content is in the text version on the next slide."/>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128" name="Google Shape;128;p22">
            <a:extLst>
              <a:ext uri="{C183D7F6-B498-43B3-948B-1728B52AA6E4}">
                <adec:decorative xmlns:adec="http://schemas.microsoft.com/office/drawing/2017/decorative" val="1"/>
              </a:ext>
            </a:extLst>
          </p:cNvPr>
          <p:cNvSpPr/>
          <p:nvPr/>
        </p:nvSpPr>
        <p:spPr>
          <a:xfrm>
            <a:off x="1705225" y="1816225"/>
            <a:ext cx="3208200" cy="2385300"/>
          </a:xfrm>
          <a:prstGeom prst="roundRect">
            <a:avLst>
              <a:gd name="adj" fmla="val 16667"/>
            </a:avLst>
          </a:prstGeom>
          <a:solidFill>
            <a:srgbClr val="3D85C6">
              <a:alpha val="4727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9" name="Google Shape;129;p22">
            <a:extLst>
              <a:ext uri="{C183D7F6-B498-43B3-948B-1728B52AA6E4}">
                <adec:decorative xmlns:adec="http://schemas.microsoft.com/office/drawing/2017/decorative" val="1"/>
              </a:ext>
            </a:extLst>
          </p:cNvPr>
          <p:cNvSpPr/>
          <p:nvPr/>
        </p:nvSpPr>
        <p:spPr>
          <a:xfrm>
            <a:off x="1241850" y="329925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6" name="Google Shape;126;p22"/>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Montserrat"/>
                <a:ea typeface="Montserrat"/>
                <a:cs typeface="Montserrat"/>
                <a:sym typeface="Montserrat"/>
              </a:rPr>
              <a:t>Hollis Scarborough, 2001</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a:extLst>
              <a:ext uri="{C183D7F6-B498-43B3-948B-1728B52AA6E4}">
                <adec:decorative xmlns:adec="http://schemas.microsoft.com/office/drawing/2017/decorative" val="1"/>
              </a:ext>
            </a:extLst>
          </p:cNvPr>
          <p:cNvSpPr/>
          <p:nvPr/>
        </p:nvSpPr>
        <p:spPr>
          <a:xfrm>
            <a:off x="1295650" y="1809450"/>
            <a:ext cx="9404640" cy="3484836"/>
          </a:xfrm>
          <a:prstGeom prst="cloud">
            <a:avLst/>
          </a:prstGeom>
          <a:solidFill>
            <a:srgbClr val="1E4B74"/>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endParaRPr sz="3000" b="1" dirty="0">
              <a:solidFill>
                <a:srgbClr val="FFC000"/>
              </a:solidFill>
              <a:latin typeface="Palatino Linotype"/>
              <a:ea typeface="Palatino Linotype"/>
              <a:cs typeface="Palatino Linotype"/>
              <a:sym typeface="Palatino Linotype"/>
            </a:endParaRPr>
          </a:p>
        </p:txBody>
      </p:sp>
      <p:sp>
        <p:nvSpPr>
          <p:cNvPr id="137" name="Google Shape;137;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Reflection Activity</a:t>
            </a:r>
            <a:endParaRPr sz="3000" dirty="0"/>
          </a:p>
        </p:txBody>
      </p:sp>
      <p:sp>
        <p:nvSpPr>
          <p:cNvPr id="2" name="Text Placeholder 1">
            <a:extLst>
              <a:ext uri="{FF2B5EF4-FFF2-40B4-BE49-F238E27FC236}">
                <a16:creationId xmlns:a16="http://schemas.microsoft.com/office/drawing/2014/main" id="{1E3FA7A2-05F6-AC68-3778-5819D64760B3}"/>
              </a:ext>
            </a:extLst>
          </p:cNvPr>
          <p:cNvSpPr>
            <a:spLocks noGrp="1"/>
          </p:cNvSpPr>
          <p:nvPr>
            <p:ph type="body" idx="1"/>
          </p:nvPr>
        </p:nvSpPr>
        <p:spPr>
          <a:xfrm>
            <a:off x="2328898" y="2569505"/>
            <a:ext cx="7534204" cy="1964725"/>
          </a:xfrm>
        </p:spPr>
        <p:txBody>
          <a:bodyPr>
            <a:normAutofit/>
          </a:bodyPr>
          <a:lstStyle/>
          <a:p>
            <a:pPr algn="ctr"/>
            <a:r>
              <a:rPr lang="en-US" b="1" dirty="0">
                <a:solidFill>
                  <a:srgbClr val="FFC000"/>
                </a:solidFill>
              </a:rPr>
              <a:t>What Do You Think:</a:t>
            </a:r>
          </a:p>
          <a:p>
            <a:pPr algn="ctr"/>
            <a:r>
              <a:rPr lang="en-US" b="1" dirty="0">
                <a:solidFill>
                  <a:srgbClr val="FFC000"/>
                </a:solidFill>
              </a:rPr>
              <a:t>Is Inference a Skill or Strategy?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4"/>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The Importance of Local &amp; Global Coherence (1 of 2)</a:t>
            </a:r>
            <a:endParaRPr sz="3000" dirty="0"/>
          </a:p>
        </p:txBody>
      </p:sp>
      <p:pic>
        <p:nvPicPr>
          <p:cNvPr id="2" name="Online Media 1" title="PLC Series Video   Local &amp; Global Coherence Inferences">
            <a:hlinkClick r:id="" action="ppaction://media"/>
            <a:extLst>
              <a:ext uri="{FF2B5EF4-FFF2-40B4-BE49-F238E27FC236}">
                <a16:creationId xmlns:a16="http://schemas.microsoft.com/office/drawing/2014/main" id="{C4AFCF22-B401-82BB-3707-95F20200D6BF}"/>
              </a:ext>
            </a:extLst>
          </p:cNvPr>
          <p:cNvPicPr>
            <a:picLocks noRot="1" noChangeAspect="1"/>
          </p:cNvPicPr>
          <p:nvPr>
            <a:videoFile r:link="rId1"/>
          </p:nvPr>
        </p:nvPicPr>
        <p:blipFill>
          <a:blip r:embed="rId4"/>
          <a:stretch>
            <a:fillRect/>
          </a:stretch>
        </p:blipFill>
        <p:spPr>
          <a:xfrm>
            <a:off x="1787451" y="1164856"/>
            <a:ext cx="8617098" cy="4868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The Importance of Local &amp; Global Coherence (2 of 2)</a:t>
            </a:r>
            <a:endParaRPr sz="3000" dirty="0"/>
          </a:p>
        </p:txBody>
      </p:sp>
      <p:sp>
        <p:nvSpPr>
          <p:cNvPr id="152" name="Google Shape;152;p25">
            <a:extLst>
              <a:ext uri="{C183D7F6-B498-43B3-948B-1728B52AA6E4}">
                <adec:decorative xmlns:adec="http://schemas.microsoft.com/office/drawing/2017/decorative" val="1"/>
              </a:ext>
            </a:extLst>
          </p:cNvPr>
          <p:cNvSpPr/>
          <p:nvPr/>
        </p:nvSpPr>
        <p:spPr>
          <a:xfrm>
            <a:off x="1371600" y="1600200"/>
            <a:ext cx="9464100" cy="3634800"/>
          </a:xfrm>
          <a:prstGeom prst="wedgeRectCallout">
            <a:avLst>
              <a:gd name="adj1" fmla="val -20833"/>
              <a:gd name="adj2" fmla="val 62500"/>
            </a:avLst>
          </a:prstGeom>
          <a:solidFill>
            <a:srgbClr val="6E2405"/>
          </a:solidFill>
          <a:ln>
            <a:noFill/>
          </a:ln>
          <a:effectLst>
            <a:outerShdw blurRad="57150" dist="19050" dir="5400000" algn="bl" rotWithShape="0">
              <a:srgbClr val="000000">
                <a:alpha val="50000"/>
              </a:srgbClr>
            </a:outerShdw>
          </a:effectLst>
        </p:spPr>
        <p:txBody>
          <a:bodyPr spcFirstLastPara="1" wrap="square" lIns="274300" tIns="91425" rIns="274300" bIns="91425" anchor="ctr" anchorCtr="0">
            <a:noAutofit/>
          </a:bodyPr>
          <a:lstStyle/>
          <a:p>
            <a:pPr marL="0" lvl="0" indent="0" algn="ctr" rtl="0">
              <a:lnSpc>
                <a:spcPct val="115000"/>
              </a:lnSpc>
              <a:spcBef>
                <a:spcPts val="0"/>
              </a:spcBef>
              <a:spcAft>
                <a:spcPts val="0"/>
              </a:spcAft>
              <a:buNone/>
            </a:pPr>
            <a:endParaRPr dirty="0">
              <a:solidFill>
                <a:srgbClr val="FFFFFF"/>
              </a:solidFill>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CB3D12D2-80D8-E2BA-7561-8040D1989B62}"/>
              </a:ext>
            </a:extLst>
          </p:cNvPr>
          <p:cNvSpPr>
            <a:spLocks noGrp="1"/>
          </p:cNvSpPr>
          <p:nvPr>
            <p:ph type="body" idx="1"/>
          </p:nvPr>
        </p:nvSpPr>
        <p:spPr>
          <a:xfrm>
            <a:off x="1700575" y="1645800"/>
            <a:ext cx="9135125" cy="3612000"/>
          </a:xfrm>
        </p:spPr>
        <p:txBody>
          <a:bodyPr>
            <a:normAutofit fontScale="85000" lnSpcReduction="10000"/>
          </a:bodyPr>
          <a:lstStyle/>
          <a:p>
            <a:pPr marL="0" lvl="0" indent="0" algn="ctr">
              <a:lnSpc>
                <a:spcPct val="115000"/>
              </a:lnSpc>
              <a:spcBef>
                <a:spcPts val="2400"/>
              </a:spcBef>
              <a:buNone/>
            </a:pPr>
            <a:r>
              <a:rPr lang="en-US" sz="3100" dirty="0">
                <a:solidFill>
                  <a:srgbClr val="FFFFFF"/>
                </a:solidFill>
              </a:rPr>
              <a:t>“Local coherence inferences are necessary to integrate information from adjacent pieces of text, whereas global coherence inferences are used to fill in details not explicitly stated that are needed to construct a globally coherent representation of text meaning, for example, inferences about themes, morals, and settings.”</a:t>
            </a:r>
            <a:endParaRPr lang="en-US" sz="3200" dirty="0">
              <a:solidFill>
                <a:srgbClr val="FFFFFF"/>
              </a:solidFill>
            </a:endParaRPr>
          </a:p>
          <a:p>
            <a:pPr marL="0" lvl="0" indent="0" algn="r">
              <a:lnSpc>
                <a:spcPct val="115000"/>
              </a:lnSpc>
              <a:spcBef>
                <a:spcPts val="2400"/>
              </a:spcBef>
              <a:buNone/>
            </a:pPr>
            <a:r>
              <a:rPr lang="en-US" sz="1800" dirty="0">
                <a:solidFill>
                  <a:srgbClr val="FFFFFF"/>
                </a:solidFill>
              </a:rPr>
              <a:t>–Language and Reading Research Consortium, 2018</a:t>
            </a:r>
            <a:endParaRPr lang="en-US"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Global Coherence &amp; the Role of Knowledge </a:t>
            </a:r>
            <a:r>
              <a:rPr lang="en-US" sz="3000" b="1" i="0" u="none" strike="noStrike" cap="none" dirty="0">
                <a:solidFill>
                  <a:srgbClr val="6E2405"/>
                </a:solidFill>
                <a:effectLst/>
                <a:sym typeface="Palatino Linotype"/>
              </a:rPr>
              <a:t>(1 of 2)</a:t>
            </a:r>
            <a:endParaRPr sz="3000" dirty="0"/>
          </a:p>
        </p:txBody>
      </p:sp>
      <p:sp>
        <p:nvSpPr>
          <p:cNvPr id="159" name="Google Shape;159;p26"/>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Hennessy, 2014</a:t>
            </a:r>
            <a:endParaRPr sz="1100" b="0" i="0" u="none" strike="noStrike" cap="none">
              <a:solidFill>
                <a:srgbClr val="FFFFFF"/>
              </a:solidFill>
              <a:latin typeface="Montserrat"/>
              <a:ea typeface="Montserrat"/>
              <a:cs typeface="Montserrat"/>
              <a:sym typeface="Montserrat"/>
            </a:endParaRPr>
          </a:p>
        </p:txBody>
      </p:sp>
      <p:graphicFrame>
        <p:nvGraphicFramePr>
          <p:cNvPr id="160" name="Google Shape;160;p26"/>
          <p:cNvGraphicFramePr/>
          <p:nvPr>
            <p:extLst>
              <p:ext uri="{D42A27DB-BD31-4B8C-83A1-F6EECF244321}">
                <p14:modId xmlns:p14="http://schemas.microsoft.com/office/powerpoint/2010/main" val="680207499"/>
              </p:ext>
            </p:extLst>
          </p:nvPr>
        </p:nvGraphicFramePr>
        <p:xfrm>
          <a:off x="1300472" y="1396883"/>
          <a:ext cx="9626100" cy="1921023"/>
        </p:xfrm>
        <a:graphic>
          <a:graphicData uri="http://schemas.openxmlformats.org/drawingml/2006/table">
            <a:tbl>
              <a:tblPr firstRow="1">
                <a:noFill/>
                <a:tableStyleId>{C4BEC5D2-3634-4CD9-9BC1-B35BCC0450FA}</a:tableStyleId>
              </a:tblPr>
              <a:tblGrid>
                <a:gridCol w="3208700">
                  <a:extLst>
                    <a:ext uri="{9D8B030D-6E8A-4147-A177-3AD203B41FA5}">
                      <a16:colId xmlns:a16="http://schemas.microsoft.com/office/drawing/2014/main" val="20000"/>
                    </a:ext>
                  </a:extLst>
                </a:gridCol>
                <a:gridCol w="3208700">
                  <a:extLst>
                    <a:ext uri="{9D8B030D-6E8A-4147-A177-3AD203B41FA5}">
                      <a16:colId xmlns:a16="http://schemas.microsoft.com/office/drawing/2014/main" val="20001"/>
                    </a:ext>
                  </a:extLst>
                </a:gridCol>
                <a:gridCol w="3208700">
                  <a:extLst>
                    <a:ext uri="{9D8B030D-6E8A-4147-A177-3AD203B41FA5}">
                      <a16:colId xmlns:a16="http://schemas.microsoft.com/office/drawing/2014/main" val="20002"/>
                    </a:ext>
                  </a:extLst>
                </a:gridCol>
              </a:tblGrid>
              <a:tr h="7707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1E4B74"/>
                          </a:solidFill>
                          <a:latin typeface="Palatino Linotype"/>
                          <a:ea typeface="Palatino Linotype"/>
                          <a:cs typeface="Palatino Linotype"/>
                          <a:sym typeface="Palatino Linotype"/>
                        </a:rPr>
                        <a:t>Activate &amp; Assess</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1E4B74"/>
                          </a:solidFill>
                          <a:latin typeface="Palatino Linotype"/>
                          <a:ea typeface="Palatino Linotype"/>
                          <a:cs typeface="Palatino Linotype"/>
                          <a:sym typeface="Palatino Linotype"/>
                        </a:rPr>
                        <a:t>Build</a:t>
                      </a:r>
                      <a:endParaRPr b="1">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1E4B74"/>
                          </a:solidFill>
                          <a:latin typeface="Palatino Linotype"/>
                          <a:ea typeface="Palatino Linotype"/>
                          <a:cs typeface="Palatino Linotype"/>
                          <a:sym typeface="Palatino Linotype"/>
                        </a:rPr>
                        <a:t>Connect</a:t>
                      </a:r>
                      <a:endParaRPr sz="1400" b="1" u="none" strike="noStrike" cap="none">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748375">
                <a:tc>
                  <a:txBody>
                    <a:bodyPr/>
                    <a:lstStyle/>
                    <a:p>
                      <a:pPr marL="0" marR="0" lvl="0" indent="0" algn="ctr" rtl="0">
                        <a:lnSpc>
                          <a:spcPct val="100000"/>
                        </a:lnSpc>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Anticipation Guides</a:t>
                      </a:r>
                      <a:endParaRPr sz="1400" dirty="0">
                        <a:solidFill>
                          <a:srgbClr val="1E4B74"/>
                        </a:solidFill>
                        <a:latin typeface="Palatino Linotype"/>
                        <a:ea typeface="Palatino Linotype"/>
                        <a:cs typeface="Palatino Linotype"/>
                        <a:sym typeface="Palatino Linotype"/>
                      </a:endParaRPr>
                    </a:p>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Questions and Prompts</a:t>
                      </a:r>
                      <a:endParaRPr sz="1400" dirty="0">
                        <a:solidFill>
                          <a:srgbClr val="1E4B74"/>
                        </a:solidFill>
                        <a:latin typeface="Palatino Linotype"/>
                        <a:ea typeface="Palatino Linotype"/>
                        <a:cs typeface="Palatino Linotype"/>
                        <a:sym typeface="Palatino Linotype"/>
                      </a:endParaRPr>
                    </a:p>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Charts, Webs, Maps</a:t>
                      </a:r>
                      <a:endParaRPr sz="1400" dirty="0">
                        <a:solidFill>
                          <a:srgbClr val="1E4B74"/>
                        </a:solidFill>
                        <a:latin typeface="Palatino Linotype"/>
                        <a:ea typeface="Palatino Linotype"/>
                        <a:cs typeface="Palatino Linotype"/>
                        <a:sym typeface="Palatino Linotype"/>
                      </a:endParaRPr>
                    </a:p>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Visual Images</a:t>
                      </a:r>
                      <a:endParaRPr sz="1400" dirty="0">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Multiple Topical/Themed Texts</a:t>
                      </a:r>
                      <a:endParaRPr sz="1400" dirty="0">
                        <a:solidFill>
                          <a:srgbClr val="1E4B74"/>
                        </a:solidFill>
                        <a:latin typeface="Palatino Linotype"/>
                        <a:ea typeface="Palatino Linotype"/>
                        <a:cs typeface="Palatino Linotype"/>
                        <a:sym typeface="Palatino Linotype"/>
                      </a:endParaRPr>
                    </a:p>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Virtual or Real-Time Experiences</a:t>
                      </a:r>
                      <a:endParaRPr sz="1400" dirty="0">
                        <a:solidFill>
                          <a:srgbClr val="1E4B74"/>
                        </a:solidFill>
                        <a:latin typeface="Palatino Linotype"/>
                        <a:ea typeface="Palatino Linotype"/>
                        <a:cs typeface="Palatino Linotype"/>
                        <a:sym typeface="Palatino Linotype"/>
                      </a:endParaRPr>
                    </a:p>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Authentic Artifacts</a:t>
                      </a:r>
                      <a:endParaRPr sz="1400" dirty="0">
                        <a:solidFill>
                          <a:srgbClr val="1E4B74"/>
                        </a:solidFill>
                        <a:latin typeface="Palatino Linotype"/>
                        <a:ea typeface="Palatino Linotype"/>
                        <a:cs typeface="Palatino Linotype"/>
                        <a:sym typeface="Palatino Linotype"/>
                      </a:endParaRPr>
                    </a:p>
                    <a:p>
                      <a:pPr marL="0" lvl="0" indent="0" algn="ctr" rtl="0">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Vocabulary Connections</a:t>
                      </a:r>
                      <a:endParaRPr sz="1400" dirty="0">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tc>
                  <a:txBody>
                    <a:bodyPr/>
                    <a:lstStyle/>
                    <a:p>
                      <a:pPr marL="0" lvl="0" indent="0" algn="ctr" rtl="0">
                        <a:lnSpc>
                          <a:spcPct val="115000"/>
                        </a:lnSpc>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Anticipation Guides</a:t>
                      </a:r>
                      <a:endParaRPr sz="1400" dirty="0">
                        <a:solidFill>
                          <a:srgbClr val="1E4B74"/>
                        </a:solidFill>
                        <a:latin typeface="Palatino Linotype"/>
                        <a:ea typeface="Palatino Linotype"/>
                        <a:cs typeface="Palatino Linotype"/>
                        <a:sym typeface="Palatino Linotype"/>
                      </a:endParaRPr>
                    </a:p>
                    <a:p>
                      <a:pPr marL="0" lvl="0" indent="0" algn="ctr" rtl="0">
                        <a:lnSpc>
                          <a:spcPct val="115000"/>
                        </a:lnSpc>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Questions and Prompts</a:t>
                      </a:r>
                      <a:endParaRPr sz="1400" dirty="0">
                        <a:solidFill>
                          <a:srgbClr val="1E4B74"/>
                        </a:solidFill>
                        <a:latin typeface="Palatino Linotype"/>
                        <a:ea typeface="Palatino Linotype"/>
                        <a:cs typeface="Palatino Linotype"/>
                        <a:sym typeface="Palatino Linotype"/>
                      </a:endParaRPr>
                    </a:p>
                    <a:p>
                      <a:pPr marL="0" lvl="0" indent="0" algn="ctr" rtl="0">
                        <a:lnSpc>
                          <a:spcPct val="115000"/>
                        </a:lnSpc>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Charts, Webs, Maps</a:t>
                      </a:r>
                      <a:endParaRPr sz="1400" dirty="0">
                        <a:solidFill>
                          <a:srgbClr val="1E4B74"/>
                        </a:solidFill>
                        <a:latin typeface="Palatino Linotype"/>
                        <a:ea typeface="Palatino Linotype"/>
                        <a:cs typeface="Palatino Linotype"/>
                        <a:sym typeface="Palatino Linotype"/>
                      </a:endParaRPr>
                    </a:p>
                    <a:p>
                      <a:pPr marL="0" lvl="0" indent="0" algn="ctr" rtl="0">
                        <a:lnSpc>
                          <a:spcPct val="115000"/>
                        </a:lnSpc>
                        <a:spcBef>
                          <a:spcPts val="0"/>
                        </a:spcBef>
                        <a:spcAft>
                          <a:spcPts val="0"/>
                        </a:spcAft>
                        <a:buClr>
                          <a:srgbClr val="000000"/>
                        </a:buClr>
                        <a:buSzPts val="1100"/>
                        <a:buFont typeface="Arial"/>
                        <a:buNone/>
                      </a:pPr>
                      <a:r>
                        <a:rPr lang="en-US" sz="1400" dirty="0">
                          <a:solidFill>
                            <a:srgbClr val="1E4B74"/>
                          </a:solidFill>
                          <a:latin typeface="Palatino Linotype"/>
                          <a:ea typeface="Palatino Linotype"/>
                          <a:cs typeface="Palatino Linotype"/>
                          <a:sym typeface="Palatino Linotype"/>
                        </a:rPr>
                        <a:t>Application to Other Readings</a:t>
                      </a:r>
                      <a:endParaRPr sz="1400" dirty="0">
                        <a:solidFill>
                          <a:srgbClr val="1E4B74"/>
                        </a:solidFill>
                        <a:latin typeface="Palatino Linotype"/>
                        <a:ea typeface="Palatino Linotype"/>
                        <a:cs typeface="Palatino Linotype"/>
                        <a:sym typeface="Palatino Linotype"/>
                      </a:endParaRPr>
                    </a:p>
                  </a:txBody>
                  <a:tcPr marL="91425" marR="91425" marT="91425" marB="91425" anchor="ctr">
                    <a:lnL w="19050" cap="flat" cmpd="sng">
                      <a:solidFill>
                        <a:srgbClr val="1E4B74"/>
                      </a:solidFill>
                      <a:prstDash val="solid"/>
                      <a:round/>
                      <a:headEnd type="none" w="sm" len="sm"/>
                      <a:tailEnd type="none" w="sm" len="sm"/>
                    </a:lnL>
                    <a:lnR w="19050" cap="flat" cmpd="sng">
                      <a:solidFill>
                        <a:srgbClr val="1E4B74"/>
                      </a:solidFill>
                      <a:prstDash val="solid"/>
                      <a:round/>
                      <a:headEnd type="none" w="sm" len="sm"/>
                      <a:tailEnd type="none" w="sm" len="sm"/>
                    </a:lnR>
                    <a:lnT w="19050" cap="flat" cmpd="sng">
                      <a:solidFill>
                        <a:srgbClr val="1E4B74"/>
                      </a:solidFill>
                      <a:prstDash val="solid"/>
                      <a:round/>
                      <a:headEnd type="none" w="sm" len="sm"/>
                      <a:tailEnd type="none" w="sm" len="sm"/>
                    </a:lnT>
                    <a:lnB w="19050" cap="flat" cmpd="sng">
                      <a:solidFill>
                        <a:srgbClr val="1E4B7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61" name="Google Shape;161;p26" descr="Picture of three tall tale books. "/>
          <p:cNvGrpSpPr/>
          <p:nvPr/>
        </p:nvGrpSpPr>
        <p:grpSpPr>
          <a:xfrm>
            <a:off x="3435375" y="3596550"/>
            <a:ext cx="2678147" cy="2211504"/>
            <a:chOff x="3274925" y="3596550"/>
            <a:chExt cx="2678147" cy="2211504"/>
          </a:xfrm>
        </p:grpSpPr>
        <p:pic>
          <p:nvPicPr>
            <p:cNvPr id="162" name="Google Shape;162;p26" title="Unknown-1.jpeg"/>
            <p:cNvPicPr preferRelativeResize="0"/>
            <p:nvPr/>
          </p:nvPicPr>
          <p:blipFill>
            <a:blip r:embed="rId3">
              <a:alphaModFix/>
            </a:blip>
            <a:stretch>
              <a:fillRect/>
            </a:stretch>
          </p:blipFill>
          <p:spPr>
            <a:xfrm>
              <a:off x="4769425" y="4015124"/>
              <a:ext cx="1183647" cy="158025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63" name="Google Shape;163;p26" title="Unknown.jpeg"/>
            <p:cNvPicPr preferRelativeResize="0"/>
            <p:nvPr/>
          </p:nvPicPr>
          <p:blipFill rotWithShape="1">
            <a:blip r:embed="rId4">
              <a:alphaModFix/>
            </a:blip>
            <a:srcRect t="4991" b="5706"/>
            <a:stretch/>
          </p:blipFill>
          <p:spPr>
            <a:xfrm>
              <a:off x="3274925" y="3596550"/>
              <a:ext cx="1320400" cy="158025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64" name="Google Shape;164;p26" title="3103.jpg"/>
            <p:cNvPicPr preferRelativeResize="0"/>
            <p:nvPr/>
          </p:nvPicPr>
          <p:blipFill>
            <a:blip r:embed="rId5">
              <a:alphaModFix/>
            </a:blip>
            <a:stretch>
              <a:fillRect/>
            </a:stretch>
          </p:blipFill>
          <p:spPr>
            <a:xfrm>
              <a:off x="3965850" y="4500605"/>
              <a:ext cx="1008600" cy="130744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grpSp>
      <p:pic>
        <p:nvPicPr>
          <p:cNvPr id="165" name="Google Shape;165;p26" descr="Word cloud related to tall tales containing the words tradition, personification, legend, hero, and determination. "/>
          <p:cNvPicPr preferRelativeResize="0"/>
          <p:nvPr/>
        </p:nvPicPr>
        <p:blipFill>
          <a:blip r:embed="rId6">
            <a:alphaModFix/>
          </a:blip>
          <a:stretch>
            <a:fillRect/>
          </a:stretch>
        </p:blipFill>
        <p:spPr>
          <a:xfrm>
            <a:off x="9905825" y="4179650"/>
            <a:ext cx="1849375" cy="1045300"/>
          </a:xfrm>
          <a:prstGeom prst="rect">
            <a:avLst/>
          </a:prstGeom>
          <a:noFill/>
          <a:ln>
            <a:noFill/>
          </a:ln>
        </p:spPr>
      </p:pic>
      <p:grpSp>
        <p:nvGrpSpPr>
          <p:cNvPr id="166" name="Google Shape;166;p26" descr="map and a hammer. "/>
          <p:cNvGrpSpPr/>
          <p:nvPr/>
        </p:nvGrpSpPr>
        <p:grpSpPr>
          <a:xfrm>
            <a:off x="6637825" y="3718747"/>
            <a:ext cx="2743700" cy="2415626"/>
            <a:chOff x="6542150" y="3718747"/>
            <a:chExt cx="2743700" cy="2415626"/>
          </a:xfrm>
        </p:grpSpPr>
        <p:pic>
          <p:nvPicPr>
            <p:cNvPr id="167" name="Google Shape;167;p26" title="istockphoto-135326254-612x612.jpg"/>
            <p:cNvPicPr preferRelativeResize="0"/>
            <p:nvPr/>
          </p:nvPicPr>
          <p:blipFill>
            <a:blip r:embed="rId7">
              <a:alphaModFix/>
            </a:blip>
            <a:stretch>
              <a:fillRect/>
            </a:stretch>
          </p:blipFill>
          <p:spPr>
            <a:xfrm>
              <a:off x="6542150" y="4742723"/>
              <a:ext cx="2003968" cy="1391650"/>
            </a:xfrm>
            <a:prstGeom prst="rect">
              <a:avLst/>
            </a:prstGeom>
            <a:noFill/>
            <a:ln>
              <a:noFill/>
            </a:ln>
          </p:spPr>
        </p:pic>
        <p:pic>
          <p:nvPicPr>
            <p:cNvPr id="168" name="Google Shape;168;p26" title="iiif-service_gmd_gmd370_g3701_g3701a_ct003098-full-pct_25-0-default.jpg"/>
            <p:cNvPicPr preferRelativeResize="0"/>
            <p:nvPr/>
          </p:nvPicPr>
          <p:blipFill>
            <a:blip r:embed="rId8">
              <a:alphaModFix/>
            </a:blip>
            <a:stretch>
              <a:fillRect/>
            </a:stretch>
          </p:blipFill>
          <p:spPr>
            <a:xfrm>
              <a:off x="7296925" y="3718747"/>
              <a:ext cx="1988925" cy="1391651"/>
            </a:xfrm>
            <a:prstGeom prst="rect">
              <a:avLst/>
            </a:prstGeom>
            <a:noFill/>
            <a:ln>
              <a:noFill/>
            </a:ln>
            <a:effectLst>
              <a:outerShdw blurRad="57150" dist="19050" dir="5400000" algn="bl" rotWithShape="0">
                <a:srgbClr val="000000">
                  <a:alpha val="50000"/>
                </a:srgbClr>
              </a:outerShdw>
            </a:effectLst>
          </p:spPr>
        </p:pic>
      </p:grpSp>
      <p:pic>
        <p:nvPicPr>
          <p:cNvPr id="169" name="Google Shape;169;p26" descr="A cover of the book John Jenry by Julius Lester"/>
          <p:cNvPicPr preferRelativeResize="0"/>
          <p:nvPr/>
        </p:nvPicPr>
        <p:blipFill>
          <a:blip r:embed="rId9">
            <a:alphaModFix/>
          </a:blip>
          <a:stretch>
            <a:fillRect/>
          </a:stretch>
        </p:blipFill>
        <p:spPr>
          <a:xfrm>
            <a:off x="992450" y="3582171"/>
            <a:ext cx="1849375" cy="2225882"/>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1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6E2405"/>
              </a:buClr>
              <a:buSzPts val="1800"/>
              <a:buFont typeface="Palatino Linotype"/>
              <a:buNone/>
              <a:tabLst/>
              <a:defRPr/>
            </a:pPr>
            <a:r>
              <a:rPr lang="en-US" sz="3000" dirty="0"/>
              <a:t>Global Coherence &amp; the Role of Knowledge</a:t>
            </a:r>
            <a:r>
              <a:rPr lang="en-US" sz="3000" b="1" i="0" u="none" strike="noStrike" cap="none" dirty="0">
                <a:solidFill>
                  <a:srgbClr val="6E2405"/>
                </a:solidFill>
                <a:effectLst/>
                <a:sym typeface="Palatino Linotype"/>
              </a:rPr>
              <a:t> (2 of 2)</a:t>
            </a:r>
            <a:endParaRPr lang="en-US" sz="3000" dirty="0">
              <a:effectLst/>
            </a:endParaRPr>
          </a:p>
        </p:txBody>
      </p:sp>
      <p:sp>
        <p:nvSpPr>
          <p:cNvPr id="2" name="Text Placeholder 1">
            <a:extLst>
              <a:ext uri="{FF2B5EF4-FFF2-40B4-BE49-F238E27FC236}">
                <a16:creationId xmlns:a16="http://schemas.microsoft.com/office/drawing/2014/main" id="{144239D0-1079-A8DB-826B-202E269937A6}"/>
              </a:ext>
            </a:extLst>
          </p:cNvPr>
          <p:cNvSpPr>
            <a:spLocks noGrp="1"/>
          </p:cNvSpPr>
          <p:nvPr>
            <p:ph type="body" idx="1"/>
          </p:nvPr>
        </p:nvSpPr>
        <p:spPr>
          <a:xfrm>
            <a:off x="2748074" y="1260840"/>
            <a:ext cx="5346599" cy="4798710"/>
          </a:xfrm>
        </p:spPr>
        <p:txBody>
          <a:bodyPr/>
          <a:lstStyle/>
          <a:p>
            <a:pPr marL="50800" indent="0">
              <a:buNone/>
            </a:pPr>
            <a:r>
              <a:rPr lang="en-US" sz="2400" dirty="0">
                <a:solidFill>
                  <a:srgbClr val="1E4B74"/>
                </a:solidFill>
              </a:rPr>
              <a:t>The next morning John Henry was up at sunrise. The sun wasn't. He was tired and had decided to sleep in. John Henry wasn't going to have none of that. He hollered up into the sky, “Get up from there! I got things to do and I need light to do '</a:t>
            </a:r>
            <a:r>
              <a:rPr lang="en-US" sz="2400" dirty="0" err="1">
                <a:solidFill>
                  <a:srgbClr val="1E4B74"/>
                </a:solidFill>
              </a:rPr>
              <a:t>em</a:t>
            </a:r>
            <a:r>
              <a:rPr lang="en-US" sz="2400" dirty="0">
                <a:solidFill>
                  <a:srgbClr val="1E4B74"/>
                </a:solidFill>
              </a:rPr>
              <a:t> by.”</a:t>
            </a:r>
          </a:p>
        </p:txBody>
      </p:sp>
      <p:sp>
        <p:nvSpPr>
          <p:cNvPr id="181" name="Google Shape;181;p27">
            <a:extLst>
              <a:ext uri="{C183D7F6-B498-43B3-948B-1728B52AA6E4}">
                <adec:decorative xmlns:adec="http://schemas.microsoft.com/office/drawing/2017/decorative" val="1"/>
              </a:ext>
            </a:extLst>
          </p:cNvPr>
          <p:cNvSpPr/>
          <p:nvPr/>
        </p:nvSpPr>
        <p:spPr>
          <a:xfrm>
            <a:off x="7270225" y="1508300"/>
            <a:ext cx="3878700" cy="1817700"/>
          </a:xfrm>
          <a:prstGeom prst="wedgeRoundRectCallout">
            <a:avLst>
              <a:gd name="adj1" fmla="val 38406"/>
              <a:gd name="adj2" fmla="val 77825"/>
              <a:gd name="adj3" fmla="val 0"/>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latin typeface="Palatino Linotype"/>
              <a:ea typeface="Palatino Linotype"/>
              <a:cs typeface="Palatino Linotype"/>
              <a:sym typeface="Palatino Linotype"/>
            </a:endParaRPr>
          </a:p>
        </p:txBody>
      </p:sp>
      <p:sp>
        <p:nvSpPr>
          <p:cNvPr id="182" name="Google Shape;182;p27">
            <a:extLst>
              <a:ext uri="{C183D7F6-B498-43B3-948B-1728B52AA6E4}">
                <adec:decorative xmlns:adec="http://schemas.microsoft.com/office/drawing/2017/decorative" val="1"/>
              </a:ext>
            </a:extLst>
          </p:cNvPr>
          <p:cNvSpPr/>
          <p:nvPr/>
        </p:nvSpPr>
        <p:spPr>
          <a:xfrm>
            <a:off x="5152875" y="3582175"/>
            <a:ext cx="4684500" cy="2338800"/>
          </a:xfrm>
          <a:prstGeom prst="wedgeRoundRectCallout">
            <a:avLst>
              <a:gd name="adj1" fmla="val 77537"/>
              <a:gd name="adj2" fmla="val -27708"/>
              <a:gd name="adj3" fmla="val 0"/>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Palatino Linotype"/>
              <a:ea typeface="Palatino Linotype"/>
              <a:cs typeface="Palatino Linotype"/>
              <a:sym typeface="Palatino Linotype"/>
            </a:endParaRPr>
          </a:p>
        </p:txBody>
      </p:sp>
      <p:pic>
        <p:nvPicPr>
          <p:cNvPr id="180" name="Google Shape;180;p27" descr="Picture of the cover of the book John Henry by Julius Lester. "/>
          <p:cNvPicPr preferRelativeResize="0"/>
          <p:nvPr/>
        </p:nvPicPr>
        <p:blipFill>
          <a:blip r:embed="rId3">
            <a:alphaModFix/>
          </a:blip>
          <a:stretch>
            <a:fillRect/>
          </a:stretch>
        </p:blipFill>
        <p:spPr>
          <a:xfrm>
            <a:off x="992450" y="3582171"/>
            <a:ext cx="1849375" cy="2225882"/>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3E13B0B5-3067-FBE0-A471-D358320F5B3C}"/>
              </a:ext>
            </a:extLst>
          </p:cNvPr>
          <p:cNvSpPr>
            <a:spLocks noGrp="1"/>
          </p:cNvSpPr>
          <p:nvPr>
            <p:ph type="body" idx="2"/>
          </p:nvPr>
        </p:nvSpPr>
        <p:spPr>
          <a:xfrm>
            <a:off x="7270224" y="1508300"/>
            <a:ext cx="4233917" cy="1817700"/>
          </a:xfrm>
        </p:spPr>
        <p:txBody>
          <a:bodyPr/>
          <a:lstStyle/>
          <a:p>
            <a:pPr marL="50800" indent="0">
              <a:buNone/>
            </a:pPr>
            <a:r>
              <a:rPr lang="en-US" sz="2000" dirty="0"/>
              <a:t>What does the author want me to understand about John Henry by showing him talking to the sun as if it were a person?</a:t>
            </a:r>
          </a:p>
        </p:txBody>
      </p:sp>
      <p:sp>
        <p:nvSpPr>
          <p:cNvPr id="4" name="Text Placeholder 3">
            <a:extLst>
              <a:ext uri="{FF2B5EF4-FFF2-40B4-BE49-F238E27FC236}">
                <a16:creationId xmlns:a16="http://schemas.microsoft.com/office/drawing/2014/main" id="{A6825812-A749-749D-29C7-A524F36D526C}"/>
              </a:ext>
            </a:extLst>
          </p:cNvPr>
          <p:cNvSpPr>
            <a:spLocks noGrp="1"/>
          </p:cNvSpPr>
          <p:nvPr>
            <p:ph type="body" idx="3"/>
          </p:nvPr>
        </p:nvSpPr>
        <p:spPr>
          <a:xfrm>
            <a:off x="5054021" y="3582171"/>
            <a:ext cx="5523363" cy="2338804"/>
          </a:xfrm>
        </p:spPr>
        <p:txBody>
          <a:bodyPr/>
          <a:lstStyle/>
          <a:p>
            <a:pPr marL="50800" indent="0">
              <a:buNone/>
            </a:pPr>
            <a:r>
              <a:rPr lang="en-US" sz="1400" dirty="0"/>
              <a:t>When the author shows John Henry yelling at the sun to wake up, it’s not just meant to be funny—it actually tells me something important about John Henry’s character. I know that the sun is a force of nature, something no one can control. But here, John Henry acts like he can control it, like he has the power to command it. This is an example of personification, where the sun is treated like a lazy person. But really, it’s helping me understand just how unstoppable John Henry is.</a:t>
            </a:r>
          </a:p>
        </p:txBody>
      </p:sp>
      <p:sp>
        <p:nvSpPr>
          <p:cNvPr id="183" name="Google Shape;183;p27"/>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Hennessy, 2014</a:t>
            </a:r>
            <a:endParaRPr sz="1100" b="0" i="0" u="none" strike="noStrike" cap="none">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fade">
                                      <p:cBhvr>
                                        <p:cTn id="15" dur="1000"/>
                                        <p:tgtEl>
                                          <p:spTgt spid="1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24568A84-4F08-92A6-4000-B8AAC99A59AE}"/>
            </a:ext>
          </a:extLst>
        </p:cNvPr>
        <p:cNvGrpSpPr/>
        <p:nvPr/>
      </p:nvGrpSpPr>
      <p:grpSpPr>
        <a:xfrm>
          <a:off x="0" y="0"/>
          <a:ext cx="0" cy="0"/>
          <a:chOff x="0" y="0"/>
          <a:chExt cx="0" cy="0"/>
        </a:xfrm>
      </p:grpSpPr>
      <p:sp>
        <p:nvSpPr>
          <p:cNvPr id="175" name="Google Shape;175;p27">
            <a:extLst>
              <a:ext uri="{FF2B5EF4-FFF2-40B4-BE49-F238E27FC236}">
                <a16:creationId xmlns:a16="http://schemas.microsoft.com/office/drawing/2014/main" id="{6C83A5C7-07CC-B18D-8231-86F241B121B2}"/>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6E2405"/>
              </a:buClr>
              <a:buSzPts val="1800"/>
              <a:buFont typeface="Palatino Linotype"/>
              <a:buNone/>
              <a:tabLst/>
              <a:defRPr/>
            </a:pPr>
            <a:r>
              <a:rPr lang="en-US" sz="3000" dirty="0"/>
              <a:t>Global Coherence &amp; the Role of Knowledge</a:t>
            </a:r>
            <a:r>
              <a:rPr lang="en-US" sz="3000" b="1" i="0" u="none" strike="noStrike" cap="none" dirty="0">
                <a:solidFill>
                  <a:srgbClr val="6E2405"/>
                </a:solidFill>
                <a:effectLst/>
                <a:sym typeface="Palatino Linotype"/>
              </a:rPr>
              <a:t> (2 of 2)</a:t>
            </a:r>
            <a:endParaRPr lang="en-US" sz="3000" dirty="0">
              <a:effectLst/>
            </a:endParaRPr>
          </a:p>
        </p:txBody>
      </p:sp>
      <p:pic>
        <p:nvPicPr>
          <p:cNvPr id="16" name="Google Shape;180;p27" descr="Book cover: John Henry by Julius Lester. ">
            <a:extLst>
              <a:ext uri="{FF2B5EF4-FFF2-40B4-BE49-F238E27FC236}">
                <a16:creationId xmlns:a16="http://schemas.microsoft.com/office/drawing/2014/main" id="{F95DC6D2-CB2A-6FFB-4FF5-04080D8AAF3E}"/>
              </a:ext>
            </a:extLst>
          </p:cNvPr>
          <p:cNvPicPr preferRelativeResize="0">
            <a:picLocks noGrp="1" noChangeAspect="1"/>
          </p:cNvPicPr>
          <p:nvPr>
            <p:ph sz="quarter" idx="11"/>
          </p:nvPr>
        </p:nvPicPr>
        <p:blipFill>
          <a:blip r:embed="rId3">
            <a:alphaModFix/>
          </a:blip>
          <a:stretch>
            <a:fillRect/>
          </a:stretch>
        </p:blipFill>
        <p:spPr>
          <a:xfrm>
            <a:off x="187740" y="2355972"/>
            <a:ext cx="2100263" cy="2527813"/>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2" name="Content Placeholder 11">
            <a:extLst>
              <a:ext uri="{FF2B5EF4-FFF2-40B4-BE49-F238E27FC236}">
                <a16:creationId xmlns:a16="http://schemas.microsoft.com/office/drawing/2014/main" id="{022883AF-5535-5FCA-F137-D0FBE313B323}"/>
              </a:ext>
            </a:extLst>
          </p:cNvPr>
          <p:cNvSpPr>
            <a:spLocks noGrp="1"/>
          </p:cNvSpPr>
          <p:nvPr>
            <p:ph sz="quarter" idx="12"/>
          </p:nvPr>
        </p:nvSpPr>
        <p:spPr>
          <a:xfrm>
            <a:off x="2467210" y="1048167"/>
            <a:ext cx="4775474" cy="2615610"/>
          </a:xfrm>
          <a:ln>
            <a:solidFill>
              <a:schemeClr val="tx1"/>
            </a:solidFill>
          </a:ln>
        </p:spPr>
        <p:txBody>
          <a:bodyPr>
            <a:normAutofit lnSpcReduction="10000"/>
          </a:bodyPr>
          <a:lstStyle/>
          <a:p>
            <a:pPr marL="0" indent="0">
              <a:buNone/>
            </a:pPr>
            <a:r>
              <a:rPr lang="en-US" sz="2200" dirty="0">
                <a:solidFill>
                  <a:srgbClr val="1E4B74"/>
                </a:solidFill>
              </a:rPr>
              <a:t>The next morning John Henry was up at sunrise. The sun wasn't. He was tired and had decided to sleep in. John Henry wasn't going to have none of that. He hollered up into the sky, “Get up from there! I got things to do and I need light to do '</a:t>
            </a:r>
            <a:r>
              <a:rPr lang="en-US" sz="2200" dirty="0" err="1">
                <a:solidFill>
                  <a:srgbClr val="1E4B74"/>
                </a:solidFill>
              </a:rPr>
              <a:t>em</a:t>
            </a:r>
            <a:r>
              <a:rPr lang="en-US" sz="2200" dirty="0">
                <a:solidFill>
                  <a:srgbClr val="1E4B74"/>
                </a:solidFill>
              </a:rPr>
              <a:t> by.”</a:t>
            </a:r>
          </a:p>
        </p:txBody>
      </p:sp>
      <p:sp>
        <p:nvSpPr>
          <p:cNvPr id="13" name="Content Placeholder 12">
            <a:extLst>
              <a:ext uri="{FF2B5EF4-FFF2-40B4-BE49-F238E27FC236}">
                <a16:creationId xmlns:a16="http://schemas.microsoft.com/office/drawing/2014/main" id="{3D99C5D4-5367-E4B7-A900-39E3A30CEEB6}"/>
              </a:ext>
            </a:extLst>
          </p:cNvPr>
          <p:cNvSpPr>
            <a:spLocks noGrp="1"/>
          </p:cNvSpPr>
          <p:nvPr>
            <p:ph sz="quarter" idx="13"/>
          </p:nvPr>
        </p:nvSpPr>
        <p:spPr>
          <a:xfrm>
            <a:off x="7354646" y="1607326"/>
            <a:ext cx="3999329" cy="1497292"/>
          </a:xfrm>
          <a:prstGeom prst="wedgeRectCallout">
            <a:avLst>
              <a:gd name="adj1" fmla="val 67533"/>
              <a:gd name="adj2" fmla="val 40780"/>
            </a:avLst>
          </a:prstGeom>
          <a:solidFill>
            <a:srgbClr val="FFC000"/>
          </a:solidFill>
        </p:spPr>
        <p:txBody>
          <a:bodyPr>
            <a:normAutofit/>
          </a:bodyPr>
          <a:lstStyle/>
          <a:p>
            <a:pPr marL="0" indent="0">
              <a:buNone/>
            </a:pPr>
            <a:r>
              <a:rPr lang="en-US" sz="1800" dirty="0"/>
              <a:t>What does the author want me to understand about John Henry by showing him talking to the sun as if it were a person?</a:t>
            </a:r>
          </a:p>
        </p:txBody>
      </p:sp>
      <p:sp>
        <p:nvSpPr>
          <p:cNvPr id="14" name="Content Placeholder 13">
            <a:extLst>
              <a:ext uri="{FF2B5EF4-FFF2-40B4-BE49-F238E27FC236}">
                <a16:creationId xmlns:a16="http://schemas.microsoft.com/office/drawing/2014/main" id="{4BCB9D59-0AF3-9F72-E872-746751158FC1}"/>
              </a:ext>
            </a:extLst>
          </p:cNvPr>
          <p:cNvSpPr>
            <a:spLocks noGrp="1"/>
          </p:cNvSpPr>
          <p:nvPr>
            <p:ph sz="quarter" idx="14"/>
          </p:nvPr>
        </p:nvSpPr>
        <p:spPr>
          <a:xfrm>
            <a:off x="5981701" y="3617342"/>
            <a:ext cx="5888656" cy="2532886"/>
          </a:xfrm>
          <a:prstGeom prst="wedgeRectCallout">
            <a:avLst>
              <a:gd name="adj1" fmla="val -75811"/>
              <a:gd name="adj2" fmla="val 44449"/>
            </a:avLst>
          </a:prstGeom>
          <a:solidFill>
            <a:srgbClr val="FFC000"/>
          </a:solidFill>
        </p:spPr>
        <p:txBody>
          <a:bodyPr>
            <a:normAutofit/>
          </a:bodyPr>
          <a:lstStyle/>
          <a:p>
            <a:pPr marL="0" indent="0">
              <a:buNone/>
            </a:pPr>
            <a:r>
              <a:rPr lang="en-US" sz="1600" dirty="0"/>
              <a:t>When the author shows John Henry yelling at the sun to wake up, it’s not just meant to be funny—it actually tells me something important about John Henry’s character. I know that the sun is a force of nature, something no one can control. But here, John Henry acts like he can control it, like he has the power to command it. This is an example of personification, where the sun is treated like a lazy person. But really, it’s helping me understand just how unstoppable John Henry is.</a:t>
            </a:r>
          </a:p>
        </p:txBody>
      </p:sp>
      <p:sp>
        <p:nvSpPr>
          <p:cNvPr id="15" name="Content Placeholder 14">
            <a:extLst>
              <a:ext uri="{FF2B5EF4-FFF2-40B4-BE49-F238E27FC236}">
                <a16:creationId xmlns:a16="http://schemas.microsoft.com/office/drawing/2014/main" id="{1AC5A201-D953-6C24-85D8-89F96587D70F}"/>
              </a:ext>
            </a:extLst>
          </p:cNvPr>
          <p:cNvSpPr>
            <a:spLocks noGrp="1"/>
          </p:cNvSpPr>
          <p:nvPr>
            <p:ph sz="quarter" idx="15"/>
          </p:nvPr>
        </p:nvSpPr>
        <p:spPr>
          <a:xfrm>
            <a:off x="7242685" y="6188016"/>
            <a:ext cx="3999329" cy="490996"/>
          </a:xfrm>
        </p:spPr>
        <p:txBody>
          <a:bodyPr/>
          <a:lstStyle/>
          <a:p>
            <a:pPr marL="0" indent="0" algn="r">
              <a:buNone/>
            </a:pPr>
            <a:r>
              <a:rPr lang="en-US" sz="2000" dirty="0">
                <a:solidFill>
                  <a:schemeClr val="bg1"/>
                </a:solidFill>
                <a:latin typeface="Montserrat" panose="00000500000000000000" pitchFamily="2" charset="0"/>
              </a:rPr>
              <a:t>Hennessy, 2014</a:t>
            </a:r>
          </a:p>
        </p:txBody>
      </p:sp>
    </p:spTree>
    <p:extLst>
      <p:ext uri="{BB962C8B-B14F-4D97-AF65-F5344CB8AC3E}">
        <p14:creationId xmlns:p14="http://schemas.microsoft.com/office/powerpoint/2010/main" val="3035520168"/>
      </p:ext>
    </p:extLst>
  </p:cSld>
  <p:clrMapOvr>
    <a:masterClrMapping/>
  </p:clrMapOvr>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4042</Words>
  <Application>Microsoft Office PowerPoint</Application>
  <PresentationFormat>Widescreen</PresentationFormat>
  <Paragraphs>219</Paragraphs>
  <Slides>18</Slides>
  <Notes>18</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NJDOE_TitleSlide</vt:lpstr>
      <vt:lpstr>NDJOE_Main</vt:lpstr>
      <vt:lpstr>Evidence-Based Literacy Instruction Professional Learning Community Series Session 7 - Inference</vt:lpstr>
      <vt:lpstr>Session 7 - Verbal Reasoning</vt:lpstr>
      <vt:lpstr>Text version of Scarborough’s Rope</vt:lpstr>
      <vt:lpstr>Reflection Activity</vt:lpstr>
      <vt:lpstr>The Importance of Local &amp; Global Coherence (1 of 2)</vt:lpstr>
      <vt:lpstr>The Importance of Local &amp; Global Coherence (2 of 2)</vt:lpstr>
      <vt:lpstr>Global Coherence &amp; the Role of Knowledge (1 of 2)</vt:lpstr>
      <vt:lpstr>Global Coherence &amp; the Role of Knowledge (2 of 2)</vt:lpstr>
      <vt:lpstr>Global Coherence &amp; the Role of Knowledge (2 of 2)</vt:lpstr>
      <vt:lpstr>Local Coherence &amp; Cohesive Devices (1 of 3)</vt:lpstr>
      <vt:lpstr>Local Coherence &amp; Cohesive Devices (2 of 3)</vt:lpstr>
      <vt:lpstr>Local Coherence &amp; Cohesive Devices (3 of 3)</vt:lpstr>
      <vt:lpstr>Local Coherence &amp; Cohesive Devices (3 of 3)</vt:lpstr>
      <vt:lpstr>Apply Your Knowledge</vt:lpstr>
      <vt:lpstr>Adapting to Student Needs</vt:lpstr>
      <vt:lpstr>Thanks for participating!</vt:lpstr>
      <vt:lpstr>Next Session in the PLC Series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 Inference</dc:title>
  <dc:creator>Natalie.Dougherty@doe.nj.gov</dc:creator>
  <cp:lastModifiedBy>Dougherty, Natalie</cp:lastModifiedBy>
  <cp:revision>2</cp:revision>
  <dcterms:modified xsi:type="dcterms:W3CDTF">2025-06-30T16:53:45Z</dcterms:modified>
</cp:coreProperties>
</file>