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17"/>
  </p:notesMasterIdLst>
  <p:sldIdLst>
    <p:sldId id="256" r:id="rId3"/>
    <p:sldId id="257" r:id="rId4"/>
    <p:sldId id="445" r:id="rId5"/>
    <p:sldId id="258" r:id="rId6"/>
    <p:sldId id="259" r:id="rId7"/>
    <p:sldId id="260" r:id="rId8"/>
    <p:sldId id="261" r:id="rId9"/>
    <p:sldId id="262" r:id="rId10"/>
    <p:sldId id="263" r:id="rId11"/>
    <p:sldId id="268" r:id="rId12"/>
    <p:sldId id="264" r:id="rId13"/>
    <p:sldId id="265" r:id="rId14"/>
    <p:sldId id="266" r:id="rId15"/>
    <p:sldId id="267" r:id="rId16"/>
  </p:sldIdLst>
  <p:sldSz cx="12192000" cy="6858000"/>
  <p:notesSz cx="7023100" cy="9309100"/>
  <p:embeddedFontLst>
    <p:embeddedFont>
      <p:font typeface="Montserrat" panose="00000500000000000000" pitchFamily="2" charset="0"/>
      <p:regular r:id="rId18"/>
      <p:bold r:id="rId19"/>
      <p:italic r:id="rId20"/>
      <p:boldItalic r:id="rId21"/>
    </p:embeddedFont>
    <p:embeddedFont>
      <p:font typeface="Palatino Linotype" panose="02040502050505030304" pitchFamily="18"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LYNA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853515-91E0-43A2-9598-8F90C84E46ED}" v="56" dt="2025-06-30T16:38:06.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67" autoAdjust="0"/>
  </p:normalViewPr>
  <p:slideViewPr>
    <p:cSldViewPr snapToGrid="0">
      <p:cViewPr varScale="1">
        <p:scale>
          <a:sx n="81" d="100"/>
          <a:sy n="81" d="100"/>
        </p:scale>
        <p:origin x="114" y="432"/>
      </p:cViewPr>
      <p:guideLst/>
    </p:cSldViewPr>
  </p:slideViewPr>
  <p:outlineViewPr>
    <p:cViewPr>
      <p:scale>
        <a:sx n="33" d="100"/>
        <a:sy n="33" d="100"/>
      </p:scale>
      <p:origin x="0" y="-69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25" rIns="93300" bIns="466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25" rIns="93300" bIns="466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25" rIns="93300" bIns="466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iles.readinguniverse.org/Taxonomy/Language-Comprehension/graphic-organizers-for-reading-comprehension-reading-universe.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sz="1100" b="1">
                <a:latin typeface="Arial"/>
                <a:ea typeface="Arial"/>
                <a:cs typeface="Arial"/>
                <a:sym typeface="Arial"/>
              </a:rPr>
              <a:t>Facilitator Narration: </a:t>
            </a:r>
            <a:r>
              <a:rPr lang="en-US"/>
              <a:t>Welcome! We’re excited to have you join us for this eighth and last session in our Professional Learning Community Series. Today, we’ll be looking to strengthen our instructional practices across various text structures, by focusing on the comprehension strategies best situated to help students make meaning from various kinds of texts. </a:t>
            </a:r>
            <a:endParaRPr/>
          </a:p>
        </p:txBody>
      </p:sp>
      <p:sp>
        <p:nvSpPr>
          <p:cNvPr id="116" name="Google Shape;116;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Facilitation Narration:</a:t>
            </a:r>
            <a:r>
              <a:rPr lang="en-US" dirty="0"/>
              <a:t> Let’s take a moment to talk about the reciprocal relationship between reading and writing, and why understanding text structure is so powerful for students. When we teach students how to analyze the structure of a text—whether it’s cause and effect, sequence, problem and solution, or compare and contrast—we’re not just supporting their reading comprehension. We’re also giving them tools to become better writers. As students learn to recognize how authors organize their ideas, they internalize those patterns. This allows them to more effectively plan, organize, and express their own thinking when they write. In other words, the same structures that help them </a:t>
            </a:r>
            <a:r>
              <a:rPr lang="en-US" i="1" dirty="0"/>
              <a:t>make meaning</a:t>
            </a:r>
            <a:r>
              <a:rPr lang="en-US" dirty="0"/>
              <a:t> while reading also help them </a:t>
            </a:r>
            <a:r>
              <a:rPr lang="en-US" i="1" dirty="0"/>
              <a:t>communicate meaning</a:t>
            </a:r>
            <a:r>
              <a:rPr lang="en-US" dirty="0"/>
              <a:t> when writing. That’s why explicit instruction in text structure serves double duty—it helps students become strategic readers </a:t>
            </a:r>
            <a:r>
              <a:rPr lang="en-US" i="1" dirty="0"/>
              <a:t>and</a:t>
            </a:r>
            <a:r>
              <a:rPr lang="en-US" dirty="0"/>
              <a:t> confident, coherent writers. So as you model and discuss text structures in your classroom, consider how you can make that bridge to writing. Show students that the way a text is built is not just something to identify—it’s something they can use themselves to share their own ideas with clarity and purpose.</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8824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67aeba8a91_0_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67aeba8a91_0_4: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Facilitator Narration: </a:t>
            </a:r>
            <a:r>
              <a:rPr lang="en-US"/>
              <a:t>Understanding text structure as a strategy for comprehension helps all students navigate increasingly complex texts and builds meaning-making abilities across varied content areas. To meet the needs of all learners:</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Acknowledge diverse narrative experiences, especially for students who come from cultural and linguistic backgrounds where stories follow non-linear or cyclical patterns. These students may need explicit comparisons between familiar structures and those used in English texts to support their understanding.</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Provide scaffolds to support multilingual learners and students with disabilities around informational text structures, which often include dense language, abstract ideas, and unfamiliar formats. Tools like sentence frames, signal word charts, and graphic organizers can help these students access, organize, and express their understanding more effectively across all content areas.</a:t>
            </a:r>
            <a:endParaRPr/>
          </a:p>
          <a:p>
            <a:pPr marL="0" lvl="0" indent="0" algn="l" rtl="0">
              <a:spcBef>
                <a:spcPts val="0"/>
              </a:spcBef>
              <a:spcAft>
                <a:spcPts val="0"/>
              </a:spcAft>
              <a:buNone/>
            </a:pPr>
            <a:endParaRPr/>
          </a:p>
        </p:txBody>
      </p:sp>
      <p:sp>
        <p:nvSpPr>
          <p:cNvPr id="183" name="Google Shape;183;g367aeba8a91_0_4: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67aeba8a91_0_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67aeba8a91_0_11: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dirty="0">
                <a:latin typeface="Arial"/>
                <a:ea typeface="Arial"/>
                <a:cs typeface="Arial"/>
                <a:sym typeface="Arial"/>
              </a:rPr>
              <a:t>Facilitator Narration: </a:t>
            </a:r>
            <a:r>
              <a:rPr lang="en-US" dirty="0"/>
              <a:t>This brings us to the end of our session today! If you are interested to learn more about strategies for teaching text structure, keep an eye out for the NJ Department of Education’s upcoming free SISEP online learning modules.</a:t>
            </a:r>
            <a:endParaRPr dirty="0"/>
          </a:p>
          <a:p>
            <a:pPr marL="0" lvl="0" indent="0" algn="l" rtl="0">
              <a:lnSpc>
                <a:spcPct val="115000"/>
              </a:lnSpc>
              <a:spcBef>
                <a:spcPts val="0"/>
              </a:spcBef>
              <a:spcAft>
                <a:spcPts val="0"/>
              </a:spcAft>
              <a:buClr>
                <a:schemeClr val="dk1"/>
              </a:buClr>
              <a:buSzPts val="1100"/>
              <a:buFont typeface="Arial"/>
              <a:buNone/>
            </a:pPr>
            <a:endParaRPr b="1" dirty="0"/>
          </a:p>
        </p:txBody>
      </p:sp>
      <p:sp>
        <p:nvSpPr>
          <p:cNvPr id="191" name="Google Shape;191;g367aeba8a91_0_11: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lvl="0" indent="0" algn="l" rtl="0">
              <a:lnSpc>
                <a:spcPct val="115000"/>
              </a:lnSpc>
              <a:spcBef>
                <a:spcPts val="0"/>
              </a:spcBef>
              <a:spcAft>
                <a:spcPts val="0"/>
              </a:spcAft>
              <a:buSzPts val="1400"/>
              <a:buNone/>
            </a:pPr>
            <a:r>
              <a:rPr lang="en-US" b="1"/>
              <a:t>Facilitator Narration:</a:t>
            </a:r>
            <a:r>
              <a:rPr lang="en-US"/>
              <a:t> Congratulations on completing our 8-part Professional Learning Community series! Your commitment to deepening your understanding and refining your practice is something to be proud of. We hope you leave this series feeling more empowered, equipped, and inspired to support all readers—especially those who need it most. Thank you for showing up, engaging fully, and being part of this learning journey. We can’t wait to see the impact you’ll make!</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78132" y="8842029"/>
            <a:ext cx="3043200" cy="467100"/>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67aeba8a91_0_11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67aeba8a91_0_119: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endParaRPr/>
          </a:p>
        </p:txBody>
      </p:sp>
      <p:sp>
        <p:nvSpPr>
          <p:cNvPr id="207" name="Google Shape;207;g367aeba8a91_0_119: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4d22798982_1_2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4d22798982_1_24: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Facilitator Narration: </a:t>
            </a:r>
            <a:r>
              <a:rPr lang="en-US" sz="1100">
                <a:latin typeface="Arial"/>
                <a:ea typeface="Arial"/>
                <a:cs typeface="Arial"/>
                <a:sym typeface="Arial"/>
              </a:rPr>
              <a:t>Literacy knowledge is the specialized background knowledge that supports how students learn to read. Scarborough’s Reading Rope highlights literacy knowledge—like print concepts, genre, and text structures—as essential components of skilled reading. </a:t>
            </a:r>
            <a:endParaRPr/>
          </a:p>
        </p:txBody>
      </p:sp>
      <p:sp>
        <p:nvSpPr>
          <p:cNvPr id="124" name="Google Shape;124;g34d22798982_1_24: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3</a:t>
            </a:fld>
            <a:endParaRPr lang="en-US"/>
          </a:p>
        </p:txBody>
      </p:sp>
    </p:spTree>
    <p:extLst>
      <p:ext uri="{BB962C8B-B14F-4D97-AF65-F5344CB8AC3E}">
        <p14:creationId xmlns:p14="http://schemas.microsoft.com/office/powerpoint/2010/main" val="87532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6dc04559e_0_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6dc04559e_0_8: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Facilitator Narration: </a:t>
            </a:r>
            <a:r>
              <a:rPr lang="en-US"/>
              <a:t>One early and crucial element is print awareness (or print concepts), which develops through both early interactions with books and print materials and formal classroom instruction. Young students learn that print conveys meaning and follows specific conventions—like reading left to right, parts of a book, and recognizing units of print such as letters, words, and sentences. This critical awareness lays the groundwork for understanding how texts are structured.</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Text structure will be the topic of our session today.</a:t>
            </a:r>
            <a:endParaRPr/>
          </a:p>
          <a:p>
            <a:pPr marL="0" lvl="0" indent="0" algn="l" rtl="0">
              <a:spcBef>
                <a:spcPts val="0"/>
              </a:spcBef>
              <a:spcAft>
                <a:spcPts val="0"/>
              </a:spcAft>
              <a:buNone/>
            </a:pPr>
            <a:endParaRPr/>
          </a:p>
        </p:txBody>
      </p:sp>
      <p:sp>
        <p:nvSpPr>
          <p:cNvPr id="134" name="Google Shape;134;g356dc04559e_0_8: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6dc04559e_0_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6dc04559e_0_26: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lnSpc>
                <a:spcPct val="115000"/>
              </a:lnSpc>
              <a:spcBef>
                <a:spcPts val="0"/>
              </a:spcBef>
              <a:spcAft>
                <a:spcPts val="0"/>
              </a:spcAft>
              <a:buNone/>
            </a:pPr>
            <a:r>
              <a:rPr lang="en-US" sz="1100" b="1">
                <a:latin typeface="Arial"/>
                <a:ea typeface="Arial"/>
                <a:cs typeface="Arial"/>
                <a:sym typeface="Arial"/>
              </a:rPr>
              <a:t>Facilitator Narration: </a:t>
            </a:r>
            <a:r>
              <a:rPr lang="en-US"/>
              <a:t>Text structure refers to how information is organized within a text. Students who grasp how texts are constructed become more strategic readers and writers. Research shows that instruction in text structure improves both comprehension and written expression because an understanding of these structures helps students identify the author’s purpose and organize information effectively.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Academic texts both narrative and informational often contain complex sentence structures and academic language that can be challenging without explicit instruction. However, when students are taught the purpose and features of these text structures, they can better anticipate, locate, and retain key information.</a:t>
            </a:r>
            <a:endParaRPr/>
          </a:p>
          <a:p>
            <a:pPr marL="0" lvl="0" indent="0" algn="l" rtl="0">
              <a:lnSpc>
                <a:spcPct val="115000"/>
              </a:lnSpc>
              <a:spcBef>
                <a:spcPts val="0"/>
              </a:spcBef>
              <a:spcAft>
                <a:spcPts val="0"/>
              </a:spcAft>
              <a:buNone/>
            </a:pPr>
            <a:endParaRPr/>
          </a:p>
          <a:p>
            <a:pPr marL="0" lvl="0" indent="0" algn="l" rtl="0">
              <a:spcBef>
                <a:spcPts val="0"/>
              </a:spcBef>
              <a:spcAft>
                <a:spcPts val="0"/>
              </a:spcAft>
              <a:buNone/>
            </a:pPr>
            <a:endParaRPr/>
          </a:p>
        </p:txBody>
      </p:sp>
      <p:sp>
        <p:nvSpPr>
          <p:cNvPr id="142" name="Google Shape;142;g356dc04559e_0_26: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6dc04559e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6dc04559e_0_0: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b="1"/>
              <a:t>Facilitator Narration: </a:t>
            </a:r>
            <a:r>
              <a:rPr lang="en-US"/>
              <a:t>As we’ve been discussing throughout this PLC Series, reading teachers should be planning lessons that integrate skill building within a broader goal of knowledge building. When it comes to explicit instruction in text structures, teaching it as a generic, stand-alone skill—disconnected from rich, complex texts—is a missed opportunity to deepen comprehension and build content knowledge. Instead, teachers should frame text structure as a strategic tool that helps students make sense of the content-rich, often complex texts they are expected to read across the curriculum—in science, social studies, and even math.</a:t>
            </a:r>
            <a:endParaRPr/>
          </a:p>
          <a:p>
            <a:pPr marL="0" lvl="0" indent="0" algn="l" rtl="0">
              <a:spcBef>
                <a:spcPts val="0"/>
              </a:spcBef>
              <a:spcAft>
                <a:spcPts val="0"/>
              </a:spcAft>
              <a:buNone/>
            </a:pPr>
            <a:endParaRPr/>
          </a:p>
          <a:p>
            <a:pPr marL="0" lvl="0" indent="0" algn="l" rtl="0">
              <a:spcBef>
                <a:spcPts val="0"/>
              </a:spcBef>
              <a:spcAft>
                <a:spcPts val="0"/>
              </a:spcAft>
              <a:buNone/>
            </a:pPr>
            <a:r>
              <a:rPr lang="en-US"/>
              <a:t>As a pre-work activity for this session, we looked at Reading Universe’s </a:t>
            </a:r>
            <a:r>
              <a:rPr lang="en-US" u="sng">
                <a:solidFill>
                  <a:srgbClr val="1155CC"/>
                </a:solidFill>
                <a:hlinkClick r:id="rId3">
                  <a:extLst>
                    <a:ext uri="{A12FA001-AC4F-418D-AE19-62706E023703}">
                      <ahyp:hlinkClr xmlns:ahyp="http://schemas.microsoft.com/office/drawing/2018/hyperlinkcolor" val="tx"/>
                    </a:ext>
                  </a:extLst>
                </a:hlinkClick>
              </a:rPr>
              <a:t>Graphic Organizers for Reading Comprehension</a:t>
            </a:r>
            <a:r>
              <a:rPr lang="en-US"/>
              <a:t>. Let’s reflect on how graphic organizers can support student understanding of specific text structures in both reading comprehension and writing development.</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b="1"/>
              <a:t>Activity (5 minutes):</a:t>
            </a:r>
            <a:r>
              <a:rPr lang="en-US"/>
              <a:t> Facilitate the discussion to prompt community members for the following points:</a:t>
            </a:r>
            <a:endParaRPr/>
          </a:p>
          <a:p>
            <a:pPr marL="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US"/>
              <a:t>How do graphic organizers help make the structure of a text visible to students?</a:t>
            </a:r>
            <a:endParaRPr/>
          </a:p>
          <a:p>
            <a:pPr marL="457200" lvl="0" indent="-317500" algn="l" rtl="0">
              <a:lnSpc>
                <a:spcPct val="115000"/>
              </a:lnSpc>
              <a:spcBef>
                <a:spcPts val="0"/>
              </a:spcBef>
              <a:spcAft>
                <a:spcPts val="0"/>
              </a:spcAft>
              <a:buSzPts val="1400"/>
              <a:buChar char="●"/>
            </a:pPr>
            <a:r>
              <a:rPr lang="en-US"/>
              <a:t>In what ways can these tools support students in both understanding what they read and organizing their writing?</a:t>
            </a:r>
            <a:endParaRPr/>
          </a:p>
          <a:p>
            <a:pPr marL="457200" lvl="0" indent="-317500" algn="l" rtl="0">
              <a:lnSpc>
                <a:spcPct val="115000"/>
              </a:lnSpc>
              <a:spcBef>
                <a:spcPts val="0"/>
              </a:spcBef>
              <a:spcAft>
                <a:spcPts val="0"/>
              </a:spcAft>
              <a:buSzPts val="1400"/>
              <a:buChar char="●"/>
            </a:pPr>
            <a:r>
              <a:rPr lang="en-US"/>
              <a:t>Which text structure(s) do your students struggle with most and why? How might a graphic organizer scaffold their learning?</a:t>
            </a:r>
            <a:endParaRPr/>
          </a:p>
          <a:p>
            <a:pPr marL="0" lvl="0" indent="0" algn="l" rtl="0">
              <a:spcBef>
                <a:spcPts val="0"/>
              </a:spcBef>
              <a:spcAft>
                <a:spcPts val="0"/>
              </a:spcAft>
              <a:buClr>
                <a:schemeClr val="dk1"/>
              </a:buClr>
              <a:buSzPts val="1100"/>
              <a:buFont typeface="Arial"/>
              <a:buNone/>
            </a:pPr>
            <a:endParaRPr/>
          </a:p>
        </p:txBody>
      </p:sp>
      <p:sp>
        <p:nvSpPr>
          <p:cNvPr id="151" name="Google Shape;151;g356dc04559e_0_0: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6dc04559e_0_5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6dc04559e_0_54: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b="1" dirty="0"/>
              <a:t>Facilitator Narration:</a:t>
            </a:r>
            <a:r>
              <a:rPr lang="en-US" dirty="0"/>
              <a:t> Great discussion, we can see how graphic organizers—when intentionally matched to specific text structures—provide a visual scaffold that helps students see how structure can be used as a strategy for understanding text. Rather than simply labeling a passage as "compare and contrast" or "cause and effect," graphic organizers make the underlying logic of the text visible, helping students engage more purposefully with what they read. Let’s now watch this video on instructional strategies for teaching students about text structure.</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None/>
            </a:pPr>
            <a:r>
              <a:rPr lang="en-US" sz="1100">
                <a:latin typeface="Arial"/>
                <a:ea typeface="Arial"/>
                <a:cs typeface="Arial"/>
                <a:sym typeface="Arial"/>
              </a:rPr>
              <a:t>[Click red button to play video </a:t>
            </a:r>
            <a:r>
              <a:rPr lang="en-US" sz="1100" b="1">
                <a:latin typeface="Arial"/>
                <a:ea typeface="Arial"/>
                <a:cs typeface="Arial"/>
                <a:sym typeface="Arial"/>
              </a:rPr>
              <a:t>PLC Series Video - Teaching Text Structures: Narrative &amp; Informational Text</a:t>
            </a:r>
            <a:r>
              <a:rPr lang="en-US" sz="1100">
                <a:latin typeface="Arial"/>
                <a:ea typeface="Arial"/>
                <a:cs typeface="Arial"/>
                <a:sym typeface="Arial"/>
              </a:rPr>
              <a:t>]</a:t>
            </a:r>
            <a:endParaRPr/>
          </a:p>
        </p:txBody>
      </p:sp>
      <p:sp>
        <p:nvSpPr>
          <p:cNvPr id="161" name="Google Shape;161;g356dc04559e_0_54: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6dc04559e_0_7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6dc04559e_0_74: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b="1"/>
              <a:t>Facilitator Narration:</a:t>
            </a:r>
            <a:r>
              <a:rPr lang="en-US"/>
              <a:t> Now that we’ve learned about the role text structure can play in supporting comprehension, let’s try this Practice Activity for Analyzing Informational Text Structure.</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b="1"/>
              <a:t>Activity (5-10 min): </a:t>
            </a:r>
            <a:r>
              <a:rPr lang="en-US"/>
              <a:t>Ask community members to read the passage "Saving the City’s Water Supply" shown on the slide and then ask for a volunteer to identify the type of text structure and explain what clues led them to that decision.</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1. What text structure does this passage follow? [problem and solution] </a:t>
            </a:r>
            <a:endParaRPr/>
          </a:p>
          <a:p>
            <a:pPr marL="0" lvl="0" indent="0" algn="l" rtl="0">
              <a:lnSpc>
                <a:spcPct val="115000"/>
              </a:lnSpc>
              <a:spcBef>
                <a:spcPts val="0"/>
              </a:spcBef>
              <a:spcAft>
                <a:spcPts val="0"/>
              </a:spcAft>
              <a:buNone/>
            </a:pPr>
            <a:r>
              <a:rPr lang="en-US"/>
              <a:t>2. How do you know? [signal words include </a:t>
            </a:r>
            <a:r>
              <a:rPr lang="en-US" i="1"/>
              <a:t>discovered that</a:t>
            </a:r>
            <a:r>
              <a:rPr lang="en-US"/>
              <a:t>, </a:t>
            </a:r>
            <a:r>
              <a:rPr lang="en-US" i="1"/>
              <a:t>concern, To address the issue,</a:t>
            </a:r>
            <a:r>
              <a:rPr lang="en-US"/>
              <a:t> and </a:t>
            </a:r>
            <a:r>
              <a:rPr lang="en-US" i="1"/>
              <a:t>As a result</a:t>
            </a:r>
            <a:r>
              <a:rPr lang="en-US"/>
              <a:t>.]</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Once the structure is identified as problem and solution, ask:</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3. Which visual organizer would best support students’ comprehension of this structure and how might you label its sections? [A Problem–Solution Organizer with labeled sections for Problem, Who/what it affects, Solutions, Result/Outcome. This may spark a conversation about how the organizer included in the Reading Universe template may need to be modified to more precisely scaffold this specific passage.]</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Then, have community members, practice crafting guiding questions at both basic and advanced levels and share out their work.</a:t>
            </a:r>
            <a:endParaRPr/>
          </a:p>
          <a:p>
            <a:pPr marL="0" lvl="0" indent="0" algn="l" rtl="0">
              <a:lnSpc>
                <a:spcPct val="115000"/>
              </a:lnSpc>
              <a:spcBef>
                <a:spcPts val="0"/>
              </a:spcBef>
              <a:spcAft>
                <a:spcPts val="0"/>
              </a:spcAft>
              <a:buNone/>
            </a:pPr>
            <a:endParaRPr/>
          </a:p>
          <a:p>
            <a:pPr marL="457200" lvl="0" indent="-317500" algn="l" rtl="0">
              <a:lnSpc>
                <a:spcPct val="115000"/>
              </a:lnSpc>
              <a:spcBef>
                <a:spcPts val="0"/>
              </a:spcBef>
              <a:spcAft>
                <a:spcPts val="0"/>
              </a:spcAft>
              <a:buSzPts val="1400"/>
              <a:buChar char="●"/>
            </a:pPr>
            <a:r>
              <a:rPr lang="en-US" i="1"/>
              <a:t>Sample basic questions</a:t>
            </a:r>
            <a:r>
              <a:rPr lang="en-US"/>
              <a:t>: What problem did the town face? What were two things the town did to fix it?</a:t>
            </a:r>
            <a:endParaRPr/>
          </a:p>
          <a:p>
            <a:pPr marL="457200" lvl="0" indent="-317500" algn="l" rtl="0">
              <a:lnSpc>
                <a:spcPct val="115000"/>
              </a:lnSpc>
              <a:spcBef>
                <a:spcPts val="0"/>
              </a:spcBef>
              <a:spcAft>
                <a:spcPts val="0"/>
              </a:spcAft>
              <a:buSzPts val="1400"/>
              <a:buChar char="●"/>
            </a:pPr>
            <a:r>
              <a:rPr lang="en-US" i="1"/>
              <a:t>Sample advanced questions</a:t>
            </a:r>
            <a:r>
              <a:rPr lang="en-US"/>
              <a:t>: Why did the city need to take multiple actions? How do the solutions reflect cooperation within the community?</a:t>
            </a:r>
            <a:endParaRPr/>
          </a:p>
          <a:p>
            <a:pPr marL="0" lvl="0" indent="0" algn="l" rtl="0">
              <a:spcBef>
                <a:spcPts val="0"/>
              </a:spcBef>
              <a:spcAft>
                <a:spcPts val="0"/>
              </a:spcAft>
              <a:buClr>
                <a:schemeClr val="dk1"/>
              </a:buClr>
              <a:buSzPts val="1100"/>
              <a:buFont typeface="Arial"/>
              <a:buNone/>
            </a:pPr>
            <a:endParaRPr/>
          </a:p>
        </p:txBody>
      </p:sp>
      <p:sp>
        <p:nvSpPr>
          <p:cNvPr id="169" name="Google Shape;169;g356dc04559e_0_74: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6dc04559e_0_8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6dc04559e_0_86: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r>
              <a:rPr lang="en-US" b="1" dirty="0"/>
              <a:t>Facilitator Narration:</a:t>
            </a:r>
            <a:r>
              <a:rPr lang="en-US" dirty="0"/>
              <a:t> Let’s try one more!</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US" b="1" dirty="0"/>
              <a:t>Optional Activity (5-10 min): </a:t>
            </a:r>
            <a:r>
              <a:rPr lang="en-US" dirty="0"/>
              <a:t>Ask community members to read the passage "Breaking the Mold: Clara’s First Game" shown on the slide and then ask for a volunteer to identify the type of text structure and explain what clues led them to that decision.</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US" dirty="0"/>
              <a:t>1. What text structure does this passage follow? [narrative] </a:t>
            </a:r>
            <a:endParaRPr dirty="0"/>
          </a:p>
          <a:p>
            <a:pPr marL="0" lvl="0" indent="0" algn="l" rtl="0">
              <a:lnSpc>
                <a:spcPct val="115000"/>
              </a:lnSpc>
              <a:spcBef>
                <a:spcPts val="0"/>
              </a:spcBef>
              <a:spcAft>
                <a:spcPts val="0"/>
              </a:spcAft>
              <a:buNone/>
            </a:pPr>
            <a:r>
              <a:rPr lang="en-US" dirty="0"/>
              <a:t>2. How do you know? [story grammar cues—such as characters, setting, and events]</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US" dirty="0"/>
              <a:t>Once the structure is identified as narrative, ask:</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US" dirty="0"/>
              <a:t>3. Describe the elements of story grammar that could be visualized in a narrative story map organizer?</a:t>
            </a:r>
            <a:endParaRPr dirty="0"/>
          </a:p>
          <a:p>
            <a:pPr marL="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US" dirty="0"/>
              <a:t>Background information: </a:t>
            </a:r>
            <a:endParaRPr dirty="0"/>
          </a:p>
          <a:p>
            <a:pPr marL="914400" lvl="1" indent="-317500" algn="l" rtl="0">
              <a:lnSpc>
                <a:spcPct val="115000"/>
              </a:lnSpc>
              <a:spcBef>
                <a:spcPts val="0"/>
              </a:spcBef>
              <a:spcAft>
                <a:spcPts val="0"/>
              </a:spcAft>
              <a:buSzPts val="1400"/>
              <a:buChar char="○"/>
            </a:pPr>
            <a:r>
              <a:rPr lang="en-US" dirty="0"/>
              <a:t>Characters - Clara, her coach, the team, the crowd</a:t>
            </a:r>
            <a:endParaRPr dirty="0"/>
          </a:p>
          <a:p>
            <a:pPr marL="914400" lvl="1" indent="-317500" algn="l" rtl="0">
              <a:lnSpc>
                <a:spcPct val="115000"/>
              </a:lnSpc>
              <a:spcBef>
                <a:spcPts val="0"/>
              </a:spcBef>
              <a:spcAft>
                <a:spcPts val="0"/>
              </a:spcAft>
              <a:buSzPts val="1400"/>
              <a:buChar char="○"/>
            </a:pPr>
            <a:r>
              <a:rPr lang="en-US" dirty="0"/>
              <a:t>Setting: Gym, 1978</a:t>
            </a:r>
            <a:endParaRPr dirty="0"/>
          </a:p>
          <a:p>
            <a:pPr marL="914400" lvl="1" indent="-317500" algn="l" rtl="0">
              <a:lnSpc>
                <a:spcPct val="115000"/>
              </a:lnSpc>
              <a:spcBef>
                <a:spcPts val="0"/>
              </a:spcBef>
              <a:spcAft>
                <a:spcPts val="0"/>
              </a:spcAft>
              <a:buSzPts val="1400"/>
              <a:buChar char="○"/>
            </a:pPr>
            <a:r>
              <a:rPr lang="en-US" dirty="0"/>
              <a:t>Conflict: First girls’ basketball game, uncertainty about support</a:t>
            </a:r>
            <a:endParaRPr dirty="0"/>
          </a:p>
          <a:p>
            <a:pPr marL="457200" lvl="0" indent="-317500" algn="l" rtl="0">
              <a:lnSpc>
                <a:spcPct val="115000"/>
              </a:lnSpc>
              <a:spcBef>
                <a:spcPts val="0"/>
              </a:spcBef>
              <a:spcAft>
                <a:spcPts val="0"/>
              </a:spcAft>
              <a:buSzPts val="1400"/>
              <a:buChar char="●"/>
            </a:pPr>
            <a:r>
              <a:rPr lang="en-US" dirty="0"/>
              <a:t>Sequence of Events: </a:t>
            </a:r>
            <a:endParaRPr dirty="0"/>
          </a:p>
          <a:p>
            <a:pPr marL="914400" lvl="1" indent="-317500" algn="l" rtl="0">
              <a:lnSpc>
                <a:spcPct val="115000"/>
              </a:lnSpc>
              <a:spcBef>
                <a:spcPts val="0"/>
              </a:spcBef>
              <a:spcAft>
                <a:spcPts val="0"/>
              </a:spcAft>
              <a:buSzPts val="1400"/>
              <a:buChar char="○"/>
            </a:pPr>
            <a:r>
              <a:rPr lang="en-US" dirty="0"/>
              <a:t>Rising action - Practice in secret</a:t>
            </a:r>
            <a:endParaRPr dirty="0"/>
          </a:p>
          <a:p>
            <a:pPr marL="914400" lvl="1" indent="-317500" algn="l" rtl="0">
              <a:lnSpc>
                <a:spcPct val="115000"/>
              </a:lnSpc>
              <a:spcBef>
                <a:spcPts val="0"/>
              </a:spcBef>
              <a:spcAft>
                <a:spcPts val="0"/>
              </a:spcAft>
              <a:buSzPts val="1400"/>
              <a:buChar char="○"/>
            </a:pPr>
            <a:r>
              <a:rPr lang="en-US" dirty="0"/>
              <a:t>Climax - plays in game and crowd reaction</a:t>
            </a:r>
            <a:endParaRPr dirty="0"/>
          </a:p>
          <a:p>
            <a:pPr marL="914400" lvl="1" indent="-317500" algn="l" rtl="0">
              <a:lnSpc>
                <a:spcPct val="115000"/>
              </a:lnSpc>
              <a:spcBef>
                <a:spcPts val="0"/>
              </a:spcBef>
              <a:spcAft>
                <a:spcPts val="0"/>
              </a:spcAft>
              <a:buSzPts val="1400"/>
              <a:buChar char="○"/>
            </a:pPr>
            <a:r>
              <a:rPr lang="en-US" dirty="0"/>
              <a:t>Falling Action: coach’s praise</a:t>
            </a:r>
            <a:endParaRPr dirty="0"/>
          </a:p>
          <a:p>
            <a:pPr marL="457200" lvl="0" indent="-317500" algn="l" rtl="0">
              <a:lnSpc>
                <a:spcPct val="115000"/>
              </a:lnSpc>
              <a:spcBef>
                <a:spcPts val="0"/>
              </a:spcBef>
              <a:spcAft>
                <a:spcPts val="0"/>
              </a:spcAft>
              <a:buSzPts val="1400"/>
              <a:buChar char="●"/>
            </a:pPr>
            <a:r>
              <a:rPr lang="en-US" dirty="0"/>
              <a:t>Outcome: Clara plays successfully; first step in women’s sports progress</a:t>
            </a:r>
            <a:endParaRPr dirty="0"/>
          </a:p>
          <a:p>
            <a:pPr marL="457200" lvl="0" indent="-317500" algn="l" rtl="0">
              <a:lnSpc>
                <a:spcPct val="115000"/>
              </a:lnSpc>
              <a:spcBef>
                <a:spcPts val="0"/>
              </a:spcBef>
              <a:spcAft>
                <a:spcPts val="0"/>
              </a:spcAft>
              <a:buSzPts val="1400"/>
              <a:buChar char="●"/>
            </a:pPr>
            <a:r>
              <a:rPr lang="en-US" dirty="0"/>
              <a:t>Theme: Courage, breaking barriers</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US" dirty="0"/>
              <a:t>Then, have community members, practice crafting guiding questions at both basic and advanced levels and share out their work.</a:t>
            </a:r>
            <a:endParaRPr dirty="0"/>
          </a:p>
          <a:p>
            <a:pPr marL="0" lvl="0" indent="0" algn="l" rtl="0">
              <a:lnSpc>
                <a:spcPct val="115000"/>
              </a:lnSpc>
              <a:spcBef>
                <a:spcPts val="0"/>
              </a:spcBef>
              <a:spcAft>
                <a:spcPts val="0"/>
              </a:spcAft>
              <a:buNone/>
            </a:pPr>
            <a:endParaRPr dirty="0"/>
          </a:p>
          <a:p>
            <a:pPr marL="457200" lvl="0" indent="-317500" algn="l" rtl="0">
              <a:lnSpc>
                <a:spcPct val="115000"/>
              </a:lnSpc>
              <a:spcBef>
                <a:spcPts val="0"/>
              </a:spcBef>
              <a:spcAft>
                <a:spcPts val="0"/>
              </a:spcAft>
              <a:buSzPts val="1400"/>
              <a:buChar char="●"/>
            </a:pPr>
            <a:r>
              <a:rPr lang="en-US" i="1" dirty="0"/>
              <a:t>Sample basic questions</a:t>
            </a:r>
            <a:r>
              <a:rPr lang="en-US" dirty="0"/>
              <a:t>: Who is Clara and what did she do in the story? What happened during the game?</a:t>
            </a:r>
            <a:endParaRPr dirty="0"/>
          </a:p>
          <a:p>
            <a:pPr marL="457200" lvl="0" indent="-317500" algn="l" rtl="0">
              <a:lnSpc>
                <a:spcPct val="115000"/>
              </a:lnSpc>
              <a:spcBef>
                <a:spcPts val="0"/>
              </a:spcBef>
              <a:spcAft>
                <a:spcPts val="0"/>
              </a:spcAft>
              <a:buSzPts val="1400"/>
              <a:buChar char="●"/>
            </a:pPr>
            <a:r>
              <a:rPr lang="en-US" i="1" dirty="0"/>
              <a:t>Sample advanced questions</a:t>
            </a:r>
            <a:r>
              <a:rPr lang="en-US" dirty="0"/>
              <a:t>: What does Clara’s experience tell us about sports and gender roles at the time? How does the author build emotion and tension in the story?</a:t>
            </a:r>
            <a:endParaRPr dirty="0"/>
          </a:p>
          <a:p>
            <a:pPr marL="0" lvl="0" indent="0" algn="l" rtl="0">
              <a:spcBef>
                <a:spcPts val="0"/>
              </a:spcBef>
              <a:spcAft>
                <a:spcPts val="0"/>
              </a:spcAft>
              <a:buNone/>
            </a:pPr>
            <a:endParaRPr dirty="0"/>
          </a:p>
        </p:txBody>
      </p:sp>
      <p:sp>
        <p:nvSpPr>
          <p:cNvPr id="176" name="Google Shape;176;g356dc04559e_0_86: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_TItl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0" y="2037850"/>
            <a:ext cx="12191999" cy="1282447"/>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6E2405"/>
              </a:buClr>
              <a:buSzPts val="5400"/>
              <a:buFont typeface="Palatino Linotype"/>
              <a:buNone/>
              <a:defRPr sz="5400" b="1" i="0" u="none" strike="noStrike" cap="none">
                <a:solidFill>
                  <a:srgbClr val="6E2405"/>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subTitle" idx="1"/>
          </p:nvPr>
        </p:nvSpPr>
        <p:spPr>
          <a:xfrm>
            <a:off x="1" y="3654080"/>
            <a:ext cx="12191998" cy="2198080"/>
          </a:xfrm>
          <a:prstGeom prst="rect">
            <a:avLst/>
          </a:prstGeom>
          <a:noFill/>
          <a:ln>
            <a:noFill/>
          </a:ln>
        </p:spPr>
        <p:txBody>
          <a:bodyPr spcFirstLastPara="1" wrap="square" lIns="91425" tIns="45700" rIns="91425" bIns="45700" anchor="t" anchorCtr="0">
            <a:normAutofit/>
          </a:bodyPr>
          <a:lstStyle>
            <a:lvl1pPr lvl="0" algn="ctr">
              <a:lnSpc>
                <a:spcPct val="108000"/>
              </a:lnSpc>
              <a:spcBef>
                <a:spcPts val="1000"/>
              </a:spcBef>
              <a:spcAft>
                <a:spcPts val="0"/>
              </a:spcAft>
              <a:buClr>
                <a:schemeClr val="dk1"/>
              </a:buClr>
              <a:buSzPts val="2800"/>
              <a:buNone/>
              <a:defRPr sz="2800"/>
            </a:lvl1pPr>
            <a:lvl2pPr lvl="1" algn="ctr">
              <a:lnSpc>
                <a:spcPct val="108000"/>
              </a:lnSpc>
              <a:spcBef>
                <a:spcPts val="1400"/>
              </a:spcBef>
              <a:spcAft>
                <a:spcPts val="0"/>
              </a:spcAft>
              <a:buClr>
                <a:schemeClr val="dk1"/>
              </a:buClr>
              <a:buSzPts val="1500"/>
              <a:buNone/>
              <a:defRPr sz="1500"/>
            </a:lvl2pPr>
            <a:lvl3pPr lvl="2" algn="ctr">
              <a:lnSpc>
                <a:spcPct val="108000"/>
              </a:lnSpc>
              <a:spcBef>
                <a:spcPts val="1400"/>
              </a:spcBef>
              <a:spcAft>
                <a:spcPts val="0"/>
              </a:spcAft>
              <a:buClr>
                <a:schemeClr val="dk1"/>
              </a:buClr>
              <a:buSzPts val="1350"/>
              <a:buNone/>
              <a:defRPr sz="1350"/>
            </a:lvl3pPr>
            <a:lvl4pPr lvl="3" algn="ctr">
              <a:lnSpc>
                <a:spcPct val="108000"/>
              </a:lnSpc>
              <a:spcBef>
                <a:spcPts val="1400"/>
              </a:spcBef>
              <a:spcAft>
                <a:spcPts val="0"/>
              </a:spcAft>
              <a:buClr>
                <a:schemeClr val="dk1"/>
              </a:buClr>
              <a:buSzPts val="1200"/>
              <a:buNone/>
              <a:defRPr sz="1200"/>
            </a:lvl4pPr>
            <a:lvl5pPr lvl="4" algn="ctr">
              <a:lnSpc>
                <a:spcPct val="108000"/>
              </a:lnSpc>
              <a:spcBef>
                <a:spcPts val="1400"/>
              </a:spcBef>
              <a:spcAft>
                <a:spcPts val="0"/>
              </a:spcAft>
              <a:buClr>
                <a:schemeClr val="dk1"/>
              </a:buClr>
              <a:buSzPts val="1200"/>
              <a:buNone/>
              <a:defRPr sz="1200"/>
            </a:lvl5pPr>
            <a:lvl6pPr lvl="5" algn="ctr">
              <a:lnSpc>
                <a:spcPct val="90000"/>
              </a:lnSpc>
              <a:spcBef>
                <a:spcPts val="14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_Content_Subtitles">
  <p:cSld name="1_Two_Content_Subtitles">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body" idx="1"/>
          </p:nvPr>
        </p:nvSpPr>
        <p:spPr>
          <a:xfrm>
            <a:off x="146291" y="1138548"/>
            <a:ext cx="11890200" cy="823800"/>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2"/>
          <p:cNvSpPr txBox="1">
            <a:spLocks noGrp="1"/>
          </p:cNvSpPr>
          <p:nvPr>
            <p:ph type="body" idx="2"/>
          </p:nvPr>
        </p:nvSpPr>
        <p:spPr>
          <a:xfrm>
            <a:off x="146292" y="1962460"/>
            <a:ext cx="11890200" cy="1433700"/>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2"/>
          <p:cNvSpPr txBox="1">
            <a:spLocks noGrp="1"/>
          </p:cNvSpPr>
          <p:nvPr>
            <p:ph type="body" idx="3"/>
          </p:nvPr>
        </p:nvSpPr>
        <p:spPr>
          <a:xfrm>
            <a:off x="146290" y="3603812"/>
            <a:ext cx="11890200" cy="823800"/>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12"/>
          <p:cNvSpPr txBox="1">
            <a:spLocks noGrp="1"/>
          </p:cNvSpPr>
          <p:nvPr>
            <p:ph type="body" idx="4"/>
          </p:nvPr>
        </p:nvSpPr>
        <p:spPr>
          <a:xfrm>
            <a:off x="155436" y="4439797"/>
            <a:ext cx="11890200" cy="1522500"/>
          </a:xfrm>
          <a:prstGeom prst="rect">
            <a:avLst/>
          </a:prstGeom>
          <a:noFill/>
          <a:ln>
            <a:noFill/>
          </a:ln>
        </p:spPr>
        <p:txBody>
          <a:bodyPr spcFirstLastPara="1" wrap="square" lIns="91425" tIns="45700" rIns="91425"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_Content">
  <p:cSld name="Three_Conten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body" idx="1"/>
          </p:nvPr>
        </p:nvSpPr>
        <p:spPr>
          <a:xfrm>
            <a:off x="176270" y="1429017"/>
            <a:ext cx="3800700" cy="4498200"/>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3"/>
          <p:cNvSpPr txBox="1">
            <a:spLocks noGrp="1"/>
          </p:cNvSpPr>
          <p:nvPr>
            <p:ph type="body" idx="2"/>
          </p:nvPr>
        </p:nvSpPr>
        <p:spPr>
          <a:xfrm>
            <a:off x="4195590" y="1429017"/>
            <a:ext cx="3800700" cy="4498200"/>
          </a:xfrm>
          <a:prstGeom prst="rect">
            <a:avLst/>
          </a:prstGeom>
          <a:noFill/>
          <a:ln>
            <a:noFill/>
          </a:ln>
        </p:spPr>
        <p:txBody>
          <a:bodyPr spcFirstLastPara="1" wrap="square" lIns="91425" tIns="45700" rIns="45720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3"/>
          <p:cNvSpPr txBox="1">
            <a:spLocks noGrp="1"/>
          </p:cNvSpPr>
          <p:nvPr>
            <p:ph type="body" idx="3"/>
          </p:nvPr>
        </p:nvSpPr>
        <p:spPr>
          <a:xfrm>
            <a:off x="8214912" y="1431790"/>
            <a:ext cx="3800700" cy="4498200"/>
          </a:xfrm>
          <a:prstGeom prst="rect">
            <a:avLst/>
          </a:prstGeom>
          <a:noFill/>
          <a:ln>
            <a:noFill/>
          </a:ln>
        </p:spPr>
        <p:txBody>
          <a:bodyPr spcFirstLastPara="1" wrap="square" lIns="91425" tIns="45700" rIns="822950" bIns="45700" anchor="t" anchorCtr="0">
            <a:noAutofit/>
          </a:bodyPr>
          <a:lstStyle>
            <a:lvl1pPr marL="457200" lvl="0" indent="-406400" algn="l">
              <a:lnSpc>
                <a:spcPct val="108000"/>
              </a:lnSpc>
              <a:spcBef>
                <a:spcPts val="1000"/>
              </a:spcBef>
              <a:spcAft>
                <a:spcPts val="0"/>
              </a:spcAft>
              <a:buClr>
                <a:schemeClr val="dk1"/>
              </a:buClr>
              <a:buSzPts val="2800"/>
              <a:buChar char="•"/>
              <a:defRPr sz="2800"/>
            </a:lvl1pPr>
            <a:lvl2pPr marL="914400" lvl="1" indent="-381000" algn="l">
              <a:lnSpc>
                <a:spcPct val="108000"/>
              </a:lnSpc>
              <a:spcBef>
                <a:spcPts val="1400"/>
              </a:spcBef>
              <a:spcAft>
                <a:spcPts val="0"/>
              </a:spcAft>
              <a:buClr>
                <a:schemeClr val="dk1"/>
              </a:buClr>
              <a:buSzPts val="2400"/>
              <a:buChar char="•"/>
              <a:defRPr sz="2400"/>
            </a:lvl2pPr>
            <a:lvl3pPr marL="1371600" lvl="2" indent="-355600" algn="l">
              <a:lnSpc>
                <a:spcPct val="108000"/>
              </a:lnSpc>
              <a:spcBef>
                <a:spcPts val="1400"/>
              </a:spcBef>
              <a:spcAft>
                <a:spcPts val="0"/>
              </a:spcAft>
              <a:buClr>
                <a:schemeClr val="dk1"/>
              </a:buClr>
              <a:buSzPts val="2000"/>
              <a:buChar char="•"/>
              <a:defRPr sz="2000"/>
            </a:lvl3pPr>
            <a:lvl4pPr marL="1828800" lvl="3" indent="-342900" algn="l">
              <a:lnSpc>
                <a:spcPct val="108000"/>
              </a:lnSpc>
              <a:spcBef>
                <a:spcPts val="1400"/>
              </a:spcBef>
              <a:spcAft>
                <a:spcPts val="0"/>
              </a:spcAft>
              <a:buClr>
                <a:schemeClr val="dk1"/>
              </a:buClr>
              <a:buSzPts val="1800"/>
              <a:buChar char="•"/>
              <a:defRPr sz="1800"/>
            </a:lvl4pPr>
            <a:lvl5pPr marL="2286000" lvl="4" indent="-342900" algn="l">
              <a:lnSpc>
                <a:spcPct val="108000"/>
              </a:lnSpc>
              <a:spcBef>
                <a:spcPts val="1400"/>
              </a:spcBef>
              <a:spcAft>
                <a:spcPts val="0"/>
              </a:spcAft>
              <a:buClr>
                <a:schemeClr val="dk1"/>
              </a:buClr>
              <a:buSzPts val="1800"/>
              <a:buChar char="•"/>
              <a:defRPr sz="18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Graph">
  <p:cSld name="Title_Graph">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4"/>
          <p:cNvSpPr>
            <a:spLocks noGrp="1"/>
          </p:cNvSpPr>
          <p:nvPr>
            <p:ph type="chart" idx="2"/>
          </p:nvPr>
        </p:nvSpPr>
        <p:spPr>
          <a:xfrm>
            <a:off x="143219" y="1277938"/>
            <a:ext cx="11864700" cy="4682100"/>
          </a:xfrm>
          <a:prstGeom prst="rect">
            <a:avLst/>
          </a:prstGeom>
          <a:noFill/>
          <a:ln>
            <a:noFill/>
          </a:ln>
        </p:spPr>
        <p:txBody>
          <a:bodyPr spcFirstLastPara="1" wrap="square" lIns="91425" tIns="45700" rIns="822950" bIns="45700" anchor="t" anchorCtr="0">
            <a:noAutofit/>
          </a:bodyPr>
          <a:lstStyle>
            <a:lvl1pPr marR="0" lvl="0" algn="l">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R="0" lvl="1" algn="l">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R="0" lvl="2" algn="l">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R="0" lvl="3" algn="l">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R="0" lvl="4" algn="l">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R="0" lvl="5" algn="l">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R="0" lvl="6"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R="0" lvl="7"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R="0" lvl="8"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5" name="Google Shape;85;p14"/>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Image">
  <p:cSld name="Title_Image">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5"/>
          <p:cNvSpPr>
            <a:spLocks noGrp="1"/>
          </p:cNvSpPr>
          <p:nvPr>
            <p:ph type="pic" idx="2"/>
          </p:nvPr>
        </p:nvSpPr>
        <p:spPr>
          <a:xfrm>
            <a:off x="594912" y="1520826"/>
            <a:ext cx="10642200" cy="4384200"/>
          </a:xfrm>
          <a:prstGeom prst="rect">
            <a:avLst/>
          </a:prstGeom>
          <a:noFill/>
          <a:ln>
            <a:noFill/>
          </a:ln>
        </p:spPr>
      </p:sp>
      <p:sp>
        <p:nvSpPr>
          <p:cNvPr id="89" name="Google Shape;89;p15"/>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_Caption">
  <p:cSld name="Image_Caption">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6"/>
          <p:cNvSpPr>
            <a:spLocks noGrp="1"/>
          </p:cNvSpPr>
          <p:nvPr>
            <p:ph type="pic" idx="2"/>
          </p:nvPr>
        </p:nvSpPr>
        <p:spPr>
          <a:xfrm>
            <a:off x="1430460" y="1520826"/>
            <a:ext cx="9808500" cy="3687900"/>
          </a:xfrm>
          <a:prstGeom prst="rect">
            <a:avLst/>
          </a:prstGeom>
          <a:noFill/>
          <a:ln>
            <a:noFill/>
          </a:ln>
        </p:spPr>
      </p:sp>
      <p:sp>
        <p:nvSpPr>
          <p:cNvPr id="93" name="Google Shape;93;p16"/>
          <p:cNvSpPr txBox="1">
            <a:spLocks noGrp="1"/>
          </p:cNvSpPr>
          <p:nvPr>
            <p:ph type="body" idx="1"/>
          </p:nvPr>
        </p:nvSpPr>
        <p:spPr>
          <a:xfrm>
            <a:off x="1430460" y="5457471"/>
            <a:ext cx="9808500" cy="550800"/>
          </a:xfrm>
          <a:prstGeom prst="rect">
            <a:avLst/>
          </a:prstGeom>
          <a:noFill/>
          <a:ln>
            <a:noFill/>
          </a:ln>
        </p:spPr>
        <p:txBody>
          <a:bodyPr spcFirstLastPara="1" wrap="square" lIns="91425" tIns="45700" rIns="822950"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6"/>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text" type="picTx">
  <p:cSld name="PICTURE_WITH_CAPTION_TEXT">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1250951" y="195934"/>
            <a:ext cx="10102800" cy="962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7"/>
          <p:cNvSpPr>
            <a:spLocks noGrp="1"/>
          </p:cNvSpPr>
          <p:nvPr>
            <p:ph type="pic" idx="2"/>
          </p:nvPr>
        </p:nvSpPr>
        <p:spPr>
          <a:xfrm>
            <a:off x="165254" y="1226582"/>
            <a:ext cx="5563500" cy="4689600"/>
          </a:xfrm>
          <a:prstGeom prst="rect">
            <a:avLst/>
          </a:prstGeom>
          <a:noFill/>
          <a:ln>
            <a:noFill/>
          </a:ln>
        </p:spPr>
      </p:sp>
      <p:sp>
        <p:nvSpPr>
          <p:cNvPr id="98" name="Google Shape;98;p17"/>
          <p:cNvSpPr txBox="1">
            <a:spLocks noGrp="1"/>
          </p:cNvSpPr>
          <p:nvPr>
            <p:ph type="body" idx="1"/>
          </p:nvPr>
        </p:nvSpPr>
        <p:spPr>
          <a:xfrm>
            <a:off x="6096000" y="1226581"/>
            <a:ext cx="5930700" cy="4689600"/>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17"/>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_caption_text">
  <p:cSld name="Picture_caption_text">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1250951" y="195934"/>
            <a:ext cx="10102800" cy="962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8"/>
          <p:cNvSpPr>
            <a:spLocks noGrp="1"/>
          </p:cNvSpPr>
          <p:nvPr>
            <p:ph type="pic" idx="2"/>
          </p:nvPr>
        </p:nvSpPr>
        <p:spPr>
          <a:xfrm>
            <a:off x="165254" y="1226582"/>
            <a:ext cx="5563500" cy="4157100"/>
          </a:xfrm>
          <a:prstGeom prst="rect">
            <a:avLst/>
          </a:prstGeom>
          <a:noFill/>
          <a:ln>
            <a:noFill/>
          </a:ln>
        </p:spPr>
      </p:sp>
      <p:sp>
        <p:nvSpPr>
          <p:cNvPr id="103" name="Google Shape;103;p18"/>
          <p:cNvSpPr txBox="1">
            <a:spLocks noGrp="1"/>
          </p:cNvSpPr>
          <p:nvPr>
            <p:ph type="body" idx="1"/>
          </p:nvPr>
        </p:nvSpPr>
        <p:spPr>
          <a:xfrm>
            <a:off x="165100" y="5457825"/>
            <a:ext cx="5564100" cy="550800"/>
          </a:xfrm>
          <a:prstGeom prst="rect">
            <a:avLst/>
          </a:prstGeom>
          <a:noFill/>
          <a:ln>
            <a:noFill/>
          </a:ln>
        </p:spPr>
        <p:txBody>
          <a:bodyPr spcFirstLastPara="1" wrap="square" lIns="91425" tIns="45700" rIns="91425" bIns="45700" anchor="t" anchorCtr="0">
            <a:noAutofit/>
          </a:bodyPr>
          <a:lstStyle>
            <a:lvl1pPr marL="457200" lvl="0" indent="-228600" algn="l">
              <a:lnSpc>
                <a:spcPct val="108000"/>
              </a:lnSpc>
              <a:spcBef>
                <a:spcPts val="1000"/>
              </a:spcBef>
              <a:spcAft>
                <a:spcPts val="0"/>
              </a:spcAft>
              <a:buClr>
                <a:schemeClr val="dk1"/>
              </a:buClr>
              <a:buSzPts val="2000"/>
              <a:buNone/>
              <a:defRPr sz="20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8"/>
          <p:cNvSpPr txBox="1">
            <a:spLocks noGrp="1"/>
          </p:cNvSpPr>
          <p:nvPr>
            <p:ph type="body" idx="3"/>
          </p:nvPr>
        </p:nvSpPr>
        <p:spPr>
          <a:xfrm>
            <a:off x="6096000" y="1226581"/>
            <a:ext cx="5930700" cy="4689600"/>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2400"/>
              <a:buNone/>
              <a:defRPr sz="2400"/>
            </a:lvl1pPr>
            <a:lvl2pPr marL="914400" lvl="1" indent="-228600" algn="l">
              <a:lnSpc>
                <a:spcPct val="108000"/>
              </a:lnSpc>
              <a:spcBef>
                <a:spcPts val="1400"/>
              </a:spcBef>
              <a:spcAft>
                <a:spcPts val="0"/>
              </a:spcAft>
              <a:buClr>
                <a:schemeClr val="dk1"/>
              </a:buClr>
              <a:buSzPts val="1400"/>
              <a:buNone/>
              <a:defRPr sz="1400"/>
            </a:lvl2pPr>
            <a:lvl3pPr marL="1371600" lvl="2" indent="-228600" algn="l">
              <a:lnSpc>
                <a:spcPct val="108000"/>
              </a:lnSpc>
              <a:spcBef>
                <a:spcPts val="1400"/>
              </a:spcBef>
              <a:spcAft>
                <a:spcPts val="0"/>
              </a:spcAft>
              <a:buClr>
                <a:schemeClr val="dk1"/>
              </a:buClr>
              <a:buSzPts val="1200"/>
              <a:buNone/>
              <a:defRPr sz="1200"/>
            </a:lvl3pPr>
            <a:lvl4pPr marL="1828800" lvl="3" indent="-228600" algn="l">
              <a:lnSpc>
                <a:spcPct val="108000"/>
              </a:lnSpc>
              <a:spcBef>
                <a:spcPts val="1400"/>
              </a:spcBef>
              <a:spcAft>
                <a:spcPts val="0"/>
              </a:spcAft>
              <a:buClr>
                <a:schemeClr val="dk1"/>
              </a:buClr>
              <a:buSzPts val="1000"/>
              <a:buNone/>
              <a:defRPr sz="1000"/>
            </a:lvl4pPr>
            <a:lvl5pPr marL="2286000" lvl="4" indent="-228600" algn="l">
              <a:lnSpc>
                <a:spcPct val="108000"/>
              </a:lnSpc>
              <a:spcBef>
                <a:spcPts val="1400"/>
              </a:spcBef>
              <a:spcAft>
                <a:spcPts val="0"/>
              </a:spcAft>
              <a:buClr>
                <a:schemeClr val="dk1"/>
              </a:buClr>
              <a:buSzPts val="1000"/>
              <a:buNone/>
              <a:defRPr sz="1000"/>
            </a:lvl5pPr>
            <a:lvl6pPr marL="2743200" lvl="5" indent="-228600" algn="l">
              <a:lnSpc>
                <a:spcPct val="90000"/>
              </a:lnSpc>
              <a:spcBef>
                <a:spcPts val="14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18"/>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_Picture_Vertical">
  <p:cSld name="Text_Picture_Vertical">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250951" y="195934"/>
            <a:ext cx="10102800" cy="962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E2405"/>
              </a:buClr>
              <a:buSzPts val="5000"/>
              <a:buFont typeface="Palatino Linotype"/>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9"/>
          <p:cNvSpPr txBox="1">
            <a:spLocks noGrp="1"/>
          </p:cNvSpPr>
          <p:nvPr>
            <p:ph type="body" idx="1"/>
          </p:nvPr>
        </p:nvSpPr>
        <p:spPr>
          <a:xfrm>
            <a:off x="169068" y="1289225"/>
            <a:ext cx="11853900" cy="962400"/>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9"/>
          <p:cNvSpPr>
            <a:spLocks noGrp="1"/>
          </p:cNvSpPr>
          <p:nvPr>
            <p:ph type="pic" idx="2"/>
          </p:nvPr>
        </p:nvSpPr>
        <p:spPr>
          <a:xfrm>
            <a:off x="1620456" y="2382516"/>
            <a:ext cx="8831400" cy="3511500"/>
          </a:xfrm>
          <a:prstGeom prst="rect">
            <a:avLst/>
          </a:prstGeom>
          <a:noFill/>
          <a:ln>
            <a:noFill/>
          </a:ln>
        </p:spPr>
      </p:sp>
      <p:sp>
        <p:nvSpPr>
          <p:cNvPr id="110" name="Google Shape;110;p19"/>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11"/>
        <p:cNvGrpSpPr/>
        <p:nvPr/>
      </p:nvGrpSpPr>
      <p:grpSpPr>
        <a:xfrm>
          <a:off x="0" y="0"/>
          <a:ext cx="0" cy="0"/>
          <a:chOff x="0" y="0"/>
          <a:chExt cx="0" cy="0"/>
        </a:xfrm>
      </p:grpSpPr>
      <p:sp>
        <p:nvSpPr>
          <p:cNvPr id="112" name="Google Shape;112;p20"/>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20"/>
          <p:cNvSpPr/>
          <p:nvPr/>
        </p:nvSpPr>
        <p:spPr>
          <a:xfrm>
            <a:off x="0" y="0"/>
            <a:ext cx="12192000" cy="6858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629345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Content">
  <p:cSld name="Title_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171451" y="1222375"/>
            <a:ext cx="11849100" cy="4803900"/>
          </a:xfrm>
          <a:prstGeom prst="rect">
            <a:avLst/>
          </a:prstGeom>
          <a:noFill/>
          <a:ln>
            <a:noFill/>
          </a:ln>
        </p:spPr>
        <p:txBody>
          <a:bodyPr spcFirstLastPara="1" wrap="square" lIns="91425" tIns="45700" rIns="822950"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_Content_table">
  <p:cSld name="Title_Content_table">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149319" y="1228725"/>
            <a:ext cx="11839500" cy="671700"/>
          </a:xfrm>
          <a:prstGeom prst="rect">
            <a:avLst/>
          </a:prstGeom>
          <a:noFill/>
          <a:ln>
            <a:noFill/>
          </a:ln>
        </p:spPr>
        <p:txBody>
          <a:bodyPr spcFirstLastPara="1" wrap="square" lIns="91425" tIns="45700" rIns="822950" bIns="45700" anchor="t" anchorCtr="0">
            <a:normAutofit/>
          </a:bodyPr>
          <a:lstStyle>
            <a:lvl1pPr marL="457200" lvl="0" indent="-228600" algn="l">
              <a:lnSpc>
                <a:spcPct val="108000"/>
              </a:lnSpc>
              <a:spcBef>
                <a:spcPts val="100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Content_Vertical">
  <p:cSld name="Two_Content_Vertical">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146292" y="1430627"/>
            <a:ext cx="11890200" cy="2226900"/>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55436" y="3735253"/>
            <a:ext cx="11890200" cy="2226900"/>
          </a:xfrm>
          <a:prstGeom prst="rect">
            <a:avLst/>
          </a:prstGeom>
          <a:noFill/>
          <a:ln>
            <a:noFill/>
          </a:ln>
        </p:spPr>
        <p:txBody>
          <a:bodyPr spcFirstLastPara="1" wrap="square" lIns="91425" tIns="45700" rIns="822950" bIns="45700" anchor="t" anchorCtr="0">
            <a:noAutofit/>
          </a:bodyPr>
          <a:lstStyle>
            <a:lvl1pPr marL="457200" lvl="0" indent="-431800" algn="l">
              <a:lnSpc>
                <a:spcPct val="108000"/>
              </a:lnSpc>
              <a:spcBef>
                <a:spcPts val="1000"/>
              </a:spcBef>
              <a:spcAft>
                <a:spcPts val="0"/>
              </a:spcAft>
              <a:buClr>
                <a:schemeClr val="dk1"/>
              </a:buClr>
              <a:buSzPts val="3200"/>
              <a:buChar char="•"/>
              <a:defRPr sz="3200"/>
            </a:lvl1pPr>
            <a:lvl2pPr marL="914400" lvl="1" indent="-406400" algn="l">
              <a:lnSpc>
                <a:spcPct val="108000"/>
              </a:lnSpc>
              <a:spcBef>
                <a:spcPts val="1400"/>
              </a:spcBef>
              <a:spcAft>
                <a:spcPts val="0"/>
              </a:spcAft>
              <a:buClr>
                <a:schemeClr val="dk1"/>
              </a:buClr>
              <a:buSzPts val="2800"/>
              <a:buChar char="•"/>
              <a:defRPr sz="2800"/>
            </a:lvl2pPr>
            <a:lvl3pPr marL="1371600" lvl="2" indent="-381000" algn="l">
              <a:lnSpc>
                <a:spcPct val="108000"/>
              </a:lnSpc>
              <a:spcBef>
                <a:spcPts val="1400"/>
              </a:spcBef>
              <a:spcAft>
                <a:spcPts val="0"/>
              </a:spcAft>
              <a:buClr>
                <a:schemeClr val="dk1"/>
              </a:buClr>
              <a:buSzPts val="2400"/>
              <a:buChar char="•"/>
              <a:defRPr sz="2400"/>
            </a:lvl3pPr>
            <a:lvl4pPr marL="1828800" lvl="3" indent="-355600" algn="l">
              <a:lnSpc>
                <a:spcPct val="108000"/>
              </a:lnSpc>
              <a:spcBef>
                <a:spcPts val="1400"/>
              </a:spcBef>
              <a:spcAft>
                <a:spcPts val="0"/>
              </a:spcAft>
              <a:buClr>
                <a:schemeClr val="dk1"/>
              </a:buClr>
              <a:buSzPts val="2000"/>
              <a:buChar char="•"/>
              <a:defRPr sz="2000"/>
            </a:lvl4pPr>
            <a:lvl5pPr marL="2286000" lvl="4" indent="-355600" algn="l">
              <a:lnSpc>
                <a:spcPct val="108000"/>
              </a:lnSpc>
              <a:spcBef>
                <a:spcPts val="1400"/>
              </a:spcBef>
              <a:spcAft>
                <a:spcPts val="0"/>
              </a:spcAft>
              <a:buClr>
                <a:schemeClr val="dk1"/>
              </a:buClr>
              <a:buSzPts val="2000"/>
              <a:buChar char="•"/>
              <a:defRPr sz="20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1258430" y="380196"/>
            <a:ext cx="10128300" cy="770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171064" y="1449806"/>
            <a:ext cx="5876400" cy="823800"/>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7"/>
          <p:cNvSpPr txBox="1">
            <a:spLocks noGrp="1"/>
          </p:cNvSpPr>
          <p:nvPr>
            <p:ph type="body" idx="2"/>
          </p:nvPr>
        </p:nvSpPr>
        <p:spPr>
          <a:xfrm>
            <a:off x="171064" y="2273718"/>
            <a:ext cx="5876400" cy="3664500"/>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7"/>
          <p:cNvSpPr txBox="1">
            <a:spLocks noGrp="1"/>
          </p:cNvSpPr>
          <p:nvPr>
            <p:ph type="body" idx="3"/>
          </p:nvPr>
        </p:nvSpPr>
        <p:spPr>
          <a:xfrm>
            <a:off x="6145878" y="1450895"/>
            <a:ext cx="5876400" cy="823800"/>
          </a:xfrm>
          <a:prstGeom prst="rect">
            <a:avLst/>
          </a:prstGeom>
          <a:noFill/>
          <a:ln>
            <a:noFill/>
          </a:ln>
        </p:spPr>
        <p:txBody>
          <a:bodyPr spcFirstLastPara="1" wrap="square" lIns="91425" tIns="45700" rIns="822950" bIns="45700" anchor="b" anchorCtr="0">
            <a:noAutofit/>
          </a:bodyPr>
          <a:lstStyle>
            <a:lvl1pPr marL="457200" lvl="0" indent="-228600" algn="l">
              <a:lnSpc>
                <a:spcPct val="108000"/>
              </a:lnSpc>
              <a:spcBef>
                <a:spcPts val="1000"/>
              </a:spcBef>
              <a:spcAft>
                <a:spcPts val="0"/>
              </a:spcAft>
              <a:buClr>
                <a:schemeClr val="dk1"/>
              </a:buClr>
              <a:buSzPts val="2800"/>
              <a:buNone/>
              <a:defRPr sz="2800" b="1">
                <a:solidFill>
                  <a:schemeClr val="dk1"/>
                </a:solidFill>
              </a:defRPr>
            </a:lvl1pPr>
            <a:lvl2pPr marL="914400" lvl="1" indent="-228600" algn="l">
              <a:lnSpc>
                <a:spcPct val="108000"/>
              </a:lnSpc>
              <a:spcBef>
                <a:spcPts val="1400"/>
              </a:spcBef>
              <a:spcAft>
                <a:spcPts val="0"/>
              </a:spcAft>
              <a:buClr>
                <a:schemeClr val="dk1"/>
              </a:buClr>
              <a:buSzPts val="2000"/>
              <a:buNone/>
              <a:defRPr sz="2000" b="1"/>
            </a:lvl2pPr>
            <a:lvl3pPr marL="1371600" lvl="2" indent="-228600" algn="l">
              <a:lnSpc>
                <a:spcPct val="108000"/>
              </a:lnSpc>
              <a:spcBef>
                <a:spcPts val="1400"/>
              </a:spcBef>
              <a:spcAft>
                <a:spcPts val="0"/>
              </a:spcAft>
              <a:buClr>
                <a:schemeClr val="dk1"/>
              </a:buClr>
              <a:buSzPts val="1800"/>
              <a:buNone/>
              <a:defRPr sz="1800" b="1"/>
            </a:lvl3pPr>
            <a:lvl4pPr marL="1828800" lvl="3" indent="-228600" algn="l">
              <a:lnSpc>
                <a:spcPct val="108000"/>
              </a:lnSpc>
              <a:spcBef>
                <a:spcPts val="1400"/>
              </a:spcBef>
              <a:spcAft>
                <a:spcPts val="0"/>
              </a:spcAft>
              <a:buClr>
                <a:schemeClr val="dk1"/>
              </a:buClr>
              <a:buSzPts val="1600"/>
              <a:buNone/>
              <a:defRPr sz="1600" b="1"/>
            </a:lvl4pPr>
            <a:lvl5pPr marL="2286000" lvl="4" indent="-228600" algn="l">
              <a:lnSpc>
                <a:spcPct val="108000"/>
              </a:lnSpc>
              <a:spcBef>
                <a:spcPts val="1400"/>
              </a:spcBef>
              <a:spcAft>
                <a:spcPts val="0"/>
              </a:spcAft>
              <a:buClr>
                <a:schemeClr val="dk1"/>
              </a:buClr>
              <a:buSzPts val="1600"/>
              <a:buNone/>
              <a:defRPr sz="1600" b="1"/>
            </a:lvl5pPr>
            <a:lvl6pPr marL="2743200" lvl="5" indent="-228600" algn="l">
              <a:lnSpc>
                <a:spcPct val="90000"/>
              </a:lnSpc>
              <a:spcBef>
                <a:spcPts val="14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4"/>
          </p:nvPr>
        </p:nvSpPr>
        <p:spPr>
          <a:xfrm>
            <a:off x="6145878" y="2274806"/>
            <a:ext cx="5876400" cy="3663300"/>
          </a:xfrm>
          <a:prstGeom prst="rect">
            <a:avLst/>
          </a:prstGeom>
          <a:noFill/>
          <a:ln>
            <a:noFill/>
          </a:ln>
        </p:spPr>
        <p:txBody>
          <a:bodyPr spcFirstLastPara="1" wrap="square" lIns="91425" tIns="45700" rIns="822950" bIns="45700" anchor="t" anchorCtr="0">
            <a:noAutofit/>
          </a:bodyPr>
          <a:lstStyle>
            <a:lvl1pPr marL="457200" lvl="0" indent="-381000" algn="l">
              <a:lnSpc>
                <a:spcPct val="108000"/>
              </a:lnSpc>
              <a:spcBef>
                <a:spcPts val="1000"/>
              </a:spcBef>
              <a:spcAft>
                <a:spcPts val="0"/>
              </a:spcAft>
              <a:buClr>
                <a:schemeClr val="dk1"/>
              </a:buClr>
              <a:buSzPts val="2400"/>
              <a:buChar char="•"/>
              <a:defRPr sz="2400"/>
            </a:lvl1pPr>
            <a:lvl2pPr marL="914400" lvl="1" indent="-355600" algn="l">
              <a:lnSpc>
                <a:spcPct val="108000"/>
              </a:lnSpc>
              <a:spcBef>
                <a:spcPts val="1400"/>
              </a:spcBef>
              <a:spcAft>
                <a:spcPts val="0"/>
              </a:spcAft>
              <a:buClr>
                <a:schemeClr val="dk1"/>
              </a:buClr>
              <a:buSzPts val="2000"/>
              <a:buChar char="•"/>
              <a:defRPr sz="2000"/>
            </a:lvl2pPr>
            <a:lvl3pPr marL="1371600" lvl="2" indent="-342900" algn="l">
              <a:lnSpc>
                <a:spcPct val="108000"/>
              </a:lnSpc>
              <a:spcBef>
                <a:spcPts val="1400"/>
              </a:spcBef>
              <a:spcAft>
                <a:spcPts val="0"/>
              </a:spcAft>
              <a:buClr>
                <a:schemeClr val="dk1"/>
              </a:buClr>
              <a:buSzPts val="1800"/>
              <a:buChar char="•"/>
              <a:defRPr sz="1800"/>
            </a:lvl3pPr>
            <a:lvl4pPr marL="1828800" lvl="3" indent="-330200" algn="l">
              <a:lnSpc>
                <a:spcPct val="108000"/>
              </a:lnSpc>
              <a:spcBef>
                <a:spcPts val="1400"/>
              </a:spcBef>
              <a:spcAft>
                <a:spcPts val="0"/>
              </a:spcAft>
              <a:buClr>
                <a:schemeClr val="dk1"/>
              </a:buClr>
              <a:buSzPts val="1600"/>
              <a:buChar char="•"/>
              <a:defRPr sz="1600"/>
            </a:lvl4pPr>
            <a:lvl5pPr marL="2286000" lvl="4" indent="-330200" algn="l">
              <a:lnSpc>
                <a:spcPct val="108000"/>
              </a:lnSpc>
              <a:spcBef>
                <a:spcPts val="1400"/>
              </a:spcBef>
              <a:spcAft>
                <a:spcPts val="0"/>
              </a:spcAft>
              <a:buClr>
                <a:schemeClr val="dk1"/>
              </a:buClr>
              <a:buSzPts val="1600"/>
              <a:buChar char="•"/>
              <a:defRPr sz="16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body" idx="1"/>
          </p:nvPr>
        </p:nvSpPr>
        <p:spPr>
          <a:xfrm>
            <a:off x="176270" y="1429017"/>
            <a:ext cx="5843400" cy="4498200"/>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
          <p:cNvSpPr txBox="1">
            <a:spLocks noGrp="1"/>
          </p:cNvSpPr>
          <p:nvPr>
            <p:ph type="body" idx="2"/>
          </p:nvPr>
        </p:nvSpPr>
        <p:spPr>
          <a:xfrm>
            <a:off x="6172202" y="1429016"/>
            <a:ext cx="5843400" cy="4498200"/>
          </a:xfrm>
          <a:prstGeom prst="rect">
            <a:avLst/>
          </a:prstGeom>
          <a:noFill/>
          <a:ln>
            <a:noFill/>
          </a:ln>
        </p:spPr>
        <p:txBody>
          <a:bodyPr spcFirstLastPara="1" wrap="square" lIns="91425" tIns="45700" rIns="640075" bIns="45700" anchor="t" anchorCtr="0">
            <a:normAutofit/>
          </a:bodyPr>
          <a:lstStyle>
            <a:lvl1pPr marL="457200" lvl="0" indent="-457200" algn="l">
              <a:lnSpc>
                <a:spcPct val="108000"/>
              </a:lnSpc>
              <a:spcBef>
                <a:spcPts val="1000"/>
              </a:spcBef>
              <a:spcAft>
                <a:spcPts val="0"/>
              </a:spcAft>
              <a:buClr>
                <a:schemeClr val="dk1"/>
              </a:buClr>
              <a:buSzPts val="3600"/>
              <a:buChar char="•"/>
              <a:defRPr sz="3600"/>
            </a:lvl1pPr>
            <a:lvl2pPr marL="914400" lvl="1" indent="-431800" algn="l">
              <a:lnSpc>
                <a:spcPct val="108000"/>
              </a:lnSpc>
              <a:spcBef>
                <a:spcPts val="1400"/>
              </a:spcBef>
              <a:spcAft>
                <a:spcPts val="0"/>
              </a:spcAft>
              <a:buClr>
                <a:schemeClr val="dk1"/>
              </a:buClr>
              <a:buSzPts val="3200"/>
              <a:buChar char="•"/>
              <a:defRPr sz="3200"/>
            </a:lvl2pPr>
            <a:lvl3pPr marL="1371600" lvl="2" indent="-406400" algn="l">
              <a:lnSpc>
                <a:spcPct val="108000"/>
              </a:lnSpc>
              <a:spcBef>
                <a:spcPts val="1400"/>
              </a:spcBef>
              <a:spcAft>
                <a:spcPts val="0"/>
              </a:spcAft>
              <a:buClr>
                <a:schemeClr val="dk1"/>
              </a:buClr>
              <a:buSzPts val="2800"/>
              <a:buChar char="•"/>
              <a:defRPr sz="2800"/>
            </a:lvl3pPr>
            <a:lvl4pPr marL="1828800" lvl="3" indent="-381000" algn="l">
              <a:lnSpc>
                <a:spcPct val="108000"/>
              </a:lnSpc>
              <a:spcBef>
                <a:spcPts val="1400"/>
              </a:spcBef>
              <a:spcAft>
                <a:spcPts val="0"/>
              </a:spcAft>
              <a:buClr>
                <a:schemeClr val="dk1"/>
              </a:buClr>
              <a:buSzPts val="2400"/>
              <a:buChar char="•"/>
              <a:defRPr sz="2400"/>
            </a:lvl4pPr>
            <a:lvl5pPr marL="2286000" lvl="4" indent="-381000" algn="l">
              <a:lnSpc>
                <a:spcPct val="108000"/>
              </a:lnSpc>
              <a:spcBef>
                <a:spcPts val="1400"/>
              </a:spcBef>
              <a:spcAft>
                <a:spcPts val="0"/>
              </a:spcAft>
              <a:buClr>
                <a:schemeClr val="dk1"/>
              </a:buClr>
              <a:buSzPts val="2400"/>
              <a:buChar char="•"/>
              <a:defRPr sz="2400"/>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8"/>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cial_Media">
  <p:cSld name="Social_Media">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10"/>
          <p:cNvPicPr preferRelativeResize="0"/>
          <p:nvPr/>
        </p:nvPicPr>
        <p:blipFill rotWithShape="1">
          <a:blip r:embed="rId2">
            <a:alphaModFix/>
          </a:blip>
          <a:srcRect/>
          <a:stretch/>
        </p:blipFill>
        <p:spPr>
          <a:xfrm>
            <a:off x="1539535" y="1579728"/>
            <a:ext cx="914400" cy="914400"/>
          </a:xfrm>
          <a:prstGeom prst="rect">
            <a:avLst/>
          </a:prstGeom>
          <a:noFill/>
          <a:ln>
            <a:noFill/>
          </a:ln>
        </p:spPr>
      </p:pic>
      <p:sp>
        <p:nvSpPr>
          <p:cNvPr id="52" name="Google Shape;52;p10"/>
          <p:cNvSpPr txBox="1">
            <a:spLocks noGrp="1"/>
          </p:cNvSpPr>
          <p:nvPr>
            <p:ph type="body" idx="1"/>
          </p:nvPr>
        </p:nvSpPr>
        <p:spPr>
          <a:xfrm>
            <a:off x="748420" y="2532939"/>
            <a:ext cx="2486100" cy="914400"/>
          </a:xfrm>
          <a:prstGeom prst="rect">
            <a:avLst/>
          </a:prstGeom>
          <a:noFill/>
          <a:ln>
            <a:noFill/>
          </a:ln>
        </p:spPr>
        <p:txBody>
          <a:bodyPr spcFirstLastPara="1" wrap="square" lIns="91425" tIns="45700" rIns="0"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10"/>
          <p:cNvPicPr preferRelativeResize="0"/>
          <p:nvPr/>
        </p:nvPicPr>
        <p:blipFill rotWithShape="1">
          <a:blip r:embed="rId3">
            <a:alphaModFix/>
          </a:blip>
          <a:srcRect t="119" b="129"/>
          <a:stretch/>
        </p:blipFill>
        <p:spPr>
          <a:xfrm>
            <a:off x="4858762" y="1579728"/>
            <a:ext cx="916669" cy="914400"/>
          </a:xfrm>
          <a:prstGeom prst="rect">
            <a:avLst/>
          </a:prstGeom>
          <a:noFill/>
          <a:ln>
            <a:noFill/>
          </a:ln>
        </p:spPr>
      </p:pic>
      <p:sp>
        <p:nvSpPr>
          <p:cNvPr id="54" name="Google Shape;54;p10"/>
          <p:cNvSpPr txBox="1">
            <a:spLocks noGrp="1"/>
          </p:cNvSpPr>
          <p:nvPr>
            <p:ph type="body" idx="2"/>
          </p:nvPr>
        </p:nvSpPr>
        <p:spPr>
          <a:xfrm>
            <a:off x="4110793" y="2514600"/>
            <a:ext cx="24873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10" descr="A blue and black logo&#10;&#10;Description automatically generated"/>
          <p:cNvPicPr preferRelativeResize="0"/>
          <p:nvPr/>
        </p:nvPicPr>
        <p:blipFill rotWithShape="1">
          <a:blip r:embed="rId4">
            <a:alphaModFix/>
          </a:blip>
          <a:srcRect/>
          <a:stretch/>
        </p:blipFill>
        <p:spPr>
          <a:xfrm>
            <a:off x="8261254" y="1579728"/>
            <a:ext cx="1075268" cy="914400"/>
          </a:xfrm>
          <a:prstGeom prst="rect">
            <a:avLst/>
          </a:prstGeom>
          <a:noFill/>
          <a:ln>
            <a:noFill/>
          </a:ln>
        </p:spPr>
      </p:pic>
      <p:sp>
        <p:nvSpPr>
          <p:cNvPr id="56" name="Google Shape;56;p10"/>
          <p:cNvSpPr txBox="1">
            <a:spLocks noGrp="1"/>
          </p:cNvSpPr>
          <p:nvPr>
            <p:ph type="body" idx="3"/>
          </p:nvPr>
        </p:nvSpPr>
        <p:spPr>
          <a:xfrm>
            <a:off x="7239001" y="2532939"/>
            <a:ext cx="30594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10"/>
          <p:cNvPicPr preferRelativeResize="0"/>
          <p:nvPr/>
        </p:nvPicPr>
        <p:blipFill rotWithShape="1">
          <a:blip r:embed="rId5">
            <a:alphaModFix/>
          </a:blip>
          <a:srcRect t="4128" b="4119"/>
          <a:stretch/>
        </p:blipFill>
        <p:spPr>
          <a:xfrm>
            <a:off x="1535363" y="4019550"/>
            <a:ext cx="912138" cy="914402"/>
          </a:xfrm>
          <a:prstGeom prst="rect">
            <a:avLst/>
          </a:prstGeom>
          <a:solidFill>
            <a:schemeClr val="dk1"/>
          </a:solidFill>
          <a:ln>
            <a:noFill/>
          </a:ln>
        </p:spPr>
      </p:pic>
      <p:sp>
        <p:nvSpPr>
          <p:cNvPr id="58" name="Google Shape;58;p10"/>
          <p:cNvSpPr txBox="1">
            <a:spLocks noGrp="1"/>
          </p:cNvSpPr>
          <p:nvPr>
            <p:ph type="body" idx="4"/>
          </p:nvPr>
        </p:nvSpPr>
        <p:spPr>
          <a:xfrm>
            <a:off x="747277" y="5031874"/>
            <a:ext cx="24873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10"/>
          <p:cNvPicPr preferRelativeResize="0"/>
          <p:nvPr/>
        </p:nvPicPr>
        <p:blipFill rotWithShape="1">
          <a:blip r:embed="rId6">
            <a:alphaModFix/>
          </a:blip>
          <a:srcRect t="1200" b="1200"/>
          <a:stretch/>
        </p:blipFill>
        <p:spPr>
          <a:xfrm>
            <a:off x="4896042" y="3991849"/>
            <a:ext cx="916668" cy="914399"/>
          </a:xfrm>
          <a:prstGeom prst="rect">
            <a:avLst/>
          </a:prstGeom>
          <a:noFill/>
          <a:ln>
            <a:noFill/>
          </a:ln>
        </p:spPr>
      </p:pic>
      <p:sp>
        <p:nvSpPr>
          <p:cNvPr id="60" name="Google Shape;60;p10"/>
          <p:cNvSpPr txBox="1">
            <a:spLocks noGrp="1"/>
          </p:cNvSpPr>
          <p:nvPr>
            <p:ph type="body" idx="5"/>
          </p:nvPr>
        </p:nvSpPr>
        <p:spPr>
          <a:xfrm>
            <a:off x="4110793" y="5009938"/>
            <a:ext cx="24873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10"/>
          <p:cNvPicPr preferRelativeResize="0"/>
          <p:nvPr/>
        </p:nvPicPr>
        <p:blipFill rotWithShape="1">
          <a:blip r:embed="rId7">
            <a:alphaModFix/>
          </a:blip>
          <a:srcRect/>
          <a:stretch/>
        </p:blipFill>
        <p:spPr>
          <a:xfrm>
            <a:off x="7260123" y="4129009"/>
            <a:ext cx="2855192" cy="640080"/>
          </a:xfrm>
          <a:prstGeom prst="rect">
            <a:avLst/>
          </a:prstGeom>
          <a:noFill/>
          <a:ln>
            <a:noFill/>
          </a:ln>
        </p:spPr>
      </p:pic>
      <p:sp>
        <p:nvSpPr>
          <p:cNvPr id="62" name="Google Shape;62;p10"/>
          <p:cNvSpPr txBox="1">
            <a:spLocks noGrp="1"/>
          </p:cNvSpPr>
          <p:nvPr>
            <p:ph type="body" idx="6"/>
          </p:nvPr>
        </p:nvSpPr>
        <p:spPr>
          <a:xfrm>
            <a:off x="7239001" y="5009938"/>
            <a:ext cx="30594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Clr>
                <a:schemeClr val="dk1"/>
              </a:buClr>
              <a:buSzPts val="1400"/>
              <a:buNone/>
              <a:defRPr sz="14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0"/>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_You">
  <p:cSld name="Thank_You">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6E240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body" idx="1"/>
          </p:nvPr>
        </p:nvSpPr>
        <p:spPr>
          <a:xfrm>
            <a:off x="0" y="2059291"/>
            <a:ext cx="12192000" cy="1125300"/>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1"/>
          <p:cNvSpPr txBox="1">
            <a:spLocks noGrp="1"/>
          </p:cNvSpPr>
          <p:nvPr>
            <p:ph type="body" idx="2"/>
          </p:nvPr>
        </p:nvSpPr>
        <p:spPr>
          <a:xfrm>
            <a:off x="0" y="3954168"/>
            <a:ext cx="12192000" cy="1239300"/>
          </a:xfrm>
          <a:prstGeom prst="rect">
            <a:avLst/>
          </a:prstGeom>
          <a:noFill/>
          <a:ln>
            <a:noFill/>
          </a:ln>
        </p:spPr>
        <p:txBody>
          <a:bodyPr spcFirstLastPara="1" wrap="square" lIns="91425" tIns="45700" rIns="91425" bIns="45700" anchor="t" anchorCtr="0">
            <a:normAutofit/>
          </a:bodyPr>
          <a:lstStyle>
            <a:lvl1pPr marL="457200" lvl="0" indent="-228600" algn="ctr">
              <a:lnSpc>
                <a:spcPct val="108000"/>
              </a:lnSpc>
              <a:spcBef>
                <a:spcPts val="0"/>
              </a:spcBef>
              <a:spcAft>
                <a:spcPts val="0"/>
              </a:spcAft>
              <a:buClr>
                <a:schemeClr val="dk1"/>
              </a:buClr>
              <a:buSzPts val="3200"/>
              <a:buNone/>
              <a:defRPr sz="3200"/>
            </a:lvl1pPr>
            <a:lvl2pPr marL="914400" lvl="1" indent="-342900" algn="l">
              <a:lnSpc>
                <a:spcPct val="108000"/>
              </a:lnSpc>
              <a:spcBef>
                <a:spcPts val="1400"/>
              </a:spcBef>
              <a:spcAft>
                <a:spcPts val="0"/>
              </a:spcAft>
              <a:buClr>
                <a:schemeClr val="dk1"/>
              </a:buClr>
              <a:buSzPts val="1800"/>
              <a:buChar char="•"/>
              <a:defRPr/>
            </a:lvl2pPr>
            <a:lvl3pPr marL="1371600" lvl="2" indent="-342900" algn="l">
              <a:lnSpc>
                <a:spcPct val="108000"/>
              </a:lnSpc>
              <a:spcBef>
                <a:spcPts val="1400"/>
              </a:spcBef>
              <a:spcAft>
                <a:spcPts val="0"/>
              </a:spcAft>
              <a:buClr>
                <a:schemeClr val="dk1"/>
              </a:buClr>
              <a:buSzPts val="1800"/>
              <a:buChar char="•"/>
              <a:defRPr/>
            </a:lvl3pPr>
            <a:lvl4pPr marL="1828800" lvl="3" indent="-342900" algn="l">
              <a:lnSpc>
                <a:spcPct val="108000"/>
              </a:lnSpc>
              <a:spcBef>
                <a:spcPts val="1400"/>
              </a:spcBef>
              <a:spcAft>
                <a:spcPts val="0"/>
              </a:spcAft>
              <a:buClr>
                <a:schemeClr val="dk1"/>
              </a:buClr>
              <a:buSzPts val="1800"/>
              <a:buChar char="•"/>
              <a:defRPr/>
            </a:lvl4pPr>
            <a:lvl5pPr marL="2286000" lvl="4" indent="-342900" algn="l">
              <a:lnSpc>
                <a:spcPct val="108000"/>
              </a:lnSpc>
              <a:spcBef>
                <a:spcPts val="1400"/>
              </a:spcBef>
              <a:spcAft>
                <a:spcPts val="0"/>
              </a:spcAft>
              <a:buClr>
                <a:schemeClr val="dk1"/>
              </a:buClr>
              <a:buSzPts val="1800"/>
              <a:buChar char="•"/>
              <a:defRPr/>
            </a:lvl5pPr>
            <a:lvl6pPr marL="2743200" lvl="5" indent="-342900" algn="l">
              <a:lnSpc>
                <a:spcPct val="90000"/>
              </a:lnSpc>
              <a:spcBef>
                <a:spcPts val="14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image" Target="../media/image3.pn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Logo: New Jersey Department of Education."/>
          <p:cNvPicPr preferRelativeResize="0"/>
          <p:nvPr/>
        </p:nvPicPr>
        <p:blipFill rotWithShape="1">
          <a:blip r:embed="rId3">
            <a:alphaModFix/>
          </a:blip>
          <a:srcRect/>
          <a:stretch/>
        </p:blipFill>
        <p:spPr>
          <a:xfrm>
            <a:off x="110169" y="-5897"/>
            <a:ext cx="12081830" cy="2551181"/>
          </a:xfrm>
          <a:prstGeom prst="rect">
            <a:avLst/>
          </a:prstGeom>
          <a:noFill/>
          <a:ln>
            <a:noFill/>
          </a:ln>
        </p:spPr>
      </p:pic>
      <p:sp>
        <p:nvSpPr>
          <p:cNvPr id="11" name="Google Shape;11;p1"/>
          <p:cNvSpPr txBox="1">
            <a:spLocks noGrp="1"/>
          </p:cNvSpPr>
          <p:nvPr>
            <p:ph type="body" idx="1"/>
          </p:nvPr>
        </p:nvSpPr>
        <p:spPr>
          <a:xfrm>
            <a:off x="110169" y="1825625"/>
            <a:ext cx="11788048"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8000"/>
              </a:lnSpc>
              <a:spcBef>
                <a:spcPts val="1000"/>
              </a:spcBef>
              <a:spcAft>
                <a:spcPts val="0"/>
              </a:spcAft>
              <a:buClr>
                <a:schemeClr val="dk1"/>
              </a:buClr>
              <a:buSzPts val="4400"/>
              <a:buFont typeface="Arial"/>
              <a:buNone/>
              <a:defRPr sz="4400" b="0" i="0" u="none" strike="noStrike" cap="none">
                <a:solidFill>
                  <a:schemeClr val="dk1"/>
                </a:solidFill>
                <a:latin typeface="Palatino Linotype"/>
                <a:ea typeface="Palatino Linotype"/>
                <a:cs typeface="Palatino Linotype"/>
                <a:sym typeface="Palatino Linotype"/>
              </a:defRPr>
            </a:lvl1pPr>
            <a:lvl2pPr marL="914400" marR="0" lvl="1" indent="-431800" algn="l" rtl="0">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2pPr>
            <a:lvl3pPr marL="1371600" marR="0" lvl="2" indent="-406400" algn="l" rtl="0">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3pPr>
            <a:lvl4pPr marL="1828800" marR="0" lvl="3" indent="-381000" algn="l" rtl="0">
              <a:lnSpc>
                <a:spcPct val="108000"/>
              </a:lnSpc>
              <a:spcBef>
                <a:spcPts val="14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4pPr>
            <a:lvl5pPr marL="2286000" marR="0" lvl="4" indent="-381000" algn="l" rtl="0">
              <a:lnSpc>
                <a:spcPct val="108000"/>
              </a:lnSpc>
              <a:spcBef>
                <a:spcPts val="1400"/>
              </a:spcBef>
              <a:spcAft>
                <a:spcPts val="0"/>
              </a:spcAft>
              <a:buClr>
                <a:schemeClr val="dk1"/>
              </a:buClr>
              <a:buSzPts val="2400"/>
              <a:buFont typeface="Arial"/>
              <a:buChar char="•"/>
              <a:defRPr sz="2400" b="0" i="0" u="none" strike="noStrike" cap="none">
                <a:solidFill>
                  <a:schemeClr val="dk1"/>
                </a:solidFill>
                <a:latin typeface="Palatino Linotype"/>
                <a:ea typeface="Palatino Linotype"/>
                <a:cs typeface="Palatino Linotype"/>
                <a:sym typeface="Palatino Linotype"/>
              </a:defRPr>
            </a:lvl5pPr>
            <a:lvl6pPr marL="2743200" marR="0" lvl="5" indent="-342900"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Google Shape;16;p3" descr="A picture containing graphical user interface&#10;&#10;Description automatically generated"/>
          <p:cNvPicPr preferRelativeResize="0"/>
          <p:nvPr/>
        </p:nvPicPr>
        <p:blipFill rotWithShape="1">
          <a:blip r:embed="rId20">
            <a:alphaModFix/>
          </a:blip>
          <a:srcRect/>
          <a:stretch/>
        </p:blipFill>
        <p:spPr>
          <a:xfrm>
            <a:off x="149340" y="162881"/>
            <a:ext cx="11893319" cy="1630683"/>
          </a:xfrm>
          <a:prstGeom prst="rect">
            <a:avLst/>
          </a:prstGeom>
          <a:noFill/>
          <a:ln>
            <a:noFill/>
          </a:ln>
        </p:spPr>
      </p:pic>
      <p:sp>
        <p:nvSpPr>
          <p:cNvPr id="17" name="Google Shape;17;p3"/>
          <p:cNvSpPr txBox="1">
            <a:spLocks noGrp="1"/>
          </p:cNvSpPr>
          <p:nvPr>
            <p:ph type="title"/>
          </p:nvPr>
        </p:nvSpPr>
        <p:spPr>
          <a:xfrm>
            <a:off x="1495975" y="178988"/>
            <a:ext cx="9858000" cy="747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6E2405"/>
              </a:buClr>
              <a:buSzPts val="5000"/>
              <a:buFont typeface="Palatino Linotype"/>
              <a:buNone/>
              <a:defRPr sz="5000" b="1" i="0" u="none" strike="noStrike" cap="none">
                <a:solidFill>
                  <a:srgbClr val="6E2405"/>
                </a:solidFill>
                <a:latin typeface="Palatino Linotype"/>
                <a:ea typeface="Palatino Linotype"/>
                <a:cs typeface="Palatino Linotype"/>
                <a:sym typeface="Palatino Linotype"/>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146292" y="1430626"/>
            <a:ext cx="11890200" cy="4507500"/>
          </a:xfrm>
          <a:prstGeom prst="rect">
            <a:avLst/>
          </a:prstGeom>
          <a:noFill/>
          <a:ln>
            <a:noFill/>
          </a:ln>
        </p:spPr>
        <p:txBody>
          <a:bodyPr spcFirstLastPara="1" wrap="square" lIns="91425" tIns="45700" rIns="822950" bIns="45700" anchor="t" anchorCtr="0">
            <a:normAutofit/>
          </a:bodyPr>
          <a:lstStyle>
            <a:lvl1pPr marL="457200" marR="0" lvl="0" indent="-482600" algn="l">
              <a:lnSpc>
                <a:spcPct val="108000"/>
              </a:lnSpc>
              <a:spcBef>
                <a:spcPts val="1000"/>
              </a:spcBef>
              <a:spcAft>
                <a:spcPts val="0"/>
              </a:spcAft>
              <a:buClr>
                <a:schemeClr val="dk1"/>
              </a:buClr>
              <a:buSzPts val="4000"/>
              <a:buFont typeface="Arial"/>
              <a:buChar char="•"/>
              <a:defRPr sz="4000" b="0" i="0" u="none" strike="noStrike" cap="none">
                <a:solidFill>
                  <a:schemeClr val="dk1"/>
                </a:solidFill>
                <a:latin typeface="Palatino Linotype"/>
                <a:ea typeface="Palatino Linotype"/>
                <a:cs typeface="Palatino Linotype"/>
                <a:sym typeface="Palatino Linotype"/>
              </a:defRPr>
            </a:lvl1pPr>
            <a:lvl2pPr marL="914400" marR="0" lvl="1" indent="-457200" algn="l">
              <a:lnSpc>
                <a:spcPct val="108000"/>
              </a:lnSpc>
              <a:spcBef>
                <a:spcPts val="1400"/>
              </a:spcBef>
              <a:spcAft>
                <a:spcPts val="0"/>
              </a:spcAft>
              <a:buClr>
                <a:schemeClr val="dk1"/>
              </a:buClr>
              <a:buSzPts val="3600"/>
              <a:buFont typeface="Arial"/>
              <a:buChar char="•"/>
              <a:defRPr sz="3600" b="0" i="0" u="none" strike="noStrike" cap="none">
                <a:solidFill>
                  <a:schemeClr val="dk1"/>
                </a:solidFill>
                <a:latin typeface="Palatino Linotype"/>
                <a:ea typeface="Palatino Linotype"/>
                <a:cs typeface="Palatino Linotype"/>
                <a:sym typeface="Palatino Linotype"/>
              </a:defRPr>
            </a:lvl2pPr>
            <a:lvl3pPr marL="1371600" marR="0" lvl="2" indent="-431800" algn="l">
              <a:lnSpc>
                <a:spcPct val="108000"/>
              </a:lnSpc>
              <a:spcBef>
                <a:spcPts val="1400"/>
              </a:spcBef>
              <a:spcAft>
                <a:spcPts val="0"/>
              </a:spcAft>
              <a:buClr>
                <a:schemeClr val="dk1"/>
              </a:buClr>
              <a:buSzPts val="3200"/>
              <a:buFont typeface="Arial"/>
              <a:buChar char="•"/>
              <a:defRPr sz="3200" b="0" i="0" u="none" strike="noStrike" cap="none">
                <a:solidFill>
                  <a:schemeClr val="dk1"/>
                </a:solidFill>
                <a:latin typeface="Palatino Linotype"/>
                <a:ea typeface="Palatino Linotype"/>
                <a:cs typeface="Palatino Linotype"/>
                <a:sym typeface="Palatino Linotype"/>
              </a:defRPr>
            </a:lvl3pPr>
            <a:lvl4pPr marL="1828800" marR="0" lvl="3" indent="-406400" algn="l">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4pPr>
            <a:lvl5pPr marL="2286000" marR="0" lvl="4" indent="-406400" algn="l">
              <a:lnSpc>
                <a:spcPct val="108000"/>
              </a:lnSpc>
              <a:spcBef>
                <a:spcPts val="1400"/>
              </a:spcBef>
              <a:spcAft>
                <a:spcPts val="0"/>
              </a:spcAft>
              <a:buClr>
                <a:schemeClr val="dk1"/>
              </a:buClr>
              <a:buSzPts val="2800"/>
              <a:buFont typeface="Arial"/>
              <a:buChar char="•"/>
              <a:defRPr sz="2800" b="0" i="0" u="none" strike="noStrike" cap="none">
                <a:solidFill>
                  <a:schemeClr val="dk1"/>
                </a:solidFill>
                <a:latin typeface="Palatino Linotype"/>
                <a:ea typeface="Palatino Linotype"/>
                <a:cs typeface="Palatino Linotype"/>
                <a:sym typeface="Palatino Linotype"/>
              </a:defRPr>
            </a:lvl5pPr>
            <a:lvl6pPr marL="2743200" marR="0" lvl="5" indent="-342900" algn="l">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9pPr>
          </a:lstStyle>
          <a:p>
            <a:endParaRPr/>
          </a:p>
        </p:txBody>
      </p:sp>
      <p:pic>
        <p:nvPicPr>
          <p:cNvPr id="19" name="Google Shape;19;p3"/>
          <p:cNvPicPr preferRelativeResize="0"/>
          <p:nvPr/>
        </p:nvPicPr>
        <p:blipFill rotWithShape="1">
          <a:blip r:embed="rId21">
            <a:alphaModFix/>
          </a:blip>
          <a:srcRect/>
          <a:stretch/>
        </p:blipFill>
        <p:spPr>
          <a:xfrm>
            <a:off x="149340" y="6050987"/>
            <a:ext cx="11890275" cy="768098"/>
          </a:xfrm>
          <a:prstGeom prst="rect">
            <a:avLst/>
          </a:prstGeom>
          <a:noFill/>
          <a:ln>
            <a:noFill/>
          </a:ln>
        </p:spPr>
      </p:pic>
      <p:sp>
        <p:nvSpPr>
          <p:cNvPr id="20" name="Google Shape;20;p3"/>
          <p:cNvSpPr txBox="1">
            <a:spLocks noGrp="1"/>
          </p:cNvSpPr>
          <p:nvPr>
            <p:ph type="sldNum" idx="12"/>
          </p:nvPr>
        </p:nvSpPr>
        <p:spPr>
          <a:xfrm>
            <a:off x="8687719" y="6257197"/>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8"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dLBPG7amMuk?feature=oembed"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6E2405"/>
              </a:buClr>
              <a:buSzPts val="5400"/>
              <a:buFont typeface="Palatino Linotype"/>
              <a:buNone/>
            </a:pPr>
            <a:r>
              <a:rPr lang="en-US" sz="4000" dirty="0"/>
              <a:t>Evidence-Based Literacy Instruction</a:t>
            </a:r>
            <a:br>
              <a:rPr lang="en-US" sz="4000" dirty="0"/>
            </a:br>
            <a:r>
              <a:rPr lang="en-US" sz="4000" dirty="0"/>
              <a:t>Professional Learning Community Series</a:t>
            </a:r>
            <a:endParaRPr sz="3000" dirty="0"/>
          </a:p>
          <a:p>
            <a:pPr marL="0" lvl="0" indent="0" algn="ctr" rtl="0">
              <a:lnSpc>
                <a:spcPct val="200000"/>
              </a:lnSpc>
              <a:spcBef>
                <a:spcPts val="0"/>
              </a:spcBef>
              <a:spcAft>
                <a:spcPts val="0"/>
              </a:spcAft>
              <a:buClr>
                <a:srgbClr val="6E2405"/>
              </a:buClr>
              <a:buSzPts val="5400"/>
              <a:buFont typeface="Palatino Linotype"/>
              <a:buNone/>
            </a:pPr>
            <a:r>
              <a:rPr lang="en-US" sz="2800" dirty="0">
                <a:solidFill>
                  <a:srgbClr val="1E4B74"/>
                </a:solidFill>
              </a:rPr>
              <a:t>Session 8 - Text Structures &amp; Comprehension Strategies </a:t>
            </a:r>
            <a:endParaRPr sz="2800" dirty="0">
              <a:solidFill>
                <a:srgbClr val="1E4B74"/>
              </a:solidFill>
            </a:endParaRPr>
          </a:p>
        </p:txBody>
      </p:sp>
      <p:sp>
        <p:nvSpPr>
          <p:cNvPr id="2" name="Subtitle 1">
            <a:extLst>
              <a:ext uri="{FF2B5EF4-FFF2-40B4-BE49-F238E27FC236}">
                <a16:creationId xmlns:a16="http://schemas.microsoft.com/office/drawing/2014/main" id="{D4E71E73-8D11-A586-D964-03DACCA49B19}"/>
              </a:ext>
            </a:extLst>
          </p:cNvPr>
          <p:cNvSpPr>
            <a:spLocks noGrp="1"/>
          </p:cNvSpPr>
          <p:nvPr>
            <p:ph type="subTitle" idx="1"/>
          </p:nvPr>
        </p:nvSpPr>
        <p:spPr>
          <a:xfrm>
            <a:off x="1" y="4242390"/>
            <a:ext cx="12191998" cy="1609769"/>
          </a:xfrm>
        </p:spPr>
        <p:txBody>
          <a:bodyPr>
            <a:normAutofit/>
          </a:bodyPr>
          <a:lstStyle/>
          <a:p>
            <a:pPr marL="0" lvl="0" indent="0">
              <a:spcBef>
                <a:spcPts val="1800"/>
              </a:spcBef>
            </a:pPr>
            <a:r>
              <a:rPr lang="en-US" sz="1800" dirty="0"/>
              <a:t>Office of Learning Equity and Academic Recovery (LEAR)</a:t>
            </a:r>
          </a:p>
          <a:p>
            <a:pPr marL="0" lvl="0" indent="0">
              <a:spcBef>
                <a:spcPts val="1800"/>
              </a:spcBef>
            </a:pPr>
            <a:r>
              <a:rPr lang="en-US" sz="1800" dirty="0"/>
              <a:t>Division of Teaching and Learning</a:t>
            </a:r>
          </a:p>
        </p:txBody>
      </p:sp>
      <p:pic>
        <p:nvPicPr>
          <p:cNvPr id="119" name="Google Shape;119;p21" descr="Logo: State of New Jersey, Department of Education."/>
          <p:cNvPicPr preferRelativeResize="0"/>
          <p:nvPr/>
        </p:nvPicPr>
        <p:blipFill rotWithShape="1">
          <a:blip r:embed="rId3">
            <a:alphaModFix/>
          </a:blip>
          <a:srcRect/>
          <a:stretch/>
        </p:blipFill>
        <p:spPr>
          <a:xfrm>
            <a:off x="150864" y="6081513"/>
            <a:ext cx="11890272" cy="7680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B8660-8265-936F-9180-8438B066DF0F}"/>
              </a:ext>
            </a:extLst>
          </p:cNvPr>
          <p:cNvSpPr>
            <a:spLocks noGrp="1"/>
          </p:cNvSpPr>
          <p:nvPr>
            <p:ph type="title"/>
          </p:nvPr>
        </p:nvSpPr>
        <p:spPr>
          <a:xfrm>
            <a:off x="1572919" y="229228"/>
            <a:ext cx="9858000" cy="747600"/>
          </a:xfrm>
        </p:spPr>
        <p:txBody>
          <a:bodyPr/>
          <a:lstStyle/>
          <a:p>
            <a:r>
              <a:rPr lang="en-US" sz="3200" dirty="0"/>
              <a:t>Reading &amp; Writing: A Reciprocal Relationship</a:t>
            </a:r>
          </a:p>
        </p:txBody>
      </p:sp>
      <p:sp>
        <p:nvSpPr>
          <p:cNvPr id="3" name="Text Placeholder 2">
            <a:extLst>
              <a:ext uri="{FF2B5EF4-FFF2-40B4-BE49-F238E27FC236}">
                <a16:creationId xmlns:a16="http://schemas.microsoft.com/office/drawing/2014/main" id="{0825ED53-50F2-232C-D0AE-EDBDDBE567C2}"/>
              </a:ext>
            </a:extLst>
          </p:cNvPr>
          <p:cNvSpPr>
            <a:spLocks noGrp="1"/>
          </p:cNvSpPr>
          <p:nvPr>
            <p:ph type="body" idx="1"/>
          </p:nvPr>
        </p:nvSpPr>
        <p:spPr>
          <a:xfrm>
            <a:off x="171451" y="1222374"/>
            <a:ext cx="11259468" cy="4763755"/>
          </a:xfrm>
        </p:spPr>
        <p:txBody>
          <a:bodyPr>
            <a:normAutofit/>
          </a:bodyPr>
          <a:lstStyle/>
          <a:p>
            <a:pPr marL="0" indent="0">
              <a:buNone/>
            </a:pPr>
            <a:r>
              <a:rPr lang="en-US" sz="2400" dirty="0">
                <a:solidFill>
                  <a:srgbClr val="1E4B74"/>
                </a:solidFill>
              </a:rPr>
              <a:t>Understanding Text Structure Strengthens Both</a:t>
            </a:r>
          </a:p>
          <a:p>
            <a:r>
              <a:rPr lang="en-US" sz="2400" dirty="0">
                <a:solidFill>
                  <a:srgbClr val="1E4B74"/>
                </a:solidFill>
              </a:rPr>
              <a:t>Reading and writing are interconnected</a:t>
            </a:r>
          </a:p>
          <a:p>
            <a:r>
              <a:rPr lang="en-US" sz="2400" dirty="0">
                <a:solidFill>
                  <a:srgbClr val="1E4B74"/>
                </a:solidFill>
              </a:rPr>
              <a:t>Recognizing text structure helps students</a:t>
            </a:r>
          </a:p>
          <a:p>
            <a:r>
              <a:rPr lang="en-US" sz="2400" dirty="0">
                <a:solidFill>
                  <a:srgbClr val="1E4B74"/>
                </a:solidFill>
              </a:rPr>
              <a:t>Explicit instruction in text structure supports reading comprehension and writing development. </a:t>
            </a:r>
          </a:p>
        </p:txBody>
      </p:sp>
      <p:sp>
        <p:nvSpPr>
          <p:cNvPr id="4" name="Slide Number Placeholder 3">
            <a:extLst>
              <a:ext uri="{FF2B5EF4-FFF2-40B4-BE49-F238E27FC236}">
                <a16:creationId xmlns:a16="http://schemas.microsoft.com/office/drawing/2014/main" id="{139DE5B6-B22B-3452-0A32-CD612B6813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64469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1495975" y="178988"/>
            <a:ext cx="9858000" cy="7476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600" dirty="0"/>
              <a:t>Adapting to Student Needs</a:t>
            </a:r>
            <a:endParaRPr dirty="0"/>
          </a:p>
        </p:txBody>
      </p:sp>
      <p:sp>
        <p:nvSpPr>
          <p:cNvPr id="186" name="Google Shape;186;p29"/>
          <p:cNvSpPr txBox="1">
            <a:spLocks noGrp="1"/>
          </p:cNvSpPr>
          <p:nvPr>
            <p:ph type="body" idx="1"/>
          </p:nvPr>
        </p:nvSpPr>
        <p:spPr>
          <a:xfrm>
            <a:off x="505225" y="1314750"/>
            <a:ext cx="10848600" cy="4228500"/>
          </a:xfrm>
          <a:prstGeom prst="rect">
            <a:avLst/>
          </a:prstGeom>
        </p:spPr>
        <p:txBody>
          <a:bodyPr spcFirstLastPara="1" wrap="square" lIns="91425" tIns="45700" rIns="822950"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400" dirty="0">
                <a:solidFill>
                  <a:srgbClr val="1E4B74"/>
                </a:solidFill>
              </a:rPr>
              <a:t>Understanding text structure as a strategy for comprehension helps all students navigate increasingly complex texts and builds meaning-making abilities across varied content areas.</a:t>
            </a:r>
            <a:endParaRPr sz="2400" dirty="0">
              <a:solidFill>
                <a:srgbClr val="1E4B74"/>
              </a:solidFill>
            </a:endParaRPr>
          </a:p>
          <a:p>
            <a:pPr marL="457200" lvl="0" indent="-381000" algn="l" rtl="0">
              <a:lnSpc>
                <a:spcPct val="115000"/>
              </a:lnSpc>
              <a:spcBef>
                <a:spcPts val="2400"/>
              </a:spcBef>
              <a:spcAft>
                <a:spcPts val="0"/>
              </a:spcAft>
              <a:buClr>
                <a:srgbClr val="1E4B74"/>
              </a:buClr>
              <a:buSzPts val="2400"/>
              <a:buChar char="•"/>
            </a:pPr>
            <a:r>
              <a:rPr lang="en-US" sz="2400" dirty="0">
                <a:solidFill>
                  <a:srgbClr val="1E4B74"/>
                </a:solidFill>
              </a:rPr>
              <a:t>Acknowledge and bridge cultural differences in narrative structures for students from non-linear storytelling traditions.</a:t>
            </a:r>
            <a:endParaRPr sz="2400" dirty="0">
              <a:solidFill>
                <a:srgbClr val="1E4B74"/>
              </a:solidFill>
            </a:endParaRPr>
          </a:p>
          <a:p>
            <a:pPr marL="457200" lvl="0" indent="-381000" algn="l" rtl="0">
              <a:lnSpc>
                <a:spcPct val="115000"/>
              </a:lnSpc>
              <a:spcBef>
                <a:spcPts val="2400"/>
              </a:spcBef>
              <a:spcAft>
                <a:spcPts val="0"/>
              </a:spcAft>
              <a:buClr>
                <a:srgbClr val="1E4B74"/>
              </a:buClr>
              <a:buSzPts val="2400"/>
              <a:buChar char="•"/>
            </a:pPr>
            <a:r>
              <a:rPr lang="en-US" sz="2400" dirty="0">
                <a:solidFill>
                  <a:srgbClr val="1E4B74"/>
                </a:solidFill>
              </a:rPr>
              <a:t>Use visual supports and targeted scaffolds to help multilingual learners and students with disabilities access and organize complex informational texts.</a:t>
            </a:r>
            <a:endParaRPr sz="2400" dirty="0">
              <a:solidFill>
                <a:srgbClr val="1E4B74"/>
              </a:solidFill>
            </a:endParaRPr>
          </a:p>
        </p:txBody>
      </p:sp>
      <p:sp>
        <p:nvSpPr>
          <p:cNvPr id="187" name="Google Shape;187;p29"/>
          <p:cNvSpPr txBox="1">
            <a:spLocks noGrp="1"/>
          </p:cNvSpPr>
          <p:nvPr>
            <p:ph type="sldNum" idx="12"/>
          </p:nvPr>
        </p:nvSpPr>
        <p:spPr>
          <a:xfrm>
            <a:off x="8687719" y="6257197"/>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600" dirty="0"/>
              <a:t>Thanks for participating!</a:t>
            </a:r>
            <a:endParaRPr sz="3600" dirty="0"/>
          </a:p>
        </p:txBody>
      </p:sp>
      <p:sp>
        <p:nvSpPr>
          <p:cNvPr id="3" name="Text Placeholder 2">
            <a:extLst>
              <a:ext uri="{FF2B5EF4-FFF2-40B4-BE49-F238E27FC236}">
                <a16:creationId xmlns:a16="http://schemas.microsoft.com/office/drawing/2014/main" id="{E1015381-B06B-84E8-238B-413BB8AF2D24}"/>
              </a:ext>
            </a:extLst>
          </p:cNvPr>
          <p:cNvSpPr>
            <a:spLocks noGrp="1"/>
          </p:cNvSpPr>
          <p:nvPr>
            <p:ph type="body" idx="2"/>
          </p:nvPr>
        </p:nvSpPr>
        <p:spPr/>
        <p:txBody>
          <a:bodyPr/>
          <a:lstStyle/>
          <a:p>
            <a:endParaRPr lang="en-US"/>
          </a:p>
        </p:txBody>
      </p:sp>
      <p:pic>
        <p:nvPicPr>
          <p:cNvPr id="196" name="Google Shape;196;p30" descr="Screenshot: NJ Department of Education’s upcoming free SISEP online learning modules, labeled &quot;coming soon&quot;."/>
          <p:cNvPicPr preferRelativeResize="0"/>
          <p:nvPr/>
        </p:nvPicPr>
        <p:blipFill>
          <a:blip r:embed="rId3">
            <a:alphaModFix/>
          </a:blip>
          <a:stretch>
            <a:fillRect/>
          </a:stretch>
        </p:blipFill>
        <p:spPr>
          <a:xfrm>
            <a:off x="4646100" y="1284675"/>
            <a:ext cx="6079299" cy="4619700"/>
          </a:xfrm>
          <a:prstGeom prst="rect">
            <a:avLst/>
          </a:prstGeom>
          <a:noFill/>
          <a:ln>
            <a:noFill/>
          </a:ln>
        </p:spPr>
      </p:pic>
      <p:sp>
        <p:nvSpPr>
          <p:cNvPr id="197" name="Google Shape;197;p30"/>
          <p:cNvSpPr/>
          <p:nvPr/>
        </p:nvSpPr>
        <p:spPr>
          <a:xfrm rot="-1486466">
            <a:off x="5130603" y="3283571"/>
            <a:ext cx="5096565" cy="547122"/>
          </a:xfrm>
          <a:prstGeom prst="rect">
            <a:avLst/>
          </a:prstGeom>
          <a:solidFill>
            <a:schemeClr val="accent5">
              <a:lumMod val="75000"/>
            </a:schemeClr>
          </a:solidFill>
          <a:ln>
            <a:solidFill>
              <a:schemeClr val="accent5">
                <a:lumMod val="75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rgbClr val="FFFFFF"/>
                </a:solidFill>
                <a:latin typeface="Palatino Linotype"/>
                <a:ea typeface="Palatino Linotype"/>
                <a:cs typeface="Palatino Linotype"/>
                <a:sym typeface="Palatino Linotype"/>
              </a:rPr>
              <a:t>Coming Soon</a:t>
            </a:r>
          </a:p>
        </p:txBody>
      </p:sp>
      <p:sp>
        <p:nvSpPr>
          <p:cNvPr id="194" name="Google Shape;194;p30"/>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a:solidFill>
                  <a:srgbClr val="FFFFFF"/>
                </a:solidFill>
                <a:latin typeface="Montserrat"/>
                <a:ea typeface="Montserrat"/>
                <a:cs typeface="Montserrat"/>
                <a:sym typeface="Montserrat"/>
              </a:rPr>
              <a:t>Cárdenas-Hagan</a:t>
            </a:r>
            <a:r>
              <a:rPr lang="en-US" sz="1100" b="0" i="0" u="none" strike="noStrike" cap="none">
                <a:solidFill>
                  <a:srgbClr val="FFFFFF"/>
                </a:solidFill>
                <a:latin typeface="Montserrat"/>
                <a:ea typeface="Montserrat"/>
                <a:cs typeface="Montserrat"/>
                <a:sym typeface="Montserrat"/>
              </a:rPr>
              <a:t>, 20</a:t>
            </a:r>
            <a:r>
              <a:rPr lang="en-US" sz="1100">
                <a:solidFill>
                  <a:srgbClr val="FFFFFF"/>
                </a:solidFill>
                <a:latin typeface="Montserrat"/>
                <a:ea typeface="Montserrat"/>
                <a:cs typeface="Montserrat"/>
                <a:sym typeface="Montserrat"/>
              </a:rPr>
              <a:t>20</a:t>
            </a:r>
            <a:endParaRPr sz="1100" b="0" i="0" u="none" strike="noStrike" cap="none">
              <a:solidFill>
                <a:srgbClr val="FFFFFF"/>
              </a:solidFill>
              <a:latin typeface="Montserrat"/>
              <a:ea typeface="Montserrat"/>
              <a:cs typeface="Montserrat"/>
              <a:sym typeface="Montserrat"/>
            </a:endParaRPr>
          </a:p>
        </p:txBody>
      </p:sp>
      <p:sp>
        <p:nvSpPr>
          <p:cNvPr id="4" name="Google Shape;195;p30"/>
          <p:cNvSpPr>
            <a:spLocks noGrp="1"/>
          </p:cNvSpPr>
          <p:nvPr>
            <p:ph type="body" idx="1"/>
          </p:nvPr>
        </p:nvSpPr>
        <p:spPr>
          <a:xfrm>
            <a:off x="719067" y="2051464"/>
            <a:ext cx="2731324" cy="2330532"/>
          </a:xfrm>
          <a:prstGeom prst="roundRect">
            <a:avLst>
              <a:gd name="adj" fmla="val 16667"/>
            </a:avLst>
          </a:prstGeom>
          <a:noFill/>
          <a:ln w="381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sz="3000" dirty="0">
                <a:solidFill>
                  <a:srgbClr val="FFC000"/>
                </a:solidFill>
                <a:latin typeface="Palatino Linotype"/>
                <a:ea typeface="Palatino Linotype"/>
                <a:cs typeface="Palatino Linotype"/>
                <a:sym typeface="Palatino Linotype"/>
              </a:rPr>
              <a:t>Add</a:t>
            </a:r>
            <a:br>
              <a:rPr lang="en-US" sz="3000" dirty="0">
                <a:solidFill>
                  <a:srgbClr val="FFC000"/>
                </a:solidFill>
                <a:latin typeface="Palatino Linotype"/>
                <a:ea typeface="Palatino Linotype"/>
                <a:cs typeface="Palatino Linotype"/>
                <a:sym typeface="Palatino Linotype"/>
              </a:rPr>
            </a:br>
            <a:r>
              <a:rPr lang="en-US" sz="3000" dirty="0">
                <a:solidFill>
                  <a:srgbClr val="FFC000"/>
                </a:solidFill>
                <a:latin typeface="Palatino Linotype"/>
                <a:ea typeface="Palatino Linotype"/>
                <a:cs typeface="Palatino Linotype"/>
                <a:sym typeface="Palatino Linotype"/>
              </a:rPr>
              <a:t>QR Code</a:t>
            </a:r>
            <a:endParaRPr sz="3000" dirty="0">
              <a:solidFill>
                <a:srgbClr val="FFC000"/>
              </a:solidFill>
              <a:latin typeface="Palatino Linotype"/>
              <a:ea typeface="Palatino Linotype"/>
              <a:cs typeface="Palatino Linotype"/>
              <a:sym typeface="Palatino Linotyp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 name="Title 1">
            <a:extLst>
              <a:ext uri="{FF2B5EF4-FFF2-40B4-BE49-F238E27FC236}">
                <a16:creationId xmlns:a16="http://schemas.microsoft.com/office/drawing/2014/main" id="{30783A75-0716-D2D5-B6E2-1FFDF1DB95DC}"/>
              </a:ext>
            </a:extLst>
          </p:cNvPr>
          <p:cNvSpPr>
            <a:spLocks noGrp="1"/>
          </p:cNvSpPr>
          <p:nvPr>
            <p:ph type="title"/>
          </p:nvPr>
        </p:nvSpPr>
        <p:spPr/>
        <p:txBody>
          <a:bodyPr/>
          <a:lstStyle/>
          <a:p>
            <a:r>
              <a:rPr lang="en-US" dirty="0"/>
              <a:t>Congratulations!</a:t>
            </a:r>
          </a:p>
        </p:txBody>
      </p:sp>
      <p:sp>
        <p:nvSpPr>
          <p:cNvPr id="203" name="Google Shape;203;p31"/>
          <p:cNvSpPr txBox="1">
            <a:spLocks noGrp="1"/>
          </p:cNvSpPr>
          <p:nvPr>
            <p:ph type="body" idx="1"/>
          </p:nvPr>
        </p:nvSpPr>
        <p:spPr>
          <a:xfrm>
            <a:off x="833713" y="1875112"/>
            <a:ext cx="11182524" cy="4803900"/>
          </a:xfrm>
          <a:prstGeom prst="rect">
            <a:avLst/>
          </a:prstGeom>
          <a:noFill/>
          <a:ln>
            <a:noFill/>
          </a:ln>
        </p:spPr>
        <p:txBody>
          <a:bodyPr spcFirstLastPara="1" wrap="square" lIns="91425" tIns="45700" rIns="822950" bIns="45700" anchor="t" anchorCtr="0">
            <a:noAutofit/>
          </a:bodyPr>
          <a:lstStyle/>
          <a:p>
            <a:pPr marL="0" lvl="0" indent="0" rtl="0">
              <a:lnSpc>
                <a:spcPct val="108000"/>
              </a:lnSpc>
              <a:spcBef>
                <a:spcPts val="0"/>
              </a:spcBef>
              <a:spcAft>
                <a:spcPts val="0"/>
              </a:spcAft>
              <a:buSzPts val="3200"/>
              <a:buNone/>
            </a:pPr>
            <a:r>
              <a:rPr lang="en-US" sz="3600" dirty="0">
                <a:solidFill>
                  <a:srgbClr val="1E4B74"/>
                </a:solidFill>
              </a:rPr>
              <a:t>Congratulations on completing the PLC series! Your dedication to growing as educators will have a lasting impact. Thank you for your engagement and commitment!</a:t>
            </a:r>
            <a:endParaRPr sz="3600" dirty="0">
              <a:solidFill>
                <a:srgbClr val="1E4B74"/>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1495975" y="178988"/>
            <a:ext cx="9858000" cy="747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6E2405"/>
              </a:buClr>
              <a:buSzPts val="5000"/>
              <a:buFont typeface="Palatino Linotype"/>
              <a:buNone/>
            </a:pPr>
            <a:r>
              <a:rPr lang="en-US" sz="3600" dirty="0"/>
              <a:t>References</a:t>
            </a:r>
            <a:endParaRPr dirty="0"/>
          </a:p>
        </p:txBody>
      </p:sp>
      <p:sp>
        <p:nvSpPr>
          <p:cNvPr id="210" name="Google Shape;210;p32"/>
          <p:cNvSpPr txBox="1">
            <a:spLocks noGrp="1"/>
          </p:cNvSpPr>
          <p:nvPr>
            <p:ph type="body" idx="1"/>
          </p:nvPr>
        </p:nvSpPr>
        <p:spPr>
          <a:xfrm>
            <a:off x="306475" y="1789925"/>
            <a:ext cx="10985100" cy="2924100"/>
          </a:xfrm>
          <a:prstGeom prst="rect">
            <a:avLst/>
          </a:prstGeom>
        </p:spPr>
        <p:txBody>
          <a:bodyPr spcFirstLastPara="1" wrap="square" lIns="91425" tIns="45700" rIns="822950" bIns="45700" anchor="t" anchorCtr="0">
            <a:normAutofit/>
          </a:bodyPr>
          <a:lstStyle/>
          <a:p>
            <a:pPr marL="457200" lvl="0" indent="-514350" algn="l" rtl="0">
              <a:spcBef>
                <a:spcPts val="1000"/>
              </a:spcBef>
              <a:spcAft>
                <a:spcPts val="0"/>
              </a:spcAft>
              <a:buClr>
                <a:schemeClr val="dk1"/>
              </a:buClr>
              <a:buSzPts val="3600"/>
              <a:buFont typeface="Arial"/>
              <a:buNone/>
            </a:pPr>
            <a:r>
              <a:rPr lang="en-US" sz="1800" dirty="0"/>
              <a:t>Cárdenas-Hagan, E. (2020). </a:t>
            </a:r>
            <a:r>
              <a:rPr lang="en-US" sz="1800" i="1" dirty="0"/>
              <a:t>Literacy foundations for English learners: A comprehensive guide to evidence-based instruction</a:t>
            </a:r>
            <a:r>
              <a:rPr lang="en-US" sz="1800" dirty="0"/>
              <a:t>. Paul Brookes Publishing Co.</a:t>
            </a:r>
            <a:endParaRPr sz="1800" dirty="0"/>
          </a:p>
          <a:p>
            <a:pPr marL="457200" lvl="0" indent="-514350" algn="l" rtl="0">
              <a:spcBef>
                <a:spcPts val="1000"/>
              </a:spcBef>
              <a:spcAft>
                <a:spcPts val="0"/>
              </a:spcAft>
              <a:buClr>
                <a:schemeClr val="dk1"/>
              </a:buClr>
              <a:buSzPts val="3600"/>
              <a:buFont typeface="Arial"/>
              <a:buNone/>
            </a:pPr>
            <a:r>
              <a:rPr lang="en-US" sz="1800" dirty="0"/>
              <a:t>Hennessy, N. L. (2021). </a:t>
            </a:r>
            <a:r>
              <a:rPr lang="en-US" sz="1800" i="1" dirty="0"/>
              <a:t>The reading comprehension blueprint: Helping students make meaning from text</a:t>
            </a:r>
            <a:r>
              <a:rPr lang="en-US" sz="1800" dirty="0"/>
              <a:t>. Paul Brookes Publishing Co.</a:t>
            </a:r>
            <a:endParaRPr sz="1800" dirty="0"/>
          </a:p>
          <a:p>
            <a:pPr marL="457200" lvl="0" indent="-514350" algn="l" rtl="0">
              <a:spcBef>
                <a:spcPts val="1000"/>
              </a:spcBef>
              <a:spcAft>
                <a:spcPts val="0"/>
              </a:spcAft>
              <a:buClr>
                <a:schemeClr val="dk1"/>
              </a:buClr>
              <a:buSzPts val="3600"/>
              <a:buFont typeface="Arial"/>
              <a:buNone/>
            </a:pPr>
            <a:r>
              <a:rPr lang="en-US" sz="1800" dirty="0"/>
              <a:t>Scarborough, H. S. (2001). Connecting early language and literacy to later reading (dis)abilities: Evidence, theory, and practice. In S. Neuman &amp; D. Dickinson (Eds.), </a:t>
            </a:r>
            <a:r>
              <a:rPr lang="en-US" sz="1800" i="1" dirty="0"/>
              <a:t>Handbook for research in early literacy </a:t>
            </a:r>
            <a:r>
              <a:rPr lang="en-US" sz="1800" dirty="0"/>
              <a:t>(pp. 97–110). New York, NY: Guilford Press.</a:t>
            </a:r>
            <a:endParaRPr dirty="0"/>
          </a:p>
        </p:txBody>
      </p:sp>
      <p:sp>
        <p:nvSpPr>
          <p:cNvPr id="211" name="Google Shape;211;p32"/>
          <p:cNvSpPr txBox="1">
            <a:spLocks noGrp="1"/>
          </p:cNvSpPr>
          <p:nvPr>
            <p:ph type="sldNum" idx="12"/>
          </p:nvPr>
        </p:nvSpPr>
        <p:spPr>
          <a:xfrm>
            <a:off x="8687719" y="6257197"/>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30" name="Google Shape;130;p22"/>
          <p:cNvSpPr txBox="1">
            <a:spLocks noGrp="1"/>
          </p:cNvSpPr>
          <p:nvPr>
            <p:ph type="title" idx="4294967295"/>
          </p:nvPr>
        </p:nvSpPr>
        <p:spPr>
          <a:xfrm>
            <a:off x="1463425" y="243750"/>
            <a:ext cx="9890400" cy="747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6E2405"/>
                </a:solidFill>
                <a:effectLst/>
                <a:uLnTx/>
                <a:uFillTx/>
                <a:latin typeface="Palatino Linotype"/>
                <a:ea typeface="Palatino Linotype"/>
                <a:cs typeface="Palatino Linotype"/>
                <a:sym typeface="Palatino Linotype"/>
              </a:rPr>
              <a:t>Session 8 - Literacy Knowledge</a:t>
            </a:r>
          </a:p>
        </p:txBody>
      </p:sp>
      <p:pic>
        <p:nvPicPr>
          <p:cNvPr id="127" name="Google Shape;127;p22" descr="Scarborough's Reading Rope. The &quot;Language Comprehension&quot; section is highlighted. all content is in text version on next slide."/>
          <p:cNvPicPr preferRelativeResize="0"/>
          <p:nvPr/>
        </p:nvPicPr>
        <p:blipFill rotWithShape="1">
          <a:blip r:embed="rId3">
            <a:alphaModFix/>
          </a:blip>
          <a:srcRect/>
          <a:stretch/>
        </p:blipFill>
        <p:spPr>
          <a:xfrm>
            <a:off x="1925000" y="1338572"/>
            <a:ext cx="8342000" cy="4578452"/>
          </a:xfrm>
          <a:prstGeom prst="rect">
            <a:avLst/>
          </a:prstGeom>
          <a:noFill/>
          <a:ln>
            <a:noFill/>
          </a:ln>
        </p:spPr>
      </p:pic>
      <p:sp>
        <p:nvSpPr>
          <p:cNvPr id="128" name="Google Shape;128;p22">
            <a:extLst>
              <a:ext uri="{C183D7F6-B498-43B3-948B-1728B52AA6E4}">
                <adec:decorative xmlns:adec="http://schemas.microsoft.com/office/drawing/2017/decorative" val="1"/>
              </a:ext>
            </a:extLst>
          </p:cNvPr>
          <p:cNvSpPr/>
          <p:nvPr/>
        </p:nvSpPr>
        <p:spPr>
          <a:xfrm>
            <a:off x="1705225" y="1816225"/>
            <a:ext cx="3208200" cy="2385300"/>
          </a:xfrm>
          <a:prstGeom prst="roundRect">
            <a:avLst>
              <a:gd name="adj" fmla="val 16667"/>
            </a:avLst>
          </a:prstGeom>
          <a:solidFill>
            <a:srgbClr val="3D85C6">
              <a:alpha val="4727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29" name="Google Shape;129;p22">
            <a:extLst>
              <a:ext uri="{C183D7F6-B498-43B3-948B-1728B52AA6E4}">
                <adec:decorative xmlns:adec="http://schemas.microsoft.com/office/drawing/2017/decorative" val="1"/>
              </a:ext>
            </a:extLst>
          </p:cNvPr>
          <p:cNvSpPr/>
          <p:nvPr/>
        </p:nvSpPr>
        <p:spPr>
          <a:xfrm>
            <a:off x="1241850" y="3751800"/>
            <a:ext cx="741300" cy="259500"/>
          </a:xfrm>
          <a:prstGeom prst="rightArrow">
            <a:avLst>
              <a:gd name="adj1" fmla="val 50000"/>
              <a:gd name="adj2" fmla="val 50000"/>
            </a:avLst>
          </a:prstGeom>
          <a:solidFill>
            <a:srgbClr val="3D85C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sp>
        <p:nvSpPr>
          <p:cNvPr id="126" name="Google Shape;126;p22"/>
          <p:cNvSpPr txBox="1"/>
          <p:nvPr/>
        </p:nvSpPr>
        <p:spPr>
          <a:xfrm>
            <a:off x="7361320" y="6264241"/>
            <a:ext cx="3738000" cy="3540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Montserrat"/>
                <a:ea typeface="Montserrat"/>
                <a:cs typeface="Montserrat"/>
                <a:sym typeface="Montserrat"/>
              </a:rPr>
              <a:t>Scarborough, 2001</a:t>
            </a:r>
            <a:endParaRPr sz="1100" b="0" i="0" u="none" strike="noStrike" cap="none">
              <a:solidFill>
                <a:srgbClr val="FFFF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51E9-45B9-2A73-D4EE-62AA0D4A8496}"/>
              </a:ext>
            </a:extLst>
          </p:cNvPr>
          <p:cNvSpPr>
            <a:spLocks noGrp="1"/>
          </p:cNvSpPr>
          <p:nvPr>
            <p:ph type="title"/>
          </p:nvPr>
        </p:nvSpPr>
        <p:spPr/>
        <p:txBody>
          <a:bodyPr/>
          <a:lstStyle/>
          <a:p>
            <a:r>
              <a:rPr lang="en-US" sz="4000" dirty="0"/>
              <a:t>Text version of Scarborough’s Rope</a:t>
            </a:r>
          </a:p>
        </p:txBody>
      </p:sp>
      <p:sp>
        <p:nvSpPr>
          <p:cNvPr id="3" name="Text Placeholder 2">
            <a:extLst>
              <a:ext uri="{FF2B5EF4-FFF2-40B4-BE49-F238E27FC236}">
                <a16:creationId xmlns:a16="http://schemas.microsoft.com/office/drawing/2014/main" id="{BE9E85BA-E5FE-935C-C567-D25E4B178057}"/>
              </a:ext>
            </a:extLst>
          </p:cNvPr>
          <p:cNvSpPr>
            <a:spLocks noGrp="1"/>
          </p:cNvSpPr>
          <p:nvPr>
            <p:ph sz="half" idx="1"/>
          </p:nvPr>
        </p:nvSpPr>
        <p:spPr>
          <a:xfrm>
            <a:off x="185323" y="1079019"/>
            <a:ext cx="3800820" cy="4498057"/>
          </a:xfrm>
        </p:spPr>
        <p:txBody>
          <a:bodyPr>
            <a:normAutofit/>
          </a:bodyPr>
          <a:lstStyle/>
          <a:p>
            <a:pPr marL="0" indent="0">
              <a:spcBef>
                <a:spcPts val="0"/>
              </a:spcBef>
              <a:spcAft>
                <a:spcPts val="1800"/>
              </a:spcAft>
              <a:buNone/>
            </a:pPr>
            <a:r>
              <a:rPr lang="en-US" sz="1800" dirty="0"/>
              <a:t>The many strands that are woven into skilled reading.</a:t>
            </a:r>
          </a:p>
          <a:p>
            <a:pPr marL="0" indent="0">
              <a:buNone/>
            </a:pPr>
            <a:r>
              <a:rPr lang="en-US" sz="1800" dirty="0"/>
              <a:t>The Reading Rope consists of lower and upper strands. The word-recognition strands (phonological awareness, decoding, and sight recognition of familiar words) work together as the reader becomes accurate, fluent, and increasingly automatic with repetition and practice.</a:t>
            </a:r>
          </a:p>
        </p:txBody>
      </p:sp>
      <p:sp>
        <p:nvSpPr>
          <p:cNvPr id="7" name="Content Placeholder 6">
            <a:extLst>
              <a:ext uri="{FF2B5EF4-FFF2-40B4-BE49-F238E27FC236}">
                <a16:creationId xmlns:a16="http://schemas.microsoft.com/office/drawing/2014/main" id="{6B418690-80E1-4903-A658-AA59A22025E2}"/>
              </a:ext>
            </a:extLst>
          </p:cNvPr>
          <p:cNvSpPr>
            <a:spLocks noGrp="1"/>
          </p:cNvSpPr>
          <p:nvPr>
            <p:ph sz="half" idx="13"/>
          </p:nvPr>
        </p:nvSpPr>
        <p:spPr>
          <a:xfrm>
            <a:off x="3547788" y="951602"/>
            <a:ext cx="3800820" cy="4498057"/>
          </a:xfrm>
        </p:spPr>
        <p:txBody>
          <a:bodyPr/>
          <a:lstStyle/>
          <a:p>
            <a:pPr marL="0" indent="0">
              <a:lnSpc>
                <a:spcPct val="100000"/>
              </a:lnSpc>
              <a:spcBef>
                <a:spcPts val="600"/>
              </a:spcBef>
              <a:spcAft>
                <a:spcPts val="600"/>
              </a:spcAft>
              <a:buNone/>
            </a:pPr>
            <a:r>
              <a:rPr lang="en-US" sz="1800" dirty="0"/>
              <a:t>Language Comprehension (Upper Strands):</a:t>
            </a:r>
          </a:p>
          <a:p>
            <a:pPr marL="0" indent="0">
              <a:lnSpc>
                <a:spcPct val="100000"/>
              </a:lnSpc>
              <a:spcBef>
                <a:spcPts val="1200"/>
              </a:spcBef>
              <a:spcAft>
                <a:spcPts val="600"/>
              </a:spcAft>
              <a:buNone/>
            </a:pPr>
            <a:r>
              <a:rPr lang="en-US" sz="1800" dirty="0"/>
              <a:t>Strands include:</a:t>
            </a:r>
          </a:p>
          <a:p>
            <a:pPr>
              <a:lnSpc>
                <a:spcPct val="100000"/>
              </a:lnSpc>
              <a:spcBef>
                <a:spcPts val="0"/>
              </a:spcBef>
              <a:spcAft>
                <a:spcPts val="600"/>
              </a:spcAft>
            </a:pPr>
            <a:r>
              <a:rPr lang="en-US" sz="1800" dirty="0"/>
              <a:t>Background knowledge (facts, concepts, etc.)</a:t>
            </a:r>
          </a:p>
          <a:p>
            <a:pPr>
              <a:lnSpc>
                <a:spcPct val="100000"/>
              </a:lnSpc>
              <a:spcBef>
                <a:spcPts val="0"/>
              </a:spcBef>
              <a:spcAft>
                <a:spcPts val="600"/>
              </a:spcAft>
            </a:pPr>
            <a:r>
              <a:rPr lang="en-US" sz="1800" dirty="0"/>
              <a:t>Vocabulary (breadth, precision, links, etc.)</a:t>
            </a:r>
          </a:p>
          <a:p>
            <a:pPr>
              <a:lnSpc>
                <a:spcPct val="100000"/>
              </a:lnSpc>
              <a:spcBef>
                <a:spcPts val="0"/>
              </a:spcBef>
              <a:spcAft>
                <a:spcPts val="600"/>
              </a:spcAft>
            </a:pPr>
            <a:r>
              <a:rPr lang="en-US" sz="1800" dirty="0"/>
              <a:t>Language structures (syntax, semantics, etc.)</a:t>
            </a:r>
          </a:p>
          <a:p>
            <a:pPr>
              <a:lnSpc>
                <a:spcPct val="100000"/>
              </a:lnSpc>
              <a:spcBef>
                <a:spcPts val="0"/>
              </a:spcBef>
              <a:spcAft>
                <a:spcPts val="600"/>
              </a:spcAft>
            </a:pPr>
            <a:r>
              <a:rPr lang="en-US" sz="1800" dirty="0"/>
              <a:t>Verbal reasoning (inference, metaphor, etc.)</a:t>
            </a:r>
          </a:p>
          <a:p>
            <a:pPr>
              <a:lnSpc>
                <a:spcPct val="100000"/>
              </a:lnSpc>
              <a:spcBef>
                <a:spcPts val="0"/>
              </a:spcBef>
              <a:spcAft>
                <a:spcPts val="600"/>
              </a:spcAft>
            </a:pPr>
            <a:r>
              <a:rPr lang="en-US" sz="1800" dirty="0"/>
              <a:t>Literacy knowledge (print concepts, genres, etc.)</a:t>
            </a:r>
          </a:p>
          <a:p>
            <a:pPr>
              <a:lnSpc>
                <a:spcPct val="100000"/>
              </a:lnSpc>
              <a:spcBef>
                <a:spcPts val="0"/>
              </a:spcBef>
              <a:spcAft>
                <a:spcPts val="600"/>
              </a:spcAft>
            </a:pPr>
            <a:r>
              <a:rPr lang="en-US" sz="1800" dirty="0"/>
              <a:t>Word Recognition (Lower Strands)</a:t>
            </a:r>
          </a:p>
        </p:txBody>
      </p:sp>
      <p:sp>
        <p:nvSpPr>
          <p:cNvPr id="8" name="Content Placeholder 7">
            <a:extLst>
              <a:ext uri="{FF2B5EF4-FFF2-40B4-BE49-F238E27FC236}">
                <a16:creationId xmlns:a16="http://schemas.microsoft.com/office/drawing/2014/main" id="{96985224-C212-3313-121B-482D42A5C0EF}"/>
              </a:ext>
            </a:extLst>
          </p:cNvPr>
          <p:cNvSpPr>
            <a:spLocks noGrp="1"/>
          </p:cNvSpPr>
          <p:nvPr>
            <p:ph sz="half" idx="14"/>
          </p:nvPr>
        </p:nvSpPr>
        <p:spPr>
          <a:xfrm>
            <a:off x="7348608" y="1179970"/>
            <a:ext cx="4658069" cy="5238936"/>
          </a:xfrm>
        </p:spPr>
        <p:txBody>
          <a:bodyPr/>
          <a:lstStyle/>
          <a:p>
            <a:pPr marL="0" indent="0">
              <a:lnSpc>
                <a:spcPct val="100000"/>
              </a:lnSpc>
              <a:spcBef>
                <a:spcPts val="0"/>
              </a:spcBef>
              <a:spcAft>
                <a:spcPts val="1800"/>
              </a:spcAft>
              <a:buNone/>
            </a:pPr>
            <a:r>
              <a:rPr lang="en-US" sz="1800" dirty="0"/>
              <a:t>Strands include:</a:t>
            </a:r>
          </a:p>
          <a:p>
            <a:pPr>
              <a:lnSpc>
                <a:spcPct val="100000"/>
              </a:lnSpc>
              <a:spcBef>
                <a:spcPts val="0"/>
              </a:spcBef>
              <a:spcAft>
                <a:spcPts val="600"/>
              </a:spcAft>
            </a:pPr>
            <a:r>
              <a:rPr lang="en-US" sz="1600" dirty="0"/>
              <a:t>Phonological awareness (syllable, phonemes, etc.).</a:t>
            </a:r>
          </a:p>
          <a:p>
            <a:pPr>
              <a:lnSpc>
                <a:spcPct val="100000"/>
              </a:lnSpc>
              <a:spcBef>
                <a:spcPts val="0"/>
              </a:spcBef>
              <a:spcAft>
                <a:spcPts val="600"/>
              </a:spcAft>
            </a:pPr>
            <a:r>
              <a:rPr lang="en-US" sz="1600" dirty="0"/>
              <a:t>Decoding (alphabetic principle, spelling-sound correspondences</a:t>
            </a:r>
          </a:p>
          <a:p>
            <a:pPr>
              <a:lnSpc>
                <a:spcPct val="100000"/>
              </a:lnSpc>
              <a:spcBef>
                <a:spcPts val="0"/>
              </a:spcBef>
              <a:spcAft>
                <a:spcPts val="600"/>
              </a:spcAft>
            </a:pPr>
            <a:r>
              <a:rPr lang="en-US" sz="1600" dirty="0"/>
              <a:t>Sight recognition (of familiar words).</a:t>
            </a:r>
          </a:p>
          <a:p>
            <a:pPr>
              <a:lnSpc>
                <a:spcPct val="100000"/>
              </a:lnSpc>
              <a:spcBef>
                <a:spcPts val="0"/>
              </a:spcBef>
              <a:spcAft>
                <a:spcPts val="600"/>
              </a:spcAft>
            </a:pPr>
            <a:r>
              <a:rPr lang="en-US" sz="1600" dirty="0"/>
              <a:t>Skilled Reading:</a:t>
            </a:r>
          </a:p>
          <a:p>
            <a:pPr marL="0" indent="0">
              <a:lnSpc>
                <a:spcPct val="100000"/>
              </a:lnSpc>
              <a:spcBef>
                <a:spcPts val="0"/>
              </a:spcBef>
              <a:spcAft>
                <a:spcPts val="600"/>
              </a:spcAft>
              <a:buNone/>
            </a:pPr>
            <a:r>
              <a:rPr lang="en-US" sz="1600" dirty="0"/>
              <a:t>Language comprehension becomes increasingly strategic and word recognition becomes increasingly automatic in the progression to becoming a skilled reader. </a:t>
            </a:r>
          </a:p>
          <a:p>
            <a:pPr marL="0" indent="0">
              <a:lnSpc>
                <a:spcPct val="100000"/>
              </a:lnSpc>
              <a:spcBef>
                <a:spcPts val="0"/>
              </a:spcBef>
              <a:spcAft>
                <a:spcPts val="600"/>
              </a:spcAft>
              <a:buNone/>
            </a:pPr>
            <a:r>
              <a:rPr lang="en-US" sz="1600" dirty="0"/>
              <a:t>A skilled reader displays fluent execution and coordination of word recognition and text comprehension.</a:t>
            </a:r>
          </a:p>
        </p:txBody>
      </p:sp>
      <p:sp>
        <p:nvSpPr>
          <p:cNvPr id="4" name="Slide Number Placeholder 3">
            <a:extLst>
              <a:ext uri="{FF2B5EF4-FFF2-40B4-BE49-F238E27FC236}">
                <a16:creationId xmlns:a16="http://schemas.microsoft.com/office/drawing/2014/main" id="{3ACBC55F-D47A-6578-E374-5732FE335FD0}"/>
              </a:ext>
              <a:ext uri="{C183D7F6-B498-43B3-948B-1728B52AA6E4}">
                <adec:decorative xmlns:adec="http://schemas.microsoft.com/office/drawing/2017/decorative" val="1"/>
              </a:ext>
            </a:extLst>
          </p:cNvPr>
          <p:cNvSpPr>
            <a:spLocks noGrp="1"/>
          </p:cNvSpPr>
          <p:nvPr>
            <p:ph type="sldNum" sz="quarter" idx="12"/>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282357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Print Concepts</a:t>
            </a:r>
            <a:endParaRPr sz="3000" dirty="0"/>
          </a:p>
        </p:txBody>
      </p:sp>
      <p:sp>
        <p:nvSpPr>
          <p:cNvPr id="2" name="Text Placeholder 1">
            <a:extLst>
              <a:ext uri="{FF2B5EF4-FFF2-40B4-BE49-F238E27FC236}">
                <a16:creationId xmlns:a16="http://schemas.microsoft.com/office/drawing/2014/main" id="{3D6CFDEC-2E46-852D-2BF0-C2E70EA19844}"/>
              </a:ext>
            </a:extLst>
          </p:cNvPr>
          <p:cNvSpPr>
            <a:spLocks noGrp="1"/>
          </p:cNvSpPr>
          <p:nvPr>
            <p:ph type="body" idx="1"/>
          </p:nvPr>
        </p:nvSpPr>
        <p:spPr>
          <a:xfrm>
            <a:off x="4582633" y="1700371"/>
            <a:ext cx="7437918" cy="4325904"/>
          </a:xfrm>
        </p:spPr>
        <p:txBody>
          <a:bodyPr>
            <a:normAutofit/>
          </a:bodyPr>
          <a:lstStyle/>
          <a:p>
            <a:pPr marL="0" lvl="0" indent="0">
              <a:spcBef>
                <a:spcPts val="0"/>
              </a:spcBef>
              <a:buNone/>
            </a:pPr>
            <a:r>
              <a:rPr lang="en-US" sz="1800" b="1" dirty="0">
                <a:solidFill>
                  <a:srgbClr val="6E2405"/>
                </a:solidFill>
              </a:rPr>
              <a:t>Print awareness</a:t>
            </a:r>
            <a:r>
              <a:rPr lang="en-US" sz="1800" dirty="0">
                <a:solidFill>
                  <a:srgbClr val="6E2405"/>
                </a:solidFill>
              </a:rPr>
              <a:t> or </a:t>
            </a:r>
            <a:r>
              <a:rPr lang="en-US" sz="1800" b="1" dirty="0">
                <a:solidFill>
                  <a:srgbClr val="6E2405"/>
                </a:solidFill>
              </a:rPr>
              <a:t>print concepts</a:t>
            </a:r>
            <a:r>
              <a:rPr lang="en-US" sz="1800" dirty="0">
                <a:solidFill>
                  <a:srgbClr val="6E2405"/>
                </a:solidFill>
              </a:rPr>
              <a:t> refer to the recognition that written text conveys meaning and follows specific conventions that aid in both reading and writing.</a:t>
            </a:r>
          </a:p>
          <a:p>
            <a:pPr lvl="0" indent="-342900">
              <a:spcBef>
                <a:spcPts val="2400"/>
              </a:spcBef>
              <a:buClr>
                <a:srgbClr val="6E2405"/>
              </a:buClr>
              <a:buSzPts val="1800"/>
              <a:buFont typeface="Palatino Linotype"/>
              <a:buChar char="●"/>
            </a:pPr>
            <a:r>
              <a:rPr lang="en-US" sz="1800" dirty="0">
                <a:solidFill>
                  <a:srgbClr val="6E2405"/>
                </a:solidFill>
              </a:rPr>
              <a:t>Print is read from left to right and top to bottom – Directionality of reading in English.</a:t>
            </a:r>
          </a:p>
          <a:p>
            <a:pPr lvl="0" indent="-342900">
              <a:spcBef>
                <a:spcPts val="0"/>
              </a:spcBef>
              <a:buClr>
                <a:srgbClr val="6E2405"/>
              </a:buClr>
              <a:buSzPts val="1800"/>
              <a:buFont typeface="Palatino Linotype"/>
              <a:buChar char="●"/>
            </a:pPr>
            <a:r>
              <a:rPr lang="en-US" sz="1800" dirty="0">
                <a:solidFill>
                  <a:srgbClr val="6E2405"/>
                </a:solidFill>
              </a:rPr>
              <a:t>Books have parts – Cover, title, author, illustrator, spine, and pages.</a:t>
            </a:r>
          </a:p>
          <a:p>
            <a:pPr lvl="0" indent="-342900">
              <a:spcBef>
                <a:spcPts val="0"/>
              </a:spcBef>
              <a:buClr>
                <a:srgbClr val="6E2405"/>
              </a:buClr>
              <a:buSzPts val="1800"/>
              <a:buFont typeface="Palatino Linotype"/>
              <a:buChar char="●"/>
            </a:pPr>
            <a:r>
              <a:rPr lang="en-US" sz="1800" dirty="0">
                <a:solidFill>
                  <a:srgbClr val="6E2405"/>
                </a:solidFill>
              </a:rPr>
              <a:t>Spaces separate words – Recognizing word boundaries.</a:t>
            </a:r>
          </a:p>
          <a:p>
            <a:pPr lvl="0" indent="-342900">
              <a:spcBef>
                <a:spcPts val="0"/>
              </a:spcBef>
              <a:buClr>
                <a:srgbClr val="6E2405"/>
              </a:buClr>
              <a:buSzPts val="1800"/>
              <a:buFont typeface="Palatino Linotype"/>
              <a:buChar char="●"/>
            </a:pPr>
            <a:r>
              <a:rPr lang="en-US" sz="1800" dirty="0">
                <a:solidFill>
                  <a:srgbClr val="6E2405"/>
                </a:solidFill>
              </a:rPr>
              <a:t>The difference between letters, words, and sentences – Understanding units of print.</a:t>
            </a:r>
          </a:p>
          <a:p>
            <a:pPr lvl="0" indent="-342900">
              <a:spcBef>
                <a:spcPts val="0"/>
              </a:spcBef>
              <a:buClr>
                <a:srgbClr val="6E2405"/>
              </a:buClr>
              <a:buSzPts val="1800"/>
              <a:buFont typeface="Palatino Linotype"/>
              <a:buChar char="●"/>
            </a:pPr>
            <a:r>
              <a:rPr lang="en-US" sz="1800" dirty="0">
                <a:solidFill>
                  <a:srgbClr val="6E2405"/>
                </a:solidFill>
              </a:rPr>
              <a:t>Punctuation has purpose – Periods, question marks, and exclamation points signal how to read.</a:t>
            </a:r>
          </a:p>
        </p:txBody>
      </p:sp>
      <p:pic>
        <p:nvPicPr>
          <p:cNvPr id="137" name="Google Shape;137;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19800" y="1700371"/>
            <a:ext cx="2770302" cy="37622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Text Structures</a:t>
            </a:r>
            <a:endParaRPr sz="3000" dirty="0"/>
          </a:p>
        </p:txBody>
      </p:sp>
      <p:sp>
        <p:nvSpPr>
          <p:cNvPr id="2" name="Text Placeholder 1">
            <a:extLst>
              <a:ext uri="{FF2B5EF4-FFF2-40B4-BE49-F238E27FC236}">
                <a16:creationId xmlns:a16="http://schemas.microsoft.com/office/drawing/2014/main" id="{B383CC3C-8B77-16C9-3E2E-822844FA1B63}"/>
              </a:ext>
            </a:extLst>
          </p:cNvPr>
          <p:cNvSpPr>
            <a:spLocks noGrp="1"/>
          </p:cNvSpPr>
          <p:nvPr>
            <p:ph type="body" idx="1"/>
          </p:nvPr>
        </p:nvSpPr>
        <p:spPr>
          <a:xfrm>
            <a:off x="4295553" y="1511424"/>
            <a:ext cx="7724998" cy="4514850"/>
          </a:xfrm>
        </p:spPr>
        <p:txBody>
          <a:bodyPr>
            <a:normAutofit/>
          </a:bodyPr>
          <a:lstStyle/>
          <a:p>
            <a:pPr marL="0" lvl="0" indent="0">
              <a:spcBef>
                <a:spcPts val="0"/>
              </a:spcBef>
              <a:buNone/>
            </a:pPr>
            <a:r>
              <a:rPr lang="en-US" sz="1800" b="1" dirty="0">
                <a:solidFill>
                  <a:srgbClr val="6E2405"/>
                </a:solidFill>
              </a:rPr>
              <a:t>Text structure </a:t>
            </a:r>
            <a:r>
              <a:rPr lang="en-US" sz="1800" dirty="0">
                <a:solidFill>
                  <a:srgbClr val="6E2405"/>
                </a:solidFill>
              </a:rPr>
              <a:t>refers to how information is organized within a text.</a:t>
            </a:r>
          </a:p>
          <a:p>
            <a:pPr lvl="0" indent="-342900">
              <a:lnSpc>
                <a:spcPct val="115000"/>
              </a:lnSpc>
              <a:spcBef>
                <a:spcPts val="2400"/>
              </a:spcBef>
              <a:buClr>
                <a:srgbClr val="6E2405"/>
              </a:buClr>
              <a:buSzPts val="1800"/>
              <a:buFont typeface="Palatino Linotype"/>
              <a:buChar char="●"/>
            </a:pPr>
            <a:r>
              <a:rPr lang="en-US" sz="1800" dirty="0">
                <a:solidFill>
                  <a:srgbClr val="6E2405"/>
                </a:solidFill>
              </a:rPr>
              <a:t>Understanding how a text is structured helps students identify the author’s purpose and message.</a:t>
            </a:r>
          </a:p>
          <a:p>
            <a:pPr lvl="0" indent="-342900">
              <a:lnSpc>
                <a:spcPct val="115000"/>
              </a:lnSpc>
              <a:spcBef>
                <a:spcPts val="0"/>
              </a:spcBef>
              <a:buClr>
                <a:srgbClr val="6E2405"/>
              </a:buClr>
              <a:buSzPts val="1800"/>
              <a:buFont typeface="Palatino Linotype"/>
              <a:buChar char="●"/>
            </a:pPr>
            <a:r>
              <a:rPr lang="en-US" sz="1800" dirty="0">
                <a:solidFill>
                  <a:srgbClr val="6E2405"/>
                </a:solidFill>
              </a:rPr>
              <a:t>Explicit instruction in text structures improves reading comprehension and writing by helping students organize and express ideas more effectively.</a:t>
            </a:r>
          </a:p>
          <a:p>
            <a:pPr lvl="0" indent="-342900">
              <a:lnSpc>
                <a:spcPct val="115000"/>
              </a:lnSpc>
              <a:spcBef>
                <a:spcPts val="0"/>
              </a:spcBef>
              <a:buClr>
                <a:srgbClr val="6E2405"/>
              </a:buClr>
              <a:buSzPts val="1800"/>
              <a:buFont typeface="Palatino Linotype"/>
              <a:buChar char="●"/>
            </a:pPr>
            <a:r>
              <a:rPr lang="en-US" sz="1800" dirty="0">
                <a:solidFill>
                  <a:srgbClr val="6E2405"/>
                </a:solidFill>
              </a:rPr>
              <a:t>When students learn to recognize the features and purpose of narrative and informational texts, they can better navigate complex language and retain key information.</a:t>
            </a:r>
          </a:p>
        </p:txBody>
      </p:sp>
      <p:pic>
        <p:nvPicPr>
          <p:cNvPr id="146" name="Google Shape;146;p2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97600" y="1511424"/>
            <a:ext cx="1866926" cy="2349998"/>
          </a:xfrm>
          <a:prstGeom prst="rect">
            <a:avLst/>
          </a:prstGeom>
          <a:noFill/>
          <a:ln>
            <a:noFill/>
          </a:ln>
        </p:spPr>
      </p:pic>
      <p:pic>
        <p:nvPicPr>
          <p:cNvPr id="147" name="Google Shape;147;p2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200600" y="3424200"/>
            <a:ext cx="1866924" cy="23826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Reflection Activity</a:t>
            </a:r>
            <a:endParaRPr sz="3000" dirty="0"/>
          </a:p>
        </p:txBody>
      </p:sp>
      <p:pic>
        <p:nvPicPr>
          <p:cNvPr id="154" name="Google Shape;154;p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97600" y="1511424"/>
            <a:ext cx="1866926" cy="2349998"/>
          </a:xfrm>
          <a:prstGeom prst="rect">
            <a:avLst/>
          </a:prstGeom>
          <a:noFill/>
          <a:ln>
            <a:noFill/>
          </a:ln>
        </p:spPr>
      </p:pic>
      <p:pic>
        <p:nvPicPr>
          <p:cNvPr id="155" name="Google Shape;155;p2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200600" y="3424200"/>
            <a:ext cx="1866924" cy="2382631"/>
          </a:xfrm>
          <a:prstGeom prst="rect">
            <a:avLst/>
          </a:prstGeom>
          <a:noFill/>
          <a:ln>
            <a:noFill/>
          </a:ln>
        </p:spPr>
      </p:pic>
      <p:sp>
        <p:nvSpPr>
          <p:cNvPr id="156" name="Google Shape;156;p25">
            <a:extLst>
              <a:ext uri="{C183D7F6-B498-43B3-948B-1728B52AA6E4}">
                <adec:decorative xmlns:adec="http://schemas.microsoft.com/office/drawing/2017/decorative" val="1"/>
              </a:ext>
            </a:extLst>
          </p:cNvPr>
          <p:cNvSpPr/>
          <p:nvPr/>
        </p:nvSpPr>
        <p:spPr>
          <a:xfrm>
            <a:off x="4372550" y="1405662"/>
            <a:ext cx="7428240" cy="4372488"/>
          </a:xfrm>
          <a:prstGeom prst="cloud">
            <a:avLst/>
          </a:prstGeom>
          <a:solidFill>
            <a:srgbClr val="FFC00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alatino Linotype"/>
              <a:ea typeface="Palatino Linotype"/>
              <a:cs typeface="Palatino Linotype"/>
              <a:sym typeface="Palatino Linotype"/>
            </a:endParaRPr>
          </a:p>
        </p:txBody>
      </p:sp>
      <p:sp>
        <p:nvSpPr>
          <p:cNvPr id="2" name="Text Placeholder 1">
            <a:extLst>
              <a:ext uri="{FF2B5EF4-FFF2-40B4-BE49-F238E27FC236}">
                <a16:creationId xmlns:a16="http://schemas.microsoft.com/office/drawing/2014/main" id="{9FE26031-BE08-48D7-E17C-209D97EBA061}"/>
              </a:ext>
            </a:extLst>
          </p:cNvPr>
          <p:cNvSpPr>
            <a:spLocks noGrp="1"/>
          </p:cNvSpPr>
          <p:nvPr>
            <p:ph type="body" idx="1"/>
          </p:nvPr>
        </p:nvSpPr>
        <p:spPr>
          <a:xfrm>
            <a:off x="5627594" y="2073864"/>
            <a:ext cx="5571462" cy="2700671"/>
          </a:xfrm>
        </p:spPr>
        <p:txBody>
          <a:bodyPr>
            <a:noAutofit/>
          </a:bodyPr>
          <a:lstStyle/>
          <a:p>
            <a:pPr marL="0" lvl="0" indent="0">
              <a:lnSpc>
                <a:spcPct val="100000"/>
              </a:lnSpc>
              <a:spcBef>
                <a:spcPts val="0"/>
              </a:spcBef>
              <a:buNone/>
            </a:pPr>
            <a:r>
              <a:rPr lang="en-US" sz="1800" dirty="0">
                <a:solidFill>
                  <a:srgbClr val="1E4B74"/>
                </a:solidFill>
              </a:rPr>
              <a:t>How do graphic organizers help make the structure of a text visible to students?</a:t>
            </a:r>
          </a:p>
          <a:p>
            <a:pPr marL="0" lvl="0" indent="0">
              <a:lnSpc>
                <a:spcPct val="100000"/>
              </a:lnSpc>
              <a:spcBef>
                <a:spcPts val="2400"/>
              </a:spcBef>
              <a:buNone/>
            </a:pPr>
            <a:r>
              <a:rPr lang="en-US" sz="1800" dirty="0">
                <a:solidFill>
                  <a:srgbClr val="1E4B74"/>
                </a:solidFill>
              </a:rPr>
              <a:t>In what ways can these tools support students in both understanding what they read and organizing their writing?</a:t>
            </a:r>
          </a:p>
          <a:p>
            <a:pPr marL="0" lvl="0" indent="0">
              <a:lnSpc>
                <a:spcPct val="100000"/>
              </a:lnSpc>
              <a:spcBef>
                <a:spcPts val="2400"/>
              </a:spcBef>
              <a:buSzPts val="1100"/>
              <a:buNone/>
            </a:pPr>
            <a:r>
              <a:rPr lang="en-US" sz="1800" dirty="0">
                <a:solidFill>
                  <a:srgbClr val="1E4B74"/>
                </a:solidFill>
              </a:rPr>
              <a:t>Which text structure(s) do your students struggle with most and why? How might a graphic organizer scaffold their learning?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5" name="Google Shape;165;p26"/>
          <p:cNvSpPr txBox="1">
            <a:spLocks noGrp="1"/>
          </p:cNvSpPr>
          <p:nvPr>
            <p:ph type="title"/>
          </p:nvPr>
        </p:nvSpPr>
        <p:spPr>
          <a:xfrm>
            <a:off x="1495975" y="178988"/>
            <a:ext cx="9858000" cy="747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Teaching About Text Structures</a:t>
            </a:r>
            <a:endParaRPr sz="3000" dirty="0"/>
          </a:p>
        </p:txBody>
      </p:sp>
      <p:pic>
        <p:nvPicPr>
          <p:cNvPr id="2" name="Online Media 1" title="PLC Series Video   Teaching Text Structure  Narrative &amp; Informational Text">
            <a:hlinkClick r:id="" action="ppaction://media"/>
            <a:extLst>
              <a:ext uri="{FF2B5EF4-FFF2-40B4-BE49-F238E27FC236}">
                <a16:creationId xmlns:a16="http://schemas.microsoft.com/office/drawing/2014/main" id="{95865B65-D8E0-BCA3-D8EE-F08A3140847C}"/>
              </a:ext>
            </a:extLst>
          </p:cNvPr>
          <p:cNvPicPr>
            <a:picLocks noRot="1" noChangeAspect="1"/>
          </p:cNvPicPr>
          <p:nvPr>
            <a:videoFile r:link="rId1"/>
          </p:nvPr>
        </p:nvPicPr>
        <p:blipFill>
          <a:blip r:embed="rId4"/>
          <a:stretch>
            <a:fillRect/>
          </a:stretch>
        </p:blipFill>
        <p:spPr>
          <a:xfrm>
            <a:off x="1653381" y="1201737"/>
            <a:ext cx="8885238" cy="50201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27"/>
          <p:cNvSpPr txBox="1">
            <a:spLocks noGrp="1"/>
          </p:cNvSpPr>
          <p:nvPr>
            <p:ph type="title"/>
          </p:nvPr>
        </p:nvSpPr>
        <p:spPr>
          <a:xfrm>
            <a:off x="1495975" y="178988"/>
            <a:ext cx="9858000" cy="747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Practice Activity (1 o</a:t>
            </a:r>
            <a:r>
              <a:rPr lang="en-US" sz="3000" baseline="0" dirty="0"/>
              <a:t>f 2)</a:t>
            </a:r>
            <a:endParaRPr sz="3000" dirty="0"/>
          </a:p>
        </p:txBody>
      </p:sp>
      <p:sp>
        <p:nvSpPr>
          <p:cNvPr id="171" name="Google Shape;171;p27"/>
          <p:cNvSpPr txBox="1">
            <a:spLocks noGrp="1"/>
          </p:cNvSpPr>
          <p:nvPr>
            <p:ph type="body" idx="1"/>
          </p:nvPr>
        </p:nvSpPr>
        <p:spPr>
          <a:xfrm>
            <a:off x="1129050" y="1222050"/>
            <a:ext cx="9933900" cy="4413900"/>
          </a:xfrm>
          <a:prstGeom prst="rect">
            <a:avLst/>
          </a:prstGeom>
        </p:spPr>
        <p:txBody>
          <a:bodyPr spcFirstLastPara="1" wrap="square" lIns="91425" tIns="45700" rIns="822950"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000" b="1" dirty="0">
                <a:solidFill>
                  <a:srgbClr val="1E4B74"/>
                </a:solidFill>
              </a:rPr>
              <a:t>Saving the City’s Water Supply</a:t>
            </a:r>
            <a:endParaRPr sz="2000" dirty="0">
              <a:solidFill>
                <a:srgbClr val="1E4B74"/>
              </a:solidFill>
            </a:endParaRPr>
          </a:p>
          <a:p>
            <a:pPr marL="0" lvl="0" indent="457200" algn="l" rtl="0">
              <a:lnSpc>
                <a:spcPct val="100000"/>
              </a:lnSpc>
              <a:spcBef>
                <a:spcPts val="2400"/>
              </a:spcBef>
              <a:spcAft>
                <a:spcPts val="0"/>
              </a:spcAft>
              <a:buClr>
                <a:schemeClr val="dk1"/>
              </a:buClr>
              <a:buSzPts val="1100"/>
              <a:buFont typeface="Arial"/>
              <a:buNone/>
            </a:pPr>
            <a:r>
              <a:rPr lang="en-US" sz="1900" dirty="0">
                <a:solidFill>
                  <a:srgbClr val="1E4B74"/>
                </a:solidFill>
              </a:rPr>
              <a:t>In a small town near the river, people began noticing that their tap water was turning brown and had an unusual smell. Scientists discovered that pollution from nearby factories was leaking into the river, which was the town’s main water source. This created a serious health concern for the community.</a:t>
            </a:r>
            <a:endParaRPr sz="1900" dirty="0">
              <a:solidFill>
                <a:srgbClr val="1E4B74"/>
              </a:solidFill>
            </a:endParaRPr>
          </a:p>
          <a:p>
            <a:pPr marL="0" lvl="0" indent="457200" algn="l" rtl="0">
              <a:lnSpc>
                <a:spcPct val="100000"/>
              </a:lnSpc>
              <a:spcBef>
                <a:spcPts val="2400"/>
              </a:spcBef>
              <a:spcAft>
                <a:spcPts val="0"/>
              </a:spcAft>
              <a:buNone/>
            </a:pPr>
            <a:r>
              <a:rPr lang="en-US" sz="1900" dirty="0">
                <a:solidFill>
                  <a:srgbClr val="1E4B74"/>
                </a:solidFill>
              </a:rPr>
              <a:t>To address the issue, city officials worked with the factories to install better waste filters and stronger regulations. As a result, the amount of pollution decreased. In addition, the town built a new water treatment plant to clean the river water before it reached people’s homes. These actions helped restore the town’s clean water supply.</a:t>
            </a:r>
            <a:endParaRPr sz="1900" dirty="0">
              <a:solidFill>
                <a:srgbClr val="1E4B7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28"/>
          <p:cNvSpPr txBox="1">
            <a:spLocks noGrp="1"/>
          </p:cNvSpPr>
          <p:nvPr>
            <p:ph type="title"/>
          </p:nvPr>
        </p:nvSpPr>
        <p:spPr>
          <a:xfrm>
            <a:off x="1495975" y="178988"/>
            <a:ext cx="9858000" cy="747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t>Practice Activity (2 of 2)</a:t>
            </a:r>
            <a:endParaRPr sz="3000" dirty="0"/>
          </a:p>
        </p:txBody>
      </p:sp>
      <p:sp>
        <p:nvSpPr>
          <p:cNvPr id="178" name="Google Shape;178;p28"/>
          <p:cNvSpPr txBox="1">
            <a:spLocks noGrp="1"/>
          </p:cNvSpPr>
          <p:nvPr>
            <p:ph type="body" idx="1"/>
          </p:nvPr>
        </p:nvSpPr>
        <p:spPr>
          <a:xfrm>
            <a:off x="1129050" y="1222050"/>
            <a:ext cx="9933900" cy="4413900"/>
          </a:xfrm>
          <a:prstGeom prst="rect">
            <a:avLst/>
          </a:prstGeom>
        </p:spPr>
        <p:txBody>
          <a:bodyPr spcFirstLastPara="1" wrap="square" lIns="91425" tIns="45700" rIns="822950" bIns="45700" anchor="t" anchorCtr="0">
            <a:noAutofit/>
          </a:bodyPr>
          <a:lstStyle/>
          <a:p>
            <a:pPr marL="0" lvl="0" indent="0" algn="ctr" rtl="0">
              <a:lnSpc>
                <a:spcPct val="115000"/>
              </a:lnSpc>
              <a:spcBef>
                <a:spcPts val="0"/>
              </a:spcBef>
              <a:spcAft>
                <a:spcPts val="0"/>
              </a:spcAft>
              <a:buNone/>
            </a:pPr>
            <a:r>
              <a:rPr lang="en-US" sz="2000" b="1" dirty="0">
                <a:solidFill>
                  <a:srgbClr val="1E4B74"/>
                </a:solidFill>
              </a:rPr>
              <a:t>Breaking the Mold: Clara’s First Game</a:t>
            </a:r>
            <a:endParaRPr sz="2000" dirty="0">
              <a:solidFill>
                <a:srgbClr val="1E4B74"/>
              </a:solidFill>
            </a:endParaRPr>
          </a:p>
          <a:p>
            <a:pPr marL="0" lvl="0" indent="457200" algn="l" rtl="0">
              <a:lnSpc>
                <a:spcPct val="100000"/>
              </a:lnSpc>
              <a:spcBef>
                <a:spcPts val="2400"/>
              </a:spcBef>
              <a:spcAft>
                <a:spcPts val="0"/>
              </a:spcAft>
              <a:buNone/>
            </a:pPr>
            <a:r>
              <a:rPr lang="en-US" sz="1900" dirty="0">
                <a:solidFill>
                  <a:srgbClr val="1E4B74"/>
                </a:solidFill>
              </a:rPr>
              <a:t>Clara laced up her scuffed sneakers and looked around the crowded gym. The year was 1978, and she was one of the first girls in her city to play in a newly formed women’s basketball league. Until now, she had only practiced in secret, borrowing the school gym early in the mornings before the boys' team arrived.</a:t>
            </a:r>
            <a:endParaRPr sz="1900" dirty="0">
              <a:solidFill>
                <a:srgbClr val="1E4B74"/>
              </a:solidFill>
            </a:endParaRPr>
          </a:p>
          <a:p>
            <a:pPr marL="0" lvl="0" indent="457200" algn="l" rtl="0">
              <a:lnSpc>
                <a:spcPct val="100000"/>
              </a:lnSpc>
              <a:spcBef>
                <a:spcPts val="2400"/>
              </a:spcBef>
              <a:spcAft>
                <a:spcPts val="0"/>
              </a:spcAft>
              <a:buNone/>
            </a:pPr>
            <a:r>
              <a:rPr lang="en-US" sz="1900" dirty="0">
                <a:solidFill>
                  <a:srgbClr val="1E4B74"/>
                </a:solidFill>
              </a:rPr>
              <a:t>When the referee blew the whistle, Clara's nerves vanished. She sprinted down the court, passing and shooting with a team that had trained just as hard as any of the boys. The crowd—mostly families and curious onlookers—watched in silence at first. But by halftime, they were cheering loudly.</a:t>
            </a:r>
            <a:endParaRPr sz="1900" dirty="0">
              <a:solidFill>
                <a:srgbClr val="1E4B74"/>
              </a:solidFill>
            </a:endParaRPr>
          </a:p>
          <a:p>
            <a:pPr marL="0" lvl="0" indent="457200" algn="l" rtl="0">
              <a:lnSpc>
                <a:spcPct val="100000"/>
              </a:lnSpc>
              <a:spcBef>
                <a:spcPts val="2400"/>
              </a:spcBef>
              <a:spcAft>
                <a:spcPts val="0"/>
              </a:spcAft>
              <a:buNone/>
            </a:pPr>
            <a:r>
              <a:rPr lang="en-US" sz="1900" dirty="0">
                <a:solidFill>
                  <a:srgbClr val="1E4B74"/>
                </a:solidFill>
              </a:rPr>
              <a:t>After the game, Clara’s coach smiled and clapped her on the back. "That," she said, “was history in the making.”</a:t>
            </a:r>
            <a:endParaRPr sz="1900" dirty="0">
              <a:solidFill>
                <a:srgbClr val="1E4B74"/>
              </a:solidFill>
            </a:endParaRPr>
          </a:p>
        </p:txBody>
      </p:sp>
    </p:spTree>
  </p:cSld>
  <p:clrMapOvr>
    <a:masterClrMapping/>
  </p:clrMapOvr>
</p:sld>
</file>

<file path=ppt/theme/theme1.xml><?xml version="1.0" encoding="utf-8"?>
<a:theme xmlns:a="http://schemas.openxmlformats.org/drawingml/2006/main" name="NJDOE_TitleSlide">
  <a:themeElements>
    <a:clrScheme name="Custom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DJOE_Main">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2683</Words>
  <Application>Microsoft Office PowerPoint</Application>
  <PresentationFormat>Widescreen</PresentationFormat>
  <Paragraphs>155</Paragraphs>
  <Slides>14</Slides>
  <Notes>14</Notes>
  <HiddenSlides>0</HiddenSlides>
  <MMClips>1</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NJDOE_TitleSlide</vt:lpstr>
      <vt:lpstr>NDJOE_Main</vt:lpstr>
      <vt:lpstr>Evidence-Based Literacy Instruction Professional Learning Community Series Session 8 - Text Structures &amp; Comprehension Strategies </vt:lpstr>
      <vt:lpstr>Session 8 - Literacy Knowledge</vt:lpstr>
      <vt:lpstr>Text version of Scarborough’s Rope</vt:lpstr>
      <vt:lpstr>Print Concepts</vt:lpstr>
      <vt:lpstr>Text Structures</vt:lpstr>
      <vt:lpstr>Reflection Activity</vt:lpstr>
      <vt:lpstr>Teaching About Text Structures</vt:lpstr>
      <vt:lpstr>Practice Activity (1 of 2)</vt:lpstr>
      <vt:lpstr>Practice Activity (2 of 2)</vt:lpstr>
      <vt:lpstr>Reading &amp; Writing: A Reciprocal Relationship</vt:lpstr>
      <vt:lpstr>Adapting to Student Needs</vt:lpstr>
      <vt:lpstr>Thanks for participating!</vt:lpstr>
      <vt:lpstr>Congratulations!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8 - Text Structures &amp; Comprehension Strategies </dc:title>
  <dc:creator>New Jersey Department of Education</dc:creator>
  <cp:lastModifiedBy>Thomas, Elizabeth</cp:lastModifiedBy>
  <cp:revision>2</cp:revision>
  <dcterms:modified xsi:type="dcterms:W3CDTF">2025-06-30T16:53:53Z</dcterms:modified>
</cp:coreProperties>
</file>