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2"/>
  </p:notesMasterIdLst>
  <p:sldIdLst>
    <p:sldId id="256" r:id="rId3"/>
    <p:sldId id="459" r:id="rId4"/>
    <p:sldId id="445" r:id="rId5"/>
    <p:sldId id="456" r:id="rId6"/>
    <p:sldId id="458" r:id="rId7"/>
    <p:sldId id="260" r:id="rId8"/>
    <p:sldId id="460" r:id="rId9"/>
    <p:sldId id="261" r:id="rId10"/>
    <p:sldId id="262" r:id="rId11"/>
  </p:sldIdLst>
  <p:sldSz cx="12192000" cy="6858000"/>
  <p:notesSz cx="7023100" cy="9309100"/>
  <p:embeddedFontLst>
    <p:embeddedFont>
      <p:font typeface="Montserrat" panose="00000500000000000000" pitchFamily="2" charset="0"/>
      <p:regular r:id="rId13"/>
      <p:bold r:id="rId14"/>
      <p:italic r:id="rId15"/>
      <p:boldItalic r:id="rId16"/>
    </p:embeddedFont>
    <p:embeddedFont>
      <p:font typeface="Palatino Linotype" panose="02040502050505030304"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88C00"/>
    <a:srgbClr val="3D85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467" autoAdjust="0"/>
  </p:normalViewPr>
  <p:slideViewPr>
    <p:cSldViewPr snapToGrid="0">
      <p:cViewPr varScale="1">
        <p:scale>
          <a:sx n="55" d="100"/>
          <a:sy n="55" d="100"/>
        </p:scale>
        <p:origin x="348"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Greetings! We’re excited to introduce you to the Evidence-Based Literacy Instruction Professional Learning Community Series. As outlined in New Jersey Statute (N.J.S.A. 18A:6-131), the NJ Department of Education’s Office of Learning Equity and Academic Recovery provides access to this PLC series at no cost to you or your district. This series offers a valuable opportunity to strengthen your instructional practice based on the latest research in reading and learning.</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Note to Video Recorder</a:t>
            </a:r>
            <a:r>
              <a:rPr lang="en-US"/>
              <a:t>: Turquoise </a:t>
            </a:r>
            <a:r>
              <a:rPr lang="en-US">
                <a:highlight>
                  <a:srgbClr val="00FFFF"/>
                </a:highlight>
              </a:rPr>
              <a:t>highlights</a:t>
            </a:r>
            <a:r>
              <a:rPr lang="en-US"/>
              <a:t> indicate a “click” is needed to advance the slide animation.</a:t>
            </a:r>
            <a:endParaRPr/>
          </a:p>
        </p:txBody>
      </p:sp>
      <p:sp>
        <p:nvSpPr>
          <p:cNvPr id="116" name="Google Shape;11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879B27E0-ABBE-8129-3276-7CFB13809C6B}"/>
            </a:ext>
          </a:extLst>
        </p:cNvPr>
        <p:cNvGrpSpPr/>
        <p:nvPr/>
      </p:nvGrpSpPr>
      <p:grpSpPr>
        <a:xfrm>
          <a:off x="0" y="0"/>
          <a:ext cx="0" cy="0"/>
          <a:chOff x="0" y="0"/>
          <a:chExt cx="0" cy="0"/>
        </a:xfrm>
      </p:grpSpPr>
      <p:sp>
        <p:nvSpPr>
          <p:cNvPr id="122" name="Google Shape;122;p2:notes">
            <a:extLst>
              <a:ext uri="{FF2B5EF4-FFF2-40B4-BE49-F238E27FC236}">
                <a16:creationId xmlns:a16="http://schemas.microsoft.com/office/drawing/2014/main" id="{3CD38916-D23B-F2FB-EFF7-A02FF2662035}"/>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The PLC Series consists of 8 curated sessions, each designed to facilitate collaborative group learning around instructional practices that support students’ fluent execution and coordination of word recognition and language comprehension skills. The series will build your knowledge on topics connected to the critical components of literacy development illustrated in Hollis Scarborough’s Reading Rope and encourages all community members to share insights and strategies for effective literacy instruction.</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US" dirty="0"/>
              <a:t>In the Reading Rope, each strand represents an important component of reading proficiency. The </a:t>
            </a:r>
            <a:r>
              <a:rPr lang="en-US" dirty="0">
                <a:highlight>
                  <a:srgbClr val="00FFFF"/>
                </a:highlight>
              </a:rPr>
              <a:t>bottom strands</a:t>
            </a:r>
            <a:r>
              <a:rPr lang="en-US" dirty="0"/>
              <a:t>—Phonological Awareness, Decoding, and Sight Recognition—are key to word recognition, while the </a:t>
            </a:r>
            <a:r>
              <a:rPr lang="en-US" dirty="0">
                <a:highlight>
                  <a:srgbClr val="00FFFF"/>
                </a:highlight>
              </a:rPr>
              <a:t>top strands</a:t>
            </a:r>
            <a:r>
              <a:rPr lang="en-US" dirty="0"/>
              <a:t>—Background Knowledge, Vocabulary, Language Structures, Verbal Reasoning, and Literacy Knowledge—support language comprehension.</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SzPts val="1100"/>
              <a:buNone/>
            </a:pPr>
            <a:r>
              <a:rPr lang="en-US" dirty="0"/>
              <a:t>The key idea is that </a:t>
            </a:r>
            <a:r>
              <a:rPr lang="en-US" dirty="0">
                <a:highlight>
                  <a:srgbClr val="00FFFF"/>
                </a:highlight>
              </a:rPr>
              <a:t>over time</a:t>
            </a:r>
            <a:r>
              <a:rPr lang="en-US" dirty="0"/>
              <a:t> students’ language skills need to become more strategic, while their word recognition skills need to become increasingly automatic. Both sets of skills are essential for reading proficiency and must work together seamlessly.</a:t>
            </a:r>
            <a:endParaRPr dirty="0"/>
          </a:p>
        </p:txBody>
      </p:sp>
      <p:sp>
        <p:nvSpPr>
          <p:cNvPr id="123" name="Google Shape;123;p2:notes">
            <a:extLst>
              <a:ext uri="{FF2B5EF4-FFF2-40B4-BE49-F238E27FC236}">
                <a16:creationId xmlns:a16="http://schemas.microsoft.com/office/drawing/2014/main" id="{28C4709C-FF6D-D19B-DDE8-085F2A2273B3}"/>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744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7A44F7-5F69-4F06-8F30-FB0E6EC0A1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7532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C1F48C74-4190-2CA0-4997-25C881735C57}"/>
            </a:ext>
          </a:extLst>
        </p:cNvPr>
        <p:cNvGrpSpPr/>
        <p:nvPr/>
      </p:nvGrpSpPr>
      <p:grpSpPr>
        <a:xfrm>
          <a:off x="0" y="0"/>
          <a:ext cx="0" cy="0"/>
          <a:chOff x="0" y="0"/>
          <a:chExt cx="0" cy="0"/>
        </a:xfrm>
      </p:grpSpPr>
      <p:sp>
        <p:nvSpPr>
          <p:cNvPr id="276" name="Google Shape;276;g3527b7b20db_0_64:notes">
            <a:extLst>
              <a:ext uri="{FF2B5EF4-FFF2-40B4-BE49-F238E27FC236}">
                <a16:creationId xmlns:a16="http://schemas.microsoft.com/office/drawing/2014/main" id="{B0F68DC5-82A7-C5E2-B9A0-D7DBF770DB3A}"/>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27b7b20db_0_64:notes">
            <a:extLst>
              <a:ext uri="{FF2B5EF4-FFF2-40B4-BE49-F238E27FC236}">
                <a16:creationId xmlns:a16="http://schemas.microsoft.com/office/drawing/2014/main" id="{5FF09F6F-9008-41FC-CA40-863CFE6124E3}"/>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sz="1200" dirty="0">
                <a:latin typeface="Arial"/>
                <a:ea typeface="Arial"/>
                <a:cs typeface="Arial"/>
                <a:sym typeface="Arial"/>
              </a:rPr>
              <a:t>Let’s take a closer look at the </a:t>
            </a:r>
            <a:r>
              <a:rPr lang="en-US" sz="1200" dirty="0">
                <a:highlight>
                  <a:srgbClr val="00FFFF"/>
                </a:highlight>
                <a:latin typeface="Arial"/>
                <a:ea typeface="Arial"/>
                <a:cs typeface="Arial"/>
                <a:sym typeface="Arial"/>
              </a:rPr>
              <a:t>word recognition skills</a:t>
            </a:r>
            <a:r>
              <a:rPr lang="en-US" sz="1200" dirty="0">
                <a:latin typeface="Arial"/>
                <a:ea typeface="Arial"/>
                <a:cs typeface="Arial"/>
                <a:sym typeface="Arial"/>
              </a:rPr>
              <a:t>. The first strand, </a:t>
            </a:r>
            <a:r>
              <a:rPr lang="en-US" sz="1200" b="1" dirty="0">
                <a:highlight>
                  <a:srgbClr val="00FFFF"/>
                </a:highlight>
                <a:latin typeface="Arial"/>
                <a:ea typeface="Arial"/>
                <a:cs typeface="Arial"/>
                <a:sym typeface="Arial"/>
              </a:rPr>
              <a:t>Phonological Awareness</a:t>
            </a:r>
            <a:r>
              <a:rPr lang="en-US" sz="1200" dirty="0">
                <a:latin typeface="Arial"/>
                <a:ea typeface="Arial"/>
                <a:cs typeface="Arial"/>
                <a:sym typeface="Arial"/>
              </a:rPr>
              <a:t>, involves the ability to attend to and manipulate the sound units in language. This includes awareness of words in sentences, syllables in words, and eventually more discrete individuals sounds or phonemes in words. Phonemic awareness is critical skill for learning to read.</a:t>
            </a:r>
            <a:br>
              <a:rPr lang="en-US" sz="1200" dirty="0">
                <a:latin typeface="Arial"/>
                <a:ea typeface="Arial"/>
                <a:cs typeface="Arial"/>
                <a:sym typeface="Arial"/>
              </a:rPr>
            </a:br>
            <a:br>
              <a:rPr lang="en-US" sz="1200" dirty="0">
                <a:latin typeface="Arial"/>
                <a:ea typeface="Arial"/>
                <a:cs typeface="Arial"/>
                <a:sym typeface="Arial"/>
              </a:rPr>
            </a:br>
            <a:r>
              <a:rPr lang="en-US" sz="1200" dirty="0">
                <a:latin typeface="Arial"/>
                <a:ea typeface="Arial"/>
                <a:cs typeface="Arial"/>
                <a:sym typeface="Arial"/>
              </a:rPr>
              <a:t>Next is </a:t>
            </a:r>
            <a:r>
              <a:rPr lang="en-US" sz="1200" b="1" dirty="0">
                <a:highlight>
                  <a:srgbClr val="00FFFF"/>
                </a:highlight>
                <a:latin typeface="Arial"/>
                <a:ea typeface="Arial"/>
                <a:cs typeface="Arial"/>
                <a:sym typeface="Arial"/>
              </a:rPr>
              <a:t>Decoding</a:t>
            </a:r>
            <a:r>
              <a:rPr lang="en-US" sz="1200" dirty="0">
                <a:latin typeface="Arial"/>
                <a:ea typeface="Arial"/>
                <a:cs typeface="Arial"/>
                <a:sym typeface="Arial"/>
              </a:rPr>
              <a:t>, which involves linking these individual phonemes in spoken words to the graphemes–the letters and letter combinations–in printed words. Phonics instruction helps students understand the relationship between phonemes and graphemes, supporting their ability to decode unfamiliar words.</a:t>
            </a:r>
            <a:br>
              <a:rPr lang="en-US" sz="1200" dirty="0">
                <a:latin typeface="Arial"/>
                <a:ea typeface="Arial"/>
                <a:cs typeface="Arial"/>
                <a:sym typeface="Arial"/>
              </a:rPr>
            </a:br>
            <a:br>
              <a:rPr lang="en-US" sz="1200" dirty="0">
                <a:latin typeface="Arial"/>
                <a:ea typeface="Arial"/>
                <a:cs typeface="Arial"/>
                <a:sym typeface="Arial"/>
              </a:rPr>
            </a:br>
            <a:r>
              <a:rPr lang="en-US" sz="1200" dirty="0">
                <a:latin typeface="Arial"/>
                <a:ea typeface="Arial"/>
                <a:cs typeface="Arial"/>
                <a:sym typeface="Arial"/>
              </a:rPr>
              <a:t>The final strand is </a:t>
            </a:r>
            <a:r>
              <a:rPr lang="en-US" sz="1200" b="1" dirty="0">
                <a:highlight>
                  <a:srgbClr val="00FFFF"/>
                </a:highlight>
                <a:latin typeface="Arial"/>
                <a:ea typeface="Arial"/>
                <a:cs typeface="Arial"/>
                <a:sym typeface="Arial"/>
              </a:rPr>
              <a:t>Sight Recognition</a:t>
            </a:r>
            <a:r>
              <a:rPr lang="en-US" sz="1200" dirty="0">
                <a:latin typeface="Arial"/>
                <a:ea typeface="Arial"/>
                <a:cs typeface="Arial"/>
                <a:sym typeface="Arial"/>
              </a:rPr>
              <a:t>—the ability to instantly recognize familiar words. Over time, students need to be able to recognize words without having to consciously sound them out, </a:t>
            </a:r>
            <a:r>
              <a:rPr lang="en-US" sz="1200" dirty="0">
                <a:highlight>
                  <a:srgbClr val="00FFFF"/>
                </a:highlight>
                <a:latin typeface="Arial"/>
                <a:ea typeface="Arial"/>
                <a:cs typeface="Arial"/>
                <a:sym typeface="Arial"/>
              </a:rPr>
              <a:t>creating an smooth</a:t>
            </a:r>
            <a:r>
              <a:rPr lang="en-US" sz="1200" dirty="0">
                <a:latin typeface="Arial"/>
                <a:ea typeface="Arial"/>
                <a:cs typeface="Arial"/>
                <a:sym typeface="Arial"/>
              </a:rPr>
              <a:t> and efficient word reading process.</a:t>
            </a:r>
            <a:endParaRPr lang="en-US" dirty="0"/>
          </a:p>
        </p:txBody>
      </p:sp>
      <p:sp>
        <p:nvSpPr>
          <p:cNvPr id="278" name="Google Shape;278;g3527b7b20db_0_64:notes">
            <a:extLst>
              <a:ext uri="{FF2B5EF4-FFF2-40B4-BE49-F238E27FC236}">
                <a16:creationId xmlns:a16="http://schemas.microsoft.com/office/drawing/2014/main" id="{01C76995-3AAA-0FA8-3772-9E3CE3E5F378}"/>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57975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DFA9DF7D-DF74-2CCB-0C32-547FC34CA327}"/>
            </a:ext>
          </a:extLst>
        </p:cNvPr>
        <p:cNvGrpSpPr/>
        <p:nvPr/>
      </p:nvGrpSpPr>
      <p:grpSpPr>
        <a:xfrm>
          <a:off x="0" y="0"/>
          <a:ext cx="0" cy="0"/>
          <a:chOff x="0" y="0"/>
          <a:chExt cx="0" cy="0"/>
        </a:xfrm>
      </p:grpSpPr>
      <p:sp>
        <p:nvSpPr>
          <p:cNvPr id="276" name="Google Shape;276;g3527b7b20db_0_64:notes">
            <a:extLst>
              <a:ext uri="{FF2B5EF4-FFF2-40B4-BE49-F238E27FC236}">
                <a16:creationId xmlns:a16="http://schemas.microsoft.com/office/drawing/2014/main" id="{0F802838-69C0-E230-45EC-98CDA468DAEB}"/>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27b7b20db_0_64:notes">
            <a:extLst>
              <a:ext uri="{FF2B5EF4-FFF2-40B4-BE49-F238E27FC236}">
                <a16:creationId xmlns:a16="http://schemas.microsoft.com/office/drawing/2014/main" id="{389F4250-452E-AF55-456D-F9A10CD8CF0A}"/>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sz="1200" dirty="0">
                <a:latin typeface="Arial"/>
                <a:ea typeface="Arial"/>
                <a:cs typeface="Arial"/>
                <a:sym typeface="Arial"/>
              </a:rPr>
              <a:t>While students are developing this automaticity in their word recognition skills, they also need to be build their </a:t>
            </a:r>
            <a:r>
              <a:rPr lang="en-US" sz="1200" dirty="0">
                <a:highlight>
                  <a:srgbClr val="00FFFF"/>
                </a:highlight>
                <a:latin typeface="Arial"/>
                <a:ea typeface="Arial"/>
                <a:cs typeface="Arial"/>
                <a:sym typeface="Arial"/>
              </a:rPr>
              <a:t>language comprehension</a:t>
            </a:r>
            <a:r>
              <a:rPr lang="en-US" sz="1200" dirty="0">
                <a:latin typeface="Arial"/>
                <a:ea typeface="Arial"/>
                <a:cs typeface="Arial"/>
                <a:sym typeface="Arial"/>
              </a:rPr>
              <a:t>, specifically for the types of language and structures needed in the school context for reading written texts. This is where the upper strands of the Reading Rope come in. These include:</a:t>
            </a:r>
          </a:p>
          <a:p>
            <a:pPr marL="0" lvl="0" indent="0" algn="l" rtl="0">
              <a:lnSpc>
                <a:spcPct val="115000"/>
              </a:lnSpc>
              <a:spcBef>
                <a:spcPts val="0"/>
              </a:spcBef>
              <a:spcAft>
                <a:spcPts val="0"/>
              </a:spcAft>
              <a:buSzPts val="1100"/>
              <a:buNone/>
            </a:pPr>
            <a:endParaRPr lang="en-US" sz="1200" dirty="0">
              <a:latin typeface="Arial"/>
              <a:ea typeface="Arial"/>
              <a:cs typeface="Arial"/>
              <a:sym typeface="Arial"/>
            </a:endParaRPr>
          </a:p>
          <a:p>
            <a:pPr marL="0" lvl="0" indent="0" algn="l" rtl="0">
              <a:lnSpc>
                <a:spcPct val="115000"/>
              </a:lnSpc>
              <a:spcBef>
                <a:spcPts val="0"/>
              </a:spcBef>
              <a:spcAft>
                <a:spcPts val="0"/>
              </a:spcAft>
              <a:buSzPts val="1100"/>
              <a:buNone/>
            </a:pPr>
            <a:r>
              <a:rPr lang="en-US" sz="1200" dirty="0">
                <a:highlight>
                  <a:srgbClr val="00FFFF"/>
                </a:highlight>
                <a:latin typeface="Arial"/>
                <a:ea typeface="Arial"/>
                <a:cs typeface="Arial"/>
                <a:sym typeface="Arial"/>
              </a:rPr>
              <a:t>Background Knowledge</a:t>
            </a:r>
            <a:r>
              <a:rPr lang="en-US" sz="1200" dirty="0">
                <a:latin typeface="Arial"/>
                <a:ea typeface="Arial"/>
                <a:cs typeface="Arial"/>
                <a:sym typeface="Arial"/>
              </a:rPr>
              <a:t>: The prior knowledge students need to bring to a text, which helps them make inferences and connections.</a:t>
            </a:r>
          </a:p>
          <a:p>
            <a:pPr marL="0" lvl="0" indent="0" algn="l" rtl="0">
              <a:lnSpc>
                <a:spcPct val="115000"/>
              </a:lnSpc>
              <a:spcBef>
                <a:spcPts val="0"/>
              </a:spcBef>
              <a:spcAft>
                <a:spcPts val="0"/>
              </a:spcAft>
              <a:buSzPts val="1100"/>
              <a:buNone/>
            </a:pPr>
            <a:r>
              <a:rPr lang="en-US" sz="1200" dirty="0">
                <a:highlight>
                  <a:srgbClr val="00FFFF"/>
                </a:highlight>
                <a:latin typeface="Arial"/>
                <a:ea typeface="Arial"/>
                <a:cs typeface="Arial"/>
                <a:sym typeface="Arial"/>
              </a:rPr>
              <a:t>Vocabulary</a:t>
            </a:r>
            <a:r>
              <a:rPr lang="en-US" sz="1200" dirty="0">
                <a:latin typeface="Arial"/>
                <a:ea typeface="Arial"/>
                <a:cs typeface="Arial"/>
                <a:sym typeface="Arial"/>
              </a:rPr>
              <a:t>: The knowledge of words and their meanings, which is crucial for understanding text.</a:t>
            </a:r>
          </a:p>
          <a:p>
            <a:pPr marL="0" lvl="0" indent="0" algn="l" rtl="0">
              <a:lnSpc>
                <a:spcPct val="115000"/>
              </a:lnSpc>
              <a:spcBef>
                <a:spcPts val="0"/>
              </a:spcBef>
              <a:spcAft>
                <a:spcPts val="0"/>
              </a:spcAft>
              <a:buSzPts val="1100"/>
              <a:buNone/>
            </a:pPr>
            <a:r>
              <a:rPr lang="en-US" sz="1200" dirty="0">
                <a:highlight>
                  <a:srgbClr val="00FFFF"/>
                </a:highlight>
                <a:latin typeface="Arial"/>
                <a:ea typeface="Arial"/>
                <a:cs typeface="Arial"/>
                <a:sym typeface="Arial"/>
              </a:rPr>
              <a:t>Language Structure</a:t>
            </a:r>
            <a:r>
              <a:rPr lang="en-US" sz="1200" dirty="0">
                <a:latin typeface="Arial"/>
                <a:ea typeface="Arial"/>
                <a:cs typeface="Arial"/>
                <a:sym typeface="Arial"/>
              </a:rPr>
              <a:t>: The ability to understand how words and sentences fit together, specifically in written language.</a:t>
            </a:r>
          </a:p>
          <a:p>
            <a:pPr marL="0" lvl="0" indent="0" algn="l" rtl="0">
              <a:lnSpc>
                <a:spcPct val="115000"/>
              </a:lnSpc>
              <a:spcBef>
                <a:spcPts val="0"/>
              </a:spcBef>
              <a:spcAft>
                <a:spcPts val="0"/>
              </a:spcAft>
              <a:buSzPts val="1100"/>
              <a:buNone/>
            </a:pPr>
            <a:r>
              <a:rPr lang="en-US" sz="1200" dirty="0">
                <a:highlight>
                  <a:srgbClr val="00FFFF"/>
                </a:highlight>
                <a:latin typeface="Arial"/>
                <a:ea typeface="Arial"/>
                <a:cs typeface="Arial"/>
                <a:sym typeface="Arial"/>
              </a:rPr>
              <a:t>Verbal Reasoning</a:t>
            </a:r>
            <a:r>
              <a:rPr lang="en-US" sz="1200" dirty="0">
                <a:latin typeface="Arial"/>
                <a:ea typeface="Arial"/>
                <a:cs typeface="Arial"/>
                <a:sym typeface="Arial"/>
              </a:rPr>
              <a:t>: The ability to make inferences, understand the metaphors, and predict meanings in a written text.</a:t>
            </a:r>
          </a:p>
          <a:p>
            <a:pPr marL="0" lvl="0" indent="0" algn="l" rtl="0">
              <a:lnSpc>
                <a:spcPct val="115000"/>
              </a:lnSpc>
              <a:spcBef>
                <a:spcPts val="0"/>
              </a:spcBef>
              <a:spcAft>
                <a:spcPts val="0"/>
              </a:spcAft>
              <a:buSzPts val="1100"/>
              <a:buNone/>
            </a:pPr>
            <a:r>
              <a:rPr lang="en-US" sz="1200" dirty="0">
                <a:highlight>
                  <a:srgbClr val="00FFFF"/>
                </a:highlight>
                <a:latin typeface="Arial"/>
                <a:ea typeface="Arial"/>
                <a:cs typeface="Arial"/>
                <a:sym typeface="Arial"/>
              </a:rPr>
              <a:t>Literacy Knowledge</a:t>
            </a:r>
            <a:r>
              <a:rPr lang="en-US" sz="1200" dirty="0">
                <a:latin typeface="Arial"/>
                <a:ea typeface="Arial"/>
                <a:cs typeface="Arial"/>
                <a:sym typeface="Arial"/>
              </a:rPr>
              <a:t>: The understanding of how different genres and written text structures work.</a:t>
            </a:r>
          </a:p>
          <a:p>
            <a:pPr marL="0" lvl="0" indent="0" algn="l" rtl="0">
              <a:lnSpc>
                <a:spcPct val="115000"/>
              </a:lnSpc>
              <a:spcBef>
                <a:spcPts val="0"/>
              </a:spcBef>
              <a:spcAft>
                <a:spcPts val="0"/>
              </a:spcAft>
              <a:buSzPts val="1100"/>
              <a:buNone/>
            </a:pPr>
            <a:endParaRPr lang="en-US" sz="1200" dirty="0">
              <a:latin typeface="Arial"/>
              <a:ea typeface="Arial"/>
              <a:cs typeface="Arial"/>
              <a:sym typeface="Arial"/>
            </a:endParaRPr>
          </a:p>
          <a:p>
            <a:pPr marL="0" lvl="0" indent="0" algn="l" rtl="0">
              <a:lnSpc>
                <a:spcPct val="115000"/>
              </a:lnSpc>
              <a:spcBef>
                <a:spcPts val="0"/>
              </a:spcBef>
              <a:spcAft>
                <a:spcPts val="0"/>
              </a:spcAft>
              <a:buSzPts val="1100"/>
              <a:buNone/>
            </a:pPr>
            <a:r>
              <a:rPr lang="en-US" sz="1200" dirty="0">
                <a:highlight>
                  <a:srgbClr val="00FFFF"/>
                </a:highlight>
                <a:latin typeface="Arial"/>
                <a:ea typeface="Arial"/>
                <a:cs typeface="Arial"/>
                <a:sym typeface="Arial"/>
              </a:rPr>
              <a:t>All of these skills</a:t>
            </a:r>
            <a:r>
              <a:rPr lang="en-US" sz="1200" dirty="0">
                <a:latin typeface="Arial"/>
                <a:ea typeface="Arial"/>
                <a:cs typeface="Arial"/>
                <a:sym typeface="Arial"/>
              </a:rPr>
              <a:t> play an important strategic role in helping students make meaning from what they read.</a:t>
            </a:r>
          </a:p>
        </p:txBody>
      </p:sp>
      <p:sp>
        <p:nvSpPr>
          <p:cNvPr id="278" name="Google Shape;278;g3527b7b20db_0_64:notes">
            <a:extLst>
              <a:ext uri="{FF2B5EF4-FFF2-40B4-BE49-F238E27FC236}">
                <a16:creationId xmlns:a16="http://schemas.microsoft.com/office/drawing/2014/main" id="{51F498BB-2AA2-CD80-22FE-CC9AD8684CA1}"/>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39709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sz="1100" dirty="0">
                <a:latin typeface="Arial"/>
                <a:ea typeface="Arial"/>
                <a:cs typeface="Arial"/>
                <a:sym typeface="Arial"/>
              </a:rPr>
              <a:t>Now, let’s talk about Fluency. Fluency is the ability to </a:t>
            </a:r>
            <a:r>
              <a:rPr lang="en-US" sz="1100" dirty="0">
                <a:highlight>
                  <a:srgbClr val="00FFFF"/>
                </a:highlight>
                <a:latin typeface="Arial"/>
                <a:ea typeface="Arial"/>
                <a:cs typeface="Arial"/>
                <a:sym typeface="Arial"/>
              </a:rPr>
              <a:t>read words</a:t>
            </a:r>
            <a:r>
              <a:rPr lang="en-US" sz="1100" dirty="0">
                <a:latin typeface="Arial"/>
                <a:ea typeface="Arial"/>
                <a:cs typeface="Arial"/>
                <a:sym typeface="Arial"/>
              </a:rPr>
              <a:t> accurately and automatically, and with the proper </a:t>
            </a:r>
            <a:r>
              <a:rPr lang="en-US" sz="1100" dirty="0">
                <a:highlight>
                  <a:srgbClr val="00FFFF"/>
                </a:highlight>
                <a:latin typeface="Arial"/>
                <a:ea typeface="Arial"/>
                <a:cs typeface="Arial"/>
                <a:sym typeface="Arial"/>
              </a:rPr>
              <a:t>expression to support comprehension</a:t>
            </a:r>
            <a:r>
              <a:rPr lang="en-US" sz="1100" dirty="0">
                <a:latin typeface="Arial"/>
                <a:ea typeface="Arial"/>
                <a:cs typeface="Arial"/>
                <a:sym typeface="Arial"/>
              </a:rPr>
              <a:t>. It’s the </a:t>
            </a:r>
            <a:r>
              <a:rPr lang="en-US" sz="1100" dirty="0">
                <a:highlight>
                  <a:srgbClr val="00FFFF"/>
                </a:highlight>
                <a:latin typeface="Arial"/>
                <a:ea typeface="Arial"/>
                <a:cs typeface="Arial"/>
                <a:sym typeface="Arial"/>
              </a:rPr>
              <a:t>bridging process</a:t>
            </a:r>
            <a:r>
              <a:rPr lang="en-US" sz="1100" dirty="0">
                <a:latin typeface="Arial"/>
                <a:ea typeface="Arial"/>
                <a:cs typeface="Arial"/>
                <a:sym typeface="Arial"/>
              </a:rPr>
              <a:t> where word recognition skills and language comprehension abilities come together into coordinated, fluent, meaning-making. Students who are fluent readers can allocate their cognitive resources to understanding the written text rather than focusing on decoding the words on the page.</a:t>
            </a:r>
            <a:endParaRPr sz="1100" dirty="0">
              <a:latin typeface="Arial"/>
              <a:ea typeface="Arial"/>
              <a:cs typeface="Arial"/>
              <a:sym typeface="Arial"/>
            </a:endParaRPr>
          </a:p>
        </p:txBody>
      </p:sp>
      <p:sp>
        <p:nvSpPr>
          <p:cNvPr id="164" name="Google Shape;164;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3FA23562-E6AD-0D39-2F8D-9241BE004AE7}"/>
            </a:ext>
          </a:extLst>
        </p:cNvPr>
        <p:cNvGrpSpPr/>
        <p:nvPr/>
      </p:nvGrpSpPr>
      <p:grpSpPr>
        <a:xfrm>
          <a:off x="0" y="0"/>
          <a:ext cx="0" cy="0"/>
          <a:chOff x="0" y="0"/>
          <a:chExt cx="0" cy="0"/>
        </a:xfrm>
      </p:grpSpPr>
      <p:sp>
        <p:nvSpPr>
          <p:cNvPr id="276" name="Google Shape;276;g3527b7b20db_0_64:notes">
            <a:extLst>
              <a:ext uri="{FF2B5EF4-FFF2-40B4-BE49-F238E27FC236}">
                <a16:creationId xmlns:a16="http://schemas.microsoft.com/office/drawing/2014/main" id="{AB48B364-132B-82F3-4253-BC70CA34E6E6}"/>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27b7b20db_0_64:notes">
            <a:extLst>
              <a:ext uri="{FF2B5EF4-FFF2-40B4-BE49-F238E27FC236}">
                <a16:creationId xmlns:a16="http://schemas.microsoft.com/office/drawing/2014/main" id="{45897D29-AA1B-DFE8-6E04-744855FC5821}"/>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sz="1200" dirty="0">
                <a:latin typeface="Arial"/>
                <a:ea typeface="Arial"/>
                <a:cs typeface="Arial"/>
                <a:sym typeface="Arial"/>
              </a:rPr>
              <a:t>Now, let’s talk about Fluency. Fluency is the ability to </a:t>
            </a:r>
            <a:r>
              <a:rPr lang="en-US" sz="1200" dirty="0">
                <a:highlight>
                  <a:srgbClr val="00FFFF"/>
                </a:highlight>
                <a:latin typeface="Arial"/>
                <a:ea typeface="Arial"/>
                <a:cs typeface="Arial"/>
                <a:sym typeface="Arial"/>
              </a:rPr>
              <a:t>read words</a:t>
            </a:r>
            <a:r>
              <a:rPr lang="en-US" sz="1200" dirty="0">
                <a:latin typeface="Arial"/>
                <a:ea typeface="Arial"/>
                <a:cs typeface="Arial"/>
                <a:sym typeface="Arial"/>
              </a:rPr>
              <a:t> accurately and automatically, and with the proper </a:t>
            </a:r>
            <a:r>
              <a:rPr lang="en-US" sz="1200" dirty="0">
                <a:highlight>
                  <a:srgbClr val="00FFFF"/>
                </a:highlight>
                <a:latin typeface="Arial"/>
                <a:ea typeface="Arial"/>
                <a:cs typeface="Arial"/>
                <a:sym typeface="Arial"/>
              </a:rPr>
              <a:t>expression to support comprehension</a:t>
            </a:r>
            <a:r>
              <a:rPr lang="en-US" sz="1200" dirty="0">
                <a:latin typeface="Arial"/>
                <a:ea typeface="Arial"/>
                <a:cs typeface="Arial"/>
                <a:sym typeface="Arial"/>
              </a:rPr>
              <a:t>. It’s the </a:t>
            </a:r>
            <a:r>
              <a:rPr lang="en-US" sz="1200" dirty="0">
                <a:highlight>
                  <a:srgbClr val="00FFFF"/>
                </a:highlight>
                <a:latin typeface="Arial"/>
                <a:ea typeface="Arial"/>
                <a:cs typeface="Arial"/>
                <a:sym typeface="Arial"/>
              </a:rPr>
              <a:t>bridging process</a:t>
            </a:r>
            <a:r>
              <a:rPr lang="en-US" sz="1200" dirty="0">
                <a:latin typeface="Arial"/>
                <a:ea typeface="Arial"/>
                <a:cs typeface="Arial"/>
                <a:sym typeface="Arial"/>
              </a:rPr>
              <a:t> where word recognition skills and language comprehension abilities come together into coordinated, fluent, meaning-making. Students who are fluent readers can allocate their cognitive resources to understanding the written text rather than focusing on decoding the words on the page.</a:t>
            </a:r>
          </a:p>
        </p:txBody>
      </p:sp>
      <p:sp>
        <p:nvSpPr>
          <p:cNvPr id="278" name="Google Shape;278;g3527b7b20db_0_64:notes">
            <a:extLst>
              <a:ext uri="{FF2B5EF4-FFF2-40B4-BE49-F238E27FC236}">
                <a16:creationId xmlns:a16="http://schemas.microsoft.com/office/drawing/2014/main" id="{1DB605BD-479C-8A35-5538-02000DA82B79}"/>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87397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sz="1100" dirty="0">
                <a:latin typeface="Arial"/>
                <a:ea typeface="Arial"/>
                <a:cs typeface="Arial"/>
                <a:sym typeface="Arial"/>
              </a:rPr>
              <a:t>As educators, your role is to help students build fluency in all of these skills </a:t>
            </a:r>
            <a:r>
              <a:rPr lang="en-US" sz="1100" dirty="0">
                <a:highlight>
                  <a:srgbClr val="00FFFF"/>
                </a:highlight>
                <a:latin typeface="Arial"/>
                <a:ea typeface="Arial"/>
                <a:cs typeface="Arial"/>
                <a:sym typeface="Arial"/>
              </a:rPr>
              <a:t>over time</a:t>
            </a:r>
            <a:r>
              <a:rPr lang="en-US" sz="1100" dirty="0">
                <a:latin typeface="Arial"/>
                <a:ea typeface="Arial"/>
                <a:cs typeface="Arial"/>
                <a:sym typeface="Arial"/>
              </a:rPr>
              <a:t>. This Evidence-Based Literacy PLC Series is designed to give you the research, tools, and practical strategies to strengthen these areas in your own teaching. We’re excited to have you join us for this opportunity to collaborate with your colleagues and dive deeper into proven literacy practices that will make a real difference in your classroom.</a:t>
            </a:r>
            <a:endParaRPr sz="1100" dirty="0">
              <a:latin typeface="Arial"/>
              <a:ea typeface="Arial"/>
              <a:cs typeface="Arial"/>
              <a:sym typeface="Arial"/>
            </a:endParaRPr>
          </a:p>
        </p:txBody>
      </p:sp>
      <p:sp>
        <p:nvSpPr>
          <p:cNvPr id="177" name="Google Shape;177;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88" name="Google Shape;188;p7: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_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0" y="2037850"/>
            <a:ext cx="12191999" cy="1282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6E2405"/>
              </a:buClr>
              <a:buSzPts val="5400"/>
              <a:buFont typeface="Palatino Linotype"/>
              <a:buNone/>
              <a:defRPr sz="54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 y="3654080"/>
            <a:ext cx="12191998" cy="2198080"/>
          </a:xfrm>
          <a:prstGeom prst="rect">
            <a:avLst/>
          </a:prstGeom>
          <a:noFill/>
          <a:ln>
            <a:noFill/>
          </a:ln>
        </p:spPr>
        <p:txBody>
          <a:bodyPr spcFirstLastPara="1" wrap="square" lIns="91425" tIns="45700" rIns="91425" bIns="45700" anchor="t" anchorCtr="0">
            <a:normAutofit/>
          </a:bodyPr>
          <a:lstStyle>
            <a:lvl1pPr lvl="0" algn="ctr">
              <a:lnSpc>
                <a:spcPct val="108000"/>
              </a:lnSpc>
              <a:spcBef>
                <a:spcPts val="1000"/>
              </a:spcBef>
              <a:spcAft>
                <a:spcPts val="0"/>
              </a:spcAft>
              <a:buClr>
                <a:schemeClr val="dk1"/>
              </a:buClr>
              <a:buSzPts val="2800"/>
              <a:buNone/>
              <a:defRPr sz="2800"/>
            </a:lvl1pPr>
            <a:lvl2pPr lvl="1" algn="ctr">
              <a:lnSpc>
                <a:spcPct val="108000"/>
              </a:lnSpc>
              <a:spcBef>
                <a:spcPts val="1400"/>
              </a:spcBef>
              <a:spcAft>
                <a:spcPts val="0"/>
              </a:spcAft>
              <a:buClr>
                <a:schemeClr val="dk1"/>
              </a:buClr>
              <a:buSzPts val="1500"/>
              <a:buNone/>
              <a:defRPr sz="1500"/>
            </a:lvl2pPr>
            <a:lvl3pPr lvl="2" algn="ctr">
              <a:lnSpc>
                <a:spcPct val="108000"/>
              </a:lnSpc>
              <a:spcBef>
                <a:spcPts val="1400"/>
              </a:spcBef>
              <a:spcAft>
                <a:spcPts val="0"/>
              </a:spcAft>
              <a:buClr>
                <a:schemeClr val="dk1"/>
              </a:buClr>
              <a:buSzPts val="1350"/>
              <a:buNone/>
              <a:defRPr sz="1350"/>
            </a:lvl3pPr>
            <a:lvl4pPr lvl="3" algn="ctr">
              <a:lnSpc>
                <a:spcPct val="108000"/>
              </a:lnSpc>
              <a:spcBef>
                <a:spcPts val="1400"/>
              </a:spcBef>
              <a:spcAft>
                <a:spcPts val="0"/>
              </a:spcAft>
              <a:buClr>
                <a:schemeClr val="dk1"/>
              </a:buClr>
              <a:buSzPts val="1200"/>
              <a:buNone/>
              <a:defRPr sz="1200"/>
            </a:lvl4pPr>
            <a:lvl5pPr lvl="4" algn="ctr">
              <a:lnSpc>
                <a:spcPct val="108000"/>
              </a:lnSpc>
              <a:spcBef>
                <a:spcPts val="1400"/>
              </a:spcBef>
              <a:spcAft>
                <a:spcPts val="0"/>
              </a:spcAft>
              <a:buClr>
                <a:schemeClr val="dk1"/>
              </a:buClr>
              <a:buSzPts val="1200"/>
              <a:buNone/>
              <a:defRPr sz="1200"/>
            </a:lvl5pPr>
            <a:lvl6pPr lvl="5" algn="ctr">
              <a:lnSpc>
                <a:spcPct val="90000"/>
              </a:lnSpc>
              <a:spcBef>
                <a:spcPts val="14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146291" y="1138548"/>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146292" y="1962460"/>
            <a:ext cx="11890272" cy="143375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body" idx="3"/>
          </p:nvPr>
        </p:nvSpPr>
        <p:spPr>
          <a:xfrm>
            <a:off x="146290" y="3603812"/>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155436" y="4439797"/>
            <a:ext cx="11890272" cy="152242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_Content">
  <p:cSld name="Thre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3800820" cy="449805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2"/>
          </p:nvPr>
        </p:nvSpPr>
        <p:spPr>
          <a:xfrm>
            <a:off x="4195590" y="1429017"/>
            <a:ext cx="3800820" cy="449805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8214912" y="1431790"/>
            <a:ext cx="3800820" cy="4498057"/>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a:spLocks noGrp="1"/>
          </p:cNvSpPr>
          <p:nvPr>
            <p:ph type="chart" idx="2"/>
          </p:nvPr>
        </p:nvSpPr>
        <p:spPr>
          <a:xfrm>
            <a:off x="143219" y="1277938"/>
            <a:ext cx="11864631" cy="4682187"/>
          </a:xfrm>
          <a:prstGeom prst="rect">
            <a:avLst/>
          </a:prstGeom>
          <a:noFill/>
          <a:ln>
            <a:noFill/>
          </a:ln>
        </p:spPr>
        <p:txBody>
          <a:bodyPr spcFirstLastPara="1" wrap="square" lIns="91425" tIns="45700" rIns="822950" bIns="45700" anchor="t" anchorCtr="0">
            <a:noAutofit/>
          </a:bodyPr>
          <a:lstStyle>
            <a:lvl1pPr marR="0" lvl="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a:spLocks noGrp="1"/>
          </p:cNvSpPr>
          <p:nvPr>
            <p:ph type="pic" idx="2"/>
          </p:nvPr>
        </p:nvSpPr>
        <p:spPr>
          <a:xfrm>
            <a:off x="594912" y="1520826"/>
            <a:ext cx="10642294" cy="4384216"/>
          </a:xfrm>
          <a:prstGeom prst="rect">
            <a:avLst/>
          </a:prstGeom>
          <a:noFill/>
          <a:ln>
            <a:noFill/>
          </a:ln>
        </p:spPr>
      </p:sp>
      <p:sp>
        <p:nvSpPr>
          <p:cNvPr id="89" name="Google Shape;89;p1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a:spLocks noGrp="1"/>
          </p:cNvSpPr>
          <p:nvPr>
            <p:ph type="pic" idx="2"/>
          </p:nvPr>
        </p:nvSpPr>
        <p:spPr>
          <a:xfrm>
            <a:off x="1430460" y="1520826"/>
            <a:ext cx="9808557" cy="3687782"/>
          </a:xfrm>
          <a:prstGeom prst="rect">
            <a:avLst/>
          </a:prstGeom>
          <a:noFill/>
          <a:ln>
            <a:noFill/>
          </a:ln>
        </p:spPr>
      </p:sp>
      <p:sp>
        <p:nvSpPr>
          <p:cNvPr id="93" name="Google Shape;93;p16"/>
          <p:cNvSpPr txBox="1">
            <a:spLocks noGrp="1"/>
          </p:cNvSpPr>
          <p:nvPr>
            <p:ph type="body" idx="1"/>
          </p:nvPr>
        </p:nvSpPr>
        <p:spPr>
          <a:xfrm>
            <a:off x="1430460" y="5457471"/>
            <a:ext cx="9808556" cy="550863"/>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a:spLocks noGrp="1"/>
          </p:cNvSpPr>
          <p:nvPr>
            <p:ph type="pic" idx="2"/>
          </p:nvPr>
        </p:nvSpPr>
        <p:spPr>
          <a:xfrm>
            <a:off x="165254" y="1226582"/>
            <a:ext cx="5563517" cy="4689476"/>
          </a:xfrm>
          <a:prstGeom prst="rect">
            <a:avLst/>
          </a:prstGeom>
          <a:noFill/>
          <a:ln>
            <a:noFill/>
          </a:ln>
        </p:spPr>
      </p:sp>
      <p:sp>
        <p:nvSpPr>
          <p:cNvPr id="98" name="Google Shape;98;p17"/>
          <p:cNvSpPr txBox="1">
            <a:spLocks noGrp="1"/>
          </p:cNvSpPr>
          <p:nvPr>
            <p:ph type="body" idx="1"/>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pic" idx="2"/>
          </p:nvPr>
        </p:nvSpPr>
        <p:spPr>
          <a:xfrm>
            <a:off x="165254" y="1226582"/>
            <a:ext cx="5563517" cy="4157181"/>
          </a:xfrm>
          <a:prstGeom prst="rect">
            <a:avLst/>
          </a:prstGeom>
          <a:noFill/>
          <a:ln>
            <a:noFill/>
          </a:ln>
        </p:spPr>
      </p:sp>
      <p:sp>
        <p:nvSpPr>
          <p:cNvPr id="103" name="Google Shape;103;p18"/>
          <p:cNvSpPr txBox="1">
            <a:spLocks noGrp="1"/>
          </p:cNvSpPr>
          <p:nvPr>
            <p:ph type="body" idx="1"/>
          </p:nvPr>
        </p:nvSpPr>
        <p:spPr>
          <a:xfrm>
            <a:off x="165100" y="5457825"/>
            <a:ext cx="5564188" cy="550863"/>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body" idx="3"/>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169068" y="1289225"/>
            <a:ext cx="11853863" cy="962407"/>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9"/>
          <p:cNvSpPr>
            <a:spLocks noGrp="1"/>
          </p:cNvSpPr>
          <p:nvPr>
            <p:ph type="pic" idx="2"/>
          </p:nvPr>
        </p:nvSpPr>
        <p:spPr>
          <a:xfrm>
            <a:off x="1620456" y="2382516"/>
            <a:ext cx="8831483" cy="3511510"/>
          </a:xfrm>
          <a:prstGeom prst="rect">
            <a:avLst/>
          </a:prstGeom>
          <a:noFill/>
          <a:ln>
            <a:noFill/>
          </a:ln>
        </p:spPr>
      </p:sp>
      <p:sp>
        <p:nvSpPr>
          <p:cNvPr id="110" name="Google Shape;110;p1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1"/>
        <p:cNvGrpSpPr/>
        <p:nvPr/>
      </p:nvGrpSpPr>
      <p:grpSpPr>
        <a:xfrm>
          <a:off x="0" y="0"/>
          <a:ext cx="0" cy="0"/>
          <a:chOff x="0" y="0"/>
          <a:chExt cx="0" cy="0"/>
        </a:xfrm>
      </p:grpSpPr>
      <p:sp>
        <p:nvSpPr>
          <p:cNvPr id="112" name="Google Shape;112;p2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0"/>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_Content" userDrawn="1">
  <p:cSld name="1_Thre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1920875" cy="135626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2"/>
          </p:nvPr>
        </p:nvSpPr>
        <p:spPr>
          <a:xfrm>
            <a:off x="2436238" y="1406792"/>
            <a:ext cx="1900410" cy="135626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4675741" y="1406792"/>
            <a:ext cx="1750891" cy="1353494"/>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5" name="Content Placeholder 4">
            <a:extLst>
              <a:ext uri="{FF2B5EF4-FFF2-40B4-BE49-F238E27FC236}">
                <a16:creationId xmlns:a16="http://schemas.microsoft.com/office/drawing/2014/main" id="{60ABFF0C-32CE-B933-D64D-736A4173BFDD}"/>
              </a:ext>
            </a:extLst>
          </p:cNvPr>
          <p:cNvSpPr>
            <a:spLocks noGrp="1"/>
          </p:cNvSpPr>
          <p:nvPr>
            <p:ph sz="quarter" idx="13"/>
          </p:nvPr>
        </p:nvSpPr>
        <p:spPr>
          <a:xfrm>
            <a:off x="176270" y="3266169"/>
            <a:ext cx="1920875"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91C85518-97FA-82BB-6D9E-723B1539F6A4}"/>
              </a:ext>
            </a:extLst>
          </p:cNvPr>
          <p:cNvSpPr>
            <a:spLocks noGrp="1"/>
          </p:cNvSpPr>
          <p:nvPr>
            <p:ph sz="quarter" idx="14"/>
          </p:nvPr>
        </p:nvSpPr>
        <p:spPr>
          <a:xfrm>
            <a:off x="2605088" y="3265488"/>
            <a:ext cx="2279650" cy="1444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4C840863-C35E-28A1-140B-A0B866AE01D2}"/>
              </a:ext>
            </a:extLst>
          </p:cNvPr>
          <p:cNvSpPr>
            <a:spLocks noGrp="1"/>
          </p:cNvSpPr>
          <p:nvPr>
            <p:ph sz="quarter" idx="15"/>
          </p:nvPr>
        </p:nvSpPr>
        <p:spPr>
          <a:xfrm>
            <a:off x="5313363" y="3265488"/>
            <a:ext cx="2106612" cy="1444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E6C24BB-BF17-B4FC-C25C-609D88B8C605}"/>
              </a:ext>
            </a:extLst>
          </p:cNvPr>
          <p:cNvSpPr>
            <a:spLocks noGrp="1"/>
          </p:cNvSpPr>
          <p:nvPr>
            <p:ph sz="quarter" idx="16"/>
          </p:nvPr>
        </p:nvSpPr>
        <p:spPr>
          <a:xfrm>
            <a:off x="6735763" y="1406525"/>
            <a:ext cx="1690687" cy="137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3C3BD762-1C33-7C5B-681D-3799DAC322C9}"/>
              </a:ext>
            </a:extLst>
          </p:cNvPr>
          <p:cNvSpPr>
            <a:spLocks noGrp="1"/>
          </p:cNvSpPr>
          <p:nvPr>
            <p:ph sz="quarter" idx="17"/>
          </p:nvPr>
        </p:nvSpPr>
        <p:spPr>
          <a:xfrm>
            <a:off x="8877300" y="1406525"/>
            <a:ext cx="1947863" cy="116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9E06C2C-AE60-C64A-1DD2-C37DDA6D22F5}"/>
              </a:ext>
            </a:extLst>
          </p:cNvPr>
          <p:cNvSpPr>
            <a:spLocks noGrp="1"/>
          </p:cNvSpPr>
          <p:nvPr>
            <p:ph sz="quarter" idx="18"/>
          </p:nvPr>
        </p:nvSpPr>
        <p:spPr>
          <a:xfrm>
            <a:off x="8688388" y="3429000"/>
            <a:ext cx="2136775" cy="153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72BA0DF9-F8F5-9345-4750-A6C4D396C20E}"/>
              </a:ext>
            </a:extLst>
          </p:cNvPr>
          <p:cNvSpPr>
            <a:spLocks noGrp="1"/>
          </p:cNvSpPr>
          <p:nvPr>
            <p:ph sz="quarter" idx="19"/>
          </p:nvPr>
        </p:nvSpPr>
        <p:spPr>
          <a:xfrm>
            <a:off x="2097088" y="1273175"/>
            <a:ext cx="762000" cy="590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19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71451" y="1222375"/>
            <a:ext cx="11849100" cy="4803775"/>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972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46292" y="1430627"/>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155436" y="3735253"/>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258430" y="380196"/>
            <a:ext cx="10128421" cy="76997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171064" y="1449806"/>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6"/>
          <p:cNvSpPr txBox="1">
            <a:spLocks noGrp="1"/>
          </p:cNvSpPr>
          <p:nvPr>
            <p:ph type="body" idx="2"/>
          </p:nvPr>
        </p:nvSpPr>
        <p:spPr>
          <a:xfrm>
            <a:off x="171064" y="2273718"/>
            <a:ext cx="5876389" cy="3664374"/>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3"/>
          </p:nvPr>
        </p:nvSpPr>
        <p:spPr>
          <a:xfrm>
            <a:off x="6145878" y="1450895"/>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
          <p:cNvSpPr txBox="1">
            <a:spLocks noGrp="1"/>
          </p:cNvSpPr>
          <p:nvPr>
            <p:ph type="body" idx="4"/>
          </p:nvPr>
        </p:nvSpPr>
        <p:spPr>
          <a:xfrm>
            <a:off x="6145878" y="2274806"/>
            <a:ext cx="5876389" cy="3663285"/>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76270" y="1429017"/>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6172202" y="1429016"/>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149319" y="1228725"/>
            <a:ext cx="11839480" cy="671793"/>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0"/>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52" name="Google Shape;52;p10"/>
          <p:cNvSpPr txBox="1">
            <a:spLocks noGrp="1"/>
          </p:cNvSpPr>
          <p:nvPr>
            <p:ph type="body" idx="1"/>
          </p:nvPr>
        </p:nvSpPr>
        <p:spPr>
          <a:xfrm>
            <a:off x="748420" y="2532939"/>
            <a:ext cx="2486025"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0"/>
          <p:cNvPicPr preferRelativeResize="0"/>
          <p:nvPr/>
        </p:nvPicPr>
        <p:blipFill rotWithShape="1">
          <a:blip r:embed="rId3">
            <a:alphaModFix/>
          </a:blip>
          <a:srcRect t="124" b="124"/>
          <a:stretch/>
        </p:blipFill>
        <p:spPr>
          <a:xfrm>
            <a:off x="4858762" y="1579728"/>
            <a:ext cx="916670" cy="914400"/>
          </a:xfrm>
          <a:prstGeom prst="rect">
            <a:avLst/>
          </a:prstGeom>
          <a:noFill/>
          <a:ln>
            <a:noFill/>
          </a:ln>
        </p:spPr>
      </p:pic>
      <p:sp>
        <p:nvSpPr>
          <p:cNvPr id="54" name="Google Shape;54;p10"/>
          <p:cNvSpPr txBox="1">
            <a:spLocks noGrp="1"/>
          </p:cNvSpPr>
          <p:nvPr>
            <p:ph type="body" idx="2"/>
          </p:nvPr>
        </p:nvSpPr>
        <p:spPr>
          <a:xfrm>
            <a:off x="4110793" y="2514600"/>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0" descr="A blue and black logo&#10;&#10;Description automatically generated"/>
          <p:cNvPicPr preferRelativeResize="0"/>
          <p:nvPr/>
        </p:nvPicPr>
        <p:blipFill rotWithShape="1">
          <a:blip r:embed="rId4">
            <a:alphaModFix/>
          </a:blip>
          <a:srcRect/>
          <a:stretch/>
        </p:blipFill>
        <p:spPr>
          <a:xfrm>
            <a:off x="8261254" y="1579728"/>
            <a:ext cx="1075267" cy="914400"/>
          </a:xfrm>
          <a:prstGeom prst="rect">
            <a:avLst/>
          </a:prstGeom>
          <a:noFill/>
          <a:ln>
            <a:noFill/>
          </a:ln>
        </p:spPr>
      </p:pic>
      <p:sp>
        <p:nvSpPr>
          <p:cNvPr id="56" name="Google Shape;56;p10"/>
          <p:cNvSpPr txBox="1">
            <a:spLocks noGrp="1"/>
          </p:cNvSpPr>
          <p:nvPr>
            <p:ph type="body" idx="3"/>
          </p:nvPr>
        </p:nvSpPr>
        <p:spPr>
          <a:xfrm>
            <a:off x="7239001" y="2532939"/>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0"/>
          <p:cNvPicPr preferRelativeResize="0"/>
          <p:nvPr/>
        </p:nvPicPr>
        <p:blipFill rotWithShape="1">
          <a:blip r:embed="rId5">
            <a:alphaModFix/>
          </a:blip>
          <a:srcRect t="4125" b="4124"/>
          <a:stretch/>
        </p:blipFill>
        <p:spPr>
          <a:xfrm>
            <a:off x="1535363" y="4019550"/>
            <a:ext cx="912137" cy="914400"/>
          </a:xfrm>
          <a:prstGeom prst="rect">
            <a:avLst/>
          </a:prstGeom>
          <a:solidFill>
            <a:schemeClr val="dk1"/>
          </a:solidFill>
          <a:ln>
            <a:noFill/>
          </a:ln>
        </p:spPr>
      </p:pic>
      <p:sp>
        <p:nvSpPr>
          <p:cNvPr id="58" name="Google Shape;58;p10"/>
          <p:cNvSpPr txBox="1">
            <a:spLocks noGrp="1"/>
          </p:cNvSpPr>
          <p:nvPr>
            <p:ph type="body" idx="4"/>
          </p:nvPr>
        </p:nvSpPr>
        <p:spPr>
          <a:xfrm>
            <a:off x="747277" y="5031874"/>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p:cNvPicPr preferRelativeResize="0"/>
          <p:nvPr/>
        </p:nvPicPr>
        <p:blipFill rotWithShape="1">
          <a:blip r:embed="rId6">
            <a:alphaModFix/>
          </a:blip>
          <a:srcRect t="1201" b="1198"/>
          <a:stretch/>
        </p:blipFill>
        <p:spPr>
          <a:xfrm>
            <a:off x="4896042" y="3991849"/>
            <a:ext cx="916670" cy="914400"/>
          </a:xfrm>
          <a:prstGeom prst="rect">
            <a:avLst/>
          </a:prstGeom>
          <a:noFill/>
          <a:ln>
            <a:noFill/>
          </a:ln>
        </p:spPr>
      </p:pic>
      <p:sp>
        <p:nvSpPr>
          <p:cNvPr id="60" name="Google Shape;60;p10"/>
          <p:cNvSpPr txBox="1">
            <a:spLocks noGrp="1"/>
          </p:cNvSpPr>
          <p:nvPr>
            <p:ph type="body" idx="5"/>
          </p:nvPr>
        </p:nvSpPr>
        <p:spPr>
          <a:xfrm>
            <a:off x="4110793" y="5009938"/>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0"/>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62" name="Google Shape;62;p10"/>
          <p:cNvSpPr txBox="1">
            <a:spLocks noGrp="1"/>
          </p:cNvSpPr>
          <p:nvPr>
            <p:ph type="body" idx="6"/>
          </p:nvPr>
        </p:nvSpPr>
        <p:spPr>
          <a:xfrm>
            <a:off x="7239001" y="5009938"/>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0" y="2059291"/>
            <a:ext cx="12192000" cy="1125287"/>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2"/>
          </p:nvPr>
        </p:nvSpPr>
        <p:spPr>
          <a:xfrm>
            <a:off x="0" y="3954168"/>
            <a:ext cx="12191999" cy="1239312"/>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2.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 New Jersey Department of Education."/>
          <p:cNvPicPr preferRelativeResize="0"/>
          <p:nvPr/>
        </p:nvPicPr>
        <p:blipFill rotWithShape="1">
          <a:blip r:embed="rId3">
            <a:alphaModFix/>
          </a:blip>
          <a:srcRect/>
          <a:stretch/>
        </p:blipFill>
        <p:spPr>
          <a:xfrm>
            <a:off x="110169" y="-5897"/>
            <a:ext cx="12081830" cy="2551181"/>
          </a:xfrm>
          <a:prstGeom prst="rect">
            <a:avLst/>
          </a:prstGeom>
          <a:noFill/>
          <a:ln>
            <a:noFill/>
          </a:ln>
        </p:spPr>
      </p:pic>
      <p:sp>
        <p:nvSpPr>
          <p:cNvPr id="11" name="Google Shape;11;p1"/>
          <p:cNvSpPr txBox="1">
            <a:spLocks noGrp="1"/>
          </p:cNvSpPr>
          <p:nvPr>
            <p:ph type="body" idx="1"/>
          </p:nvPr>
        </p:nvSpPr>
        <p:spPr>
          <a:xfrm>
            <a:off x="110169" y="1825625"/>
            <a:ext cx="1178804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8000"/>
              </a:lnSpc>
              <a:spcBef>
                <a:spcPts val="1000"/>
              </a:spcBef>
              <a:spcAft>
                <a:spcPts val="0"/>
              </a:spcAft>
              <a:buClr>
                <a:schemeClr val="dk1"/>
              </a:buClr>
              <a:buSzPts val="4400"/>
              <a:buFont typeface="Arial"/>
              <a:buNone/>
              <a:defRPr sz="4400" b="0" i="0" u="none" strike="noStrike" cap="none">
                <a:solidFill>
                  <a:schemeClr val="dk1"/>
                </a:solidFill>
                <a:latin typeface="Palatino Linotype"/>
                <a:ea typeface="Palatino Linotype"/>
                <a:cs typeface="Palatino Linotype"/>
                <a:sym typeface="Palatino Linotype"/>
              </a:defRPr>
            </a:lvl1pPr>
            <a:lvl2pPr marL="914400" marR="0" lvl="1"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2pPr>
            <a:lvl3pPr marL="1371600" marR="0" lvl="2"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3pPr>
            <a:lvl4pPr marL="1828800" marR="0" lvl="3"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4pPr>
            <a:lvl5pPr marL="2286000" marR="0" lvl="4"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 descr="A picture containing graphical user interface&#10;&#10;Description automatically generated"/>
          <p:cNvPicPr preferRelativeResize="0"/>
          <p:nvPr/>
        </p:nvPicPr>
        <p:blipFill rotWithShape="1">
          <a:blip r:embed="rId21">
            <a:alphaModFix/>
          </a:blip>
          <a:srcRect/>
          <a:stretch/>
        </p:blipFill>
        <p:spPr>
          <a:xfrm>
            <a:off x="149340" y="162881"/>
            <a:ext cx="11893320" cy="1630683"/>
          </a:xfrm>
          <a:prstGeom prst="rect">
            <a:avLst/>
          </a:prstGeom>
          <a:noFill/>
          <a:ln>
            <a:noFill/>
          </a:ln>
        </p:spPr>
      </p:pic>
      <p:sp>
        <p:nvSpPr>
          <p:cNvPr id="17" name="Google Shape;17;p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46292" y="1430626"/>
            <a:ext cx="11890272" cy="4507465"/>
          </a:xfrm>
          <a:prstGeom prst="rect">
            <a:avLst/>
          </a:prstGeom>
          <a:noFill/>
          <a:ln>
            <a:noFill/>
          </a:ln>
        </p:spPr>
        <p:txBody>
          <a:bodyPr spcFirstLastPara="1" wrap="square" lIns="91425" tIns="45700" rIns="822950" bIns="45700" anchor="t" anchorCtr="0">
            <a:normAutofit/>
          </a:bodyPr>
          <a:lstStyle>
            <a:lvl1pPr marL="457200" marR="0" lvl="0" indent="-48260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9" name="Google Shape;19;p3"/>
          <p:cNvPicPr preferRelativeResize="0"/>
          <p:nvPr/>
        </p:nvPicPr>
        <p:blipFill rotWithShape="1">
          <a:blip r:embed="rId22">
            <a:alphaModFix/>
          </a:blip>
          <a:srcRect/>
          <a:stretch/>
        </p:blipFill>
        <p:spPr>
          <a:xfrm>
            <a:off x="149340" y="6050987"/>
            <a:ext cx="11890272" cy="768098"/>
          </a:xfrm>
          <a:prstGeom prst="rect">
            <a:avLst/>
          </a:prstGeom>
          <a:noFill/>
          <a:ln>
            <a:noFill/>
          </a:ln>
        </p:spPr>
      </p:pic>
      <p:sp>
        <p:nvSpPr>
          <p:cNvPr id="20" name="Google Shape;20;p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8" r:id="rId18"/>
    <p:sldLayoutId id="214748366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ctrTitle"/>
          </p:nvPr>
        </p:nvSpPr>
        <p:spPr>
          <a:xfrm>
            <a:off x="0" y="2671050"/>
            <a:ext cx="12192000" cy="207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2405"/>
              </a:buClr>
              <a:buSzPts val="5400"/>
              <a:buFont typeface="Palatino Linotype"/>
              <a:buNone/>
            </a:pPr>
            <a:r>
              <a:rPr lang="en-US" sz="4000" dirty="0"/>
              <a:t>Introduction to the</a:t>
            </a:r>
            <a:br>
              <a:rPr lang="en-US" sz="4000" dirty="0"/>
            </a:br>
            <a:r>
              <a:rPr lang="en-US" sz="4000" dirty="0"/>
              <a:t>Evidence-Based Literacy Instruction</a:t>
            </a:r>
            <a:br>
              <a:rPr lang="en-US" sz="4000" dirty="0"/>
            </a:br>
            <a:r>
              <a:rPr lang="en-US" sz="4000" dirty="0"/>
              <a:t>Professional Learning Community Series</a:t>
            </a:r>
            <a:endParaRPr sz="4000" dirty="0"/>
          </a:p>
        </p:txBody>
      </p:sp>
      <p:pic>
        <p:nvPicPr>
          <p:cNvPr id="119" name="Google Shape;119;p21" descr="Logo: State of New Jersey, Department of Education."/>
          <p:cNvPicPr preferRelativeResize="0"/>
          <p:nvPr/>
        </p:nvPicPr>
        <p:blipFill rotWithShape="1">
          <a:blip r:embed="rId3">
            <a:alphaModFix/>
          </a:blip>
          <a:srcRect/>
          <a:stretch/>
        </p:blipFill>
        <p:spPr>
          <a:xfrm>
            <a:off x="150864" y="6081513"/>
            <a:ext cx="11890272" cy="768098"/>
          </a:xfrm>
          <a:prstGeom prst="rect">
            <a:avLst/>
          </a:prstGeom>
          <a:noFill/>
          <a:ln>
            <a:noFill/>
          </a:ln>
        </p:spPr>
      </p:pic>
      <p:sp>
        <p:nvSpPr>
          <p:cNvPr id="120" name="Google Shape;120;p21"/>
          <p:cNvSpPr txBox="1"/>
          <p:nvPr/>
        </p:nvSpPr>
        <p:spPr>
          <a:xfrm>
            <a:off x="1895550" y="4816838"/>
            <a:ext cx="8595900" cy="1194600"/>
          </a:xfrm>
          <a:prstGeom prst="rect">
            <a:avLst/>
          </a:prstGeom>
          <a:noFill/>
          <a:ln>
            <a:noFill/>
          </a:ln>
        </p:spPr>
        <p:txBody>
          <a:bodyPr spcFirstLastPara="1" wrap="square" lIns="91425" tIns="91425" rIns="91425" bIns="91425" anchor="t" anchorCtr="0">
            <a:noAutofit/>
          </a:bodyPr>
          <a:lstStyle/>
          <a:p>
            <a:pPr marL="0" lvl="0" indent="0" algn="ctr" rtl="0">
              <a:lnSpc>
                <a:spcPct val="108000"/>
              </a:lnSpc>
              <a:spcBef>
                <a:spcPts val="1800"/>
              </a:spcBef>
              <a:spcAft>
                <a:spcPts val="0"/>
              </a:spcAft>
              <a:buClr>
                <a:schemeClr val="dk1"/>
              </a:buClr>
              <a:buSzPts val="1100"/>
              <a:buFont typeface="Arial"/>
              <a:buNone/>
            </a:pPr>
            <a:r>
              <a:rPr lang="en-US" sz="1900">
                <a:solidFill>
                  <a:schemeClr val="dk1"/>
                </a:solidFill>
                <a:latin typeface="Palatino Linotype"/>
                <a:ea typeface="Palatino Linotype"/>
                <a:cs typeface="Palatino Linotype"/>
                <a:sym typeface="Palatino Linotype"/>
              </a:rPr>
              <a:t>Office of Learning Equity and Academic Recovery (LEAR)</a:t>
            </a:r>
            <a:endParaRPr sz="1900">
              <a:solidFill>
                <a:schemeClr val="dk1"/>
              </a:solidFill>
              <a:latin typeface="Palatino Linotype"/>
              <a:ea typeface="Palatino Linotype"/>
              <a:cs typeface="Palatino Linotype"/>
              <a:sym typeface="Palatino Linotype"/>
            </a:endParaRPr>
          </a:p>
          <a:p>
            <a:pPr marL="0" lvl="0" indent="0" algn="ctr" rtl="0">
              <a:lnSpc>
                <a:spcPct val="108000"/>
              </a:lnSpc>
              <a:spcBef>
                <a:spcPts val="1800"/>
              </a:spcBef>
              <a:spcAft>
                <a:spcPts val="0"/>
              </a:spcAft>
              <a:buClr>
                <a:schemeClr val="dk1"/>
              </a:buClr>
              <a:buSzPts val="1100"/>
              <a:buFont typeface="Arial"/>
              <a:buNone/>
            </a:pPr>
            <a:r>
              <a:rPr lang="en-US" sz="1900">
                <a:solidFill>
                  <a:schemeClr val="dk1"/>
                </a:solidFill>
                <a:latin typeface="Palatino Linotype"/>
                <a:ea typeface="Palatino Linotype"/>
                <a:cs typeface="Palatino Linotype"/>
                <a:sym typeface="Palatino Linotype"/>
              </a:rPr>
              <a:t>Division of Teaching and Learning</a:t>
            </a:r>
            <a:endParaRPr sz="1900">
              <a:solidFill>
                <a:schemeClr val="dk1"/>
              </a:solidFill>
              <a:latin typeface="Palatino Linotype"/>
              <a:ea typeface="Palatino Linotype"/>
              <a:cs typeface="Palatino Linotype"/>
              <a:sym typeface="Palatino Linotype"/>
            </a:endParaRPr>
          </a:p>
          <a:p>
            <a:pPr marL="0" lvl="0" indent="0" algn="l" rtl="0">
              <a:spcBef>
                <a:spcPts val="0"/>
              </a:spcBef>
              <a:spcAft>
                <a:spcPts val="0"/>
              </a:spcAft>
              <a:buNone/>
            </a:pPr>
            <a:endParaRPr sz="44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a:extLst>
            <a:ext uri="{FF2B5EF4-FFF2-40B4-BE49-F238E27FC236}">
              <a16:creationId xmlns:a16="http://schemas.microsoft.com/office/drawing/2014/main" id="{D75979AE-E6A2-BF77-D802-11C6B7951BBA}"/>
            </a:ext>
          </a:extLst>
        </p:cNvPr>
        <p:cNvGrpSpPr/>
        <p:nvPr/>
      </p:nvGrpSpPr>
      <p:grpSpPr>
        <a:xfrm>
          <a:off x="0" y="0"/>
          <a:ext cx="0" cy="0"/>
          <a:chOff x="0" y="0"/>
          <a:chExt cx="0" cy="0"/>
        </a:xfrm>
      </p:grpSpPr>
      <p:sp>
        <p:nvSpPr>
          <p:cNvPr id="132" name="Google Shape;132;p22">
            <a:extLst>
              <a:ext uri="{FF2B5EF4-FFF2-40B4-BE49-F238E27FC236}">
                <a16:creationId xmlns:a16="http://schemas.microsoft.com/office/drawing/2014/main" id="{890A2402-32EA-D38C-89DD-366A0BA8ED42}"/>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000" dirty="0"/>
              <a:t>Evidence-Based Literacy Instruction PLC Series (1 of 6) </a:t>
            </a:r>
            <a:endParaRPr sz="3000" dirty="0"/>
          </a:p>
        </p:txBody>
      </p:sp>
      <p:pic>
        <p:nvPicPr>
          <p:cNvPr id="127" name="Google Shape;127;p22" descr="Scarborough's Reading Rope with an arrow point from left to right and the text &quot;Over time&quot;. All other content is in the text version on the next slide. ">
            <a:extLst>
              <a:ext uri="{FF2B5EF4-FFF2-40B4-BE49-F238E27FC236}">
                <a16:creationId xmlns:a16="http://schemas.microsoft.com/office/drawing/2014/main" id="{EAC547EB-AA89-40B8-529C-DB4096D7137A}"/>
              </a:ext>
            </a:extLst>
          </p:cNvPr>
          <p:cNvPicPr preferRelativeResize="0"/>
          <p:nvPr/>
        </p:nvPicPr>
        <p:blipFill rotWithShape="1">
          <a:blip r:embed="rId4">
            <a:alphaModFix/>
          </a:blip>
          <a:srcRect/>
          <a:stretch/>
        </p:blipFill>
        <p:spPr>
          <a:xfrm>
            <a:off x="1925000" y="1338572"/>
            <a:ext cx="8342000" cy="4578452"/>
          </a:xfrm>
          <a:prstGeom prst="rect">
            <a:avLst/>
          </a:prstGeom>
          <a:noFill/>
          <a:ln>
            <a:noFill/>
          </a:ln>
        </p:spPr>
      </p:pic>
      <p:sp>
        <p:nvSpPr>
          <p:cNvPr id="129" name="Google Shape;129;p22">
            <a:extLst>
              <a:ext uri="{FF2B5EF4-FFF2-40B4-BE49-F238E27FC236}">
                <a16:creationId xmlns:a16="http://schemas.microsoft.com/office/drawing/2014/main" id="{A27FAA9E-4C89-0108-5520-B967D96BAF32}"/>
              </a:ext>
              <a:ext uri="{C183D7F6-B498-43B3-948B-1728B52AA6E4}">
                <adec:decorative xmlns:adec="http://schemas.microsoft.com/office/drawing/2017/decorative" val="1"/>
              </a:ext>
            </a:extLst>
          </p:cNvPr>
          <p:cNvSpPr/>
          <p:nvPr/>
        </p:nvSpPr>
        <p:spPr>
          <a:xfrm>
            <a:off x="797000" y="2632000"/>
            <a:ext cx="945300" cy="747600"/>
          </a:xfrm>
          <a:prstGeom prst="rightArrow">
            <a:avLst>
              <a:gd name="adj1" fmla="val 50000"/>
              <a:gd name="adj2" fmla="val 50000"/>
            </a:avLst>
          </a:prstGeom>
          <a:solidFill>
            <a:srgbClr val="3D85C6"/>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28" name="Google Shape;128;p22">
            <a:extLst>
              <a:ext uri="{FF2B5EF4-FFF2-40B4-BE49-F238E27FC236}">
                <a16:creationId xmlns:a16="http://schemas.microsoft.com/office/drawing/2014/main" id="{BA13DA8B-8C7F-3573-98E1-BAF2F4731D5D}"/>
              </a:ext>
              <a:ext uri="{C183D7F6-B498-43B3-948B-1728B52AA6E4}">
                <adec:decorative xmlns:adec="http://schemas.microsoft.com/office/drawing/2017/decorative" val="1"/>
              </a:ext>
            </a:extLst>
          </p:cNvPr>
          <p:cNvSpPr/>
          <p:nvPr/>
        </p:nvSpPr>
        <p:spPr>
          <a:xfrm>
            <a:off x="797000" y="4782075"/>
            <a:ext cx="945300" cy="747600"/>
          </a:xfrm>
          <a:prstGeom prst="rightArrow">
            <a:avLst>
              <a:gd name="adj1" fmla="val 50000"/>
              <a:gd name="adj2" fmla="val 50000"/>
            </a:avLst>
          </a:prstGeom>
          <a:solidFill>
            <a:srgbClr val="6E2405"/>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cxnSp>
        <p:nvCxnSpPr>
          <p:cNvPr id="130" name="Google Shape;130;p22">
            <a:extLst>
              <a:ext uri="{FF2B5EF4-FFF2-40B4-BE49-F238E27FC236}">
                <a16:creationId xmlns:a16="http://schemas.microsoft.com/office/drawing/2014/main" id="{9D73D91D-EBC2-09CB-42D4-1398E6ECC0DB}"/>
              </a:ext>
              <a:ext uri="{C183D7F6-B498-43B3-948B-1728B52AA6E4}">
                <adec:decorative xmlns:adec="http://schemas.microsoft.com/office/drawing/2017/decorative" val="1"/>
              </a:ext>
            </a:extLst>
          </p:cNvPr>
          <p:cNvCxnSpPr/>
          <p:nvPr/>
        </p:nvCxnSpPr>
        <p:spPr>
          <a:xfrm>
            <a:off x="4355750" y="5840825"/>
            <a:ext cx="5801400" cy="0"/>
          </a:xfrm>
          <a:prstGeom prst="straightConnector1">
            <a:avLst/>
          </a:prstGeom>
          <a:noFill/>
          <a:ln w="38100" cap="flat" cmpd="sng">
            <a:solidFill>
              <a:srgbClr val="FFC000"/>
            </a:solidFill>
            <a:prstDash val="solid"/>
            <a:round/>
            <a:headEnd type="none" w="sm" len="sm"/>
            <a:tailEnd type="stealth" w="med" len="med"/>
          </a:ln>
        </p:spPr>
      </p:cxnSp>
      <p:sp>
        <p:nvSpPr>
          <p:cNvPr id="4" name="Text Placeholder 3">
            <a:extLst>
              <a:ext uri="{FF2B5EF4-FFF2-40B4-BE49-F238E27FC236}">
                <a16:creationId xmlns:a16="http://schemas.microsoft.com/office/drawing/2014/main" id="{333C8295-5EF4-2EB4-7967-E41C090A76F3}"/>
              </a:ext>
            </a:extLst>
          </p:cNvPr>
          <p:cNvSpPr>
            <a:spLocks noGrp="1"/>
          </p:cNvSpPr>
          <p:nvPr>
            <p:ph type="body" idx="3"/>
          </p:nvPr>
        </p:nvSpPr>
        <p:spPr>
          <a:xfrm>
            <a:off x="6849408" y="5517737"/>
            <a:ext cx="1888142" cy="340929"/>
          </a:xfrm>
        </p:spPr>
        <p:txBody>
          <a:bodyPr rIns="91440"/>
          <a:lstStyle/>
          <a:p>
            <a:r>
              <a:rPr lang="en-US" sz="1600" b="1" i="0" u="none" strike="noStrike" cap="none" dirty="0">
                <a:solidFill>
                  <a:srgbClr val="B88C00"/>
                </a:solidFill>
                <a:latin typeface="Montserrat"/>
                <a:ea typeface="Montserrat"/>
                <a:cs typeface="Montserrat"/>
                <a:sym typeface="Montserrat"/>
              </a:rPr>
              <a:t>Over Time</a:t>
            </a:r>
          </a:p>
        </p:txBody>
      </p:sp>
      <p:sp>
        <p:nvSpPr>
          <p:cNvPr id="5" name="Text Placeholder 4">
            <a:extLst>
              <a:ext uri="{FF2B5EF4-FFF2-40B4-BE49-F238E27FC236}">
                <a16:creationId xmlns:a16="http://schemas.microsoft.com/office/drawing/2014/main" id="{880B39F0-5F2F-50EC-95A2-F804111192F4}"/>
              </a:ext>
            </a:extLst>
          </p:cNvPr>
          <p:cNvSpPr>
            <a:spLocks noGrp="1"/>
          </p:cNvSpPr>
          <p:nvPr>
            <p:ph type="body" idx="4"/>
          </p:nvPr>
        </p:nvSpPr>
        <p:spPr>
          <a:xfrm>
            <a:off x="8355723" y="6141236"/>
            <a:ext cx="2839079" cy="429488"/>
          </a:xfrm>
        </p:spPr>
        <p:txBody>
          <a:bodyPr/>
          <a:lstStyle/>
          <a:p>
            <a:pPr marL="76200" indent="0" algn="r">
              <a:buNone/>
            </a:pPr>
            <a:r>
              <a:rPr lang="en-US" sz="1800" dirty="0">
                <a:solidFill>
                  <a:schemeClr val="bg1"/>
                </a:solidFill>
                <a:latin typeface="Montserrat" panose="00000500000000000000" pitchFamily="2" charset="0"/>
              </a:rPr>
              <a:t>Scarborough, 2001</a:t>
            </a:r>
          </a:p>
        </p:txBody>
      </p:sp>
    </p:spTree>
    <p:extLst>
      <p:ext uri="{BB962C8B-B14F-4D97-AF65-F5344CB8AC3E}">
        <p14:creationId xmlns:p14="http://schemas.microsoft.com/office/powerpoint/2010/main" val="25186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1000"/>
                                        <p:tgtEl>
                                          <p:spTgt spid="129"/>
                                        </p:tgtEl>
                                      </p:cBhvr>
                                    </p:animEffect>
                                  </p:childTnLst>
                                </p:cTn>
                              </p:par>
                              <p:par>
                                <p:cTn id="13" presetID="10" presetClass="exit" presetSubtype="0" fill="hold" nodeType="withEffect">
                                  <p:stCondLst>
                                    <p:cond delay="0"/>
                                  </p:stCondLst>
                                  <p:childTnLst>
                                    <p:animEffect transition="out" filter="fade">
                                      <p:cBhvr>
                                        <p:cTn id="14" dur="1000"/>
                                        <p:tgtEl>
                                          <p:spTgt spid="128"/>
                                        </p:tgtEl>
                                      </p:cBhvr>
                                    </p:animEffect>
                                    <p:set>
                                      <p:cBhvr>
                                        <p:cTn id="15" dur="1" fill="hold">
                                          <p:stCondLst>
                                            <p:cond delay="1000"/>
                                          </p:stCondLst>
                                        </p:cTn>
                                        <p:tgtEl>
                                          <p:spTgt spid="12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1000"/>
                                        <p:tgtEl>
                                          <p:spTgt spid="130"/>
                                        </p:tgtEl>
                                      </p:cBhvr>
                                    </p:animEffect>
                                  </p:childTnLst>
                                </p:cTn>
                              </p:par>
                              <p:par>
                                <p:cTn id="21" presetID="10" presetClass="exit" presetSubtype="0" fill="hold" nodeType="withEffect">
                                  <p:stCondLst>
                                    <p:cond delay="0"/>
                                  </p:stCondLst>
                                  <p:childTnLst>
                                    <p:animEffect transition="out" filter="fade">
                                      <p:cBhvr>
                                        <p:cTn id="22" dur="1000"/>
                                        <p:tgtEl>
                                          <p:spTgt spid="129"/>
                                        </p:tgtEl>
                                      </p:cBhvr>
                                    </p:animEffect>
                                    <p:set>
                                      <p:cBhvr>
                                        <p:cTn id="23" dur="1" fill="hold">
                                          <p:stCondLst>
                                            <p:cond delay="1000"/>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51E9-45B9-2A73-D4EE-62AA0D4A8496}"/>
              </a:ext>
            </a:extLst>
          </p:cNvPr>
          <p:cNvSpPr>
            <a:spLocks noGrp="1"/>
          </p:cNvSpPr>
          <p:nvPr>
            <p:ph type="title"/>
          </p:nvPr>
        </p:nvSpPr>
        <p:spPr/>
        <p:txBody>
          <a:bodyPr/>
          <a:lstStyle/>
          <a:p>
            <a:r>
              <a:rPr lang="en-US" sz="4000" dirty="0"/>
              <a:t>Text version of Scarborough’s Rope</a:t>
            </a:r>
          </a:p>
        </p:txBody>
      </p:sp>
      <p:sp>
        <p:nvSpPr>
          <p:cNvPr id="3" name="Text Placeholder 2">
            <a:extLst>
              <a:ext uri="{FF2B5EF4-FFF2-40B4-BE49-F238E27FC236}">
                <a16:creationId xmlns:a16="http://schemas.microsoft.com/office/drawing/2014/main" id="{BE9E85BA-E5FE-935C-C567-D25E4B178057}"/>
              </a:ext>
            </a:extLst>
          </p:cNvPr>
          <p:cNvSpPr>
            <a:spLocks noGrp="1"/>
          </p:cNvSpPr>
          <p:nvPr>
            <p:ph sz="half" idx="1"/>
          </p:nvPr>
        </p:nvSpPr>
        <p:spPr>
          <a:xfrm>
            <a:off x="185323" y="1079019"/>
            <a:ext cx="3800820" cy="4498057"/>
          </a:xfrm>
        </p:spPr>
        <p:txBody>
          <a:bodyPr>
            <a:normAutofit/>
          </a:bodyPr>
          <a:lstStyle/>
          <a:p>
            <a:pPr marL="0" indent="0">
              <a:spcBef>
                <a:spcPts val="0"/>
              </a:spcBef>
              <a:spcAft>
                <a:spcPts val="1800"/>
              </a:spcAft>
              <a:buNone/>
            </a:pPr>
            <a:r>
              <a:rPr lang="en-US" sz="1800"/>
              <a:t>The many strands that are woven into skilled reading.</a:t>
            </a:r>
          </a:p>
          <a:p>
            <a:pPr marL="0" indent="0">
              <a:buNone/>
            </a:pPr>
            <a:r>
              <a:rPr lang="en-US" sz="1800"/>
              <a:t>The Reading Rope consists of lower and upper strands. The word-recognition strands (phonological awareness, decoding, and sight recognition of familiar words) work together as the reader becomes accurate, fluent, and increasingly automatic with repetition and practice.</a:t>
            </a:r>
          </a:p>
        </p:txBody>
      </p:sp>
      <p:sp>
        <p:nvSpPr>
          <p:cNvPr id="7" name="Content Placeholder 6">
            <a:extLst>
              <a:ext uri="{FF2B5EF4-FFF2-40B4-BE49-F238E27FC236}">
                <a16:creationId xmlns:a16="http://schemas.microsoft.com/office/drawing/2014/main" id="{6B418690-80E1-4903-A658-AA59A22025E2}"/>
              </a:ext>
            </a:extLst>
          </p:cNvPr>
          <p:cNvSpPr>
            <a:spLocks noGrp="1"/>
          </p:cNvSpPr>
          <p:nvPr>
            <p:ph sz="half" idx="13"/>
          </p:nvPr>
        </p:nvSpPr>
        <p:spPr>
          <a:xfrm>
            <a:off x="3547788" y="951602"/>
            <a:ext cx="3800820" cy="5131957"/>
          </a:xfrm>
        </p:spPr>
        <p:txBody>
          <a:bodyPr/>
          <a:lstStyle/>
          <a:p>
            <a:pPr marL="0" indent="0">
              <a:lnSpc>
                <a:spcPct val="100000"/>
              </a:lnSpc>
              <a:spcBef>
                <a:spcPts val="600"/>
              </a:spcBef>
              <a:spcAft>
                <a:spcPts val="600"/>
              </a:spcAft>
              <a:buNone/>
            </a:pPr>
            <a:r>
              <a:rPr lang="en-US" sz="1800" dirty="0"/>
              <a:t>Language Comprehension (Upper Strands):</a:t>
            </a:r>
          </a:p>
          <a:p>
            <a:pPr marL="0" indent="0">
              <a:lnSpc>
                <a:spcPct val="100000"/>
              </a:lnSpc>
              <a:spcBef>
                <a:spcPts val="600"/>
              </a:spcBef>
              <a:buNone/>
            </a:pPr>
            <a:r>
              <a:rPr lang="en-US" sz="1800" dirty="0"/>
              <a:t>Strands include:</a:t>
            </a:r>
          </a:p>
          <a:p>
            <a:pPr marL="285750" indent="-285750">
              <a:lnSpc>
                <a:spcPct val="100000"/>
              </a:lnSpc>
              <a:spcBef>
                <a:spcPts val="600"/>
              </a:spcBef>
              <a:buSzPct val="150000"/>
            </a:pPr>
            <a:r>
              <a:rPr lang="en-US" sz="1800" dirty="0"/>
              <a:t>Background knowledge (facts, concepts, etc.)</a:t>
            </a:r>
          </a:p>
          <a:p>
            <a:pPr marL="285750" indent="-285750">
              <a:lnSpc>
                <a:spcPct val="100000"/>
              </a:lnSpc>
              <a:spcBef>
                <a:spcPts val="600"/>
              </a:spcBef>
              <a:buSzPct val="150000"/>
            </a:pPr>
            <a:r>
              <a:rPr lang="en-US" sz="1800" dirty="0"/>
              <a:t>Vocabulary (breadth, precision, links, etc.)</a:t>
            </a:r>
          </a:p>
          <a:p>
            <a:pPr marL="285750" indent="-285750">
              <a:lnSpc>
                <a:spcPct val="100000"/>
              </a:lnSpc>
              <a:spcBef>
                <a:spcPts val="600"/>
              </a:spcBef>
              <a:buSzPct val="150000"/>
            </a:pPr>
            <a:r>
              <a:rPr lang="en-US" sz="1800" dirty="0"/>
              <a:t>Language structures (syntax, semantics, etc.)</a:t>
            </a:r>
          </a:p>
          <a:p>
            <a:pPr marL="285750" indent="-285750">
              <a:lnSpc>
                <a:spcPct val="100000"/>
              </a:lnSpc>
              <a:spcBef>
                <a:spcPts val="600"/>
              </a:spcBef>
              <a:buSzPct val="150000"/>
            </a:pPr>
            <a:r>
              <a:rPr lang="en-US" sz="1800" dirty="0"/>
              <a:t>Verbal reasoning (inference, metaphor, etc.)</a:t>
            </a:r>
          </a:p>
          <a:p>
            <a:pPr marL="285750" indent="-285750">
              <a:lnSpc>
                <a:spcPct val="100000"/>
              </a:lnSpc>
              <a:spcBef>
                <a:spcPts val="600"/>
              </a:spcBef>
              <a:buSzPct val="150000"/>
            </a:pPr>
            <a:r>
              <a:rPr lang="en-US" sz="1800" dirty="0"/>
              <a:t>Literacy knowledge (print concepts, genres, etc.)</a:t>
            </a:r>
          </a:p>
          <a:p>
            <a:pPr marL="285750" indent="-285750">
              <a:lnSpc>
                <a:spcPct val="100000"/>
              </a:lnSpc>
              <a:spcBef>
                <a:spcPts val="600"/>
              </a:spcBef>
              <a:buSzPct val="150000"/>
            </a:pPr>
            <a:r>
              <a:rPr lang="en-US" sz="1800" dirty="0"/>
              <a:t>Word Recognition (Lower Strands)</a:t>
            </a:r>
          </a:p>
        </p:txBody>
      </p:sp>
      <p:sp>
        <p:nvSpPr>
          <p:cNvPr id="8" name="Content Placeholder 7">
            <a:extLst>
              <a:ext uri="{FF2B5EF4-FFF2-40B4-BE49-F238E27FC236}">
                <a16:creationId xmlns:a16="http://schemas.microsoft.com/office/drawing/2014/main" id="{96985224-C212-3313-121B-482D42A5C0EF}"/>
              </a:ext>
            </a:extLst>
          </p:cNvPr>
          <p:cNvSpPr>
            <a:spLocks noGrp="1"/>
          </p:cNvSpPr>
          <p:nvPr>
            <p:ph sz="half" idx="14"/>
          </p:nvPr>
        </p:nvSpPr>
        <p:spPr>
          <a:xfrm>
            <a:off x="7348608" y="1179970"/>
            <a:ext cx="4658069" cy="5238936"/>
          </a:xfrm>
        </p:spPr>
        <p:txBody>
          <a:bodyPr/>
          <a:lstStyle/>
          <a:p>
            <a:pPr marL="0" indent="0">
              <a:lnSpc>
                <a:spcPct val="100000"/>
              </a:lnSpc>
              <a:spcBef>
                <a:spcPts val="0"/>
              </a:spcBef>
              <a:spcAft>
                <a:spcPts val="1800"/>
              </a:spcAft>
              <a:buNone/>
            </a:pPr>
            <a:r>
              <a:rPr lang="en-US" sz="1800" dirty="0"/>
              <a:t>Strands include:</a:t>
            </a:r>
          </a:p>
          <a:p>
            <a:pPr>
              <a:lnSpc>
                <a:spcPct val="100000"/>
              </a:lnSpc>
              <a:spcBef>
                <a:spcPts val="0"/>
              </a:spcBef>
              <a:spcAft>
                <a:spcPts val="600"/>
              </a:spcAft>
              <a:buSzPct val="150000"/>
            </a:pPr>
            <a:r>
              <a:rPr lang="en-US" sz="1600" dirty="0"/>
              <a:t>Phonological awareness (syllable, phonemes, etc.).</a:t>
            </a:r>
          </a:p>
          <a:p>
            <a:pPr>
              <a:lnSpc>
                <a:spcPct val="100000"/>
              </a:lnSpc>
              <a:spcBef>
                <a:spcPts val="0"/>
              </a:spcBef>
              <a:spcAft>
                <a:spcPts val="600"/>
              </a:spcAft>
              <a:buSzPct val="150000"/>
            </a:pPr>
            <a:r>
              <a:rPr lang="en-US" sz="1600" dirty="0"/>
              <a:t>Decoding (alphabetic principle, spelling-sound correspondences</a:t>
            </a:r>
          </a:p>
          <a:p>
            <a:pPr>
              <a:lnSpc>
                <a:spcPct val="100000"/>
              </a:lnSpc>
              <a:spcBef>
                <a:spcPts val="0"/>
              </a:spcBef>
              <a:spcAft>
                <a:spcPts val="600"/>
              </a:spcAft>
              <a:buSzPct val="150000"/>
            </a:pPr>
            <a:r>
              <a:rPr lang="en-US" sz="1600" dirty="0"/>
              <a:t>Sight recognition (of familiar words).</a:t>
            </a:r>
          </a:p>
          <a:p>
            <a:pPr>
              <a:lnSpc>
                <a:spcPct val="100000"/>
              </a:lnSpc>
              <a:spcBef>
                <a:spcPts val="0"/>
              </a:spcBef>
              <a:spcAft>
                <a:spcPts val="600"/>
              </a:spcAft>
              <a:buSzPct val="150000"/>
            </a:pPr>
            <a:r>
              <a:rPr lang="en-US" sz="1600" dirty="0"/>
              <a:t>Skilled Reading:</a:t>
            </a:r>
          </a:p>
          <a:p>
            <a:pPr marL="0" indent="0">
              <a:lnSpc>
                <a:spcPct val="100000"/>
              </a:lnSpc>
              <a:spcBef>
                <a:spcPts val="0"/>
              </a:spcBef>
              <a:spcAft>
                <a:spcPts val="600"/>
              </a:spcAft>
              <a:buNone/>
            </a:pPr>
            <a:r>
              <a:rPr lang="en-US" sz="1600" dirty="0"/>
              <a:t>Language comprehension becomes increasingly strategic and word recognition becomes increasingly automatic in the progression to becoming a skilled reader. </a:t>
            </a:r>
          </a:p>
          <a:p>
            <a:pPr marL="0" indent="0">
              <a:lnSpc>
                <a:spcPct val="100000"/>
              </a:lnSpc>
              <a:spcBef>
                <a:spcPts val="0"/>
              </a:spcBef>
              <a:spcAft>
                <a:spcPts val="600"/>
              </a:spcAft>
              <a:buNone/>
            </a:pPr>
            <a:r>
              <a:rPr lang="en-US" sz="1600" dirty="0"/>
              <a:t>A skilled reader displays fluent execution and coordination of word recognition and text comprehension.</a:t>
            </a:r>
          </a:p>
        </p:txBody>
      </p:sp>
      <p:sp>
        <p:nvSpPr>
          <p:cNvPr id="4" name="Slide Number Placeholder 3">
            <a:extLst>
              <a:ext uri="{FF2B5EF4-FFF2-40B4-BE49-F238E27FC236}">
                <a16:creationId xmlns:a16="http://schemas.microsoft.com/office/drawing/2014/main" id="{3ACBC55F-D47A-6578-E374-5732FE335FD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A3D1C70C-36A2-44FC-A083-98959550CFF4}" type="slidenum">
              <a:rPr kumimoji="0" lang="en-US" sz="1400" b="0" i="0" u="none" strike="noStrike" kern="0" cap="none" spc="0" normalizeH="0" baseline="0" noProof="0" smtClean="0">
                <a:ln>
                  <a:noFill/>
                </a:ln>
                <a:solidFill>
                  <a:srgbClr val="FFFFFF"/>
                </a:solidFill>
                <a:effectLst/>
                <a:uLnTx/>
                <a:uFillTx/>
                <a:latin typeface="Palatino Linotype"/>
                <a:sym typeface="Palatino Linotype"/>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lang="en-US" sz="1400" b="0" i="0" u="none" strike="noStrike" kern="0" cap="none" spc="0" normalizeH="0" baseline="0" noProof="0">
              <a:ln>
                <a:noFill/>
              </a:ln>
              <a:solidFill>
                <a:srgbClr val="FFFFFF"/>
              </a:solidFill>
              <a:effectLst/>
              <a:uLnTx/>
              <a:uFillTx/>
              <a:latin typeface="Palatino Linotype"/>
              <a:sym typeface="Palatino Linotype"/>
            </a:endParaRPr>
          </a:p>
        </p:txBody>
      </p:sp>
    </p:spTree>
    <p:extLst>
      <p:ext uri="{BB962C8B-B14F-4D97-AF65-F5344CB8AC3E}">
        <p14:creationId xmlns:p14="http://schemas.microsoft.com/office/powerpoint/2010/main" val="28235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1EDD3CE9-C9BF-2C5E-5191-900D00CFF3A5}"/>
            </a:ext>
          </a:extLst>
        </p:cNvPr>
        <p:cNvGrpSpPr/>
        <p:nvPr/>
      </p:nvGrpSpPr>
      <p:grpSpPr>
        <a:xfrm>
          <a:off x="0" y="0"/>
          <a:ext cx="0" cy="0"/>
          <a:chOff x="0" y="0"/>
          <a:chExt cx="0" cy="0"/>
        </a:xfrm>
      </p:grpSpPr>
      <p:sp>
        <p:nvSpPr>
          <p:cNvPr id="280" name="Google Shape;280;p45">
            <a:extLst>
              <a:ext uri="{FF2B5EF4-FFF2-40B4-BE49-F238E27FC236}">
                <a16:creationId xmlns:a16="http://schemas.microsoft.com/office/drawing/2014/main" id="{858DE208-E69C-8FE3-C54D-21FCF3A01D3C}"/>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Evidence-Based Literacy Instruction PLC Series (2 of 6) </a:t>
            </a:r>
            <a:endParaRPr sz="3000" dirty="0"/>
          </a:p>
        </p:txBody>
      </p:sp>
      <p:sp>
        <p:nvSpPr>
          <p:cNvPr id="3" name="Text Placeholder 2">
            <a:extLst>
              <a:ext uri="{FF2B5EF4-FFF2-40B4-BE49-F238E27FC236}">
                <a16:creationId xmlns:a16="http://schemas.microsoft.com/office/drawing/2014/main" id="{B41F77B6-7175-C9E9-F93C-DDE848B5D5BF}"/>
              </a:ext>
            </a:extLst>
          </p:cNvPr>
          <p:cNvSpPr>
            <a:spLocks noGrp="1"/>
          </p:cNvSpPr>
          <p:nvPr>
            <p:ph type="body" idx="1"/>
          </p:nvPr>
        </p:nvSpPr>
        <p:spPr>
          <a:xfrm>
            <a:off x="108877" y="987372"/>
            <a:ext cx="10837805" cy="678134"/>
          </a:xfrm>
        </p:spPr>
        <p:txBody>
          <a:bodyPr/>
          <a:lstStyle/>
          <a:p>
            <a:pPr marL="50800" indent="0">
              <a:buNone/>
            </a:pPr>
            <a:r>
              <a:rPr lang="en-US" sz="2400" b="1" dirty="0">
                <a:latin typeface="+mj-lt"/>
              </a:rPr>
              <a:t>The many strands that are woven into skilled reading</a:t>
            </a:r>
          </a:p>
        </p:txBody>
      </p:sp>
      <p:sp>
        <p:nvSpPr>
          <p:cNvPr id="6" name="Content Placeholder 5">
            <a:extLst>
              <a:ext uri="{FF2B5EF4-FFF2-40B4-BE49-F238E27FC236}">
                <a16:creationId xmlns:a16="http://schemas.microsoft.com/office/drawing/2014/main" id="{ED88B2EF-6DB5-9516-3239-617AF00E4F2F}"/>
              </a:ext>
            </a:extLst>
          </p:cNvPr>
          <p:cNvSpPr>
            <a:spLocks noGrp="1"/>
          </p:cNvSpPr>
          <p:nvPr>
            <p:ph sz="quarter" idx="13"/>
          </p:nvPr>
        </p:nvSpPr>
        <p:spPr>
          <a:xfrm>
            <a:off x="2365036" y="1572912"/>
            <a:ext cx="3423012" cy="2406818"/>
          </a:xfrm>
        </p:spPr>
        <p:txBody>
          <a:bodyPr rIns="91440">
            <a:noAutofit/>
          </a:bodyPr>
          <a:lstStyle/>
          <a:p>
            <a:pPr marL="0" indent="0">
              <a:lnSpc>
                <a:spcPct val="100000"/>
              </a:lnSpc>
              <a:spcBef>
                <a:spcPts val="600"/>
              </a:spcBef>
              <a:spcAft>
                <a:spcPts val="600"/>
              </a:spcAft>
              <a:buNone/>
            </a:pPr>
            <a:r>
              <a:rPr lang="en-US" sz="1300" b="1" dirty="0">
                <a:latin typeface="+mj-lt"/>
              </a:rPr>
              <a:t>Language Comprehension </a:t>
            </a:r>
          </a:p>
          <a:p>
            <a:pPr marL="0" indent="0">
              <a:lnSpc>
                <a:spcPct val="100000"/>
              </a:lnSpc>
              <a:spcBef>
                <a:spcPts val="600"/>
              </a:spcBef>
              <a:spcAft>
                <a:spcPts val="600"/>
              </a:spcAft>
              <a:buNone/>
            </a:pPr>
            <a:r>
              <a:rPr lang="en-US" sz="1300" dirty="0">
                <a:latin typeface="+mj-lt"/>
              </a:rPr>
              <a:t>Background knowledge (facts, concepts, etc.)</a:t>
            </a:r>
          </a:p>
          <a:p>
            <a:pPr marL="0" indent="0">
              <a:lnSpc>
                <a:spcPct val="100000"/>
              </a:lnSpc>
              <a:spcBef>
                <a:spcPts val="0"/>
              </a:spcBef>
              <a:spcAft>
                <a:spcPts val="600"/>
              </a:spcAft>
              <a:buNone/>
            </a:pPr>
            <a:r>
              <a:rPr lang="en-US" sz="1300" dirty="0">
                <a:latin typeface="+mj-lt"/>
              </a:rPr>
              <a:t>Vocabulary (breadth, precision, links, etc.)</a:t>
            </a:r>
          </a:p>
          <a:p>
            <a:pPr marL="0" indent="0">
              <a:lnSpc>
                <a:spcPct val="100000"/>
              </a:lnSpc>
              <a:spcBef>
                <a:spcPts val="0"/>
              </a:spcBef>
              <a:spcAft>
                <a:spcPts val="600"/>
              </a:spcAft>
              <a:buNone/>
            </a:pPr>
            <a:r>
              <a:rPr lang="en-US" sz="1300" dirty="0">
                <a:latin typeface="+mj-lt"/>
              </a:rPr>
              <a:t>Language structures (syntax, semantics, etc.)</a:t>
            </a:r>
          </a:p>
          <a:p>
            <a:pPr marL="0" indent="0">
              <a:lnSpc>
                <a:spcPct val="100000"/>
              </a:lnSpc>
              <a:spcBef>
                <a:spcPts val="0"/>
              </a:spcBef>
              <a:spcAft>
                <a:spcPts val="600"/>
              </a:spcAft>
              <a:buNone/>
            </a:pPr>
            <a:r>
              <a:rPr lang="en-US" sz="1300" dirty="0">
                <a:latin typeface="+mj-lt"/>
              </a:rPr>
              <a:t>Verbal reasoning (inference, metaphor, etc.</a:t>
            </a:r>
          </a:p>
          <a:p>
            <a:pPr marL="0" indent="0">
              <a:lnSpc>
                <a:spcPct val="100000"/>
              </a:lnSpc>
              <a:spcBef>
                <a:spcPts val="0"/>
              </a:spcBef>
              <a:spcAft>
                <a:spcPts val="600"/>
              </a:spcAft>
              <a:buNone/>
            </a:pPr>
            <a:r>
              <a:rPr lang="en-US" sz="1300" dirty="0">
                <a:latin typeface="+mj-lt"/>
              </a:rPr>
              <a:t>Literacy knowledge (print concepts, genres, etc.)</a:t>
            </a:r>
          </a:p>
        </p:txBody>
      </p:sp>
      <p:sp>
        <p:nvSpPr>
          <p:cNvPr id="7" name="Content Placeholder 6">
            <a:extLst>
              <a:ext uri="{FF2B5EF4-FFF2-40B4-BE49-F238E27FC236}">
                <a16:creationId xmlns:a16="http://schemas.microsoft.com/office/drawing/2014/main" id="{F33ED831-2C00-8479-EE09-77F2983E3B8C}"/>
              </a:ext>
            </a:extLst>
          </p:cNvPr>
          <p:cNvSpPr>
            <a:spLocks noGrp="1"/>
          </p:cNvSpPr>
          <p:nvPr>
            <p:ph sz="quarter" idx="14"/>
          </p:nvPr>
        </p:nvSpPr>
        <p:spPr>
          <a:xfrm>
            <a:off x="2365036" y="3979730"/>
            <a:ext cx="3423012" cy="1672121"/>
          </a:xfrm>
          <a:solidFill>
            <a:srgbClr val="FFCCCC"/>
          </a:solidFill>
        </p:spPr>
        <p:txBody>
          <a:bodyPr rIns="91440">
            <a:normAutofit/>
          </a:bodyPr>
          <a:lstStyle/>
          <a:p>
            <a:pPr marL="0" indent="0">
              <a:buNone/>
            </a:pPr>
            <a:r>
              <a:rPr lang="en-US" sz="1300" b="1" dirty="0">
                <a:latin typeface="+mj-lt"/>
              </a:rPr>
              <a:t>Word Recognition </a:t>
            </a:r>
          </a:p>
          <a:p>
            <a:pPr marL="0" indent="-640080">
              <a:lnSpc>
                <a:spcPct val="100000"/>
              </a:lnSpc>
              <a:spcBef>
                <a:spcPts val="0"/>
              </a:spcBef>
              <a:spcAft>
                <a:spcPts val="600"/>
              </a:spcAft>
              <a:buSzPct val="150000"/>
              <a:buNone/>
            </a:pPr>
            <a:r>
              <a:rPr lang="en-US" sz="1300" dirty="0">
                <a:latin typeface="+mn-lt"/>
              </a:rPr>
              <a:t>Phonological awareness (syllable, phonemes, etc.).</a:t>
            </a:r>
          </a:p>
          <a:p>
            <a:pPr marL="0" indent="-640080">
              <a:lnSpc>
                <a:spcPct val="100000"/>
              </a:lnSpc>
              <a:spcBef>
                <a:spcPts val="0"/>
              </a:spcBef>
              <a:spcAft>
                <a:spcPts val="600"/>
              </a:spcAft>
              <a:buSzPct val="150000"/>
              <a:buNone/>
            </a:pPr>
            <a:r>
              <a:rPr lang="en-US" sz="1300" dirty="0">
                <a:latin typeface="+mn-lt"/>
              </a:rPr>
              <a:t>Decoding (alphabetic principle, spelling-sound correspondences</a:t>
            </a:r>
          </a:p>
          <a:p>
            <a:pPr marL="0" indent="-640080">
              <a:lnSpc>
                <a:spcPct val="100000"/>
              </a:lnSpc>
              <a:spcBef>
                <a:spcPts val="0"/>
              </a:spcBef>
              <a:spcAft>
                <a:spcPts val="600"/>
              </a:spcAft>
              <a:buSzPct val="150000"/>
              <a:buNone/>
            </a:pPr>
            <a:r>
              <a:rPr lang="en-US" sz="1300" dirty="0">
                <a:latin typeface="+mn-lt"/>
              </a:rPr>
              <a:t>Sight recognition (of familiar words).</a:t>
            </a:r>
          </a:p>
        </p:txBody>
      </p:sp>
      <p:pic>
        <p:nvPicPr>
          <p:cNvPr id="17" name="Content Placeholder 16" descr="Scarborough's reading Rope with Increasingly Automatic highlighted. Arrows pointing to the word recognition box,">
            <a:extLst>
              <a:ext uri="{FF2B5EF4-FFF2-40B4-BE49-F238E27FC236}">
                <a16:creationId xmlns:a16="http://schemas.microsoft.com/office/drawing/2014/main" id="{D58B5697-610D-312F-AB71-19C9DAE994FA}"/>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5831633" y="1794656"/>
            <a:ext cx="6101240" cy="3771851"/>
          </a:xfrm>
        </p:spPr>
      </p:pic>
      <p:sp>
        <p:nvSpPr>
          <p:cNvPr id="11" name="Content Placeholder 10">
            <a:extLst>
              <a:ext uri="{FF2B5EF4-FFF2-40B4-BE49-F238E27FC236}">
                <a16:creationId xmlns:a16="http://schemas.microsoft.com/office/drawing/2014/main" id="{B96ED8A7-94D8-DAAE-1B85-12B3C3A866A5}"/>
              </a:ext>
            </a:extLst>
          </p:cNvPr>
          <p:cNvSpPr>
            <a:spLocks noGrp="1"/>
          </p:cNvSpPr>
          <p:nvPr>
            <p:ph sz="quarter" idx="18"/>
          </p:nvPr>
        </p:nvSpPr>
        <p:spPr>
          <a:xfrm>
            <a:off x="8877300" y="6210186"/>
            <a:ext cx="2136775" cy="459146"/>
          </a:xfrm>
        </p:spPr>
        <p:txBody>
          <a:bodyPr rIns="91440">
            <a:normAutofit fontScale="85000" lnSpcReduction="10000"/>
          </a:bodyPr>
          <a:lstStyle/>
          <a:p>
            <a:pPr marL="0" indent="0" algn="r">
              <a:buNone/>
            </a:pPr>
            <a:r>
              <a:rPr lang="en-US" sz="1800" dirty="0">
                <a:solidFill>
                  <a:schemeClr val="bg1"/>
                </a:solidFill>
                <a:latin typeface="Montserrat" panose="00000500000000000000" pitchFamily="2" charset="0"/>
              </a:rPr>
              <a:t>Scarborough, 2001</a:t>
            </a:r>
          </a:p>
        </p:txBody>
      </p:sp>
      <p:sp>
        <p:nvSpPr>
          <p:cNvPr id="2" name="Slide Number Placeholder 1">
            <a:extLst>
              <a:ext uri="{FF2B5EF4-FFF2-40B4-BE49-F238E27FC236}">
                <a16:creationId xmlns:a16="http://schemas.microsoft.com/office/drawing/2014/main" id="{2EBEC337-DEC8-67BA-0756-8427A9AD0E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4" name="Google Shape;141;p23">
            <a:extLst>
              <a:ext uri="{FF2B5EF4-FFF2-40B4-BE49-F238E27FC236}">
                <a16:creationId xmlns:a16="http://schemas.microsoft.com/office/drawing/2014/main" id="{E29E8070-63DD-441B-E068-A778EB50A043}"/>
              </a:ext>
              <a:ext uri="{C183D7F6-B498-43B3-948B-1728B52AA6E4}">
                <adec:decorative xmlns:adec="http://schemas.microsoft.com/office/drawing/2017/decorative" val="1"/>
              </a:ext>
            </a:extLst>
          </p:cNvPr>
          <p:cNvSpPr/>
          <p:nvPr/>
        </p:nvSpPr>
        <p:spPr>
          <a:xfrm>
            <a:off x="1623736" y="4375051"/>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5" name="Google Shape;142;p23">
            <a:extLst>
              <a:ext uri="{FF2B5EF4-FFF2-40B4-BE49-F238E27FC236}">
                <a16:creationId xmlns:a16="http://schemas.microsoft.com/office/drawing/2014/main" id="{97437276-B205-37AE-19E0-D0685CFFB8DF}"/>
              </a:ext>
              <a:ext uri="{C183D7F6-B498-43B3-948B-1728B52AA6E4}">
                <adec:decorative xmlns:adec="http://schemas.microsoft.com/office/drawing/2017/decorative" val="1"/>
              </a:ext>
            </a:extLst>
          </p:cNvPr>
          <p:cNvSpPr/>
          <p:nvPr/>
        </p:nvSpPr>
        <p:spPr>
          <a:xfrm>
            <a:off x="1623736" y="4841029"/>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8" name="Google Shape;143;p23">
            <a:extLst>
              <a:ext uri="{FF2B5EF4-FFF2-40B4-BE49-F238E27FC236}">
                <a16:creationId xmlns:a16="http://schemas.microsoft.com/office/drawing/2014/main" id="{D1747749-EA0F-5940-FE89-B239ED530C92}"/>
              </a:ext>
              <a:ext uri="{C183D7F6-B498-43B3-948B-1728B52AA6E4}">
                <adec:decorative xmlns:adec="http://schemas.microsoft.com/office/drawing/2017/decorative" val="1"/>
              </a:ext>
            </a:extLst>
          </p:cNvPr>
          <p:cNvSpPr/>
          <p:nvPr/>
        </p:nvSpPr>
        <p:spPr>
          <a:xfrm>
            <a:off x="1623736" y="5307007"/>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7437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p:tgtEl>
                                          <p:spTgt spid="5"/>
                                        </p:tgtEl>
                                        <p:attrNameLst>
                                          <p:attrName>ppt_x</p:attrName>
                                        </p:attrNameLst>
                                      </p:cBhvr>
                                      <p:tavLst>
                                        <p:tav tm="0">
                                          <p:val>
                                            <p:strVal val="#ppt_x-1"/>
                                          </p:val>
                                        </p:tav>
                                        <p:tav tm="100000">
                                          <p:val>
                                            <p:strVal val="#ppt_x"/>
                                          </p:val>
                                        </p:tav>
                                      </p:tavLst>
                                    </p:anim>
                                  </p:childTnLst>
                                </p:cTn>
                              </p:par>
                              <p:par>
                                <p:cTn id="13" presetID="10" presetClass="exit" presetSubtype="0" fill="hold" nodeType="withEffect">
                                  <p:stCondLst>
                                    <p:cond delay="0"/>
                                  </p:stCondLst>
                                  <p:childTnLst>
                                    <p:animEffect transition="out" filter="fade">
                                      <p:cBhvr>
                                        <p:cTn id="14" dur="1000"/>
                                        <p:tgtEl>
                                          <p:spTgt spid="4"/>
                                        </p:tgtEl>
                                      </p:cBhvr>
                                    </p:animEffect>
                                    <p:set>
                                      <p:cBhvr>
                                        <p:cTn id="15" dur="1" fill="hold">
                                          <p:stCondLst>
                                            <p:cond delay="1000"/>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p:tgtEl>
                                          <p:spTgt spid="8"/>
                                        </p:tgtEl>
                                        <p:attrNameLst>
                                          <p:attrName>ppt_x</p:attrName>
                                        </p:attrNameLst>
                                      </p:cBhvr>
                                      <p:tavLst>
                                        <p:tav tm="0">
                                          <p:val>
                                            <p:strVal val="#ppt_x-1"/>
                                          </p:val>
                                        </p:tav>
                                        <p:tav tm="100000">
                                          <p:val>
                                            <p:strVal val="#ppt_x"/>
                                          </p:val>
                                        </p:tav>
                                      </p:tavLst>
                                    </p:anim>
                                  </p:childTnLst>
                                </p:cTn>
                              </p:par>
                              <p:par>
                                <p:cTn id="21" presetID="10" presetClass="exit" presetSubtype="0" fill="hold" nodeType="withEffect">
                                  <p:stCondLst>
                                    <p:cond delay="0"/>
                                  </p:stCondLst>
                                  <p:childTnLst>
                                    <p:animEffect transition="out" filter="fade">
                                      <p:cBhvr>
                                        <p:cTn id="22" dur="1000"/>
                                        <p:tgtEl>
                                          <p:spTgt spid="5"/>
                                        </p:tgtEl>
                                      </p:cBhvr>
                                    </p:animEffect>
                                    <p:set>
                                      <p:cBhvr>
                                        <p:cTn id="23" dur="1" fill="hold">
                                          <p:stCondLst>
                                            <p:cond delay="100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70B6827C-7A39-2CEA-387B-3EADA5960EB8}"/>
            </a:ext>
          </a:extLst>
        </p:cNvPr>
        <p:cNvGrpSpPr/>
        <p:nvPr/>
      </p:nvGrpSpPr>
      <p:grpSpPr>
        <a:xfrm>
          <a:off x="0" y="0"/>
          <a:ext cx="0" cy="0"/>
          <a:chOff x="0" y="0"/>
          <a:chExt cx="0" cy="0"/>
        </a:xfrm>
      </p:grpSpPr>
      <p:sp>
        <p:nvSpPr>
          <p:cNvPr id="280" name="Google Shape;280;p45">
            <a:extLst>
              <a:ext uri="{FF2B5EF4-FFF2-40B4-BE49-F238E27FC236}">
                <a16:creationId xmlns:a16="http://schemas.microsoft.com/office/drawing/2014/main" id="{90801723-9E86-8EC3-3D06-65DC9E471A4D}"/>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Evidence-Based Literacy Instruction PLC Series (3 of 6) </a:t>
            </a:r>
            <a:endParaRPr sz="3000" dirty="0"/>
          </a:p>
        </p:txBody>
      </p:sp>
      <p:sp>
        <p:nvSpPr>
          <p:cNvPr id="3" name="Text Placeholder 2">
            <a:extLst>
              <a:ext uri="{FF2B5EF4-FFF2-40B4-BE49-F238E27FC236}">
                <a16:creationId xmlns:a16="http://schemas.microsoft.com/office/drawing/2014/main" id="{D52619F6-179B-A881-D974-DCD8CE4F64C3}"/>
              </a:ext>
            </a:extLst>
          </p:cNvPr>
          <p:cNvSpPr>
            <a:spLocks noGrp="1"/>
          </p:cNvSpPr>
          <p:nvPr>
            <p:ph type="body" idx="1"/>
          </p:nvPr>
        </p:nvSpPr>
        <p:spPr>
          <a:xfrm>
            <a:off x="108877" y="987372"/>
            <a:ext cx="10837805" cy="678134"/>
          </a:xfrm>
        </p:spPr>
        <p:txBody>
          <a:bodyPr/>
          <a:lstStyle/>
          <a:p>
            <a:pPr marL="50800" indent="0">
              <a:buNone/>
            </a:pPr>
            <a:r>
              <a:rPr lang="en-US" sz="2400" b="1" dirty="0">
                <a:latin typeface="+mj-lt"/>
              </a:rPr>
              <a:t>The many strands that are woven into skilled reading</a:t>
            </a:r>
          </a:p>
        </p:txBody>
      </p:sp>
      <p:sp>
        <p:nvSpPr>
          <p:cNvPr id="6" name="Content Placeholder 5">
            <a:extLst>
              <a:ext uri="{FF2B5EF4-FFF2-40B4-BE49-F238E27FC236}">
                <a16:creationId xmlns:a16="http://schemas.microsoft.com/office/drawing/2014/main" id="{BACDC498-AAF8-8E0E-A078-8D660937BCB0}"/>
              </a:ext>
            </a:extLst>
          </p:cNvPr>
          <p:cNvSpPr>
            <a:spLocks noGrp="1"/>
          </p:cNvSpPr>
          <p:nvPr>
            <p:ph sz="quarter" idx="13"/>
          </p:nvPr>
        </p:nvSpPr>
        <p:spPr>
          <a:xfrm>
            <a:off x="1839074" y="1665506"/>
            <a:ext cx="3948974" cy="2064140"/>
          </a:xfrm>
          <a:solidFill>
            <a:srgbClr val="3D85C6"/>
          </a:solidFill>
        </p:spPr>
        <p:txBody>
          <a:bodyPr rIns="91440">
            <a:noAutofit/>
          </a:bodyPr>
          <a:lstStyle/>
          <a:p>
            <a:pPr marL="0" indent="0">
              <a:lnSpc>
                <a:spcPct val="100000"/>
              </a:lnSpc>
              <a:spcBef>
                <a:spcPts val="600"/>
              </a:spcBef>
              <a:spcAft>
                <a:spcPts val="900"/>
              </a:spcAft>
              <a:buNone/>
            </a:pPr>
            <a:r>
              <a:rPr lang="en-US" sz="1300" b="1" dirty="0">
                <a:latin typeface="+mj-lt"/>
              </a:rPr>
              <a:t>Language Comprehension </a:t>
            </a:r>
          </a:p>
          <a:p>
            <a:pPr marL="0" indent="0">
              <a:lnSpc>
                <a:spcPct val="100000"/>
              </a:lnSpc>
              <a:spcBef>
                <a:spcPts val="600"/>
              </a:spcBef>
              <a:spcAft>
                <a:spcPts val="900"/>
              </a:spcAft>
              <a:buNone/>
            </a:pPr>
            <a:r>
              <a:rPr lang="en-US" sz="1300" dirty="0">
                <a:latin typeface="+mj-lt"/>
              </a:rPr>
              <a:t>Background knowledge (facts, concepts, etc.)</a:t>
            </a:r>
          </a:p>
          <a:p>
            <a:pPr marL="0" indent="0">
              <a:lnSpc>
                <a:spcPct val="100000"/>
              </a:lnSpc>
              <a:spcBef>
                <a:spcPts val="0"/>
              </a:spcBef>
              <a:spcAft>
                <a:spcPts val="900"/>
              </a:spcAft>
              <a:buNone/>
            </a:pPr>
            <a:r>
              <a:rPr lang="en-US" sz="1300" dirty="0">
                <a:latin typeface="+mj-lt"/>
              </a:rPr>
              <a:t>Vocabulary (breadth, precision, links, etc.)</a:t>
            </a:r>
          </a:p>
          <a:p>
            <a:pPr marL="0" indent="0">
              <a:lnSpc>
                <a:spcPct val="100000"/>
              </a:lnSpc>
              <a:spcBef>
                <a:spcPts val="0"/>
              </a:spcBef>
              <a:spcAft>
                <a:spcPts val="900"/>
              </a:spcAft>
              <a:buNone/>
            </a:pPr>
            <a:r>
              <a:rPr lang="en-US" sz="1300" dirty="0">
                <a:latin typeface="+mj-lt"/>
              </a:rPr>
              <a:t>Language structures (syntax, semantics, etc.)</a:t>
            </a:r>
          </a:p>
          <a:p>
            <a:pPr marL="0" indent="0">
              <a:lnSpc>
                <a:spcPct val="100000"/>
              </a:lnSpc>
              <a:spcBef>
                <a:spcPts val="0"/>
              </a:spcBef>
              <a:spcAft>
                <a:spcPts val="900"/>
              </a:spcAft>
              <a:buNone/>
            </a:pPr>
            <a:r>
              <a:rPr lang="en-US" sz="1300" dirty="0">
                <a:latin typeface="+mj-lt"/>
              </a:rPr>
              <a:t>Verbal reasoning (inference, metaphor, etc.</a:t>
            </a:r>
          </a:p>
          <a:p>
            <a:pPr marL="0" indent="0">
              <a:lnSpc>
                <a:spcPct val="100000"/>
              </a:lnSpc>
              <a:spcBef>
                <a:spcPts val="0"/>
              </a:spcBef>
              <a:spcAft>
                <a:spcPts val="900"/>
              </a:spcAft>
              <a:buNone/>
            </a:pPr>
            <a:r>
              <a:rPr lang="en-US" sz="1300" dirty="0">
                <a:latin typeface="+mj-lt"/>
              </a:rPr>
              <a:t>Literacy knowledge (print concepts, genres, etc.)</a:t>
            </a:r>
          </a:p>
        </p:txBody>
      </p:sp>
      <p:sp>
        <p:nvSpPr>
          <p:cNvPr id="7" name="Content Placeholder 6">
            <a:extLst>
              <a:ext uri="{FF2B5EF4-FFF2-40B4-BE49-F238E27FC236}">
                <a16:creationId xmlns:a16="http://schemas.microsoft.com/office/drawing/2014/main" id="{7F82B59C-2175-7510-0020-489C85D98402}"/>
              </a:ext>
            </a:extLst>
          </p:cNvPr>
          <p:cNvSpPr>
            <a:spLocks noGrp="1"/>
          </p:cNvSpPr>
          <p:nvPr>
            <p:ph sz="quarter" idx="14"/>
          </p:nvPr>
        </p:nvSpPr>
        <p:spPr>
          <a:xfrm>
            <a:off x="1839074" y="3979730"/>
            <a:ext cx="3948974" cy="1672121"/>
          </a:xfrm>
          <a:noFill/>
        </p:spPr>
        <p:txBody>
          <a:bodyPr rIns="91440">
            <a:normAutofit/>
          </a:bodyPr>
          <a:lstStyle/>
          <a:p>
            <a:pPr marL="0" indent="0">
              <a:buNone/>
            </a:pPr>
            <a:r>
              <a:rPr lang="en-US" sz="1300" b="1" dirty="0">
                <a:latin typeface="+mj-lt"/>
              </a:rPr>
              <a:t>Word Recognition </a:t>
            </a:r>
          </a:p>
          <a:p>
            <a:pPr marL="0" indent="-640080">
              <a:lnSpc>
                <a:spcPct val="100000"/>
              </a:lnSpc>
              <a:spcBef>
                <a:spcPts val="0"/>
              </a:spcBef>
              <a:spcAft>
                <a:spcPts val="600"/>
              </a:spcAft>
              <a:buSzPct val="150000"/>
              <a:buNone/>
            </a:pPr>
            <a:r>
              <a:rPr lang="en-US" sz="1300" dirty="0">
                <a:latin typeface="+mn-lt"/>
              </a:rPr>
              <a:t>Phonological awareness (syllable, phonemes, etc.).</a:t>
            </a:r>
          </a:p>
          <a:p>
            <a:pPr marL="0" indent="-640080">
              <a:lnSpc>
                <a:spcPct val="100000"/>
              </a:lnSpc>
              <a:spcBef>
                <a:spcPts val="0"/>
              </a:spcBef>
              <a:spcAft>
                <a:spcPts val="600"/>
              </a:spcAft>
              <a:buSzPct val="150000"/>
              <a:buNone/>
            </a:pPr>
            <a:r>
              <a:rPr lang="en-US" sz="1300" dirty="0">
                <a:latin typeface="+mn-lt"/>
              </a:rPr>
              <a:t>Decoding (alphabetic principle, spelling-sound correspondences</a:t>
            </a:r>
          </a:p>
          <a:p>
            <a:pPr marL="0" indent="-640080">
              <a:lnSpc>
                <a:spcPct val="100000"/>
              </a:lnSpc>
              <a:spcBef>
                <a:spcPts val="0"/>
              </a:spcBef>
              <a:spcAft>
                <a:spcPts val="600"/>
              </a:spcAft>
              <a:buSzPct val="150000"/>
              <a:buNone/>
            </a:pPr>
            <a:r>
              <a:rPr lang="en-US" sz="1300" dirty="0">
                <a:latin typeface="+mn-lt"/>
              </a:rPr>
              <a:t>Sight recognition (of familiar words).</a:t>
            </a:r>
          </a:p>
        </p:txBody>
      </p:sp>
      <p:pic>
        <p:nvPicPr>
          <p:cNvPr id="17" name="Content Placeholder 16" descr="Scarborough's reading rope with increasingly strategic and increasingly automatic highlighted. ">
            <a:extLst>
              <a:ext uri="{FF2B5EF4-FFF2-40B4-BE49-F238E27FC236}">
                <a16:creationId xmlns:a16="http://schemas.microsoft.com/office/drawing/2014/main" id="{28C61C7F-29FE-4B38-1965-E9C9CF00C138}"/>
              </a:ext>
            </a:extLst>
          </p:cNvPr>
          <p:cNvPicPr>
            <a:picLocks noGrp="1" noChangeAspect="1"/>
          </p:cNvPicPr>
          <p:nvPr>
            <p:ph sz="quarter" idx="16"/>
          </p:nvPr>
        </p:nvPicPr>
        <p:blipFill>
          <a:blip r:embed="rId3"/>
          <a:srcRect/>
          <a:stretch/>
        </p:blipFill>
        <p:spPr>
          <a:xfrm>
            <a:off x="5831633" y="1794656"/>
            <a:ext cx="6101240" cy="3771851"/>
          </a:xfrm>
        </p:spPr>
      </p:pic>
      <p:sp>
        <p:nvSpPr>
          <p:cNvPr id="11" name="Content Placeholder 10">
            <a:extLst>
              <a:ext uri="{FF2B5EF4-FFF2-40B4-BE49-F238E27FC236}">
                <a16:creationId xmlns:a16="http://schemas.microsoft.com/office/drawing/2014/main" id="{EEB8AB07-33C7-5F36-0EAB-EA4139E35DEC}"/>
              </a:ext>
            </a:extLst>
          </p:cNvPr>
          <p:cNvSpPr>
            <a:spLocks noGrp="1"/>
          </p:cNvSpPr>
          <p:nvPr>
            <p:ph sz="quarter" idx="18"/>
          </p:nvPr>
        </p:nvSpPr>
        <p:spPr>
          <a:xfrm>
            <a:off x="8877300" y="6210186"/>
            <a:ext cx="2136775" cy="459146"/>
          </a:xfrm>
        </p:spPr>
        <p:txBody>
          <a:bodyPr rIns="91440">
            <a:normAutofit fontScale="85000" lnSpcReduction="10000"/>
          </a:bodyPr>
          <a:lstStyle/>
          <a:p>
            <a:pPr marL="0" indent="0" algn="r">
              <a:buNone/>
            </a:pPr>
            <a:r>
              <a:rPr lang="en-US" sz="1800" dirty="0">
                <a:solidFill>
                  <a:schemeClr val="bg1"/>
                </a:solidFill>
                <a:latin typeface="Montserrat" panose="00000500000000000000" pitchFamily="2" charset="0"/>
              </a:rPr>
              <a:t>Scarborough, 2001</a:t>
            </a:r>
          </a:p>
        </p:txBody>
      </p:sp>
      <p:sp>
        <p:nvSpPr>
          <p:cNvPr id="2" name="Slide Number Placeholder 1">
            <a:extLst>
              <a:ext uri="{FF2B5EF4-FFF2-40B4-BE49-F238E27FC236}">
                <a16:creationId xmlns:a16="http://schemas.microsoft.com/office/drawing/2014/main" id="{C61E8DDC-F1CC-38B7-60B3-6F0B652714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9" name="Google Shape;154;p24">
            <a:extLst>
              <a:ext uri="{FF2B5EF4-FFF2-40B4-BE49-F238E27FC236}">
                <a16:creationId xmlns:a16="http://schemas.microsoft.com/office/drawing/2014/main" id="{6D9BBBD4-4F7C-DC7C-7014-7366E9B163ED}"/>
              </a:ext>
              <a:ext uri="{C183D7F6-B498-43B3-948B-1728B52AA6E4}">
                <adec:decorative xmlns:adec="http://schemas.microsoft.com/office/drawing/2017/decorative" val="1"/>
              </a:ext>
            </a:extLst>
          </p:cNvPr>
          <p:cNvSpPr/>
          <p:nvPr/>
        </p:nvSpPr>
        <p:spPr>
          <a:xfrm>
            <a:off x="1097774" y="2132238"/>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0" name="Google Shape;155;p24">
            <a:extLst>
              <a:ext uri="{FF2B5EF4-FFF2-40B4-BE49-F238E27FC236}">
                <a16:creationId xmlns:a16="http://schemas.microsoft.com/office/drawing/2014/main" id="{950EFBE7-5FA5-510E-F61A-D80D1E5EDD0B}"/>
              </a:ext>
              <a:ext uri="{C183D7F6-B498-43B3-948B-1728B52AA6E4}">
                <adec:decorative xmlns:adec="http://schemas.microsoft.com/office/drawing/2017/decorative" val="1"/>
              </a:ext>
            </a:extLst>
          </p:cNvPr>
          <p:cNvSpPr/>
          <p:nvPr/>
        </p:nvSpPr>
        <p:spPr>
          <a:xfrm>
            <a:off x="1097774" y="2433368"/>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2" name="Google Shape;156;p24">
            <a:extLst>
              <a:ext uri="{FF2B5EF4-FFF2-40B4-BE49-F238E27FC236}">
                <a16:creationId xmlns:a16="http://schemas.microsoft.com/office/drawing/2014/main" id="{B58612CC-04E6-82A9-D6F3-5A1387E78A64}"/>
              </a:ext>
              <a:ext uri="{C183D7F6-B498-43B3-948B-1728B52AA6E4}">
                <adec:decorative xmlns:adec="http://schemas.microsoft.com/office/drawing/2017/decorative" val="1"/>
              </a:ext>
            </a:extLst>
          </p:cNvPr>
          <p:cNvSpPr/>
          <p:nvPr/>
        </p:nvSpPr>
        <p:spPr>
          <a:xfrm>
            <a:off x="1097774" y="2747259"/>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3" name="Google Shape;158;p24">
            <a:extLst>
              <a:ext uri="{FF2B5EF4-FFF2-40B4-BE49-F238E27FC236}">
                <a16:creationId xmlns:a16="http://schemas.microsoft.com/office/drawing/2014/main" id="{315DD43B-F652-19E2-376D-B166AB881822}"/>
              </a:ext>
              <a:ext uri="{C183D7F6-B498-43B3-948B-1728B52AA6E4}">
                <adec:decorative xmlns:adec="http://schemas.microsoft.com/office/drawing/2017/decorative" val="1"/>
              </a:ext>
            </a:extLst>
          </p:cNvPr>
          <p:cNvSpPr/>
          <p:nvPr/>
        </p:nvSpPr>
        <p:spPr>
          <a:xfrm>
            <a:off x="1097774" y="3085604"/>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4" name="Google Shape;159;p24">
            <a:extLst>
              <a:ext uri="{FF2B5EF4-FFF2-40B4-BE49-F238E27FC236}">
                <a16:creationId xmlns:a16="http://schemas.microsoft.com/office/drawing/2014/main" id="{01A4A8E7-D3B3-5B28-0DD1-720BB6B98C14}"/>
              </a:ext>
              <a:ext uri="{C183D7F6-B498-43B3-948B-1728B52AA6E4}">
                <adec:decorative xmlns:adec="http://schemas.microsoft.com/office/drawing/2017/decorative" val="1"/>
              </a:ext>
            </a:extLst>
          </p:cNvPr>
          <p:cNvSpPr/>
          <p:nvPr/>
        </p:nvSpPr>
        <p:spPr>
          <a:xfrm>
            <a:off x="1097774" y="3470146"/>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124282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p:tgtEl>
                                          <p:spTgt spid="10"/>
                                        </p:tgtEl>
                                        <p:attrNameLst>
                                          <p:attrName>ppt_x</p:attrName>
                                        </p:attrNameLst>
                                      </p:cBhvr>
                                      <p:tavLst>
                                        <p:tav tm="0">
                                          <p:val>
                                            <p:strVal val="#ppt_x-1"/>
                                          </p:val>
                                        </p:tav>
                                        <p:tav tm="100000">
                                          <p:val>
                                            <p:strVal val="#ppt_x"/>
                                          </p:val>
                                        </p:tav>
                                      </p:tavLst>
                                    </p:anim>
                                  </p:childTnLst>
                                </p:cTn>
                              </p:par>
                              <p:par>
                                <p:cTn id="13" presetID="10" presetClass="exit" presetSubtype="0" fill="hold" nodeType="withEffect">
                                  <p:stCondLst>
                                    <p:cond delay="0"/>
                                  </p:stCondLst>
                                  <p:childTnLst>
                                    <p:animEffect transition="out" filter="fade">
                                      <p:cBhvr>
                                        <p:cTn id="14" dur="1000"/>
                                        <p:tgtEl>
                                          <p:spTgt spid="9"/>
                                        </p:tgtEl>
                                      </p:cBhvr>
                                    </p:animEffect>
                                    <p:set>
                                      <p:cBhvr>
                                        <p:cTn id="15" dur="1" fill="hold">
                                          <p:stCondLst>
                                            <p:cond delay="1000"/>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p:tgtEl>
                                          <p:spTgt spid="12"/>
                                        </p:tgtEl>
                                        <p:attrNameLst>
                                          <p:attrName>ppt_x</p:attrName>
                                        </p:attrNameLst>
                                      </p:cBhvr>
                                      <p:tavLst>
                                        <p:tav tm="0">
                                          <p:val>
                                            <p:strVal val="#ppt_x-1"/>
                                          </p:val>
                                        </p:tav>
                                        <p:tav tm="100000">
                                          <p:val>
                                            <p:strVal val="#ppt_x"/>
                                          </p:val>
                                        </p:tav>
                                      </p:tavLst>
                                    </p:anim>
                                  </p:childTnLst>
                                </p:cTn>
                              </p:par>
                              <p:par>
                                <p:cTn id="21" presetID="10" presetClass="exit" presetSubtype="0" fill="hold" nodeType="withEffect">
                                  <p:stCondLst>
                                    <p:cond delay="0"/>
                                  </p:stCondLst>
                                  <p:childTnLst>
                                    <p:animEffect transition="out" filter="fade">
                                      <p:cBhvr>
                                        <p:cTn id="22" dur="1000"/>
                                        <p:tgtEl>
                                          <p:spTgt spid="10"/>
                                        </p:tgtEl>
                                      </p:cBhvr>
                                    </p:animEffect>
                                    <p:set>
                                      <p:cBhvr>
                                        <p:cTn id="23" dur="1" fill="hold">
                                          <p:stCondLst>
                                            <p:cond delay="1000"/>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ppt_x</p:attrName>
                                        </p:attrNameLst>
                                      </p:cBhvr>
                                      <p:tavLst>
                                        <p:tav tm="0">
                                          <p:val>
                                            <p:strVal val="#ppt_x-1"/>
                                          </p:val>
                                        </p:tav>
                                        <p:tav tm="100000">
                                          <p:val>
                                            <p:strVal val="#ppt_x"/>
                                          </p:val>
                                        </p:tav>
                                      </p:tavLst>
                                    </p:anim>
                                  </p:childTnLst>
                                </p:cTn>
                              </p:par>
                              <p:par>
                                <p:cTn id="29" presetID="10" presetClass="exit" presetSubtype="0" fill="hold" nodeType="withEffect">
                                  <p:stCondLst>
                                    <p:cond delay="0"/>
                                  </p:stCondLst>
                                  <p:childTnLst>
                                    <p:animEffect transition="out" filter="fade">
                                      <p:cBhvr>
                                        <p:cTn id="30" dur="1000"/>
                                        <p:tgtEl>
                                          <p:spTgt spid="12"/>
                                        </p:tgtEl>
                                      </p:cBhvr>
                                    </p:animEffect>
                                    <p:set>
                                      <p:cBhvr>
                                        <p:cTn id="31" dur="1" fill="hold">
                                          <p:stCondLst>
                                            <p:cond delay="1000"/>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p:tgtEl>
                                          <p:spTgt spid="14"/>
                                        </p:tgtEl>
                                        <p:attrNameLst>
                                          <p:attrName>ppt_x</p:attrName>
                                        </p:attrNameLst>
                                      </p:cBhvr>
                                      <p:tavLst>
                                        <p:tav tm="0">
                                          <p:val>
                                            <p:strVal val="#ppt_x-1"/>
                                          </p:val>
                                        </p:tav>
                                        <p:tav tm="100000">
                                          <p:val>
                                            <p:strVal val="#ppt_x"/>
                                          </p:val>
                                        </p:tav>
                                      </p:tavLst>
                                    </p:anim>
                                  </p:childTnLst>
                                </p:cTn>
                              </p:par>
                              <p:par>
                                <p:cTn id="37" presetID="10" presetClass="exit" presetSubtype="0" fill="hold" nodeType="withEffect">
                                  <p:stCondLst>
                                    <p:cond delay="0"/>
                                  </p:stCondLst>
                                  <p:childTnLst>
                                    <p:animEffect transition="out" filter="fade">
                                      <p:cBhvr>
                                        <p:cTn id="38" dur="1000"/>
                                        <p:tgtEl>
                                          <p:spTgt spid="13"/>
                                        </p:tgtEl>
                                      </p:cBhvr>
                                    </p:animEffect>
                                    <p:set>
                                      <p:cBhvr>
                                        <p:cTn id="39" dur="1" fill="hold">
                                          <p:stCondLst>
                                            <p:cond delay="1000"/>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14"/>
                                        </p:tgtEl>
                                      </p:cBhvr>
                                    </p:animEffect>
                                    <p:set>
                                      <p:cBhvr>
                                        <p:cTn id="44" dur="1" fill="hold">
                                          <p:stCondLst>
                                            <p:cond delay="100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a:extLst>
              <a:ext uri="{C183D7F6-B498-43B3-948B-1728B52AA6E4}">
                <adec:decorative xmlns:adec="http://schemas.microsoft.com/office/drawing/2017/decorative" val="1"/>
              </a:ext>
            </a:extLst>
          </p:cNvPr>
          <p:cNvSpPr txBox="1"/>
          <p:nvPr/>
        </p:nvSpPr>
        <p:spPr>
          <a:xfrm>
            <a:off x="2616200" y="7086600"/>
            <a:ext cx="122427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chemeClr val="dk1"/>
              </a:solidFill>
              <a:latin typeface="Palatino Linotype"/>
              <a:ea typeface="Palatino Linotype"/>
              <a:cs typeface="Palatino Linotype"/>
              <a:sym typeface="Palatino Linotype"/>
            </a:endParaRPr>
          </a:p>
        </p:txBody>
      </p:sp>
      <p:sp>
        <p:nvSpPr>
          <p:cNvPr id="167" name="Google Shape;167;p25"/>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rgbClr val="FFFFFF"/>
                </a:solidFill>
                <a:latin typeface="Montserrat"/>
                <a:ea typeface="Montserrat"/>
                <a:cs typeface="Montserrat"/>
                <a:sym typeface="Montserrat"/>
              </a:rPr>
              <a:t>Hollis Scarborough, 2001</a:t>
            </a:r>
            <a:endParaRPr sz="1100" b="0" i="0" u="none" strike="noStrike" cap="none" dirty="0">
              <a:solidFill>
                <a:srgbClr val="FFFFFF"/>
              </a:solidFill>
              <a:latin typeface="Montserrat"/>
              <a:ea typeface="Montserrat"/>
              <a:cs typeface="Montserrat"/>
              <a:sym typeface="Montserrat"/>
            </a:endParaRPr>
          </a:p>
        </p:txBody>
      </p:sp>
      <p:pic>
        <p:nvPicPr>
          <p:cNvPr id="168" name="Google Shape;168;p25" title="Screen Shot 2025-04-07 at 12.06.00 PM.png"/>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169" name="Google Shape;169;p25">
            <a:extLst>
              <a:ext uri="{C183D7F6-B498-43B3-948B-1728B52AA6E4}">
                <adec:decorative xmlns:adec="http://schemas.microsoft.com/office/drawing/2017/decorative" val="1"/>
              </a:ext>
            </a:extLst>
          </p:cNvPr>
          <p:cNvSpPr/>
          <p:nvPr/>
        </p:nvSpPr>
        <p:spPr>
          <a:xfrm>
            <a:off x="6876550" y="3447075"/>
            <a:ext cx="3132300" cy="1183800"/>
          </a:xfrm>
          <a:prstGeom prst="rightArrow">
            <a:avLst>
              <a:gd name="adj1" fmla="val 50000"/>
              <a:gd name="adj2" fmla="val 50000"/>
            </a:avLst>
          </a:prstGeom>
          <a:solidFill>
            <a:srgbClr val="FFC000">
              <a:alpha val="4627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70" name="Google Shape;170;p25">
            <a:extLst>
              <a:ext uri="{C183D7F6-B498-43B3-948B-1728B52AA6E4}">
                <adec:decorative xmlns:adec="http://schemas.microsoft.com/office/drawing/2017/decorative" val="1"/>
              </a:ext>
            </a:extLst>
          </p:cNvPr>
          <p:cNvSpPr/>
          <p:nvPr/>
        </p:nvSpPr>
        <p:spPr>
          <a:xfrm rot="-5400000">
            <a:off x="6643720" y="5421125"/>
            <a:ext cx="531000" cy="460800"/>
          </a:xfrm>
          <a:prstGeom prst="rightArrow">
            <a:avLst>
              <a:gd name="adj1" fmla="val 50000"/>
              <a:gd name="adj2" fmla="val 50000"/>
            </a:avLst>
          </a:prstGeom>
          <a:solidFill>
            <a:srgbClr val="6E2405"/>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71" name="Google Shape;171;p25">
            <a:extLst>
              <a:ext uri="{C183D7F6-B498-43B3-948B-1728B52AA6E4}">
                <adec:decorative xmlns:adec="http://schemas.microsoft.com/office/drawing/2017/decorative" val="1"/>
              </a:ext>
            </a:extLst>
          </p:cNvPr>
          <p:cNvSpPr/>
          <p:nvPr/>
        </p:nvSpPr>
        <p:spPr>
          <a:xfrm rot="5400000">
            <a:off x="6643720" y="2313525"/>
            <a:ext cx="531000" cy="460800"/>
          </a:xfrm>
          <a:prstGeom prst="rightArrow">
            <a:avLst>
              <a:gd name="adj1" fmla="val 50000"/>
              <a:gd name="adj2" fmla="val 50000"/>
            </a:avLst>
          </a:prstGeom>
          <a:solidFill>
            <a:srgbClr val="3D85C6"/>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72" name="Google Shape;172;p25">
            <a:extLst>
              <a:ext uri="{C183D7F6-B498-43B3-948B-1728B52AA6E4}">
                <adec:decorative xmlns:adec="http://schemas.microsoft.com/office/drawing/2017/decorative" val="1"/>
              </a:ext>
            </a:extLst>
          </p:cNvPr>
          <p:cNvSpPr/>
          <p:nvPr/>
        </p:nvSpPr>
        <p:spPr>
          <a:xfrm rot="-1386214">
            <a:off x="4448393" y="4300592"/>
            <a:ext cx="2446518" cy="1183887"/>
          </a:xfrm>
          <a:prstGeom prst="rightArrow">
            <a:avLst>
              <a:gd name="adj1" fmla="val 50000"/>
              <a:gd name="adj2" fmla="val 50000"/>
            </a:avLst>
          </a:prstGeom>
          <a:solidFill>
            <a:srgbClr val="FFC000">
              <a:alpha val="4627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73" name="Google Shape;173;p25">
            <a:extLst>
              <a:ext uri="{C183D7F6-B498-43B3-948B-1728B52AA6E4}">
                <adec:decorative xmlns:adec="http://schemas.microsoft.com/office/drawing/2017/decorative" val="1"/>
              </a:ext>
            </a:extLst>
          </p:cNvPr>
          <p:cNvSpPr/>
          <p:nvPr/>
        </p:nvSpPr>
        <p:spPr>
          <a:xfrm rot="1279199">
            <a:off x="4448489" y="2682659"/>
            <a:ext cx="2446530" cy="1183849"/>
          </a:xfrm>
          <a:prstGeom prst="rightArrow">
            <a:avLst>
              <a:gd name="adj1" fmla="val 50000"/>
              <a:gd name="adj2" fmla="val 50000"/>
            </a:avLst>
          </a:prstGeom>
          <a:solidFill>
            <a:srgbClr val="FFC000">
              <a:alpha val="4627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74" name="Google Shape;174;p25"/>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000" dirty="0"/>
              <a:t>Evidence-Based Literacy Instruction PLC Series (4 of 6) </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par>
                                <p:cTn id="8" presetID="10" presetClass="entr" presetSubtype="0" fill="hold"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10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1000"/>
                                        <p:tgtEl>
                                          <p:spTgt spid="173"/>
                                        </p:tgtEl>
                                      </p:cBhvr>
                                    </p:animEffect>
                                  </p:childTnLst>
                                </p:cTn>
                              </p:par>
                              <p:par>
                                <p:cTn id="16" presetID="10" presetClass="entr" presetSubtype="0" fill="hold" nodeType="withEffect">
                                  <p:stCondLst>
                                    <p:cond delay="0"/>
                                  </p:stCondLst>
                                  <p:childTnLst>
                                    <p:set>
                                      <p:cBhvr>
                                        <p:cTn id="17" dur="1" fill="hold">
                                          <p:stCondLst>
                                            <p:cond delay="0"/>
                                          </p:stCondLst>
                                        </p:cTn>
                                        <p:tgtEl>
                                          <p:spTgt spid="171"/>
                                        </p:tgtEl>
                                        <p:attrNameLst>
                                          <p:attrName>style.visibility</p:attrName>
                                        </p:attrNameLst>
                                      </p:cBhvr>
                                      <p:to>
                                        <p:strVal val="visible"/>
                                      </p:to>
                                    </p:set>
                                    <p:animEffect transition="in" filter="fade">
                                      <p:cBhvr>
                                        <p:cTn id="18" dur="1000"/>
                                        <p:tgtEl>
                                          <p:spTgt spid="1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fade">
                                      <p:cBhvr>
                                        <p:cTn id="23"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E7F2ADB7-86D0-A001-3BA8-2758DADB419B}"/>
            </a:ext>
          </a:extLst>
        </p:cNvPr>
        <p:cNvGrpSpPr/>
        <p:nvPr/>
      </p:nvGrpSpPr>
      <p:grpSpPr>
        <a:xfrm>
          <a:off x="0" y="0"/>
          <a:ext cx="0" cy="0"/>
          <a:chOff x="0" y="0"/>
          <a:chExt cx="0" cy="0"/>
        </a:xfrm>
      </p:grpSpPr>
      <p:sp>
        <p:nvSpPr>
          <p:cNvPr id="280" name="Google Shape;280;p45">
            <a:extLst>
              <a:ext uri="{FF2B5EF4-FFF2-40B4-BE49-F238E27FC236}">
                <a16:creationId xmlns:a16="http://schemas.microsoft.com/office/drawing/2014/main" id="{A3D82C33-B266-FAC3-1FE9-1046DF6E8278}"/>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Evidence-Based Literacy Instruction PLC Series (5 of 6) </a:t>
            </a:r>
            <a:endParaRPr sz="3000" dirty="0"/>
          </a:p>
        </p:txBody>
      </p:sp>
      <p:sp>
        <p:nvSpPr>
          <p:cNvPr id="3" name="Text Placeholder 2">
            <a:extLst>
              <a:ext uri="{FF2B5EF4-FFF2-40B4-BE49-F238E27FC236}">
                <a16:creationId xmlns:a16="http://schemas.microsoft.com/office/drawing/2014/main" id="{D5893483-AAC7-BFF9-3E67-3060745688FD}"/>
              </a:ext>
            </a:extLst>
          </p:cNvPr>
          <p:cNvSpPr>
            <a:spLocks noGrp="1"/>
          </p:cNvSpPr>
          <p:nvPr>
            <p:ph type="body" idx="1"/>
          </p:nvPr>
        </p:nvSpPr>
        <p:spPr>
          <a:xfrm>
            <a:off x="156588" y="1069511"/>
            <a:ext cx="10837805" cy="678134"/>
          </a:xfrm>
        </p:spPr>
        <p:txBody>
          <a:bodyPr/>
          <a:lstStyle/>
          <a:p>
            <a:pPr marL="50800" indent="0">
              <a:buNone/>
            </a:pPr>
            <a:r>
              <a:rPr lang="en-US" sz="2400" b="1" dirty="0">
                <a:latin typeface="+mj-lt"/>
              </a:rPr>
              <a:t>The many strands that are woven into skilled reading</a:t>
            </a:r>
          </a:p>
        </p:txBody>
      </p:sp>
      <p:sp>
        <p:nvSpPr>
          <p:cNvPr id="6" name="Content Placeholder 5">
            <a:extLst>
              <a:ext uri="{FF2B5EF4-FFF2-40B4-BE49-F238E27FC236}">
                <a16:creationId xmlns:a16="http://schemas.microsoft.com/office/drawing/2014/main" id="{87F523FB-3248-B166-184A-CEDA35594A77}"/>
              </a:ext>
            </a:extLst>
          </p:cNvPr>
          <p:cNvSpPr>
            <a:spLocks noGrp="1"/>
          </p:cNvSpPr>
          <p:nvPr>
            <p:ph sz="quarter" idx="13"/>
          </p:nvPr>
        </p:nvSpPr>
        <p:spPr>
          <a:xfrm>
            <a:off x="1113576" y="1890568"/>
            <a:ext cx="3718964" cy="2169389"/>
          </a:xfrm>
          <a:solidFill>
            <a:srgbClr val="3D85C6"/>
          </a:solidFill>
        </p:spPr>
        <p:txBody>
          <a:bodyPr rIns="91440">
            <a:noAutofit/>
          </a:bodyPr>
          <a:lstStyle/>
          <a:p>
            <a:pPr marL="0" indent="0">
              <a:lnSpc>
                <a:spcPct val="100000"/>
              </a:lnSpc>
              <a:spcBef>
                <a:spcPts val="600"/>
              </a:spcBef>
              <a:spcAft>
                <a:spcPts val="600"/>
              </a:spcAft>
              <a:buNone/>
            </a:pPr>
            <a:r>
              <a:rPr lang="en-US" sz="1300" b="1" dirty="0">
                <a:latin typeface="+mj-lt"/>
              </a:rPr>
              <a:t>Language Comprehension </a:t>
            </a:r>
          </a:p>
          <a:p>
            <a:pPr marL="0" indent="0">
              <a:lnSpc>
                <a:spcPct val="100000"/>
              </a:lnSpc>
              <a:spcBef>
                <a:spcPts val="600"/>
              </a:spcBef>
              <a:spcAft>
                <a:spcPts val="600"/>
              </a:spcAft>
              <a:buNone/>
            </a:pPr>
            <a:r>
              <a:rPr lang="en-US" sz="1300" dirty="0">
                <a:latin typeface="+mj-lt"/>
              </a:rPr>
              <a:t>Background knowledge (facts, concepts, etc.)</a:t>
            </a:r>
          </a:p>
          <a:p>
            <a:pPr marL="0" indent="0">
              <a:lnSpc>
                <a:spcPct val="100000"/>
              </a:lnSpc>
              <a:spcBef>
                <a:spcPts val="0"/>
              </a:spcBef>
              <a:spcAft>
                <a:spcPts val="600"/>
              </a:spcAft>
              <a:buNone/>
            </a:pPr>
            <a:r>
              <a:rPr lang="en-US" sz="1300" dirty="0">
                <a:latin typeface="+mj-lt"/>
              </a:rPr>
              <a:t>Vocabulary (breadth, precision, links, etc.)</a:t>
            </a:r>
          </a:p>
          <a:p>
            <a:pPr marL="0" indent="0">
              <a:lnSpc>
                <a:spcPct val="100000"/>
              </a:lnSpc>
              <a:spcBef>
                <a:spcPts val="0"/>
              </a:spcBef>
              <a:spcAft>
                <a:spcPts val="600"/>
              </a:spcAft>
              <a:buNone/>
            </a:pPr>
            <a:r>
              <a:rPr lang="en-US" sz="1300" dirty="0">
                <a:latin typeface="+mj-lt"/>
              </a:rPr>
              <a:t>Language structures (syntax, semantics, etc.)</a:t>
            </a:r>
          </a:p>
          <a:p>
            <a:pPr marL="0" indent="0">
              <a:lnSpc>
                <a:spcPct val="100000"/>
              </a:lnSpc>
              <a:spcBef>
                <a:spcPts val="0"/>
              </a:spcBef>
              <a:spcAft>
                <a:spcPts val="600"/>
              </a:spcAft>
              <a:buNone/>
            </a:pPr>
            <a:r>
              <a:rPr lang="en-US" sz="1300" dirty="0">
                <a:latin typeface="+mj-lt"/>
              </a:rPr>
              <a:t>Verbal reasoning (inference, metaphor, etc.</a:t>
            </a:r>
          </a:p>
          <a:p>
            <a:pPr marL="0" indent="0">
              <a:lnSpc>
                <a:spcPct val="100000"/>
              </a:lnSpc>
              <a:spcBef>
                <a:spcPts val="0"/>
              </a:spcBef>
              <a:spcAft>
                <a:spcPts val="600"/>
              </a:spcAft>
              <a:buNone/>
            </a:pPr>
            <a:r>
              <a:rPr lang="en-US" sz="1300" dirty="0">
                <a:latin typeface="+mj-lt"/>
              </a:rPr>
              <a:t>Literacy knowledge (print concepts, genres, etc.)</a:t>
            </a:r>
          </a:p>
        </p:txBody>
      </p:sp>
      <p:sp>
        <p:nvSpPr>
          <p:cNvPr id="7" name="Content Placeholder 6">
            <a:extLst>
              <a:ext uri="{FF2B5EF4-FFF2-40B4-BE49-F238E27FC236}">
                <a16:creationId xmlns:a16="http://schemas.microsoft.com/office/drawing/2014/main" id="{476A1110-116F-6369-DCE8-417A8CA49246}"/>
              </a:ext>
            </a:extLst>
          </p:cNvPr>
          <p:cNvSpPr>
            <a:spLocks noGrp="1"/>
          </p:cNvSpPr>
          <p:nvPr>
            <p:ph sz="quarter" idx="14"/>
          </p:nvPr>
        </p:nvSpPr>
        <p:spPr>
          <a:xfrm>
            <a:off x="1113576" y="4207324"/>
            <a:ext cx="3718964" cy="1672121"/>
          </a:xfrm>
          <a:solidFill>
            <a:srgbClr val="6E2405"/>
          </a:solidFill>
        </p:spPr>
        <p:txBody>
          <a:bodyPr rIns="91440">
            <a:normAutofit/>
          </a:bodyPr>
          <a:lstStyle/>
          <a:p>
            <a:pPr marL="0" indent="0">
              <a:buNone/>
            </a:pPr>
            <a:r>
              <a:rPr lang="en-US" sz="1300" b="1" dirty="0">
                <a:solidFill>
                  <a:schemeClr val="bg1"/>
                </a:solidFill>
                <a:latin typeface="+mj-lt"/>
              </a:rPr>
              <a:t>Word Recognition </a:t>
            </a:r>
          </a:p>
          <a:p>
            <a:pPr marL="0" indent="-640080">
              <a:lnSpc>
                <a:spcPct val="100000"/>
              </a:lnSpc>
              <a:spcBef>
                <a:spcPts val="0"/>
              </a:spcBef>
              <a:spcAft>
                <a:spcPts val="600"/>
              </a:spcAft>
              <a:buSzPct val="150000"/>
              <a:buNone/>
            </a:pPr>
            <a:r>
              <a:rPr lang="en-US" sz="1300" dirty="0">
                <a:solidFill>
                  <a:schemeClr val="bg1"/>
                </a:solidFill>
                <a:latin typeface="+mn-lt"/>
              </a:rPr>
              <a:t>Phonological awareness (syllable, phonemes, etc.).</a:t>
            </a:r>
          </a:p>
          <a:p>
            <a:pPr marL="0" indent="-640080">
              <a:lnSpc>
                <a:spcPct val="100000"/>
              </a:lnSpc>
              <a:spcBef>
                <a:spcPts val="0"/>
              </a:spcBef>
              <a:spcAft>
                <a:spcPts val="600"/>
              </a:spcAft>
              <a:buSzPct val="150000"/>
              <a:buNone/>
            </a:pPr>
            <a:r>
              <a:rPr lang="en-US" sz="1300" dirty="0">
                <a:solidFill>
                  <a:schemeClr val="bg1"/>
                </a:solidFill>
                <a:latin typeface="+mn-lt"/>
              </a:rPr>
              <a:t>Decoding (alphabetic principle, spelling-sound correspondences</a:t>
            </a:r>
          </a:p>
          <a:p>
            <a:pPr marL="0" indent="-640080">
              <a:lnSpc>
                <a:spcPct val="100000"/>
              </a:lnSpc>
              <a:spcBef>
                <a:spcPts val="0"/>
              </a:spcBef>
              <a:spcAft>
                <a:spcPts val="600"/>
              </a:spcAft>
              <a:buSzPct val="150000"/>
              <a:buNone/>
            </a:pPr>
            <a:r>
              <a:rPr lang="en-US" sz="1300" dirty="0">
                <a:solidFill>
                  <a:schemeClr val="bg1"/>
                </a:solidFill>
                <a:latin typeface="+mn-lt"/>
              </a:rPr>
              <a:t>Sight recognition (of familiar words).</a:t>
            </a:r>
          </a:p>
        </p:txBody>
      </p:sp>
      <p:pic>
        <p:nvPicPr>
          <p:cNvPr id="9" name="Content Placeholder 8" descr="Scarborough's reading rope with arrows imposed over each of the three coils (language comprehension, word recognition, and skilled reading). ">
            <a:extLst>
              <a:ext uri="{FF2B5EF4-FFF2-40B4-BE49-F238E27FC236}">
                <a16:creationId xmlns:a16="http://schemas.microsoft.com/office/drawing/2014/main" id="{CDF7AD57-432A-350B-B66C-1E2ADD92B94A}"/>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4952172" y="1888929"/>
            <a:ext cx="6478747" cy="3941323"/>
          </a:xfrm>
        </p:spPr>
      </p:pic>
      <p:sp>
        <p:nvSpPr>
          <p:cNvPr id="11" name="Content Placeholder 10">
            <a:extLst>
              <a:ext uri="{FF2B5EF4-FFF2-40B4-BE49-F238E27FC236}">
                <a16:creationId xmlns:a16="http://schemas.microsoft.com/office/drawing/2014/main" id="{B828B743-DE26-EB3C-1437-DC99219228EA}"/>
              </a:ext>
            </a:extLst>
          </p:cNvPr>
          <p:cNvSpPr>
            <a:spLocks noGrp="1"/>
          </p:cNvSpPr>
          <p:nvPr>
            <p:ph sz="quarter" idx="18"/>
          </p:nvPr>
        </p:nvSpPr>
        <p:spPr>
          <a:xfrm>
            <a:off x="8877300" y="6210186"/>
            <a:ext cx="2136775" cy="459146"/>
          </a:xfrm>
        </p:spPr>
        <p:txBody>
          <a:bodyPr rIns="91440">
            <a:normAutofit fontScale="85000" lnSpcReduction="10000"/>
          </a:bodyPr>
          <a:lstStyle/>
          <a:p>
            <a:pPr marL="0" indent="0" algn="r">
              <a:buNone/>
            </a:pPr>
            <a:r>
              <a:rPr lang="en-US" sz="1800" dirty="0">
                <a:solidFill>
                  <a:schemeClr val="bg1"/>
                </a:solidFill>
                <a:latin typeface="Montserrat" panose="00000500000000000000" pitchFamily="2" charset="0"/>
              </a:rPr>
              <a:t>Scarborough, 2001</a:t>
            </a:r>
          </a:p>
        </p:txBody>
      </p:sp>
      <p:sp>
        <p:nvSpPr>
          <p:cNvPr id="2" name="Slide Number Placeholder 1">
            <a:extLst>
              <a:ext uri="{FF2B5EF4-FFF2-40B4-BE49-F238E27FC236}">
                <a16:creationId xmlns:a16="http://schemas.microsoft.com/office/drawing/2014/main" id="{E86E33E2-30CE-519E-F029-938A834D44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49038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4" name="Google Shape;184;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000" dirty="0"/>
              <a:t>Evidence-Based Literacy Instruction PLC Series (6 of 6) </a:t>
            </a:r>
            <a:endParaRPr sz="3000" dirty="0"/>
          </a:p>
        </p:txBody>
      </p:sp>
      <p:pic>
        <p:nvPicPr>
          <p:cNvPr id="181" name="Google Shape;181;p26" descr="Scarborough's reading rope with the text &quot;Over time&quot; at the bottom and an arrow going from left to right. "/>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183" name="Google Shape;183;p26"/>
          <p:cNvSpPr txBox="1"/>
          <p:nvPr/>
        </p:nvSpPr>
        <p:spPr>
          <a:xfrm>
            <a:off x="6649500" y="5440625"/>
            <a:ext cx="1528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B88C00"/>
                </a:solidFill>
                <a:latin typeface="Montserrat"/>
                <a:ea typeface="Montserrat"/>
                <a:cs typeface="Montserrat"/>
                <a:sym typeface="Montserrat"/>
              </a:rPr>
              <a:t>Over Time</a:t>
            </a:r>
            <a:endParaRPr sz="1400" b="1" i="0" u="none" strike="noStrike" cap="none" dirty="0">
              <a:solidFill>
                <a:srgbClr val="B88C00"/>
              </a:solidFill>
              <a:latin typeface="Montserrat"/>
              <a:ea typeface="Montserrat"/>
              <a:cs typeface="Montserrat"/>
              <a:sym typeface="Montserrat"/>
            </a:endParaRPr>
          </a:p>
        </p:txBody>
      </p:sp>
      <p:cxnSp>
        <p:nvCxnSpPr>
          <p:cNvPr id="182" name="Google Shape;182;p26">
            <a:extLst>
              <a:ext uri="{C183D7F6-B498-43B3-948B-1728B52AA6E4}">
                <adec:decorative xmlns:adec="http://schemas.microsoft.com/office/drawing/2017/decorative" val="1"/>
              </a:ext>
            </a:extLst>
          </p:cNvPr>
          <p:cNvCxnSpPr/>
          <p:nvPr/>
        </p:nvCxnSpPr>
        <p:spPr>
          <a:xfrm>
            <a:off x="4355750" y="5840825"/>
            <a:ext cx="5801400" cy="0"/>
          </a:xfrm>
          <a:prstGeom prst="straightConnector1">
            <a:avLst/>
          </a:prstGeom>
          <a:noFill/>
          <a:ln w="38100" cap="flat" cmpd="sng">
            <a:solidFill>
              <a:srgbClr val="FFC000"/>
            </a:solidFill>
            <a:prstDash val="solid"/>
            <a:round/>
            <a:headEnd type="none" w="sm" len="sm"/>
            <a:tailEnd type="stealth" w="med" len="med"/>
          </a:ln>
        </p:spPr>
      </p:cxnSp>
      <p:sp>
        <p:nvSpPr>
          <p:cNvPr id="3" name="Text Placeholder 2">
            <a:extLst>
              <a:ext uri="{FF2B5EF4-FFF2-40B4-BE49-F238E27FC236}">
                <a16:creationId xmlns:a16="http://schemas.microsoft.com/office/drawing/2014/main" id="{2A1F97BF-03AE-C927-345A-902716E02DD9}"/>
              </a:ext>
            </a:extLst>
          </p:cNvPr>
          <p:cNvSpPr>
            <a:spLocks noGrp="1"/>
          </p:cNvSpPr>
          <p:nvPr>
            <p:ph type="body" idx="2"/>
          </p:nvPr>
        </p:nvSpPr>
        <p:spPr>
          <a:xfrm>
            <a:off x="8910553" y="6143217"/>
            <a:ext cx="3743902" cy="535795"/>
          </a:xfrm>
        </p:spPr>
        <p:txBody>
          <a:bodyPr rIns="91440"/>
          <a:lstStyle/>
          <a:p>
            <a:pPr marL="25400" indent="0">
              <a:buNone/>
            </a:pPr>
            <a:r>
              <a:rPr lang="en-US" sz="1800" dirty="0">
                <a:solidFill>
                  <a:schemeClr val="bg1"/>
                </a:solidFill>
                <a:latin typeface="Montserrat" panose="00000500000000000000" pitchFamily="2" charset="0"/>
              </a:rPr>
              <a:t>Scarborough, 2001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par>
                                <p:cTn id="8" presetID="10" presetClass="entr" presetSubtype="0" fill="hold"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7"/>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600"/>
              <a:t>References</a:t>
            </a:r>
            <a:endParaRPr sz="3600"/>
          </a:p>
        </p:txBody>
      </p:sp>
      <p:sp>
        <p:nvSpPr>
          <p:cNvPr id="190" name="Google Shape;190;p27"/>
          <p:cNvSpPr txBox="1">
            <a:spLocks noGrp="1"/>
          </p:cNvSpPr>
          <p:nvPr>
            <p:ph type="body" idx="1"/>
          </p:nvPr>
        </p:nvSpPr>
        <p:spPr>
          <a:xfrm>
            <a:off x="1334525" y="2020325"/>
            <a:ext cx="10686000" cy="4005900"/>
          </a:xfrm>
          <a:prstGeom prst="rect">
            <a:avLst/>
          </a:prstGeom>
          <a:noFill/>
          <a:ln>
            <a:noFill/>
          </a:ln>
        </p:spPr>
        <p:txBody>
          <a:bodyPr spcFirstLastPara="1" wrap="square" lIns="91425" tIns="45700" rIns="822950" bIns="45700" anchor="t" anchorCtr="0">
            <a:normAutofit/>
          </a:bodyPr>
          <a:lstStyle/>
          <a:p>
            <a:pPr marL="457200" lvl="0" indent="-457200" algn="l" rtl="0">
              <a:lnSpc>
                <a:spcPct val="108000"/>
              </a:lnSpc>
              <a:spcBef>
                <a:spcPts val="1000"/>
              </a:spcBef>
              <a:spcAft>
                <a:spcPts val="0"/>
              </a:spcAft>
              <a:buSzPts val="3600"/>
              <a:buNone/>
            </a:pPr>
            <a:r>
              <a:rPr lang="en-US" sz="1800" dirty="0"/>
              <a:t>Scarborough, H. S. (2001). Connecting early language and literacy to later reading (dis)abilities: Evidence, theory, and practice. In S. Neuman &amp; D. Dickinson (Eds.), </a:t>
            </a:r>
            <a:r>
              <a:rPr lang="en-US" sz="1800" i="1" dirty="0"/>
              <a:t>Handbook for research in early literacy </a:t>
            </a:r>
            <a:r>
              <a:rPr lang="en-US" sz="1800" dirty="0"/>
              <a:t>(pp. 97–110). New York, NY: Guilford Press.</a:t>
            </a:r>
            <a:endParaRPr sz="1800" dirty="0"/>
          </a:p>
        </p:txBody>
      </p:sp>
    </p:spTree>
  </p:cSld>
  <p:clrMapOvr>
    <a:masterClrMapping/>
  </p:clrMapOvr>
</p:sld>
</file>

<file path=ppt/theme/theme1.xml><?xml version="1.0" encoding="utf-8"?>
<a:theme xmlns:a="http://schemas.openxmlformats.org/drawingml/2006/main" name="NJDOE_TitleSlid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1444</Words>
  <Application>Microsoft Office PowerPoint</Application>
  <PresentationFormat>Widescreen</PresentationFormat>
  <Paragraphs>100</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Palatino Linotype</vt:lpstr>
      <vt:lpstr>Arial</vt:lpstr>
      <vt:lpstr>Montserrat</vt:lpstr>
      <vt:lpstr>Calibri</vt:lpstr>
      <vt:lpstr>NJDOE_TitleSlide</vt:lpstr>
      <vt:lpstr>NDJOE_Main</vt:lpstr>
      <vt:lpstr>Introduction to the Evidence-Based Literacy Instruction Professional Learning Community Series</vt:lpstr>
      <vt:lpstr>Evidence-Based Literacy Instruction PLC Series (1 of 6) </vt:lpstr>
      <vt:lpstr>Text version of Scarborough’s Rope</vt:lpstr>
      <vt:lpstr>Evidence-Based Literacy Instruction PLC Series (2 of 6) </vt:lpstr>
      <vt:lpstr>Evidence-Based Literacy Instruction PLC Series (3 of 6) </vt:lpstr>
      <vt:lpstr>Evidence-Based Literacy Instruction PLC Series (4 of 6) </vt:lpstr>
      <vt:lpstr>Evidence-Based Literacy Instruction PLC Series (5 of 6) </vt:lpstr>
      <vt:lpstr>Evidence-Based Literacy Instruction PLC Series (6 of 6)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Evidence-Based Literacy PLC Series</dc:title>
  <dc:creator>New Jersey Department of Education</dc:creator>
  <cp:lastModifiedBy>Leech, Melissa</cp:lastModifiedBy>
  <cp:revision>2</cp:revision>
  <dcterms:modified xsi:type="dcterms:W3CDTF">2025-07-02T16:11:55Z</dcterms:modified>
</cp:coreProperties>
</file>