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4.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5.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1.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 id="2147483727" r:id="rId5"/>
    <p:sldMasterId id="2147483743" r:id="rId6"/>
    <p:sldMasterId id="2147483755" r:id="rId7"/>
    <p:sldMasterId id="2147483784" r:id="rId8"/>
    <p:sldMasterId id="2147483814" r:id="rId9"/>
  </p:sldMasterIdLst>
  <p:notesMasterIdLst>
    <p:notesMasterId r:id="rId64"/>
  </p:notesMasterIdLst>
  <p:sldIdLst>
    <p:sldId id="256" r:id="rId10"/>
    <p:sldId id="257" r:id="rId11"/>
    <p:sldId id="258" r:id="rId12"/>
    <p:sldId id="259" r:id="rId13"/>
    <p:sldId id="725" r:id="rId14"/>
    <p:sldId id="409" r:id="rId15"/>
    <p:sldId id="370" r:id="rId16"/>
    <p:sldId id="263" r:id="rId17"/>
    <p:sldId id="376" r:id="rId18"/>
    <p:sldId id="407" r:id="rId19"/>
    <p:sldId id="408" r:id="rId20"/>
    <p:sldId id="278" r:id="rId21"/>
    <p:sldId id="406" r:id="rId22"/>
    <p:sldId id="362" r:id="rId23"/>
    <p:sldId id="402" r:id="rId24"/>
    <p:sldId id="401" r:id="rId25"/>
    <p:sldId id="282" r:id="rId26"/>
    <p:sldId id="283" r:id="rId27"/>
    <p:sldId id="284" r:id="rId28"/>
    <p:sldId id="285" r:id="rId29"/>
    <p:sldId id="286" r:id="rId30"/>
    <p:sldId id="371" r:id="rId31"/>
    <p:sldId id="363" r:id="rId32"/>
    <p:sldId id="378" r:id="rId33"/>
    <p:sldId id="379" r:id="rId34"/>
    <p:sldId id="380" r:id="rId35"/>
    <p:sldId id="381" r:id="rId36"/>
    <p:sldId id="382" r:id="rId37"/>
    <p:sldId id="383" r:id="rId38"/>
    <p:sldId id="287" r:id="rId39"/>
    <p:sldId id="384" r:id="rId40"/>
    <p:sldId id="385" r:id="rId41"/>
    <p:sldId id="386" r:id="rId42"/>
    <p:sldId id="387" r:id="rId43"/>
    <p:sldId id="412" r:id="rId44"/>
    <p:sldId id="290" r:id="rId45"/>
    <p:sldId id="388" r:id="rId46"/>
    <p:sldId id="389" r:id="rId47"/>
    <p:sldId id="390" r:id="rId48"/>
    <p:sldId id="391" r:id="rId49"/>
    <p:sldId id="303" r:id="rId50"/>
    <p:sldId id="392" r:id="rId51"/>
    <p:sldId id="393" r:id="rId52"/>
    <p:sldId id="394" r:id="rId53"/>
    <p:sldId id="395" r:id="rId54"/>
    <p:sldId id="396" r:id="rId55"/>
    <p:sldId id="397" r:id="rId56"/>
    <p:sldId id="398" r:id="rId57"/>
    <p:sldId id="304" r:id="rId58"/>
    <p:sldId id="399" r:id="rId59"/>
    <p:sldId id="308" r:id="rId60"/>
    <p:sldId id="400" r:id="rId61"/>
    <p:sldId id="309" r:id="rId62"/>
    <p:sldId id="724" r:id="rId6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to, Louisa" initials="SL" lastIdx="31" clrIdx="0">
    <p:extLst>
      <p:ext uri="{19B8F6BF-5375-455C-9EA6-DF929625EA0E}">
        <p15:presenceInfo xmlns:p15="http://schemas.microsoft.com/office/powerpoint/2012/main" userId="S::lsoto@doe.nj.gov::4fb49ee2-0af6-4a78-ac13-6b113e1e0805" providerId="AD"/>
      </p:ext>
    </p:extLst>
  </p:cmAuthor>
  <p:cmAuthor id="2" name="Bloom, Paula" initials="BP" lastIdx="8" clrIdx="1">
    <p:extLst>
      <p:ext uri="{19B8F6BF-5375-455C-9EA6-DF929625EA0E}">
        <p15:presenceInfo xmlns:p15="http://schemas.microsoft.com/office/powerpoint/2012/main" userId="S::pbloom@doe.nj.gov::f478a192-f0af-44c0-8821-b5f55d5f87d0" providerId="AD"/>
      </p:ext>
    </p:extLst>
  </p:cmAuthor>
  <p:cmAuthor id="3" name="Spates, Carla" initials="SC" lastIdx="2" clrIdx="2">
    <p:extLst>
      <p:ext uri="{19B8F6BF-5375-455C-9EA6-DF929625EA0E}">
        <p15:presenceInfo xmlns:p15="http://schemas.microsoft.com/office/powerpoint/2012/main" userId="S::cspates@doe.nj.gov::4597f06a-06a5-42e5-a1c2-530142ba9975" providerId="AD"/>
      </p:ext>
    </p:extLst>
  </p:cmAuthor>
  <p:cmAuthor id="4" name="Gregory, Robert" initials="GR" lastIdx="1" clrIdx="3">
    <p:extLst>
      <p:ext uri="{19B8F6BF-5375-455C-9EA6-DF929625EA0E}">
        <p15:presenceInfo xmlns:p15="http://schemas.microsoft.com/office/powerpoint/2012/main" userId="S::rgregory@doe.nj.gov::c9ac4309-926a-4c3e-860f-9a326e972be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8CC7"/>
    <a:srgbClr val="6E24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5" autoAdjust="0"/>
  </p:normalViewPr>
  <p:slideViewPr>
    <p:cSldViewPr snapToGrid="0">
      <p:cViewPr varScale="1">
        <p:scale>
          <a:sx n="98" d="100"/>
          <a:sy n="98" d="100"/>
        </p:scale>
        <p:origin x="276" y="90"/>
      </p:cViewPr>
      <p:guideLst/>
    </p:cSldViewPr>
  </p:slideViewPr>
  <p:outlineViewPr>
    <p:cViewPr>
      <p:scale>
        <a:sx n="33" d="100"/>
        <a:sy n="33" d="100"/>
      </p:scale>
      <p:origin x="0" y="-60540"/>
    </p:cViewPr>
  </p:outlineViewPr>
  <p:notesTextViewPr>
    <p:cViewPr>
      <p:scale>
        <a:sx n="1" d="1"/>
        <a:sy n="1" d="1"/>
      </p:scale>
      <p:origin x="0" y="0"/>
    </p:cViewPr>
  </p:notesText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presProps" Target="presProps.xml"/><Relationship Id="rId5" Type="http://schemas.openxmlformats.org/officeDocument/2006/relationships/slideMaster" Target="slideMasters/slideMaster2.xml"/><Relationship Id="rId61" Type="http://schemas.openxmlformats.org/officeDocument/2006/relationships/slide" Target="slides/slide52.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Master" Target="slideMasters/slideMaster5.xml"/><Relationship Id="rId51" Type="http://schemas.openxmlformats.org/officeDocument/2006/relationships/slide" Target="slides/slide42.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viewProps" Target="viewProps.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F739443-36BD-4995-A373-452D1027B937}" type="datetimeFigureOut">
              <a:rPr lang="en-US" smtClean="0"/>
              <a:t>9/6/2023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0789723-E783-47E5-A89F-4516121E4889}" type="slidenum">
              <a:rPr lang="en-US" smtClean="0"/>
              <a:t>‹#›</a:t>
            </a:fld>
            <a:endParaRPr lang="en-US"/>
          </a:p>
        </p:txBody>
      </p:sp>
    </p:spTree>
    <p:extLst>
      <p:ext uri="{BB962C8B-B14F-4D97-AF65-F5344CB8AC3E}">
        <p14:creationId xmlns:p14="http://schemas.microsoft.com/office/powerpoint/2010/main" val="2190353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1</a:t>
            </a:fld>
            <a:endParaRPr lang="en-US"/>
          </a:p>
        </p:txBody>
      </p:sp>
    </p:spTree>
    <p:extLst>
      <p:ext uri="{BB962C8B-B14F-4D97-AF65-F5344CB8AC3E}">
        <p14:creationId xmlns:p14="http://schemas.microsoft.com/office/powerpoint/2010/main" val="2158962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12</a:t>
            </a:fld>
            <a:endParaRPr lang="en-US"/>
          </a:p>
        </p:txBody>
      </p:sp>
    </p:spTree>
    <p:extLst>
      <p:ext uri="{BB962C8B-B14F-4D97-AF65-F5344CB8AC3E}">
        <p14:creationId xmlns:p14="http://schemas.microsoft.com/office/powerpoint/2010/main" val="185261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15</a:t>
            </a:fld>
            <a:endParaRPr lang="en-US"/>
          </a:p>
        </p:txBody>
      </p:sp>
    </p:spTree>
    <p:extLst>
      <p:ext uri="{BB962C8B-B14F-4D97-AF65-F5344CB8AC3E}">
        <p14:creationId xmlns:p14="http://schemas.microsoft.com/office/powerpoint/2010/main" val="151444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16</a:t>
            </a:fld>
            <a:endParaRPr lang="en-US"/>
          </a:p>
        </p:txBody>
      </p:sp>
    </p:spTree>
    <p:extLst>
      <p:ext uri="{BB962C8B-B14F-4D97-AF65-F5344CB8AC3E}">
        <p14:creationId xmlns:p14="http://schemas.microsoft.com/office/powerpoint/2010/main" val="2450356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20</a:t>
            </a:fld>
            <a:endParaRPr lang="en-US"/>
          </a:p>
        </p:txBody>
      </p:sp>
    </p:spTree>
    <p:extLst>
      <p:ext uri="{BB962C8B-B14F-4D97-AF65-F5344CB8AC3E}">
        <p14:creationId xmlns:p14="http://schemas.microsoft.com/office/powerpoint/2010/main" val="1985421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23</a:t>
            </a:fld>
            <a:endParaRPr lang="en-US"/>
          </a:p>
        </p:txBody>
      </p:sp>
    </p:spTree>
    <p:extLst>
      <p:ext uri="{BB962C8B-B14F-4D97-AF65-F5344CB8AC3E}">
        <p14:creationId xmlns:p14="http://schemas.microsoft.com/office/powerpoint/2010/main" val="3190811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24</a:t>
            </a:fld>
            <a:endParaRPr lang="en-US"/>
          </a:p>
        </p:txBody>
      </p:sp>
    </p:spTree>
    <p:extLst>
      <p:ext uri="{BB962C8B-B14F-4D97-AF65-F5344CB8AC3E}">
        <p14:creationId xmlns:p14="http://schemas.microsoft.com/office/powerpoint/2010/main" val="3499984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25</a:t>
            </a:fld>
            <a:endParaRPr lang="en-US"/>
          </a:p>
        </p:txBody>
      </p:sp>
    </p:spTree>
    <p:extLst>
      <p:ext uri="{BB962C8B-B14F-4D97-AF65-F5344CB8AC3E}">
        <p14:creationId xmlns:p14="http://schemas.microsoft.com/office/powerpoint/2010/main" val="1896071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27</a:t>
            </a:fld>
            <a:endParaRPr lang="en-US"/>
          </a:p>
        </p:txBody>
      </p:sp>
    </p:spTree>
    <p:extLst>
      <p:ext uri="{BB962C8B-B14F-4D97-AF65-F5344CB8AC3E}">
        <p14:creationId xmlns:p14="http://schemas.microsoft.com/office/powerpoint/2010/main" val="511041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30</a:t>
            </a:fld>
            <a:endParaRPr lang="en-US"/>
          </a:p>
        </p:txBody>
      </p:sp>
    </p:spTree>
    <p:extLst>
      <p:ext uri="{BB962C8B-B14F-4D97-AF65-F5344CB8AC3E}">
        <p14:creationId xmlns:p14="http://schemas.microsoft.com/office/powerpoint/2010/main" val="1723228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31</a:t>
            </a:fld>
            <a:endParaRPr lang="en-US"/>
          </a:p>
        </p:txBody>
      </p:sp>
    </p:spTree>
    <p:extLst>
      <p:ext uri="{BB962C8B-B14F-4D97-AF65-F5344CB8AC3E}">
        <p14:creationId xmlns:p14="http://schemas.microsoft.com/office/powerpoint/2010/main" val="1585038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a:t>The</a:t>
            </a:r>
            <a:r>
              <a:rPr lang="en-US" baseline="0"/>
              <a:t> NJ</a:t>
            </a:r>
            <a:r>
              <a:rPr lang="en-US"/>
              <a:t>QSAC process begins with each district performing a self-assessment or performance review, that addresses all five areas of school district effectiveness.  </a:t>
            </a:r>
          </a:p>
        </p:txBody>
      </p:sp>
      <p:sp>
        <p:nvSpPr>
          <p:cNvPr id="4" name="Slide Number Placeholder 3"/>
          <p:cNvSpPr>
            <a:spLocks noGrp="1"/>
          </p:cNvSpPr>
          <p:nvPr>
            <p:ph type="sldNum" sz="quarter" idx="5"/>
          </p:nvPr>
        </p:nvSpPr>
        <p:spPr/>
        <p:txBody>
          <a:bodyPr/>
          <a:lstStyle/>
          <a:p>
            <a:fld id="{30789723-E783-47E5-A89F-4516121E4889}" type="slidenum">
              <a:rPr lang="en-US" smtClean="0"/>
              <a:t>2</a:t>
            </a:fld>
            <a:endParaRPr lang="en-US"/>
          </a:p>
        </p:txBody>
      </p:sp>
    </p:spTree>
    <p:extLst>
      <p:ext uri="{BB962C8B-B14F-4D97-AF65-F5344CB8AC3E}">
        <p14:creationId xmlns:p14="http://schemas.microsoft.com/office/powerpoint/2010/main" val="19423535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32</a:t>
            </a:fld>
            <a:endParaRPr lang="en-US"/>
          </a:p>
        </p:txBody>
      </p:sp>
    </p:spTree>
    <p:extLst>
      <p:ext uri="{BB962C8B-B14F-4D97-AF65-F5344CB8AC3E}">
        <p14:creationId xmlns:p14="http://schemas.microsoft.com/office/powerpoint/2010/main" val="4154301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sample Time and Activity report is included in the User Manual</a:t>
            </a:r>
          </a:p>
        </p:txBody>
      </p:sp>
      <p:sp>
        <p:nvSpPr>
          <p:cNvPr id="4" name="Slide Number Placeholder 3"/>
          <p:cNvSpPr>
            <a:spLocks noGrp="1"/>
          </p:cNvSpPr>
          <p:nvPr>
            <p:ph type="sldNum" sz="quarter" idx="5"/>
          </p:nvPr>
        </p:nvSpPr>
        <p:spPr/>
        <p:txBody>
          <a:bodyPr/>
          <a:lstStyle/>
          <a:p>
            <a:fld id="{30789723-E783-47E5-A89F-4516121E4889}" type="slidenum">
              <a:rPr lang="en-US" smtClean="0"/>
              <a:t>34</a:t>
            </a:fld>
            <a:endParaRPr lang="en-US"/>
          </a:p>
        </p:txBody>
      </p:sp>
    </p:spTree>
    <p:extLst>
      <p:ext uri="{BB962C8B-B14F-4D97-AF65-F5344CB8AC3E}">
        <p14:creationId xmlns:p14="http://schemas.microsoft.com/office/powerpoint/2010/main" val="143504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35</a:t>
            </a:fld>
            <a:endParaRPr lang="en-US"/>
          </a:p>
        </p:txBody>
      </p:sp>
    </p:spTree>
    <p:extLst>
      <p:ext uri="{BB962C8B-B14F-4D97-AF65-F5344CB8AC3E}">
        <p14:creationId xmlns:p14="http://schemas.microsoft.com/office/powerpoint/2010/main" val="36581760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36</a:t>
            </a:fld>
            <a:endParaRPr lang="en-US"/>
          </a:p>
        </p:txBody>
      </p:sp>
    </p:spTree>
    <p:extLst>
      <p:ext uri="{BB962C8B-B14F-4D97-AF65-F5344CB8AC3E}">
        <p14:creationId xmlns:p14="http://schemas.microsoft.com/office/powerpoint/2010/main" val="41176499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37</a:t>
            </a:fld>
            <a:endParaRPr lang="en-US"/>
          </a:p>
        </p:txBody>
      </p:sp>
    </p:spTree>
    <p:extLst>
      <p:ext uri="{BB962C8B-B14F-4D97-AF65-F5344CB8AC3E}">
        <p14:creationId xmlns:p14="http://schemas.microsoft.com/office/powerpoint/2010/main" val="1278192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42</a:t>
            </a:fld>
            <a:endParaRPr lang="en-US"/>
          </a:p>
        </p:txBody>
      </p:sp>
    </p:spTree>
    <p:extLst>
      <p:ext uri="{BB962C8B-B14F-4D97-AF65-F5344CB8AC3E}">
        <p14:creationId xmlns:p14="http://schemas.microsoft.com/office/powerpoint/2010/main" val="28811956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44</a:t>
            </a:fld>
            <a:endParaRPr lang="en-US"/>
          </a:p>
        </p:txBody>
      </p:sp>
    </p:spTree>
    <p:extLst>
      <p:ext uri="{BB962C8B-B14F-4D97-AF65-F5344CB8AC3E}">
        <p14:creationId xmlns:p14="http://schemas.microsoft.com/office/powerpoint/2010/main" val="30119136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46</a:t>
            </a:fld>
            <a:endParaRPr lang="en-US"/>
          </a:p>
        </p:txBody>
      </p:sp>
    </p:spTree>
    <p:extLst>
      <p:ext uri="{BB962C8B-B14F-4D97-AF65-F5344CB8AC3E}">
        <p14:creationId xmlns:p14="http://schemas.microsoft.com/office/powerpoint/2010/main" val="30577561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47</a:t>
            </a:fld>
            <a:endParaRPr lang="en-US"/>
          </a:p>
        </p:txBody>
      </p:sp>
    </p:spTree>
    <p:extLst>
      <p:ext uri="{BB962C8B-B14F-4D97-AF65-F5344CB8AC3E}">
        <p14:creationId xmlns:p14="http://schemas.microsoft.com/office/powerpoint/2010/main" val="24073462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50</a:t>
            </a:fld>
            <a:endParaRPr lang="en-US"/>
          </a:p>
        </p:txBody>
      </p:sp>
    </p:spTree>
    <p:extLst>
      <p:ext uri="{BB962C8B-B14F-4D97-AF65-F5344CB8AC3E}">
        <p14:creationId xmlns:p14="http://schemas.microsoft.com/office/powerpoint/2010/main" val="4068693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i="1" baseline="0" dirty="0"/>
          </a:p>
        </p:txBody>
      </p:sp>
      <p:sp>
        <p:nvSpPr>
          <p:cNvPr id="4" name="Slide Number Placeholder 3"/>
          <p:cNvSpPr>
            <a:spLocks noGrp="1"/>
          </p:cNvSpPr>
          <p:nvPr>
            <p:ph type="sldNum" sz="quarter" idx="5"/>
          </p:nvPr>
        </p:nvSpPr>
        <p:spPr/>
        <p:txBody>
          <a:bodyPr/>
          <a:lstStyle/>
          <a:p>
            <a:fld id="{30789723-E783-47E5-A89F-4516121E4889}" type="slidenum">
              <a:rPr lang="en-US" smtClean="0"/>
              <a:t>3</a:t>
            </a:fld>
            <a:endParaRPr lang="en-US"/>
          </a:p>
        </p:txBody>
      </p:sp>
    </p:spTree>
    <p:extLst>
      <p:ext uri="{BB962C8B-B14F-4D97-AF65-F5344CB8AC3E}">
        <p14:creationId xmlns:p14="http://schemas.microsoft.com/office/powerpoint/2010/main" val="12760739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Districts must have at least one monthly drawdown of federal funds.</a:t>
            </a:r>
          </a:p>
          <a:p>
            <a:pPr defTabSz="933237">
              <a:defRPr/>
            </a:pPr>
            <a:r>
              <a:rPr lang="en-US" dirty="0"/>
              <a:t>Fund 20 should never have over expended or reflect a negative balance.</a:t>
            </a:r>
          </a:p>
        </p:txBody>
      </p:sp>
      <p:sp>
        <p:nvSpPr>
          <p:cNvPr id="4" name="Slide Number Placeholder 3"/>
          <p:cNvSpPr>
            <a:spLocks noGrp="1"/>
          </p:cNvSpPr>
          <p:nvPr>
            <p:ph type="sldNum" sz="quarter" idx="5"/>
          </p:nvPr>
        </p:nvSpPr>
        <p:spPr/>
        <p:txBody>
          <a:bodyPr/>
          <a:lstStyle/>
          <a:p>
            <a:fld id="{30789723-E783-47E5-A89F-4516121E4889}" type="slidenum">
              <a:rPr lang="en-US" smtClean="0"/>
              <a:t>51</a:t>
            </a:fld>
            <a:endParaRPr lang="en-US"/>
          </a:p>
        </p:txBody>
      </p:sp>
    </p:spTree>
    <p:extLst>
      <p:ext uri="{BB962C8B-B14F-4D97-AF65-F5344CB8AC3E}">
        <p14:creationId xmlns:p14="http://schemas.microsoft.com/office/powerpoint/2010/main" val="38038017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52</a:t>
            </a:fld>
            <a:endParaRPr lang="en-US"/>
          </a:p>
        </p:txBody>
      </p:sp>
    </p:spTree>
    <p:extLst>
      <p:ext uri="{BB962C8B-B14F-4D97-AF65-F5344CB8AC3E}">
        <p14:creationId xmlns:p14="http://schemas.microsoft.com/office/powerpoint/2010/main" val="5109280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53</a:t>
            </a:fld>
            <a:endParaRPr lang="en-US"/>
          </a:p>
        </p:txBody>
      </p:sp>
    </p:spTree>
    <p:extLst>
      <p:ext uri="{BB962C8B-B14F-4D97-AF65-F5344CB8AC3E}">
        <p14:creationId xmlns:p14="http://schemas.microsoft.com/office/powerpoint/2010/main" val="24030203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pPr defTabSz="933237">
              <a:defRPr/>
            </a:pPr>
            <a:fld id="{6F67A912-EB53-441B-92B4-DF48A8B7722D}" type="slidenum">
              <a:rPr lang="en-US">
                <a:solidFill>
                  <a:prstClr val="black"/>
                </a:solidFill>
                <a:latin typeface="Calibri" panose="020F0502020204030204"/>
              </a:rPr>
              <a:pPr defTabSz="933237">
                <a:defRPr/>
              </a:pPr>
              <a:t>54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425351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4</a:t>
            </a:fld>
            <a:endParaRPr lang="en-US"/>
          </a:p>
        </p:txBody>
      </p:sp>
    </p:spTree>
    <p:extLst>
      <p:ext uri="{BB962C8B-B14F-4D97-AF65-F5344CB8AC3E}">
        <p14:creationId xmlns:p14="http://schemas.microsoft.com/office/powerpoint/2010/main" val="222260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5</a:t>
            </a:fld>
            <a:endParaRPr lang="en-US"/>
          </a:p>
        </p:txBody>
      </p:sp>
    </p:spTree>
    <p:extLst>
      <p:ext uri="{BB962C8B-B14F-4D97-AF65-F5344CB8AC3E}">
        <p14:creationId xmlns:p14="http://schemas.microsoft.com/office/powerpoint/2010/main" val="3562563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6675">
              <a:defRPr/>
            </a:pPr>
            <a:endParaRPr lang="en-US" dirty="0"/>
          </a:p>
        </p:txBody>
      </p:sp>
      <p:sp>
        <p:nvSpPr>
          <p:cNvPr id="4" name="Slide Number Placeholder 3"/>
          <p:cNvSpPr>
            <a:spLocks noGrp="1"/>
          </p:cNvSpPr>
          <p:nvPr>
            <p:ph type="sldNum" sz="quarter" idx="5"/>
          </p:nvPr>
        </p:nvSpPr>
        <p:spPr/>
        <p:txBody>
          <a:bodyPr/>
          <a:lstStyle/>
          <a:p>
            <a:pPr defTabSz="933237">
              <a:defRPr/>
            </a:pPr>
            <a:fld id="{7B0BBCEB-F58D-49CF-B96B-224027A02FCD}" type="slidenum">
              <a:rPr lang="en-US">
                <a:solidFill>
                  <a:prstClr val="black"/>
                </a:solidFill>
                <a:latin typeface="Calibri" panose="020F0502020204030204"/>
              </a:rPr>
              <a:pPr defTabSz="933237">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425353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7</a:t>
            </a:fld>
            <a:endParaRPr lang="en-US"/>
          </a:p>
        </p:txBody>
      </p:sp>
    </p:spTree>
    <p:extLst>
      <p:ext uri="{BB962C8B-B14F-4D97-AF65-F5344CB8AC3E}">
        <p14:creationId xmlns:p14="http://schemas.microsoft.com/office/powerpoint/2010/main" val="3915477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89723-E783-47E5-A89F-4516121E4889}" type="slidenum">
              <a:rPr lang="en-US" smtClean="0"/>
              <a:t>8</a:t>
            </a:fld>
            <a:endParaRPr lang="en-US"/>
          </a:p>
        </p:txBody>
      </p:sp>
    </p:spTree>
    <p:extLst>
      <p:ext uri="{BB962C8B-B14F-4D97-AF65-F5344CB8AC3E}">
        <p14:creationId xmlns:p14="http://schemas.microsoft.com/office/powerpoint/2010/main" val="1831388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11</a:t>
            </a:fld>
            <a:endParaRPr lang="en-US"/>
          </a:p>
        </p:txBody>
      </p:sp>
    </p:spTree>
    <p:extLst>
      <p:ext uri="{BB962C8B-B14F-4D97-AF65-F5344CB8AC3E}">
        <p14:creationId xmlns:p14="http://schemas.microsoft.com/office/powerpoint/2010/main" val="33728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6.xml"/><Relationship Id="rId4" Type="http://schemas.openxmlformats.org/officeDocument/2006/relationships/image" Target="../media/image6.png"/></Relationships>
</file>

<file path=ppt/slideLayouts/_rels/slideLayout10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5.xml"/><Relationship Id="rId4" Type="http://schemas.openxmlformats.org/officeDocument/2006/relationships/image" Target="../media/image6.png"/></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5.xml"/><Relationship Id="rId4" Type="http://schemas.openxmlformats.org/officeDocument/2006/relationships/image" Target="../media/image10.png"/></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3409565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1924773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dirty="0"/>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dirty="0"/>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dirty="0"/>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9434903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p:txBody>
          <a:bodyPr/>
          <a:lstStyle/>
          <a:p>
            <a:r>
              <a:rPr lang="en-US"/>
              <a:t>Click to edit Master title style</a:t>
            </a:r>
          </a:p>
        </p:txBody>
      </p:sp>
      <p:sp>
        <p:nvSpPr>
          <p:cNvPr id="3" name="Content Placeholder 2"/>
          <p:cNvSpPr>
            <a:spLocks noGrp="1"/>
          </p:cNvSpPr>
          <p:nvPr userDrawn="1">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userDrawn="1">
            <p:ph type="ftr" sz="quarter" idx="11"/>
          </p:nvPr>
        </p:nvSpPr>
        <p:spPr>
          <a:xfrm>
            <a:off x="3480181" y="6577834"/>
            <a:ext cx="4114800" cy="280166"/>
          </a:xfrm>
          <a:prstGeom prst="rect">
            <a:avLst/>
          </a:prstGeom>
        </p:spPr>
        <p:txBody>
          <a:bodyPr/>
          <a:lstStyle/>
          <a:p>
            <a:endParaRPr lang="en-US" dirty="0"/>
          </a:p>
        </p:txBody>
      </p:sp>
      <p:sp>
        <p:nvSpPr>
          <p:cNvPr id="6" name="Slide Number Placeholder 5"/>
          <p:cNvSpPr>
            <a:spLocks noGrp="1"/>
          </p:cNvSpPr>
          <p:nvPr userDrawn="1">
            <p:ph type="sldNum" sz="quarter" idx="12"/>
          </p:nvPr>
        </p:nvSpPr>
        <p:spPr>
          <a:xfrm>
            <a:off x="9448800" y="6577834"/>
            <a:ext cx="2743200" cy="294983"/>
          </a:xfrm>
          <a:prstGeom prst="rect">
            <a:avLst/>
          </a:prstGeom>
        </p:spPr>
        <p:txBody>
          <a:bodyPr/>
          <a:lstStyle>
            <a:lvl1pPr algn="r">
              <a:defRPr/>
            </a:lvl1pPr>
          </a:lstStyle>
          <a:p>
            <a:fld id="{CD5C70A5-9411-4B11-A0DB-D49D3D849901}" type="slidenum">
              <a:rPr lang="en-US" smtClean="0"/>
              <a:pPr/>
              <a:t>‹#›</a:t>
            </a:fld>
            <a:endParaRPr lang="en-US" dirty="0"/>
          </a:p>
        </p:txBody>
      </p:sp>
      <p:sp>
        <p:nvSpPr>
          <p:cNvPr id="13" name="Isosceles Triangle 12"/>
          <p:cNvSpPr/>
          <p:nvPr userDrawn="1"/>
        </p:nvSpPr>
        <p:spPr>
          <a:xfrm flipV="1">
            <a:off x="9346058" y="0"/>
            <a:ext cx="2845942" cy="2225672"/>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rotWithShape="1">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l="22341" r="23249"/>
          <a:stretch/>
        </p:blipFill>
        <p:spPr>
          <a:xfrm>
            <a:off x="10969472" y="0"/>
            <a:ext cx="980761" cy="1802529"/>
          </a:xfrm>
          <a:prstGeom prst="rect">
            <a:avLst/>
          </a:prstGeom>
          <a:effectLst>
            <a:outerShdw blurRad="50800" dist="38100" algn="l" rotWithShape="0">
              <a:prstClr val="black">
                <a:alpha val="40000"/>
              </a:prstClr>
            </a:outerShdw>
          </a:effectLst>
        </p:spPr>
      </p:pic>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243450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03485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501375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611401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38671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359269490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074768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580729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89204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7565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5B65-A411-4755-8518-FF3737076B57}"/>
              </a:ext>
            </a:extLst>
          </p:cNvPr>
          <p:cNvSpPr>
            <a:spLocks noGrp="1"/>
          </p:cNvSpPr>
          <p:nvPr>
            <p:ph type="title"/>
          </p:nvPr>
        </p:nvSpPr>
        <p:spPr>
          <a:xfrm>
            <a:off x="271607" y="506447"/>
            <a:ext cx="11697076" cy="906722"/>
          </a:xfr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E84EF958-A40F-4444-96A7-34F0DDFEEC08}"/>
              </a:ext>
            </a:extLst>
          </p:cNvPr>
          <p:cNvSpPr>
            <a:spLocks noGrp="1"/>
          </p:cNvSpPr>
          <p:nvPr>
            <p:ph idx="1"/>
          </p:nvPr>
        </p:nvSpPr>
        <p:spPr>
          <a:xfrm>
            <a:off x="271607" y="1825626"/>
            <a:ext cx="11697076" cy="4483735"/>
          </a:xfrm>
        </p:spPr>
        <p:txBody>
          <a:bodyPr/>
          <a:lstStyle>
            <a:lvl1pPr>
              <a:lnSpc>
                <a:spcPct val="125000"/>
              </a:lnSpc>
              <a:spcAft>
                <a:spcPts val="600"/>
              </a:spcAft>
              <a:defRPr/>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a:extLst>
              <a:ext uri="{FF2B5EF4-FFF2-40B4-BE49-F238E27FC236}">
                <a16:creationId xmlns:a16="http://schemas.microsoft.com/office/drawing/2014/main" id="{D284F479-5F1B-4910-92E9-262261978BB7}"/>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907D3B0B-BAA9-420F-B55F-ADF6857E163F}"/>
              </a:ext>
            </a:extLst>
          </p:cNvPr>
          <p:cNvSpPr>
            <a:spLocks noGrp="1"/>
          </p:cNvSpPr>
          <p:nvPr>
            <p:ph type="sldNum" sz="quarter" idx="12"/>
          </p:nvPr>
        </p:nvSpPr>
        <p:spPr/>
        <p:txBody>
          <a:bodyPr/>
          <a:lstStyle/>
          <a:p>
            <a:fld id="{088AB7C0-D845-446F-B84E-DDA1CA93B832}" type="slidenum">
              <a:rPr lang="en-US" smtClean="0"/>
              <a:t>‹#›</a:t>
            </a:fld>
            <a:endParaRPr lang="en-US"/>
          </a:p>
        </p:txBody>
      </p:sp>
    </p:spTree>
    <p:extLst>
      <p:ext uri="{BB962C8B-B14F-4D97-AF65-F5344CB8AC3E}">
        <p14:creationId xmlns:p14="http://schemas.microsoft.com/office/powerpoint/2010/main" val="2492710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020763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049707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498788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7" y="1488660"/>
            <a:ext cx="8942601" cy="1421452"/>
          </a:xfrm>
        </p:spPr>
        <p:txBody>
          <a:bodyPr anchor="b">
            <a:noAutofit/>
          </a:bodyPr>
          <a:lstStyle>
            <a:lvl1pPr algn="l">
              <a:defRPr sz="4800">
                <a:latin typeface="Calibri" panose="020F0502020204030204" pitchFamily="34" charset="0"/>
                <a:cs typeface="Calibri" panose="020F0502020204030204" pitchFamily="34" charset="0"/>
              </a:defRPr>
            </a:lvl1pPr>
          </a:lstStyle>
          <a:p>
            <a:endParaRPr lang="en-US"/>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2400" b="1" baseline="0">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Division </a:t>
            </a:r>
          </a:p>
          <a:p>
            <a:r>
              <a:rPr lang="en-US"/>
              <a:t>Presentation Title </a:t>
            </a:r>
          </a:p>
          <a:p>
            <a:r>
              <a:rPr lang="en-US"/>
              <a:t>Date </a:t>
            </a:r>
          </a:p>
        </p:txBody>
      </p:sp>
      <p:sp>
        <p:nvSpPr>
          <p:cNvPr id="8" name="top triangle">
            <a:extLst>
              <a:ext uri="{C183D7F6-B498-43B3-948B-1728B52AA6E4}">
                <adec:decorative xmlns:adec="http://schemas.microsoft.com/office/drawing/2017/decorative" val="1"/>
              </a:ext>
            </a:extLst>
          </p:cNvPr>
          <p:cNvSpPr/>
          <p:nvPr/>
        </p:nvSpPr>
        <p:spPr>
          <a:xfrm flipV="1">
            <a:off x="6081979" y="0"/>
            <a:ext cx="6177355" cy="4523304"/>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1" name="Straight Connector 10">
            <a:extLst>
              <a:ext uri="{C183D7F6-B498-43B3-948B-1728B52AA6E4}">
                <adec:decorative xmlns:adec="http://schemas.microsoft.com/office/drawing/2017/decorative" val="1"/>
              </a:ext>
            </a:extLst>
          </p:cNvPr>
          <p:cNvCxnSpPr/>
          <p:nvPr/>
        </p:nvCxnSpPr>
        <p:spPr>
          <a:xfrm>
            <a:off x="241076" y="2925833"/>
            <a:ext cx="9851152"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pic>
        <p:nvPicPr>
          <p:cNvPr id="10" name="NJ outline">
            <a:extLst>
              <a:ext uri="{C183D7F6-B498-43B3-948B-1728B52AA6E4}">
                <adec:decorative xmlns:adec="http://schemas.microsoft.com/office/drawing/2017/decorative" val="1"/>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260842" y="967688"/>
            <a:ext cx="4399149" cy="3299362"/>
          </a:xfrm>
          <a:prstGeom prst="rect">
            <a:avLst/>
          </a:prstGeom>
          <a:effectLst>
            <a:outerShdw blurRad="50800" dist="38100" algn="l" rotWithShape="0">
              <a:prstClr val="black">
                <a:alpha val="40000"/>
              </a:prstClr>
            </a:outerShdw>
          </a:effectLst>
        </p:spPr>
      </p:pic>
      <p:sp>
        <p:nvSpPr>
          <p:cNvPr id="9" name="Isosceles Triangle 8"/>
          <p:cNvSpPr/>
          <p:nvPr/>
        </p:nvSpPr>
        <p:spPr>
          <a:xfrm rot="10800000" flipV="1">
            <a:off x="0" y="4615396"/>
            <a:ext cx="3794589"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Slide Number Placeholder 5">
            <a:extLst>
              <a:ext uri="{FF2B5EF4-FFF2-40B4-BE49-F238E27FC236}">
                <a16:creationId xmlns:a16="http://schemas.microsoft.com/office/drawing/2014/main" id="{029FD5CA-A057-4AEE-A2BB-22DF859CE034}"/>
              </a:ext>
            </a:extLst>
          </p:cNvPr>
          <p:cNvSpPr>
            <a:spLocks noGrp="1"/>
          </p:cNvSpPr>
          <p:nvPr>
            <p:ph type="sldNum" sz="quarter" idx="12"/>
          </p:nvPr>
        </p:nvSpPr>
        <p:spPr>
          <a:xfrm>
            <a:off x="9252664" y="6538914"/>
            <a:ext cx="2743200" cy="365125"/>
          </a:xfrm>
          <a:prstGeom prst="rect">
            <a:avLst/>
          </a:prstGeom>
        </p:spPr>
        <p:txBody>
          <a:bodyPr/>
          <a:lstStyle>
            <a:lvl1pPr algn="r">
              <a:defRPr>
                <a:latin typeface="Bell MT" panose="02020503060305020303" pitchFamily="18" charset="0"/>
              </a:defRPr>
            </a:lvl1pPr>
          </a:lstStyle>
          <a:p>
            <a:fld id="{088AB7C0-D845-446F-B84E-DDA1CA93B832}" type="slidenum">
              <a:rPr lang="en-US" smtClean="0"/>
              <a:t>‹#›</a:t>
            </a:fld>
            <a:endParaRPr lang="en-US"/>
          </a:p>
        </p:txBody>
      </p:sp>
    </p:spTree>
    <p:extLst>
      <p:ext uri="{BB962C8B-B14F-4D97-AF65-F5344CB8AC3E}">
        <p14:creationId xmlns:p14="http://schemas.microsoft.com/office/powerpoint/2010/main" val="15336923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5B65-A411-4755-8518-FF3737076B57}"/>
              </a:ext>
            </a:extLst>
          </p:cNvPr>
          <p:cNvSpPr>
            <a:spLocks noGrp="1"/>
          </p:cNvSpPr>
          <p:nvPr>
            <p:ph type="title"/>
          </p:nvPr>
        </p:nvSpPr>
        <p:spPr>
          <a:xfrm>
            <a:off x="271607" y="506447"/>
            <a:ext cx="11697076" cy="906722"/>
          </a:xfr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E84EF958-A40F-4444-96A7-34F0DDFEEC08}"/>
              </a:ext>
            </a:extLst>
          </p:cNvPr>
          <p:cNvSpPr>
            <a:spLocks noGrp="1"/>
          </p:cNvSpPr>
          <p:nvPr>
            <p:ph idx="1"/>
          </p:nvPr>
        </p:nvSpPr>
        <p:spPr>
          <a:xfrm>
            <a:off x="271607" y="1825626"/>
            <a:ext cx="11697076" cy="4483735"/>
          </a:xfrm>
        </p:spPr>
        <p:txBody>
          <a:bodyPr/>
          <a:lstStyle>
            <a:lvl1pPr>
              <a:lnSpc>
                <a:spcPct val="125000"/>
              </a:lnSpc>
              <a:spcAft>
                <a:spcPts val="600"/>
              </a:spcAft>
              <a:defRPr/>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a:extLst>
              <a:ext uri="{FF2B5EF4-FFF2-40B4-BE49-F238E27FC236}">
                <a16:creationId xmlns:a16="http://schemas.microsoft.com/office/drawing/2014/main" id="{D284F479-5F1B-4910-92E9-262261978BB7}"/>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907D3B0B-BAA9-420F-B55F-ADF6857E163F}"/>
              </a:ext>
            </a:extLst>
          </p:cNvPr>
          <p:cNvSpPr>
            <a:spLocks noGrp="1"/>
          </p:cNvSpPr>
          <p:nvPr>
            <p:ph type="sldNum" sz="quarter" idx="12"/>
          </p:nvPr>
        </p:nvSpPr>
        <p:spPr/>
        <p:txBody>
          <a:bodyPr/>
          <a:lstStyle/>
          <a:p>
            <a:fld id="{088AB7C0-D845-446F-B84E-DDA1CA93B832}" type="slidenum">
              <a:rPr lang="en-US" smtClean="0"/>
              <a:t>‹#›</a:t>
            </a:fld>
            <a:endParaRPr lang="en-US"/>
          </a:p>
        </p:txBody>
      </p:sp>
    </p:spTree>
    <p:extLst>
      <p:ext uri="{BB962C8B-B14F-4D97-AF65-F5344CB8AC3E}">
        <p14:creationId xmlns:p14="http://schemas.microsoft.com/office/powerpoint/2010/main" val="15580865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Two Content_Simpl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135801" y="365126"/>
            <a:ext cx="11823827" cy="1114540"/>
          </a:xfrm>
        </p:spPr>
        <p:txBody>
          <a:bodyPr/>
          <a:lstStyle/>
          <a:p>
            <a:r>
              <a:rPr lang="en-US"/>
              <a:t>Click to edit Master title style</a:t>
            </a:r>
          </a:p>
        </p:txBody>
      </p:sp>
      <p:sp>
        <p:nvSpPr>
          <p:cNvPr id="6" name="Content Placeholder 3">
            <a:extLst>
              <a:ext uri="{FF2B5EF4-FFF2-40B4-BE49-F238E27FC236}">
                <a16:creationId xmlns:a16="http://schemas.microsoft.com/office/drawing/2014/main" id="{351658A7-B92F-45A2-B638-36B423473E34}"/>
              </a:ext>
            </a:extLst>
          </p:cNvPr>
          <p:cNvSpPr>
            <a:spLocks noGrp="1"/>
          </p:cNvSpPr>
          <p:nvPr>
            <p:ph sz="half" idx="13"/>
          </p:nvPr>
        </p:nvSpPr>
        <p:spPr>
          <a:xfrm>
            <a:off x="135803" y="1825624"/>
            <a:ext cx="5690856" cy="4502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268772" y="1825625"/>
            <a:ext cx="5690856" cy="4502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a:extLst>
              <a:ext uri="{FF2B5EF4-FFF2-40B4-BE49-F238E27FC236}">
                <a16:creationId xmlns:a16="http://schemas.microsoft.com/office/drawing/2014/main" id="{95D68219-6CB5-460D-B65B-7133D98141CD}"/>
              </a:ext>
            </a:extLst>
          </p:cNvPr>
          <p:cNvSpPr>
            <a:spLocks noGrp="1"/>
          </p:cNvSpPr>
          <p:nvPr>
            <p:ph type="ftr" sz="quarter" idx="3"/>
          </p:nvPr>
        </p:nvSpPr>
        <p:spPr>
          <a:xfrm>
            <a:off x="0" y="6552774"/>
            <a:ext cx="2743200" cy="347709"/>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2804176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47CDD-9D4D-4C7B-8803-F56DC9208B1F}"/>
              </a:ext>
            </a:extLst>
          </p:cNvPr>
          <p:cNvSpPr>
            <a:spLocks noGrp="1"/>
          </p:cNvSpPr>
          <p:nvPr>
            <p:ph type="title"/>
          </p:nvPr>
        </p:nvSpPr>
        <p:spPr>
          <a:xfrm>
            <a:off x="124691" y="365130"/>
            <a:ext cx="11978639" cy="894658"/>
          </a:xfrm>
          <a:ln w="38100">
            <a:solidFill>
              <a:srgbClr val="4472C4"/>
            </a:solidFill>
          </a:ln>
        </p:spPr>
        <p:txBody>
          <a:bodyPr/>
          <a:lstStyle/>
          <a:p>
            <a:r>
              <a:rPr lang="en-US"/>
              <a:t>Click to edit Master title style</a:t>
            </a:r>
          </a:p>
        </p:txBody>
      </p:sp>
      <p:sp>
        <p:nvSpPr>
          <p:cNvPr id="11" name="Indicator">
            <a:extLst>
              <a:ext uri="{FF2B5EF4-FFF2-40B4-BE49-F238E27FC236}">
                <a16:creationId xmlns:a16="http://schemas.microsoft.com/office/drawing/2014/main" id="{3D2C24A8-D315-4774-925A-0520E69A0F83}"/>
              </a:ext>
            </a:extLst>
          </p:cNvPr>
          <p:cNvSpPr>
            <a:spLocks noGrp="1"/>
          </p:cNvSpPr>
          <p:nvPr>
            <p:ph sz="half" idx="2"/>
          </p:nvPr>
        </p:nvSpPr>
        <p:spPr>
          <a:xfrm>
            <a:off x="124691"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5" name="Purpose">
            <a:extLst>
              <a:ext uri="{FF2B5EF4-FFF2-40B4-BE49-F238E27FC236}">
                <a16:creationId xmlns:a16="http://schemas.microsoft.com/office/drawing/2014/main" id="{9A448690-4A7F-4B78-9497-99F601C1220A}"/>
              </a:ext>
            </a:extLst>
          </p:cNvPr>
          <p:cNvSpPr>
            <a:spLocks noGrp="1"/>
          </p:cNvSpPr>
          <p:nvPr>
            <p:ph sz="half" idx="12"/>
          </p:nvPr>
        </p:nvSpPr>
        <p:spPr>
          <a:xfrm>
            <a:off x="3103418"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6" name="Documentation">
            <a:extLst>
              <a:ext uri="{FF2B5EF4-FFF2-40B4-BE49-F238E27FC236}">
                <a16:creationId xmlns:a16="http://schemas.microsoft.com/office/drawing/2014/main" id="{36C77133-683A-41DA-B6AC-4B234D375025}"/>
              </a:ext>
            </a:extLst>
          </p:cNvPr>
          <p:cNvSpPr>
            <a:spLocks noGrp="1"/>
          </p:cNvSpPr>
          <p:nvPr>
            <p:ph sz="half" idx="13"/>
          </p:nvPr>
        </p:nvSpPr>
        <p:spPr>
          <a:xfrm>
            <a:off x="6114010" y="1945178"/>
            <a:ext cx="2473037" cy="980902"/>
          </a:xfrm>
          <a:ln w="38100">
            <a:solidFill>
              <a:srgbClr val="4472C4"/>
            </a:solidFill>
          </a:ln>
        </p:spPr>
        <p:txBody>
          <a:bodyPr>
            <a:normAutofit/>
          </a:bodyPr>
          <a:lstStyle>
            <a:lvl1pPr marL="0" indent="0">
              <a:buNone/>
              <a:defRPr sz="2000"/>
            </a:lvl1pPr>
          </a:lstStyle>
          <a:p>
            <a:pPr lvl="0"/>
            <a:r>
              <a:rPr lang="en-US"/>
              <a:t>Click to edit Master text styles</a:t>
            </a:r>
          </a:p>
        </p:txBody>
      </p:sp>
      <p:sp>
        <p:nvSpPr>
          <p:cNvPr id="17" name="Last Text Box">
            <a:extLst>
              <a:ext uri="{FF2B5EF4-FFF2-40B4-BE49-F238E27FC236}">
                <a16:creationId xmlns:a16="http://schemas.microsoft.com/office/drawing/2014/main" id="{CA0DB400-1A18-49A1-B87F-CC66EED7BE08}"/>
              </a:ext>
            </a:extLst>
          </p:cNvPr>
          <p:cNvSpPr>
            <a:spLocks noGrp="1"/>
          </p:cNvSpPr>
          <p:nvPr>
            <p:ph sz="half" idx="14"/>
          </p:nvPr>
        </p:nvSpPr>
        <p:spPr>
          <a:xfrm>
            <a:off x="8721435" y="1425657"/>
            <a:ext cx="3345874" cy="4955016"/>
          </a:xfrm>
          <a:ln w="38100">
            <a:solidFill>
              <a:srgbClr val="4472C4"/>
            </a:solidFill>
          </a:ln>
        </p:spPr>
        <p:txBody>
          <a:bodyPr>
            <a:normAutofit/>
          </a:bodyPr>
          <a:lstStyle>
            <a:lvl1pPr marL="137160" indent="-137160">
              <a:lnSpc>
                <a:spcPct val="100000"/>
              </a:lnSpc>
              <a:spcBef>
                <a:spcPts val="0"/>
              </a:spcBef>
              <a:buFont typeface="Arial" panose="020B0604020202020204" pitchFamily="34" charset="0"/>
              <a:buChar char="•"/>
              <a:defRPr sz="1800"/>
            </a:lvl1pPr>
          </a:lstStyle>
          <a:p>
            <a:pPr lvl="0"/>
            <a:r>
              <a:rPr lang="en-US"/>
              <a:t>Click to edit Master text styles</a:t>
            </a:r>
          </a:p>
        </p:txBody>
      </p:sp>
      <p:sp>
        <p:nvSpPr>
          <p:cNvPr id="3" name="Footer Placeholder 2">
            <a:extLst>
              <a:ext uri="{FF2B5EF4-FFF2-40B4-BE49-F238E27FC236}">
                <a16:creationId xmlns:a16="http://schemas.microsoft.com/office/drawing/2014/main" id="{0C5A3B78-D419-4EB8-BEB9-9FC4E00A806E}"/>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50F47D8B-DF5D-4449-BD09-493F7DDD4437}"/>
              </a:ext>
            </a:extLst>
          </p:cNvPr>
          <p:cNvSpPr>
            <a:spLocks noGrp="1"/>
          </p:cNvSpPr>
          <p:nvPr>
            <p:ph type="sldNum" sz="quarter" idx="11"/>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16256043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_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219200"/>
            <a:ext cx="3410337" cy="823667"/>
          </a:xfrm>
        </p:spPr>
        <p:txBody>
          <a:bodyPr rIns="91440" anchor="b">
            <a:noAutofit/>
          </a:bodyPr>
          <a:lstStyle>
            <a:lvl1pPr marL="0" indent="0">
              <a:spcBef>
                <a:spcPts val="0"/>
              </a:spcBef>
              <a:spcAft>
                <a:spcPts val="0"/>
              </a:spcAft>
              <a:buFontTx/>
              <a:buNone/>
              <a:defRPr sz="2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284000"/>
            <a:ext cx="3410336" cy="3663285"/>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599380" y="2797130"/>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08622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086228" y="2284000"/>
            <a:ext cx="3410336" cy="3663285"/>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455035" y="2801112"/>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2284000"/>
            <a:ext cx="3410336" cy="3663285"/>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9200400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479F5EBF-DCAD-4874-BC61-5764399B2597}"/>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4936966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8" y="1488660"/>
            <a:ext cx="8942601" cy="1421452"/>
          </a:xfrm>
        </p:spPr>
        <p:txBody>
          <a:bodyPr anchor="b">
            <a:noAutofit/>
          </a:bodyPr>
          <a:lstStyle>
            <a:lvl1pPr algn="l">
              <a:defRPr sz="3600">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1800" b="1" baseline="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Division </a:t>
            </a:r>
          </a:p>
          <a:p>
            <a:r>
              <a:rPr lang="en-US"/>
              <a:t>Presentation Title </a:t>
            </a:r>
          </a:p>
          <a:p>
            <a:r>
              <a:rPr lang="en-US"/>
              <a:t>Date </a:t>
            </a:r>
          </a:p>
        </p:txBody>
      </p:sp>
    </p:spTree>
    <p:extLst>
      <p:ext uri="{BB962C8B-B14F-4D97-AF65-F5344CB8AC3E}">
        <p14:creationId xmlns:p14="http://schemas.microsoft.com/office/powerpoint/2010/main" val="367237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wo Content_Simpl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135801" y="365126"/>
            <a:ext cx="11823827" cy="1114540"/>
          </a:xfrm>
        </p:spPr>
        <p:txBody>
          <a:bodyPr/>
          <a:lstStyle/>
          <a:p>
            <a:r>
              <a:rPr lang="en-US"/>
              <a:t>Click to edit Master title style</a:t>
            </a:r>
          </a:p>
        </p:txBody>
      </p:sp>
      <p:sp>
        <p:nvSpPr>
          <p:cNvPr id="6" name="Content Placeholder 3">
            <a:extLst>
              <a:ext uri="{FF2B5EF4-FFF2-40B4-BE49-F238E27FC236}">
                <a16:creationId xmlns:a16="http://schemas.microsoft.com/office/drawing/2014/main" id="{351658A7-B92F-45A2-B638-36B423473E34}"/>
              </a:ext>
            </a:extLst>
          </p:cNvPr>
          <p:cNvSpPr>
            <a:spLocks noGrp="1"/>
          </p:cNvSpPr>
          <p:nvPr>
            <p:ph sz="half" idx="13"/>
          </p:nvPr>
        </p:nvSpPr>
        <p:spPr>
          <a:xfrm>
            <a:off x="135803" y="1825624"/>
            <a:ext cx="5690856" cy="4502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268772" y="1825625"/>
            <a:ext cx="5690856" cy="4502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a:extLst>
              <a:ext uri="{FF2B5EF4-FFF2-40B4-BE49-F238E27FC236}">
                <a16:creationId xmlns:a16="http://schemas.microsoft.com/office/drawing/2014/main" id="{95D68219-6CB5-460D-B65B-7133D98141CD}"/>
              </a:ext>
            </a:extLst>
          </p:cNvPr>
          <p:cNvSpPr>
            <a:spLocks noGrp="1"/>
          </p:cNvSpPr>
          <p:nvPr>
            <p:ph type="ftr" sz="quarter" idx="3"/>
          </p:nvPr>
        </p:nvSpPr>
        <p:spPr>
          <a:xfrm>
            <a:off x="0" y="6552774"/>
            <a:ext cx="2743200" cy="347709"/>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20843575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289" y="365129"/>
            <a:ext cx="11808577" cy="1325563"/>
          </a:xfrm>
        </p:spPr>
        <p:txBody>
          <a:bodyPr>
            <a:normAutofit/>
          </a:bodyPr>
          <a:lstStyle>
            <a:lvl1pPr algn="ctr">
              <a:defRPr sz="4000" b="1">
                <a:latin typeface="+mn-lt"/>
              </a:defRPr>
            </a:lvl1pPr>
          </a:lstStyle>
          <a:p>
            <a:r>
              <a:rPr lang="en-US"/>
              <a:t>Click to edit Master title style</a:t>
            </a:r>
          </a:p>
        </p:txBody>
      </p:sp>
      <p:sp>
        <p:nvSpPr>
          <p:cNvPr id="3" name="Content Placeholder 2"/>
          <p:cNvSpPr>
            <a:spLocks noGrp="1"/>
          </p:cNvSpPr>
          <p:nvPr>
            <p:ph idx="1"/>
          </p:nvPr>
        </p:nvSpPr>
        <p:spPr>
          <a:xfrm>
            <a:off x="838200" y="1825625"/>
            <a:ext cx="11157664"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98529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0245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F1552-3B71-421E-8DAE-9E45168E1708}"/>
              </a:ext>
            </a:extLst>
          </p:cNvPr>
          <p:cNvSpPr>
            <a:spLocks noGrp="1"/>
          </p:cNvSpPr>
          <p:nvPr>
            <p:ph type="title"/>
          </p:nvPr>
        </p:nvSpPr>
        <p:spPr>
          <a:xfrm>
            <a:off x="833742" y="379873"/>
            <a:ext cx="8593721" cy="785939"/>
          </a:xfrm>
        </p:spPr>
        <p:txBody>
          <a:bodyPr>
            <a:normAutofit/>
          </a:bodyPr>
          <a:lstStyle>
            <a:lvl1pPr algn="ctr">
              <a:defRPr sz="4400" b="1"/>
            </a:lvl1pPr>
          </a:lstStyle>
          <a:p>
            <a:r>
              <a:rPr lang="en-US"/>
              <a:t>Click to edit Master title style</a:t>
            </a:r>
          </a:p>
        </p:txBody>
      </p:sp>
      <p:pic>
        <p:nvPicPr>
          <p:cNvPr id="25" name="Picture 24">
            <a:extLst>
              <a:ext uri="{FF2B5EF4-FFF2-40B4-BE49-F238E27FC236}">
                <a16:creationId xmlns:a16="http://schemas.microsoft.com/office/drawing/2014/main" id="{8172F2B8-EC81-4CE6-8879-CF8B1A0BEE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895032" y="0"/>
            <a:ext cx="3324353" cy="2043567"/>
          </a:xfrm>
          <a:prstGeom prst="rect">
            <a:avLst/>
          </a:prstGeom>
        </p:spPr>
      </p:pic>
      <p:pic>
        <p:nvPicPr>
          <p:cNvPr id="26" name="Picture 25">
            <a:extLst>
              <a:ext uri="{FF2B5EF4-FFF2-40B4-BE49-F238E27FC236}">
                <a16:creationId xmlns:a16="http://schemas.microsoft.com/office/drawing/2014/main" id="{E7436F1C-D77E-439D-A906-F3A850DEE67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575497" y="-76637"/>
            <a:ext cx="1291355" cy="1698960"/>
          </a:xfrm>
          <a:prstGeom prst="rect">
            <a:avLst/>
          </a:prstGeom>
        </p:spPr>
      </p:pic>
      <p:sp>
        <p:nvSpPr>
          <p:cNvPr id="5" name="Text Placeholder 3">
            <a:extLst>
              <a:ext uri="{FF2B5EF4-FFF2-40B4-BE49-F238E27FC236}">
                <a16:creationId xmlns:a16="http://schemas.microsoft.com/office/drawing/2014/main" id="{2BEAB421-FD96-4B59-A875-61E9758B8712}"/>
              </a:ext>
            </a:extLst>
          </p:cNvPr>
          <p:cNvSpPr>
            <a:spLocks noGrp="1"/>
          </p:cNvSpPr>
          <p:nvPr>
            <p:ph type="body" sz="quarter" idx="11"/>
          </p:nvPr>
        </p:nvSpPr>
        <p:spPr>
          <a:xfrm>
            <a:off x="833743" y="1430794"/>
            <a:ext cx="9416603" cy="3040622"/>
          </a:xfrm>
        </p:spPr>
        <p:txBody>
          <a:bodyPr>
            <a:normAutofit/>
          </a:bodyPr>
          <a:lstStyle>
            <a:lvl1pPr marL="0" indent="0">
              <a:buNone/>
              <a:defRPr sz="2800" b="0"/>
            </a:lvl1pPr>
          </a:lstStyle>
          <a:p>
            <a:pPr lvl="0"/>
            <a:r>
              <a:rPr lang="en-US"/>
              <a:t>Click to edit Master text styles</a:t>
            </a:r>
          </a:p>
        </p:txBody>
      </p:sp>
      <p:sp>
        <p:nvSpPr>
          <p:cNvPr id="14" name="Rounded Rectangle 6">
            <a:extLst>
              <a:ext uri="{FF2B5EF4-FFF2-40B4-BE49-F238E27FC236}">
                <a16:creationId xmlns:a16="http://schemas.microsoft.com/office/drawing/2014/main" id="{64B8C74A-3300-4425-88E6-181352EB0305}"/>
              </a:ext>
              <a:ext uri="{C183D7F6-B498-43B3-948B-1728B52AA6E4}">
                <adec:decorative xmlns:adec="http://schemas.microsoft.com/office/drawing/2017/decorative" val="1"/>
              </a:ext>
            </a:extLst>
          </p:cNvPr>
          <p:cNvSpPr/>
          <p:nvPr userDrawn="1"/>
        </p:nvSpPr>
        <p:spPr>
          <a:xfrm>
            <a:off x="2039112" y="5176082"/>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E117CC24-6C08-4FEB-BAC2-65A37966B96B}"/>
              </a:ext>
            </a:extLst>
          </p:cNvPr>
          <p:cNvSpPr>
            <a:spLocks noGrp="1"/>
          </p:cNvSpPr>
          <p:nvPr>
            <p:ph type="body" sz="quarter" idx="12"/>
          </p:nvPr>
        </p:nvSpPr>
        <p:spPr>
          <a:xfrm>
            <a:off x="2176907" y="5317525"/>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sp>
        <p:nvSpPr>
          <p:cNvPr id="27" name="Rounded Rectangle 6">
            <a:extLst>
              <a:ext uri="{FF2B5EF4-FFF2-40B4-BE49-F238E27FC236}">
                <a16:creationId xmlns:a16="http://schemas.microsoft.com/office/drawing/2014/main" id="{D984CC97-7027-4AE7-8907-24828F4BFE64}"/>
              </a:ext>
              <a:ext uri="{C183D7F6-B498-43B3-948B-1728B52AA6E4}">
                <adec:decorative xmlns:adec="http://schemas.microsoft.com/office/drawing/2017/decorative" val="1"/>
              </a:ext>
            </a:extLst>
          </p:cNvPr>
          <p:cNvSpPr/>
          <p:nvPr userDrawn="1"/>
        </p:nvSpPr>
        <p:spPr>
          <a:xfrm>
            <a:off x="5968938" y="5162077"/>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5">
            <a:extLst>
              <a:ext uri="{FF2B5EF4-FFF2-40B4-BE49-F238E27FC236}">
                <a16:creationId xmlns:a16="http://schemas.microsoft.com/office/drawing/2014/main" id="{E5F4557A-3F1E-496D-B41D-0699552E0A0B}"/>
              </a:ext>
            </a:extLst>
          </p:cNvPr>
          <p:cNvSpPr>
            <a:spLocks noGrp="1"/>
          </p:cNvSpPr>
          <p:nvPr>
            <p:ph type="body" sz="quarter" idx="13"/>
          </p:nvPr>
        </p:nvSpPr>
        <p:spPr>
          <a:xfrm>
            <a:off x="6106733" y="5303520"/>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pic>
        <p:nvPicPr>
          <p:cNvPr id="13" name="Logo">
            <a:extLst>
              <a:ext uri="{FF2B5EF4-FFF2-40B4-BE49-F238E27FC236}">
                <a16:creationId xmlns:a16="http://schemas.microsoft.com/office/drawing/2014/main" id="{AD7CCC9E-9A6C-4B4E-8B0E-59F2BB179B7D}"/>
              </a:ext>
            </a:extLst>
          </p:cNvPr>
          <p:cNvPicPr>
            <a:picLocks noChangeAspect="1"/>
          </p:cNvPicPr>
          <p:nvPr userDrawn="1"/>
        </p:nvPicPr>
        <p:blipFill>
          <a:blip r:embed="rId4"/>
          <a:stretch>
            <a:fillRect/>
          </a:stretch>
        </p:blipFill>
        <p:spPr>
          <a:xfrm>
            <a:off x="102224" y="6055163"/>
            <a:ext cx="731520" cy="731520"/>
          </a:xfrm>
          <a:prstGeom prst="rect">
            <a:avLst/>
          </a:prstGeom>
        </p:spPr>
      </p:pic>
    </p:spTree>
    <p:extLst>
      <p:ext uri="{BB962C8B-B14F-4D97-AF65-F5344CB8AC3E}">
        <p14:creationId xmlns:p14="http://schemas.microsoft.com/office/powerpoint/2010/main" val="19938957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7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6894-D7BA-48A5-9181-FE1EDF3F7E82}"/>
              </a:ext>
            </a:extLst>
          </p:cNvPr>
          <p:cNvSpPr>
            <a:spLocks noGrp="1"/>
          </p:cNvSpPr>
          <p:nvPr>
            <p:ph type="title"/>
          </p:nvPr>
        </p:nvSpPr>
        <p:spPr>
          <a:xfrm>
            <a:off x="96819" y="365129"/>
            <a:ext cx="11876442" cy="742909"/>
          </a:xfrm>
        </p:spPr>
        <p:txBody>
          <a:bodyPr>
            <a:normAutofit/>
          </a:bodyPr>
          <a:lstStyle>
            <a:lvl1pPr algn="ctr">
              <a:defRPr sz="4000" b="1"/>
            </a:lvl1pPr>
          </a:lstStyle>
          <a:p>
            <a:r>
              <a:rPr lang="en-US"/>
              <a:t>Click to edit Master title style</a:t>
            </a:r>
          </a:p>
        </p:txBody>
      </p:sp>
      <p:sp>
        <p:nvSpPr>
          <p:cNvPr id="9" name="Text Placeholder 8">
            <a:extLst>
              <a:ext uri="{FF2B5EF4-FFF2-40B4-BE49-F238E27FC236}">
                <a16:creationId xmlns:a16="http://schemas.microsoft.com/office/drawing/2014/main" id="{D2690BD7-D182-4BFC-BD35-42476F10E18D}"/>
              </a:ext>
            </a:extLst>
          </p:cNvPr>
          <p:cNvSpPr>
            <a:spLocks noGrp="1"/>
          </p:cNvSpPr>
          <p:nvPr>
            <p:ph type="body" sz="quarter" idx="10"/>
          </p:nvPr>
        </p:nvSpPr>
        <p:spPr>
          <a:xfrm>
            <a:off x="19332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8">
            <a:extLst>
              <a:ext uri="{FF2B5EF4-FFF2-40B4-BE49-F238E27FC236}">
                <a16:creationId xmlns:a16="http://schemas.microsoft.com/office/drawing/2014/main" id="{755806F7-D7D6-4C3E-ACD3-F7F1EB7D125E}"/>
              </a:ext>
            </a:extLst>
          </p:cNvPr>
          <p:cNvSpPr>
            <a:spLocks noGrp="1"/>
          </p:cNvSpPr>
          <p:nvPr>
            <p:ph type="body" sz="quarter" idx="11"/>
          </p:nvPr>
        </p:nvSpPr>
        <p:spPr>
          <a:xfrm>
            <a:off x="4149604" y="1419425"/>
            <a:ext cx="3892792" cy="2194635"/>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8">
            <a:extLst>
              <a:ext uri="{FF2B5EF4-FFF2-40B4-BE49-F238E27FC236}">
                <a16:creationId xmlns:a16="http://schemas.microsoft.com/office/drawing/2014/main" id="{48B4F6BF-5047-4707-A383-43483EF079E9}"/>
              </a:ext>
            </a:extLst>
          </p:cNvPr>
          <p:cNvSpPr>
            <a:spLocks noGrp="1"/>
          </p:cNvSpPr>
          <p:nvPr>
            <p:ph type="body" sz="quarter" idx="12"/>
          </p:nvPr>
        </p:nvSpPr>
        <p:spPr>
          <a:xfrm>
            <a:off x="4149604" y="3845462"/>
            <a:ext cx="3892791" cy="2566096"/>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a:extLst>
              <a:ext uri="{FF2B5EF4-FFF2-40B4-BE49-F238E27FC236}">
                <a16:creationId xmlns:a16="http://schemas.microsoft.com/office/drawing/2014/main" id="{045A480F-2D5E-4693-B7C5-D6DB2795B686}"/>
              </a:ext>
            </a:extLst>
          </p:cNvPr>
          <p:cNvSpPr>
            <a:spLocks noGrp="1"/>
          </p:cNvSpPr>
          <p:nvPr>
            <p:ph type="body" sz="quarter" idx="13"/>
          </p:nvPr>
        </p:nvSpPr>
        <p:spPr>
          <a:xfrm>
            <a:off x="839244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61000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284000"/>
            <a:ext cx="3410336" cy="3663285"/>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505200"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08622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086228" y="2284000"/>
            <a:ext cx="3410336" cy="3663285"/>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394448"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2284000"/>
            <a:ext cx="3410336" cy="3663285"/>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5468206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Arrows_More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006638"/>
            <a:ext cx="3871204"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1973178"/>
            <a:ext cx="3871204" cy="3974107"/>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903774"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374985" y="100663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374986" y="1973178"/>
            <a:ext cx="3410336" cy="3974107"/>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606201"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02756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1973178"/>
            <a:ext cx="3410336" cy="3974107"/>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3405802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b="1"/>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30357169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7" y="1488660"/>
            <a:ext cx="8942601" cy="1421452"/>
          </a:xfrm>
        </p:spPr>
        <p:txBody>
          <a:bodyPr anchor="b">
            <a:noAutofit/>
          </a:bodyPr>
          <a:lstStyle>
            <a:lvl1pPr algn="l">
              <a:defRPr sz="4800">
                <a:latin typeface="Calibri" panose="020F0502020204030204" pitchFamily="34" charset="0"/>
                <a:cs typeface="Calibri" panose="020F0502020204030204" pitchFamily="34" charset="0"/>
              </a:defRPr>
            </a:lvl1pPr>
          </a:lstStyle>
          <a:p>
            <a:endParaRPr lang="en-US"/>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2400" b="1" baseline="0">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Division </a:t>
            </a:r>
          </a:p>
          <a:p>
            <a:r>
              <a:rPr lang="en-US"/>
              <a:t>Presentation Title </a:t>
            </a:r>
          </a:p>
          <a:p>
            <a:r>
              <a:rPr lang="en-US"/>
              <a:t>Date </a:t>
            </a:r>
          </a:p>
        </p:txBody>
      </p:sp>
      <p:sp>
        <p:nvSpPr>
          <p:cNvPr id="8" name="top triangle">
            <a:extLst>
              <a:ext uri="{C183D7F6-B498-43B3-948B-1728B52AA6E4}">
                <adec:decorative xmlns:adec="http://schemas.microsoft.com/office/drawing/2017/decorative" val="1"/>
              </a:ext>
            </a:extLst>
          </p:cNvPr>
          <p:cNvSpPr/>
          <p:nvPr/>
        </p:nvSpPr>
        <p:spPr>
          <a:xfrm flipV="1">
            <a:off x="6081979" y="0"/>
            <a:ext cx="6177355" cy="4523304"/>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1" name="Straight Connector 10">
            <a:extLst>
              <a:ext uri="{C183D7F6-B498-43B3-948B-1728B52AA6E4}">
                <adec:decorative xmlns:adec="http://schemas.microsoft.com/office/drawing/2017/decorative" val="1"/>
              </a:ext>
            </a:extLst>
          </p:cNvPr>
          <p:cNvCxnSpPr/>
          <p:nvPr/>
        </p:nvCxnSpPr>
        <p:spPr>
          <a:xfrm>
            <a:off x="241076" y="2925833"/>
            <a:ext cx="9851152"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pic>
        <p:nvPicPr>
          <p:cNvPr id="10" name="NJ outline">
            <a:extLst>
              <a:ext uri="{C183D7F6-B498-43B3-948B-1728B52AA6E4}">
                <adec:decorative xmlns:adec="http://schemas.microsoft.com/office/drawing/2017/decorative" val="1"/>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260842" y="967688"/>
            <a:ext cx="4399149" cy="3299362"/>
          </a:xfrm>
          <a:prstGeom prst="rect">
            <a:avLst/>
          </a:prstGeom>
          <a:effectLst>
            <a:outerShdw blurRad="50800" dist="38100" algn="l" rotWithShape="0">
              <a:prstClr val="black">
                <a:alpha val="40000"/>
              </a:prstClr>
            </a:outerShdw>
          </a:effectLst>
        </p:spPr>
      </p:pic>
      <p:sp>
        <p:nvSpPr>
          <p:cNvPr id="9" name="Isosceles Triangle 8"/>
          <p:cNvSpPr/>
          <p:nvPr/>
        </p:nvSpPr>
        <p:spPr>
          <a:xfrm rot="10800000" flipV="1">
            <a:off x="0" y="4615396"/>
            <a:ext cx="3794589"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Slide Number Placeholder 5">
            <a:extLst>
              <a:ext uri="{FF2B5EF4-FFF2-40B4-BE49-F238E27FC236}">
                <a16:creationId xmlns:a16="http://schemas.microsoft.com/office/drawing/2014/main" id="{029FD5CA-A057-4AEE-A2BB-22DF859CE034}"/>
              </a:ext>
            </a:extLst>
          </p:cNvPr>
          <p:cNvSpPr>
            <a:spLocks noGrp="1"/>
          </p:cNvSpPr>
          <p:nvPr>
            <p:ph type="sldNum" sz="quarter" idx="12"/>
          </p:nvPr>
        </p:nvSpPr>
        <p:spPr>
          <a:xfrm>
            <a:off x="9252664" y="6538914"/>
            <a:ext cx="2743200" cy="365125"/>
          </a:xfrm>
          <a:prstGeom prst="rect">
            <a:avLst/>
          </a:prstGeom>
        </p:spPr>
        <p:txBody>
          <a:bodyPr/>
          <a:lstStyle>
            <a:lvl1pPr algn="r">
              <a:defRPr>
                <a:latin typeface="Bell MT" panose="02020503060305020303" pitchFamily="18" charset="0"/>
              </a:defRPr>
            </a:lvl1pPr>
          </a:lstStyle>
          <a:p>
            <a:fld id="{088AB7C0-D845-446F-B84E-DDA1CA93B832}" type="slidenum">
              <a:rPr lang="en-US" smtClean="0"/>
              <a:t>‹#›</a:t>
            </a:fld>
            <a:endParaRPr lang="en-US"/>
          </a:p>
        </p:txBody>
      </p:sp>
    </p:spTree>
    <p:extLst>
      <p:ext uri="{BB962C8B-B14F-4D97-AF65-F5344CB8AC3E}">
        <p14:creationId xmlns:p14="http://schemas.microsoft.com/office/powerpoint/2010/main" val="40355854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5B65-A411-4755-8518-FF3737076B57}"/>
              </a:ext>
            </a:extLst>
          </p:cNvPr>
          <p:cNvSpPr>
            <a:spLocks noGrp="1"/>
          </p:cNvSpPr>
          <p:nvPr>
            <p:ph type="title"/>
          </p:nvPr>
        </p:nvSpPr>
        <p:spPr>
          <a:xfrm>
            <a:off x="271607" y="506447"/>
            <a:ext cx="11697076" cy="906722"/>
          </a:xfr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E84EF958-A40F-4444-96A7-34F0DDFEEC08}"/>
              </a:ext>
            </a:extLst>
          </p:cNvPr>
          <p:cNvSpPr>
            <a:spLocks noGrp="1"/>
          </p:cNvSpPr>
          <p:nvPr>
            <p:ph idx="1"/>
          </p:nvPr>
        </p:nvSpPr>
        <p:spPr>
          <a:xfrm>
            <a:off x="271607" y="1825626"/>
            <a:ext cx="11697076" cy="4483735"/>
          </a:xfrm>
        </p:spPr>
        <p:txBody>
          <a:bodyPr/>
          <a:lstStyle>
            <a:lvl1pPr>
              <a:lnSpc>
                <a:spcPct val="125000"/>
              </a:lnSpc>
              <a:spcAft>
                <a:spcPts val="600"/>
              </a:spcAft>
              <a:defRPr/>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a:extLst>
              <a:ext uri="{FF2B5EF4-FFF2-40B4-BE49-F238E27FC236}">
                <a16:creationId xmlns:a16="http://schemas.microsoft.com/office/drawing/2014/main" id="{D284F479-5F1B-4910-92E9-262261978BB7}"/>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907D3B0B-BAA9-420F-B55F-ADF6857E163F}"/>
              </a:ext>
            </a:extLst>
          </p:cNvPr>
          <p:cNvSpPr>
            <a:spLocks noGrp="1"/>
          </p:cNvSpPr>
          <p:nvPr>
            <p:ph type="sldNum" sz="quarter" idx="12"/>
          </p:nvPr>
        </p:nvSpPr>
        <p:spPr/>
        <p:txBody>
          <a:bodyPr/>
          <a:lstStyle/>
          <a:p>
            <a:fld id="{088AB7C0-D845-446F-B84E-DDA1CA93B832}" type="slidenum">
              <a:rPr lang="en-US" smtClean="0"/>
              <a:t>‹#›</a:t>
            </a:fld>
            <a:endParaRPr lang="en-US"/>
          </a:p>
        </p:txBody>
      </p:sp>
    </p:spTree>
    <p:extLst>
      <p:ext uri="{BB962C8B-B14F-4D97-AF65-F5344CB8AC3E}">
        <p14:creationId xmlns:p14="http://schemas.microsoft.com/office/powerpoint/2010/main" val="37801276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1_Two Content_Simpl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135801" y="365126"/>
            <a:ext cx="11823827" cy="1114540"/>
          </a:xfrm>
        </p:spPr>
        <p:txBody>
          <a:bodyPr/>
          <a:lstStyle/>
          <a:p>
            <a:r>
              <a:rPr lang="en-US"/>
              <a:t>Click to edit Master title style</a:t>
            </a:r>
          </a:p>
        </p:txBody>
      </p:sp>
      <p:sp>
        <p:nvSpPr>
          <p:cNvPr id="6" name="Content Placeholder 3">
            <a:extLst>
              <a:ext uri="{FF2B5EF4-FFF2-40B4-BE49-F238E27FC236}">
                <a16:creationId xmlns:a16="http://schemas.microsoft.com/office/drawing/2014/main" id="{351658A7-B92F-45A2-B638-36B423473E34}"/>
              </a:ext>
            </a:extLst>
          </p:cNvPr>
          <p:cNvSpPr>
            <a:spLocks noGrp="1"/>
          </p:cNvSpPr>
          <p:nvPr>
            <p:ph sz="half" idx="13"/>
          </p:nvPr>
        </p:nvSpPr>
        <p:spPr>
          <a:xfrm>
            <a:off x="135803" y="1825624"/>
            <a:ext cx="5690856" cy="4502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268772" y="1825625"/>
            <a:ext cx="5690856" cy="4502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a:extLst>
              <a:ext uri="{FF2B5EF4-FFF2-40B4-BE49-F238E27FC236}">
                <a16:creationId xmlns:a16="http://schemas.microsoft.com/office/drawing/2014/main" id="{95D68219-6CB5-460D-B65B-7133D98141CD}"/>
              </a:ext>
            </a:extLst>
          </p:cNvPr>
          <p:cNvSpPr>
            <a:spLocks noGrp="1"/>
          </p:cNvSpPr>
          <p:nvPr>
            <p:ph type="ftr" sz="quarter" idx="3"/>
          </p:nvPr>
        </p:nvSpPr>
        <p:spPr>
          <a:xfrm>
            <a:off x="0" y="6552774"/>
            <a:ext cx="2743200" cy="347709"/>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219163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47CDD-9D4D-4C7B-8803-F56DC9208B1F}"/>
              </a:ext>
            </a:extLst>
          </p:cNvPr>
          <p:cNvSpPr>
            <a:spLocks noGrp="1"/>
          </p:cNvSpPr>
          <p:nvPr>
            <p:ph type="title"/>
          </p:nvPr>
        </p:nvSpPr>
        <p:spPr>
          <a:xfrm>
            <a:off x="124691" y="365130"/>
            <a:ext cx="11978639" cy="894658"/>
          </a:xfrm>
          <a:ln w="38100">
            <a:solidFill>
              <a:srgbClr val="4472C4"/>
            </a:solidFill>
          </a:ln>
        </p:spPr>
        <p:txBody>
          <a:bodyPr/>
          <a:lstStyle/>
          <a:p>
            <a:r>
              <a:rPr lang="en-US"/>
              <a:t>Click to edit Master title style</a:t>
            </a:r>
          </a:p>
        </p:txBody>
      </p:sp>
      <p:sp>
        <p:nvSpPr>
          <p:cNvPr id="11" name="Indicator">
            <a:extLst>
              <a:ext uri="{FF2B5EF4-FFF2-40B4-BE49-F238E27FC236}">
                <a16:creationId xmlns:a16="http://schemas.microsoft.com/office/drawing/2014/main" id="{3D2C24A8-D315-4774-925A-0520E69A0F83}"/>
              </a:ext>
            </a:extLst>
          </p:cNvPr>
          <p:cNvSpPr>
            <a:spLocks noGrp="1"/>
          </p:cNvSpPr>
          <p:nvPr>
            <p:ph sz="half" idx="2"/>
          </p:nvPr>
        </p:nvSpPr>
        <p:spPr>
          <a:xfrm>
            <a:off x="124691"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5" name="Purpose">
            <a:extLst>
              <a:ext uri="{FF2B5EF4-FFF2-40B4-BE49-F238E27FC236}">
                <a16:creationId xmlns:a16="http://schemas.microsoft.com/office/drawing/2014/main" id="{9A448690-4A7F-4B78-9497-99F601C1220A}"/>
              </a:ext>
            </a:extLst>
          </p:cNvPr>
          <p:cNvSpPr>
            <a:spLocks noGrp="1"/>
          </p:cNvSpPr>
          <p:nvPr>
            <p:ph sz="half" idx="12"/>
          </p:nvPr>
        </p:nvSpPr>
        <p:spPr>
          <a:xfrm>
            <a:off x="3103418"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6" name="Documentation">
            <a:extLst>
              <a:ext uri="{FF2B5EF4-FFF2-40B4-BE49-F238E27FC236}">
                <a16:creationId xmlns:a16="http://schemas.microsoft.com/office/drawing/2014/main" id="{36C77133-683A-41DA-B6AC-4B234D375025}"/>
              </a:ext>
            </a:extLst>
          </p:cNvPr>
          <p:cNvSpPr>
            <a:spLocks noGrp="1"/>
          </p:cNvSpPr>
          <p:nvPr>
            <p:ph sz="half" idx="13"/>
          </p:nvPr>
        </p:nvSpPr>
        <p:spPr>
          <a:xfrm>
            <a:off x="6114010" y="1945178"/>
            <a:ext cx="2473037" cy="980902"/>
          </a:xfrm>
          <a:ln w="38100">
            <a:solidFill>
              <a:srgbClr val="4472C4"/>
            </a:solidFill>
          </a:ln>
        </p:spPr>
        <p:txBody>
          <a:bodyPr>
            <a:normAutofit/>
          </a:bodyPr>
          <a:lstStyle>
            <a:lvl1pPr marL="0" indent="0">
              <a:buNone/>
              <a:defRPr sz="2000"/>
            </a:lvl1pPr>
          </a:lstStyle>
          <a:p>
            <a:pPr lvl="0"/>
            <a:r>
              <a:rPr lang="en-US"/>
              <a:t>Click to edit Master text styles</a:t>
            </a:r>
          </a:p>
        </p:txBody>
      </p:sp>
      <p:sp>
        <p:nvSpPr>
          <p:cNvPr id="17" name="Last Text Box">
            <a:extLst>
              <a:ext uri="{FF2B5EF4-FFF2-40B4-BE49-F238E27FC236}">
                <a16:creationId xmlns:a16="http://schemas.microsoft.com/office/drawing/2014/main" id="{CA0DB400-1A18-49A1-B87F-CC66EED7BE08}"/>
              </a:ext>
            </a:extLst>
          </p:cNvPr>
          <p:cNvSpPr>
            <a:spLocks noGrp="1"/>
          </p:cNvSpPr>
          <p:nvPr>
            <p:ph sz="half" idx="14"/>
          </p:nvPr>
        </p:nvSpPr>
        <p:spPr>
          <a:xfrm>
            <a:off x="8721435" y="1425657"/>
            <a:ext cx="3345874" cy="4955016"/>
          </a:xfrm>
          <a:ln w="38100">
            <a:solidFill>
              <a:srgbClr val="4472C4"/>
            </a:solidFill>
          </a:ln>
        </p:spPr>
        <p:txBody>
          <a:bodyPr>
            <a:normAutofit/>
          </a:bodyPr>
          <a:lstStyle>
            <a:lvl1pPr marL="137160" indent="-137160">
              <a:lnSpc>
                <a:spcPct val="100000"/>
              </a:lnSpc>
              <a:spcBef>
                <a:spcPts val="0"/>
              </a:spcBef>
              <a:buFont typeface="Arial" panose="020B0604020202020204" pitchFamily="34" charset="0"/>
              <a:buChar char="•"/>
              <a:defRPr sz="1800"/>
            </a:lvl1pPr>
          </a:lstStyle>
          <a:p>
            <a:pPr lvl="0"/>
            <a:r>
              <a:rPr lang="en-US"/>
              <a:t>Click to edit Master text styles</a:t>
            </a:r>
          </a:p>
        </p:txBody>
      </p:sp>
      <p:sp>
        <p:nvSpPr>
          <p:cNvPr id="3" name="Footer Placeholder 2">
            <a:extLst>
              <a:ext uri="{FF2B5EF4-FFF2-40B4-BE49-F238E27FC236}">
                <a16:creationId xmlns:a16="http://schemas.microsoft.com/office/drawing/2014/main" id="{0C5A3B78-D419-4EB8-BEB9-9FC4E00A806E}"/>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50F47D8B-DF5D-4449-BD09-493F7DDD4437}"/>
              </a:ext>
            </a:extLst>
          </p:cNvPr>
          <p:cNvSpPr>
            <a:spLocks noGrp="1"/>
          </p:cNvSpPr>
          <p:nvPr>
            <p:ph type="sldNum" sz="quarter" idx="11"/>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35466558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6">
            <a:extLst>
              <a:ext uri="{FF2B5EF4-FFF2-40B4-BE49-F238E27FC236}">
                <a16:creationId xmlns:a16="http://schemas.microsoft.com/office/drawing/2014/main" id="{3E967938-D0B6-401E-9710-A046FAECAA19}"/>
              </a:ext>
            </a:extLst>
          </p:cNvPr>
          <p:cNvSpPr>
            <a:spLocks noGrp="1"/>
          </p:cNvSpPr>
          <p:nvPr>
            <p:ph type="sldNum" sz="quarter" idx="12"/>
          </p:nvPr>
        </p:nvSpPr>
        <p:spPr>
          <a:xfrm>
            <a:off x="9448800" y="6539730"/>
            <a:ext cx="2743200" cy="365125"/>
          </a:xfrm>
          <a:prstGeom prst="rect">
            <a:avLst/>
          </a:prstGeom>
        </p:spPr>
        <p:txBody>
          <a:bodyPr/>
          <a:lstStyle>
            <a:lvl1pPr algn="r">
              <a:defRPr/>
            </a:lvl1pPr>
          </a:lstStyle>
          <a:p>
            <a:fld id="{088AB7C0-D845-446F-B84E-DDA1CA93B832}" type="slidenum">
              <a:rPr lang="en-US" smtClean="0"/>
              <a:t>‹#›</a:t>
            </a:fld>
            <a:endParaRPr lang="en-US"/>
          </a:p>
        </p:txBody>
      </p:sp>
    </p:spTree>
    <p:extLst>
      <p:ext uri="{BB962C8B-B14F-4D97-AF65-F5344CB8AC3E}">
        <p14:creationId xmlns:p14="http://schemas.microsoft.com/office/powerpoint/2010/main" val="5948686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7"/>
            <a:ext cx="11849100" cy="4803775"/>
          </a:xfrm>
        </p:spPr>
        <p:txBody>
          <a:bodyPr/>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3064626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0717155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3" y="1138548"/>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2"/>
            <a:ext cx="11890272" cy="1433759"/>
          </a:xfrm>
        </p:spPr>
        <p:txBody>
          <a:bodyPr rIns="91440">
            <a:noAutofit/>
          </a:bodyPr>
          <a:lstStyle>
            <a:lvl1pPr>
              <a:defRPr sz="1800"/>
            </a:lvl1pPr>
            <a:lvl2pPr>
              <a:defRPr sz="1500"/>
            </a:lvl2pPr>
            <a:lvl3pPr>
              <a:defRPr sz="135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1" y="3603812"/>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9"/>
            <a:ext cx="11890272" cy="1522429"/>
          </a:xfrm>
        </p:spPr>
        <p:txBody>
          <a:bodyPr rIns="91440">
            <a:noAutofit/>
          </a:bodyPr>
          <a:lstStyle>
            <a:lvl1pPr>
              <a:defRPr sz="1800"/>
            </a:lvl1pPr>
            <a:lvl2pPr>
              <a:defRPr sz="1500"/>
            </a:lvl2pPr>
            <a:lvl3pPr>
              <a:defRPr sz="135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248575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69" y="1429019"/>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1" y="1429018"/>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0661367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3" y="1431792"/>
            <a:ext cx="3800820" cy="4498057"/>
          </a:xfrm>
        </p:spPr>
        <p:txBody>
          <a:bodyPr rIns="82296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99983711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5" y="1449806"/>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9" y="2274806"/>
            <a:ext cx="5876389" cy="3663285"/>
          </a:xfrm>
        </p:spPr>
        <p:txBody>
          <a:bodyPr>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0844295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535117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7"/>
            <a:ext cx="11839480" cy="671793"/>
          </a:xfrm>
        </p:spPr>
        <p:txBody>
          <a:bodyPr>
            <a:normAutofit/>
          </a:bodyPr>
          <a:lstStyle>
            <a:lvl1pPr marL="0" indent="0">
              <a:buNone/>
              <a:defRPr sz="24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20" y="2073277"/>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04299986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21"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8337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6">
            <a:extLst>
              <a:ext uri="{FF2B5EF4-FFF2-40B4-BE49-F238E27FC236}">
                <a16:creationId xmlns:a16="http://schemas.microsoft.com/office/drawing/2014/main" id="{3E967938-D0B6-401E-9710-A046FAECAA19}"/>
              </a:ext>
            </a:extLst>
          </p:cNvPr>
          <p:cNvSpPr>
            <a:spLocks noGrp="1"/>
          </p:cNvSpPr>
          <p:nvPr>
            <p:ph type="sldNum" sz="quarter" idx="12"/>
          </p:nvPr>
        </p:nvSpPr>
        <p:spPr>
          <a:xfrm>
            <a:off x="9448800" y="6539730"/>
            <a:ext cx="2743200" cy="365125"/>
          </a:xfrm>
          <a:prstGeom prst="rect">
            <a:avLst/>
          </a:prstGeom>
        </p:spPr>
        <p:txBody>
          <a:bodyPr/>
          <a:lstStyle>
            <a:lvl1pPr algn="r">
              <a:defRPr/>
            </a:lvl1pPr>
          </a:lstStyle>
          <a:p>
            <a:fld id="{088AB7C0-D845-446F-B84E-DDA1CA93B832}" type="slidenum">
              <a:rPr lang="en-US" smtClean="0"/>
              <a:t>‹#›</a:t>
            </a:fld>
            <a:endParaRPr lang="en-US"/>
          </a:p>
        </p:txBody>
      </p:sp>
    </p:spTree>
    <p:extLst>
      <p:ext uri="{BB962C8B-B14F-4D97-AF65-F5344CB8AC3E}">
        <p14:creationId xmlns:p14="http://schemas.microsoft.com/office/powerpoint/2010/main" val="41178611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3" y="1520826"/>
            <a:ext cx="10642295"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0307628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1" y="5457473"/>
            <a:ext cx="9808556" cy="550863"/>
          </a:xfrm>
        </p:spPr>
        <p:txBody>
          <a:bodyPr>
            <a:noAutofit/>
          </a:bodyPr>
          <a:lstStyle>
            <a:lvl1pPr marL="0" indent="0">
              <a:buNone/>
              <a:defRPr sz="15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738912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2"/>
            <a:ext cx="5563517" cy="4689476"/>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992477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4"/>
            <a:ext cx="5563517" cy="415718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1" y="5457827"/>
            <a:ext cx="5564188" cy="550863"/>
          </a:xfrm>
        </p:spPr>
        <p:txBody>
          <a:bodyPr rIns="91440">
            <a:noAutofit/>
          </a:bodyPr>
          <a:lstStyle>
            <a:lvl1pPr marL="0" indent="0">
              <a:buNone/>
              <a:defRPr sz="15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8288913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70" y="1289225"/>
            <a:ext cx="11853863" cy="962407"/>
          </a:xfrm>
        </p:spPr>
        <p:txBody>
          <a:bodyPr/>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7" y="2382516"/>
            <a:ext cx="8831483" cy="351151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5348594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24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24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4"/>
            <a:ext cx="12192000" cy="640081"/>
          </a:xfrm>
        </p:spPr>
        <p:txBody>
          <a:bodyPr lIns="0" rIns="0">
            <a:normAutofit/>
          </a:bodyPr>
          <a:lstStyle>
            <a:lvl1pPr marL="0" indent="0" algn="ctr">
              <a:spcBef>
                <a:spcPts val="0"/>
              </a:spcBef>
              <a:spcAft>
                <a:spcPts val="0"/>
              </a:spcAft>
              <a:buNone/>
              <a:defRPr sz="18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2" y="5497665"/>
            <a:ext cx="1542361" cy="640080"/>
          </a:xfrm>
        </p:spPr>
        <p:txBody>
          <a:bodyPr rIns="0">
            <a:noAutofit/>
          </a:bodyPr>
          <a:lstStyle>
            <a:lvl1pPr marL="0" indent="0" algn="ctr">
              <a:buNone/>
              <a:defRPr sz="105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7" y="5497667"/>
            <a:ext cx="1608463" cy="640081"/>
          </a:xfrm>
        </p:spPr>
        <p:txBody>
          <a:bodyPr rIns="91440">
            <a:noAutofit/>
          </a:bodyPr>
          <a:lstStyle>
            <a:lvl1pPr marL="0" indent="0" algn="ctr">
              <a:buNone/>
              <a:defRPr sz="105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6824"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p:ph type="body" sz="quarter" idx="17" hasCustomPrompt="1"/>
          </p:nvPr>
        </p:nvSpPr>
        <p:spPr>
          <a:xfrm>
            <a:off x="7182175" y="5497667"/>
            <a:ext cx="1608463" cy="640081"/>
          </a:xfrm>
        </p:spPr>
        <p:txBody>
          <a:bodyPr rIns="91440">
            <a:noAutofit/>
          </a:bodyPr>
          <a:lstStyle>
            <a:lvl1pPr marL="0" indent="0" algn="ctr">
              <a:buNone/>
              <a:defRPr sz="105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83016781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C3419-FC27-4AE8-B702-745616B6617D}"/>
              </a:ext>
            </a:extLst>
          </p:cNvPr>
          <p:cNvSpPr>
            <a:spLocks noGrp="1"/>
          </p:cNvSpPr>
          <p:nvPr>
            <p:ph type="title"/>
          </p:nvPr>
        </p:nvSpPr>
        <p:spPr>
          <a:xfrm>
            <a:off x="609601" y="371836"/>
            <a:ext cx="11196119" cy="914400"/>
          </a:xfrm>
          <a:prstGeom prst="rect">
            <a:avLst/>
          </a:prstGeom>
        </p:spPr>
        <p:txBody>
          <a:bodyPr>
            <a:normAutofit/>
          </a:bodyPr>
          <a:lstStyle>
            <a:lvl1pPr algn="ctr">
              <a:defRPr sz="3000" b="1"/>
            </a:lvl1pPr>
          </a:lstStyle>
          <a:p>
            <a:r>
              <a:rPr lang="en-US"/>
              <a:t>Click to edit Master title style</a:t>
            </a:r>
          </a:p>
        </p:txBody>
      </p:sp>
      <p:sp>
        <p:nvSpPr>
          <p:cNvPr id="4" name="Text Placeholder 3">
            <a:extLst>
              <a:ext uri="{FF2B5EF4-FFF2-40B4-BE49-F238E27FC236}">
                <a16:creationId xmlns:a16="http://schemas.microsoft.com/office/drawing/2014/main" id="{F33493B1-5CDB-493E-A01D-C728A37C2DD3}"/>
              </a:ext>
            </a:extLst>
          </p:cNvPr>
          <p:cNvSpPr>
            <a:spLocks noGrp="1"/>
          </p:cNvSpPr>
          <p:nvPr>
            <p:ph type="body" sz="half" idx="2"/>
          </p:nvPr>
        </p:nvSpPr>
        <p:spPr>
          <a:xfrm>
            <a:off x="720764" y="1604405"/>
            <a:ext cx="11084955" cy="4581242"/>
          </a:xfrm>
        </p:spPr>
        <p:txBody>
          <a:bodyPr>
            <a:normAutofit/>
          </a:bodyPr>
          <a:lstStyle>
            <a:lvl1pPr marL="0" indent="0">
              <a:buNone/>
              <a:defRPr sz="2100"/>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Tree>
    <p:extLst>
      <p:ext uri="{BB962C8B-B14F-4D97-AF65-F5344CB8AC3E}">
        <p14:creationId xmlns:p14="http://schemas.microsoft.com/office/powerpoint/2010/main" val="15872044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3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Logo">
            <a:extLst>
              <a:ext uri="{FF2B5EF4-FFF2-40B4-BE49-F238E27FC236}">
                <a16:creationId xmlns:a16="http://schemas.microsoft.com/office/drawing/2014/main" id="{E5ABA238-9D89-44F6-A3B1-9D451A7DC87F}"/>
              </a:ext>
            </a:extLst>
          </p:cNvPr>
          <p:cNvPicPr>
            <a:picLocks noChangeAspect="1"/>
          </p:cNvPicPr>
          <p:nvPr/>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322298398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17_Custom Layout">
    <p:spTree>
      <p:nvGrpSpPr>
        <p:cNvPr id="1" name=""/>
        <p:cNvGrpSpPr/>
        <p:nvPr/>
      </p:nvGrpSpPr>
      <p:grpSpPr>
        <a:xfrm>
          <a:off x="0" y="0"/>
          <a:ext cx="0" cy="0"/>
          <a:chOff x="0" y="0"/>
          <a:chExt cx="0" cy="0"/>
        </a:xfrm>
      </p:grpSpPr>
      <p:sp>
        <p:nvSpPr>
          <p:cNvPr id="18" name="Rectangle: Top Corners Snipped 17">
            <a:extLst>
              <a:ext uri="{FF2B5EF4-FFF2-40B4-BE49-F238E27FC236}">
                <a16:creationId xmlns:a16="http://schemas.microsoft.com/office/drawing/2014/main" id="{835ADC94-AC93-4EEB-AC30-068FE04F8855}"/>
              </a:ext>
            </a:extLst>
          </p:cNvPr>
          <p:cNvSpPr/>
          <p:nvPr/>
        </p:nvSpPr>
        <p:spPr>
          <a:xfrm>
            <a:off x="181503" y="493296"/>
            <a:ext cx="11828995" cy="1341969"/>
          </a:xfrm>
          <a:prstGeom prst="snip2Same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51435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81DFC5-3504-4C92-B6B4-D9629269BE95}"/>
              </a:ext>
            </a:extLst>
          </p:cNvPr>
          <p:cNvSpPr>
            <a:spLocks noGrp="1"/>
          </p:cNvSpPr>
          <p:nvPr>
            <p:ph type="title"/>
          </p:nvPr>
        </p:nvSpPr>
        <p:spPr>
          <a:xfrm>
            <a:off x="480961" y="725509"/>
            <a:ext cx="11370980" cy="708014"/>
          </a:xfrm>
          <a:prstGeom prst="rect">
            <a:avLst/>
          </a:prstGeom>
        </p:spPr>
        <p:txBody>
          <a:bodyPr>
            <a:normAutofit/>
          </a:bodyPr>
          <a:lstStyle>
            <a:lvl1pPr algn="ctr">
              <a:defRPr sz="3300" b="1">
                <a:solidFill>
                  <a:schemeClr val="tx1"/>
                </a:solidFill>
                <a:latin typeface="+mn-lt"/>
              </a:defRPr>
            </a:lvl1pPr>
          </a:lstStyle>
          <a:p>
            <a:r>
              <a:rPr lang="en-US"/>
              <a:t>Click to edit Master title style</a:t>
            </a:r>
          </a:p>
        </p:txBody>
      </p:sp>
      <p:pic>
        <p:nvPicPr>
          <p:cNvPr id="20" name="Logo">
            <a:extLst>
              <a:ext uri="{FF2B5EF4-FFF2-40B4-BE49-F238E27FC236}">
                <a16:creationId xmlns:a16="http://schemas.microsoft.com/office/drawing/2014/main" id="{B7D6872F-6DED-4B85-AF17-48B5D9813C35}"/>
              </a:ext>
            </a:extLst>
          </p:cNvPr>
          <p:cNvPicPr>
            <a:picLocks noChangeAspect="1"/>
          </p:cNvPicPr>
          <p:nvPr/>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35882920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16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6894-D7BA-48A5-9181-FE1EDF3F7E82}"/>
              </a:ext>
            </a:extLst>
          </p:cNvPr>
          <p:cNvSpPr>
            <a:spLocks noGrp="1"/>
          </p:cNvSpPr>
          <p:nvPr>
            <p:ph type="title"/>
          </p:nvPr>
        </p:nvSpPr>
        <p:spPr>
          <a:xfrm>
            <a:off x="96819" y="365131"/>
            <a:ext cx="11876443" cy="742909"/>
          </a:xfrm>
        </p:spPr>
        <p:txBody>
          <a:bodyPr>
            <a:normAutofit/>
          </a:bodyPr>
          <a:lstStyle>
            <a:lvl1pPr algn="ctr">
              <a:defRPr sz="3000" b="1"/>
            </a:lvl1pPr>
          </a:lstStyle>
          <a:p>
            <a:r>
              <a:rPr lang="en-US"/>
              <a:t>Click to edit Master title style</a:t>
            </a:r>
          </a:p>
        </p:txBody>
      </p:sp>
      <p:sp>
        <p:nvSpPr>
          <p:cNvPr id="9" name="Text Placeholder 8">
            <a:extLst>
              <a:ext uri="{FF2B5EF4-FFF2-40B4-BE49-F238E27FC236}">
                <a16:creationId xmlns:a16="http://schemas.microsoft.com/office/drawing/2014/main" id="{D2690BD7-D182-4BFC-BD35-42476F10E18D}"/>
              </a:ext>
            </a:extLst>
          </p:cNvPr>
          <p:cNvSpPr>
            <a:spLocks noGrp="1"/>
          </p:cNvSpPr>
          <p:nvPr>
            <p:ph type="body" sz="quarter" idx="10"/>
          </p:nvPr>
        </p:nvSpPr>
        <p:spPr>
          <a:xfrm>
            <a:off x="96819" y="1311360"/>
            <a:ext cx="3663784" cy="2504182"/>
          </a:xfr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2700000" scaled="1"/>
            <a:tileRect/>
          </a:gradFill>
          <a:ln w="19050">
            <a:solidFill>
              <a:schemeClr val="accent5">
                <a:lumMod val="75000"/>
              </a:schemeClr>
            </a:solidFill>
          </a:ln>
          <a:effectLst>
            <a:outerShdw blurRad="50800" dist="38100" dir="5400000" algn="t" rotWithShape="0">
              <a:prstClr val="black">
                <a:alpha val="40000"/>
              </a:prstClr>
            </a:outerShdw>
          </a:effectLst>
        </p:spPr>
        <p:txBody>
          <a:bodyPr/>
          <a:lstStyle>
            <a:lvl1pPr marL="0" indent="0">
              <a:buNone/>
              <a:defRPr/>
            </a:lvl1pPr>
          </a:lstStyle>
          <a:p>
            <a:pPr lvl="0"/>
            <a:r>
              <a:rPr lang="en-US"/>
              <a:t>Click to edit Master text styles</a:t>
            </a:r>
          </a:p>
        </p:txBody>
      </p:sp>
      <p:sp>
        <p:nvSpPr>
          <p:cNvPr id="14" name="Text Placeholder 8">
            <a:extLst>
              <a:ext uri="{FF2B5EF4-FFF2-40B4-BE49-F238E27FC236}">
                <a16:creationId xmlns:a16="http://schemas.microsoft.com/office/drawing/2014/main" id="{7C24B23E-2757-4A53-9FB5-34231129469A}"/>
              </a:ext>
            </a:extLst>
          </p:cNvPr>
          <p:cNvSpPr>
            <a:spLocks noGrp="1"/>
          </p:cNvSpPr>
          <p:nvPr>
            <p:ph type="body" sz="quarter" idx="11"/>
          </p:nvPr>
        </p:nvSpPr>
        <p:spPr>
          <a:xfrm>
            <a:off x="4203148" y="1311360"/>
            <a:ext cx="3663784" cy="2504182"/>
          </a:xfr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2700000" scaled="1"/>
            <a:tileRect/>
          </a:gradFill>
          <a:ln w="19050">
            <a:solidFill>
              <a:srgbClr val="00B050"/>
            </a:solidFill>
          </a:ln>
          <a:effectLst>
            <a:outerShdw blurRad="50800" dist="38100" dir="2700000" algn="tl" rotWithShape="0">
              <a:prstClr val="black">
                <a:alpha val="40000"/>
              </a:prstClr>
            </a:outerShdw>
          </a:effectLst>
        </p:spPr>
        <p:txBody>
          <a:bodyPr/>
          <a:lstStyle>
            <a:lvl1pPr marL="0" indent="0">
              <a:buNone/>
              <a:defRPr/>
            </a:lvl1pPr>
          </a:lstStyle>
          <a:p>
            <a:pPr lvl="0"/>
            <a:r>
              <a:rPr lang="en-US"/>
              <a:t>Click to edit Master text styles</a:t>
            </a:r>
          </a:p>
        </p:txBody>
      </p:sp>
      <p:sp>
        <p:nvSpPr>
          <p:cNvPr id="15" name="Text Placeholder 8">
            <a:extLst>
              <a:ext uri="{FF2B5EF4-FFF2-40B4-BE49-F238E27FC236}">
                <a16:creationId xmlns:a16="http://schemas.microsoft.com/office/drawing/2014/main" id="{660CB5A9-600F-4D67-96E5-4E4151ED4FAA}"/>
              </a:ext>
            </a:extLst>
          </p:cNvPr>
          <p:cNvSpPr>
            <a:spLocks noGrp="1"/>
          </p:cNvSpPr>
          <p:nvPr>
            <p:ph type="body" sz="quarter" idx="12"/>
          </p:nvPr>
        </p:nvSpPr>
        <p:spPr>
          <a:xfrm>
            <a:off x="8212333" y="1311360"/>
            <a:ext cx="3663784" cy="2504182"/>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2700000" scaled="1"/>
            <a:tileRect/>
          </a:gradFill>
          <a:ln w="19050">
            <a:solidFill>
              <a:schemeClr val="accent2">
                <a:lumMod val="75000"/>
              </a:schemeClr>
            </a:solidFill>
          </a:ln>
          <a:effectLst>
            <a:outerShdw blurRad="50800" dist="38100" dir="2700000" algn="tl" rotWithShape="0">
              <a:prstClr val="black">
                <a:alpha val="40000"/>
              </a:prstClr>
            </a:outerShdw>
          </a:effectLst>
        </p:spPr>
        <p:txBody>
          <a:bodyPr/>
          <a:lstStyle>
            <a:lvl1pPr marL="0" indent="0">
              <a:buNone/>
              <a:defRPr/>
            </a:lvl1pPr>
          </a:lstStyle>
          <a:p>
            <a:pPr lvl="0"/>
            <a:r>
              <a:rPr lang="en-US"/>
              <a:t>Click to edit Master text styles</a:t>
            </a:r>
          </a:p>
        </p:txBody>
      </p:sp>
      <p:sp>
        <p:nvSpPr>
          <p:cNvPr id="16" name="Text Placeholder 8">
            <a:extLst>
              <a:ext uri="{FF2B5EF4-FFF2-40B4-BE49-F238E27FC236}">
                <a16:creationId xmlns:a16="http://schemas.microsoft.com/office/drawing/2014/main" id="{F4BBE3A8-7FC5-40D8-AFD9-2179E2DA1B72}"/>
              </a:ext>
            </a:extLst>
          </p:cNvPr>
          <p:cNvSpPr>
            <a:spLocks noGrp="1"/>
          </p:cNvSpPr>
          <p:nvPr>
            <p:ph type="body" sz="quarter" idx="13"/>
          </p:nvPr>
        </p:nvSpPr>
        <p:spPr>
          <a:xfrm>
            <a:off x="96819" y="3988689"/>
            <a:ext cx="3663784" cy="2504182"/>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ln w="19050">
            <a:solidFill>
              <a:srgbClr val="7030A0"/>
            </a:solidFill>
          </a:ln>
          <a:effectLst>
            <a:outerShdw blurRad="50800" dist="38100" dir="2700000" algn="tl" rotWithShape="0">
              <a:prstClr val="black">
                <a:alpha val="40000"/>
              </a:prstClr>
            </a:outerShdw>
          </a:effectLst>
        </p:spPr>
        <p:txBody>
          <a:bodyPr/>
          <a:lstStyle>
            <a:lvl1pPr marL="0" indent="0">
              <a:buNone/>
              <a:defRPr/>
            </a:lvl1pPr>
          </a:lstStyle>
          <a:p>
            <a:pPr lvl="0"/>
            <a:r>
              <a:rPr lang="en-US"/>
              <a:t>Click to edit Master text styles</a:t>
            </a:r>
          </a:p>
        </p:txBody>
      </p:sp>
      <p:sp>
        <p:nvSpPr>
          <p:cNvPr id="17" name="Text Placeholder 8">
            <a:extLst>
              <a:ext uri="{FF2B5EF4-FFF2-40B4-BE49-F238E27FC236}">
                <a16:creationId xmlns:a16="http://schemas.microsoft.com/office/drawing/2014/main" id="{1E4E8596-2802-4B81-B20C-4B132F13490B}"/>
              </a:ext>
            </a:extLst>
          </p:cNvPr>
          <p:cNvSpPr>
            <a:spLocks noGrp="1"/>
          </p:cNvSpPr>
          <p:nvPr>
            <p:ph type="body" sz="quarter" idx="14"/>
          </p:nvPr>
        </p:nvSpPr>
        <p:spPr>
          <a:xfrm>
            <a:off x="4203148" y="3988689"/>
            <a:ext cx="3663784" cy="2504182"/>
          </a:xfr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19050">
            <a:solidFill>
              <a:srgbClr val="00B0F0"/>
            </a:solidFill>
          </a:ln>
          <a:effectLst>
            <a:outerShdw blurRad="50800" dist="38100" dir="2700000" algn="tl" rotWithShape="0">
              <a:prstClr val="black">
                <a:alpha val="40000"/>
              </a:prstClr>
            </a:outerShdw>
          </a:effectLst>
        </p:spPr>
        <p:txBody>
          <a:bodyPr/>
          <a:lstStyle>
            <a:lvl1pPr marL="0" indent="0">
              <a:buNone/>
              <a:defRPr/>
            </a:lvl1pPr>
          </a:lstStyle>
          <a:p>
            <a:pPr lvl="0"/>
            <a:r>
              <a:rPr lang="en-US"/>
              <a:t>Click to edit Master text styles</a:t>
            </a:r>
          </a:p>
        </p:txBody>
      </p:sp>
      <p:sp>
        <p:nvSpPr>
          <p:cNvPr id="18" name="Text Placeholder 8">
            <a:extLst>
              <a:ext uri="{FF2B5EF4-FFF2-40B4-BE49-F238E27FC236}">
                <a16:creationId xmlns:a16="http://schemas.microsoft.com/office/drawing/2014/main" id="{1ED76D57-A549-461D-8689-D956A1EB5B4B}"/>
              </a:ext>
            </a:extLst>
          </p:cNvPr>
          <p:cNvSpPr>
            <a:spLocks noGrp="1"/>
          </p:cNvSpPr>
          <p:nvPr>
            <p:ph type="body" sz="quarter" idx="15"/>
          </p:nvPr>
        </p:nvSpPr>
        <p:spPr>
          <a:xfrm>
            <a:off x="8212333" y="3988689"/>
            <a:ext cx="3663784" cy="2504182"/>
          </a:xfrm>
          <a:gradFill flip="none" rotWithShape="1">
            <a:gsLst>
              <a:gs pos="0">
                <a:srgbClr val="FF9797">
                  <a:tint val="66000"/>
                  <a:satMod val="160000"/>
                </a:srgbClr>
              </a:gs>
              <a:gs pos="50000">
                <a:srgbClr val="FF9797">
                  <a:tint val="44500"/>
                  <a:satMod val="160000"/>
                </a:srgbClr>
              </a:gs>
              <a:gs pos="100000">
                <a:srgbClr val="FF9797">
                  <a:tint val="23500"/>
                  <a:satMod val="160000"/>
                </a:srgbClr>
              </a:gs>
            </a:gsLst>
            <a:lin ang="2700000" scaled="1"/>
            <a:tileRect/>
          </a:gradFill>
          <a:ln w="19050">
            <a:solidFill>
              <a:srgbClr val="C00000"/>
            </a:solidFill>
          </a:ln>
          <a:effectLst>
            <a:outerShdw blurRad="50800" dist="38100" dir="2700000" algn="tl" rotWithShape="0">
              <a:prstClr val="black">
                <a:alpha val="40000"/>
              </a:prstClr>
            </a:outerShdw>
          </a:effectLst>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973331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C3419-FC27-4AE8-B702-745616B6617D}"/>
              </a:ext>
            </a:extLst>
          </p:cNvPr>
          <p:cNvSpPr>
            <a:spLocks noGrp="1"/>
          </p:cNvSpPr>
          <p:nvPr>
            <p:ph type="title"/>
          </p:nvPr>
        </p:nvSpPr>
        <p:spPr>
          <a:xfrm>
            <a:off x="609599" y="838200"/>
            <a:ext cx="11196119" cy="914400"/>
          </a:xfrm>
          <a:prstGeom prst="rect">
            <a:avLst/>
          </a:prstGeom>
        </p:spPr>
        <p:txBody>
          <a:bodyPr/>
          <a:lstStyle/>
          <a:p>
            <a:r>
              <a:rPr lang="en-US"/>
              <a:t>Click to edit Master title style</a:t>
            </a:r>
          </a:p>
        </p:txBody>
      </p:sp>
      <p:sp>
        <p:nvSpPr>
          <p:cNvPr id="3" name="Rectangle: Diagonal Corners Snipped 2">
            <a:extLst>
              <a:ext uri="{FF2B5EF4-FFF2-40B4-BE49-F238E27FC236}">
                <a16:creationId xmlns:a16="http://schemas.microsoft.com/office/drawing/2014/main" id="{142FD6E0-ABB2-4621-B9E0-469D5BD7A213}"/>
              </a:ext>
              <a:ext uri="{C183D7F6-B498-43B3-948B-1728B52AA6E4}">
                <adec:decorative xmlns:adec="http://schemas.microsoft.com/office/drawing/2017/decorative" val="1"/>
              </a:ext>
            </a:extLst>
          </p:cNvPr>
          <p:cNvSpPr/>
          <p:nvPr userDrawn="1"/>
        </p:nvSpPr>
        <p:spPr>
          <a:xfrm>
            <a:off x="609599" y="1905000"/>
            <a:ext cx="10972800" cy="4495800"/>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800"/>
          </a:p>
        </p:txBody>
      </p:sp>
      <p:sp>
        <p:nvSpPr>
          <p:cNvPr id="4" name="Text Placeholder 3">
            <a:extLst>
              <a:ext uri="{FF2B5EF4-FFF2-40B4-BE49-F238E27FC236}">
                <a16:creationId xmlns:a16="http://schemas.microsoft.com/office/drawing/2014/main" id="{F33493B1-5CDB-493E-A01D-C728A37C2DD3}"/>
              </a:ext>
            </a:extLst>
          </p:cNvPr>
          <p:cNvSpPr>
            <a:spLocks noGrp="1"/>
          </p:cNvSpPr>
          <p:nvPr>
            <p:ph type="body" sz="half" idx="2"/>
          </p:nvPr>
        </p:nvSpPr>
        <p:spPr>
          <a:xfrm>
            <a:off x="763793" y="1966818"/>
            <a:ext cx="10144461" cy="3831554"/>
          </a:xfrm>
        </p:spPr>
        <p:txBody>
          <a:bodyPr>
            <a:normAutofit/>
          </a:bodyPr>
          <a:lstStyle>
            <a:lvl1pPr marL="0" indent="0">
              <a:buNone/>
              <a:defRPr sz="2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89820410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2" y="398415"/>
            <a:ext cx="8691391" cy="1325563"/>
          </a:xfrm>
        </p:spPr>
        <p:txBody>
          <a:bodyPr>
            <a:normAutofit/>
          </a:bodyPr>
          <a:lstStyle>
            <a:lvl1pPr algn="ctr">
              <a:defRPr sz="3000" b="1">
                <a:latin typeface="+mn-lt"/>
              </a:defRPr>
            </a:lvl1pPr>
          </a:lstStyle>
          <a:p>
            <a:r>
              <a:rPr lang="en-US"/>
              <a:t>Click to edit Master title style</a:t>
            </a:r>
          </a:p>
        </p:txBody>
      </p:sp>
      <p:sp>
        <p:nvSpPr>
          <p:cNvPr id="3" name="Content Placeholder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18869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66130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8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F1552-3B71-421E-8DAE-9E45168E1708}"/>
              </a:ext>
            </a:extLst>
          </p:cNvPr>
          <p:cNvSpPr>
            <a:spLocks noGrp="1"/>
          </p:cNvSpPr>
          <p:nvPr>
            <p:ph type="title"/>
          </p:nvPr>
        </p:nvSpPr>
        <p:spPr>
          <a:xfrm>
            <a:off x="42672" y="379875"/>
            <a:ext cx="9384792" cy="785939"/>
          </a:xfrm>
        </p:spPr>
        <p:txBody>
          <a:bodyPr>
            <a:normAutofit/>
          </a:bodyPr>
          <a:lstStyle>
            <a:lvl1pPr algn="ctr">
              <a:defRPr sz="2700" b="1"/>
            </a:lvl1pPr>
          </a:lstStyle>
          <a:p>
            <a:r>
              <a:rPr lang="en-US"/>
              <a:t>Click to edit Master title style</a:t>
            </a:r>
          </a:p>
        </p:txBody>
      </p:sp>
      <p:sp>
        <p:nvSpPr>
          <p:cNvPr id="4" name="Text Placeholder 3">
            <a:extLst>
              <a:ext uri="{FF2B5EF4-FFF2-40B4-BE49-F238E27FC236}">
                <a16:creationId xmlns:a16="http://schemas.microsoft.com/office/drawing/2014/main" id="{A2F60388-8E1F-444C-B060-E5ADAFE1C630}"/>
              </a:ext>
            </a:extLst>
          </p:cNvPr>
          <p:cNvSpPr>
            <a:spLocks noGrp="1"/>
          </p:cNvSpPr>
          <p:nvPr>
            <p:ph type="body" sz="quarter" idx="10"/>
          </p:nvPr>
        </p:nvSpPr>
        <p:spPr>
          <a:xfrm>
            <a:off x="731520" y="1302539"/>
            <a:ext cx="9948672" cy="486969"/>
          </a:xfrm>
        </p:spPr>
        <p:txBody>
          <a:bodyPr>
            <a:normAutofit/>
          </a:bodyPr>
          <a:lstStyle>
            <a:lvl1pPr marL="0" indent="0">
              <a:buNone/>
              <a:defRPr sz="1800" b="1"/>
            </a:lvl1pPr>
          </a:lstStyle>
          <a:p>
            <a:pPr lvl="0"/>
            <a:r>
              <a:rPr lang="en-US"/>
              <a:t>Click to edit Master text styles</a:t>
            </a:r>
          </a:p>
        </p:txBody>
      </p:sp>
      <p:sp>
        <p:nvSpPr>
          <p:cNvPr id="5" name="Text Placeholder 3">
            <a:extLst>
              <a:ext uri="{FF2B5EF4-FFF2-40B4-BE49-F238E27FC236}">
                <a16:creationId xmlns:a16="http://schemas.microsoft.com/office/drawing/2014/main" id="{2BEAB421-FD96-4B59-A875-61E9758B8712}"/>
              </a:ext>
            </a:extLst>
          </p:cNvPr>
          <p:cNvSpPr>
            <a:spLocks noGrp="1"/>
          </p:cNvSpPr>
          <p:nvPr>
            <p:ph type="body" sz="quarter" idx="11"/>
          </p:nvPr>
        </p:nvSpPr>
        <p:spPr>
          <a:xfrm>
            <a:off x="731517" y="1892832"/>
            <a:ext cx="9948672" cy="612775"/>
          </a:xfrm>
        </p:spPr>
        <p:txBody>
          <a:bodyPr>
            <a:normAutofit/>
          </a:bodyPr>
          <a:lstStyle>
            <a:lvl1pPr marL="0" indent="0">
              <a:buNone/>
              <a:defRPr sz="1500" b="0"/>
            </a:lvl1pPr>
          </a:lstStyle>
          <a:p>
            <a:pPr lvl="0"/>
            <a:r>
              <a:rPr lang="en-US"/>
              <a:t>Click to edit Master text styles</a:t>
            </a:r>
          </a:p>
        </p:txBody>
      </p:sp>
      <p:sp>
        <p:nvSpPr>
          <p:cNvPr id="19" name="Text Placeholder 3">
            <a:extLst>
              <a:ext uri="{FF2B5EF4-FFF2-40B4-BE49-F238E27FC236}">
                <a16:creationId xmlns:a16="http://schemas.microsoft.com/office/drawing/2014/main" id="{C5A32E83-5149-411D-9F05-79D672FDBFE9}"/>
              </a:ext>
            </a:extLst>
          </p:cNvPr>
          <p:cNvSpPr>
            <a:spLocks noGrp="1"/>
          </p:cNvSpPr>
          <p:nvPr>
            <p:ph type="body" sz="quarter" idx="12"/>
          </p:nvPr>
        </p:nvSpPr>
        <p:spPr>
          <a:xfrm>
            <a:off x="731517" y="2608931"/>
            <a:ext cx="9948672" cy="486969"/>
          </a:xfrm>
        </p:spPr>
        <p:txBody>
          <a:bodyPr>
            <a:normAutofit/>
          </a:bodyPr>
          <a:lstStyle>
            <a:lvl1pPr marL="0" indent="0">
              <a:buNone/>
              <a:defRPr sz="1800" b="1"/>
            </a:lvl1pPr>
          </a:lstStyle>
          <a:p>
            <a:pPr lvl="0"/>
            <a:r>
              <a:rPr lang="en-US"/>
              <a:t>Click to edit Master text styles</a:t>
            </a:r>
          </a:p>
        </p:txBody>
      </p:sp>
      <p:sp>
        <p:nvSpPr>
          <p:cNvPr id="20" name="Text Placeholder 3">
            <a:extLst>
              <a:ext uri="{FF2B5EF4-FFF2-40B4-BE49-F238E27FC236}">
                <a16:creationId xmlns:a16="http://schemas.microsoft.com/office/drawing/2014/main" id="{397C4C77-E61E-479E-A20E-574C0EEAD4D5}"/>
              </a:ext>
            </a:extLst>
          </p:cNvPr>
          <p:cNvSpPr>
            <a:spLocks noGrp="1"/>
          </p:cNvSpPr>
          <p:nvPr>
            <p:ph type="body" sz="quarter" idx="13"/>
          </p:nvPr>
        </p:nvSpPr>
        <p:spPr>
          <a:xfrm>
            <a:off x="731515" y="3199224"/>
            <a:ext cx="9948672" cy="612775"/>
          </a:xfrm>
        </p:spPr>
        <p:txBody>
          <a:bodyPr>
            <a:normAutofit/>
          </a:bodyPr>
          <a:lstStyle>
            <a:lvl1pPr marL="0" indent="0">
              <a:buNone/>
              <a:defRPr sz="1500" b="0"/>
            </a:lvl1pPr>
          </a:lstStyle>
          <a:p>
            <a:pPr lvl="0"/>
            <a:r>
              <a:rPr lang="en-US"/>
              <a:t>Click to edit Master text styles</a:t>
            </a:r>
          </a:p>
        </p:txBody>
      </p:sp>
      <p:sp>
        <p:nvSpPr>
          <p:cNvPr id="21" name="Text Placeholder 3">
            <a:extLst>
              <a:ext uri="{FF2B5EF4-FFF2-40B4-BE49-F238E27FC236}">
                <a16:creationId xmlns:a16="http://schemas.microsoft.com/office/drawing/2014/main" id="{56F8A2F4-529A-49BE-A476-5EB4FEBF99DE}"/>
              </a:ext>
            </a:extLst>
          </p:cNvPr>
          <p:cNvSpPr>
            <a:spLocks noGrp="1"/>
          </p:cNvSpPr>
          <p:nvPr>
            <p:ph type="body" sz="quarter" idx="14"/>
          </p:nvPr>
        </p:nvSpPr>
        <p:spPr>
          <a:xfrm>
            <a:off x="731515" y="3915323"/>
            <a:ext cx="9948672" cy="486969"/>
          </a:xfrm>
        </p:spPr>
        <p:txBody>
          <a:bodyPr>
            <a:normAutofit/>
          </a:bodyPr>
          <a:lstStyle>
            <a:lvl1pPr marL="0" indent="0">
              <a:buNone/>
              <a:defRPr sz="1800" b="1"/>
            </a:lvl1pPr>
          </a:lstStyle>
          <a:p>
            <a:pPr lvl="0"/>
            <a:r>
              <a:rPr lang="en-US"/>
              <a:t>Click to edit Master text styles</a:t>
            </a:r>
          </a:p>
        </p:txBody>
      </p:sp>
      <p:sp>
        <p:nvSpPr>
          <p:cNvPr id="22" name="Text Placeholder 3">
            <a:extLst>
              <a:ext uri="{FF2B5EF4-FFF2-40B4-BE49-F238E27FC236}">
                <a16:creationId xmlns:a16="http://schemas.microsoft.com/office/drawing/2014/main" id="{0EEB2D2D-9359-4ABE-AFCA-0F185536333E}"/>
              </a:ext>
            </a:extLst>
          </p:cNvPr>
          <p:cNvSpPr>
            <a:spLocks noGrp="1"/>
          </p:cNvSpPr>
          <p:nvPr>
            <p:ph type="body" sz="quarter" idx="15"/>
          </p:nvPr>
        </p:nvSpPr>
        <p:spPr>
          <a:xfrm>
            <a:off x="731512" y="4505616"/>
            <a:ext cx="9948672" cy="612775"/>
          </a:xfrm>
        </p:spPr>
        <p:txBody>
          <a:bodyPr>
            <a:normAutofit/>
          </a:bodyPr>
          <a:lstStyle>
            <a:lvl1pPr marL="0" indent="0">
              <a:buNone/>
              <a:defRPr sz="1500" b="0"/>
            </a:lvl1pPr>
          </a:lstStyle>
          <a:p>
            <a:pPr lvl="0"/>
            <a:r>
              <a:rPr lang="en-US"/>
              <a:t>Click to edit Master text styles</a:t>
            </a:r>
          </a:p>
        </p:txBody>
      </p:sp>
      <p:sp>
        <p:nvSpPr>
          <p:cNvPr id="23" name="Text Placeholder 3">
            <a:extLst>
              <a:ext uri="{FF2B5EF4-FFF2-40B4-BE49-F238E27FC236}">
                <a16:creationId xmlns:a16="http://schemas.microsoft.com/office/drawing/2014/main" id="{3A8C8968-9314-4102-B172-AE1BA6B4A126}"/>
              </a:ext>
            </a:extLst>
          </p:cNvPr>
          <p:cNvSpPr>
            <a:spLocks noGrp="1"/>
          </p:cNvSpPr>
          <p:nvPr>
            <p:ph type="body" sz="quarter" idx="16"/>
          </p:nvPr>
        </p:nvSpPr>
        <p:spPr>
          <a:xfrm>
            <a:off x="731524" y="5221715"/>
            <a:ext cx="9948661" cy="486969"/>
          </a:xfrm>
        </p:spPr>
        <p:txBody>
          <a:bodyPr>
            <a:normAutofit/>
          </a:bodyPr>
          <a:lstStyle>
            <a:lvl1pPr marL="0" indent="0">
              <a:buNone/>
              <a:defRPr sz="1800" b="1"/>
            </a:lvl1pPr>
          </a:lstStyle>
          <a:p>
            <a:pPr lvl="0"/>
            <a:r>
              <a:rPr lang="en-US"/>
              <a:t>Click to edit Master text styles</a:t>
            </a:r>
          </a:p>
        </p:txBody>
      </p:sp>
      <p:sp>
        <p:nvSpPr>
          <p:cNvPr id="24" name="Text Placeholder 3">
            <a:extLst>
              <a:ext uri="{FF2B5EF4-FFF2-40B4-BE49-F238E27FC236}">
                <a16:creationId xmlns:a16="http://schemas.microsoft.com/office/drawing/2014/main" id="{AFCBF465-5D2D-4481-B7AF-D3DC24BF84F9}"/>
              </a:ext>
            </a:extLst>
          </p:cNvPr>
          <p:cNvSpPr>
            <a:spLocks noGrp="1"/>
          </p:cNvSpPr>
          <p:nvPr>
            <p:ph type="body" sz="quarter" idx="17"/>
          </p:nvPr>
        </p:nvSpPr>
        <p:spPr>
          <a:xfrm>
            <a:off x="731522" y="5812008"/>
            <a:ext cx="9948663" cy="612775"/>
          </a:xfrm>
        </p:spPr>
        <p:txBody>
          <a:bodyPr>
            <a:normAutofit/>
          </a:bodyPr>
          <a:lstStyle>
            <a:lvl1pPr marL="0" indent="0">
              <a:buNone/>
              <a:defRPr sz="1500" b="0"/>
            </a:lvl1pPr>
          </a:lstStyle>
          <a:p>
            <a:pPr lvl="0"/>
            <a:r>
              <a:rPr lang="en-US"/>
              <a:t>Click to edit Master text styles</a:t>
            </a:r>
          </a:p>
        </p:txBody>
      </p:sp>
    </p:spTree>
    <p:extLst>
      <p:ext uri="{BB962C8B-B14F-4D97-AF65-F5344CB8AC3E}">
        <p14:creationId xmlns:p14="http://schemas.microsoft.com/office/powerpoint/2010/main" val="19630729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1DFC5-3504-4C92-B6B4-D9629269BE95}"/>
              </a:ext>
            </a:extLst>
          </p:cNvPr>
          <p:cNvSpPr>
            <a:spLocks noGrp="1"/>
          </p:cNvSpPr>
          <p:nvPr>
            <p:ph type="title"/>
          </p:nvPr>
        </p:nvSpPr>
        <p:spPr>
          <a:xfrm>
            <a:off x="410511" y="243372"/>
            <a:ext cx="11370980" cy="708014"/>
          </a:xfrm>
          <a:prstGeom prst="rect">
            <a:avLst/>
          </a:prstGeom>
        </p:spPr>
        <p:txBody>
          <a:bodyPr/>
          <a:lstStyle>
            <a:lvl1pPr algn="ctr">
              <a:defRPr b="1">
                <a:solidFill>
                  <a:srgbClr val="C00000"/>
                </a:solidFill>
                <a:latin typeface="+mn-lt"/>
              </a:defRPr>
            </a:lvl1pPr>
          </a:lstStyle>
          <a:p>
            <a:r>
              <a:rPr lang="en-US"/>
              <a:t>Click to edit Master title style</a:t>
            </a:r>
          </a:p>
        </p:txBody>
      </p:sp>
      <p:sp>
        <p:nvSpPr>
          <p:cNvPr id="9" name="Content Placeholder 2">
            <a:extLst>
              <a:ext uri="{FF2B5EF4-FFF2-40B4-BE49-F238E27FC236}">
                <a16:creationId xmlns:a16="http://schemas.microsoft.com/office/drawing/2014/main" id="{80CC6F46-506A-4C4C-AB75-20563FE8082F}"/>
              </a:ext>
            </a:extLst>
          </p:cNvPr>
          <p:cNvSpPr>
            <a:spLocks noGrp="1"/>
          </p:cNvSpPr>
          <p:nvPr>
            <p:ph sz="half" idx="1"/>
          </p:nvPr>
        </p:nvSpPr>
        <p:spPr>
          <a:xfrm>
            <a:off x="627609" y="1031023"/>
            <a:ext cx="11209715" cy="1164925"/>
          </a:xfrm>
        </p:spPr>
        <p:txBody>
          <a:bodyPr/>
          <a:lstStyle>
            <a:lvl1pPr marL="0" indent="0">
              <a:buNone/>
              <a:defRPr/>
            </a:lvl1pPr>
          </a:lstStyle>
          <a:p>
            <a:pPr lvl="0"/>
            <a:r>
              <a:rPr lang="en-US"/>
              <a:t>Click to edit Master text styles</a:t>
            </a:r>
          </a:p>
        </p:txBody>
      </p:sp>
      <p:sp>
        <p:nvSpPr>
          <p:cNvPr id="13" name="Content Placeholder 2">
            <a:extLst>
              <a:ext uri="{FF2B5EF4-FFF2-40B4-BE49-F238E27FC236}">
                <a16:creationId xmlns:a16="http://schemas.microsoft.com/office/drawing/2014/main" id="{33209AB3-D56C-451D-9F8F-6FCA4E7DAF46}"/>
              </a:ext>
            </a:extLst>
          </p:cNvPr>
          <p:cNvSpPr>
            <a:spLocks noGrp="1"/>
          </p:cNvSpPr>
          <p:nvPr>
            <p:ph sz="half" idx="13"/>
          </p:nvPr>
        </p:nvSpPr>
        <p:spPr>
          <a:xfrm>
            <a:off x="318372" y="2794168"/>
            <a:ext cx="2221616" cy="552051"/>
          </a:xfrm>
        </p:spPr>
        <p:txBody>
          <a:bodyPr>
            <a:noAutofit/>
          </a:bodyPr>
          <a:lstStyle>
            <a:lvl1pPr marL="0" indent="0" algn="ctr">
              <a:buNone/>
              <a:defRPr sz="1575" b="1"/>
            </a:lvl1pPr>
          </a:lstStyle>
          <a:p>
            <a:pPr lvl="0"/>
            <a:r>
              <a:rPr lang="en-US"/>
              <a:t>Click to edit Master text styles</a:t>
            </a:r>
          </a:p>
        </p:txBody>
      </p:sp>
      <p:sp>
        <p:nvSpPr>
          <p:cNvPr id="14" name="Content Placeholder 2">
            <a:extLst>
              <a:ext uri="{FF2B5EF4-FFF2-40B4-BE49-F238E27FC236}">
                <a16:creationId xmlns:a16="http://schemas.microsoft.com/office/drawing/2014/main" id="{2DC31140-ABB7-4D78-B687-C2B10F160BE6}"/>
              </a:ext>
            </a:extLst>
          </p:cNvPr>
          <p:cNvSpPr>
            <a:spLocks noGrp="1"/>
          </p:cNvSpPr>
          <p:nvPr>
            <p:ph sz="half" idx="14"/>
          </p:nvPr>
        </p:nvSpPr>
        <p:spPr>
          <a:xfrm>
            <a:off x="2853089" y="2524495"/>
            <a:ext cx="9100129" cy="1091390"/>
          </a:xfrm>
        </p:spPr>
        <p:txBody>
          <a:bodyPr/>
          <a:lstStyle>
            <a:lvl1pPr marL="0" indent="0">
              <a:buNone/>
              <a:defRPr/>
            </a:lvl1pPr>
          </a:lstStyle>
          <a:p>
            <a:pPr lvl="0"/>
            <a:r>
              <a:rPr lang="en-US"/>
              <a:t>Click to edit Master text styles</a:t>
            </a:r>
          </a:p>
        </p:txBody>
      </p:sp>
      <p:sp>
        <p:nvSpPr>
          <p:cNvPr id="17" name="Content Placeholder 2">
            <a:extLst>
              <a:ext uri="{FF2B5EF4-FFF2-40B4-BE49-F238E27FC236}">
                <a16:creationId xmlns:a16="http://schemas.microsoft.com/office/drawing/2014/main" id="{2C8E39A4-2EA6-49C7-868F-DC800D43B0D6}"/>
              </a:ext>
            </a:extLst>
          </p:cNvPr>
          <p:cNvSpPr>
            <a:spLocks noGrp="1"/>
          </p:cNvSpPr>
          <p:nvPr>
            <p:ph sz="half" idx="15"/>
          </p:nvPr>
        </p:nvSpPr>
        <p:spPr>
          <a:xfrm>
            <a:off x="236647" y="4388412"/>
            <a:ext cx="2336800" cy="561073"/>
          </a:xfrm>
        </p:spPr>
        <p:txBody>
          <a:bodyPr>
            <a:noAutofit/>
          </a:bodyPr>
          <a:lstStyle>
            <a:lvl1pPr marL="0" indent="0" algn="ctr">
              <a:buNone/>
              <a:defRPr sz="1350" b="1">
                <a:solidFill>
                  <a:schemeClr val="bg1"/>
                </a:solidFill>
              </a:defRPr>
            </a:lvl1pPr>
          </a:lstStyle>
          <a:p>
            <a:pPr lvl="0"/>
            <a:r>
              <a:rPr lang="en-US"/>
              <a:t>Click to edit Master text styles</a:t>
            </a:r>
          </a:p>
        </p:txBody>
      </p:sp>
      <p:sp>
        <p:nvSpPr>
          <p:cNvPr id="19" name="Content Placeholder 2">
            <a:extLst>
              <a:ext uri="{FF2B5EF4-FFF2-40B4-BE49-F238E27FC236}">
                <a16:creationId xmlns:a16="http://schemas.microsoft.com/office/drawing/2014/main" id="{B823FF27-E088-4939-972F-F482AC311DAF}"/>
              </a:ext>
            </a:extLst>
          </p:cNvPr>
          <p:cNvSpPr>
            <a:spLocks noGrp="1"/>
          </p:cNvSpPr>
          <p:nvPr>
            <p:ph sz="half" idx="16"/>
          </p:nvPr>
        </p:nvSpPr>
        <p:spPr>
          <a:xfrm>
            <a:off x="2952841" y="4069338"/>
            <a:ext cx="8828651" cy="2210276"/>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56636280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1DFC5-3504-4C92-B6B4-D9629269BE95}"/>
              </a:ext>
            </a:extLst>
          </p:cNvPr>
          <p:cNvSpPr>
            <a:spLocks noGrp="1"/>
          </p:cNvSpPr>
          <p:nvPr>
            <p:ph type="title"/>
          </p:nvPr>
        </p:nvSpPr>
        <p:spPr>
          <a:xfrm>
            <a:off x="410511" y="243372"/>
            <a:ext cx="11370980" cy="708014"/>
          </a:xfrm>
          <a:prstGeom prst="rect">
            <a:avLst/>
          </a:prstGeom>
        </p:spPr>
        <p:txBody>
          <a:bodyPr>
            <a:normAutofit/>
          </a:bodyPr>
          <a:lstStyle>
            <a:lvl1pPr algn="ctr">
              <a:defRPr sz="2700" b="1">
                <a:solidFill>
                  <a:srgbClr val="C00000"/>
                </a:solidFill>
                <a:latin typeface="+mn-lt"/>
              </a:defRPr>
            </a:lvl1pPr>
          </a:lstStyle>
          <a:p>
            <a:r>
              <a:rPr lang="en-US"/>
              <a:t>Click to edit Master title style</a:t>
            </a:r>
          </a:p>
        </p:txBody>
      </p:sp>
      <p:sp>
        <p:nvSpPr>
          <p:cNvPr id="9" name="Content Placeholder 2">
            <a:extLst>
              <a:ext uri="{FF2B5EF4-FFF2-40B4-BE49-F238E27FC236}">
                <a16:creationId xmlns:a16="http://schemas.microsoft.com/office/drawing/2014/main" id="{80CC6F46-506A-4C4C-AB75-20563FE8082F}"/>
              </a:ext>
            </a:extLst>
          </p:cNvPr>
          <p:cNvSpPr>
            <a:spLocks noGrp="1"/>
          </p:cNvSpPr>
          <p:nvPr>
            <p:ph sz="half" idx="1"/>
          </p:nvPr>
        </p:nvSpPr>
        <p:spPr>
          <a:xfrm>
            <a:off x="560243" y="1159348"/>
            <a:ext cx="11370980" cy="1788376"/>
          </a:xfrm>
        </p:spPr>
        <p:txBody>
          <a:bodyPr/>
          <a:lstStyle>
            <a:lvl1pPr marL="0" indent="0">
              <a:buNone/>
              <a:defRPr/>
            </a:lvl1pPr>
          </a:lstStyle>
          <a:p>
            <a:pPr lvl="0"/>
            <a:r>
              <a:rPr lang="en-US"/>
              <a:t>Click to edit Master text styles</a:t>
            </a:r>
          </a:p>
        </p:txBody>
      </p:sp>
      <p:sp>
        <p:nvSpPr>
          <p:cNvPr id="13" name="Content Placeholder 2">
            <a:extLst>
              <a:ext uri="{FF2B5EF4-FFF2-40B4-BE49-F238E27FC236}">
                <a16:creationId xmlns:a16="http://schemas.microsoft.com/office/drawing/2014/main" id="{33209AB3-D56C-451D-9F8F-6FCA4E7DAF46}"/>
              </a:ext>
            </a:extLst>
          </p:cNvPr>
          <p:cNvSpPr>
            <a:spLocks noGrp="1"/>
          </p:cNvSpPr>
          <p:nvPr>
            <p:ph sz="half" idx="13"/>
          </p:nvPr>
        </p:nvSpPr>
        <p:spPr>
          <a:xfrm>
            <a:off x="318372" y="3357077"/>
            <a:ext cx="2221616" cy="552051"/>
          </a:xfrm>
        </p:spPr>
        <p:txBody>
          <a:bodyPr>
            <a:noAutofit/>
          </a:bodyPr>
          <a:lstStyle>
            <a:lvl1pPr marL="0" indent="0" algn="ctr">
              <a:buNone/>
              <a:defRPr sz="1575" b="1"/>
            </a:lvl1pPr>
          </a:lstStyle>
          <a:p>
            <a:pPr lvl="0"/>
            <a:r>
              <a:rPr lang="en-US"/>
              <a:t>Click to edit Master text styles</a:t>
            </a:r>
          </a:p>
        </p:txBody>
      </p:sp>
      <p:sp>
        <p:nvSpPr>
          <p:cNvPr id="14" name="Content Placeholder 2">
            <a:extLst>
              <a:ext uri="{FF2B5EF4-FFF2-40B4-BE49-F238E27FC236}">
                <a16:creationId xmlns:a16="http://schemas.microsoft.com/office/drawing/2014/main" id="{2DC31140-ABB7-4D78-B687-C2B10F160BE6}"/>
              </a:ext>
            </a:extLst>
          </p:cNvPr>
          <p:cNvSpPr>
            <a:spLocks noGrp="1"/>
          </p:cNvSpPr>
          <p:nvPr>
            <p:ph sz="half" idx="14"/>
          </p:nvPr>
        </p:nvSpPr>
        <p:spPr>
          <a:xfrm>
            <a:off x="2957286" y="3260259"/>
            <a:ext cx="9100129" cy="1003870"/>
          </a:xfrm>
        </p:spPr>
        <p:txBody>
          <a:bodyPr/>
          <a:lstStyle>
            <a:lvl1pPr marL="0" indent="0">
              <a:buNone/>
              <a:defRPr/>
            </a:lvl1pPr>
          </a:lstStyle>
          <a:p>
            <a:pPr lvl="0"/>
            <a:r>
              <a:rPr lang="en-US"/>
              <a:t>Click to edit Master text styles</a:t>
            </a:r>
          </a:p>
        </p:txBody>
      </p:sp>
      <p:sp>
        <p:nvSpPr>
          <p:cNvPr id="17" name="Content Placeholder 2">
            <a:extLst>
              <a:ext uri="{FF2B5EF4-FFF2-40B4-BE49-F238E27FC236}">
                <a16:creationId xmlns:a16="http://schemas.microsoft.com/office/drawing/2014/main" id="{2C8E39A4-2EA6-49C7-868F-DC800D43B0D6}"/>
              </a:ext>
            </a:extLst>
          </p:cNvPr>
          <p:cNvSpPr>
            <a:spLocks noGrp="1"/>
          </p:cNvSpPr>
          <p:nvPr>
            <p:ph sz="half" idx="15"/>
          </p:nvPr>
        </p:nvSpPr>
        <p:spPr>
          <a:xfrm>
            <a:off x="260780" y="4826023"/>
            <a:ext cx="2336800" cy="943738"/>
          </a:xfrm>
        </p:spPr>
        <p:txBody>
          <a:bodyPr>
            <a:noAutofit/>
          </a:bodyPr>
          <a:lstStyle>
            <a:lvl1pPr marL="0" indent="0" algn="ctr">
              <a:buNone/>
              <a:defRPr sz="1350" b="1">
                <a:solidFill>
                  <a:schemeClr val="bg1"/>
                </a:solidFill>
              </a:defRPr>
            </a:lvl1pPr>
          </a:lstStyle>
          <a:p>
            <a:pPr lvl="0"/>
            <a:r>
              <a:rPr lang="en-US"/>
              <a:t>Click to edit Master text styles</a:t>
            </a:r>
          </a:p>
        </p:txBody>
      </p:sp>
      <p:sp>
        <p:nvSpPr>
          <p:cNvPr id="19" name="Content Placeholder 2">
            <a:extLst>
              <a:ext uri="{FF2B5EF4-FFF2-40B4-BE49-F238E27FC236}">
                <a16:creationId xmlns:a16="http://schemas.microsoft.com/office/drawing/2014/main" id="{B823FF27-E088-4939-972F-F482AC311DAF}"/>
              </a:ext>
            </a:extLst>
          </p:cNvPr>
          <p:cNvSpPr>
            <a:spLocks noGrp="1"/>
          </p:cNvSpPr>
          <p:nvPr>
            <p:ph sz="half" idx="16"/>
          </p:nvPr>
        </p:nvSpPr>
        <p:spPr>
          <a:xfrm>
            <a:off x="3057036" y="4805102"/>
            <a:ext cx="8785848" cy="1649414"/>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26999208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18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1DFC5-3504-4C92-B6B4-D9629269BE95}"/>
              </a:ext>
            </a:extLst>
          </p:cNvPr>
          <p:cNvSpPr>
            <a:spLocks noGrp="1"/>
          </p:cNvSpPr>
          <p:nvPr>
            <p:ph type="title"/>
          </p:nvPr>
        </p:nvSpPr>
        <p:spPr>
          <a:xfrm>
            <a:off x="410511" y="243372"/>
            <a:ext cx="11370980" cy="708014"/>
          </a:xfrm>
          <a:prstGeom prst="rect">
            <a:avLst/>
          </a:prstGeom>
        </p:spPr>
        <p:txBody>
          <a:bodyPr>
            <a:normAutofit/>
          </a:bodyPr>
          <a:lstStyle>
            <a:lvl1pPr algn="ctr">
              <a:defRPr sz="2700" b="1">
                <a:solidFill>
                  <a:srgbClr val="C00000"/>
                </a:solidFill>
                <a:latin typeface="+mn-lt"/>
              </a:defRPr>
            </a:lvl1pPr>
          </a:lstStyle>
          <a:p>
            <a:r>
              <a:rPr lang="en-US"/>
              <a:t>Click to edit Master title style</a:t>
            </a:r>
          </a:p>
        </p:txBody>
      </p:sp>
      <p:sp>
        <p:nvSpPr>
          <p:cNvPr id="9" name="Content Placeholder 2">
            <a:extLst>
              <a:ext uri="{FF2B5EF4-FFF2-40B4-BE49-F238E27FC236}">
                <a16:creationId xmlns:a16="http://schemas.microsoft.com/office/drawing/2014/main" id="{80CC6F46-506A-4C4C-AB75-20563FE8082F}"/>
              </a:ext>
            </a:extLst>
          </p:cNvPr>
          <p:cNvSpPr>
            <a:spLocks noGrp="1"/>
          </p:cNvSpPr>
          <p:nvPr>
            <p:ph sz="half" idx="1"/>
          </p:nvPr>
        </p:nvSpPr>
        <p:spPr>
          <a:xfrm>
            <a:off x="560243" y="1159349"/>
            <a:ext cx="11370980" cy="2037127"/>
          </a:xfrm>
        </p:spPr>
        <p:txBody>
          <a:bodyPr/>
          <a:lstStyle>
            <a:lvl1pPr marL="0" indent="0">
              <a:buNone/>
              <a:defRPr/>
            </a:lvl1pPr>
          </a:lstStyle>
          <a:p>
            <a:pPr lvl="0"/>
            <a:r>
              <a:rPr lang="en-US"/>
              <a:t>Click to edit Master text styles</a:t>
            </a:r>
          </a:p>
        </p:txBody>
      </p:sp>
      <p:sp>
        <p:nvSpPr>
          <p:cNvPr id="13" name="Content Placeholder 2">
            <a:extLst>
              <a:ext uri="{FF2B5EF4-FFF2-40B4-BE49-F238E27FC236}">
                <a16:creationId xmlns:a16="http://schemas.microsoft.com/office/drawing/2014/main" id="{33209AB3-D56C-451D-9F8F-6FCA4E7DAF46}"/>
              </a:ext>
            </a:extLst>
          </p:cNvPr>
          <p:cNvSpPr>
            <a:spLocks noGrp="1"/>
          </p:cNvSpPr>
          <p:nvPr>
            <p:ph sz="half" idx="13"/>
          </p:nvPr>
        </p:nvSpPr>
        <p:spPr>
          <a:xfrm>
            <a:off x="318372" y="3642420"/>
            <a:ext cx="2221616" cy="552051"/>
          </a:xfrm>
        </p:spPr>
        <p:txBody>
          <a:bodyPr>
            <a:noAutofit/>
          </a:bodyPr>
          <a:lstStyle>
            <a:lvl1pPr marL="0" indent="0" algn="ctr">
              <a:buNone/>
              <a:defRPr sz="1950" b="1"/>
            </a:lvl1pPr>
          </a:lstStyle>
          <a:p>
            <a:pPr lvl="0"/>
            <a:r>
              <a:rPr lang="en-US"/>
              <a:t>Click to edit Master text styles</a:t>
            </a:r>
          </a:p>
        </p:txBody>
      </p:sp>
      <p:sp>
        <p:nvSpPr>
          <p:cNvPr id="14" name="Content Placeholder 2">
            <a:extLst>
              <a:ext uri="{FF2B5EF4-FFF2-40B4-BE49-F238E27FC236}">
                <a16:creationId xmlns:a16="http://schemas.microsoft.com/office/drawing/2014/main" id="{2DC31140-ABB7-4D78-B687-C2B10F160BE6}"/>
              </a:ext>
            </a:extLst>
          </p:cNvPr>
          <p:cNvSpPr>
            <a:spLocks noGrp="1"/>
          </p:cNvSpPr>
          <p:nvPr>
            <p:ph sz="half" idx="14"/>
          </p:nvPr>
        </p:nvSpPr>
        <p:spPr>
          <a:xfrm>
            <a:off x="2957286" y="3545602"/>
            <a:ext cx="9100129" cy="1003870"/>
          </a:xfrm>
        </p:spPr>
        <p:txBody>
          <a:bodyPr/>
          <a:lstStyle>
            <a:lvl1pPr marL="0" indent="0">
              <a:buNone/>
              <a:defRPr/>
            </a:lvl1pPr>
          </a:lstStyle>
          <a:p>
            <a:pPr lvl="0"/>
            <a:r>
              <a:rPr lang="en-US"/>
              <a:t>Click to edit Master text styles</a:t>
            </a:r>
          </a:p>
        </p:txBody>
      </p:sp>
      <p:sp>
        <p:nvSpPr>
          <p:cNvPr id="17" name="Content Placeholder 2">
            <a:extLst>
              <a:ext uri="{FF2B5EF4-FFF2-40B4-BE49-F238E27FC236}">
                <a16:creationId xmlns:a16="http://schemas.microsoft.com/office/drawing/2014/main" id="{2C8E39A4-2EA6-49C7-868F-DC800D43B0D6}"/>
              </a:ext>
            </a:extLst>
          </p:cNvPr>
          <p:cNvSpPr>
            <a:spLocks noGrp="1"/>
          </p:cNvSpPr>
          <p:nvPr>
            <p:ph sz="half" idx="15"/>
          </p:nvPr>
        </p:nvSpPr>
        <p:spPr>
          <a:xfrm>
            <a:off x="260780" y="5145053"/>
            <a:ext cx="2336800" cy="410811"/>
          </a:xfrm>
        </p:spPr>
        <p:txBody>
          <a:bodyPr>
            <a:noAutofit/>
          </a:bodyPr>
          <a:lstStyle>
            <a:lvl1pPr marL="0" indent="0" algn="ctr">
              <a:buNone/>
              <a:defRPr sz="1350" b="1">
                <a:solidFill>
                  <a:schemeClr val="bg1"/>
                </a:solidFill>
              </a:defRPr>
            </a:lvl1pPr>
          </a:lstStyle>
          <a:p>
            <a:pPr lvl="0"/>
            <a:r>
              <a:rPr lang="en-US"/>
              <a:t>Click to edit Master text styles</a:t>
            </a:r>
          </a:p>
        </p:txBody>
      </p:sp>
      <p:sp>
        <p:nvSpPr>
          <p:cNvPr id="19" name="Content Placeholder 2">
            <a:extLst>
              <a:ext uri="{FF2B5EF4-FFF2-40B4-BE49-F238E27FC236}">
                <a16:creationId xmlns:a16="http://schemas.microsoft.com/office/drawing/2014/main" id="{B823FF27-E088-4939-972F-F482AC311DAF}"/>
              </a:ext>
            </a:extLst>
          </p:cNvPr>
          <p:cNvSpPr>
            <a:spLocks noGrp="1"/>
          </p:cNvSpPr>
          <p:nvPr>
            <p:ph sz="half" idx="16"/>
          </p:nvPr>
        </p:nvSpPr>
        <p:spPr>
          <a:xfrm>
            <a:off x="3057036" y="4896728"/>
            <a:ext cx="8785848" cy="1382219"/>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1716086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8" y="1488660"/>
            <a:ext cx="8942601" cy="1421452"/>
          </a:xfrm>
        </p:spPr>
        <p:txBody>
          <a:bodyPr anchor="b">
            <a:noAutofit/>
          </a:bodyPr>
          <a:lstStyle>
            <a:lvl1pPr algn="l">
              <a:defRPr sz="3600">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1800" b="1" baseline="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Division </a:t>
            </a:r>
          </a:p>
          <a:p>
            <a:r>
              <a:rPr lang="en-US"/>
              <a:t>Presentation Title </a:t>
            </a:r>
          </a:p>
          <a:p>
            <a:r>
              <a:rPr lang="en-US"/>
              <a:t>Date </a:t>
            </a:r>
          </a:p>
        </p:txBody>
      </p:sp>
    </p:spTree>
    <p:extLst>
      <p:ext uri="{BB962C8B-B14F-4D97-AF65-F5344CB8AC3E}">
        <p14:creationId xmlns:p14="http://schemas.microsoft.com/office/powerpoint/2010/main" val="357059460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984CB-5C1D-4811-8969-A9FEEAADBDE2}"/>
              </a:ext>
            </a:extLst>
          </p:cNvPr>
          <p:cNvSpPr>
            <a:spLocks noGrp="1"/>
          </p:cNvSpPr>
          <p:nvPr>
            <p:ph type="title" hasCustomPrompt="1"/>
          </p:nvPr>
        </p:nvSpPr>
        <p:spPr>
          <a:xfrm>
            <a:off x="2743201" y="365128"/>
            <a:ext cx="9238952" cy="625475"/>
          </a:xfrm>
          <a:prstGeom prst="rect">
            <a:avLst/>
          </a:prstGeom>
        </p:spPr>
        <p:txBody>
          <a:bodyPr>
            <a:noAutofit/>
          </a:bodyPr>
          <a:lstStyle>
            <a:lvl1pPr algn="ctr">
              <a:defRPr sz="4000" b="1"/>
            </a:lvl1pPr>
          </a:lstStyle>
          <a:p>
            <a:r>
              <a:rPr lang="en-US"/>
              <a:t>Title</a:t>
            </a:r>
          </a:p>
        </p:txBody>
      </p:sp>
      <p:sp>
        <p:nvSpPr>
          <p:cNvPr id="6" name="Rectangle: Diagonal Corners Snipped 5">
            <a:extLst>
              <a:ext uri="{FF2B5EF4-FFF2-40B4-BE49-F238E27FC236}">
                <a16:creationId xmlns:a16="http://schemas.microsoft.com/office/drawing/2014/main" id="{DC6B4DA9-9CD8-4B5B-9271-3ACDFDFCD1F7}"/>
              </a:ext>
            </a:extLst>
          </p:cNvPr>
          <p:cNvSpPr/>
          <p:nvPr/>
        </p:nvSpPr>
        <p:spPr>
          <a:xfrm>
            <a:off x="209847" y="990600"/>
            <a:ext cx="2336800" cy="5410201"/>
          </a:xfrm>
          <a:prstGeom prst="snip2Diag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1350"/>
          </a:p>
        </p:txBody>
      </p:sp>
      <p:sp>
        <p:nvSpPr>
          <p:cNvPr id="7" name="Rectangle: Diagonal Corners Snipped 6">
            <a:extLst>
              <a:ext uri="{FF2B5EF4-FFF2-40B4-BE49-F238E27FC236}">
                <a16:creationId xmlns:a16="http://schemas.microsoft.com/office/drawing/2014/main" id="{CA5C263F-4C58-407A-8D48-78BF558676F6}"/>
              </a:ext>
            </a:extLst>
          </p:cNvPr>
          <p:cNvSpPr/>
          <p:nvPr/>
        </p:nvSpPr>
        <p:spPr>
          <a:xfrm>
            <a:off x="2743202" y="1064160"/>
            <a:ext cx="9340553" cy="5410201"/>
          </a:xfrm>
          <a:prstGeom prst="snip2Diag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350"/>
          </a:p>
        </p:txBody>
      </p:sp>
      <p:sp>
        <p:nvSpPr>
          <p:cNvPr id="5" name="Text Placeholder 3">
            <a:extLst>
              <a:ext uri="{FF2B5EF4-FFF2-40B4-BE49-F238E27FC236}">
                <a16:creationId xmlns:a16="http://schemas.microsoft.com/office/drawing/2014/main" id="{F49E1E00-BC7B-489A-94DD-4B0CB8610741}"/>
              </a:ext>
            </a:extLst>
          </p:cNvPr>
          <p:cNvSpPr>
            <a:spLocks noGrp="1"/>
          </p:cNvSpPr>
          <p:nvPr>
            <p:ph type="body" sz="half" idx="2"/>
          </p:nvPr>
        </p:nvSpPr>
        <p:spPr>
          <a:xfrm rot="5400000">
            <a:off x="-1195073" y="2856603"/>
            <a:ext cx="5146641" cy="1678192"/>
          </a:xfrm>
        </p:spPr>
        <p:txBody>
          <a:bodyPr>
            <a:noAutofit/>
          </a:bodyPr>
          <a:lstStyle>
            <a:lvl1pPr marL="0" indent="0" algn="ctr">
              <a:buNone/>
              <a:defRPr sz="4050" b="1">
                <a:solidFill>
                  <a:schemeClr val="bg1"/>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8" name="Content Placeholder 2">
            <a:extLst>
              <a:ext uri="{FF2B5EF4-FFF2-40B4-BE49-F238E27FC236}">
                <a16:creationId xmlns:a16="http://schemas.microsoft.com/office/drawing/2014/main" id="{F4121FD7-7749-4544-91C8-63784EF83348}"/>
              </a:ext>
            </a:extLst>
          </p:cNvPr>
          <p:cNvSpPr>
            <a:spLocks noGrp="1"/>
          </p:cNvSpPr>
          <p:nvPr>
            <p:ph idx="1"/>
          </p:nvPr>
        </p:nvSpPr>
        <p:spPr>
          <a:xfrm>
            <a:off x="3149601" y="1122379"/>
            <a:ext cx="8038353" cy="4912662"/>
          </a:xfrm>
        </p:spPr>
        <p:txBody>
          <a:bodyPr/>
          <a:lstStyle>
            <a:lvl1pPr>
              <a:defRPr sz="2800"/>
            </a:lvl1pPr>
            <a:lvl2pPr>
              <a:defRPr sz="2400"/>
            </a:lvl2pPr>
            <a:lvl3pPr>
              <a:defRPr sz="1600"/>
            </a:lvl3pPr>
            <a:lvl4pPr>
              <a:defRPr sz="1400"/>
            </a:lvl4pPr>
            <a:lvl5pPr>
              <a:defRPr sz="1200"/>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517351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52618146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455292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984CB-5C1D-4811-8969-A9FEEAADBDE2}"/>
              </a:ext>
            </a:extLst>
          </p:cNvPr>
          <p:cNvSpPr>
            <a:spLocks noGrp="1"/>
          </p:cNvSpPr>
          <p:nvPr>
            <p:ph type="title" hasCustomPrompt="1"/>
          </p:nvPr>
        </p:nvSpPr>
        <p:spPr>
          <a:xfrm>
            <a:off x="3149600" y="365126"/>
            <a:ext cx="7707120" cy="625475"/>
          </a:xfrm>
          <a:prstGeom prst="rect">
            <a:avLst/>
          </a:prstGeom>
        </p:spPr>
        <p:txBody>
          <a:bodyPr/>
          <a:lstStyle>
            <a:lvl1pPr>
              <a:defRPr b="1"/>
            </a:lvl1pPr>
          </a:lstStyle>
          <a:p>
            <a:r>
              <a:rPr lang="en-US"/>
              <a:t>Title</a:t>
            </a:r>
          </a:p>
        </p:txBody>
      </p:sp>
      <p:sp>
        <p:nvSpPr>
          <p:cNvPr id="6" name="Rectangle: Diagonal Corners Snipped 5">
            <a:extLst>
              <a:ext uri="{FF2B5EF4-FFF2-40B4-BE49-F238E27FC236}">
                <a16:creationId xmlns:a16="http://schemas.microsoft.com/office/drawing/2014/main" id="{DC6B4DA9-9CD8-4B5B-9271-3ACDFDFCD1F7}"/>
              </a:ext>
            </a:extLst>
          </p:cNvPr>
          <p:cNvSpPr/>
          <p:nvPr userDrawn="1"/>
        </p:nvSpPr>
        <p:spPr>
          <a:xfrm>
            <a:off x="209847" y="990600"/>
            <a:ext cx="2336800" cy="5410201"/>
          </a:xfrm>
          <a:prstGeom prst="snip2Diag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1800"/>
          </a:p>
        </p:txBody>
      </p:sp>
      <p:sp>
        <p:nvSpPr>
          <p:cNvPr id="7" name="Rectangle: Diagonal Corners Snipped 6">
            <a:extLst>
              <a:ext uri="{FF2B5EF4-FFF2-40B4-BE49-F238E27FC236}">
                <a16:creationId xmlns:a16="http://schemas.microsoft.com/office/drawing/2014/main" id="{CA5C263F-4C58-407A-8D48-78BF558676F6}"/>
              </a:ext>
            </a:extLst>
          </p:cNvPr>
          <p:cNvSpPr/>
          <p:nvPr userDrawn="1"/>
        </p:nvSpPr>
        <p:spPr>
          <a:xfrm>
            <a:off x="2743201" y="1064159"/>
            <a:ext cx="9340553" cy="5410201"/>
          </a:xfrm>
          <a:prstGeom prst="snip2Diag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800"/>
          </a:p>
        </p:txBody>
      </p:sp>
      <p:sp>
        <p:nvSpPr>
          <p:cNvPr id="5" name="Text Placeholder 3">
            <a:extLst>
              <a:ext uri="{FF2B5EF4-FFF2-40B4-BE49-F238E27FC236}">
                <a16:creationId xmlns:a16="http://schemas.microsoft.com/office/drawing/2014/main" id="{F49E1E00-BC7B-489A-94DD-4B0CB8610741}"/>
              </a:ext>
            </a:extLst>
          </p:cNvPr>
          <p:cNvSpPr>
            <a:spLocks noGrp="1"/>
          </p:cNvSpPr>
          <p:nvPr>
            <p:ph type="body" sz="half" idx="2"/>
          </p:nvPr>
        </p:nvSpPr>
        <p:spPr>
          <a:xfrm rot="5400000">
            <a:off x="-1195074" y="2856603"/>
            <a:ext cx="5146641" cy="1678192"/>
          </a:xfrm>
        </p:spPr>
        <p:txBody>
          <a:bodyPr>
            <a:noAutofit/>
          </a:bodyPr>
          <a:lstStyle>
            <a:lvl1pPr marL="0" indent="0" algn="ctr">
              <a:buNone/>
              <a:defRPr sz="5400" b="1">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Content Placeholder 2">
            <a:extLst>
              <a:ext uri="{FF2B5EF4-FFF2-40B4-BE49-F238E27FC236}">
                <a16:creationId xmlns:a16="http://schemas.microsoft.com/office/drawing/2014/main" id="{F4121FD7-7749-4544-91C8-63784EF83348}"/>
              </a:ext>
            </a:extLst>
          </p:cNvPr>
          <p:cNvSpPr>
            <a:spLocks noGrp="1"/>
          </p:cNvSpPr>
          <p:nvPr>
            <p:ph idx="1"/>
          </p:nvPr>
        </p:nvSpPr>
        <p:spPr>
          <a:xfrm>
            <a:off x="3149600" y="1122379"/>
            <a:ext cx="8038353" cy="4912662"/>
          </a:xfrm>
        </p:spPr>
        <p:txBody>
          <a:bodyPr/>
          <a:lstStyle>
            <a:lvl1pPr>
              <a:defRPr sz="3200"/>
            </a:lvl1pPr>
            <a:lvl2pPr>
              <a:defRPr sz="24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81317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2410228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4601322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2337017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03232153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39453990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30050062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9090420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933139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0957889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6119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8579682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0401475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55823104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1856250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8" y="1488660"/>
            <a:ext cx="8942601" cy="1421452"/>
          </a:xfrm>
        </p:spPr>
        <p:txBody>
          <a:bodyPr anchor="b">
            <a:noAutofit/>
          </a:bodyPr>
          <a:lstStyle>
            <a:lvl1pPr algn="l">
              <a:defRPr sz="3600">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1800" b="1" baseline="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Division </a:t>
            </a:r>
          </a:p>
          <a:p>
            <a:r>
              <a:rPr lang="en-US"/>
              <a:t>Presentation Title </a:t>
            </a:r>
          </a:p>
          <a:p>
            <a:r>
              <a:rPr lang="en-US"/>
              <a:t>Date </a:t>
            </a:r>
          </a:p>
        </p:txBody>
      </p:sp>
    </p:spTree>
    <p:extLst>
      <p:ext uri="{BB962C8B-B14F-4D97-AF65-F5344CB8AC3E}">
        <p14:creationId xmlns:p14="http://schemas.microsoft.com/office/powerpoint/2010/main" val="284335929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289" y="365129"/>
            <a:ext cx="11808577" cy="1325563"/>
          </a:xfrm>
        </p:spPr>
        <p:txBody>
          <a:bodyPr>
            <a:normAutofit/>
          </a:bodyPr>
          <a:lstStyle>
            <a:lvl1pPr algn="ctr">
              <a:defRPr sz="4000" b="1">
                <a:latin typeface="+mn-lt"/>
              </a:defRPr>
            </a:lvl1pPr>
          </a:lstStyle>
          <a:p>
            <a:r>
              <a:rPr lang="en-US"/>
              <a:t>Click to edit Master title style</a:t>
            </a:r>
          </a:p>
        </p:txBody>
      </p:sp>
      <p:sp>
        <p:nvSpPr>
          <p:cNvPr id="3" name="Content Placeholder 2"/>
          <p:cNvSpPr>
            <a:spLocks noGrp="1"/>
          </p:cNvSpPr>
          <p:nvPr>
            <p:ph idx="1"/>
          </p:nvPr>
        </p:nvSpPr>
        <p:spPr>
          <a:xfrm>
            <a:off x="838200" y="1825625"/>
            <a:ext cx="11157664"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2861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1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F1552-3B71-421E-8DAE-9E45168E1708}"/>
              </a:ext>
            </a:extLst>
          </p:cNvPr>
          <p:cNvSpPr>
            <a:spLocks noGrp="1"/>
          </p:cNvSpPr>
          <p:nvPr>
            <p:ph type="title"/>
          </p:nvPr>
        </p:nvSpPr>
        <p:spPr>
          <a:xfrm>
            <a:off x="833742" y="379873"/>
            <a:ext cx="8593721" cy="785939"/>
          </a:xfrm>
        </p:spPr>
        <p:txBody>
          <a:bodyPr>
            <a:normAutofit/>
          </a:bodyPr>
          <a:lstStyle>
            <a:lvl1pPr algn="ctr">
              <a:defRPr sz="4400" b="1"/>
            </a:lvl1pPr>
          </a:lstStyle>
          <a:p>
            <a:r>
              <a:rPr lang="en-US"/>
              <a:t>Click to edit Master title style</a:t>
            </a:r>
          </a:p>
        </p:txBody>
      </p:sp>
      <p:pic>
        <p:nvPicPr>
          <p:cNvPr id="25" name="Picture 24">
            <a:extLst>
              <a:ext uri="{FF2B5EF4-FFF2-40B4-BE49-F238E27FC236}">
                <a16:creationId xmlns:a16="http://schemas.microsoft.com/office/drawing/2014/main" id="{8172F2B8-EC81-4CE6-8879-CF8B1A0BEE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895032" y="0"/>
            <a:ext cx="3324353" cy="2043567"/>
          </a:xfrm>
          <a:prstGeom prst="rect">
            <a:avLst/>
          </a:prstGeom>
        </p:spPr>
      </p:pic>
      <p:pic>
        <p:nvPicPr>
          <p:cNvPr id="26" name="Picture 25">
            <a:extLst>
              <a:ext uri="{FF2B5EF4-FFF2-40B4-BE49-F238E27FC236}">
                <a16:creationId xmlns:a16="http://schemas.microsoft.com/office/drawing/2014/main" id="{E7436F1C-D77E-439D-A906-F3A850DEE67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575497" y="-76637"/>
            <a:ext cx="1291355" cy="1698960"/>
          </a:xfrm>
          <a:prstGeom prst="rect">
            <a:avLst/>
          </a:prstGeom>
        </p:spPr>
      </p:pic>
      <p:sp>
        <p:nvSpPr>
          <p:cNvPr id="5" name="Text Placeholder 3">
            <a:extLst>
              <a:ext uri="{FF2B5EF4-FFF2-40B4-BE49-F238E27FC236}">
                <a16:creationId xmlns:a16="http://schemas.microsoft.com/office/drawing/2014/main" id="{2BEAB421-FD96-4B59-A875-61E9758B8712}"/>
              </a:ext>
            </a:extLst>
          </p:cNvPr>
          <p:cNvSpPr>
            <a:spLocks noGrp="1"/>
          </p:cNvSpPr>
          <p:nvPr>
            <p:ph type="body" sz="quarter" idx="11"/>
          </p:nvPr>
        </p:nvSpPr>
        <p:spPr>
          <a:xfrm>
            <a:off x="833743" y="1430794"/>
            <a:ext cx="9416603" cy="3040622"/>
          </a:xfrm>
        </p:spPr>
        <p:txBody>
          <a:bodyPr>
            <a:normAutofit/>
          </a:bodyPr>
          <a:lstStyle>
            <a:lvl1pPr marL="0" indent="0">
              <a:buNone/>
              <a:defRPr sz="2800" b="0"/>
            </a:lvl1pPr>
          </a:lstStyle>
          <a:p>
            <a:pPr lvl="0"/>
            <a:r>
              <a:rPr lang="en-US"/>
              <a:t>Click to edit Master text styles</a:t>
            </a:r>
          </a:p>
        </p:txBody>
      </p:sp>
      <p:sp>
        <p:nvSpPr>
          <p:cNvPr id="14" name="Rounded Rectangle 6">
            <a:extLst>
              <a:ext uri="{FF2B5EF4-FFF2-40B4-BE49-F238E27FC236}">
                <a16:creationId xmlns:a16="http://schemas.microsoft.com/office/drawing/2014/main" id="{64B8C74A-3300-4425-88E6-181352EB0305}"/>
              </a:ext>
              <a:ext uri="{C183D7F6-B498-43B3-948B-1728B52AA6E4}">
                <adec:decorative xmlns:adec="http://schemas.microsoft.com/office/drawing/2017/decorative" val="1"/>
              </a:ext>
            </a:extLst>
          </p:cNvPr>
          <p:cNvSpPr/>
          <p:nvPr userDrawn="1"/>
        </p:nvSpPr>
        <p:spPr>
          <a:xfrm>
            <a:off x="2039112" y="5176082"/>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E117CC24-6C08-4FEB-BAC2-65A37966B96B}"/>
              </a:ext>
            </a:extLst>
          </p:cNvPr>
          <p:cNvSpPr>
            <a:spLocks noGrp="1"/>
          </p:cNvSpPr>
          <p:nvPr>
            <p:ph type="body" sz="quarter" idx="12"/>
          </p:nvPr>
        </p:nvSpPr>
        <p:spPr>
          <a:xfrm>
            <a:off x="2176907" y="5317525"/>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sp>
        <p:nvSpPr>
          <p:cNvPr id="27" name="Rounded Rectangle 6">
            <a:extLst>
              <a:ext uri="{FF2B5EF4-FFF2-40B4-BE49-F238E27FC236}">
                <a16:creationId xmlns:a16="http://schemas.microsoft.com/office/drawing/2014/main" id="{D984CC97-7027-4AE7-8907-24828F4BFE64}"/>
              </a:ext>
              <a:ext uri="{C183D7F6-B498-43B3-948B-1728B52AA6E4}">
                <adec:decorative xmlns:adec="http://schemas.microsoft.com/office/drawing/2017/decorative" val="1"/>
              </a:ext>
            </a:extLst>
          </p:cNvPr>
          <p:cNvSpPr/>
          <p:nvPr userDrawn="1"/>
        </p:nvSpPr>
        <p:spPr>
          <a:xfrm>
            <a:off x="5968938" y="5162077"/>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5">
            <a:extLst>
              <a:ext uri="{FF2B5EF4-FFF2-40B4-BE49-F238E27FC236}">
                <a16:creationId xmlns:a16="http://schemas.microsoft.com/office/drawing/2014/main" id="{E5F4557A-3F1E-496D-B41D-0699552E0A0B}"/>
              </a:ext>
            </a:extLst>
          </p:cNvPr>
          <p:cNvSpPr>
            <a:spLocks noGrp="1"/>
          </p:cNvSpPr>
          <p:nvPr>
            <p:ph type="body" sz="quarter" idx="13"/>
          </p:nvPr>
        </p:nvSpPr>
        <p:spPr>
          <a:xfrm>
            <a:off x="6106733" y="5303520"/>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pic>
        <p:nvPicPr>
          <p:cNvPr id="13" name="Logo">
            <a:extLst>
              <a:ext uri="{FF2B5EF4-FFF2-40B4-BE49-F238E27FC236}">
                <a16:creationId xmlns:a16="http://schemas.microsoft.com/office/drawing/2014/main" id="{AD7CCC9E-9A6C-4B4E-8B0E-59F2BB179B7D}"/>
              </a:ext>
            </a:extLst>
          </p:cNvPr>
          <p:cNvPicPr>
            <a:picLocks noChangeAspect="1"/>
          </p:cNvPicPr>
          <p:nvPr userDrawn="1"/>
        </p:nvPicPr>
        <p:blipFill>
          <a:blip r:embed="rId4"/>
          <a:stretch>
            <a:fillRect/>
          </a:stretch>
        </p:blipFill>
        <p:spPr>
          <a:xfrm>
            <a:off x="102224" y="6055163"/>
            <a:ext cx="731520" cy="731520"/>
          </a:xfrm>
          <a:prstGeom prst="rect">
            <a:avLst/>
          </a:prstGeom>
        </p:spPr>
      </p:pic>
    </p:spTree>
    <p:extLst>
      <p:ext uri="{BB962C8B-B14F-4D97-AF65-F5344CB8AC3E}">
        <p14:creationId xmlns:p14="http://schemas.microsoft.com/office/powerpoint/2010/main" val="196345455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cSld name="7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6894-D7BA-48A5-9181-FE1EDF3F7E82}"/>
              </a:ext>
            </a:extLst>
          </p:cNvPr>
          <p:cNvSpPr>
            <a:spLocks noGrp="1"/>
          </p:cNvSpPr>
          <p:nvPr>
            <p:ph type="title"/>
          </p:nvPr>
        </p:nvSpPr>
        <p:spPr>
          <a:xfrm>
            <a:off x="96819" y="365129"/>
            <a:ext cx="11876442" cy="742909"/>
          </a:xfrm>
        </p:spPr>
        <p:txBody>
          <a:bodyPr>
            <a:normAutofit/>
          </a:bodyPr>
          <a:lstStyle>
            <a:lvl1pPr algn="ctr">
              <a:defRPr sz="4000" b="1"/>
            </a:lvl1pPr>
          </a:lstStyle>
          <a:p>
            <a:r>
              <a:rPr lang="en-US"/>
              <a:t>Click to edit Master title style</a:t>
            </a:r>
          </a:p>
        </p:txBody>
      </p:sp>
      <p:sp>
        <p:nvSpPr>
          <p:cNvPr id="9" name="Text Placeholder 8">
            <a:extLst>
              <a:ext uri="{FF2B5EF4-FFF2-40B4-BE49-F238E27FC236}">
                <a16:creationId xmlns:a16="http://schemas.microsoft.com/office/drawing/2014/main" id="{D2690BD7-D182-4BFC-BD35-42476F10E18D}"/>
              </a:ext>
            </a:extLst>
          </p:cNvPr>
          <p:cNvSpPr>
            <a:spLocks noGrp="1"/>
          </p:cNvSpPr>
          <p:nvPr>
            <p:ph type="body" sz="quarter" idx="10"/>
          </p:nvPr>
        </p:nvSpPr>
        <p:spPr>
          <a:xfrm>
            <a:off x="19332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8">
            <a:extLst>
              <a:ext uri="{FF2B5EF4-FFF2-40B4-BE49-F238E27FC236}">
                <a16:creationId xmlns:a16="http://schemas.microsoft.com/office/drawing/2014/main" id="{755806F7-D7D6-4C3E-ACD3-F7F1EB7D125E}"/>
              </a:ext>
            </a:extLst>
          </p:cNvPr>
          <p:cNvSpPr>
            <a:spLocks noGrp="1"/>
          </p:cNvSpPr>
          <p:nvPr>
            <p:ph type="body" sz="quarter" idx="11"/>
          </p:nvPr>
        </p:nvSpPr>
        <p:spPr>
          <a:xfrm>
            <a:off x="4149604" y="1419425"/>
            <a:ext cx="3892792" cy="2194635"/>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8">
            <a:extLst>
              <a:ext uri="{FF2B5EF4-FFF2-40B4-BE49-F238E27FC236}">
                <a16:creationId xmlns:a16="http://schemas.microsoft.com/office/drawing/2014/main" id="{48B4F6BF-5047-4707-A383-43483EF079E9}"/>
              </a:ext>
            </a:extLst>
          </p:cNvPr>
          <p:cNvSpPr>
            <a:spLocks noGrp="1"/>
          </p:cNvSpPr>
          <p:nvPr>
            <p:ph type="body" sz="quarter" idx="12"/>
          </p:nvPr>
        </p:nvSpPr>
        <p:spPr>
          <a:xfrm>
            <a:off x="4149604" y="3845462"/>
            <a:ext cx="3892791" cy="2566096"/>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a:extLst>
              <a:ext uri="{FF2B5EF4-FFF2-40B4-BE49-F238E27FC236}">
                <a16:creationId xmlns:a16="http://schemas.microsoft.com/office/drawing/2014/main" id="{045A480F-2D5E-4693-B7C5-D6DB2795B686}"/>
              </a:ext>
            </a:extLst>
          </p:cNvPr>
          <p:cNvSpPr>
            <a:spLocks noGrp="1"/>
          </p:cNvSpPr>
          <p:nvPr>
            <p:ph type="body" sz="quarter" idx="13"/>
          </p:nvPr>
        </p:nvSpPr>
        <p:spPr>
          <a:xfrm>
            <a:off x="839244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319110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325913641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96653372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05908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59473622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7935790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50448245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10628027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1153402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dirty="0"/>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93796011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dirty="0"/>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419755477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22253042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dirty="0"/>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94335043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40987522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48359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26" Type="http://schemas.openxmlformats.org/officeDocument/2006/relationships/slideLayout" Target="../slideLayouts/slideLayout33.xml"/><Relationship Id="rId3" Type="http://schemas.openxmlformats.org/officeDocument/2006/relationships/slideLayout" Target="../slideLayouts/slideLayout10.xml"/><Relationship Id="rId21" Type="http://schemas.openxmlformats.org/officeDocument/2006/relationships/slideLayout" Target="../slideLayouts/slideLayout28.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5" Type="http://schemas.openxmlformats.org/officeDocument/2006/relationships/slideLayout" Target="../slideLayouts/slideLayout32.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slideLayout" Target="../slideLayouts/slideLayout27.xml"/><Relationship Id="rId29" Type="http://schemas.openxmlformats.org/officeDocument/2006/relationships/theme" Target="../theme/theme2.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24" Type="http://schemas.openxmlformats.org/officeDocument/2006/relationships/slideLayout" Target="../slideLayouts/slideLayout31.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23" Type="http://schemas.openxmlformats.org/officeDocument/2006/relationships/slideLayout" Target="../slideLayouts/slideLayout30.xml"/><Relationship Id="rId28" Type="http://schemas.openxmlformats.org/officeDocument/2006/relationships/slideLayout" Target="../slideLayouts/slideLayout35.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31" Type="http://schemas.openxmlformats.org/officeDocument/2006/relationships/image" Target="../media/image3.png"/><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 Id="rId22" Type="http://schemas.openxmlformats.org/officeDocument/2006/relationships/slideLayout" Target="../slideLayouts/slideLayout29.xml"/><Relationship Id="rId27" Type="http://schemas.openxmlformats.org/officeDocument/2006/relationships/slideLayout" Target="../slideLayouts/slideLayout34.xml"/><Relationship Id="rId30"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8.xml"/><Relationship Id="rId7" Type="http://schemas.openxmlformats.org/officeDocument/2006/relationships/image" Target="../media/image3.pn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3.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slideLayout" Target="../slideLayouts/slideLayout58.xml"/><Relationship Id="rId26" Type="http://schemas.openxmlformats.org/officeDocument/2006/relationships/slideLayout" Target="../slideLayouts/slideLayout66.xml"/><Relationship Id="rId3" Type="http://schemas.openxmlformats.org/officeDocument/2006/relationships/slideLayout" Target="../slideLayouts/slideLayout43.xml"/><Relationship Id="rId21" Type="http://schemas.openxmlformats.org/officeDocument/2006/relationships/slideLayout" Target="../slideLayouts/slideLayout61.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slideLayout" Target="../slideLayouts/slideLayout57.xml"/><Relationship Id="rId25" Type="http://schemas.openxmlformats.org/officeDocument/2006/relationships/slideLayout" Target="../slideLayouts/slideLayout65.xml"/><Relationship Id="rId2" Type="http://schemas.openxmlformats.org/officeDocument/2006/relationships/slideLayout" Target="../slideLayouts/slideLayout42.xml"/><Relationship Id="rId16" Type="http://schemas.openxmlformats.org/officeDocument/2006/relationships/slideLayout" Target="../slideLayouts/slideLayout56.xml"/><Relationship Id="rId20" Type="http://schemas.openxmlformats.org/officeDocument/2006/relationships/slideLayout" Target="../slideLayouts/slideLayout60.xml"/><Relationship Id="rId29" Type="http://schemas.openxmlformats.org/officeDocument/2006/relationships/image" Target="../media/image2.png"/><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24" Type="http://schemas.openxmlformats.org/officeDocument/2006/relationships/slideLayout" Target="../slideLayouts/slideLayout64.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23" Type="http://schemas.openxmlformats.org/officeDocument/2006/relationships/slideLayout" Target="../slideLayouts/slideLayout63.xml"/><Relationship Id="rId28" Type="http://schemas.openxmlformats.org/officeDocument/2006/relationships/theme" Target="../theme/theme4.xml"/><Relationship Id="rId10" Type="http://schemas.openxmlformats.org/officeDocument/2006/relationships/slideLayout" Target="../slideLayouts/slideLayout50.xml"/><Relationship Id="rId19" Type="http://schemas.openxmlformats.org/officeDocument/2006/relationships/slideLayout" Target="../slideLayouts/slideLayout59.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 Id="rId22" Type="http://schemas.openxmlformats.org/officeDocument/2006/relationships/slideLayout" Target="../slideLayouts/slideLayout62.xml"/><Relationship Id="rId27" Type="http://schemas.openxmlformats.org/officeDocument/2006/relationships/slideLayout" Target="../slideLayouts/slideLayout67.xml"/><Relationship Id="rId30" Type="http://schemas.openxmlformats.org/officeDocument/2006/relationships/image" Target="../media/image1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slideLayout" Target="../slideLayouts/slideLayout80.xml"/><Relationship Id="rId18" Type="http://schemas.openxmlformats.org/officeDocument/2006/relationships/slideLayout" Target="../slideLayouts/slideLayout85.xml"/><Relationship Id="rId3" Type="http://schemas.openxmlformats.org/officeDocument/2006/relationships/slideLayout" Target="../slideLayouts/slideLayout70.xml"/><Relationship Id="rId21" Type="http://schemas.openxmlformats.org/officeDocument/2006/relationships/image" Target="../media/image2.png"/><Relationship Id="rId7" Type="http://schemas.openxmlformats.org/officeDocument/2006/relationships/slideLayout" Target="../slideLayouts/slideLayout74.xml"/><Relationship Id="rId12" Type="http://schemas.openxmlformats.org/officeDocument/2006/relationships/slideLayout" Target="../slideLayouts/slideLayout79.xml"/><Relationship Id="rId17" Type="http://schemas.openxmlformats.org/officeDocument/2006/relationships/slideLayout" Target="../slideLayouts/slideLayout84.xml"/><Relationship Id="rId2" Type="http://schemas.openxmlformats.org/officeDocument/2006/relationships/slideLayout" Target="../slideLayouts/slideLayout69.xml"/><Relationship Id="rId16" Type="http://schemas.openxmlformats.org/officeDocument/2006/relationships/slideLayout" Target="../slideLayouts/slideLayout83.xml"/><Relationship Id="rId20" Type="http://schemas.openxmlformats.org/officeDocument/2006/relationships/theme" Target="../theme/theme5.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5" Type="http://schemas.openxmlformats.org/officeDocument/2006/relationships/slideLayout" Target="../slideLayouts/slideLayout82.xml"/><Relationship Id="rId10" Type="http://schemas.openxmlformats.org/officeDocument/2006/relationships/slideLayout" Target="../slideLayouts/slideLayout77.xml"/><Relationship Id="rId19" Type="http://schemas.openxmlformats.org/officeDocument/2006/relationships/slideLayout" Target="../slideLayouts/slideLayout86.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slideLayout" Target="../slideLayouts/slideLayout81.xml"/><Relationship Id="rId22"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18" Type="http://schemas.openxmlformats.org/officeDocument/2006/relationships/image" Target="../media/image3.png"/><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slideLayout" Target="../slideLayouts/slideLayout98.xml"/><Relationship Id="rId17" Type="http://schemas.openxmlformats.org/officeDocument/2006/relationships/image" Target="../media/image2.png"/><Relationship Id="rId2" Type="http://schemas.openxmlformats.org/officeDocument/2006/relationships/slideLayout" Target="../slideLayouts/slideLayout88.xml"/><Relationship Id="rId16" Type="http://schemas.openxmlformats.org/officeDocument/2006/relationships/theme" Target="../theme/theme6.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5" Type="http://schemas.openxmlformats.org/officeDocument/2006/relationships/slideLayout" Target="../slideLayouts/slideLayout10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2311824901"/>
      </p:ext>
    </p:extLst>
  </p:cSld>
  <p:clrMap bg1="lt1" tx1="dk1" bg2="lt2" tx2="dk2" accent1="accent1" accent2="accent2" accent3="accent3" accent4="accent4" accent5="accent5" accent6="accent6" hlink="hlink" folHlink="folHlink"/>
  <p:sldLayoutIdLst>
    <p:sldLayoutId id="2147483721" r:id="rId1"/>
    <p:sldLayoutId id="2147483723" r:id="rId2"/>
    <p:sldLayoutId id="2147483724" r:id="rId3"/>
    <p:sldLayoutId id="2147483725" r:id="rId4"/>
    <p:sldLayoutId id="2147483726" r:id="rId5"/>
    <p:sldLayoutId id="2147483679" r:id="rId6"/>
    <p:sldLayoutId id="2147483680" r:id="rId7"/>
  </p:sldLayoutIdLst>
  <p:hf hdr="0" ft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2475940988"/>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807" r:id="rId5"/>
    <p:sldLayoutId id="2147483808" r:id="rId6"/>
    <p:sldLayoutId id="2147483809" r:id="rId7"/>
    <p:sldLayoutId id="2147483810" r:id="rId8"/>
    <p:sldLayoutId id="2147483811" r:id="rId9"/>
    <p:sldLayoutId id="2147483812" r:id="rId10"/>
    <p:sldLayoutId id="2147483813" r:id="rId11"/>
    <p:sldLayoutId id="2147483739" r:id="rId12"/>
    <p:sldLayoutId id="2147483740" r:id="rId13"/>
    <p:sldLayoutId id="2147483741" r:id="rId14"/>
    <p:sldLayoutId id="2147483742" r:id="rId15"/>
    <p:sldLayoutId id="2147483745" r:id="rId16"/>
    <p:sldLayoutId id="2147483746" r:id="rId17"/>
    <p:sldLayoutId id="2147483747" r:id="rId18"/>
    <p:sldLayoutId id="2147483748" r:id="rId19"/>
    <p:sldLayoutId id="2147483805" r:id="rId20"/>
    <p:sldLayoutId id="2147483806" r:id="rId21"/>
    <p:sldLayoutId id="2147483732" r:id="rId22"/>
    <p:sldLayoutId id="2147483733" r:id="rId23"/>
    <p:sldLayoutId id="2147483734" r:id="rId24"/>
    <p:sldLayoutId id="2147483735" r:id="rId25"/>
    <p:sldLayoutId id="2147483736" r:id="rId26"/>
    <p:sldLayoutId id="2147483737" r:id="rId27"/>
    <p:sldLayoutId id="2147483738" r:id="rId28"/>
  </p:sldLayoutIdLst>
  <p:hf hdr="0" ft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a:p>
        </p:txBody>
      </p:sp>
    </p:spTree>
    <p:extLst>
      <p:ext uri="{BB962C8B-B14F-4D97-AF65-F5344CB8AC3E}">
        <p14:creationId xmlns:p14="http://schemas.microsoft.com/office/powerpoint/2010/main" val="1543338963"/>
      </p:ext>
    </p:extLst>
  </p:cSld>
  <p:clrMap bg1="lt1" tx1="dk1" bg2="lt2" tx2="dk2" accent1="accent1" accent2="accent2" accent3="accent3" accent4="accent4" accent5="accent5" accent6="accent6" hlink="hlink" folHlink="folHlink"/>
  <p:sldLayoutIdLst>
    <p:sldLayoutId id="2147483744" r:id="rId1"/>
    <p:sldLayoutId id="2147483750" r:id="rId2"/>
    <p:sldLayoutId id="2147483751" r:id="rId3"/>
    <p:sldLayoutId id="2147483752" r:id="rId4"/>
    <p:sldLayoutId id="2147483754" r:id="rId5"/>
  </p:sldLayoutIdLst>
  <p:hf hdr="0" ft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149340" y="162883"/>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2" y="378898"/>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8"/>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9"/>
            <a:ext cx="2743200" cy="365125"/>
          </a:xfrm>
          <a:prstGeom prst="rect">
            <a:avLst/>
          </a:prstGeom>
        </p:spPr>
        <p:txBody>
          <a:bodyPr vert="horz" lIns="91440" tIns="45720" rIns="91440" bIns="45720" rtlCol="0" anchor="ctr"/>
          <a:lstStyle>
            <a:lvl1pPr algn="r">
              <a:defRPr sz="105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349830484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 id="2147483772" r:id="rId17"/>
    <p:sldLayoutId id="2147483773" r:id="rId18"/>
    <p:sldLayoutId id="2147483774" r:id="rId19"/>
    <p:sldLayoutId id="2147483775" r:id="rId20"/>
    <p:sldLayoutId id="2147483776" r:id="rId21"/>
    <p:sldLayoutId id="2147483777" r:id="rId22"/>
    <p:sldLayoutId id="2147483778" r:id="rId23"/>
    <p:sldLayoutId id="2147483779" r:id="rId24"/>
    <p:sldLayoutId id="2147483780" r:id="rId25"/>
    <p:sldLayoutId id="2147483781" r:id="rId26"/>
    <p:sldLayoutId id="2147483782" r:id="rId27"/>
  </p:sldLayoutIdLst>
  <p:hf hdr="0" ftr="0" dt="0"/>
  <p:txStyles>
    <p:titleStyle>
      <a:lvl1pPr algn="l" defTabSz="685800" rtl="0" eaLnBrk="1" latinLnBrk="0" hangingPunct="1">
        <a:lnSpc>
          <a:spcPct val="90000"/>
        </a:lnSpc>
        <a:spcBef>
          <a:spcPct val="0"/>
        </a:spcBef>
        <a:buNone/>
        <a:defRPr sz="3750" b="1" kern="1200">
          <a:solidFill>
            <a:srgbClr val="6E2405"/>
          </a:solidFill>
          <a:latin typeface="Palatino Linotype" panose="02040502050505030304" pitchFamily="18" charset="0"/>
          <a:ea typeface="+mj-ea"/>
          <a:cs typeface="+mj-cs"/>
        </a:defRPr>
      </a:lvl1pPr>
    </p:titleStyle>
    <p:bodyStyle>
      <a:lvl1pPr marL="557213" indent="-557213" algn="l" defTabSz="685800" rtl="0" eaLnBrk="1" latinLnBrk="0" hangingPunct="1">
        <a:lnSpc>
          <a:spcPct val="108000"/>
        </a:lnSpc>
        <a:spcBef>
          <a:spcPts val="750"/>
        </a:spcBef>
        <a:spcAft>
          <a:spcPts val="1050"/>
        </a:spcAft>
        <a:buFont typeface="+mj-lt"/>
        <a:buAutoNum type="arabicPeriod"/>
        <a:defRPr sz="3000" kern="1200">
          <a:solidFill>
            <a:schemeClr val="tx1"/>
          </a:solidFill>
          <a:latin typeface="Palatino Linotype" panose="02040502050505030304" pitchFamily="18" charset="0"/>
          <a:ea typeface="+mn-ea"/>
          <a:cs typeface="+mn-cs"/>
        </a:defRPr>
      </a:lvl1pPr>
      <a:lvl2pPr marL="342900" indent="0" algn="l" defTabSz="685800" rtl="0" eaLnBrk="1" latinLnBrk="0" hangingPunct="1">
        <a:lnSpc>
          <a:spcPct val="108000"/>
        </a:lnSpc>
        <a:spcBef>
          <a:spcPts val="375"/>
        </a:spcBef>
        <a:spcAft>
          <a:spcPts val="1050"/>
        </a:spcAft>
        <a:buFont typeface="Arial" panose="020B0604020202020204" pitchFamily="34" charset="0"/>
        <a:buNone/>
        <a:defRPr sz="2700" kern="1200">
          <a:solidFill>
            <a:schemeClr val="tx1"/>
          </a:solidFill>
          <a:latin typeface="Palatino Linotype" panose="02040502050505030304" pitchFamily="18" charset="0"/>
          <a:ea typeface="+mn-ea"/>
          <a:cs typeface="+mn-cs"/>
        </a:defRPr>
      </a:lvl2pPr>
      <a:lvl3pPr marL="685800" indent="0" algn="l" defTabSz="685800" rtl="0" eaLnBrk="1" latinLnBrk="0" hangingPunct="1">
        <a:lnSpc>
          <a:spcPct val="108000"/>
        </a:lnSpc>
        <a:spcBef>
          <a:spcPts val="375"/>
        </a:spcBef>
        <a:spcAft>
          <a:spcPts val="1050"/>
        </a:spcAft>
        <a:buFont typeface="Arial" panose="020B0604020202020204" pitchFamily="34" charset="0"/>
        <a:buNone/>
        <a:defRPr sz="2400" kern="1200">
          <a:solidFill>
            <a:schemeClr val="tx1"/>
          </a:solidFill>
          <a:latin typeface="Palatino Linotype" panose="02040502050505030304" pitchFamily="18" charset="0"/>
          <a:ea typeface="+mn-ea"/>
          <a:cs typeface="+mn-cs"/>
        </a:defRPr>
      </a:lvl3pPr>
      <a:lvl4pPr marL="1028700" indent="0" algn="l" defTabSz="685800" rtl="0" eaLnBrk="1" latinLnBrk="0" hangingPunct="1">
        <a:lnSpc>
          <a:spcPct val="108000"/>
        </a:lnSpc>
        <a:spcBef>
          <a:spcPts val="375"/>
        </a:spcBef>
        <a:spcAft>
          <a:spcPts val="1050"/>
        </a:spcAft>
        <a:buFont typeface="Arial" panose="020B0604020202020204" pitchFamily="34" charset="0"/>
        <a:buNone/>
        <a:defRPr sz="2100" kern="1200">
          <a:solidFill>
            <a:schemeClr val="tx1"/>
          </a:solidFill>
          <a:latin typeface="Palatino Linotype" panose="02040502050505030304" pitchFamily="18" charset="0"/>
          <a:ea typeface="+mn-ea"/>
          <a:cs typeface="+mn-cs"/>
        </a:defRPr>
      </a:lvl4pPr>
      <a:lvl5pPr marL="1371600" indent="0" algn="l" defTabSz="685800" rtl="0" eaLnBrk="1" latinLnBrk="0" hangingPunct="1">
        <a:lnSpc>
          <a:spcPct val="108000"/>
        </a:lnSpc>
        <a:spcBef>
          <a:spcPts val="375"/>
        </a:spcBef>
        <a:spcAft>
          <a:spcPts val="1050"/>
        </a:spcAft>
        <a:buFont typeface="Arial" panose="020B0604020202020204" pitchFamily="34" charset="0"/>
        <a:buNone/>
        <a:defRPr sz="210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2258834955"/>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801" r:id="rId17"/>
    <p:sldLayoutId id="2147483803" r:id="rId18"/>
    <p:sldLayoutId id="2147483804" r:id="rId19"/>
  </p:sldLayoutIdLst>
  <p:hf hdr="0" ft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3200507516"/>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 id="2147483828" r:id="rId14"/>
    <p:sldLayoutId id="2147483829" r:id="rId15"/>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s://njlaw.rutgers.edu/cgi-bin/njstats/showsect.cgi?section=18A:17-9&amp;actn=getsect" TargetMode="External"/><Relationship Id="rId2" Type="http://schemas.openxmlformats.org/officeDocument/2006/relationships/notesSlide" Target="../notesSlides/notesSlide14.xml"/><Relationship Id="rId1" Type="http://schemas.openxmlformats.org/officeDocument/2006/relationships/slideLayout" Target="../slideLayouts/slideLayout27.xml"/><Relationship Id="rId4" Type="http://schemas.openxmlformats.org/officeDocument/2006/relationships/hyperlink" Target="https://www.nj.gov/education/code/current/title6a/chap23a.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nj.gov/education/code/current/title6a/chap23a.pdf" TargetMode="External"/><Relationship Id="rId2" Type="http://schemas.openxmlformats.org/officeDocument/2006/relationships/notesSlide" Target="../notesSlides/notesSlide15.xml"/><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3" Type="http://schemas.openxmlformats.org/officeDocument/2006/relationships/hyperlink" Target="https://njlaw.rutgers.edu/cgi-bin/njstats/showsect.cgi?section=18A%3A23-1&amp;actn=getsect" TargetMode="External"/><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7.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4.xml.rels><?xml version="1.0" encoding="UTF-8" standalone="yes"?>
<Relationships xmlns="http://schemas.openxmlformats.org/package/2006/relationships"><Relationship Id="rId3" Type="http://schemas.openxmlformats.org/officeDocument/2006/relationships/hyperlink" Target="https://www.nj.gov/education/qsac/manual/fiscal/samples/5d_time_activity_report.shtml" TargetMode="External"/><Relationship Id="rId2" Type="http://schemas.openxmlformats.org/officeDocument/2006/relationships/notesSlide" Target="../notesSlides/notesSlide21.xml"/><Relationship Id="rId1" Type="http://schemas.openxmlformats.org/officeDocument/2006/relationships/slideLayout" Target="../slideLayouts/slideLayout2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3" Type="http://schemas.openxmlformats.org/officeDocument/2006/relationships/hyperlink" Target="https://www.nj.gov/education/code/current/title6a/chap26.pdf" TargetMode="External"/><Relationship Id="rId2" Type="http://schemas.openxmlformats.org/officeDocument/2006/relationships/notesSlide" Target="../notesSlides/notesSlide25.xml"/><Relationship Id="rId1" Type="http://schemas.openxmlformats.org/officeDocument/2006/relationships/slideLayout" Target="../slideLayouts/slideLayout2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4.xml.rels><?xml version="1.0" encoding="UTF-8" standalone="yes"?>
<Relationships xmlns="http://schemas.openxmlformats.org/package/2006/relationships"><Relationship Id="rId3" Type="http://schemas.openxmlformats.org/officeDocument/2006/relationships/hyperlink" Target="https://www.nj.gov/education/code/current/title6a/chap19.pdf" TargetMode="External"/><Relationship Id="rId2" Type="http://schemas.openxmlformats.org/officeDocument/2006/relationships/notesSlide" Target="../notesSlides/notesSlide26.xml"/><Relationship Id="rId1" Type="http://schemas.openxmlformats.org/officeDocument/2006/relationships/slideLayout" Target="../slideLayouts/slideLayout27.xml"/></Relationships>
</file>

<file path=ppt/slides/_rels/slide45.xml.rels><?xml version="1.0" encoding="UTF-8" standalone="yes"?>
<Relationships xmlns="http://schemas.openxmlformats.org/package/2006/relationships"><Relationship Id="rId2" Type="http://schemas.openxmlformats.org/officeDocument/2006/relationships/hyperlink" Target="https://njlaw.rutgers.edu/cgi-bin/njstats/showsect.cgi?section=18A:22-7&amp;actn=getsect" TargetMode="External"/><Relationship Id="rId1" Type="http://schemas.openxmlformats.org/officeDocument/2006/relationships/slideLayout" Target="../slideLayouts/slideLayout27.xml"/></Relationships>
</file>

<file path=ppt/slides/_rels/slide46.xml.rels><?xml version="1.0" encoding="UTF-8" standalone="yes"?>
<Relationships xmlns="http://schemas.openxmlformats.org/package/2006/relationships"><Relationship Id="rId3" Type="http://schemas.openxmlformats.org/officeDocument/2006/relationships/hyperlink" Target="https://njlaw.rutgers.edu/cgi-bin/njstats/showsect.cgi?section=18A:17-49&amp;actn=getsect" TargetMode="External"/><Relationship Id="rId2" Type="http://schemas.openxmlformats.org/officeDocument/2006/relationships/notesSlide" Target="../notesSlides/notesSlide27.xml"/><Relationship Id="rId1" Type="http://schemas.openxmlformats.org/officeDocument/2006/relationships/slideLayout" Target="../slideLayouts/slideLayout27.xml"/></Relationships>
</file>

<file path=ppt/slides/_rels/slide47.xml.rels><?xml version="1.0" encoding="UTF-8" standalone="yes"?>
<Relationships xmlns="http://schemas.openxmlformats.org/package/2006/relationships"><Relationship Id="rId3" Type="http://schemas.openxmlformats.org/officeDocument/2006/relationships/hyperlink" Target="https://njlaw.rutgers.edu/cgi-bin/njstats/showsect.cgi?section=18A:22-8.1&amp;actn=getsect" TargetMode="External"/><Relationship Id="rId2" Type="http://schemas.openxmlformats.org/officeDocument/2006/relationships/notesSlide" Target="../notesSlides/notesSlide28.xml"/><Relationship Id="rId1" Type="http://schemas.openxmlformats.org/officeDocument/2006/relationships/slideLayout" Target="../slideLayouts/slideLayout27.xml"/><Relationship Id="rId4" Type="http://schemas.openxmlformats.org/officeDocument/2006/relationships/hyperlink" Target="https://www.nj.gov/education/code/current/title6a/chap23a.pdf"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hyperlink" Target="http://homeroom.state.nj.us/"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3" Type="http://schemas.openxmlformats.org/officeDocument/2006/relationships/hyperlink" Target="nj.gov/education" TargetMode="External"/><Relationship Id="rId2" Type="http://schemas.openxmlformats.org/officeDocument/2006/relationships/notesSlide" Target="../notesSlides/notesSlide33.xml"/><Relationship Id="rId1" Type="http://schemas.openxmlformats.org/officeDocument/2006/relationships/slideLayout" Target="../slideLayouts/slideLayout100.xml"/><Relationship Id="rId6" Type="http://schemas.openxmlformats.org/officeDocument/2006/relationships/hyperlink" Target="https://www.instagram.com/newjerseydoe/" TargetMode="External"/><Relationship Id="rId5" Type="http://schemas.openxmlformats.org/officeDocument/2006/relationships/hyperlink" Target="https://twitter.com/NewJerseyDOE" TargetMode="External"/><Relationship Id="rId4" Type="http://schemas.openxmlformats.org/officeDocument/2006/relationships/hyperlink" Target="https://www.facebook.com/njdeptof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hyperlink" Target="https://www.nj.gov/education/qsac/manual/docs/manual.pdf" TargetMode="External"/><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10C7AD-233D-4EE8-91A4-915AB03CB15B}"/>
              </a:ext>
            </a:extLst>
          </p:cNvPr>
          <p:cNvSpPr>
            <a:spLocks noGrp="1"/>
          </p:cNvSpPr>
          <p:nvPr>
            <p:ph type="ctrTitle"/>
          </p:nvPr>
        </p:nvSpPr>
        <p:spPr>
          <a:xfrm>
            <a:off x="1" y="2134465"/>
            <a:ext cx="12191999" cy="2045648"/>
          </a:xfrm>
        </p:spPr>
        <p:txBody>
          <a:bodyPr anchor="t"/>
          <a:lstStyle/>
          <a:p>
            <a:pPr>
              <a:lnSpc>
                <a:spcPct val="120000"/>
              </a:lnSpc>
            </a:pPr>
            <a:r>
              <a:rPr lang="en-US" sz="4400" b="1" kern="1200" dirty="0">
                <a:solidFill>
                  <a:srgbClr val="6E2405"/>
                </a:solidFill>
                <a:effectLst/>
                <a:latin typeface="Palatino Linotype" panose="02040502050505030304" pitchFamily="18" charset="0"/>
                <a:ea typeface="+mn-ea"/>
                <a:cs typeface="+mn-cs"/>
              </a:rPr>
              <a:t>Understanding NJQSAC </a:t>
            </a:r>
            <a:br>
              <a:rPr lang="en-US" sz="4400" b="1" kern="1200" dirty="0">
                <a:solidFill>
                  <a:srgbClr val="6E2405"/>
                </a:solidFill>
                <a:effectLst/>
                <a:latin typeface="Palatino Linotype" panose="02040502050505030304" pitchFamily="18" charset="0"/>
                <a:ea typeface="+mj-ea"/>
                <a:cs typeface="+mj-cs"/>
              </a:rPr>
            </a:br>
            <a:r>
              <a:rPr lang="en-US" sz="4400" b="1" kern="1200" dirty="0">
                <a:solidFill>
                  <a:srgbClr val="6E2405"/>
                </a:solidFill>
                <a:effectLst/>
                <a:latin typeface="Palatino Linotype" panose="02040502050505030304" pitchFamily="18" charset="0"/>
                <a:ea typeface="+mn-ea"/>
                <a:cs typeface="+mn-cs"/>
              </a:rPr>
              <a:t>District Performance Review Indicators</a:t>
            </a:r>
            <a:r>
              <a:rPr lang="en-US" sz="3200" b="1" kern="1200" dirty="0">
                <a:solidFill>
                  <a:srgbClr val="6E2405"/>
                </a:solidFill>
                <a:effectLst/>
                <a:latin typeface="Palatino Linotype" panose="02040502050505030304" pitchFamily="18" charset="0"/>
                <a:ea typeface="+mn-ea"/>
                <a:cs typeface="+mn-cs"/>
              </a:rPr>
              <a:t>:</a:t>
            </a:r>
            <a:br>
              <a:rPr lang="en-US" sz="3200" b="1" kern="1200" dirty="0">
                <a:solidFill>
                  <a:srgbClr val="6E2405"/>
                </a:solidFill>
                <a:effectLst/>
                <a:latin typeface="Palatino Linotype" panose="02040502050505030304" pitchFamily="18" charset="0"/>
                <a:ea typeface="+mn-ea"/>
                <a:cs typeface="+mn-cs"/>
              </a:rPr>
            </a:br>
            <a:r>
              <a:rPr lang="en-US" dirty="0">
                <a:ea typeface="+mn-ea"/>
                <a:cs typeface="+mn-cs"/>
              </a:rPr>
              <a:t>Fiscal Management</a:t>
            </a:r>
            <a:endParaRPr lang="en-US" dirty="0">
              <a:effectLst/>
            </a:endParaRPr>
          </a:p>
        </p:txBody>
      </p:sp>
      <p:sp>
        <p:nvSpPr>
          <p:cNvPr id="2" name="Rectangle 1">
            <a:extLst>
              <a:ext uri="{FF2B5EF4-FFF2-40B4-BE49-F238E27FC236}">
                <a16:creationId xmlns:a16="http://schemas.microsoft.com/office/drawing/2014/main" id="{712CCBB8-AF71-4482-A002-3A115CBAC7A2}"/>
              </a:ext>
            </a:extLst>
          </p:cNvPr>
          <p:cNvSpPr/>
          <p:nvPr/>
        </p:nvSpPr>
        <p:spPr>
          <a:xfrm>
            <a:off x="3048000" y="4903696"/>
            <a:ext cx="6096000" cy="1569660"/>
          </a:xfrm>
          <a:prstGeom prst="rect">
            <a:avLst/>
          </a:prstGeom>
        </p:spPr>
        <p:txBody>
          <a:bodyPr>
            <a:spAutoFit/>
          </a:bodyPr>
          <a:lstStyle/>
          <a:p>
            <a:pPr algn="ctr"/>
            <a:r>
              <a:rPr lang="en-US" sz="2400" dirty="0">
                <a:latin typeface="Palatino Linotype" panose="02040502050505030304" pitchFamily="18" charset="0"/>
              </a:rPr>
              <a:t>Division of Field Support and Services</a:t>
            </a:r>
          </a:p>
          <a:p>
            <a:pPr algn="ctr"/>
            <a:r>
              <a:rPr lang="en-US" sz="2400" dirty="0">
                <a:latin typeface="Palatino Linotype" panose="02040502050505030304" pitchFamily="18" charset="0"/>
              </a:rPr>
              <a:t>County Offices of Education</a:t>
            </a:r>
          </a:p>
          <a:p>
            <a:pPr algn="ctr"/>
            <a:endParaRPr lang="en-US" sz="2400" dirty="0">
              <a:latin typeface="Palatino Linotype" panose="02040502050505030304" pitchFamily="18" charset="0"/>
            </a:endParaRPr>
          </a:p>
          <a:p>
            <a:pPr algn="ctr"/>
            <a:r>
              <a:rPr lang="en-US" sz="2400" dirty="0">
                <a:latin typeface="Palatino Linotype" panose="02040502050505030304" pitchFamily="18" charset="0"/>
              </a:rPr>
              <a:t> </a:t>
            </a:r>
            <a:r>
              <a:rPr lang="en-US" sz="2400" dirty="0">
                <a:solidFill>
                  <a:srgbClr val="C00000"/>
                </a:solidFill>
                <a:latin typeface="Palatino Linotype" panose="02040502050505030304" pitchFamily="18" charset="0"/>
              </a:rPr>
              <a:t>Revised August 2023</a:t>
            </a:r>
          </a:p>
        </p:txBody>
      </p:sp>
      <p:pic>
        <p:nvPicPr>
          <p:cNvPr id="7" name="Logo" descr="Logo: State of New Jersey, Department of Education.">
            <a:extLst>
              <a:ext uri="{FF2B5EF4-FFF2-40B4-BE49-F238E27FC236}">
                <a16:creationId xmlns:a16="http://schemas.microsoft.com/office/drawing/2014/main" id="{647B5C96-ACD5-4BBF-8B39-C8D571046AA8}"/>
              </a:ext>
            </a:extLst>
          </p:cNvPr>
          <p:cNvPicPr>
            <a:picLocks noChangeAspect="1"/>
          </p:cNvPicPr>
          <p:nvPr/>
        </p:nvPicPr>
        <p:blipFill>
          <a:blip r:embed="rId3"/>
          <a:stretch>
            <a:fillRect/>
          </a:stretch>
        </p:blipFill>
        <p:spPr>
          <a:xfrm>
            <a:off x="188416" y="5106784"/>
            <a:ext cx="1582508" cy="1582508"/>
          </a:xfrm>
          <a:prstGeom prst="rect">
            <a:avLst/>
          </a:prstGeom>
        </p:spPr>
      </p:pic>
    </p:spTree>
    <p:extLst>
      <p:ext uri="{BB962C8B-B14F-4D97-AF65-F5344CB8AC3E}">
        <p14:creationId xmlns:p14="http://schemas.microsoft.com/office/powerpoint/2010/main" val="4208427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AA01A-CBCE-4A4E-A478-C23B562E99EF}"/>
              </a:ext>
            </a:extLst>
          </p:cNvPr>
          <p:cNvSpPr>
            <a:spLocks noGrp="1"/>
          </p:cNvSpPr>
          <p:nvPr>
            <p:ph type="title"/>
          </p:nvPr>
        </p:nvSpPr>
        <p:spPr>
          <a:xfrm>
            <a:off x="1282390" y="279141"/>
            <a:ext cx="11697076" cy="906722"/>
          </a:xfrm>
        </p:spPr>
        <p:txBody>
          <a:bodyPr>
            <a:normAutofit/>
          </a:bodyPr>
          <a:lstStyle/>
          <a:p>
            <a:pPr algn="l"/>
            <a:r>
              <a:rPr lang="en-US" sz="3400" dirty="0"/>
              <a:t>Components of the Fiscal Review </a:t>
            </a:r>
            <a:r>
              <a:rPr lang="en-US" sz="2400" dirty="0"/>
              <a:t>(2 of 3)</a:t>
            </a:r>
          </a:p>
        </p:txBody>
      </p:sp>
      <p:sp>
        <p:nvSpPr>
          <p:cNvPr id="3" name="Content Placeholder 2">
            <a:extLst>
              <a:ext uri="{FF2B5EF4-FFF2-40B4-BE49-F238E27FC236}">
                <a16:creationId xmlns:a16="http://schemas.microsoft.com/office/drawing/2014/main" id="{1B63CB83-D727-4503-9155-45840A5E8132}"/>
              </a:ext>
            </a:extLst>
          </p:cNvPr>
          <p:cNvSpPr>
            <a:spLocks noGrp="1"/>
          </p:cNvSpPr>
          <p:nvPr>
            <p:ph idx="1"/>
          </p:nvPr>
        </p:nvSpPr>
        <p:spPr>
          <a:xfrm>
            <a:off x="337219" y="1353847"/>
            <a:ext cx="11517562" cy="4445433"/>
          </a:xfrm>
        </p:spPr>
        <p:txBody>
          <a:bodyPr vert="horz" lIns="91440" tIns="45720" rIns="822960" bIns="45720" rtlCol="0" anchor="t">
            <a:noAutofit/>
          </a:bodyPr>
          <a:lstStyle/>
          <a:p>
            <a:pPr marL="0" indent="0">
              <a:lnSpc>
                <a:spcPct val="100000"/>
              </a:lnSpc>
              <a:spcBef>
                <a:spcPts val="600"/>
              </a:spcBef>
              <a:buNone/>
            </a:pPr>
            <a:r>
              <a:rPr lang="en-US" sz="2000" dirty="0">
                <a:latin typeface="Palatino Linotype"/>
              </a:rPr>
              <a:t>Components of the Fiscal Review include the following:</a:t>
            </a:r>
          </a:p>
          <a:p>
            <a:pPr>
              <a:lnSpc>
                <a:spcPct val="100000"/>
              </a:lnSpc>
              <a:spcBef>
                <a:spcPts val="500"/>
              </a:spcBef>
              <a:spcAft>
                <a:spcPts val="1400"/>
              </a:spcAft>
            </a:pPr>
            <a:r>
              <a:rPr lang="en-US" sz="2000" dirty="0">
                <a:latin typeface="Palatino Linotype"/>
              </a:rPr>
              <a:t>Properly overseeing  and accounting of Capital Projects in Fund 30.</a:t>
            </a:r>
          </a:p>
          <a:p>
            <a:pPr>
              <a:lnSpc>
                <a:spcPct val="100000"/>
              </a:lnSpc>
              <a:spcBef>
                <a:spcPts val="500"/>
              </a:spcBef>
              <a:spcAft>
                <a:spcPts val="1400"/>
              </a:spcAft>
            </a:pPr>
            <a:r>
              <a:rPr lang="en-US" sz="2000" dirty="0">
                <a:latin typeface="Palatino Linotype"/>
              </a:rPr>
              <a:t>Implementing, reviewing and revising projects that are consistent with the Long-Range Facilities Plan (LRFP).</a:t>
            </a:r>
          </a:p>
          <a:p>
            <a:pPr>
              <a:lnSpc>
                <a:spcPct val="100000"/>
              </a:lnSpc>
              <a:spcBef>
                <a:spcPts val="500"/>
              </a:spcBef>
              <a:spcAft>
                <a:spcPts val="1400"/>
              </a:spcAft>
            </a:pPr>
            <a:r>
              <a:rPr lang="en-US" sz="2000" dirty="0">
                <a:latin typeface="Palatino Linotype"/>
              </a:rPr>
              <a:t>Securing county office approval for emergent projects.</a:t>
            </a:r>
          </a:p>
          <a:p>
            <a:pPr lvl="0">
              <a:lnSpc>
                <a:spcPct val="100000"/>
              </a:lnSpc>
              <a:spcBef>
                <a:spcPts val="500"/>
              </a:spcBef>
              <a:spcAft>
                <a:spcPts val="1400"/>
              </a:spcAft>
            </a:pPr>
            <a:r>
              <a:rPr lang="en-US" sz="2000" dirty="0">
                <a:latin typeface="Palatino Linotype"/>
              </a:rPr>
              <a:t>Conducting and meeting requirements of annual health and safety reviews.</a:t>
            </a:r>
          </a:p>
          <a:p>
            <a:pPr lvl="0">
              <a:lnSpc>
                <a:spcPct val="100000"/>
              </a:lnSpc>
              <a:spcBef>
                <a:spcPts val="500"/>
              </a:spcBef>
              <a:spcAft>
                <a:spcPts val="1400"/>
              </a:spcAft>
            </a:pPr>
            <a:r>
              <a:rPr lang="en-US" sz="2000" dirty="0">
                <a:latin typeface="Palatino Linotype"/>
              </a:rPr>
              <a:t>Following a budget calendar, including input from all relevant programmatic staff.</a:t>
            </a:r>
          </a:p>
        </p:txBody>
      </p:sp>
      <p:sp>
        <p:nvSpPr>
          <p:cNvPr id="5" name="Slide Number Placeholder 4">
            <a:extLst>
              <a:ext uri="{FF2B5EF4-FFF2-40B4-BE49-F238E27FC236}">
                <a16:creationId xmlns:a16="http://schemas.microsoft.com/office/drawing/2014/main" id="{8C4EEE4D-1CBD-482B-B8B6-8EC1E4597173}"/>
              </a:ext>
            </a:extLst>
          </p:cNvPr>
          <p:cNvSpPr>
            <a:spLocks noGrp="1"/>
          </p:cNvSpPr>
          <p:nvPr>
            <p:ph type="sldNum" sz="quarter" idx="12"/>
          </p:nvPr>
        </p:nvSpPr>
        <p:spPr/>
        <p:txBody>
          <a:bodyPr/>
          <a:lstStyle/>
          <a:p>
            <a:fld id="{088AB7C0-D845-446F-B84E-DDA1CA93B832}" type="slidenum">
              <a:rPr lang="en-US" smtClean="0"/>
              <a:t>10</a:t>
            </a:fld>
            <a:endParaRPr lang="en-US"/>
          </a:p>
        </p:txBody>
      </p:sp>
    </p:spTree>
    <p:extLst>
      <p:ext uri="{BB962C8B-B14F-4D97-AF65-F5344CB8AC3E}">
        <p14:creationId xmlns:p14="http://schemas.microsoft.com/office/powerpoint/2010/main" val="3489321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51876-FECB-40B1-A5F0-B1C9AAE1A813}"/>
              </a:ext>
            </a:extLst>
          </p:cNvPr>
          <p:cNvSpPr>
            <a:spLocks noGrp="1"/>
          </p:cNvSpPr>
          <p:nvPr>
            <p:ph type="title"/>
          </p:nvPr>
        </p:nvSpPr>
        <p:spPr>
          <a:xfrm>
            <a:off x="-680733" y="393444"/>
            <a:ext cx="11697076" cy="906722"/>
          </a:xfrm>
        </p:spPr>
        <p:txBody>
          <a:bodyPr/>
          <a:lstStyle/>
          <a:p>
            <a:r>
              <a:rPr lang="en-US" sz="3400" dirty="0"/>
              <a:t>Components of the Fiscal Review </a:t>
            </a:r>
            <a:r>
              <a:rPr lang="en-US" sz="2400" dirty="0"/>
              <a:t>(3 of 3)</a:t>
            </a:r>
          </a:p>
        </p:txBody>
      </p:sp>
      <p:sp>
        <p:nvSpPr>
          <p:cNvPr id="3" name="Content Placeholder 2">
            <a:extLst>
              <a:ext uri="{FF2B5EF4-FFF2-40B4-BE49-F238E27FC236}">
                <a16:creationId xmlns:a16="http://schemas.microsoft.com/office/drawing/2014/main" id="{015BA80F-C398-4428-BBAD-266AB4491476}"/>
              </a:ext>
            </a:extLst>
          </p:cNvPr>
          <p:cNvSpPr>
            <a:spLocks noGrp="1"/>
          </p:cNvSpPr>
          <p:nvPr>
            <p:ph idx="1"/>
          </p:nvPr>
        </p:nvSpPr>
        <p:spPr>
          <a:xfrm>
            <a:off x="247462" y="1299781"/>
            <a:ext cx="11697076" cy="4843168"/>
          </a:xfrm>
        </p:spPr>
        <p:txBody>
          <a:bodyPr vert="horz" lIns="91440" tIns="45720" rIns="822960" bIns="45720" rtlCol="0" anchor="t">
            <a:normAutofit/>
          </a:bodyPr>
          <a:lstStyle/>
          <a:p>
            <a:pPr marL="0" indent="0">
              <a:lnSpc>
                <a:spcPct val="128000"/>
              </a:lnSpc>
              <a:spcBef>
                <a:spcPts val="500"/>
              </a:spcBef>
              <a:spcAft>
                <a:spcPts val="1400"/>
              </a:spcAft>
              <a:buNone/>
            </a:pPr>
            <a:r>
              <a:rPr lang="en-US" sz="2000" dirty="0">
                <a:latin typeface="Palatino Linotype"/>
              </a:rPr>
              <a:t>Components of the Fiscal Review include the following:</a:t>
            </a:r>
            <a:endParaRPr lang="en-US" dirty="0"/>
          </a:p>
          <a:p>
            <a:pPr lvl="0">
              <a:lnSpc>
                <a:spcPct val="128000"/>
              </a:lnSpc>
              <a:spcBef>
                <a:spcPts val="500"/>
              </a:spcBef>
              <a:spcAft>
                <a:spcPts val="1400"/>
              </a:spcAft>
            </a:pPr>
            <a:r>
              <a:rPr lang="en-US" sz="2000" dirty="0">
                <a:latin typeface="Palatino Linotype"/>
              </a:rPr>
              <a:t>Transferring funds during the budget year in accordance with statute and budgetary control provisions and securing County Office approval if required.</a:t>
            </a:r>
            <a:endParaRPr lang="en-US" dirty="0">
              <a:latin typeface="Palatino Linotype"/>
            </a:endParaRPr>
          </a:p>
          <a:p>
            <a:pPr lvl="0">
              <a:lnSpc>
                <a:spcPct val="128000"/>
              </a:lnSpc>
              <a:spcBef>
                <a:spcPts val="500"/>
              </a:spcBef>
              <a:spcAft>
                <a:spcPts val="1400"/>
              </a:spcAft>
            </a:pPr>
            <a:r>
              <a:rPr lang="en-US" sz="2000" dirty="0">
                <a:latin typeface="Palatino Linotype"/>
              </a:rPr>
              <a:t>Submitting reimbursement requests for Federal grant awards for the actual amount of incurred expenditures.</a:t>
            </a:r>
          </a:p>
          <a:p>
            <a:pPr lvl="0">
              <a:lnSpc>
                <a:spcPct val="128000"/>
              </a:lnSpc>
              <a:spcBef>
                <a:spcPts val="500"/>
              </a:spcBef>
              <a:spcAft>
                <a:spcPts val="1400"/>
              </a:spcAft>
            </a:pPr>
            <a:r>
              <a:rPr lang="en-US" sz="2000" dirty="0">
                <a:latin typeface="Palatino Linotype"/>
              </a:rPr>
              <a:t>Approving purchase orders only by the purchasing agent.</a:t>
            </a:r>
          </a:p>
          <a:p>
            <a:pPr>
              <a:lnSpc>
                <a:spcPct val="128000"/>
              </a:lnSpc>
              <a:spcBef>
                <a:spcPts val="500"/>
              </a:spcBef>
              <a:spcAft>
                <a:spcPts val="1400"/>
              </a:spcAft>
            </a:pPr>
            <a:r>
              <a:rPr lang="en-US" sz="2000" dirty="0">
                <a:latin typeface="Palatino Linotype"/>
              </a:rPr>
              <a:t>Employing a buildings and grounds supervisor who possesses a valid Department authorization to serve as a certified educational facilities manager if required.</a:t>
            </a:r>
          </a:p>
          <a:p>
            <a:pPr lvl="0">
              <a:lnSpc>
                <a:spcPct val="128000"/>
              </a:lnSpc>
              <a:spcBef>
                <a:spcPts val="500"/>
              </a:spcBef>
              <a:spcAft>
                <a:spcPts val="1400"/>
              </a:spcAft>
            </a:pPr>
            <a:r>
              <a:rPr lang="en-US" sz="2000" dirty="0">
                <a:latin typeface="Palatino Linotype"/>
              </a:rPr>
              <a:t>Preparing and analyzing fiscal-year cash flow management for all funds.</a:t>
            </a:r>
          </a:p>
        </p:txBody>
      </p:sp>
      <p:sp>
        <p:nvSpPr>
          <p:cNvPr id="4" name="Slide Number Placeholder 3">
            <a:extLst>
              <a:ext uri="{FF2B5EF4-FFF2-40B4-BE49-F238E27FC236}">
                <a16:creationId xmlns:a16="http://schemas.microsoft.com/office/drawing/2014/main" id="{132FACD7-F64F-4BE2-B255-54CA0089701A}"/>
              </a:ext>
            </a:extLst>
          </p:cNvPr>
          <p:cNvSpPr>
            <a:spLocks noGrp="1"/>
          </p:cNvSpPr>
          <p:nvPr>
            <p:ph type="sldNum" sz="quarter" idx="12"/>
          </p:nvPr>
        </p:nvSpPr>
        <p:spPr/>
        <p:txBody>
          <a:bodyPr/>
          <a:lstStyle/>
          <a:p>
            <a:fld id="{088AB7C0-D845-446F-B84E-DDA1CA93B832}" type="slidenum">
              <a:rPr lang="en-US" smtClean="0"/>
              <a:t>11</a:t>
            </a:fld>
            <a:endParaRPr lang="en-US"/>
          </a:p>
        </p:txBody>
      </p:sp>
    </p:spTree>
    <p:extLst>
      <p:ext uri="{BB962C8B-B14F-4D97-AF65-F5344CB8AC3E}">
        <p14:creationId xmlns:p14="http://schemas.microsoft.com/office/powerpoint/2010/main" val="1901389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CB6E-9F93-48DE-8293-A3AA70C57845}"/>
              </a:ext>
            </a:extLst>
          </p:cNvPr>
          <p:cNvSpPr>
            <a:spLocks noGrp="1"/>
          </p:cNvSpPr>
          <p:nvPr>
            <p:ph type="title"/>
          </p:nvPr>
        </p:nvSpPr>
        <p:spPr>
          <a:xfrm>
            <a:off x="1286368" y="603780"/>
            <a:ext cx="10905632" cy="471716"/>
          </a:xfrm>
        </p:spPr>
        <p:txBody>
          <a:bodyPr>
            <a:noAutofit/>
          </a:bodyPr>
          <a:lstStyle/>
          <a:p>
            <a:pPr algn="l"/>
            <a:r>
              <a:rPr lang="en-US" sz="3400" dirty="0">
                <a:latin typeface="Palatino Linotype"/>
              </a:rPr>
              <a:t>Documentation for Verification </a:t>
            </a:r>
            <a:r>
              <a:rPr lang="en-US" sz="2400" dirty="0">
                <a:latin typeface="Palatino Linotype"/>
              </a:rPr>
              <a:t>(1 of 3)</a:t>
            </a:r>
          </a:p>
        </p:txBody>
      </p:sp>
      <p:sp>
        <p:nvSpPr>
          <p:cNvPr id="3" name="Content Placeholder 2">
            <a:extLst>
              <a:ext uri="{FF2B5EF4-FFF2-40B4-BE49-F238E27FC236}">
                <a16:creationId xmlns:a16="http://schemas.microsoft.com/office/drawing/2014/main" id="{5616A966-17F3-4C28-A49A-3971896DE23C}"/>
              </a:ext>
            </a:extLst>
          </p:cNvPr>
          <p:cNvSpPr>
            <a:spLocks noGrp="1"/>
          </p:cNvSpPr>
          <p:nvPr>
            <p:ph idx="1"/>
          </p:nvPr>
        </p:nvSpPr>
        <p:spPr>
          <a:xfrm>
            <a:off x="0" y="1081510"/>
            <a:ext cx="12192000" cy="5021288"/>
          </a:xfrm>
        </p:spPr>
        <p:txBody>
          <a:bodyPr vert="horz" lIns="91440" tIns="45720" rIns="822960" bIns="45720" rtlCol="0" anchor="t">
            <a:noAutofit/>
          </a:bodyPr>
          <a:lstStyle/>
          <a:p>
            <a:pPr marL="457200" lvl="1" indent="0">
              <a:spcBef>
                <a:spcPts val="0"/>
              </a:spcBef>
              <a:spcAft>
                <a:spcPts val="0"/>
              </a:spcAft>
              <a:buNone/>
            </a:pPr>
            <a:r>
              <a:rPr lang="en-US" sz="1800" b="1" dirty="0">
                <a:latin typeface="Palatino Linotype"/>
              </a:rPr>
              <a:t>District documents such as:</a:t>
            </a:r>
            <a:endParaRPr lang="en-US" sz="1800" dirty="0">
              <a:latin typeface="Palatino Linotype"/>
            </a:endParaRPr>
          </a:p>
          <a:p>
            <a:pPr lvl="2">
              <a:spcBef>
                <a:spcPts val="0"/>
              </a:spcBef>
              <a:spcAft>
                <a:spcPts val="0"/>
              </a:spcAft>
            </a:pPr>
            <a:r>
              <a:rPr lang="en-US" sz="1600" dirty="0">
                <a:latin typeface="Palatino Linotype"/>
              </a:rPr>
              <a:t>Board Minutes </a:t>
            </a:r>
            <a:r>
              <a:rPr lang="en-US" sz="1600" dirty="0"/>
              <a:t>—</a:t>
            </a:r>
            <a:r>
              <a:rPr lang="en-US" sz="1600" dirty="0">
                <a:latin typeface="Palatino Linotype"/>
              </a:rPr>
              <a:t> with attachments</a:t>
            </a:r>
          </a:p>
          <a:p>
            <a:pPr lvl="2">
              <a:spcBef>
                <a:spcPts val="0"/>
              </a:spcBef>
              <a:spcAft>
                <a:spcPts val="0"/>
              </a:spcAft>
            </a:pPr>
            <a:r>
              <a:rPr lang="en-US" sz="1600" dirty="0">
                <a:latin typeface="Palatino Linotype"/>
              </a:rPr>
              <a:t>Board Secretary and/or Treasurer Reports</a:t>
            </a:r>
          </a:p>
          <a:p>
            <a:pPr lvl="2">
              <a:spcBef>
                <a:spcPts val="0"/>
              </a:spcBef>
              <a:spcAft>
                <a:spcPts val="0"/>
              </a:spcAft>
            </a:pPr>
            <a:r>
              <a:rPr lang="en-US" sz="1600" dirty="0">
                <a:latin typeface="Palatino Linotype"/>
              </a:rPr>
              <a:t>Standard Operating Procedures Manual (SOP)</a:t>
            </a:r>
          </a:p>
          <a:p>
            <a:pPr lvl="2">
              <a:spcBef>
                <a:spcPts val="0"/>
              </a:spcBef>
              <a:spcAft>
                <a:spcPts val="0"/>
              </a:spcAft>
            </a:pPr>
            <a:r>
              <a:rPr lang="en-US" sz="1600" dirty="0">
                <a:latin typeface="Palatino Linotype"/>
              </a:rPr>
              <a:t>Position Control Roster (PCR)</a:t>
            </a:r>
          </a:p>
          <a:p>
            <a:pPr lvl="2">
              <a:spcBef>
                <a:spcPts val="0"/>
              </a:spcBef>
              <a:spcAft>
                <a:spcPts val="0"/>
              </a:spcAft>
            </a:pPr>
            <a:r>
              <a:rPr lang="en-US" sz="1600" dirty="0">
                <a:latin typeface="Palatino Linotype"/>
              </a:rPr>
              <a:t>Budgetary Comparison Schedule</a:t>
            </a:r>
          </a:p>
          <a:p>
            <a:pPr lvl="2">
              <a:spcBef>
                <a:spcPts val="0"/>
              </a:spcBef>
              <a:spcAft>
                <a:spcPts val="0"/>
              </a:spcAft>
            </a:pPr>
            <a:r>
              <a:rPr lang="en-US" sz="1600" dirty="0">
                <a:latin typeface="Palatino Linotype"/>
              </a:rPr>
              <a:t>Non-Public Consultation Forms</a:t>
            </a:r>
          </a:p>
          <a:p>
            <a:pPr lvl="2">
              <a:spcBef>
                <a:spcPts val="0"/>
              </a:spcBef>
              <a:spcAft>
                <a:spcPts val="0"/>
              </a:spcAft>
            </a:pPr>
            <a:r>
              <a:rPr lang="en-US" sz="1600" dirty="0">
                <a:latin typeface="Palatino Linotype"/>
              </a:rPr>
              <a:t>Payroll Distribution Report</a:t>
            </a:r>
          </a:p>
          <a:p>
            <a:pPr lvl="2">
              <a:spcBef>
                <a:spcPts val="0"/>
              </a:spcBef>
              <a:spcAft>
                <a:spcPts val="0"/>
              </a:spcAft>
            </a:pPr>
            <a:r>
              <a:rPr lang="en-US" sz="1600" dirty="0">
                <a:latin typeface="Palatino Linotype"/>
              </a:rPr>
              <a:t>Budget Summary Reports</a:t>
            </a:r>
          </a:p>
          <a:p>
            <a:pPr lvl="2">
              <a:spcBef>
                <a:spcPts val="0"/>
              </a:spcBef>
              <a:spcAft>
                <a:spcPts val="0"/>
              </a:spcAft>
            </a:pPr>
            <a:r>
              <a:rPr lang="en-US" sz="1600" dirty="0">
                <a:latin typeface="Palatino Linotype"/>
              </a:rPr>
              <a:t>Change Orders</a:t>
            </a:r>
          </a:p>
          <a:p>
            <a:pPr lvl="2">
              <a:spcBef>
                <a:spcPts val="0"/>
              </a:spcBef>
              <a:spcAft>
                <a:spcPts val="0"/>
              </a:spcAft>
            </a:pPr>
            <a:r>
              <a:rPr lang="en-US" sz="1600" dirty="0">
                <a:latin typeface="Palatino Linotype"/>
              </a:rPr>
              <a:t>Bond Referendum Questions</a:t>
            </a:r>
          </a:p>
          <a:p>
            <a:pPr lvl="2">
              <a:spcBef>
                <a:spcPts val="0"/>
              </a:spcBef>
              <a:spcAft>
                <a:spcPts val="0"/>
              </a:spcAft>
            </a:pPr>
            <a:r>
              <a:rPr lang="en-US" sz="1600" dirty="0">
                <a:latin typeface="Palatino Linotype"/>
              </a:rPr>
              <a:t>Signed and completed Annual Facilities Checklists</a:t>
            </a:r>
          </a:p>
          <a:p>
            <a:pPr lvl="2">
              <a:spcBef>
                <a:spcPts val="0"/>
              </a:spcBef>
              <a:spcAft>
                <a:spcPts val="0"/>
              </a:spcAft>
            </a:pPr>
            <a:r>
              <a:rPr lang="en-US" sz="1600" dirty="0">
                <a:latin typeface="Palatino Linotype"/>
              </a:rPr>
              <a:t>Budget Calendar, including input from all relevant programmatic staff</a:t>
            </a:r>
          </a:p>
          <a:p>
            <a:pPr lvl="2">
              <a:spcBef>
                <a:spcPts val="0"/>
              </a:spcBef>
              <a:spcAft>
                <a:spcPts val="0"/>
              </a:spcAft>
            </a:pPr>
            <a:r>
              <a:rPr lang="en-US" sz="1600" dirty="0">
                <a:latin typeface="Palatino Linotype"/>
              </a:rPr>
              <a:t>Evidence of Certification for Educational Facility Manager, if required</a:t>
            </a:r>
          </a:p>
          <a:p>
            <a:pPr lvl="2">
              <a:spcBef>
                <a:spcPts val="0"/>
              </a:spcBef>
              <a:spcAft>
                <a:spcPts val="0"/>
              </a:spcAft>
            </a:pPr>
            <a:r>
              <a:rPr lang="en-US" sz="1600" dirty="0">
                <a:latin typeface="Palatino Linotype"/>
              </a:rPr>
              <a:t>Fiscal Year Cash Flow Plan</a:t>
            </a:r>
          </a:p>
          <a:p>
            <a:pPr lvl="2">
              <a:spcBef>
                <a:spcPts val="0"/>
              </a:spcBef>
              <a:spcAft>
                <a:spcPts val="0"/>
              </a:spcAft>
            </a:pPr>
            <a:r>
              <a:rPr lang="en-US" sz="1600" dirty="0">
                <a:latin typeface="Palatino Linotype"/>
              </a:rPr>
              <a:t>Bill and Claim Lists and Purchase Orders</a:t>
            </a:r>
          </a:p>
        </p:txBody>
      </p:sp>
      <p:sp>
        <p:nvSpPr>
          <p:cNvPr id="5" name="Slide Number Placeholder 4">
            <a:extLst>
              <a:ext uri="{FF2B5EF4-FFF2-40B4-BE49-F238E27FC236}">
                <a16:creationId xmlns:a16="http://schemas.microsoft.com/office/drawing/2014/main" id="{EC0F0922-9378-4A58-BDF1-01BCA8AC1D22}"/>
              </a:ext>
            </a:extLst>
          </p:cNvPr>
          <p:cNvSpPr>
            <a:spLocks noGrp="1"/>
          </p:cNvSpPr>
          <p:nvPr>
            <p:ph type="sldNum" sz="quarter" idx="12"/>
          </p:nvPr>
        </p:nvSpPr>
        <p:spPr/>
        <p:txBody>
          <a:bodyPr/>
          <a:lstStyle/>
          <a:p>
            <a:fld id="{088AB7C0-D845-446F-B84E-DDA1CA93B832}" type="slidenum">
              <a:rPr lang="en-US" smtClean="0"/>
              <a:t>12</a:t>
            </a:fld>
            <a:endParaRPr lang="en-US"/>
          </a:p>
        </p:txBody>
      </p:sp>
    </p:spTree>
    <p:extLst>
      <p:ext uri="{BB962C8B-B14F-4D97-AF65-F5344CB8AC3E}">
        <p14:creationId xmlns:p14="http://schemas.microsoft.com/office/powerpoint/2010/main" val="185348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E18C-8575-4068-96E9-FA6713BF9CCA}"/>
              </a:ext>
            </a:extLst>
          </p:cNvPr>
          <p:cNvSpPr>
            <a:spLocks noGrp="1"/>
          </p:cNvSpPr>
          <p:nvPr>
            <p:ph type="title"/>
          </p:nvPr>
        </p:nvSpPr>
        <p:spPr>
          <a:xfrm>
            <a:off x="1236231" y="476660"/>
            <a:ext cx="11808577" cy="694063"/>
          </a:xfrm>
        </p:spPr>
        <p:txBody>
          <a:bodyPr>
            <a:normAutofit/>
          </a:bodyPr>
          <a:lstStyle/>
          <a:p>
            <a:pPr algn="l"/>
            <a:r>
              <a:rPr lang="en-US" sz="3400" dirty="0">
                <a:latin typeface="Palatino Linotype"/>
              </a:rPr>
              <a:t>Documentation for Verification </a:t>
            </a:r>
            <a:r>
              <a:rPr lang="en-US" sz="2400" dirty="0">
                <a:latin typeface="Palatino Linotype"/>
              </a:rPr>
              <a:t>(2 of 3)</a:t>
            </a:r>
          </a:p>
        </p:txBody>
      </p:sp>
      <p:sp>
        <p:nvSpPr>
          <p:cNvPr id="3" name="Content Placeholder 2">
            <a:extLst>
              <a:ext uri="{FF2B5EF4-FFF2-40B4-BE49-F238E27FC236}">
                <a16:creationId xmlns:a16="http://schemas.microsoft.com/office/drawing/2014/main" id="{0E630D0B-4D33-4601-886F-533D48BBD5AB}"/>
              </a:ext>
            </a:extLst>
          </p:cNvPr>
          <p:cNvSpPr>
            <a:spLocks noGrp="1"/>
          </p:cNvSpPr>
          <p:nvPr>
            <p:ph idx="1"/>
          </p:nvPr>
        </p:nvSpPr>
        <p:spPr>
          <a:xfrm>
            <a:off x="214225" y="1100224"/>
            <a:ext cx="11271713" cy="4657551"/>
          </a:xfrm>
        </p:spPr>
        <p:txBody>
          <a:bodyPr>
            <a:normAutofit/>
          </a:bodyPr>
          <a:lstStyle/>
          <a:p>
            <a:pPr marL="0" indent="0">
              <a:buNone/>
            </a:pPr>
            <a:r>
              <a:rPr lang="en-US" sz="2000" b="1" dirty="0"/>
              <a:t>Documents Housed in the County Office: </a:t>
            </a:r>
          </a:p>
          <a:p>
            <a:pPr lvl="1"/>
            <a:r>
              <a:rPr lang="en-US" sz="2000" dirty="0"/>
              <a:t>Annual Comprehensive Financial Report (ACFR)</a:t>
            </a:r>
          </a:p>
          <a:p>
            <a:pPr lvl="1"/>
            <a:r>
              <a:rPr lang="en-US" sz="2000" dirty="0"/>
              <a:t>Auditors Management Report (AMR)</a:t>
            </a:r>
          </a:p>
          <a:p>
            <a:pPr lvl="1"/>
            <a:r>
              <a:rPr lang="en-US" sz="2000" dirty="0"/>
              <a:t>Certification of Implementation (COI)</a:t>
            </a:r>
          </a:p>
          <a:p>
            <a:pPr lvl="1"/>
            <a:r>
              <a:rPr lang="en-US" sz="2000" dirty="0"/>
              <a:t>Corrective Action Plan (CAP)</a:t>
            </a:r>
          </a:p>
          <a:p>
            <a:pPr lvl="1"/>
            <a:r>
              <a:rPr lang="en-US" sz="2000" dirty="0"/>
              <a:t>County Office Approval  Letters for Emergent Projects</a:t>
            </a:r>
          </a:p>
          <a:p>
            <a:pPr lvl="1"/>
            <a:r>
              <a:rPr lang="en-US" sz="2000" dirty="0"/>
              <a:t>County Office Transfer Approval Forms</a:t>
            </a:r>
          </a:p>
        </p:txBody>
      </p:sp>
      <p:sp>
        <p:nvSpPr>
          <p:cNvPr id="6" name="Slide Number Placeholder 5">
            <a:extLst>
              <a:ext uri="{FF2B5EF4-FFF2-40B4-BE49-F238E27FC236}">
                <a16:creationId xmlns:a16="http://schemas.microsoft.com/office/drawing/2014/main" id="{86EDC3F5-71A4-4AB2-9DC2-8BE863AF6D25}"/>
              </a:ext>
            </a:extLst>
          </p:cNvPr>
          <p:cNvSpPr>
            <a:spLocks noGrp="1"/>
          </p:cNvSpPr>
          <p:nvPr>
            <p:ph type="sldNum" sz="quarter" idx="12"/>
          </p:nvPr>
        </p:nvSpPr>
        <p:spPr/>
        <p:txBody>
          <a:bodyPr/>
          <a:lstStyle/>
          <a:p>
            <a:fld id="{088AB7C0-D845-446F-B84E-DDA1CA93B832}" type="slidenum">
              <a:rPr lang="en-US" smtClean="0"/>
              <a:t>13</a:t>
            </a:fld>
            <a:endParaRPr lang="en-US"/>
          </a:p>
        </p:txBody>
      </p:sp>
    </p:spTree>
    <p:extLst>
      <p:ext uri="{BB962C8B-B14F-4D97-AF65-F5344CB8AC3E}">
        <p14:creationId xmlns:p14="http://schemas.microsoft.com/office/powerpoint/2010/main" val="1324269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E18C-8575-4068-96E9-FA6713BF9CCA}"/>
              </a:ext>
            </a:extLst>
          </p:cNvPr>
          <p:cNvSpPr>
            <a:spLocks noGrp="1"/>
          </p:cNvSpPr>
          <p:nvPr>
            <p:ph type="title"/>
          </p:nvPr>
        </p:nvSpPr>
        <p:spPr>
          <a:xfrm>
            <a:off x="1252631" y="470270"/>
            <a:ext cx="11808577" cy="694063"/>
          </a:xfrm>
        </p:spPr>
        <p:txBody>
          <a:bodyPr>
            <a:normAutofit/>
          </a:bodyPr>
          <a:lstStyle/>
          <a:p>
            <a:pPr algn="l"/>
            <a:r>
              <a:rPr lang="en-US" sz="3400" dirty="0">
                <a:latin typeface="Palatino Linotype"/>
              </a:rPr>
              <a:t>Documentation for Verification </a:t>
            </a:r>
            <a:r>
              <a:rPr lang="en-US" sz="2400" dirty="0">
                <a:latin typeface="Palatino Linotype"/>
              </a:rPr>
              <a:t>(3 of 3)</a:t>
            </a:r>
          </a:p>
        </p:txBody>
      </p:sp>
      <p:sp>
        <p:nvSpPr>
          <p:cNvPr id="8" name="Content Placeholder 7">
            <a:extLst>
              <a:ext uri="{FF2B5EF4-FFF2-40B4-BE49-F238E27FC236}">
                <a16:creationId xmlns:a16="http://schemas.microsoft.com/office/drawing/2014/main" id="{E52885A1-EA33-477B-819E-1CF621079999}"/>
              </a:ext>
            </a:extLst>
          </p:cNvPr>
          <p:cNvSpPr>
            <a:spLocks noGrp="1"/>
          </p:cNvSpPr>
          <p:nvPr>
            <p:ph idx="1"/>
          </p:nvPr>
        </p:nvSpPr>
        <p:spPr>
          <a:xfrm>
            <a:off x="397854" y="1302327"/>
            <a:ext cx="11093826" cy="4253346"/>
          </a:xfrm>
        </p:spPr>
        <p:txBody>
          <a:bodyPr vert="horz" lIns="91440" tIns="45720" rIns="822960" bIns="45720" rtlCol="0" anchor="t">
            <a:normAutofit/>
          </a:bodyPr>
          <a:lstStyle/>
          <a:p>
            <a:pPr marL="0" indent="0">
              <a:buNone/>
            </a:pPr>
            <a:r>
              <a:rPr lang="en-US" sz="2000" b="1" dirty="0">
                <a:latin typeface="Palatino Linotype"/>
              </a:rPr>
              <a:t>Documents from Other NJDOE Departments:</a:t>
            </a:r>
          </a:p>
          <a:p>
            <a:pPr lvl="1"/>
            <a:r>
              <a:rPr lang="en-US" sz="2000" dirty="0">
                <a:latin typeface="Palatino Linotype"/>
              </a:rPr>
              <a:t>Office of Fiscal Accountability and Compliance (OFAC)</a:t>
            </a:r>
          </a:p>
          <a:p>
            <a:pPr lvl="1"/>
            <a:r>
              <a:rPr lang="en-US" sz="2000" dirty="0">
                <a:latin typeface="Palatino Linotype"/>
              </a:rPr>
              <a:t>EWEG application</a:t>
            </a:r>
          </a:p>
          <a:p>
            <a:pPr lvl="1"/>
            <a:r>
              <a:rPr lang="en-US" sz="2000" dirty="0">
                <a:latin typeface="Palatino Linotype"/>
              </a:rPr>
              <a:t>Office of Grants Management (OGM)</a:t>
            </a:r>
          </a:p>
          <a:p>
            <a:pPr lvl="1"/>
            <a:r>
              <a:rPr lang="en-US" sz="2000" dirty="0">
                <a:latin typeface="Palatino Linotype"/>
              </a:rPr>
              <a:t>Published Notice of Grant Opportunity (NGO)</a:t>
            </a:r>
          </a:p>
          <a:p>
            <a:pPr lvl="1"/>
            <a:r>
              <a:rPr lang="en-US" sz="2000" dirty="0">
                <a:latin typeface="Palatino Linotype"/>
              </a:rPr>
              <a:t>Grant Financial Reports</a:t>
            </a:r>
          </a:p>
        </p:txBody>
      </p:sp>
      <p:sp>
        <p:nvSpPr>
          <p:cNvPr id="6" name="Slide Number Placeholder 5">
            <a:extLst>
              <a:ext uri="{FF2B5EF4-FFF2-40B4-BE49-F238E27FC236}">
                <a16:creationId xmlns:a16="http://schemas.microsoft.com/office/drawing/2014/main" id="{86EDC3F5-71A4-4AB2-9DC2-8BE863AF6D25}"/>
              </a:ext>
            </a:extLst>
          </p:cNvPr>
          <p:cNvSpPr>
            <a:spLocks noGrp="1"/>
          </p:cNvSpPr>
          <p:nvPr>
            <p:ph type="sldNum" sz="quarter" idx="12"/>
          </p:nvPr>
        </p:nvSpPr>
        <p:spPr/>
        <p:txBody>
          <a:bodyPr/>
          <a:lstStyle/>
          <a:p>
            <a:fld id="{088AB7C0-D845-446F-B84E-DDA1CA93B832}" type="slidenum">
              <a:rPr lang="en-US" smtClean="0"/>
              <a:t>14</a:t>
            </a:fld>
            <a:endParaRPr lang="en-US"/>
          </a:p>
        </p:txBody>
      </p:sp>
    </p:spTree>
    <p:extLst>
      <p:ext uri="{BB962C8B-B14F-4D97-AF65-F5344CB8AC3E}">
        <p14:creationId xmlns:p14="http://schemas.microsoft.com/office/powerpoint/2010/main" val="3434724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8BD86-4E8E-489C-BACD-A86136AF7765}"/>
              </a:ext>
            </a:extLst>
          </p:cNvPr>
          <p:cNvSpPr>
            <a:spLocks noGrp="1"/>
          </p:cNvSpPr>
          <p:nvPr>
            <p:ph type="title"/>
          </p:nvPr>
        </p:nvSpPr>
        <p:spPr>
          <a:xfrm>
            <a:off x="1246653" y="532839"/>
            <a:ext cx="11808577" cy="582324"/>
          </a:xfrm>
        </p:spPr>
        <p:txBody>
          <a:bodyPr>
            <a:noAutofit/>
          </a:bodyPr>
          <a:lstStyle/>
          <a:p>
            <a:pPr algn="l"/>
            <a:r>
              <a:rPr lang="en-US" sz="3400" dirty="0"/>
              <a:t>Documentation Reviewed in the ACFR</a:t>
            </a:r>
          </a:p>
        </p:txBody>
      </p:sp>
      <p:sp>
        <p:nvSpPr>
          <p:cNvPr id="9" name="Content Placeholder 8">
            <a:extLst>
              <a:ext uri="{FF2B5EF4-FFF2-40B4-BE49-F238E27FC236}">
                <a16:creationId xmlns:a16="http://schemas.microsoft.com/office/drawing/2014/main" id="{BAF3B841-E7E2-40B8-80A1-BECDA48DCFD1}"/>
              </a:ext>
            </a:extLst>
          </p:cNvPr>
          <p:cNvSpPr>
            <a:spLocks noGrp="1"/>
          </p:cNvSpPr>
          <p:nvPr>
            <p:ph idx="1"/>
          </p:nvPr>
        </p:nvSpPr>
        <p:spPr>
          <a:xfrm>
            <a:off x="432343" y="1248039"/>
            <a:ext cx="10998576" cy="4767445"/>
          </a:xfrm>
        </p:spPr>
        <p:txBody>
          <a:bodyPr>
            <a:normAutofit/>
          </a:bodyPr>
          <a:lstStyle/>
          <a:p>
            <a:pPr marL="0" indent="0">
              <a:buNone/>
            </a:pPr>
            <a:r>
              <a:rPr lang="en-US" sz="2000" b="1" dirty="0"/>
              <a:t>Review of Documents in the ACFR include:</a:t>
            </a:r>
          </a:p>
          <a:p>
            <a:pPr lvl="1"/>
            <a:r>
              <a:rPr lang="en-US" sz="2000" dirty="0"/>
              <a:t>Timely submission</a:t>
            </a:r>
          </a:p>
          <a:p>
            <a:pPr lvl="1"/>
            <a:r>
              <a:rPr lang="en-US" sz="2000" dirty="0"/>
              <a:t>Schedule C-1  (General Fund Budgetary Comparison Schedule)</a:t>
            </a:r>
          </a:p>
          <a:p>
            <a:pPr lvl="1"/>
            <a:r>
              <a:rPr lang="en-US" sz="2000" dirty="0"/>
              <a:t>Schedule K-6  (Schedule of Findings and Questioned Costs)</a:t>
            </a:r>
          </a:p>
          <a:p>
            <a:pPr lvl="1"/>
            <a:r>
              <a:rPr lang="en-US" sz="2000" dirty="0"/>
              <a:t>Section F Capital Projects</a:t>
            </a:r>
          </a:p>
          <a:p>
            <a:pPr lvl="1"/>
            <a:r>
              <a:rPr lang="en-US" sz="2000" dirty="0"/>
              <a:t>Schedule of State and Federal Aid</a:t>
            </a:r>
          </a:p>
          <a:p>
            <a:pPr lvl="1"/>
            <a:r>
              <a:rPr lang="en-US" sz="2000" dirty="0"/>
              <a:t>Debt Service Schedule</a:t>
            </a:r>
          </a:p>
        </p:txBody>
      </p:sp>
      <p:sp>
        <p:nvSpPr>
          <p:cNvPr id="7" name="Slide Number Placeholder 6">
            <a:extLst>
              <a:ext uri="{FF2B5EF4-FFF2-40B4-BE49-F238E27FC236}">
                <a16:creationId xmlns:a16="http://schemas.microsoft.com/office/drawing/2014/main" id="{20C6C5E9-9593-4B8C-8C81-14AC1AE56549}"/>
              </a:ext>
            </a:extLst>
          </p:cNvPr>
          <p:cNvSpPr>
            <a:spLocks noGrp="1"/>
          </p:cNvSpPr>
          <p:nvPr>
            <p:ph type="sldNum" sz="quarter" idx="12"/>
          </p:nvPr>
        </p:nvSpPr>
        <p:spPr/>
        <p:txBody>
          <a:bodyPr/>
          <a:lstStyle/>
          <a:p>
            <a:fld id="{088AB7C0-D845-446F-B84E-DDA1CA93B832}" type="slidenum">
              <a:rPr lang="en-US" smtClean="0"/>
              <a:t>15</a:t>
            </a:fld>
            <a:endParaRPr lang="en-US"/>
          </a:p>
        </p:txBody>
      </p:sp>
    </p:spTree>
    <p:extLst>
      <p:ext uri="{BB962C8B-B14F-4D97-AF65-F5344CB8AC3E}">
        <p14:creationId xmlns:p14="http://schemas.microsoft.com/office/powerpoint/2010/main" val="1868187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8BD86-4E8E-489C-BACD-A86136AF7765}"/>
              </a:ext>
            </a:extLst>
          </p:cNvPr>
          <p:cNvSpPr>
            <a:spLocks noGrp="1"/>
          </p:cNvSpPr>
          <p:nvPr>
            <p:ph type="title"/>
          </p:nvPr>
        </p:nvSpPr>
        <p:spPr>
          <a:xfrm>
            <a:off x="1232819" y="267577"/>
            <a:ext cx="11823827" cy="1114540"/>
          </a:xfrm>
        </p:spPr>
        <p:txBody>
          <a:bodyPr>
            <a:noAutofit/>
          </a:bodyPr>
          <a:lstStyle/>
          <a:p>
            <a:r>
              <a:rPr lang="en-US" sz="3400" dirty="0"/>
              <a:t>Documentation Reviewed in the AMR and CAP</a:t>
            </a:r>
          </a:p>
        </p:txBody>
      </p:sp>
      <p:sp>
        <p:nvSpPr>
          <p:cNvPr id="8" name="Content Placeholder 7">
            <a:extLst>
              <a:ext uri="{FF2B5EF4-FFF2-40B4-BE49-F238E27FC236}">
                <a16:creationId xmlns:a16="http://schemas.microsoft.com/office/drawing/2014/main" id="{850DCE52-7837-47BB-B371-B84C14853750}"/>
              </a:ext>
            </a:extLst>
          </p:cNvPr>
          <p:cNvSpPr>
            <a:spLocks noGrp="1"/>
          </p:cNvSpPr>
          <p:nvPr>
            <p:ph sz="half" idx="13"/>
          </p:nvPr>
        </p:nvSpPr>
        <p:spPr>
          <a:xfrm>
            <a:off x="146952" y="1177627"/>
            <a:ext cx="5690856" cy="4502747"/>
          </a:xfrm>
        </p:spPr>
        <p:txBody>
          <a:bodyPr>
            <a:normAutofit/>
          </a:bodyPr>
          <a:lstStyle/>
          <a:p>
            <a:pPr marL="0" indent="0">
              <a:buNone/>
            </a:pPr>
            <a:r>
              <a:rPr lang="en-US" sz="2000" b="1" dirty="0"/>
              <a:t>What will we look for in the AMR?</a:t>
            </a:r>
          </a:p>
          <a:p>
            <a:pPr lvl="1"/>
            <a:r>
              <a:rPr lang="en-US" sz="2000" dirty="0"/>
              <a:t>Schedule of Findings</a:t>
            </a:r>
          </a:p>
          <a:p>
            <a:pPr lvl="1"/>
            <a:r>
              <a:rPr lang="en-US" sz="2000" dirty="0"/>
              <a:t>Excess Surplus Calculation</a:t>
            </a:r>
          </a:p>
          <a:p>
            <a:pPr lvl="1"/>
            <a:r>
              <a:rPr lang="en-US" sz="2000" dirty="0"/>
              <a:t>ASSA/DRTRS issues</a:t>
            </a:r>
          </a:p>
        </p:txBody>
      </p:sp>
      <p:sp>
        <p:nvSpPr>
          <p:cNvPr id="5" name="Content Placeholder 4">
            <a:extLst>
              <a:ext uri="{FF2B5EF4-FFF2-40B4-BE49-F238E27FC236}">
                <a16:creationId xmlns:a16="http://schemas.microsoft.com/office/drawing/2014/main" id="{1947ADAA-BE20-46AE-9C29-7BFD5F1F2B37}"/>
              </a:ext>
            </a:extLst>
          </p:cNvPr>
          <p:cNvSpPr>
            <a:spLocks noGrp="1"/>
          </p:cNvSpPr>
          <p:nvPr>
            <p:ph sz="half" idx="2"/>
          </p:nvPr>
        </p:nvSpPr>
        <p:spPr>
          <a:xfrm>
            <a:off x="6213016" y="1177627"/>
            <a:ext cx="5690856" cy="4502746"/>
          </a:xfrm>
        </p:spPr>
        <p:txBody>
          <a:bodyPr vert="horz" lIns="91440" tIns="45720" rIns="822960" bIns="45720" rtlCol="0" anchor="t">
            <a:normAutofit/>
          </a:bodyPr>
          <a:lstStyle/>
          <a:p>
            <a:pPr marL="0" indent="0">
              <a:buNone/>
            </a:pPr>
            <a:r>
              <a:rPr lang="en-US" sz="2000" b="1" dirty="0">
                <a:latin typeface="Palatino Linotype"/>
              </a:rPr>
              <a:t>What will we look for in the CAP?</a:t>
            </a:r>
          </a:p>
          <a:p>
            <a:pPr lvl="1"/>
            <a:r>
              <a:rPr lang="en-US" sz="2000" dirty="0">
                <a:latin typeface="Palatino Linotype"/>
              </a:rPr>
              <a:t>Have all findings received a CAP?</a:t>
            </a:r>
          </a:p>
          <a:p>
            <a:pPr lvl="1"/>
            <a:r>
              <a:rPr lang="en-US" sz="2000" dirty="0">
                <a:latin typeface="Palatino Linotype"/>
              </a:rPr>
              <a:t>Is the plan actionable or does it repeat the finding?</a:t>
            </a:r>
          </a:p>
          <a:p>
            <a:pPr lvl="1"/>
            <a:r>
              <a:rPr lang="en-US" sz="2000" dirty="0">
                <a:latin typeface="Palatino Linotype"/>
              </a:rPr>
              <a:t>Has the board approved it?</a:t>
            </a:r>
          </a:p>
        </p:txBody>
      </p:sp>
      <p:sp>
        <p:nvSpPr>
          <p:cNvPr id="7" name="Slide Number Placeholder 6">
            <a:extLst>
              <a:ext uri="{FF2B5EF4-FFF2-40B4-BE49-F238E27FC236}">
                <a16:creationId xmlns:a16="http://schemas.microsoft.com/office/drawing/2014/main" id="{20C6C5E9-9593-4B8C-8C81-14AC1AE56549}"/>
              </a:ext>
            </a:extLst>
          </p:cNvPr>
          <p:cNvSpPr>
            <a:spLocks noGrp="1"/>
          </p:cNvSpPr>
          <p:nvPr>
            <p:ph type="sldNum" sz="quarter" idx="12"/>
          </p:nvPr>
        </p:nvSpPr>
        <p:spPr/>
        <p:txBody>
          <a:bodyPr/>
          <a:lstStyle/>
          <a:p>
            <a:fld id="{088AB7C0-D845-446F-B84E-DDA1CA93B832}" type="slidenum">
              <a:rPr lang="en-US" smtClean="0"/>
              <a:t>16</a:t>
            </a:fld>
            <a:endParaRPr lang="en-US"/>
          </a:p>
        </p:txBody>
      </p:sp>
    </p:spTree>
    <p:extLst>
      <p:ext uri="{BB962C8B-B14F-4D97-AF65-F5344CB8AC3E}">
        <p14:creationId xmlns:p14="http://schemas.microsoft.com/office/powerpoint/2010/main" val="3800716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132A-6AB8-4D42-8106-497FA10BD409}"/>
              </a:ext>
            </a:extLst>
          </p:cNvPr>
          <p:cNvSpPr>
            <a:spLocks noGrp="1"/>
          </p:cNvSpPr>
          <p:nvPr>
            <p:ph type="title"/>
          </p:nvPr>
        </p:nvSpPr>
        <p:spPr>
          <a:xfrm>
            <a:off x="1269101" y="117351"/>
            <a:ext cx="10853854" cy="975230"/>
          </a:xfrm>
        </p:spPr>
        <p:txBody>
          <a:bodyPr>
            <a:noAutofit/>
          </a:bodyPr>
          <a:lstStyle/>
          <a:p>
            <a:pPr algn="l"/>
            <a:r>
              <a:rPr lang="en-US" sz="3400" dirty="0"/>
              <a:t>Fiscal Indicator Points</a:t>
            </a:r>
            <a:br>
              <a:rPr lang="en-US" sz="3400" dirty="0"/>
            </a:br>
            <a:r>
              <a:rPr lang="en-US" sz="3400" dirty="0"/>
              <a:t>There are 15 Indicator Points Assigned </a:t>
            </a:r>
            <a:r>
              <a:rPr lang="en-US" sz="2400" dirty="0"/>
              <a:t>(1 of 4)</a:t>
            </a:r>
          </a:p>
        </p:txBody>
      </p:sp>
      <p:sp>
        <p:nvSpPr>
          <p:cNvPr id="5" name="Slide Number Placeholder 4">
            <a:extLst>
              <a:ext uri="{FF2B5EF4-FFF2-40B4-BE49-F238E27FC236}">
                <a16:creationId xmlns:a16="http://schemas.microsoft.com/office/drawing/2014/main" id="{04540644-838B-4DF0-BFAE-3B1DB6382B23}"/>
              </a:ext>
            </a:extLst>
          </p:cNvPr>
          <p:cNvSpPr>
            <a:spLocks noGrp="1"/>
          </p:cNvSpPr>
          <p:nvPr>
            <p:ph type="sldNum" sz="quarter" idx="12"/>
          </p:nvPr>
        </p:nvSpPr>
        <p:spPr/>
        <p:txBody>
          <a:bodyPr/>
          <a:lstStyle/>
          <a:p>
            <a:fld id="{088AB7C0-D845-446F-B84E-DDA1CA93B832}" type="slidenum">
              <a:rPr lang="en-US" smtClean="0"/>
              <a:t>17</a:t>
            </a:fld>
            <a:endParaRPr lang="en-US"/>
          </a:p>
        </p:txBody>
      </p:sp>
      <p:graphicFrame>
        <p:nvGraphicFramePr>
          <p:cNvPr id="4" name="Table 3">
            <a:extLst>
              <a:ext uri="{FF2B5EF4-FFF2-40B4-BE49-F238E27FC236}">
                <a16:creationId xmlns:a16="http://schemas.microsoft.com/office/drawing/2014/main" id="{A919DF7C-A97F-45C6-8BA7-4C4D51DA4A4D}"/>
              </a:ext>
            </a:extLst>
          </p:cNvPr>
          <p:cNvGraphicFramePr>
            <a:graphicFrameLocks noGrp="1"/>
          </p:cNvGraphicFramePr>
          <p:nvPr>
            <p:extLst>
              <p:ext uri="{D42A27DB-BD31-4B8C-83A1-F6EECF244321}">
                <p14:modId xmlns:p14="http://schemas.microsoft.com/office/powerpoint/2010/main" val="1307277343"/>
              </p:ext>
            </p:extLst>
          </p:nvPr>
        </p:nvGraphicFramePr>
        <p:xfrm>
          <a:off x="1066800" y="1343169"/>
          <a:ext cx="10058400" cy="4663439"/>
        </p:xfrm>
        <a:graphic>
          <a:graphicData uri="http://schemas.openxmlformats.org/drawingml/2006/table">
            <a:tbl>
              <a:tblPr firstRow="1" bandRow="1">
                <a:tableStyleId>{5C22544A-7EE6-4342-B048-85BDC9FD1C3A}</a:tableStyleId>
              </a:tblPr>
              <a:tblGrid>
                <a:gridCol w="2034627">
                  <a:extLst>
                    <a:ext uri="{9D8B030D-6E8A-4147-A177-3AD203B41FA5}">
                      <a16:colId xmlns:a16="http://schemas.microsoft.com/office/drawing/2014/main" val="20000"/>
                    </a:ext>
                  </a:extLst>
                </a:gridCol>
                <a:gridCol w="6588314">
                  <a:extLst>
                    <a:ext uri="{9D8B030D-6E8A-4147-A177-3AD203B41FA5}">
                      <a16:colId xmlns:a16="http://schemas.microsoft.com/office/drawing/2014/main" val="20001"/>
                    </a:ext>
                  </a:extLst>
                </a:gridCol>
                <a:gridCol w="1435459">
                  <a:extLst>
                    <a:ext uri="{9D8B030D-6E8A-4147-A177-3AD203B41FA5}">
                      <a16:colId xmlns:a16="http://schemas.microsoft.com/office/drawing/2014/main" val="20002"/>
                    </a:ext>
                  </a:extLst>
                </a:gridCol>
              </a:tblGrid>
              <a:tr h="725225">
                <a:tc>
                  <a:txBody>
                    <a:bodyPr/>
                    <a:lstStyle/>
                    <a:p>
                      <a:r>
                        <a:rPr lang="en-US" sz="1800">
                          <a:solidFill>
                            <a:schemeClr val="tx1"/>
                          </a:solidFill>
                        </a:rPr>
                        <a:t>Fiscal</a:t>
                      </a:r>
                      <a:r>
                        <a:rPr lang="en-US" sz="1800" baseline="0">
                          <a:solidFill>
                            <a:schemeClr val="tx1"/>
                          </a:solidFill>
                        </a:rPr>
                        <a:t> Indicator (FIS) Number</a:t>
                      </a:r>
                      <a:endParaRPr lang="en-US" sz="1800">
                        <a:solidFill>
                          <a:schemeClr val="tx1"/>
                        </a:solidFill>
                      </a:endParaRPr>
                    </a:p>
                  </a:txBody>
                  <a:tcPr>
                    <a:solidFill>
                      <a:schemeClr val="bg2"/>
                    </a:solidFill>
                  </a:tcPr>
                </a:tc>
                <a:tc>
                  <a:txBody>
                    <a:bodyPr/>
                    <a:lstStyle/>
                    <a:p>
                      <a:r>
                        <a:rPr lang="en-US" dirty="0">
                          <a:solidFill>
                            <a:schemeClr val="tx1"/>
                          </a:solidFill>
                        </a:rPr>
                        <a:t>Indicator</a:t>
                      </a:r>
                      <a:r>
                        <a:rPr lang="en-US" baseline="0" dirty="0">
                          <a:solidFill>
                            <a:schemeClr val="tx1"/>
                          </a:solidFill>
                        </a:rPr>
                        <a:t> Heading</a:t>
                      </a:r>
                      <a:endParaRPr lang="en-US" dirty="0">
                        <a:solidFill>
                          <a:schemeClr val="tx1"/>
                        </a:solidFill>
                      </a:endParaRPr>
                    </a:p>
                  </a:txBody>
                  <a:tcPr>
                    <a:solidFill>
                      <a:schemeClr val="bg2"/>
                    </a:solidFill>
                  </a:tcPr>
                </a:tc>
                <a:tc>
                  <a:txBody>
                    <a:bodyPr/>
                    <a:lstStyle/>
                    <a:p>
                      <a:r>
                        <a:rPr lang="en-US" sz="1750">
                          <a:solidFill>
                            <a:schemeClr val="tx1"/>
                          </a:solidFill>
                        </a:rPr>
                        <a:t>NJQSAC</a:t>
                      </a:r>
                      <a:r>
                        <a:rPr lang="en-US" sz="1750" baseline="0">
                          <a:solidFill>
                            <a:schemeClr val="tx1"/>
                          </a:solidFill>
                        </a:rPr>
                        <a:t> </a:t>
                      </a:r>
                      <a:r>
                        <a:rPr lang="en-US" baseline="0">
                          <a:solidFill>
                            <a:schemeClr val="tx1"/>
                          </a:solidFill>
                        </a:rPr>
                        <a:t>points</a:t>
                      </a:r>
                      <a:endParaRPr lang="en-US">
                        <a:solidFill>
                          <a:schemeClr val="tx1"/>
                        </a:solidFill>
                      </a:endParaRPr>
                    </a:p>
                  </a:txBody>
                  <a:tcPr>
                    <a:solidFill>
                      <a:schemeClr val="bg2"/>
                    </a:solidFill>
                  </a:tcPr>
                </a:tc>
                <a:extLst>
                  <a:ext uri="{0D108BD9-81ED-4DB2-BD59-A6C34878D82A}">
                    <a16:rowId xmlns:a16="http://schemas.microsoft.com/office/drawing/2014/main" val="10000"/>
                  </a:ext>
                </a:extLst>
              </a:tr>
              <a:tr h="420170">
                <a:tc>
                  <a:txBody>
                    <a:bodyPr/>
                    <a:lstStyle/>
                    <a:p>
                      <a:r>
                        <a:rPr lang="en-US" sz="1800">
                          <a:solidFill>
                            <a:schemeClr val="tx1"/>
                          </a:solidFill>
                        </a:rPr>
                        <a:t>FIS 1</a:t>
                      </a:r>
                    </a:p>
                  </a:txBody>
                  <a:tcPr/>
                </a:tc>
                <a:tc>
                  <a:txBody>
                    <a:bodyPr/>
                    <a:lstStyle/>
                    <a:p>
                      <a:r>
                        <a:rPr lang="en-US" sz="1800">
                          <a:solidFill>
                            <a:schemeClr val="tx1"/>
                          </a:solidFill>
                        </a:rPr>
                        <a:t>Board Secretary Reports</a:t>
                      </a:r>
                    </a:p>
                  </a:txBody>
                  <a:tcPr/>
                </a:tc>
                <a:tc>
                  <a:txBody>
                    <a:bodyPr/>
                    <a:lstStyle/>
                    <a:p>
                      <a:r>
                        <a:rPr lang="en-US" sz="1800"/>
                        <a:t>6</a:t>
                      </a:r>
                    </a:p>
                  </a:txBody>
                  <a:tcPr/>
                </a:tc>
                <a:extLst>
                  <a:ext uri="{0D108BD9-81ED-4DB2-BD59-A6C34878D82A}">
                    <a16:rowId xmlns:a16="http://schemas.microsoft.com/office/drawing/2014/main" val="10001"/>
                  </a:ext>
                </a:extLst>
              </a:tr>
              <a:tr h="420170">
                <a:tc>
                  <a:txBody>
                    <a:bodyPr/>
                    <a:lstStyle/>
                    <a:p>
                      <a:r>
                        <a:rPr lang="en-US" sz="1800">
                          <a:solidFill>
                            <a:schemeClr val="tx1"/>
                          </a:solidFill>
                        </a:rPr>
                        <a:t>FIS 2</a:t>
                      </a:r>
                      <a:endParaRPr lang="en-US" sz="1800"/>
                    </a:p>
                  </a:txBody>
                  <a:tcPr/>
                </a:tc>
                <a:tc>
                  <a:txBody>
                    <a:bodyPr/>
                    <a:lstStyle/>
                    <a:p>
                      <a:r>
                        <a:rPr lang="en-US" sz="1800"/>
                        <a:t>SOP Maintained</a:t>
                      </a:r>
                    </a:p>
                  </a:txBody>
                  <a:tcPr/>
                </a:tc>
                <a:tc>
                  <a:txBody>
                    <a:bodyPr/>
                    <a:lstStyle/>
                    <a:p>
                      <a:r>
                        <a:rPr lang="en-US" sz="1800"/>
                        <a:t>8</a:t>
                      </a:r>
                    </a:p>
                  </a:txBody>
                  <a:tcPr/>
                </a:tc>
                <a:extLst>
                  <a:ext uri="{0D108BD9-81ED-4DB2-BD59-A6C34878D82A}">
                    <a16:rowId xmlns:a16="http://schemas.microsoft.com/office/drawing/2014/main" val="10002"/>
                  </a:ext>
                </a:extLst>
              </a:tr>
              <a:tr h="420170">
                <a:tc>
                  <a:txBody>
                    <a:bodyPr/>
                    <a:lstStyle/>
                    <a:p>
                      <a:r>
                        <a:rPr lang="en-US" sz="1800">
                          <a:solidFill>
                            <a:schemeClr val="tx1"/>
                          </a:solidFill>
                        </a:rPr>
                        <a:t>FIS 3</a:t>
                      </a:r>
                      <a:endParaRPr lang="en-US" sz="1800"/>
                    </a:p>
                  </a:txBody>
                  <a:tcPr/>
                </a:tc>
                <a:tc>
                  <a:txBody>
                    <a:bodyPr/>
                    <a:lstStyle/>
                    <a:p>
                      <a:r>
                        <a:rPr lang="en-US" sz="1800"/>
                        <a:t>ACFR submitted Timely</a:t>
                      </a:r>
                    </a:p>
                  </a:txBody>
                  <a:tcPr/>
                </a:tc>
                <a:tc>
                  <a:txBody>
                    <a:bodyPr/>
                    <a:lstStyle/>
                    <a:p>
                      <a:r>
                        <a:rPr lang="en-US" sz="1800"/>
                        <a:t>4</a:t>
                      </a:r>
                    </a:p>
                  </a:txBody>
                  <a:tcPr/>
                </a:tc>
                <a:extLst>
                  <a:ext uri="{0D108BD9-81ED-4DB2-BD59-A6C34878D82A}">
                    <a16:rowId xmlns:a16="http://schemas.microsoft.com/office/drawing/2014/main" val="10003"/>
                  </a:ext>
                </a:extLst>
              </a:tr>
              <a:tr h="420170">
                <a:tc>
                  <a:txBody>
                    <a:bodyPr/>
                    <a:lstStyle/>
                    <a:p>
                      <a:r>
                        <a:rPr lang="en-US" sz="1800">
                          <a:solidFill>
                            <a:schemeClr val="tx1"/>
                          </a:solidFill>
                        </a:rPr>
                        <a:t>FIS 4a</a:t>
                      </a:r>
                      <a:endParaRPr lang="en-US" sz="1800"/>
                    </a:p>
                  </a:txBody>
                  <a:tcPr/>
                </a:tc>
                <a:tc>
                  <a:txBody>
                    <a:bodyPr/>
                    <a:lstStyle/>
                    <a:p>
                      <a:r>
                        <a:rPr lang="en-US" sz="1800"/>
                        <a:t>CAP Implemented</a:t>
                      </a:r>
                    </a:p>
                  </a:txBody>
                  <a:tcPr/>
                </a:tc>
                <a:tc>
                  <a:txBody>
                    <a:bodyPr/>
                    <a:lstStyle/>
                    <a:p>
                      <a:r>
                        <a:rPr lang="en-US" sz="1800"/>
                        <a:t>4</a:t>
                      </a:r>
                    </a:p>
                  </a:txBody>
                  <a:tcPr/>
                </a:tc>
                <a:extLst>
                  <a:ext uri="{0D108BD9-81ED-4DB2-BD59-A6C34878D82A}">
                    <a16:rowId xmlns:a16="http://schemas.microsoft.com/office/drawing/2014/main" val="10004"/>
                  </a:ext>
                </a:extLst>
              </a:tr>
              <a:tr h="420170">
                <a:tc>
                  <a:txBody>
                    <a:bodyPr/>
                    <a:lstStyle/>
                    <a:p>
                      <a:r>
                        <a:rPr lang="en-US" sz="1800">
                          <a:solidFill>
                            <a:schemeClr val="tx1"/>
                          </a:solidFill>
                        </a:rPr>
                        <a:t>FIS 4b</a:t>
                      </a:r>
                      <a:endParaRPr lang="en-US" sz="1800"/>
                    </a:p>
                  </a:txBody>
                  <a:tcPr/>
                </a:tc>
                <a:tc>
                  <a:txBody>
                    <a:bodyPr/>
                    <a:lstStyle/>
                    <a:p>
                      <a:r>
                        <a:rPr lang="en-US" sz="1800"/>
                        <a:t>No repeat findings</a:t>
                      </a:r>
                    </a:p>
                  </a:txBody>
                  <a:tcPr/>
                </a:tc>
                <a:tc>
                  <a:txBody>
                    <a:bodyPr/>
                    <a:lstStyle/>
                    <a:p>
                      <a:r>
                        <a:rPr lang="en-US" sz="1800"/>
                        <a:t>4</a:t>
                      </a:r>
                    </a:p>
                  </a:txBody>
                  <a:tcPr/>
                </a:tc>
                <a:extLst>
                  <a:ext uri="{0D108BD9-81ED-4DB2-BD59-A6C34878D82A}">
                    <a16:rowId xmlns:a16="http://schemas.microsoft.com/office/drawing/2014/main" val="10005"/>
                  </a:ext>
                </a:extLst>
              </a:tr>
              <a:tr h="420170">
                <a:tc>
                  <a:txBody>
                    <a:bodyPr/>
                    <a:lstStyle/>
                    <a:p>
                      <a:r>
                        <a:rPr lang="en-US" sz="1800">
                          <a:solidFill>
                            <a:schemeClr val="tx1"/>
                          </a:solidFill>
                        </a:rPr>
                        <a:t>FIS 4c</a:t>
                      </a:r>
                      <a:endParaRPr lang="en-US" sz="1800"/>
                    </a:p>
                  </a:txBody>
                  <a:tcPr/>
                </a:tc>
                <a:tc>
                  <a:txBody>
                    <a:bodyPr/>
                    <a:lstStyle/>
                    <a:p>
                      <a:r>
                        <a:rPr lang="en-US" sz="1800"/>
                        <a:t>No material weakness</a:t>
                      </a:r>
                    </a:p>
                  </a:txBody>
                  <a:tcPr/>
                </a:tc>
                <a:tc>
                  <a:txBody>
                    <a:bodyPr/>
                    <a:lstStyle/>
                    <a:p>
                      <a:r>
                        <a:rPr lang="en-US" sz="1800"/>
                        <a:t>4</a:t>
                      </a:r>
                    </a:p>
                  </a:txBody>
                  <a:tcPr/>
                </a:tc>
                <a:extLst>
                  <a:ext uri="{0D108BD9-81ED-4DB2-BD59-A6C34878D82A}">
                    <a16:rowId xmlns:a16="http://schemas.microsoft.com/office/drawing/2014/main" val="10006"/>
                  </a:ext>
                </a:extLst>
              </a:tr>
              <a:tr h="420170">
                <a:tc>
                  <a:txBody>
                    <a:bodyPr/>
                    <a:lstStyle/>
                    <a:p>
                      <a:r>
                        <a:rPr lang="en-US" sz="1800">
                          <a:solidFill>
                            <a:schemeClr val="tx1"/>
                          </a:solidFill>
                        </a:rPr>
                        <a:t>FIS 4d</a:t>
                      </a:r>
                      <a:endParaRPr lang="en-US" sz="1800"/>
                    </a:p>
                  </a:txBody>
                  <a:tcPr/>
                </a:tc>
                <a:tc>
                  <a:txBody>
                    <a:bodyPr/>
                    <a:lstStyle/>
                    <a:p>
                      <a:r>
                        <a:rPr lang="en-US" sz="1800"/>
                        <a:t>No over</a:t>
                      </a:r>
                      <a:r>
                        <a:rPr lang="en-US" sz="1800" baseline="0"/>
                        <a:t> expenditures</a:t>
                      </a:r>
                      <a:endParaRPr lang="en-US" sz="1800"/>
                    </a:p>
                  </a:txBody>
                  <a:tcPr/>
                </a:tc>
                <a:tc>
                  <a:txBody>
                    <a:bodyPr/>
                    <a:lstStyle/>
                    <a:p>
                      <a:r>
                        <a:rPr lang="en-US" sz="1800"/>
                        <a:t>4</a:t>
                      </a:r>
                    </a:p>
                  </a:txBody>
                  <a:tcPr/>
                </a:tc>
                <a:extLst>
                  <a:ext uri="{0D108BD9-81ED-4DB2-BD59-A6C34878D82A}">
                    <a16:rowId xmlns:a16="http://schemas.microsoft.com/office/drawing/2014/main" val="10007"/>
                  </a:ext>
                </a:extLst>
              </a:tr>
              <a:tr h="420170">
                <a:tc>
                  <a:txBody>
                    <a:bodyPr/>
                    <a:lstStyle/>
                    <a:p>
                      <a:r>
                        <a:rPr lang="en-US" sz="1800">
                          <a:solidFill>
                            <a:schemeClr val="tx1"/>
                          </a:solidFill>
                        </a:rPr>
                        <a:t>FIS</a:t>
                      </a:r>
                      <a:r>
                        <a:rPr lang="en-US" sz="1800" baseline="0">
                          <a:solidFill>
                            <a:schemeClr val="tx1"/>
                          </a:solidFill>
                        </a:rPr>
                        <a:t> 5a</a:t>
                      </a:r>
                      <a:endParaRPr lang="en-US" sz="1800"/>
                    </a:p>
                  </a:txBody>
                  <a:tcPr/>
                </a:tc>
                <a:tc>
                  <a:txBody>
                    <a:bodyPr/>
                    <a:lstStyle/>
                    <a:p>
                      <a:r>
                        <a:rPr lang="en-US" sz="1800"/>
                        <a:t>Grant submitted by due dates</a:t>
                      </a:r>
                    </a:p>
                  </a:txBody>
                  <a:tcPr/>
                </a:tc>
                <a:tc>
                  <a:txBody>
                    <a:bodyPr/>
                    <a:lstStyle/>
                    <a:p>
                      <a:r>
                        <a:rPr lang="en-US" sz="1800"/>
                        <a:t>2</a:t>
                      </a:r>
                    </a:p>
                  </a:txBody>
                  <a:tcPr/>
                </a:tc>
                <a:extLst>
                  <a:ext uri="{0D108BD9-81ED-4DB2-BD59-A6C34878D82A}">
                    <a16:rowId xmlns:a16="http://schemas.microsoft.com/office/drawing/2014/main" val="10008"/>
                  </a:ext>
                </a:extLst>
              </a:tr>
              <a:tr h="576854">
                <a:tc>
                  <a:txBody>
                    <a:bodyPr/>
                    <a:lstStyle/>
                    <a:p>
                      <a:r>
                        <a:rPr lang="en-US" sz="1800">
                          <a:solidFill>
                            <a:schemeClr val="tx1"/>
                          </a:solidFill>
                        </a:rPr>
                        <a:t>FIS 5b</a:t>
                      </a:r>
                      <a:endParaRPr lang="en-US" sz="1800"/>
                    </a:p>
                  </a:txBody>
                  <a:tcPr/>
                </a:tc>
                <a:tc>
                  <a:txBody>
                    <a:bodyPr/>
                    <a:lstStyle/>
                    <a:p>
                      <a:r>
                        <a:rPr lang="en-US" sz="1800"/>
                        <a:t>Grants spent as budgeted, modifications over 10% approved</a:t>
                      </a:r>
                    </a:p>
                  </a:txBody>
                  <a:tcPr/>
                </a:tc>
                <a:tc>
                  <a:txBody>
                    <a:bodyPr/>
                    <a:lstStyle/>
                    <a:p>
                      <a:r>
                        <a:rPr lang="en-US" sz="1800" dirty="0"/>
                        <a:t>2</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39696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132A-6AB8-4D42-8106-497FA10BD409}"/>
              </a:ext>
            </a:extLst>
          </p:cNvPr>
          <p:cNvSpPr>
            <a:spLocks noGrp="1"/>
          </p:cNvSpPr>
          <p:nvPr>
            <p:ph type="title"/>
          </p:nvPr>
        </p:nvSpPr>
        <p:spPr>
          <a:xfrm>
            <a:off x="1268688" y="120615"/>
            <a:ext cx="10059319" cy="975230"/>
          </a:xfrm>
        </p:spPr>
        <p:txBody>
          <a:bodyPr>
            <a:normAutofit fontScale="90000"/>
          </a:bodyPr>
          <a:lstStyle/>
          <a:p>
            <a:pPr algn="l"/>
            <a:r>
              <a:rPr lang="en-US" sz="3800" dirty="0"/>
              <a:t>Fiscal Indicator Points</a:t>
            </a:r>
            <a:br>
              <a:rPr lang="en-US" sz="3800" dirty="0"/>
            </a:br>
            <a:r>
              <a:rPr lang="en-US" sz="3800" dirty="0"/>
              <a:t>There are 15 Indicator Points Assigned </a:t>
            </a:r>
            <a:r>
              <a:rPr lang="en-US" sz="2700" dirty="0"/>
              <a:t>(2 of 4)</a:t>
            </a:r>
          </a:p>
        </p:txBody>
      </p:sp>
      <p:sp>
        <p:nvSpPr>
          <p:cNvPr id="4" name="Slide Number Placeholder 3">
            <a:extLst>
              <a:ext uri="{FF2B5EF4-FFF2-40B4-BE49-F238E27FC236}">
                <a16:creationId xmlns:a16="http://schemas.microsoft.com/office/drawing/2014/main" id="{6EEB84D5-66AA-4BA3-9F1E-086BD9CC981D}"/>
              </a:ext>
            </a:extLst>
          </p:cNvPr>
          <p:cNvSpPr>
            <a:spLocks noGrp="1"/>
          </p:cNvSpPr>
          <p:nvPr>
            <p:ph type="sldNum" sz="quarter" idx="12"/>
          </p:nvPr>
        </p:nvSpPr>
        <p:spPr/>
        <p:txBody>
          <a:bodyPr/>
          <a:lstStyle/>
          <a:p>
            <a:fld id="{088AB7C0-D845-446F-B84E-DDA1CA93B832}" type="slidenum">
              <a:rPr lang="en-US" smtClean="0"/>
              <a:t>18</a:t>
            </a:fld>
            <a:endParaRPr lang="en-US"/>
          </a:p>
        </p:txBody>
      </p:sp>
      <p:graphicFrame>
        <p:nvGraphicFramePr>
          <p:cNvPr id="5" name="Table 4">
            <a:extLst>
              <a:ext uri="{FF2B5EF4-FFF2-40B4-BE49-F238E27FC236}">
                <a16:creationId xmlns:a16="http://schemas.microsoft.com/office/drawing/2014/main" id="{D02D29BF-42F5-422A-BB9C-29AD83F561E6}"/>
              </a:ext>
            </a:extLst>
          </p:cNvPr>
          <p:cNvGraphicFramePr>
            <a:graphicFrameLocks noGrp="1"/>
          </p:cNvGraphicFramePr>
          <p:nvPr>
            <p:extLst>
              <p:ext uri="{D42A27DB-BD31-4B8C-83A1-F6EECF244321}">
                <p14:modId xmlns:p14="http://schemas.microsoft.com/office/powerpoint/2010/main" val="368328957"/>
              </p:ext>
            </p:extLst>
          </p:nvPr>
        </p:nvGraphicFramePr>
        <p:xfrm>
          <a:off x="1066341" y="1334168"/>
          <a:ext cx="10059318" cy="4663440"/>
        </p:xfrm>
        <a:graphic>
          <a:graphicData uri="http://schemas.openxmlformats.org/drawingml/2006/table">
            <a:tbl>
              <a:tblPr firstRow="1" bandRow="1">
                <a:tableStyleId>{5C22544A-7EE6-4342-B048-85BDC9FD1C3A}</a:tableStyleId>
              </a:tblPr>
              <a:tblGrid>
                <a:gridCol w="1812326">
                  <a:extLst>
                    <a:ext uri="{9D8B030D-6E8A-4147-A177-3AD203B41FA5}">
                      <a16:colId xmlns:a16="http://schemas.microsoft.com/office/drawing/2014/main" val="20000"/>
                    </a:ext>
                  </a:extLst>
                </a:gridCol>
                <a:gridCol w="7094606">
                  <a:extLst>
                    <a:ext uri="{9D8B030D-6E8A-4147-A177-3AD203B41FA5}">
                      <a16:colId xmlns:a16="http://schemas.microsoft.com/office/drawing/2014/main" val="20001"/>
                    </a:ext>
                  </a:extLst>
                </a:gridCol>
                <a:gridCol w="1152386">
                  <a:extLst>
                    <a:ext uri="{9D8B030D-6E8A-4147-A177-3AD203B41FA5}">
                      <a16:colId xmlns:a16="http://schemas.microsoft.com/office/drawing/2014/main" val="20002"/>
                    </a:ext>
                  </a:extLst>
                </a:gridCol>
              </a:tblGrid>
              <a:tr h="548640">
                <a:tc>
                  <a:txBody>
                    <a:bodyPr/>
                    <a:lstStyle/>
                    <a:p>
                      <a:r>
                        <a:rPr lang="en-US" sz="1800">
                          <a:solidFill>
                            <a:schemeClr val="tx1"/>
                          </a:solidFill>
                        </a:rPr>
                        <a:t>Fiscal</a:t>
                      </a:r>
                      <a:r>
                        <a:rPr lang="en-US" sz="1800" baseline="0">
                          <a:solidFill>
                            <a:schemeClr val="tx1"/>
                          </a:solidFill>
                        </a:rPr>
                        <a:t> Indicator (FIS) Number</a:t>
                      </a:r>
                      <a:endParaRPr lang="en-US" sz="1800">
                        <a:solidFill>
                          <a:schemeClr val="tx1"/>
                        </a:solidFill>
                      </a:endParaRPr>
                    </a:p>
                  </a:txBody>
                  <a:tcPr>
                    <a:solidFill>
                      <a:schemeClr val="bg2"/>
                    </a:solidFill>
                  </a:tcPr>
                </a:tc>
                <a:tc>
                  <a:txBody>
                    <a:bodyPr/>
                    <a:lstStyle/>
                    <a:p>
                      <a:r>
                        <a:rPr lang="en-US">
                          <a:solidFill>
                            <a:schemeClr val="tx1"/>
                          </a:solidFill>
                        </a:rPr>
                        <a:t>Indicator</a:t>
                      </a:r>
                      <a:r>
                        <a:rPr lang="en-US" baseline="0">
                          <a:solidFill>
                            <a:schemeClr val="tx1"/>
                          </a:solidFill>
                        </a:rPr>
                        <a:t> Heading</a:t>
                      </a:r>
                      <a:endParaRPr lang="en-US">
                        <a:solidFill>
                          <a:schemeClr val="tx1"/>
                        </a:solidFill>
                      </a:endParaRPr>
                    </a:p>
                  </a:txBody>
                  <a:tcPr>
                    <a:solidFill>
                      <a:schemeClr val="bg2"/>
                    </a:solidFill>
                  </a:tcPr>
                </a:tc>
                <a:tc>
                  <a:txBody>
                    <a:bodyPr/>
                    <a:lstStyle/>
                    <a:p>
                      <a:r>
                        <a:rPr lang="en-US">
                          <a:solidFill>
                            <a:schemeClr val="tx1"/>
                          </a:solidFill>
                        </a:rPr>
                        <a:t>NJQSAC</a:t>
                      </a:r>
                      <a:r>
                        <a:rPr lang="en-US" baseline="0">
                          <a:solidFill>
                            <a:schemeClr val="tx1"/>
                          </a:solidFill>
                        </a:rPr>
                        <a:t> points</a:t>
                      </a:r>
                      <a:endParaRPr lang="en-US">
                        <a:solidFill>
                          <a:schemeClr val="tx1"/>
                        </a:solidFill>
                      </a:endParaRPr>
                    </a:p>
                  </a:txBody>
                  <a:tcPr>
                    <a:solidFill>
                      <a:schemeClr val="bg2"/>
                    </a:solidFill>
                  </a:tcPr>
                </a:tc>
                <a:extLst>
                  <a:ext uri="{0D108BD9-81ED-4DB2-BD59-A6C34878D82A}">
                    <a16:rowId xmlns:a16="http://schemas.microsoft.com/office/drawing/2014/main" val="10000"/>
                  </a:ext>
                </a:extLst>
              </a:tr>
              <a:tr h="548640">
                <a:tc>
                  <a:txBody>
                    <a:bodyPr/>
                    <a:lstStyle/>
                    <a:p>
                      <a:r>
                        <a:rPr lang="en-US">
                          <a:solidFill>
                            <a:schemeClr val="tx1"/>
                          </a:solidFill>
                        </a:rPr>
                        <a:t>FIS 5c</a:t>
                      </a:r>
                    </a:p>
                  </a:txBody>
                  <a:tcPr/>
                </a:tc>
                <a:tc>
                  <a:txBody>
                    <a:bodyPr/>
                    <a:lstStyle/>
                    <a:p>
                      <a:r>
                        <a:rPr lang="en-US"/>
                        <a:t>Nonpublic Schools are advised of all grant opportunities</a:t>
                      </a:r>
                    </a:p>
                  </a:txBody>
                  <a:tcPr/>
                </a:tc>
                <a:tc>
                  <a:txBody>
                    <a:bodyPr/>
                    <a:lstStyle/>
                    <a:p>
                      <a:r>
                        <a:rPr lang="en-US"/>
                        <a:t>2</a:t>
                      </a:r>
                    </a:p>
                  </a:txBody>
                  <a:tcPr/>
                </a:tc>
                <a:extLst>
                  <a:ext uri="{0D108BD9-81ED-4DB2-BD59-A6C34878D82A}">
                    <a16:rowId xmlns:a16="http://schemas.microsoft.com/office/drawing/2014/main" val="10001"/>
                  </a:ext>
                </a:extLst>
              </a:tr>
              <a:tr h="548640">
                <a:tc>
                  <a:txBody>
                    <a:bodyPr/>
                    <a:lstStyle/>
                    <a:p>
                      <a:r>
                        <a:rPr lang="en-US">
                          <a:solidFill>
                            <a:schemeClr val="tx1"/>
                          </a:solidFill>
                        </a:rPr>
                        <a:t>FIS 5d</a:t>
                      </a:r>
                    </a:p>
                  </a:txBody>
                  <a:tcPr/>
                </a:tc>
                <a:tc>
                  <a:txBody>
                    <a:bodyPr/>
                    <a:lstStyle/>
                    <a:p>
                      <a:r>
                        <a:rPr lang="en-US"/>
                        <a:t>Federally funded salaries are approved by the district board of education</a:t>
                      </a:r>
                    </a:p>
                  </a:txBody>
                  <a:tcPr/>
                </a:tc>
                <a:tc>
                  <a:txBody>
                    <a:bodyPr/>
                    <a:lstStyle/>
                    <a:p>
                      <a:r>
                        <a:rPr lang="en-US"/>
                        <a:t>2</a:t>
                      </a:r>
                    </a:p>
                  </a:txBody>
                  <a:tcPr/>
                </a:tc>
                <a:extLst>
                  <a:ext uri="{0D108BD9-81ED-4DB2-BD59-A6C34878D82A}">
                    <a16:rowId xmlns:a16="http://schemas.microsoft.com/office/drawing/2014/main" val="10002"/>
                  </a:ext>
                </a:extLst>
              </a:tr>
              <a:tr h="548640">
                <a:tc>
                  <a:txBody>
                    <a:bodyPr/>
                    <a:lstStyle/>
                    <a:p>
                      <a:r>
                        <a:rPr lang="en-US">
                          <a:solidFill>
                            <a:schemeClr val="tx1"/>
                          </a:solidFill>
                        </a:rPr>
                        <a:t>FIS 6a</a:t>
                      </a:r>
                    </a:p>
                  </a:txBody>
                  <a:tcPr/>
                </a:tc>
                <a:tc>
                  <a:txBody>
                    <a:bodyPr/>
                    <a:lstStyle/>
                    <a:p>
                      <a:r>
                        <a:rPr lang="en-US"/>
                        <a:t>Capital</a:t>
                      </a:r>
                      <a:r>
                        <a:rPr lang="en-US" baseline="0"/>
                        <a:t> Projects are accounted for separately in Fund 30</a:t>
                      </a:r>
                      <a:endParaRPr lang="en-US"/>
                    </a:p>
                  </a:txBody>
                  <a:tcPr/>
                </a:tc>
                <a:tc>
                  <a:txBody>
                    <a:bodyPr/>
                    <a:lstStyle/>
                    <a:p>
                      <a:r>
                        <a:rPr lang="en-US"/>
                        <a:t>4</a:t>
                      </a:r>
                    </a:p>
                  </a:txBody>
                  <a:tcPr/>
                </a:tc>
                <a:extLst>
                  <a:ext uri="{0D108BD9-81ED-4DB2-BD59-A6C34878D82A}">
                    <a16:rowId xmlns:a16="http://schemas.microsoft.com/office/drawing/2014/main" val="10003"/>
                  </a:ext>
                </a:extLst>
              </a:tr>
              <a:tr h="548640">
                <a:tc>
                  <a:txBody>
                    <a:bodyPr/>
                    <a:lstStyle/>
                    <a:p>
                      <a:r>
                        <a:rPr lang="en-US">
                          <a:solidFill>
                            <a:schemeClr val="tx1"/>
                          </a:solidFill>
                        </a:rPr>
                        <a:t>FIS 6b</a:t>
                      </a:r>
                      <a:endParaRPr lang="en-US"/>
                    </a:p>
                  </a:txBody>
                  <a:tcPr/>
                </a:tc>
                <a:tc>
                  <a:txBody>
                    <a:bodyPr/>
                    <a:lstStyle/>
                    <a:p>
                      <a:r>
                        <a:rPr lang="en-US"/>
                        <a:t>Capital Projects</a:t>
                      </a:r>
                      <a:r>
                        <a:rPr lang="en-US" baseline="0"/>
                        <a:t> contain sufficient funds</a:t>
                      </a:r>
                      <a:endParaRPr lang="en-US"/>
                    </a:p>
                  </a:txBody>
                  <a:tcPr/>
                </a:tc>
                <a:tc>
                  <a:txBody>
                    <a:bodyPr/>
                    <a:lstStyle/>
                    <a:p>
                      <a:r>
                        <a:rPr lang="en-US"/>
                        <a:t>4</a:t>
                      </a:r>
                    </a:p>
                  </a:txBody>
                  <a:tcPr/>
                </a:tc>
                <a:extLst>
                  <a:ext uri="{0D108BD9-81ED-4DB2-BD59-A6C34878D82A}">
                    <a16:rowId xmlns:a16="http://schemas.microsoft.com/office/drawing/2014/main" val="10004"/>
                  </a:ext>
                </a:extLst>
              </a:tr>
              <a:tr h="548640">
                <a:tc>
                  <a:txBody>
                    <a:bodyPr/>
                    <a:lstStyle/>
                    <a:p>
                      <a:r>
                        <a:rPr lang="en-US">
                          <a:solidFill>
                            <a:schemeClr val="tx1"/>
                          </a:solidFill>
                        </a:rPr>
                        <a:t>FIS 6c</a:t>
                      </a:r>
                      <a:endParaRPr lang="en-US"/>
                    </a:p>
                  </a:txBody>
                  <a:tcPr/>
                </a:tc>
                <a:tc>
                  <a:txBody>
                    <a:bodyPr/>
                    <a:lstStyle/>
                    <a:p>
                      <a:r>
                        <a:rPr lang="en-US"/>
                        <a:t>Capital Projects, if additional funds needed, appropriate approvals granted</a:t>
                      </a:r>
                    </a:p>
                  </a:txBody>
                  <a:tcPr/>
                </a:tc>
                <a:tc>
                  <a:txBody>
                    <a:bodyPr/>
                    <a:lstStyle/>
                    <a:p>
                      <a:r>
                        <a:rPr lang="en-US"/>
                        <a:t>4</a:t>
                      </a:r>
                    </a:p>
                  </a:txBody>
                  <a:tcPr/>
                </a:tc>
                <a:extLst>
                  <a:ext uri="{0D108BD9-81ED-4DB2-BD59-A6C34878D82A}">
                    <a16:rowId xmlns:a16="http://schemas.microsoft.com/office/drawing/2014/main" val="10005"/>
                  </a:ext>
                </a:extLst>
              </a:tr>
              <a:tr h="548640">
                <a:tc>
                  <a:txBody>
                    <a:bodyPr/>
                    <a:lstStyle/>
                    <a:p>
                      <a:r>
                        <a:rPr lang="en-US">
                          <a:solidFill>
                            <a:schemeClr val="tx1"/>
                          </a:solidFill>
                        </a:rPr>
                        <a:t>FIS 6d</a:t>
                      </a:r>
                      <a:endParaRPr lang="en-US"/>
                    </a:p>
                  </a:txBody>
                  <a:tcPr/>
                </a:tc>
                <a:tc>
                  <a:txBody>
                    <a:bodyPr/>
                    <a:lstStyle/>
                    <a:p>
                      <a:r>
                        <a:rPr lang="en-US"/>
                        <a:t>Capital Projects are closed out properly, interest transferred</a:t>
                      </a:r>
                    </a:p>
                  </a:txBody>
                  <a:tcPr/>
                </a:tc>
                <a:tc>
                  <a:txBody>
                    <a:bodyPr/>
                    <a:lstStyle/>
                    <a:p>
                      <a:r>
                        <a:rPr lang="en-US"/>
                        <a:t>4</a:t>
                      </a:r>
                    </a:p>
                  </a:txBody>
                  <a:tcPr>
                    <a:lnB w="12700">
                      <a:solidFill>
                        <a:schemeClr val="tx1"/>
                      </a:solidFill>
                    </a:lnB>
                  </a:tcPr>
                </a:tc>
                <a:extLst>
                  <a:ext uri="{0D108BD9-81ED-4DB2-BD59-A6C34878D82A}">
                    <a16:rowId xmlns:a16="http://schemas.microsoft.com/office/drawing/2014/main" val="10006"/>
                  </a:ext>
                </a:extLst>
              </a:tr>
              <a:tr h="548640">
                <a:tc>
                  <a:txBody>
                    <a:bodyPr/>
                    <a:lstStyle/>
                    <a:p>
                      <a:r>
                        <a:rPr lang="en-US">
                          <a:solidFill>
                            <a:schemeClr val="tx1"/>
                          </a:solidFill>
                        </a:rPr>
                        <a:t>FIS 7</a:t>
                      </a:r>
                      <a:endParaRPr lang="en-US"/>
                    </a:p>
                  </a:txBody>
                  <a:tcPr/>
                </a:tc>
                <a:tc>
                  <a:txBody>
                    <a:bodyPr/>
                    <a:lstStyle/>
                    <a:p>
                      <a:r>
                        <a:rPr lang="en-US"/>
                        <a:t>Capital Projects are consistent with the LRFP</a:t>
                      </a:r>
                    </a:p>
                  </a:txBody>
                  <a:tcPr>
                    <a:lnR w="12700">
                      <a:solidFill>
                        <a:schemeClr val="tx1"/>
                      </a:solidFill>
                    </a:lnR>
                  </a:tcPr>
                </a:tc>
                <a:tc>
                  <a:txBody>
                    <a:bodyPr/>
                    <a:lstStyle/>
                    <a:p>
                      <a:r>
                        <a:rPr lang="en-US"/>
                        <a:t>2</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97281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132A-6AB8-4D42-8106-497FA10BD409}"/>
              </a:ext>
            </a:extLst>
          </p:cNvPr>
          <p:cNvSpPr>
            <a:spLocks noGrp="1"/>
          </p:cNvSpPr>
          <p:nvPr>
            <p:ph type="title"/>
          </p:nvPr>
        </p:nvSpPr>
        <p:spPr>
          <a:xfrm>
            <a:off x="1268689" y="120885"/>
            <a:ext cx="11995864" cy="975230"/>
          </a:xfrm>
        </p:spPr>
        <p:txBody>
          <a:bodyPr>
            <a:normAutofit fontScale="90000"/>
          </a:bodyPr>
          <a:lstStyle/>
          <a:p>
            <a:pPr algn="l"/>
            <a:r>
              <a:rPr lang="en-US" sz="3800" dirty="0"/>
              <a:t>Fiscal Indicator Points</a:t>
            </a:r>
            <a:br>
              <a:rPr lang="en-US" sz="3800" dirty="0"/>
            </a:br>
            <a:r>
              <a:rPr lang="en-US" sz="3800" dirty="0"/>
              <a:t>There are 15 Indicator Points Assigned</a:t>
            </a:r>
            <a:r>
              <a:rPr lang="en-US" sz="3600" dirty="0"/>
              <a:t> </a:t>
            </a:r>
            <a:r>
              <a:rPr lang="en-US" sz="2700" dirty="0"/>
              <a:t>(3 of 4)</a:t>
            </a:r>
          </a:p>
        </p:txBody>
      </p:sp>
      <p:sp>
        <p:nvSpPr>
          <p:cNvPr id="5" name="Slide Number Placeholder 4">
            <a:extLst>
              <a:ext uri="{FF2B5EF4-FFF2-40B4-BE49-F238E27FC236}">
                <a16:creationId xmlns:a16="http://schemas.microsoft.com/office/drawing/2014/main" id="{2314DF86-DADD-491B-AC67-E18527271FF4}"/>
              </a:ext>
            </a:extLst>
          </p:cNvPr>
          <p:cNvSpPr>
            <a:spLocks noGrp="1"/>
          </p:cNvSpPr>
          <p:nvPr>
            <p:ph type="sldNum" sz="quarter" idx="12"/>
          </p:nvPr>
        </p:nvSpPr>
        <p:spPr/>
        <p:txBody>
          <a:bodyPr/>
          <a:lstStyle/>
          <a:p>
            <a:fld id="{088AB7C0-D845-446F-B84E-DDA1CA93B832}" type="slidenum">
              <a:rPr lang="en-US" smtClean="0"/>
              <a:t>19</a:t>
            </a:fld>
            <a:endParaRPr lang="en-US"/>
          </a:p>
        </p:txBody>
      </p:sp>
      <p:graphicFrame>
        <p:nvGraphicFramePr>
          <p:cNvPr id="4" name="Table 3">
            <a:extLst>
              <a:ext uri="{FF2B5EF4-FFF2-40B4-BE49-F238E27FC236}">
                <a16:creationId xmlns:a16="http://schemas.microsoft.com/office/drawing/2014/main" id="{17852DCE-734F-407E-BE0E-548548407E8B}"/>
              </a:ext>
            </a:extLst>
          </p:cNvPr>
          <p:cNvGraphicFramePr>
            <a:graphicFrameLocks noGrp="1"/>
          </p:cNvGraphicFramePr>
          <p:nvPr>
            <p:extLst>
              <p:ext uri="{D42A27DB-BD31-4B8C-83A1-F6EECF244321}">
                <p14:modId xmlns:p14="http://schemas.microsoft.com/office/powerpoint/2010/main" val="3841222172"/>
              </p:ext>
            </p:extLst>
          </p:nvPr>
        </p:nvGraphicFramePr>
        <p:xfrm>
          <a:off x="1066800" y="1344936"/>
          <a:ext cx="10058400" cy="4663440"/>
        </p:xfrm>
        <a:graphic>
          <a:graphicData uri="http://schemas.openxmlformats.org/drawingml/2006/table">
            <a:tbl>
              <a:tblPr firstRow="1" bandRow="1">
                <a:tableStyleId>{5C22544A-7EE6-4342-B048-85BDC9FD1C3A}</a:tableStyleId>
              </a:tblPr>
              <a:tblGrid>
                <a:gridCol w="1868311">
                  <a:extLst>
                    <a:ext uri="{9D8B030D-6E8A-4147-A177-3AD203B41FA5}">
                      <a16:colId xmlns:a16="http://schemas.microsoft.com/office/drawing/2014/main" val="20000"/>
                    </a:ext>
                  </a:extLst>
                </a:gridCol>
                <a:gridCol w="7010400">
                  <a:extLst>
                    <a:ext uri="{9D8B030D-6E8A-4147-A177-3AD203B41FA5}">
                      <a16:colId xmlns:a16="http://schemas.microsoft.com/office/drawing/2014/main" val="20001"/>
                    </a:ext>
                  </a:extLst>
                </a:gridCol>
                <a:gridCol w="1179689">
                  <a:extLst>
                    <a:ext uri="{9D8B030D-6E8A-4147-A177-3AD203B41FA5}">
                      <a16:colId xmlns:a16="http://schemas.microsoft.com/office/drawing/2014/main" val="20002"/>
                    </a:ext>
                  </a:extLst>
                </a:gridCol>
              </a:tblGrid>
              <a:tr h="843388">
                <a:tc>
                  <a:txBody>
                    <a:bodyPr/>
                    <a:lstStyle/>
                    <a:p>
                      <a:r>
                        <a:rPr lang="en-US" sz="1800">
                          <a:solidFill>
                            <a:schemeClr val="tx1"/>
                          </a:solidFill>
                        </a:rPr>
                        <a:t>Fiscal</a:t>
                      </a:r>
                      <a:r>
                        <a:rPr lang="en-US" sz="1800" baseline="0">
                          <a:solidFill>
                            <a:schemeClr val="tx1"/>
                          </a:solidFill>
                        </a:rPr>
                        <a:t> Indicator (FIS) Number</a:t>
                      </a:r>
                      <a:endParaRPr lang="en-US" sz="1800">
                        <a:solidFill>
                          <a:schemeClr val="tx1"/>
                        </a:solidFill>
                      </a:endParaRPr>
                    </a:p>
                  </a:txBody>
                  <a:tcPr>
                    <a:solidFill>
                      <a:schemeClr val="bg2"/>
                    </a:solidFill>
                  </a:tcPr>
                </a:tc>
                <a:tc>
                  <a:txBody>
                    <a:bodyPr/>
                    <a:lstStyle/>
                    <a:p>
                      <a:r>
                        <a:rPr lang="en-US" sz="1800">
                          <a:solidFill>
                            <a:schemeClr val="tx1"/>
                          </a:solidFill>
                        </a:rPr>
                        <a:t>Indicator</a:t>
                      </a:r>
                      <a:r>
                        <a:rPr lang="en-US" sz="1800" baseline="0">
                          <a:solidFill>
                            <a:schemeClr val="tx1"/>
                          </a:solidFill>
                        </a:rPr>
                        <a:t> Heading</a:t>
                      </a:r>
                      <a:endParaRPr lang="en-US" sz="1800">
                        <a:solidFill>
                          <a:schemeClr val="tx1"/>
                        </a:solidFill>
                      </a:endParaRPr>
                    </a:p>
                  </a:txBody>
                  <a:tcPr>
                    <a:solidFill>
                      <a:schemeClr val="bg2"/>
                    </a:solidFill>
                  </a:tcPr>
                </a:tc>
                <a:tc>
                  <a:txBody>
                    <a:bodyPr/>
                    <a:lstStyle/>
                    <a:p>
                      <a:r>
                        <a:rPr lang="en-US" sz="1800">
                          <a:solidFill>
                            <a:schemeClr val="tx1"/>
                          </a:solidFill>
                        </a:rPr>
                        <a:t>NJQSAC</a:t>
                      </a:r>
                      <a:r>
                        <a:rPr lang="en-US" sz="1800" baseline="0">
                          <a:solidFill>
                            <a:schemeClr val="tx1"/>
                          </a:solidFill>
                        </a:rPr>
                        <a:t> points</a:t>
                      </a:r>
                      <a:endParaRPr lang="en-US" sz="1800">
                        <a:solidFill>
                          <a:schemeClr val="tx1"/>
                        </a:solidFill>
                      </a:endParaRPr>
                    </a:p>
                  </a:txBody>
                  <a:tcPr>
                    <a:solidFill>
                      <a:schemeClr val="bg2"/>
                    </a:solidFill>
                  </a:tcPr>
                </a:tc>
                <a:extLst>
                  <a:ext uri="{0D108BD9-81ED-4DB2-BD59-A6C34878D82A}">
                    <a16:rowId xmlns:a16="http://schemas.microsoft.com/office/drawing/2014/main" val="10000"/>
                  </a:ext>
                </a:extLst>
              </a:tr>
              <a:tr h="566984">
                <a:tc>
                  <a:txBody>
                    <a:bodyPr/>
                    <a:lstStyle/>
                    <a:p>
                      <a:r>
                        <a:rPr lang="en-US" sz="1800">
                          <a:solidFill>
                            <a:schemeClr val="tx1"/>
                          </a:solidFill>
                        </a:rPr>
                        <a:t>FIS 8</a:t>
                      </a:r>
                      <a:endParaRPr lang="en-US" sz="1800"/>
                    </a:p>
                  </a:txBody>
                  <a:tcPr/>
                </a:tc>
                <a:tc>
                  <a:txBody>
                    <a:bodyPr/>
                    <a:lstStyle/>
                    <a:p>
                      <a:r>
                        <a:rPr lang="en-US" sz="1800"/>
                        <a:t>District received County approval for emergent projects</a:t>
                      </a:r>
                    </a:p>
                  </a:txBody>
                  <a:tcPr/>
                </a:tc>
                <a:tc>
                  <a:txBody>
                    <a:bodyPr/>
                    <a:lstStyle/>
                    <a:p>
                      <a:r>
                        <a:rPr lang="en-US" sz="1800"/>
                        <a:t>2</a:t>
                      </a:r>
                    </a:p>
                  </a:txBody>
                  <a:tcPr/>
                </a:tc>
                <a:extLst>
                  <a:ext uri="{0D108BD9-81ED-4DB2-BD59-A6C34878D82A}">
                    <a16:rowId xmlns:a16="http://schemas.microsoft.com/office/drawing/2014/main" val="10001"/>
                  </a:ext>
                </a:extLst>
              </a:tr>
              <a:tr h="722904">
                <a:tc>
                  <a:txBody>
                    <a:bodyPr/>
                    <a:lstStyle/>
                    <a:p>
                      <a:r>
                        <a:rPr lang="en-US" sz="1800">
                          <a:solidFill>
                            <a:schemeClr val="tx1"/>
                          </a:solidFill>
                        </a:rPr>
                        <a:t>FIS 9a</a:t>
                      </a:r>
                    </a:p>
                  </a:txBody>
                  <a:tcPr/>
                </a:tc>
                <a:tc>
                  <a:txBody>
                    <a:bodyPr/>
                    <a:lstStyle/>
                    <a:p>
                      <a:r>
                        <a:rPr lang="en-US" sz="1800"/>
                        <a:t>Annual Facility</a:t>
                      </a:r>
                      <a:r>
                        <a:rPr lang="en-US" sz="1800" baseline="0"/>
                        <a:t> and Safety review were conducted</a:t>
                      </a:r>
                      <a:endParaRPr lang="en-US" sz="1800"/>
                    </a:p>
                  </a:txBody>
                  <a:tcPr/>
                </a:tc>
                <a:tc>
                  <a:txBody>
                    <a:bodyPr/>
                    <a:lstStyle/>
                    <a:p>
                      <a:r>
                        <a:rPr lang="en-US" sz="1800"/>
                        <a:t>5</a:t>
                      </a:r>
                    </a:p>
                  </a:txBody>
                  <a:tcPr/>
                </a:tc>
                <a:extLst>
                  <a:ext uri="{0D108BD9-81ED-4DB2-BD59-A6C34878D82A}">
                    <a16:rowId xmlns:a16="http://schemas.microsoft.com/office/drawing/2014/main" val="10002"/>
                  </a:ext>
                </a:extLst>
              </a:tr>
              <a:tr h="843388">
                <a:tc>
                  <a:txBody>
                    <a:bodyPr/>
                    <a:lstStyle/>
                    <a:p>
                      <a:r>
                        <a:rPr lang="en-US" sz="1800">
                          <a:solidFill>
                            <a:schemeClr val="tx1"/>
                          </a:solidFill>
                        </a:rPr>
                        <a:t>FIS 9b</a:t>
                      </a:r>
                      <a:endParaRPr lang="en-US" sz="1800"/>
                    </a:p>
                  </a:txBody>
                  <a:tcPr/>
                </a:tc>
                <a:tc>
                  <a:txBody>
                    <a:bodyPr/>
                    <a:lstStyle/>
                    <a:p>
                      <a:r>
                        <a:rPr lang="en-US" sz="1800"/>
                        <a:t>100% Compliance section of Annual Facility &amp; Safety Checklist is achieved</a:t>
                      </a:r>
                    </a:p>
                  </a:txBody>
                  <a:tcPr/>
                </a:tc>
                <a:tc>
                  <a:txBody>
                    <a:bodyPr/>
                    <a:lstStyle/>
                    <a:p>
                      <a:r>
                        <a:rPr lang="en-US" sz="1800"/>
                        <a:t>5</a:t>
                      </a:r>
                    </a:p>
                  </a:txBody>
                  <a:tcPr/>
                </a:tc>
                <a:extLst>
                  <a:ext uri="{0D108BD9-81ED-4DB2-BD59-A6C34878D82A}">
                    <a16:rowId xmlns:a16="http://schemas.microsoft.com/office/drawing/2014/main" val="10003"/>
                  </a:ext>
                </a:extLst>
              </a:tr>
              <a:tr h="843388">
                <a:tc>
                  <a:txBody>
                    <a:bodyPr/>
                    <a:lstStyle/>
                    <a:p>
                      <a:r>
                        <a:rPr lang="en-US" sz="1800">
                          <a:solidFill>
                            <a:schemeClr val="tx1"/>
                          </a:solidFill>
                        </a:rPr>
                        <a:t>FIS 9c</a:t>
                      </a:r>
                      <a:endParaRPr lang="en-US" sz="1800"/>
                    </a:p>
                  </a:txBody>
                  <a:tcPr/>
                </a:tc>
                <a:tc>
                  <a:txBody>
                    <a:bodyPr/>
                    <a:lstStyle/>
                    <a:p>
                      <a:r>
                        <a:rPr lang="en-US" sz="1800"/>
                        <a:t>80% Compliance section of Annual Facility &amp; Safety Checklist is achieved</a:t>
                      </a:r>
                    </a:p>
                  </a:txBody>
                  <a:tcPr/>
                </a:tc>
                <a:tc>
                  <a:txBody>
                    <a:bodyPr/>
                    <a:lstStyle/>
                    <a:p>
                      <a:r>
                        <a:rPr lang="en-US" sz="1800"/>
                        <a:t>2</a:t>
                      </a:r>
                    </a:p>
                  </a:txBody>
                  <a:tcPr/>
                </a:tc>
                <a:extLst>
                  <a:ext uri="{0D108BD9-81ED-4DB2-BD59-A6C34878D82A}">
                    <a16:rowId xmlns:a16="http://schemas.microsoft.com/office/drawing/2014/main" val="10004"/>
                  </a:ext>
                </a:extLst>
              </a:tr>
              <a:tr h="843388">
                <a:tc>
                  <a:txBody>
                    <a:bodyPr/>
                    <a:lstStyle/>
                    <a:p>
                      <a:r>
                        <a:rPr lang="en-US" sz="1800">
                          <a:solidFill>
                            <a:schemeClr val="tx1"/>
                          </a:solidFill>
                        </a:rPr>
                        <a:t>FIS 10</a:t>
                      </a:r>
                      <a:endParaRPr lang="en-US" sz="1800"/>
                    </a:p>
                  </a:txBody>
                  <a:tcPr/>
                </a:tc>
                <a:tc>
                  <a:txBody>
                    <a:bodyPr/>
                    <a:lstStyle/>
                    <a:p>
                      <a:r>
                        <a:rPr lang="en-US" sz="1800"/>
                        <a:t>Budget Calendar developed and shared with BOE and appropriate staff </a:t>
                      </a:r>
                    </a:p>
                  </a:txBody>
                  <a:tcPr/>
                </a:tc>
                <a:tc>
                  <a:txBody>
                    <a:bodyPr/>
                    <a:lstStyle/>
                    <a:p>
                      <a:r>
                        <a:rPr lang="en-US" sz="1800"/>
                        <a:t>6</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92184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0BF8-0DF5-438D-9F9A-A3FB21043615}"/>
              </a:ext>
            </a:extLst>
          </p:cNvPr>
          <p:cNvSpPr>
            <a:spLocks noGrp="1"/>
          </p:cNvSpPr>
          <p:nvPr>
            <p:ph type="title"/>
          </p:nvPr>
        </p:nvSpPr>
        <p:spPr>
          <a:xfrm>
            <a:off x="0" y="249388"/>
            <a:ext cx="11697076" cy="906722"/>
          </a:xfrm>
        </p:spPr>
        <p:txBody>
          <a:bodyPr/>
          <a:lstStyle/>
          <a:p>
            <a:pPr algn="ctr"/>
            <a:r>
              <a:rPr lang="en-US" sz="3400" dirty="0"/>
              <a:t>NJQSAC District Performance Review (DPR)</a:t>
            </a:r>
          </a:p>
        </p:txBody>
      </p:sp>
      <p:sp>
        <p:nvSpPr>
          <p:cNvPr id="3" name="Content Placeholder 2">
            <a:extLst>
              <a:ext uri="{FF2B5EF4-FFF2-40B4-BE49-F238E27FC236}">
                <a16:creationId xmlns:a16="http://schemas.microsoft.com/office/drawing/2014/main" id="{8BD4EA8D-420A-4999-AD25-36F453C10CF1}"/>
              </a:ext>
            </a:extLst>
          </p:cNvPr>
          <p:cNvSpPr>
            <a:spLocks noGrp="1"/>
          </p:cNvSpPr>
          <p:nvPr>
            <p:ph idx="1"/>
          </p:nvPr>
        </p:nvSpPr>
        <p:spPr>
          <a:xfrm>
            <a:off x="181961" y="1187132"/>
            <a:ext cx="11874072" cy="4845678"/>
          </a:xfrm>
        </p:spPr>
        <p:txBody>
          <a:bodyPr>
            <a:noAutofit/>
          </a:bodyPr>
          <a:lstStyle/>
          <a:p>
            <a:pPr marL="0" indent="0">
              <a:lnSpc>
                <a:spcPct val="100000"/>
              </a:lnSpc>
              <a:spcAft>
                <a:spcPts val="1200"/>
              </a:spcAft>
              <a:buNone/>
            </a:pPr>
            <a:r>
              <a:rPr lang="en-US" sz="2000" dirty="0"/>
              <a:t>As part of the comprehensive review, to ensure a thorough and efficient education for all students by NJQSAC, each public school district shall complete a District Performance Review (DPR), which consists of a self-assessment tool that measures the public school district’s compliance with the weighted quality performance indicators in the five identified areas of school district effectiveness. </a:t>
            </a:r>
            <a:r>
              <a:rPr lang="en-US" sz="2000" i="1" dirty="0">
                <a:hlinkClick r:id="rId3"/>
              </a:rPr>
              <a:t>N.J.A.C. </a:t>
            </a:r>
            <a:r>
              <a:rPr lang="en-US" sz="2000" dirty="0">
                <a:hlinkClick r:id="rId3"/>
              </a:rPr>
              <a:t>6A:30</a:t>
            </a:r>
            <a:r>
              <a:rPr lang="en-US" sz="2000" dirty="0"/>
              <a:t>.</a:t>
            </a:r>
          </a:p>
          <a:p>
            <a:pPr lvl="1" algn="just">
              <a:lnSpc>
                <a:spcPct val="100000"/>
              </a:lnSpc>
            </a:pPr>
            <a:r>
              <a:rPr lang="en-US" sz="2000" dirty="0"/>
              <a:t>Instruction and Program</a:t>
            </a:r>
          </a:p>
          <a:p>
            <a:pPr lvl="1">
              <a:lnSpc>
                <a:spcPct val="100000"/>
              </a:lnSpc>
            </a:pPr>
            <a:r>
              <a:rPr lang="en-US" sz="2000" dirty="0"/>
              <a:t>Fiscal management</a:t>
            </a:r>
          </a:p>
          <a:p>
            <a:pPr lvl="1" algn="just">
              <a:lnSpc>
                <a:spcPct val="100000"/>
              </a:lnSpc>
            </a:pPr>
            <a:r>
              <a:rPr lang="en-US" sz="2000" dirty="0"/>
              <a:t>Governance</a:t>
            </a:r>
          </a:p>
          <a:p>
            <a:pPr lvl="1" algn="just">
              <a:lnSpc>
                <a:spcPct val="100000"/>
              </a:lnSpc>
            </a:pPr>
            <a:r>
              <a:rPr lang="en-US" sz="2000" dirty="0"/>
              <a:t>Operations</a:t>
            </a:r>
          </a:p>
          <a:p>
            <a:pPr lvl="1" algn="just">
              <a:lnSpc>
                <a:spcPct val="100000"/>
              </a:lnSpc>
            </a:pPr>
            <a:r>
              <a:rPr lang="en-US" sz="2000" dirty="0"/>
              <a:t>Personnel</a:t>
            </a:r>
          </a:p>
        </p:txBody>
      </p:sp>
      <p:sp>
        <p:nvSpPr>
          <p:cNvPr id="5" name="Slide Number Placeholder 4">
            <a:extLst>
              <a:ext uri="{FF2B5EF4-FFF2-40B4-BE49-F238E27FC236}">
                <a16:creationId xmlns:a16="http://schemas.microsoft.com/office/drawing/2014/main" id="{9FB91D38-BA78-48B0-BB09-3C34258CD8EB}"/>
              </a:ext>
            </a:extLst>
          </p:cNvPr>
          <p:cNvSpPr>
            <a:spLocks noGrp="1"/>
          </p:cNvSpPr>
          <p:nvPr>
            <p:ph type="sldNum" sz="quarter" idx="12"/>
          </p:nvPr>
        </p:nvSpPr>
        <p:spPr/>
        <p:txBody>
          <a:bodyPr/>
          <a:lstStyle/>
          <a:p>
            <a:fld id="{088AB7C0-D845-446F-B84E-DDA1CA93B832}" type="slidenum">
              <a:rPr lang="en-US" smtClean="0"/>
              <a:t>2</a:t>
            </a:fld>
            <a:endParaRPr lang="en-US"/>
          </a:p>
        </p:txBody>
      </p:sp>
    </p:spTree>
    <p:extLst>
      <p:ext uri="{BB962C8B-B14F-4D97-AF65-F5344CB8AC3E}">
        <p14:creationId xmlns:p14="http://schemas.microsoft.com/office/powerpoint/2010/main" val="1752276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132A-6AB8-4D42-8106-497FA10BD409}"/>
              </a:ext>
            </a:extLst>
          </p:cNvPr>
          <p:cNvSpPr>
            <a:spLocks noGrp="1"/>
          </p:cNvSpPr>
          <p:nvPr>
            <p:ph type="title"/>
          </p:nvPr>
        </p:nvSpPr>
        <p:spPr>
          <a:xfrm>
            <a:off x="1260662" y="235688"/>
            <a:ext cx="9535212" cy="722489"/>
          </a:xfrm>
        </p:spPr>
        <p:txBody>
          <a:bodyPr>
            <a:noAutofit/>
          </a:bodyPr>
          <a:lstStyle/>
          <a:p>
            <a:pPr algn="l"/>
            <a:r>
              <a:rPr lang="en-US" sz="3400" dirty="0"/>
              <a:t>Fiscal Indicator Points</a:t>
            </a:r>
            <a:br>
              <a:rPr lang="en-US" sz="3400" dirty="0"/>
            </a:br>
            <a:r>
              <a:rPr lang="en-US" sz="3400" dirty="0"/>
              <a:t>There are 15 Indicator Points Assigned </a:t>
            </a:r>
            <a:r>
              <a:rPr lang="en-US" sz="2400" dirty="0"/>
              <a:t>(4 of 4)</a:t>
            </a:r>
          </a:p>
        </p:txBody>
      </p:sp>
      <p:sp>
        <p:nvSpPr>
          <p:cNvPr id="4" name="Slide Number Placeholder 3">
            <a:extLst>
              <a:ext uri="{FF2B5EF4-FFF2-40B4-BE49-F238E27FC236}">
                <a16:creationId xmlns:a16="http://schemas.microsoft.com/office/drawing/2014/main" id="{EA2DBC46-4920-49B9-A3D9-B9C4727354BB}"/>
              </a:ext>
            </a:extLst>
          </p:cNvPr>
          <p:cNvSpPr>
            <a:spLocks noGrp="1"/>
          </p:cNvSpPr>
          <p:nvPr>
            <p:ph type="sldNum" sz="quarter" idx="12"/>
          </p:nvPr>
        </p:nvSpPr>
        <p:spPr/>
        <p:txBody>
          <a:bodyPr/>
          <a:lstStyle/>
          <a:p>
            <a:fld id="{088AB7C0-D845-446F-B84E-DDA1CA93B832}" type="slidenum">
              <a:rPr lang="en-US" smtClean="0"/>
              <a:t>20</a:t>
            </a:fld>
            <a:endParaRPr lang="en-US"/>
          </a:p>
        </p:txBody>
      </p:sp>
      <p:graphicFrame>
        <p:nvGraphicFramePr>
          <p:cNvPr id="5" name="Table 4">
            <a:extLst>
              <a:ext uri="{FF2B5EF4-FFF2-40B4-BE49-F238E27FC236}">
                <a16:creationId xmlns:a16="http://schemas.microsoft.com/office/drawing/2014/main" id="{DFB8615B-7BCD-43A4-895B-64D406035809}"/>
              </a:ext>
            </a:extLst>
          </p:cNvPr>
          <p:cNvGraphicFramePr>
            <a:graphicFrameLocks noGrp="1"/>
          </p:cNvGraphicFramePr>
          <p:nvPr>
            <p:extLst>
              <p:ext uri="{D42A27DB-BD31-4B8C-83A1-F6EECF244321}">
                <p14:modId xmlns:p14="http://schemas.microsoft.com/office/powerpoint/2010/main" val="799794918"/>
              </p:ext>
            </p:extLst>
          </p:nvPr>
        </p:nvGraphicFramePr>
        <p:xfrm>
          <a:off x="1066800" y="1215581"/>
          <a:ext cx="10058400" cy="4784211"/>
        </p:xfrm>
        <a:graphic>
          <a:graphicData uri="http://schemas.openxmlformats.org/drawingml/2006/table">
            <a:tbl>
              <a:tblPr firstRow="1" bandRow="1">
                <a:tableStyleId>{5C22544A-7EE6-4342-B048-85BDC9FD1C3A}</a:tableStyleId>
              </a:tblPr>
              <a:tblGrid>
                <a:gridCol w="1820415">
                  <a:extLst>
                    <a:ext uri="{9D8B030D-6E8A-4147-A177-3AD203B41FA5}">
                      <a16:colId xmlns:a16="http://schemas.microsoft.com/office/drawing/2014/main" val="20000"/>
                    </a:ext>
                  </a:extLst>
                </a:gridCol>
                <a:gridCol w="7100711">
                  <a:extLst>
                    <a:ext uri="{9D8B030D-6E8A-4147-A177-3AD203B41FA5}">
                      <a16:colId xmlns:a16="http://schemas.microsoft.com/office/drawing/2014/main" val="20001"/>
                    </a:ext>
                  </a:extLst>
                </a:gridCol>
                <a:gridCol w="1137274">
                  <a:extLst>
                    <a:ext uri="{9D8B030D-6E8A-4147-A177-3AD203B41FA5}">
                      <a16:colId xmlns:a16="http://schemas.microsoft.com/office/drawing/2014/main" val="20002"/>
                    </a:ext>
                  </a:extLst>
                </a:gridCol>
              </a:tblGrid>
              <a:tr h="615926">
                <a:tc>
                  <a:txBody>
                    <a:bodyPr/>
                    <a:lstStyle/>
                    <a:p>
                      <a:r>
                        <a:rPr lang="en-US" sz="1800">
                          <a:solidFill>
                            <a:schemeClr val="tx1"/>
                          </a:solidFill>
                          <a:latin typeface="+mn-lt"/>
                        </a:rPr>
                        <a:t>Fiscal</a:t>
                      </a:r>
                      <a:r>
                        <a:rPr lang="en-US" sz="1800" baseline="0">
                          <a:solidFill>
                            <a:schemeClr val="tx1"/>
                          </a:solidFill>
                          <a:latin typeface="+mn-lt"/>
                        </a:rPr>
                        <a:t> Indicator (FIS) Number</a:t>
                      </a:r>
                      <a:endParaRPr lang="en-US" sz="1800">
                        <a:solidFill>
                          <a:schemeClr val="tx1"/>
                        </a:solidFill>
                        <a:latin typeface="+mn-lt"/>
                      </a:endParaRPr>
                    </a:p>
                  </a:txBody>
                  <a:tcPr>
                    <a:solidFill>
                      <a:schemeClr val="bg2"/>
                    </a:solidFill>
                  </a:tcPr>
                </a:tc>
                <a:tc>
                  <a:txBody>
                    <a:bodyPr/>
                    <a:lstStyle/>
                    <a:p>
                      <a:r>
                        <a:rPr lang="en-US">
                          <a:solidFill>
                            <a:schemeClr val="tx1"/>
                          </a:solidFill>
                          <a:latin typeface="+mn-lt"/>
                        </a:rPr>
                        <a:t>Indicator</a:t>
                      </a:r>
                      <a:r>
                        <a:rPr lang="en-US" baseline="0">
                          <a:solidFill>
                            <a:schemeClr val="tx1"/>
                          </a:solidFill>
                          <a:latin typeface="+mn-lt"/>
                        </a:rPr>
                        <a:t> Heading</a:t>
                      </a:r>
                      <a:endParaRPr lang="en-US">
                        <a:solidFill>
                          <a:schemeClr val="tx1"/>
                        </a:solidFill>
                        <a:latin typeface="+mn-lt"/>
                      </a:endParaRPr>
                    </a:p>
                  </a:txBody>
                  <a:tcPr>
                    <a:solidFill>
                      <a:schemeClr val="bg2"/>
                    </a:solidFill>
                  </a:tcPr>
                </a:tc>
                <a:tc>
                  <a:txBody>
                    <a:bodyPr/>
                    <a:lstStyle/>
                    <a:p>
                      <a:r>
                        <a:rPr lang="en-US">
                          <a:solidFill>
                            <a:schemeClr val="tx1"/>
                          </a:solidFill>
                          <a:latin typeface="+mn-lt"/>
                        </a:rPr>
                        <a:t>NJQSAC</a:t>
                      </a:r>
                      <a:r>
                        <a:rPr lang="en-US" baseline="0">
                          <a:solidFill>
                            <a:schemeClr val="tx1"/>
                          </a:solidFill>
                          <a:latin typeface="+mn-lt"/>
                        </a:rPr>
                        <a:t> points</a:t>
                      </a:r>
                      <a:endParaRPr lang="en-US">
                        <a:solidFill>
                          <a:schemeClr val="tx1"/>
                        </a:solidFill>
                        <a:latin typeface="+mn-lt"/>
                      </a:endParaRPr>
                    </a:p>
                  </a:txBody>
                  <a:tcPr>
                    <a:solidFill>
                      <a:schemeClr val="bg2"/>
                    </a:solidFill>
                  </a:tcPr>
                </a:tc>
                <a:extLst>
                  <a:ext uri="{0D108BD9-81ED-4DB2-BD59-A6C34878D82A}">
                    <a16:rowId xmlns:a16="http://schemas.microsoft.com/office/drawing/2014/main" val="10000"/>
                  </a:ext>
                </a:extLst>
              </a:tr>
              <a:tr h="527937">
                <a:tc>
                  <a:txBody>
                    <a:bodyPr/>
                    <a:lstStyle/>
                    <a:p>
                      <a:r>
                        <a:rPr lang="en-US" sz="1800">
                          <a:solidFill>
                            <a:schemeClr val="tx1"/>
                          </a:solidFill>
                          <a:latin typeface="+mn-lt"/>
                        </a:rPr>
                        <a:t>FIS 11</a:t>
                      </a:r>
                      <a:endParaRPr lang="en-US" sz="1800">
                        <a:latin typeface="+mn-lt"/>
                      </a:endParaRPr>
                    </a:p>
                  </a:txBody>
                  <a:tcPr/>
                </a:tc>
                <a:tc>
                  <a:txBody>
                    <a:bodyPr/>
                    <a:lstStyle/>
                    <a:p>
                      <a:r>
                        <a:rPr lang="en-US" sz="1800">
                          <a:latin typeface="+mn-lt"/>
                        </a:rPr>
                        <a:t>Certified Facility Manager possesses appropriate credentials</a:t>
                      </a:r>
                    </a:p>
                  </a:txBody>
                  <a:tcPr/>
                </a:tc>
                <a:tc>
                  <a:txBody>
                    <a:bodyPr/>
                    <a:lstStyle/>
                    <a:p>
                      <a:r>
                        <a:rPr lang="en-US" sz="1800">
                          <a:latin typeface="+mn-lt"/>
                        </a:rPr>
                        <a:t>4</a:t>
                      </a:r>
                    </a:p>
                  </a:txBody>
                  <a:tcPr/>
                </a:tc>
                <a:extLst>
                  <a:ext uri="{0D108BD9-81ED-4DB2-BD59-A6C34878D82A}">
                    <a16:rowId xmlns:a16="http://schemas.microsoft.com/office/drawing/2014/main" val="10001"/>
                  </a:ext>
                </a:extLst>
              </a:tr>
              <a:tr h="615926">
                <a:tc>
                  <a:txBody>
                    <a:bodyPr/>
                    <a:lstStyle/>
                    <a:p>
                      <a:r>
                        <a:rPr lang="en-US" sz="1800">
                          <a:solidFill>
                            <a:schemeClr val="tx1"/>
                          </a:solidFill>
                          <a:latin typeface="+mn-lt"/>
                        </a:rPr>
                        <a:t>FIS 12</a:t>
                      </a:r>
                      <a:endParaRPr lang="en-US" sz="1800">
                        <a:latin typeface="+mn-lt"/>
                      </a:endParaRPr>
                    </a:p>
                  </a:txBody>
                  <a:tcPr/>
                </a:tc>
                <a:tc>
                  <a:txBody>
                    <a:bodyPr/>
                    <a:lstStyle/>
                    <a:p>
                      <a:r>
                        <a:rPr lang="en-US" sz="1800">
                          <a:latin typeface="+mn-lt"/>
                        </a:rPr>
                        <a:t>Budgetary transfers made during the year are in accordance with the law</a:t>
                      </a:r>
                    </a:p>
                  </a:txBody>
                  <a:tcPr/>
                </a:tc>
                <a:tc>
                  <a:txBody>
                    <a:bodyPr/>
                    <a:lstStyle/>
                    <a:p>
                      <a:r>
                        <a:rPr lang="en-US" sz="1800">
                          <a:latin typeface="+mn-lt"/>
                        </a:rPr>
                        <a:t>4</a:t>
                      </a:r>
                    </a:p>
                  </a:txBody>
                  <a:tcPr/>
                </a:tc>
                <a:extLst>
                  <a:ext uri="{0D108BD9-81ED-4DB2-BD59-A6C34878D82A}">
                    <a16:rowId xmlns:a16="http://schemas.microsoft.com/office/drawing/2014/main" val="10002"/>
                  </a:ext>
                </a:extLst>
              </a:tr>
              <a:tr h="527937">
                <a:tc>
                  <a:txBody>
                    <a:bodyPr/>
                    <a:lstStyle/>
                    <a:p>
                      <a:r>
                        <a:rPr lang="en-US" sz="1800">
                          <a:solidFill>
                            <a:schemeClr val="tx1"/>
                          </a:solidFill>
                          <a:latin typeface="+mn-lt"/>
                        </a:rPr>
                        <a:t>FIS 13</a:t>
                      </a:r>
                      <a:endParaRPr lang="en-US" sz="1800">
                        <a:latin typeface="+mn-lt"/>
                      </a:endParaRPr>
                    </a:p>
                  </a:txBody>
                  <a:tcPr/>
                </a:tc>
                <a:tc>
                  <a:txBody>
                    <a:bodyPr/>
                    <a:lstStyle/>
                    <a:p>
                      <a:r>
                        <a:rPr lang="en-US" sz="1800">
                          <a:latin typeface="+mn-lt"/>
                        </a:rPr>
                        <a:t>Fiscal cash flow management for all funds is prepared</a:t>
                      </a:r>
                    </a:p>
                  </a:txBody>
                  <a:tcPr/>
                </a:tc>
                <a:tc>
                  <a:txBody>
                    <a:bodyPr/>
                    <a:lstStyle/>
                    <a:p>
                      <a:r>
                        <a:rPr lang="en-US" sz="1800">
                          <a:latin typeface="+mn-lt"/>
                        </a:rPr>
                        <a:t>4</a:t>
                      </a:r>
                    </a:p>
                  </a:txBody>
                  <a:tcPr/>
                </a:tc>
                <a:extLst>
                  <a:ext uri="{0D108BD9-81ED-4DB2-BD59-A6C34878D82A}">
                    <a16:rowId xmlns:a16="http://schemas.microsoft.com/office/drawing/2014/main" val="10003"/>
                  </a:ext>
                </a:extLst>
              </a:tr>
              <a:tr h="615926">
                <a:tc>
                  <a:txBody>
                    <a:bodyPr/>
                    <a:lstStyle/>
                    <a:p>
                      <a:r>
                        <a:rPr lang="en-US" sz="1800">
                          <a:solidFill>
                            <a:schemeClr val="tx1"/>
                          </a:solidFill>
                          <a:latin typeface="+mn-lt"/>
                        </a:rPr>
                        <a:t>FIS</a:t>
                      </a:r>
                      <a:r>
                        <a:rPr lang="en-US" sz="1800" baseline="0">
                          <a:solidFill>
                            <a:schemeClr val="tx1"/>
                          </a:solidFill>
                          <a:latin typeface="+mn-lt"/>
                        </a:rPr>
                        <a:t> 14</a:t>
                      </a:r>
                      <a:endParaRPr lang="en-US" sz="1800">
                        <a:latin typeface="+mn-lt"/>
                      </a:endParaRPr>
                    </a:p>
                  </a:txBody>
                  <a:tcPr/>
                </a:tc>
                <a:tc>
                  <a:txBody>
                    <a:bodyPr/>
                    <a:lstStyle/>
                    <a:p>
                      <a:r>
                        <a:rPr lang="en-US" sz="1800">
                          <a:latin typeface="+mn-lt"/>
                        </a:rPr>
                        <a:t>Reimbursement requests for federal grants are timely and true expenses</a:t>
                      </a:r>
                    </a:p>
                  </a:txBody>
                  <a:tcPr/>
                </a:tc>
                <a:tc>
                  <a:txBody>
                    <a:bodyPr/>
                    <a:lstStyle/>
                    <a:p>
                      <a:r>
                        <a:rPr lang="en-US" sz="1800">
                          <a:latin typeface="+mn-lt"/>
                        </a:rPr>
                        <a:t>4</a:t>
                      </a:r>
                    </a:p>
                  </a:txBody>
                  <a:tcPr/>
                </a:tc>
                <a:extLst>
                  <a:ext uri="{0D108BD9-81ED-4DB2-BD59-A6C34878D82A}">
                    <a16:rowId xmlns:a16="http://schemas.microsoft.com/office/drawing/2014/main" val="10004"/>
                  </a:ext>
                </a:extLst>
              </a:tr>
              <a:tr h="615926">
                <a:tc>
                  <a:txBody>
                    <a:bodyPr/>
                    <a:lstStyle/>
                    <a:p>
                      <a:r>
                        <a:rPr lang="en-US" sz="1800">
                          <a:solidFill>
                            <a:schemeClr val="tx1"/>
                          </a:solidFill>
                          <a:latin typeface="+mn-lt"/>
                        </a:rPr>
                        <a:t>FIS 15</a:t>
                      </a:r>
                      <a:endParaRPr lang="en-US" sz="1800">
                        <a:latin typeface="+mn-lt"/>
                      </a:endParaRPr>
                    </a:p>
                  </a:txBody>
                  <a:tcPr/>
                </a:tc>
                <a:tc>
                  <a:txBody>
                    <a:bodyPr/>
                    <a:lstStyle/>
                    <a:p>
                      <a:r>
                        <a:rPr lang="en-US" sz="1800">
                          <a:latin typeface="+mn-lt"/>
                        </a:rPr>
                        <a:t>Purchase</a:t>
                      </a:r>
                      <a:r>
                        <a:rPr lang="en-US" sz="1800" baseline="0">
                          <a:latin typeface="+mn-lt"/>
                        </a:rPr>
                        <a:t> orders are only approved by the purchasing agent in advance</a:t>
                      </a:r>
                      <a:endParaRPr lang="en-US" sz="1800">
                        <a:latin typeface="+mn-lt"/>
                      </a:endParaRPr>
                    </a:p>
                  </a:txBody>
                  <a:tcPr/>
                </a:tc>
                <a:tc>
                  <a:txBody>
                    <a:bodyPr/>
                    <a:lstStyle/>
                    <a:p>
                      <a:r>
                        <a:rPr lang="en-US" sz="1800">
                          <a:latin typeface="+mn-lt"/>
                        </a:rPr>
                        <a:t>4</a:t>
                      </a:r>
                    </a:p>
                  </a:txBody>
                  <a:tcPr/>
                </a:tc>
                <a:extLst>
                  <a:ext uri="{0D108BD9-81ED-4DB2-BD59-A6C34878D82A}">
                    <a16:rowId xmlns:a16="http://schemas.microsoft.com/office/drawing/2014/main" val="10005"/>
                  </a:ext>
                </a:extLst>
              </a:tr>
              <a:tr h="527937">
                <a:tc>
                  <a:txBody>
                    <a:bodyPr/>
                    <a:lstStyle/>
                    <a:p>
                      <a:r>
                        <a:rPr lang="en-US" sz="1800">
                          <a:latin typeface="+mn-lt"/>
                        </a:rPr>
                        <a:t>Total</a:t>
                      </a:r>
                      <a:r>
                        <a:rPr lang="en-US" sz="1800" baseline="0">
                          <a:latin typeface="+mn-lt"/>
                        </a:rPr>
                        <a:t> Points</a:t>
                      </a:r>
                      <a:endParaRPr lang="en-US" sz="1800">
                        <a:latin typeface="+mn-lt"/>
                      </a:endParaRPr>
                    </a:p>
                  </a:txBody>
                  <a:tcPr>
                    <a:solidFill>
                      <a:schemeClr val="bg2"/>
                    </a:solidFill>
                  </a:tcPr>
                </a:tc>
                <a:tc>
                  <a:txBody>
                    <a:bodyPr/>
                    <a:lstStyle/>
                    <a:p>
                      <a:r>
                        <a:rPr lang="en-US" sz="1800">
                          <a:solidFill>
                            <a:schemeClr val="tx1"/>
                          </a:solidFill>
                          <a:latin typeface="+mn-lt"/>
                        </a:rPr>
                        <a:t>n/a</a:t>
                      </a:r>
                    </a:p>
                  </a:txBody>
                  <a:tcPr>
                    <a:solidFill>
                      <a:schemeClr val="bg2"/>
                    </a:solidFill>
                  </a:tcPr>
                </a:tc>
                <a:tc>
                  <a:txBody>
                    <a:bodyPr/>
                    <a:lstStyle/>
                    <a:p>
                      <a:r>
                        <a:rPr lang="en-US" sz="1800">
                          <a:latin typeface="+mn-lt"/>
                        </a:rPr>
                        <a:t>100</a:t>
                      </a:r>
                    </a:p>
                  </a:txBody>
                  <a:tcPr>
                    <a:solidFill>
                      <a:schemeClr val="bg2"/>
                    </a:solidFill>
                  </a:tcPr>
                </a:tc>
                <a:extLst>
                  <a:ext uri="{0D108BD9-81ED-4DB2-BD59-A6C34878D82A}">
                    <a16:rowId xmlns:a16="http://schemas.microsoft.com/office/drawing/2014/main" val="10006"/>
                  </a:ext>
                </a:extLst>
              </a:tr>
              <a:tr h="615926">
                <a:tc>
                  <a:txBody>
                    <a:bodyPr/>
                    <a:lstStyle/>
                    <a:p>
                      <a:r>
                        <a:rPr lang="en-US" sz="1800" b="1">
                          <a:latin typeface="+mn-lt"/>
                        </a:rPr>
                        <a:t>Points Needed to be Certified</a:t>
                      </a:r>
                    </a:p>
                  </a:txBody>
                  <a:tcPr>
                    <a:noFill/>
                  </a:tcPr>
                </a:tc>
                <a:tc>
                  <a:txBody>
                    <a:bodyPr/>
                    <a:lstStyle/>
                    <a:p>
                      <a:r>
                        <a:rPr lang="en-US" sz="1800">
                          <a:solidFill>
                            <a:schemeClr val="bg1"/>
                          </a:solidFill>
                          <a:latin typeface="+mn-lt"/>
                        </a:rPr>
                        <a:t>n/a</a:t>
                      </a:r>
                    </a:p>
                  </a:txBody>
                  <a:tcPr>
                    <a:noFill/>
                  </a:tcPr>
                </a:tc>
                <a:tc>
                  <a:txBody>
                    <a:bodyPr/>
                    <a:lstStyle/>
                    <a:p>
                      <a:r>
                        <a:rPr lang="en-US" sz="1800" b="1">
                          <a:latin typeface="+mn-lt"/>
                        </a:rPr>
                        <a:t>80</a:t>
                      </a:r>
                    </a:p>
                  </a:txBody>
                  <a:tcP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97586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CE22B-12F5-4AE3-BF91-941EF4DA349E}"/>
              </a:ext>
            </a:extLst>
          </p:cNvPr>
          <p:cNvSpPr>
            <a:spLocks noGrp="1"/>
          </p:cNvSpPr>
          <p:nvPr>
            <p:ph type="title"/>
          </p:nvPr>
        </p:nvSpPr>
        <p:spPr>
          <a:xfrm>
            <a:off x="1228110" y="358229"/>
            <a:ext cx="11697076" cy="906722"/>
          </a:xfrm>
        </p:spPr>
        <p:txBody>
          <a:bodyPr>
            <a:normAutofit/>
          </a:bodyPr>
          <a:lstStyle/>
          <a:p>
            <a:pPr algn="l"/>
            <a:r>
              <a:rPr lang="en-US" sz="3400" dirty="0"/>
              <a:t>Crosswalk with Other DPR Indicators</a:t>
            </a:r>
            <a:r>
              <a:rPr lang="en-US" sz="3600" dirty="0"/>
              <a:t> </a:t>
            </a:r>
            <a:r>
              <a:rPr lang="en-US" sz="2400" dirty="0"/>
              <a:t>(1 of 2)</a:t>
            </a:r>
          </a:p>
        </p:txBody>
      </p:sp>
      <p:sp>
        <p:nvSpPr>
          <p:cNvPr id="3" name="Content Placeholder 2">
            <a:extLst>
              <a:ext uri="{FF2B5EF4-FFF2-40B4-BE49-F238E27FC236}">
                <a16:creationId xmlns:a16="http://schemas.microsoft.com/office/drawing/2014/main" id="{A6F3FD27-4FB8-4583-A109-07640C732A42}"/>
              </a:ext>
            </a:extLst>
          </p:cNvPr>
          <p:cNvSpPr>
            <a:spLocks noGrp="1"/>
          </p:cNvSpPr>
          <p:nvPr>
            <p:ph idx="1"/>
          </p:nvPr>
        </p:nvSpPr>
        <p:spPr>
          <a:xfrm>
            <a:off x="355512" y="1190523"/>
            <a:ext cx="11480975" cy="4817332"/>
          </a:xfrm>
        </p:spPr>
        <p:txBody>
          <a:bodyPr>
            <a:noAutofit/>
          </a:bodyPr>
          <a:lstStyle/>
          <a:p>
            <a:pPr marL="0" indent="0">
              <a:lnSpc>
                <a:spcPct val="100000"/>
              </a:lnSpc>
              <a:spcBef>
                <a:spcPts val="0"/>
              </a:spcBef>
              <a:spcAft>
                <a:spcPts val="0"/>
              </a:spcAft>
              <a:buNone/>
            </a:pPr>
            <a:r>
              <a:rPr lang="en-US" sz="2000" dirty="0"/>
              <a:t>Some areas in the Governance and Personnel District Performance Reviews (DPRs) have indicators that are similar to some Fiscal indicators , however, these indicators have a different purpose.  Therefore, some documentation used for the Fiscal Management DPR may also be used in the DPR areas for Governance and Personnel to assist in determining if the requirements for the indicator have been fulfilled.</a:t>
            </a:r>
          </a:p>
          <a:p>
            <a:pPr marL="0" indent="0">
              <a:lnSpc>
                <a:spcPct val="100000"/>
              </a:lnSpc>
              <a:buNone/>
            </a:pPr>
            <a:r>
              <a:rPr lang="en-US" sz="2000" dirty="0"/>
              <a:t> Some examples are:</a:t>
            </a:r>
          </a:p>
          <a:p>
            <a:pPr marL="228600" lvl="1">
              <a:lnSpc>
                <a:spcPct val="108000"/>
              </a:lnSpc>
              <a:spcAft>
                <a:spcPts val="1400"/>
              </a:spcAft>
              <a:buFont typeface="Wingdings" panose="05000000000000000000" pitchFamily="2" charset="2"/>
              <a:buChar char="§"/>
            </a:pPr>
            <a:r>
              <a:rPr lang="en-US" sz="2000" dirty="0"/>
              <a:t>Governance Indicator 1: Policies and Regulations </a:t>
            </a:r>
            <a:r>
              <a:rPr lang="en-US" sz="2000" b="1" dirty="0"/>
              <a:t>(8 Points)</a:t>
            </a:r>
            <a:r>
              <a:rPr lang="en-US" sz="2000" dirty="0"/>
              <a:t> uses documentation from Fiscal Indicator 2-SOP </a:t>
            </a:r>
            <a:r>
              <a:rPr lang="en-US" sz="2000" b="1" dirty="0"/>
              <a:t>(8 Points)    </a:t>
            </a:r>
          </a:p>
          <a:p>
            <a:pPr marL="228600" lvl="1">
              <a:lnSpc>
                <a:spcPct val="108000"/>
              </a:lnSpc>
              <a:spcAft>
                <a:spcPts val="1400"/>
              </a:spcAft>
              <a:buFont typeface="Wingdings" panose="05000000000000000000" pitchFamily="2" charset="2"/>
              <a:buChar char="§"/>
            </a:pPr>
            <a:r>
              <a:rPr lang="en-US" sz="2000" dirty="0"/>
              <a:t>Governance Indicator 5: CAP/ Monitoring Review </a:t>
            </a:r>
            <a:r>
              <a:rPr lang="en-US" sz="2000" b="1" dirty="0"/>
              <a:t>(7 Points) </a:t>
            </a:r>
            <a:r>
              <a:rPr lang="en-US" sz="2000" dirty="0"/>
              <a:t>uses documentation from Fiscal Indicator 4a </a:t>
            </a:r>
            <a:r>
              <a:rPr lang="en-US" sz="2000" b="1" dirty="0"/>
              <a:t>(4 Points)</a:t>
            </a:r>
          </a:p>
          <a:p>
            <a:pPr marL="228600" lvl="1">
              <a:lnSpc>
                <a:spcPct val="108000"/>
              </a:lnSpc>
              <a:spcAft>
                <a:spcPts val="1400"/>
              </a:spcAft>
              <a:buFont typeface="Wingdings" panose="05000000000000000000" pitchFamily="2" charset="2"/>
              <a:buChar char="§"/>
            </a:pPr>
            <a:r>
              <a:rPr lang="en-US" sz="2000" dirty="0"/>
              <a:t>Governance Indicator 6 (6a &amp; 6b): Budget Planning and Budget Goals</a:t>
            </a:r>
            <a:r>
              <a:rPr lang="en-US" sz="2000" b="1" dirty="0">
                <a:solidFill>
                  <a:srgbClr val="178CC7"/>
                </a:solidFill>
              </a:rPr>
              <a:t> </a:t>
            </a:r>
            <a:r>
              <a:rPr lang="en-US" sz="2000" b="1" dirty="0"/>
              <a:t>(8 Points each/total 16 Points)</a:t>
            </a:r>
            <a:r>
              <a:rPr lang="en-US" sz="2000" b="1" dirty="0">
                <a:solidFill>
                  <a:srgbClr val="178CC7"/>
                </a:solidFill>
              </a:rPr>
              <a:t> </a:t>
            </a:r>
            <a:r>
              <a:rPr lang="en-US" sz="2000" dirty="0"/>
              <a:t>uses documentation from Fiscal Indicator 10 </a:t>
            </a:r>
            <a:r>
              <a:rPr lang="en-US" sz="2000" b="1" dirty="0"/>
              <a:t>(6 Points)</a:t>
            </a:r>
          </a:p>
        </p:txBody>
      </p:sp>
      <p:sp>
        <p:nvSpPr>
          <p:cNvPr id="5" name="Slide Number Placeholder 4">
            <a:extLst>
              <a:ext uri="{FF2B5EF4-FFF2-40B4-BE49-F238E27FC236}">
                <a16:creationId xmlns:a16="http://schemas.microsoft.com/office/drawing/2014/main" id="{AA995281-7790-419A-A565-4082C535C171}"/>
              </a:ext>
            </a:extLst>
          </p:cNvPr>
          <p:cNvSpPr>
            <a:spLocks noGrp="1"/>
          </p:cNvSpPr>
          <p:nvPr>
            <p:ph type="sldNum" sz="quarter" idx="12"/>
          </p:nvPr>
        </p:nvSpPr>
        <p:spPr/>
        <p:txBody>
          <a:bodyPr/>
          <a:lstStyle/>
          <a:p>
            <a:fld id="{088AB7C0-D845-446F-B84E-DDA1CA93B832}" type="slidenum">
              <a:rPr lang="en-US" smtClean="0"/>
              <a:t>21</a:t>
            </a:fld>
            <a:endParaRPr lang="en-US"/>
          </a:p>
        </p:txBody>
      </p:sp>
    </p:spTree>
    <p:extLst>
      <p:ext uri="{BB962C8B-B14F-4D97-AF65-F5344CB8AC3E}">
        <p14:creationId xmlns:p14="http://schemas.microsoft.com/office/powerpoint/2010/main" val="3755839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CCF11EC-260F-4A27-9794-E56A65A738C9}"/>
              </a:ext>
            </a:extLst>
          </p:cNvPr>
          <p:cNvSpPr>
            <a:spLocks noGrp="1"/>
          </p:cNvSpPr>
          <p:nvPr>
            <p:ph type="title"/>
          </p:nvPr>
        </p:nvSpPr>
        <p:spPr>
          <a:xfrm>
            <a:off x="1256841" y="378896"/>
            <a:ext cx="10382709" cy="747579"/>
          </a:xfrm>
        </p:spPr>
        <p:txBody>
          <a:bodyPr/>
          <a:lstStyle/>
          <a:p>
            <a:r>
              <a:rPr lang="en-US" sz="3400" dirty="0"/>
              <a:t>Crosswalk with Other DPR Indicators </a:t>
            </a:r>
            <a:r>
              <a:rPr lang="en-US" sz="2400" dirty="0"/>
              <a:t>(2 of 2)</a:t>
            </a:r>
          </a:p>
        </p:txBody>
      </p:sp>
      <p:sp>
        <p:nvSpPr>
          <p:cNvPr id="8" name="Text Placeholder 7">
            <a:extLst>
              <a:ext uri="{FF2B5EF4-FFF2-40B4-BE49-F238E27FC236}">
                <a16:creationId xmlns:a16="http://schemas.microsoft.com/office/drawing/2014/main" id="{C72890CE-A318-4F40-94D8-7BD88249A502}"/>
              </a:ext>
            </a:extLst>
          </p:cNvPr>
          <p:cNvSpPr>
            <a:spLocks noGrp="1"/>
          </p:cNvSpPr>
          <p:nvPr>
            <p:ph type="body" sz="quarter" idx="11"/>
          </p:nvPr>
        </p:nvSpPr>
        <p:spPr>
          <a:xfrm>
            <a:off x="171450" y="1417867"/>
            <a:ext cx="11849100" cy="4581880"/>
          </a:xfrm>
        </p:spPr>
        <p:txBody>
          <a:bodyPr vert="horz" lIns="91440" tIns="45720" rIns="822960" bIns="45720" rtlCol="0" anchor="t">
            <a:normAutofit/>
          </a:bodyPr>
          <a:lstStyle/>
          <a:p>
            <a:pPr marL="228600" lvl="1">
              <a:buFont typeface="Wingdings" panose="05000000000000000000" pitchFamily="2" charset="2"/>
              <a:buChar char="§"/>
            </a:pPr>
            <a:r>
              <a:rPr lang="en-US" sz="2000" dirty="0">
                <a:latin typeface="Palatino Linotype"/>
              </a:rPr>
              <a:t>Governance Indicator 7: Budget Adoption and Public Notice (</a:t>
            </a:r>
            <a:r>
              <a:rPr lang="en-US" sz="2000" b="1" dirty="0">
                <a:latin typeface="Palatino Linotype"/>
              </a:rPr>
              <a:t>8 Points)</a:t>
            </a:r>
            <a:r>
              <a:rPr lang="en-US" sz="2000" dirty="0">
                <a:latin typeface="Palatino Linotype"/>
              </a:rPr>
              <a:t> uses documentation from Fiscal Indicator 10 </a:t>
            </a:r>
            <a:r>
              <a:rPr lang="en-US" sz="2000" b="1" dirty="0">
                <a:latin typeface="Palatino Linotype"/>
              </a:rPr>
              <a:t>(6 Points)</a:t>
            </a:r>
          </a:p>
          <a:p>
            <a:pPr marL="228600" lvl="1">
              <a:buFont typeface="Wingdings" panose="05000000000000000000" pitchFamily="2" charset="2"/>
              <a:buChar char="§"/>
            </a:pPr>
            <a:r>
              <a:rPr lang="en-US" sz="2000" dirty="0">
                <a:latin typeface="Palatino Linotype"/>
              </a:rPr>
              <a:t>Governance Indicator 8: Stakeholder Engagement for Federal Grants</a:t>
            </a:r>
            <a:r>
              <a:rPr lang="en-US" sz="2000" b="1" dirty="0">
                <a:solidFill>
                  <a:srgbClr val="0070C0"/>
                </a:solidFill>
                <a:latin typeface="Palatino Linotype"/>
              </a:rPr>
              <a:t> </a:t>
            </a:r>
            <a:r>
              <a:rPr lang="en-US" sz="2000" b="1" dirty="0">
                <a:latin typeface="Palatino Linotype"/>
              </a:rPr>
              <a:t>(6 points) </a:t>
            </a:r>
            <a:r>
              <a:rPr lang="en-US" sz="2000" dirty="0">
                <a:latin typeface="Palatino Linotype"/>
              </a:rPr>
              <a:t>uses documentation from Fiscal Indicator 5c </a:t>
            </a:r>
            <a:r>
              <a:rPr lang="en-US" sz="2000" b="1" dirty="0">
                <a:latin typeface="Palatino Linotype"/>
              </a:rPr>
              <a:t>(2 Points)</a:t>
            </a:r>
          </a:p>
          <a:p>
            <a:pPr marL="228600" lvl="1">
              <a:buFont typeface="Wingdings" panose="05000000000000000000" pitchFamily="2" charset="2"/>
              <a:buChar char="§"/>
            </a:pPr>
            <a:r>
              <a:rPr lang="en-US" sz="2000" dirty="0">
                <a:latin typeface="Palatino Linotype"/>
              </a:rPr>
              <a:t>Governance Indicator 11: BOE monthly approval of Board Secretary and Treasurer Reports </a:t>
            </a:r>
            <a:r>
              <a:rPr lang="en-US" sz="2000" b="1" dirty="0">
                <a:latin typeface="Palatino Linotype"/>
              </a:rPr>
              <a:t>(6 points) </a:t>
            </a:r>
            <a:r>
              <a:rPr lang="en-US" sz="2000" dirty="0">
                <a:latin typeface="Palatino Linotype"/>
              </a:rPr>
              <a:t>uses documentation from Fiscal Indicator 1 </a:t>
            </a:r>
            <a:r>
              <a:rPr lang="en-US" sz="2000" b="1" dirty="0">
                <a:latin typeface="Palatino Linotype"/>
              </a:rPr>
              <a:t>(6 Points)</a:t>
            </a:r>
          </a:p>
          <a:p>
            <a:pPr marL="228600" lvl="1">
              <a:buFont typeface="Wingdings" panose="05000000000000000000" pitchFamily="2" charset="2"/>
              <a:buChar char="§"/>
            </a:pPr>
            <a:r>
              <a:rPr lang="en-US" sz="2000" dirty="0">
                <a:latin typeface="Palatino Linotype"/>
              </a:rPr>
              <a:t>Personnel Indicator 5: Position Control Roster </a:t>
            </a:r>
            <a:r>
              <a:rPr lang="en-US" sz="2000" b="1" dirty="0">
                <a:latin typeface="Palatino Linotype"/>
              </a:rPr>
              <a:t>(15 Points) </a:t>
            </a:r>
            <a:r>
              <a:rPr lang="en-US" sz="2000" dirty="0">
                <a:latin typeface="Palatino Linotype"/>
              </a:rPr>
              <a:t>uses documentation from Fiscal Indicator 2 </a:t>
            </a:r>
            <a:r>
              <a:rPr lang="en-US" sz="2000" b="1" dirty="0">
                <a:latin typeface="Palatino Linotype"/>
              </a:rPr>
              <a:t>(8 Points)</a:t>
            </a:r>
            <a:endParaRPr lang="en-US" sz="2000" dirty="0">
              <a:latin typeface="Palatino Linotype"/>
            </a:endParaRPr>
          </a:p>
        </p:txBody>
      </p:sp>
      <p:sp>
        <p:nvSpPr>
          <p:cNvPr id="6" name="Slide Number Placeholder 5">
            <a:extLst>
              <a:ext uri="{FF2B5EF4-FFF2-40B4-BE49-F238E27FC236}">
                <a16:creationId xmlns:a16="http://schemas.microsoft.com/office/drawing/2014/main" id="{4374C697-5F02-4BC4-AA4C-68FB738509C0}"/>
              </a:ext>
            </a:extLst>
          </p:cNvPr>
          <p:cNvSpPr>
            <a:spLocks noGrp="1"/>
          </p:cNvSpPr>
          <p:nvPr>
            <p:ph type="sldNum" sz="quarter" idx="10"/>
          </p:nvPr>
        </p:nvSpPr>
        <p:spPr/>
        <p:txBody>
          <a:bodyPr/>
          <a:lstStyle/>
          <a:p>
            <a:fld id="{A3D1C70C-36A2-44FC-A083-98959550CFF4}" type="slidenum">
              <a:rPr lang="en-US" smtClean="0"/>
              <a:t>22</a:t>
            </a:fld>
            <a:endParaRPr lang="en-US"/>
          </a:p>
        </p:txBody>
      </p:sp>
    </p:spTree>
    <p:extLst>
      <p:ext uri="{BB962C8B-B14F-4D97-AF65-F5344CB8AC3E}">
        <p14:creationId xmlns:p14="http://schemas.microsoft.com/office/powerpoint/2010/main" val="3899681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a:xfrm>
            <a:off x="1246399" y="404262"/>
            <a:ext cx="10128421" cy="769977"/>
          </a:xfrm>
        </p:spPr>
        <p:txBody>
          <a:bodyPr/>
          <a:lstStyle/>
          <a:p>
            <a:r>
              <a:rPr lang="en-US" sz="3400" b="1" dirty="0"/>
              <a:t>Fiscal Indicator 1 </a:t>
            </a:r>
            <a:r>
              <a:rPr lang="en-US" sz="2400" dirty="0"/>
              <a:t>Total of 6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009133"/>
            <a:ext cx="3410337" cy="530578"/>
          </a:xfrm>
        </p:spPr>
        <p:txBody>
          <a:bodyPr/>
          <a:lstStyle/>
          <a:p>
            <a:r>
              <a:rPr lang="en-US" sz="2000" b="1" dirty="0">
                <a:cs typeface="Times New Roman" panose="02020603050405020304" pitchFamily="18" charset="0"/>
              </a:rPr>
              <a:t>1. Secretary’s Reports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598" y="1543019"/>
            <a:ext cx="3410337" cy="3663285"/>
          </a:xfrm>
        </p:spPr>
        <p:txBody>
          <a:bodyPr/>
          <a:lstStyle/>
          <a:p>
            <a:pPr marL="0" indent="0">
              <a:buNone/>
            </a:pPr>
            <a:r>
              <a:rPr lang="en-US" sz="1800" dirty="0">
                <a:cs typeface="Times New Roman" panose="02020603050405020304" pitchFamily="18" charset="0"/>
              </a:rPr>
              <a:t>Monthly district board of education secretary’s reports are completed and reconciled without exceptions and submitted to the district board of education within 60 days of the month’s end for approval, pursuant to </a:t>
            </a:r>
            <a:r>
              <a:rPr lang="en-US" sz="1800" i="1" dirty="0">
                <a:cs typeface="Times New Roman" panose="02020603050405020304" pitchFamily="18" charset="0"/>
                <a:hlinkClick r:id="rId3"/>
              </a:rPr>
              <a:t>N.J.S.A. 18A:17-9 </a:t>
            </a:r>
            <a:r>
              <a:rPr lang="en-US" sz="1800" dirty="0">
                <a:cs typeface="Times New Roman" panose="02020603050405020304" pitchFamily="18" charset="0"/>
              </a:rPr>
              <a:t>and </a:t>
            </a:r>
            <a:r>
              <a:rPr lang="en-US" sz="1800" i="1" dirty="0">
                <a:cs typeface="Times New Roman" panose="02020603050405020304" pitchFamily="18" charset="0"/>
                <a:hlinkClick r:id="rId4"/>
              </a:rPr>
              <a:t>N.J.A.C. 6A:23A-16.10</a:t>
            </a:r>
            <a:r>
              <a:rPr lang="en-US" sz="1800" dirty="0"/>
              <a:t>.</a:t>
            </a: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182049" y="1009132"/>
            <a:ext cx="3410337" cy="530579"/>
          </a:xfrm>
        </p:spPr>
        <p:txBody>
          <a:bodyPr/>
          <a:lstStyle/>
          <a:p>
            <a:r>
              <a:rPr lang="en-US" sz="2000" b="1" dirty="0"/>
              <a:t>2. Purpose</a:t>
            </a:r>
            <a:endParaRPr lang="en-US" sz="2000" dirty="0"/>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182049" y="1557953"/>
            <a:ext cx="3228844" cy="3663285"/>
          </a:xfrm>
        </p:spPr>
        <p:txBody>
          <a:bodyPr vert="horz" lIns="91440" tIns="45720" rIns="91440" bIns="45720" rtlCol="0" anchor="t">
            <a:noAutofit/>
          </a:bodyPr>
          <a:lstStyle/>
          <a:p>
            <a:r>
              <a:rPr lang="en-US" dirty="0">
                <a:latin typeface="Palatino Linotype"/>
              </a:rPr>
              <a:t>To ensure the monthly district board of education secretary and treasurer/cash reconciliation reports are completed and reconciled without exceptions and submitted to the district board of education within 60 days of the month's end for approval and that the district board of education is updated on the district’s financial status.</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92140" y="1009132"/>
            <a:ext cx="3410337" cy="530579"/>
          </a:xfrm>
        </p:spPr>
        <p:txBody>
          <a:bodyPr/>
          <a:lstStyle/>
          <a:p>
            <a:r>
              <a:rPr lang="en-US" sz="2000" b="1"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010916" y="1557954"/>
            <a:ext cx="4131468" cy="4491972"/>
          </a:xfrm>
        </p:spPr>
        <p:txBody>
          <a:bodyPr vert="horz" lIns="91440" tIns="45720" rIns="91440" bIns="45720" rtlCol="0" anchor="t">
            <a:noAutofit/>
          </a:bodyPr>
          <a:lstStyle/>
          <a:p>
            <a:pPr marL="228600" indent="-228600">
              <a:lnSpc>
                <a:spcPct val="100000"/>
              </a:lnSpc>
              <a:spcBef>
                <a:spcPts val="800"/>
              </a:spcBef>
              <a:spcAft>
                <a:spcPts val="1200"/>
              </a:spcAft>
              <a:buFont typeface="Arial,Sans-Serif" panose="020B0604020202020204" pitchFamily="34" charset="0"/>
            </a:pPr>
            <a:r>
              <a:rPr lang="en-US" dirty="0">
                <a:latin typeface="Palatino Linotype"/>
              </a:rPr>
              <a:t>District Board of Education Secretary’s Report</a:t>
            </a:r>
          </a:p>
          <a:p>
            <a:pPr marL="228600" indent="-228600">
              <a:lnSpc>
                <a:spcPct val="100000"/>
              </a:lnSpc>
              <a:spcBef>
                <a:spcPts val="800"/>
              </a:spcBef>
              <a:spcAft>
                <a:spcPts val="1200"/>
              </a:spcAft>
              <a:buFont typeface="Arial,Sans-Serif" panose="020B0604020202020204" pitchFamily="34" charset="0"/>
            </a:pPr>
            <a:r>
              <a:rPr lang="en-US" dirty="0">
                <a:latin typeface="Palatino Linotype"/>
              </a:rPr>
              <a:t>District Board of Education Treasurer’s/Cash Reconciliation Report</a:t>
            </a:r>
          </a:p>
          <a:p>
            <a:pPr marL="228600" indent="-228600">
              <a:lnSpc>
                <a:spcPct val="100000"/>
              </a:lnSpc>
              <a:spcBef>
                <a:spcPts val="800"/>
              </a:spcBef>
              <a:spcAft>
                <a:spcPts val="1200"/>
              </a:spcAft>
              <a:buFont typeface="Arial,Sans-Serif" panose="020B0604020202020204" pitchFamily="34" charset="0"/>
            </a:pPr>
            <a:r>
              <a:rPr lang="en-US" dirty="0">
                <a:latin typeface="Palatino Linotype"/>
              </a:rPr>
              <a:t>Annual Comprehensive Financial Report (ACFR) </a:t>
            </a:r>
          </a:p>
          <a:p>
            <a:pPr marL="228600" indent="-228600">
              <a:lnSpc>
                <a:spcPct val="100000"/>
              </a:lnSpc>
              <a:spcBef>
                <a:spcPts val="800"/>
              </a:spcBef>
              <a:spcAft>
                <a:spcPts val="1200"/>
              </a:spcAft>
              <a:buFont typeface="Arial,Sans-Serif" panose="020B0604020202020204" pitchFamily="34" charset="0"/>
            </a:pPr>
            <a:r>
              <a:rPr lang="en-US" dirty="0">
                <a:latin typeface="Palatino Linotype"/>
              </a:rPr>
              <a:t>Auditor’s Management Report (AMR)</a:t>
            </a:r>
          </a:p>
          <a:p>
            <a:pPr marL="228600" indent="-228600">
              <a:lnSpc>
                <a:spcPct val="100000"/>
              </a:lnSpc>
              <a:spcBef>
                <a:spcPts val="800"/>
              </a:spcBef>
              <a:spcAft>
                <a:spcPts val="1200"/>
              </a:spcAft>
              <a:buFont typeface="Arial,Sans-Serif" panose="020B0604020202020204" pitchFamily="34" charset="0"/>
            </a:pPr>
            <a:r>
              <a:rPr lang="en-US" dirty="0">
                <a:latin typeface="Palatino Linotype"/>
              </a:rPr>
              <a:t>Review Period – Twelve Months Immediately prior to NJQSAC Review</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23</a:t>
            </a:fld>
            <a:endParaRPr lang="en-US"/>
          </a:p>
        </p:txBody>
      </p:sp>
    </p:spTree>
    <p:extLst>
      <p:ext uri="{BB962C8B-B14F-4D97-AF65-F5344CB8AC3E}">
        <p14:creationId xmlns:p14="http://schemas.microsoft.com/office/powerpoint/2010/main" val="649368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a:xfrm>
            <a:off x="1258431" y="388515"/>
            <a:ext cx="10128421" cy="769977"/>
          </a:xfrm>
        </p:spPr>
        <p:txBody>
          <a:bodyPr/>
          <a:lstStyle/>
          <a:p>
            <a:r>
              <a:rPr lang="en-US" sz="3400" dirty="0">
                <a:latin typeface="Palatino Linotype"/>
              </a:rPr>
              <a:t>Fiscal Indicator 2 </a:t>
            </a:r>
            <a:r>
              <a:rPr lang="en-US" sz="2400" dirty="0">
                <a:latin typeface="Palatino Linotype"/>
              </a:rPr>
              <a:t>Total of 8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598" y="1355523"/>
            <a:ext cx="3410337" cy="651201"/>
          </a:xfrm>
        </p:spPr>
        <p:txBody>
          <a:bodyPr>
            <a:noAutofit/>
          </a:bodyPr>
          <a:lstStyle/>
          <a:p>
            <a:pPr marL="284163" indent="-284163">
              <a:spcBef>
                <a:spcPts val="0"/>
              </a:spcBef>
              <a:spcAft>
                <a:spcPts val="0"/>
              </a:spcAft>
            </a:pPr>
            <a:r>
              <a:rPr lang="en-US" sz="2000">
                <a:latin typeface="Palatino Linotype"/>
              </a:rPr>
              <a:t>1. Standard Operating Procedure</a:t>
            </a:r>
            <a:endParaRPr lang="en-US" sz="2000" b="0">
              <a:latin typeface="Palatino Linotype"/>
            </a:endParaRP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599" y="2069472"/>
            <a:ext cx="3524251" cy="3920362"/>
          </a:xfrm>
        </p:spPr>
        <p:txBody>
          <a:bodyPr vert="horz" lIns="91440" tIns="45720" rIns="91440" bIns="45720" rtlCol="0" anchor="t">
            <a:noAutofit/>
          </a:bodyPr>
          <a:lstStyle/>
          <a:p>
            <a:pPr marL="0" indent="0">
              <a:lnSpc>
                <a:spcPct val="100000"/>
              </a:lnSpc>
              <a:buNone/>
            </a:pPr>
            <a:r>
              <a:rPr lang="en-US" dirty="0">
                <a:latin typeface="Palatino Linotype"/>
              </a:rPr>
              <a:t>A Standard Operating Procedure (SOP) Manual for Business Functions is maintained, updated and implemented pursuant to </a:t>
            </a:r>
            <a:r>
              <a:rPr lang="pt-BR" i="1" dirty="0">
                <a:latin typeface="Palatino Linotype"/>
                <a:hlinkClick r:id="rId3"/>
              </a:rPr>
              <a:t>N.J.A.C. 6A:23A-6.6</a:t>
            </a:r>
            <a:r>
              <a:rPr lang="pt-BR" i="1" dirty="0">
                <a:latin typeface="Palatino Linotype"/>
              </a:rPr>
              <a:t>. </a:t>
            </a:r>
            <a:r>
              <a:rPr lang="pt-BR" dirty="0">
                <a:latin typeface="Palatino Linotype"/>
              </a:rPr>
              <a:t>Includes </a:t>
            </a:r>
            <a:r>
              <a:rPr lang="en-US" dirty="0">
                <a:latin typeface="Palatino Linotype"/>
              </a:rPr>
              <a:t>a system of internal controls in accordance with </a:t>
            </a:r>
            <a:r>
              <a:rPr lang="en-US" i="1" dirty="0">
                <a:latin typeface="Palatino Linotype"/>
                <a:hlinkClick r:id="rId3"/>
              </a:rPr>
              <a:t>N.J.A.C. 6A:23A-6.4 </a:t>
            </a:r>
            <a:r>
              <a:rPr lang="en-US" dirty="0">
                <a:latin typeface="Palatino Linotype"/>
              </a:rPr>
              <a:t>to prevent the over-expenditure of line item accounts and to safeguard assets from theft and fraud and includes a section that details purchasing procedures.</a:t>
            </a:r>
            <a:endParaRPr lang="en-US" dirty="0"/>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162425" y="1040407"/>
            <a:ext cx="3410337" cy="651201"/>
          </a:xfrm>
        </p:spPr>
        <p:txBody>
          <a:bodyPr/>
          <a:lstStyle/>
          <a:p>
            <a:r>
              <a:rPr lang="en-US" sz="2000">
                <a:latin typeface="Palatino Linotype"/>
              </a:rPr>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162425" y="2066881"/>
            <a:ext cx="3181350" cy="3464212"/>
          </a:xfrm>
        </p:spPr>
        <p:txBody>
          <a:bodyPr vert="horz" lIns="91440" tIns="45720" rIns="91440" bIns="45720" rtlCol="0" anchor="t">
            <a:noAutofit/>
          </a:bodyPr>
          <a:lstStyle/>
          <a:p>
            <a:pPr>
              <a:lnSpc>
                <a:spcPct val="100000"/>
              </a:lnSpc>
            </a:pPr>
            <a:r>
              <a:rPr lang="en-US" dirty="0">
                <a:latin typeface="Palatino Linotype"/>
              </a:rPr>
              <a:t>To ensure the district’s fiscal operations are consistent with statutory and regulatory requirements.</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186502" y="975857"/>
            <a:ext cx="3410337" cy="651201"/>
          </a:xfrm>
        </p:spPr>
        <p:txBody>
          <a:bodyPr/>
          <a:lstStyle/>
          <a:p>
            <a:r>
              <a:rPr lang="en-US" sz="2000">
                <a:latin typeface="Palatino Linotype"/>
              </a:rPr>
              <a:t>3. Documentation</a:t>
            </a:r>
            <a:endParaRPr lang="en-US" sz="2000" b="0">
              <a:latin typeface="Palatino Linotype"/>
            </a:endParaRP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186501" y="2066880"/>
            <a:ext cx="3745636" cy="3689423"/>
          </a:xfrm>
        </p:spPr>
        <p:txBody>
          <a:bodyPr vert="horz" lIns="91440" tIns="45720" rIns="91440" bIns="45720" rtlCol="0" anchor="t">
            <a:noAutofit/>
          </a:bodyPr>
          <a:lstStyle/>
          <a:p>
            <a:pPr marL="228600" indent="-228600"/>
            <a:r>
              <a:rPr lang="en-US" dirty="0">
                <a:latin typeface="Palatino Linotype"/>
              </a:rPr>
              <a:t>SOP Manual, ACFR and AMR reviewed for any comments or recommendations. </a:t>
            </a:r>
          </a:p>
          <a:p>
            <a:pPr marL="228600" indent="-228600"/>
            <a:r>
              <a:rPr lang="en-US" dirty="0">
                <a:latin typeface="Palatino Linotype"/>
              </a:rPr>
              <a:t>Position Control Roster (PCR) to ensure agreement with SOP.</a:t>
            </a:r>
          </a:p>
          <a:p>
            <a:pPr marL="228600" indent="-228600"/>
            <a:r>
              <a:rPr lang="en-US" dirty="0">
                <a:latin typeface="Palatino Linotype"/>
              </a:rPr>
              <a:t>Documentation of receipt of SOP manual by school district staff.</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24</a:t>
            </a:fld>
            <a:endParaRPr lang="en-US"/>
          </a:p>
        </p:txBody>
      </p:sp>
    </p:spTree>
    <p:extLst>
      <p:ext uri="{BB962C8B-B14F-4D97-AF65-F5344CB8AC3E}">
        <p14:creationId xmlns:p14="http://schemas.microsoft.com/office/powerpoint/2010/main" val="1336398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3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42797" y="1062036"/>
            <a:ext cx="3410337" cy="823667"/>
          </a:xfrm>
        </p:spPr>
        <p:txBody>
          <a:bodyPr/>
          <a:lstStyle/>
          <a:p>
            <a:pPr indent="-457200">
              <a:spcBef>
                <a:spcPts val="0"/>
              </a:spcBef>
              <a:spcAft>
                <a:spcPts val="0"/>
              </a:spcAft>
            </a:pPr>
            <a:r>
              <a:rPr lang="en-US" sz="2000"/>
              <a:t>1. </a:t>
            </a:r>
            <a:r>
              <a:rPr lang="en-US" sz="2000">
                <a:ea typeface="Calibri" panose="020F0502020204030204" pitchFamily="34" charset="0"/>
                <a:cs typeface="Times New Roman" panose="02020603050405020304" pitchFamily="18" charset="0"/>
              </a:rPr>
              <a:t>Annual Comprehensive</a:t>
            </a:r>
          </a:p>
          <a:p>
            <a:pPr indent="-457200">
              <a:spcBef>
                <a:spcPts val="0"/>
              </a:spcBef>
              <a:spcAft>
                <a:spcPts val="0"/>
              </a:spcAft>
            </a:pPr>
            <a:r>
              <a:rPr lang="en-US" sz="2000">
                <a:ea typeface="Calibri" panose="020F0502020204030204" pitchFamily="34" charset="0"/>
                <a:cs typeface="Times New Roman" panose="02020603050405020304" pitchFamily="18" charset="0"/>
              </a:rPr>
              <a:t>    Financial Report</a:t>
            </a:r>
            <a:r>
              <a:rPr lang="en-US" sz="2000"/>
              <a:t> </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42797" y="1973840"/>
            <a:ext cx="3410336" cy="3663285"/>
          </a:xfrm>
        </p:spPr>
        <p:txBody>
          <a:bodyPr/>
          <a:lstStyle/>
          <a:p>
            <a:pPr marL="0" indent="0">
              <a:buNone/>
            </a:pPr>
            <a:r>
              <a:rPr lang="en-US">
                <a:solidFill>
                  <a:prstClr val="black"/>
                </a:solidFill>
                <a:ea typeface="Calibri" panose="020F0502020204030204" pitchFamily="34" charset="0"/>
                <a:cs typeface="Times New Roman" panose="02020603050405020304" pitchFamily="18" charset="0"/>
              </a:rPr>
              <a:t>The annual audit of its Annual Comprehensive Financial Report (ACFR) and other supporting forms and collections, Auditor’s Management Report (AMR), Federal Collection Form, and Audit Summary have been filed by the due date set forth </a:t>
            </a:r>
            <a:r>
              <a:rPr lang="en-US">
                <a:solidFill>
                  <a:prstClr val="black"/>
                </a:solidFill>
                <a:latin typeface="+mn-lt"/>
                <a:ea typeface="Calibri" panose="020F0502020204030204" pitchFamily="34" charset="0"/>
                <a:cs typeface="Times New Roman" panose="02020603050405020304" pitchFamily="18" charset="0"/>
              </a:rPr>
              <a:t>in </a:t>
            </a:r>
            <a:r>
              <a:rPr lang="en-US" i="1" u="sng">
                <a:solidFill>
                  <a:srgbClr val="0000FF"/>
                </a:solidFill>
                <a:ea typeface="Calibri" panose="020F0502020204030204" pitchFamily="34" charset="0"/>
                <a:hlinkClick r:id="rId3">
                  <a:extLst>
                    <a:ext uri="{A12FA001-AC4F-418D-AE19-62706E023703}">
                      <ahyp:hlinkClr xmlns:ahyp="http://schemas.microsoft.com/office/drawing/2018/hyperlinkcolor" val="tx"/>
                    </a:ext>
                  </a:extLst>
                </a:hlinkClick>
              </a:rPr>
              <a:t>N.J.S.A. 18A:23-1</a:t>
            </a:r>
            <a:r>
              <a:rPr lang="en-US">
                <a:solidFill>
                  <a:prstClr val="black"/>
                </a:solidFill>
                <a:ea typeface="Calibri" panose="020F0502020204030204" pitchFamily="34" charset="0"/>
                <a:cs typeface="Times New Roman" panose="02020603050405020304" pitchFamily="18" charset="0"/>
              </a:rPr>
              <a:t>.</a:t>
            </a:r>
            <a:endParaRPr lang="en-US"/>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097951" y="1062037"/>
            <a:ext cx="3422060" cy="460252"/>
          </a:xfrm>
        </p:spPr>
        <p:txBody>
          <a:bodyPr/>
          <a:lstStyle/>
          <a:p>
            <a:r>
              <a:rPr lang="en-US" sz="200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104692" y="1973840"/>
            <a:ext cx="3410336" cy="3663285"/>
          </a:xfrm>
        </p:spPr>
        <p:txBody>
          <a:bodyPr/>
          <a:lstStyle/>
          <a:p>
            <a:r>
              <a:rPr lang="en-US" dirty="0">
                <a:ea typeface="Calibri" panose="020F0502020204030204" pitchFamily="34" charset="0"/>
                <a:cs typeface="Times New Roman" panose="02020603050405020304" pitchFamily="18" charset="0"/>
              </a:rPr>
              <a:t>To ensure that the district completes and files its ACFR and related subsidiary reports annually and by the required due date (which is currently not later than five months after the end of the fiscal school year).</a:t>
            </a:r>
            <a:endParaRPr lang="en-US" dirty="0"/>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4" y="1062036"/>
            <a:ext cx="3433783" cy="460252"/>
          </a:xfrm>
        </p:spPr>
        <p:txBody>
          <a:bodyPr/>
          <a:lstStyle/>
          <a:p>
            <a:r>
              <a:rPr lang="en-US" sz="200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43854" y="1973838"/>
            <a:ext cx="3410336" cy="3663285"/>
          </a:xfrm>
        </p:spPr>
        <p:txBody>
          <a:bodyPr/>
          <a:lstStyle/>
          <a:p>
            <a:pPr marL="228600" indent="-228600"/>
            <a:r>
              <a:rPr lang="en-US" dirty="0"/>
              <a:t>Office of Fiscal Accountability and Compliance (OFAC) verification showing the ACFR, other supporting documentation and the AMR are uploaded to the system maintained by the NJDOE.</a:t>
            </a:r>
          </a:p>
          <a:p>
            <a:pPr marL="228600" indent="-228600"/>
            <a:r>
              <a:rPr lang="en-US" dirty="0"/>
              <a:t>This indicator is reviewed remotely through OFAC online verification system.</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25</a:t>
            </a:fld>
            <a:endParaRPr lang="en-US"/>
          </a:p>
        </p:txBody>
      </p:sp>
    </p:spTree>
    <p:extLst>
      <p:ext uri="{BB962C8B-B14F-4D97-AF65-F5344CB8AC3E}">
        <p14:creationId xmlns:p14="http://schemas.microsoft.com/office/powerpoint/2010/main" val="2657983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6">
            <a:extLst>
              <a:ext uri="{FF2B5EF4-FFF2-40B4-BE49-F238E27FC236}">
                <a16:creationId xmlns:a16="http://schemas.microsoft.com/office/drawing/2014/main" id="{C3742A01-EF91-4570-881E-BA99D58B9A47}"/>
              </a:ext>
            </a:extLst>
          </p:cNvPr>
          <p:cNvSpPr>
            <a:spLocks noGrp="1"/>
          </p:cNvSpPr>
          <p:nvPr>
            <p:ph type="title"/>
          </p:nvPr>
        </p:nvSpPr>
        <p:spPr>
          <a:xfrm>
            <a:off x="1225944" y="413808"/>
            <a:ext cx="10128250" cy="771525"/>
          </a:xfrm>
        </p:spPr>
        <p:txBody>
          <a:bodyPr>
            <a:normAutofit/>
          </a:bodyPr>
          <a:lstStyle/>
          <a:p>
            <a:r>
              <a:rPr lang="en-US" sz="3400" b="1" dirty="0"/>
              <a:t>Fiscal Indicator 4a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599" y="1039949"/>
            <a:ext cx="3410337" cy="823667"/>
          </a:xfrm>
        </p:spPr>
        <p:txBody>
          <a:bodyPr/>
          <a:lstStyle/>
          <a:p>
            <a:r>
              <a:rPr lang="en-US" sz="2000" dirty="0"/>
              <a:t>1. </a:t>
            </a:r>
            <a:r>
              <a:rPr lang="en-US" sz="2000" dirty="0">
                <a:cs typeface="Times New Roman" panose="02020603050405020304" pitchFamily="18" charset="0"/>
              </a:rPr>
              <a:t>Corrective Action Plan</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599" y="2060394"/>
            <a:ext cx="3410336" cy="3663285"/>
          </a:xfrm>
        </p:spPr>
        <p:txBody>
          <a:bodyPr/>
          <a:lstStyle/>
          <a:p>
            <a:pPr marL="0" indent="0">
              <a:buNone/>
            </a:pPr>
            <a:r>
              <a:rPr lang="en-US" dirty="0"/>
              <a:t>Implements a Corrective Action Plan (CAP) that addresses all audit recommendations is acceptable to the Department (as required)</a:t>
            </a:r>
            <a:r>
              <a:rPr lang="en-US" b="1" dirty="0"/>
              <a:t>.</a:t>
            </a:r>
            <a:endParaRPr lang="en-US" dirty="0"/>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80707" y="1039948"/>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80707" y="2046661"/>
            <a:ext cx="3317107" cy="3663285"/>
          </a:xfrm>
        </p:spPr>
        <p:txBody>
          <a:bodyPr/>
          <a:lstStyle/>
          <a:p>
            <a:r>
              <a:rPr lang="en-US" dirty="0"/>
              <a:t>To ensure that a district had an approved CAP that addresses all audit recommendations and is compliant with the NJDOE’s audit program.</a:t>
            </a:r>
            <a:endParaRPr lang="en-US" b="1" dirty="0">
              <a:solidFill>
                <a:srgbClr val="0070C0"/>
              </a:solidFill>
            </a:endParaRP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27353" y="983189"/>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020583" y="2060394"/>
            <a:ext cx="3410336" cy="3663285"/>
          </a:xfrm>
        </p:spPr>
        <p:txBody>
          <a:bodyPr vert="horz" lIns="91440" tIns="45720" rIns="91440" bIns="45720" rtlCol="0" anchor="t">
            <a:noAutofit/>
          </a:bodyPr>
          <a:lstStyle/>
          <a:p>
            <a:pPr marL="228600" indent="-228600"/>
            <a:r>
              <a:rPr lang="en-US" dirty="0">
                <a:latin typeface="Palatino Linotype"/>
              </a:rPr>
              <a:t>Previous two years ACFR and AMR documents.</a:t>
            </a:r>
            <a:endParaRPr lang="en-US" dirty="0"/>
          </a:p>
          <a:p>
            <a:pPr marL="228600" indent="-228600"/>
            <a:r>
              <a:rPr lang="en-US" dirty="0">
                <a:latin typeface="Palatino Linotype"/>
              </a:rPr>
              <a:t>District Board of Education minutes.</a:t>
            </a:r>
            <a:endParaRPr lang="en-US" dirty="0"/>
          </a:p>
          <a:p>
            <a:pPr marL="228600" lvl="0" indent="-228600"/>
            <a:r>
              <a:rPr lang="en-US" dirty="0">
                <a:latin typeface="Palatino Linotype"/>
              </a:rPr>
              <a:t>District CAP and Certificate of Implementation (COI) filed with OFAC.</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26</a:t>
            </a:fld>
            <a:endParaRPr lang="en-US"/>
          </a:p>
        </p:txBody>
      </p:sp>
    </p:spTree>
    <p:extLst>
      <p:ext uri="{BB962C8B-B14F-4D97-AF65-F5344CB8AC3E}">
        <p14:creationId xmlns:p14="http://schemas.microsoft.com/office/powerpoint/2010/main" val="258118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4b </a:t>
            </a:r>
            <a:r>
              <a:rPr lang="en-US" sz="2400" dirty="0"/>
              <a:t>Total of 5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171256" y="1229758"/>
            <a:ext cx="3410337" cy="774134"/>
          </a:xfrm>
        </p:spPr>
        <p:txBody>
          <a:bodyPr/>
          <a:lstStyle/>
          <a:p>
            <a:r>
              <a:rPr lang="en-US" sz="2000" dirty="0"/>
              <a:t>1. Repeat Findings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75689" y="2301491"/>
            <a:ext cx="3305904" cy="3683062"/>
          </a:xfrm>
        </p:spPr>
        <p:txBody>
          <a:bodyPr/>
          <a:lstStyle/>
          <a:p>
            <a:pPr marL="0" indent="0">
              <a:buNone/>
            </a:pPr>
            <a:r>
              <a:rPr lang="en-US" dirty="0"/>
              <a:t>Reports no repeat audit findings of a substantive nature in ACFR or AMR.</a:t>
            </a: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36593" y="1229758"/>
            <a:ext cx="3410337" cy="774134"/>
          </a:xfrm>
        </p:spPr>
        <p:txBody>
          <a:bodyPr/>
          <a:lstStyle/>
          <a:p>
            <a:pPr lvl="0"/>
            <a:r>
              <a:rPr lang="en-US" sz="2000" dirty="0"/>
              <a:t>2. </a:t>
            </a:r>
            <a:r>
              <a:rPr lang="en-US" sz="2000" dirty="0">
                <a:solidFill>
                  <a:prstClr val="black"/>
                </a:solidFill>
              </a:rPr>
              <a:t>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36593" y="2301491"/>
            <a:ext cx="3202432" cy="3683062"/>
          </a:xfrm>
        </p:spPr>
        <p:txBody>
          <a:bodyPr/>
          <a:lstStyle/>
          <a:p>
            <a:r>
              <a:rPr lang="en-US" dirty="0"/>
              <a:t>To ensure prior audit findings of a substantive nature are not repeated.</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104279" y="1197671"/>
            <a:ext cx="3410337" cy="774134"/>
          </a:xfrm>
        </p:spPr>
        <p:txBody>
          <a:bodyPr/>
          <a:lstStyle/>
          <a:p>
            <a:r>
              <a:rPr lang="en-US" sz="2000" dirty="0"/>
              <a:t>3. Documentation </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104279" y="2102893"/>
            <a:ext cx="3410336" cy="3683062"/>
          </a:xfrm>
        </p:spPr>
        <p:txBody>
          <a:bodyPr/>
          <a:lstStyle/>
          <a:p>
            <a:pPr marL="228600" indent="-228600"/>
            <a:r>
              <a:rPr lang="en-US" dirty="0"/>
              <a:t>Previous two years ACFR and AMR documents.</a:t>
            </a:r>
          </a:p>
          <a:p>
            <a:pPr marL="228600" indent="-228600">
              <a:spcAft>
                <a:spcPts val="3600"/>
              </a:spcAft>
            </a:pPr>
            <a:r>
              <a:rPr lang="en-US" dirty="0"/>
              <a:t>District CAP and COI filed with OFAC.</a:t>
            </a:r>
          </a:p>
          <a:p>
            <a:pPr marL="0" indent="0">
              <a:buNone/>
            </a:pPr>
            <a:r>
              <a:rPr lang="en-US" sz="1600" dirty="0">
                <a:solidFill>
                  <a:srgbClr val="FF0000"/>
                </a:solidFill>
              </a:rPr>
              <a:t>Note:  The ACFR AMR, CAP, COI and Board Resolutions must be uploaded.</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27</a:t>
            </a:fld>
            <a:endParaRPr lang="en-US"/>
          </a:p>
        </p:txBody>
      </p:sp>
    </p:spTree>
    <p:extLst>
      <p:ext uri="{BB962C8B-B14F-4D97-AF65-F5344CB8AC3E}">
        <p14:creationId xmlns:p14="http://schemas.microsoft.com/office/powerpoint/2010/main" val="3748708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4c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521754"/>
            <a:ext cx="3410337" cy="769978"/>
          </a:xfrm>
        </p:spPr>
        <p:txBody>
          <a:bodyPr/>
          <a:lstStyle/>
          <a:p>
            <a:pPr marL="228600" lvl="0" indent="-228600">
              <a:lnSpc>
                <a:spcPct val="100000"/>
              </a:lnSpc>
              <a:spcBef>
                <a:spcPts val="0"/>
              </a:spcBef>
              <a:spcAft>
                <a:spcPts val="0"/>
              </a:spcAft>
            </a:pPr>
            <a:r>
              <a:rPr lang="en-US" sz="2000" dirty="0"/>
              <a:t>1. </a:t>
            </a:r>
            <a:r>
              <a:rPr lang="en-US" sz="2000" dirty="0">
                <a:solidFill>
                  <a:prstClr val="black"/>
                </a:solidFill>
                <a:cs typeface="Times New Roman" panose="02020603050405020304" pitchFamily="18" charset="0"/>
              </a:rPr>
              <a:t>Errors on Financial</a:t>
            </a:r>
          </a:p>
          <a:p>
            <a:pPr marL="228600" lvl="0" indent="-228600">
              <a:lnSpc>
                <a:spcPct val="100000"/>
              </a:lnSpc>
              <a:spcBef>
                <a:spcPts val="0"/>
              </a:spcBef>
              <a:spcAft>
                <a:spcPts val="0"/>
              </a:spcAft>
            </a:pPr>
            <a:r>
              <a:rPr lang="en-US" sz="2000" dirty="0">
                <a:solidFill>
                  <a:prstClr val="black"/>
                </a:solidFill>
                <a:cs typeface="Times New Roman" panose="02020603050405020304" pitchFamily="18" charset="0"/>
              </a:rPr>
              <a:t>    Reports</a:t>
            </a:r>
            <a:r>
              <a:rPr lang="en-US" sz="2000" dirty="0"/>
              <a:t> </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504340"/>
            <a:ext cx="3410336" cy="3663285"/>
          </a:xfrm>
        </p:spPr>
        <p:txBody>
          <a:bodyPr/>
          <a:lstStyle/>
          <a:p>
            <a:pPr marL="0" indent="0">
              <a:buNone/>
            </a:pPr>
            <a:r>
              <a:rPr lang="en-US" dirty="0"/>
              <a:t>Reports no material weakness or significant deficiencies in ACFR or AMR. </a:t>
            </a: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95551" y="1521755"/>
            <a:ext cx="3410337" cy="453455"/>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95551" y="2375559"/>
            <a:ext cx="3410336" cy="3663285"/>
          </a:xfrm>
        </p:spPr>
        <p:txBody>
          <a:bodyPr/>
          <a:lstStyle/>
          <a:p>
            <a:r>
              <a:rPr lang="en-US" dirty="0"/>
              <a:t>To ensure that no material weaknesses or significant deficiencies are found in ACFR/AMR.</a:t>
            </a:r>
            <a:endParaRPr lang="en-US" b="1" dirty="0">
              <a:solidFill>
                <a:srgbClr val="002060"/>
              </a:solidFill>
            </a:endParaRP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175849" y="1521754"/>
            <a:ext cx="3410337" cy="453455"/>
          </a:xfrm>
        </p:spPr>
        <p:txBody>
          <a:bodyPr/>
          <a:lstStyle/>
          <a:p>
            <a:r>
              <a:rPr lang="en-US" sz="2000" dirty="0"/>
              <a:t>3. Documentation  </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184488" y="2504340"/>
            <a:ext cx="3410336" cy="3663285"/>
          </a:xfrm>
        </p:spPr>
        <p:txBody>
          <a:bodyPr/>
          <a:lstStyle/>
          <a:p>
            <a:pPr marL="0" indent="0">
              <a:buNone/>
            </a:pPr>
            <a:r>
              <a:rPr lang="en-US" dirty="0"/>
              <a:t>Previous two years ACFR and AMR documents.</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28</a:t>
            </a:fld>
            <a:endParaRPr lang="en-US"/>
          </a:p>
        </p:txBody>
      </p:sp>
    </p:spTree>
    <p:extLst>
      <p:ext uri="{BB962C8B-B14F-4D97-AF65-F5344CB8AC3E}">
        <p14:creationId xmlns:p14="http://schemas.microsoft.com/office/powerpoint/2010/main" val="2997398012"/>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4d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471872"/>
            <a:ext cx="3410337" cy="823667"/>
          </a:xfrm>
        </p:spPr>
        <p:txBody>
          <a:bodyPr/>
          <a:lstStyle/>
          <a:p>
            <a:r>
              <a:rPr lang="en-US" sz="2000" dirty="0"/>
              <a:t>1. </a:t>
            </a:r>
            <a:r>
              <a:rPr lang="en-US" sz="2000" dirty="0">
                <a:cs typeface="Times New Roman" panose="02020603050405020304" pitchFamily="18" charset="0"/>
              </a:rPr>
              <a:t>Financial Balances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139390" y="2356640"/>
            <a:ext cx="3410336" cy="3663285"/>
          </a:xfrm>
        </p:spPr>
        <p:txBody>
          <a:bodyPr/>
          <a:lstStyle/>
          <a:p>
            <a:pPr marL="0" indent="0">
              <a:buNone/>
            </a:pPr>
            <a:r>
              <a:rPr lang="en-US" dirty="0"/>
              <a:t>Ends the year with no deficit balances and no line-item over-expenditures in the general fund, (on the budgetary basis of accounting) special revenue fund, capital projects fund, or debt service fund (other than permitted under State law and Generally Accepted Accounting Principles [GAAP]).</a:t>
            </a: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166438" y="1471872"/>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166438" y="2536672"/>
            <a:ext cx="3410336" cy="3663285"/>
          </a:xfrm>
        </p:spPr>
        <p:txBody>
          <a:bodyPr/>
          <a:lstStyle/>
          <a:p>
            <a:r>
              <a:rPr lang="en-US" dirty="0"/>
              <a:t>To ensure the district had not over-expended, except in ways permitted under State laws and GAAP.</a:t>
            </a:r>
            <a:endParaRPr lang="en-US" b="1" dirty="0">
              <a:solidFill>
                <a:srgbClr val="002060"/>
              </a:solidFill>
            </a:endParaRP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040110" y="1471872"/>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040110" y="2536672"/>
            <a:ext cx="3410336" cy="3663285"/>
          </a:xfrm>
        </p:spPr>
        <p:txBody>
          <a:bodyPr vert="horz" lIns="91440" tIns="45720" rIns="91440" bIns="45720" rtlCol="0" anchor="t">
            <a:noAutofit/>
          </a:bodyPr>
          <a:lstStyle/>
          <a:p>
            <a:pPr marL="228600" indent="-228600"/>
            <a:r>
              <a:rPr lang="en-US" dirty="0">
                <a:latin typeface="Palatino Linotype"/>
              </a:rPr>
              <a:t>ACFR specifically section K-Schedule of Findings and Questioned Costs, and AMR.</a:t>
            </a:r>
            <a:endParaRPr lang="en-US" dirty="0"/>
          </a:p>
          <a:p>
            <a:pPr marL="228600" indent="-228600"/>
            <a:r>
              <a:rPr lang="en-US" dirty="0">
                <a:latin typeface="Palatino Linotype"/>
              </a:rPr>
              <a:t>Budgetary Comparison Schedule, including schedule C-1 and the excess surplus calculation.</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29</a:t>
            </a:fld>
            <a:endParaRPr lang="en-US"/>
          </a:p>
        </p:txBody>
      </p:sp>
    </p:spTree>
    <p:extLst>
      <p:ext uri="{BB962C8B-B14F-4D97-AF65-F5344CB8AC3E}">
        <p14:creationId xmlns:p14="http://schemas.microsoft.com/office/powerpoint/2010/main" val="2537278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0BE84-E21A-442A-9B53-4796D9AA3DF0}"/>
              </a:ext>
            </a:extLst>
          </p:cNvPr>
          <p:cNvSpPr>
            <a:spLocks noGrp="1"/>
          </p:cNvSpPr>
          <p:nvPr>
            <p:ph type="title"/>
          </p:nvPr>
        </p:nvSpPr>
        <p:spPr>
          <a:xfrm>
            <a:off x="1241763" y="301862"/>
            <a:ext cx="11697076" cy="906722"/>
          </a:xfrm>
        </p:spPr>
        <p:txBody>
          <a:bodyPr>
            <a:normAutofit/>
          </a:bodyPr>
          <a:lstStyle/>
          <a:p>
            <a:pPr algn="l"/>
            <a:r>
              <a:rPr lang="en-US" sz="3400"/>
              <a:t>District NJQSAC Committee</a:t>
            </a:r>
          </a:p>
        </p:txBody>
      </p:sp>
      <p:sp>
        <p:nvSpPr>
          <p:cNvPr id="3" name="Content Placeholder 2">
            <a:extLst>
              <a:ext uri="{FF2B5EF4-FFF2-40B4-BE49-F238E27FC236}">
                <a16:creationId xmlns:a16="http://schemas.microsoft.com/office/drawing/2014/main" id="{2B3C5ED7-206F-44AE-8FC4-35A5A6F10F76}"/>
              </a:ext>
            </a:extLst>
          </p:cNvPr>
          <p:cNvSpPr>
            <a:spLocks noGrp="1"/>
          </p:cNvSpPr>
          <p:nvPr>
            <p:ph idx="1"/>
          </p:nvPr>
        </p:nvSpPr>
        <p:spPr>
          <a:xfrm>
            <a:off x="330949" y="1510016"/>
            <a:ext cx="11530101" cy="4445748"/>
          </a:xfrm>
        </p:spPr>
        <p:txBody>
          <a:bodyPr>
            <a:noAutofit/>
          </a:bodyPr>
          <a:lstStyle/>
          <a:p>
            <a:pPr marL="0" indent="0">
              <a:lnSpc>
                <a:spcPct val="100000"/>
              </a:lnSpc>
              <a:spcAft>
                <a:spcPts val="1200"/>
              </a:spcAft>
              <a:buNone/>
            </a:pPr>
            <a:r>
              <a:rPr lang="en-US" sz="2000" dirty="0"/>
              <a:t>The NJQSAC Committee must be comprised of the following members (</a:t>
            </a:r>
            <a:r>
              <a:rPr lang="en-US" sz="2000" i="1" dirty="0">
                <a:hlinkClick r:id="rId3"/>
              </a:rPr>
              <a:t>N.J.A.C. 6A: 30-3.2</a:t>
            </a:r>
            <a:r>
              <a:rPr lang="en-US" sz="2000" dirty="0"/>
              <a:t>): </a:t>
            </a:r>
          </a:p>
          <a:p>
            <a:pPr lvl="1">
              <a:lnSpc>
                <a:spcPct val="100000"/>
              </a:lnSpc>
            </a:pPr>
            <a:r>
              <a:rPr lang="en-US" sz="2000" dirty="0"/>
              <a:t>Chief School Administrator </a:t>
            </a:r>
          </a:p>
          <a:p>
            <a:pPr lvl="1">
              <a:lnSpc>
                <a:spcPct val="100000"/>
              </a:lnSpc>
            </a:pPr>
            <a:r>
              <a:rPr lang="en-US" sz="2000" dirty="0"/>
              <a:t>District Administrative Staff Member </a:t>
            </a:r>
          </a:p>
          <a:p>
            <a:pPr lvl="1">
              <a:lnSpc>
                <a:spcPct val="100000"/>
              </a:lnSpc>
            </a:pPr>
            <a:r>
              <a:rPr lang="en-US" sz="2000" dirty="0"/>
              <a:t>Teacher </a:t>
            </a:r>
          </a:p>
          <a:p>
            <a:pPr lvl="1">
              <a:lnSpc>
                <a:spcPct val="100000"/>
              </a:lnSpc>
            </a:pPr>
            <a:r>
              <a:rPr lang="en-US" sz="2000" dirty="0"/>
              <a:t>School Business Administrator </a:t>
            </a:r>
          </a:p>
          <a:p>
            <a:pPr lvl="1">
              <a:lnSpc>
                <a:spcPct val="100000"/>
              </a:lnSpc>
            </a:pPr>
            <a:r>
              <a:rPr lang="en-US" sz="2000" dirty="0"/>
              <a:t>Curriculum and Instruction Representative </a:t>
            </a:r>
          </a:p>
          <a:p>
            <a:pPr lvl="1">
              <a:lnSpc>
                <a:spcPct val="100000"/>
              </a:lnSpc>
            </a:pPr>
            <a:r>
              <a:rPr lang="en-US" sz="2000" dirty="0"/>
              <a:t>Local Collective Bargaining Representative </a:t>
            </a:r>
          </a:p>
          <a:p>
            <a:pPr lvl="1">
              <a:lnSpc>
                <a:spcPct val="100000"/>
              </a:lnSpc>
            </a:pPr>
            <a:r>
              <a:rPr lang="en-US" sz="2000" dirty="0"/>
              <a:t>District Board of Education Member </a:t>
            </a:r>
          </a:p>
        </p:txBody>
      </p:sp>
      <p:sp>
        <p:nvSpPr>
          <p:cNvPr id="5" name="Slide Number Placeholder 4">
            <a:extLst>
              <a:ext uri="{FF2B5EF4-FFF2-40B4-BE49-F238E27FC236}">
                <a16:creationId xmlns:a16="http://schemas.microsoft.com/office/drawing/2014/main" id="{F151D5BB-D7C6-4F29-8455-D7EA3BFF35E1}"/>
              </a:ext>
            </a:extLst>
          </p:cNvPr>
          <p:cNvSpPr>
            <a:spLocks noGrp="1"/>
          </p:cNvSpPr>
          <p:nvPr>
            <p:ph type="sldNum" sz="quarter" idx="12"/>
          </p:nvPr>
        </p:nvSpPr>
        <p:spPr/>
        <p:txBody>
          <a:bodyPr/>
          <a:lstStyle/>
          <a:p>
            <a:fld id="{088AB7C0-D845-446F-B84E-DDA1CA93B832}" type="slidenum">
              <a:rPr lang="en-US" smtClean="0"/>
              <a:t>3</a:t>
            </a:fld>
            <a:endParaRPr lang="en-US"/>
          </a:p>
        </p:txBody>
      </p:sp>
    </p:spTree>
    <p:extLst>
      <p:ext uri="{BB962C8B-B14F-4D97-AF65-F5344CB8AC3E}">
        <p14:creationId xmlns:p14="http://schemas.microsoft.com/office/powerpoint/2010/main" val="1928531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5644F-9A62-4884-91B0-34F85575FF4D}"/>
              </a:ext>
            </a:extLst>
          </p:cNvPr>
          <p:cNvSpPr>
            <a:spLocks noGrp="1"/>
          </p:cNvSpPr>
          <p:nvPr>
            <p:ph type="title"/>
          </p:nvPr>
        </p:nvSpPr>
        <p:spPr>
          <a:xfrm>
            <a:off x="1263112" y="127857"/>
            <a:ext cx="11697076" cy="906722"/>
          </a:xfrm>
        </p:spPr>
        <p:txBody>
          <a:bodyPr>
            <a:noAutofit/>
          </a:bodyPr>
          <a:lstStyle/>
          <a:p>
            <a:pPr algn="l"/>
            <a:r>
              <a:rPr lang="en-US" sz="3400" dirty="0"/>
              <a:t>Summary of Fiscal Indicator 4 Documentation Verification</a:t>
            </a:r>
          </a:p>
        </p:txBody>
      </p:sp>
      <p:sp>
        <p:nvSpPr>
          <p:cNvPr id="3" name="Content Placeholder 2">
            <a:extLst>
              <a:ext uri="{FF2B5EF4-FFF2-40B4-BE49-F238E27FC236}">
                <a16:creationId xmlns:a16="http://schemas.microsoft.com/office/drawing/2014/main" id="{09F48A85-E300-43BF-AF1A-356D7E4EA245}"/>
              </a:ext>
            </a:extLst>
          </p:cNvPr>
          <p:cNvSpPr>
            <a:spLocks noGrp="1"/>
          </p:cNvSpPr>
          <p:nvPr>
            <p:ph idx="1"/>
          </p:nvPr>
        </p:nvSpPr>
        <p:spPr>
          <a:xfrm>
            <a:off x="247462" y="1552353"/>
            <a:ext cx="11697076" cy="4255722"/>
          </a:xfrm>
        </p:spPr>
        <p:txBody>
          <a:bodyPr vert="horz" lIns="91440" tIns="45720" rIns="822960" bIns="45720" rtlCol="0" anchor="t">
            <a:noAutofit/>
          </a:bodyPr>
          <a:lstStyle/>
          <a:p>
            <a:r>
              <a:rPr lang="en-US" sz="2000" dirty="0">
                <a:latin typeface="Palatino Linotype"/>
              </a:rPr>
              <a:t>District Board of Education approved CAP;</a:t>
            </a:r>
            <a:endParaRPr lang="en-US" sz="2000" dirty="0"/>
          </a:p>
          <a:p>
            <a:r>
              <a:rPr lang="en-US" sz="2000" dirty="0">
                <a:latin typeface="Palatino Linotype"/>
              </a:rPr>
              <a:t>CAP and COI have been submitted to OFAC in acceptable format;</a:t>
            </a:r>
          </a:p>
          <a:p>
            <a:r>
              <a:rPr lang="en-US" sz="2000" dirty="0">
                <a:latin typeface="Palatino Linotype"/>
              </a:rPr>
              <a:t>Evidence of CAP implementation is supported by district documentation;</a:t>
            </a:r>
          </a:p>
          <a:p>
            <a:r>
              <a:rPr lang="en-US" sz="2000" dirty="0">
                <a:latin typeface="Palatino Linotype"/>
              </a:rPr>
              <a:t>No repeat substantive audit findings;</a:t>
            </a:r>
          </a:p>
          <a:p>
            <a:r>
              <a:rPr lang="en-US" sz="2000" dirty="0">
                <a:latin typeface="Palatino Linotype"/>
              </a:rPr>
              <a:t>No material weaknesses or significant deficiencies; and</a:t>
            </a:r>
          </a:p>
          <a:p>
            <a:r>
              <a:rPr lang="en-US" sz="2000" dirty="0">
                <a:latin typeface="Palatino Linotype"/>
              </a:rPr>
              <a:t>District must have positive fund balance and no negative variances in Budget Comparison Schedule.</a:t>
            </a:r>
          </a:p>
        </p:txBody>
      </p:sp>
      <p:sp>
        <p:nvSpPr>
          <p:cNvPr id="5" name="Slide Number Placeholder 4">
            <a:extLst>
              <a:ext uri="{FF2B5EF4-FFF2-40B4-BE49-F238E27FC236}">
                <a16:creationId xmlns:a16="http://schemas.microsoft.com/office/drawing/2014/main" id="{97D687F1-EA8E-4100-97DC-05381144A15E}"/>
              </a:ext>
            </a:extLst>
          </p:cNvPr>
          <p:cNvSpPr>
            <a:spLocks noGrp="1"/>
          </p:cNvSpPr>
          <p:nvPr>
            <p:ph type="sldNum" sz="quarter" idx="12"/>
          </p:nvPr>
        </p:nvSpPr>
        <p:spPr/>
        <p:txBody>
          <a:bodyPr/>
          <a:lstStyle/>
          <a:p>
            <a:fld id="{088AB7C0-D845-446F-B84E-DDA1CA93B832}" type="slidenum">
              <a:rPr lang="en-US" smtClean="0"/>
              <a:t>30</a:t>
            </a:fld>
            <a:endParaRPr lang="en-US"/>
          </a:p>
        </p:txBody>
      </p:sp>
    </p:spTree>
    <p:extLst>
      <p:ext uri="{BB962C8B-B14F-4D97-AF65-F5344CB8AC3E}">
        <p14:creationId xmlns:p14="http://schemas.microsoft.com/office/powerpoint/2010/main" val="10596704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5a </a:t>
            </a:r>
            <a:r>
              <a:rPr lang="en-US" sz="2400" dirty="0"/>
              <a:t>Total of 2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499129" y="1237973"/>
            <a:ext cx="3410337" cy="462844"/>
          </a:xfrm>
        </p:spPr>
        <p:txBody>
          <a:bodyPr/>
          <a:lstStyle/>
          <a:p>
            <a:r>
              <a:rPr lang="en-US" sz="2000" dirty="0"/>
              <a:t>1. </a:t>
            </a:r>
            <a:r>
              <a:rPr lang="en-US" sz="2000" dirty="0">
                <a:cs typeface="Times New Roman" panose="02020603050405020304" pitchFamily="18" charset="0"/>
              </a:rPr>
              <a:t>Grant Reports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522190" y="1788615"/>
            <a:ext cx="3410336" cy="3663285"/>
          </a:xfrm>
        </p:spPr>
        <p:txBody>
          <a:bodyPr/>
          <a:lstStyle/>
          <a:p>
            <a:pPr marL="0" indent="0">
              <a:buNone/>
            </a:pPr>
            <a:r>
              <a:rPr lang="en-US" dirty="0"/>
              <a:t>Submits initial applications, revisions, and final reports for all entitlement and discretionary grants by published due dates and expends federal funds consistent with the approved indirect cost rate and grant application. </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390831" y="1202937"/>
            <a:ext cx="3410337" cy="462844"/>
          </a:xfrm>
        </p:spPr>
        <p:txBody>
          <a:bodyPr vert="horz" lIns="91440" tIns="45720" rIns="91440" bIns="45720" rtlCol="0" anchor="b">
            <a:noAutofit/>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390831" y="1718543"/>
            <a:ext cx="3206938" cy="3663285"/>
          </a:xfrm>
        </p:spPr>
        <p:txBody>
          <a:bodyPr/>
          <a:lstStyle/>
          <a:p>
            <a:r>
              <a:rPr lang="en-US" dirty="0"/>
              <a:t>To ensure all grants, both entitlement and discretionary, have been submitted by the required due dates and funds are expended consistently with the indirect cost rate and grant application.</a:t>
            </a:r>
            <a:endParaRPr lang="en-US" dirty="0">
              <a:solidFill>
                <a:srgbClr val="0070C0"/>
              </a:solidFill>
            </a:endParaRP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020582" y="1239571"/>
            <a:ext cx="3410337" cy="462845"/>
          </a:xfrm>
        </p:spPr>
        <p:txBody>
          <a:bodyPr vert="horz" lIns="91440" tIns="45720" rIns="91440" bIns="45720" rtlCol="0" anchor="b">
            <a:noAutofit/>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888022" y="1705342"/>
            <a:ext cx="4203893" cy="4545712"/>
          </a:xfrm>
        </p:spPr>
        <p:txBody>
          <a:bodyPr/>
          <a:lstStyle/>
          <a:p>
            <a:pPr marL="228600" indent="-228600">
              <a:spcBef>
                <a:spcPts val="0"/>
              </a:spcBef>
              <a:spcAft>
                <a:spcPts val="0"/>
              </a:spcAft>
            </a:pPr>
            <a:r>
              <a:rPr lang="en-US" dirty="0"/>
              <a:t>Electronic Web-Enabled Grant (EWEG) application </a:t>
            </a:r>
          </a:p>
          <a:p>
            <a:pPr marL="228600" indent="-228600">
              <a:spcBef>
                <a:spcPts val="0"/>
              </a:spcBef>
              <a:spcAft>
                <a:spcPts val="0"/>
              </a:spcAft>
            </a:pPr>
            <a:r>
              <a:rPr lang="en-US" dirty="0"/>
              <a:t>Correspondence from: Office of Grants Management (OGM) or the county office of education</a:t>
            </a:r>
          </a:p>
          <a:p>
            <a:pPr marL="228600" indent="-228600">
              <a:spcBef>
                <a:spcPts val="0"/>
              </a:spcBef>
              <a:spcAft>
                <a:spcPts val="0"/>
              </a:spcAft>
            </a:pPr>
            <a:r>
              <a:rPr lang="en-US" dirty="0"/>
              <a:t>ACFR and AMR</a:t>
            </a:r>
          </a:p>
          <a:p>
            <a:pPr marL="228600" indent="-228600">
              <a:spcBef>
                <a:spcPts val="0"/>
              </a:spcBef>
              <a:spcAft>
                <a:spcPts val="0"/>
              </a:spcAft>
            </a:pPr>
            <a:r>
              <a:rPr lang="en-US" dirty="0"/>
              <a:t>Budget Summary Report for Fund 20</a:t>
            </a:r>
          </a:p>
          <a:p>
            <a:pPr marL="228600" indent="-228600">
              <a:spcBef>
                <a:spcPts val="0"/>
              </a:spcBef>
              <a:spcAft>
                <a:spcPts val="0"/>
              </a:spcAft>
            </a:pPr>
            <a:r>
              <a:rPr lang="en-US" dirty="0"/>
              <a:t>Evidence for discretionary grants from Program Office for Risk Assessment, timelines and appropriate spending</a:t>
            </a:r>
          </a:p>
          <a:p>
            <a:pPr marL="228600" indent="-228600">
              <a:spcBef>
                <a:spcPts val="0"/>
              </a:spcBef>
              <a:spcAft>
                <a:spcPts val="0"/>
              </a:spcAft>
            </a:pPr>
            <a:r>
              <a:rPr lang="en-US" dirty="0"/>
              <a:t>Monitoring Reports</a:t>
            </a:r>
          </a:p>
          <a:p>
            <a:pPr marL="228600" indent="-228600">
              <a:spcBef>
                <a:spcPts val="0"/>
              </a:spcBef>
              <a:spcAft>
                <a:spcPts val="0"/>
              </a:spcAft>
            </a:pPr>
            <a:r>
              <a:rPr lang="en-US" dirty="0"/>
              <a:t>Public Notice of Grant Opportunity (NGO)</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31</a:t>
            </a:fld>
            <a:endParaRPr lang="en-US"/>
          </a:p>
        </p:txBody>
      </p:sp>
    </p:spTree>
    <p:extLst>
      <p:ext uri="{BB962C8B-B14F-4D97-AF65-F5344CB8AC3E}">
        <p14:creationId xmlns:p14="http://schemas.microsoft.com/office/powerpoint/2010/main" val="3383727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5b </a:t>
            </a:r>
            <a:r>
              <a:rPr lang="en-US" sz="2400" dirty="0"/>
              <a:t>Total of 2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351404"/>
            <a:ext cx="3410337" cy="474133"/>
          </a:xfrm>
        </p:spPr>
        <p:txBody>
          <a:bodyPr/>
          <a:lstStyle/>
          <a:p>
            <a:r>
              <a:rPr lang="en-US" sz="2000" dirty="0"/>
              <a:t>1. </a:t>
            </a:r>
            <a:r>
              <a:rPr lang="en-US" sz="2000" dirty="0">
                <a:cs typeface="Times New Roman" panose="02020603050405020304" pitchFamily="18" charset="0"/>
              </a:rPr>
              <a:t>Budgeting of Funds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1939676"/>
            <a:ext cx="3410336" cy="3663285"/>
          </a:xfrm>
        </p:spPr>
        <p:txBody>
          <a:bodyPr/>
          <a:lstStyle/>
          <a:p>
            <a:r>
              <a:rPr lang="en-US" dirty="0"/>
              <a:t>Budgets grant funds according to the approved application and spends grant funds as budgeted.  </a:t>
            </a:r>
          </a:p>
          <a:p>
            <a:r>
              <a:rPr lang="en-US" dirty="0"/>
              <a:t>Amendments and budget modifications are completed for charges that exceed the applicable 10% or for modifications that require opening new budget lines.</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88118" y="1351404"/>
            <a:ext cx="3410337" cy="474133"/>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88118" y="1939038"/>
            <a:ext cx="3275744" cy="3663285"/>
          </a:xfrm>
        </p:spPr>
        <p:txBody>
          <a:bodyPr/>
          <a:lstStyle/>
          <a:p>
            <a:r>
              <a:rPr lang="en-US" dirty="0"/>
              <a:t>To ensure grant funds are spent as originally budgeted and that any budget modifications greater than 10% or requiring a new budget line had an approved amendment within grant guidelines.</a:t>
            </a:r>
            <a:endParaRPr lang="en-US" dirty="0">
              <a:solidFill>
                <a:srgbClr val="0070C0"/>
              </a:solidFill>
            </a:endParaRP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200337" y="1320134"/>
            <a:ext cx="3410337" cy="474133"/>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122278" y="1939675"/>
            <a:ext cx="4248142" cy="4196621"/>
          </a:xfrm>
        </p:spPr>
        <p:txBody>
          <a:bodyPr vert="horz" lIns="91440" tIns="45720" rIns="91440" bIns="45720" rtlCol="0" anchor="t">
            <a:noAutofit/>
          </a:bodyPr>
          <a:lstStyle/>
          <a:p>
            <a:pPr marL="228600" indent="-228600">
              <a:spcBef>
                <a:spcPts val="0"/>
              </a:spcBef>
              <a:spcAft>
                <a:spcPts val="0"/>
              </a:spcAft>
            </a:pPr>
            <a:r>
              <a:rPr lang="en-US" dirty="0">
                <a:latin typeface="Palatino Linotype"/>
              </a:rPr>
              <a:t>Electronic Web-Enabled Grant (EWEG) application </a:t>
            </a:r>
            <a:endParaRPr lang="en-US" dirty="0"/>
          </a:p>
          <a:p>
            <a:pPr marL="228600" indent="-228600">
              <a:spcBef>
                <a:spcPts val="0"/>
              </a:spcBef>
              <a:spcAft>
                <a:spcPts val="0"/>
              </a:spcAft>
            </a:pPr>
            <a:r>
              <a:rPr lang="en-US" dirty="0">
                <a:latin typeface="Palatino Linotype"/>
              </a:rPr>
              <a:t>Budget Modification Request Worksheet</a:t>
            </a:r>
          </a:p>
          <a:p>
            <a:pPr marL="228600" indent="-228600">
              <a:spcBef>
                <a:spcPts val="0"/>
              </a:spcBef>
              <a:spcAft>
                <a:spcPts val="0"/>
              </a:spcAft>
            </a:pPr>
            <a:r>
              <a:rPr lang="en-US" dirty="0">
                <a:latin typeface="Palatino Linotype"/>
              </a:rPr>
              <a:t>NJDOE Nonpublic Office or OGM approval (via EWEG or Letter) of amendment/budget modification</a:t>
            </a:r>
          </a:p>
          <a:p>
            <a:pPr marL="228600" indent="-228600">
              <a:spcBef>
                <a:spcPts val="0"/>
              </a:spcBef>
              <a:spcAft>
                <a:spcPts val="0"/>
              </a:spcAft>
            </a:pPr>
            <a:r>
              <a:rPr lang="en-US" dirty="0">
                <a:latin typeface="Palatino Linotype"/>
              </a:rPr>
              <a:t>Correspondence from OGM or the county office of education</a:t>
            </a:r>
          </a:p>
          <a:p>
            <a:pPr marL="228600" indent="-228600">
              <a:spcBef>
                <a:spcPts val="0"/>
              </a:spcBef>
              <a:spcAft>
                <a:spcPts val="0"/>
              </a:spcAft>
            </a:pPr>
            <a:r>
              <a:rPr lang="en-US" dirty="0">
                <a:latin typeface="Palatino Linotype"/>
              </a:rPr>
              <a:t>ACFR and AMR</a:t>
            </a:r>
          </a:p>
          <a:p>
            <a:pPr marL="228600" indent="-228600">
              <a:spcBef>
                <a:spcPts val="0"/>
              </a:spcBef>
              <a:spcAft>
                <a:spcPts val="0"/>
              </a:spcAft>
            </a:pPr>
            <a:r>
              <a:rPr lang="en-US" dirty="0">
                <a:latin typeface="Palatino Linotype"/>
              </a:rPr>
              <a:t>Budget Summary Report for Fund 20</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32</a:t>
            </a:fld>
            <a:endParaRPr lang="en-US"/>
          </a:p>
        </p:txBody>
      </p:sp>
    </p:spTree>
    <p:extLst>
      <p:ext uri="{BB962C8B-B14F-4D97-AF65-F5344CB8AC3E}">
        <p14:creationId xmlns:p14="http://schemas.microsoft.com/office/powerpoint/2010/main" val="1336573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5c </a:t>
            </a:r>
            <a:r>
              <a:rPr lang="en-US" sz="2400" dirty="0"/>
              <a:t>Total of 2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598" y="1235589"/>
            <a:ext cx="3410337" cy="451556"/>
          </a:xfrm>
        </p:spPr>
        <p:txBody>
          <a:bodyPr/>
          <a:lstStyle/>
          <a:p>
            <a:r>
              <a:rPr lang="en-US" sz="2000" dirty="0"/>
              <a:t>1. </a:t>
            </a:r>
            <a:r>
              <a:rPr lang="en-US" sz="2000" dirty="0">
                <a:cs typeface="Times New Roman" panose="02020603050405020304" pitchFamily="18" charset="0"/>
              </a:rPr>
              <a:t>Consultation</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598" y="1772559"/>
            <a:ext cx="3410336" cy="3663285"/>
          </a:xfrm>
        </p:spPr>
        <p:txBody>
          <a:bodyPr/>
          <a:lstStyle/>
          <a:p>
            <a:r>
              <a:rPr lang="en-US" sz="1700" dirty="0"/>
              <a:t>Shows evidence of required consultations with nonpublic schools for each required State and federally funded program and expends nonpublic school allocations as required.</a:t>
            </a:r>
          </a:p>
          <a:p>
            <a:r>
              <a:rPr lang="en-US" sz="1700" dirty="0"/>
              <a:t>If funds are not expended for nonpublic school services, the school district specifies the reason the funds were not spent and provides evidence of consulting with nonpublic schools regarding the use of unexpended funds.   </a:t>
            </a: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48145" y="1216594"/>
            <a:ext cx="3410337" cy="451557"/>
          </a:xfrm>
        </p:spPr>
        <p:txBody>
          <a:bodyPr/>
          <a:lstStyle/>
          <a:p>
            <a:r>
              <a:rPr lang="en-US" sz="2000" dirty="0">
                <a:latin typeface="Palatino Linotype"/>
              </a:rPr>
              <a:t>2.</a:t>
            </a:r>
            <a:r>
              <a:rPr lang="en-US" sz="2000" b="0" dirty="0">
                <a:latin typeface="Palatino Linotype"/>
              </a:rPr>
              <a:t> </a:t>
            </a:r>
            <a:r>
              <a:rPr lang="en-US" sz="2000" dirty="0">
                <a:latin typeface="Palatino Linotype"/>
              </a:rPr>
              <a:t>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86949" y="1865950"/>
            <a:ext cx="3410336" cy="3663285"/>
          </a:xfrm>
        </p:spPr>
        <p:txBody>
          <a:bodyPr/>
          <a:lstStyle/>
          <a:p>
            <a:r>
              <a:rPr lang="en-US" sz="1700" dirty="0"/>
              <a:t>To provide assurance that nonpublic schools are advised of all grant opportunities. When a non-public refuses non-public entitlements, the public district provides a rationale and evidence of consultation.</a:t>
            </a:r>
            <a:endParaRPr lang="en-US" dirty="0"/>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6" y="1235587"/>
            <a:ext cx="3410337" cy="451557"/>
          </a:xfrm>
        </p:spPr>
        <p:txBody>
          <a:bodyPr/>
          <a:lstStyle/>
          <a:p>
            <a:r>
              <a:rPr lang="en-US" sz="200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046598" y="1772774"/>
            <a:ext cx="3657600" cy="3849639"/>
          </a:xfrm>
        </p:spPr>
        <p:txBody>
          <a:bodyPr/>
          <a:lstStyle/>
          <a:p>
            <a:pPr marL="228600" indent="-228600"/>
            <a:r>
              <a:rPr lang="en-US" sz="1700" dirty="0"/>
              <a:t>Confirmation of district meeting(s) held with nonpublic school representatives, including correspondence regarding the meeting(s), agendas, and sign-in sheets.</a:t>
            </a:r>
          </a:p>
          <a:p>
            <a:pPr marL="228600" indent="-228600"/>
            <a:r>
              <a:rPr lang="en-US" sz="1700" dirty="0"/>
              <a:t>Copy of nonpublic consultation forms and, when appropriate, nonpublic refusal forms.</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33</a:t>
            </a:fld>
            <a:endParaRPr lang="en-US"/>
          </a:p>
        </p:txBody>
      </p:sp>
    </p:spTree>
    <p:extLst>
      <p:ext uri="{BB962C8B-B14F-4D97-AF65-F5344CB8AC3E}">
        <p14:creationId xmlns:p14="http://schemas.microsoft.com/office/powerpoint/2010/main" val="35852397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5d </a:t>
            </a:r>
            <a:r>
              <a:rPr lang="en-US" sz="2400" dirty="0"/>
              <a:t>Total of 2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0088" y="1460332"/>
            <a:ext cx="3410337" cy="823667"/>
          </a:xfrm>
        </p:spPr>
        <p:txBody>
          <a:bodyPr/>
          <a:lstStyle/>
          <a:p>
            <a:r>
              <a:rPr lang="en-US" sz="2000" dirty="0"/>
              <a:t>1. </a:t>
            </a:r>
            <a:r>
              <a:rPr lang="en-US" sz="2000" dirty="0">
                <a:cs typeface="Times New Roman" panose="02020603050405020304" pitchFamily="18" charset="0"/>
              </a:rPr>
              <a:t>Indicator</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p:txBody>
          <a:bodyPr/>
          <a:lstStyle/>
          <a:p>
            <a:pPr marL="0" indent="0">
              <a:buNone/>
            </a:pPr>
            <a:r>
              <a:rPr lang="en-US" dirty="0"/>
              <a:t>Approves salaries funded by federal grants as documented in district board of education minutes and maintains the required time and activity reports.</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48143" y="1460332"/>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48143" y="2284000"/>
            <a:ext cx="3248420" cy="3663285"/>
          </a:xfrm>
        </p:spPr>
        <p:txBody>
          <a:bodyPr/>
          <a:lstStyle/>
          <a:p>
            <a:r>
              <a:rPr lang="en-US" dirty="0"/>
              <a:t>Provide assurance that salaries funded by federal grants are approved by the district board of education and that time and activity documents are maintained.</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52368" y="1460332"/>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76516" y="2283999"/>
            <a:ext cx="3410336" cy="3663285"/>
          </a:xfrm>
        </p:spPr>
        <p:txBody>
          <a:bodyPr vert="horz" lIns="91440" tIns="45720" rIns="91440" bIns="45720" rtlCol="0" anchor="t">
            <a:noAutofit/>
          </a:bodyPr>
          <a:lstStyle/>
          <a:p>
            <a:pPr marL="228600" indent="-228600"/>
            <a:r>
              <a:rPr lang="en-US" dirty="0">
                <a:latin typeface="Palatino Linotype"/>
              </a:rPr>
              <a:t>District board of education meeting minutes.</a:t>
            </a:r>
            <a:endParaRPr lang="en-US" dirty="0">
              <a:solidFill>
                <a:prstClr val="black"/>
              </a:solidFill>
            </a:endParaRPr>
          </a:p>
          <a:p>
            <a:pPr marL="228600" indent="-228600"/>
            <a:r>
              <a:rPr lang="en-US" dirty="0">
                <a:latin typeface="Palatino Linotype"/>
              </a:rPr>
              <a:t>Accurately completed time and activity records (federal forms or the local equivalent) pursuant to grant requirements.</a:t>
            </a:r>
          </a:p>
          <a:p>
            <a:pPr marL="228600" indent="-228600"/>
            <a:r>
              <a:rPr lang="en-US" dirty="0">
                <a:latin typeface="Palatino Linotype"/>
              </a:rPr>
              <a:t>See </a:t>
            </a:r>
            <a:r>
              <a:rPr lang="en-US" dirty="0">
                <a:latin typeface="Palatino Linotype"/>
                <a:hlinkClick r:id="rId3"/>
              </a:rPr>
              <a:t>NJQSAC Fiscal Indicator 5d Sample</a:t>
            </a:r>
            <a:r>
              <a:rPr lang="en-US" dirty="0">
                <a:latin typeface="Palatino Linotype"/>
              </a:rPr>
              <a:t>.</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34</a:t>
            </a:fld>
            <a:endParaRPr lang="en-US"/>
          </a:p>
        </p:txBody>
      </p:sp>
    </p:spTree>
    <p:extLst>
      <p:ext uri="{BB962C8B-B14F-4D97-AF65-F5344CB8AC3E}">
        <p14:creationId xmlns:p14="http://schemas.microsoft.com/office/powerpoint/2010/main" val="4116163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71511-0BDC-4ACC-ACCD-A469A714723E}"/>
              </a:ext>
            </a:extLst>
          </p:cNvPr>
          <p:cNvSpPr>
            <a:spLocks noGrp="1"/>
          </p:cNvSpPr>
          <p:nvPr>
            <p:ph type="title"/>
          </p:nvPr>
        </p:nvSpPr>
        <p:spPr>
          <a:xfrm>
            <a:off x="1231441" y="248419"/>
            <a:ext cx="10096959" cy="747579"/>
          </a:xfrm>
        </p:spPr>
        <p:txBody>
          <a:bodyPr/>
          <a:lstStyle/>
          <a:p>
            <a:r>
              <a:rPr lang="en-US" sz="3400" dirty="0"/>
              <a:t>Fiscal Indicator 5d -Sample of Time and Activity Report</a:t>
            </a:r>
          </a:p>
        </p:txBody>
      </p:sp>
      <p:sp>
        <p:nvSpPr>
          <p:cNvPr id="3" name="Content Placeholder 2">
            <a:extLst>
              <a:ext uri="{FF2B5EF4-FFF2-40B4-BE49-F238E27FC236}">
                <a16:creationId xmlns:a16="http://schemas.microsoft.com/office/drawing/2014/main" id="{31255F06-9118-42A2-9AEC-EEDD2F3D3899}"/>
              </a:ext>
            </a:extLst>
          </p:cNvPr>
          <p:cNvSpPr>
            <a:spLocks noGrp="1"/>
          </p:cNvSpPr>
          <p:nvPr>
            <p:ph sz="quarter" idx="11"/>
          </p:nvPr>
        </p:nvSpPr>
        <p:spPr>
          <a:xfrm>
            <a:off x="165109" y="942673"/>
            <a:ext cx="11863383" cy="671793"/>
          </a:xfrm>
        </p:spPr>
        <p:txBody>
          <a:bodyPr>
            <a:noAutofit/>
          </a:bodyPr>
          <a:lstStyle/>
          <a:p>
            <a:r>
              <a:rPr lang="en-US" sz="2000" dirty="0"/>
              <a:t>Below is a sample of the body of a time and activity report.  See the NJQSAC website for a detailed illustrative report.</a:t>
            </a:r>
          </a:p>
        </p:txBody>
      </p:sp>
      <p:graphicFrame>
        <p:nvGraphicFramePr>
          <p:cNvPr id="13" name="Table 13">
            <a:extLst>
              <a:ext uri="{FF2B5EF4-FFF2-40B4-BE49-F238E27FC236}">
                <a16:creationId xmlns:a16="http://schemas.microsoft.com/office/drawing/2014/main" id="{7856E904-A67A-4134-ABA1-8065766ED165}"/>
              </a:ext>
            </a:extLst>
          </p:cNvPr>
          <p:cNvGraphicFramePr>
            <a:graphicFrameLocks noGrp="1"/>
          </p:cNvGraphicFramePr>
          <p:nvPr>
            <p:ph type="tbl" sz="quarter" idx="12"/>
            <p:extLst>
              <p:ext uri="{D42A27DB-BD31-4B8C-83A1-F6EECF244321}">
                <p14:modId xmlns:p14="http://schemas.microsoft.com/office/powerpoint/2010/main" val="3016596862"/>
              </p:ext>
            </p:extLst>
          </p:nvPr>
        </p:nvGraphicFramePr>
        <p:xfrm>
          <a:off x="176260" y="1614466"/>
          <a:ext cx="11863383" cy="4377444"/>
        </p:xfrm>
        <a:graphic>
          <a:graphicData uri="http://schemas.openxmlformats.org/drawingml/2006/table">
            <a:tbl>
              <a:tblPr firstRow="1" bandRow="1">
                <a:tableStyleId>{BC89EF96-8CEA-46FF-86C4-4CE0E7609802}</a:tableStyleId>
              </a:tblPr>
              <a:tblGrid>
                <a:gridCol w="1061525">
                  <a:extLst>
                    <a:ext uri="{9D8B030D-6E8A-4147-A177-3AD203B41FA5}">
                      <a16:colId xmlns:a16="http://schemas.microsoft.com/office/drawing/2014/main" val="3954743746"/>
                    </a:ext>
                  </a:extLst>
                </a:gridCol>
                <a:gridCol w="1993282">
                  <a:extLst>
                    <a:ext uri="{9D8B030D-6E8A-4147-A177-3AD203B41FA5}">
                      <a16:colId xmlns:a16="http://schemas.microsoft.com/office/drawing/2014/main" val="2157811996"/>
                    </a:ext>
                  </a:extLst>
                </a:gridCol>
                <a:gridCol w="2202144">
                  <a:extLst>
                    <a:ext uri="{9D8B030D-6E8A-4147-A177-3AD203B41FA5}">
                      <a16:colId xmlns:a16="http://schemas.microsoft.com/office/drawing/2014/main" val="2807272727"/>
                    </a:ext>
                  </a:extLst>
                </a:gridCol>
                <a:gridCol w="2202144">
                  <a:extLst>
                    <a:ext uri="{9D8B030D-6E8A-4147-A177-3AD203B41FA5}">
                      <a16:colId xmlns:a16="http://schemas.microsoft.com/office/drawing/2014/main" val="3300741861"/>
                    </a:ext>
                  </a:extLst>
                </a:gridCol>
                <a:gridCol w="2202144">
                  <a:extLst>
                    <a:ext uri="{9D8B030D-6E8A-4147-A177-3AD203B41FA5}">
                      <a16:colId xmlns:a16="http://schemas.microsoft.com/office/drawing/2014/main" val="2168706162"/>
                    </a:ext>
                  </a:extLst>
                </a:gridCol>
                <a:gridCol w="2202144">
                  <a:extLst>
                    <a:ext uri="{9D8B030D-6E8A-4147-A177-3AD203B41FA5}">
                      <a16:colId xmlns:a16="http://schemas.microsoft.com/office/drawing/2014/main" val="1538802148"/>
                    </a:ext>
                  </a:extLst>
                </a:gridCol>
              </a:tblGrid>
              <a:tr h="293924">
                <a:tc>
                  <a:txBody>
                    <a:bodyPr/>
                    <a:lstStyle/>
                    <a:p>
                      <a:r>
                        <a:rPr lang="en-US" sz="1400" dirty="0">
                          <a:solidFill>
                            <a:schemeClr val="bg1"/>
                          </a:solidFill>
                        </a:rPr>
                        <a:t>Time</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400" dirty="0">
                          <a:solidFill>
                            <a:schemeClr val="bg1"/>
                          </a:solidFill>
                        </a:rPr>
                        <a:t>Monday</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400" dirty="0">
                          <a:solidFill>
                            <a:schemeClr val="bg1"/>
                          </a:solidFill>
                        </a:rPr>
                        <a:t>Tuesday</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400" dirty="0">
                          <a:solidFill>
                            <a:schemeClr val="bg1"/>
                          </a:solidFill>
                        </a:rPr>
                        <a:t>Wednesday</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400" dirty="0">
                          <a:solidFill>
                            <a:schemeClr val="bg1"/>
                          </a:solidFill>
                        </a:rPr>
                        <a:t>Thursday</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400" dirty="0">
                          <a:solidFill>
                            <a:schemeClr val="bg1"/>
                          </a:solidFill>
                        </a:rPr>
                        <a:t>Friday</a:t>
                      </a: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278107224"/>
                  </a:ext>
                </a:extLst>
              </a:tr>
              <a:tr h="5531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8:00</a:t>
                      </a:r>
                      <a:r>
                        <a:rPr lang="en-US" sz="1300" kern="1200" dirty="0">
                          <a:solidFill>
                            <a:schemeClr val="tx1"/>
                          </a:solidFill>
                          <a:effectLst/>
                          <a:latin typeface="+mn-lt"/>
                          <a:ea typeface="+mn-ea"/>
                          <a:cs typeface="+mn-cs"/>
                        </a:rPr>
                        <a:t>–8:30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Consult with staff regarding Title 1 students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Consult with staff regarding Title 1 students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Consult with staff regarding Title 1 students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Consult with staff regarding Title 1 students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Consult with staff regarding Title 1 students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0618788"/>
                  </a:ext>
                </a:extLst>
              </a:tr>
              <a:tr h="393345">
                <a:tc>
                  <a:txBody>
                    <a:bodyPr/>
                    <a:lstStyle/>
                    <a:p>
                      <a:r>
                        <a:rPr lang="en-US" sz="1300" dirty="0"/>
                        <a:t>8:30</a:t>
                      </a:r>
                      <a:r>
                        <a:rPr lang="en-US" sz="1300" kern="1200" dirty="0">
                          <a:solidFill>
                            <a:schemeClr val="tx1"/>
                          </a:solidFill>
                          <a:effectLst/>
                          <a:latin typeface="+mn-lt"/>
                          <a:ea typeface="+mn-ea"/>
                          <a:cs typeface="+mn-cs"/>
                        </a:rPr>
                        <a:t>–8:55</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5109983"/>
                  </a:ext>
                </a:extLst>
              </a:tr>
              <a:tr h="393345">
                <a:tc>
                  <a:txBody>
                    <a:bodyPr/>
                    <a:lstStyle/>
                    <a:p>
                      <a:r>
                        <a:rPr lang="en-US" sz="1300" dirty="0"/>
                        <a:t>9:00</a:t>
                      </a:r>
                      <a:r>
                        <a:rPr lang="en-US" sz="1300" kern="1200" dirty="0">
                          <a:solidFill>
                            <a:schemeClr val="tx1"/>
                          </a:solidFill>
                          <a:effectLst/>
                          <a:latin typeface="+mn-lt"/>
                          <a:ea typeface="+mn-ea"/>
                          <a:cs typeface="+mn-cs"/>
                        </a:rPr>
                        <a:t>–9:50</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English 11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English 11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English 11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English 11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English 11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088991"/>
                  </a:ext>
                </a:extLst>
              </a:tr>
              <a:tr h="462947">
                <a:tc>
                  <a:txBody>
                    <a:bodyPr/>
                    <a:lstStyle/>
                    <a:p>
                      <a:r>
                        <a:rPr lang="en-US" sz="1300" dirty="0"/>
                        <a:t>9:55</a:t>
                      </a:r>
                      <a:r>
                        <a:rPr lang="en-US" sz="1300" kern="1200" dirty="0">
                          <a:solidFill>
                            <a:schemeClr val="tx1"/>
                          </a:solidFill>
                          <a:effectLst/>
                          <a:latin typeface="+mn-lt"/>
                          <a:ea typeface="+mn-ea"/>
                          <a:cs typeface="+mn-cs"/>
                        </a:rPr>
                        <a:t>–10:45</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9</a:t>
                      </a:r>
                      <a:r>
                        <a:rPr lang="en-US" sz="1300" baseline="30000" dirty="0"/>
                        <a:t>th</a:t>
                      </a:r>
                      <a:r>
                        <a:rPr lang="en-US" sz="1300" dirty="0"/>
                        <a:t> Grade Title 1 English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9</a:t>
                      </a:r>
                      <a:r>
                        <a:rPr lang="en-US" sz="1300" baseline="30000" dirty="0"/>
                        <a:t>th</a:t>
                      </a:r>
                      <a:r>
                        <a:rPr lang="en-US" sz="1300" dirty="0"/>
                        <a:t> Grade Title 1 English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9</a:t>
                      </a:r>
                      <a:r>
                        <a:rPr lang="en-US" sz="1300" baseline="30000" dirty="0"/>
                        <a:t>th</a:t>
                      </a:r>
                      <a:r>
                        <a:rPr lang="en-US" sz="1300" dirty="0"/>
                        <a:t> Grade Title 1 English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9</a:t>
                      </a:r>
                      <a:r>
                        <a:rPr lang="en-US" sz="1300" baseline="30000" dirty="0"/>
                        <a:t>th</a:t>
                      </a:r>
                      <a:r>
                        <a:rPr lang="en-US" sz="1300" dirty="0"/>
                        <a:t> Grade Title 1 English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9</a:t>
                      </a:r>
                      <a:r>
                        <a:rPr lang="en-US" sz="1300" baseline="30000" dirty="0"/>
                        <a:t>th</a:t>
                      </a:r>
                      <a:r>
                        <a:rPr lang="en-US" sz="1300" dirty="0"/>
                        <a:t> Grade Title 1 English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9726547"/>
                  </a:ext>
                </a:extLst>
              </a:tr>
              <a:tr h="462947">
                <a:tc>
                  <a:txBody>
                    <a:bodyPr/>
                    <a:lstStyle/>
                    <a:p>
                      <a:r>
                        <a:rPr lang="en-US" sz="1300" dirty="0"/>
                        <a:t>10:50</a:t>
                      </a:r>
                      <a:r>
                        <a:rPr lang="en-US" sz="1300" kern="1200" dirty="0">
                          <a:solidFill>
                            <a:schemeClr val="tx1"/>
                          </a:solidFill>
                          <a:effectLst/>
                          <a:latin typeface="+mn-lt"/>
                          <a:ea typeface="+mn-ea"/>
                          <a:cs typeface="+mn-cs"/>
                        </a:rPr>
                        <a:t>–11:30</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Lunch 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Lunch 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Lunch 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Lunch 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Lunch Break</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6852113"/>
                  </a:ext>
                </a:extLst>
              </a:tr>
              <a:tr h="462947">
                <a:tc>
                  <a:txBody>
                    <a:bodyPr/>
                    <a:lstStyle/>
                    <a:p>
                      <a:r>
                        <a:rPr lang="en-US" sz="1300" dirty="0"/>
                        <a:t>11:35</a:t>
                      </a:r>
                      <a:r>
                        <a:rPr lang="en-US" sz="1300" kern="1200" dirty="0">
                          <a:solidFill>
                            <a:schemeClr val="tx1"/>
                          </a:solidFill>
                          <a:effectLst/>
                          <a:latin typeface="+mn-lt"/>
                          <a:ea typeface="+mn-ea"/>
                          <a:cs typeface="+mn-cs"/>
                        </a:rPr>
                        <a:t>–12:25</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Title 1 Small Group Math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Title 1 Small Group Math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Title 1 Small Group Math</a:t>
                      </a:r>
                      <a:endParaRPr kumimoji="0" lang="en-US" sz="1300" b="0" i="0" u="none" strike="noStrike" kern="1200" cap="none" spc="0" normalizeH="0" baseline="0" noProof="0" dirty="0">
                        <a:ln>
                          <a:noFill/>
                        </a:ln>
                        <a:solidFill>
                          <a:prstClr val="black"/>
                        </a:solidFill>
                        <a:effectLst/>
                        <a:uLnTx/>
                        <a:uFillTx/>
                        <a:latin typeface="Palatino Linotype"/>
                        <a:ea typeface="+mn-ea"/>
                        <a:cs typeface="+mn-cs"/>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Title 1 Small Group Math</a:t>
                      </a:r>
                      <a:endParaRPr kumimoji="0" lang="en-US" sz="1300" b="0" i="0" u="none" strike="noStrike" kern="1200" cap="none" spc="0" normalizeH="0" baseline="0" noProof="0" dirty="0">
                        <a:ln>
                          <a:noFill/>
                        </a:ln>
                        <a:solidFill>
                          <a:prstClr val="black"/>
                        </a:solidFill>
                        <a:effectLst/>
                        <a:uLnTx/>
                        <a:uFillTx/>
                        <a:latin typeface="Palatino Linotype"/>
                        <a:ea typeface="+mn-ea"/>
                        <a:cs typeface="+mn-cs"/>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Title 1 Small Group Math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0920247"/>
                  </a:ext>
                </a:extLst>
              </a:tr>
              <a:tr h="462947">
                <a:tc>
                  <a:txBody>
                    <a:bodyPr/>
                    <a:lstStyle/>
                    <a:p>
                      <a:r>
                        <a:rPr lang="en-US" sz="1300" dirty="0"/>
                        <a:t>12:30</a:t>
                      </a:r>
                      <a:r>
                        <a:rPr lang="en-US" sz="1300" kern="1200" dirty="0">
                          <a:solidFill>
                            <a:schemeClr val="tx1"/>
                          </a:solidFill>
                          <a:effectLst/>
                          <a:latin typeface="+mn-lt"/>
                          <a:ea typeface="+mn-ea"/>
                          <a:cs typeface="+mn-cs"/>
                        </a:rPr>
                        <a:t>–1:20</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Prep</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Prep</a:t>
                      </a:r>
                      <a:endParaRPr kumimoji="0" lang="en-US" sz="1300" b="0" i="0" u="none" strike="noStrike" kern="1200" cap="none" spc="0" normalizeH="0" baseline="0" noProof="0" dirty="0">
                        <a:ln>
                          <a:noFill/>
                        </a:ln>
                        <a:solidFill>
                          <a:prstClr val="black"/>
                        </a:solidFill>
                        <a:effectLst/>
                        <a:uLnTx/>
                        <a:uFillTx/>
                        <a:latin typeface="Palatino Linotype"/>
                        <a:ea typeface="+mn-ea"/>
                        <a:cs typeface="+mn-cs"/>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Prep</a:t>
                      </a:r>
                      <a:endParaRPr kumimoji="0" lang="en-US" sz="1300" b="0" i="0" u="none" strike="noStrike" kern="1200" cap="none" spc="0" normalizeH="0" baseline="0" noProof="0" dirty="0">
                        <a:ln>
                          <a:noFill/>
                        </a:ln>
                        <a:solidFill>
                          <a:prstClr val="black"/>
                        </a:solidFill>
                        <a:effectLst/>
                        <a:uLnTx/>
                        <a:uFillTx/>
                        <a:latin typeface="Palatino Linotype"/>
                        <a:ea typeface="+mn-ea"/>
                        <a:cs typeface="+mn-cs"/>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Prep</a:t>
                      </a:r>
                      <a:endParaRPr kumimoji="0" lang="en-US" sz="1300" b="0" i="0" u="none" strike="noStrike" kern="1200" cap="none" spc="0" normalizeH="0" baseline="0" noProof="0" dirty="0">
                        <a:ln>
                          <a:noFill/>
                        </a:ln>
                        <a:solidFill>
                          <a:prstClr val="black"/>
                        </a:solidFill>
                        <a:effectLst/>
                        <a:uLnTx/>
                        <a:uFillTx/>
                        <a:latin typeface="Palatino Linotype"/>
                        <a:ea typeface="+mn-ea"/>
                        <a:cs typeface="+mn-cs"/>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Prep</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2029597"/>
                  </a:ext>
                </a:extLst>
              </a:tr>
              <a:tr h="462947">
                <a:tc>
                  <a:txBody>
                    <a:bodyPr/>
                    <a:lstStyle/>
                    <a:p>
                      <a:r>
                        <a:rPr lang="en-US" sz="1300" dirty="0"/>
                        <a:t>1:25</a:t>
                      </a:r>
                      <a:r>
                        <a:rPr lang="en-US" sz="1300" kern="1200" dirty="0">
                          <a:solidFill>
                            <a:schemeClr val="tx1"/>
                          </a:solidFill>
                          <a:effectLst/>
                          <a:latin typeface="+mn-lt"/>
                          <a:ea typeface="+mn-ea"/>
                          <a:cs typeface="+mn-cs"/>
                        </a:rPr>
                        <a:t>–2:10</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American Playwrights 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American Playwrights 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American Playwrights 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American Playwrights 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American Playwrights </a:t>
                      </a: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4802988"/>
                  </a:ext>
                </a:extLst>
              </a:tr>
              <a:tr h="393345">
                <a:tc>
                  <a:txBody>
                    <a:bodyPr/>
                    <a:lstStyle/>
                    <a:p>
                      <a:r>
                        <a:rPr lang="en-US" sz="1300" dirty="0"/>
                        <a:t>2:15</a:t>
                      </a:r>
                      <a:r>
                        <a:rPr lang="en-US" sz="1300" kern="1200" dirty="0">
                          <a:solidFill>
                            <a:schemeClr val="tx1"/>
                          </a:solidFill>
                          <a:effectLst/>
                          <a:latin typeface="+mn-lt"/>
                          <a:ea typeface="+mn-ea"/>
                          <a:cs typeface="+mn-cs"/>
                        </a:rPr>
                        <a:t>–3:05</a:t>
                      </a:r>
                      <a:endParaRPr 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a:t>Creative Writing 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Creative Writing 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Creative Writing Elective</a:t>
                      </a:r>
                      <a:endParaRPr kumimoji="0" lang="en-US" sz="1300" b="0" i="0" u="none" strike="noStrike" kern="1200" cap="none" spc="0" normalizeH="0" baseline="0" noProof="0" dirty="0">
                        <a:ln>
                          <a:noFill/>
                        </a:ln>
                        <a:solidFill>
                          <a:prstClr val="black"/>
                        </a:solidFill>
                        <a:effectLst/>
                        <a:uLnTx/>
                        <a:uFillTx/>
                        <a:latin typeface="Palatino Linotype"/>
                        <a:ea typeface="+mn-ea"/>
                        <a:cs typeface="+mn-cs"/>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Palatino Linotype"/>
                          <a:ea typeface="+mn-ea"/>
                          <a:cs typeface="+mn-cs"/>
                        </a:rPr>
                        <a:t>Creative Writing Elective</a:t>
                      </a:r>
                      <a:endParaRPr kumimoji="0" lang="en-US" sz="1300" b="0" i="0" u="none" strike="noStrike" kern="1200" cap="none" spc="0" normalizeH="0" baseline="0" noProof="0" dirty="0">
                        <a:ln>
                          <a:noFill/>
                        </a:ln>
                        <a:solidFill>
                          <a:prstClr val="black"/>
                        </a:solidFill>
                        <a:effectLst/>
                        <a:uLnTx/>
                        <a:uFillTx/>
                        <a:latin typeface="Palatino Linotype"/>
                        <a:ea typeface="+mn-ea"/>
                        <a:cs typeface="+mn-cs"/>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Palatino Linotype"/>
                          <a:ea typeface="+mn-ea"/>
                          <a:cs typeface="+mn-cs"/>
                        </a:rPr>
                        <a:t>Creative Writing Elective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7274921"/>
                  </a:ext>
                </a:extLst>
              </a:tr>
            </a:tbl>
          </a:graphicData>
        </a:graphic>
      </p:graphicFrame>
      <p:sp>
        <p:nvSpPr>
          <p:cNvPr id="5" name="Slide Number Placeholder 4">
            <a:extLst>
              <a:ext uri="{FF2B5EF4-FFF2-40B4-BE49-F238E27FC236}">
                <a16:creationId xmlns:a16="http://schemas.microsoft.com/office/drawing/2014/main" id="{01CBC4D7-CBA3-43D1-A8CB-B22E39E9B236}"/>
              </a:ext>
            </a:extLst>
          </p:cNvPr>
          <p:cNvSpPr>
            <a:spLocks noGrp="1"/>
          </p:cNvSpPr>
          <p:nvPr>
            <p:ph type="sldNum" sz="quarter" idx="10"/>
          </p:nvPr>
        </p:nvSpPr>
        <p:spPr/>
        <p:txBody>
          <a:bodyPr/>
          <a:lstStyle/>
          <a:p>
            <a:fld id="{A3D1C70C-36A2-44FC-A083-98959550CFF4}" type="slidenum">
              <a:rPr lang="en-US" smtClean="0"/>
              <a:pPr/>
              <a:t>35</a:t>
            </a:fld>
            <a:endParaRPr lang="en-US"/>
          </a:p>
        </p:txBody>
      </p:sp>
    </p:spTree>
    <p:extLst>
      <p:ext uri="{BB962C8B-B14F-4D97-AF65-F5344CB8AC3E}">
        <p14:creationId xmlns:p14="http://schemas.microsoft.com/office/powerpoint/2010/main" val="14380969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E9A75-CEEA-4225-B7E6-F254AC7748EF}"/>
              </a:ext>
            </a:extLst>
          </p:cNvPr>
          <p:cNvSpPr>
            <a:spLocks noGrp="1"/>
          </p:cNvSpPr>
          <p:nvPr>
            <p:ph type="title"/>
          </p:nvPr>
        </p:nvSpPr>
        <p:spPr>
          <a:xfrm>
            <a:off x="1271104" y="223518"/>
            <a:ext cx="10362907" cy="753346"/>
          </a:xfrm>
        </p:spPr>
        <p:txBody>
          <a:bodyPr>
            <a:noAutofit/>
          </a:bodyPr>
          <a:lstStyle/>
          <a:p>
            <a:pPr algn="l"/>
            <a:r>
              <a:rPr lang="en-US" sz="3200" dirty="0"/>
              <a:t>Summary of Documentation Verification of</a:t>
            </a:r>
            <a:br>
              <a:rPr lang="en-US" sz="3200" dirty="0"/>
            </a:br>
            <a:r>
              <a:rPr lang="en-US" sz="3200" dirty="0"/>
              <a:t>Fiscal Indicators 5a through 5d</a:t>
            </a:r>
          </a:p>
        </p:txBody>
      </p:sp>
      <p:sp>
        <p:nvSpPr>
          <p:cNvPr id="3" name="Content Placeholder 2">
            <a:extLst>
              <a:ext uri="{FF2B5EF4-FFF2-40B4-BE49-F238E27FC236}">
                <a16:creationId xmlns:a16="http://schemas.microsoft.com/office/drawing/2014/main" id="{4B9A601C-9972-48C1-8B99-906707F9ABE4}"/>
              </a:ext>
            </a:extLst>
          </p:cNvPr>
          <p:cNvSpPr>
            <a:spLocks noGrp="1"/>
          </p:cNvSpPr>
          <p:nvPr>
            <p:ph idx="1"/>
          </p:nvPr>
        </p:nvSpPr>
        <p:spPr>
          <a:xfrm>
            <a:off x="247462" y="1442007"/>
            <a:ext cx="11697076" cy="4214626"/>
          </a:xfrm>
        </p:spPr>
        <p:txBody>
          <a:bodyPr vert="horz" lIns="91440" tIns="45720" rIns="822960" bIns="45720" rtlCol="0" anchor="t">
            <a:noAutofit/>
          </a:bodyPr>
          <a:lstStyle/>
          <a:p>
            <a:pPr>
              <a:lnSpc>
                <a:spcPct val="108000"/>
              </a:lnSpc>
              <a:spcAft>
                <a:spcPts val="1400"/>
              </a:spcAft>
            </a:pPr>
            <a:r>
              <a:rPr lang="en-US" sz="2000">
                <a:latin typeface="Palatino Linotype"/>
              </a:rPr>
              <a:t>District submitted all grant applications, amendments, expense report and final reports by the published due dates;</a:t>
            </a:r>
          </a:p>
          <a:p>
            <a:pPr>
              <a:lnSpc>
                <a:spcPct val="108000"/>
              </a:lnSpc>
              <a:spcAft>
                <a:spcPts val="1400"/>
              </a:spcAft>
            </a:pPr>
            <a:r>
              <a:rPr lang="en-US" sz="2000">
                <a:latin typeface="Palatino Linotype"/>
              </a:rPr>
              <a:t>District’s Fund 20 budget lines agree with approved budget and/or 10% transfers and new budget lines have approved amendment;</a:t>
            </a:r>
          </a:p>
          <a:p>
            <a:pPr>
              <a:lnSpc>
                <a:spcPct val="108000"/>
              </a:lnSpc>
              <a:spcAft>
                <a:spcPts val="1400"/>
              </a:spcAft>
            </a:pPr>
            <a:r>
              <a:rPr lang="en-US" sz="2000">
                <a:latin typeface="Palatino Linotype"/>
              </a:rPr>
              <a:t>All required non-public consultations were held;</a:t>
            </a:r>
            <a:endParaRPr lang="en-US" sz="2000">
              <a:latin typeface="Palatino Linotype" panose="02040502050505030304" pitchFamily="18" charset="0"/>
            </a:endParaRPr>
          </a:p>
          <a:p>
            <a:pPr>
              <a:lnSpc>
                <a:spcPct val="108000"/>
              </a:lnSpc>
              <a:spcAft>
                <a:spcPts val="1400"/>
              </a:spcAft>
            </a:pPr>
            <a:r>
              <a:rPr lang="en-US" sz="2000">
                <a:latin typeface="Palatino Linotype"/>
              </a:rPr>
              <a:t>Time &amp; activity reports are maintained; and</a:t>
            </a:r>
          </a:p>
          <a:p>
            <a:pPr>
              <a:lnSpc>
                <a:spcPct val="108000"/>
              </a:lnSpc>
              <a:spcAft>
                <a:spcPts val="1400"/>
              </a:spcAft>
            </a:pPr>
            <a:r>
              <a:rPr lang="en-US" sz="2000">
                <a:latin typeface="Palatino Linotype"/>
              </a:rPr>
              <a:t>Federally funded salaries are approved by BOE &amp; recorded in minutes.</a:t>
            </a:r>
          </a:p>
        </p:txBody>
      </p:sp>
      <p:sp>
        <p:nvSpPr>
          <p:cNvPr id="5" name="Slide Number Placeholder 4">
            <a:extLst>
              <a:ext uri="{FF2B5EF4-FFF2-40B4-BE49-F238E27FC236}">
                <a16:creationId xmlns:a16="http://schemas.microsoft.com/office/drawing/2014/main" id="{8A33DA93-D5E8-4F5F-A46D-0AF6F5763C71}"/>
              </a:ext>
            </a:extLst>
          </p:cNvPr>
          <p:cNvSpPr>
            <a:spLocks noGrp="1"/>
          </p:cNvSpPr>
          <p:nvPr>
            <p:ph type="sldNum" sz="quarter" idx="12"/>
          </p:nvPr>
        </p:nvSpPr>
        <p:spPr/>
        <p:txBody>
          <a:bodyPr/>
          <a:lstStyle/>
          <a:p>
            <a:fld id="{088AB7C0-D845-446F-B84E-DDA1CA93B832}" type="slidenum">
              <a:rPr lang="en-US" smtClean="0"/>
              <a:t>36</a:t>
            </a:fld>
            <a:endParaRPr lang="en-US"/>
          </a:p>
        </p:txBody>
      </p:sp>
    </p:spTree>
    <p:extLst>
      <p:ext uri="{BB962C8B-B14F-4D97-AF65-F5344CB8AC3E}">
        <p14:creationId xmlns:p14="http://schemas.microsoft.com/office/powerpoint/2010/main" val="3960433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6a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423744"/>
            <a:ext cx="3410337" cy="823667"/>
          </a:xfrm>
        </p:spPr>
        <p:txBody>
          <a:bodyPr/>
          <a:lstStyle/>
          <a:p>
            <a:pPr lvl="0" indent="0"/>
            <a:r>
              <a:rPr lang="en-US" sz="2000"/>
              <a:t>1. </a:t>
            </a:r>
            <a:r>
              <a:rPr lang="en-US" sz="2000">
                <a:solidFill>
                  <a:prstClr val="black"/>
                </a:solidFill>
                <a:latin typeface="Palatino Linotype"/>
                <a:cs typeface="Times New Roman" panose="02020603050405020304" pitchFamily="18" charset="0"/>
              </a:rPr>
              <a:t>Fund 30</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p:txBody>
          <a:bodyPr/>
          <a:lstStyle/>
          <a:p>
            <a:pPr marL="0" indent="0">
              <a:buNone/>
            </a:pPr>
            <a:r>
              <a:rPr lang="en-US" dirty="0"/>
              <a:t>Proper oversight and accounting of capital projects accounted for in Fund 30 are provided. Specifically, the school district maintains separate accounting by project. </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48143" y="1423744"/>
            <a:ext cx="3410337" cy="823667"/>
          </a:xfrm>
        </p:spPr>
        <p:txBody>
          <a:bodyPr/>
          <a:lstStyle/>
          <a:p>
            <a:pPr lvl="0"/>
            <a:r>
              <a:rPr lang="en-US" sz="2000"/>
              <a:t>2. </a:t>
            </a:r>
            <a:r>
              <a:rPr lang="en-US" sz="2000">
                <a:solidFill>
                  <a:prstClr val="black"/>
                </a:solidFill>
                <a:latin typeface="Palatino Linotype"/>
              </a:rPr>
              <a:t>Purpose</a:t>
            </a:r>
            <a:r>
              <a:rPr lang="en-US" sz="2000"/>
              <a:t> </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48143" y="2284000"/>
            <a:ext cx="3181358" cy="3663285"/>
          </a:xfrm>
        </p:spPr>
        <p:txBody>
          <a:bodyPr/>
          <a:lstStyle/>
          <a:p>
            <a:r>
              <a:rPr lang="en-US" dirty="0"/>
              <a:t>Confirm that each capital project in Fund 30 (Capital Project Fund) is accounted for separately.</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8" y="1423744"/>
            <a:ext cx="3410337" cy="823667"/>
          </a:xfrm>
        </p:spPr>
        <p:txBody>
          <a:bodyPr/>
          <a:lstStyle/>
          <a:p>
            <a:pPr lvl="0"/>
            <a:r>
              <a:rPr lang="en-US" sz="2000"/>
              <a:t>3. </a:t>
            </a:r>
            <a:r>
              <a:rPr lang="en-US" sz="2000">
                <a:solidFill>
                  <a:prstClr val="black"/>
                </a:solidFill>
                <a:latin typeface="Palatino Linotype"/>
              </a:rPr>
              <a:t>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p:txBody>
          <a:bodyPr/>
          <a:lstStyle/>
          <a:p>
            <a:pPr marL="228600" lvl="0" indent="-228600">
              <a:defRPr/>
            </a:pPr>
            <a:r>
              <a:rPr lang="en-US" dirty="0">
                <a:solidFill>
                  <a:prstClr val="black"/>
                </a:solidFill>
              </a:rPr>
              <a:t>District Fund 30 budget summary</a:t>
            </a:r>
          </a:p>
          <a:p>
            <a:pPr marL="228600" lvl="0" indent="-228600">
              <a:defRPr/>
            </a:pPr>
            <a:r>
              <a:rPr lang="en-US" dirty="0">
                <a:solidFill>
                  <a:prstClr val="black"/>
                </a:solidFill>
              </a:rPr>
              <a:t>ACFR and AMR </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37</a:t>
            </a:fld>
            <a:endParaRPr lang="en-US"/>
          </a:p>
        </p:txBody>
      </p:sp>
    </p:spTree>
    <p:extLst>
      <p:ext uri="{BB962C8B-B14F-4D97-AF65-F5344CB8AC3E}">
        <p14:creationId xmlns:p14="http://schemas.microsoft.com/office/powerpoint/2010/main" val="5981915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6b </a:t>
            </a:r>
            <a:r>
              <a:rPr lang="en-US" sz="2400" dirty="0"/>
              <a:t>Total of 4 Points</a:t>
            </a:r>
          </a:p>
        </p:txBody>
      </p:sp>
      <p:sp>
        <p:nvSpPr>
          <p:cNvPr id="18" name="Text Placeholder 17">
            <a:extLst>
              <a:ext uri="{FF2B5EF4-FFF2-40B4-BE49-F238E27FC236}">
                <a16:creationId xmlns:a16="http://schemas.microsoft.com/office/drawing/2014/main" id="{C5ECA6F9-4F14-4867-B4E7-451004B4C185}"/>
              </a:ext>
            </a:extLst>
          </p:cNvPr>
          <p:cNvSpPr>
            <a:spLocks noGrp="1"/>
          </p:cNvSpPr>
          <p:nvPr>
            <p:ph type="body" idx="1"/>
          </p:nvPr>
        </p:nvSpPr>
        <p:spPr/>
        <p:txBody>
          <a:bodyPr/>
          <a:lstStyle/>
          <a:p>
            <a:r>
              <a:rPr lang="en-US" sz="2000" dirty="0"/>
              <a:t>1. Monitoring of Accounts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p:txBody>
          <a:bodyPr/>
          <a:lstStyle/>
          <a:p>
            <a:r>
              <a:rPr lang="en-US" dirty="0"/>
              <a:t>Proper oversight and accounting of capital projects accounted for in Fund 30 are provided. </a:t>
            </a:r>
          </a:p>
          <a:p>
            <a:r>
              <a:rPr lang="en-US" dirty="0"/>
              <a:t>District monitors the detailed accounts regularly and oversees change order to ensure/certify funds are available.</a:t>
            </a:r>
            <a:endParaRPr lang="en-US" dirty="0">
              <a:solidFill>
                <a:srgbClr val="0070C0"/>
              </a:solidFill>
            </a:endParaRPr>
          </a:p>
        </p:txBody>
      </p:sp>
      <p:sp>
        <p:nvSpPr>
          <p:cNvPr id="15" name="Text Placeholder 14">
            <a:extLst>
              <a:ext uri="{FF2B5EF4-FFF2-40B4-BE49-F238E27FC236}">
                <a16:creationId xmlns:a16="http://schemas.microsoft.com/office/drawing/2014/main" id="{4F4B5CD4-DBB3-4454-B48D-CF3AC5F50157}"/>
              </a:ext>
            </a:extLst>
          </p:cNvPr>
          <p:cNvSpPr>
            <a:spLocks noGrp="1"/>
          </p:cNvSpPr>
          <p:nvPr>
            <p:ph type="body" idx="13"/>
          </p:nvPr>
        </p:nvSpPr>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p:txBody>
          <a:bodyPr vert="horz" lIns="91440" tIns="45720" rIns="91440" bIns="45720" rtlCol="0" anchor="t">
            <a:noAutofit/>
          </a:bodyPr>
          <a:lstStyle/>
          <a:p>
            <a:pPr marL="285750" indent="-285750">
              <a:buChar char="•"/>
            </a:pPr>
            <a:r>
              <a:rPr lang="en-US" dirty="0">
                <a:latin typeface="Palatino Linotype"/>
              </a:rPr>
              <a:t>To ensure that there are sufficient funds available to complete each capital project and to fund change order(s) if the need arises.</a:t>
            </a:r>
            <a:endParaRPr lang="en-US" dirty="0"/>
          </a:p>
          <a:p>
            <a:pPr marL="285750" indent="-285750">
              <a:buChar char="•"/>
            </a:pPr>
            <a:r>
              <a:rPr lang="en-US" dirty="0">
                <a:latin typeface="Palatino Linotype"/>
              </a:rPr>
              <a:t>District’s Fund 30 budget lines agree with approved budget and/or 10% transfers and new budget lines have approved amendment.</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p:txBody>
          <a:bodyPr/>
          <a:lstStyle/>
          <a:p>
            <a:pPr marL="171458" indent="-171458" defTabSz="914445">
              <a:defRPr/>
            </a:pPr>
            <a:r>
              <a:rPr lang="en-US" dirty="0"/>
              <a:t>District board of education minutes</a:t>
            </a:r>
          </a:p>
          <a:p>
            <a:pPr marL="171458" indent="-171458" defTabSz="914445">
              <a:defRPr/>
            </a:pPr>
            <a:r>
              <a:rPr lang="en-US" dirty="0"/>
              <a:t>District board of education approved change orders</a:t>
            </a:r>
          </a:p>
          <a:p>
            <a:pPr marL="171458" indent="-171458" defTabSz="914445">
              <a:defRPr/>
            </a:pPr>
            <a:r>
              <a:rPr lang="en-US" dirty="0"/>
              <a:t>Monthly financial status of all projects</a:t>
            </a:r>
          </a:p>
          <a:p>
            <a:pPr marL="171458" indent="-171458" defTabSz="914445">
              <a:defRPr/>
            </a:pPr>
            <a:r>
              <a:rPr lang="en-US" dirty="0"/>
              <a:t>ACFR and AMR </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38</a:t>
            </a:fld>
            <a:endParaRPr lang="en-US"/>
          </a:p>
        </p:txBody>
      </p:sp>
    </p:spTree>
    <p:extLst>
      <p:ext uri="{BB962C8B-B14F-4D97-AF65-F5344CB8AC3E}">
        <p14:creationId xmlns:p14="http://schemas.microsoft.com/office/powerpoint/2010/main" val="4056537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a:xfrm>
            <a:off x="1258431" y="429626"/>
            <a:ext cx="10128421" cy="769977"/>
          </a:xfrm>
        </p:spPr>
        <p:txBody>
          <a:bodyPr/>
          <a:lstStyle/>
          <a:p>
            <a:r>
              <a:rPr lang="en-US" sz="3400" dirty="0"/>
              <a:t>Fiscal Indicator 6c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429269"/>
            <a:ext cx="3410337" cy="823667"/>
          </a:xfrm>
        </p:spPr>
        <p:txBody>
          <a:bodyPr/>
          <a:lstStyle/>
          <a:p>
            <a:r>
              <a:rPr lang="en-US" sz="2000"/>
              <a:t>1.</a:t>
            </a:r>
            <a:r>
              <a:rPr lang="en-US" sz="2000">
                <a:cs typeface="Times New Roman" panose="02020603050405020304" pitchFamily="18" charset="0"/>
              </a:rPr>
              <a:t> Spending</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p:txBody>
          <a:bodyPr/>
          <a:lstStyle/>
          <a:p>
            <a:pPr marL="0" indent="0">
              <a:buNone/>
            </a:pPr>
            <a:r>
              <a:rPr lang="en-US" dirty="0"/>
              <a:t>Spends within the authorized amount unless proper approvals have been received to raise additional funds to augment the authorized amount.</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174716" y="1429269"/>
            <a:ext cx="3410337" cy="823667"/>
          </a:xfrm>
        </p:spPr>
        <p:txBody>
          <a:bodyPr/>
          <a:lstStyle/>
          <a:p>
            <a:r>
              <a:rPr lang="en-US" sz="200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174716" y="2284000"/>
            <a:ext cx="3410336" cy="3663285"/>
          </a:xfrm>
        </p:spPr>
        <p:txBody>
          <a:bodyPr/>
          <a:lstStyle/>
          <a:p>
            <a:r>
              <a:rPr lang="en-US" dirty="0"/>
              <a:t>Ensure that the amount of funds spent for capital projects are equal to or less than the funds raised unless approvals are in place to raise additional funds.</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8" y="1429269"/>
            <a:ext cx="3410337" cy="823667"/>
          </a:xfrm>
        </p:spPr>
        <p:txBody>
          <a:bodyPr/>
          <a:lstStyle/>
          <a:p>
            <a:pPr lvl="0"/>
            <a:r>
              <a:rPr lang="en-US" sz="2000"/>
              <a:t>3. </a:t>
            </a:r>
            <a:r>
              <a:rPr lang="en-US" sz="2000">
                <a:solidFill>
                  <a:prstClr val="black"/>
                </a:solidFill>
              </a:rPr>
              <a:t>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p:txBody>
          <a:bodyPr/>
          <a:lstStyle/>
          <a:p>
            <a:pPr marL="228600" lvl="0" indent="-228600">
              <a:defRPr/>
            </a:pPr>
            <a:r>
              <a:rPr lang="en-US">
                <a:solidFill>
                  <a:prstClr val="black"/>
                </a:solidFill>
              </a:rPr>
              <a:t>Fund 30 Budget detail</a:t>
            </a:r>
          </a:p>
          <a:p>
            <a:pPr marL="228600" lvl="0" indent="-228600">
              <a:defRPr/>
            </a:pPr>
            <a:r>
              <a:rPr lang="en-US">
                <a:solidFill>
                  <a:prstClr val="black"/>
                </a:solidFill>
              </a:rPr>
              <a:t>ACFR and AMR (no deficit balances)</a:t>
            </a:r>
          </a:p>
          <a:p>
            <a:pPr marL="228600" lvl="0" indent="-228600">
              <a:defRPr/>
            </a:pPr>
            <a:r>
              <a:rPr lang="en-US">
                <a:solidFill>
                  <a:prstClr val="black"/>
                </a:solidFill>
              </a:rPr>
              <a:t>District board of education minutes</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39</a:t>
            </a:fld>
            <a:endParaRPr lang="en-US"/>
          </a:p>
        </p:txBody>
      </p:sp>
    </p:spTree>
    <p:extLst>
      <p:ext uri="{BB962C8B-B14F-4D97-AF65-F5344CB8AC3E}">
        <p14:creationId xmlns:p14="http://schemas.microsoft.com/office/powerpoint/2010/main" val="4109054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C6DF6-BD7C-4DF1-9BD8-A580D15A922F}"/>
              </a:ext>
            </a:extLst>
          </p:cNvPr>
          <p:cNvSpPr>
            <a:spLocks noGrp="1"/>
          </p:cNvSpPr>
          <p:nvPr>
            <p:ph type="title"/>
          </p:nvPr>
        </p:nvSpPr>
        <p:spPr>
          <a:xfrm>
            <a:off x="1235942" y="469129"/>
            <a:ext cx="10708595" cy="505326"/>
          </a:xfrm>
        </p:spPr>
        <p:txBody>
          <a:bodyPr>
            <a:noAutofit/>
          </a:bodyPr>
          <a:lstStyle/>
          <a:p>
            <a:pPr algn="l"/>
            <a:r>
              <a:rPr lang="en-US" sz="3400" dirty="0"/>
              <a:t>NJQSAC District Performance Review (DPR)</a:t>
            </a:r>
          </a:p>
        </p:txBody>
      </p:sp>
      <p:sp>
        <p:nvSpPr>
          <p:cNvPr id="3" name="Content Placeholder 2">
            <a:extLst>
              <a:ext uri="{FF2B5EF4-FFF2-40B4-BE49-F238E27FC236}">
                <a16:creationId xmlns:a16="http://schemas.microsoft.com/office/drawing/2014/main" id="{EAD11450-3A2D-4CB7-862B-AF970BB6D8C1}"/>
              </a:ext>
            </a:extLst>
          </p:cNvPr>
          <p:cNvSpPr>
            <a:spLocks noGrp="1"/>
          </p:cNvSpPr>
          <p:nvPr>
            <p:ph idx="1"/>
          </p:nvPr>
        </p:nvSpPr>
        <p:spPr>
          <a:xfrm>
            <a:off x="247461" y="1247627"/>
            <a:ext cx="11697076" cy="4483735"/>
          </a:xfrm>
        </p:spPr>
        <p:txBody>
          <a:bodyPr vert="horz" lIns="91440" tIns="45720" rIns="822960" bIns="45720" rtlCol="0" anchor="t">
            <a:normAutofit/>
          </a:bodyPr>
          <a:lstStyle/>
          <a:p>
            <a:pPr marL="0" indent="0">
              <a:buNone/>
            </a:pPr>
            <a:r>
              <a:rPr lang="en-US" sz="2000" dirty="0">
                <a:latin typeface="Palatino Linotype"/>
              </a:rPr>
              <a:t>Districts will complete a full self-assessment and </a:t>
            </a:r>
            <a:r>
              <a:rPr lang="en-US" sz="2000" b="1" dirty="0">
                <a:latin typeface="Palatino Linotype"/>
              </a:rPr>
              <a:t>submit through homeroom </a:t>
            </a:r>
            <a:r>
              <a:rPr lang="en-US" sz="2000" dirty="0">
                <a:latin typeface="Palatino Linotype"/>
              </a:rPr>
              <a:t>the three required documents (</a:t>
            </a:r>
            <a:r>
              <a:rPr lang="en-US" sz="2000" i="1" dirty="0">
                <a:latin typeface="Palatino Linotype"/>
                <a:hlinkClick r:id="rId3"/>
              </a:rPr>
              <a:t>N.J.A.C </a:t>
            </a:r>
            <a:r>
              <a:rPr lang="en-US" sz="2000" dirty="0">
                <a:latin typeface="Palatino Linotype"/>
                <a:hlinkClick r:id="rId3"/>
              </a:rPr>
              <a:t>6A: 30.3</a:t>
            </a:r>
            <a:r>
              <a:rPr lang="en-US" sz="2000" dirty="0">
                <a:latin typeface="Palatino Linotype"/>
              </a:rPr>
              <a:t>): </a:t>
            </a:r>
            <a:endParaRPr lang="en-US" sz="2000" dirty="0"/>
          </a:p>
          <a:p>
            <a:pPr lvl="1"/>
            <a:r>
              <a:rPr lang="en-US" sz="2000" dirty="0">
                <a:latin typeface="Palatino Linotype"/>
              </a:rPr>
              <a:t>DPR Excel file</a:t>
            </a:r>
          </a:p>
          <a:p>
            <a:pPr lvl="1"/>
            <a:r>
              <a:rPr lang="en-US" sz="2000" dirty="0">
                <a:latin typeface="Palatino Linotype"/>
              </a:rPr>
              <a:t>PDF file of signed Declaration page</a:t>
            </a:r>
          </a:p>
          <a:p>
            <a:pPr lvl="1"/>
            <a:r>
              <a:rPr lang="en-US" sz="2000" dirty="0">
                <a:latin typeface="Palatino Linotype"/>
              </a:rPr>
              <a:t>PDF file of board resolution approving the DPR for submission</a:t>
            </a:r>
          </a:p>
          <a:p>
            <a:pPr marL="0" indent="0">
              <a:buNone/>
            </a:pPr>
            <a:r>
              <a:rPr lang="en-US" sz="2000" b="1" dirty="0">
                <a:latin typeface="Palatino Linotype"/>
              </a:rPr>
              <a:t>Submission is not complete unless all three files are uploaded.</a:t>
            </a:r>
          </a:p>
        </p:txBody>
      </p:sp>
      <p:sp>
        <p:nvSpPr>
          <p:cNvPr id="5" name="Slide Number Placeholder 4">
            <a:extLst>
              <a:ext uri="{FF2B5EF4-FFF2-40B4-BE49-F238E27FC236}">
                <a16:creationId xmlns:a16="http://schemas.microsoft.com/office/drawing/2014/main" id="{80376D07-84B6-4B6F-8EA8-40EBD8DE5C3D}"/>
              </a:ext>
            </a:extLst>
          </p:cNvPr>
          <p:cNvSpPr>
            <a:spLocks noGrp="1"/>
          </p:cNvSpPr>
          <p:nvPr>
            <p:ph type="sldNum" sz="quarter" idx="12"/>
          </p:nvPr>
        </p:nvSpPr>
        <p:spPr/>
        <p:txBody>
          <a:bodyPr/>
          <a:lstStyle/>
          <a:p>
            <a:fld id="{088AB7C0-D845-446F-B84E-DDA1CA93B832}" type="slidenum">
              <a:rPr lang="en-US" smtClean="0"/>
              <a:t>4</a:t>
            </a:fld>
            <a:endParaRPr lang="en-US"/>
          </a:p>
        </p:txBody>
      </p:sp>
    </p:spTree>
    <p:extLst>
      <p:ext uri="{BB962C8B-B14F-4D97-AF65-F5344CB8AC3E}">
        <p14:creationId xmlns:p14="http://schemas.microsoft.com/office/powerpoint/2010/main" val="35802544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6d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p:txBody>
          <a:bodyPr/>
          <a:lstStyle/>
          <a:p>
            <a:r>
              <a:rPr lang="en-US" sz="2000"/>
              <a:t>1. </a:t>
            </a:r>
            <a:r>
              <a:rPr lang="en-US" sz="2000">
                <a:cs typeface="Times New Roman" panose="02020603050405020304" pitchFamily="18" charset="0"/>
              </a:rPr>
              <a:t>Fiscal Closeout</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185145"/>
            <a:ext cx="3410336" cy="3498884"/>
          </a:xfrm>
        </p:spPr>
        <p:txBody>
          <a:bodyPr/>
          <a:lstStyle/>
          <a:p>
            <a:pPr marL="0" indent="0">
              <a:buNone/>
            </a:pPr>
            <a:r>
              <a:rPr lang="en-US"/>
              <a:t>Conducts the proper fiscal close-out of completed projects, including proper transfer of interest earned annually to the debt service and/or general fund.</a:t>
            </a:r>
            <a:endParaRPr lang="en-US">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164884" y="1219200"/>
            <a:ext cx="3410337" cy="823667"/>
          </a:xfrm>
        </p:spPr>
        <p:txBody>
          <a:bodyPr/>
          <a:lstStyle/>
          <a:p>
            <a:r>
              <a:rPr lang="en-US" sz="200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164884" y="2185145"/>
            <a:ext cx="3410336" cy="3498884"/>
          </a:xfrm>
        </p:spPr>
        <p:txBody>
          <a:bodyPr/>
          <a:lstStyle/>
          <a:p>
            <a:r>
              <a:rPr lang="en-US" dirty="0"/>
              <a:t>Ensure that completed projects are closed out and interest earned transferred to debt service and/or general fund.</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p:txBody>
          <a:bodyPr/>
          <a:lstStyle/>
          <a:p>
            <a:r>
              <a:rPr lang="en-US" sz="200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43858" y="2215967"/>
            <a:ext cx="3410336" cy="3498884"/>
          </a:xfrm>
        </p:spPr>
        <p:txBody>
          <a:bodyPr/>
          <a:lstStyle/>
          <a:p>
            <a:pPr marL="228600" lvl="0" indent="-228600">
              <a:spcBef>
                <a:spcPts val="600"/>
              </a:spcBef>
              <a:spcAft>
                <a:spcPts val="600"/>
              </a:spcAft>
              <a:defRPr/>
            </a:pPr>
            <a:r>
              <a:rPr lang="en-US" dirty="0">
                <a:solidFill>
                  <a:prstClr val="black"/>
                </a:solidFill>
              </a:rPr>
              <a:t>District board of education minutes</a:t>
            </a:r>
          </a:p>
          <a:p>
            <a:pPr marL="228600" lvl="0" indent="-228600">
              <a:spcBef>
                <a:spcPts val="600"/>
              </a:spcBef>
              <a:spcAft>
                <a:spcPts val="600"/>
              </a:spcAft>
              <a:defRPr/>
            </a:pPr>
            <a:r>
              <a:rPr lang="en-US" dirty="0">
                <a:solidFill>
                  <a:prstClr val="black"/>
                </a:solidFill>
              </a:rPr>
              <a:t>ACFR and AMR (reviewed by county prior to onsite)</a:t>
            </a:r>
          </a:p>
          <a:p>
            <a:pPr marL="228600" lvl="0" indent="-228600">
              <a:spcBef>
                <a:spcPts val="600"/>
              </a:spcBef>
              <a:spcAft>
                <a:spcPts val="600"/>
              </a:spcAft>
              <a:defRPr/>
            </a:pPr>
            <a:r>
              <a:rPr lang="en-US" dirty="0">
                <a:solidFill>
                  <a:prstClr val="black"/>
                </a:solidFill>
              </a:rPr>
              <a:t>Fund 30 Budget Detail</a:t>
            </a:r>
          </a:p>
          <a:p>
            <a:pPr marL="228600" lvl="0" indent="-228600">
              <a:spcBef>
                <a:spcPts val="600"/>
              </a:spcBef>
              <a:spcAft>
                <a:spcPts val="600"/>
              </a:spcAft>
              <a:defRPr/>
            </a:pPr>
            <a:r>
              <a:rPr lang="en-US" dirty="0">
                <a:solidFill>
                  <a:prstClr val="black"/>
                </a:solidFill>
              </a:rPr>
              <a:t>Accounting reports by capital projects</a:t>
            </a:r>
          </a:p>
          <a:p>
            <a:pPr marL="228600" lvl="0" indent="-228600">
              <a:spcBef>
                <a:spcPts val="600"/>
              </a:spcBef>
              <a:spcAft>
                <a:spcPts val="600"/>
              </a:spcAft>
              <a:defRPr/>
            </a:pPr>
            <a:r>
              <a:rPr lang="en-US" dirty="0">
                <a:solidFill>
                  <a:prstClr val="black"/>
                </a:solidFill>
              </a:rPr>
              <a:t>Status of litigation claims (if applicable)</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smtClean="0"/>
              <a:t>40</a:t>
            </a:fld>
            <a:endParaRPr lang="en-US"/>
          </a:p>
        </p:txBody>
      </p:sp>
    </p:spTree>
    <p:extLst>
      <p:ext uri="{BB962C8B-B14F-4D97-AF65-F5344CB8AC3E}">
        <p14:creationId xmlns:p14="http://schemas.microsoft.com/office/powerpoint/2010/main" val="2046586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B0D9-73F0-40AF-BE92-62A4A38CCC61}"/>
              </a:ext>
            </a:extLst>
          </p:cNvPr>
          <p:cNvSpPr>
            <a:spLocks noGrp="1"/>
          </p:cNvSpPr>
          <p:nvPr>
            <p:ph type="title"/>
          </p:nvPr>
        </p:nvSpPr>
        <p:spPr>
          <a:xfrm>
            <a:off x="1283116" y="127109"/>
            <a:ext cx="11697076" cy="906722"/>
          </a:xfrm>
        </p:spPr>
        <p:txBody>
          <a:bodyPr>
            <a:normAutofit fontScale="90000"/>
          </a:bodyPr>
          <a:lstStyle/>
          <a:p>
            <a:pPr algn="l"/>
            <a:r>
              <a:rPr lang="en-US" sz="3600" dirty="0"/>
              <a:t>Summary of Documentation Verification </a:t>
            </a:r>
            <a:br>
              <a:rPr lang="en-US" sz="3600" dirty="0"/>
            </a:br>
            <a:r>
              <a:rPr lang="en-US" sz="3600" dirty="0"/>
              <a:t>Fiscal Indicator 6</a:t>
            </a:r>
          </a:p>
        </p:txBody>
      </p:sp>
      <p:sp>
        <p:nvSpPr>
          <p:cNvPr id="3" name="Content Placeholder 2">
            <a:extLst>
              <a:ext uri="{FF2B5EF4-FFF2-40B4-BE49-F238E27FC236}">
                <a16:creationId xmlns:a16="http://schemas.microsoft.com/office/drawing/2014/main" id="{1C36042B-475C-4F7B-9FA4-1F71436A0F4C}"/>
              </a:ext>
            </a:extLst>
          </p:cNvPr>
          <p:cNvSpPr>
            <a:spLocks noGrp="1"/>
          </p:cNvSpPr>
          <p:nvPr>
            <p:ph idx="1"/>
          </p:nvPr>
        </p:nvSpPr>
        <p:spPr>
          <a:xfrm>
            <a:off x="247462" y="1236119"/>
            <a:ext cx="11697076" cy="4739090"/>
          </a:xfrm>
        </p:spPr>
        <p:txBody>
          <a:bodyPr vert="horz" lIns="91440" tIns="45720" rIns="822960" bIns="45720" rtlCol="0" anchor="t">
            <a:noAutofit/>
          </a:bodyPr>
          <a:lstStyle/>
          <a:p>
            <a:pPr>
              <a:lnSpc>
                <a:spcPct val="108000"/>
              </a:lnSpc>
              <a:spcBef>
                <a:spcPts val="500"/>
              </a:spcBef>
              <a:spcAft>
                <a:spcPts val="1400"/>
              </a:spcAft>
            </a:pPr>
            <a:r>
              <a:rPr lang="en-US" sz="2000" dirty="0">
                <a:latin typeface="Palatino Linotype"/>
              </a:rPr>
              <a:t>District has accounted for each capital project separately;</a:t>
            </a:r>
          </a:p>
          <a:p>
            <a:pPr>
              <a:lnSpc>
                <a:spcPct val="108000"/>
              </a:lnSpc>
              <a:spcBef>
                <a:spcPts val="500"/>
              </a:spcBef>
              <a:spcAft>
                <a:spcPts val="1400"/>
              </a:spcAft>
            </a:pPr>
            <a:r>
              <a:rPr lang="en-US" sz="2000" dirty="0">
                <a:latin typeface="Palatino Linotype"/>
              </a:rPr>
              <a:t>District has recorded and has on file all change orders as well as monthly reports for capital projects;</a:t>
            </a:r>
          </a:p>
          <a:p>
            <a:pPr>
              <a:lnSpc>
                <a:spcPct val="108000"/>
              </a:lnSpc>
              <a:spcBef>
                <a:spcPts val="500"/>
              </a:spcBef>
              <a:spcAft>
                <a:spcPts val="1400"/>
              </a:spcAft>
            </a:pPr>
            <a:r>
              <a:rPr lang="en-US" sz="2000" dirty="0">
                <a:latin typeface="Palatino Linotype"/>
              </a:rPr>
              <a:t>Change orders do not reflect over expenditures;</a:t>
            </a:r>
          </a:p>
          <a:p>
            <a:pPr>
              <a:lnSpc>
                <a:spcPct val="108000"/>
              </a:lnSpc>
              <a:spcBef>
                <a:spcPts val="500"/>
              </a:spcBef>
              <a:spcAft>
                <a:spcPts val="1400"/>
              </a:spcAft>
            </a:pPr>
            <a:r>
              <a:rPr lang="en-US" sz="2000" dirty="0">
                <a:latin typeface="Palatino Linotype"/>
              </a:rPr>
              <a:t>No negative line items on the district’s monthly reports;</a:t>
            </a:r>
          </a:p>
          <a:p>
            <a:pPr>
              <a:lnSpc>
                <a:spcPct val="108000"/>
              </a:lnSpc>
              <a:spcBef>
                <a:spcPts val="500"/>
              </a:spcBef>
              <a:spcAft>
                <a:spcPts val="1400"/>
              </a:spcAft>
            </a:pPr>
            <a:r>
              <a:rPr lang="en-US" sz="2000" dirty="0">
                <a:latin typeface="Palatino Linotype"/>
              </a:rPr>
              <a:t>District spending within authorized amounts; and</a:t>
            </a:r>
          </a:p>
          <a:p>
            <a:pPr>
              <a:lnSpc>
                <a:spcPct val="108000"/>
              </a:lnSpc>
              <a:spcBef>
                <a:spcPts val="500"/>
              </a:spcBef>
              <a:spcAft>
                <a:spcPts val="1400"/>
              </a:spcAft>
            </a:pPr>
            <a:r>
              <a:rPr lang="en-US" sz="2000" dirty="0">
                <a:latin typeface="Palatino Linotype"/>
              </a:rPr>
              <a:t>District closed out all completed projects and interest earned has been transferred to debt serve or general fund.</a:t>
            </a:r>
          </a:p>
        </p:txBody>
      </p:sp>
      <p:sp>
        <p:nvSpPr>
          <p:cNvPr id="5" name="Slide Number Placeholder 4">
            <a:extLst>
              <a:ext uri="{FF2B5EF4-FFF2-40B4-BE49-F238E27FC236}">
                <a16:creationId xmlns:a16="http://schemas.microsoft.com/office/drawing/2014/main" id="{F3283261-19B9-4741-AE16-FAAF18396A06}"/>
              </a:ext>
            </a:extLst>
          </p:cNvPr>
          <p:cNvSpPr>
            <a:spLocks noGrp="1"/>
          </p:cNvSpPr>
          <p:nvPr>
            <p:ph type="sldNum" sz="quarter" idx="12"/>
          </p:nvPr>
        </p:nvSpPr>
        <p:spPr/>
        <p:txBody>
          <a:bodyPr/>
          <a:lstStyle/>
          <a:p>
            <a:fld id="{088AB7C0-D845-446F-B84E-DDA1CA93B832}" type="slidenum">
              <a:rPr lang="en-US" smtClean="0"/>
              <a:t>41</a:t>
            </a:fld>
            <a:endParaRPr lang="en-US"/>
          </a:p>
        </p:txBody>
      </p:sp>
    </p:spTree>
    <p:extLst>
      <p:ext uri="{BB962C8B-B14F-4D97-AF65-F5344CB8AC3E}">
        <p14:creationId xmlns:p14="http://schemas.microsoft.com/office/powerpoint/2010/main" val="52589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7 </a:t>
            </a:r>
            <a:r>
              <a:rPr lang="en-US" sz="2400" dirty="0"/>
              <a:t>Total of 2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46579" y="1081218"/>
            <a:ext cx="3784418" cy="823667"/>
          </a:xfrm>
        </p:spPr>
        <p:txBody>
          <a:bodyPr/>
          <a:lstStyle/>
          <a:p>
            <a:pPr marL="344488" indent="-344488"/>
            <a:r>
              <a:rPr lang="en-US" sz="2000" dirty="0"/>
              <a:t>1. </a:t>
            </a:r>
            <a:r>
              <a:rPr lang="en-US" sz="2000" dirty="0">
                <a:cs typeface="Times New Roman" panose="02020603050405020304" pitchFamily="18" charset="0"/>
              </a:rPr>
              <a:t>Long Range Facilities Plan</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46763" y="2048553"/>
            <a:ext cx="3029134" cy="4125819"/>
          </a:xfrm>
        </p:spPr>
        <p:txBody>
          <a:bodyPr/>
          <a:lstStyle/>
          <a:p>
            <a:pPr marL="0" indent="0">
              <a:buNone/>
            </a:pPr>
            <a:r>
              <a:rPr lang="en-US" dirty="0"/>
              <a:t>Projects consistent with the approved long-range facilities plan (LRFP) are implemented, reviewed, and revised pursuant to </a:t>
            </a:r>
            <a:r>
              <a:rPr lang="en-US" i="1" dirty="0">
                <a:hlinkClick r:id="rId3"/>
              </a:rPr>
              <a:t>N.J.A.C. 6A:26</a:t>
            </a:r>
            <a:r>
              <a:rPr lang="en-US" i="1" dirty="0"/>
              <a:t>-2.</a:t>
            </a:r>
            <a:endParaRPr lang="en-US" b="1" i="1" dirty="0">
              <a:solidFill>
                <a:prstClr val="black"/>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73269" y="1081218"/>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76829" y="2027858"/>
            <a:ext cx="3029134" cy="4125819"/>
          </a:xfrm>
        </p:spPr>
        <p:txBody>
          <a:bodyPr/>
          <a:lstStyle/>
          <a:p>
            <a:r>
              <a:rPr lang="en-US" dirty="0"/>
              <a:t>Provide assurance that capital projects are done in agreement with the district’s Long-Range Facility Plans (LRFP).</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168150" y="1074176"/>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168150" y="2041222"/>
            <a:ext cx="3825355" cy="4165953"/>
          </a:xfrm>
        </p:spPr>
        <p:txBody>
          <a:bodyPr/>
          <a:lstStyle/>
          <a:p>
            <a:pPr marL="228600" lvl="0" indent="-228600">
              <a:spcBef>
                <a:spcPts val="0"/>
              </a:spcBef>
            </a:pPr>
            <a:r>
              <a:rPr lang="en-US" dirty="0">
                <a:solidFill>
                  <a:prstClr val="black"/>
                </a:solidFill>
              </a:rPr>
              <a:t>Annual budget</a:t>
            </a:r>
          </a:p>
          <a:p>
            <a:pPr marL="228600" lvl="0" indent="-228600">
              <a:spcBef>
                <a:spcPts val="0"/>
              </a:spcBef>
            </a:pPr>
            <a:r>
              <a:rPr lang="en-US" dirty="0">
                <a:solidFill>
                  <a:prstClr val="black"/>
                </a:solidFill>
              </a:rPr>
              <a:t>Long Range Facility Plan</a:t>
            </a:r>
          </a:p>
          <a:p>
            <a:pPr marL="228600" lvl="0" indent="-228600">
              <a:spcBef>
                <a:spcPts val="0"/>
              </a:spcBef>
            </a:pPr>
            <a:r>
              <a:rPr lang="en-US" dirty="0">
                <a:solidFill>
                  <a:prstClr val="black"/>
                </a:solidFill>
              </a:rPr>
              <a:t>Bond Referendum questions if applicable</a:t>
            </a:r>
          </a:p>
          <a:p>
            <a:pPr marL="228600" lvl="0" indent="-228600">
              <a:spcBef>
                <a:spcPts val="0"/>
              </a:spcBef>
            </a:pPr>
            <a:r>
              <a:rPr lang="en-US" dirty="0">
                <a:solidFill>
                  <a:prstClr val="black"/>
                </a:solidFill>
              </a:rPr>
              <a:t>District Board of Education minutes and resolution </a:t>
            </a:r>
          </a:p>
          <a:p>
            <a:pPr marL="228600" lvl="0" indent="-228600">
              <a:spcBef>
                <a:spcPts val="0"/>
              </a:spcBef>
            </a:pPr>
            <a:r>
              <a:rPr lang="en-US" dirty="0">
                <a:solidFill>
                  <a:prstClr val="black"/>
                </a:solidFill>
              </a:rPr>
              <a:t>Approved withdrawal from Capital Reserve (if applicable)</a:t>
            </a:r>
          </a:p>
          <a:p>
            <a:pPr marL="228600" lvl="0" indent="-228600">
              <a:spcBef>
                <a:spcPts val="0"/>
              </a:spcBef>
              <a:defRPr/>
            </a:pPr>
            <a:r>
              <a:rPr lang="en-US" dirty="0">
                <a:solidFill>
                  <a:prstClr val="black"/>
                </a:solidFill>
              </a:rPr>
              <a:t>All projects are aligned with Long Range Facility Plan</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42</a:t>
            </a:fld>
            <a:endParaRPr lang="en-US"/>
          </a:p>
        </p:txBody>
      </p:sp>
    </p:spTree>
    <p:extLst>
      <p:ext uri="{BB962C8B-B14F-4D97-AF65-F5344CB8AC3E}">
        <p14:creationId xmlns:p14="http://schemas.microsoft.com/office/powerpoint/2010/main" val="409619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8 </a:t>
            </a:r>
            <a:r>
              <a:rPr lang="en-US" sz="2400" dirty="0"/>
              <a:t>Total of 2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351021"/>
            <a:ext cx="3410337" cy="823667"/>
          </a:xfrm>
        </p:spPr>
        <p:txBody>
          <a:bodyPr/>
          <a:lstStyle/>
          <a:p>
            <a:r>
              <a:rPr lang="en-US" sz="2000" dirty="0"/>
              <a:t>1. </a:t>
            </a:r>
            <a:r>
              <a:rPr lang="en-US" sz="2000" dirty="0">
                <a:cs typeface="Times New Roman" panose="02020603050405020304" pitchFamily="18" charset="0"/>
              </a:rPr>
              <a:t>Emergent Project</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362656"/>
            <a:ext cx="3410336" cy="3663285"/>
          </a:xfrm>
        </p:spPr>
        <p:txBody>
          <a:bodyPr/>
          <a:lstStyle/>
          <a:p>
            <a:pPr marL="0" indent="0">
              <a:buNone/>
            </a:pPr>
            <a:r>
              <a:rPr lang="en-US" dirty="0">
                <a:solidFill>
                  <a:prstClr val="black"/>
                </a:solidFill>
              </a:rPr>
              <a:t>County office approval has been granted for emergent projects, pursuant to </a:t>
            </a:r>
            <a:r>
              <a:rPr lang="en-US" i="1" dirty="0">
                <a:solidFill>
                  <a:prstClr val="black"/>
                </a:solidFill>
              </a:rPr>
              <a:t>N.J.A.C. 6A:26-3.14. </a:t>
            </a:r>
            <a:endParaRPr lang="en-US" b="1" i="1" dirty="0">
              <a:solidFill>
                <a:prstClr val="black"/>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48142" y="1351021"/>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48142" y="2362656"/>
            <a:ext cx="3297581" cy="3663285"/>
          </a:xfrm>
        </p:spPr>
        <p:txBody>
          <a:bodyPr/>
          <a:lstStyle/>
          <a:p>
            <a:r>
              <a:rPr lang="en-US" dirty="0"/>
              <a:t>To ensure the district receives approvals for any project(s) described as emergent.</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8" y="1351021"/>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43858" y="2362656"/>
            <a:ext cx="3410336" cy="3663285"/>
          </a:xfrm>
        </p:spPr>
        <p:txBody>
          <a:bodyPr/>
          <a:lstStyle/>
          <a:p>
            <a:pPr marL="228600" lvl="0" indent="-228600">
              <a:defRPr/>
            </a:pPr>
            <a:r>
              <a:rPr lang="en-US" dirty="0">
                <a:solidFill>
                  <a:prstClr val="black"/>
                </a:solidFill>
              </a:rPr>
              <a:t>County office of education approval letters</a:t>
            </a:r>
          </a:p>
          <a:p>
            <a:pPr marL="228600" lvl="0" indent="-228600">
              <a:defRPr/>
            </a:pPr>
            <a:r>
              <a:rPr lang="en-US" dirty="0">
                <a:solidFill>
                  <a:prstClr val="black"/>
                </a:solidFill>
              </a:rPr>
              <a:t>District board of education minutes</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43</a:t>
            </a:fld>
            <a:endParaRPr lang="en-US"/>
          </a:p>
        </p:txBody>
      </p:sp>
    </p:spTree>
    <p:extLst>
      <p:ext uri="{BB962C8B-B14F-4D97-AF65-F5344CB8AC3E}">
        <p14:creationId xmlns:p14="http://schemas.microsoft.com/office/powerpoint/2010/main" val="1908710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9 a-c </a:t>
            </a:r>
            <a:r>
              <a:rPr lang="en-US" sz="2400" dirty="0"/>
              <a:t>Total of 12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36142" y="921523"/>
            <a:ext cx="3459495" cy="609595"/>
          </a:xfrm>
        </p:spPr>
        <p:txBody>
          <a:bodyPr/>
          <a:lstStyle/>
          <a:p>
            <a:pPr marL="285750" indent="-285750"/>
            <a:r>
              <a:rPr lang="en-US" sz="2000" dirty="0"/>
              <a:t>1. </a:t>
            </a:r>
            <a:r>
              <a:rPr lang="en-US" sz="2000" dirty="0">
                <a:cs typeface="Times New Roman" panose="02020603050405020304" pitchFamily="18" charset="0"/>
              </a:rPr>
              <a:t>Health and Safety Review</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36142" y="1581039"/>
            <a:ext cx="3651952" cy="4529598"/>
          </a:xfrm>
        </p:spPr>
        <p:txBody>
          <a:bodyPr/>
          <a:lstStyle/>
          <a:p>
            <a:pPr marL="0" indent="0">
              <a:spcBef>
                <a:spcPts val="600"/>
              </a:spcBef>
              <a:spcAft>
                <a:spcPts val="1200"/>
              </a:spcAft>
              <a:buNone/>
            </a:pPr>
            <a:r>
              <a:rPr lang="en-US" sz="1600" dirty="0"/>
              <a:t>Annual health and safety reviews have been conducted once per year using Annual Facilities Checklist – Health and Safety Evaluation of School Buildings.  </a:t>
            </a:r>
            <a:r>
              <a:rPr lang="en-US" sz="1600" i="1" dirty="0"/>
              <a:t>N.J.A.C. </a:t>
            </a:r>
            <a:r>
              <a:rPr lang="en-US" sz="1600" dirty="0"/>
              <a:t>6A:26-6.1</a:t>
            </a:r>
            <a:r>
              <a:rPr lang="en-US" sz="1600" i="1" dirty="0"/>
              <a:t>,</a:t>
            </a:r>
            <a:r>
              <a:rPr lang="en-US" sz="1600" dirty="0"/>
              <a:t> 6.2, 6.3 and 12 and  </a:t>
            </a:r>
            <a:r>
              <a:rPr lang="en-US" sz="1600" dirty="0">
                <a:hlinkClick r:id="rId3"/>
              </a:rPr>
              <a:t>6A:19-6</a:t>
            </a:r>
            <a:r>
              <a:rPr lang="en-US" sz="1600" dirty="0"/>
              <a:t>  </a:t>
            </a:r>
            <a:r>
              <a:rPr lang="en-US" sz="1600" b="1" dirty="0"/>
              <a:t>(5 Points)</a:t>
            </a:r>
          </a:p>
          <a:p>
            <a:pPr marL="225425" indent="-225425">
              <a:spcBef>
                <a:spcPts val="600"/>
              </a:spcBef>
              <a:spcAft>
                <a:spcPts val="1200"/>
              </a:spcAft>
              <a:buFont typeface="+mj-lt"/>
              <a:buAutoNum type="alphaLcParenR" startAt="2"/>
            </a:pPr>
            <a:r>
              <a:rPr lang="en-US" sz="1600" dirty="0"/>
              <a:t>Meet 100% item section of Annual Facilities Checklist which means all items are in compliance  in every building.  </a:t>
            </a:r>
            <a:r>
              <a:rPr lang="en-US" sz="1600" b="1" dirty="0"/>
              <a:t>(5 Points)</a:t>
            </a:r>
          </a:p>
          <a:p>
            <a:pPr marL="225425" indent="-225425">
              <a:spcBef>
                <a:spcPts val="600"/>
              </a:spcBef>
              <a:spcAft>
                <a:spcPts val="1200"/>
              </a:spcAft>
              <a:buFont typeface="+mj-lt"/>
              <a:buAutoNum type="alphaLcParenR" startAt="2"/>
            </a:pPr>
            <a:r>
              <a:rPr lang="en-US" sz="1600" dirty="0"/>
              <a:t>Meet 80% item section in Annual Facilities Checklist which means at least 80% of items are in compliance in all buildings. </a:t>
            </a:r>
            <a:r>
              <a:rPr lang="en-US" sz="1600" b="1" dirty="0"/>
              <a:t> (2 Points)</a:t>
            </a:r>
            <a:endParaRPr lang="en-US" sz="1600"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455544" y="902441"/>
            <a:ext cx="3410337" cy="609595"/>
          </a:xfrm>
        </p:spPr>
        <p:txBody>
          <a:bodyPr anchor="b"/>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455544" y="1600121"/>
            <a:ext cx="2993006" cy="3663285"/>
          </a:xfrm>
        </p:spPr>
        <p:txBody>
          <a:bodyPr/>
          <a:lstStyle/>
          <a:p>
            <a:r>
              <a:rPr lang="en-US" sz="1600" dirty="0"/>
              <a:t>To promote a safe and healthy environment for teaching and student learning.</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012682" y="904576"/>
            <a:ext cx="3410337" cy="609595"/>
          </a:xfrm>
        </p:spPr>
        <p:txBody>
          <a:bodyPr anchor="b"/>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020582" y="1632020"/>
            <a:ext cx="3529733" cy="4478617"/>
          </a:xfrm>
        </p:spPr>
        <p:txBody>
          <a:bodyPr vert="horz" lIns="91440" tIns="45720" rIns="91440" bIns="45720" rtlCol="0" anchor="t">
            <a:noAutofit/>
          </a:bodyPr>
          <a:lstStyle/>
          <a:p>
            <a:pPr lvl="0">
              <a:spcBef>
                <a:spcPts val="500"/>
              </a:spcBef>
              <a:defRPr/>
            </a:pPr>
            <a:r>
              <a:rPr lang="en-US" sz="1600" dirty="0">
                <a:latin typeface="Palatino Linotype"/>
              </a:rPr>
              <a:t>Monitored onsite</a:t>
            </a:r>
          </a:p>
          <a:p>
            <a:pPr lvl="0">
              <a:spcBef>
                <a:spcPts val="500"/>
              </a:spcBef>
              <a:defRPr/>
            </a:pPr>
            <a:r>
              <a:rPr lang="en-US" sz="1600" dirty="0">
                <a:latin typeface="Palatino Linotype"/>
              </a:rPr>
              <a:t>Signed Annual Facilities Checklist (for each building in the district)</a:t>
            </a:r>
          </a:p>
          <a:p>
            <a:pPr lvl="0">
              <a:spcBef>
                <a:spcPts val="500"/>
              </a:spcBef>
              <a:defRPr/>
            </a:pPr>
            <a:r>
              <a:rPr lang="en-US" sz="1600" dirty="0">
                <a:latin typeface="Palatino Linotype"/>
              </a:rPr>
              <a:t>For 9c: Walk through of buildings also necessary</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44</a:t>
            </a:fld>
            <a:endParaRPr lang="en-US"/>
          </a:p>
        </p:txBody>
      </p:sp>
    </p:spTree>
    <p:extLst>
      <p:ext uri="{BB962C8B-B14F-4D97-AF65-F5344CB8AC3E}">
        <p14:creationId xmlns:p14="http://schemas.microsoft.com/office/powerpoint/2010/main" val="22980024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a:xfrm>
            <a:off x="1258431" y="419526"/>
            <a:ext cx="10128421" cy="769977"/>
          </a:xfrm>
        </p:spPr>
        <p:txBody>
          <a:bodyPr/>
          <a:lstStyle/>
          <a:p>
            <a:r>
              <a:rPr lang="en-US" sz="3400" dirty="0"/>
              <a:t>Fiscal Indicator 10 </a:t>
            </a:r>
            <a:r>
              <a:rPr lang="en-US" sz="2400" dirty="0"/>
              <a:t>Total of 6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081552"/>
            <a:ext cx="3410337" cy="823667"/>
          </a:xfrm>
        </p:spPr>
        <p:txBody>
          <a:bodyPr/>
          <a:lstStyle/>
          <a:p>
            <a:r>
              <a:rPr lang="en-US" sz="2000" dirty="0"/>
              <a:t>1. </a:t>
            </a:r>
            <a:r>
              <a:rPr lang="en-US" sz="2000" dirty="0">
                <a:cs typeface="Times New Roman" panose="02020603050405020304" pitchFamily="18" charset="0"/>
              </a:rPr>
              <a:t>Budget Calendar</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018536"/>
            <a:ext cx="3410336" cy="3663285"/>
          </a:xfrm>
        </p:spPr>
        <p:txBody>
          <a:bodyPr/>
          <a:lstStyle/>
          <a:p>
            <a:pPr marL="0" indent="0">
              <a:buNone/>
            </a:pPr>
            <a:r>
              <a:rPr lang="en-US" dirty="0"/>
              <a:t>A budget calendar that is developed and shared with the district board of education annually and that reflects all applicable legal and management requirements, pursuant to </a:t>
            </a:r>
            <a:r>
              <a:rPr lang="en-US" i="1" dirty="0">
                <a:hlinkClick r:id="rId2"/>
              </a:rPr>
              <a:t>N.J.S.A. 18A:22-7</a:t>
            </a:r>
            <a:r>
              <a:rPr lang="en-US" i="1" dirty="0"/>
              <a:t>, </a:t>
            </a:r>
            <a:r>
              <a:rPr lang="en-US" dirty="0"/>
              <a:t>is followed.  This development timeline includes input from all relevant programmatic staff for requirements and materials needed for teaching and student learning.</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41302" y="1081551"/>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41302" y="2018535"/>
            <a:ext cx="3100189" cy="3663285"/>
          </a:xfrm>
        </p:spPr>
        <p:txBody>
          <a:bodyPr/>
          <a:lstStyle/>
          <a:p>
            <a:r>
              <a:rPr lang="en-US" dirty="0"/>
              <a:t>To ensure that the development of a budget calendar includes input from relevant staff regarding resource allocation for teaching and student learning and is shared with the district BOE.</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8" y="1081552"/>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43858" y="2018536"/>
            <a:ext cx="3410336" cy="3663285"/>
          </a:xfrm>
        </p:spPr>
        <p:txBody>
          <a:bodyPr vert="horz" lIns="91440" tIns="45720" rIns="91440" bIns="45720" rtlCol="0" anchor="t">
            <a:noAutofit/>
          </a:bodyPr>
          <a:lstStyle/>
          <a:p>
            <a:r>
              <a:rPr lang="en-US" dirty="0">
                <a:latin typeface="Palatino Linotype"/>
              </a:rPr>
              <a:t>Budget calendar and district BOE minutes to demonstrate that the calendar was shared with the district BOE</a:t>
            </a:r>
          </a:p>
          <a:p>
            <a:r>
              <a:rPr lang="en-US" dirty="0">
                <a:latin typeface="Palatino Linotype"/>
              </a:rPr>
              <a:t>Evidence of input from all relevant programmatic staff,  i.e., minutes of staff meetings, agendas, sign in sheets</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45</a:t>
            </a:fld>
            <a:endParaRPr lang="en-US"/>
          </a:p>
        </p:txBody>
      </p:sp>
    </p:spTree>
    <p:extLst>
      <p:ext uri="{BB962C8B-B14F-4D97-AF65-F5344CB8AC3E}">
        <p14:creationId xmlns:p14="http://schemas.microsoft.com/office/powerpoint/2010/main" val="2883396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a:xfrm>
            <a:off x="1258431" y="612942"/>
            <a:ext cx="10128421" cy="365125"/>
          </a:xfrm>
        </p:spPr>
        <p:txBody>
          <a:bodyPr/>
          <a:lstStyle/>
          <a:p>
            <a:r>
              <a:rPr lang="en-US" sz="3400" dirty="0"/>
              <a:t>Fiscal Indicator 11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155402"/>
            <a:ext cx="3410337" cy="823667"/>
          </a:xfrm>
        </p:spPr>
        <p:txBody>
          <a:bodyPr/>
          <a:lstStyle/>
          <a:p>
            <a:pPr marL="285750" indent="-285750"/>
            <a:r>
              <a:rPr lang="en-US" sz="2000" dirty="0"/>
              <a:t>1. </a:t>
            </a:r>
            <a:r>
              <a:rPr lang="en-US" sz="2000" dirty="0">
                <a:cs typeface="Times New Roman" panose="02020603050405020304" pitchFamily="18" charset="0"/>
              </a:rPr>
              <a:t>Buildings and Grounds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087360"/>
            <a:ext cx="3410336" cy="3663285"/>
          </a:xfrm>
        </p:spPr>
        <p:txBody>
          <a:bodyPr vert="horz" lIns="91440" tIns="45720" rIns="91440" bIns="45720" rtlCol="0" anchor="t">
            <a:noAutofit/>
          </a:bodyPr>
          <a:lstStyle/>
          <a:p>
            <a:pPr marL="0" indent="0">
              <a:buNone/>
            </a:pPr>
            <a:r>
              <a:rPr lang="en-US" dirty="0"/>
              <a:t>All persons employed as a buildings and grounds supervisor, as defined in </a:t>
            </a:r>
            <a:r>
              <a:rPr lang="en-US" i="1" dirty="0">
                <a:hlinkClick r:id="rId3"/>
              </a:rPr>
              <a:t>N.J.S.A. 18A:17- 49 </a:t>
            </a:r>
            <a:r>
              <a:rPr lang="en-US" i="1" dirty="0"/>
              <a:t>, </a:t>
            </a:r>
            <a:r>
              <a:rPr lang="en-US" dirty="0"/>
              <a:t>possess a valid authorization from the Department to serve as a Certified Educational Facilities Manager.  </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48142" y="1155402"/>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48143" y="2087359"/>
            <a:ext cx="3410336" cy="3663285"/>
          </a:xfrm>
        </p:spPr>
        <p:txBody>
          <a:bodyPr vert="horz" lIns="91440" tIns="45720" rIns="91440" bIns="45720" rtlCol="0" anchor="t">
            <a:noAutofit/>
          </a:bodyPr>
          <a:lstStyle/>
          <a:p>
            <a:pPr marL="57150"/>
            <a:r>
              <a:rPr lang="en-US" dirty="0">
                <a:latin typeface="Palatino Linotype"/>
              </a:rPr>
              <a:t>To ensure all individuals performing the building and grounds supervisory role has certification as an Educational Facility Manager.</a:t>
            </a:r>
            <a:endParaRPr lang="en-US" dirty="0"/>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8" y="1155402"/>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43858" y="2087360"/>
            <a:ext cx="3442994" cy="3663285"/>
          </a:xfrm>
        </p:spPr>
        <p:txBody>
          <a:bodyPr vert="horz" lIns="91440" tIns="45720" rIns="91440" bIns="45720" rtlCol="0" anchor="t">
            <a:noAutofit/>
          </a:bodyPr>
          <a:lstStyle/>
          <a:p>
            <a:pPr marL="228600" indent="-228600"/>
            <a:r>
              <a:rPr lang="en-US" dirty="0">
                <a:latin typeface="Palatino Linotype"/>
              </a:rPr>
              <a:t>Documentation of  required certification, job description and employee contract.</a:t>
            </a:r>
          </a:p>
          <a:p>
            <a:pPr marL="228600" indent="-228600"/>
            <a:r>
              <a:rPr lang="en-US" dirty="0">
                <a:latin typeface="Palatino Linotype"/>
              </a:rPr>
              <a:t>Buildings and grounds supervisor has a valid certificate or is working toward obtaining certification with guidelines specified in </a:t>
            </a:r>
            <a:r>
              <a:rPr lang="en-US" i="1" dirty="0">
                <a:latin typeface="Palatino Linotype"/>
              </a:rPr>
              <a:t>N.J.A.C. 6A:26-16.1.</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46</a:t>
            </a:fld>
            <a:endParaRPr lang="en-US"/>
          </a:p>
        </p:txBody>
      </p:sp>
    </p:spTree>
    <p:extLst>
      <p:ext uri="{BB962C8B-B14F-4D97-AF65-F5344CB8AC3E}">
        <p14:creationId xmlns:p14="http://schemas.microsoft.com/office/powerpoint/2010/main" val="17569084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a:xfrm>
            <a:off x="1258431" y="511276"/>
            <a:ext cx="10128421" cy="565112"/>
          </a:xfrm>
        </p:spPr>
        <p:txBody>
          <a:bodyPr/>
          <a:lstStyle/>
          <a:p>
            <a:r>
              <a:rPr lang="en-US" sz="3400" dirty="0"/>
              <a:t>Fiscal Indicator 12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150376"/>
            <a:ext cx="3410337" cy="823667"/>
          </a:xfrm>
        </p:spPr>
        <p:txBody>
          <a:bodyPr/>
          <a:lstStyle/>
          <a:p>
            <a:r>
              <a:rPr lang="en-US" sz="2000" dirty="0"/>
              <a:t>1. </a:t>
            </a:r>
            <a:r>
              <a:rPr lang="en-US" sz="2000" dirty="0">
                <a:cs typeface="Times New Roman" panose="02020603050405020304" pitchFamily="18" charset="0"/>
              </a:rPr>
              <a:t>Transfer of Funds</a:t>
            </a:r>
            <a:r>
              <a:rPr lang="en-US" sz="2000" dirty="0"/>
              <a:t> </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136520"/>
            <a:ext cx="3410336" cy="3663285"/>
          </a:xfrm>
        </p:spPr>
        <p:txBody>
          <a:bodyPr/>
          <a:lstStyle/>
          <a:p>
            <a:pPr marL="0" indent="0">
              <a:buNone/>
            </a:pPr>
            <a:r>
              <a:rPr lang="en-US" dirty="0"/>
              <a:t>The transfer of funds during budget year is made in accordance with </a:t>
            </a:r>
            <a:r>
              <a:rPr lang="en-US" i="1" dirty="0">
                <a:hlinkClick r:id="rId3"/>
              </a:rPr>
              <a:t>N.J.S.A. </a:t>
            </a:r>
            <a:r>
              <a:rPr lang="en-US" dirty="0">
                <a:hlinkClick r:id="rId3"/>
              </a:rPr>
              <a:t>18A:22-8.1 and 8.2 </a:t>
            </a:r>
            <a:r>
              <a:rPr lang="en-US" dirty="0"/>
              <a:t>and complies with all budgetary control provisions, pursuant to </a:t>
            </a:r>
            <a:r>
              <a:rPr lang="en-US" i="1" dirty="0">
                <a:hlinkClick r:id="rId4"/>
              </a:rPr>
              <a:t>N.J.A.C. </a:t>
            </a:r>
            <a:r>
              <a:rPr lang="en-US" dirty="0">
                <a:hlinkClick r:id="rId4"/>
              </a:rPr>
              <a:t>6A:23A-16.10.</a:t>
            </a:r>
            <a:endParaRPr lang="en-US" dirty="0"/>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086228" y="1150376"/>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086228" y="2136520"/>
            <a:ext cx="3410336" cy="3663285"/>
          </a:xfrm>
        </p:spPr>
        <p:txBody>
          <a:bodyPr vert="horz" lIns="91440" tIns="45720" rIns="91440" bIns="45720" rtlCol="0" anchor="t">
            <a:noAutofit/>
          </a:bodyPr>
          <a:lstStyle/>
          <a:p>
            <a:r>
              <a:rPr lang="en-US" dirty="0">
                <a:latin typeface="Palatino Linotype"/>
              </a:rPr>
              <a:t>To ensure that the transfer of funds complies with statute and code.</a:t>
            </a:r>
            <a:endParaRPr lang="en-US" dirty="0"/>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8" y="1150376"/>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43858" y="2136520"/>
            <a:ext cx="3786026" cy="3841497"/>
          </a:xfrm>
        </p:spPr>
        <p:txBody>
          <a:bodyPr vert="horz" lIns="91440" tIns="45720" rIns="91440" bIns="45720" rtlCol="0" anchor="t">
            <a:noAutofit/>
          </a:bodyPr>
          <a:lstStyle/>
          <a:p>
            <a:pPr marL="228600" indent="-228600">
              <a:spcBef>
                <a:spcPts val="600"/>
              </a:spcBef>
              <a:spcAft>
                <a:spcPts val="1000"/>
              </a:spcAft>
            </a:pPr>
            <a:r>
              <a:rPr lang="en-US" dirty="0">
                <a:latin typeface="Palatino Linotype"/>
              </a:rPr>
              <a:t>County Office of Education transfer approvals </a:t>
            </a:r>
            <a:endParaRPr lang="en-US" dirty="0"/>
          </a:p>
          <a:p>
            <a:pPr marL="228600" indent="-228600">
              <a:spcBef>
                <a:spcPts val="600"/>
              </a:spcBef>
              <a:spcAft>
                <a:spcPts val="1000"/>
              </a:spcAft>
            </a:pPr>
            <a:r>
              <a:rPr lang="en-US" dirty="0">
                <a:latin typeface="Palatino Linotype"/>
              </a:rPr>
              <a:t>District board of education minutes</a:t>
            </a:r>
          </a:p>
          <a:p>
            <a:pPr marL="228600" indent="-228600">
              <a:spcBef>
                <a:spcPts val="600"/>
              </a:spcBef>
              <a:spcAft>
                <a:spcPts val="1000"/>
              </a:spcAft>
            </a:pPr>
            <a:r>
              <a:rPr lang="en-US" dirty="0">
                <a:latin typeface="Palatino Linotype"/>
              </a:rPr>
              <a:t>Monthly Transfer Report </a:t>
            </a:r>
            <a:endParaRPr lang="en-US" dirty="0"/>
          </a:p>
          <a:p>
            <a:pPr marL="228600" indent="-228600">
              <a:spcBef>
                <a:spcPts val="600"/>
              </a:spcBef>
              <a:spcAft>
                <a:spcPts val="1000"/>
              </a:spcAft>
            </a:pPr>
            <a:r>
              <a:rPr lang="en-US" dirty="0">
                <a:latin typeface="Palatino Linotype"/>
              </a:rPr>
              <a:t>ACFR and AMR</a:t>
            </a:r>
          </a:p>
          <a:p>
            <a:pPr marL="0" indent="0">
              <a:spcBef>
                <a:spcPts val="600"/>
              </a:spcBef>
              <a:spcAft>
                <a:spcPts val="1000"/>
              </a:spcAft>
              <a:buNone/>
            </a:pPr>
            <a:r>
              <a:rPr lang="en-US" dirty="0">
                <a:latin typeface="Palatino Linotype"/>
              </a:rPr>
              <a:t>(Note:  All transfers exceeding 10% have been approved by ECS and all budgetary transfers are approved by the district Board of Education.)</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47</a:t>
            </a:fld>
            <a:endParaRPr lang="en-US"/>
          </a:p>
        </p:txBody>
      </p:sp>
    </p:spTree>
    <p:extLst>
      <p:ext uri="{BB962C8B-B14F-4D97-AF65-F5344CB8AC3E}">
        <p14:creationId xmlns:p14="http://schemas.microsoft.com/office/powerpoint/2010/main" val="14962949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13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228600" y="1352500"/>
            <a:ext cx="3410337" cy="823667"/>
          </a:xfrm>
        </p:spPr>
        <p:txBody>
          <a:bodyPr/>
          <a:lstStyle/>
          <a:p>
            <a:r>
              <a:rPr lang="en-US" sz="2000" dirty="0"/>
              <a:t>1. </a:t>
            </a:r>
            <a:r>
              <a:rPr lang="en-US" sz="2000" dirty="0">
                <a:cs typeface="Times New Roman" panose="02020603050405020304" pitchFamily="18" charset="0"/>
              </a:rPr>
              <a:t>Cash Flow</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300548"/>
            <a:ext cx="3410336" cy="3663285"/>
          </a:xfrm>
        </p:spPr>
        <p:txBody>
          <a:bodyPr vert="horz" lIns="91440" tIns="45720" rIns="91440" bIns="45720" rtlCol="0" anchor="t">
            <a:noAutofit/>
          </a:bodyPr>
          <a:lstStyle/>
          <a:p>
            <a:pPr marL="0" indent="0">
              <a:buNone/>
            </a:pPr>
            <a:r>
              <a:rPr lang="en-US" dirty="0">
                <a:latin typeface="Palatino Linotype"/>
              </a:rPr>
              <a:t>Fiscal-year cash flow management for all funds is prepared and analyzed on a regular basis to ensure payments can be made on a prompt basis.   </a:t>
            </a:r>
            <a:endParaRPr lang="en-US" dirty="0">
              <a:solidFill>
                <a:srgbClr val="0070C0"/>
              </a:solidFill>
            </a:endParaRP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248142" y="1324564"/>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248142" y="2300549"/>
            <a:ext cx="3248421" cy="3663285"/>
          </a:xfrm>
        </p:spPr>
        <p:txBody>
          <a:bodyPr vert="horz" lIns="91440" tIns="45720" rIns="91440" bIns="45720" rtlCol="0" anchor="t">
            <a:noAutofit/>
          </a:bodyPr>
          <a:lstStyle/>
          <a:p>
            <a:r>
              <a:rPr lang="en-US" dirty="0">
                <a:latin typeface="Palatino Linotype"/>
              </a:rPr>
              <a:t>To ensure that the district has sufficient cash flow to meet financial obligations.</a:t>
            </a:r>
            <a:endParaRPr lang="en-US" dirty="0"/>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7943858" y="1352499"/>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7943858" y="2133280"/>
            <a:ext cx="3410336" cy="3663285"/>
          </a:xfrm>
        </p:spPr>
        <p:txBody>
          <a:bodyPr/>
          <a:lstStyle/>
          <a:p>
            <a:pPr indent="-228600">
              <a:spcBef>
                <a:spcPts val="500"/>
              </a:spcBef>
            </a:pPr>
            <a:r>
              <a:rPr lang="en-US" dirty="0"/>
              <a:t>This indicator is monitored onsite.</a:t>
            </a:r>
          </a:p>
          <a:p>
            <a:pPr indent="-228600">
              <a:spcBef>
                <a:spcPts val="500"/>
              </a:spcBef>
            </a:pPr>
            <a:r>
              <a:rPr lang="en-US" dirty="0"/>
              <a:t>Fiscal year cash flow plan</a:t>
            </a:r>
          </a:p>
          <a:p>
            <a:pPr indent="-228600">
              <a:spcBef>
                <a:spcPts val="500"/>
              </a:spcBef>
            </a:pPr>
            <a:r>
              <a:rPr lang="en-US" dirty="0"/>
              <a:t>SOP Manual for cash flow management procedures</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48</a:t>
            </a:fld>
            <a:endParaRPr lang="en-US"/>
          </a:p>
        </p:txBody>
      </p:sp>
    </p:spTree>
    <p:extLst>
      <p:ext uri="{BB962C8B-B14F-4D97-AF65-F5344CB8AC3E}">
        <p14:creationId xmlns:p14="http://schemas.microsoft.com/office/powerpoint/2010/main" val="14526033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1800E-0CDF-410B-A12C-B2BF91C0445C}"/>
              </a:ext>
            </a:extLst>
          </p:cNvPr>
          <p:cNvSpPr>
            <a:spLocks noGrp="1"/>
          </p:cNvSpPr>
          <p:nvPr>
            <p:ph type="title"/>
          </p:nvPr>
        </p:nvSpPr>
        <p:spPr>
          <a:xfrm>
            <a:off x="1292605" y="235679"/>
            <a:ext cx="11157664" cy="763782"/>
          </a:xfrm>
        </p:spPr>
        <p:txBody>
          <a:bodyPr>
            <a:normAutofit fontScale="90000"/>
          </a:bodyPr>
          <a:lstStyle/>
          <a:p>
            <a:pPr algn="l"/>
            <a:r>
              <a:rPr lang="en-US" sz="3600" dirty="0"/>
              <a:t>Fiscal Indicator 13 - Explanation of Documentation Verification </a:t>
            </a:r>
          </a:p>
        </p:txBody>
      </p:sp>
      <p:sp>
        <p:nvSpPr>
          <p:cNvPr id="3" name="Content Placeholder 2">
            <a:extLst>
              <a:ext uri="{FF2B5EF4-FFF2-40B4-BE49-F238E27FC236}">
                <a16:creationId xmlns:a16="http://schemas.microsoft.com/office/drawing/2014/main" id="{741E88F8-77CE-4421-8DD1-A3860B1BEFE9}"/>
              </a:ext>
            </a:extLst>
          </p:cNvPr>
          <p:cNvSpPr>
            <a:spLocks noGrp="1"/>
          </p:cNvSpPr>
          <p:nvPr>
            <p:ph idx="1"/>
          </p:nvPr>
        </p:nvSpPr>
        <p:spPr>
          <a:xfrm>
            <a:off x="517168" y="2282763"/>
            <a:ext cx="11157664" cy="1881513"/>
          </a:xfrm>
        </p:spPr>
        <p:txBody>
          <a:bodyPr vert="horz" lIns="91440" tIns="45720" rIns="822960" bIns="45720" rtlCol="0" anchor="t">
            <a:normAutofit/>
          </a:bodyPr>
          <a:lstStyle/>
          <a:p>
            <a:pPr marL="0" indent="0">
              <a:buNone/>
            </a:pPr>
            <a:r>
              <a:rPr lang="en-US" sz="2000" dirty="0">
                <a:latin typeface="Palatino Linotype"/>
              </a:rPr>
              <a:t>The fiscal year cash flow has been prepared monthly, it follows the standard operating procedures, and ensures all payments can be made in a timely manner.</a:t>
            </a:r>
          </a:p>
        </p:txBody>
      </p:sp>
      <p:sp>
        <p:nvSpPr>
          <p:cNvPr id="5" name="Slide Number Placeholder 4">
            <a:extLst>
              <a:ext uri="{FF2B5EF4-FFF2-40B4-BE49-F238E27FC236}">
                <a16:creationId xmlns:a16="http://schemas.microsoft.com/office/drawing/2014/main" id="{35FEF4DF-CCA4-429B-A7BD-2190E31E092A}"/>
              </a:ext>
            </a:extLst>
          </p:cNvPr>
          <p:cNvSpPr>
            <a:spLocks noGrp="1"/>
          </p:cNvSpPr>
          <p:nvPr>
            <p:ph type="sldNum" sz="quarter" idx="12"/>
          </p:nvPr>
        </p:nvSpPr>
        <p:spPr/>
        <p:txBody>
          <a:bodyPr/>
          <a:lstStyle/>
          <a:p>
            <a:fld id="{088AB7C0-D845-446F-B84E-DDA1CA93B832}" type="slidenum">
              <a:rPr lang="en-US" dirty="0" smtClean="0"/>
              <a:t>49</a:t>
            </a:fld>
            <a:endParaRPr lang="en-US"/>
          </a:p>
        </p:txBody>
      </p:sp>
    </p:spTree>
    <p:extLst>
      <p:ext uri="{BB962C8B-B14F-4D97-AF65-F5344CB8AC3E}">
        <p14:creationId xmlns:p14="http://schemas.microsoft.com/office/powerpoint/2010/main" val="2874103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District Submission</a:t>
            </a:r>
          </a:p>
        </p:txBody>
      </p:sp>
      <p:sp>
        <p:nvSpPr>
          <p:cNvPr id="3" name="Content Placeholder 2"/>
          <p:cNvSpPr>
            <a:spLocks noGrp="1"/>
          </p:cNvSpPr>
          <p:nvPr>
            <p:ph type="body" sz="quarter" idx="11"/>
          </p:nvPr>
        </p:nvSpPr>
        <p:spPr/>
        <p:txBody>
          <a:bodyPr/>
          <a:lstStyle/>
          <a:p>
            <a:pPr marL="0" indent="0">
              <a:spcAft>
                <a:spcPts val="1200"/>
              </a:spcAft>
              <a:buNone/>
            </a:pPr>
            <a:r>
              <a:rPr lang="en-US" sz="2400" dirty="0"/>
              <a:t>Upload the </a:t>
            </a:r>
            <a:r>
              <a:rPr lang="en-US" sz="2400" b="1" dirty="0"/>
              <a:t>three</a:t>
            </a:r>
            <a:r>
              <a:rPr lang="en-US" sz="2400" dirty="0"/>
              <a:t> NJQSAC documents via the </a:t>
            </a:r>
            <a:r>
              <a:rPr lang="en-US" sz="2400" dirty="0">
                <a:solidFill>
                  <a:srgbClr val="0000FF"/>
                </a:solidFill>
                <a:hlinkClick r:id="rId3"/>
              </a:rPr>
              <a:t>NJDOE Homeroom Website</a:t>
            </a:r>
            <a:endParaRPr lang="en-US" sz="2400" dirty="0">
              <a:solidFill>
                <a:srgbClr val="0000FF"/>
              </a:solidFill>
            </a:endParaRPr>
          </a:p>
          <a:p>
            <a:pPr lvl="1"/>
            <a:r>
              <a:rPr lang="en-US" sz="2400" dirty="0"/>
              <a:t>Submission is not complete unless all three documents are uploaded. </a:t>
            </a:r>
          </a:p>
          <a:p>
            <a:pPr lvl="1"/>
            <a:r>
              <a:rPr lang="en-US" sz="2400" dirty="0"/>
              <a:t>The staff member responsible for uploading needs a username and password which can be obtained from the district’s Web User Administrator (WUA). To facilitate the submission, the WUA can also upload the files.</a:t>
            </a:r>
          </a:p>
        </p:txBody>
      </p:sp>
      <p:sp>
        <p:nvSpPr>
          <p:cNvPr id="4" name="Slide Number Placeholder 3">
            <a:extLst>
              <a:ext uri="{FF2B5EF4-FFF2-40B4-BE49-F238E27FC236}">
                <a16:creationId xmlns:a16="http://schemas.microsoft.com/office/drawing/2014/main" id="{CE713D44-3F5F-482D-8594-3F8251A7F54D}"/>
              </a:ext>
            </a:extLst>
          </p:cNvPr>
          <p:cNvSpPr>
            <a:spLocks noGrp="1"/>
          </p:cNvSpPr>
          <p:nvPr>
            <p:ph type="sldNum" sz="quarter" idx="10"/>
          </p:nvPr>
        </p:nvSpPr>
        <p:spPr/>
        <p:txBody>
          <a:bodyPr/>
          <a:lstStyle/>
          <a:p>
            <a:fld id="{A3D1C70C-36A2-44FC-A083-98959550CFF4}" type="slidenum">
              <a:rPr lang="en-US" smtClean="0"/>
              <a:pPr/>
              <a:t>5</a:t>
            </a:fld>
            <a:endParaRPr lang="en-US"/>
          </a:p>
        </p:txBody>
      </p:sp>
    </p:spTree>
    <p:extLst>
      <p:ext uri="{BB962C8B-B14F-4D97-AF65-F5344CB8AC3E}">
        <p14:creationId xmlns:p14="http://schemas.microsoft.com/office/powerpoint/2010/main" val="42729940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14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a:xfrm>
            <a:off x="452244" y="1272365"/>
            <a:ext cx="3410337" cy="823667"/>
          </a:xfrm>
        </p:spPr>
        <p:txBody>
          <a:bodyPr/>
          <a:lstStyle/>
          <a:p>
            <a:pPr lvl="0">
              <a:spcAft>
                <a:spcPts val="1400"/>
              </a:spcAft>
            </a:pPr>
            <a:r>
              <a:rPr lang="en-US" sz="2000" dirty="0"/>
              <a:t>1. </a:t>
            </a:r>
            <a:r>
              <a:rPr lang="en-US" sz="2000" dirty="0">
                <a:solidFill>
                  <a:prstClr val="black"/>
                </a:solidFill>
                <a:cs typeface="Times New Roman" panose="02020603050405020304" pitchFamily="18" charset="0"/>
              </a:rPr>
              <a:t>Reimbursement</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452245" y="2284000"/>
            <a:ext cx="3410336" cy="3663285"/>
          </a:xfrm>
        </p:spPr>
        <p:txBody>
          <a:bodyPr vert="horz" lIns="91440" tIns="45720" rIns="91440" bIns="45720" rtlCol="0" anchor="t">
            <a:noAutofit/>
          </a:bodyPr>
          <a:lstStyle/>
          <a:p>
            <a:pPr marL="0">
              <a:buNone/>
            </a:pPr>
            <a:r>
              <a:rPr lang="en-US" sz="1600" dirty="0">
                <a:latin typeface="Palatino Linotype"/>
                <a:cs typeface="Times New Roman"/>
              </a:rPr>
              <a:t>Reimbursement requests for federal grant awards are submitted in a timely manner for the actual amount of incurred expenditures. </a:t>
            </a:r>
            <a:endParaRPr lang="en-US" sz="1600" dirty="0"/>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198051" y="1272365"/>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198051" y="2284000"/>
            <a:ext cx="3410336" cy="3663285"/>
          </a:xfrm>
        </p:spPr>
        <p:txBody>
          <a:bodyPr/>
          <a:lstStyle/>
          <a:p>
            <a:r>
              <a:rPr lang="en-US" sz="1600" dirty="0"/>
              <a:t>To ensure reimbursement requests for federal grants are submitted in a timely manner and reflect incurred expenses.</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178034" y="1282554"/>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066521" y="2160423"/>
            <a:ext cx="3521849" cy="3663285"/>
          </a:xfrm>
        </p:spPr>
        <p:txBody>
          <a:bodyPr/>
          <a:lstStyle/>
          <a:p>
            <a:pPr marL="228600" indent="-228600"/>
            <a:r>
              <a:rPr lang="en-US" sz="1600" dirty="0">
                <a:cs typeface="Times New Roman" panose="02020603050405020304" pitchFamily="18" charset="0"/>
              </a:rPr>
              <a:t>Reports from OGM or program office.</a:t>
            </a:r>
          </a:p>
          <a:p>
            <a:pPr marL="228600" indent="-228600"/>
            <a:r>
              <a:rPr lang="en-US" sz="1600" dirty="0">
                <a:cs typeface="Times New Roman" panose="02020603050405020304" pitchFamily="18" charset="0"/>
              </a:rPr>
              <a:t>NJDOE implements the business practice of having at least one drawdown every 30 days, therefore, districts are expected to define “timely” as every 30 days.</a:t>
            </a:r>
          </a:p>
          <a:p>
            <a:pPr marL="228600" indent="-228600"/>
            <a:r>
              <a:rPr lang="en-US" sz="1600" dirty="0">
                <a:cs typeface="Times New Roman" panose="02020603050405020304" pitchFamily="18" charset="0"/>
              </a:rPr>
              <a:t>ACFR and AMR</a:t>
            </a:r>
          </a:p>
          <a:p>
            <a:pPr marL="228600" indent="-228600"/>
            <a:r>
              <a:rPr lang="en-US" sz="1600" dirty="0">
                <a:cs typeface="Times New Roman" panose="02020603050405020304" pitchFamily="18" charset="0"/>
              </a:rPr>
              <a:t>SOP Manual for reimbursement request procedures</a:t>
            </a:r>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a:xfrm>
            <a:off x="8643652" y="6295239"/>
            <a:ext cx="2743200" cy="365125"/>
          </a:xfrm>
        </p:spPr>
        <p:txBody>
          <a:bodyPr/>
          <a:lstStyle/>
          <a:p>
            <a:fld id="{A3D1C70C-36A2-44FC-A083-98959550CFF4}" type="slidenum">
              <a:rPr lang="en-US" dirty="0" smtClean="0"/>
              <a:t>50</a:t>
            </a:fld>
            <a:endParaRPr lang="en-US" dirty="0"/>
          </a:p>
        </p:txBody>
      </p:sp>
    </p:spTree>
    <p:extLst>
      <p:ext uri="{BB962C8B-B14F-4D97-AF65-F5344CB8AC3E}">
        <p14:creationId xmlns:p14="http://schemas.microsoft.com/office/powerpoint/2010/main" val="41032391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1800E-0CDF-410B-A12C-B2BF91C0445C}"/>
              </a:ext>
            </a:extLst>
          </p:cNvPr>
          <p:cNvSpPr>
            <a:spLocks noGrp="1"/>
          </p:cNvSpPr>
          <p:nvPr>
            <p:ph type="title"/>
          </p:nvPr>
        </p:nvSpPr>
        <p:spPr>
          <a:xfrm>
            <a:off x="1347010" y="147441"/>
            <a:ext cx="11402396" cy="906722"/>
          </a:xfrm>
        </p:spPr>
        <p:txBody>
          <a:bodyPr>
            <a:normAutofit fontScale="90000"/>
          </a:bodyPr>
          <a:lstStyle/>
          <a:p>
            <a:pPr algn="l"/>
            <a:r>
              <a:rPr lang="en-US" sz="3600" dirty="0"/>
              <a:t>Fiscal Indicator 14 - Explanation of Documentation Verification </a:t>
            </a:r>
          </a:p>
        </p:txBody>
      </p:sp>
      <p:sp>
        <p:nvSpPr>
          <p:cNvPr id="3" name="Content Placeholder 2">
            <a:extLst>
              <a:ext uri="{FF2B5EF4-FFF2-40B4-BE49-F238E27FC236}">
                <a16:creationId xmlns:a16="http://schemas.microsoft.com/office/drawing/2014/main" id="{741E88F8-77CE-4421-8DD1-A3860B1BEFE9}"/>
              </a:ext>
            </a:extLst>
          </p:cNvPr>
          <p:cNvSpPr>
            <a:spLocks noGrp="1"/>
          </p:cNvSpPr>
          <p:nvPr>
            <p:ph idx="1"/>
          </p:nvPr>
        </p:nvSpPr>
        <p:spPr>
          <a:xfrm>
            <a:off x="517168" y="1807045"/>
            <a:ext cx="11157664" cy="3243909"/>
          </a:xfrm>
        </p:spPr>
        <p:txBody>
          <a:bodyPr vert="horz" lIns="91440" tIns="45720" rIns="822960" bIns="45720" rtlCol="0" anchor="t">
            <a:normAutofit/>
          </a:bodyPr>
          <a:lstStyle/>
          <a:p>
            <a:pPr>
              <a:lnSpc>
                <a:spcPct val="108000"/>
              </a:lnSpc>
              <a:spcBef>
                <a:spcPts val="500"/>
              </a:spcBef>
              <a:spcAft>
                <a:spcPts val="1400"/>
              </a:spcAft>
            </a:pPr>
            <a:r>
              <a:rPr lang="en-US" sz="2000" dirty="0">
                <a:latin typeface="Palatino Linotype"/>
              </a:rPr>
              <a:t>All grants reimbursement requests are timely and are only for incurred expenses;</a:t>
            </a:r>
            <a:endParaRPr lang="en-US" sz="2000" dirty="0"/>
          </a:p>
          <a:p>
            <a:pPr>
              <a:lnSpc>
                <a:spcPct val="108000"/>
              </a:lnSpc>
              <a:spcBef>
                <a:spcPts val="500"/>
              </a:spcBef>
              <a:spcAft>
                <a:spcPts val="1400"/>
              </a:spcAft>
            </a:pPr>
            <a:r>
              <a:rPr lang="en-US" sz="2000" dirty="0">
                <a:latin typeface="Palatino Linotype"/>
              </a:rPr>
              <a:t>Fund 20 is not over-expended due to district's failure to draw funds in time to meet grant expenditures; and</a:t>
            </a:r>
          </a:p>
          <a:p>
            <a:pPr>
              <a:lnSpc>
                <a:spcPct val="108000"/>
              </a:lnSpc>
              <a:spcBef>
                <a:spcPts val="500"/>
              </a:spcBef>
              <a:spcAft>
                <a:spcPts val="1400"/>
              </a:spcAft>
            </a:pPr>
            <a:r>
              <a:rPr lang="en-US" sz="2000" dirty="0">
                <a:latin typeface="Palatino Linotype"/>
              </a:rPr>
              <a:t>There are no findings or recommendations of non-compliance in the ACFR/AMR, and standard operating procedures are followed.</a:t>
            </a:r>
          </a:p>
        </p:txBody>
      </p:sp>
      <p:sp>
        <p:nvSpPr>
          <p:cNvPr id="5" name="Slide Number Placeholder 4">
            <a:extLst>
              <a:ext uri="{FF2B5EF4-FFF2-40B4-BE49-F238E27FC236}">
                <a16:creationId xmlns:a16="http://schemas.microsoft.com/office/drawing/2014/main" id="{3CF57FB7-1F32-4B17-BFF4-735561DE50F5}"/>
              </a:ext>
            </a:extLst>
          </p:cNvPr>
          <p:cNvSpPr>
            <a:spLocks noGrp="1"/>
          </p:cNvSpPr>
          <p:nvPr>
            <p:ph type="sldNum" sz="quarter" idx="12"/>
          </p:nvPr>
        </p:nvSpPr>
        <p:spPr/>
        <p:txBody>
          <a:bodyPr/>
          <a:lstStyle/>
          <a:p>
            <a:fld id="{088AB7C0-D845-446F-B84E-DDA1CA93B832}" type="slidenum">
              <a:rPr lang="en-US" dirty="0" smtClean="0"/>
              <a:t>51</a:t>
            </a:fld>
            <a:endParaRPr lang="en-US"/>
          </a:p>
        </p:txBody>
      </p:sp>
    </p:spTree>
    <p:extLst>
      <p:ext uri="{BB962C8B-B14F-4D97-AF65-F5344CB8AC3E}">
        <p14:creationId xmlns:p14="http://schemas.microsoft.com/office/powerpoint/2010/main" val="8862465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F971-20BD-495B-8A90-C4DCDEDDFE13}"/>
              </a:ext>
            </a:extLst>
          </p:cNvPr>
          <p:cNvSpPr>
            <a:spLocks noGrp="1"/>
          </p:cNvSpPr>
          <p:nvPr>
            <p:ph type="title"/>
          </p:nvPr>
        </p:nvSpPr>
        <p:spPr/>
        <p:txBody>
          <a:bodyPr/>
          <a:lstStyle/>
          <a:p>
            <a:r>
              <a:rPr lang="en-US" sz="3400" dirty="0"/>
              <a:t>Fiscal Indicator 15 </a:t>
            </a:r>
            <a:r>
              <a:rPr lang="en-US" sz="2400" dirty="0"/>
              <a:t>Total of 4 Points</a:t>
            </a:r>
          </a:p>
        </p:txBody>
      </p:sp>
      <p:sp>
        <p:nvSpPr>
          <p:cNvPr id="3" name="Text Placeholder 2">
            <a:extLst>
              <a:ext uri="{FF2B5EF4-FFF2-40B4-BE49-F238E27FC236}">
                <a16:creationId xmlns:a16="http://schemas.microsoft.com/office/drawing/2014/main" id="{2056FBB2-F8BA-4362-9EF5-59EAF546C63C}"/>
              </a:ext>
            </a:extLst>
          </p:cNvPr>
          <p:cNvSpPr>
            <a:spLocks noGrp="1"/>
          </p:cNvSpPr>
          <p:nvPr>
            <p:ph type="body" idx="1"/>
          </p:nvPr>
        </p:nvSpPr>
        <p:spPr/>
        <p:txBody>
          <a:bodyPr/>
          <a:lstStyle/>
          <a:p>
            <a:r>
              <a:rPr lang="en-US" sz="2000" dirty="0"/>
              <a:t>1. </a:t>
            </a:r>
            <a:r>
              <a:rPr lang="en-US" sz="2000" dirty="0">
                <a:cs typeface="Times New Roman" panose="02020603050405020304" pitchFamily="18" charset="0"/>
              </a:rPr>
              <a:t>Purchase Orders</a:t>
            </a:r>
          </a:p>
        </p:txBody>
      </p:sp>
      <p:sp>
        <p:nvSpPr>
          <p:cNvPr id="4" name="Content Placeholder 3">
            <a:extLst>
              <a:ext uri="{FF2B5EF4-FFF2-40B4-BE49-F238E27FC236}">
                <a16:creationId xmlns:a16="http://schemas.microsoft.com/office/drawing/2014/main" id="{3F5D5394-E8B1-4944-9671-98061A4D6440}"/>
              </a:ext>
            </a:extLst>
          </p:cNvPr>
          <p:cNvSpPr>
            <a:spLocks noGrp="1"/>
          </p:cNvSpPr>
          <p:nvPr>
            <p:ph sz="half" idx="2"/>
          </p:nvPr>
        </p:nvSpPr>
        <p:spPr>
          <a:xfrm>
            <a:off x="228600" y="2284000"/>
            <a:ext cx="3216564" cy="3663285"/>
          </a:xfrm>
        </p:spPr>
        <p:txBody>
          <a:bodyPr/>
          <a:lstStyle/>
          <a:p>
            <a:pPr marL="0" indent="0">
              <a:lnSpc>
                <a:spcPct val="118000"/>
              </a:lnSpc>
              <a:spcBef>
                <a:spcPts val="0"/>
              </a:spcBef>
              <a:buNone/>
            </a:pPr>
            <a:r>
              <a:rPr lang="en-US" dirty="0"/>
              <a:t>The district board of education approves purchase orders approved by only the purchasing agent and issued in advance of goods received or services rendered and encumbered for the full contractual amount. There are no confirming orders.</a:t>
            </a:r>
          </a:p>
        </p:txBody>
      </p:sp>
      <p:sp>
        <p:nvSpPr>
          <p:cNvPr id="5" name="Text Placeholder 4">
            <a:extLst>
              <a:ext uri="{FF2B5EF4-FFF2-40B4-BE49-F238E27FC236}">
                <a16:creationId xmlns:a16="http://schemas.microsoft.com/office/drawing/2014/main" id="{2C0CE5FC-53C0-4F2C-8768-2714119310E8}"/>
              </a:ext>
            </a:extLst>
          </p:cNvPr>
          <p:cNvSpPr>
            <a:spLocks noGrp="1"/>
          </p:cNvSpPr>
          <p:nvPr>
            <p:ph type="body" idx="13"/>
          </p:nvPr>
        </p:nvSpPr>
        <p:spPr>
          <a:xfrm>
            <a:off x="4326915" y="1219200"/>
            <a:ext cx="3410337" cy="823667"/>
          </a:xfrm>
        </p:spPr>
        <p:txBody>
          <a:bodyPr/>
          <a:lstStyle/>
          <a:p>
            <a:r>
              <a:rPr lang="en-US" sz="2000" dirty="0"/>
              <a:t>2. Purpose</a:t>
            </a:r>
          </a:p>
        </p:txBody>
      </p:sp>
      <p:sp>
        <p:nvSpPr>
          <p:cNvPr id="6" name="Content Placeholder 5">
            <a:extLst>
              <a:ext uri="{FF2B5EF4-FFF2-40B4-BE49-F238E27FC236}">
                <a16:creationId xmlns:a16="http://schemas.microsoft.com/office/drawing/2014/main" id="{A61F3050-C615-4BAE-AA20-8D01DECA7E8B}"/>
              </a:ext>
            </a:extLst>
          </p:cNvPr>
          <p:cNvSpPr>
            <a:spLocks noGrp="1"/>
          </p:cNvSpPr>
          <p:nvPr>
            <p:ph sz="half" idx="14"/>
          </p:nvPr>
        </p:nvSpPr>
        <p:spPr>
          <a:xfrm>
            <a:off x="4326914" y="2295855"/>
            <a:ext cx="3065777" cy="3663285"/>
          </a:xfrm>
        </p:spPr>
        <p:txBody>
          <a:bodyPr vert="horz" lIns="91440" tIns="45720" rIns="91440" bIns="45720" rtlCol="0" anchor="t">
            <a:noAutofit/>
          </a:bodyPr>
          <a:lstStyle/>
          <a:p>
            <a:pPr>
              <a:spcBef>
                <a:spcPts val="0"/>
              </a:spcBef>
            </a:pPr>
            <a:r>
              <a:rPr lang="en-US" dirty="0">
                <a:latin typeface="Palatino Linotype"/>
              </a:rPr>
              <a:t>Goods and services are procured in accordance with purchasing guidelines. To ensure reimbursement requests for federal grants are submitted in a timely manner and reflect incurred expenses.</a:t>
            </a:r>
          </a:p>
        </p:txBody>
      </p:sp>
      <p:sp>
        <p:nvSpPr>
          <p:cNvPr id="7" name="Text Placeholder 6">
            <a:extLst>
              <a:ext uri="{FF2B5EF4-FFF2-40B4-BE49-F238E27FC236}">
                <a16:creationId xmlns:a16="http://schemas.microsoft.com/office/drawing/2014/main" id="{4A299398-690F-452B-A0AC-AB2F416E1E09}"/>
              </a:ext>
            </a:extLst>
          </p:cNvPr>
          <p:cNvSpPr>
            <a:spLocks noGrp="1"/>
          </p:cNvSpPr>
          <p:nvPr>
            <p:ph type="body" idx="15"/>
          </p:nvPr>
        </p:nvSpPr>
        <p:spPr>
          <a:xfrm>
            <a:off x="8015776" y="1219200"/>
            <a:ext cx="3410337" cy="823667"/>
          </a:xfrm>
        </p:spPr>
        <p:txBody>
          <a:bodyPr/>
          <a:lstStyle/>
          <a:p>
            <a:r>
              <a:rPr lang="en-US" sz="2000" dirty="0"/>
              <a:t>3. Documentation</a:t>
            </a:r>
          </a:p>
        </p:txBody>
      </p:sp>
      <p:sp>
        <p:nvSpPr>
          <p:cNvPr id="8" name="Content Placeholder 7">
            <a:extLst>
              <a:ext uri="{FF2B5EF4-FFF2-40B4-BE49-F238E27FC236}">
                <a16:creationId xmlns:a16="http://schemas.microsoft.com/office/drawing/2014/main" id="{E9206241-B3B2-4ECF-A371-63BE7404C796}"/>
              </a:ext>
            </a:extLst>
          </p:cNvPr>
          <p:cNvSpPr>
            <a:spLocks noGrp="1"/>
          </p:cNvSpPr>
          <p:nvPr>
            <p:ph sz="half" idx="16"/>
          </p:nvPr>
        </p:nvSpPr>
        <p:spPr>
          <a:xfrm>
            <a:off x="8015776" y="2284000"/>
            <a:ext cx="3410336" cy="3663285"/>
          </a:xfrm>
        </p:spPr>
        <p:txBody>
          <a:bodyPr/>
          <a:lstStyle/>
          <a:p>
            <a:pPr marL="228600" indent="-228600">
              <a:spcBef>
                <a:spcPts val="500"/>
              </a:spcBef>
            </a:pPr>
            <a:r>
              <a:rPr lang="en-US" dirty="0">
                <a:cs typeface="Times New Roman" panose="02020603050405020304" pitchFamily="18" charset="0"/>
              </a:rPr>
              <a:t>SOP manual: procurement procedures</a:t>
            </a:r>
          </a:p>
          <a:p>
            <a:pPr marL="228600" indent="-228600">
              <a:spcBef>
                <a:spcPts val="500"/>
              </a:spcBef>
            </a:pPr>
            <a:r>
              <a:rPr lang="en-US" dirty="0">
                <a:cs typeface="Times New Roman" panose="02020603050405020304" pitchFamily="18" charset="0"/>
              </a:rPr>
              <a:t>District board of education minutes: bills and claims list</a:t>
            </a:r>
          </a:p>
          <a:p>
            <a:pPr marL="228600" indent="-228600">
              <a:spcBef>
                <a:spcPts val="500"/>
              </a:spcBef>
            </a:pPr>
            <a:r>
              <a:rPr lang="en-US" dirty="0">
                <a:cs typeface="Times New Roman" panose="02020603050405020304" pitchFamily="18" charset="0"/>
              </a:rPr>
              <a:t>Random sample review of purchase orders</a:t>
            </a:r>
          </a:p>
          <a:p>
            <a:pPr marL="228600" indent="-228600">
              <a:spcBef>
                <a:spcPts val="500"/>
              </a:spcBef>
            </a:pPr>
            <a:r>
              <a:rPr lang="en-US" dirty="0">
                <a:cs typeface="Times New Roman" panose="02020603050405020304" pitchFamily="18" charset="0"/>
              </a:rPr>
              <a:t>ACFR &amp; AMR</a:t>
            </a:r>
            <a:endParaRPr lang="en-US" dirty="0"/>
          </a:p>
        </p:txBody>
      </p:sp>
      <p:sp>
        <p:nvSpPr>
          <p:cNvPr id="9" name="Slide Number Placeholder 8">
            <a:extLst>
              <a:ext uri="{FF2B5EF4-FFF2-40B4-BE49-F238E27FC236}">
                <a16:creationId xmlns:a16="http://schemas.microsoft.com/office/drawing/2014/main" id="{A6A3F8C1-7DD2-49A6-A2DE-8DDEBE9CBC7D}"/>
              </a:ext>
            </a:extLst>
          </p:cNvPr>
          <p:cNvSpPr>
            <a:spLocks noGrp="1"/>
          </p:cNvSpPr>
          <p:nvPr>
            <p:ph type="sldNum" sz="quarter" idx="12"/>
          </p:nvPr>
        </p:nvSpPr>
        <p:spPr/>
        <p:txBody>
          <a:bodyPr/>
          <a:lstStyle/>
          <a:p>
            <a:fld id="{A3D1C70C-36A2-44FC-A083-98959550CFF4}" type="slidenum">
              <a:rPr lang="en-US" dirty="0" smtClean="0"/>
              <a:t>52</a:t>
            </a:fld>
            <a:endParaRPr lang="en-US"/>
          </a:p>
        </p:txBody>
      </p:sp>
    </p:spTree>
    <p:extLst>
      <p:ext uri="{BB962C8B-B14F-4D97-AF65-F5344CB8AC3E}">
        <p14:creationId xmlns:p14="http://schemas.microsoft.com/office/powerpoint/2010/main" val="6606780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1800E-0CDF-410B-A12C-B2BF91C0445C}"/>
              </a:ext>
            </a:extLst>
          </p:cNvPr>
          <p:cNvSpPr>
            <a:spLocks noGrp="1"/>
          </p:cNvSpPr>
          <p:nvPr>
            <p:ph type="title"/>
          </p:nvPr>
        </p:nvSpPr>
        <p:spPr>
          <a:xfrm>
            <a:off x="1279437" y="90132"/>
            <a:ext cx="11481132" cy="906722"/>
          </a:xfrm>
        </p:spPr>
        <p:txBody>
          <a:bodyPr>
            <a:normAutofit fontScale="90000"/>
          </a:bodyPr>
          <a:lstStyle/>
          <a:p>
            <a:pPr algn="l"/>
            <a:r>
              <a:rPr lang="en-US" sz="3600" dirty="0"/>
              <a:t>Fiscal Indicator 15 - Explanation of Documentation Verification</a:t>
            </a:r>
          </a:p>
        </p:txBody>
      </p:sp>
      <p:sp>
        <p:nvSpPr>
          <p:cNvPr id="3" name="Content Placeholder 2">
            <a:extLst>
              <a:ext uri="{FF2B5EF4-FFF2-40B4-BE49-F238E27FC236}">
                <a16:creationId xmlns:a16="http://schemas.microsoft.com/office/drawing/2014/main" id="{741E88F8-77CE-4421-8DD1-A3860B1BEFE9}"/>
              </a:ext>
            </a:extLst>
          </p:cNvPr>
          <p:cNvSpPr>
            <a:spLocks noGrp="1"/>
          </p:cNvSpPr>
          <p:nvPr>
            <p:ph idx="1"/>
          </p:nvPr>
        </p:nvSpPr>
        <p:spPr>
          <a:xfrm>
            <a:off x="355434" y="2357326"/>
            <a:ext cx="11481132" cy="1732387"/>
          </a:xfrm>
        </p:spPr>
        <p:txBody>
          <a:bodyPr>
            <a:normAutofit/>
          </a:bodyPr>
          <a:lstStyle/>
          <a:p>
            <a:pPr marL="0" indent="0">
              <a:buNone/>
            </a:pPr>
            <a:r>
              <a:rPr kumimoji="0" lang="en-US" sz="2000" b="0" i="0" u="none" strike="noStrike" kern="1200" cap="none" spc="0" normalizeH="0" baseline="0" noProof="0" dirty="0">
                <a:ln>
                  <a:noFill/>
                </a:ln>
                <a:solidFill>
                  <a:srgbClr val="C00000"/>
                </a:solidFill>
                <a:effectLst/>
                <a:uLnTx/>
                <a:uFillTx/>
                <a:latin typeface="Palatino Linotype"/>
                <a:ea typeface="+mn-ea"/>
                <a:cs typeface="Times New Roman"/>
              </a:rPr>
              <a:t>New: </a:t>
            </a:r>
            <a:r>
              <a:rPr lang="en-US" sz="2000" dirty="0"/>
              <a:t>The purchasing agent signed all purchase orders and there are no confirming purchase orders, in accordance with standard operating procedures.</a:t>
            </a:r>
          </a:p>
        </p:txBody>
      </p:sp>
      <p:sp>
        <p:nvSpPr>
          <p:cNvPr id="5" name="Slide Number Placeholder 4">
            <a:extLst>
              <a:ext uri="{FF2B5EF4-FFF2-40B4-BE49-F238E27FC236}">
                <a16:creationId xmlns:a16="http://schemas.microsoft.com/office/drawing/2014/main" id="{91F71F1A-845D-4965-8C7F-E242ED6F0A0E}"/>
              </a:ext>
            </a:extLst>
          </p:cNvPr>
          <p:cNvSpPr>
            <a:spLocks noGrp="1"/>
          </p:cNvSpPr>
          <p:nvPr>
            <p:ph type="sldNum" sz="quarter" idx="12"/>
          </p:nvPr>
        </p:nvSpPr>
        <p:spPr/>
        <p:txBody>
          <a:bodyPr/>
          <a:lstStyle/>
          <a:p>
            <a:fld id="{088AB7C0-D845-446F-B84E-DDA1CA93B832}" type="slidenum">
              <a:rPr lang="en-US" dirty="0" smtClean="0"/>
              <a:t>53</a:t>
            </a:fld>
            <a:endParaRPr lang="en-US"/>
          </a:p>
        </p:txBody>
      </p:sp>
    </p:spTree>
    <p:extLst>
      <p:ext uri="{BB962C8B-B14F-4D97-AF65-F5344CB8AC3E}">
        <p14:creationId xmlns:p14="http://schemas.microsoft.com/office/powerpoint/2010/main" val="38690639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4F85022-EDFF-4EDD-B667-A88593A32022}"/>
              </a:ext>
            </a:extLst>
          </p:cNvPr>
          <p:cNvSpPr>
            <a:spLocks noGrp="1"/>
          </p:cNvSpPr>
          <p:nvPr>
            <p:ph type="title"/>
          </p:nvPr>
        </p:nvSpPr>
        <p:spPr/>
        <p:txBody>
          <a:bodyPr/>
          <a:lstStyle/>
          <a:p>
            <a:r>
              <a:rPr lang="en-US" sz="4000" dirty="0"/>
              <a:t>Thank You!</a:t>
            </a:r>
          </a:p>
        </p:txBody>
      </p:sp>
      <p:sp>
        <p:nvSpPr>
          <p:cNvPr id="11" name="Website">
            <a:extLst>
              <a:ext uri="{FF2B5EF4-FFF2-40B4-BE49-F238E27FC236}">
                <a16:creationId xmlns:a16="http://schemas.microsoft.com/office/drawing/2014/main" id="{4E6DD0DE-325E-47CB-9D78-EE0FDE0A111F}"/>
              </a:ext>
            </a:extLst>
          </p:cNvPr>
          <p:cNvSpPr>
            <a:spLocks noGrp="1"/>
          </p:cNvSpPr>
          <p:nvPr>
            <p:ph idx="1"/>
          </p:nvPr>
        </p:nvSpPr>
        <p:spPr>
          <a:xfrm>
            <a:off x="0" y="1915645"/>
            <a:ext cx="12192000" cy="747579"/>
          </a:xfrm>
        </p:spPr>
        <p:txBody>
          <a:bodyPr/>
          <a:lstStyle/>
          <a:p>
            <a:r>
              <a:rPr lang="en-US" dirty="0"/>
              <a:t>New Jersey Department of Education: </a:t>
            </a:r>
            <a:r>
              <a:rPr lang="en-US" dirty="0">
                <a:solidFill>
                  <a:srgbClr val="0000FF"/>
                </a:solidFill>
                <a:hlinkClick r:id="rId3" action="ppaction://hlinkfile">
                  <a:extLst>
                    <a:ext uri="{A12FA001-AC4F-418D-AE19-62706E023703}">
                      <ahyp:hlinkClr xmlns:ahyp="http://schemas.microsoft.com/office/drawing/2018/hyperlinkcolor" val="tx"/>
                    </a:ext>
                  </a:extLst>
                </a:hlinkClick>
              </a:rPr>
              <a:t>nj.gov/education</a:t>
            </a:r>
            <a:endParaRPr lang="en-US" dirty="0">
              <a:solidFill>
                <a:srgbClr val="0000FF"/>
              </a:solidFill>
            </a:endParaRPr>
          </a:p>
        </p:txBody>
      </p:sp>
      <p:sp>
        <p:nvSpPr>
          <p:cNvPr id="13" name="follow us">
            <a:extLst>
              <a:ext uri="{FF2B5EF4-FFF2-40B4-BE49-F238E27FC236}">
                <a16:creationId xmlns:a16="http://schemas.microsoft.com/office/drawing/2014/main" id="{77A7B8E1-EB02-481A-BD3A-59EA2A8BC5B0}"/>
              </a:ext>
            </a:extLst>
          </p:cNvPr>
          <p:cNvSpPr>
            <a:spLocks noGrp="1"/>
          </p:cNvSpPr>
          <p:nvPr>
            <p:ph idx="14"/>
          </p:nvPr>
        </p:nvSpPr>
        <p:spPr/>
        <p:txBody>
          <a:bodyPr lIns="0" rIns="0"/>
          <a:lstStyle/>
          <a:p>
            <a:pPr>
              <a:spcBef>
                <a:spcPts val="0"/>
              </a:spcBef>
              <a:spcAft>
                <a:spcPts val="0"/>
              </a:spcAft>
            </a:pPr>
            <a:r>
              <a:rPr lang="en-US" dirty="0"/>
              <a:t>Follow Us!</a:t>
            </a:r>
          </a:p>
        </p:txBody>
      </p:sp>
      <p:sp>
        <p:nvSpPr>
          <p:cNvPr id="14" name="Facebook">
            <a:extLst>
              <a:ext uri="{FF2B5EF4-FFF2-40B4-BE49-F238E27FC236}">
                <a16:creationId xmlns:a16="http://schemas.microsoft.com/office/drawing/2014/main" id="{0CBEF407-C3B6-4B85-8243-D0BA28E5B79E}"/>
              </a:ext>
            </a:extLst>
          </p:cNvPr>
          <p:cNvSpPr>
            <a:spLocks noGrp="1"/>
          </p:cNvSpPr>
          <p:nvPr>
            <p:ph type="body" sz="quarter" idx="15"/>
          </p:nvPr>
        </p:nvSpPr>
        <p:spPr/>
        <p:txBody>
          <a:bodyPr/>
          <a:lstStyle/>
          <a:p>
            <a:r>
              <a:rPr lang="en-US" dirty="0">
                <a:solidFill>
                  <a:srgbClr val="0000FF"/>
                </a:solidFill>
                <a:hlinkClick r:id="rId4">
                  <a:extLst>
                    <a:ext uri="{A12FA001-AC4F-418D-AE19-62706E023703}">
                      <ahyp:hlinkClr xmlns:ahyp="http://schemas.microsoft.com/office/drawing/2018/hyperlinkcolor" val="tx"/>
                    </a:ext>
                  </a:extLst>
                </a:hlinkClick>
              </a:rPr>
              <a:t>Facebook: </a:t>
            </a:r>
            <a:br>
              <a:rPr lang="en-US" dirty="0">
                <a:solidFill>
                  <a:srgbClr val="0000FF"/>
                </a:solidFill>
                <a:hlinkClick r:id="rId4">
                  <a:extLst>
                    <a:ext uri="{A12FA001-AC4F-418D-AE19-62706E023703}">
                      <ahyp:hlinkClr xmlns:ahyp="http://schemas.microsoft.com/office/drawing/2018/hyperlinkcolor" val="tx"/>
                    </a:ext>
                  </a:extLst>
                </a:hlinkClick>
              </a:rPr>
            </a:br>
            <a:r>
              <a:rPr lang="en-US" dirty="0">
                <a:solidFill>
                  <a:srgbClr val="0000FF"/>
                </a:solidFill>
                <a:hlinkClick r:id="rId4">
                  <a:extLst>
                    <a:ext uri="{A12FA001-AC4F-418D-AE19-62706E023703}">
                      <ahyp:hlinkClr xmlns:ahyp="http://schemas.microsoft.com/office/drawing/2018/hyperlinkcolor" val="tx"/>
                    </a:ext>
                  </a:extLst>
                </a:hlinkClick>
              </a:rPr>
              <a:t>@njdeptofed</a:t>
            </a:r>
            <a:endParaRPr lang="en-US" dirty="0">
              <a:solidFill>
                <a:srgbClr val="0000FF"/>
              </a:solidFill>
            </a:endParaRPr>
          </a:p>
        </p:txBody>
      </p:sp>
      <p:sp>
        <p:nvSpPr>
          <p:cNvPr id="15" name="Twitter">
            <a:extLst>
              <a:ext uri="{FF2B5EF4-FFF2-40B4-BE49-F238E27FC236}">
                <a16:creationId xmlns:a16="http://schemas.microsoft.com/office/drawing/2014/main" id="{1A8F26DE-B75D-4EBE-A8B0-CF0F3A1FBE08}"/>
              </a:ext>
            </a:extLst>
          </p:cNvPr>
          <p:cNvSpPr>
            <a:spLocks noGrp="1"/>
          </p:cNvSpPr>
          <p:nvPr>
            <p:ph type="body" sz="quarter" idx="16"/>
          </p:nvPr>
        </p:nvSpPr>
        <p:spPr/>
        <p:txBody>
          <a:bodyPr/>
          <a:lstStyle/>
          <a:p>
            <a:pPr marL="0" indent="0">
              <a:buNone/>
            </a:pPr>
            <a:r>
              <a:rPr lang="en-US" dirty="0">
                <a:solidFill>
                  <a:srgbClr val="0000FF"/>
                </a:solidFill>
                <a:hlinkClick r:id="rId5">
                  <a:extLst>
                    <a:ext uri="{A12FA001-AC4F-418D-AE19-62706E023703}">
                      <ahyp:hlinkClr xmlns:ahyp="http://schemas.microsoft.com/office/drawing/2018/hyperlinkcolor" val="tx"/>
                    </a:ext>
                  </a:extLst>
                </a:hlinkClick>
              </a:rPr>
              <a:t>Twitter: @NewJerseyDOE</a:t>
            </a:r>
            <a:endParaRPr lang="en-US" dirty="0">
              <a:solidFill>
                <a:srgbClr val="0000FF"/>
              </a:solidFill>
            </a:endParaRPr>
          </a:p>
        </p:txBody>
      </p:sp>
      <p:sp>
        <p:nvSpPr>
          <p:cNvPr id="16" name="Instagram">
            <a:extLst>
              <a:ext uri="{FF2B5EF4-FFF2-40B4-BE49-F238E27FC236}">
                <a16:creationId xmlns:a16="http://schemas.microsoft.com/office/drawing/2014/main" id="{58F04EFC-1539-4C41-9563-96A4CBC2B19F}"/>
              </a:ext>
            </a:extLst>
          </p:cNvPr>
          <p:cNvSpPr>
            <a:spLocks noGrp="1"/>
          </p:cNvSpPr>
          <p:nvPr>
            <p:ph type="body" sz="quarter" idx="17"/>
          </p:nvPr>
        </p:nvSpPr>
        <p:spPr/>
        <p:txBody>
          <a:bodyPr/>
          <a:lstStyle/>
          <a:p>
            <a:r>
              <a:rPr lang="en-US" dirty="0">
                <a:solidFill>
                  <a:srgbClr val="0000FF"/>
                </a:solidFill>
                <a:hlinkClick r:id="rId6">
                  <a:extLst>
                    <a:ext uri="{A12FA001-AC4F-418D-AE19-62706E023703}">
                      <ahyp:hlinkClr xmlns:ahyp="http://schemas.microsoft.com/office/drawing/2018/hyperlinkcolor" val="tx"/>
                    </a:ext>
                  </a:extLst>
                </a:hlinkClick>
              </a:rPr>
              <a:t>Instagram: </a:t>
            </a:r>
            <a:br>
              <a:rPr lang="en-US" dirty="0">
                <a:solidFill>
                  <a:srgbClr val="0000FF"/>
                </a:solidFill>
                <a:hlinkClick r:id="rId6">
                  <a:extLst>
                    <a:ext uri="{A12FA001-AC4F-418D-AE19-62706E023703}">
                      <ahyp:hlinkClr xmlns:ahyp="http://schemas.microsoft.com/office/drawing/2018/hyperlinkcolor" val="tx"/>
                    </a:ext>
                  </a:extLst>
                </a:hlinkClick>
              </a:rPr>
            </a:br>
            <a:r>
              <a:rPr lang="en-US" dirty="0">
                <a:solidFill>
                  <a:srgbClr val="0000FF"/>
                </a:solidFill>
                <a:hlinkClick r:id="rId6">
                  <a:extLst>
                    <a:ext uri="{A12FA001-AC4F-418D-AE19-62706E023703}">
                      <ahyp:hlinkClr xmlns:ahyp="http://schemas.microsoft.com/office/drawing/2018/hyperlinkcolor" val="tx"/>
                    </a:ext>
                  </a:extLst>
                </a:hlinkClick>
              </a:rPr>
              <a:t>@NewJerseyDoe</a:t>
            </a:r>
            <a:endParaRPr lang="en-US" dirty="0">
              <a:solidFill>
                <a:srgbClr val="0000FF"/>
              </a:solidFill>
            </a:endParaRPr>
          </a:p>
        </p:txBody>
      </p:sp>
      <p:sp>
        <p:nvSpPr>
          <p:cNvPr id="2" name="Slide Number Placeholder 1">
            <a:extLst>
              <a:ext uri="{FF2B5EF4-FFF2-40B4-BE49-F238E27FC236}">
                <a16:creationId xmlns:a16="http://schemas.microsoft.com/office/drawing/2014/main" id="{0C726423-45AA-4205-B15A-BC45069AF0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15392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1BC4-179C-48BA-A7B1-E0651706E496}"/>
              </a:ext>
            </a:extLst>
          </p:cNvPr>
          <p:cNvSpPr>
            <a:spLocks noGrp="1"/>
          </p:cNvSpPr>
          <p:nvPr>
            <p:ph type="title"/>
          </p:nvPr>
        </p:nvSpPr>
        <p:spPr>
          <a:xfrm>
            <a:off x="1213811" y="313421"/>
            <a:ext cx="10096959" cy="747579"/>
          </a:xfrm>
        </p:spPr>
        <p:txBody>
          <a:bodyPr>
            <a:normAutofit/>
          </a:bodyPr>
          <a:lstStyle/>
          <a:p>
            <a:pPr algn="l"/>
            <a:r>
              <a:rPr lang="en-US" sz="3400" dirty="0"/>
              <a:t>District Submission Due Date</a:t>
            </a:r>
          </a:p>
        </p:txBody>
      </p:sp>
      <p:sp>
        <p:nvSpPr>
          <p:cNvPr id="3" name="Content Placeholder 2">
            <a:extLst>
              <a:ext uri="{FF2B5EF4-FFF2-40B4-BE49-F238E27FC236}">
                <a16:creationId xmlns:a16="http://schemas.microsoft.com/office/drawing/2014/main" id="{6669BD15-6587-4B70-9C42-B5A00724D944}"/>
              </a:ext>
            </a:extLst>
          </p:cNvPr>
          <p:cNvSpPr>
            <a:spLocks noGrp="1"/>
          </p:cNvSpPr>
          <p:nvPr>
            <p:ph sz="half" idx="1"/>
          </p:nvPr>
        </p:nvSpPr>
        <p:spPr>
          <a:xfrm>
            <a:off x="811961" y="1383678"/>
            <a:ext cx="5284040" cy="4351338"/>
          </a:xfrm>
        </p:spPr>
        <p:txBody>
          <a:bodyPr>
            <a:normAutofit/>
          </a:bodyPr>
          <a:lstStyle/>
          <a:p>
            <a:pPr marL="0" indent="0">
              <a:buNone/>
            </a:pPr>
            <a:r>
              <a:rPr lang="en-US" sz="3000" b="1" dirty="0"/>
              <a:t>Upload the three (3) documents on or before </a:t>
            </a:r>
          </a:p>
          <a:p>
            <a:pPr marL="0" indent="0" algn="ctr">
              <a:buNone/>
            </a:pPr>
            <a:r>
              <a:rPr lang="en-US" sz="3000" b="1" dirty="0"/>
              <a:t>November 15</a:t>
            </a:r>
            <a:r>
              <a:rPr lang="en-US" sz="3000" b="1" baseline="30000" dirty="0"/>
              <a:t>th</a:t>
            </a:r>
            <a:endParaRPr lang="en-US" sz="3000" b="1" dirty="0"/>
          </a:p>
        </p:txBody>
      </p:sp>
      <p:pic>
        <p:nvPicPr>
          <p:cNvPr id="5" name="Picture 5">
            <a:extLst>
              <a:ext uri="{FF2B5EF4-FFF2-40B4-BE49-F238E27FC236}">
                <a16:creationId xmlns:a16="http://schemas.microsoft.com/office/drawing/2014/main" id="{E8E83530-00E1-4C96-B322-1A745AB8E6C6}"/>
              </a:ext>
              <a:ext uri="{C183D7F6-B498-43B3-948B-1728B52AA6E4}">
                <adec:decorative xmlns:adec="http://schemas.microsoft.com/office/drawing/2017/decorative" val="1"/>
              </a:ext>
            </a:extLst>
          </p:cNvPr>
          <p:cNvPicPr>
            <a:picLocks noGrp="1" noChangeAspect="1" noChangeArrowheads="1"/>
          </p:cNvPicPr>
          <p:nvPr>
            <p:ph sz="half" idx="2"/>
          </p:nvPr>
        </p:nvPicPr>
        <p:blipFill>
          <a:blip r:embed="rId3" cstate="print"/>
          <a:srcRect/>
          <a:stretch>
            <a:fillRect/>
          </a:stretch>
        </p:blipFill>
        <p:spPr bwMode="auto">
          <a:xfrm>
            <a:off x="7239626" y="1342434"/>
            <a:ext cx="3798683" cy="4933355"/>
          </a:xfrm>
          <a:prstGeom prst="rect">
            <a:avLst/>
          </a:prstGeom>
          <a:noFill/>
        </p:spPr>
      </p:pic>
      <p:sp>
        <p:nvSpPr>
          <p:cNvPr id="6" name="Rectangle 5">
            <a:extLst>
              <a:ext uri="{FF2B5EF4-FFF2-40B4-BE49-F238E27FC236}">
                <a16:creationId xmlns:a16="http://schemas.microsoft.com/office/drawing/2014/main" id="{41B150CC-C883-4473-BDEB-078C77898AC4}"/>
              </a:ext>
              <a:ext uri="{C183D7F6-B498-43B3-948B-1728B52AA6E4}">
                <adec:decorative xmlns:adec="http://schemas.microsoft.com/office/drawing/2017/decorative" val="1"/>
              </a:ext>
            </a:extLst>
          </p:cNvPr>
          <p:cNvSpPr/>
          <p:nvPr/>
        </p:nvSpPr>
        <p:spPr>
          <a:xfrm rot="20090290">
            <a:off x="7759251" y="2160165"/>
            <a:ext cx="3073323" cy="101566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a:ln>
                  <a:noFill/>
                </a:ln>
                <a:solidFill>
                  <a:prstClr val="black"/>
                </a:solidFill>
                <a:effectLst/>
                <a:uLnTx/>
                <a:uFillTx/>
                <a:latin typeface="Palatino Linotype" panose="02040502050505030304" pitchFamily="18" charset="0"/>
                <a:ea typeface="+mn-ea"/>
                <a:cs typeface="+mn-cs"/>
              </a:rPr>
              <a:t>November 15 </a:t>
            </a:r>
            <a:br>
              <a:rPr kumimoji="0" lang="en-US" sz="3000" b="1" i="0" u="none" strike="noStrike" kern="1200" cap="none" spc="0" normalizeH="0" baseline="0" noProof="0">
                <a:ln>
                  <a:noFill/>
                </a:ln>
                <a:solidFill>
                  <a:prstClr val="black"/>
                </a:solidFill>
                <a:effectLst/>
                <a:uLnTx/>
                <a:uFillTx/>
                <a:latin typeface="Palatino Linotype"/>
                <a:ea typeface="+mn-ea"/>
                <a:cs typeface="+mn-cs"/>
              </a:rPr>
            </a:br>
            <a:endParaRPr kumimoji="0" lang="en-US" sz="3000" b="1" i="0" u="none" strike="noStrike" kern="1200" cap="none" spc="0" normalizeH="0" baseline="0" noProof="0">
              <a:ln>
                <a:noFill/>
              </a:ln>
              <a:solidFill>
                <a:prstClr val="black"/>
              </a:solidFill>
              <a:effectLst/>
              <a:uLnTx/>
              <a:uFillTx/>
              <a:latin typeface="Palatino Linotype"/>
              <a:ea typeface="+mn-ea"/>
              <a:cs typeface="+mn-cs"/>
            </a:endParaRPr>
          </a:p>
        </p:txBody>
      </p:sp>
      <p:sp>
        <p:nvSpPr>
          <p:cNvPr id="4" name="TextBox 3">
            <a:extLst>
              <a:ext uri="{FF2B5EF4-FFF2-40B4-BE49-F238E27FC236}">
                <a16:creationId xmlns:a16="http://schemas.microsoft.com/office/drawing/2014/main" id="{D06AB480-C3A1-41F0-B970-9B7AEEA8D484}"/>
              </a:ext>
            </a:extLst>
          </p:cNvPr>
          <p:cNvSpPr txBox="1"/>
          <p:nvPr/>
        </p:nvSpPr>
        <p:spPr>
          <a:xfrm>
            <a:off x="11113267" y="5031779"/>
            <a:ext cx="39500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rPr>
              <a:t>6</a:t>
            </a:r>
          </a:p>
        </p:txBody>
      </p:sp>
      <p:sp>
        <p:nvSpPr>
          <p:cNvPr id="7" name="Slide Number Placeholder 6">
            <a:extLst>
              <a:ext uri="{FF2B5EF4-FFF2-40B4-BE49-F238E27FC236}">
                <a16:creationId xmlns:a16="http://schemas.microsoft.com/office/drawing/2014/main" id="{14858450-2669-4915-9858-2EC624E6A2AF}"/>
              </a:ext>
            </a:extLst>
          </p:cNvPr>
          <p:cNvSpPr>
            <a:spLocks noGrp="1"/>
          </p:cNvSpPr>
          <p:nvPr>
            <p:ph type="sldNum" sz="quarter" idx="10"/>
          </p:nvPr>
        </p:nvSpPr>
        <p:spPr/>
        <p:txBody>
          <a:bodyPr/>
          <a:lstStyle/>
          <a:p>
            <a:fld id="{A3D1C70C-36A2-44FC-A083-98959550CFF4}" type="slidenum">
              <a:rPr lang="en-US" smtClean="0"/>
              <a:pPr/>
              <a:t>6</a:t>
            </a:fld>
            <a:endParaRPr lang="en-US"/>
          </a:p>
        </p:txBody>
      </p:sp>
    </p:spTree>
    <p:extLst>
      <p:ext uri="{BB962C8B-B14F-4D97-AF65-F5344CB8AC3E}">
        <p14:creationId xmlns:p14="http://schemas.microsoft.com/office/powerpoint/2010/main" val="1133704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36455-55B9-44D9-B3AD-0AD9A54F9744}"/>
              </a:ext>
            </a:extLst>
          </p:cNvPr>
          <p:cNvSpPr>
            <a:spLocks noGrp="1"/>
          </p:cNvSpPr>
          <p:nvPr>
            <p:ph type="title"/>
          </p:nvPr>
        </p:nvSpPr>
        <p:spPr>
          <a:xfrm>
            <a:off x="1249595" y="147441"/>
            <a:ext cx="11697076" cy="906722"/>
          </a:xfrm>
        </p:spPr>
        <p:txBody>
          <a:bodyPr>
            <a:noAutofit/>
          </a:bodyPr>
          <a:lstStyle/>
          <a:p>
            <a:pPr algn="l"/>
            <a:r>
              <a:rPr lang="en-US" sz="3200" dirty="0"/>
              <a:t>New Jersey Quality Single Accountability Continuum </a:t>
            </a:r>
            <a:br>
              <a:rPr lang="en-US" sz="3200" dirty="0"/>
            </a:br>
            <a:r>
              <a:rPr lang="en-US" sz="3200" dirty="0"/>
              <a:t>User Manual</a:t>
            </a:r>
          </a:p>
        </p:txBody>
      </p:sp>
      <p:sp>
        <p:nvSpPr>
          <p:cNvPr id="3" name="Content Placeholder 2">
            <a:extLst>
              <a:ext uri="{FF2B5EF4-FFF2-40B4-BE49-F238E27FC236}">
                <a16:creationId xmlns:a16="http://schemas.microsoft.com/office/drawing/2014/main" id="{D690C759-D6B4-4032-AC87-204ED89701BE}"/>
              </a:ext>
            </a:extLst>
          </p:cNvPr>
          <p:cNvSpPr>
            <a:spLocks noGrp="1"/>
          </p:cNvSpPr>
          <p:nvPr>
            <p:ph idx="1"/>
          </p:nvPr>
        </p:nvSpPr>
        <p:spPr>
          <a:xfrm>
            <a:off x="1" y="1187132"/>
            <a:ext cx="12191999" cy="4958187"/>
          </a:xfrm>
        </p:spPr>
        <p:txBody>
          <a:bodyPr vert="horz" lIns="91440" tIns="45720" rIns="822960" bIns="45720" rtlCol="0" anchor="t">
            <a:noAutofit/>
          </a:bodyPr>
          <a:lstStyle/>
          <a:p>
            <a:pPr marL="0" indent="0">
              <a:lnSpc>
                <a:spcPct val="100000"/>
              </a:lnSpc>
              <a:spcAft>
                <a:spcPts val="0"/>
              </a:spcAft>
              <a:buNone/>
            </a:pPr>
            <a:r>
              <a:rPr lang="en-US" sz="2000" dirty="0">
                <a:latin typeface="Palatino Linotype"/>
              </a:rPr>
              <a:t>The New Jersey Quality Single Accountability Continuum (NJQSAC) User Manual (</a:t>
            </a:r>
            <a:r>
              <a:rPr lang="en-US" sz="2000" dirty="0">
                <a:latin typeface="Palatino Linotype"/>
                <a:hlinkClick r:id="rId3"/>
              </a:rPr>
              <a:t>User Manual</a:t>
            </a:r>
            <a:r>
              <a:rPr lang="en-US" sz="2000" dirty="0">
                <a:latin typeface="Palatino Linotype"/>
              </a:rPr>
              <a:t>) contains guidance for each of the five areas of NJQSAC. It identifies each indicator in the content area and provides the following information: </a:t>
            </a:r>
            <a:endParaRPr lang="en-US" sz="2000" dirty="0"/>
          </a:p>
          <a:p>
            <a:pPr lvl="1">
              <a:lnSpc>
                <a:spcPct val="100000"/>
              </a:lnSpc>
              <a:spcAft>
                <a:spcPts val="1400"/>
              </a:spcAft>
            </a:pPr>
            <a:r>
              <a:rPr lang="en-US" sz="2000" b="1" dirty="0">
                <a:latin typeface="Palatino Linotype"/>
              </a:rPr>
              <a:t>Points</a:t>
            </a:r>
            <a:r>
              <a:rPr lang="en-US" sz="2000" dirty="0">
                <a:latin typeface="Palatino Linotype"/>
              </a:rPr>
              <a:t> assigned to each indicator;</a:t>
            </a:r>
          </a:p>
          <a:p>
            <a:pPr lvl="1">
              <a:lnSpc>
                <a:spcPct val="100000"/>
              </a:lnSpc>
              <a:spcAft>
                <a:spcPts val="1400"/>
              </a:spcAft>
            </a:pPr>
            <a:r>
              <a:rPr lang="en-US" sz="2000" b="1" dirty="0">
                <a:latin typeface="Palatino Linotype"/>
              </a:rPr>
              <a:t>Purpose</a:t>
            </a:r>
            <a:r>
              <a:rPr lang="en-US" sz="2000" dirty="0">
                <a:latin typeface="Palatino Linotype"/>
              </a:rPr>
              <a:t> of the Indicator so all involved understand the requirements; </a:t>
            </a:r>
            <a:endParaRPr lang="en-US" sz="2000" dirty="0"/>
          </a:p>
          <a:p>
            <a:pPr lvl="1">
              <a:lnSpc>
                <a:spcPct val="100000"/>
              </a:lnSpc>
              <a:spcAft>
                <a:spcPts val="1400"/>
              </a:spcAft>
            </a:pPr>
            <a:r>
              <a:rPr lang="en-US" sz="2000" b="1" dirty="0">
                <a:latin typeface="Palatino Linotype"/>
              </a:rPr>
              <a:t>Documentation for Verification </a:t>
            </a:r>
            <a:r>
              <a:rPr lang="en-US" sz="2000" dirty="0">
                <a:latin typeface="Palatino Linotype"/>
              </a:rPr>
              <a:t>identifies the documents to be considered in indicator review;</a:t>
            </a:r>
          </a:p>
          <a:p>
            <a:pPr lvl="1">
              <a:lnSpc>
                <a:spcPct val="100000"/>
              </a:lnSpc>
              <a:spcAft>
                <a:spcPts val="1400"/>
              </a:spcAft>
            </a:pPr>
            <a:r>
              <a:rPr lang="en-US" sz="2000" b="1" dirty="0">
                <a:latin typeface="Palatino Linotype"/>
              </a:rPr>
              <a:t>Department Review Process </a:t>
            </a:r>
            <a:r>
              <a:rPr lang="en-US" sz="2000" dirty="0">
                <a:latin typeface="Palatino Linotype"/>
              </a:rPr>
              <a:t>explains how, where and what will be done to see if the district is compliant; and</a:t>
            </a:r>
          </a:p>
          <a:p>
            <a:pPr lvl="1">
              <a:lnSpc>
                <a:spcPct val="100000"/>
              </a:lnSpc>
              <a:spcAft>
                <a:spcPts val="1400"/>
              </a:spcAft>
            </a:pPr>
            <a:r>
              <a:rPr lang="en-US" sz="2000" b="1" dirty="0">
                <a:latin typeface="Palatino Linotype"/>
              </a:rPr>
              <a:t>Verification of Indicator Compliance </a:t>
            </a:r>
            <a:r>
              <a:rPr lang="en-US" sz="2000" dirty="0">
                <a:latin typeface="Palatino Linotype"/>
              </a:rPr>
              <a:t>explains the criteria for compliance with the indicator. </a:t>
            </a:r>
            <a:endParaRPr lang="en-US" sz="2000" dirty="0"/>
          </a:p>
        </p:txBody>
      </p:sp>
      <p:sp>
        <p:nvSpPr>
          <p:cNvPr id="5" name="Slide Number Placeholder 4">
            <a:extLst>
              <a:ext uri="{FF2B5EF4-FFF2-40B4-BE49-F238E27FC236}">
                <a16:creationId xmlns:a16="http://schemas.microsoft.com/office/drawing/2014/main" id="{79145563-E4AB-4109-9B88-F64CE64BB03F}"/>
              </a:ext>
            </a:extLst>
          </p:cNvPr>
          <p:cNvSpPr>
            <a:spLocks noGrp="1"/>
          </p:cNvSpPr>
          <p:nvPr>
            <p:ph type="sldNum" sz="quarter" idx="12"/>
          </p:nvPr>
        </p:nvSpPr>
        <p:spPr/>
        <p:txBody>
          <a:bodyPr/>
          <a:lstStyle/>
          <a:p>
            <a:fld id="{088AB7C0-D845-446F-B84E-DDA1CA93B832}" type="slidenum">
              <a:rPr lang="en-US" smtClean="0"/>
              <a:t>7</a:t>
            </a:fld>
            <a:endParaRPr lang="en-US"/>
          </a:p>
        </p:txBody>
      </p:sp>
    </p:spTree>
    <p:extLst>
      <p:ext uri="{BB962C8B-B14F-4D97-AF65-F5344CB8AC3E}">
        <p14:creationId xmlns:p14="http://schemas.microsoft.com/office/powerpoint/2010/main" val="39871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9498846-64CB-4B3E-8D21-574332F5D33C}"/>
              </a:ext>
            </a:extLst>
          </p:cNvPr>
          <p:cNvSpPr>
            <a:spLocks noGrp="1"/>
          </p:cNvSpPr>
          <p:nvPr>
            <p:ph type="title"/>
          </p:nvPr>
        </p:nvSpPr>
        <p:spPr>
          <a:xfrm>
            <a:off x="1276162" y="242756"/>
            <a:ext cx="11697076" cy="906722"/>
          </a:xfrm>
        </p:spPr>
        <p:txBody>
          <a:bodyPr/>
          <a:lstStyle/>
          <a:p>
            <a:pPr algn="l"/>
            <a:r>
              <a:rPr lang="en-US" sz="3400" dirty="0"/>
              <a:t>Purpose of the Fiscal DPR</a:t>
            </a:r>
          </a:p>
        </p:txBody>
      </p:sp>
      <p:sp>
        <p:nvSpPr>
          <p:cNvPr id="4" name="Content Placeholder 3">
            <a:extLst>
              <a:ext uri="{FF2B5EF4-FFF2-40B4-BE49-F238E27FC236}">
                <a16:creationId xmlns:a16="http://schemas.microsoft.com/office/drawing/2014/main" id="{72F9C2CD-8DD0-47EE-BADB-B9DBFBE4ABA0}"/>
              </a:ext>
            </a:extLst>
          </p:cNvPr>
          <p:cNvSpPr>
            <a:spLocks noGrp="1"/>
          </p:cNvSpPr>
          <p:nvPr>
            <p:ph idx="1"/>
          </p:nvPr>
        </p:nvSpPr>
        <p:spPr>
          <a:xfrm>
            <a:off x="370830" y="1277244"/>
            <a:ext cx="11450340" cy="4685344"/>
          </a:xfrm>
        </p:spPr>
        <p:txBody>
          <a:bodyPr>
            <a:noAutofit/>
          </a:bodyPr>
          <a:lstStyle/>
          <a:p>
            <a:pPr marL="0" indent="0">
              <a:lnSpc>
                <a:spcPct val="100000"/>
              </a:lnSpc>
              <a:spcBef>
                <a:spcPts val="0"/>
              </a:spcBef>
              <a:spcAft>
                <a:spcPts val="1200"/>
              </a:spcAft>
              <a:buNone/>
            </a:pPr>
            <a:r>
              <a:rPr lang="en-US" sz="2000" dirty="0"/>
              <a:t>The purpose of the Fiscal DPR is to ensure regulatory compliance and fiscal stability to promote a sound educational environment in the school district. The procedures and practices are reviewed to:</a:t>
            </a:r>
          </a:p>
          <a:p>
            <a:pPr marL="685800" lvl="2">
              <a:lnSpc>
                <a:spcPct val="108000"/>
              </a:lnSpc>
              <a:spcBef>
                <a:spcPts val="1000"/>
              </a:spcBef>
              <a:spcAft>
                <a:spcPts val="1400"/>
              </a:spcAft>
            </a:pPr>
            <a:r>
              <a:rPr lang="en-US" sz="2000" dirty="0"/>
              <a:t>Assist the district in correcting any deficiency in fiscal practices; </a:t>
            </a:r>
          </a:p>
          <a:p>
            <a:pPr marL="685800" lvl="2">
              <a:lnSpc>
                <a:spcPct val="108000"/>
              </a:lnSpc>
              <a:spcBef>
                <a:spcPts val="1000"/>
              </a:spcBef>
              <a:spcAft>
                <a:spcPts val="1400"/>
              </a:spcAft>
            </a:pPr>
            <a:r>
              <a:rPr lang="en-US" sz="2000" dirty="0"/>
              <a:t>Assist new SBAs to understand their responsibility for compliance with state statutes and regulations reviewed as part of the NJQSAC process; and</a:t>
            </a:r>
          </a:p>
          <a:p>
            <a:pPr marL="685800" lvl="2">
              <a:lnSpc>
                <a:spcPct val="108000"/>
              </a:lnSpc>
              <a:spcBef>
                <a:spcPts val="1000"/>
              </a:spcBef>
              <a:spcAft>
                <a:spcPts val="1400"/>
              </a:spcAft>
            </a:pPr>
            <a:r>
              <a:rPr lang="en-US" sz="2000" dirty="0"/>
              <a:t>Confirm that the district’s practices meet the required standards.</a:t>
            </a:r>
          </a:p>
        </p:txBody>
      </p:sp>
      <p:sp>
        <p:nvSpPr>
          <p:cNvPr id="5" name="Slide Number Placeholder 4">
            <a:extLst>
              <a:ext uri="{FF2B5EF4-FFF2-40B4-BE49-F238E27FC236}">
                <a16:creationId xmlns:a16="http://schemas.microsoft.com/office/drawing/2014/main" id="{BBC40F56-C13D-46E9-81E9-07F2637829CE}"/>
              </a:ext>
            </a:extLst>
          </p:cNvPr>
          <p:cNvSpPr>
            <a:spLocks noGrp="1"/>
          </p:cNvSpPr>
          <p:nvPr>
            <p:ph type="sldNum" sz="quarter" idx="12"/>
          </p:nvPr>
        </p:nvSpPr>
        <p:spPr/>
        <p:txBody>
          <a:bodyPr/>
          <a:lstStyle/>
          <a:p>
            <a:fld id="{088AB7C0-D845-446F-B84E-DDA1CA93B832}" type="slidenum">
              <a:rPr lang="en-US" smtClean="0"/>
              <a:t>8</a:t>
            </a:fld>
            <a:endParaRPr lang="en-US"/>
          </a:p>
        </p:txBody>
      </p:sp>
    </p:spTree>
    <p:extLst>
      <p:ext uri="{BB962C8B-B14F-4D97-AF65-F5344CB8AC3E}">
        <p14:creationId xmlns:p14="http://schemas.microsoft.com/office/powerpoint/2010/main" val="330980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DBB3F-0639-4952-A3E7-E8960FB28BC3}"/>
              </a:ext>
            </a:extLst>
          </p:cNvPr>
          <p:cNvSpPr>
            <a:spLocks noGrp="1"/>
          </p:cNvSpPr>
          <p:nvPr>
            <p:ph type="title"/>
          </p:nvPr>
        </p:nvSpPr>
        <p:spPr>
          <a:xfrm>
            <a:off x="1227219" y="252920"/>
            <a:ext cx="10119477" cy="906722"/>
          </a:xfrm>
        </p:spPr>
        <p:txBody>
          <a:bodyPr/>
          <a:lstStyle/>
          <a:p>
            <a:pPr algn="l"/>
            <a:r>
              <a:rPr lang="en-US" sz="3400" dirty="0"/>
              <a:t>Components of the Fiscal Review </a:t>
            </a:r>
            <a:r>
              <a:rPr lang="en-US" sz="2400" dirty="0"/>
              <a:t>(1 of 3)</a:t>
            </a:r>
            <a:endParaRPr lang="en-US" sz="2400" b="0" dirty="0"/>
          </a:p>
        </p:txBody>
      </p:sp>
      <p:sp>
        <p:nvSpPr>
          <p:cNvPr id="3" name="Content Placeholder 2">
            <a:extLst>
              <a:ext uri="{FF2B5EF4-FFF2-40B4-BE49-F238E27FC236}">
                <a16:creationId xmlns:a16="http://schemas.microsoft.com/office/drawing/2014/main" id="{E52467B9-E2FE-458B-819A-65B314E076AC}"/>
              </a:ext>
            </a:extLst>
          </p:cNvPr>
          <p:cNvSpPr>
            <a:spLocks noGrp="1"/>
          </p:cNvSpPr>
          <p:nvPr>
            <p:ph idx="1"/>
          </p:nvPr>
        </p:nvSpPr>
        <p:spPr>
          <a:xfrm>
            <a:off x="247462" y="1325831"/>
            <a:ext cx="11697076" cy="4206337"/>
          </a:xfrm>
        </p:spPr>
        <p:txBody>
          <a:bodyPr vert="horz" lIns="91440" tIns="45720" rIns="822960" bIns="45720" rtlCol="0" anchor="t">
            <a:normAutofit/>
          </a:bodyPr>
          <a:lstStyle/>
          <a:p>
            <a:pPr marL="0" indent="0">
              <a:buNone/>
            </a:pPr>
            <a:r>
              <a:rPr lang="en-US" sz="2000" dirty="0">
                <a:latin typeface="Palatino Linotype"/>
              </a:rPr>
              <a:t>Components of the Fiscal Review include the following:</a:t>
            </a:r>
          </a:p>
          <a:p>
            <a:pPr>
              <a:lnSpc>
                <a:spcPct val="100000"/>
              </a:lnSpc>
              <a:spcBef>
                <a:spcPts val="600"/>
              </a:spcBef>
            </a:pPr>
            <a:r>
              <a:rPr lang="en-US" sz="2000" dirty="0">
                <a:latin typeface="Palatino Linotype"/>
              </a:rPr>
              <a:t>Maintaining required monthly financial reports.</a:t>
            </a:r>
            <a:endParaRPr lang="en-US" sz="2000" dirty="0"/>
          </a:p>
          <a:p>
            <a:pPr>
              <a:lnSpc>
                <a:spcPct val="100000"/>
              </a:lnSpc>
              <a:spcBef>
                <a:spcPts val="600"/>
              </a:spcBef>
            </a:pPr>
            <a:r>
              <a:rPr lang="en-US" sz="2000" dirty="0">
                <a:latin typeface="Palatino Linotype"/>
              </a:rPr>
              <a:t>Maintaining and updating the standard operating procedures (SOP) manual for business functions.</a:t>
            </a:r>
            <a:endParaRPr lang="en-US" sz="2000" dirty="0"/>
          </a:p>
          <a:p>
            <a:pPr>
              <a:lnSpc>
                <a:spcPct val="100000"/>
              </a:lnSpc>
              <a:spcBef>
                <a:spcPts val="600"/>
              </a:spcBef>
            </a:pPr>
            <a:r>
              <a:rPr lang="en-US" sz="2000" dirty="0">
                <a:latin typeface="Palatino Linotype"/>
              </a:rPr>
              <a:t>Filing the Annual Comprehensive Financial Report (ACFR/Audit) and other supporting forms and collections.</a:t>
            </a:r>
            <a:endParaRPr lang="en-US" sz="2000" dirty="0"/>
          </a:p>
          <a:p>
            <a:pPr>
              <a:lnSpc>
                <a:spcPct val="100000"/>
              </a:lnSpc>
              <a:spcBef>
                <a:spcPts val="600"/>
              </a:spcBef>
            </a:pPr>
            <a:r>
              <a:rPr lang="en-US" sz="2000" dirty="0">
                <a:latin typeface="Palatino Linotype"/>
              </a:rPr>
              <a:t>Satisfying the elements of the annual audit.</a:t>
            </a:r>
            <a:endParaRPr lang="en-US" sz="2000" dirty="0"/>
          </a:p>
          <a:p>
            <a:pPr>
              <a:lnSpc>
                <a:spcPct val="100000"/>
              </a:lnSpc>
              <a:spcBef>
                <a:spcPts val="600"/>
              </a:spcBef>
            </a:pPr>
            <a:r>
              <a:rPr lang="en-US" sz="2000" dirty="0">
                <a:latin typeface="Palatino Linotype"/>
              </a:rPr>
              <a:t>Managing and overseeing entitlement and discretionary grants as required.</a:t>
            </a:r>
            <a:endParaRPr lang="en-US" sz="2000" dirty="0"/>
          </a:p>
        </p:txBody>
      </p:sp>
      <p:sp>
        <p:nvSpPr>
          <p:cNvPr id="4" name="Slide Number Placeholder 3">
            <a:extLst>
              <a:ext uri="{FF2B5EF4-FFF2-40B4-BE49-F238E27FC236}">
                <a16:creationId xmlns:a16="http://schemas.microsoft.com/office/drawing/2014/main" id="{CD023388-470B-437F-88BC-AA1F65C8041E}"/>
              </a:ext>
            </a:extLst>
          </p:cNvPr>
          <p:cNvSpPr>
            <a:spLocks noGrp="1"/>
          </p:cNvSpPr>
          <p:nvPr>
            <p:ph type="sldNum" sz="quarter" idx="12"/>
          </p:nvPr>
        </p:nvSpPr>
        <p:spPr/>
        <p:txBody>
          <a:bodyPr/>
          <a:lstStyle/>
          <a:p>
            <a:fld id="{088AB7C0-D845-446F-B84E-DDA1CA93B832}" type="slidenum">
              <a:rPr lang="en-US" smtClean="0"/>
              <a:t>9</a:t>
            </a:fld>
            <a:endParaRPr lang="en-US"/>
          </a:p>
        </p:txBody>
      </p:sp>
    </p:spTree>
    <p:extLst>
      <p:ext uri="{BB962C8B-B14F-4D97-AF65-F5344CB8AC3E}">
        <p14:creationId xmlns:p14="http://schemas.microsoft.com/office/powerpoint/2010/main" val="1035814676"/>
      </p:ext>
    </p:extLst>
  </p:cSld>
  <p:clrMapOvr>
    <a:masterClrMapping/>
  </p:clrMapOvr>
</p:sld>
</file>

<file path=ppt/theme/theme1.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EE194C2B-F6A0-4A4D-8AC1-A456BC781591}"/>
    </a:ext>
  </a:extLst>
</a:theme>
</file>

<file path=ppt/theme/theme2.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F97FB435-3AD5-4F41-810C-DDFBDD65CFF7}"/>
    </a:ext>
  </a:extLst>
</a:theme>
</file>

<file path=ppt/theme/theme4.xml><?xml version="1.0" encoding="utf-8"?>
<a:theme xmlns:a="http://schemas.openxmlformats.org/drawingml/2006/main" name="1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5.xml><?xml version="1.0" encoding="utf-8"?>
<a:theme xmlns:a="http://schemas.openxmlformats.org/drawingml/2006/main" name="2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6.xml><?xml version="1.0" encoding="utf-8"?>
<a:theme xmlns:a="http://schemas.openxmlformats.org/drawingml/2006/main" name="3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mited CE_CEAS Jan. 2022 Board Meeting PPT" id="{30625426-5E45-423C-A086-D189175F8AEC}" vid="{516CCBD6-42E9-4246-B316-E552D0E2BA20}"/>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9BF9E8BB6A4748A016E19093DD998D" ma:contentTypeVersion="14" ma:contentTypeDescription="Create a new document." ma:contentTypeScope="" ma:versionID="d275ddbc28a9ae3c24ca6aa30e058e26">
  <xsd:schema xmlns:xsd="http://www.w3.org/2001/XMLSchema" xmlns:xs="http://www.w3.org/2001/XMLSchema" xmlns:p="http://schemas.microsoft.com/office/2006/metadata/properties" xmlns:ns3="15f85ad2-9bdf-4631-b9c1-1030bc73db8e" xmlns:ns4="e22af703-e01e-4c02-bddb-df20c83ff010" targetNamespace="http://schemas.microsoft.com/office/2006/metadata/properties" ma:root="true" ma:fieldsID="2095c77b6e134d38eaefd3f5260abea1" ns3:_="" ns4:_="">
    <xsd:import namespace="15f85ad2-9bdf-4631-b9c1-1030bc73db8e"/>
    <xsd:import namespace="e22af703-e01e-4c02-bddb-df20c83ff01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f85ad2-9bdf-4631-b9c1-1030bc73db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2af703-e01e-4c02-bddb-df20c83ff0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83AD37-7989-40AE-B9DD-8C1EFF2C9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f85ad2-9bdf-4631-b9c1-1030bc73db8e"/>
    <ds:schemaRef ds:uri="e22af703-e01e-4c02-bddb-df20c83ff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0A41B01-E4F5-4FB9-98DE-DB63710C39DC}">
  <ds:schemaRefs>
    <ds:schemaRef ds:uri="http://schemas.microsoft.com/sharepoint/v3/contenttype/forms"/>
  </ds:schemaRefs>
</ds:datastoreItem>
</file>

<file path=customXml/itemProps3.xml><?xml version="1.0" encoding="utf-8"?>
<ds:datastoreItem xmlns:ds="http://schemas.openxmlformats.org/officeDocument/2006/customXml" ds:itemID="{95C4CEC6-B05E-437A-9239-7511E9F9552A}">
  <ds:schemaRefs>
    <ds:schemaRef ds:uri="http://schemas.microsoft.com/office/2006/metadata/properties"/>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e22af703-e01e-4c02-bddb-df20c83ff010"/>
    <ds:schemaRef ds:uri="15f85ad2-9bdf-4631-b9c1-1030bc73db8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NJDOE 2021 Sample template</Template>
  <TotalTime>419</TotalTime>
  <Words>5115</Words>
  <Application>Microsoft Office PowerPoint</Application>
  <PresentationFormat>Widescreen</PresentationFormat>
  <Paragraphs>650</Paragraphs>
  <Slides>54</Slides>
  <Notes>33</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54</vt:i4>
      </vt:variant>
    </vt:vector>
  </HeadingPairs>
  <TitlesOfParts>
    <vt:vector size="66" baseType="lpstr">
      <vt:lpstr>Arial</vt:lpstr>
      <vt:lpstr>Arial,Sans-Serif</vt:lpstr>
      <vt:lpstr>Bell MT</vt:lpstr>
      <vt:lpstr>Calibri</vt:lpstr>
      <vt:lpstr>Palatino Linotype</vt:lpstr>
      <vt:lpstr>Wingdings</vt:lpstr>
      <vt:lpstr>NJDOE_TitleSlide</vt:lpstr>
      <vt:lpstr>NDJOE_Main</vt:lpstr>
      <vt:lpstr>NJDOE_SectionTitle</vt:lpstr>
      <vt:lpstr>1_NDJOE_Main</vt:lpstr>
      <vt:lpstr>2_NDJOE_Main</vt:lpstr>
      <vt:lpstr>3_NDJOE_Main</vt:lpstr>
      <vt:lpstr>Understanding NJQSAC  District Performance Review Indicators: Fiscal Management</vt:lpstr>
      <vt:lpstr>NJQSAC District Performance Review (DPR)</vt:lpstr>
      <vt:lpstr>District NJQSAC Committee</vt:lpstr>
      <vt:lpstr>NJQSAC District Performance Review (DPR)</vt:lpstr>
      <vt:lpstr>District Submission</vt:lpstr>
      <vt:lpstr>District Submission Due Date</vt:lpstr>
      <vt:lpstr>New Jersey Quality Single Accountability Continuum  User Manual</vt:lpstr>
      <vt:lpstr>Purpose of the Fiscal DPR</vt:lpstr>
      <vt:lpstr>Components of the Fiscal Review (1 of 3)</vt:lpstr>
      <vt:lpstr>Components of the Fiscal Review (2 of 3)</vt:lpstr>
      <vt:lpstr>Components of the Fiscal Review (3 of 3)</vt:lpstr>
      <vt:lpstr>Documentation for Verification (1 of 3)</vt:lpstr>
      <vt:lpstr>Documentation for Verification (2 of 3)</vt:lpstr>
      <vt:lpstr>Documentation for Verification (3 of 3)</vt:lpstr>
      <vt:lpstr>Documentation Reviewed in the ACFR</vt:lpstr>
      <vt:lpstr>Documentation Reviewed in the AMR and CAP</vt:lpstr>
      <vt:lpstr>Fiscal Indicator Points There are 15 Indicator Points Assigned (1 of 4)</vt:lpstr>
      <vt:lpstr>Fiscal Indicator Points There are 15 Indicator Points Assigned (2 of 4)</vt:lpstr>
      <vt:lpstr>Fiscal Indicator Points There are 15 Indicator Points Assigned (3 of 4)</vt:lpstr>
      <vt:lpstr>Fiscal Indicator Points There are 15 Indicator Points Assigned (4 of 4)</vt:lpstr>
      <vt:lpstr>Crosswalk with Other DPR Indicators (1 of 2)</vt:lpstr>
      <vt:lpstr>Crosswalk with Other DPR Indicators (2 of 2)</vt:lpstr>
      <vt:lpstr>Fiscal Indicator 1 Total of 6 Points</vt:lpstr>
      <vt:lpstr>Fiscal Indicator 2 Total of 8 Points</vt:lpstr>
      <vt:lpstr>Fiscal Indicator 3 Total of 4 Points</vt:lpstr>
      <vt:lpstr>Fiscal Indicator 4a Total of 4 Points</vt:lpstr>
      <vt:lpstr>Fiscal Indicator 4b Total of 5 Points</vt:lpstr>
      <vt:lpstr>Fiscal Indicator 4c Total of 4 Points</vt:lpstr>
      <vt:lpstr>Fiscal Indicator 4d Total of 4 Points</vt:lpstr>
      <vt:lpstr>Summary of Fiscal Indicator 4 Documentation Verification</vt:lpstr>
      <vt:lpstr>Fiscal Indicator 5a Total of 2 Points</vt:lpstr>
      <vt:lpstr>Fiscal Indicator 5b Total of 2 Points</vt:lpstr>
      <vt:lpstr>Fiscal Indicator 5c Total of 2 Points</vt:lpstr>
      <vt:lpstr>Fiscal Indicator 5d Total of 2 Points</vt:lpstr>
      <vt:lpstr>Fiscal Indicator 5d -Sample of Time and Activity Report</vt:lpstr>
      <vt:lpstr>Summary of Documentation Verification of Fiscal Indicators 5a through 5d</vt:lpstr>
      <vt:lpstr>Fiscal Indicator 6a Total of 4 Points</vt:lpstr>
      <vt:lpstr>Fiscal Indicator 6b Total of 4 Points</vt:lpstr>
      <vt:lpstr>Fiscal Indicator 6c Total of 4 Points</vt:lpstr>
      <vt:lpstr>Fiscal Indicator 6d Total of 4 Points</vt:lpstr>
      <vt:lpstr>Summary of Documentation Verification  Fiscal Indicator 6</vt:lpstr>
      <vt:lpstr>Fiscal Indicator 7 Total of 2 Points</vt:lpstr>
      <vt:lpstr>Fiscal Indicator 8 Total of 2 Points</vt:lpstr>
      <vt:lpstr>Fiscal Indicator 9 a-c Total of 12 Points</vt:lpstr>
      <vt:lpstr>Fiscal Indicator 10 Total of 6 Points</vt:lpstr>
      <vt:lpstr>Fiscal Indicator 11 Total of 4 Points</vt:lpstr>
      <vt:lpstr>Fiscal Indicator 12 Total of 4 Points</vt:lpstr>
      <vt:lpstr>Fiscal Indicator 13 Total of 4 Points</vt:lpstr>
      <vt:lpstr>Fiscal Indicator 13 - Explanation of Documentation Verification </vt:lpstr>
      <vt:lpstr>Fiscal Indicator 14 Total of 4 Points</vt:lpstr>
      <vt:lpstr>Fiscal Indicator 14 - Explanation of Documentation Verification </vt:lpstr>
      <vt:lpstr>Fiscal Indicator 15 Total of 4 Points</vt:lpstr>
      <vt:lpstr>Fiscal Indicator 15 - Explanation of Documentation Verification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NJQSAC Fiscal District Performance Review Indicators</dc:title>
  <dc:creator>New Jersey Department of Education</dc:creator>
  <cp:keywords>NJQSAC; 2021; fiscal; NJDOE</cp:keywords>
  <cp:lastModifiedBy>Spates, Carla</cp:lastModifiedBy>
  <cp:revision>42</cp:revision>
  <cp:lastPrinted>2023-08-11T19:37:18Z</cp:lastPrinted>
  <dcterms:created xsi:type="dcterms:W3CDTF">2020-09-28T14:12:22Z</dcterms:created>
  <dcterms:modified xsi:type="dcterms:W3CDTF">2023-09-06T19:10:17Z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0x010100989BF9E8BB6A4748A016E19093DD998D</vt:lpwstr>
  </property>
</Properties>
</file>